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sldIdLst>
    <p:sldId id="324" r:id="rId3"/>
    <p:sldId id="331" r:id="rId4"/>
    <p:sldId id="316" r:id="rId5"/>
    <p:sldId id="262" r:id="rId6"/>
    <p:sldId id="301" r:id="rId7"/>
    <p:sldId id="341" r:id="rId8"/>
    <p:sldId id="306" r:id="rId9"/>
    <p:sldId id="299" r:id="rId10"/>
    <p:sldId id="302" r:id="rId11"/>
    <p:sldId id="303" r:id="rId12"/>
    <p:sldId id="329" r:id="rId13"/>
    <p:sldId id="335" r:id="rId14"/>
    <p:sldId id="328" r:id="rId15"/>
    <p:sldId id="278" r:id="rId16"/>
    <p:sldId id="305" r:id="rId17"/>
    <p:sldId id="294" r:id="rId18"/>
    <p:sldId id="275" r:id="rId19"/>
    <p:sldId id="314" r:id="rId20"/>
    <p:sldId id="315" r:id="rId21"/>
    <p:sldId id="321" r:id="rId22"/>
    <p:sldId id="336" r:id="rId23"/>
    <p:sldId id="327" r:id="rId24"/>
    <p:sldId id="322" r:id="rId25"/>
    <p:sldId id="337" r:id="rId26"/>
    <p:sldId id="281" r:id="rId27"/>
    <p:sldId id="310" r:id="rId28"/>
    <p:sldId id="307" r:id="rId29"/>
    <p:sldId id="308" r:id="rId30"/>
    <p:sldId id="323" r:id="rId31"/>
    <p:sldId id="312" r:id="rId32"/>
    <p:sldId id="311" r:id="rId33"/>
    <p:sldId id="286" r:id="rId34"/>
    <p:sldId id="338" r:id="rId35"/>
    <p:sldId id="342" r:id="rId36"/>
    <p:sldId id="343" r:id="rId37"/>
    <p:sldId id="344" r:id="rId38"/>
    <p:sldId id="345" r:id="rId39"/>
    <p:sldId id="346" r:id="rId40"/>
    <p:sldId id="283" r:id="rId41"/>
    <p:sldId id="300" r:id="rId42"/>
    <p:sldId id="313" r:id="rId4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9FF"/>
    <a:srgbClr val="0070C0"/>
    <a:srgbClr val="FF0000"/>
    <a:srgbClr val="FF9900"/>
    <a:srgbClr val="FF5050"/>
    <a:srgbClr val="A50021"/>
    <a:srgbClr val="003300"/>
    <a:srgbClr val="AD0101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4" autoAdjust="0"/>
  </p:normalViewPr>
  <p:slideViewPr>
    <p:cSldViewPr snapToGrid="0">
      <p:cViewPr varScale="1">
        <p:scale>
          <a:sx n="71" d="100"/>
          <a:sy n="71" d="100"/>
        </p:scale>
        <p:origin x="98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5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1E1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10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5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19" y="15435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5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7C877C-1C90-4B5F-90F0-EBA6F7746C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8942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1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54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3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3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emf"/><Relationship Id="rId7" Type="http://schemas.openxmlformats.org/officeDocument/2006/relationships/image" Target="../media/image63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6.png"/><Relationship Id="rId7" Type="http://schemas.openxmlformats.org/officeDocument/2006/relationships/image" Target="../media/image78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1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5400" dirty="0" smtClean="0"/>
              <a:t>Gradient Flow</a:t>
            </a:r>
            <a:r>
              <a:rPr lang="ja-JP" altLang="en-US" sz="5400" dirty="0" smtClean="0"/>
              <a:t>と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ja-JP" altLang="en-US" sz="5400" dirty="0" smtClean="0"/>
              <a:t>エネルギー運動量テンソル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7630354" cy="164592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Masakiyo Kitazawa</a:t>
            </a:r>
            <a:r>
              <a:rPr lang="ja-JP" altLang="en-US" sz="3200" dirty="0"/>
              <a:t> </a:t>
            </a:r>
            <a:r>
              <a:rPr lang="en-US" altLang="ja-JP" dirty="0" smtClean="0"/>
              <a:t>(Osaka U.)</a:t>
            </a:r>
          </a:p>
          <a:p>
            <a:r>
              <a:rPr lang="en-US" altLang="ja-JP" dirty="0" smtClean="0"/>
              <a:t>for </a:t>
            </a:r>
            <a:r>
              <a:rPr lang="en-US" altLang="ja-JP" dirty="0" err="1" smtClean="0"/>
              <a:t>FlowQCD</a:t>
            </a:r>
            <a:r>
              <a:rPr lang="en-US" altLang="ja-JP" dirty="0" smtClean="0"/>
              <a:t> Collaboration</a:t>
            </a:r>
            <a:endParaRPr lang="en-US" altLang="ja-JP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Asakawa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Hatsuda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Iritani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Itou, MK, Suzuki </a:t>
            </a:r>
          </a:p>
          <a:p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FlowQCD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PR</a:t>
            </a:r>
            <a:r>
              <a:rPr lang="en-US" altLang="ja-JP" sz="2400" b="1" dirty="0" smtClean="0">
                <a:solidFill>
                  <a:schemeClr val="tx1">
                    <a:lumMod val="85000"/>
                  </a:schemeClr>
                </a:solidFill>
              </a:rPr>
              <a:t>D90</a:t>
            </a:r>
            <a:r>
              <a:rPr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,011501R </a:t>
            </a:r>
            <a:r>
              <a:rPr lang="en-US" altLang="ja-JP" sz="2400" dirty="0">
                <a:solidFill>
                  <a:schemeClr val="tx1">
                    <a:lumMod val="85000"/>
                  </a:schemeClr>
                </a:solidFill>
              </a:rPr>
              <a:t>(2014)</a:t>
            </a:r>
            <a:endParaRPr lang="ja-JP" alt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kumimoji="1" lang="ja-JP" altLang="en-US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41692" y="6364944"/>
            <a:ext cx="5708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「熱場の量子論とその応用」・理研・</a:t>
            </a:r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2014</a:t>
            </a:r>
            <a:r>
              <a:rPr kumimoji="1"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年</a:t>
            </a:r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9</a:t>
            </a:r>
            <a:r>
              <a:rPr kumimoji="1"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月</a:t>
            </a:r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4</a:t>
            </a:r>
            <a:r>
              <a:rPr kumimoji="1"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日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Applications</a:t>
            </a:r>
            <a:r>
              <a:rPr lang="ja-JP" altLang="en-US" dirty="0"/>
              <a:t> </a:t>
            </a:r>
            <a:r>
              <a:rPr lang="en-US" altLang="ja-JP" dirty="0" smtClean="0"/>
              <a:t>of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13012" y="1673626"/>
            <a:ext cx="498476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ea"/>
              <a:buAutoNum type="circleNumDbPlain"/>
            </a:pPr>
            <a:r>
              <a:rPr kumimoji="1" lang="en-US" altLang="ja-JP" sz="3600" dirty="0" smtClean="0"/>
              <a:t>scale setting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Font typeface="+mj-ea"/>
              <a:buAutoNum type="circleNumDbPlain"/>
            </a:pPr>
            <a:r>
              <a:rPr kumimoji="1" lang="en-US" altLang="ja-JP" sz="3600" dirty="0" smtClean="0"/>
              <a:t>running coupling</a:t>
            </a:r>
            <a:endParaRPr lang="en-US" altLang="ja-JP" sz="3600" dirty="0" smtClean="0"/>
          </a:p>
          <a:p>
            <a:pPr marL="742950" indent="-74295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3600" dirty="0" smtClean="0"/>
              <a:t>topology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Font typeface="+mj-ea"/>
              <a:buAutoNum type="circleNumDbPlain"/>
            </a:pPr>
            <a:r>
              <a:rPr kumimoji="1" lang="en-US" altLang="ja-JP" sz="3600" dirty="0" smtClean="0"/>
              <a:t>operator </a:t>
            </a:r>
            <a:r>
              <a:rPr kumimoji="1" lang="en-US" altLang="ja-JP" sz="3600" dirty="0" smtClean="0"/>
              <a:t>construction</a:t>
            </a:r>
            <a:endParaRPr lang="en-US" altLang="ja-JP" sz="3600" dirty="0"/>
          </a:p>
          <a:p>
            <a:pPr marL="742950" indent="-742950">
              <a:lnSpc>
                <a:spcPct val="150000"/>
              </a:lnSpc>
              <a:buFont typeface="+mj-ea"/>
              <a:buAutoNum type="circleNumDbPlain"/>
            </a:pPr>
            <a:r>
              <a:rPr kumimoji="1" lang="en-US" altLang="ja-JP" sz="3600" dirty="0" smtClean="0"/>
              <a:t>autocorrelation, etc.</a:t>
            </a:r>
            <a:endParaRPr kumimoji="1" lang="ja-JP" altLang="en-US" sz="3600" dirty="0"/>
          </a:p>
        </p:txBody>
      </p:sp>
      <p:sp>
        <p:nvSpPr>
          <p:cNvPr id="3" name="角丸四角形 2"/>
          <p:cNvSpPr/>
          <p:nvPr/>
        </p:nvSpPr>
        <p:spPr>
          <a:xfrm>
            <a:off x="932329" y="4240309"/>
            <a:ext cx="5199529" cy="83371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7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43278" y="2411505"/>
            <a:ext cx="76496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5400" dirty="0" smtClean="0"/>
              <a:t>Small Flow Time Expansion</a:t>
            </a:r>
          </a:p>
          <a:p>
            <a:pPr algn="ctr"/>
            <a:r>
              <a:rPr kumimoji="1" lang="en-US" altLang="ja-JP" sz="5400" dirty="0" smtClean="0"/>
              <a:t>of Operators and EMT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6417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Operator Relation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59388" y="818907"/>
            <a:ext cx="22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Weisz</a:t>
            </a:r>
            <a:r>
              <a:rPr kumimoji="1" lang="en-US" altLang="ja-JP" dirty="0" smtClean="0"/>
              <a:t>, 2011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2008094" y="3249288"/>
            <a:ext cx="5235387" cy="145883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92" y="3631883"/>
            <a:ext cx="4658143" cy="87618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04" y="4119853"/>
            <a:ext cx="571470" cy="16773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170225" y="4940784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074351" y="4968839"/>
            <a:ext cx="247356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t&gt;0</a:t>
            </a:r>
          </a:p>
        </p:txBody>
      </p:sp>
    </p:spTree>
    <p:extLst>
      <p:ext uri="{BB962C8B-B14F-4D97-AF65-F5344CB8AC3E}">
        <p14:creationId xmlns:p14="http://schemas.microsoft.com/office/powerpoint/2010/main" val="22359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Operator Relation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59388" y="818907"/>
            <a:ext cx="22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Weisz</a:t>
            </a:r>
            <a:r>
              <a:rPr kumimoji="1" lang="en-US" altLang="ja-JP" dirty="0" smtClean="0"/>
              <a:t>, 2011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2008094" y="3249288"/>
            <a:ext cx="5235387" cy="145883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92" y="3631883"/>
            <a:ext cx="4658143" cy="87618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04" y="4119853"/>
            <a:ext cx="571470" cy="16773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170225" y="4940784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074351" y="4968839"/>
            <a:ext cx="247356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t&gt;0</a:t>
            </a: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00" y="1393411"/>
            <a:ext cx="1159998" cy="48182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46" y="119283"/>
            <a:ext cx="295835" cy="615029"/>
          </a:xfrm>
          <a:prstGeom prst="rect">
            <a:avLst/>
          </a:prstGeom>
        </p:spPr>
      </p:pic>
      <p:sp>
        <p:nvSpPr>
          <p:cNvPr id="21" name="円/楕円 20"/>
          <p:cNvSpPr>
            <a:spLocks noChangeAspect="1"/>
          </p:cNvSpPr>
          <p:nvPr/>
        </p:nvSpPr>
        <p:spPr>
          <a:xfrm>
            <a:off x="4501328" y="814997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20100000" lon="0" rev="0"/>
            </a:camera>
            <a:lightRig rig="freezing" dir="t"/>
          </a:scene3d>
          <a:sp3d prstMaterial="powder">
            <a:bevelB h="381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3941380" y="1667632"/>
            <a:ext cx="1461966" cy="1784951"/>
            <a:chOff x="3941380" y="1667632"/>
            <a:chExt cx="1461966" cy="1784951"/>
          </a:xfrm>
        </p:grpSpPr>
        <p:sp>
          <p:nvSpPr>
            <p:cNvPr id="26" name="乗算記号 25"/>
            <p:cNvSpPr>
              <a:spLocks/>
            </p:cNvSpPr>
            <p:nvPr/>
          </p:nvSpPr>
          <p:spPr>
            <a:xfrm>
              <a:off x="4367038" y="2392769"/>
              <a:ext cx="628579" cy="557846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3941380" y="2155602"/>
              <a:ext cx="1461966" cy="1296981"/>
            </a:xfrm>
            <a:prstGeom prst="ellipse">
              <a:avLst/>
            </a:prstGeom>
            <a:solidFill>
              <a:srgbClr val="0070C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二等辺三角形 31"/>
            <p:cNvSpPr/>
            <p:nvPr/>
          </p:nvSpPr>
          <p:spPr>
            <a:xfrm>
              <a:off x="4042363" y="1667632"/>
              <a:ext cx="1260000" cy="870565"/>
            </a:xfrm>
            <a:prstGeom prst="triangle">
              <a:avLst/>
            </a:prstGeom>
            <a:gradFill>
              <a:gsLst>
                <a:gs pos="0">
                  <a:srgbClr val="0070C0">
                    <a:alpha val="70000"/>
                  </a:srgbClr>
                </a:gs>
                <a:gs pos="100000">
                  <a:srgbClr val="0070C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円/楕円 21"/>
          <p:cNvSpPr>
            <a:spLocks noChangeAspect="1"/>
          </p:cNvSpPr>
          <p:nvPr/>
        </p:nvSpPr>
        <p:spPr>
          <a:xfrm>
            <a:off x="4141327" y="-1338370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19800000" lon="5" rev="21599969"/>
            </a:camera>
            <a:lightRig rig="freezing" dir="t"/>
          </a:scene3d>
          <a:sp3d prstMaterial="powder">
            <a:bevelT w="1073150" h="3429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乗算記号 22"/>
          <p:cNvSpPr>
            <a:spLocks/>
          </p:cNvSpPr>
          <p:nvPr/>
        </p:nvSpPr>
        <p:spPr>
          <a:xfrm>
            <a:off x="4367038" y="1364666"/>
            <a:ext cx="628579" cy="5578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15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5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92009" y="4101035"/>
            <a:ext cx="649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>
                <a:latin typeface="Calibri" panose="020F0502020204030204" pitchFamily="34" charset="0"/>
              </a:rPr>
              <a:t>gauge-invariant dimension 4 operators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25" name="左中かっこ 24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9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24006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31694" y="5058062"/>
            <a:ext cx="8444753" cy="166302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996493" y="5085012"/>
            <a:ext cx="307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latin typeface="Calibri" panose="020F0502020204030204" pitchFamily="34" charset="0"/>
              </a:rPr>
              <a:t>Remormalized</a:t>
            </a:r>
            <a:r>
              <a:rPr kumimoji="1" lang="en-US" altLang="ja-JP" sz="2800" b="1" dirty="0" smtClean="0">
                <a:latin typeface="Calibri" panose="020F0502020204030204" pitchFamily="34" charset="0"/>
              </a:rPr>
              <a:t> EMT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5573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1" y="5736884"/>
            <a:ext cx="7431596" cy="7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88684" y="1961580"/>
            <a:ext cx="71470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200" dirty="0" smtClean="0"/>
              <a:t>Numerical Analysis</a:t>
            </a:r>
          </a:p>
          <a:p>
            <a:pPr algn="ctr"/>
            <a:r>
              <a:rPr lang="en-US" altLang="ja-JP" sz="7200" dirty="0" smtClean="0"/>
              <a:t>on the Lattice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817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12" name="角丸四角形 11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19" name="下矢印 18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0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30" name="右矢印 29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角丸四角形 31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34" name="角丸四角形 33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37" name="乗算記号 36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39" name="左右矢印 38"/>
          <p:cNvSpPr/>
          <p:nvPr/>
        </p:nvSpPr>
        <p:spPr>
          <a:xfrm>
            <a:off x="2318548" y="4333541"/>
            <a:ext cx="3456962" cy="508529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Caveats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638002" y="447918"/>
            <a:ext cx="3035742" cy="1736646"/>
            <a:chOff x="2737787" y="750530"/>
            <a:chExt cx="3035742" cy="173664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-22303"/>
                <a:gd name="adj2" fmla="val 7745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  <p:sp>
        <p:nvSpPr>
          <p:cNvPr id="21" name="下矢印 20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4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906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30" name="右矢印 29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角丸四角形 31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34" name="角丸四角形 33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37" name="乗算記号 36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39" name="左右矢印 38"/>
          <p:cNvSpPr/>
          <p:nvPr/>
        </p:nvSpPr>
        <p:spPr>
          <a:xfrm>
            <a:off x="2318548" y="4333541"/>
            <a:ext cx="3456962" cy="508529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Caveats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670325" y="2382929"/>
            <a:ext cx="3035742" cy="1736646"/>
            <a:chOff x="2947098" y="4796187"/>
            <a:chExt cx="3035742" cy="1736646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947098" y="4796187"/>
              <a:ext cx="3035742" cy="1736646"/>
            </a:xfrm>
            <a:prstGeom prst="wedgeRoundRectCallout">
              <a:avLst>
                <a:gd name="adj1" fmla="val 19733"/>
                <a:gd name="adj2" fmla="val 6946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relation has to be applicable!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sqrt{8t} \ll \Lambda^{-1}, T^{-1}&#10;\end{align*}&lt;/body&gt;&#10;  &lt;fcolor&gt;FFFFFFFF&lt;/fcolor&gt;&#10;  &lt;bcolor&gt;FFFFFFFF&lt;/bcolor&gt;&#10;  &lt;transparent&gt;True&lt;/transparent&gt;&#10;  &lt;resolution&gt;1800&lt;/resolution&gt;&#10;  &lt;imageh&gt;276&lt;/imageh&gt;&#10;  &lt;imagew&gt;1761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17" y="5873895"/>
              <a:ext cx="2625548" cy="411499"/>
            </a:xfrm>
            <a:prstGeom prst="rect">
              <a:avLst/>
            </a:prstGeom>
          </p:spPr>
        </p:pic>
      </p:grpSp>
      <p:grpSp>
        <p:nvGrpSpPr>
          <p:cNvPr id="24" name="グループ化 23"/>
          <p:cNvGrpSpPr/>
          <p:nvPr/>
        </p:nvGrpSpPr>
        <p:grpSpPr>
          <a:xfrm>
            <a:off x="5638002" y="447918"/>
            <a:ext cx="3035742" cy="1736646"/>
            <a:chOff x="2737787" y="750530"/>
            <a:chExt cx="3035742" cy="173664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-22303"/>
                <a:gd name="adj2" fmla="val 7745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  <p:sp>
        <p:nvSpPr>
          <p:cNvPr id="4" name="角丸四角形 3"/>
          <p:cNvSpPr/>
          <p:nvPr/>
        </p:nvSpPr>
        <p:spPr>
          <a:xfrm>
            <a:off x="4595463" y="5755341"/>
            <a:ext cx="414103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a \ll \sqrt{8t} \ll \Lambda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1730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08" y="5954952"/>
            <a:ext cx="3634543" cy="52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92576" y="600635"/>
            <a:ext cx="8394223" cy="121295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3" y="856519"/>
            <a:ext cx="4993767" cy="66065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29" y="950351"/>
            <a:ext cx="2176732" cy="47299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2277034" y="4930587"/>
            <a:ext cx="430305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3962399" y="3620074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tilde{T}_{\mu\nu} (t)\rangle&#10;\end{align*}&lt;/body&gt;&#10;  &lt;fcolor&gt;FFFFFFFF&lt;/fcolor&gt;&#10;  &lt;bcolor&gt;FFFFFFFF&lt;/bcolor&gt;&#10;  &lt;transparent&gt;True&lt;/transparent&gt;&#10;  &lt;resolution&gt;1800&lt;/resolution&gt;&#10;  &lt;imageh&gt;305&lt;/imageh&gt;&#10;  &lt;imagew&gt;81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4" y="2183857"/>
            <a:ext cx="1181021" cy="444158"/>
          </a:xfrm>
          <a:prstGeom prst="rect">
            <a:avLst/>
          </a:prstGeom>
        </p:spPr>
      </p:pic>
      <p:sp>
        <p:nvSpPr>
          <p:cNvPr id="18" name="フリーフォーム 17"/>
          <p:cNvSpPr/>
          <p:nvPr/>
        </p:nvSpPr>
        <p:spPr>
          <a:xfrm flipV="1">
            <a:off x="3962399" y="2867037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69" y="4762851"/>
            <a:ext cx="161365" cy="335471"/>
          </a:xfrm>
          <a:prstGeom prst="rect">
            <a:avLst/>
          </a:prstGeom>
        </p:spPr>
      </p:pic>
      <p:cxnSp>
        <p:nvCxnSpPr>
          <p:cNvPr id="32" name="直線コネクタ 31"/>
          <p:cNvCxnSpPr/>
          <p:nvPr/>
        </p:nvCxnSpPr>
        <p:spPr>
          <a:xfrm>
            <a:off x="2274612" y="3623399"/>
            <a:ext cx="2133599" cy="2271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 33"/>
          <p:cNvSpPr/>
          <p:nvPr/>
        </p:nvSpPr>
        <p:spPr>
          <a:xfrm>
            <a:off x="4401670" y="3844342"/>
            <a:ext cx="2178423" cy="788893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208222"/>
              <a:gd name="connsiteY0" fmla="*/ 285 h 816073"/>
              <a:gd name="connsiteX1" fmla="*/ 1746975 w 3208222"/>
              <a:gd name="connsiteY1" fmla="*/ 179579 h 816073"/>
              <a:gd name="connsiteX2" fmla="*/ 3208222 w 3208222"/>
              <a:gd name="connsiteY2" fmla="*/ 816073 h 816073"/>
              <a:gd name="connsiteX0" fmla="*/ 0 w 3208222"/>
              <a:gd name="connsiteY0" fmla="*/ 0 h 815788"/>
              <a:gd name="connsiteX1" fmla="*/ 1746975 w 3208222"/>
              <a:gd name="connsiteY1" fmla="*/ 179294 h 815788"/>
              <a:gd name="connsiteX2" fmla="*/ 3208222 w 3208222"/>
              <a:gd name="connsiteY2" fmla="*/ 815788 h 815788"/>
              <a:gd name="connsiteX0" fmla="*/ 0 w 3208222"/>
              <a:gd name="connsiteY0" fmla="*/ 0 h 788893"/>
              <a:gd name="connsiteX1" fmla="*/ 1746975 w 3208222"/>
              <a:gd name="connsiteY1" fmla="*/ 152399 h 788893"/>
              <a:gd name="connsiteX2" fmla="*/ 3208222 w 3208222"/>
              <a:gd name="connsiteY2" fmla="*/ 788893 h 788893"/>
              <a:gd name="connsiteX0" fmla="*/ 0 w 3208222"/>
              <a:gd name="connsiteY0" fmla="*/ 0 h 788893"/>
              <a:gd name="connsiteX1" fmla="*/ 1865799 w 3208222"/>
              <a:gd name="connsiteY1" fmla="*/ 233081 h 788893"/>
              <a:gd name="connsiteX2" fmla="*/ 3208222 w 3208222"/>
              <a:gd name="connsiteY2" fmla="*/ 788893 h 7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8222" h="788893">
                <a:moveTo>
                  <a:pt x="0" y="0"/>
                </a:moveTo>
                <a:cubicBezTo>
                  <a:pt x="821777" y="76200"/>
                  <a:pt x="1331095" y="101599"/>
                  <a:pt x="1865799" y="233081"/>
                </a:cubicBezTo>
                <a:cubicBezTo>
                  <a:pt x="2400503" y="364563"/>
                  <a:pt x="2780157" y="533399"/>
                  <a:pt x="3208222" y="78889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06160" y="3972777"/>
            <a:ext cx="14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O(t) effect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^R \rangle&#10;\end{align*}&lt;/body&gt;&#10;  &lt;fcolor&gt;FFFFFFFF&lt;/fcolor&gt;&#10;  &lt;bcolor&gt;FFFFFFFF&lt;/bcolor&gt;&#10;  &lt;transparent&gt;True&lt;/transparent&gt;&#10;  &lt;resolution&gt;1800&lt;/resolution&gt;&#10;  &lt;imageh&gt;321&lt;/imageh&gt;&#10;  &lt;imagew&gt;5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31" y="3437906"/>
            <a:ext cx="727203" cy="442945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V="1">
            <a:off x="2277034" y="2770093"/>
            <a:ext cx="0" cy="21604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 23"/>
          <p:cNvSpPr/>
          <p:nvPr/>
        </p:nvSpPr>
        <p:spPr>
          <a:xfrm flipV="1">
            <a:off x="4114799" y="3064262"/>
            <a:ext cx="2465294" cy="81658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630705"/>
              <a:gd name="connsiteY0" fmla="*/ 28254 h 781289"/>
              <a:gd name="connsiteX1" fmla="*/ 2169458 w 3630705"/>
              <a:gd name="connsiteY1" fmla="*/ 144795 h 781289"/>
              <a:gd name="connsiteX2" fmla="*/ 3630705 w 3630705"/>
              <a:gd name="connsiteY2" fmla="*/ 781289 h 781289"/>
              <a:gd name="connsiteX0" fmla="*/ 0 w 3630705"/>
              <a:gd name="connsiteY0" fmla="*/ 63554 h 816589"/>
              <a:gd name="connsiteX1" fmla="*/ 2116647 w 3630705"/>
              <a:gd name="connsiteY1" fmla="*/ 81483 h 816589"/>
              <a:gd name="connsiteX2" fmla="*/ 3630705 w 3630705"/>
              <a:gd name="connsiteY2" fmla="*/ 816589 h 81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816589">
                <a:moveTo>
                  <a:pt x="0" y="63554"/>
                </a:moveTo>
                <a:cubicBezTo>
                  <a:pt x="676549" y="-3682"/>
                  <a:pt x="1511530" y="-44023"/>
                  <a:pt x="2116647" y="81483"/>
                </a:cubicBezTo>
                <a:cubicBezTo>
                  <a:pt x="2721765" y="206989"/>
                  <a:pt x="3202640" y="561095"/>
                  <a:pt x="3630705" y="81658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6920753" y="3880851"/>
            <a:ext cx="1154762" cy="9245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classical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4769222" y="2770093"/>
            <a:ext cx="1842246" cy="2157463"/>
          </a:xfrm>
          <a:prstGeom prst="rect">
            <a:avLst/>
          </a:prstGeom>
          <a:gradFill flip="none" rotWithShape="1">
            <a:gsLst>
              <a:gs pos="0">
                <a:srgbClr val="003300">
                  <a:alpha val="20000"/>
                </a:srgbClr>
              </a:gs>
              <a:gs pos="100000">
                <a:srgbClr val="00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2277034" y="3621737"/>
            <a:ext cx="415065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277034" y="3622116"/>
            <a:ext cx="21515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840663" y="2306558"/>
            <a:ext cx="2299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92D050"/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rgbClr val="92D050"/>
                </a:solidFill>
              </a:rPr>
              <a:t>perturbative</a:t>
            </a:r>
            <a:endParaRPr kumimoji="1" lang="en-US" altLang="ja-JP" sz="2400" dirty="0" smtClean="0">
              <a:solidFill>
                <a:srgbClr val="92D050"/>
              </a:solidFill>
            </a:endParaRPr>
          </a:p>
          <a:p>
            <a:r>
              <a:rPr lang="en-US" altLang="ja-JP" sz="2400" dirty="0" smtClean="0">
                <a:solidFill>
                  <a:srgbClr val="92D050"/>
                </a:solidFill>
              </a:rPr>
              <a:t>region</a:t>
            </a:r>
            <a:endParaRPr kumimoji="1" lang="ja-JP" altLang="en-US" sz="2400" dirty="0">
              <a:solidFill>
                <a:srgbClr val="92D05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715915" y="2290508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in continuum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92576" y="600635"/>
            <a:ext cx="8394223" cy="121295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3" y="856519"/>
            <a:ext cx="4993767" cy="66065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29" y="950351"/>
            <a:ext cx="2176732" cy="47299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2277034" y="4930587"/>
            <a:ext cx="430305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3962399" y="3620074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tilde{T}_{\mu\nu} (t)\rangle&#10;\end{align*}&lt;/body&gt;&#10;  &lt;fcolor&gt;FFFFFFFF&lt;/fcolor&gt;&#10;  &lt;bcolor&gt;FFFFFFFF&lt;/bcolor&gt;&#10;  &lt;transparent&gt;True&lt;/transparent&gt;&#10;  &lt;resolution&gt;1800&lt;/resolution&gt;&#10;  &lt;imageh&gt;305&lt;/imageh&gt;&#10;  &lt;imagew&gt;81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4" y="2183857"/>
            <a:ext cx="1181021" cy="444158"/>
          </a:xfrm>
          <a:prstGeom prst="rect">
            <a:avLst/>
          </a:prstGeom>
        </p:spPr>
      </p:pic>
      <p:sp>
        <p:nvSpPr>
          <p:cNvPr id="18" name="フリーフォーム 17"/>
          <p:cNvSpPr/>
          <p:nvPr/>
        </p:nvSpPr>
        <p:spPr>
          <a:xfrm flipV="1">
            <a:off x="3962399" y="2867037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69" y="4762851"/>
            <a:ext cx="161365" cy="335471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715915" y="2290508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in continuum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51311" y="4965067"/>
            <a:ext cx="18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5050"/>
                </a:solidFill>
              </a:rPr>
              <a:t>on the lattice</a:t>
            </a:r>
            <a:endParaRPr kumimoji="1" lang="ja-JP" altLang="en-US" sz="2400" dirty="0">
              <a:solidFill>
                <a:srgbClr val="FF5050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2274612" y="3623399"/>
            <a:ext cx="2133599" cy="2271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 33"/>
          <p:cNvSpPr/>
          <p:nvPr/>
        </p:nvSpPr>
        <p:spPr>
          <a:xfrm>
            <a:off x="4401670" y="3844342"/>
            <a:ext cx="2178423" cy="788893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208222"/>
              <a:gd name="connsiteY0" fmla="*/ 285 h 816073"/>
              <a:gd name="connsiteX1" fmla="*/ 1746975 w 3208222"/>
              <a:gd name="connsiteY1" fmla="*/ 179579 h 816073"/>
              <a:gd name="connsiteX2" fmla="*/ 3208222 w 3208222"/>
              <a:gd name="connsiteY2" fmla="*/ 816073 h 816073"/>
              <a:gd name="connsiteX0" fmla="*/ 0 w 3208222"/>
              <a:gd name="connsiteY0" fmla="*/ 0 h 815788"/>
              <a:gd name="connsiteX1" fmla="*/ 1746975 w 3208222"/>
              <a:gd name="connsiteY1" fmla="*/ 179294 h 815788"/>
              <a:gd name="connsiteX2" fmla="*/ 3208222 w 3208222"/>
              <a:gd name="connsiteY2" fmla="*/ 815788 h 815788"/>
              <a:gd name="connsiteX0" fmla="*/ 0 w 3208222"/>
              <a:gd name="connsiteY0" fmla="*/ 0 h 788893"/>
              <a:gd name="connsiteX1" fmla="*/ 1746975 w 3208222"/>
              <a:gd name="connsiteY1" fmla="*/ 152399 h 788893"/>
              <a:gd name="connsiteX2" fmla="*/ 3208222 w 3208222"/>
              <a:gd name="connsiteY2" fmla="*/ 788893 h 788893"/>
              <a:gd name="connsiteX0" fmla="*/ 0 w 3208222"/>
              <a:gd name="connsiteY0" fmla="*/ 0 h 788893"/>
              <a:gd name="connsiteX1" fmla="*/ 1865799 w 3208222"/>
              <a:gd name="connsiteY1" fmla="*/ 233081 h 788893"/>
              <a:gd name="connsiteX2" fmla="*/ 3208222 w 3208222"/>
              <a:gd name="connsiteY2" fmla="*/ 788893 h 7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8222" h="788893">
                <a:moveTo>
                  <a:pt x="0" y="0"/>
                </a:moveTo>
                <a:cubicBezTo>
                  <a:pt x="821777" y="76200"/>
                  <a:pt x="1331095" y="101599"/>
                  <a:pt x="1865799" y="233081"/>
                </a:cubicBezTo>
                <a:cubicBezTo>
                  <a:pt x="2400503" y="364563"/>
                  <a:pt x="2780157" y="533399"/>
                  <a:pt x="3208222" y="78889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06160" y="3972777"/>
            <a:ext cx="14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O(t) effect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^R \rangle&#10;\end{align*}&lt;/body&gt;&#10;  &lt;fcolor&gt;FFFFFFFF&lt;/fcolor&gt;&#10;  &lt;bcolor&gt;FFFFFFFF&lt;/bcolor&gt;&#10;  &lt;transparent&gt;True&lt;/transparent&gt;&#10;  &lt;resolution&gt;1800&lt;/resolution&gt;&#10;  &lt;imageh&gt;321&lt;/imageh&gt;&#10;  &lt;imagew&gt;5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31" y="3437906"/>
            <a:ext cx="727203" cy="442945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 flipH="1">
            <a:off x="2290480" y="2762600"/>
            <a:ext cx="1335492" cy="2157463"/>
          </a:xfrm>
          <a:prstGeom prst="rect">
            <a:avLst/>
          </a:prstGeom>
          <a:gradFill flip="none" rotWithShape="1">
            <a:gsLst>
              <a:gs pos="0">
                <a:srgbClr val="A50021">
                  <a:alpha val="10000"/>
                </a:srgbClr>
              </a:gs>
              <a:gs pos="100000">
                <a:srgbClr val="A500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277034" y="2770093"/>
            <a:ext cx="0" cy="21604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2515715" y="3619883"/>
            <a:ext cx="1132921" cy="7985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8529">
                <a:moveTo>
                  <a:pt x="887505" y="671"/>
                </a:moveTo>
                <a:cubicBezTo>
                  <a:pt x="599140" y="8141"/>
                  <a:pt x="497540" y="-33694"/>
                  <a:pt x="349623" y="99282"/>
                </a:cubicBezTo>
                <a:cubicBezTo>
                  <a:pt x="201706" y="232258"/>
                  <a:pt x="100105" y="513152"/>
                  <a:pt x="0" y="79852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flipV="1">
            <a:off x="4114799" y="3064262"/>
            <a:ext cx="2465294" cy="81658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630705"/>
              <a:gd name="connsiteY0" fmla="*/ 28254 h 781289"/>
              <a:gd name="connsiteX1" fmla="*/ 2169458 w 3630705"/>
              <a:gd name="connsiteY1" fmla="*/ 144795 h 781289"/>
              <a:gd name="connsiteX2" fmla="*/ 3630705 w 3630705"/>
              <a:gd name="connsiteY2" fmla="*/ 781289 h 781289"/>
              <a:gd name="connsiteX0" fmla="*/ 0 w 3630705"/>
              <a:gd name="connsiteY0" fmla="*/ 63554 h 816589"/>
              <a:gd name="connsiteX1" fmla="*/ 2116647 w 3630705"/>
              <a:gd name="connsiteY1" fmla="*/ 81483 h 816589"/>
              <a:gd name="connsiteX2" fmla="*/ 3630705 w 3630705"/>
              <a:gd name="connsiteY2" fmla="*/ 816589 h 81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816589">
                <a:moveTo>
                  <a:pt x="0" y="63554"/>
                </a:moveTo>
                <a:cubicBezTo>
                  <a:pt x="676549" y="-3682"/>
                  <a:pt x="1511530" y="-44023"/>
                  <a:pt x="2116647" y="81483"/>
                </a:cubicBezTo>
                <a:cubicBezTo>
                  <a:pt x="2721765" y="206989"/>
                  <a:pt x="3202640" y="561095"/>
                  <a:pt x="3630705" y="81658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2531959" y="3744780"/>
            <a:ext cx="1132921" cy="7928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  <a:gd name="connsiteX0" fmla="*/ 887505 w 887505"/>
              <a:gd name="connsiteY0" fmla="*/ 11214 h 782177"/>
              <a:gd name="connsiteX1" fmla="*/ 349623 w 887505"/>
              <a:gd name="connsiteY1" fmla="*/ 82930 h 782177"/>
              <a:gd name="connsiteX2" fmla="*/ 0 w 887505"/>
              <a:gd name="connsiteY2" fmla="*/ 782177 h 782177"/>
              <a:gd name="connsiteX0" fmla="*/ 887505 w 887505"/>
              <a:gd name="connsiteY0" fmla="*/ 21866 h 792829"/>
              <a:gd name="connsiteX1" fmla="*/ 349623 w 887505"/>
              <a:gd name="connsiteY1" fmla="*/ 93582 h 792829"/>
              <a:gd name="connsiteX2" fmla="*/ 0 w 887505"/>
              <a:gd name="connsiteY2" fmla="*/ 792829 h 79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2829">
                <a:moveTo>
                  <a:pt x="887505" y="21866"/>
                </a:moveTo>
                <a:cubicBezTo>
                  <a:pt x="599140" y="2442"/>
                  <a:pt x="497540" y="-39394"/>
                  <a:pt x="349623" y="93582"/>
                </a:cubicBezTo>
                <a:cubicBezTo>
                  <a:pt x="201706" y="226558"/>
                  <a:pt x="100105" y="507452"/>
                  <a:pt x="0" y="792829"/>
                </a:cubicBezTo>
              </a:path>
            </a:pathLst>
          </a:custGeom>
          <a:noFill/>
          <a:ln w="38100"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flipV="1">
            <a:off x="2524680" y="2822021"/>
            <a:ext cx="1132921" cy="7985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8529">
                <a:moveTo>
                  <a:pt x="887505" y="671"/>
                </a:moveTo>
                <a:cubicBezTo>
                  <a:pt x="599140" y="8141"/>
                  <a:pt x="497540" y="-33694"/>
                  <a:pt x="349623" y="99282"/>
                </a:cubicBezTo>
                <a:cubicBezTo>
                  <a:pt x="201706" y="232258"/>
                  <a:pt x="100105" y="513152"/>
                  <a:pt x="0" y="79852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 flipV="1">
            <a:off x="2587156" y="2918152"/>
            <a:ext cx="1097063" cy="851645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  <a:gd name="connsiteX0" fmla="*/ 887505 w 887505"/>
              <a:gd name="connsiteY0" fmla="*/ 11214 h 782177"/>
              <a:gd name="connsiteX1" fmla="*/ 349623 w 887505"/>
              <a:gd name="connsiteY1" fmla="*/ 82930 h 782177"/>
              <a:gd name="connsiteX2" fmla="*/ 0 w 887505"/>
              <a:gd name="connsiteY2" fmla="*/ 782177 h 782177"/>
              <a:gd name="connsiteX0" fmla="*/ 887505 w 887505"/>
              <a:gd name="connsiteY0" fmla="*/ 21866 h 792829"/>
              <a:gd name="connsiteX1" fmla="*/ 349623 w 887505"/>
              <a:gd name="connsiteY1" fmla="*/ 93582 h 792829"/>
              <a:gd name="connsiteX2" fmla="*/ 0 w 887505"/>
              <a:gd name="connsiteY2" fmla="*/ 792829 h 792829"/>
              <a:gd name="connsiteX0" fmla="*/ 859415 w 859415"/>
              <a:gd name="connsiteY0" fmla="*/ 4701 h 856346"/>
              <a:gd name="connsiteX1" fmla="*/ 349623 w 859415"/>
              <a:gd name="connsiteY1" fmla="*/ 157099 h 856346"/>
              <a:gd name="connsiteX2" fmla="*/ 0 w 859415"/>
              <a:gd name="connsiteY2" fmla="*/ 856346 h 856346"/>
              <a:gd name="connsiteX0" fmla="*/ 859415 w 859415"/>
              <a:gd name="connsiteY0" fmla="*/ 0 h 851645"/>
              <a:gd name="connsiteX1" fmla="*/ 349623 w 859415"/>
              <a:gd name="connsiteY1" fmla="*/ 152398 h 851645"/>
              <a:gd name="connsiteX2" fmla="*/ 0 w 859415"/>
              <a:gd name="connsiteY2" fmla="*/ 851645 h 85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415" h="851645">
                <a:moveTo>
                  <a:pt x="859415" y="0"/>
                </a:moveTo>
                <a:cubicBezTo>
                  <a:pt x="571050" y="25399"/>
                  <a:pt x="497540" y="19422"/>
                  <a:pt x="349623" y="152398"/>
                </a:cubicBezTo>
                <a:cubicBezTo>
                  <a:pt x="201706" y="285374"/>
                  <a:pt x="100105" y="566268"/>
                  <a:pt x="0" y="851645"/>
                </a:cubicBezTo>
              </a:path>
            </a:pathLst>
          </a:custGeom>
          <a:noFill/>
          <a:ln w="38100"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6920753" y="3880851"/>
            <a:ext cx="1154762" cy="9245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classical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69222" y="6178361"/>
            <a:ext cx="4210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 limit with keeping t&gt;&gt;a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</a:t>
            </a:r>
            <a:endParaRPr kumimoji="1" lang="ja-JP" altLang="en-US" sz="2400" dirty="0"/>
          </a:p>
        </p:txBody>
      </p:sp>
      <p:sp>
        <p:nvSpPr>
          <p:cNvPr id="31" name="正方形/長方形 30"/>
          <p:cNvSpPr/>
          <p:nvPr/>
        </p:nvSpPr>
        <p:spPr>
          <a:xfrm>
            <a:off x="4769222" y="2770093"/>
            <a:ext cx="1842246" cy="2157463"/>
          </a:xfrm>
          <a:prstGeom prst="rect">
            <a:avLst/>
          </a:prstGeom>
          <a:gradFill flip="none" rotWithShape="1">
            <a:gsLst>
              <a:gs pos="0">
                <a:srgbClr val="003300">
                  <a:alpha val="20000"/>
                </a:srgbClr>
              </a:gs>
              <a:gs pos="100000">
                <a:srgbClr val="00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2277034" y="3621737"/>
            <a:ext cx="415065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277034" y="3622116"/>
            <a:ext cx="21515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840663" y="2306558"/>
            <a:ext cx="2299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92D050"/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rgbClr val="92D050"/>
                </a:solidFill>
              </a:rPr>
              <a:t>perturbative</a:t>
            </a:r>
            <a:endParaRPr kumimoji="1" lang="en-US" altLang="ja-JP" sz="2400" dirty="0" smtClean="0">
              <a:solidFill>
                <a:srgbClr val="92D050"/>
              </a:solidFill>
            </a:endParaRPr>
          </a:p>
          <a:p>
            <a:r>
              <a:rPr lang="en-US" altLang="ja-JP" sz="2400" dirty="0" smtClean="0">
                <a:solidFill>
                  <a:srgbClr val="92D050"/>
                </a:solidFill>
              </a:rPr>
              <a:t>region</a:t>
            </a:r>
            <a:endParaRPr kumimoji="1" lang="ja-JP" alt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角丸四角形 13"/>
          <p:cNvSpPr/>
          <p:nvPr/>
        </p:nvSpPr>
        <p:spPr>
          <a:xfrm>
            <a:off x="808312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8877" y="3718501"/>
            <a:ext cx="292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6, 8,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5.89 – 6.56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~300 configurations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02623" y="1261589"/>
            <a:ext cx="3430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3440" y="2538426"/>
            <a:ext cx="2372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1</a:t>
            </a:r>
          </a:p>
          <a:p>
            <a:pPr algn="ctr"/>
            <a:r>
              <a:rPr lang="en-US" altLang="ja-JP" sz="2400" dirty="0" smtClean="0"/>
              <a:t>(arXiv:1312.7492)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1906" y="5640357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SX8 @ RCNP</a:t>
            </a:r>
          </a:p>
          <a:p>
            <a:r>
              <a:rPr lang="en-US" altLang="ja-JP" sz="2000" dirty="0" smtClean="0"/>
              <a:t>SR16000 @ KEK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510" y="565457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using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412603" y="2021380"/>
            <a:ext cx="4707968" cy="4341085"/>
            <a:chOff x="4412603" y="2021380"/>
            <a:chExt cx="4707968" cy="4341085"/>
          </a:xfrm>
        </p:grpSpPr>
        <p:sp>
          <p:nvSpPr>
            <p:cNvPr id="18" name="角丸四角形 17"/>
            <p:cNvSpPr/>
            <p:nvPr/>
          </p:nvSpPr>
          <p:spPr>
            <a:xfrm>
              <a:off x="4919583" y="2441664"/>
              <a:ext cx="3485782" cy="3101931"/>
            </a:xfrm>
            <a:prstGeom prst="roundRect">
              <a:avLst>
                <a:gd name="adj" fmla="val 10598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84" y="3718500"/>
              <a:ext cx="307738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lattice size: 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64</a:t>
              </a:r>
              <a:r>
                <a:rPr lang="en-US" altLang="ja-JP" sz="2400" baseline="30000" dirty="0" smtClean="0">
                  <a:solidFill>
                    <a:srgbClr val="FFFF00"/>
                  </a:solidFill>
                </a:rPr>
                <a:t>3</a:t>
              </a:r>
              <a:r>
                <a:rPr lang="en-US" altLang="ja-JP" sz="2400" dirty="0" smtClean="0"/>
                <a:t>xN</a:t>
              </a:r>
              <a:r>
                <a:rPr lang="en-US" altLang="ja-JP" sz="2400" baseline="-25000" dirty="0" smtClean="0"/>
                <a:t>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err="1"/>
                <a:t>Nt</a:t>
              </a:r>
              <a:r>
                <a:rPr lang="en-US" altLang="ja-JP" sz="2400" dirty="0"/>
                <a:t> = 10, 12, 14, </a:t>
              </a:r>
              <a:r>
                <a:rPr lang="en-US" altLang="ja-JP" sz="2400" dirty="0">
                  <a:solidFill>
                    <a:srgbClr val="FFFF00"/>
                  </a:solidFill>
                </a:rPr>
                <a:t>16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>
                  <a:latin typeface="Symbol" panose="05050102010706020507" pitchFamily="18" charset="2"/>
                </a:rPr>
                <a:t>b</a:t>
              </a:r>
              <a:r>
                <a:rPr lang="en-US" altLang="ja-JP" sz="2400" dirty="0" smtClean="0"/>
                <a:t> = 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6.4 – 7.4</a:t>
              </a:r>
              <a:endParaRPr lang="en-US" altLang="ja-JP" sz="2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~2000 configurations</a:t>
              </a:r>
              <a:endParaRPr kumimoji="1" lang="ja-JP" altLang="en-US" sz="2400" dirty="0"/>
            </a:p>
          </p:txBody>
        </p:sp>
        <p:sp>
          <p:nvSpPr>
            <p:cNvPr id="3" name="右矢印 2"/>
            <p:cNvSpPr/>
            <p:nvPr/>
          </p:nvSpPr>
          <p:spPr>
            <a:xfrm>
              <a:off x="4412603" y="4046713"/>
              <a:ext cx="413364" cy="91323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749228">
              <a:off x="6318970" y="2021380"/>
              <a:ext cx="28016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FF00"/>
                  </a:solidFill>
                </a:rPr>
                <a:t>twice finer lattice!</a:t>
              </a:r>
              <a:endParaRPr kumimoji="1" lang="ja-JP" alt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351923" y="2538425"/>
              <a:ext cx="24166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>
                  <a:latin typeface="Calibri" panose="020F0502020204030204" pitchFamily="34" charset="0"/>
                </a:rPr>
                <a:t>Simulation 2</a:t>
              </a:r>
            </a:p>
            <a:p>
              <a:pPr algn="ctr"/>
              <a:r>
                <a:rPr lang="en-US" altLang="ja-JP" sz="2400" dirty="0" smtClean="0"/>
                <a:t>(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new</a:t>
              </a:r>
              <a:r>
                <a:rPr lang="en-US" altLang="ja-JP" sz="2400" dirty="0" smtClean="0"/>
                <a:t>, preliminary)</a:t>
              </a:r>
              <a:endParaRPr kumimoji="1" lang="ja-JP" altLang="en-US" sz="2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720014" y="5654579"/>
              <a:ext cx="26853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000" dirty="0" smtClean="0"/>
                <a:t>using </a:t>
              </a:r>
              <a:r>
                <a:rPr kumimoji="1" lang="en-US" altLang="ja-JP" sz="2000" dirty="0" err="1" smtClean="0"/>
                <a:t>BlueGeneQ</a:t>
              </a:r>
              <a:r>
                <a:rPr kumimoji="1" lang="en-US" altLang="ja-JP" sz="2000" dirty="0" smtClean="0"/>
                <a:t> @ KEK</a:t>
              </a:r>
            </a:p>
            <a:p>
              <a:pPr algn="r"/>
              <a:r>
                <a:rPr lang="en-US" altLang="ja-JP" sz="2000" dirty="0" smtClean="0"/>
                <a:t>efficiency ~40%</a:t>
              </a:r>
              <a:endParaRPr kumimoji="1" lang="ja-JP" altLang="en-US" sz="2000" dirty="0"/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627529" y="2238165"/>
            <a:ext cx="3905180" cy="4234351"/>
          </a:xfrm>
          <a:prstGeom prst="roundRect">
            <a:avLst>
              <a:gd name="adj" fmla="val 100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3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04866" y="1629885"/>
            <a:ext cx="55146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6000" dirty="0" smtClean="0"/>
              <a:t>Thermodynamics</a:t>
            </a:r>
            <a:endParaRPr kumimoji="1" lang="ja-JP" altLang="en-US" sz="60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438194" y="3289505"/>
            <a:ext cx="4248000" cy="3024000"/>
            <a:chOff x="154577" y="286328"/>
            <a:chExt cx="4248000" cy="3024000"/>
          </a:xfrm>
        </p:grpSpPr>
        <p:sp>
          <p:nvSpPr>
            <p:cNvPr id="5" name="角丸四角形 4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63426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16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5096354" y="4536651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“Trace Anomaly” at T=1.65T</a:t>
            </a:r>
            <a:r>
              <a:rPr kumimoji="1" lang="en-US" altLang="ja-JP" baseline="-25000" dirty="0" smtClean="0"/>
              <a:t>c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5076" y="4561589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46" y="5261012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27" y="5610147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10" y="5615217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5007229" y="5999334"/>
            <a:ext cx="403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range of t where</a:t>
            </a:r>
            <a:r>
              <a:rPr kumimoji="1" lang="en-US" altLang="ja-JP" sz="2400" dirty="0" smtClean="0"/>
              <a:t> the EMT formula is </a:t>
            </a:r>
            <a:r>
              <a:rPr lang="en-US" altLang="ja-JP" sz="2400" dirty="0" smtClean="0"/>
              <a:t> successfully used!</a:t>
            </a:r>
            <a:endParaRPr kumimoji="1" lang="ja-JP" altLang="en-US" sz="2400" dirty="0"/>
          </a:p>
        </p:txBody>
      </p:sp>
      <p:sp>
        <p:nvSpPr>
          <p:cNvPr id="14" name="角丸四角形 13"/>
          <p:cNvSpPr/>
          <p:nvPr/>
        </p:nvSpPr>
        <p:spPr>
          <a:xfrm>
            <a:off x="292577" y="1360383"/>
            <a:ext cx="5453800" cy="117662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4033" y="5876827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pic>
        <p:nvPicPr>
          <p:cNvPr id="17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53375"/>
          <a:stretch/>
        </p:blipFill>
        <p:spPr>
          <a:xfrm>
            <a:off x="417138" y="2779215"/>
            <a:ext cx="4246302" cy="2465146"/>
          </a:xfrm>
          <a:prstGeom prst="rect">
            <a:avLst/>
          </a:prstGeom>
        </p:spPr>
      </p:pic>
      <p:pic>
        <p:nvPicPr>
          <p:cNvPr id="18" name="コンテンツ プレースホルダー 3"/>
          <p:cNvPicPr>
            <a:picLocks noChangeAspect="1"/>
          </p:cNvPicPr>
          <p:nvPr/>
        </p:nvPicPr>
        <p:blipFill rotWithShape="1">
          <a:blip r:embed="rId4"/>
          <a:srcRect t="89862"/>
          <a:stretch/>
        </p:blipFill>
        <p:spPr>
          <a:xfrm>
            <a:off x="417138" y="5226424"/>
            <a:ext cx="4246302" cy="536017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070091" y="2755584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46" y="2830400"/>
            <a:ext cx="1216696" cy="30757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070091" y="397161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258285" flipH="1">
            <a:off x="3377960" y="4675042"/>
            <a:ext cx="1643312" cy="357868"/>
          </a:xfrm>
          <a:prstGeom prst="rightArrow">
            <a:avLst>
              <a:gd name="adj1" fmla="val 50000"/>
              <a:gd name="adj2" fmla="val 117636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1591466"/>
            <a:ext cx="4993767" cy="660654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97" y="1447544"/>
            <a:ext cx="2176732" cy="4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292577" y="1360383"/>
            <a:ext cx="5453800" cy="117662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1591466"/>
            <a:ext cx="4993767" cy="660654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97" y="1447544"/>
            <a:ext cx="2176732" cy="472990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096354" y="4536651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“Trace Anomaly” at T=1.65T</a:t>
            </a:r>
            <a:r>
              <a:rPr kumimoji="1" lang="en-US" altLang="ja-JP" baseline="-25000" dirty="0" smtClean="0"/>
              <a:t>c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5076" y="4561589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46" y="5261012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27" y="5610147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10" y="5615217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5007229" y="5999334"/>
            <a:ext cx="403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range of t where</a:t>
            </a:r>
            <a:r>
              <a:rPr kumimoji="1" lang="en-US" altLang="ja-JP" sz="2400" dirty="0" smtClean="0"/>
              <a:t> the EMT formula is </a:t>
            </a:r>
            <a:r>
              <a:rPr lang="en-US" altLang="ja-JP" sz="2400" dirty="0" smtClean="0"/>
              <a:t> successfully used!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4033" y="5876827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pic>
        <p:nvPicPr>
          <p:cNvPr id="17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b="53375"/>
          <a:stretch/>
        </p:blipFill>
        <p:spPr>
          <a:xfrm>
            <a:off x="417138" y="2779215"/>
            <a:ext cx="4246302" cy="2465146"/>
          </a:xfrm>
          <a:prstGeom prst="rect">
            <a:avLst/>
          </a:prstGeom>
        </p:spPr>
      </p:pic>
      <p:pic>
        <p:nvPicPr>
          <p:cNvPr id="18" name="コンテンツ プレースホルダー 3"/>
          <p:cNvPicPr>
            <a:picLocks noChangeAspect="1"/>
          </p:cNvPicPr>
          <p:nvPr/>
        </p:nvPicPr>
        <p:blipFill rotWithShape="1">
          <a:blip r:embed="rId6"/>
          <a:srcRect t="89862"/>
          <a:stretch/>
        </p:blipFill>
        <p:spPr>
          <a:xfrm>
            <a:off x="417138" y="5226424"/>
            <a:ext cx="4246302" cy="536017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070091" y="2755584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46" y="2830400"/>
            <a:ext cx="1216696" cy="30757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070091" y="397161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258285" flipH="1">
            <a:off x="3377960" y="4675042"/>
            <a:ext cx="1643312" cy="357868"/>
          </a:xfrm>
          <a:prstGeom prst="rightArrow">
            <a:avLst>
              <a:gd name="adj1" fmla="val 50000"/>
              <a:gd name="adj2" fmla="val 117636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5669585" y="2107085"/>
            <a:ext cx="3377435" cy="2194560"/>
            <a:chOff x="5417429" y="3150524"/>
            <a:chExt cx="3377435" cy="2194560"/>
          </a:xfrm>
        </p:grpSpPr>
        <p:sp>
          <p:nvSpPr>
            <p:cNvPr id="20" name="角丸四角形吹き出し 19"/>
            <p:cNvSpPr/>
            <p:nvPr/>
          </p:nvSpPr>
          <p:spPr>
            <a:xfrm>
              <a:off x="5417429" y="3150524"/>
              <a:ext cx="3377435" cy="2194560"/>
            </a:xfrm>
            <a:prstGeom prst="wedgeRoundRectCallout">
              <a:avLst>
                <a:gd name="adj1" fmla="val 7607"/>
                <a:gd name="adj2" fmla="val 87744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6176355" y="3458096"/>
              <a:ext cx="771607" cy="27889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 flipH="1">
              <a:off x="6947962" y="3884303"/>
              <a:ext cx="1206053" cy="964148"/>
            </a:xfrm>
            <a:custGeom>
              <a:avLst/>
              <a:gdLst>
                <a:gd name="connsiteX0" fmla="*/ 0 w 1188720"/>
                <a:gd name="connsiteY0" fmla="*/ 25718 h 981682"/>
                <a:gd name="connsiteX1" fmla="*/ 166255 w 1188720"/>
                <a:gd name="connsiteY1" fmla="*/ 50656 h 981682"/>
                <a:gd name="connsiteX2" fmla="*/ 365760 w 1188720"/>
                <a:gd name="connsiteY2" fmla="*/ 482918 h 981682"/>
                <a:gd name="connsiteX3" fmla="*/ 581891 w 1188720"/>
                <a:gd name="connsiteY3" fmla="*/ 848678 h 981682"/>
                <a:gd name="connsiteX4" fmla="*/ 1188720 w 1188720"/>
                <a:gd name="connsiteY4" fmla="*/ 981682 h 981682"/>
                <a:gd name="connsiteX0" fmla="*/ 0 w 1188720"/>
                <a:gd name="connsiteY0" fmla="*/ 7041 h 963005"/>
                <a:gd name="connsiteX1" fmla="*/ 181394 w 1188720"/>
                <a:gd name="connsiteY1" fmla="*/ 104647 h 963005"/>
                <a:gd name="connsiteX2" fmla="*/ 365760 w 1188720"/>
                <a:gd name="connsiteY2" fmla="*/ 464241 h 963005"/>
                <a:gd name="connsiteX3" fmla="*/ 581891 w 1188720"/>
                <a:gd name="connsiteY3" fmla="*/ 830001 h 963005"/>
                <a:gd name="connsiteX4" fmla="*/ 1188720 w 1188720"/>
                <a:gd name="connsiteY4" fmla="*/ 963005 h 963005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57200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84451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202589 w 1188720"/>
                <a:gd name="connsiteY1" fmla="*/ 133940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228241"/>
                <a:gd name="connsiteY0" fmla="*/ 0 h 965707"/>
                <a:gd name="connsiteX1" fmla="*/ 202589 w 1228241"/>
                <a:gd name="connsiteY1" fmla="*/ 133940 h 965707"/>
                <a:gd name="connsiteX2" fmla="*/ 393010 w 1228241"/>
                <a:gd name="connsiteY2" fmla="*/ 569229 h 965707"/>
                <a:gd name="connsiteX3" fmla="*/ 645475 w 1228241"/>
                <a:gd name="connsiteY3" fmla="*/ 877460 h 965707"/>
                <a:gd name="connsiteX4" fmla="*/ 1188720 w 1228241"/>
                <a:gd name="connsiteY4" fmla="*/ 955964 h 965707"/>
                <a:gd name="connsiteX5" fmla="*/ 1186188 w 1228241"/>
                <a:gd name="connsiteY5" fmla="*/ 965707 h 965707"/>
                <a:gd name="connsiteX0" fmla="*/ 0 w 1193278"/>
                <a:gd name="connsiteY0" fmla="*/ 0 h 961040"/>
                <a:gd name="connsiteX1" fmla="*/ 202589 w 1193278"/>
                <a:gd name="connsiteY1" fmla="*/ 133940 h 961040"/>
                <a:gd name="connsiteX2" fmla="*/ 393010 w 1193278"/>
                <a:gd name="connsiteY2" fmla="*/ 569229 h 961040"/>
                <a:gd name="connsiteX3" fmla="*/ 645475 w 1193278"/>
                <a:gd name="connsiteY3" fmla="*/ 877460 h 961040"/>
                <a:gd name="connsiteX4" fmla="*/ 1188720 w 1193278"/>
                <a:gd name="connsiteY4" fmla="*/ 955964 h 961040"/>
                <a:gd name="connsiteX5" fmla="*/ 2312 w 1193278"/>
                <a:gd name="connsiteY5" fmla="*/ 950568 h 961040"/>
                <a:gd name="connsiteX0" fmla="*/ 715 w 1193983"/>
                <a:gd name="connsiteY0" fmla="*/ 0 h 963059"/>
                <a:gd name="connsiteX1" fmla="*/ 203304 w 1193983"/>
                <a:gd name="connsiteY1" fmla="*/ 133940 h 963059"/>
                <a:gd name="connsiteX2" fmla="*/ 393725 w 1193983"/>
                <a:gd name="connsiteY2" fmla="*/ 569229 h 963059"/>
                <a:gd name="connsiteX3" fmla="*/ 646190 w 1193983"/>
                <a:gd name="connsiteY3" fmla="*/ 877460 h 963059"/>
                <a:gd name="connsiteX4" fmla="*/ 1189435 w 1193983"/>
                <a:gd name="connsiteY4" fmla="*/ 955964 h 963059"/>
                <a:gd name="connsiteX5" fmla="*/ 0 w 1193983"/>
                <a:gd name="connsiteY5" fmla="*/ 959651 h 963059"/>
                <a:gd name="connsiteX0" fmla="*/ 12826 w 1206053"/>
                <a:gd name="connsiteY0" fmla="*/ 0 h 964148"/>
                <a:gd name="connsiteX1" fmla="*/ 215415 w 1206053"/>
                <a:gd name="connsiteY1" fmla="*/ 133940 h 964148"/>
                <a:gd name="connsiteX2" fmla="*/ 405836 w 1206053"/>
                <a:gd name="connsiteY2" fmla="*/ 569229 h 964148"/>
                <a:gd name="connsiteX3" fmla="*/ 658301 w 1206053"/>
                <a:gd name="connsiteY3" fmla="*/ 877460 h 964148"/>
                <a:gd name="connsiteX4" fmla="*/ 1201546 w 1206053"/>
                <a:gd name="connsiteY4" fmla="*/ 955964 h 964148"/>
                <a:gd name="connsiteX5" fmla="*/ 0 w 1206053"/>
                <a:gd name="connsiteY5" fmla="*/ 962679 h 96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053" h="964148">
                  <a:moveTo>
                    <a:pt x="12826" y="0"/>
                  </a:moveTo>
                  <a:cubicBezTo>
                    <a:pt x="113918" y="1619"/>
                    <a:pt x="149913" y="39069"/>
                    <a:pt x="215415" y="133940"/>
                  </a:cubicBezTo>
                  <a:cubicBezTo>
                    <a:pt x="280917" y="228812"/>
                    <a:pt x="332022" y="445309"/>
                    <a:pt x="405836" y="569229"/>
                  </a:cubicBezTo>
                  <a:cubicBezTo>
                    <a:pt x="479650" y="693149"/>
                    <a:pt x="525683" y="813004"/>
                    <a:pt x="658301" y="877460"/>
                  </a:cubicBezTo>
                  <a:cubicBezTo>
                    <a:pt x="790919" y="941916"/>
                    <a:pt x="966711" y="931025"/>
                    <a:pt x="1201546" y="955964"/>
                  </a:cubicBezTo>
                  <a:cubicBezTo>
                    <a:pt x="1291665" y="970672"/>
                    <a:pt x="528" y="960649"/>
                    <a:pt x="0" y="962679"/>
                  </a:cubicBezTo>
                </a:path>
              </a:pathLst>
            </a:custGeom>
            <a:solidFill>
              <a:srgbClr val="0070C0">
                <a:alpha val="30196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6001788" y="3887331"/>
              <a:ext cx="1206053" cy="964148"/>
            </a:xfrm>
            <a:custGeom>
              <a:avLst/>
              <a:gdLst>
                <a:gd name="connsiteX0" fmla="*/ 0 w 1188720"/>
                <a:gd name="connsiteY0" fmla="*/ 25718 h 981682"/>
                <a:gd name="connsiteX1" fmla="*/ 166255 w 1188720"/>
                <a:gd name="connsiteY1" fmla="*/ 50656 h 981682"/>
                <a:gd name="connsiteX2" fmla="*/ 365760 w 1188720"/>
                <a:gd name="connsiteY2" fmla="*/ 482918 h 981682"/>
                <a:gd name="connsiteX3" fmla="*/ 581891 w 1188720"/>
                <a:gd name="connsiteY3" fmla="*/ 848678 h 981682"/>
                <a:gd name="connsiteX4" fmla="*/ 1188720 w 1188720"/>
                <a:gd name="connsiteY4" fmla="*/ 981682 h 981682"/>
                <a:gd name="connsiteX0" fmla="*/ 0 w 1188720"/>
                <a:gd name="connsiteY0" fmla="*/ 7041 h 963005"/>
                <a:gd name="connsiteX1" fmla="*/ 181394 w 1188720"/>
                <a:gd name="connsiteY1" fmla="*/ 104647 h 963005"/>
                <a:gd name="connsiteX2" fmla="*/ 365760 w 1188720"/>
                <a:gd name="connsiteY2" fmla="*/ 464241 h 963005"/>
                <a:gd name="connsiteX3" fmla="*/ 581891 w 1188720"/>
                <a:gd name="connsiteY3" fmla="*/ 830001 h 963005"/>
                <a:gd name="connsiteX4" fmla="*/ 1188720 w 1188720"/>
                <a:gd name="connsiteY4" fmla="*/ 963005 h 963005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57200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84451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202589 w 1188720"/>
                <a:gd name="connsiteY1" fmla="*/ 133940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228241"/>
                <a:gd name="connsiteY0" fmla="*/ 0 h 965707"/>
                <a:gd name="connsiteX1" fmla="*/ 202589 w 1228241"/>
                <a:gd name="connsiteY1" fmla="*/ 133940 h 965707"/>
                <a:gd name="connsiteX2" fmla="*/ 393010 w 1228241"/>
                <a:gd name="connsiteY2" fmla="*/ 569229 h 965707"/>
                <a:gd name="connsiteX3" fmla="*/ 645475 w 1228241"/>
                <a:gd name="connsiteY3" fmla="*/ 877460 h 965707"/>
                <a:gd name="connsiteX4" fmla="*/ 1188720 w 1228241"/>
                <a:gd name="connsiteY4" fmla="*/ 955964 h 965707"/>
                <a:gd name="connsiteX5" fmla="*/ 1186188 w 1228241"/>
                <a:gd name="connsiteY5" fmla="*/ 965707 h 965707"/>
                <a:gd name="connsiteX0" fmla="*/ 0 w 1193278"/>
                <a:gd name="connsiteY0" fmla="*/ 0 h 961040"/>
                <a:gd name="connsiteX1" fmla="*/ 202589 w 1193278"/>
                <a:gd name="connsiteY1" fmla="*/ 133940 h 961040"/>
                <a:gd name="connsiteX2" fmla="*/ 393010 w 1193278"/>
                <a:gd name="connsiteY2" fmla="*/ 569229 h 961040"/>
                <a:gd name="connsiteX3" fmla="*/ 645475 w 1193278"/>
                <a:gd name="connsiteY3" fmla="*/ 877460 h 961040"/>
                <a:gd name="connsiteX4" fmla="*/ 1188720 w 1193278"/>
                <a:gd name="connsiteY4" fmla="*/ 955964 h 961040"/>
                <a:gd name="connsiteX5" fmla="*/ 2312 w 1193278"/>
                <a:gd name="connsiteY5" fmla="*/ 950568 h 961040"/>
                <a:gd name="connsiteX0" fmla="*/ 715 w 1193983"/>
                <a:gd name="connsiteY0" fmla="*/ 0 h 963059"/>
                <a:gd name="connsiteX1" fmla="*/ 203304 w 1193983"/>
                <a:gd name="connsiteY1" fmla="*/ 133940 h 963059"/>
                <a:gd name="connsiteX2" fmla="*/ 393725 w 1193983"/>
                <a:gd name="connsiteY2" fmla="*/ 569229 h 963059"/>
                <a:gd name="connsiteX3" fmla="*/ 646190 w 1193983"/>
                <a:gd name="connsiteY3" fmla="*/ 877460 h 963059"/>
                <a:gd name="connsiteX4" fmla="*/ 1189435 w 1193983"/>
                <a:gd name="connsiteY4" fmla="*/ 955964 h 963059"/>
                <a:gd name="connsiteX5" fmla="*/ 0 w 1193983"/>
                <a:gd name="connsiteY5" fmla="*/ 959651 h 963059"/>
                <a:gd name="connsiteX0" fmla="*/ 12826 w 1206053"/>
                <a:gd name="connsiteY0" fmla="*/ 0 h 964148"/>
                <a:gd name="connsiteX1" fmla="*/ 215415 w 1206053"/>
                <a:gd name="connsiteY1" fmla="*/ 133940 h 964148"/>
                <a:gd name="connsiteX2" fmla="*/ 405836 w 1206053"/>
                <a:gd name="connsiteY2" fmla="*/ 569229 h 964148"/>
                <a:gd name="connsiteX3" fmla="*/ 658301 w 1206053"/>
                <a:gd name="connsiteY3" fmla="*/ 877460 h 964148"/>
                <a:gd name="connsiteX4" fmla="*/ 1201546 w 1206053"/>
                <a:gd name="connsiteY4" fmla="*/ 955964 h 964148"/>
                <a:gd name="connsiteX5" fmla="*/ 0 w 1206053"/>
                <a:gd name="connsiteY5" fmla="*/ 962679 h 96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053" h="964148">
                  <a:moveTo>
                    <a:pt x="12826" y="0"/>
                  </a:moveTo>
                  <a:cubicBezTo>
                    <a:pt x="113918" y="1619"/>
                    <a:pt x="149913" y="39069"/>
                    <a:pt x="215415" y="133940"/>
                  </a:cubicBezTo>
                  <a:cubicBezTo>
                    <a:pt x="280917" y="228812"/>
                    <a:pt x="332022" y="445309"/>
                    <a:pt x="405836" y="569229"/>
                  </a:cubicBezTo>
                  <a:cubicBezTo>
                    <a:pt x="479650" y="693149"/>
                    <a:pt x="525683" y="813004"/>
                    <a:pt x="658301" y="877460"/>
                  </a:cubicBezTo>
                  <a:cubicBezTo>
                    <a:pt x="790919" y="941916"/>
                    <a:pt x="966711" y="931025"/>
                    <a:pt x="1201546" y="955964"/>
                  </a:cubicBezTo>
                  <a:cubicBezTo>
                    <a:pt x="1291665" y="970672"/>
                    <a:pt x="528" y="960649"/>
                    <a:pt x="0" y="962679"/>
                  </a:cubicBezTo>
                </a:path>
              </a:pathLst>
            </a:custGeom>
            <a:solidFill>
              <a:srgbClr val="0070C0">
                <a:alpha val="30196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5856674" y="4846321"/>
              <a:ext cx="26825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V="1">
              <a:off x="6014616" y="3383281"/>
              <a:ext cx="0" cy="15544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8150987" y="3458095"/>
              <a:ext cx="0" cy="13882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023" y="4487413"/>
              <a:ext cx="194425" cy="176602"/>
            </a:xfrm>
            <a:prstGeom prst="rect">
              <a:avLst/>
            </a:prstGeom>
          </p:spPr>
        </p:pic>
        <p:pic>
          <p:nvPicPr>
  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1/T&#10;\end{align*}&lt;/body&gt;&#10;  &lt;fcolor&gt;FFFFFFFF&lt;/fcolor&gt;&#10;  &lt;bcolor&gt;FFFFFFFF&lt;/bcolor&gt;&#10;  &lt;transparent&gt;True&lt;/transparent&gt;&#10;  &lt;resolution&gt;1800&lt;/resolution&gt;&#10;  &lt;imageh&gt;250&lt;/imageh&gt;&#10;  &lt;imagew&gt;403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5647" y="4937761"/>
              <a:ext cx="426508" cy="264583"/>
            </a:xfrm>
            <a:prstGeom prst="rect">
              <a:avLst/>
            </a:prstGeom>
          </p:spPr>
        </p:pic>
        <p:cxnSp>
          <p:nvCxnSpPr>
            <p:cNvPr id="29" name="直線コネクタ 28"/>
            <p:cNvCxnSpPr/>
            <p:nvPr/>
          </p:nvCxnSpPr>
          <p:spPr>
            <a:xfrm>
              <a:off x="6014616" y="3657601"/>
              <a:ext cx="0" cy="11887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FFFFFF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839" y="3499417"/>
              <a:ext cx="626473" cy="202925"/>
            </a:xfrm>
            <a:prstGeom prst="rect">
              <a:avLst/>
            </a:prstGeom>
          </p:spPr>
        </p:pic>
        <p:cxnSp>
          <p:nvCxnSpPr>
            <p:cNvPr id="31" name="直線コネクタ 30"/>
            <p:cNvCxnSpPr/>
            <p:nvPr/>
          </p:nvCxnSpPr>
          <p:spPr>
            <a:xfrm>
              <a:off x="6492504" y="4423919"/>
              <a:ext cx="8671" cy="430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72&lt;/imageh&gt;&#10;  &lt;imagew&gt;105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81" y="4927645"/>
              <a:ext cx="111125" cy="182033"/>
            </a:xfrm>
            <a:prstGeom prst="rect">
              <a:avLst/>
            </a:prstGeom>
          </p:spPr>
        </p:pic>
        <p:sp>
          <p:nvSpPr>
            <p:cNvPr id="33" name="角丸四角形 32"/>
            <p:cNvSpPr/>
            <p:nvPr/>
          </p:nvSpPr>
          <p:spPr>
            <a:xfrm>
              <a:off x="6478669" y="3901705"/>
              <a:ext cx="771607" cy="27889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t&amp;gt;0&#10;\end{align*}&lt;/body&gt;&#10;  &lt;fcolor&gt;FFFFFFFF&lt;/fcolor&gt;&#10;  &lt;bcolor&gt;FFFFFFFF&lt;/bcolor&gt;&#10;  &lt;transparent&gt;True&lt;/transparent&gt;&#10;  &lt;resolution&gt;1800&lt;/resolution&gt;&#10;  &lt;imageh&gt;176&lt;/imageh&gt;&#10;  &lt;imagew&gt;531&lt;/imagew&gt;&#10;  &lt;scale&gt;50&lt;/scale&gt;&#10;  &lt;cursor&gt;18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915" y="3941719"/>
              <a:ext cx="626473" cy="207644"/>
            </a:xfrm>
            <a:prstGeom prst="rect">
              <a:avLst/>
            </a:prstGeom>
          </p:spPr>
        </p:pic>
        <p:cxnSp>
          <p:nvCxnSpPr>
            <p:cNvPr id="35" name="直線矢印コネクタ 34"/>
            <p:cNvCxnSpPr/>
            <p:nvPr/>
          </p:nvCxnSpPr>
          <p:spPr>
            <a:xfrm flipH="1">
              <a:off x="6014614" y="3720364"/>
              <a:ext cx="336310" cy="1503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flipH="1">
              <a:off x="6293249" y="4154765"/>
              <a:ext cx="336310" cy="15034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qrt{2t}&#10;\end{align*}&lt;/body&gt;&#10;  &lt;fcolor&gt;FFFFFFFF&lt;/fcolor&gt;&#10;  &lt;bcolor&gt;FFFFFFFF&lt;/bcolor&gt;&#10;  &lt;transparent&gt;True&lt;/transparent&gt;&#10;  &lt;resolution&gt;1800&lt;/resolution&gt;&#10;  &lt;imageh&gt;249&lt;/imageh&gt;&#10;  &lt;imagew&gt;405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191" y="4938819"/>
              <a:ext cx="428625" cy="263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2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2635623" y="4796118"/>
            <a:ext cx="6391835" cy="13267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5087389" y="1661390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Entropy Density at T=1.65Tc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947"/>
          <a:stretch/>
        </p:blipFill>
        <p:spPr>
          <a:xfrm>
            <a:off x="417138" y="1470206"/>
            <a:ext cx="4246302" cy="2857876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344154" y="3143656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76111" y="1686328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81" y="2385751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2" y="2734886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5" y="2739956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2837324" y="4891508"/>
            <a:ext cx="602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Direct measurement of </a:t>
            </a:r>
            <a:r>
              <a:rPr lang="en-US" altLang="ja-JP" sz="2800" dirty="0" err="1" smtClean="0"/>
              <a:t>e+p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on a given T!</a:t>
            </a:r>
            <a:endParaRPr kumimoji="1" lang="ja-JP" altLang="en-US" sz="2800" dirty="0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9" y="3218472"/>
            <a:ext cx="1216696" cy="307571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3115231" y="2508355"/>
            <a:ext cx="1339925" cy="783193"/>
          </a:xfrm>
          <a:prstGeom prst="wedgeRoundRectCallout">
            <a:avLst>
              <a:gd name="adj1" fmla="val 33544"/>
              <a:gd name="adj2" fmla="val -7351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systematic</a:t>
            </a:r>
          </a:p>
          <a:p>
            <a:pPr algn="ctr"/>
            <a:r>
              <a:rPr lang="en-US" altLang="ja-JP" sz="2000" dirty="0" smtClean="0"/>
              <a:t>error</a:t>
            </a:r>
            <a:endParaRPr kumimoji="1"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070091" y="155113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7138" y="4602145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80457" y="5453734"/>
            <a:ext cx="550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FFFF00"/>
                </a:solidFill>
              </a:rPr>
              <a:t>NO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 integral / 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NO</a:t>
            </a:r>
            <a:r>
              <a:rPr lang="en-US" altLang="ja-JP" sz="2800" dirty="0" smtClean="0">
                <a:solidFill>
                  <a:srgbClr val="FFFF00"/>
                </a:solidFill>
              </a:rPr>
              <a:t> vacuum subtraction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</a:t>
            </a:r>
            <a:r>
              <a:rPr kumimoji="1" lang="en-US" altLang="ja-JP" dirty="0" smtClean="0">
                <a:sym typeface="Wingdings" panose="05000000000000000000" pitchFamily="2" charset="2"/>
              </a:rPr>
              <a:t> Limit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1" y="1259760"/>
            <a:ext cx="3589848" cy="4621087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V="1">
            <a:off x="7628059" y="478342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7376358" y="1829932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87901" y="18061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35" y="118889"/>
            <a:ext cx="716947" cy="30832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83" y="1533512"/>
            <a:ext cx="141161" cy="138684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0.4&#10;\end{align*}&lt;/body&gt;&#10;  &lt;fcolor&gt;FFFFFFFF&lt;/fcolor&gt;&#10;  &lt;bcolor&gt;FFFFFFFF&lt;/bcolor&gt;&#10;  &lt;transparent&gt;True&lt;/transparent&gt;&#10;  &lt;resolution&gt;1800&lt;/resolution&gt;&#10;  &lt;imageh&gt;175&lt;/imageh&gt;&#10;  &lt;imagew&gt;3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38" y="842187"/>
            <a:ext cx="387926" cy="225538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7508759" y="942427"/>
            <a:ext cx="221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7774268" y="789820"/>
            <a:ext cx="840428" cy="313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29621" y="1298097"/>
            <a:ext cx="12290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Boyd+1996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2429621" y="1667429"/>
            <a:ext cx="242342" cy="2198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77234" y="1129732"/>
            <a:ext cx="2753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32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xNt</a:t>
            </a:r>
          </a:p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6, 8, 10</a:t>
            </a:r>
          </a:p>
          <a:p>
            <a:r>
              <a:rPr kumimoji="1" lang="en-US" altLang="ja-JP" sz="2400" dirty="0" smtClean="0"/>
              <a:t>T/Tc=0.99, 1.24, 1.65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96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</a:t>
            </a:r>
            <a:r>
              <a:rPr kumimoji="1" lang="en-US" altLang="ja-JP" dirty="0" smtClean="0">
                <a:sym typeface="Wingdings" panose="05000000000000000000" pitchFamily="2" charset="2"/>
              </a:rPr>
              <a:t> Limit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1" y="1259760"/>
            <a:ext cx="3589848" cy="4621087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V="1">
            <a:off x="7628059" y="478342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7376358" y="1829932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87901" y="18061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35" y="118889"/>
            <a:ext cx="716947" cy="30832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83" y="1533512"/>
            <a:ext cx="141161" cy="138684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0.4&#10;\end{align*}&lt;/body&gt;&#10;  &lt;fcolor&gt;FFFFFFFF&lt;/fcolor&gt;&#10;  &lt;bcolor&gt;FFFFFFFF&lt;/bcolor&gt;&#10;  &lt;transparent&gt;True&lt;/transparent&gt;&#10;  &lt;resolution&gt;1800&lt;/resolution&gt;&#10;  &lt;imageh&gt;175&lt;/imageh&gt;&#10;  &lt;imagew&gt;3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38" y="842187"/>
            <a:ext cx="387926" cy="225538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7508759" y="942427"/>
            <a:ext cx="221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7774268" y="789820"/>
            <a:ext cx="840428" cy="313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2329394" y="2291597"/>
            <a:ext cx="6612334" cy="4459770"/>
            <a:chOff x="2329394" y="2291597"/>
            <a:chExt cx="6612334" cy="445977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5035" y="2291597"/>
              <a:ext cx="3616693" cy="4459770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329394" y="5764306"/>
              <a:ext cx="2420164" cy="91940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Comparison with </a:t>
              </a:r>
            </a:p>
            <a:p>
              <a:r>
                <a:rPr kumimoji="1" lang="en-US" altLang="ja-JP" sz="2400" dirty="0" smtClean="0"/>
                <a:t>previous studies</a:t>
              </a:r>
              <a:endParaRPr kumimoji="1" lang="ja-JP" altLang="en-US" sz="2400" dirty="0"/>
            </a:p>
          </p:txBody>
        </p:sp>
        <p:sp>
          <p:nvSpPr>
            <p:cNvPr id="9" name="右矢印 8"/>
            <p:cNvSpPr/>
            <p:nvPr/>
          </p:nvSpPr>
          <p:spPr>
            <a:xfrm>
              <a:off x="4749558" y="5961528"/>
              <a:ext cx="665124" cy="564776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429621" y="1298097"/>
            <a:ext cx="12290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Boyd+1996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2429621" y="1667429"/>
            <a:ext cx="242342" cy="2198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77234" y="1129732"/>
            <a:ext cx="2753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32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xNt</a:t>
            </a:r>
          </a:p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6, 8, 10</a:t>
            </a:r>
          </a:p>
          <a:p>
            <a:r>
              <a:rPr kumimoji="1" lang="en-US" altLang="ja-JP" sz="2400" dirty="0" smtClean="0"/>
              <a:t>T/Tc=0.99, 1.24, 1.65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32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6225860" y="342415"/>
            <a:ext cx="2918140" cy="2699542"/>
            <a:chOff x="6225860" y="342415"/>
            <a:chExt cx="2918140" cy="2699542"/>
          </a:xfrm>
        </p:grpSpPr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21" y="784522"/>
              <a:ext cx="2914979" cy="1859169"/>
            </a:xfrm>
            <a:prstGeom prst="rect">
              <a:avLst/>
            </a:prstGeom>
            <a:scene3d>
              <a:camera prst="orthographicFront">
                <a:rot lat="1200000" lon="19799989" rev="0"/>
              </a:camera>
              <a:lightRig rig="threePt" dir="t"/>
            </a:scene3d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6225860" y="528833"/>
              <a:ext cx="889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998273" y="342415"/>
              <a:ext cx="1403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momentum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034905" y="2530641"/>
              <a:ext cx="1071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92D050"/>
                  </a:solidFill>
                </a:rPr>
                <a:t>pressure</a:t>
              </a:r>
              <a:endParaRPr kumimoji="1" lang="ja-JP" alt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115271" y="2641847"/>
              <a:ext cx="7756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F0"/>
                  </a:solidFill>
                </a:rPr>
                <a:t>stress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29" name="平行四辺形 28"/>
            <p:cNvSpPr/>
            <p:nvPr/>
          </p:nvSpPr>
          <p:spPr>
            <a:xfrm rot="16200000" flipV="1">
              <a:off x="6503961" y="1016747"/>
              <a:ext cx="448235" cy="476250"/>
            </a:xfrm>
            <a:prstGeom prst="parallelogram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平行四辺形 29"/>
            <p:cNvSpPr/>
            <p:nvPr/>
          </p:nvSpPr>
          <p:spPr>
            <a:xfrm rot="16200000" flipV="1">
              <a:off x="7629780" y="74406"/>
              <a:ext cx="686303" cy="1829072"/>
            </a:xfrm>
            <a:prstGeom prst="parallelogram">
              <a:avLst>
                <a:gd name="adj" fmla="val 43892"/>
              </a:avLst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 30"/>
            <p:cNvSpPr/>
            <p:nvPr/>
          </p:nvSpPr>
          <p:spPr>
            <a:xfrm rot="6879585">
              <a:off x="7791630" y="866196"/>
              <a:ext cx="448235" cy="2080094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10196"/>
              </a:srgbClr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平行四辺形 31"/>
            <p:cNvSpPr/>
            <p:nvPr/>
          </p:nvSpPr>
          <p:spPr>
            <a:xfrm rot="16200000" flipV="1">
              <a:off x="7128596" y="1003163"/>
              <a:ext cx="1688669" cy="1829072"/>
            </a:xfrm>
            <a:prstGeom prst="parallelogram">
              <a:avLst>
                <a:gd name="adj" fmla="val 20366"/>
              </a:avLst>
            </a:prstGeom>
            <a:solidFill>
              <a:srgbClr val="00B0F0">
                <a:alpha val="9804"/>
              </a:srgbClr>
            </a:solidFill>
            <a:ln w="190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53973" y="906652"/>
            <a:ext cx="1827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Poincare</a:t>
            </a:r>
          </a:p>
          <a:p>
            <a:pPr algn="ctr"/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0" y="4699681"/>
            <a:ext cx="4431983" cy="1176618"/>
            <a:chOff x="398329" y="5145767"/>
            <a:chExt cx="4431983" cy="1176618"/>
          </a:xfrm>
          <a:scene3d>
            <a:camera prst="orthographicFront">
              <a:rot lat="518951" lon="1822876" rev="20702301"/>
            </a:camera>
            <a:lightRig rig="threePt" dir="t"/>
          </a:scene3d>
        </p:grpSpPr>
        <p:pic>
          <p:nvPicPr>
  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G_{\mu\nu}+\Lambda g_{\mu\nu} = \kappa T_{\mu\nu}&#10;\end{align*}&lt;/body&gt;&#10;  &lt;fcolor&gt;FFFFFFFF&lt;/fcolor&gt;&#10;  &lt;bcolor&gt;FFFFFFFF&lt;/bcolor&gt;&#10;  &lt;transparent&gt;True&lt;/transparent&gt;&#10;  &lt;resolution&gt;1800&lt;/resolution&gt;&#10;  &lt;imageh&gt;253&lt;/imageh&gt;&#10;  &lt;imagew&gt;2115&lt;/imagew&gt;&#10;  &lt;scale&gt;50&lt;/scale&gt;&#10;  &lt;cursor&gt;5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29" y="5792223"/>
              <a:ext cx="4431983" cy="530162"/>
            </a:xfrm>
            <a:prstGeom prst="rect">
              <a:avLst/>
            </a:prstGeom>
            <a:sp3d/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1280301" y="5145767"/>
              <a:ext cx="2675091" cy="523220"/>
            </a:xfrm>
            <a:prstGeom prst="rect">
              <a:avLst/>
            </a:prstGeom>
            <a:noFill/>
            <a:sp3d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Einstein Equation</a:t>
              </a:r>
              <a:endParaRPr kumimoji="1" lang="ja-JP" altLang="en-US" sz="28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880738" y="5026380"/>
            <a:ext cx="2790572" cy="1165541"/>
            <a:chOff x="5880738" y="5026380"/>
            <a:chExt cx="2790572" cy="1165541"/>
          </a:xfrm>
          <a:scene3d>
            <a:camera prst="orthographicFront">
              <a:rot lat="19867249" lon="1331529" rev="90070"/>
            </a:camera>
            <a:lightRig rig="threePt" dir="t"/>
          </a:scene3d>
        </p:grpSpPr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partial_\mu T_{\mu\nu}=0&#10;\end{align*}&lt;/body&gt;&#10;  &lt;fcolor&gt;FFFFFFFF&lt;/fcolor&gt;&#10;  &lt;bcolor&gt;FFFFFFFF&lt;/bcolor&gt;&#10;  &lt;transparent&gt;True&lt;/transparent&gt;&#10;  &lt;resolution&gt;1800&lt;/resolution&gt;&#10;  &lt;imageh&gt;253&lt;/imageh&gt;&#10;  &lt;imagew&gt;1094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8732" y="5661759"/>
              <a:ext cx="2292477" cy="530162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5880738" y="5026380"/>
              <a:ext cx="27905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Hydrodynamic Eq.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644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4919583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808312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8877" y="3718501"/>
            <a:ext cx="292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6, 8,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5.89 – 6.56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~300 configurations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23784" y="3718500"/>
            <a:ext cx="3077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</a:t>
            </a:r>
            <a:r>
              <a:rPr lang="en-US" altLang="ja-JP" sz="2400" dirty="0" smtClean="0">
                <a:solidFill>
                  <a:srgbClr val="FFFF00"/>
                </a:solidFill>
              </a:rPr>
              <a:t>64</a:t>
            </a:r>
            <a:r>
              <a:rPr lang="en-US" altLang="ja-JP" sz="2400" baseline="30000" dirty="0" smtClean="0">
                <a:solidFill>
                  <a:srgbClr val="FFFF00"/>
                </a:solidFill>
              </a:rPr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10, 12, 14, </a:t>
            </a:r>
            <a:r>
              <a:rPr lang="en-US" altLang="ja-JP" sz="2400" dirty="0">
                <a:solidFill>
                  <a:srgbClr val="FFFF00"/>
                </a:solidFill>
              </a:rPr>
              <a:t>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</a:t>
            </a:r>
            <a:r>
              <a:rPr lang="en-US" altLang="ja-JP" sz="2400" dirty="0" smtClean="0">
                <a:solidFill>
                  <a:srgbClr val="FFFF00"/>
                </a:solidFill>
              </a:rPr>
              <a:t>6.4 – 7.4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~2000 configurations</a:t>
            </a:r>
            <a:endParaRPr kumimoji="1" lang="ja-JP" altLang="en-US" sz="2400" dirty="0"/>
          </a:p>
        </p:txBody>
      </p:sp>
      <p:sp>
        <p:nvSpPr>
          <p:cNvPr id="3" name="右矢印 2"/>
          <p:cNvSpPr/>
          <p:nvPr/>
        </p:nvSpPr>
        <p:spPr>
          <a:xfrm>
            <a:off x="4412603" y="4046713"/>
            <a:ext cx="413364" cy="91323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02623" y="1261589"/>
            <a:ext cx="3430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3440" y="2538426"/>
            <a:ext cx="2372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1</a:t>
            </a:r>
          </a:p>
          <a:p>
            <a:pPr algn="ctr"/>
            <a:r>
              <a:rPr lang="en-US" altLang="ja-JP" sz="2400" dirty="0" smtClean="0"/>
              <a:t>(arXiv:1312.7492)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1923" y="2538425"/>
            <a:ext cx="2416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2</a:t>
            </a:r>
          </a:p>
          <a:p>
            <a:pPr algn="ctr"/>
            <a:r>
              <a:rPr lang="en-US" altLang="ja-JP" sz="2400" dirty="0" smtClean="0"/>
              <a:t>(</a:t>
            </a:r>
            <a:r>
              <a:rPr lang="en-US" altLang="ja-JP" sz="2400" dirty="0" smtClean="0">
                <a:solidFill>
                  <a:srgbClr val="FFFF00"/>
                </a:solidFill>
              </a:rPr>
              <a:t>new</a:t>
            </a:r>
            <a:r>
              <a:rPr lang="en-US" altLang="ja-JP" sz="2400" dirty="0" smtClean="0"/>
              <a:t>, preliminary)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1906" y="5640357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SX8 @ RCNP</a:t>
            </a:r>
          </a:p>
          <a:p>
            <a:r>
              <a:rPr lang="en-US" altLang="ja-JP" sz="2000" dirty="0" smtClean="0"/>
              <a:t>SR16000 @ KEK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510" y="565457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using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0014" y="5654579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using </a:t>
            </a:r>
            <a:r>
              <a:rPr kumimoji="1" lang="en-US" altLang="ja-JP" sz="2000" dirty="0" err="1" smtClean="0"/>
              <a:t>BlueGeneQ</a:t>
            </a:r>
            <a:r>
              <a:rPr kumimoji="1" lang="en-US" altLang="ja-JP" sz="2000" dirty="0" smtClean="0"/>
              <a:t> @ KEK</a:t>
            </a:r>
          </a:p>
          <a:p>
            <a:pPr algn="r"/>
            <a:r>
              <a:rPr lang="en-US" altLang="ja-JP" sz="2000" dirty="0" smtClean="0"/>
              <a:t>efficiency ~40%</a:t>
            </a:r>
            <a:endParaRPr kumimoji="1" lang="ja-JP" altLang="en-US" sz="2000" dirty="0"/>
          </a:p>
        </p:txBody>
      </p:sp>
      <p:sp>
        <p:nvSpPr>
          <p:cNvPr id="12" name="角丸四角形 11"/>
          <p:cNvSpPr/>
          <p:nvPr/>
        </p:nvSpPr>
        <p:spPr>
          <a:xfrm>
            <a:off x="4746367" y="2215696"/>
            <a:ext cx="3905180" cy="4234351"/>
          </a:xfrm>
          <a:prstGeom prst="roundRect">
            <a:avLst>
              <a:gd name="adj" fmla="val 100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 rot="749228">
            <a:off x="6318970" y="2021380"/>
            <a:ext cx="280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twice finer lattice!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21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7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Entropy Density on Finer Lattices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52688" y="5297772"/>
            <a:ext cx="5291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The wider plateau on the finer lattices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Plateau may have a nonzero slope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342" r="-1" b="11734"/>
          <a:stretch/>
        </p:blipFill>
        <p:spPr>
          <a:xfrm>
            <a:off x="439271" y="1352525"/>
            <a:ext cx="5221240" cy="3353946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 flipH="1">
            <a:off x="2126526" y="1614135"/>
            <a:ext cx="914400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78894" y="1352525"/>
            <a:ext cx="28472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 = 2.31Tc</a:t>
            </a:r>
          </a:p>
          <a:p>
            <a:r>
              <a:rPr lang="en-US" altLang="ja-JP" sz="2800" dirty="0" smtClean="0"/>
              <a:t>64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xNt</a:t>
            </a:r>
          </a:p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 = 10, 12, 14, 16</a:t>
            </a:r>
            <a:endParaRPr lang="en-US" altLang="ja-JP" sz="2800" dirty="0"/>
          </a:p>
          <a:p>
            <a:r>
              <a:rPr lang="en-US" altLang="ja-JP" sz="2800" dirty="0"/>
              <a:t>2000 </a:t>
            </a:r>
            <a:r>
              <a:rPr lang="en-US" altLang="ja-JP" sz="2800" dirty="0" err="1"/>
              <a:t>confs</a:t>
            </a:r>
            <a:r>
              <a:rPr lang="en-US" altLang="ja-JP" sz="2800" dirty="0" smtClean="0"/>
              <a:t>.</a:t>
            </a:r>
            <a:endParaRPr lang="en-US" altLang="ja-JP" sz="2800" dirty="0"/>
          </a:p>
        </p:txBody>
      </p:sp>
      <p:pic>
        <p:nvPicPr>
          <p:cNvPr id="8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5947"/>
          <a:stretch/>
        </p:blipFill>
        <p:spPr>
          <a:xfrm>
            <a:off x="179295" y="4666600"/>
            <a:ext cx="3119718" cy="2099654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(\varepsilon+p)/T^4&#10;\end{align*}&lt;/body&gt;&#10;  &lt;fcolor&gt;FF000000&lt;/fcolor&gt;&#10;  &lt;bcolor&gt;FFFFFFFF&lt;/bcolor&gt;&#10;  &lt;transparent&gt;False&lt;/transparent&gt;&#10;  &lt;resolution&gt;1800&lt;/resolution&gt;&#10;  &lt;imageh&gt;284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478" y="2764673"/>
            <a:ext cx="1479381" cy="37816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000000&lt;/fcolor&gt;&#10;  &lt;bcolor&gt;FFFFFFFF&lt;/bcolor&gt;&#10;  &lt;transparent&gt;False&lt;/transparent&gt;&#10;  &lt;resolution&gt;1800&lt;/resolution&gt;&#10;  &lt;imageh&gt;249&lt;/imageh&gt;&#10;  &lt;imagew&gt;57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17" y="3908189"/>
            <a:ext cx="770983" cy="33156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432911" y="5636444"/>
            <a:ext cx="1709955" cy="70788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FlowQCD,2013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T=1.65Tc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20703901">
            <a:off x="2472568" y="328501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6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角丸四角形 41"/>
          <p:cNvSpPr/>
          <p:nvPr/>
        </p:nvSpPr>
        <p:spPr>
          <a:xfrm>
            <a:off x="4802909" y="2597165"/>
            <a:ext cx="4041163" cy="2953890"/>
          </a:xfrm>
          <a:prstGeom prst="roundRect">
            <a:avLst>
              <a:gd name="adj" fmla="val 119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Continuum Extrapolation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l="8397"/>
          <a:stretch/>
        </p:blipFill>
        <p:spPr>
          <a:xfrm>
            <a:off x="860612" y="1299895"/>
            <a:ext cx="3541063" cy="26984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/>
          <a:srcRect l="8397"/>
          <a:stretch/>
        </p:blipFill>
        <p:spPr>
          <a:xfrm>
            <a:off x="860611" y="4072417"/>
            <a:ext cx="3541063" cy="2693017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 flipV="1">
            <a:off x="6237398" y="3746583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5896051" y="5064104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5897240" y="49920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51" y="3380932"/>
            <a:ext cx="716947" cy="308324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90" y="4830219"/>
            <a:ext cx="141161" cy="138684"/>
          </a:xfrm>
          <a:prstGeom prst="rect">
            <a:avLst/>
          </a:prstGeom>
        </p:spPr>
      </p:pic>
      <p:sp>
        <p:nvSpPr>
          <p:cNvPr id="35" name="右矢印 34"/>
          <p:cNvSpPr/>
          <p:nvPr/>
        </p:nvSpPr>
        <p:spPr>
          <a:xfrm rot="19504250" flipH="1">
            <a:off x="6266277" y="4527633"/>
            <a:ext cx="1065861" cy="31376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 rot="18751923" flipH="1">
            <a:off x="6167613" y="4395348"/>
            <a:ext cx="1065861" cy="3137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(\varepsilon-3p)/T^4&#10;\end{align*}&lt;/body&gt;&#10;  &lt;fcolor&gt;FFFFFFFF&lt;/fcolor&gt;&#10;  &lt;bcolor&gt;FFFFFFFF&lt;/bcolor&gt;&#10;  &lt;transparent&gt;True&lt;/transparent&gt;&#10;  &lt;resolution&gt;1800&lt;/resolution&gt;&#10;  &lt;imageh&gt;284&lt;/imageh&gt;&#10;  &lt;imagew&gt;123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9622" y="2485957"/>
            <a:ext cx="1634077" cy="37546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(\varepsilon+p)/T^4&#10;\end{align*}&lt;/body&gt;&#10;  &lt;fcolor&gt;FFFFFFFF&lt;/fcolor&gt;&#10;  &lt;bcolor&gt;FFFFFFFF&lt;/bcolor&gt;&#10;  &lt;transparent&gt;True&lt;/transparent&gt;&#10;  &lt;resolution&gt;1800&lt;/resolution&gt;&#10;  &lt;imageh&gt;284&lt;/imageh&gt;&#10;  &lt;imagew&gt;111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6993" y="5231191"/>
            <a:ext cx="1468818" cy="37546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867249" y="824164"/>
            <a:ext cx="197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T=2.31Tc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2000 </a:t>
            </a:r>
            <a:r>
              <a:rPr lang="en-US" altLang="ja-JP" sz="2400" dirty="0" err="1" smtClean="0"/>
              <a:t>confs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10 ~ 16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62258" y="5620175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Nt</a:t>
            </a:r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=16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383317" y="567373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14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08631" y="555105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12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86968" y="562017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10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75513" y="5728157"/>
            <a:ext cx="3783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 smtClean="0"/>
              <a:t>ontinuum extrapolation</a:t>
            </a:r>
          </a:p>
          <a:p>
            <a:r>
              <a:rPr lang="en-US" altLang="ja-JP" sz="2800" dirty="0" smtClean="0"/>
              <a:t>is stable</a:t>
            </a:r>
            <a:endParaRPr kumimoji="1" lang="ja-JP" altLang="en-US" sz="28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006522" y="2713981"/>
            <a:ext cx="3710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0 limit </a:t>
            </a:r>
            <a:r>
              <a:rPr lang="en-US" altLang="ja-JP" sz="2800" dirty="0" smtClean="0">
                <a:sym typeface="Wingdings" panose="05000000000000000000" pitchFamily="2" charset="2"/>
              </a:rPr>
              <a:t>with fixed t/a</a:t>
            </a:r>
            <a:r>
              <a:rPr lang="en-US" altLang="ja-JP" sz="2800" baseline="30000" dirty="0" smtClean="0">
                <a:sym typeface="Wingdings" panose="05000000000000000000" pitchFamily="2" charset="2"/>
              </a:rPr>
              <a:t>2</a:t>
            </a:r>
            <a:endParaRPr kumimoji="1" lang="ja-JP" altLang="en-US" sz="2800" baseline="300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/a^2=1.0&#10;\end{align*}&lt;/body&gt;&#10;  &lt;fcolor&gt;FFFF0000&lt;/fcolor&gt;&#10;  &lt;bcolor&gt;FFFFFFFF&lt;/bcolor&gt;&#10;  &lt;transparent&gt;True&lt;/transparent&gt;&#10;  &lt;resolution&gt;1800&lt;/resolution&gt;&#10;  &lt;imageh&gt;282&lt;/imageh&gt;&#10;  &lt;imagew&gt;10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582" y="3905483"/>
            <a:ext cx="1351320" cy="348648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a^2=1.3&#10;\end{align*}&lt;/body&gt;&#10;  &lt;fcolor&gt;FF0000FF&lt;/fcolor&gt;&#10;  &lt;bcolor&gt;FFFFFFFF&lt;/bcolor&gt;&#10;  &lt;transparent&gt;True&lt;/transparent&gt;&#10;  &lt;resolution&gt;1800&lt;/resolution&gt;&#10;  &lt;imageh&gt;282&lt;/imageh&gt;&#10;  &lt;imagew&gt;109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90" y="4353417"/>
            <a:ext cx="1350084" cy="348648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 flipH="1">
            <a:off x="6386610" y="3845655"/>
            <a:ext cx="802526" cy="315085"/>
          </a:xfrm>
          <a:prstGeom prst="rightArrow">
            <a:avLst/>
          </a:prstGeom>
          <a:noFill/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22787" y="351296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92D050"/>
                </a:solidFill>
              </a:rPr>
              <a:t>1312.7492</a:t>
            </a:r>
            <a:endParaRPr kumimoji="1" lang="ja-JP" altLang="en-US" sz="2000" dirty="0">
              <a:solidFill>
                <a:srgbClr val="92D05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961091">
            <a:off x="1868502" y="443044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7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01233" y="1605387"/>
            <a:ext cx="5186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dirty="0" smtClean="0"/>
              <a:t>EMT </a:t>
            </a:r>
            <a:r>
              <a:rPr kumimoji="1" lang="en-US" altLang="ja-JP" sz="6000" dirty="0" err="1" smtClean="0"/>
              <a:t>Correlators</a:t>
            </a:r>
            <a:endParaRPr kumimoji="1" lang="ja-JP" altLang="en-US" sz="60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361095" y="2984707"/>
            <a:ext cx="4248000" cy="3024000"/>
            <a:chOff x="4682954" y="286326"/>
            <a:chExt cx="4248000" cy="3024000"/>
          </a:xfrm>
        </p:grpSpPr>
        <p:sp>
          <p:nvSpPr>
            <p:cNvPr id="10" name="角丸四角形 9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4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EMT </a:t>
            </a:r>
            <a:r>
              <a:rPr lang="en-US" altLang="ja-JP" dirty="0" err="1" smtClean="0"/>
              <a:t>Correlator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571946"/>
            <a:ext cx="762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Kubo Formula: T</a:t>
            </a:r>
            <a:r>
              <a:rPr kumimoji="1" lang="en-US" altLang="ja-JP" sz="2800" baseline="-25000" dirty="0" smtClean="0"/>
              <a:t>12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correlator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shear viscosity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8" y="4184913"/>
            <a:ext cx="574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Energy </a:t>
            </a:r>
            <a:r>
              <a:rPr lang="en-US" altLang="ja-JP" sz="2800" dirty="0" smtClean="0"/>
              <a:t>fluctuation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specific heat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4869960"/>
            <a:ext cx="1787516" cy="78355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07587" y="3401179"/>
            <a:ext cx="5878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Hydrodynamics describes long range behavior of </a:t>
            </a:r>
            <a:r>
              <a:rPr kumimoji="1" lang="en-US" altLang="ja-JP" sz="2000" dirty="0" err="1" smtClean="0"/>
              <a:t>T</a:t>
            </a:r>
            <a:r>
              <a:rPr kumimoji="1" lang="en-US" altLang="ja-JP" sz="2000" baseline="-25000" dirty="0" err="1" smtClean="0">
                <a:latin typeface="Symbol" panose="05050102010706020507" pitchFamily="18" charset="2"/>
              </a:rPr>
              <a:t>mn</a:t>
            </a:r>
            <a:endParaRPr kumimoji="1" lang="ja-JP" altLang="en-US" sz="2000" baseline="-25000" dirty="0">
              <a:latin typeface="Symbol" panose="05050102010706020507" pitchFamily="18" charset="2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eta = \int_0^\infty dt \int_0^{1/T}d\tau \int d^3x \langle T_{12}(x,-i\tau) T_{12}(0,t) \rangle&#10;\end{align*}&lt;/body&gt;&#10;  &lt;fcolor&gt;FFFFFFFF&lt;/fcolor&gt;&#10;  &lt;bcolor&gt;FFFFFFFF&lt;/bcolor&gt;&#10;  &lt;transparent&gt;True&lt;/transparent&gt;&#10;  &lt;resolution&gt;1800&lt;/resolution&gt;&#10;  &lt;imageh&gt;639&lt;/imageh&gt;&#10;  &lt;imagew&gt;5113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07" y="2339265"/>
            <a:ext cx="6191643" cy="7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</a:t>
            </a:r>
            <a:r>
              <a:rPr kumimoji="1" lang="en-US" altLang="ja-JP" dirty="0" err="1" smtClean="0"/>
              <a:t>Correlator</a:t>
            </a:r>
            <a:r>
              <a:rPr kumimoji="1" lang="en-US" altLang="ja-JP" dirty="0" smtClean="0"/>
              <a:t> : Noisy…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6" y="2497837"/>
            <a:ext cx="3663369" cy="2879568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12}(\tau) T_{12}(0) 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5" y="2038546"/>
            <a:ext cx="2309562" cy="38338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0316" y="5315844"/>
            <a:ext cx="295536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Nakamura, Sakai, PRL,2005</a:t>
            </a:r>
          </a:p>
          <a:p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=8</a:t>
            </a:r>
          </a:p>
          <a:p>
            <a:r>
              <a:rPr lang="en-US" altLang="ja-JP" sz="2400" dirty="0" smtClean="0"/>
              <a:t>improved action</a:t>
            </a:r>
          </a:p>
          <a:p>
            <a:r>
              <a:rPr lang="en-US" altLang="ja-JP" sz="2400" dirty="0" smtClean="0"/>
              <a:t>~10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>
          <a:xfrm>
            <a:off x="4664467" y="2497837"/>
            <a:ext cx="4347628" cy="287956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7458465" y="6346901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… no signal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\tau) T_{\mu\nu}(0) \rangle&#10;\end{align*}&lt;/body&gt;&#10;  &lt;fcolor&gt;FFFFFFFF&lt;/fcolor&gt;&#10;  &lt;bcolor&gt;FFFFFFFF&lt;/bcolor&gt;&#10;  &lt;transparent&gt;True&lt;/transparent&gt;&#10;  &lt;resolution&gt;1800&lt;/resolution&gt;&#10;  &lt;imageh&gt;262&lt;/imageh&gt;&#10;  &lt;imagew&gt;156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50" y="1998180"/>
            <a:ext cx="2414262" cy="40340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64467" y="5377405"/>
            <a:ext cx="2711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=16</a:t>
            </a:r>
          </a:p>
          <a:p>
            <a:r>
              <a:rPr lang="en-US" altLang="ja-JP" sz="2400" dirty="0" smtClean="0"/>
              <a:t>standard action</a:t>
            </a:r>
          </a:p>
          <a:p>
            <a:r>
              <a:rPr lang="en-US" altLang="ja-JP" sz="2400" dirty="0" smtClean="0"/>
              <a:t>5x10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43" y="4850619"/>
            <a:ext cx="222449" cy="20205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564317" y="1374238"/>
            <a:ext cx="3936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W</a:t>
            </a:r>
            <a:r>
              <a:rPr kumimoji="1" lang="en-US" altLang="ja-JP" sz="2800" dirty="0" smtClean="0"/>
              <a:t>ith naïve EMT operators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632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T_{00}(\tau) \delta T_{00}(0) \rangle /T^5&#10;\end{align*}&lt;/body&gt;&#10;  &lt;fcolor&gt;FFFFFFFF&lt;/fcolor&gt;&#10;  &lt;bcolor&gt;FFFFFFFF&lt;/bcolor&gt;&#10;  &lt;transparent&gt;True&lt;/transparent&gt;&#10;  &lt;resolution&gt;1800&lt;/resolution&gt;&#10;  &lt;imageh&gt;282&lt;/imageh&gt;&#10;  &lt;imagew&gt;2160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3966073" cy="5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2941" y="3272118"/>
            <a:ext cx="3266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 </a:t>
            </a:r>
            <a:r>
              <a:rPr lang="en-US" altLang="ja-JP" sz="2400" dirty="0" smtClean="0"/>
              <a:t>independent const.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   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energy conservation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右矢印 16"/>
          <p:cNvSpPr/>
          <p:nvPr/>
        </p:nvSpPr>
        <p:spPr>
          <a:xfrm rot="19508281" flipH="1">
            <a:off x="4477247" y="3833512"/>
            <a:ext cx="1327409" cy="493059"/>
          </a:xfrm>
          <a:prstGeom prst="rightArrow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108951" y="4545106"/>
            <a:ext cx="1956108" cy="5827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T_{00}(\tau) \delta T_{00}(0) \rangle /T^5&#10;\end{align*}&lt;/body&gt;&#10;  &lt;fcolor&gt;FFFFFFFF&lt;/fcolor&gt;&#10;  &lt;bcolor&gt;FFFFFFFF&lt;/bcolor&gt;&#10;  &lt;transparent&gt;True&lt;/transparent&gt;&#10;  &lt;resolution&gt;1800&lt;/resolution&gt;&#10;  &lt;imageh&gt;282&lt;/imageh&gt;&#10;  &lt;imagew&gt;2160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3966073" cy="5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398621" y="5107254"/>
            <a:ext cx="3682625" cy="1688735"/>
          </a:xfrm>
          <a:prstGeom prst="roundRect">
            <a:avLst>
              <a:gd name="adj" fmla="val 1348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92" y="3537055"/>
            <a:ext cx="1562359" cy="68485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512474" y="3056883"/>
            <a:ext cx="207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specific heat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81319" y="5223451"/>
            <a:ext cx="2832848" cy="5558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20530865">
            <a:off x="3406598" y="5111999"/>
            <a:ext cx="1272337" cy="32083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4257" y="4276257"/>
            <a:ext cx="2971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Novel approach to 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measure </a:t>
            </a:r>
            <a:r>
              <a:rPr lang="en-US" altLang="ja-JP" sz="2400" dirty="0" smtClean="0">
                <a:solidFill>
                  <a:srgbClr val="FFFF00"/>
                </a:solidFill>
              </a:rPr>
              <a:t>specific heat!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08951" y="4545106"/>
            <a:ext cx="1956108" cy="5827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c_V/T^3=15.3(36)&#10;\end{align*}&lt;/body&gt;&#10;  &lt;fcolor&gt;FFFFFFFF&lt;/fcolor&gt;&#10;  &lt;bcolor&gt;FFFFFFFF&lt;/bcolor&gt;&#10;  &lt;transparent&gt;True&lt;/transparent&gt;&#10;  &lt;resolution&gt;1800&lt;/resolution&gt;&#10;  &lt;imageh&gt;282&lt;/imageh&gt;&#10;  &lt;imagew&gt;18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0" y="5308660"/>
            <a:ext cx="2633873" cy="3948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628970" y="5127812"/>
            <a:ext cx="337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Gavai</a:t>
            </a:r>
            <a:r>
              <a:rPr kumimoji="1" lang="en-US" altLang="ja-JP" sz="2000" dirty="0" smtClean="0"/>
              <a:t>, Gupta, Mukherjee, 2005</a:t>
            </a: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c_V/T^3 &amp;amp;= 15(1)&#10;\\&#10;&amp;amp;= 18(2)&#10;\end{align*}&lt;/body&gt;&#10;  &lt;fcolor&gt;FFFFFFFF&lt;/fcolor&gt;&#10;  &lt;bcolor&gt;FFFFFFFF&lt;/bcolor&gt;&#10;  &lt;transparent&gt;True&lt;/transparent&gt;&#10;  &lt;resolution&gt;1800&lt;/resolution&gt;&#10;  &lt;imageh&gt;730&lt;/imageh&gt;&#10;  &lt;imagew&gt;1563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34" y="5590998"/>
            <a:ext cx="1654175" cy="772583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/T_c=2&#10;\\&#10;T/T_c=3&#10;\end{align*}&lt;/body&gt;&#10;  &lt;fcolor&gt;FFFFFFFF&lt;/fcolor&gt;&#10;  &lt;bcolor&gt;FFFFFFFF&lt;/bcolor&gt;&#10;  &lt;transparent&gt;True&lt;/transparent&gt;&#10;  &lt;resolution&gt;1800&lt;/resolution&gt;&#10;  &lt;imageh&gt;699&lt;/imageh&gt;&#10;  &lt;imagew&gt;985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12" y="5623807"/>
            <a:ext cx="1042458" cy="739774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771734" y="6426657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differential method / </a:t>
            </a:r>
            <a:r>
              <a:rPr kumimoji="1" lang="en-US" altLang="ja-JP" dirty="0" err="1" smtClean="0"/>
              <a:t>cont</a:t>
            </a:r>
            <a:r>
              <a:rPr kumimoji="1" lang="en-US" altLang="ja-JP" dirty="0" smtClean="0"/>
              <a:t> lim.</a:t>
            </a:r>
            <a:endParaRPr kumimoji="1" lang="ja-JP" altLang="en-US" dirty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T_{00}(\tau) \delta T_{00}(0) \rangle /T^5&#10;\end{align*}&lt;/body&gt;&#10;  &lt;fcolor&gt;FFFFFFFF&lt;/fcolor&gt;&#10;  &lt;bcolor&gt;FFFFFFFF&lt;/bcolor&gt;&#10;  &lt;transparent&gt;True&lt;/transparent&gt;&#10;  &lt;resolution&gt;1800&lt;/resolution&gt;&#10;  &lt;imageh&gt;282&lt;/imageh&gt;&#10;  &lt;imagew&gt;2160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3966073" cy="5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\end{align*}&lt;/body&gt;&#10;  &lt;fcolor&gt;FFFFFFFF&lt;/fcolor&gt;&#10;  &lt;bcolor&gt;FFFFFFFF&lt;/bcolor&gt;&#10;  &lt;transparent&gt;True&lt;/transparent&gt;&#10;  &lt;resolution&gt;1800&lt;/resolution&gt;&#10;  &lt;imageh&gt;321&lt;/imageh&gt;&#10;  &lt;imagew&gt;69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326190"/>
            <a:ext cx="1523971" cy="703877"/>
          </a:xfrm>
          <a:prstGeom prst="rect">
            <a:avLst/>
          </a:prstGeom>
          <a:effectLst>
            <a:glow rad="762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680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96379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9" y="374124"/>
            <a:ext cx="1849621" cy="124327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4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56489" y="1429132"/>
            <a:ext cx="7952438" cy="1900719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\end{align*}&lt;/body&gt;&#10;  &lt;fcolor&gt;FFFFFFFF&lt;/fcolor&gt;&#10;  &lt;bcolor&gt;FFFFFFFF&lt;/bcolor&gt;&#10;  &lt;transparent&gt;True&lt;/transparent&gt;&#10;  &lt;resolution&gt;1800&lt;/resolution&gt;&#10;  &lt;imageh&gt;321&lt;/imageh&gt;&#10;  &lt;imagew&gt;69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326190"/>
            <a:ext cx="1523971" cy="703877"/>
          </a:xfrm>
          <a:prstGeom prst="rect">
            <a:avLst/>
          </a:prstGeom>
          <a:effectLst>
            <a:glow rad="762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2040328" y="1660779"/>
            <a:ext cx="498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Calibri" panose="020F0502020204030204" pitchFamily="34" charset="0"/>
              </a:rPr>
              <a:t>EMT formula from gradient flow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0563" y="3593319"/>
            <a:ext cx="72042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This formula can successfully define and calculate the EMT on the lattice</a:t>
            </a:r>
          </a:p>
          <a:p>
            <a:pPr algn="ctr"/>
            <a:endParaRPr kumimoji="1" lang="en-US" altLang="ja-JP" sz="2800" dirty="0" smtClean="0"/>
          </a:p>
          <a:p>
            <a:pPr algn="ctr"/>
            <a:r>
              <a:rPr kumimoji="1" lang="en-US" altLang="ja-JP" sz="2800" dirty="0" smtClean="0"/>
              <a:t>This operator provides us </a:t>
            </a:r>
            <a:r>
              <a:rPr lang="en-US" altLang="ja-JP" sz="2800" dirty="0" smtClean="0"/>
              <a:t>with </a:t>
            </a:r>
            <a:r>
              <a:rPr kumimoji="1" lang="en-US" altLang="ja-JP" sz="2800" dirty="0" smtClean="0"/>
              <a:t>novel approaches to measure various observables on the lattice!</a:t>
            </a:r>
          </a:p>
          <a:p>
            <a:pPr algn="ctr"/>
            <a:endParaRPr lang="en-US" altLang="ja-JP" sz="2800" dirty="0"/>
          </a:p>
          <a:p>
            <a:pPr algn="ctr"/>
            <a:r>
              <a:rPr kumimoji="1" lang="en-US" altLang="ja-JP" sz="2800" dirty="0" smtClean="0"/>
              <a:t>This method is direct, intuitive and less noisy</a:t>
            </a:r>
            <a:endParaRPr kumimoji="1" lang="ja-JP" altLang="en-US" sz="28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4769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55" y="2368827"/>
            <a:ext cx="4981374" cy="62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54577" y="98063"/>
            <a:ext cx="4248000" cy="3024000"/>
          </a:xfrm>
          <a:prstGeom prst="roundRect">
            <a:avLst>
              <a:gd name="adj" fmla="val 9484"/>
            </a:avLst>
          </a:prstGeom>
          <a:solidFill>
            <a:srgbClr val="FFCCC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/>
          <a:stretch/>
        </p:blipFill>
        <p:spPr bwMode="auto">
          <a:xfrm>
            <a:off x="2139097" y="1535653"/>
            <a:ext cx="2057721" cy="147650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scene3d>
            <a:camera prst="perspectiveLeft" fov="7200000">
              <a:rot lat="21300000" lon="1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角丸四角形 29"/>
          <p:cNvSpPr/>
          <p:nvPr/>
        </p:nvSpPr>
        <p:spPr>
          <a:xfrm>
            <a:off x="4681092" y="3369489"/>
            <a:ext cx="4248000" cy="3024000"/>
          </a:xfrm>
          <a:prstGeom prst="roundRect">
            <a:avLst>
              <a:gd name="adj" fmla="val 9484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123974" y="3369252"/>
            <a:ext cx="4248000" cy="3024000"/>
          </a:xfrm>
          <a:prstGeom prst="roundRect">
            <a:avLst>
              <a:gd name="adj" fmla="val 9484"/>
            </a:avLst>
          </a:prstGeom>
          <a:solidFill>
            <a:srgbClr val="FFFFC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4682954" y="98061"/>
            <a:ext cx="4248000" cy="3024000"/>
          </a:xfrm>
          <a:prstGeom prst="roundRect">
            <a:avLst>
              <a:gd name="adj" fmla="val 9484"/>
            </a:avLst>
          </a:prstGeom>
          <a:solidFill>
            <a:srgbClr val="B3D9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4185" y="291221"/>
            <a:ext cx="3491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Thermodynamics</a:t>
            </a:r>
            <a:endParaRPr kumimoji="1" lang="ja-JP" alt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55765" y="308149"/>
            <a:ext cx="3368743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ja-JP" sz="36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Fluctuations and</a:t>
            </a:r>
          </a:p>
          <a:p>
            <a:pPr algn="r">
              <a:lnSpc>
                <a:spcPct val="80000"/>
              </a:lnSpc>
            </a:pPr>
            <a:r>
              <a:rPr kumimoji="1" lang="en-US" altLang="ja-JP" sz="36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Correlations</a:t>
            </a:r>
            <a:endParaRPr kumimoji="1" lang="ja-JP" altLang="en-US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0594" y="5578995"/>
            <a:ext cx="3495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9900"/>
                </a:solidFill>
                <a:latin typeface="Calibri" panose="020F0502020204030204" pitchFamily="34" charset="0"/>
              </a:rPr>
              <a:t>Hadron Structure</a:t>
            </a:r>
            <a:endParaRPr kumimoji="1" lang="ja-JP" altLang="en-US" sz="3600" b="1" dirty="0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11211" y="5578874"/>
            <a:ext cx="3613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Vacuum Structure</a:t>
            </a:r>
            <a:endParaRPr kumimoji="1" lang="ja-JP" alt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03984" y="1282286"/>
            <a:ext cx="332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viscosity, specific heat, ... </a:t>
            </a: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eta = \langle T_{12}; T_{12} \rangle&#10;\end{align*}&lt;/body&gt;&#10;  &lt;fcolor&gt;FF0000FF&lt;/fcolor&gt;&#10;  &lt;bcolor&gt;FFFFFFFF&lt;/bcolor&gt;&#10;  &lt;transparent&gt;True&lt;/transparent&gt;&#10;  &lt;resolution&gt;1800&lt;/resolution&gt;&#10;  &lt;imageh&gt;249&lt;/imageh&gt;&#10;  &lt;imagew&gt;14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72" y="2417879"/>
            <a:ext cx="2343055" cy="403193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50594" y="4886654"/>
            <a:ext cx="3805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solidFill>
                  <a:srgbClr val="FF9900"/>
                </a:solidFill>
              </a:rPr>
              <a:t>confinement string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solidFill>
                  <a:srgbClr val="FF9900"/>
                </a:solidFill>
              </a:rPr>
              <a:t>EM distribution in hadrons</a:t>
            </a:r>
            <a:endParaRPr kumimoji="1" lang="ja-JP" altLang="en-US" sz="2400" dirty="0">
              <a:solidFill>
                <a:srgbClr val="FF99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770220" y="4878093"/>
            <a:ext cx="3954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solidFill>
                  <a:schemeClr val="bg1"/>
                </a:solidFill>
              </a:rPr>
              <a:t>vacuum configuration</a:t>
            </a:r>
          </a:p>
          <a:p>
            <a:pPr marL="342900" indent="-342900" algn="r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schemeClr val="bg1"/>
                </a:solidFill>
              </a:rPr>
              <a:t>mixed state on 1</a:t>
            </a:r>
            <a:r>
              <a:rPr lang="en-US" altLang="ja-JP" sz="2400" baseline="30000" dirty="0" smtClean="0">
                <a:solidFill>
                  <a:schemeClr val="bg1"/>
                </a:solidFill>
              </a:rPr>
              <a:t>st</a:t>
            </a:r>
            <a:r>
              <a:rPr lang="en-US" altLang="ja-JP" sz="2400" dirty="0" smtClean="0">
                <a:solidFill>
                  <a:schemeClr val="bg1"/>
                </a:solidFill>
              </a:rPr>
              <a:t> transition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776" y="953851"/>
            <a:ext cx="3083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direct measurement </a:t>
            </a:r>
            <a:r>
              <a:rPr lang="en-US" altLang="ja-JP" sz="2400" dirty="0" smtClean="0">
                <a:solidFill>
                  <a:srgbClr val="FF0000"/>
                </a:solidFill>
              </a:rPr>
              <a:t>of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expectation values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41" y="1785256"/>
            <a:ext cx="2017586" cy="45986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19016">
            <a:off x="304345" y="3552488"/>
            <a:ext cx="2062110" cy="1012464"/>
          </a:xfrm>
          <a:prstGeom prst="rect">
            <a:avLst/>
          </a:prstGeom>
        </p:spPr>
      </p:pic>
      <p:pic>
        <p:nvPicPr>
          <p:cNvPr id="25" name="Picture 76" descr="lattic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4150">
            <a:off x="2365640" y="3682841"/>
            <a:ext cx="1322890" cy="12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円/楕円 33"/>
          <p:cNvSpPr/>
          <p:nvPr/>
        </p:nvSpPr>
        <p:spPr>
          <a:xfrm>
            <a:off x="2503783" y="3840390"/>
            <a:ext cx="1008000" cy="1008000"/>
          </a:xfrm>
          <a:prstGeom prst="ellipse">
            <a:avLst/>
          </a:prstGeom>
          <a:solidFill>
            <a:srgbClr val="B3D9FF">
              <a:alpha val="50000"/>
            </a:srgb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798743" y="3974281"/>
            <a:ext cx="360000" cy="360000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983606" y="4250129"/>
            <a:ext cx="360000" cy="360000"/>
          </a:xfrm>
          <a:prstGeom prst="ellipse">
            <a:avLst/>
          </a:prstGeom>
          <a:solidFill>
            <a:srgbClr val="0070C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2657720" y="4278405"/>
            <a:ext cx="360000" cy="36000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3128612" y="1948665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95239" y="2503675"/>
            <a:ext cx="2350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now</a:t>
            </a:r>
            <a:r>
              <a:rPr kumimoji="1" lang="en-US" altLang="ja-JP" sz="3200" dirty="0" smtClean="0"/>
              <a:t>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074665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183453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3817486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21" name="グループ化 20"/>
          <p:cNvGrpSpPr/>
          <p:nvPr/>
        </p:nvGrpSpPr>
        <p:grpSpPr>
          <a:xfrm rot="21415799">
            <a:off x="6852332" y="3441427"/>
            <a:ext cx="1632622" cy="1576507"/>
            <a:chOff x="6816472" y="3674517"/>
            <a:chExt cx="1632622" cy="1576507"/>
          </a:xfrm>
        </p:grpSpPr>
        <p:sp>
          <p:nvSpPr>
            <p:cNvPr id="18" name="フリーフォーム 17"/>
            <p:cNvSpPr/>
            <p:nvPr/>
          </p:nvSpPr>
          <p:spPr>
            <a:xfrm>
              <a:off x="6852654" y="3731986"/>
              <a:ext cx="1004210" cy="1458267"/>
            </a:xfrm>
            <a:custGeom>
              <a:avLst/>
              <a:gdLst>
                <a:gd name="connsiteX0" fmla="*/ 26894 w 811870"/>
                <a:gd name="connsiteY0" fmla="*/ 1445461 h 1469838"/>
                <a:gd name="connsiteX1" fmla="*/ 699247 w 811870"/>
                <a:gd name="connsiteY1" fmla="*/ 1418567 h 1469838"/>
                <a:gd name="connsiteX2" fmla="*/ 770965 w 811870"/>
                <a:gd name="connsiteY2" fmla="*/ 988261 h 1469838"/>
                <a:gd name="connsiteX3" fmla="*/ 510988 w 811870"/>
                <a:gd name="connsiteY3" fmla="*/ 737249 h 1469838"/>
                <a:gd name="connsiteX4" fmla="*/ 528918 w 811870"/>
                <a:gd name="connsiteY4" fmla="*/ 414520 h 1469838"/>
                <a:gd name="connsiteX5" fmla="*/ 806824 w 811870"/>
                <a:gd name="connsiteY5" fmla="*/ 217296 h 1469838"/>
                <a:gd name="connsiteX6" fmla="*/ 690282 w 811870"/>
                <a:gd name="connsiteY6" fmla="*/ 38002 h 1469838"/>
                <a:gd name="connsiteX7" fmla="*/ 466165 w 811870"/>
                <a:gd name="connsiteY7" fmla="*/ 46967 h 1469838"/>
                <a:gd name="connsiteX8" fmla="*/ 0 w 811870"/>
                <a:gd name="connsiteY8" fmla="*/ 531061 h 1469838"/>
                <a:gd name="connsiteX0" fmla="*/ 26894 w 811870"/>
                <a:gd name="connsiteY0" fmla="*/ 1445461 h 1461408"/>
                <a:gd name="connsiteX1" fmla="*/ 699247 w 811870"/>
                <a:gd name="connsiteY1" fmla="*/ 1418567 h 1461408"/>
                <a:gd name="connsiteX2" fmla="*/ 770965 w 811870"/>
                <a:gd name="connsiteY2" fmla="*/ 988261 h 1461408"/>
                <a:gd name="connsiteX3" fmla="*/ 510988 w 811870"/>
                <a:gd name="connsiteY3" fmla="*/ 737249 h 1461408"/>
                <a:gd name="connsiteX4" fmla="*/ 528918 w 811870"/>
                <a:gd name="connsiteY4" fmla="*/ 414520 h 1461408"/>
                <a:gd name="connsiteX5" fmla="*/ 806824 w 811870"/>
                <a:gd name="connsiteY5" fmla="*/ 217296 h 1461408"/>
                <a:gd name="connsiteX6" fmla="*/ 690282 w 811870"/>
                <a:gd name="connsiteY6" fmla="*/ 38002 h 1461408"/>
                <a:gd name="connsiteX7" fmla="*/ 466165 w 811870"/>
                <a:gd name="connsiteY7" fmla="*/ 46967 h 1461408"/>
                <a:gd name="connsiteX8" fmla="*/ 0 w 811870"/>
                <a:gd name="connsiteY8" fmla="*/ 531061 h 1461408"/>
                <a:gd name="connsiteX0" fmla="*/ 26894 w 846189"/>
                <a:gd name="connsiteY0" fmla="*/ 1445461 h 1449193"/>
                <a:gd name="connsiteX1" fmla="*/ 699247 w 846189"/>
                <a:gd name="connsiteY1" fmla="*/ 1418567 h 1449193"/>
                <a:gd name="connsiteX2" fmla="*/ 770965 w 846189"/>
                <a:gd name="connsiteY2" fmla="*/ 988261 h 1449193"/>
                <a:gd name="connsiteX3" fmla="*/ 510988 w 846189"/>
                <a:gd name="connsiteY3" fmla="*/ 737249 h 1449193"/>
                <a:gd name="connsiteX4" fmla="*/ 528918 w 846189"/>
                <a:gd name="connsiteY4" fmla="*/ 414520 h 1449193"/>
                <a:gd name="connsiteX5" fmla="*/ 806824 w 846189"/>
                <a:gd name="connsiteY5" fmla="*/ 217296 h 1449193"/>
                <a:gd name="connsiteX6" fmla="*/ 690282 w 846189"/>
                <a:gd name="connsiteY6" fmla="*/ 38002 h 1449193"/>
                <a:gd name="connsiteX7" fmla="*/ 466165 w 846189"/>
                <a:gd name="connsiteY7" fmla="*/ 46967 h 1449193"/>
                <a:gd name="connsiteX8" fmla="*/ 0 w 846189"/>
                <a:gd name="connsiteY8" fmla="*/ 531061 h 1449193"/>
                <a:gd name="connsiteX0" fmla="*/ 26894 w 815772"/>
                <a:gd name="connsiteY0" fmla="*/ 1445461 h 1473209"/>
                <a:gd name="connsiteX1" fmla="*/ 699247 w 815772"/>
                <a:gd name="connsiteY1" fmla="*/ 1418567 h 1473209"/>
                <a:gd name="connsiteX2" fmla="*/ 770965 w 815772"/>
                <a:gd name="connsiteY2" fmla="*/ 988261 h 1473209"/>
                <a:gd name="connsiteX3" fmla="*/ 510988 w 815772"/>
                <a:gd name="connsiteY3" fmla="*/ 737249 h 1473209"/>
                <a:gd name="connsiteX4" fmla="*/ 528918 w 815772"/>
                <a:gd name="connsiteY4" fmla="*/ 414520 h 1473209"/>
                <a:gd name="connsiteX5" fmla="*/ 806824 w 815772"/>
                <a:gd name="connsiteY5" fmla="*/ 217296 h 1473209"/>
                <a:gd name="connsiteX6" fmla="*/ 690282 w 815772"/>
                <a:gd name="connsiteY6" fmla="*/ 38002 h 1473209"/>
                <a:gd name="connsiteX7" fmla="*/ 466165 w 815772"/>
                <a:gd name="connsiteY7" fmla="*/ 46967 h 1473209"/>
                <a:gd name="connsiteX8" fmla="*/ 0 w 815772"/>
                <a:gd name="connsiteY8" fmla="*/ 531061 h 1473209"/>
                <a:gd name="connsiteX0" fmla="*/ 26894 w 825280"/>
                <a:gd name="connsiteY0" fmla="*/ 1445461 h 1446908"/>
                <a:gd name="connsiteX1" fmla="*/ 715150 w 825280"/>
                <a:gd name="connsiteY1" fmla="*/ 1358932 h 1446908"/>
                <a:gd name="connsiteX2" fmla="*/ 770965 w 825280"/>
                <a:gd name="connsiteY2" fmla="*/ 988261 h 1446908"/>
                <a:gd name="connsiteX3" fmla="*/ 510988 w 825280"/>
                <a:gd name="connsiteY3" fmla="*/ 737249 h 1446908"/>
                <a:gd name="connsiteX4" fmla="*/ 528918 w 825280"/>
                <a:gd name="connsiteY4" fmla="*/ 414520 h 1446908"/>
                <a:gd name="connsiteX5" fmla="*/ 806824 w 825280"/>
                <a:gd name="connsiteY5" fmla="*/ 217296 h 1446908"/>
                <a:gd name="connsiteX6" fmla="*/ 690282 w 825280"/>
                <a:gd name="connsiteY6" fmla="*/ 38002 h 1446908"/>
                <a:gd name="connsiteX7" fmla="*/ 466165 w 825280"/>
                <a:gd name="connsiteY7" fmla="*/ 46967 h 1446908"/>
                <a:gd name="connsiteX8" fmla="*/ 0 w 825280"/>
                <a:gd name="connsiteY8" fmla="*/ 531061 h 1446908"/>
                <a:gd name="connsiteX0" fmla="*/ 26894 w 825280"/>
                <a:gd name="connsiteY0" fmla="*/ 1433257 h 1434704"/>
                <a:gd name="connsiteX1" fmla="*/ 715150 w 825280"/>
                <a:gd name="connsiteY1" fmla="*/ 1346728 h 1434704"/>
                <a:gd name="connsiteX2" fmla="*/ 770965 w 825280"/>
                <a:gd name="connsiteY2" fmla="*/ 976057 h 1434704"/>
                <a:gd name="connsiteX3" fmla="*/ 510988 w 825280"/>
                <a:gd name="connsiteY3" fmla="*/ 725045 h 1434704"/>
                <a:gd name="connsiteX4" fmla="*/ 528918 w 825280"/>
                <a:gd name="connsiteY4" fmla="*/ 402316 h 1434704"/>
                <a:gd name="connsiteX5" fmla="*/ 806824 w 825280"/>
                <a:gd name="connsiteY5" fmla="*/ 205092 h 1434704"/>
                <a:gd name="connsiteX6" fmla="*/ 690282 w 825280"/>
                <a:gd name="connsiteY6" fmla="*/ 25798 h 1434704"/>
                <a:gd name="connsiteX7" fmla="*/ 482068 w 825280"/>
                <a:gd name="connsiteY7" fmla="*/ 54642 h 1434704"/>
                <a:gd name="connsiteX8" fmla="*/ 0 w 825280"/>
                <a:gd name="connsiteY8" fmla="*/ 518857 h 1434704"/>
                <a:gd name="connsiteX0" fmla="*/ 26894 w 825280"/>
                <a:gd name="connsiteY0" fmla="*/ 1433257 h 1434704"/>
                <a:gd name="connsiteX1" fmla="*/ 715150 w 825280"/>
                <a:gd name="connsiteY1" fmla="*/ 1346728 h 1434704"/>
                <a:gd name="connsiteX2" fmla="*/ 770965 w 825280"/>
                <a:gd name="connsiteY2" fmla="*/ 976057 h 1434704"/>
                <a:gd name="connsiteX3" fmla="*/ 510988 w 825280"/>
                <a:gd name="connsiteY3" fmla="*/ 725045 h 1434704"/>
                <a:gd name="connsiteX4" fmla="*/ 528918 w 825280"/>
                <a:gd name="connsiteY4" fmla="*/ 402316 h 1434704"/>
                <a:gd name="connsiteX5" fmla="*/ 806824 w 825280"/>
                <a:gd name="connsiteY5" fmla="*/ 205092 h 1434704"/>
                <a:gd name="connsiteX6" fmla="*/ 690282 w 825280"/>
                <a:gd name="connsiteY6" fmla="*/ 25798 h 1434704"/>
                <a:gd name="connsiteX7" fmla="*/ 482068 w 825280"/>
                <a:gd name="connsiteY7" fmla="*/ 54642 h 1434704"/>
                <a:gd name="connsiteX8" fmla="*/ 0 w 825280"/>
                <a:gd name="connsiteY8" fmla="*/ 518857 h 1434704"/>
                <a:gd name="connsiteX0" fmla="*/ 26894 w 825280"/>
                <a:gd name="connsiteY0" fmla="*/ 1413678 h 1415125"/>
                <a:gd name="connsiteX1" fmla="*/ 715150 w 825280"/>
                <a:gd name="connsiteY1" fmla="*/ 1327149 h 1415125"/>
                <a:gd name="connsiteX2" fmla="*/ 770965 w 825280"/>
                <a:gd name="connsiteY2" fmla="*/ 956478 h 1415125"/>
                <a:gd name="connsiteX3" fmla="*/ 510988 w 825280"/>
                <a:gd name="connsiteY3" fmla="*/ 705466 h 1415125"/>
                <a:gd name="connsiteX4" fmla="*/ 528918 w 825280"/>
                <a:gd name="connsiteY4" fmla="*/ 382737 h 1415125"/>
                <a:gd name="connsiteX5" fmla="*/ 806824 w 825280"/>
                <a:gd name="connsiteY5" fmla="*/ 185513 h 1415125"/>
                <a:gd name="connsiteX6" fmla="*/ 690282 w 825280"/>
                <a:gd name="connsiteY6" fmla="*/ 6219 h 1415125"/>
                <a:gd name="connsiteX7" fmla="*/ 482068 w 825280"/>
                <a:gd name="connsiteY7" fmla="*/ 35063 h 1415125"/>
                <a:gd name="connsiteX8" fmla="*/ 0 w 825280"/>
                <a:gd name="connsiteY8" fmla="*/ 499278 h 1415125"/>
                <a:gd name="connsiteX0" fmla="*/ 26894 w 825280"/>
                <a:gd name="connsiteY0" fmla="*/ 1413678 h 1415125"/>
                <a:gd name="connsiteX1" fmla="*/ 715150 w 825280"/>
                <a:gd name="connsiteY1" fmla="*/ 1327149 h 1415125"/>
                <a:gd name="connsiteX2" fmla="*/ 770965 w 825280"/>
                <a:gd name="connsiteY2" fmla="*/ 956478 h 1415125"/>
                <a:gd name="connsiteX3" fmla="*/ 510988 w 825280"/>
                <a:gd name="connsiteY3" fmla="*/ 705466 h 1415125"/>
                <a:gd name="connsiteX4" fmla="*/ 528918 w 825280"/>
                <a:gd name="connsiteY4" fmla="*/ 382737 h 1415125"/>
                <a:gd name="connsiteX5" fmla="*/ 806824 w 825280"/>
                <a:gd name="connsiteY5" fmla="*/ 185513 h 1415125"/>
                <a:gd name="connsiteX6" fmla="*/ 690282 w 825280"/>
                <a:gd name="connsiteY6" fmla="*/ 6219 h 1415125"/>
                <a:gd name="connsiteX7" fmla="*/ 482068 w 825280"/>
                <a:gd name="connsiteY7" fmla="*/ 35063 h 1415125"/>
                <a:gd name="connsiteX8" fmla="*/ 0 w 825280"/>
                <a:gd name="connsiteY8" fmla="*/ 499278 h 1415125"/>
                <a:gd name="connsiteX0" fmla="*/ 26894 w 825280"/>
                <a:gd name="connsiteY0" fmla="*/ 1378615 h 1380062"/>
                <a:gd name="connsiteX1" fmla="*/ 715150 w 825280"/>
                <a:gd name="connsiteY1" fmla="*/ 1292086 h 1380062"/>
                <a:gd name="connsiteX2" fmla="*/ 770965 w 825280"/>
                <a:gd name="connsiteY2" fmla="*/ 921415 h 1380062"/>
                <a:gd name="connsiteX3" fmla="*/ 510988 w 825280"/>
                <a:gd name="connsiteY3" fmla="*/ 670403 h 1380062"/>
                <a:gd name="connsiteX4" fmla="*/ 528918 w 825280"/>
                <a:gd name="connsiteY4" fmla="*/ 347674 h 1380062"/>
                <a:gd name="connsiteX5" fmla="*/ 806824 w 825280"/>
                <a:gd name="connsiteY5" fmla="*/ 150450 h 1380062"/>
                <a:gd name="connsiteX6" fmla="*/ 749917 w 825280"/>
                <a:gd name="connsiteY6" fmla="*/ 26815 h 1380062"/>
                <a:gd name="connsiteX7" fmla="*/ 482068 w 825280"/>
                <a:gd name="connsiteY7" fmla="*/ 0 h 1380062"/>
                <a:gd name="connsiteX8" fmla="*/ 0 w 825280"/>
                <a:gd name="connsiteY8" fmla="*/ 464215 h 1380062"/>
                <a:gd name="connsiteX0" fmla="*/ 26894 w 825280"/>
                <a:gd name="connsiteY0" fmla="*/ 1378615 h 1380062"/>
                <a:gd name="connsiteX1" fmla="*/ 715150 w 825280"/>
                <a:gd name="connsiteY1" fmla="*/ 1292086 h 1380062"/>
                <a:gd name="connsiteX2" fmla="*/ 770965 w 825280"/>
                <a:gd name="connsiteY2" fmla="*/ 921415 h 1380062"/>
                <a:gd name="connsiteX3" fmla="*/ 510988 w 825280"/>
                <a:gd name="connsiteY3" fmla="*/ 670403 h 1380062"/>
                <a:gd name="connsiteX4" fmla="*/ 528918 w 825280"/>
                <a:gd name="connsiteY4" fmla="*/ 347674 h 1380062"/>
                <a:gd name="connsiteX5" fmla="*/ 806824 w 825280"/>
                <a:gd name="connsiteY5" fmla="*/ 150450 h 1380062"/>
                <a:gd name="connsiteX6" fmla="*/ 749917 w 825280"/>
                <a:gd name="connsiteY6" fmla="*/ 26815 h 1380062"/>
                <a:gd name="connsiteX7" fmla="*/ 482068 w 825280"/>
                <a:gd name="connsiteY7" fmla="*/ 0 h 1380062"/>
                <a:gd name="connsiteX8" fmla="*/ 0 w 825280"/>
                <a:gd name="connsiteY8" fmla="*/ 464215 h 1380062"/>
                <a:gd name="connsiteX0" fmla="*/ 26894 w 821158"/>
                <a:gd name="connsiteY0" fmla="*/ 1378615 h 1417089"/>
                <a:gd name="connsiteX1" fmla="*/ 671417 w 821158"/>
                <a:gd name="connsiteY1" fmla="*/ 1367623 h 1417089"/>
                <a:gd name="connsiteX2" fmla="*/ 770965 w 821158"/>
                <a:gd name="connsiteY2" fmla="*/ 921415 h 1417089"/>
                <a:gd name="connsiteX3" fmla="*/ 510988 w 821158"/>
                <a:gd name="connsiteY3" fmla="*/ 670403 h 1417089"/>
                <a:gd name="connsiteX4" fmla="*/ 528918 w 821158"/>
                <a:gd name="connsiteY4" fmla="*/ 347674 h 1417089"/>
                <a:gd name="connsiteX5" fmla="*/ 806824 w 821158"/>
                <a:gd name="connsiteY5" fmla="*/ 150450 h 1417089"/>
                <a:gd name="connsiteX6" fmla="*/ 749917 w 821158"/>
                <a:gd name="connsiteY6" fmla="*/ 26815 h 1417089"/>
                <a:gd name="connsiteX7" fmla="*/ 482068 w 821158"/>
                <a:gd name="connsiteY7" fmla="*/ 0 h 1417089"/>
                <a:gd name="connsiteX8" fmla="*/ 0 w 821158"/>
                <a:gd name="connsiteY8" fmla="*/ 464215 h 1417089"/>
                <a:gd name="connsiteX0" fmla="*/ 26894 w 821158"/>
                <a:gd name="connsiteY0" fmla="*/ 1378615 h 1378733"/>
                <a:gd name="connsiteX1" fmla="*/ 671417 w 821158"/>
                <a:gd name="connsiteY1" fmla="*/ 1367623 h 1378733"/>
                <a:gd name="connsiteX2" fmla="*/ 770965 w 821158"/>
                <a:gd name="connsiteY2" fmla="*/ 921415 h 1378733"/>
                <a:gd name="connsiteX3" fmla="*/ 510988 w 821158"/>
                <a:gd name="connsiteY3" fmla="*/ 670403 h 1378733"/>
                <a:gd name="connsiteX4" fmla="*/ 528918 w 821158"/>
                <a:gd name="connsiteY4" fmla="*/ 347674 h 1378733"/>
                <a:gd name="connsiteX5" fmla="*/ 806824 w 821158"/>
                <a:gd name="connsiteY5" fmla="*/ 150450 h 1378733"/>
                <a:gd name="connsiteX6" fmla="*/ 749917 w 821158"/>
                <a:gd name="connsiteY6" fmla="*/ 26815 h 1378733"/>
                <a:gd name="connsiteX7" fmla="*/ 482068 w 821158"/>
                <a:gd name="connsiteY7" fmla="*/ 0 h 1378733"/>
                <a:gd name="connsiteX8" fmla="*/ 0 w 821158"/>
                <a:gd name="connsiteY8" fmla="*/ 464215 h 1378733"/>
                <a:gd name="connsiteX0" fmla="*/ 0 w 830045"/>
                <a:gd name="connsiteY0" fmla="*/ 1378615 h 1378733"/>
                <a:gd name="connsiteX1" fmla="*/ 680304 w 830045"/>
                <a:gd name="connsiteY1" fmla="*/ 1367623 h 1378733"/>
                <a:gd name="connsiteX2" fmla="*/ 779852 w 830045"/>
                <a:gd name="connsiteY2" fmla="*/ 921415 h 1378733"/>
                <a:gd name="connsiteX3" fmla="*/ 519875 w 830045"/>
                <a:gd name="connsiteY3" fmla="*/ 670403 h 1378733"/>
                <a:gd name="connsiteX4" fmla="*/ 537805 w 830045"/>
                <a:gd name="connsiteY4" fmla="*/ 347674 h 1378733"/>
                <a:gd name="connsiteX5" fmla="*/ 815711 w 830045"/>
                <a:gd name="connsiteY5" fmla="*/ 150450 h 1378733"/>
                <a:gd name="connsiteX6" fmla="*/ 758804 w 830045"/>
                <a:gd name="connsiteY6" fmla="*/ 26815 h 1378733"/>
                <a:gd name="connsiteX7" fmla="*/ 490955 w 830045"/>
                <a:gd name="connsiteY7" fmla="*/ 0 h 1378733"/>
                <a:gd name="connsiteX8" fmla="*/ 8887 w 830045"/>
                <a:gd name="connsiteY8" fmla="*/ 464215 h 137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045" h="1378733">
                  <a:moveTo>
                    <a:pt x="0" y="1378615"/>
                  </a:moveTo>
                  <a:cubicBezTo>
                    <a:pt x="305975" y="1379414"/>
                    <a:pt x="448951" y="1376237"/>
                    <a:pt x="680304" y="1367623"/>
                  </a:cubicBezTo>
                  <a:cubicBezTo>
                    <a:pt x="863950" y="1263593"/>
                    <a:pt x="806590" y="1037618"/>
                    <a:pt x="779852" y="921415"/>
                  </a:cubicBezTo>
                  <a:cubicBezTo>
                    <a:pt x="753114" y="805212"/>
                    <a:pt x="560216" y="766026"/>
                    <a:pt x="519875" y="670403"/>
                  </a:cubicBezTo>
                  <a:cubicBezTo>
                    <a:pt x="479534" y="574780"/>
                    <a:pt x="488499" y="434333"/>
                    <a:pt x="537805" y="347674"/>
                  </a:cubicBezTo>
                  <a:cubicBezTo>
                    <a:pt x="587111" y="261015"/>
                    <a:pt x="778878" y="203926"/>
                    <a:pt x="815711" y="150450"/>
                  </a:cubicBezTo>
                  <a:cubicBezTo>
                    <a:pt x="852544" y="96974"/>
                    <a:pt x="812930" y="51890"/>
                    <a:pt x="758804" y="26815"/>
                  </a:cubicBezTo>
                  <a:cubicBezTo>
                    <a:pt x="704678" y="1740"/>
                    <a:pt x="633832" y="5289"/>
                    <a:pt x="490955" y="0"/>
                  </a:cubicBezTo>
                  <a:cubicBezTo>
                    <a:pt x="391811" y="86151"/>
                    <a:pt x="184446" y="263256"/>
                    <a:pt x="8887" y="464215"/>
                  </a:cubicBezTo>
                </a:path>
              </a:pathLst>
            </a:custGeom>
            <a:solidFill>
              <a:srgbClr val="0070C0">
                <a:alpha val="4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7311224" y="3731985"/>
              <a:ext cx="1065475" cy="1458267"/>
            </a:xfrm>
            <a:custGeom>
              <a:avLst/>
              <a:gdLst>
                <a:gd name="connsiteX0" fmla="*/ 974799 w 974799"/>
                <a:gd name="connsiteY0" fmla="*/ 933761 h 1439234"/>
                <a:gd name="connsiteX1" fmla="*/ 477842 w 974799"/>
                <a:gd name="connsiteY1" fmla="*/ 1398912 h 1439234"/>
                <a:gd name="connsiteX2" fmla="*/ 143888 w 974799"/>
                <a:gd name="connsiteY2" fmla="*/ 1383010 h 1439234"/>
                <a:gd name="connsiteX3" fmla="*/ 294962 w 974799"/>
                <a:gd name="connsiteY3" fmla="*/ 1116641 h 1439234"/>
                <a:gd name="connsiteX4" fmla="*/ 84253 w 974799"/>
                <a:gd name="connsiteY4" fmla="*/ 770759 h 1439234"/>
                <a:gd name="connsiteX5" fmla="*/ 12691 w 974799"/>
                <a:gd name="connsiteY5" fmla="*/ 389097 h 1439234"/>
                <a:gd name="connsiteX6" fmla="*/ 326768 w 974799"/>
                <a:gd name="connsiteY6" fmla="*/ 154533 h 1439234"/>
                <a:gd name="connsiteX7" fmla="*/ 223401 w 974799"/>
                <a:gd name="connsiteY7" fmla="*/ 11410 h 1439234"/>
                <a:gd name="connsiteX8" fmla="*/ 962872 w 974799"/>
                <a:gd name="connsiteY8" fmla="*/ 19361 h 1439234"/>
                <a:gd name="connsiteX0" fmla="*/ 974799 w 974799"/>
                <a:gd name="connsiteY0" fmla="*/ 933761 h 1439234"/>
                <a:gd name="connsiteX1" fmla="*/ 477842 w 974799"/>
                <a:gd name="connsiteY1" fmla="*/ 1398912 h 1439234"/>
                <a:gd name="connsiteX2" fmla="*/ 143888 w 974799"/>
                <a:gd name="connsiteY2" fmla="*/ 1383010 h 1439234"/>
                <a:gd name="connsiteX3" fmla="*/ 294962 w 974799"/>
                <a:gd name="connsiteY3" fmla="*/ 1116641 h 1439234"/>
                <a:gd name="connsiteX4" fmla="*/ 84253 w 974799"/>
                <a:gd name="connsiteY4" fmla="*/ 770759 h 1439234"/>
                <a:gd name="connsiteX5" fmla="*/ 12691 w 974799"/>
                <a:gd name="connsiteY5" fmla="*/ 389097 h 1439234"/>
                <a:gd name="connsiteX6" fmla="*/ 326768 w 974799"/>
                <a:gd name="connsiteY6" fmla="*/ 154533 h 1439234"/>
                <a:gd name="connsiteX7" fmla="*/ 223401 w 974799"/>
                <a:gd name="connsiteY7" fmla="*/ 11410 h 1439234"/>
                <a:gd name="connsiteX8" fmla="*/ 962872 w 974799"/>
                <a:gd name="connsiteY8" fmla="*/ 19361 h 1439234"/>
                <a:gd name="connsiteX0" fmla="*/ 974799 w 974799"/>
                <a:gd name="connsiteY0" fmla="*/ 933761 h 1439234"/>
                <a:gd name="connsiteX1" fmla="*/ 477842 w 974799"/>
                <a:gd name="connsiteY1" fmla="*/ 1398912 h 1439234"/>
                <a:gd name="connsiteX2" fmla="*/ 143888 w 974799"/>
                <a:gd name="connsiteY2" fmla="*/ 1383010 h 1439234"/>
                <a:gd name="connsiteX3" fmla="*/ 294962 w 974799"/>
                <a:gd name="connsiteY3" fmla="*/ 1116641 h 1439234"/>
                <a:gd name="connsiteX4" fmla="*/ 84253 w 974799"/>
                <a:gd name="connsiteY4" fmla="*/ 770759 h 1439234"/>
                <a:gd name="connsiteX5" fmla="*/ 12691 w 974799"/>
                <a:gd name="connsiteY5" fmla="*/ 389097 h 1439234"/>
                <a:gd name="connsiteX6" fmla="*/ 326768 w 974799"/>
                <a:gd name="connsiteY6" fmla="*/ 154533 h 1439234"/>
                <a:gd name="connsiteX7" fmla="*/ 223401 w 974799"/>
                <a:gd name="connsiteY7" fmla="*/ 11410 h 1439234"/>
                <a:gd name="connsiteX8" fmla="*/ 962872 w 974799"/>
                <a:gd name="connsiteY8" fmla="*/ 19361 h 1439234"/>
                <a:gd name="connsiteX0" fmla="*/ 974799 w 974799"/>
                <a:gd name="connsiteY0" fmla="*/ 933761 h 1439234"/>
                <a:gd name="connsiteX1" fmla="*/ 477842 w 974799"/>
                <a:gd name="connsiteY1" fmla="*/ 1398912 h 1439234"/>
                <a:gd name="connsiteX2" fmla="*/ 143888 w 974799"/>
                <a:gd name="connsiteY2" fmla="*/ 1383010 h 1439234"/>
                <a:gd name="connsiteX3" fmla="*/ 294962 w 974799"/>
                <a:gd name="connsiteY3" fmla="*/ 1116641 h 1439234"/>
                <a:gd name="connsiteX4" fmla="*/ 84253 w 974799"/>
                <a:gd name="connsiteY4" fmla="*/ 770759 h 1439234"/>
                <a:gd name="connsiteX5" fmla="*/ 12691 w 974799"/>
                <a:gd name="connsiteY5" fmla="*/ 389097 h 1439234"/>
                <a:gd name="connsiteX6" fmla="*/ 326768 w 974799"/>
                <a:gd name="connsiteY6" fmla="*/ 154533 h 1439234"/>
                <a:gd name="connsiteX7" fmla="*/ 223401 w 974799"/>
                <a:gd name="connsiteY7" fmla="*/ 11410 h 1439234"/>
                <a:gd name="connsiteX8" fmla="*/ 962872 w 974799"/>
                <a:gd name="connsiteY8" fmla="*/ 19361 h 1439234"/>
                <a:gd name="connsiteX0" fmla="*/ 974799 w 974799"/>
                <a:gd name="connsiteY0" fmla="*/ 933761 h 1407600"/>
                <a:gd name="connsiteX1" fmla="*/ 477842 w 974799"/>
                <a:gd name="connsiteY1" fmla="*/ 1398912 h 1407600"/>
                <a:gd name="connsiteX2" fmla="*/ 143888 w 974799"/>
                <a:gd name="connsiteY2" fmla="*/ 1383010 h 1407600"/>
                <a:gd name="connsiteX3" fmla="*/ 294962 w 974799"/>
                <a:gd name="connsiteY3" fmla="*/ 1116641 h 1407600"/>
                <a:gd name="connsiteX4" fmla="*/ 84253 w 974799"/>
                <a:gd name="connsiteY4" fmla="*/ 770759 h 1407600"/>
                <a:gd name="connsiteX5" fmla="*/ 12691 w 974799"/>
                <a:gd name="connsiteY5" fmla="*/ 389097 h 1407600"/>
                <a:gd name="connsiteX6" fmla="*/ 326768 w 974799"/>
                <a:gd name="connsiteY6" fmla="*/ 154533 h 1407600"/>
                <a:gd name="connsiteX7" fmla="*/ 223401 w 974799"/>
                <a:gd name="connsiteY7" fmla="*/ 11410 h 1407600"/>
                <a:gd name="connsiteX8" fmla="*/ 962872 w 974799"/>
                <a:gd name="connsiteY8" fmla="*/ 19361 h 1407600"/>
                <a:gd name="connsiteX0" fmla="*/ 974799 w 974799"/>
                <a:gd name="connsiteY0" fmla="*/ 933761 h 1398912"/>
                <a:gd name="connsiteX1" fmla="*/ 477842 w 974799"/>
                <a:gd name="connsiteY1" fmla="*/ 1398912 h 1398912"/>
                <a:gd name="connsiteX2" fmla="*/ 131961 w 974799"/>
                <a:gd name="connsiteY2" fmla="*/ 1359156 h 1398912"/>
                <a:gd name="connsiteX3" fmla="*/ 294962 w 974799"/>
                <a:gd name="connsiteY3" fmla="*/ 1116641 h 1398912"/>
                <a:gd name="connsiteX4" fmla="*/ 84253 w 974799"/>
                <a:gd name="connsiteY4" fmla="*/ 770759 h 1398912"/>
                <a:gd name="connsiteX5" fmla="*/ 12691 w 974799"/>
                <a:gd name="connsiteY5" fmla="*/ 389097 h 1398912"/>
                <a:gd name="connsiteX6" fmla="*/ 326768 w 974799"/>
                <a:gd name="connsiteY6" fmla="*/ 154533 h 1398912"/>
                <a:gd name="connsiteX7" fmla="*/ 223401 w 974799"/>
                <a:gd name="connsiteY7" fmla="*/ 11410 h 1398912"/>
                <a:gd name="connsiteX8" fmla="*/ 962872 w 974799"/>
                <a:gd name="connsiteY8" fmla="*/ 19361 h 1398912"/>
                <a:gd name="connsiteX0" fmla="*/ 974874 w 974874"/>
                <a:gd name="connsiteY0" fmla="*/ 933761 h 1398912"/>
                <a:gd name="connsiteX1" fmla="*/ 477917 w 974874"/>
                <a:gd name="connsiteY1" fmla="*/ 1398912 h 1398912"/>
                <a:gd name="connsiteX2" fmla="*/ 132036 w 974874"/>
                <a:gd name="connsiteY2" fmla="*/ 1359156 h 1398912"/>
                <a:gd name="connsiteX3" fmla="*/ 299013 w 974874"/>
                <a:gd name="connsiteY3" fmla="*/ 1120616 h 1398912"/>
                <a:gd name="connsiteX4" fmla="*/ 84328 w 974874"/>
                <a:gd name="connsiteY4" fmla="*/ 770759 h 1398912"/>
                <a:gd name="connsiteX5" fmla="*/ 12766 w 974874"/>
                <a:gd name="connsiteY5" fmla="*/ 389097 h 1398912"/>
                <a:gd name="connsiteX6" fmla="*/ 326843 w 974874"/>
                <a:gd name="connsiteY6" fmla="*/ 154533 h 1398912"/>
                <a:gd name="connsiteX7" fmla="*/ 223476 w 974874"/>
                <a:gd name="connsiteY7" fmla="*/ 11410 h 1398912"/>
                <a:gd name="connsiteX8" fmla="*/ 962947 w 974874"/>
                <a:gd name="connsiteY8" fmla="*/ 19361 h 1398912"/>
                <a:gd name="connsiteX0" fmla="*/ 972956 w 972956"/>
                <a:gd name="connsiteY0" fmla="*/ 933761 h 1398912"/>
                <a:gd name="connsiteX1" fmla="*/ 475999 w 972956"/>
                <a:gd name="connsiteY1" fmla="*/ 1398912 h 1398912"/>
                <a:gd name="connsiteX2" fmla="*/ 130118 w 972956"/>
                <a:gd name="connsiteY2" fmla="*/ 1359156 h 1398912"/>
                <a:gd name="connsiteX3" fmla="*/ 297095 w 972956"/>
                <a:gd name="connsiteY3" fmla="*/ 1120616 h 1398912"/>
                <a:gd name="connsiteX4" fmla="*/ 181801 w 972956"/>
                <a:gd name="connsiteY4" fmla="*/ 874126 h 1398912"/>
                <a:gd name="connsiteX5" fmla="*/ 82410 w 972956"/>
                <a:gd name="connsiteY5" fmla="*/ 770759 h 1398912"/>
                <a:gd name="connsiteX6" fmla="*/ 10848 w 972956"/>
                <a:gd name="connsiteY6" fmla="*/ 389097 h 1398912"/>
                <a:gd name="connsiteX7" fmla="*/ 324925 w 972956"/>
                <a:gd name="connsiteY7" fmla="*/ 154533 h 1398912"/>
                <a:gd name="connsiteX8" fmla="*/ 221558 w 972956"/>
                <a:gd name="connsiteY8" fmla="*/ 11410 h 1398912"/>
                <a:gd name="connsiteX9" fmla="*/ 961029 w 972956"/>
                <a:gd name="connsiteY9" fmla="*/ 19361 h 1398912"/>
                <a:gd name="connsiteX0" fmla="*/ 996991 w 996991"/>
                <a:gd name="connsiteY0" fmla="*/ 933761 h 1398912"/>
                <a:gd name="connsiteX1" fmla="*/ 500034 w 996991"/>
                <a:gd name="connsiteY1" fmla="*/ 1398912 h 1398912"/>
                <a:gd name="connsiteX2" fmla="*/ 154153 w 996991"/>
                <a:gd name="connsiteY2" fmla="*/ 1359156 h 1398912"/>
                <a:gd name="connsiteX3" fmla="*/ 321130 w 996991"/>
                <a:gd name="connsiteY3" fmla="*/ 1120616 h 1398912"/>
                <a:gd name="connsiteX4" fmla="*/ 205836 w 996991"/>
                <a:gd name="connsiteY4" fmla="*/ 874126 h 1398912"/>
                <a:gd name="connsiteX5" fmla="*/ 26932 w 996991"/>
                <a:gd name="connsiteY5" fmla="*/ 675343 h 1398912"/>
                <a:gd name="connsiteX6" fmla="*/ 34883 w 996991"/>
                <a:gd name="connsiteY6" fmla="*/ 389097 h 1398912"/>
                <a:gd name="connsiteX7" fmla="*/ 348960 w 996991"/>
                <a:gd name="connsiteY7" fmla="*/ 154533 h 1398912"/>
                <a:gd name="connsiteX8" fmla="*/ 245593 w 996991"/>
                <a:gd name="connsiteY8" fmla="*/ 11410 h 1398912"/>
                <a:gd name="connsiteX9" fmla="*/ 985064 w 996991"/>
                <a:gd name="connsiteY9" fmla="*/ 19361 h 1398912"/>
                <a:gd name="connsiteX0" fmla="*/ 996991 w 996991"/>
                <a:gd name="connsiteY0" fmla="*/ 933761 h 1398912"/>
                <a:gd name="connsiteX1" fmla="*/ 500034 w 996991"/>
                <a:gd name="connsiteY1" fmla="*/ 1398912 h 1398912"/>
                <a:gd name="connsiteX2" fmla="*/ 154153 w 996991"/>
                <a:gd name="connsiteY2" fmla="*/ 1359156 h 1398912"/>
                <a:gd name="connsiteX3" fmla="*/ 249569 w 996991"/>
                <a:gd name="connsiteY3" fmla="*/ 1307472 h 1398912"/>
                <a:gd name="connsiteX4" fmla="*/ 321130 w 996991"/>
                <a:gd name="connsiteY4" fmla="*/ 1120616 h 1398912"/>
                <a:gd name="connsiteX5" fmla="*/ 205836 w 996991"/>
                <a:gd name="connsiteY5" fmla="*/ 874126 h 1398912"/>
                <a:gd name="connsiteX6" fmla="*/ 26932 w 996991"/>
                <a:gd name="connsiteY6" fmla="*/ 675343 h 1398912"/>
                <a:gd name="connsiteX7" fmla="*/ 34883 w 996991"/>
                <a:gd name="connsiteY7" fmla="*/ 389097 h 1398912"/>
                <a:gd name="connsiteX8" fmla="*/ 348960 w 996991"/>
                <a:gd name="connsiteY8" fmla="*/ 154533 h 1398912"/>
                <a:gd name="connsiteX9" fmla="*/ 245593 w 996991"/>
                <a:gd name="connsiteY9" fmla="*/ 11410 h 1398912"/>
                <a:gd name="connsiteX10" fmla="*/ 985064 w 996991"/>
                <a:gd name="connsiteY10" fmla="*/ 19361 h 1398912"/>
                <a:gd name="connsiteX0" fmla="*/ 996991 w 996991"/>
                <a:gd name="connsiteY0" fmla="*/ 933761 h 1398912"/>
                <a:gd name="connsiteX1" fmla="*/ 500034 w 996991"/>
                <a:gd name="connsiteY1" fmla="*/ 1398912 h 1398912"/>
                <a:gd name="connsiteX2" fmla="*/ 154153 w 996991"/>
                <a:gd name="connsiteY2" fmla="*/ 1359156 h 1398912"/>
                <a:gd name="connsiteX3" fmla="*/ 249569 w 996991"/>
                <a:gd name="connsiteY3" fmla="*/ 1307472 h 1398912"/>
                <a:gd name="connsiteX4" fmla="*/ 297276 w 996991"/>
                <a:gd name="connsiteY4" fmla="*/ 1120616 h 1398912"/>
                <a:gd name="connsiteX5" fmla="*/ 205836 w 996991"/>
                <a:gd name="connsiteY5" fmla="*/ 874126 h 1398912"/>
                <a:gd name="connsiteX6" fmla="*/ 26932 w 996991"/>
                <a:gd name="connsiteY6" fmla="*/ 675343 h 1398912"/>
                <a:gd name="connsiteX7" fmla="*/ 34883 w 996991"/>
                <a:gd name="connsiteY7" fmla="*/ 389097 h 1398912"/>
                <a:gd name="connsiteX8" fmla="*/ 348960 w 996991"/>
                <a:gd name="connsiteY8" fmla="*/ 154533 h 1398912"/>
                <a:gd name="connsiteX9" fmla="*/ 245593 w 996991"/>
                <a:gd name="connsiteY9" fmla="*/ 11410 h 1398912"/>
                <a:gd name="connsiteX10" fmla="*/ 985064 w 996991"/>
                <a:gd name="connsiteY10" fmla="*/ 19361 h 1398912"/>
                <a:gd name="connsiteX0" fmla="*/ 992189 w 992189"/>
                <a:gd name="connsiteY0" fmla="*/ 935225 h 1400376"/>
                <a:gd name="connsiteX1" fmla="*/ 495232 w 992189"/>
                <a:gd name="connsiteY1" fmla="*/ 1400376 h 1400376"/>
                <a:gd name="connsiteX2" fmla="*/ 149351 w 992189"/>
                <a:gd name="connsiteY2" fmla="*/ 1360620 h 1400376"/>
                <a:gd name="connsiteX3" fmla="*/ 244767 w 992189"/>
                <a:gd name="connsiteY3" fmla="*/ 1308936 h 1400376"/>
                <a:gd name="connsiteX4" fmla="*/ 292474 w 992189"/>
                <a:gd name="connsiteY4" fmla="*/ 1122080 h 1400376"/>
                <a:gd name="connsiteX5" fmla="*/ 201034 w 992189"/>
                <a:gd name="connsiteY5" fmla="*/ 875590 h 1400376"/>
                <a:gd name="connsiteX6" fmla="*/ 22130 w 992189"/>
                <a:gd name="connsiteY6" fmla="*/ 676807 h 1400376"/>
                <a:gd name="connsiteX7" fmla="*/ 30081 w 992189"/>
                <a:gd name="connsiteY7" fmla="*/ 390561 h 1400376"/>
                <a:gd name="connsiteX8" fmla="*/ 268620 w 992189"/>
                <a:gd name="connsiteY8" fmla="*/ 175875 h 1400376"/>
                <a:gd name="connsiteX9" fmla="*/ 240791 w 992189"/>
                <a:gd name="connsiteY9" fmla="*/ 12874 h 1400376"/>
                <a:gd name="connsiteX10" fmla="*/ 980262 w 992189"/>
                <a:gd name="connsiteY10" fmla="*/ 20825 h 1400376"/>
                <a:gd name="connsiteX0" fmla="*/ 1022992 w 1022992"/>
                <a:gd name="connsiteY0" fmla="*/ 935225 h 1400376"/>
                <a:gd name="connsiteX1" fmla="*/ 526035 w 1022992"/>
                <a:gd name="connsiteY1" fmla="*/ 1400376 h 1400376"/>
                <a:gd name="connsiteX2" fmla="*/ 180154 w 1022992"/>
                <a:gd name="connsiteY2" fmla="*/ 1360620 h 1400376"/>
                <a:gd name="connsiteX3" fmla="*/ 275570 w 1022992"/>
                <a:gd name="connsiteY3" fmla="*/ 1308936 h 1400376"/>
                <a:gd name="connsiteX4" fmla="*/ 323277 w 1022992"/>
                <a:gd name="connsiteY4" fmla="*/ 1122080 h 1400376"/>
                <a:gd name="connsiteX5" fmla="*/ 231837 w 1022992"/>
                <a:gd name="connsiteY5" fmla="*/ 875590 h 1400376"/>
                <a:gd name="connsiteX6" fmla="*/ 52933 w 1022992"/>
                <a:gd name="connsiteY6" fmla="*/ 676807 h 1400376"/>
                <a:gd name="connsiteX7" fmla="*/ 17152 w 1022992"/>
                <a:gd name="connsiteY7" fmla="*/ 406464 h 1400376"/>
                <a:gd name="connsiteX8" fmla="*/ 299423 w 1022992"/>
                <a:gd name="connsiteY8" fmla="*/ 175875 h 1400376"/>
                <a:gd name="connsiteX9" fmla="*/ 271594 w 1022992"/>
                <a:gd name="connsiteY9" fmla="*/ 12874 h 1400376"/>
                <a:gd name="connsiteX10" fmla="*/ 1011065 w 1022992"/>
                <a:gd name="connsiteY10" fmla="*/ 20825 h 1400376"/>
                <a:gd name="connsiteX0" fmla="*/ 1024167 w 1024167"/>
                <a:gd name="connsiteY0" fmla="*/ 935225 h 1400376"/>
                <a:gd name="connsiteX1" fmla="*/ 527210 w 1024167"/>
                <a:gd name="connsiteY1" fmla="*/ 1400376 h 1400376"/>
                <a:gd name="connsiteX2" fmla="*/ 181329 w 1024167"/>
                <a:gd name="connsiteY2" fmla="*/ 1360620 h 1400376"/>
                <a:gd name="connsiteX3" fmla="*/ 276745 w 1024167"/>
                <a:gd name="connsiteY3" fmla="*/ 1308936 h 1400376"/>
                <a:gd name="connsiteX4" fmla="*/ 324452 w 1024167"/>
                <a:gd name="connsiteY4" fmla="*/ 1122080 h 1400376"/>
                <a:gd name="connsiteX5" fmla="*/ 233012 w 1024167"/>
                <a:gd name="connsiteY5" fmla="*/ 875590 h 1400376"/>
                <a:gd name="connsiteX6" fmla="*/ 50132 w 1024167"/>
                <a:gd name="connsiteY6" fmla="*/ 732466 h 1400376"/>
                <a:gd name="connsiteX7" fmla="*/ 18327 w 1024167"/>
                <a:gd name="connsiteY7" fmla="*/ 406464 h 1400376"/>
                <a:gd name="connsiteX8" fmla="*/ 300598 w 1024167"/>
                <a:gd name="connsiteY8" fmla="*/ 175875 h 1400376"/>
                <a:gd name="connsiteX9" fmla="*/ 272769 w 1024167"/>
                <a:gd name="connsiteY9" fmla="*/ 12874 h 1400376"/>
                <a:gd name="connsiteX10" fmla="*/ 1012240 w 1024167"/>
                <a:gd name="connsiteY10" fmla="*/ 20825 h 1400376"/>
                <a:gd name="connsiteX0" fmla="*/ 1024167 w 1024167"/>
                <a:gd name="connsiteY0" fmla="*/ 935225 h 1400376"/>
                <a:gd name="connsiteX1" fmla="*/ 527210 w 1024167"/>
                <a:gd name="connsiteY1" fmla="*/ 1400376 h 1400376"/>
                <a:gd name="connsiteX2" fmla="*/ 181329 w 1024167"/>
                <a:gd name="connsiteY2" fmla="*/ 1360620 h 1400376"/>
                <a:gd name="connsiteX3" fmla="*/ 276745 w 1024167"/>
                <a:gd name="connsiteY3" fmla="*/ 1308936 h 1400376"/>
                <a:gd name="connsiteX4" fmla="*/ 324452 w 1024167"/>
                <a:gd name="connsiteY4" fmla="*/ 1122080 h 1400376"/>
                <a:gd name="connsiteX5" fmla="*/ 233012 w 1024167"/>
                <a:gd name="connsiteY5" fmla="*/ 875590 h 1400376"/>
                <a:gd name="connsiteX6" fmla="*/ 50132 w 1024167"/>
                <a:gd name="connsiteY6" fmla="*/ 732466 h 1400376"/>
                <a:gd name="connsiteX7" fmla="*/ 18327 w 1024167"/>
                <a:gd name="connsiteY7" fmla="*/ 406464 h 1400376"/>
                <a:gd name="connsiteX8" fmla="*/ 300598 w 1024167"/>
                <a:gd name="connsiteY8" fmla="*/ 175875 h 1400376"/>
                <a:gd name="connsiteX9" fmla="*/ 272769 w 1024167"/>
                <a:gd name="connsiteY9" fmla="*/ 12874 h 1400376"/>
                <a:gd name="connsiteX10" fmla="*/ 1012240 w 1024167"/>
                <a:gd name="connsiteY10" fmla="*/ 20825 h 1400376"/>
                <a:gd name="connsiteX0" fmla="*/ 1024167 w 1024167"/>
                <a:gd name="connsiteY0" fmla="*/ 922351 h 1387502"/>
                <a:gd name="connsiteX1" fmla="*/ 527210 w 1024167"/>
                <a:gd name="connsiteY1" fmla="*/ 1387502 h 1387502"/>
                <a:gd name="connsiteX2" fmla="*/ 181329 w 1024167"/>
                <a:gd name="connsiteY2" fmla="*/ 1347746 h 1387502"/>
                <a:gd name="connsiteX3" fmla="*/ 276745 w 1024167"/>
                <a:gd name="connsiteY3" fmla="*/ 1296062 h 1387502"/>
                <a:gd name="connsiteX4" fmla="*/ 324452 w 1024167"/>
                <a:gd name="connsiteY4" fmla="*/ 1109206 h 1387502"/>
                <a:gd name="connsiteX5" fmla="*/ 233012 w 1024167"/>
                <a:gd name="connsiteY5" fmla="*/ 862716 h 1387502"/>
                <a:gd name="connsiteX6" fmla="*/ 50132 w 1024167"/>
                <a:gd name="connsiteY6" fmla="*/ 719592 h 1387502"/>
                <a:gd name="connsiteX7" fmla="*/ 18327 w 1024167"/>
                <a:gd name="connsiteY7" fmla="*/ 393590 h 1387502"/>
                <a:gd name="connsiteX8" fmla="*/ 300598 w 1024167"/>
                <a:gd name="connsiteY8" fmla="*/ 163001 h 1387502"/>
                <a:gd name="connsiteX9" fmla="*/ 272769 w 1024167"/>
                <a:gd name="connsiteY9" fmla="*/ 0 h 1387502"/>
                <a:gd name="connsiteX10" fmla="*/ 1012240 w 1024167"/>
                <a:gd name="connsiteY10" fmla="*/ 7951 h 1387502"/>
                <a:gd name="connsiteX0" fmla="*/ 1024167 w 1024167"/>
                <a:gd name="connsiteY0" fmla="*/ 922351 h 1387502"/>
                <a:gd name="connsiteX1" fmla="*/ 527210 w 1024167"/>
                <a:gd name="connsiteY1" fmla="*/ 1387502 h 1387502"/>
                <a:gd name="connsiteX2" fmla="*/ 181329 w 1024167"/>
                <a:gd name="connsiteY2" fmla="*/ 1347746 h 1387502"/>
                <a:gd name="connsiteX3" fmla="*/ 276745 w 1024167"/>
                <a:gd name="connsiteY3" fmla="*/ 1296062 h 1387502"/>
                <a:gd name="connsiteX4" fmla="*/ 324452 w 1024167"/>
                <a:gd name="connsiteY4" fmla="*/ 1109206 h 1387502"/>
                <a:gd name="connsiteX5" fmla="*/ 233012 w 1024167"/>
                <a:gd name="connsiteY5" fmla="*/ 862716 h 1387502"/>
                <a:gd name="connsiteX6" fmla="*/ 50132 w 1024167"/>
                <a:gd name="connsiteY6" fmla="*/ 719592 h 1387502"/>
                <a:gd name="connsiteX7" fmla="*/ 18327 w 1024167"/>
                <a:gd name="connsiteY7" fmla="*/ 393590 h 1387502"/>
                <a:gd name="connsiteX8" fmla="*/ 300598 w 1024167"/>
                <a:gd name="connsiteY8" fmla="*/ 163001 h 1387502"/>
                <a:gd name="connsiteX9" fmla="*/ 272769 w 1024167"/>
                <a:gd name="connsiteY9" fmla="*/ 0 h 1387502"/>
                <a:gd name="connsiteX10" fmla="*/ 1012240 w 1024167"/>
                <a:gd name="connsiteY10" fmla="*/ 7951 h 138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4167" h="1387502">
                  <a:moveTo>
                    <a:pt x="1024167" y="922351"/>
                  </a:moveTo>
                  <a:cubicBezTo>
                    <a:pt x="817101" y="1109538"/>
                    <a:pt x="689549" y="1237090"/>
                    <a:pt x="527210" y="1387502"/>
                  </a:cubicBezTo>
                  <a:cubicBezTo>
                    <a:pt x="356920" y="1382864"/>
                    <a:pt x="223073" y="1362986"/>
                    <a:pt x="181329" y="1347746"/>
                  </a:cubicBezTo>
                  <a:cubicBezTo>
                    <a:pt x="139585" y="1332506"/>
                    <a:pt x="248916" y="1335819"/>
                    <a:pt x="276745" y="1296062"/>
                  </a:cubicBezTo>
                  <a:cubicBezTo>
                    <a:pt x="304574" y="1256305"/>
                    <a:pt x="331741" y="1181430"/>
                    <a:pt x="324452" y="1109206"/>
                  </a:cubicBezTo>
                  <a:cubicBezTo>
                    <a:pt x="317163" y="1036982"/>
                    <a:pt x="268793" y="921025"/>
                    <a:pt x="233012" y="862716"/>
                  </a:cubicBezTo>
                  <a:cubicBezTo>
                    <a:pt x="197231" y="804407"/>
                    <a:pt x="85913" y="797779"/>
                    <a:pt x="50132" y="719592"/>
                  </a:cubicBezTo>
                  <a:cubicBezTo>
                    <a:pt x="14351" y="641405"/>
                    <a:pt x="-23417" y="486355"/>
                    <a:pt x="18327" y="393590"/>
                  </a:cubicBezTo>
                  <a:cubicBezTo>
                    <a:pt x="60071" y="300825"/>
                    <a:pt x="258191" y="228599"/>
                    <a:pt x="300598" y="163001"/>
                  </a:cubicBezTo>
                  <a:cubicBezTo>
                    <a:pt x="343005" y="97403"/>
                    <a:pt x="181992" y="105355"/>
                    <a:pt x="272769" y="0"/>
                  </a:cubicBezTo>
                  <a:lnTo>
                    <a:pt x="1012240" y="7951"/>
                  </a:lnTo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5" name="Picture 76" descr="lattic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472" y="3674517"/>
              <a:ext cx="1632622" cy="1576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1" y="1948665"/>
            <a:ext cx="1776317" cy="40319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 rot="675328">
            <a:off x="1261098" y="607607"/>
            <a:ext cx="7995394" cy="1107996"/>
          </a:xfrm>
          <a:prstGeom prst="rect">
            <a:avLst/>
          </a:prstGeom>
          <a:solidFill>
            <a:schemeClr val="tx1">
              <a:lumMod val="65000"/>
              <a:alpha val="50000"/>
            </a:schemeClr>
          </a:solidFill>
          <a:effectLst>
            <a:softEdge rad="2413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Many Future Studies!!</a:t>
            </a:r>
            <a:endParaRPr kumimoji="1" lang="ja-JP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18329" y="6409761"/>
            <a:ext cx="592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and scale setting, full QCD </a:t>
            </a:r>
            <a:r>
              <a:rPr kumimoji="1" lang="en-US" altLang="ja-JP" dirty="0" smtClean="0">
                <a:solidFill>
                  <a:schemeClr val="tx1">
                    <a:lumMod val="65000"/>
                  </a:schemeClr>
                </a:solidFill>
              </a:rPr>
              <a:t>Makino,Suzuki,2014</a:t>
            </a:r>
            <a:r>
              <a:rPr kumimoji="1" lang="en-US" altLang="ja-JP" sz="2400" dirty="0" smtClean="0"/>
              <a:t>,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409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490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グループ化 36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38" name="角丸四角形 37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24" name="グループ化 23"/>
          <p:cNvGrpSpPr/>
          <p:nvPr/>
        </p:nvGrpSpPr>
        <p:grpSpPr>
          <a:xfrm>
            <a:off x="4681092" y="3557754"/>
            <a:ext cx="4248000" cy="3024000"/>
            <a:chOff x="4681092" y="3557754"/>
            <a:chExt cx="4248000" cy="3024000"/>
          </a:xfrm>
        </p:grpSpPr>
        <p:sp>
          <p:nvSpPr>
            <p:cNvPr id="30" name="角丸四角形 29"/>
            <p:cNvSpPr/>
            <p:nvPr/>
          </p:nvSpPr>
          <p:spPr>
            <a:xfrm>
              <a:off x="4681092" y="3557754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111211" y="5767139"/>
              <a:ext cx="3613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Vacuum Structure</a:t>
              </a:r>
              <a:endParaRPr kumimoji="1" lang="ja-JP" alt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770220" y="5066358"/>
              <a:ext cx="3954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vacuum configuration</a:t>
              </a:r>
            </a:p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mixed state on 1</a:t>
              </a:r>
              <a:r>
                <a:rPr lang="en-US" altLang="ja-JP" sz="2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 transition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グループ化 20"/>
            <p:cNvGrpSpPr/>
            <p:nvPr/>
          </p:nvGrpSpPr>
          <p:grpSpPr>
            <a:xfrm rot="21415799">
              <a:off x="6852332" y="3629692"/>
              <a:ext cx="1632622" cy="1576507"/>
              <a:chOff x="6816472" y="3674517"/>
              <a:chExt cx="1632622" cy="1576507"/>
            </a:xfrm>
          </p:grpSpPr>
          <p:sp>
            <p:nvSpPr>
              <p:cNvPr id="18" name="フリーフォーム 17"/>
              <p:cNvSpPr/>
              <p:nvPr/>
            </p:nvSpPr>
            <p:spPr>
              <a:xfrm>
                <a:off x="6852654" y="3731986"/>
                <a:ext cx="1004210" cy="1458267"/>
              </a:xfrm>
              <a:custGeom>
                <a:avLst/>
                <a:gdLst>
                  <a:gd name="connsiteX0" fmla="*/ 26894 w 811870"/>
                  <a:gd name="connsiteY0" fmla="*/ 1445461 h 1469838"/>
                  <a:gd name="connsiteX1" fmla="*/ 699247 w 811870"/>
                  <a:gd name="connsiteY1" fmla="*/ 1418567 h 1469838"/>
                  <a:gd name="connsiteX2" fmla="*/ 770965 w 811870"/>
                  <a:gd name="connsiteY2" fmla="*/ 988261 h 1469838"/>
                  <a:gd name="connsiteX3" fmla="*/ 510988 w 811870"/>
                  <a:gd name="connsiteY3" fmla="*/ 737249 h 1469838"/>
                  <a:gd name="connsiteX4" fmla="*/ 528918 w 811870"/>
                  <a:gd name="connsiteY4" fmla="*/ 414520 h 1469838"/>
                  <a:gd name="connsiteX5" fmla="*/ 806824 w 811870"/>
                  <a:gd name="connsiteY5" fmla="*/ 217296 h 1469838"/>
                  <a:gd name="connsiteX6" fmla="*/ 690282 w 811870"/>
                  <a:gd name="connsiteY6" fmla="*/ 38002 h 1469838"/>
                  <a:gd name="connsiteX7" fmla="*/ 466165 w 811870"/>
                  <a:gd name="connsiteY7" fmla="*/ 46967 h 1469838"/>
                  <a:gd name="connsiteX8" fmla="*/ 0 w 811870"/>
                  <a:gd name="connsiteY8" fmla="*/ 531061 h 1469838"/>
                  <a:gd name="connsiteX0" fmla="*/ 26894 w 811870"/>
                  <a:gd name="connsiteY0" fmla="*/ 1445461 h 1461408"/>
                  <a:gd name="connsiteX1" fmla="*/ 699247 w 811870"/>
                  <a:gd name="connsiteY1" fmla="*/ 1418567 h 1461408"/>
                  <a:gd name="connsiteX2" fmla="*/ 770965 w 811870"/>
                  <a:gd name="connsiteY2" fmla="*/ 988261 h 1461408"/>
                  <a:gd name="connsiteX3" fmla="*/ 510988 w 811870"/>
                  <a:gd name="connsiteY3" fmla="*/ 737249 h 1461408"/>
                  <a:gd name="connsiteX4" fmla="*/ 528918 w 811870"/>
                  <a:gd name="connsiteY4" fmla="*/ 414520 h 1461408"/>
                  <a:gd name="connsiteX5" fmla="*/ 806824 w 811870"/>
                  <a:gd name="connsiteY5" fmla="*/ 217296 h 1461408"/>
                  <a:gd name="connsiteX6" fmla="*/ 690282 w 811870"/>
                  <a:gd name="connsiteY6" fmla="*/ 38002 h 1461408"/>
                  <a:gd name="connsiteX7" fmla="*/ 466165 w 811870"/>
                  <a:gd name="connsiteY7" fmla="*/ 46967 h 1461408"/>
                  <a:gd name="connsiteX8" fmla="*/ 0 w 811870"/>
                  <a:gd name="connsiteY8" fmla="*/ 531061 h 1461408"/>
                  <a:gd name="connsiteX0" fmla="*/ 26894 w 846189"/>
                  <a:gd name="connsiteY0" fmla="*/ 1445461 h 1449193"/>
                  <a:gd name="connsiteX1" fmla="*/ 699247 w 846189"/>
                  <a:gd name="connsiteY1" fmla="*/ 1418567 h 1449193"/>
                  <a:gd name="connsiteX2" fmla="*/ 770965 w 846189"/>
                  <a:gd name="connsiteY2" fmla="*/ 988261 h 1449193"/>
                  <a:gd name="connsiteX3" fmla="*/ 510988 w 846189"/>
                  <a:gd name="connsiteY3" fmla="*/ 737249 h 1449193"/>
                  <a:gd name="connsiteX4" fmla="*/ 528918 w 846189"/>
                  <a:gd name="connsiteY4" fmla="*/ 414520 h 1449193"/>
                  <a:gd name="connsiteX5" fmla="*/ 806824 w 846189"/>
                  <a:gd name="connsiteY5" fmla="*/ 217296 h 1449193"/>
                  <a:gd name="connsiteX6" fmla="*/ 690282 w 846189"/>
                  <a:gd name="connsiteY6" fmla="*/ 38002 h 1449193"/>
                  <a:gd name="connsiteX7" fmla="*/ 466165 w 846189"/>
                  <a:gd name="connsiteY7" fmla="*/ 46967 h 1449193"/>
                  <a:gd name="connsiteX8" fmla="*/ 0 w 846189"/>
                  <a:gd name="connsiteY8" fmla="*/ 531061 h 1449193"/>
                  <a:gd name="connsiteX0" fmla="*/ 26894 w 815772"/>
                  <a:gd name="connsiteY0" fmla="*/ 1445461 h 1473209"/>
                  <a:gd name="connsiteX1" fmla="*/ 699247 w 815772"/>
                  <a:gd name="connsiteY1" fmla="*/ 1418567 h 1473209"/>
                  <a:gd name="connsiteX2" fmla="*/ 770965 w 815772"/>
                  <a:gd name="connsiteY2" fmla="*/ 988261 h 1473209"/>
                  <a:gd name="connsiteX3" fmla="*/ 510988 w 815772"/>
                  <a:gd name="connsiteY3" fmla="*/ 737249 h 1473209"/>
                  <a:gd name="connsiteX4" fmla="*/ 528918 w 815772"/>
                  <a:gd name="connsiteY4" fmla="*/ 414520 h 1473209"/>
                  <a:gd name="connsiteX5" fmla="*/ 806824 w 815772"/>
                  <a:gd name="connsiteY5" fmla="*/ 217296 h 1473209"/>
                  <a:gd name="connsiteX6" fmla="*/ 690282 w 815772"/>
                  <a:gd name="connsiteY6" fmla="*/ 38002 h 1473209"/>
                  <a:gd name="connsiteX7" fmla="*/ 466165 w 815772"/>
                  <a:gd name="connsiteY7" fmla="*/ 46967 h 1473209"/>
                  <a:gd name="connsiteX8" fmla="*/ 0 w 815772"/>
                  <a:gd name="connsiteY8" fmla="*/ 531061 h 1473209"/>
                  <a:gd name="connsiteX0" fmla="*/ 26894 w 825280"/>
                  <a:gd name="connsiteY0" fmla="*/ 1445461 h 1446908"/>
                  <a:gd name="connsiteX1" fmla="*/ 715150 w 825280"/>
                  <a:gd name="connsiteY1" fmla="*/ 1358932 h 1446908"/>
                  <a:gd name="connsiteX2" fmla="*/ 770965 w 825280"/>
                  <a:gd name="connsiteY2" fmla="*/ 988261 h 1446908"/>
                  <a:gd name="connsiteX3" fmla="*/ 510988 w 825280"/>
                  <a:gd name="connsiteY3" fmla="*/ 737249 h 1446908"/>
                  <a:gd name="connsiteX4" fmla="*/ 528918 w 825280"/>
                  <a:gd name="connsiteY4" fmla="*/ 414520 h 1446908"/>
                  <a:gd name="connsiteX5" fmla="*/ 806824 w 825280"/>
                  <a:gd name="connsiteY5" fmla="*/ 217296 h 1446908"/>
                  <a:gd name="connsiteX6" fmla="*/ 690282 w 825280"/>
                  <a:gd name="connsiteY6" fmla="*/ 38002 h 1446908"/>
                  <a:gd name="connsiteX7" fmla="*/ 466165 w 825280"/>
                  <a:gd name="connsiteY7" fmla="*/ 46967 h 1446908"/>
                  <a:gd name="connsiteX8" fmla="*/ 0 w 825280"/>
                  <a:gd name="connsiteY8" fmla="*/ 531061 h 1446908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1158"/>
                  <a:gd name="connsiteY0" fmla="*/ 1378615 h 1417089"/>
                  <a:gd name="connsiteX1" fmla="*/ 671417 w 821158"/>
                  <a:gd name="connsiteY1" fmla="*/ 1367623 h 1417089"/>
                  <a:gd name="connsiteX2" fmla="*/ 770965 w 821158"/>
                  <a:gd name="connsiteY2" fmla="*/ 921415 h 1417089"/>
                  <a:gd name="connsiteX3" fmla="*/ 510988 w 821158"/>
                  <a:gd name="connsiteY3" fmla="*/ 670403 h 1417089"/>
                  <a:gd name="connsiteX4" fmla="*/ 528918 w 821158"/>
                  <a:gd name="connsiteY4" fmla="*/ 347674 h 1417089"/>
                  <a:gd name="connsiteX5" fmla="*/ 806824 w 821158"/>
                  <a:gd name="connsiteY5" fmla="*/ 150450 h 1417089"/>
                  <a:gd name="connsiteX6" fmla="*/ 749917 w 821158"/>
                  <a:gd name="connsiteY6" fmla="*/ 26815 h 1417089"/>
                  <a:gd name="connsiteX7" fmla="*/ 482068 w 821158"/>
                  <a:gd name="connsiteY7" fmla="*/ 0 h 1417089"/>
                  <a:gd name="connsiteX8" fmla="*/ 0 w 821158"/>
                  <a:gd name="connsiteY8" fmla="*/ 464215 h 1417089"/>
                  <a:gd name="connsiteX0" fmla="*/ 26894 w 821158"/>
                  <a:gd name="connsiteY0" fmla="*/ 1378615 h 1378733"/>
                  <a:gd name="connsiteX1" fmla="*/ 671417 w 821158"/>
                  <a:gd name="connsiteY1" fmla="*/ 1367623 h 1378733"/>
                  <a:gd name="connsiteX2" fmla="*/ 770965 w 821158"/>
                  <a:gd name="connsiteY2" fmla="*/ 921415 h 1378733"/>
                  <a:gd name="connsiteX3" fmla="*/ 510988 w 821158"/>
                  <a:gd name="connsiteY3" fmla="*/ 670403 h 1378733"/>
                  <a:gd name="connsiteX4" fmla="*/ 528918 w 821158"/>
                  <a:gd name="connsiteY4" fmla="*/ 347674 h 1378733"/>
                  <a:gd name="connsiteX5" fmla="*/ 806824 w 821158"/>
                  <a:gd name="connsiteY5" fmla="*/ 150450 h 1378733"/>
                  <a:gd name="connsiteX6" fmla="*/ 749917 w 821158"/>
                  <a:gd name="connsiteY6" fmla="*/ 26815 h 1378733"/>
                  <a:gd name="connsiteX7" fmla="*/ 482068 w 821158"/>
                  <a:gd name="connsiteY7" fmla="*/ 0 h 1378733"/>
                  <a:gd name="connsiteX8" fmla="*/ 0 w 821158"/>
                  <a:gd name="connsiteY8" fmla="*/ 464215 h 1378733"/>
                  <a:gd name="connsiteX0" fmla="*/ 0 w 830045"/>
                  <a:gd name="connsiteY0" fmla="*/ 1378615 h 1378733"/>
                  <a:gd name="connsiteX1" fmla="*/ 680304 w 830045"/>
                  <a:gd name="connsiteY1" fmla="*/ 1367623 h 1378733"/>
                  <a:gd name="connsiteX2" fmla="*/ 779852 w 830045"/>
                  <a:gd name="connsiteY2" fmla="*/ 921415 h 1378733"/>
                  <a:gd name="connsiteX3" fmla="*/ 519875 w 830045"/>
                  <a:gd name="connsiteY3" fmla="*/ 670403 h 1378733"/>
                  <a:gd name="connsiteX4" fmla="*/ 537805 w 830045"/>
                  <a:gd name="connsiteY4" fmla="*/ 347674 h 1378733"/>
                  <a:gd name="connsiteX5" fmla="*/ 815711 w 830045"/>
                  <a:gd name="connsiteY5" fmla="*/ 150450 h 1378733"/>
                  <a:gd name="connsiteX6" fmla="*/ 758804 w 830045"/>
                  <a:gd name="connsiteY6" fmla="*/ 26815 h 1378733"/>
                  <a:gd name="connsiteX7" fmla="*/ 490955 w 830045"/>
                  <a:gd name="connsiteY7" fmla="*/ 0 h 1378733"/>
                  <a:gd name="connsiteX8" fmla="*/ 8887 w 830045"/>
                  <a:gd name="connsiteY8" fmla="*/ 464215 h 137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045" h="1378733">
                    <a:moveTo>
                      <a:pt x="0" y="1378615"/>
                    </a:moveTo>
                    <a:cubicBezTo>
                      <a:pt x="305975" y="1379414"/>
                      <a:pt x="448951" y="1376237"/>
                      <a:pt x="680304" y="1367623"/>
                    </a:cubicBezTo>
                    <a:cubicBezTo>
                      <a:pt x="863950" y="1263593"/>
                      <a:pt x="806590" y="1037618"/>
                      <a:pt x="779852" y="921415"/>
                    </a:cubicBezTo>
                    <a:cubicBezTo>
                      <a:pt x="753114" y="805212"/>
                      <a:pt x="560216" y="766026"/>
                      <a:pt x="519875" y="670403"/>
                    </a:cubicBezTo>
                    <a:cubicBezTo>
                      <a:pt x="479534" y="574780"/>
                      <a:pt x="488499" y="434333"/>
                      <a:pt x="537805" y="347674"/>
                    </a:cubicBezTo>
                    <a:cubicBezTo>
                      <a:pt x="587111" y="261015"/>
                      <a:pt x="778878" y="203926"/>
                      <a:pt x="815711" y="150450"/>
                    </a:cubicBezTo>
                    <a:cubicBezTo>
                      <a:pt x="852544" y="96974"/>
                      <a:pt x="812930" y="51890"/>
                      <a:pt x="758804" y="26815"/>
                    </a:cubicBezTo>
                    <a:cubicBezTo>
                      <a:pt x="704678" y="1740"/>
                      <a:pt x="633832" y="5289"/>
                      <a:pt x="490955" y="0"/>
                    </a:cubicBezTo>
                    <a:cubicBezTo>
                      <a:pt x="391811" y="86151"/>
                      <a:pt x="184446" y="263256"/>
                      <a:pt x="8887" y="464215"/>
                    </a:cubicBezTo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7311224" y="3731985"/>
                <a:ext cx="1065475" cy="1458267"/>
              </a:xfrm>
              <a:custGeom>
                <a:avLst/>
                <a:gdLst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07600"/>
                  <a:gd name="connsiteX1" fmla="*/ 477842 w 974799"/>
                  <a:gd name="connsiteY1" fmla="*/ 1398912 h 1407600"/>
                  <a:gd name="connsiteX2" fmla="*/ 143888 w 974799"/>
                  <a:gd name="connsiteY2" fmla="*/ 1383010 h 1407600"/>
                  <a:gd name="connsiteX3" fmla="*/ 294962 w 974799"/>
                  <a:gd name="connsiteY3" fmla="*/ 1116641 h 1407600"/>
                  <a:gd name="connsiteX4" fmla="*/ 84253 w 974799"/>
                  <a:gd name="connsiteY4" fmla="*/ 770759 h 1407600"/>
                  <a:gd name="connsiteX5" fmla="*/ 12691 w 974799"/>
                  <a:gd name="connsiteY5" fmla="*/ 389097 h 1407600"/>
                  <a:gd name="connsiteX6" fmla="*/ 326768 w 974799"/>
                  <a:gd name="connsiteY6" fmla="*/ 154533 h 1407600"/>
                  <a:gd name="connsiteX7" fmla="*/ 223401 w 974799"/>
                  <a:gd name="connsiteY7" fmla="*/ 11410 h 1407600"/>
                  <a:gd name="connsiteX8" fmla="*/ 962872 w 974799"/>
                  <a:gd name="connsiteY8" fmla="*/ 19361 h 1407600"/>
                  <a:gd name="connsiteX0" fmla="*/ 974799 w 974799"/>
                  <a:gd name="connsiteY0" fmla="*/ 933761 h 1398912"/>
                  <a:gd name="connsiteX1" fmla="*/ 477842 w 974799"/>
                  <a:gd name="connsiteY1" fmla="*/ 1398912 h 1398912"/>
                  <a:gd name="connsiteX2" fmla="*/ 131961 w 974799"/>
                  <a:gd name="connsiteY2" fmla="*/ 1359156 h 1398912"/>
                  <a:gd name="connsiteX3" fmla="*/ 294962 w 974799"/>
                  <a:gd name="connsiteY3" fmla="*/ 1116641 h 1398912"/>
                  <a:gd name="connsiteX4" fmla="*/ 84253 w 974799"/>
                  <a:gd name="connsiteY4" fmla="*/ 770759 h 1398912"/>
                  <a:gd name="connsiteX5" fmla="*/ 12691 w 974799"/>
                  <a:gd name="connsiteY5" fmla="*/ 389097 h 1398912"/>
                  <a:gd name="connsiteX6" fmla="*/ 326768 w 974799"/>
                  <a:gd name="connsiteY6" fmla="*/ 154533 h 1398912"/>
                  <a:gd name="connsiteX7" fmla="*/ 223401 w 974799"/>
                  <a:gd name="connsiteY7" fmla="*/ 11410 h 1398912"/>
                  <a:gd name="connsiteX8" fmla="*/ 962872 w 974799"/>
                  <a:gd name="connsiteY8" fmla="*/ 19361 h 1398912"/>
                  <a:gd name="connsiteX0" fmla="*/ 974874 w 974874"/>
                  <a:gd name="connsiteY0" fmla="*/ 933761 h 1398912"/>
                  <a:gd name="connsiteX1" fmla="*/ 477917 w 974874"/>
                  <a:gd name="connsiteY1" fmla="*/ 1398912 h 1398912"/>
                  <a:gd name="connsiteX2" fmla="*/ 132036 w 974874"/>
                  <a:gd name="connsiteY2" fmla="*/ 1359156 h 1398912"/>
                  <a:gd name="connsiteX3" fmla="*/ 299013 w 974874"/>
                  <a:gd name="connsiteY3" fmla="*/ 1120616 h 1398912"/>
                  <a:gd name="connsiteX4" fmla="*/ 84328 w 974874"/>
                  <a:gd name="connsiteY4" fmla="*/ 770759 h 1398912"/>
                  <a:gd name="connsiteX5" fmla="*/ 12766 w 974874"/>
                  <a:gd name="connsiteY5" fmla="*/ 389097 h 1398912"/>
                  <a:gd name="connsiteX6" fmla="*/ 326843 w 974874"/>
                  <a:gd name="connsiteY6" fmla="*/ 154533 h 1398912"/>
                  <a:gd name="connsiteX7" fmla="*/ 223476 w 974874"/>
                  <a:gd name="connsiteY7" fmla="*/ 11410 h 1398912"/>
                  <a:gd name="connsiteX8" fmla="*/ 962947 w 974874"/>
                  <a:gd name="connsiteY8" fmla="*/ 19361 h 1398912"/>
                  <a:gd name="connsiteX0" fmla="*/ 972956 w 972956"/>
                  <a:gd name="connsiteY0" fmla="*/ 933761 h 1398912"/>
                  <a:gd name="connsiteX1" fmla="*/ 475999 w 972956"/>
                  <a:gd name="connsiteY1" fmla="*/ 1398912 h 1398912"/>
                  <a:gd name="connsiteX2" fmla="*/ 130118 w 972956"/>
                  <a:gd name="connsiteY2" fmla="*/ 1359156 h 1398912"/>
                  <a:gd name="connsiteX3" fmla="*/ 297095 w 972956"/>
                  <a:gd name="connsiteY3" fmla="*/ 1120616 h 1398912"/>
                  <a:gd name="connsiteX4" fmla="*/ 181801 w 972956"/>
                  <a:gd name="connsiteY4" fmla="*/ 874126 h 1398912"/>
                  <a:gd name="connsiteX5" fmla="*/ 82410 w 972956"/>
                  <a:gd name="connsiteY5" fmla="*/ 770759 h 1398912"/>
                  <a:gd name="connsiteX6" fmla="*/ 10848 w 972956"/>
                  <a:gd name="connsiteY6" fmla="*/ 389097 h 1398912"/>
                  <a:gd name="connsiteX7" fmla="*/ 324925 w 972956"/>
                  <a:gd name="connsiteY7" fmla="*/ 154533 h 1398912"/>
                  <a:gd name="connsiteX8" fmla="*/ 221558 w 972956"/>
                  <a:gd name="connsiteY8" fmla="*/ 11410 h 1398912"/>
                  <a:gd name="connsiteX9" fmla="*/ 961029 w 972956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321130 w 996991"/>
                  <a:gd name="connsiteY3" fmla="*/ 1120616 h 1398912"/>
                  <a:gd name="connsiteX4" fmla="*/ 205836 w 996991"/>
                  <a:gd name="connsiteY4" fmla="*/ 874126 h 1398912"/>
                  <a:gd name="connsiteX5" fmla="*/ 26932 w 996991"/>
                  <a:gd name="connsiteY5" fmla="*/ 675343 h 1398912"/>
                  <a:gd name="connsiteX6" fmla="*/ 34883 w 996991"/>
                  <a:gd name="connsiteY6" fmla="*/ 389097 h 1398912"/>
                  <a:gd name="connsiteX7" fmla="*/ 348960 w 996991"/>
                  <a:gd name="connsiteY7" fmla="*/ 154533 h 1398912"/>
                  <a:gd name="connsiteX8" fmla="*/ 245593 w 996991"/>
                  <a:gd name="connsiteY8" fmla="*/ 11410 h 1398912"/>
                  <a:gd name="connsiteX9" fmla="*/ 985064 w 996991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321130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297276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2189 w 992189"/>
                  <a:gd name="connsiteY0" fmla="*/ 935225 h 1400376"/>
                  <a:gd name="connsiteX1" fmla="*/ 495232 w 992189"/>
                  <a:gd name="connsiteY1" fmla="*/ 1400376 h 1400376"/>
                  <a:gd name="connsiteX2" fmla="*/ 149351 w 992189"/>
                  <a:gd name="connsiteY2" fmla="*/ 1360620 h 1400376"/>
                  <a:gd name="connsiteX3" fmla="*/ 244767 w 992189"/>
                  <a:gd name="connsiteY3" fmla="*/ 1308936 h 1400376"/>
                  <a:gd name="connsiteX4" fmla="*/ 292474 w 992189"/>
                  <a:gd name="connsiteY4" fmla="*/ 1122080 h 1400376"/>
                  <a:gd name="connsiteX5" fmla="*/ 201034 w 992189"/>
                  <a:gd name="connsiteY5" fmla="*/ 875590 h 1400376"/>
                  <a:gd name="connsiteX6" fmla="*/ 22130 w 992189"/>
                  <a:gd name="connsiteY6" fmla="*/ 676807 h 1400376"/>
                  <a:gd name="connsiteX7" fmla="*/ 30081 w 992189"/>
                  <a:gd name="connsiteY7" fmla="*/ 390561 h 1400376"/>
                  <a:gd name="connsiteX8" fmla="*/ 268620 w 992189"/>
                  <a:gd name="connsiteY8" fmla="*/ 175875 h 1400376"/>
                  <a:gd name="connsiteX9" fmla="*/ 240791 w 992189"/>
                  <a:gd name="connsiteY9" fmla="*/ 12874 h 1400376"/>
                  <a:gd name="connsiteX10" fmla="*/ 980262 w 992189"/>
                  <a:gd name="connsiteY10" fmla="*/ 20825 h 1400376"/>
                  <a:gd name="connsiteX0" fmla="*/ 1022992 w 1022992"/>
                  <a:gd name="connsiteY0" fmla="*/ 935225 h 1400376"/>
                  <a:gd name="connsiteX1" fmla="*/ 526035 w 1022992"/>
                  <a:gd name="connsiteY1" fmla="*/ 1400376 h 1400376"/>
                  <a:gd name="connsiteX2" fmla="*/ 180154 w 1022992"/>
                  <a:gd name="connsiteY2" fmla="*/ 1360620 h 1400376"/>
                  <a:gd name="connsiteX3" fmla="*/ 275570 w 1022992"/>
                  <a:gd name="connsiteY3" fmla="*/ 1308936 h 1400376"/>
                  <a:gd name="connsiteX4" fmla="*/ 323277 w 1022992"/>
                  <a:gd name="connsiteY4" fmla="*/ 1122080 h 1400376"/>
                  <a:gd name="connsiteX5" fmla="*/ 231837 w 1022992"/>
                  <a:gd name="connsiteY5" fmla="*/ 875590 h 1400376"/>
                  <a:gd name="connsiteX6" fmla="*/ 52933 w 1022992"/>
                  <a:gd name="connsiteY6" fmla="*/ 676807 h 1400376"/>
                  <a:gd name="connsiteX7" fmla="*/ 17152 w 1022992"/>
                  <a:gd name="connsiteY7" fmla="*/ 406464 h 1400376"/>
                  <a:gd name="connsiteX8" fmla="*/ 299423 w 1022992"/>
                  <a:gd name="connsiteY8" fmla="*/ 175875 h 1400376"/>
                  <a:gd name="connsiteX9" fmla="*/ 271594 w 1022992"/>
                  <a:gd name="connsiteY9" fmla="*/ 12874 h 1400376"/>
                  <a:gd name="connsiteX10" fmla="*/ 1011065 w 1022992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167" h="1387502">
                    <a:moveTo>
                      <a:pt x="1024167" y="922351"/>
                    </a:moveTo>
                    <a:cubicBezTo>
                      <a:pt x="817101" y="1109538"/>
                      <a:pt x="689549" y="1237090"/>
                      <a:pt x="527210" y="1387502"/>
                    </a:cubicBezTo>
                    <a:cubicBezTo>
                      <a:pt x="356920" y="1382864"/>
                      <a:pt x="223073" y="1362986"/>
                      <a:pt x="181329" y="1347746"/>
                    </a:cubicBezTo>
                    <a:cubicBezTo>
                      <a:pt x="139585" y="1332506"/>
                      <a:pt x="248916" y="1335819"/>
                      <a:pt x="276745" y="1296062"/>
                    </a:cubicBezTo>
                    <a:cubicBezTo>
                      <a:pt x="304574" y="1256305"/>
                      <a:pt x="331741" y="1181430"/>
                      <a:pt x="324452" y="1109206"/>
                    </a:cubicBezTo>
                    <a:cubicBezTo>
                      <a:pt x="317163" y="1036982"/>
                      <a:pt x="268793" y="921025"/>
                      <a:pt x="233012" y="862716"/>
                    </a:cubicBezTo>
                    <a:cubicBezTo>
                      <a:pt x="197231" y="804407"/>
                      <a:pt x="85913" y="797779"/>
                      <a:pt x="50132" y="719592"/>
                    </a:cubicBezTo>
                    <a:cubicBezTo>
                      <a:pt x="14351" y="641405"/>
                      <a:pt x="-23417" y="486355"/>
                      <a:pt x="18327" y="393590"/>
                    </a:cubicBezTo>
                    <a:cubicBezTo>
                      <a:pt x="60071" y="300825"/>
                      <a:pt x="258191" y="228599"/>
                      <a:pt x="300598" y="163001"/>
                    </a:cubicBezTo>
                    <a:cubicBezTo>
                      <a:pt x="343005" y="97403"/>
                      <a:pt x="181992" y="105355"/>
                      <a:pt x="272769" y="0"/>
                    </a:cubicBezTo>
                    <a:lnTo>
                      <a:pt x="1012240" y="7951"/>
                    </a:lnTo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5" name="Picture 76" descr="lattic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472" y="3674517"/>
                <a:ext cx="1632622" cy="157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" name="グループ化 25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28" name="角丸四角形 27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50594" y="5074919"/>
              <a:ext cx="38056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confinement string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EM distribution in hadrons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25" name="Picture 76" descr="lattic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円/楕円 33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691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83456" y="2411505"/>
            <a:ext cx="5369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dirty="0" smtClean="0"/>
              <a:t>Gradient Flow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4179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33003" y="1504604"/>
            <a:ext cx="5335747" cy="16778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YM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87562" y="663862"/>
            <a:ext cx="1723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Luescher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4626" y="3020122"/>
            <a:ext cx="1925490" cy="919401"/>
          </a:xfrm>
          <a:prstGeom prst="wedgeRoundRectCallout">
            <a:avLst>
              <a:gd name="adj1" fmla="val 21267"/>
              <a:gd name="adj2" fmla="val -97002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702424"/>
            <a:ext cx="4982881" cy="1302469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90" y="1806683"/>
            <a:ext cx="2420510" cy="3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33003" y="1504604"/>
            <a:ext cx="5335747" cy="16778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YM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87562" y="663862"/>
            <a:ext cx="1723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Luescher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4626" y="3020122"/>
            <a:ext cx="1925490" cy="919401"/>
          </a:xfrm>
          <a:prstGeom prst="wedgeRoundRectCallout">
            <a:avLst>
              <a:gd name="adj1" fmla="val 21267"/>
              <a:gd name="adj2" fmla="val -97002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702424"/>
            <a:ext cx="4982881" cy="1302469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90" y="1806683"/>
            <a:ext cx="2420510" cy="34354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2919" y="4078931"/>
            <a:ext cx="80411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transform gauge field like diffusion equation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length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This is </a:t>
            </a:r>
            <a:r>
              <a:rPr lang="en-US" altLang="ja-JP" sz="2400" dirty="0" smtClean="0">
                <a:solidFill>
                  <a:srgbClr val="FFFF00"/>
                </a:solidFill>
              </a:rPr>
              <a:t>NOT</a:t>
            </a:r>
            <a:r>
              <a:rPr lang="en-US" altLang="ja-JP" sz="2400" dirty="0" smtClean="0"/>
              <a:t> the standard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All composite operators at t&gt;0 are UV finite </a:t>
            </a:r>
            <a:r>
              <a:rPr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Luescher,Weisz,2011</a:t>
            </a: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37" y="5247260"/>
            <a:ext cx="1095416" cy="312081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77" y="4657899"/>
            <a:ext cx="4880681" cy="3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D3C59963-43CF-4A2B-966A-8B1A19BBF98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1005</Words>
  <Application>Microsoft Office PowerPoint</Application>
  <PresentationFormat>画面に合わせる (4:3)</PresentationFormat>
  <Paragraphs>312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9" baseType="lpstr">
      <vt:lpstr>ＭＳ Ｐゴシック</vt:lpstr>
      <vt:lpstr>Arial</vt:lpstr>
      <vt:lpstr>Calibri</vt:lpstr>
      <vt:lpstr>Calibri Light</vt:lpstr>
      <vt:lpstr>Symbol</vt:lpstr>
      <vt:lpstr>Tw Cen MT</vt:lpstr>
      <vt:lpstr>Wingdings</vt:lpstr>
      <vt:lpstr>1_メトロポリタン</vt:lpstr>
      <vt:lpstr>Gradient Flowと エネルギー運動量テンソル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YM Gradient Flow</vt:lpstr>
      <vt:lpstr>YM Gradient Flow</vt:lpstr>
      <vt:lpstr>Applications of Gradient Flow</vt:lpstr>
      <vt:lpstr>PowerPoint プレゼンテーション</vt:lpstr>
      <vt:lpstr>Operator Relation</vt:lpstr>
      <vt:lpstr>Operator Relation</vt:lpstr>
      <vt:lpstr>Constructing EMT</vt:lpstr>
      <vt:lpstr>Constructing EMT 2</vt:lpstr>
      <vt:lpstr>Constructing EMT 2</vt:lpstr>
      <vt:lpstr>PowerPoint プレゼンテーション</vt:lpstr>
      <vt:lpstr>Gradient Flow Method</vt:lpstr>
      <vt:lpstr>Caveats</vt:lpstr>
      <vt:lpstr>Caveats</vt:lpstr>
      <vt:lpstr>PowerPoint プレゼンテーション</vt:lpstr>
      <vt:lpstr>PowerPoint プレゼンテーション</vt:lpstr>
      <vt:lpstr>Numerical Simulation</vt:lpstr>
      <vt:lpstr>PowerPoint プレゼンテーション</vt:lpstr>
      <vt:lpstr>“Trace Anomaly” at T=1.65Tc</vt:lpstr>
      <vt:lpstr>“Trace Anomaly” at T=1.65Tc</vt:lpstr>
      <vt:lpstr>Entropy Density at T=1.65Tc</vt:lpstr>
      <vt:lpstr>Continuum Limit</vt:lpstr>
      <vt:lpstr>Continuum Limit</vt:lpstr>
      <vt:lpstr>Numerical Simulation</vt:lpstr>
      <vt:lpstr>Entropy Density on Finer Lattices</vt:lpstr>
      <vt:lpstr>Continuum Extrapolation</vt:lpstr>
      <vt:lpstr>PowerPoint プレゼンテーション</vt:lpstr>
      <vt:lpstr>EMT Correlator</vt:lpstr>
      <vt:lpstr>EMT Correlator : Noisy…</vt:lpstr>
      <vt:lpstr>Energy Correlation Function</vt:lpstr>
      <vt:lpstr>Energy Correlation Function</vt:lpstr>
      <vt:lpstr>Energy Correlation Function</vt:lpstr>
      <vt:lpstr>Summary</vt:lpstr>
      <vt:lpstr>Summary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of SU(3) gauge theory from gradient flow</dc:title>
  <dc:creator>Masakiyo Kitazawa</dc:creator>
  <cp:lastModifiedBy>Masakiyo Kitazawa</cp:lastModifiedBy>
  <cp:revision>195</cp:revision>
  <dcterms:created xsi:type="dcterms:W3CDTF">2014-05-30T06:19:35Z</dcterms:created>
  <dcterms:modified xsi:type="dcterms:W3CDTF">2014-09-04T02:30:17Z</dcterms:modified>
</cp:coreProperties>
</file>