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61"/>
  </p:notesMasterIdLst>
  <p:sldIdLst>
    <p:sldId id="256" r:id="rId12"/>
    <p:sldId id="621" r:id="rId13"/>
    <p:sldId id="449" r:id="rId14"/>
    <p:sldId id="664" r:id="rId15"/>
    <p:sldId id="648" r:id="rId16"/>
    <p:sldId id="666" r:id="rId17"/>
    <p:sldId id="647" r:id="rId18"/>
    <p:sldId id="650" r:id="rId19"/>
    <p:sldId id="674" r:id="rId20"/>
    <p:sldId id="651" r:id="rId21"/>
    <p:sldId id="675" r:id="rId22"/>
    <p:sldId id="665" r:id="rId23"/>
    <p:sldId id="455" r:id="rId24"/>
    <p:sldId id="456" r:id="rId25"/>
    <p:sldId id="638" r:id="rId26"/>
    <p:sldId id="676" r:id="rId27"/>
    <p:sldId id="656" r:id="rId28"/>
    <p:sldId id="543" r:id="rId29"/>
    <p:sldId id="611" r:id="rId30"/>
    <p:sldId id="458" r:id="rId31"/>
    <p:sldId id="459" r:id="rId32"/>
    <p:sldId id="620" r:id="rId33"/>
    <p:sldId id="636" r:id="rId34"/>
    <p:sldId id="643" r:id="rId35"/>
    <p:sldId id="657" r:id="rId36"/>
    <p:sldId id="634" r:id="rId37"/>
    <p:sldId id="485" r:id="rId38"/>
    <p:sldId id="537" r:id="rId39"/>
    <p:sldId id="491" r:id="rId40"/>
    <p:sldId id="602" r:id="rId41"/>
    <p:sldId id="597" r:id="rId42"/>
    <p:sldId id="500" r:id="rId43"/>
    <p:sldId id="614" r:id="rId44"/>
    <p:sldId id="667" r:id="rId45"/>
    <p:sldId id="661" r:id="rId46"/>
    <p:sldId id="660" r:id="rId47"/>
    <p:sldId id="663" r:id="rId48"/>
    <p:sldId id="659" r:id="rId49"/>
    <p:sldId id="669" r:id="rId50"/>
    <p:sldId id="668" r:id="rId51"/>
    <p:sldId id="670" r:id="rId52"/>
    <p:sldId id="671" r:id="rId53"/>
    <p:sldId id="672" r:id="rId54"/>
    <p:sldId id="673" r:id="rId55"/>
    <p:sldId id="652" r:id="rId56"/>
    <p:sldId id="653" r:id="rId57"/>
    <p:sldId id="658" r:id="rId58"/>
    <p:sldId id="605" r:id="rId59"/>
    <p:sldId id="490" r:id="rId6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3333FF"/>
    <a:srgbClr val="C0C0C0"/>
    <a:srgbClr val="CCCC00"/>
    <a:srgbClr val="CC6600"/>
    <a:srgbClr val="333399"/>
    <a:srgbClr val="FF9966"/>
    <a:srgbClr val="66FFFF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96488" autoAdjust="0"/>
  </p:normalViewPr>
  <p:slideViewPr>
    <p:cSldViewPr>
      <p:cViewPr varScale="1">
        <p:scale>
          <a:sx n="75" d="100"/>
          <a:sy n="75" d="100"/>
        </p:scale>
        <p:origin x="7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95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8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0280-4ED6-4A04-B5D0-A616E49FF54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7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6E02-460C-457B-BF52-3B3A36E970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146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9C9E-9DAA-4F43-809E-5A04F15C1BA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5BC9-2E1D-4D8D-865C-C7C34CF3A2E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26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AFC4-BF84-49A6-B5A8-8F7781E6CE9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435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7B8-C719-4913-9A61-9EE5201C35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78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7A17-1EA7-4B90-8BE0-62CC5CB1C7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06C0-BDE6-4B5C-A869-5D0D59AB36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310-EF35-47F1-98B6-F802197864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67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955D-5B63-4586-90FB-AF3FC58B51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AF3-FD12-43C9-8FB8-C9859BC34E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98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80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6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DCA2C-FC34-442B-B817-9B6FE2EB153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9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8AB4D4-16F2-491E-990B-27C0A1CE1C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2FA289-6C46-4373-B8AA-6EAC03ED18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2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2B9FD4-6F8D-4D9B-8E5F-B4A8F3D5D0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14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46317-69C4-4A20-944B-C56A2BD219F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8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4CE9B-4878-400E-AE25-55AC03D8B4C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1D449-36DE-46C3-B501-F9E0E01AAC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832D78-0839-4130-9AB6-AFC9B8BD68A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CABDA-C7BF-4804-B125-BABFB407CD7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B3EE71-6EE6-43BE-A199-25F91A8E1A4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2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72A77-EF65-4648-BDBF-1EED054B1FB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4F7714-AB2F-45B8-9CA4-688FE9C6085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22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2058C-FD52-4BD6-B4E4-7F0BAA07DE1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6AB9F8-023F-46E3-A1C7-6F4E7D55B94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1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23457-13E4-4286-A113-83315A7AE0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62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1E550-548F-4705-B63A-EBC23A483E5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0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EF2AAC-CBD1-427A-B44F-0EA698E21E0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A7358-DF85-4CBC-BDD5-6C7BEF9F13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3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F3AE5-E20A-4828-AEDE-C3481EF360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ED11B-958E-4B67-A403-29DFAF2C09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6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D4C73-B2AE-49E1-A064-E7989C4F29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ECB298-1FC3-4E41-9CBB-4AC910D9B2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2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4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3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00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8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2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89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3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13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79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22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622D-2CE1-4D87-8508-A8A69C3E5F1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8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457C1-F581-4961-8BE0-7042402C745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1C4FC-FEA6-4C91-8000-81A3B9D9F9B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15A1C5-A1C8-4AD2-A060-FAA00ADFB9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13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A8160-40F9-4B0C-8011-AD49D2476F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07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FD5D7-9E76-472C-B0DA-5B7441AE275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8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250D03-85F9-4C09-8365-0F95B6A041E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6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97561-09FE-4275-BAEF-FAB925655B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8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66BCE-5CFA-4227-8D31-7519DA42942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E44D00-DEC2-4B23-80D8-431BB203539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849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DC333-1DE8-4E33-8311-1ED23ADC2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7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55DF1C-4B4B-462B-BF7F-7BA85D6187D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429D18-ED90-401B-A5B7-CC9BB2E8D9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160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1BAEB-8563-4B0C-95CC-98AEC03CDE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7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B84C4-FDED-4800-A3AA-46B8EC9B48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902C0-B453-4519-A6B5-29ED20C2203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572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813A9-F6D3-44FC-97E1-7E13869CAFA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982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0DB02-23C8-41E7-8265-A70707B45DE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876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46665-68C8-434E-ACE0-726E59EA56D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01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60ADD-3A42-48AE-BF29-6A69F0EA43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08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B1DB3-DC79-4189-A92D-A270FD527A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78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655B52-CDD2-40A9-A24D-99A41C0B87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20314-A0AF-4EFD-8BD2-9452FAF952E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1B43D-4D5D-42D8-97AD-1495229DA0E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8EED0-6F72-4327-AEE0-8F59B10A11D2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49FAFC-F86A-4A21-B3CB-930A1F183CAC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C8EF1-B808-4DA1-96F6-7C2CCF4E364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8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png"/><Relationship Id="rId5" Type="http://schemas.openxmlformats.org/officeDocument/2006/relationships/image" Target="../media/image37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emf"/><Relationship Id="rId7" Type="http://schemas.openxmlformats.org/officeDocument/2006/relationships/image" Target="../media/image67.png"/><Relationship Id="rId12" Type="http://schemas.openxmlformats.org/officeDocument/2006/relationships/image" Target="../media/image7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3.png"/><Relationship Id="rId11" Type="http://schemas.openxmlformats.org/officeDocument/2006/relationships/image" Target="../media/image70.png"/><Relationship Id="rId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71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5.emf"/><Relationship Id="rId7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76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1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12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80.png"/><Relationship Id="rId9" Type="http://schemas.openxmlformats.org/officeDocument/2006/relationships/image" Target="../media/image95.png"/><Relationship Id="rId1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1.png"/><Relationship Id="rId5" Type="http://schemas.openxmlformats.org/officeDocument/2006/relationships/image" Target="../media/image79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15543" y="3212976"/>
            <a:ext cx="4516621" cy="1508105"/>
          </a:xfrm>
        </p:spPr>
        <p:txBody>
          <a:bodyPr wrap="none">
            <a:spAutoFit/>
          </a:bodyPr>
          <a:lstStyle/>
          <a:p>
            <a:r>
              <a:rPr lang="en-US" altLang="ja-JP" sz="44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44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sz="4000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6000" dirty="0" smtClean="0"/>
              <a:t>Understanding Fluctuations</a:t>
            </a:r>
            <a:br>
              <a:rPr lang="en-US" altLang="ja-JP" sz="6000" dirty="0" smtClean="0"/>
            </a:br>
            <a:r>
              <a:rPr lang="en-US" altLang="ja-JP" sz="4000" dirty="0" smtClean="0"/>
              <a:t>using rapidity window and collision energy dependences</a:t>
            </a:r>
            <a:endParaRPr kumimoji="1" lang="ja-JP" altLang="en-US" sz="4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5013176"/>
            <a:ext cx="6608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MK,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Ono, </a:t>
            </a:r>
            <a:r>
              <a:rPr lang="en-US" altLang="ja-JP" sz="2400" dirty="0" smtClean="0"/>
              <a:t>Phys. </a:t>
            </a:r>
            <a:r>
              <a:rPr lang="en-US" altLang="ja-JP" sz="2400" dirty="0" err="1" smtClean="0"/>
              <a:t>Lett</a:t>
            </a:r>
            <a:r>
              <a:rPr lang="en-US" altLang="ja-JP" sz="2400" dirty="0"/>
              <a:t>. B728 (2014) 386-392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Sakaida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MK, arXiv:1409.6866</a:t>
            </a:r>
          </a:p>
          <a:p>
            <a:r>
              <a:rPr lang="en-US" altLang="ja-JP" sz="2400" dirty="0" smtClean="0"/>
              <a:t>MK, to appear soon!</a:t>
            </a:r>
            <a:endParaRPr kumimoji="1" lang="en-US" altLang="ja-JP" sz="2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31387" y="6381328"/>
            <a:ext cx="5302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BES-II workshop, Berkeley,  28/Sep./2014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20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51520" y="1124744"/>
            <a:ext cx="8640960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29723" cy="584775"/>
          </a:xfrm>
        </p:spPr>
        <p:txBody>
          <a:bodyPr/>
          <a:lstStyle/>
          <a:p>
            <a:r>
              <a:rPr kumimoji="1" lang="en-US" altLang="ja-JP" dirty="0" smtClean="0"/>
              <a:t> Caveats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567448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 results 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6044" y="1322765"/>
            <a:ext cx="4403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800" dirty="0" smtClean="0"/>
              <a:t>-equilibrium state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Non</a:t>
            </a:r>
            <a:r>
              <a:rPr lang="en-US" altLang="ja-JP" sz="2800" dirty="0" smtClean="0"/>
              <a:t>-Gaussian fluctuations</a:t>
            </a:r>
            <a:endParaRPr kumimoji="1" lang="ja-JP" altLang="en-US" sz="2800" dirty="0"/>
          </a:p>
        </p:txBody>
      </p:sp>
      <p:sp>
        <p:nvSpPr>
          <p:cNvPr id="9" name="左中かっこ 8"/>
          <p:cNvSpPr/>
          <p:nvPr/>
        </p:nvSpPr>
        <p:spPr>
          <a:xfrm>
            <a:off x="3924526" y="1375174"/>
            <a:ext cx="288032" cy="8492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51520" y="1124744"/>
            <a:ext cx="8640960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29723" cy="584775"/>
          </a:xfrm>
        </p:spPr>
        <p:txBody>
          <a:bodyPr/>
          <a:lstStyle/>
          <a:p>
            <a:r>
              <a:rPr kumimoji="1" lang="en-US" altLang="ja-JP" dirty="0" smtClean="0"/>
              <a:t> Caveats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24" y="3068960"/>
            <a:ext cx="5454752" cy="300821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238027" y="3246094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From a Review</a:t>
            </a:r>
          </a:p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Koch, 0810.2520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567448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 results 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66044" y="1322765"/>
            <a:ext cx="4403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800" dirty="0" smtClean="0"/>
              <a:t>-equilibrium state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Non</a:t>
            </a:r>
            <a:r>
              <a:rPr lang="en-US" altLang="ja-JP" sz="2800" dirty="0" smtClean="0"/>
              <a:t>-Gaussian fluctuations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4467667" y="4123257"/>
            <a:ext cx="1296144" cy="86409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617972" y="5141074"/>
            <a:ext cx="1296144" cy="10801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3924526" y="1375174"/>
            <a:ext cx="288032" cy="84928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3343" y="36000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①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53356" y="517105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②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700808"/>
            <a:ext cx="8815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/>
              <a:t>Rapidity Window Dependences of </a:t>
            </a:r>
          </a:p>
          <a:p>
            <a:pPr algn="ctr"/>
            <a:r>
              <a:rPr lang="en-US" altLang="ja-JP" sz="4400" dirty="0" smtClean="0"/>
              <a:t>Higher Order </a:t>
            </a:r>
            <a:r>
              <a:rPr lang="en-US" altLang="ja-JP" sz="4400" dirty="0" err="1" smtClean="0"/>
              <a:t>Cumulants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48961" y="4725144"/>
            <a:ext cx="6276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206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Ono, </a:t>
            </a:r>
            <a:r>
              <a:rPr lang="en-US" altLang="ja-JP" sz="2000" dirty="0" smtClean="0">
                <a:solidFill>
                  <a:srgbClr val="002060"/>
                </a:solidFill>
              </a:rPr>
              <a:t>Phys.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Lett</a:t>
            </a:r>
            <a:r>
              <a:rPr lang="en-US" altLang="ja-JP" sz="2000" dirty="0">
                <a:solidFill>
                  <a:srgbClr val="002060"/>
                </a:solidFill>
              </a:rPr>
              <a:t>. B728 (2014) </a:t>
            </a:r>
            <a:r>
              <a:rPr lang="en-US" altLang="ja-JP" sz="2000" dirty="0" smtClean="0">
                <a:solidFill>
                  <a:srgbClr val="002060"/>
                </a:solidFill>
              </a:rPr>
              <a:t>386-392;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2060"/>
                </a:solidFill>
              </a:rPr>
              <a:t>MK, to appear soon!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/>
          <a:stretch/>
        </p:blipFill>
        <p:spPr bwMode="auto">
          <a:xfrm>
            <a:off x="35496" y="908721"/>
            <a:ext cx="507134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683568" y="6021289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220071" y="1316704"/>
            <a:ext cx="3535587" cy="2526320"/>
          </a:xfrm>
          <a:prstGeom prst="wedgeRoundRectCallout">
            <a:avLst>
              <a:gd name="adj1" fmla="val -57170"/>
              <a:gd name="adj2" fmla="val -299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5213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Charge Fluctuation @ </a:t>
            </a:r>
            <a:r>
              <a:rPr lang="en-US" altLang="ja-JP" dirty="0" smtClean="0"/>
              <a:t>LHC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2040" y="836712"/>
            <a:ext cx="3687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ALICE, PRL110,152301(2013)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141277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50000"/>
                  </a:schemeClr>
                </a:solidFill>
              </a:rPr>
              <a:t>D-measure</a:t>
            </a:r>
            <a:endParaRPr kumimoji="1" lang="ja-JP" alt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637" y="2886035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3-4 </a:t>
            </a:r>
            <a:r>
              <a:rPr kumimoji="1" lang="en-US" altLang="ja-JP" sz="2400" dirty="0" err="1" smtClean="0">
                <a:solidFill>
                  <a:schemeClr val="accent4">
                    <a:lumMod val="50000"/>
                  </a:schemeClr>
                </a:solidFill>
              </a:rPr>
              <a:t>Hadronic</a:t>
            </a:r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i="1" dirty="0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 ~ 1-1.5 Quark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 rot="19533872">
            <a:off x="4543743" y="2947297"/>
            <a:ext cx="404043" cy="1488243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02391" y="6135687"/>
            <a:ext cx="656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is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not equilibrated </a:t>
            </a:r>
            <a:r>
              <a:rPr lang="en-US" altLang="ja-JP" sz="2400" dirty="0" smtClean="0">
                <a:solidFill>
                  <a:schemeClr val="tx2"/>
                </a:solidFill>
              </a:rPr>
              <a:t>at freeze-out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at LHC energy!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D = &#10;4\frac{ \langle \delta N_Q^2 \rangle }{ \langle N_Q^+ + N_Q^- \rangle }&#10;\end{align*}&lt;/body&gt;&#10;  &lt;fcolor&gt;FF000000&lt;/fcolor&gt;&#10;  &lt;bcolor&gt;FFFFFFFF&lt;/bcolor&gt;&#10;  &lt;transparent&gt;True&lt;/transparent&gt;&#10;  &lt;resolution&gt;1800&lt;/resolution&gt;&#10;  &lt;imageh&gt;700&lt;/imageh&gt;&#10;  &lt;imagew&gt;1977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0" y="1939560"/>
            <a:ext cx="2376264" cy="841368"/>
          </a:xfrm>
          <a:prstGeom prst="rect">
            <a:avLst/>
          </a:prstGeom>
        </p:spPr>
      </p:pic>
      <p:sp>
        <p:nvSpPr>
          <p:cNvPr id="3" name="左中かっこ 2"/>
          <p:cNvSpPr/>
          <p:nvPr/>
        </p:nvSpPr>
        <p:spPr>
          <a:xfrm>
            <a:off x="5538686" y="2958043"/>
            <a:ext cx="213951" cy="6869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80684"/>
            <a:ext cx="730791" cy="367144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 rot="21350318">
            <a:off x="4404917" y="4026144"/>
            <a:ext cx="4438623" cy="1510108"/>
            <a:chOff x="4874669" y="4149080"/>
            <a:chExt cx="4438623" cy="1510108"/>
          </a:xfrm>
        </p:grpSpPr>
        <p:sp>
          <p:nvSpPr>
            <p:cNvPr id="16" name="角丸四角形 15"/>
            <p:cNvSpPr/>
            <p:nvPr/>
          </p:nvSpPr>
          <p:spPr>
            <a:xfrm>
              <a:off x="4874669" y="4149080"/>
              <a:ext cx="4438623" cy="15101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958946" y="4221087"/>
              <a:ext cx="42210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significant suppression</a:t>
              </a:r>
            </a:p>
            <a:p>
              <a:pPr algn="ctr"/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from </a:t>
              </a:r>
              <a:r>
                <a:rPr kumimoji="1" lang="en-US" altLang="ja-JP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hadronic</a:t>
              </a:r>
              <a:r>
                <a:rPr kumimoji="1"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value</a:t>
              </a:r>
            </a:p>
            <a:p>
              <a:pPr algn="ctr"/>
              <a:r>
                <a:rPr lang="en-US" altLang="ja-JP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at LHC energy!</a:t>
              </a:r>
              <a:endParaRPr kumimoji="1" lang="ja-JP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6358" y="698793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7017097" y="1919111"/>
            <a:ext cx="533400" cy="1761291"/>
          </a:xfrm>
          <a:prstGeom prst="triangl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721023" y="3647303"/>
            <a:ext cx="33084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291457" y="1703087"/>
            <a:ext cx="0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918271" y="2063127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5955949" y="2046578"/>
            <a:ext cx="1682402" cy="2032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068339" y="2038203"/>
            <a:ext cx="2485624" cy="1079309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63428" y="148478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t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69950" y="36381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z</a:t>
            </a:r>
            <a:endParaRPr kumimoji="1" lang="ja-JP" altLang="en-US" sz="24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6054175" y="1919111"/>
            <a:ext cx="2485624" cy="839995"/>
          </a:xfrm>
          <a:custGeom>
            <a:avLst/>
            <a:gdLst>
              <a:gd name="connsiteX0" fmla="*/ 0 w 2472744"/>
              <a:gd name="connsiteY0" fmla="*/ 0 h 1030889"/>
              <a:gd name="connsiteX1" fmla="*/ 1262130 w 2472744"/>
              <a:gd name="connsiteY1" fmla="*/ 1030310 h 1030889"/>
              <a:gd name="connsiteX2" fmla="*/ 2472744 w 2472744"/>
              <a:gd name="connsiteY2" fmla="*/ 115910 h 1030889"/>
              <a:gd name="connsiteX0" fmla="*/ 0 w 2434108"/>
              <a:gd name="connsiteY0" fmla="*/ 0 h 937518"/>
              <a:gd name="connsiteX1" fmla="*/ 1223494 w 2434108"/>
              <a:gd name="connsiteY1" fmla="*/ 937494 h 937518"/>
              <a:gd name="connsiteX2" fmla="*/ 2434108 w 2434108"/>
              <a:gd name="connsiteY2" fmla="*/ 23094 h 937518"/>
              <a:gd name="connsiteX0" fmla="*/ 0 w 2485624"/>
              <a:gd name="connsiteY0" fmla="*/ 0 h 937499"/>
              <a:gd name="connsiteX1" fmla="*/ 1223494 w 2485624"/>
              <a:gd name="connsiteY1" fmla="*/ 937494 h 937499"/>
              <a:gd name="connsiteX2" fmla="*/ 2485624 w 2485624"/>
              <a:gd name="connsiteY2" fmla="*/ 11492 h 937499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  <a:gd name="connsiteX0" fmla="*/ 0 w 2485624"/>
              <a:gd name="connsiteY0" fmla="*/ 0 h 972305"/>
              <a:gd name="connsiteX1" fmla="*/ 1236373 w 2485624"/>
              <a:gd name="connsiteY1" fmla="*/ 972300 h 972305"/>
              <a:gd name="connsiteX2" fmla="*/ 2485624 w 2485624"/>
              <a:gd name="connsiteY2" fmla="*/ 11492 h 97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5624" h="972305">
                <a:moveTo>
                  <a:pt x="0" y="0"/>
                </a:moveTo>
                <a:cubicBezTo>
                  <a:pt x="425003" y="505496"/>
                  <a:pt x="822102" y="970385"/>
                  <a:pt x="1236373" y="972300"/>
                </a:cubicBezTo>
                <a:cubicBezTo>
                  <a:pt x="1650644" y="974215"/>
                  <a:pt x="2047742" y="478351"/>
                  <a:pt x="2485624" y="114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7020272" y="1847103"/>
            <a:ext cx="55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smtClean="0">
                <a:solidFill>
                  <a:srgbClr val="000000"/>
                </a:solidFill>
                <a:latin typeface="Symbol" pitchFamily="18" charset="2"/>
              </a:rPr>
              <a:t>Dh</a:t>
            </a:r>
            <a:endParaRPr lang="en-US" altLang="ja-JP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588224" y="2339108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6918271" y="2464272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76246" y="2304462"/>
            <a:ext cx="208926" cy="460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577447" y="2486450"/>
            <a:ext cx="111214" cy="4407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415289" y="5703639"/>
            <a:ext cx="229261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window</a:t>
            </a:r>
            <a:endParaRPr kumimoji="1" lang="ja-JP" altLang="en-US" sz="2400" dirty="0"/>
          </a:p>
        </p:txBody>
      </p:sp>
      <p:sp>
        <p:nvSpPr>
          <p:cNvPr id="20" name="下矢印 19"/>
          <p:cNvSpPr/>
          <p:nvPr/>
        </p:nvSpPr>
        <p:spPr>
          <a:xfrm flipV="1">
            <a:off x="2411760" y="5280481"/>
            <a:ext cx="386494" cy="4231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4499992" y="5157192"/>
            <a:ext cx="4536504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0" y="521075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Same information as</a:t>
            </a:r>
            <a:endParaRPr kumimoji="1" lang="ja-JP" altLang="en-US" sz="2400" b="1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n(\eta)n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82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85" y="5797671"/>
            <a:ext cx="1258686" cy="28966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083788" y="5686100"/>
            <a:ext cx="254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 particle corr.: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83788" y="6126287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Balance function</a:t>
            </a:r>
            <a:endParaRPr kumimoji="1" lang="ja-JP" altLang="en-US" sz="2400" dirty="0"/>
          </a:p>
        </p:txBody>
      </p:sp>
      <p:sp>
        <p:nvSpPr>
          <p:cNvPr id="24" name="左中かっこ 23"/>
          <p:cNvSpPr/>
          <p:nvPr/>
        </p:nvSpPr>
        <p:spPr>
          <a:xfrm>
            <a:off x="4848391" y="5686100"/>
            <a:ext cx="235397" cy="90185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94625" y="6021288"/>
            <a:ext cx="894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Fluctuations continue to change until kinetic </a:t>
            </a:r>
            <a:r>
              <a:rPr kumimoji="1" lang="en-US" altLang="ja-JP" sz="2800" dirty="0" err="1" smtClean="0">
                <a:solidFill>
                  <a:srgbClr val="FF0000"/>
                </a:solidFill>
              </a:rPr>
              <a:t>freezeout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!!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14788" cy="584775"/>
          </a:xfrm>
        </p:spPr>
        <p:txBody>
          <a:bodyPr/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2687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19985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16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877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870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664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38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300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07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661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19528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445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244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196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36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196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376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3625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19745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677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40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3929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1991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1997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0654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19896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421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5692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150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047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4692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70263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2785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909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2756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33168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377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2298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2685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8525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9369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3265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8452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21859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2514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33926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2594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922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3236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9481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9293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30373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97852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8829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324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91842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3225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2245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941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30249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9427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9532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8105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846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17058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846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17127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187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17058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8105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40618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7864" y="1196752"/>
            <a:ext cx="0" cy="4579044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44278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}{\Delta \eta}&#10;\end{align*}&lt;/body&gt;&#10;  &lt;fcolor&gt;FF000000&lt;/fcolor&gt;&#10;  &lt;bcolor&gt;FFFFFFFF&lt;/bcolor&gt;&#10;  &lt;transparent&gt;True&lt;/transparent&gt;&#10;  &lt;resolution&gt;1800&lt;/resolution&gt;&#10;  &lt;imageh&gt;600&lt;/imageh&gt;&#10;  &lt;imagew&gt;74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26" y="254035"/>
            <a:ext cx="986395" cy="79870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51371" y="83671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276872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400506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39" y="5402833"/>
            <a:ext cx="480113" cy="348081"/>
          </a:xfrm>
          <a:prstGeom prst="rect">
            <a:avLst/>
          </a:prstGeom>
        </p:spPr>
      </p:pic>
      <p:cxnSp>
        <p:nvCxnSpPr>
          <p:cNvPr id="98" name="直線矢印コネクタ 97"/>
          <p:cNvCxnSpPr/>
          <p:nvPr/>
        </p:nvCxnSpPr>
        <p:spPr>
          <a:xfrm>
            <a:off x="6193825" y="193802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V="1">
            <a:off x="6553865" y="1052736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6567830" y="172392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1836513"/>
            <a:ext cx="338667" cy="245533"/>
          </a:xfrm>
          <a:prstGeom prst="rect">
            <a:avLst/>
          </a:prstGeom>
        </p:spPr>
      </p:pic>
      <p:sp>
        <p:nvSpPr>
          <p:cNvPr id="102" name="フリーフォーム 101"/>
          <p:cNvSpPr/>
          <p:nvPr/>
        </p:nvSpPr>
        <p:spPr>
          <a:xfrm>
            <a:off x="6558838" y="4607270"/>
            <a:ext cx="1704441" cy="413948"/>
          </a:xfrm>
          <a:custGeom>
            <a:avLst/>
            <a:gdLst>
              <a:gd name="connsiteX0" fmla="*/ 0 w 1704441"/>
              <a:gd name="connsiteY0" fmla="*/ 0 h 585216"/>
              <a:gd name="connsiteX1" fmla="*/ 402336 w 1704441"/>
              <a:gd name="connsiteY1" fmla="*/ 285293 h 585216"/>
              <a:gd name="connsiteX2" fmla="*/ 1009497 w 1704441"/>
              <a:gd name="connsiteY2" fmla="*/ 504749 h 585216"/>
              <a:gd name="connsiteX3" fmla="*/ 1704441 w 1704441"/>
              <a:gd name="connsiteY3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41" h="585216">
                <a:moveTo>
                  <a:pt x="0" y="0"/>
                </a:moveTo>
                <a:cubicBezTo>
                  <a:pt x="117043" y="100584"/>
                  <a:pt x="234087" y="201168"/>
                  <a:pt x="402336" y="285293"/>
                </a:cubicBezTo>
                <a:cubicBezTo>
                  <a:pt x="570585" y="369418"/>
                  <a:pt x="792480" y="454762"/>
                  <a:pt x="1009497" y="504749"/>
                </a:cubicBezTo>
                <a:cubicBezTo>
                  <a:pt x="1226515" y="554736"/>
                  <a:pt x="1465478" y="569976"/>
                  <a:pt x="1704441" y="58521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77990"/>
            <a:ext cx="829737" cy="261720"/>
          </a:xfrm>
          <a:prstGeom prst="rect">
            <a:avLst/>
          </a:prstGeom>
        </p:spPr>
      </p:pic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81944"/>
            <a:ext cx="834051" cy="230084"/>
          </a:xfrm>
          <a:prstGeom prst="rect">
            <a:avLst/>
          </a:prstGeom>
        </p:spPr>
      </p:pic>
      <p:cxnSp>
        <p:nvCxnSpPr>
          <p:cNvPr id="109" name="直線コネクタ 108"/>
          <p:cNvCxnSpPr/>
          <p:nvPr/>
        </p:nvCxnSpPr>
        <p:spPr>
          <a:xfrm flipV="1">
            <a:off x="6567830" y="1713702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V="1">
            <a:off x="6553865" y="128995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6193825" y="3522204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6553865" y="2636912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3420689"/>
            <a:ext cx="338667" cy="245533"/>
          </a:xfrm>
          <a:prstGeom prst="rect">
            <a:avLst/>
          </a:prstGeom>
        </p:spPr>
      </p:pic>
      <p:pic>
        <p:nvPicPr>
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62166"/>
            <a:ext cx="829737" cy="261720"/>
          </a:xfrm>
          <a:prstGeom prst="rect">
            <a:avLst/>
          </a:prstGeom>
        </p:spPr>
      </p:pic>
      <p:pic>
        <p:nvPicPr>
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66120"/>
            <a:ext cx="834051" cy="23008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 flipV="1">
            <a:off x="6567830" y="3297878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V="1">
            <a:off x="6553865" y="2874134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6193825" y="5250396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6553865" y="4365104"/>
            <a:ext cx="0" cy="1101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9" y="5148881"/>
            <a:ext cx="338667" cy="245533"/>
          </a:xfrm>
          <a:prstGeom prst="rect">
            <a:avLst/>
          </a:prstGeom>
        </p:spPr>
      </p:pic>
      <p:pic>
        <p:nvPicPr>
          <p:cNvPr id="128" name="TexTeXPicture" descr="&lt;?xml version=&quot;1.0&quot; encoding=&quot;utf-16&quot;?&gt;&#10;&lt;TeXTeX&gt;&#10;  &lt;preamble&gt;\documentclass{jarticle}&#10;\usepackage{amsmath}&#10;\pagestyle{empty}&lt;/preamble&gt;&#10;  &lt;body&gt;\begin{align*} &#10;\chi_{\rm QGP}&#10;\end{align*}&lt;/body&gt;&#10;  &lt;fcolor&gt;FF000000&lt;/fcolor&gt;&#10;  &lt;bcolor&gt;FFFFFFFF&lt;/bcolor&gt;&#10;  &lt;transparent&gt;True&lt;/transparent&gt;&#10;  &lt;resolution&gt;1800&lt;/resolution&gt;&#10;  &lt;imageh&gt;182&lt;/imageh&gt;&#10;  &lt;imagew&gt;577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90358"/>
            <a:ext cx="829737" cy="261720"/>
          </a:xfrm>
          <a:prstGeom prst="rect">
            <a:avLst/>
          </a:prstGeom>
        </p:spPr>
      </p:pic>
      <p:pic>
        <p:nvPicPr>
          <p:cNvPr id="129" name="TexTeXPicture" descr="&lt;?xml version=&quot;1.0&quot; encoding=&quot;utf-16&quot;?&gt;&#10;&lt;TeXTeX&gt;&#10;  &lt;preamble&gt;\documentclass{jarticle}&#10;\usepackage{amsmath}&#10;\pagestyle{empty}&lt;/preamble&gt;&#10;  &lt;body&gt;\begin{align*} &#10;\chi_{\rm HAD}&#10;\end{align*}&lt;/body&gt;&#10;  &lt;fcolor&gt;FF000000&lt;/fcolor&gt;&#10;  &lt;bcolor&gt;FFFFFFFF&lt;/bcolor&gt;&#10;  &lt;transparent&gt;True&lt;/transparent&gt;&#10;  &lt;resolution&gt;1800&lt;/resolution&gt;&#10;  &lt;imageh&gt;160&lt;/imageh&gt;&#10;  &lt;imagew&gt;580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4312"/>
            <a:ext cx="834051" cy="230084"/>
          </a:xfrm>
          <a:prstGeom prst="rect">
            <a:avLst/>
          </a:prstGeom>
        </p:spPr>
      </p:pic>
      <p:cxnSp>
        <p:nvCxnSpPr>
          <p:cNvPr id="130" name="直線コネクタ 129"/>
          <p:cNvCxnSpPr/>
          <p:nvPr/>
        </p:nvCxnSpPr>
        <p:spPr>
          <a:xfrm flipV="1">
            <a:off x="6567830" y="5026070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553865" y="4602326"/>
            <a:ext cx="1709414" cy="8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6588224" y="3306182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6" name="下矢印 135"/>
          <p:cNvSpPr/>
          <p:nvPr/>
        </p:nvSpPr>
        <p:spPr>
          <a:xfrm>
            <a:off x="4445992" y="350100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511595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737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9330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717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5034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6159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6366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6707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683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51086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7175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50006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9088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517663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6276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8104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69178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50903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50715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51795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8507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629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71017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50606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5104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50619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50363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51671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7610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8255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68275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98879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538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50079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98879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55674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95337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8447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55674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6287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060848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94443" y="5913184"/>
            <a:ext cx="8770045" cy="864096"/>
            <a:chOff x="194443" y="5913184"/>
            <a:chExt cx="8770045" cy="864096"/>
          </a:xfrm>
        </p:grpSpPr>
        <p:sp>
          <p:nvSpPr>
            <p:cNvPr id="83" name="角丸四角形 82"/>
            <p:cNvSpPr/>
            <p:nvPr/>
          </p:nvSpPr>
          <p:spPr>
            <a:xfrm>
              <a:off x="194443" y="5913184"/>
              <a:ext cx="8770045" cy="86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94443" y="5913184"/>
              <a:ext cx="49299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70C0"/>
                </a:buClr>
              </a:pPr>
              <a:r>
                <a:rPr lang="en-US" altLang="ja-JP" sz="2400" dirty="0">
                  <a:solidFill>
                    <a:prstClr val="black"/>
                  </a:solidFill>
                </a:rPr>
                <a:t>Variation of a conserved </a:t>
              </a:r>
              <a:r>
                <a:rPr lang="en-US" altLang="ja-JP" sz="2400" dirty="0" smtClean="0">
                  <a:solidFill>
                    <a:prstClr val="black"/>
                  </a:solidFill>
                </a:rPr>
                <a:t>charge </a:t>
              </a:r>
              <a:r>
                <a:rPr lang="en-US" altLang="ja-JP" sz="2400" dirty="0">
                  <a:solidFill>
                    <a:prstClr val="black"/>
                  </a:solidFill>
                </a:rPr>
                <a:t>is achieved only through diffusion.</a:t>
              </a: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80761" y="5946283"/>
              <a:ext cx="281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en-US" altLang="ja-JP" sz="2400" dirty="0"/>
                <a:t>The larger </a:t>
              </a:r>
              <a:r>
                <a:rPr lang="en-US" altLang="ja-JP" sz="2400" dirty="0" smtClean="0">
                  <a:latin typeface="Symbol" pitchFamily="18" charset="2"/>
                </a:rPr>
                <a:t>Dh</a:t>
              </a:r>
              <a:r>
                <a:rPr lang="en-US" altLang="ja-JP" sz="2400" dirty="0" smtClean="0"/>
                <a:t>, </a:t>
              </a:r>
            </a:p>
            <a:p>
              <a:pPr>
                <a:buClr>
                  <a:srgbClr val="0070C0"/>
                </a:buClr>
              </a:pPr>
              <a:r>
                <a:rPr lang="en-US" altLang="ja-JP" sz="2400" dirty="0" smtClean="0"/>
                <a:t>the </a:t>
              </a:r>
              <a:r>
                <a:rPr lang="en-US" altLang="ja-JP" sz="2400" dirty="0"/>
                <a:t>slower diffusion</a:t>
              </a:r>
              <a:endParaRPr lang="ja-JP" altLang="en-US" sz="2400" dirty="0"/>
            </a:p>
          </p:txBody>
        </p:sp>
        <p:sp>
          <p:nvSpPr>
            <p:cNvPr id="82" name="右矢印 81"/>
            <p:cNvSpPr/>
            <p:nvPr/>
          </p:nvSpPr>
          <p:spPr>
            <a:xfrm>
              <a:off x="5124380" y="6129208"/>
              <a:ext cx="720080" cy="50405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5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/>
          <p:cNvSpPr/>
          <p:nvPr/>
        </p:nvSpPr>
        <p:spPr>
          <a:xfrm>
            <a:off x="1723187" y="5733256"/>
            <a:ext cx="1649621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68027" cy="584775"/>
          </a:xfrm>
        </p:spPr>
        <p:txBody>
          <a:bodyPr/>
          <a:lstStyle/>
          <a:p>
            <a:r>
              <a:rPr kumimoji="1" lang="en-US" altLang="ja-JP" dirty="0" smtClean="0"/>
              <a:t> Conversion of </a:t>
            </a:r>
            <a:r>
              <a:rPr kumimoji="1" lang="en-US" altLang="ja-JP" dirty="0" err="1" smtClean="0"/>
              <a:t>Rapidities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1520" y="131682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2475725" y="20466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347864" y="19648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607833" y="19251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223616" y="19185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572000" y="17128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40419" y="13869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994403" y="13781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60644" y="16551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203824" y="170913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027035" y="200091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788024" y="19926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01045" y="19725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15833" y="13676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608457" y="178488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75544" y="1367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899592" y="14248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718116" y="14105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337968" y="20225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903992" y="17252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160578" y="138874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283968" y="14409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55873" y="20390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12188" y="20458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209154" y="16546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892728" y="203773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879824" y="20902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67544" y="16172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1694419" y="17631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259632" y="135283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34024" y="149498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51520" y="2612967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208643" y="31889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734000" y="29012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372808" y="31859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383817" y="32420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426808" y="32878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318673" y="314016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555422" y="317884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861559" y="27628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615168" y="28472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78902" y="32369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845277" y="27556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31528" y="312892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80808" y="31617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319933" y="32495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418648" y="316978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863177" y="29025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489618" y="32339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028009" y="285846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979612" y="28396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04386" y="294767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899277" y="28888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721752" y="279324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75817" y="32343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871757" y="282875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69339" y="323291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315792" y="31349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957138" y="28044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70864" y="29352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971177" y="28531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774583" y="286362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43944" y="272087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871736" y="275691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375792" y="3080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175992" y="308091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807840" y="2756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572000" y="272087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23528" y="308160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311896" y="30976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223664" y="308091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91616" y="272087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1730988" y="1233418"/>
            <a:ext cx="9630" cy="5435942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3343049" y="1250791"/>
            <a:ext cx="4815" cy="5418569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>
          <a:xfrm>
            <a:off x="251520" y="4137094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51371" y="884775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Quark-Gluon Plasma</a:t>
            </a:r>
            <a:endParaRPr kumimoji="1" lang="ja-JP" altLang="en-US" sz="24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51371" y="2187206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51520" y="369937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91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75" y="6366304"/>
            <a:ext cx="480113" cy="348081"/>
          </a:xfrm>
          <a:prstGeom prst="rect">
            <a:avLst/>
          </a:prstGeom>
        </p:spPr>
      </p:pic>
      <p:sp>
        <p:nvSpPr>
          <p:cNvPr id="136" name="下矢印 135"/>
          <p:cNvSpPr/>
          <p:nvPr/>
        </p:nvSpPr>
        <p:spPr>
          <a:xfrm>
            <a:off x="4445992" y="3434568"/>
            <a:ext cx="702072" cy="798479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4145019" y="48102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725812" y="443142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081973" y="462738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536217" y="44121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3135973" y="47293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471073" y="43103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455758" y="43309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89551" y="43650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606980" y="437742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550910" y="48030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709645" y="44118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503536" y="469500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189973" y="46031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256309" y="48709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318984" y="4321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91169" y="450476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389954" y="43860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2108401" y="478464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627956" y="47658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552730" y="487385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763645" y="45450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713564" y="432342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428217" y="440448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520101" y="475493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441347" y="47989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252168" y="4756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037530" y="473064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051256" y="486146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899169" y="44553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638951" y="45198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608312" y="43770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952128" y="468310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276128" y="423304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4112368" y="47022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456184" y="468310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563812" y="425105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395536" y="464768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3021061" y="453908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376064" y="425105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719608" y="432306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下矢印 177"/>
          <p:cNvSpPr/>
          <p:nvPr/>
        </p:nvSpPr>
        <p:spPr>
          <a:xfrm>
            <a:off x="4427984" y="2144816"/>
            <a:ext cx="702072" cy="540057"/>
          </a:xfrm>
          <a:prstGeom prst="downArrow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alpha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873251" y="578035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2385183" y="5151119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2" name="直線矢印コネクタ 181"/>
          <p:cNvCxnSpPr/>
          <p:nvPr/>
        </p:nvCxnSpPr>
        <p:spPr>
          <a:xfrm flipH="1">
            <a:off x="2183090" y="5151119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直線矢印コネクタ 182"/>
          <p:cNvCxnSpPr/>
          <p:nvPr/>
        </p:nvCxnSpPr>
        <p:spPr>
          <a:xfrm>
            <a:off x="2491986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4" name="直線矢印コネクタ 183"/>
          <p:cNvCxnSpPr/>
          <p:nvPr/>
        </p:nvCxnSpPr>
        <p:spPr>
          <a:xfrm>
            <a:off x="3878952" y="515814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5" name="直線矢印コネクタ 184"/>
          <p:cNvCxnSpPr/>
          <p:nvPr/>
        </p:nvCxnSpPr>
        <p:spPr>
          <a:xfrm flipH="1">
            <a:off x="3676859" y="515814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6" name="直線矢印コネクタ 185"/>
          <p:cNvCxnSpPr/>
          <p:nvPr/>
        </p:nvCxnSpPr>
        <p:spPr>
          <a:xfrm>
            <a:off x="3985755" y="516410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直線矢印コネクタ 186"/>
          <p:cNvCxnSpPr/>
          <p:nvPr/>
        </p:nvCxnSpPr>
        <p:spPr>
          <a:xfrm>
            <a:off x="3160578" y="5173742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8" name="直線矢印コネクタ 187"/>
          <p:cNvCxnSpPr/>
          <p:nvPr/>
        </p:nvCxnSpPr>
        <p:spPr>
          <a:xfrm flipH="1">
            <a:off x="2958485" y="5173742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>
            <a:off x="3267381" y="5179700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/>
          <p:nvPr/>
        </p:nvCxnSpPr>
        <p:spPr>
          <a:xfrm>
            <a:off x="1572244" y="5151119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1" name="直線矢印コネクタ 190"/>
          <p:cNvCxnSpPr/>
          <p:nvPr/>
        </p:nvCxnSpPr>
        <p:spPr>
          <a:xfrm flipH="1">
            <a:off x="1370151" y="5151119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2" name="直線矢印コネクタ 191"/>
          <p:cNvCxnSpPr/>
          <p:nvPr/>
        </p:nvCxnSpPr>
        <p:spPr>
          <a:xfrm>
            <a:off x="1679047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>
            <a:off x="760283" y="515707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/>
          <p:nvPr/>
        </p:nvCxnSpPr>
        <p:spPr>
          <a:xfrm flipH="1">
            <a:off x="558190" y="51570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>
            <a:off x="867086" y="5163035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0" name="角丸四角形吹き出し 89"/>
          <p:cNvSpPr/>
          <p:nvPr/>
        </p:nvSpPr>
        <p:spPr>
          <a:xfrm>
            <a:off x="5087593" y="4353485"/>
            <a:ext cx="3500734" cy="1548174"/>
          </a:xfrm>
          <a:prstGeom prst="wedgeRoundRectCallout">
            <a:avLst>
              <a:gd name="adj1" fmla="val -67990"/>
              <a:gd name="adj2" fmla="val 224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conversion </a:t>
            </a:r>
          </a:p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from coordinate-space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to momentum-space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rapidities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5695560" y="548681"/>
            <a:ext cx="3340936" cy="4704404"/>
          </a:xfrm>
          <a:prstGeom prst="roundRect">
            <a:avLst>
              <a:gd name="adj" fmla="val 118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/>
          <a:stretch/>
        </p:blipFill>
        <p:spPr bwMode="auto">
          <a:xfrm>
            <a:off x="142251" y="967637"/>
            <a:ext cx="5481301" cy="42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0564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@ ALICE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136938"/>
            <a:ext cx="1316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ALICE</a:t>
            </a:r>
          </a:p>
          <a:p>
            <a:pPr algn="r"/>
            <a:r>
              <a:rPr kumimoji="1" lang="en-US" altLang="ja-JP" sz="2000" dirty="0" smtClean="0">
                <a:solidFill>
                  <a:srgbClr val="0070C0"/>
                </a:solidFill>
              </a:rPr>
              <a:t>PRL 2013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38010" y="5619299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as </a:t>
            </a:r>
          </a:p>
          <a:p>
            <a:r>
              <a:rPr lang="en-US" altLang="ja-JP" sz="2400" dirty="0" smtClean="0"/>
              <a:t>thermometer?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8061" y="5448126"/>
            <a:ext cx="8015335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Symbol" pitchFamily="18" charset="2"/>
              </a:rPr>
              <a:t>Dh</a:t>
            </a:r>
            <a:r>
              <a:rPr lang="en-US" altLang="ja-JP" sz="3200" dirty="0" smtClean="0"/>
              <a:t> dependences of fluctuation observables</a:t>
            </a:r>
          </a:p>
          <a:p>
            <a:pPr algn="ctr"/>
            <a:r>
              <a:rPr lang="en-US" altLang="ja-JP" sz="3200" dirty="0" smtClean="0"/>
              <a:t>encode history of the hot medium!</a:t>
            </a:r>
            <a:endParaRPr kumimoji="1" lang="ja-JP" altLang="en-US" sz="3200" dirty="0"/>
          </a:p>
        </p:txBody>
      </p:sp>
      <p:sp>
        <p:nvSpPr>
          <p:cNvPr id="3" name="下矢印 2"/>
          <p:cNvSpPr/>
          <p:nvPr/>
        </p:nvSpPr>
        <p:spPr>
          <a:xfrm>
            <a:off x="6141893" y="1988840"/>
            <a:ext cx="1224136" cy="3069203"/>
          </a:xfrm>
          <a:prstGeom prst="down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141893" y="2204864"/>
            <a:ext cx="0" cy="136815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38" y="3711651"/>
            <a:ext cx="170910" cy="355315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6777681" y="25788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559505" y="23807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553970" y="21045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900875" y="28709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876034" y="23447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553970" y="26283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764534" y="209686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870687" y="33446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805543" y="32428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551486" y="36150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801323" y="41603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753949" y="40523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553104" y="37547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690602" y="29185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762687" y="33370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691760" y="41563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619731" y="28645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633457" y="29953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661104" y="37052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534329" y="281696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6645949" y="40050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710534" y="318360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481543" y="35730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1546096"/>
            <a:ext cx="289859" cy="1363709"/>
          </a:xfrm>
          <a:prstGeom prst="trapezoid">
            <a:avLst/>
          </a:prstGeom>
        </p:spPr>
      </p:pic>
      <p:pic>
        <p:nvPicPr>
          <p:cNvPr id="49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099674" y="2292011"/>
            <a:ext cx="289859" cy="1363709"/>
          </a:xfrm>
          <a:prstGeom prst="trapezoid">
            <a:avLst/>
          </a:prstGeom>
        </p:spPr>
      </p:pic>
      <p:pic>
        <p:nvPicPr>
          <p:cNvPr id="50" name="Imag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4" t="9704" r="36969"/>
          <a:stretch/>
        </p:blipFill>
        <p:spPr>
          <a:xfrm rot="3172126">
            <a:off x="7105602" y="3012091"/>
            <a:ext cx="289859" cy="1363709"/>
          </a:xfrm>
          <a:prstGeom prst="trapezoid">
            <a:avLst/>
          </a:prstGeom>
        </p:spPr>
      </p:pic>
      <p:sp>
        <p:nvSpPr>
          <p:cNvPr id="23" name="上下矢印 22"/>
          <p:cNvSpPr/>
          <p:nvPr/>
        </p:nvSpPr>
        <p:spPr>
          <a:xfrm>
            <a:off x="7870085" y="2079914"/>
            <a:ext cx="360040" cy="17649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\Delta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5" y="2826897"/>
            <a:ext cx="443000" cy="32117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8097487" y="182225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large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127267" y="367696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small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99308" y="629095"/>
            <a:ext cx="2733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Dh</a:t>
            </a:r>
            <a:r>
              <a:rPr kumimoji="1"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 dependent</a:t>
            </a:r>
          </a:p>
          <a:p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thermometer?</a:t>
            </a:r>
            <a:endParaRPr kumimoji="1"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テキスト ボックス 3"/>
          <p:cNvSpPr txBox="1"/>
          <p:nvPr/>
        </p:nvSpPr>
        <p:spPr>
          <a:xfrm rot="245011">
            <a:off x="-23401" y="5869670"/>
            <a:ext cx="1935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NEW</a:t>
            </a:r>
          </a:p>
          <a:p>
            <a:pPr algn="ctr"/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normalization!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flipV="1">
            <a:off x="713525" y="5036438"/>
            <a:ext cx="461293" cy="6664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29826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4"/>
          <a:stretch/>
        </p:blipFill>
        <p:spPr bwMode="auto">
          <a:xfrm>
            <a:off x="2108200" y="2055533"/>
            <a:ext cx="5272112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888563" y="2055533"/>
            <a:ext cx="219637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908720"/>
            <a:ext cx="5544616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814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B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&gt; and &lt;</a:t>
            </a:r>
            <a:r>
              <a:rPr lang="en-US" altLang="ja-JP" i="1" dirty="0">
                <a:latin typeface="Symbol" pitchFamily="18" charset="2"/>
              </a:rPr>
              <a:t> 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/>
              <a:t>N</a:t>
            </a:r>
            <a:r>
              <a:rPr lang="en-US" altLang="ja-JP" i="1" baseline="-25000" dirty="0" smtClean="0"/>
              <a:t>p</a:t>
            </a:r>
            <a:r>
              <a:rPr lang="en-US" altLang="ja-JP" baseline="30000" dirty="0" smtClean="0"/>
              <a:t>2 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222982">
            <a:off x="4137707" y="4362374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20" y="419915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10000" y="40605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6568" y="389856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173063" y="3697753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09817" y="3134389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15700" y="2836672"/>
            <a:ext cx="234210" cy="37205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284819" y="2317002"/>
            <a:ext cx="198022" cy="4053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711770" y="3190466"/>
            <a:ext cx="265061" cy="2019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23828" y="345748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934637" y="3423685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07107" y="284762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388443" y="2492896"/>
            <a:ext cx="263805" cy="2648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00600" y="2399107"/>
            <a:ext cx="2268864" cy="3050796"/>
            <a:chOff x="2200600" y="2399107"/>
            <a:chExt cx="2268864" cy="3050796"/>
          </a:xfrm>
        </p:grpSpPr>
        <p:sp>
          <p:nvSpPr>
            <p:cNvPr id="20" name="フリーフォーム 19"/>
            <p:cNvSpPr/>
            <p:nvPr/>
          </p:nvSpPr>
          <p:spPr>
            <a:xfrm>
              <a:off x="2200600" y="2399107"/>
              <a:ext cx="1219272" cy="2550803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  <a:gd name="connsiteX0" fmla="*/ 0 w 4143504"/>
                <a:gd name="connsiteY0" fmla="*/ 0 h 2080155"/>
                <a:gd name="connsiteX1" fmla="*/ 1257300 w 4143504"/>
                <a:gd name="connsiteY1" fmla="*/ 1003300 h 2080155"/>
                <a:gd name="connsiteX2" fmla="*/ 2717800 w 4143504"/>
                <a:gd name="connsiteY2" fmla="*/ 1727200 h 2080155"/>
                <a:gd name="connsiteX3" fmla="*/ 4038600 w 4143504"/>
                <a:gd name="connsiteY3" fmla="*/ 2057400 h 2080155"/>
                <a:gd name="connsiteX4" fmla="*/ 4062250 w 4143504"/>
                <a:gd name="connsiteY4" fmla="*/ 2051219 h 2080155"/>
                <a:gd name="connsiteX0" fmla="*/ 0 w 4446660"/>
                <a:gd name="connsiteY0" fmla="*/ 0 h 2080155"/>
                <a:gd name="connsiteX1" fmla="*/ 1257300 w 4446660"/>
                <a:gd name="connsiteY1" fmla="*/ 1003300 h 2080155"/>
                <a:gd name="connsiteX2" fmla="*/ 2717800 w 4446660"/>
                <a:gd name="connsiteY2" fmla="*/ 1727200 h 2080155"/>
                <a:gd name="connsiteX3" fmla="*/ 4038600 w 4446660"/>
                <a:gd name="connsiteY3" fmla="*/ 2057400 h 2080155"/>
                <a:gd name="connsiteX4" fmla="*/ 4446660 w 4446660"/>
                <a:gd name="connsiteY4" fmla="*/ 2051219 h 2080155"/>
                <a:gd name="connsiteX0" fmla="*/ 0 w 5557178"/>
                <a:gd name="connsiteY0" fmla="*/ 0 h 2118923"/>
                <a:gd name="connsiteX1" fmla="*/ 1257300 w 5557178"/>
                <a:gd name="connsiteY1" fmla="*/ 1003300 h 2118923"/>
                <a:gd name="connsiteX2" fmla="*/ 2717800 w 5557178"/>
                <a:gd name="connsiteY2" fmla="*/ 1727200 h 2118923"/>
                <a:gd name="connsiteX3" fmla="*/ 4038600 w 5557178"/>
                <a:gd name="connsiteY3" fmla="*/ 2057400 h 2118923"/>
                <a:gd name="connsiteX4" fmla="*/ 5557178 w 5557178"/>
                <a:gd name="connsiteY4" fmla="*/ 2118807 h 2118923"/>
                <a:gd name="connsiteX0" fmla="*/ 0 w 5642602"/>
                <a:gd name="connsiteY0" fmla="*/ 0 h 2157454"/>
                <a:gd name="connsiteX1" fmla="*/ 1257300 w 5642602"/>
                <a:gd name="connsiteY1" fmla="*/ 1003300 h 2157454"/>
                <a:gd name="connsiteX2" fmla="*/ 2717800 w 5642602"/>
                <a:gd name="connsiteY2" fmla="*/ 1727200 h 2157454"/>
                <a:gd name="connsiteX3" fmla="*/ 4038600 w 5642602"/>
                <a:gd name="connsiteY3" fmla="*/ 2057400 h 2157454"/>
                <a:gd name="connsiteX4" fmla="*/ 5642602 w 5642602"/>
                <a:gd name="connsiteY4" fmla="*/ 2157429 h 2157454"/>
                <a:gd name="connsiteX0" fmla="*/ 0 w 5685314"/>
                <a:gd name="connsiteY0" fmla="*/ 0 h 2186411"/>
                <a:gd name="connsiteX1" fmla="*/ 1257300 w 5685314"/>
                <a:gd name="connsiteY1" fmla="*/ 1003300 h 2186411"/>
                <a:gd name="connsiteX2" fmla="*/ 2717800 w 5685314"/>
                <a:gd name="connsiteY2" fmla="*/ 1727200 h 2186411"/>
                <a:gd name="connsiteX3" fmla="*/ 4038600 w 5685314"/>
                <a:gd name="connsiteY3" fmla="*/ 2057400 h 2186411"/>
                <a:gd name="connsiteX4" fmla="*/ 5685314 w 5685314"/>
                <a:gd name="connsiteY4" fmla="*/ 2186395 h 218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5314" h="2186411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  <a:cubicBezTo>
                    <a:pt x="4262675" y="2111403"/>
                    <a:pt x="5680387" y="2187683"/>
                    <a:pt x="5685314" y="2186395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013176"/>
              <a:ext cx="977584" cy="43672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3" name="正方形/長方形 22"/>
          <p:cNvSpPr/>
          <p:nvPr/>
        </p:nvSpPr>
        <p:spPr>
          <a:xfrm>
            <a:off x="4319972" y="2591972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9446" y="1455167"/>
            <a:ext cx="536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should</a:t>
            </a:r>
            <a:r>
              <a:rPr kumimoji="1" lang="en-US" altLang="ja-JP" sz="2400" dirty="0" smtClean="0"/>
              <a:t> have different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 dependence.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,&#10;\langle \delta N_B^2 \rangle,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218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53" y="1033291"/>
            <a:ext cx="2929027" cy="421876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6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0" y="4128061"/>
            <a:ext cx="839735" cy="421876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65910" y="2579740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597390" y="2916562"/>
            <a:ext cx="109717" cy="252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 rot="20086231">
            <a:off x="2527292" y="2850394"/>
            <a:ext cx="146677" cy="2962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2 \rangle(\eta)}{\langle \delta N^2 \rangle (0)}&#10;\end{align*}&lt;/body&gt;&#10;  &lt;fcolor&gt;FF000000&lt;/fcolor&gt;&#10;  &lt;bcolor&gt;FFFFFFFF&lt;/bcolor&gt;&#10;  &lt;transparent&gt;True&lt;/transparent&gt;&#10;  &lt;resolution&gt;1800&lt;/resolution&gt;&#10;  &lt;imageh&gt;608&lt;/imageh&gt;&#10;  &lt;imagew&gt;980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924" y="3402848"/>
            <a:ext cx="1536496" cy="953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38" y="2137998"/>
            <a:ext cx="128981" cy="261109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4637"/>
            <a:ext cx="465590" cy="270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9512" y="6413266"/>
            <a:ext cx="8969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 # </a:t>
            </a:r>
            <a:r>
              <a:rPr kumimoji="1" lang="en-US" altLang="ja-JP" sz="2000" dirty="0" err="1" smtClean="0"/>
              <a:t>cumulants</a:t>
            </a:r>
            <a:r>
              <a:rPr kumimoji="1" lang="en-US" altLang="ja-JP" sz="2000" dirty="0" smtClean="0"/>
              <a:t> are experimentally observable!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, 2011;2012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231258" y="2271558"/>
            <a:ext cx="2906998" cy="1647011"/>
            <a:chOff x="2231258" y="2271558"/>
            <a:chExt cx="2906998" cy="1647011"/>
          </a:xfrm>
        </p:grpSpPr>
        <p:sp>
          <p:nvSpPr>
            <p:cNvPr id="39" name="フリーフォーム 38"/>
            <p:cNvSpPr/>
            <p:nvPr/>
          </p:nvSpPr>
          <p:spPr>
            <a:xfrm>
              <a:off x="2231258" y="2271558"/>
              <a:ext cx="1890589" cy="1406144"/>
            </a:xfrm>
            <a:custGeom>
              <a:avLst/>
              <a:gdLst>
                <a:gd name="connsiteX0" fmla="*/ 0 w 4038600"/>
                <a:gd name="connsiteY0" fmla="*/ 0 h 2057400"/>
                <a:gd name="connsiteX1" fmla="*/ 1257300 w 4038600"/>
                <a:gd name="connsiteY1" fmla="*/ 1003300 h 2057400"/>
                <a:gd name="connsiteX2" fmla="*/ 2717800 w 4038600"/>
                <a:gd name="connsiteY2" fmla="*/ 1727200 h 2057400"/>
                <a:gd name="connsiteX3" fmla="*/ 4038600 w 4038600"/>
                <a:gd name="connsiteY3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8600" h="2057400">
                  <a:moveTo>
                    <a:pt x="0" y="0"/>
                  </a:moveTo>
                  <a:cubicBezTo>
                    <a:pt x="402166" y="357716"/>
                    <a:pt x="804333" y="715433"/>
                    <a:pt x="1257300" y="1003300"/>
                  </a:cubicBezTo>
                  <a:cubicBezTo>
                    <a:pt x="1710267" y="1291167"/>
                    <a:pt x="2254250" y="1551517"/>
                    <a:pt x="2717800" y="1727200"/>
                  </a:cubicBezTo>
                  <a:cubicBezTo>
                    <a:pt x="3181350" y="1902883"/>
                    <a:pt x="3609975" y="1980141"/>
                    <a:pt x="4038600" y="2057400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&#10;\end{align*}&lt;/body&gt;&#10;  &lt;fcolor&gt;FF000000&lt;/fcolor&gt;&#10;  &lt;bcolor&gt;FFFFFFFF&lt;/bcolor&gt;&#10;  &lt;transparent&gt;True&lt;/transparent&gt;&#10;  &lt;resolution&gt;1800&lt;/resolution&gt;&#10;  &lt;imageh&gt;315&lt;/imageh&gt;&#10;  &lt;imagew&gt;596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429000"/>
              <a:ext cx="926296" cy="4895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7812360" y="5006555"/>
            <a:ext cx="1213580" cy="1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7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793026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&lt;</a:t>
            </a:r>
            <a:r>
              <a:rPr lang="en-US" altLang="ja-JP" i="1" dirty="0" smtClean="0">
                <a:latin typeface="Symbol" pitchFamily="18" charset="2"/>
              </a:rPr>
              <a:t>d</a:t>
            </a:r>
            <a:r>
              <a:rPr lang="en-US" altLang="ja-JP" i="1" dirty="0" smtClean="0"/>
              <a:t>N</a:t>
            </a:r>
            <a:r>
              <a:rPr lang="en-US" altLang="ja-JP" baseline="-25000" dirty="0" smtClean="0"/>
              <a:t>Q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&gt; @ LHC ?  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1597"/>
            <a:ext cx="6120680" cy="41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 rot="222982">
            <a:off x="4209715" y="4938438"/>
            <a:ext cx="2450636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923928" y="4775216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82008" y="46365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468576" y="4474631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37756" y="4266502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869125" y="3703138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676488" y="3337047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 rot="20070266">
            <a:off x="2364430" y="2907219"/>
            <a:ext cx="198022" cy="3699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 rot="19106447">
            <a:off x="2785483" y="3734161"/>
            <a:ext cx="265061" cy="166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95836" y="4027940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13735" y="3999749"/>
            <a:ext cx="297554" cy="2734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779115" y="3423685"/>
            <a:ext cx="396044" cy="4404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rot="20304034">
            <a:off x="2566966" y="3156231"/>
            <a:ext cx="396044" cy="5130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267744" y="2960140"/>
            <a:ext cx="1296144" cy="2983825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447764" y="3002584"/>
            <a:ext cx="396044" cy="330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391980" y="3168036"/>
            <a:ext cx="2124236" cy="11051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267744" y="2847621"/>
            <a:ext cx="2232248" cy="1620751"/>
          </a:xfrm>
          <a:custGeom>
            <a:avLst/>
            <a:gdLst>
              <a:gd name="connsiteX0" fmla="*/ 0 w 4038600"/>
              <a:gd name="connsiteY0" fmla="*/ 0 h 2057400"/>
              <a:gd name="connsiteX1" fmla="*/ 1257300 w 4038600"/>
              <a:gd name="connsiteY1" fmla="*/ 1003300 h 2057400"/>
              <a:gd name="connsiteX2" fmla="*/ 2717800 w 4038600"/>
              <a:gd name="connsiteY2" fmla="*/ 1727200 h 2057400"/>
              <a:gd name="connsiteX3" fmla="*/ 4038600 w 4038600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2057400">
                <a:moveTo>
                  <a:pt x="0" y="0"/>
                </a:moveTo>
                <a:cubicBezTo>
                  <a:pt x="402166" y="357716"/>
                  <a:pt x="804333" y="715433"/>
                  <a:pt x="1257300" y="1003300"/>
                </a:cubicBezTo>
                <a:cubicBezTo>
                  <a:pt x="1710267" y="1291167"/>
                  <a:pt x="2254250" y="1551517"/>
                  <a:pt x="2717800" y="1727200"/>
                </a:cubicBezTo>
                <a:cubicBezTo>
                  <a:pt x="3181350" y="1902883"/>
                  <a:pt x="3609975" y="1980141"/>
                  <a:pt x="4038600" y="2057400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6200000">
            <a:off x="3217961" y="3803153"/>
            <a:ext cx="668273" cy="45562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563695" y="4775216"/>
            <a:ext cx="640153" cy="45562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899592" y="842027"/>
            <a:ext cx="7128792" cy="17948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5072696" y="1743199"/>
            <a:ext cx="2052165" cy="6056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2051720" y="1743199"/>
            <a:ext cx="1998222" cy="605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149507" y="1800398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suppression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1052736"/>
            <a:ext cx="666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does               behave as a function of </a:t>
            </a:r>
            <a:r>
              <a:rPr kumimoji="1" lang="en-US" altLang="ja-JP" sz="2400" dirty="0" smtClean="0">
                <a:latin typeface="Symbol" pitchFamily="18" charset="2"/>
              </a:rPr>
              <a:t>Dh</a:t>
            </a:r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74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31" y="1086260"/>
            <a:ext cx="1042193" cy="446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テキスト ボックス 43"/>
          <p:cNvSpPr txBox="1"/>
          <p:nvPr/>
        </p:nvSpPr>
        <p:spPr>
          <a:xfrm>
            <a:off x="5072696" y="1800397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enhancement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355976" y="180039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812" y="3912316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正方形/長方形 35"/>
          <p:cNvSpPr/>
          <p:nvPr/>
        </p:nvSpPr>
        <p:spPr>
          <a:xfrm>
            <a:off x="1835697" y="2703605"/>
            <a:ext cx="360040" cy="403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000000&lt;/fcolor&gt;&#10;  &lt;bcolor&gt;FFFFFFFF&lt;/bcolor&gt;&#10;  &lt;transparent&gt;True&lt;/transparent&gt;&#10;  &lt;resolution&gt;1800&lt;/resolution&gt;&#10;  &lt;imageh&gt;166&lt;/imageh&gt;&#10;  &lt;imagew&gt;8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74" y="2708920"/>
            <a:ext cx="128981" cy="26110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0.5&#10;\end{align*}&lt;/body&gt;&#10;  &lt;fcolor&gt;FF000000&lt;/fcolor&gt;&#10;  &lt;bcolor&gt;FFFFFFFF&lt;/bcolor&gt;&#10;  &lt;transparent&gt;True&lt;/transparent&gt;&#10;  &lt;resolution&gt;1800&lt;/resolution&gt;&#10;  &lt;imageh&gt;172&lt;/imageh&gt;&#10;  &lt;imagew&gt;29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08" y="5445224"/>
            <a:ext cx="465590" cy="27054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1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6816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Hydrodynamic Fluctuations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700808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2276872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5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2492895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766445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solidFill>
                  <a:schemeClr val="tx2"/>
                </a:solidFill>
              </a:rPr>
              <a:t>Landau, </a:t>
            </a:r>
            <a:r>
              <a:rPr lang="en-US" altLang="ja-JP" dirty="0" err="1" smtClean="0">
                <a:solidFill>
                  <a:schemeClr val="tx2"/>
                </a:solidFill>
              </a:rPr>
              <a:t>Lifshitz</a:t>
            </a:r>
            <a:r>
              <a:rPr lang="en-US" altLang="ja-JP" dirty="0" smtClean="0">
                <a:solidFill>
                  <a:schemeClr val="tx2"/>
                </a:solidFill>
              </a:rPr>
              <a:t>, Statistical </a:t>
            </a:r>
            <a:r>
              <a:rPr lang="en-US" altLang="ja-JP" dirty="0" err="1" smtClean="0">
                <a:solidFill>
                  <a:schemeClr val="tx2"/>
                </a:solidFill>
              </a:rPr>
              <a:t>Mechaniqs</a:t>
            </a:r>
            <a:r>
              <a:rPr lang="en-US" altLang="ja-JP" dirty="0" smtClean="0">
                <a:solidFill>
                  <a:schemeClr val="tx2"/>
                </a:solidFill>
              </a:rPr>
              <a:t> II</a:t>
            </a:r>
          </a:p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Kapusta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Muller, </a:t>
            </a:r>
            <a:r>
              <a:rPr kumimoji="1"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kumimoji="1" lang="en-US" altLang="ja-JP" dirty="0" smtClean="0">
                <a:solidFill>
                  <a:schemeClr val="tx2"/>
                </a:solidFill>
              </a:rPr>
              <a:t>, 2012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004048" y="3645024"/>
            <a:ext cx="4032448" cy="2592288"/>
          </a:xfrm>
          <a:prstGeom prst="wedgeRoundRectCallout">
            <a:avLst>
              <a:gd name="adj1" fmla="val -32382"/>
              <a:gd name="adj2" fmla="val -7317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79178" y="3727485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Markov</a:t>
            </a:r>
            <a:r>
              <a:rPr kumimoji="1" lang="en-US" altLang="ja-JP" sz="2400" dirty="0" smtClean="0"/>
              <a:t> (white noise)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20997" y="5589240"/>
            <a:ext cx="300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Gaussian noise</a:t>
            </a:r>
            <a:endParaRPr kumimoji="1" lang="ja-JP" altLang="en-US" sz="3200" dirty="0"/>
          </a:p>
        </p:txBody>
      </p:sp>
      <p:sp>
        <p:nvSpPr>
          <p:cNvPr id="16" name="下矢印 15"/>
          <p:cNvSpPr/>
          <p:nvPr/>
        </p:nvSpPr>
        <p:spPr>
          <a:xfrm>
            <a:off x="6413505" y="5095637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984106" y="4559929"/>
            <a:ext cx="1008112" cy="96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244" y="5592142"/>
            <a:ext cx="44438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Fluctuation of </a:t>
            </a:r>
            <a:r>
              <a:rPr kumimoji="1" lang="en-US" altLang="ja-JP" sz="3200" i="1" dirty="0" smtClean="0"/>
              <a:t>n</a:t>
            </a:r>
            <a:r>
              <a:rPr kumimoji="1" lang="en-US" altLang="ja-JP" sz="3200" dirty="0" smtClean="0"/>
              <a:t> is </a:t>
            </a:r>
          </a:p>
          <a:p>
            <a:pPr algn="ctr"/>
            <a:r>
              <a:rPr kumimoji="1" lang="en-US" altLang="ja-JP" sz="3200" dirty="0" smtClean="0"/>
              <a:t>Gaussian </a:t>
            </a:r>
            <a:r>
              <a:rPr lang="en-US" altLang="ja-JP" sz="3200" dirty="0" smtClean="0"/>
              <a:t>in equilibrium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06393" y="4104457"/>
            <a:ext cx="394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+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51565" y="4450552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continuity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83521" y="6243891"/>
            <a:ext cx="406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) Gardiner, “Stochastic Methods”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75609" y="3260511"/>
            <a:ext cx="2939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chemeClr val="tx2"/>
                </a:solidFill>
              </a:rPr>
              <a:t>Stephanov</a:t>
            </a:r>
            <a:r>
              <a:rPr lang="en-US" altLang="ja-JP" dirty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Shuryak</a:t>
            </a:r>
            <a:r>
              <a:rPr lang="en-US" altLang="ja-JP" dirty="0" smtClean="0">
                <a:solidFill>
                  <a:schemeClr val="tx2"/>
                </a:solidFill>
              </a:rPr>
              <a:t>, 2001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771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9422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How to Introduce Non-</a:t>
            </a:r>
            <a:r>
              <a:rPr lang="en-US" altLang="ja-JP" dirty="0" err="1" smtClean="0"/>
              <a:t>Gaussianity</a:t>
            </a:r>
            <a:r>
              <a:rPr lang="en-US" altLang="ja-JP" dirty="0" smtClean="0"/>
              <a:t>?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979" y="1052736"/>
            <a:ext cx="491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Stochastic</a:t>
            </a:r>
            <a:r>
              <a:rPr kumimoji="1" lang="en-US" altLang="ja-JP" sz="2800" dirty="0" smtClean="0"/>
              <a:t> diffusion equation</a:t>
            </a:r>
            <a:endParaRPr kumimoji="1"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1763688" y="1628800"/>
            <a:ext cx="525658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3"/>
            <a:ext cx="4859437" cy="5996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572000" y="1844823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3140968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Choices to introduce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in </a:t>
            </a:r>
            <a:r>
              <a:rPr kumimoji="1" lang="en-US" altLang="ja-JP" sz="2800" dirty="0" err="1" smtClean="0"/>
              <a:t>equil</a:t>
            </a:r>
            <a:r>
              <a:rPr kumimoji="1" lang="en-US" altLang="ja-JP" sz="2800" dirty="0" smtClean="0"/>
              <a:t>.: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3789040"/>
            <a:ext cx="59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dependence of diffusion constant </a:t>
            </a:r>
            <a:r>
              <a:rPr kumimoji="1" lang="en-US" altLang="ja-JP" sz="2400" i="1" dirty="0" smtClean="0"/>
              <a:t>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colored noise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discretization of </a:t>
            </a:r>
            <a:r>
              <a:rPr lang="en-US" altLang="ja-JP" sz="2400" i="1" dirty="0" smtClean="0"/>
              <a:t>n</a:t>
            </a:r>
            <a:endParaRPr kumimoji="1" lang="ja-JP" altLang="en-US" sz="2400" i="1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886408" y="4551511"/>
            <a:ext cx="5263483" cy="461665"/>
            <a:chOff x="886408" y="4551511"/>
            <a:chExt cx="5263483" cy="461665"/>
          </a:xfrm>
        </p:grpSpPr>
        <p:sp>
          <p:nvSpPr>
            <p:cNvPr id="5" name="角丸四角形 4"/>
            <p:cNvSpPr/>
            <p:nvPr/>
          </p:nvSpPr>
          <p:spPr>
            <a:xfrm>
              <a:off x="886408" y="4581128"/>
              <a:ext cx="3037520" cy="40824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flipH="1">
              <a:off x="3995936" y="4581128"/>
              <a:ext cx="432048" cy="40824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10312" y="4551511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kumimoji="1" lang="en-US" altLang="ja-JP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ur choice</a:t>
              </a:r>
              <a:endParaRPr kumimoji="1" lang="ja-JP" alt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87624" y="5445224"/>
            <a:ext cx="6264696" cy="1152128"/>
            <a:chOff x="1187624" y="5445224"/>
            <a:chExt cx="6264696" cy="1152128"/>
          </a:xfrm>
        </p:grpSpPr>
        <p:sp>
          <p:nvSpPr>
            <p:cNvPr id="23" name="角丸四角形 22"/>
            <p:cNvSpPr/>
            <p:nvPr/>
          </p:nvSpPr>
          <p:spPr>
            <a:xfrm>
              <a:off x="1187624" y="5445224"/>
              <a:ext cx="6264696" cy="1152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47830" y="5589240"/>
              <a:ext cx="39164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Fluctuations measured in </a:t>
              </a:r>
            </a:p>
            <a:p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HIC are almost </a:t>
              </a:r>
              <a:r>
                <a:rPr lang="en-US" altLang="ja-JP" sz="2400" dirty="0" err="1" smtClean="0">
                  <a:solidFill>
                    <a:schemeClr val="accent6">
                      <a:lumMod val="50000"/>
                    </a:schemeClr>
                  </a:solidFill>
                </a:rPr>
                <a:t>Poissonian</a:t>
              </a:r>
              <a:r>
                <a:rPr lang="en-US" altLang="ja-JP" sz="24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kumimoji="1" lang="ja-JP" alt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331639" y="5733256"/>
              <a:ext cx="1819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>
                      <a:lumMod val="50000"/>
                    </a:schemeClr>
                  </a:solidFill>
                </a:rPr>
                <a:t>REMARK:</a:t>
              </a:r>
              <a:endParaRPr kumimoji="1" lang="ja-JP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5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30067" cy="584775"/>
          </a:xfrm>
        </p:spPr>
        <p:txBody>
          <a:bodyPr/>
          <a:lstStyle/>
          <a:p>
            <a:r>
              <a:rPr kumimoji="1" lang="en-US" altLang="ja-JP" dirty="0" smtClean="0"/>
              <a:t> A Brownian Particle’s Model 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043608" y="1386799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0731" y="19627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526088" y="16750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164896" y="19597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05" y="20158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8896" y="20617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10761" y="19139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347510" y="195267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53647" y="1536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407256" y="16210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0990" y="20107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637365" y="15294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223616" y="1902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272896" y="19355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112021" y="202342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10736" y="19436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1655265" y="16764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81706" y="200780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820097" y="1632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771700" y="16135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3696474" y="17215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691365" y="166269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513840" y="156708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067905" y="20081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3663845" y="1602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161427" y="2006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5107880" y="19087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749226" y="157829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762952" y="1709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63265" y="162695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6671" y="16374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536032" y="149471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663824" y="1530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167880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968080" y="185475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99928" y="1530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5364088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115616" y="185543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4103984" y="187149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015752" y="185475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583704" y="149471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043644" y="393872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43459" y="961038"/>
            <a:ext cx="55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(specific initial condition)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3644" y="3501008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47" name="円/楕円 46"/>
          <p:cNvSpPr/>
          <p:nvPr/>
        </p:nvSpPr>
        <p:spPr>
          <a:xfrm>
            <a:off x="4937143" y="461189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5517936" y="42330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874097" y="44290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328341" y="42137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3928097" y="45309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263197" y="41119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3247882" y="4132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1675" y="4166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399104" y="41790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343034" y="460464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01769" y="42134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295660" y="449664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982097" y="44047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48433" y="467257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111108" y="41235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583293" y="43063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3182078" y="41877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900525" y="458628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420080" y="45674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344854" y="467548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555769" y="43466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5505688" y="412505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220341" y="42061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312225" y="455657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233471" y="46006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5044292" y="455789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829654" y="453228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2843380" y="466310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91293" y="425694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431075" y="432144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4400436" y="417869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2744252" y="448473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3068252" y="403468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4904492" y="45038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3248308" y="448473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5355936" y="405268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1187660" y="444932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813185" y="43407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168188" y="405268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511732" y="412469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下矢印 86"/>
          <p:cNvSpPr/>
          <p:nvPr/>
        </p:nvSpPr>
        <p:spPr>
          <a:xfrm>
            <a:off x="7956376" y="2422405"/>
            <a:ext cx="547838" cy="15107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7674506" y="2970636"/>
            <a:ext cx="2058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546643" y="15777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6600643" y="16796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150020" y="19681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654643" y="15535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6013246" y="19590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6084216" y="20232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7137215" y="19769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7679806" y="1603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04580" y="17111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571951" y="15922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7066344" y="19229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7080070" y="205381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80942" y="18754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5970390" y="187022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7508034" y="152041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6485731" y="14894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7568946" y="44828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7622946" y="45847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6194642" y="4176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7676946" y="445865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6057868" y="41674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6128838" y="42316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6396943" y="45621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7159420" y="428969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7084194" y="439769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7051565" y="42787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6326072" y="45081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6339798" y="46389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6240670" y="44605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6015012" y="407860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987648" y="420694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508034" y="439457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1653684" y="2422405"/>
            <a:ext cx="5798636" cy="1294253"/>
            <a:chOff x="1933537" y="2422405"/>
            <a:chExt cx="4841734" cy="1835596"/>
          </a:xfrm>
        </p:grpSpPr>
        <p:cxnSp>
          <p:nvCxnSpPr>
            <p:cNvPr id="121" name="直線コネクタ 120"/>
            <p:cNvCxnSpPr/>
            <p:nvPr/>
          </p:nvCxnSpPr>
          <p:spPr>
            <a:xfrm>
              <a:off x="4272896" y="2422405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>
              <a:off x="4096871" y="2782445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H="1">
              <a:off x="3643923" y="3314101"/>
              <a:ext cx="460061" cy="21356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H="1">
              <a:off x="3055863" y="3523091"/>
              <a:ext cx="589192" cy="683831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5561570" y="2441099"/>
              <a:ext cx="60270" cy="7734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>
              <a:off x="5629401" y="3206030"/>
              <a:ext cx="285152" cy="3497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flipH="1">
              <a:off x="5484002" y="3536387"/>
              <a:ext cx="423905" cy="2306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5513840" y="3766996"/>
              <a:ext cx="396361" cy="49100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 flipH="1">
              <a:off x="3147345" y="2427835"/>
              <a:ext cx="84457" cy="4116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>
              <a:off x="3147345" y="2821735"/>
              <a:ext cx="164160" cy="28356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3311506" y="3089947"/>
              <a:ext cx="192702" cy="60739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flipH="1">
              <a:off x="3452854" y="3677766"/>
              <a:ext cx="48682" cy="55268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6060070" y="2458614"/>
              <a:ext cx="336873" cy="3600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>
              <a:off x="6084216" y="2818654"/>
              <a:ext cx="310449" cy="260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>
              <a:off x="6078872" y="3070776"/>
              <a:ext cx="532080" cy="5287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>
              <a:off x="6616872" y="3597745"/>
              <a:ext cx="158399" cy="609177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1933537" y="2450443"/>
              <a:ext cx="47675" cy="2564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1979712" y="2689167"/>
              <a:ext cx="547373" cy="69531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>
              <a:off x="2519749" y="336635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>
              <a:off x="2688662" y="3687046"/>
              <a:ext cx="30181" cy="543404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直線コネクタ 159"/>
            <p:cNvCxnSpPr/>
            <p:nvPr/>
          </p:nvCxnSpPr>
          <p:spPr>
            <a:xfrm flipH="1">
              <a:off x="5157084" y="2437094"/>
              <a:ext cx="55734" cy="3412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4644186" y="2778317"/>
              <a:ext cx="512898" cy="5425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>
              <a:off x="4651299" y="3309973"/>
              <a:ext cx="168912" cy="32233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>
              <a:off x="4529412" y="3630681"/>
              <a:ext cx="290799" cy="609135"/>
            </a:xfrm>
            <a:prstGeom prst="line">
              <a:avLst/>
            </a:prstGeom>
            <a:ln>
              <a:tailEnd type="arrow" w="lg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4" name="正方形/長方形 173"/>
          <p:cNvSpPr/>
          <p:nvPr/>
        </p:nvSpPr>
        <p:spPr>
          <a:xfrm>
            <a:off x="3501536" y="3938728"/>
            <a:ext cx="2226956" cy="900000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solidFill>
              <a:schemeClr val="accent1">
                <a:shade val="50000"/>
                <a:alpha val="53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6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712" y="5229891"/>
            <a:ext cx="480113" cy="348081"/>
          </a:xfrm>
          <a:prstGeom prst="rect">
            <a:avLst/>
          </a:prstGeom>
        </p:spPr>
      </p:pic>
      <p:sp>
        <p:nvSpPr>
          <p:cNvPr id="126" name="左中かっこ 125"/>
          <p:cNvSpPr/>
          <p:nvPr/>
        </p:nvSpPr>
        <p:spPr>
          <a:xfrm rot="16200000">
            <a:off x="4422242" y="3923641"/>
            <a:ext cx="385543" cy="22269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736434" y="5805264"/>
            <a:ext cx="776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① </a:t>
            </a:r>
            <a:r>
              <a:rPr lang="en-US" altLang="ja-JP" sz="2400" dirty="0" smtClean="0"/>
              <a:t>Describe time evolution of Brownian particles exactly</a:t>
            </a:r>
          </a:p>
          <a:p>
            <a:r>
              <a:rPr lang="ja-JP" altLang="en-US" sz="2400" dirty="0" smtClean="0"/>
              <a:t>② </a:t>
            </a:r>
            <a:r>
              <a:rPr lang="en-US" altLang="ja-JP" sz="2400" dirty="0" smtClean="0"/>
              <a:t>Obtain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of particle # in </a:t>
            </a:r>
            <a:r>
              <a:rPr lang="en-US" altLang="ja-JP" sz="2400" dirty="0" smtClean="0">
                <a:latin typeface="Symbol" panose="05050102010706020507" pitchFamily="18" charset="2"/>
              </a:rPr>
              <a:t>Dh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1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024157" y="378888"/>
            <a:ext cx="3075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7236296" y="1442393"/>
            <a:ext cx="1800200" cy="11945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95536" y="3284984"/>
            <a:ext cx="8136904" cy="2016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8095" cy="584775"/>
          </a:xfrm>
        </p:spPr>
        <p:txBody>
          <a:bodyPr/>
          <a:lstStyle/>
          <a:p>
            <a:r>
              <a:rPr kumimoji="1" lang="en-US" altLang="ja-JP" dirty="0" smtClean="0"/>
              <a:t> Diffusion Master Equation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51520" y="2348880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552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03648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67744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31840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995936" y="1839009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860032" y="1839009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24128" y="1817064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980728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Divide spatial coordinate into discrete cells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x+1}&#10;\end{align*}&lt;/body&gt;&#10;  &lt;fcolor&gt;FF000000&lt;/fcolor&gt;&#10;  &lt;bcolor&gt;FFFFFFFF&lt;/bcolor&gt;&#10;  &lt;transparent&gt;True&lt;/transparent&gt;&#10;  &lt;resolution&gt;1800&lt;/resolution&gt;&#10;  &lt;imageh&gt;169&lt;/imageh&gt;&#10;  &lt;imagew&gt;49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69" y="1564114"/>
            <a:ext cx="591651" cy="20364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_x&#10;\end{align*}&lt;/body&gt;&#10;  &lt;fcolor&gt;FF000000&lt;/fcolor&gt;&#10;  &lt;bcolor&gt;FFFFFFFF&lt;/bcolor&gt;&#10;  &lt;transparent&gt;True&lt;/transparent&gt;&#10;  &lt;resolution&gt;1800&lt;/resolution&gt;&#10;  &lt;imageh&gt;149&lt;/imageh&gt;&#10;  &lt;imagew&gt;24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85" y="1556792"/>
            <a:ext cx="295223" cy="17954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n_{x-1}&#10;\end{align*}&lt;/body&gt;&#10;  &lt;fcolor&gt;FF000000&lt;/fcolor&gt;&#10;  &lt;bcolor&gt;FFFFFFFF&lt;/bcolor&gt;&#10;  &lt;transparent&gt;True&lt;/transparent&gt;&#10;  &lt;resolution&gt;1800&lt;/resolution&gt;&#10;  &lt;imageh&gt;149&lt;/imageh&gt;&#10;  &lt;imagew&gt;49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5266" cy="179543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n_{x+2}&#10;\end{align*}&lt;/body&gt;&#10;  &lt;fcolor&gt;FF000000&lt;/fcolor&gt;&#10;  &lt;bcolor&gt;FFFFFFFF&lt;/bcolor&gt;&#10;  &lt;transparent&gt;True&lt;/transparent&gt;&#10;  &lt;resolution&gt;1800&lt;/resolution&gt;&#10;  &lt;imageh&gt;169&lt;/imageh&gt;&#10;  &lt;imagew&gt;4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02642"/>
            <a:ext cx="598881" cy="203643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>
            <a:off x="3554370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51" y="1705005"/>
            <a:ext cx="297633" cy="31330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cdots&#10;\end{align*}&lt;/body&gt;&#10;  &lt;fcolor&gt;FF000000&lt;/fcolor&gt;&#10;  &lt;bcolor&gt;FFFFFFFF&lt;/bcolor&gt;&#10;  &lt;transparent&gt;True&lt;/transparent&gt;&#10;  &lt;resolution&gt;1800&lt;/resolution&gt;&#10;  &lt;imageh&gt;26&lt;/imageh&gt;&#10;  &lt;imagew&gt;24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58757"/>
            <a:ext cx="297633" cy="31330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3258551" y="188481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4223392" y="206084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2548585" y="193437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899592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40152" y="203322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4973137" y="2044233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381246" y="198884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522833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29297" y="200198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5549" y="18170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926930" y="1826364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666735" y="183900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3" y="2569432"/>
            <a:ext cx="149419" cy="134959"/>
          </a:xfrm>
          <a:prstGeom prst="rect">
            <a:avLst/>
          </a:prstGeom>
        </p:spPr>
      </p:pic>
      <p:sp>
        <p:nvSpPr>
          <p:cNvPr id="54" name="右カーブ矢印 53"/>
          <p:cNvSpPr/>
          <p:nvPr/>
        </p:nvSpPr>
        <p:spPr>
          <a:xfrm rot="16200000">
            <a:off x="3830100" y="2181151"/>
            <a:ext cx="333566" cy="669023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右カーブ矢印 54"/>
          <p:cNvSpPr/>
          <p:nvPr/>
        </p:nvSpPr>
        <p:spPr>
          <a:xfrm rot="5400000" flipH="1">
            <a:off x="3156461" y="2180244"/>
            <a:ext cx="333566" cy="670840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83568" y="335699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Master Equation for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P(\bf{n})&#10;\end{align*}&lt;/body&gt;&#10;  &lt;fcolor&gt;FF000000&lt;/fcolor&gt;&#10;  &lt;bcolor&gt;FFFFFFFF&lt;/bcolor&gt;&#10;  &lt;transparent&gt;True&lt;/transparent&gt;&#10;  &lt;resolution&gt;1800&lt;/resolution&gt;&#10;  &lt;imageh&gt;249&lt;/imageh&gt;&#10;  &lt;imagew&gt;51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2" y="2160799"/>
            <a:ext cx="747036" cy="3625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301980" y="155679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probability</a:t>
            </a:r>
            <a:endParaRPr kumimoji="1" lang="ja-JP" altLang="en-US" sz="2400" dirty="0"/>
          </a:p>
        </p:txBody>
      </p:sp>
      <p:sp>
        <p:nvSpPr>
          <p:cNvPr id="10" name="右矢印 9"/>
          <p:cNvSpPr/>
          <p:nvPr/>
        </p:nvSpPr>
        <p:spPr>
          <a:xfrm>
            <a:off x="6804248" y="1674421"/>
            <a:ext cx="432048" cy="60245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8288" y="5519553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Solve the DME </a:t>
            </a:r>
            <a:r>
              <a:rPr lang="en-US" altLang="ja-JP" sz="2400" b="1" dirty="0" smtClean="0"/>
              <a:t>exactly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and take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>
                <a:sym typeface="Wingdings" pitchFamily="2" charset="2"/>
              </a:rPr>
              <a:t>0 limit</a:t>
            </a:r>
            <a:endParaRPr kumimoji="1" lang="ja-JP" altLang="en-US" sz="24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4847828" y="2362200"/>
            <a:ext cx="876300" cy="165191"/>
          </a:xfrm>
          <a:custGeom>
            <a:avLst/>
            <a:gdLst>
              <a:gd name="connsiteX0" fmla="*/ 0 w 876300"/>
              <a:gd name="connsiteY0" fmla="*/ 0 h 165191"/>
              <a:gd name="connsiteX1" fmla="*/ 431800 w 876300"/>
              <a:gd name="connsiteY1" fmla="*/ 165100 h 165191"/>
              <a:gd name="connsiteX2" fmla="*/ 876300 w 876300"/>
              <a:gd name="connsiteY2" fmla="*/ 25400 h 165191"/>
              <a:gd name="connsiteX3" fmla="*/ 876300 w 876300"/>
              <a:gd name="connsiteY3" fmla="*/ 25400 h 1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165191">
                <a:moveTo>
                  <a:pt x="0" y="0"/>
                </a:moveTo>
                <a:cubicBezTo>
                  <a:pt x="142875" y="80433"/>
                  <a:pt x="285750" y="160867"/>
                  <a:pt x="431800" y="165100"/>
                </a:cubicBezTo>
                <a:cubicBezTo>
                  <a:pt x="577850" y="169333"/>
                  <a:pt x="876300" y="25400"/>
                  <a:pt x="876300" y="25400"/>
                </a:cubicBezTo>
                <a:lnTo>
                  <a:pt x="876300" y="25400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000000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16" y="2564904"/>
            <a:ext cx="167551" cy="164612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8" y="2780927"/>
            <a:ext cx="230076" cy="288033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000000&lt;/fcolor&gt;&#10;  &lt;bcolor&gt;FFFFFFFF&lt;/bcolor&gt;&#10;  &lt;transparent&gt;True&lt;/transparent&gt;&#10;  &lt;resolution&gt;1800&lt;/resolution&gt;&#10;  &lt;imageh&gt;164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5" y="2780927"/>
            <a:ext cx="230076" cy="2880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331640" y="6125234"/>
            <a:ext cx="631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 approx., ex. van </a:t>
            </a:r>
            <a:r>
              <a:rPr kumimoji="1" lang="en-US" altLang="ja-JP" sz="2000" dirty="0" err="1" smtClean="0"/>
              <a:t>Kampen’s</a:t>
            </a:r>
            <a:r>
              <a:rPr kumimoji="1" lang="en-US" altLang="ja-JP" sz="2000" dirty="0" smtClean="0"/>
              <a:t> system size expansion</a:t>
            </a:r>
            <a:endParaRPr kumimoji="1" lang="ja-JP" altLang="en-US" sz="2000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t}&#10;P({\bf n})&#10;= \gamma \sum_x  &amp;amp; &#10;[ (n_x+1) &#10;\left\{ P({\bf n}+{\bf e}_x- {\bf e}_{x+1})&#10;+P({\bf n}+ {\bf e}_x - {\bf e}_{x-1})&#10;\right\} &#10;\\&#10;&amp;amp;-2 n_x P({\bf n})  ]&#10;\end{align*}&lt;/body&gt;&#10;  &lt;fcolor&gt;FF000000&lt;/fcolor&gt;&#10;  &lt;bcolor&gt;FFFFFFFF&lt;/bcolor&gt;&#10;  &lt;transparent&gt;True&lt;/transparent&gt;&#10;  &lt;resolution&gt;1800&lt;/resolution&gt;&#10;  &lt;imageh&gt;1081&lt;/imageh&gt;&#10;  &lt;imagew&gt;7080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0" y="4013134"/>
            <a:ext cx="7492998" cy="114405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024157" y="378888"/>
            <a:ext cx="3075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MK, </a:t>
            </a:r>
            <a:r>
              <a:rPr kumimoji="1" lang="en-US" altLang="ja-JP" sz="2000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Ono, 2014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1684751" y="3645024"/>
            <a:ext cx="5926932" cy="1119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2173" cy="584775"/>
          </a:xfrm>
        </p:spPr>
        <p:txBody>
          <a:bodyPr/>
          <a:lstStyle/>
          <a:p>
            <a:r>
              <a:rPr kumimoji="1" lang="en-US" altLang="ja-JP" dirty="0" smtClean="0"/>
              <a:t> Net Charge Number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333141" y="2780928"/>
            <a:ext cx="65527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621173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485269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349365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213461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077557" y="2271057"/>
            <a:ext cx="947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941653" y="2271057"/>
            <a:ext cx="0" cy="50987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805749" y="2249112"/>
            <a:ext cx="0" cy="53181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83386" y="1124744"/>
            <a:ext cx="672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Prepare 2 species of (non-interacting) particles</a:t>
            </a:r>
            <a:endParaRPr kumimoji="1" lang="ja-JP" altLang="en-US" sz="2400" dirty="0"/>
          </a:p>
        </p:txBody>
      </p:sp>
      <p:sp>
        <p:nvSpPr>
          <p:cNvPr id="34" name="円/楕円 33"/>
          <p:cNvSpPr/>
          <p:nvPr/>
        </p:nvSpPr>
        <p:spPr>
          <a:xfrm>
            <a:off x="4635991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340172" y="238886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020511" y="217992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630206" y="242088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2142618" y="252371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7086613" y="2478008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054758" y="2476281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1259632" y="237658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604454" y="2434030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2710918" y="2492896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5227170" y="2249112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839161" y="2162229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748356" y="2271057"/>
            <a:ext cx="216000" cy="2160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4737940" y="222799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442121" y="212396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948155" y="251502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3732155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414206" y="2210446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833433" y="241639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379912" y="2461240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6393771" y="215598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7290098" y="229709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596867" y="2214848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329119" y="2530602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002500" y="2465874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850305" y="2487081"/>
            <a:ext cx="216000" cy="216024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10261" y="5661248"/>
            <a:ext cx="666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Time evolution of Q up to </a:t>
            </a:r>
            <a:r>
              <a:rPr kumimoji="1" lang="en-US" altLang="ja-JP" sz="2400" dirty="0" err="1" smtClean="0"/>
              <a:t>Gauusianity</a:t>
            </a:r>
            <a:r>
              <a:rPr kumimoji="1" lang="en-US" altLang="ja-JP" sz="2400" dirty="0" smtClean="0"/>
              <a:t> is</a:t>
            </a:r>
          </a:p>
          <a:p>
            <a:pPr algn="ctr"/>
            <a:r>
              <a:rPr kumimoji="1" lang="en-US" altLang="ja-JP" sz="2400" dirty="0" smtClean="0"/>
              <a:t>consistent with the stochastic diffusion equation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bar Q(\tau) = \int_0^{\Delta\eta} d\eta \left(n_1(\eta,\tau)-n_2(\eta,\tau) \right)&#10;\end{align*}&lt;/body&gt;&#10;  &lt;fcolor&gt;FF000000&lt;/fcolor&gt;&#10;  &lt;bcolor&gt;FFFFFFFF&lt;/bcolor&gt;&#10;  &lt;transparent&gt;True&lt;/transparent&gt;&#10;  &lt;resolution&gt;1800&lt;/resolution&gt;&#10;  &lt;imageh&gt;631&lt;/imageh&gt;&#10;  &lt;imagew&gt;387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46" y="3766938"/>
            <a:ext cx="5436557" cy="88619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34" y="3001480"/>
            <a:ext cx="140984" cy="197619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2488889" y="2101518"/>
            <a:ext cx="4316860" cy="67941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左中かっこ 53"/>
          <p:cNvSpPr/>
          <p:nvPr/>
        </p:nvSpPr>
        <p:spPr>
          <a:xfrm rot="5400000" flipH="1">
            <a:off x="4393717" y="1088977"/>
            <a:ext cx="499528" cy="4324533"/>
          </a:xfrm>
          <a:prstGeom prst="leftBrace">
            <a:avLst>
              <a:gd name="adj1" fmla="val 8333"/>
              <a:gd name="adj2" fmla="val 50145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4373906" y="5733256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91" name="左中かっこ 190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7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01" name="下矢印 200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下矢印 201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下矢印 202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角丸四角形 191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角丸四角形 192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9270" cy="584775"/>
          </a:xfrm>
        </p:spPr>
        <p:txBody>
          <a:bodyPr/>
          <a:lstStyle/>
          <a:p>
            <a:r>
              <a:rPr kumimoji="1" lang="en-US" altLang="ja-JP" dirty="0" smtClean="0"/>
              <a:t> Time Evolution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504" y="119046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064627" y="176641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589984" y="147874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228792" y="17634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239801" y="181951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3282792" y="1865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174657" y="171766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2411406" y="17563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717543" y="13403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4471152" y="142474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34886" y="18144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701261" y="13331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287512" y="17064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36792" y="173923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4175917" y="18270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2274632" y="174728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19161" y="148007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345602" y="181146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1883993" y="143596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835596" y="14171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760370" y="152516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755261" y="146635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4577736" y="137074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131801" y="18118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727741" y="140625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25323" y="18104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171776" y="17124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1813122" y="138196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826848" y="151278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827161" y="1430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3630567" y="1441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599928" y="129837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727720" y="1334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2231776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4031976" y="165841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663824" y="1334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4427984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79512" y="165910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167880" y="167516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079648" y="165841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47600" y="1298377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07504" y="5769360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07355" y="764704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Hadronization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(initial condition)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107504" y="533164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sp>
        <p:nvSpPr>
          <p:cNvPr id="137" name="円/楕円 136"/>
          <p:cNvSpPr/>
          <p:nvPr/>
        </p:nvSpPr>
        <p:spPr>
          <a:xfrm>
            <a:off x="4001003" y="644252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4581796" y="606369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2937957" y="6259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1392201" y="604441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2991957" y="63615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1327057" y="59425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2311742" y="59632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645535" y="59973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4462964" y="600969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406894" y="64352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3565629" y="60440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359520" y="632727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3045957" y="623543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4112293" y="65032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2174968" y="595417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647153" y="613703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2245938" y="601836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964385" y="641691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2483940" y="639812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2408714" y="650612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3619629" y="61773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4569548" y="59556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1284201" y="60367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376085" y="63872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97331" y="64312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4108152" y="63885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1893514" y="636291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1907240" y="64937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755153" y="60875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3494935" y="615207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3464296" y="600932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1808112" y="631536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132112" y="586531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3968352" y="63345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2312168" y="631536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4419796" y="588332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251520" y="627995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2877045" y="61713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232048" y="5883321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575592" y="595532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423762" y="2348880"/>
            <a:ext cx="547838" cy="298276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-1292367" y="3604736"/>
            <a:ext cx="305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6">
                    <a:lumMod val="50000"/>
                  </a:schemeClr>
                </a:solidFill>
              </a:rPr>
              <a:t>Time evolution via DME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1155631" y="3387668"/>
            <a:ext cx="2988768" cy="403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Q_{\rm(tot)} \rangle_c&#10;\end{align*}&lt;/body&gt;&#10;  &lt;fcolor&gt;FF000000&lt;/fcolor&gt;&#10;  &lt;bcolor&gt;FFFFFFFF&lt;/bcolor&gt;&#10;  &lt;transparent&gt;True&lt;/transparent&gt;&#10;  &lt;resolution&gt;1800&lt;/resolution&gt;&#10;  &lt;imageh&gt;308&lt;/imageh&gt;&#10;  &lt;imagew&gt;118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76" y="3387668"/>
            <a:ext cx="1546089" cy="4035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5" name="下矢印 104"/>
          <p:cNvSpPr/>
          <p:nvPr/>
        </p:nvSpPr>
        <p:spPr>
          <a:xfrm flipV="1">
            <a:off x="2627784" y="3861048"/>
            <a:ext cx="581670" cy="52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下矢印 105"/>
          <p:cNvSpPr/>
          <p:nvPr/>
        </p:nvSpPr>
        <p:spPr>
          <a:xfrm flipV="1">
            <a:off x="4355976" y="3861048"/>
            <a:ext cx="581670" cy="5206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 flipV="1">
            <a:off x="6726634" y="3861048"/>
            <a:ext cx="581670" cy="52060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角丸四角形 107"/>
          <p:cNvSpPr/>
          <p:nvPr/>
        </p:nvSpPr>
        <p:spPr>
          <a:xfrm>
            <a:off x="5339650" y="4259997"/>
            <a:ext cx="3696846" cy="8699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1579072" y="4259997"/>
            <a:ext cx="3713007" cy="86990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612868" y="4259997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suppression owing to</a:t>
            </a:r>
          </a:p>
          <a:p>
            <a:pPr algn="ctr"/>
            <a:r>
              <a:rPr kumimoji="1" lang="en-US" altLang="ja-JP" sz="2400" dirty="0" smtClean="0">
                <a:solidFill>
                  <a:schemeClr val="tx2">
                    <a:lumMod val="50000"/>
                  </a:schemeClr>
                </a:solidFill>
              </a:rPr>
              <a:t>local charge conservation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5364088" y="4259997"/>
            <a:ext cx="3696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strongly dependent on</a:t>
            </a:r>
          </a:p>
          <a:p>
            <a:r>
              <a:rPr kumimoji="1"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mechanism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8" y="3394004"/>
            <a:ext cx="2810527" cy="369086"/>
          </a:xfrm>
          <a:prstGeom prst="rect">
            <a:avLst/>
          </a:prstGeom>
        </p:spPr>
      </p:pic>
      <p:pic>
        <p:nvPicPr>
          <p:cNvPr id="113" name="TexTeXPicture" descr="&lt;?xml version=&quot;1.0&quot; encoding=&quot;utf-16&quot;?&gt;&#10;&lt;TeXTeX&gt;&#10;  &lt;preamble&gt;\documentclass{jarticle}&#10;\usepackage{amsmath}&#10;\pagestyle{empty}&lt;/preamble&gt;&#10;  &lt;body&gt;\begin{align*} &#10;\langle Q_{\rm(tot)}^2\rangle_c, \langle Q_{\rm(net)} Q_{\rm(tot)}\rangle_c&#10;\end{align*}&lt;/body&gt;&#10;  &lt;fcolor&gt;FF000000&lt;/fcolor&gt;&#10;  &lt;bcolor&gt;FFFFFFFF&lt;/bcolor&gt;&#10;  &lt;transparent&gt;True&lt;/transparent&gt;&#10;  &lt;resolution&gt;1800&lt;/resolution&gt;&#10;  &lt;imageh&gt;331&lt;/imageh&gt;&#10;  &lt;imagew&gt;2538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42" y="3387668"/>
            <a:ext cx="3112254" cy="40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114" name="テキスト ボックス 113"/>
          <p:cNvSpPr txBox="1"/>
          <p:nvPr/>
        </p:nvSpPr>
        <p:spPr>
          <a:xfrm>
            <a:off x="1438145" y="2276872"/>
            <a:ext cx="5905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Boost invariance / infinitely long system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Local equilibration / local correlation</a:t>
            </a:r>
          </a:p>
        </p:txBody>
      </p:sp>
      <p:sp>
        <p:nvSpPr>
          <p:cNvPr id="115" name="左中かっこ 114"/>
          <p:cNvSpPr/>
          <p:nvPr/>
        </p:nvSpPr>
        <p:spPr>
          <a:xfrm>
            <a:off x="1115616" y="2303828"/>
            <a:ext cx="325545" cy="80404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65722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323528" y="980728"/>
            <a:ext cx="590465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99372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i="1" dirty="0" smtClean="0">
                <a:latin typeface="Symbol" pitchFamily="18" charset="2"/>
              </a:rPr>
              <a:t>Dh</a:t>
            </a:r>
            <a:r>
              <a:rPr lang="en-US" altLang="ja-JP" dirty="0" smtClean="0"/>
              <a:t> Dependence at </a:t>
            </a:r>
            <a:r>
              <a:rPr lang="en-US" altLang="ja-JP" dirty="0" err="1" smtClean="0"/>
              <a:t>Freezeout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98072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Initial fluctuations: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 \rangle_c &#10;=&#10;\langle \bar{Q}^4 \rangle_c &#10;=&#10;\langle \bar{Q}^2 Q_{\rm(tot)} \rangle_c &#10;=0&#10;\end{align*}&lt;/body&gt;&#10;  &lt;fcolor&gt;FF000000&lt;/fcolor&gt;&#10;  &lt;bcolor&gt;FFFFFFFF&lt;/bcolor&gt;&#10;  &lt;transparent&gt;True&lt;/transparent&gt;&#10;  &lt;resolution&gt;1800&lt;/resolution&gt;&#10;  &lt;imageh&gt;310&lt;/imageh&gt;&#10;  &lt;imagew&gt;3514&lt;/imagew&gt;&#10;  &lt;scale&gt;50&lt;/scale&gt;&#10;  &lt;cursor&gt;1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" y="1484784"/>
            <a:ext cx="4935174" cy="4353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041701" y="32770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2nd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389947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67223" y="4069135"/>
            <a:ext cx="720080" cy="358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363072"/>
            <a:ext cx="1728192" cy="4503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0616" y="3755113"/>
            <a:ext cx="1574124" cy="9218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c = &#10;\frac{\langle Q_{\rm(tot)}^2\rangle_c}&#10;{ \langle Q_{\rm(tot)} \rangle 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1931094" cy="964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下矢印 15"/>
          <p:cNvSpPr/>
          <p:nvPr/>
        </p:nvSpPr>
        <p:spPr>
          <a:xfrm flipV="1">
            <a:off x="7812360" y="3861048"/>
            <a:ext cx="504056" cy="5228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64288" y="4383882"/>
            <a:ext cx="2036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arameter 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sensitive to </a:t>
            </a:r>
          </a:p>
          <a:p>
            <a:pPr algn="ctr"/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hadronization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6203726" y="44624"/>
            <a:ext cx="3276154" cy="220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30301" y="1628800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85564" y="2564904"/>
            <a:ext cx="1960204" cy="1480385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64684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Total Charge Number  </a:t>
            </a:r>
            <a:endParaRPr kumimoji="1" lang="ja-JP" altLang="en-US" dirty="0"/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2121408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520" y="980728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recombination model,</a:t>
            </a:r>
            <a:endParaRPr kumimoji="1" lang="ja-JP" altLang="en-US" sz="2800" dirty="0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939338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212139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1283107" y="28376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1761368" y="285244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939338" y="283601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1761352" y="321248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1283107" y="355611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1761352" y="357252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939338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2121408" y="283839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1283107" y="31960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980797" y="4165134"/>
            <a:ext cx="186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 quarks</a:t>
            </a:r>
          </a:p>
          <a:p>
            <a:r>
              <a:rPr lang="en-US" altLang="ja-JP" sz="2400" dirty="0" smtClean="0"/>
              <a:t>6 antiquarks</a:t>
            </a:r>
            <a:endParaRPr kumimoji="1" lang="ja-JP" altLang="en-US" sz="2400" dirty="0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440625" y="2061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187797" y="1950934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4602001" y="1917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361614" y="192205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505523" y="2710595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323640" y="209764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626072" y="211537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323640" y="2545909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4584625" y="254684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251640" y="2688677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4680072" y="2700498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395640" y="2710595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4&#10;\end{align*}&lt;/body&gt;&#10;  &lt;fcolor&gt;FF000000&lt;/fcolor&gt;&#10;  &lt;bcolor&gt;FFFFFFFF&lt;/bcolor&gt;&#10;  &lt;transparent&gt;True&lt;/transparent&gt;&#10;  &lt;resolution&gt;1800&lt;/resolution&gt;&#10;  &lt;imageh&gt;782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19"/>
            <a:ext cx="1512168" cy="1064371"/>
          </a:xfrm>
          <a:prstGeom prst="rect">
            <a:avLst/>
          </a:prstGeom>
        </p:spPr>
      </p:pic>
      <p:sp>
        <p:nvSpPr>
          <p:cNvPr id="71" name="円/楕円 70"/>
          <p:cNvSpPr>
            <a:spLocks noChangeAspect="1"/>
          </p:cNvSpPr>
          <p:nvPr/>
        </p:nvSpPr>
        <p:spPr>
          <a:xfrm>
            <a:off x="4428072" y="1863371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4428072" y="2492896"/>
            <a:ext cx="396000" cy="396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184112" y="1863371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184112" y="2492896"/>
            <a:ext cx="396000" cy="396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4030301" y="3463307"/>
            <a:ext cx="1960204" cy="1496408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518209" y="3726882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4463328" y="385077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4938403" y="386945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010403" y="3749360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4401775" y="4461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602021" y="3822963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4286191" y="3706776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4430191" y="4587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74021" y="4533151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488501" y="4443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4938403" y="4440467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082403" y="4515151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4275249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4275249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4858437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858437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434501" y="366357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434501" y="4335151"/>
            <a:ext cx="396000" cy="396000"/>
          </a:xfrm>
          <a:prstGeom prst="ellipse">
            <a:avLst/>
          </a:prstGeom>
          <a:solidFill>
            <a:srgbClr val="C0C0C0">
              <a:alpha val="9804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63500">
              <a:schemeClr val="bg1">
                <a:lumMod val="50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2" name="TexTeXPicture" descr="&lt;?xml version=&quot;1.0&quot; encoding=&quot;utf-16&quot;?&gt;&#10;&lt;TeXTeX&gt;&#10;  &lt;preamble&gt;\documentclass{jarticle}&#10;\usepackage{amsmath}&#10;\pagestyle{empty}&lt;/preamble&gt;&#10;  &lt;body&gt;\begin{align*} &#10;N_B^{\rm(net)}=0 \\&#10;N_B^{\rm(tot)}=0&#10;\end{align*}&lt;/body&gt;&#10;  &lt;fcolor&gt;FF000000&lt;/fcolor&gt;&#10;  &lt;bcolor&gt;FFFFFFFF&lt;/bcolor&gt;&#10;  &lt;transparent&gt;True&lt;/transparent&gt;&#10;  &lt;resolution&gt;1800&lt;/resolution&gt;&#10;  &lt;imageh&gt;782&lt;/imageh&gt;&#10;  &lt;imagew&gt;1109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3" y="3660629"/>
            <a:ext cx="1509446" cy="1064371"/>
          </a:xfrm>
          <a:prstGeom prst="rect">
            <a:avLst/>
          </a:prstGeom>
        </p:spPr>
      </p:pic>
      <p:sp>
        <p:nvSpPr>
          <p:cNvPr id="133" name="テキスト ボックス 132"/>
          <p:cNvSpPr txBox="1"/>
          <p:nvPr/>
        </p:nvSpPr>
        <p:spPr>
          <a:xfrm>
            <a:off x="513439" y="5930116"/>
            <a:ext cx="737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en-US" altLang="ja-JP" sz="2800" dirty="0" smtClean="0"/>
              <a:t>          can fluctuate, while            does not.</a:t>
            </a:r>
            <a:endParaRPr kumimoji="1" lang="ja-JP" altLang="en-US" sz="2800" dirty="0"/>
          </a:p>
        </p:txBody>
      </p:sp>
      <p:sp>
        <p:nvSpPr>
          <p:cNvPr id="134" name="右矢印 133"/>
          <p:cNvSpPr/>
          <p:nvPr/>
        </p:nvSpPr>
        <p:spPr>
          <a:xfrm rot="20338374">
            <a:off x="2915815" y="2556106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右矢印 134"/>
          <p:cNvSpPr/>
          <p:nvPr/>
        </p:nvSpPr>
        <p:spPr>
          <a:xfrm rot="23460000">
            <a:off x="2849111" y="3604200"/>
            <a:ext cx="936104" cy="55981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764773" y="4340883"/>
            <a:ext cx="144000" cy="144000"/>
          </a:xfrm>
          <a:prstGeom prst="ellipse">
            <a:avLst/>
          </a:prstGeom>
          <a:solidFill>
            <a:srgbClr val="CCCC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764773" y="4715766"/>
            <a:ext cx="144000" cy="144000"/>
          </a:xfrm>
          <a:prstGeom prst="ellipse">
            <a:avLst/>
          </a:prstGeom>
          <a:solidFill>
            <a:srgbClr val="333399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N_B^{\rm(to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0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1" y="5921026"/>
            <a:ext cx="925878" cy="507102"/>
          </a:xfrm>
          <a:prstGeom prst="rect">
            <a:avLst/>
          </a:prstGeom>
        </p:spPr>
      </p:pic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N_B^{\rm(net)}&#10;\end{align*}&lt;/body&gt;&#10;  &lt;fcolor&gt;FF000000&lt;/fcolor&gt;&#10;  &lt;bcolor&gt;FFFFFFFF&lt;/bcolor&gt;&#10;  &lt;transparent&gt;True&lt;/transparent&gt;&#10;  &lt;resolution&gt;1800&lt;/resolution&gt;&#10;  &lt;imageh&gt;333&lt;/imageh&gt;&#10;  &lt;imagew&gt;63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5933552"/>
            <a:ext cx="959380" cy="5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4403" y="6134670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Charcteristic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dependences!</a:t>
            </a:r>
            <a:endParaRPr kumimoji="1" lang="ja-JP" altLang="en-US" sz="28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4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19"/>
            <a:ext cx="5697050" cy="4055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1328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40464" y="2276872"/>
            <a:ext cx="4387278" cy="122934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40464" y="3570322"/>
            <a:ext cx="4387278" cy="10857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629" b="9968"/>
          <a:stretch/>
        </p:blipFill>
        <p:spPr>
          <a:xfrm>
            <a:off x="935115" y="991610"/>
            <a:ext cx="2479408" cy="1152127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四角形吹き出し 22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6228184" y="989705"/>
            <a:ext cx="2808312" cy="3312647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9&lt;/imageh&gt;&#10;  &lt;imagew&gt;1607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1832355" cy="785620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592891" cy="78334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\langle \delta N^4 \rangle (0)&#10;\end{align*}&lt;/body&gt;&#10;  &lt;fcolor&gt;FF000000&lt;/fcolor&gt;&#10;  &lt;bcolor&gt;FFFFFFFF&lt;/bcolor&gt;&#10;  &lt;transparent&gt;True&lt;/transparent&gt;&#10;  &lt;resolution&gt;1800&lt;/resolution&gt;&#10;  &lt;imageh&gt;284&lt;/imageh&gt;&#10;  &lt;imagew&gt;2021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443889" cy="34342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40488" y="785433"/>
            <a:ext cx="1888361" cy="5616166"/>
            <a:chOff x="3840488" y="785433"/>
            <a:chExt cx="1888361" cy="5616166"/>
          </a:xfrm>
        </p:grpSpPr>
        <p:sp>
          <p:nvSpPr>
            <p:cNvPr id="35" name="四角形吹き出し 34"/>
            <p:cNvSpPr/>
            <p:nvPr/>
          </p:nvSpPr>
          <p:spPr>
            <a:xfrm>
              <a:off x="4309720" y="5499441"/>
              <a:ext cx="1419129" cy="902158"/>
            </a:xfrm>
            <a:prstGeom prst="wedgeRectCallout">
              <a:avLst>
                <a:gd name="adj1" fmla="val -82196"/>
                <a:gd name="adj2" fmla="val -103613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330068" y="5939934"/>
              <a:ext cx="1383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baryon #</a:t>
              </a:r>
              <a:endParaRPr kumimoji="1" lang="ja-JP" altLang="en-US" sz="2400" dirty="0"/>
            </a:p>
          </p:txBody>
        </p: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2075" y="5676145"/>
              <a:ext cx="1216879" cy="291347"/>
            </a:xfrm>
            <a:prstGeom prst="rect">
              <a:avLst/>
            </a:prstGeom>
          </p:spPr>
        </p:pic>
        <p:cxnSp>
          <p:nvCxnSpPr>
            <p:cNvPr id="38" name="直線コネクタ 37"/>
            <p:cNvCxnSpPr>
              <a:endCxn id="35" idx="4"/>
            </p:cNvCxnSpPr>
            <p:nvPr/>
          </p:nvCxnSpPr>
          <p:spPr>
            <a:xfrm>
              <a:off x="3840488" y="785433"/>
              <a:ext cx="12329" cy="423033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940464" y="4809274"/>
            <a:ext cx="4350932" cy="1318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7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42423" cy="3758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877" b="4744"/>
          <a:stretch/>
        </p:blipFill>
        <p:spPr>
          <a:xfrm>
            <a:off x="383601" y="836712"/>
            <a:ext cx="5772938" cy="4174405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300192" y="1188006"/>
            <a:ext cx="2808312" cy="24094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229317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dirty="0" smtClean="0"/>
              <a:t> Dependence: 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order  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_3 = \frac{ \langle Q_{\rm(net)}^3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6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1" y="1484785"/>
            <a:ext cx="1832355" cy="78334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= \frac{ \langle Q_{\rm(net)}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32&lt;/imageh&gt;&#10;  &lt;imagew&gt;2041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564904"/>
            <a:ext cx="2376264" cy="73581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71600" y="2149790"/>
            <a:ext cx="4248472" cy="84561"/>
          </a:xfrm>
          <a:prstGeom prst="rect">
            <a:avLst/>
          </a:prstGeom>
          <a:solidFill>
            <a:srgbClr val="333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71868" y="3238377"/>
            <a:ext cx="4248204" cy="8774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971868" y="4365104"/>
            <a:ext cx="4248204" cy="7200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0866" y="874730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\rangle(\eta) /&#10;\langle \delta N^3 \rangle (0)&#10;\end{align*}&lt;/body&gt;&#10;  &lt;fcolor&gt;FF000000&lt;/fcolor&gt;&#10;  &lt;bcolor&gt;FFFFFFFF&lt;/bcolor&gt;&#10;  &lt;transparent&gt;True&lt;/transparent&gt;&#10;  &lt;resolution&gt;1800&lt;/resolution&gt;&#10;  &lt;imageh&gt;282&lt;/imageh&gt;&#10;  &lt;imagew&gt;2021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3936" y="2714103"/>
            <a:ext cx="2443889" cy="341008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0.5&#10;\end{align*}&lt;/body&gt;&#10;  &lt;fcolor&gt;FF000000&lt;/fcolor&gt;&#10;  &lt;bcolor&gt;FFFFFFFF&lt;/bcolor&gt;&#10;  &lt;transparent&gt;True&lt;/transparent&gt;&#10;  &lt;resolution&gt;1800&lt;/resolution&gt;&#10;  &lt;imageh&gt;687&lt;/imageh&gt;&#10;  &lt;imagew&gt;2274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3725780"/>
            <a:ext cx="2592891" cy="78334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58177" y="1903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MK, to appear soon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57349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Problems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400090"/>
            <a:ext cx="851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Relaxation from a specific initial condition to </a:t>
            </a:r>
            <a:r>
              <a:rPr kumimoji="1" lang="en-US" altLang="ja-JP" sz="2400" dirty="0" err="1" smtClean="0"/>
              <a:t>Skellam</a:t>
            </a:r>
            <a:r>
              <a:rPr kumimoji="1" lang="en-US" altLang="ja-JP" sz="2400" dirty="0" smtClean="0"/>
              <a:t> value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3471391"/>
            <a:ext cx="609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pair creation/annihilation below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chem</a:t>
            </a:r>
            <a:endParaRPr kumimoji="1" lang="en-US" altLang="ja-JP" sz="2400" baseline="-25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014290"/>
            <a:ext cx="6617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We assume perfect equilibration at T</a:t>
            </a:r>
            <a:r>
              <a:rPr lang="en-US" altLang="ja-JP" sz="2400" baseline="-25000" dirty="0" smtClean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C</a:t>
            </a:r>
            <a:r>
              <a:rPr kumimoji="1" lang="en-US" altLang="ja-JP" sz="2400" dirty="0" err="1" smtClean="0"/>
              <a:t>umulants</a:t>
            </a:r>
            <a:r>
              <a:rPr kumimoji="1" lang="en-US" altLang="ja-JP" sz="2400" dirty="0" smtClean="0"/>
              <a:t> near T</a:t>
            </a:r>
            <a:r>
              <a:rPr kumimoji="1" lang="en-US" altLang="ja-JP" sz="2400" baseline="-25000" dirty="0" smtClean="0"/>
              <a:t>c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can be studied by Lattice.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4039424"/>
            <a:ext cx="6670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For baryons, this would be justified below T</a:t>
            </a:r>
            <a:r>
              <a:rPr kumimoji="1" lang="en-US" altLang="ja-JP" sz="2400" baseline="-25000" dirty="0" smtClean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But, may not for electric charges.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5271591"/>
            <a:ext cx="3571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finite volume effect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24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6047" y="2204864"/>
            <a:ext cx="86744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Effect of Global Charge Conservation</a:t>
            </a:r>
          </a:p>
          <a:p>
            <a:pPr algn="ctr"/>
            <a:r>
              <a:rPr kumimoji="1" lang="en-US" altLang="ja-JP" sz="4000" dirty="0" smtClean="0"/>
              <a:t>(Finite Volume Effect)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9428" y="4653136"/>
            <a:ext cx="574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MK, arXiv:1409.6866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354" name="テキスト ボックス 353"/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356" name="直線コネクタ 355"/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直線コネクタ 356"/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2" name="円/楕円 361"/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63" name="直線コネクタ 362"/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4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368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369" name="テキスト ボックス 368"/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Conserved charges in the total system do no fluctuate!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6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up to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in 2014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23453" y="1412776"/>
            <a:ext cx="372846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9906" y="2322342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great achievement </a:t>
            </a:r>
            <a:r>
              <a:rPr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physics!</a:t>
            </a:r>
            <a:endParaRPr kumimoji="1" lang="ja-JP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1589" y="908415"/>
            <a:ext cx="2124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STAR, PRL 2014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695790" cy="584775"/>
          </a:xfrm>
        </p:spPr>
        <p:txBody>
          <a:bodyPr/>
          <a:lstStyle/>
          <a:p>
            <a:r>
              <a:rPr kumimoji="1" lang="en-US" altLang="ja-JP" dirty="0" smtClean="0"/>
              <a:t> Global Charge Conservation  </a:t>
            </a:r>
            <a:endParaRPr kumimoji="1" lang="ja-JP" altLang="en-US" dirty="0"/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3635896" y="6326814"/>
            <a:ext cx="539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PRL2000;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Bleicher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Jeon, Koch (2000)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350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11877" y="2526096"/>
            <a:ext cx="2174304" cy="373285"/>
          </a:xfrm>
          <a:prstGeom prst="rect">
            <a:avLst/>
          </a:prstGeom>
        </p:spPr>
      </p:pic>
      <p:sp>
        <p:nvSpPr>
          <p:cNvPr id="354" name="テキスト ボックス 353"/>
          <p:cNvSpPr txBox="1"/>
          <p:nvPr/>
        </p:nvSpPr>
        <p:spPr>
          <a:xfrm>
            <a:off x="2762973" y="1480274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2764013" y="3560418"/>
            <a:ext cx="279477" cy="335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356" name="直線コネクタ 355"/>
          <p:cNvCxnSpPr/>
          <p:nvPr/>
        </p:nvCxnSpPr>
        <p:spPr>
          <a:xfrm flipH="1">
            <a:off x="3047373" y="1485153"/>
            <a:ext cx="0" cy="235122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7" name="直線コネクタ 356"/>
          <p:cNvCxnSpPr/>
          <p:nvPr/>
        </p:nvCxnSpPr>
        <p:spPr>
          <a:xfrm flipH="1">
            <a:off x="3052169" y="3836374"/>
            <a:ext cx="3969609" cy="2431"/>
          </a:xfrm>
          <a:prstGeom prst="line">
            <a:avLst/>
          </a:prstGeom>
          <a:ln>
            <a:headEnd type="arrow" w="med" len="med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>
          <a:xfrm>
            <a:off x="3052169" y="1584211"/>
            <a:ext cx="2972692" cy="225459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2" name="円/楕円 361"/>
          <p:cNvSpPr/>
          <p:nvPr/>
        </p:nvSpPr>
        <p:spPr>
          <a:xfrm>
            <a:off x="5985110" y="3799890"/>
            <a:ext cx="41069" cy="4106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63" name="直線コネクタ 362"/>
          <p:cNvCxnSpPr/>
          <p:nvPr/>
        </p:nvCxnSpPr>
        <p:spPr>
          <a:xfrm>
            <a:off x="5502123" y="3444536"/>
            <a:ext cx="522738" cy="39427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4" name="TexTeXPicture" descr="&lt;?xml version=&quot;1.0&quot; encoding=&quot;utf-16&quot;?&gt;&#10;&lt;TeXTeX&gt;&#10;  &lt;preamble&gt;\documentclass{jarticle}&#10;\usepackage{amsmath}&#10;\pagestyle{empty}&lt;/preamble&gt;&#10;  &lt;body&gt;\begin{align*} &#10;{\Delta \eta}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51" y="3415515"/>
            <a:ext cx="405383" cy="293903"/>
          </a:xfrm>
          <a:prstGeom prst="rect">
            <a:avLst/>
          </a:prstGeom>
        </p:spPr>
      </p:pic>
      <p:pic>
        <p:nvPicPr>
          <p:cNvPr id="368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9" y="4018328"/>
            <a:ext cx="505321" cy="230843"/>
          </a:xfrm>
          <a:prstGeom prst="rect">
            <a:avLst/>
          </a:prstGeom>
        </p:spPr>
      </p:pic>
      <p:sp>
        <p:nvSpPr>
          <p:cNvPr id="369" name="テキスト ボックス 368"/>
          <p:cNvSpPr txBox="1"/>
          <p:nvPr/>
        </p:nvSpPr>
        <p:spPr>
          <a:xfrm>
            <a:off x="753168" y="918748"/>
            <a:ext cx="761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Conserved charges in the total system do no fluctuate!</a:t>
            </a:r>
            <a:endParaRPr kumimoji="1" lang="ja-JP" altLang="en-US" sz="2400" dirty="0"/>
          </a:p>
        </p:txBody>
      </p:sp>
      <p:sp>
        <p:nvSpPr>
          <p:cNvPr id="371" name="四角形吹き出し 370"/>
          <p:cNvSpPr/>
          <p:nvPr/>
        </p:nvSpPr>
        <p:spPr>
          <a:xfrm>
            <a:off x="1403648" y="4621022"/>
            <a:ext cx="5400600" cy="1666878"/>
          </a:xfrm>
          <a:prstGeom prst="wedgeRectCallout">
            <a:avLst>
              <a:gd name="adj1" fmla="val 18674"/>
              <a:gd name="adj2" fmla="val -1274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テキスト ボックス 345"/>
          <p:cNvSpPr txBox="1"/>
          <p:nvPr/>
        </p:nvSpPr>
        <p:spPr>
          <a:xfrm>
            <a:off x="2213242" y="4813063"/>
            <a:ext cx="381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</a:t>
            </a:r>
            <a:r>
              <a:rPr kumimoji="1" lang="en-US" altLang="ja-JP" sz="2400" dirty="0" smtClean="0"/>
              <a:t> Estimate of GCC Effect</a:t>
            </a:r>
          </a:p>
        </p:txBody>
      </p:sp>
      <p:pic>
        <p:nvPicPr>
          <p:cNvPr id="348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langle  \delta &#10;N^{2} \rangle_{\rm GCC}=&#10;\langle  \delta &#10;N^{2} \rangle_{\rm inf}\times \left(1-\frac{\Delta \eta}{\eta_{\rm tot}}\right)&#10;\end{align*}&lt;/body&gt;&#10;  &lt;fcolor&gt;FF000000&lt;/fcolor&gt;&#10;  &lt;bcolor&gt;FFFFFFFF&lt;/bcolor&gt;&#10;  &lt;transparent&gt;True&lt;/transparent&gt;&#10;  &lt;resolution&gt;1800&lt;/resolution&gt;&#10;  &lt;imageh&gt;597&lt;/imageh&gt;&#10;  &lt;imagew&gt;3813&lt;/imagew&gt;&#10;  &lt;scale&gt;50&lt;/scale&gt;&#10;  &lt;cursor&gt;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64" y="5454539"/>
            <a:ext cx="4704088" cy="736515"/>
          </a:xfrm>
          <a:prstGeom prst="rect">
            <a:avLst/>
          </a:prstGeom>
        </p:spPr>
      </p:pic>
      <p:cxnSp>
        <p:nvCxnSpPr>
          <p:cNvPr id="372" name="直線コネクタ 371"/>
          <p:cNvCxnSpPr/>
          <p:nvPr/>
        </p:nvCxnSpPr>
        <p:spPr>
          <a:xfrm>
            <a:off x="5985110" y="3615562"/>
            <a:ext cx="6014" cy="2454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73211" cy="584775"/>
          </a:xfrm>
        </p:spPr>
        <p:txBody>
          <a:bodyPr/>
          <a:lstStyle/>
          <a:p>
            <a:r>
              <a:rPr kumimoji="1" lang="en-US" altLang="ja-JP" dirty="0" smtClean="0"/>
              <a:t> Diffusion in Finite Volume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182" b="6930"/>
          <a:stretch/>
        </p:blipFill>
        <p:spPr>
          <a:xfrm>
            <a:off x="66299" y="1994873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161260" y="3384664"/>
            <a:ext cx="18277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smtClean="0"/>
              <a:t>Infinite Sys.</a:t>
            </a:r>
          </a:p>
          <a:p>
            <a:pPr algn="r"/>
            <a:r>
              <a:rPr kumimoji="1" lang="en-US" altLang="ja-JP" b="1" dirty="0" smtClean="0"/>
              <a:t>(No GCC Effect)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147152" y="2162968"/>
            <a:ext cx="2747260" cy="1961518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4212" y="3377165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Average </a:t>
            </a:r>
          </a:p>
          <a:p>
            <a:r>
              <a:rPr lang="en-US" altLang="ja-JP" sz="2000" dirty="0"/>
              <a:t>  </a:t>
            </a:r>
            <a:r>
              <a:rPr kumimoji="1" lang="en-US" altLang="ja-JP" sz="2000" dirty="0" smtClean="0"/>
              <a:t>Diffusion Length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247629" y="2558996"/>
            <a:ext cx="1767408" cy="1001629"/>
          </a:xfrm>
          <a:prstGeom prst="rect">
            <a:avLst/>
          </a:prstGeom>
          <a:solidFill>
            <a:srgbClr val="FF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7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9" y="2698713"/>
            <a:ext cx="1557073" cy="809424"/>
          </a:xfrm>
          <a:prstGeom prst="rect">
            <a:avLst/>
          </a:prstGeom>
        </p:spPr>
      </p:pic>
      <p:sp>
        <p:nvSpPr>
          <p:cNvPr id="348" name="テキスト ボックス 347"/>
          <p:cNvSpPr txBox="1"/>
          <p:nvPr/>
        </p:nvSpPr>
        <p:spPr>
          <a:xfrm>
            <a:off x="6851867" y="4240728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Diffusion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Coefficient</a:t>
            </a:r>
            <a:endParaRPr kumimoji="1" lang="ja-JP" altLang="en-US" sz="2000" dirty="0"/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" y="1564820"/>
            <a:ext cx="2516305" cy="432000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9" y="6381368"/>
            <a:ext cx="1280161" cy="360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91" y="4342296"/>
            <a:ext cx="538692" cy="263525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98" y="2538119"/>
            <a:ext cx="2718458" cy="792000"/>
          </a:xfrm>
          <a:prstGeom prst="rect">
            <a:avLst/>
          </a:prstGeom>
        </p:spPr>
      </p:pic>
      <p:sp>
        <p:nvSpPr>
          <p:cNvPr id="357" name="テキスト ボックス 356"/>
          <p:cNvSpPr txBox="1"/>
          <p:nvPr/>
        </p:nvSpPr>
        <p:spPr>
          <a:xfrm>
            <a:off x="827584" y="898987"/>
            <a:ext cx="712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Solve the diffusion master equation in finite volume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4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73211" cy="584775"/>
          </a:xfrm>
        </p:spPr>
        <p:txBody>
          <a:bodyPr/>
          <a:lstStyle/>
          <a:p>
            <a:r>
              <a:rPr kumimoji="1" lang="en-US" altLang="ja-JP" dirty="0" smtClean="0"/>
              <a:t> Diffusion in Finite Volume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182" b="6930"/>
          <a:stretch/>
        </p:blipFill>
        <p:spPr>
          <a:xfrm>
            <a:off x="66299" y="1994873"/>
            <a:ext cx="6161885" cy="432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3161260" y="3384664"/>
            <a:ext cx="18277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 smtClean="0"/>
              <a:t>Infinite Sys.</a:t>
            </a:r>
          </a:p>
          <a:p>
            <a:pPr algn="r"/>
            <a:r>
              <a:rPr kumimoji="1" lang="en-US" altLang="ja-JP" b="1" dirty="0" smtClean="0"/>
              <a:t>(No GCC Effect)</a:t>
            </a:r>
            <a:endParaRPr kumimoji="1" lang="ja-JP" altLang="en-US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147152" y="2162968"/>
            <a:ext cx="2747260" cy="1961518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4212" y="3377165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Average </a:t>
            </a:r>
          </a:p>
          <a:p>
            <a:r>
              <a:rPr lang="en-US" altLang="ja-JP" sz="2000" dirty="0"/>
              <a:t>  </a:t>
            </a:r>
            <a:r>
              <a:rPr kumimoji="1" lang="en-US" altLang="ja-JP" sz="2000" dirty="0" smtClean="0"/>
              <a:t>Diffusion Length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247629" y="2558996"/>
            <a:ext cx="1767408" cy="1001629"/>
          </a:xfrm>
          <a:prstGeom prst="rect">
            <a:avLst/>
          </a:prstGeom>
          <a:solidFill>
            <a:srgbClr val="FF9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7" name="TexTeXPicture" descr="&lt;?xml version=&quot;1.0&quot; encoding=&quot;utf-16&quot;?&gt;&#10;&lt;TeXTeX&gt;&#10;  &lt;preamble&gt;\documentclass{jarticle}&#10;\usepackage{amsmath}&#10;\pagestyle{empty}&lt;/preamble&gt;&#10;  &lt;body&gt;\begin{align*}&#10;L=\frac{\eta_{\rm tot}}{d(\tau)}&#10;\end{align*}&lt;/body&gt;&#10;  &lt;fcolor&gt;FF000000&lt;/fcolor&gt;&#10;  &lt;bcolor&gt;FFFFFFFF&lt;/bcolor&gt;&#10;  &lt;transparent&gt;True&lt;/transparent&gt;&#10;  &lt;resolution&gt;1800&lt;/resolution&gt;&#10;  &lt;imageh&gt;511&lt;/imageh&gt;&#10;  &lt;imagew&gt;98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19" y="2698713"/>
            <a:ext cx="1557073" cy="809424"/>
          </a:xfrm>
          <a:prstGeom prst="rect">
            <a:avLst/>
          </a:prstGeom>
        </p:spPr>
      </p:pic>
      <p:sp>
        <p:nvSpPr>
          <p:cNvPr id="348" name="テキスト ボックス 347"/>
          <p:cNvSpPr txBox="1"/>
          <p:nvPr/>
        </p:nvSpPr>
        <p:spPr>
          <a:xfrm>
            <a:off x="6851867" y="4240728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: Diffusion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Coefficient</a:t>
            </a:r>
            <a:endParaRPr kumimoji="1" lang="ja-JP" altLang="en-US" sz="2000" dirty="0"/>
          </a:p>
        </p:txBody>
      </p:sp>
      <p:pic>
        <p:nvPicPr>
          <p:cNvPr id="351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7" y="1564820"/>
            <a:ext cx="2516305" cy="432000"/>
          </a:xfrm>
          <a:prstGeom prst="rect">
            <a:avLst/>
          </a:prstGeom>
        </p:spPr>
      </p:pic>
      <p:pic>
        <p:nvPicPr>
          <p:cNvPr id="352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d(\tau)}&#10;\end{align*}&lt;/body&gt;&#10;  &lt;fcolor&gt;FF000000&lt;/fcolor&gt;&#10;  &lt;bcolor&gt;FFFFFFFF&lt;/bcolor&gt;&#10;  &lt;transparent&gt;True&lt;/transparent&gt;&#10;  &lt;resolution&gt;1800&lt;/resolution&gt;&#10;  &lt;imageh&gt;250&lt;/imageh&gt;&#10;  &lt;imagew&gt;8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9" y="6381368"/>
            <a:ext cx="1280161" cy="360000"/>
          </a:xfrm>
          <a:prstGeom prst="rect">
            <a:avLst/>
          </a:prstGeom>
        </p:spPr>
      </p:pic>
      <p:pic>
        <p:nvPicPr>
          <p:cNvPr id="355" name="TexTeXPicture" descr="&lt;?xml version=&quot;1.0&quot; encoding=&quot;utf-16&quot;?&gt;&#10;&lt;TeXTeX&gt;&#10;  &lt;preamble&gt;\documentclass{jarticle}&#10;\usepackage{amsmath}&#10;\pagestyle{empty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91" y="4342296"/>
            <a:ext cx="538692" cy="263525"/>
          </a:xfrm>
          <a:prstGeom prst="rect">
            <a:avLst/>
          </a:prstGeom>
        </p:spPr>
      </p:pic>
      <p:pic>
        <p:nvPicPr>
          <p:cNvPr id="356" name="TexTeXPicture" descr="&lt;?xml version=&quot;1.0&quot; encoding=&quot;utf-16&quot;?&gt;&#10;&lt;TeXTeX&gt;&#10;  &lt;preamble&gt;\documentclass{jarticle}&#10;\usepackage{amsmath}&#10;\pagestyle{empty}&lt;/preamble&gt;&#10;  &lt;body&gt;\begin{align*} &#10;d(\tau)=\sqrt{2\int_{\tau_0}^{\tau}D(\tau')d\tau'}&#10;\end{align*}&lt;/body&gt;&#10;  &lt;fcolor&gt;FF000000&lt;/fcolor&gt;&#10;  &lt;bcolor&gt;FFFFFFFF&lt;/bcolor&gt;&#10;  &lt;transparent&gt;True&lt;/transparent&gt;&#10;  &lt;resolution&gt;1800&lt;/resolution&gt;&#10;  &lt;imageh&gt;747&lt;/imageh&gt;&#10;  &lt;imagew&gt;2564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98" y="2538119"/>
            <a:ext cx="2718458" cy="792000"/>
          </a:xfrm>
          <a:prstGeom prst="rect">
            <a:avLst/>
          </a:prstGeom>
        </p:spPr>
      </p:pic>
      <p:sp>
        <p:nvSpPr>
          <p:cNvPr id="357" name="テキスト ボックス 356"/>
          <p:cNvSpPr txBox="1"/>
          <p:nvPr/>
        </p:nvSpPr>
        <p:spPr>
          <a:xfrm>
            <a:off x="827584" y="898987"/>
            <a:ext cx="712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Solve the diffusion master equation in finite volume</a:t>
            </a:r>
            <a:endParaRPr kumimoji="1" lang="ja-JP" altLang="en-US" sz="2400" dirty="0"/>
          </a:p>
        </p:txBody>
      </p:sp>
      <p:sp>
        <p:nvSpPr>
          <p:cNvPr id="358" name="左右矢印 357"/>
          <p:cNvSpPr/>
          <p:nvPr/>
        </p:nvSpPr>
        <p:spPr>
          <a:xfrm>
            <a:off x="4994767" y="5151029"/>
            <a:ext cx="917161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左右矢印 358"/>
          <p:cNvSpPr/>
          <p:nvPr/>
        </p:nvSpPr>
        <p:spPr>
          <a:xfrm>
            <a:off x="3275856" y="4986142"/>
            <a:ext cx="917161" cy="36004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左右矢印 359"/>
          <p:cNvSpPr/>
          <p:nvPr/>
        </p:nvSpPr>
        <p:spPr>
          <a:xfrm>
            <a:off x="2520443" y="4729833"/>
            <a:ext cx="917161" cy="36004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テキスト ボックス 360"/>
          <p:cNvSpPr txBox="1"/>
          <p:nvPr/>
        </p:nvSpPr>
        <p:spPr>
          <a:xfrm>
            <a:off x="4927077" y="4525264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effect of</a:t>
            </a:r>
          </a:p>
          <a:p>
            <a:pPr algn="ctr"/>
            <a:r>
              <a:rPr kumimoji="1" lang="en-US" altLang="ja-JP" dirty="0" smtClean="0"/>
              <a:t>GCC</a:t>
            </a:r>
            <a:endParaRPr kumimoji="1" lang="ja-JP" altLang="en-US" dirty="0"/>
          </a:p>
        </p:txBody>
      </p:sp>
      <p:sp>
        <p:nvSpPr>
          <p:cNvPr id="362" name="テキスト ボックス 361"/>
          <p:cNvSpPr txBox="1"/>
          <p:nvPr/>
        </p:nvSpPr>
        <p:spPr>
          <a:xfrm>
            <a:off x="3314693" y="4323414"/>
            <a:ext cx="1001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effect of</a:t>
            </a:r>
          </a:p>
          <a:p>
            <a:pPr algn="ctr"/>
            <a:r>
              <a:rPr kumimoji="1" lang="en-US" altLang="ja-JP" dirty="0" smtClean="0"/>
              <a:t>GCC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6148949" y="5589240"/>
            <a:ext cx="2918109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Delta\eta/d \geq L-2\end{align*}&lt;/body&gt;&#10;  &lt;fcolor&gt;FF000000&lt;/fcolor&gt;&#10;  &lt;bcolor&gt;FFFFFFFF&lt;/bcolor&gt;&#10;  &lt;transparent&gt;True&lt;/transparent&gt;&#10;  &lt;resolution&gt;1800&lt;/resolution&gt;&#10;  &lt;imageh&gt;250&lt;/imageh&gt;&#10;  &lt;imagew&gt;1500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21808"/>
            <a:ext cx="2046787" cy="34113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148950" y="5668370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suppression only for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72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80100" cy="584775"/>
          </a:xfrm>
        </p:spPr>
        <p:txBody>
          <a:bodyPr/>
          <a:lstStyle/>
          <a:p>
            <a:r>
              <a:rPr kumimoji="1" lang="en-US" altLang="ja-JP" dirty="0" smtClean="0"/>
              <a:t> Physical Interpretation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5496" y="4529538"/>
            <a:ext cx="5248553" cy="1443910"/>
            <a:chOff x="658645" y="4721549"/>
            <a:chExt cx="5248553" cy="14439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58645" y="4721549"/>
              <a:ext cx="52485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Condition for effects of the GCC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86365" y="5196621"/>
              <a:ext cx="4862422" cy="968838"/>
            </a:xfrm>
            <a:prstGeom prst="rect">
              <a:avLst/>
            </a:prstGeom>
            <a:noFill/>
            <a:ln w="57150" cap="flat" cmpd="sng" algn="ctr">
              <a:solidFill>
                <a:srgbClr val="FF3D3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  <a:cs typeface="+mn-cs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076056" y="1235282"/>
            <a:ext cx="3989489" cy="1328884"/>
            <a:chOff x="5765845" y="3391579"/>
            <a:chExt cx="3989489" cy="13288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765845" y="3391579"/>
              <a:ext cx="3989489" cy="1328884"/>
              <a:chOff x="5928434" y="847568"/>
              <a:chExt cx="3989489" cy="1328884"/>
            </a:xfrm>
          </p:grpSpPr>
          <p:sp>
            <p:nvSpPr>
              <p:cNvPr id="9" name="テキスト ボックス 8"/>
              <p:cNvSpPr txBox="1"/>
              <p:nvPr/>
            </p:nvSpPr>
            <p:spPr>
              <a:xfrm>
                <a:off x="6724420" y="926771"/>
                <a:ext cx="3193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Averaged Diffusion Distance</a:t>
                </a:r>
              </a:p>
            </p:txBody>
          </p:sp>
          <p:sp>
            <p:nvSpPr>
              <p:cNvPr id="10" name="正方形/長方形 71"/>
              <p:cNvSpPr/>
              <p:nvPr/>
            </p:nvSpPr>
            <p:spPr>
              <a:xfrm>
                <a:off x="5928434" y="847568"/>
                <a:ext cx="3989489" cy="1328884"/>
              </a:xfrm>
              <a:custGeom>
                <a:avLst/>
                <a:gdLst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13961 w 3824115"/>
                  <a:gd name="connsiteY2" fmla="*/ 556697 h 962865"/>
                  <a:gd name="connsiteX3" fmla="*/ 3824115 w 3824115"/>
                  <a:gd name="connsiteY3" fmla="*/ 962865 h 962865"/>
                  <a:gd name="connsiteX4" fmla="*/ 0 w 3824115"/>
                  <a:gd name="connsiteY4" fmla="*/ 962865 h 962865"/>
                  <a:gd name="connsiteX5" fmla="*/ 0 w 3824115"/>
                  <a:gd name="connsiteY5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13961 w 3824847"/>
                  <a:gd name="connsiteY2" fmla="*/ 556697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13961 w 3824847"/>
                  <a:gd name="connsiteY3" fmla="*/ 556697 h 962865"/>
                  <a:gd name="connsiteX4" fmla="*/ 3824847 w 3824847"/>
                  <a:gd name="connsiteY4" fmla="*/ 687325 h 962865"/>
                  <a:gd name="connsiteX5" fmla="*/ 3824115 w 3824847"/>
                  <a:gd name="connsiteY5" fmla="*/ 962865 h 962865"/>
                  <a:gd name="connsiteX6" fmla="*/ 0 w 3824847"/>
                  <a:gd name="connsiteY6" fmla="*/ 962865 h 962865"/>
                  <a:gd name="connsiteX7" fmla="*/ 0 w 3824847"/>
                  <a:gd name="connsiteY7" fmla="*/ 0 h 962865"/>
                  <a:gd name="connsiteX0" fmla="*/ 0 w 4020789"/>
                  <a:gd name="connsiteY0" fmla="*/ 0 h 962865"/>
                  <a:gd name="connsiteX1" fmla="*/ 3824115 w 4020789"/>
                  <a:gd name="connsiteY1" fmla="*/ 0 h 962865"/>
                  <a:gd name="connsiteX2" fmla="*/ 3824847 w 4020789"/>
                  <a:gd name="connsiteY2" fmla="*/ 458725 h 962865"/>
                  <a:gd name="connsiteX3" fmla="*/ 4020789 w 4020789"/>
                  <a:gd name="connsiteY3" fmla="*/ 469611 h 962865"/>
                  <a:gd name="connsiteX4" fmla="*/ 3824847 w 4020789"/>
                  <a:gd name="connsiteY4" fmla="*/ 687325 h 962865"/>
                  <a:gd name="connsiteX5" fmla="*/ 3824115 w 4020789"/>
                  <a:gd name="connsiteY5" fmla="*/ 962865 h 962865"/>
                  <a:gd name="connsiteX6" fmla="*/ 0 w 4020789"/>
                  <a:gd name="connsiteY6" fmla="*/ 962865 h 962865"/>
                  <a:gd name="connsiteX7" fmla="*/ 0 w 4020789"/>
                  <a:gd name="connsiteY7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458725 h 962865"/>
                  <a:gd name="connsiteX3" fmla="*/ 3824847 w 3824847"/>
                  <a:gd name="connsiteY3" fmla="*/ 687325 h 962865"/>
                  <a:gd name="connsiteX4" fmla="*/ 3824115 w 3824847"/>
                  <a:gd name="connsiteY4" fmla="*/ 962865 h 962865"/>
                  <a:gd name="connsiteX5" fmla="*/ 0 w 3824847"/>
                  <a:gd name="connsiteY5" fmla="*/ 962865 h 962865"/>
                  <a:gd name="connsiteX6" fmla="*/ 0 w 3824847"/>
                  <a:gd name="connsiteY6" fmla="*/ 0 h 962865"/>
                  <a:gd name="connsiteX0" fmla="*/ 0 w 3824847"/>
                  <a:gd name="connsiteY0" fmla="*/ 0 h 962865"/>
                  <a:gd name="connsiteX1" fmla="*/ 3824115 w 3824847"/>
                  <a:gd name="connsiteY1" fmla="*/ 0 h 962865"/>
                  <a:gd name="connsiteX2" fmla="*/ 3824847 w 3824847"/>
                  <a:gd name="connsiteY2" fmla="*/ 687325 h 962865"/>
                  <a:gd name="connsiteX3" fmla="*/ 3824115 w 3824847"/>
                  <a:gd name="connsiteY3" fmla="*/ 962865 h 962865"/>
                  <a:gd name="connsiteX4" fmla="*/ 0 w 3824847"/>
                  <a:gd name="connsiteY4" fmla="*/ 962865 h 962865"/>
                  <a:gd name="connsiteX5" fmla="*/ 0 w 3824847"/>
                  <a:gd name="connsiteY5" fmla="*/ 0 h 962865"/>
                  <a:gd name="connsiteX0" fmla="*/ 0 w 3824115"/>
                  <a:gd name="connsiteY0" fmla="*/ 0 h 962865"/>
                  <a:gd name="connsiteX1" fmla="*/ 3824115 w 3824115"/>
                  <a:gd name="connsiteY1" fmla="*/ 0 h 962865"/>
                  <a:gd name="connsiteX2" fmla="*/ 3824115 w 3824115"/>
                  <a:gd name="connsiteY2" fmla="*/ 962865 h 962865"/>
                  <a:gd name="connsiteX3" fmla="*/ 0 w 3824115"/>
                  <a:gd name="connsiteY3" fmla="*/ 962865 h 962865"/>
                  <a:gd name="connsiteX4" fmla="*/ 0 w 3824115"/>
                  <a:gd name="connsiteY4" fmla="*/ 0 h 96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4115" h="962865">
                    <a:moveTo>
                      <a:pt x="0" y="0"/>
                    </a:moveTo>
                    <a:lnTo>
                      <a:pt x="3824115" y="0"/>
                    </a:lnTo>
                    <a:lnTo>
                      <a:pt x="3824115" y="962865"/>
                    </a:lnTo>
                    <a:lnTo>
                      <a:pt x="0" y="9628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 algn="ctr">
                <a:solidFill>
                  <a:srgbClr val="A7EA52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6724420" y="1366589"/>
                <a:ext cx="2367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小塚ゴシック Pr6N L"/>
                    <a:ea typeface="小塚ゴシック Pr6N L"/>
                  </a:rPr>
                  <a:t>: Diffusion Coefficient</a:t>
                </a: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6567743" y="4293773"/>
              <a:ext cx="2578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: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</a:rPr>
                <a:t>Total Length of Matter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6N L"/>
                <a:ea typeface="小塚ゴシック Pr6N L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276917" y="5431012"/>
            <a:ext cx="3945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Effects of the GCC appear </a:t>
            </a:r>
          </a:p>
          <a:p>
            <a:r>
              <a:rPr lang="en-US" altLang="ja-JP" sz="2400" b="1" dirty="0" smtClean="0">
                <a:solidFill>
                  <a:srgbClr val="F14124"/>
                </a:solidFill>
                <a:latin typeface="小塚ゴシック Pr6N L"/>
                <a:ea typeface="小塚ゴシック Pr6N L"/>
              </a:rPr>
              <a:t>only near the boundaries.</a:t>
            </a:r>
            <a:endParaRPr lang="ja-JP" altLang="en-US" sz="2400" b="1" dirty="0">
              <a:solidFill>
                <a:srgbClr val="F14124"/>
              </a:solidFill>
              <a:latin typeface="小塚ゴシック Pr6N L"/>
              <a:ea typeface="小塚ゴシック Pr6N L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496" y="949150"/>
            <a:ext cx="4810999" cy="34050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77446" y="1619756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78521" y="2139178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円/楕円 15"/>
          <p:cNvSpPr/>
          <p:nvPr/>
        </p:nvSpPr>
        <p:spPr>
          <a:xfrm rot="10800000" flipH="1">
            <a:off x="618923" y="1936544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 rot="10800000" flipH="1">
            <a:off x="3826213" y="1746813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rot="10800000" flipH="1" flipV="1">
            <a:off x="603830" y="1741373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直線コネクタ 18"/>
          <p:cNvCxnSpPr/>
          <p:nvPr/>
        </p:nvCxnSpPr>
        <p:spPr>
          <a:xfrm rot="10800000" flipH="1" flipV="1">
            <a:off x="603829" y="1500999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" name="直線コネクタ 19"/>
          <p:cNvCxnSpPr/>
          <p:nvPr/>
        </p:nvCxnSpPr>
        <p:spPr>
          <a:xfrm rot="10800000" flipH="1" flipV="1">
            <a:off x="4013272" y="1509844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>
            <a:off x="1935430" y="1509843"/>
            <a:ext cx="810577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2" name="直線コネクタ 21"/>
          <p:cNvCxnSpPr/>
          <p:nvPr/>
        </p:nvCxnSpPr>
        <p:spPr>
          <a:xfrm>
            <a:off x="2353474" y="2056545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正方形/長方形 22"/>
          <p:cNvSpPr/>
          <p:nvPr/>
        </p:nvSpPr>
        <p:spPr>
          <a:xfrm>
            <a:off x="1968348" y="3287840"/>
            <a:ext cx="754183" cy="527285"/>
          </a:xfrm>
          <a:prstGeom prst="rect">
            <a:avLst/>
          </a:prstGeom>
          <a:solidFill>
            <a:srgbClr val="A7EA52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00337" y="3807262"/>
            <a:ext cx="3900752" cy="7864"/>
          </a:xfrm>
          <a:prstGeom prst="straightConnector1">
            <a:avLst/>
          </a:prstGeom>
          <a:noFill/>
          <a:ln w="28575" cap="flat" cmpd="sng" algn="ctr">
            <a:solidFill>
              <a:srgbClr val="21274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円/楕円 24"/>
          <p:cNvSpPr/>
          <p:nvPr/>
        </p:nvSpPr>
        <p:spPr>
          <a:xfrm rot="10800000" flipH="1">
            <a:off x="1332798" y="3614886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 rot="10800000" flipH="1">
            <a:off x="3163478" y="3618279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>
            <a:glow rad="228600">
              <a:srgbClr val="5DCEAF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rot="10800000" flipH="1" flipV="1">
            <a:off x="625646" y="3409457"/>
            <a:ext cx="0" cy="40078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直線コネクタ 27"/>
          <p:cNvCxnSpPr/>
          <p:nvPr/>
        </p:nvCxnSpPr>
        <p:spPr>
          <a:xfrm rot="10800000" flipH="1" flipV="1">
            <a:off x="625645" y="3169083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直線コネクタ 28"/>
          <p:cNvCxnSpPr/>
          <p:nvPr/>
        </p:nvCxnSpPr>
        <p:spPr>
          <a:xfrm rot="10800000" flipH="1" flipV="1">
            <a:off x="4035088" y="3177928"/>
            <a:ext cx="0" cy="639156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0" name="直線コネクタ 29"/>
          <p:cNvCxnSpPr/>
          <p:nvPr/>
        </p:nvCxnSpPr>
        <p:spPr>
          <a:xfrm>
            <a:off x="2337293" y="3739714"/>
            <a:ext cx="0" cy="13509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1" name="円/楕円 30"/>
          <p:cNvSpPr/>
          <p:nvPr/>
        </p:nvSpPr>
        <p:spPr>
          <a:xfrm rot="10800000" flipH="1">
            <a:off x="1332797" y="1580032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 rot="10800000" flipH="1">
            <a:off x="3080236" y="1841358"/>
            <a:ext cx="158583" cy="15860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372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rot="5400000" flipV="1">
            <a:off x="2040274" y="2390422"/>
            <a:ext cx="594039" cy="810460"/>
          </a:xfrm>
          <a:prstGeom prst="rightArrow">
            <a:avLst>
              <a:gd name="adj1" fmla="val 50000"/>
              <a:gd name="adj2" fmla="val 36662"/>
            </a:avLst>
          </a:prstGeom>
          <a:solidFill>
            <a:srgbClr val="B4DCFA">
              <a:lumMod val="1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6N L"/>
              <a:ea typeface="小塚ゴシック Pr6N L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02248" y="2617837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小塚ゴシック Pr6N L"/>
                <a:ea typeface="小塚ゴシック Pr6N L"/>
              </a:rPr>
              <a:t>Time Passes…</a:t>
            </a: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57343" y="2249224"/>
            <a:ext cx="692971" cy="21628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17" y="2249223"/>
            <a:ext cx="537247" cy="216283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4" y="1389276"/>
            <a:ext cx="326094" cy="236418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4" y="2219879"/>
            <a:ext cx="527797" cy="202644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07" y="2091955"/>
            <a:ext cx="133113" cy="186586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-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80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9" y="3917309"/>
            <a:ext cx="692971" cy="21628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eta=0&#10;\end{align*}&lt;/body&gt;&#10;  &lt;fcolor&gt;FF000000&lt;/fcolor&gt;&#10;  &lt;bcolor&gt;FFFFFFFF&lt;/bcolor&gt;&#10;  &lt;transparent&gt;True&lt;/transparent&gt;&#10;  &lt;resolution&gt;1800&lt;/resolution&gt;&#10;  &lt;imageh&gt;220&lt;/imageh&gt;&#10;  &lt;imagew&gt;573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47" y="3917308"/>
            <a:ext cx="527797" cy="2026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_{\rm tot}/2&#10;\end{align*}&lt;/body&gt;&#10;  &lt;fcolor&gt;FF000000&lt;/fcolor&gt;&#10;  &lt;bcolor&gt;FFFFFFFF&lt;/bcolor&gt;&#10;  &lt;transparent&gt;True&lt;/transparent&gt;&#10;  &lt;resolution&gt;1800&lt;/resolution&gt;&#10;  &lt;imageh&gt;250&lt;/imageh&gt;&#10;  &lt;imagew&gt;621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2" y="3917308"/>
            <a:ext cx="537247" cy="216282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eta&#10;\end{align*}&lt;/body&gt;&#10;  &lt;fcolor&gt;FF000000&lt;/fcolor&gt;&#10;  &lt;bcolor&gt;FFFFFFFF&lt;/bcolor&gt;&#10;  &lt;transparent&gt;True&lt;/transparent&gt;&#10;  &lt;resolution&gt;1800&lt;/resolution&gt;&#10;  &lt;imageh&gt;164&lt;/imageh&gt;&#10;  &lt;imagew&gt;117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22" y="3697387"/>
            <a:ext cx="133113" cy="186586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618923" y="3720228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5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36" y="3254874"/>
            <a:ext cx="491568" cy="288000"/>
          </a:xfrm>
          <a:prstGeom prst="rect">
            <a:avLst/>
          </a:prstGeom>
        </p:spPr>
      </p:pic>
      <p:cxnSp>
        <p:nvCxnSpPr>
          <p:cNvPr id="46" name="直線矢印コネクタ 45"/>
          <p:cNvCxnSpPr/>
          <p:nvPr/>
        </p:nvCxnSpPr>
        <p:spPr>
          <a:xfrm>
            <a:off x="664890" y="3409457"/>
            <a:ext cx="131255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frac{(\eta_{\rm tot}- \Delta \eta)}{2}&#10;\end{align*}&lt;/body&gt;&#10;  &lt;fcolor&gt;FF000000&lt;/fcolor&gt;&#10;  &lt;bcolor&gt;FFFFFFFF&lt;/bcolor&gt;&#10;  &lt;transparent&gt;True&lt;/transparent&gt;&#10;  &lt;resolution&gt;1800&lt;/resolution&gt;&#10;  &lt;imageh&gt;526&lt;/imageh&gt;&#10;  &lt;imagew&gt;123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7" y="2860215"/>
            <a:ext cx="1094357" cy="468000"/>
          </a:xfrm>
          <a:prstGeom prst="rect">
            <a:avLst/>
          </a:prstGeom>
        </p:spPr>
      </p:pic>
      <p:cxnSp>
        <p:nvCxnSpPr>
          <p:cNvPr id="48" name="直線矢印コネクタ 47"/>
          <p:cNvCxnSpPr/>
          <p:nvPr/>
        </p:nvCxnSpPr>
        <p:spPr>
          <a:xfrm>
            <a:off x="3281328" y="3694187"/>
            <a:ext cx="753759" cy="0"/>
          </a:xfrm>
          <a:prstGeom prst="straightConnector1">
            <a:avLst/>
          </a:prstGeom>
          <a:noFill/>
          <a:ln w="38100" cap="flat" cmpd="sng" algn="ctr">
            <a:solidFill>
              <a:srgbClr val="FF3D3D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35" t="8400" r="9222" b="11591"/>
          <a:stretch/>
        </p:blipFill>
        <p:spPr>
          <a:xfrm>
            <a:off x="5476211" y="2962480"/>
            <a:ext cx="3481277" cy="2377735"/>
          </a:xfrm>
          <a:prstGeom prst="rect">
            <a:avLst/>
          </a:prstGeom>
          <a:ln>
            <a:noFill/>
          </a:ln>
        </p:spPr>
      </p:pic>
      <p:grpSp>
        <p:nvGrpSpPr>
          <p:cNvPr id="50" name="グループ化 49"/>
          <p:cNvGrpSpPr>
            <a:grpSpLocks noChangeAspect="1"/>
          </p:cNvGrpSpPr>
          <p:nvPr/>
        </p:nvGrpSpPr>
        <p:grpSpPr>
          <a:xfrm>
            <a:off x="6981901" y="4557364"/>
            <a:ext cx="1766681" cy="520456"/>
            <a:chOff x="4258079" y="5075307"/>
            <a:chExt cx="3344495" cy="985276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4258079" y="5075307"/>
              <a:ext cx="744692" cy="975431"/>
              <a:chOff x="8614590" y="4608170"/>
              <a:chExt cx="972000" cy="975431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8614590" y="4614425"/>
                <a:ext cx="972000" cy="969176"/>
              </a:xfrm>
              <a:prstGeom prst="rect">
                <a:avLst/>
              </a:prstGeom>
              <a:solidFill>
                <a:srgbClr val="00CFD1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9" name="直線矢印コネクタ 58"/>
              <p:cNvCxnSpPr/>
              <p:nvPr/>
            </p:nvCxnSpPr>
            <p:spPr>
              <a:xfrm flipV="1">
                <a:off x="8614590" y="4608170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2" name="グループ化 51"/>
            <p:cNvGrpSpPr/>
            <p:nvPr/>
          </p:nvGrpSpPr>
          <p:grpSpPr>
            <a:xfrm>
              <a:off x="5002771" y="5253449"/>
              <a:ext cx="748352" cy="807134"/>
              <a:chOff x="8614590" y="4776467"/>
              <a:chExt cx="972000" cy="807134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8614590" y="4777360"/>
                <a:ext cx="972000" cy="806241"/>
              </a:xfrm>
              <a:prstGeom prst="rect">
                <a:avLst/>
              </a:prstGeom>
              <a:solidFill>
                <a:srgbClr val="D8D843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7" name="直線矢印コネクタ 56"/>
              <p:cNvCxnSpPr/>
              <p:nvPr/>
            </p:nvCxnSpPr>
            <p:spPr>
              <a:xfrm flipV="1">
                <a:off x="8614590" y="4776467"/>
                <a:ext cx="972000" cy="8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  <p:grpSp>
          <p:nvGrpSpPr>
            <p:cNvPr id="53" name="グループ化 52"/>
            <p:cNvGrpSpPr/>
            <p:nvPr/>
          </p:nvGrpSpPr>
          <p:grpSpPr>
            <a:xfrm>
              <a:off x="6852996" y="5501983"/>
              <a:ext cx="749578" cy="558600"/>
              <a:chOff x="7059827" y="5501983"/>
              <a:chExt cx="749578" cy="558600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7059827" y="5501983"/>
                <a:ext cx="749578" cy="558600"/>
              </a:xfrm>
              <a:prstGeom prst="rect">
                <a:avLst/>
              </a:prstGeom>
              <a:solidFill>
                <a:srgbClr val="FFA300">
                  <a:alpha val="50196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小塚ゴシック Pr6N L"/>
                  <a:ea typeface="小塚ゴシック Pr6N L"/>
                  <a:cs typeface="+mn-cs"/>
                </a:endParaRPr>
              </a:p>
            </p:txBody>
          </p:sp>
          <p:cxnSp>
            <p:nvCxnSpPr>
              <p:cNvPr id="55" name="直線矢印コネクタ 54"/>
              <p:cNvCxnSpPr/>
              <p:nvPr/>
            </p:nvCxnSpPr>
            <p:spPr>
              <a:xfrm flipV="1">
                <a:off x="7059827" y="5501983"/>
                <a:ext cx="749578" cy="89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B4DCFA">
                    <a:lumMod val="10000"/>
                  </a:srgbClr>
                </a:solidFill>
                <a:prstDash val="solid"/>
                <a:miter lim="800000"/>
                <a:headEnd type="arrow" w="sm" len="sm"/>
                <a:tailEnd type="arrow" w="sm" len="sm"/>
              </a:ln>
              <a:effectLst>
                <a:glow rad="228600">
                  <a:srgbClr val="F14124">
                    <a:satMod val="175000"/>
                    <a:alpha val="40000"/>
                  </a:srgbClr>
                </a:glow>
              </a:effectLst>
            </p:spPr>
          </p:cxnSp>
        </p:grpSp>
      </p:grpSp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begin{align*} &#10;\tau=\tau_0&#10;\end{align*}&#10;&lt;/body&gt;&#10;  &lt;fcolor&gt;FF000000&lt;/fcolor&gt;&#10;  &lt;bcolor&gt;FFFFFFFF&lt;/bcolor&gt;&#10;  &lt;transparent&gt;True&lt;/transparent&gt;&#10;  &lt;resolution&gt;1800&lt;/resolution&gt;&#10;  &lt;imageh&gt;148&lt;/imageh&gt;&#10;  &lt;imagew&gt;662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" y="1109581"/>
            <a:ext cx="966164" cy="216000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425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85" y="1372368"/>
            <a:ext cx="522291" cy="306000"/>
          </a:xfrm>
          <a:prstGeom prst="rect">
            <a:avLst/>
          </a:prstGeom>
        </p:spPr>
      </p:pic>
      <p:pic>
        <p:nvPicPr>
          <p:cNvPr id="62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D(\tau)&#10;\end{align*}&lt;/body&gt;&#10;  &lt;fcolor&gt;FF000000&lt;/fcolor&gt;&#10;  &lt;bcolor&gt;FFFFFFFF&lt;/bcolor&gt;&#10;  &lt;transparent&gt;True&lt;/transparent&gt;&#10;  &lt;resolution&gt;1800&lt;/resolution&gt;&#10;  &lt;imageh&gt;249&lt;/imageh&gt;&#10;  &lt;imagew&gt;50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20" y="1849908"/>
            <a:ext cx="588726" cy="288000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}&#10;\pagestyle{empty}&lt;/preamble&gt;&#10;  &lt;body&gt;\begin{align*} &#10;\eta_{\rm tot}&#10;\end{align*}&lt;/body&gt;&#10;  &lt;fcolor&gt;FF000000&lt;/fcolor&gt;&#10;  &lt;bcolor&gt;FFFFFFFF&lt;/bcolor&gt;&#10;  &lt;transparent&gt;True&lt;/transparent&gt;&#10;  &lt;resolution&gt;1800&lt;/resolution&gt;&#10;  &lt;imageh&gt;164&lt;/imageh&gt;&#10;  &lt;imagew&gt;35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17" y="2240359"/>
            <a:ext cx="472829" cy="216000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\Delta\eta/d \geq L-2 \Leftrightarrow  &#10;\frac{\eta_{\rm tot}- \Delta \eta}{2} \leq d&#10;\end{align*}&lt;/body&gt;&#10;  &lt;fcolor&gt;FF000000&lt;/fcolor&gt;&#10;  &lt;bcolor&gt;FFFFFFFF&lt;/bcolor&gt;&#10;  &lt;transparent&gt;True&lt;/transparent&gt;&#10;  &lt;resolution&gt;1800&lt;/resolution&gt;&#10;  &lt;imageh&gt;517&lt;/imageh&gt;&#10;  &lt;imagew&gt;3457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" y="5154064"/>
            <a:ext cx="4332955" cy="648000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6891201" y="20612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slide by M. </a:t>
            </a:r>
            <a:r>
              <a:rPr kumimoji="1" lang="en-US" altLang="ja-JP" dirty="0" err="1" smtClean="0"/>
              <a:t>Sakaida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154249" cy="584775"/>
          </a:xfrm>
        </p:spPr>
        <p:txBody>
          <a:bodyPr/>
          <a:lstStyle/>
          <a:p>
            <a:r>
              <a:rPr kumimoji="1" lang="en-US" altLang="ja-JP" dirty="0" smtClean="0"/>
              <a:t> Comparison with ALICE Result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2339340"/>
            <a:ext cx="4185543" cy="28596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229240"/>
            <a:ext cx="1179361" cy="3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39340"/>
            <a:ext cx="4176464" cy="28383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{ \Delta \eta / \eta_{\rm tot}}&#10;\end{align*}&lt;/body&gt;&#10;  &lt;fcolor&gt;FF000000&lt;/fcolor&gt;&#10;  &lt;bcolor&gt;FFFFFFFF&lt;/bcolor&gt;&#10;  &lt;transparent&gt;True&lt;/transparent&gt;&#10;  &lt;resolution&gt;1800&lt;/resolution&gt;&#10;  &lt;imageh&gt;250&lt;/imageh&gt;&#10;  &lt;imagew&gt;819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55" y="5174347"/>
            <a:ext cx="1179361" cy="3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15616" y="1928831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without initial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8462" y="187767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initial </a:t>
            </a:r>
            <a:r>
              <a:rPr kumimoji="1" lang="en-US" altLang="ja-JP" sz="2400" dirty="0" err="1" smtClean="0"/>
              <a:t>fluc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{ \langle Q_{(\rm  net)}^2 \rangle_{\rm  c}/ \langle Q_{(\rm  tot)} \rangle_{\rm  c}}&#10;\end{align*}&lt;/body&gt;&#10;  &lt;fcolor&gt;FF000000&lt;/fcolor&gt;&#10;  &lt;bcolor&gt;FFFFFFFF&lt;/bcolor&gt;&#10;  &lt;transparent&gt;True&lt;/transparent&gt;&#10;  &lt;resolution&gt;1800&lt;/resolution&gt;&#10;  &lt;imageh&gt;331&lt;/imageh&gt;&#10;  &lt;imagew&gt;1928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47" y="1389073"/>
            <a:ext cx="2516305" cy="432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8974" y="2390496"/>
            <a:ext cx="1999290" cy="147055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216" y="0"/>
            <a:ext cx="2760105" cy="18874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正方形/長方形 11"/>
          <p:cNvSpPr/>
          <p:nvPr/>
        </p:nvSpPr>
        <p:spPr>
          <a:xfrm>
            <a:off x="7189690" y="101578"/>
            <a:ext cx="1478742" cy="1540954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#10;\usepackage{mathrsfs}&#10;\usepackage{color}&#10;\usepackage{amsmath,amssymb}&lt;/preamble&gt;&#10;  &lt;body&gt;\begin{align*} &#10; \eta_{\rm tot}=8&#10;\end{align*}&lt;/body&gt;&#10;  &lt;fcolor&gt;FF000000&lt;/fcolor&gt;&#10;  &lt;bcolor&gt;FFFFFFFF&lt;/bcolor&gt;&#10;  &lt;transparent&gt;True&lt;/transparent&gt;&#10;  &lt;resolution&gt;1800&lt;/resolution&gt;&#10;  &lt;imageh&gt;220&lt;/imageh&gt;&#10;  &lt;imagew&gt;83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38" y="1339047"/>
            <a:ext cx="907245" cy="24047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58218" y="5863380"/>
            <a:ext cx="6558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No GCC effect in ALICE experiments!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Same conclusion for higher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endParaRPr kumimoji="1" lang="en-US" altLang="ja-JP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&#10;T=\frac{d(\tau)}{\eta_{\rm tot}}&#10;\end{align*}&lt;/body&gt;&#10;  &lt;fcolor&gt;FF000000&lt;/fcolor&gt;&#10;  &lt;bcolor&gt;FFFFFFFF&lt;/bcolor&gt;&#10;  &lt;transparent&gt;True&lt;/transparent&gt;&#10;  &lt;resolution&gt;1800&lt;/resolution&gt;&#10;  &lt;imageh&gt;580&lt;/imageh&gt;&#10;  &lt;imagew&gt;99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68" y="5695979"/>
            <a:ext cx="1175772" cy="684000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19261097">
            <a:off x="1639786" y="3815126"/>
            <a:ext cx="720080" cy="432048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19113959">
            <a:off x="1448179" y="37449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time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88306" y="2439106"/>
            <a:ext cx="720080" cy="244827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404" y="2420888"/>
            <a:ext cx="1999290" cy="147055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530587" y="2466001"/>
            <a:ext cx="720080" cy="2448272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16254" cy="584775"/>
          </a:xfrm>
        </p:spPr>
        <p:txBody>
          <a:bodyPr/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Very Low Energy Collisions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1047" y="1039868"/>
            <a:ext cx="8214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Large contribution</a:t>
            </a:r>
            <a:r>
              <a:rPr kumimoji="1" lang="en-US" altLang="ja-JP" sz="2800" dirty="0" smtClean="0"/>
              <a:t> of global charge conservation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Violation of </a:t>
            </a:r>
            <a:r>
              <a:rPr lang="en-US" altLang="ja-JP" sz="2800" dirty="0" err="1" smtClean="0"/>
              <a:t>Bjorken</a:t>
            </a:r>
            <a:r>
              <a:rPr lang="en-US" altLang="ja-JP" sz="2800" dirty="0" smtClean="0"/>
              <a:t> scaling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38942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</a:rPr>
              <a:t>Careful treatment is required to interpret fluctuations at low beam energies!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Many information should be encoded in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 smtClean="0">
                <a:solidFill>
                  <a:srgbClr val="FF0000"/>
                </a:solidFill>
              </a:rPr>
              <a:t> dep.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63410" y="4324032"/>
            <a:ext cx="1637433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025379" y="2409847"/>
            <a:ext cx="2706965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75" y="4953127"/>
            <a:ext cx="480113" cy="34808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4310076" y="26849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244932" y="258305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229617" y="26037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563410" y="26378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313411" y="30978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277395" y="2967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092843" y="259466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565028" y="277751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163813" y="265884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882260" y="305740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401815" y="30386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326589" y="31466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202076" y="26772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293960" y="30276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203848" y="309382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11389" y="300340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825115" y="31342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3673028" y="27280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4725987" y="29558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049987" y="250580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230043" y="29558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169395" y="2920439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4149923" y="252380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493467" y="25958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769501" y="439962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detector</a:t>
            </a:r>
            <a:endParaRPr kumimoji="1" lang="ja-JP" altLang="en-US" sz="2400" dirty="0"/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3381839" y="3453863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2987824" y="3474863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3472896" y="3465837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H="1">
            <a:off x="4317943" y="3407606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3923928" y="3428606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4409000" y="3419580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5326588" y="3398711"/>
            <a:ext cx="1" cy="576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H="1">
            <a:off x="4932573" y="3419711"/>
            <a:ext cx="274329" cy="555064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5417645" y="3410685"/>
            <a:ext cx="341469" cy="538933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98425" y="980728"/>
            <a:ext cx="8867212" cy="1962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98425" y="3645024"/>
            <a:ext cx="8867212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229851"/>
            <a:ext cx="6291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Measurement of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 at STAR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0000"/>
                </a:solidFill>
              </a:rPr>
              <a:t>Non</a:t>
            </a:r>
            <a:r>
              <a:rPr lang="en-US" altLang="ja-JP" sz="2400" dirty="0" smtClean="0"/>
              <a:t>-equilibrium behavior at ALICE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64944" y="2247255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Theoretical description to treat both “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non</a:t>
            </a:r>
            <a:r>
              <a:rPr lang="en-US" altLang="ja-JP" sz="2400" dirty="0" err="1" smtClean="0"/>
              <a:t>”s</a:t>
            </a:r>
            <a:r>
              <a:rPr lang="en-US" altLang="ja-JP" sz="2400" dirty="0" smtClean="0"/>
              <a:t> is needed!</a:t>
            </a:r>
            <a:endParaRPr kumimoji="1" lang="ja-JP" altLang="en-US" sz="2400" dirty="0"/>
          </a:p>
        </p:txBody>
      </p:sp>
      <p:sp>
        <p:nvSpPr>
          <p:cNvPr id="5" name="左中かっこ 4"/>
          <p:cNvSpPr/>
          <p:nvPr/>
        </p:nvSpPr>
        <p:spPr>
          <a:xfrm>
            <a:off x="395536" y="1301859"/>
            <a:ext cx="216024" cy="75898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717032"/>
            <a:ext cx="864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Plenty of information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/>
              <a:t> dependences of various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,~&#10;\langle N_Q^3 \rangle_c,~&#10;\langle N_Q^4 \rangle_c,~&#10;\langle N_B^2 \rangle_c,~&#10;\langle N_B^3 \rangle_c,~&#10;\langle N_B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4919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93096"/>
            <a:ext cx="5863194" cy="3778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34783" y="4970461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those of non-conserved charges, mixed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832896" y="2247255"/>
            <a:ext cx="432048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Experimentalists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733907"/>
            <a:ext cx="6027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Measure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Determine </a:t>
            </a:r>
            <a:r>
              <a:rPr lang="en-US" altLang="ja-JP" sz="2400" dirty="0" smtClean="0">
                <a:solidFill>
                  <a:srgbClr val="FF0000"/>
                </a:solidFill>
              </a:rPr>
              <a:t>baryon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662" y="2924944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Theorists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71093"/>
            <a:ext cx="787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thermal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Let’s pursue descriptions of non-eq.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518" y="4933929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err="1" smtClean="0"/>
              <a:t>Latticians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2435" y="5478323"/>
            <a:ext cx="676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Measure more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more accurately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85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0" y="3284984"/>
            <a:ext cx="4838357" cy="338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7396"/>
            <a:ext cx="4752529" cy="33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829388" y="2204864"/>
            <a:ext cx="51351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486852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i="1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 Dependence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23119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nitial condition: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\eta_1,0) \delta n(\eta_2,0) \rangle&#10;= \sigma_2 \delta( \eta_1-\eta_2)&#10;\end{align*}&lt;/body&gt;&#10;  &lt;fcolor&gt;FF000000&lt;/fcolor&gt;&#10;  &lt;bcolor&gt;FFFFFFFF&lt;/bcolor&gt;&#10;  &lt;transparent&gt;True&lt;/transparent&gt;&#10;  &lt;resolution&gt;1800&lt;/resolution&gt;&#10;  &lt;imageh&gt;249&lt;/imageh&gt;&#10;  &lt;imagew&gt;368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80" y="1144384"/>
            <a:ext cx="4042916" cy="27325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9552" y="1527175"/>
            <a:ext cx="377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Translational invariance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(\tau)^2\rangle = &#10;\sigma_2 F_2(X)&#10;+ \chi_2 (1-F_2(X))&#10;\end{align*}&lt;/body&gt;&#10;  &lt;fcolor&gt;FF000000&lt;/fcolor&gt;&#10;  &lt;bcolor&gt;FFFFFFFF&lt;/bcolor&gt;&#10;  &lt;transparent&gt;True&lt;/transparent&gt;&#10;  &lt;resolution&gt;1800&lt;/resolution&gt;&#10;  &lt;imageh&gt;281&lt;/imageh&gt;&#10;  &lt;imagew&gt;4064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12" y="2420887"/>
            <a:ext cx="4551312" cy="314695"/>
          </a:xfrm>
          <a:prstGeom prst="rect">
            <a:avLst/>
          </a:prstGeom>
        </p:spPr>
      </p:pic>
      <p:sp>
        <p:nvSpPr>
          <p:cNvPr id="17" name="左中かっこ 16"/>
          <p:cNvSpPr/>
          <p:nvPr/>
        </p:nvSpPr>
        <p:spPr>
          <a:xfrm>
            <a:off x="179512" y="1052736"/>
            <a:ext cx="288032" cy="93610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3419872" y="2420888"/>
            <a:ext cx="360040" cy="4320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11906" y="27809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5508104" y="27809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76256" y="2780928"/>
            <a:ext cx="1777668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114912" y="27716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572000" y="3889546"/>
            <a:ext cx="4536505" cy="2923830"/>
            <a:chOff x="4572000" y="3645024"/>
            <a:chExt cx="4536505" cy="292383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3"/>
            <a:stretch/>
          </p:blipFill>
          <p:spPr bwMode="auto">
            <a:xfrm>
              <a:off x="5462941" y="3645024"/>
              <a:ext cx="3645564" cy="2923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~ {\rm  at  LHC}&#10;\end{align*}&lt;/body&gt;&#10;  &lt;fcolor&gt;FF000000&lt;/fcolor&gt;&#10;  &lt;bcolor&gt;FFFFFFFF&lt;/bcolor&gt;&#10;  &lt;transparent&gt;True&lt;/transparent&gt;&#10;  &lt;resolution&gt;1800&lt;/resolution&gt;&#10;  &lt;imageh&gt;281&lt;/imageh&gt;&#10;  &lt;imagew&gt;1408&lt;/imagew&gt;&#10;  &lt;scale&gt;50&lt;/scale&gt;&#10;  &lt;cursor&gt;4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360714"/>
              <a:ext cx="1983764" cy="39590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左右矢印 26"/>
            <p:cNvSpPr/>
            <p:nvPr/>
          </p:nvSpPr>
          <p:spPr>
            <a:xfrm>
              <a:off x="4572000" y="4581128"/>
              <a:ext cx="1152128" cy="864096"/>
            </a:xfrm>
            <a:prstGeom prst="leftRightArrow">
              <a:avLst>
                <a:gd name="adj1" fmla="val 50000"/>
                <a:gd name="adj2" fmla="val 423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角丸四角形吹き出し 27"/>
          <p:cNvSpPr/>
          <p:nvPr/>
        </p:nvSpPr>
        <p:spPr>
          <a:xfrm>
            <a:off x="1331640" y="3356992"/>
            <a:ext cx="1512168" cy="504056"/>
          </a:xfrm>
          <a:prstGeom prst="wedgeRoundRectCallout">
            <a:avLst>
              <a:gd name="adj1" fmla="val -69692"/>
              <a:gd name="adj2" fmla="val -1877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equilibrium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3158819" y="5805264"/>
            <a:ext cx="932694" cy="432048"/>
          </a:xfrm>
          <a:prstGeom prst="wedgeRoundRectCallout">
            <a:avLst>
              <a:gd name="adj1" fmla="val 118113"/>
              <a:gd name="adj2" fmla="val 3202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19998"/>
            <a:ext cx="288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Shuryak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Stephanov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Q(\tau) = \int_0^{\Delta\eta} d\eta n(\eta,\tau)&#10;\end{align*}&lt;/body&gt;&#10;  &lt;fcolor&gt;FF000000&lt;/fcolor&gt;&#10;  &lt;bcolor&gt;FFFFFFFF&lt;/bcolor&gt;&#10;  &lt;transparent&gt;True&lt;/transparent&gt;&#10;  &lt;resolution&gt;1800&lt;/resolution&gt;&#10;  &lt;imageh&gt;631&lt;/imageh&gt;&#10;  &lt;imagew&gt;238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7226"/>
            <a:ext cx="2720361" cy="719726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1-F_2(X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3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2505" y="4653541"/>
            <a:ext cx="1135591" cy="26352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Delta\eta /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011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17" y="6453336"/>
            <a:ext cx="1218182" cy="3566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42415" cy="584775"/>
          </a:xfrm>
        </p:spPr>
        <p:txBody>
          <a:bodyPr/>
          <a:lstStyle/>
          <a:p>
            <a:r>
              <a:rPr kumimoji="1" lang="en-US" altLang="ja-JP" dirty="0" smtClean="0"/>
              <a:t> Open Questions &amp; Future Work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124744"/>
            <a:ext cx="84249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Why the primordial fluctuations are observed only at LHC, and not RHIC ?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Extract more information on each stage of fireballs using fluctuations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Model refinement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9336" y="3731548"/>
            <a:ext cx="721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kumimoji="1" lang="en-US" altLang="ja-JP" sz="2400" dirty="0" smtClean="0"/>
              <a:t>Including the effects of </a:t>
            </a:r>
          </a:p>
          <a:p>
            <a:pPr>
              <a:buClr>
                <a:srgbClr val="0070C0"/>
              </a:buClr>
            </a:pPr>
            <a:r>
              <a:rPr lang="en-US" altLang="ja-JP" sz="2400" dirty="0" smtClean="0"/>
              <a:t>    nonzero correlation length / relaxation time</a:t>
            </a:r>
          </a:p>
          <a:p>
            <a:pPr>
              <a:buClr>
                <a:srgbClr val="0070C0"/>
              </a:buClr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global charge conservation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Non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system </a:t>
            </a:r>
            <a:r>
              <a:rPr lang="en-US" altLang="ja-JP" sz="2400" dirty="0" smtClean="0">
                <a:sym typeface="Wingdings" pitchFamily="2" charset="2"/>
              </a:rPr>
              <a:t> </a:t>
            </a:r>
            <a:r>
              <a:rPr kumimoji="1" lang="en-US" altLang="ja-JP" sz="2400" dirty="0" smtClean="0"/>
              <a:t>interaction of particles</a:t>
            </a:r>
          </a:p>
        </p:txBody>
      </p:sp>
    </p:spTree>
    <p:extLst>
      <p:ext uri="{BB962C8B-B14F-4D97-AF65-F5344CB8AC3E}">
        <p14:creationId xmlns:p14="http://schemas.microsoft.com/office/powerpoint/2010/main" val="497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85479" y="5548055"/>
            <a:ext cx="421424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755576" y="4383112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60477" y="1714241"/>
            <a:ext cx="3478220" cy="18542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30000"/>
                </a:srgbClr>
              </a:gs>
              <a:gs pos="100000">
                <a:srgbClr val="FA5D06">
                  <a:alpha val="3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925294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Fluctuations and Elemental Charge 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475725" y="329468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円/楕円 427"/>
          <p:cNvSpPr/>
          <p:nvPr/>
        </p:nvSpPr>
        <p:spPr>
          <a:xfrm>
            <a:off x="3347864" y="338263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円/楕円 428"/>
          <p:cNvSpPr/>
          <p:nvPr/>
        </p:nvSpPr>
        <p:spPr>
          <a:xfrm>
            <a:off x="3607833" y="3173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円/楕円 429"/>
          <p:cNvSpPr/>
          <p:nvPr/>
        </p:nvSpPr>
        <p:spPr>
          <a:xfrm>
            <a:off x="1223616" y="316663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円/楕円 430"/>
          <p:cNvSpPr/>
          <p:nvPr/>
        </p:nvSpPr>
        <p:spPr>
          <a:xfrm>
            <a:off x="3491880" y="234742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円/楕円 431"/>
          <p:cNvSpPr/>
          <p:nvPr/>
        </p:nvSpPr>
        <p:spPr>
          <a:xfrm>
            <a:off x="1640419" y="263506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円/楕円 432"/>
          <p:cNvSpPr/>
          <p:nvPr/>
        </p:nvSpPr>
        <p:spPr>
          <a:xfrm>
            <a:off x="1994403" y="24424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円/楕円 433"/>
          <p:cNvSpPr/>
          <p:nvPr/>
        </p:nvSpPr>
        <p:spPr>
          <a:xfrm>
            <a:off x="1115616" y="21070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円/楕円 434"/>
          <p:cNvSpPr/>
          <p:nvPr/>
        </p:nvSpPr>
        <p:spPr>
          <a:xfrm>
            <a:off x="3203824" y="295721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円/楕円 435"/>
          <p:cNvSpPr/>
          <p:nvPr/>
        </p:nvSpPr>
        <p:spPr>
          <a:xfrm>
            <a:off x="2027035" y="306521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円/楕円 436"/>
          <p:cNvSpPr/>
          <p:nvPr/>
        </p:nvSpPr>
        <p:spPr>
          <a:xfrm>
            <a:off x="3955873" y="19582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円/楕円 437"/>
          <p:cNvSpPr/>
          <p:nvPr/>
        </p:nvSpPr>
        <p:spPr>
          <a:xfrm>
            <a:off x="1701045" y="322063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円/楕円 438"/>
          <p:cNvSpPr/>
          <p:nvPr/>
        </p:nvSpPr>
        <p:spPr>
          <a:xfrm>
            <a:off x="3715833" y="261577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円/楕円 439"/>
          <p:cNvSpPr/>
          <p:nvPr/>
        </p:nvSpPr>
        <p:spPr>
          <a:xfrm>
            <a:off x="2608457" y="28192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円/楕円 440"/>
          <p:cNvSpPr/>
          <p:nvPr/>
        </p:nvSpPr>
        <p:spPr>
          <a:xfrm>
            <a:off x="2427957" y="22995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円/楕円 441"/>
          <p:cNvSpPr/>
          <p:nvPr/>
        </p:nvSpPr>
        <p:spPr>
          <a:xfrm>
            <a:off x="899592" y="242720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円/楕円 442"/>
          <p:cNvSpPr/>
          <p:nvPr/>
        </p:nvSpPr>
        <p:spPr>
          <a:xfrm>
            <a:off x="2718116" y="24449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円/楕円 443"/>
          <p:cNvSpPr/>
          <p:nvPr/>
        </p:nvSpPr>
        <p:spPr>
          <a:xfrm>
            <a:off x="2679702" y="203753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円/楕円 444"/>
          <p:cNvSpPr/>
          <p:nvPr/>
        </p:nvSpPr>
        <p:spPr>
          <a:xfrm>
            <a:off x="1588266" y="192433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円/楕円 445"/>
          <p:cNvSpPr/>
          <p:nvPr/>
        </p:nvSpPr>
        <p:spPr>
          <a:xfrm>
            <a:off x="3160578" y="25617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円/楕円 446"/>
          <p:cNvSpPr/>
          <p:nvPr/>
        </p:nvSpPr>
        <p:spPr>
          <a:xfrm>
            <a:off x="4067944" y="239092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円/楕円 447"/>
          <p:cNvSpPr/>
          <p:nvPr/>
        </p:nvSpPr>
        <p:spPr>
          <a:xfrm>
            <a:off x="3955873" y="328715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円/楕円 448"/>
          <p:cNvSpPr/>
          <p:nvPr/>
        </p:nvSpPr>
        <p:spPr>
          <a:xfrm>
            <a:off x="946728" y="187033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円/楕円 449"/>
          <p:cNvSpPr/>
          <p:nvPr/>
        </p:nvSpPr>
        <p:spPr>
          <a:xfrm>
            <a:off x="2209154" y="27189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235"/>
          <p:cNvSpPr/>
          <p:nvPr/>
        </p:nvSpPr>
        <p:spPr>
          <a:xfrm>
            <a:off x="892728" y="328581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237"/>
          <p:cNvSpPr/>
          <p:nvPr/>
        </p:nvSpPr>
        <p:spPr>
          <a:xfrm>
            <a:off x="2879824" y="333829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238"/>
          <p:cNvSpPr/>
          <p:nvPr/>
        </p:nvSpPr>
        <p:spPr>
          <a:xfrm>
            <a:off x="2242273" y="17788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239"/>
          <p:cNvSpPr/>
          <p:nvPr/>
        </p:nvSpPr>
        <p:spPr>
          <a:xfrm>
            <a:off x="2250076" y="201765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241"/>
          <p:cNvSpPr/>
          <p:nvPr/>
        </p:nvSpPr>
        <p:spPr>
          <a:xfrm>
            <a:off x="1475656" y="237775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243"/>
          <p:cNvSpPr/>
          <p:nvPr/>
        </p:nvSpPr>
        <p:spPr>
          <a:xfrm>
            <a:off x="3347864" y="20139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2048403" y="59312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810575" y="586165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3217605" y="51594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1563801" y="55703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3271605" y="526133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1498657" y="54685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230"/>
          <p:cNvSpPr/>
          <p:nvPr/>
        </p:nvSpPr>
        <p:spPr>
          <a:xfrm>
            <a:off x="2663398" y="45350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232"/>
          <p:cNvSpPr/>
          <p:nvPr/>
        </p:nvSpPr>
        <p:spPr>
          <a:xfrm>
            <a:off x="1221599" y="46765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233"/>
          <p:cNvSpPr/>
          <p:nvPr/>
        </p:nvSpPr>
        <p:spPr>
          <a:xfrm>
            <a:off x="3691743" y="58076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236"/>
          <p:cNvSpPr/>
          <p:nvPr/>
        </p:nvSpPr>
        <p:spPr>
          <a:xfrm>
            <a:off x="982958" y="57806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240"/>
          <p:cNvSpPr/>
          <p:nvPr/>
        </p:nvSpPr>
        <p:spPr>
          <a:xfrm>
            <a:off x="3845277" y="461587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242"/>
          <p:cNvSpPr/>
          <p:nvPr/>
        </p:nvSpPr>
        <p:spPr>
          <a:xfrm>
            <a:off x="935584" y="567260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244"/>
          <p:cNvSpPr/>
          <p:nvPr/>
        </p:nvSpPr>
        <p:spPr>
          <a:xfrm>
            <a:off x="3325605" y="51351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245"/>
          <p:cNvSpPr/>
          <p:nvPr/>
        </p:nvSpPr>
        <p:spPr>
          <a:xfrm>
            <a:off x="2159693" y="599195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246"/>
          <p:cNvSpPr/>
          <p:nvPr/>
        </p:nvSpPr>
        <p:spPr>
          <a:xfrm>
            <a:off x="2526624" y="452597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247"/>
          <p:cNvSpPr/>
          <p:nvPr/>
        </p:nvSpPr>
        <p:spPr>
          <a:xfrm>
            <a:off x="1223217" y="481625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248"/>
          <p:cNvSpPr/>
          <p:nvPr/>
        </p:nvSpPr>
        <p:spPr>
          <a:xfrm>
            <a:off x="2597594" y="45901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249"/>
          <p:cNvSpPr/>
          <p:nvPr/>
        </p:nvSpPr>
        <p:spPr>
          <a:xfrm>
            <a:off x="2172025" y="515076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250"/>
          <p:cNvSpPr/>
          <p:nvPr/>
        </p:nvSpPr>
        <p:spPr>
          <a:xfrm>
            <a:off x="2691580" y="53352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251"/>
          <p:cNvSpPr/>
          <p:nvPr/>
        </p:nvSpPr>
        <p:spPr>
          <a:xfrm>
            <a:off x="2616354" y="54432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252"/>
          <p:cNvSpPr/>
          <p:nvPr/>
        </p:nvSpPr>
        <p:spPr>
          <a:xfrm>
            <a:off x="3899277" y="47491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253"/>
          <p:cNvSpPr/>
          <p:nvPr/>
        </p:nvSpPr>
        <p:spPr>
          <a:xfrm>
            <a:off x="3798327" y="57536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254"/>
          <p:cNvSpPr/>
          <p:nvPr/>
        </p:nvSpPr>
        <p:spPr>
          <a:xfrm>
            <a:off x="1455801" y="55626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255"/>
          <p:cNvSpPr/>
          <p:nvPr/>
        </p:nvSpPr>
        <p:spPr>
          <a:xfrm>
            <a:off x="2583725" y="53242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256"/>
          <p:cNvSpPr/>
          <p:nvPr/>
        </p:nvSpPr>
        <p:spPr>
          <a:xfrm>
            <a:off x="873395" y="57765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257"/>
          <p:cNvSpPr/>
          <p:nvPr/>
        </p:nvSpPr>
        <p:spPr>
          <a:xfrm>
            <a:off x="2155552" y="58772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258"/>
          <p:cNvSpPr/>
          <p:nvPr/>
        </p:nvSpPr>
        <p:spPr>
          <a:xfrm>
            <a:off x="2101154" y="50967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259"/>
          <p:cNvSpPr/>
          <p:nvPr/>
        </p:nvSpPr>
        <p:spPr>
          <a:xfrm>
            <a:off x="2114880" y="5227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260"/>
          <p:cNvSpPr/>
          <p:nvPr/>
        </p:nvSpPr>
        <p:spPr>
          <a:xfrm>
            <a:off x="1331217" y="476680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261"/>
          <p:cNvSpPr/>
          <p:nvPr/>
        </p:nvSpPr>
        <p:spPr>
          <a:xfrm>
            <a:off x="3774583" y="47238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263"/>
          <p:cNvSpPr/>
          <p:nvPr/>
        </p:nvSpPr>
        <p:spPr>
          <a:xfrm>
            <a:off x="3743944" y="458112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264"/>
          <p:cNvSpPr/>
          <p:nvPr/>
        </p:nvSpPr>
        <p:spPr>
          <a:xfrm>
            <a:off x="2015752" y="504921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265"/>
          <p:cNvSpPr/>
          <p:nvPr/>
        </p:nvSpPr>
        <p:spPr>
          <a:xfrm>
            <a:off x="2483768" y="443711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266"/>
          <p:cNvSpPr/>
          <p:nvPr/>
        </p:nvSpPr>
        <p:spPr>
          <a:xfrm>
            <a:off x="2015752" y="5823272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267"/>
          <p:cNvSpPr/>
          <p:nvPr/>
        </p:nvSpPr>
        <p:spPr>
          <a:xfrm>
            <a:off x="2519808" y="5252463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268"/>
          <p:cNvSpPr/>
          <p:nvPr/>
        </p:nvSpPr>
        <p:spPr>
          <a:xfrm>
            <a:off x="3648575" y="5681281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269"/>
          <p:cNvSpPr/>
          <p:nvPr/>
        </p:nvSpPr>
        <p:spPr>
          <a:xfrm>
            <a:off x="827584" y="5625280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270"/>
          <p:cNvSpPr/>
          <p:nvPr/>
        </p:nvSpPr>
        <p:spPr>
          <a:xfrm>
            <a:off x="3156693" y="507111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71"/>
          <p:cNvSpPr/>
          <p:nvPr/>
        </p:nvSpPr>
        <p:spPr>
          <a:xfrm>
            <a:off x="1403648" y="54092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72"/>
          <p:cNvSpPr/>
          <p:nvPr/>
        </p:nvSpPr>
        <p:spPr>
          <a:xfrm>
            <a:off x="1151656" y="4634553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81868" y="5620063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F</a:t>
            </a:r>
            <a:r>
              <a:rPr lang="en-US" altLang="ja-JP" sz="2400" dirty="0" smtClean="0"/>
              <a:t>ree Boltzmann </a:t>
            </a:r>
            <a:r>
              <a:rPr lang="en-US" altLang="ja-JP" sz="2400" dirty="0" smtClean="0">
                <a:sym typeface="Wingdings" pitchFamily="2" charset="2"/>
              </a:rPr>
              <a:t> Poisson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q^n \rangle_c = \langle N_q \rangle&#10;\end{align*}&lt;/body&gt;&#10;  &lt;fcolor&gt;FF000000&lt;/fcolor&gt;&#10;  &lt;bcolor&gt;FFFFFFFF&lt;/bcolor&gt;&#10;  &lt;transparent&gt;True&lt;/transparent&gt;&#10;  &lt;resolution&gt;1800&lt;/resolution&gt;&#10;  &lt;imageh&gt;283&lt;/imageh&gt;&#10;  &lt;imagew&gt;155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1083"/>
            <a:ext cx="2176523" cy="39560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langle N_B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2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82878"/>
            <a:ext cx="2274376" cy="3480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3 N_B = N_q&#10;\end{align*}&lt;/body&gt;&#10;  &lt;fcolor&gt;FF000000&lt;/fcolor&gt;&#10;  &lt;bcolor&gt;FFFFFFFF&lt;/bcolor&gt;&#10;  &lt;transparent&gt;True&lt;/transparent&gt;&#10;  &lt;resolution&gt;1800&lt;/resolution&gt;&#10;  &lt;imageh&gt;242&lt;/imageh&gt;&#10;  &lt;imagew&gt;110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87" y="3857307"/>
            <a:ext cx="1547470" cy="338291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644008" y="2417147"/>
            <a:ext cx="3692184" cy="711529"/>
            <a:chOff x="4644008" y="2417147"/>
            <a:chExt cx="3692184" cy="711529"/>
          </a:xfrm>
        </p:grpSpPr>
        <p:sp>
          <p:nvSpPr>
            <p:cNvPr id="24" name="右矢印 23"/>
            <p:cNvSpPr/>
            <p:nvPr/>
          </p:nvSpPr>
          <p:spPr>
            <a:xfrm>
              <a:off x="4644008" y="2633171"/>
              <a:ext cx="504056" cy="3414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n \rangle_c = \frac1{3^{n-1}}\langle N_B\rangle&#10;\end{align*}&lt;/body&gt;&#10;  &lt;fcolor&gt;FF000000&lt;/fcolor&gt;&#10;  &lt;bcolor&gt;FFFFFFFF&lt;/bcolor&gt;&#10;  &lt;transparent&gt;True&lt;/transparent&gt;&#10;  &lt;resolution&gt;1800&lt;/resolution&gt;&#10;  &lt;imageh&gt;509&lt;/imageh&gt;&#10;  &lt;imagew&gt;2203&lt;/imagew&gt;&#10;  &lt;scale&gt;50&lt;/scale&gt;&#10;  &lt;cursor&gt;64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28" y="2417147"/>
              <a:ext cx="3079564" cy="711529"/>
            </a:xfrm>
            <a:prstGeom prst="rect">
              <a:avLst/>
            </a:prstGeom>
          </p:spPr>
        </p:pic>
      </p:grp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n \rangle_c = 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47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3" y="6124119"/>
            <a:ext cx="2061896" cy="34807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07704" y="2221702"/>
            <a:ext cx="1150392" cy="7866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1907704" y="4869160"/>
            <a:ext cx="1150392" cy="78663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9976" y="790911"/>
            <a:ext cx="3224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Asakawa</a:t>
            </a:r>
            <a:r>
              <a:rPr kumimoji="1" lang="en-US" altLang="ja-JP" dirty="0" smtClean="0">
                <a:solidFill>
                  <a:schemeClr val="tx2"/>
                </a:solidFill>
              </a:rPr>
              <a:t>, Heinz</a:t>
            </a:r>
            <a:r>
              <a:rPr lang="en-US" altLang="ja-JP" dirty="0" smtClean="0">
                <a:solidFill>
                  <a:schemeClr val="tx2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chemeClr val="tx2"/>
                </a:solidFill>
              </a:rPr>
              <a:t>Jeon</a:t>
            </a:r>
            <a:r>
              <a:rPr kumimoji="1" lang="en-US" altLang="ja-JP" dirty="0" smtClean="0">
                <a:solidFill>
                  <a:schemeClr val="tx2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chemeClr val="tx2"/>
                </a:solidFill>
              </a:rPr>
              <a:t>Ejiri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Karsch</a:t>
            </a:r>
            <a:r>
              <a:rPr lang="en-US" altLang="ja-JP" dirty="0" smtClean="0">
                <a:solidFill>
                  <a:schemeClr val="tx2"/>
                </a:solidFill>
              </a:rPr>
              <a:t>, </a:t>
            </a:r>
            <a:r>
              <a:rPr lang="en-US" altLang="ja-JP" dirty="0" err="1" smtClean="0">
                <a:solidFill>
                  <a:schemeClr val="tx2"/>
                </a:solidFill>
              </a:rPr>
              <a:t>Redlich</a:t>
            </a:r>
            <a:r>
              <a:rPr lang="en-US" altLang="ja-JP" dirty="0" smtClean="0">
                <a:solidFill>
                  <a:schemeClr val="tx2"/>
                </a:solidFill>
              </a:rPr>
              <a:t>, 2005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082748" y="1962063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79512" y="1916832"/>
            <a:ext cx="4032448" cy="18002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95536" y="1124744"/>
            <a:ext cx="3559483" cy="158417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>
            <a:off x="2115414" y="1137080"/>
            <a:ext cx="6100" cy="1584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988229" y="1804348"/>
            <a:ext cx="26657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025949" y="3501008"/>
            <a:ext cx="25174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2025949" y="3212976"/>
            <a:ext cx="0" cy="93610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266693" y="3465004"/>
            <a:ext cx="0" cy="5040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4635612" y="548680"/>
            <a:ext cx="438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in the interval</a:t>
            </a:r>
            <a:endParaRPr kumimoji="1" lang="ja-JP" altLang="en-US" sz="2800" i="1" dirty="0"/>
          </a:p>
        </p:txBody>
      </p:sp>
      <p:sp>
        <p:nvSpPr>
          <p:cNvPr id="53" name="円/楕円 52"/>
          <p:cNvSpPr/>
          <p:nvPr/>
        </p:nvSpPr>
        <p:spPr>
          <a:xfrm>
            <a:off x="1315894" y="2054449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4399" y="237624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643559" y="195359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571078" y="1262272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1889565" y="1433376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540092" y="1882677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050536" y="130493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92225" y="1883494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516660" y="2466297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727742" y="135650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347918" y="1442393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871794" y="217105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001927" y="1962339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795959" y="210599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274816" y="252097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180770" y="164607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832191" y="252003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880142" y="150890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925851" y="2454466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600" y="4149080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Schottky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1918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V&#10;\end{align*}&lt;/body&gt;&#10;  &lt;fcolor&gt;FF000000&lt;/fcolor&gt;&#10;  &lt;bcolor&gt;FFFFFFFF&lt;/bcolor&gt;&#10;  &lt;transparent&gt;True&lt;/transparent&gt;&#10;  &lt;resolution&gt;1800&lt;/resolution&gt;&#10;  &lt;imageh&gt;175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34" y="3248154"/>
            <a:ext cx="285929" cy="281110"/>
          </a:xfrm>
          <a:prstGeom prst="rect">
            <a:avLst/>
          </a:prstGeom>
        </p:spPr>
      </p:pic>
      <p:sp>
        <p:nvSpPr>
          <p:cNvPr id="75" name="右矢印 74"/>
          <p:cNvSpPr/>
          <p:nvPr/>
        </p:nvSpPr>
        <p:spPr>
          <a:xfrm>
            <a:off x="1638399" y="2177628"/>
            <a:ext cx="1074476" cy="466612"/>
          </a:xfrm>
          <a:prstGeom prst="rightArrow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57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4" y="1174597"/>
            <a:ext cx="1085849" cy="263525"/>
          </a:xfrm>
          <a:prstGeom prst="rect">
            <a:avLst/>
          </a:prstGeom>
        </p:spPr>
      </p:pic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4" y="1580301"/>
            <a:ext cx="3619500" cy="297392"/>
          </a:xfrm>
          <a:prstGeom prst="rect">
            <a:avLst/>
          </a:prstGeom>
        </p:spPr>
      </p:pic>
      <p:cxnSp>
        <p:nvCxnSpPr>
          <p:cNvPr id="80" name="直線矢印コネクタ 79"/>
          <p:cNvCxnSpPr/>
          <p:nvPr/>
        </p:nvCxnSpPr>
        <p:spPr>
          <a:xfrm>
            <a:off x="1974113" y="1906489"/>
            <a:ext cx="327876" cy="16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角丸四角形吹き出し 81"/>
          <p:cNvSpPr/>
          <p:nvPr/>
        </p:nvSpPr>
        <p:spPr>
          <a:xfrm>
            <a:off x="2051720" y="805331"/>
            <a:ext cx="2327457" cy="731004"/>
          </a:xfrm>
          <a:prstGeom prst="wedgeRoundRectCallout">
            <a:avLst>
              <a:gd name="adj1" fmla="val -31796"/>
              <a:gd name="adj2" fmla="val 799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 : # of electrons in a time interval</a:t>
            </a:r>
            <a:endParaRPr kumimoji="1" lang="ja-JP" altLang="en-US" sz="2000" dirty="0"/>
          </a:p>
        </p:txBody>
      </p: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000000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93" y="2302023"/>
            <a:ext cx="186336" cy="273078"/>
          </a:xfrm>
          <a:prstGeom prst="rect">
            <a:avLst/>
          </a:prstGeom>
        </p:spPr>
      </p:pic>
      <p:sp>
        <p:nvSpPr>
          <p:cNvPr id="89" name="正方形/長方形 88"/>
          <p:cNvSpPr/>
          <p:nvPr/>
        </p:nvSpPr>
        <p:spPr>
          <a:xfrm>
            <a:off x="5352348" y="4225538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X. </a:t>
            </a:r>
            <a:r>
              <a:rPr lang="en-US" altLang="ja-JP" dirty="0" err="1">
                <a:solidFill>
                  <a:srgbClr val="002060"/>
                </a:solidFill>
              </a:rPr>
              <a:t>Jehl</a:t>
            </a:r>
            <a:r>
              <a:rPr lang="en-US" altLang="ja-JP" dirty="0">
                <a:solidFill>
                  <a:srgbClr val="002060"/>
                </a:solidFill>
              </a:rPr>
              <a:t>+, Nature405,50 (2000)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352348" y="3388709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Saminadayar</a:t>
            </a:r>
            <a:r>
              <a:rPr kumimoji="1" lang="en-US" altLang="ja-JP" dirty="0" smtClean="0">
                <a:solidFill>
                  <a:srgbClr val="002060"/>
                </a:solidFill>
              </a:rPr>
              <a:t>+, PRL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79</a:t>
            </a:r>
            <a:r>
              <a:rPr kumimoji="1" lang="en-US" altLang="ja-JP" dirty="0" smtClean="0">
                <a:solidFill>
                  <a:srgbClr val="002060"/>
                </a:solidFill>
              </a:rPr>
              <a:t>,2526(1997)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84971" y="3030967"/>
            <a:ext cx="324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Quantum Hall effect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84971" y="3796366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Superconductor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0" y="2080611"/>
            <a:ext cx="1296144" cy="70569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6307138" y="2179167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中かっこ 6"/>
          <p:cNvSpPr/>
          <p:nvPr/>
        </p:nvSpPr>
        <p:spPr>
          <a:xfrm>
            <a:off x="4572000" y="3029821"/>
            <a:ext cx="312971" cy="156504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51520" y="5085184"/>
            <a:ext cx="8568952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082748" y="1962063"/>
            <a:ext cx="1665716" cy="8908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179512" y="1916832"/>
            <a:ext cx="4032448" cy="18002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531462" cy="584775"/>
          </a:xfrm>
        </p:spPr>
        <p:txBody>
          <a:bodyPr/>
          <a:lstStyle/>
          <a:p>
            <a:r>
              <a:rPr kumimoji="1" lang="en-US" altLang="ja-JP" dirty="0" smtClean="0"/>
              <a:t> Shot Noise  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95536" y="1124744"/>
            <a:ext cx="3559483" cy="158417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>
            <a:off x="2115414" y="1137080"/>
            <a:ext cx="6100" cy="15841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1988229" y="1804348"/>
            <a:ext cx="266571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025949" y="3501008"/>
            <a:ext cx="25174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2025949" y="3212976"/>
            <a:ext cx="0" cy="93610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266693" y="3465004"/>
            <a:ext cx="0" cy="50405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4635612" y="548680"/>
            <a:ext cx="438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Total charge in the interval</a:t>
            </a:r>
            <a:endParaRPr kumimoji="1" lang="ja-JP" altLang="en-US" sz="2800" i="1" dirty="0"/>
          </a:p>
        </p:txBody>
      </p:sp>
      <p:sp>
        <p:nvSpPr>
          <p:cNvPr id="53" name="円/楕円 52"/>
          <p:cNvSpPr/>
          <p:nvPr/>
        </p:nvSpPr>
        <p:spPr>
          <a:xfrm>
            <a:off x="1315894" y="2054449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1584399" y="237624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643559" y="195359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1571078" y="1262272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1889565" y="1433376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1540092" y="1882677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050536" y="130493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392225" y="1883494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516660" y="2466297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727742" y="135650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347918" y="1442393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871794" y="217105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1001927" y="1962339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795959" y="210599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274816" y="252097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180770" y="1646071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832191" y="2520038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880142" y="1508900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925851" y="2454466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600" y="4149080"/>
            <a:ext cx="169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Schottky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1918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V&#10;\end{align*}&lt;/body&gt;&#10;  &lt;fcolor&gt;FF000000&lt;/fcolor&gt;&#10;  &lt;bcolor&gt;FFFFFFFF&lt;/bcolor&gt;&#10;  &lt;transparent&gt;True&lt;/transparent&gt;&#10;  &lt;resolution&gt;1800&lt;/resolution&gt;&#10;  &lt;imageh&gt;175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34" y="3248154"/>
            <a:ext cx="285929" cy="281110"/>
          </a:xfrm>
          <a:prstGeom prst="rect">
            <a:avLst/>
          </a:prstGeom>
        </p:spPr>
      </p:pic>
      <p:sp>
        <p:nvSpPr>
          <p:cNvPr id="75" name="右矢印 74"/>
          <p:cNvSpPr/>
          <p:nvPr/>
        </p:nvSpPr>
        <p:spPr>
          <a:xfrm>
            <a:off x="1638399" y="2177628"/>
            <a:ext cx="1074476" cy="466612"/>
          </a:xfrm>
          <a:prstGeom prst="rightArrow">
            <a:avLst/>
          </a:prstGeom>
          <a:solidFill>
            <a:schemeClr val="accent2">
              <a:alpha val="67000"/>
            </a:schemeClr>
          </a:solidFill>
          <a:ln>
            <a:solidFill>
              <a:schemeClr val="accent2">
                <a:shade val="50000"/>
                <a:alpha val="57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" name="TexTeXPicture" descr="&lt;?xml version=&quot;1.0&quot; encoding=&quot;utf-16&quot;?&gt;&#10;&lt;TeXTeX&gt;&#10;  &lt;preamble&gt;\documentclass{jarticle}&#10;\usepackage{amsmath}&#10;\pagestyle{empty}&lt;/preamble&gt;&#10;  &lt;body&gt;\begin{align*} &#10;Q=e\langle 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026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4" y="1174597"/>
            <a:ext cx="1085849" cy="263525"/>
          </a:xfrm>
          <a:prstGeom prst="rect">
            <a:avLst/>
          </a:prstGeom>
        </p:spPr>
      </p:pic>
      <p:pic>
        <p:nvPicPr>
          <p:cNvPr id="7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2 \rangle = e^2 \langle \delta N^2\rangle = e^2 \langle N \rangle = eQ&#10;\end{align*}&lt;/body&gt;&#10;  &lt;fcolor&gt;FF000000&lt;/fcolor&gt;&#10;  &lt;bcolor&gt;FFFFFFFF&lt;/bcolor&gt;&#10;  &lt;transparent&gt;True&lt;/transparent&gt;&#10;  &lt;resolution&gt;1800&lt;/resolution&gt;&#10;  &lt;imageh&gt;281&lt;/imageh&gt;&#10;  &lt;imagew&gt;3420&lt;/imagew&gt;&#10;  &lt;scale&gt;50&lt;/scale&gt;&#10;  &lt;cursor&gt;10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34" y="1580301"/>
            <a:ext cx="3619500" cy="297392"/>
          </a:xfrm>
          <a:prstGeom prst="rect">
            <a:avLst/>
          </a:prstGeom>
        </p:spPr>
      </p:pic>
      <p:cxnSp>
        <p:nvCxnSpPr>
          <p:cNvPr id="80" name="直線矢印コネクタ 79"/>
          <p:cNvCxnSpPr/>
          <p:nvPr/>
        </p:nvCxnSpPr>
        <p:spPr>
          <a:xfrm>
            <a:off x="1974113" y="1906489"/>
            <a:ext cx="327876" cy="16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角丸四角形吹き出し 81"/>
          <p:cNvSpPr/>
          <p:nvPr/>
        </p:nvSpPr>
        <p:spPr>
          <a:xfrm>
            <a:off x="2051720" y="805331"/>
            <a:ext cx="2327457" cy="731004"/>
          </a:xfrm>
          <a:prstGeom prst="wedgeRoundRectCallout">
            <a:avLst>
              <a:gd name="adj1" fmla="val -31796"/>
              <a:gd name="adj2" fmla="val 799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 : # of electrons in a time interval</a:t>
            </a:r>
            <a:endParaRPr kumimoji="1" lang="ja-JP" altLang="en-US" sz="2000" dirty="0"/>
          </a:p>
        </p:txBody>
      </p: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000000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93" y="2302023"/>
            <a:ext cx="186336" cy="273078"/>
          </a:xfrm>
          <a:prstGeom prst="rect">
            <a:avLst/>
          </a:prstGeom>
        </p:spPr>
      </p:pic>
      <p:sp>
        <p:nvSpPr>
          <p:cNvPr id="85" name="テキスト ボックス 84"/>
          <p:cNvSpPr txBox="1"/>
          <p:nvPr/>
        </p:nvSpPr>
        <p:spPr>
          <a:xfrm>
            <a:off x="352356" y="5388464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Higher order </a:t>
            </a:r>
            <a:r>
              <a:rPr kumimoji="1" lang="en-US" altLang="ja-JP" sz="2400" dirty="0" err="1" smtClean="0"/>
              <a:t>cumulants</a:t>
            </a:r>
            <a:r>
              <a:rPr lang="en-US" altLang="ja-JP" sz="2400" dirty="0"/>
              <a:t>:</a:t>
            </a:r>
            <a:endParaRPr kumimoji="1" lang="ja-JP" altLang="en-US" sz="2400" dirty="0"/>
          </a:p>
        </p:txBody>
      </p:sp>
      <p:pic>
        <p:nvPicPr>
          <p:cNvPr id="8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Q^3 \rangle = e^3 \langle N \rangle = e^2Q&#10;\end{align*}&lt;/body&gt;&#10;  &lt;fcolor&gt;FF000000&lt;/fcolor&gt;&#10;  &lt;bcolor&gt;FFFFFFFF&lt;/bcolor&gt;&#10;  &lt;transparent&gt;True&lt;/transparent&gt;&#10;  &lt;resolution&gt;1800&lt;/resolution&gt;&#10;  &lt;imageh&gt;281&lt;/imageh&gt;&#10;  &lt;imagew&gt;2318&lt;/imagew&gt;&#10;  &lt;scale&gt;50&lt;/scale&gt;&#10;  &lt;cursor&gt;7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7" y="5943345"/>
            <a:ext cx="2453217" cy="297392"/>
          </a:xfrm>
          <a:prstGeom prst="rect">
            <a:avLst/>
          </a:prstGeom>
        </p:spPr>
      </p:pic>
      <p:sp>
        <p:nvSpPr>
          <p:cNvPr id="88" name="テキスト ボックス 87"/>
          <p:cNvSpPr txBox="1"/>
          <p:nvPr/>
        </p:nvSpPr>
        <p:spPr>
          <a:xfrm>
            <a:off x="4207090" y="5229200"/>
            <a:ext cx="41280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</a:t>
            </a:r>
            <a:r>
              <a:rPr kumimoji="1" lang="en-US" altLang="ja-JP" sz="2000" dirty="0" smtClean="0"/>
              <a:t>rd order</a:t>
            </a:r>
          </a:p>
          <a:p>
            <a:r>
              <a:rPr kumimoji="1" lang="en-US" altLang="ja-JP" dirty="0" smtClean="0"/>
              <a:t>ex.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Beenakker</a:t>
            </a:r>
            <a:r>
              <a:rPr lang="en-US" altLang="ja-JP" dirty="0">
                <a:solidFill>
                  <a:srgbClr val="002060"/>
                </a:solidFill>
              </a:rPr>
              <a:t>+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PRL90,176802(2003)</a:t>
            </a:r>
          </a:p>
        </p:txBody>
      </p:sp>
      <p:sp>
        <p:nvSpPr>
          <p:cNvPr id="89" name="正方形/長方形 88"/>
          <p:cNvSpPr/>
          <p:nvPr/>
        </p:nvSpPr>
        <p:spPr>
          <a:xfrm>
            <a:off x="5352348" y="4225538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X. </a:t>
            </a:r>
            <a:r>
              <a:rPr lang="en-US" altLang="ja-JP" dirty="0" err="1">
                <a:solidFill>
                  <a:srgbClr val="002060"/>
                </a:solidFill>
              </a:rPr>
              <a:t>Jehl</a:t>
            </a:r>
            <a:r>
              <a:rPr lang="en-US" altLang="ja-JP" dirty="0">
                <a:solidFill>
                  <a:srgbClr val="002060"/>
                </a:solidFill>
              </a:rPr>
              <a:t>+, Nature405,50 (2000)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4207090" y="5920244"/>
            <a:ext cx="439735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2000" dirty="0" smtClean="0"/>
              <a:t>up to 5th order</a:t>
            </a:r>
          </a:p>
          <a:p>
            <a:r>
              <a:rPr lang="fr-FR" altLang="ja-JP" dirty="0" smtClean="0">
                <a:solidFill>
                  <a:srgbClr val="002060"/>
                </a:solidFill>
              </a:rPr>
              <a:t>Gustavsson+, Surf.Sci.Rep.</a:t>
            </a:r>
            <a:r>
              <a:rPr lang="fr-FR" altLang="ja-JP" b="1" dirty="0" smtClean="0">
                <a:solidFill>
                  <a:srgbClr val="002060"/>
                </a:solidFill>
              </a:rPr>
              <a:t>64</a:t>
            </a:r>
            <a:r>
              <a:rPr lang="fr-FR" altLang="ja-JP" dirty="0" smtClean="0">
                <a:solidFill>
                  <a:srgbClr val="002060"/>
                </a:solidFill>
              </a:rPr>
              <a:t>,191(2009</a:t>
            </a:r>
            <a:r>
              <a:rPr lang="fr-FR" altLang="ja-JP" dirty="0">
                <a:solidFill>
                  <a:srgbClr val="002060"/>
                </a:solidFill>
              </a:rPr>
              <a:t>)</a:t>
            </a:r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352348" y="3388709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Saminadayar</a:t>
            </a:r>
            <a:r>
              <a:rPr kumimoji="1" lang="en-US" altLang="ja-JP" dirty="0" smtClean="0">
                <a:solidFill>
                  <a:srgbClr val="002060"/>
                </a:solidFill>
              </a:rPr>
              <a:t>+, PRL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79</a:t>
            </a:r>
            <a:r>
              <a:rPr kumimoji="1" lang="en-US" altLang="ja-JP" dirty="0" smtClean="0">
                <a:solidFill>
                  <a:srgbClr val="002060"/>
                </a:solidFill>
              </a:rPr>
              <a:t>,2526(1997)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84971" y="3030967"/>
            <a:ext cx="324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Quantum Hall effect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884971" y="3796366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dirty="0" smtClean="0"/>
              <a:t>Superconductor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Q^2 \rangle}Q = e&#10;\end{align*}&lt;/body&gt;&#10;  &lt;fcolor&gt;FF000000&lt;/fcolor&gt;&#10;  &lt;bcolor&gt;FFFFFFFF&lt;/bcolor&gt;&#10;  &lt;transparent&gt;True&lt;/transparent&gt;&#10;  &lt;resolution&gt;1800&lt;/resolution&gt;&#10;  &lt;imageh&gt;594&lt;/imageh&gt;&#10;  &lt;imagew&gt;109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0" y="2080611"/>
            <a:ext cx="1296144" cy="705692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6307138" y="2179167"/>
            <a:ext cx="732452" cy="5332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中かっこ 6"/>
          <p:cNvSpPr/>
          <p:nvPr/>
        </p:nvSpPr>
        <p:spPr>
          <a:xfrm>
            <a:off x="4572000" y="3029821"/>
            <a:ext cx="312971" cy="156504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中かっこ 7"/>
          <p:cNvSpPr/>
          <p:nvPr/>
        </p:nvSpPr>
        <p:spPr>
          <a:xfrm>
            <a:off x="3911344" y="5229200"/>
            <a:ext cx="228608" cy="1296087"/>
          </a:xfrm>
          <a:prstGeom prst="leftBrace">
            <a:avLst>
              <a:gd name="adj1" fmla="val 8333"/>
              <a:gd name="adj2" fmla="val 3236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69606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up to 4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Order in 2014  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5"/>
          <a:stretch/>
        </p:blipFill>
        <p:spPr bwMode="auto">
          <a:xfrm>
            <a:off x="123453" y="1412776"/>
            <a:ext cx="372846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067944" y="2277063"/>
            <a:ext cx="507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a great achievement </a:t>
            </a:r>
            <a:r>
              <a:rPr lang="en-US" altLang="ja-JP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physics!</a:t>
            </a:r>
            <a:endParaRPr kumimoji="1" lang="ja-JP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7" r="6626" b="1606"/>
          <a:stretch/>
        </p:blipFill>
        <p:spPr>
          <a:xfrm rot="829714">
            <a:off x="5073174" y="4764510"/>
            <a:ext cx="5052672" cy="234308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728095" y="5206438"/>
            <a:ext cx="28803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185470" y="5206438"/>
            <a:ext cx="288030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 rot="19963228">
            <a:off x="5617041" y="5084014"/>
            <a:ext cx="323735" cy="602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93271" y="5245542"/>
            <a:ext cx="107805" cy="109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208413" y="5263956"/>
            <a:ext cx="107805" cy="1092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手作業 12"/>
          <p:cNvSpPr/>
          <p:nvPr/>
        </p:nvSpPr>
        <p:spPr>
          <a:xfrm flipV="1">
            <a:off x="5886555" y="5687730"/>
            <a:ext cx="468262" cy="180784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 rot="2007177">
            <a:off x="6290714" y="5097413"/>
            <a:ext cx="323735" cy="602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7110217" y="4620935"/>
            <a:ext cx="1929583" cy="830005"/>
          </a:xfrm>
          <a:prstGeom prst="cloudCallout">
            <a:avLst>
              <a:gd name="adj1" fmla="val -70230"/>
              <a:gd name="adj2" fmla="val 387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I lose…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円弧 16"/>
          <p:cNvSpPr/>
          <p:nvPr/>
        </p:nvSpPr>
        <p:spPr>
          <a:xfrm rot="6748697">
            <a:off x="5250017" y="6042088"/>
            <a:ext cx="860391" cy="287144"/>
          </a:xfrm>
          <a:prstGeom prst="arc">
            <a:avLst>
              <a:gd name="adj1" fmla="val 16200000"/>
              <a:gd name="adj2" fmla="val 546249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/>
        </p:nvSpPr>
        <p:spPr>
          <a:xfrm rot="5855233">
            <a:off x="6109926" y="6079612"/>
            <a:ext cx="860391" cy="287144"/>
          </a:xfrm>
          <a:prstGeom prst="arc">
            <a:avLst>
              <a:gd name="adj1" fmla="val 16200000"/>
              <a:gd name="adj2" fmla="val 546249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3523" y="5151765"/>
            <a:ext cx="3041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However, </a:t>
            </a:r>
          </a:p>
          <a:p>
            <a:r>
              <a:rPr kumimoji="1" lang="en-US" altLang="ja-JP" sz="2800" dirty="0" smtClean="0"/>
              <a:t>still a lot of things </a:t>
            </a:r>
          </a:p>
          <a:p>
            <a:r>
              <a:rPr lang="en-US" altLang="ja-JP" sz="2800" dirty="0" smtClean="0"/>
              <a:t>to do…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311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964547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124744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Experimentalists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733907"/>
            <a:ext cx="585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Measure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rapidity window dependences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Determine </a:t>
            </a:r>
            <a:r>
              <a:rPr lang="en-US" altLang="ja-JP" sz="2400" dirty="0" smtClean="0">
                <a:solidFill>
                  <a:srgbClr val="FF0000"/>
                </a:solidFill>
              </a:rPr>
              <a:t>baryon number </a:t>
            </a:r>
            <a:r>
              <a:rPr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662" y="2924944"/>
            <a:ext cx="3772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smtClean="0"/>
              <a:t>Theorists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71093"/>
            <a:ext cx="787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thermal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Let’s pursue descriptions of non-eq. non-</a:t>
            </a:r>
            <a:r>
              <a:rPr kumimoji="1" lang="en-US" altLang="ja-JP" sz="2400" dirty="0" err="1" smtClean="0"/>
              <a:t>Gaussianity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518" y="4933929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Message to </a:t>
            </a:r>
            <a:r>
              <a:rPr kumimoji="1" lang="en-US" altLang="ja-JP" sz="2800" dirty="0" err="1" smtClean="0"/>
              <a:t>Latticians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2435" y="5478323"/>
            <a:ext cx="676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2400" dirty="0" smtClean="0"/>
              <a:t> directly compare your results with exp.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Measure more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more accurately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42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標準デザイン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11553</TotalTime>
  <Words>1445</Words>
  <Application>Microsoft Office PowerPoint</Application>
  <PresentationFormat>画面に合わせる (4:3)</PresentationFormat>
  <Paragraphs>352</Paragraphs>
  <Slides>49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49</vt:i4>
      </vt:variant>
    </vt:vector>
  </HeadingPairs>
  <TitlesOfParts>
    <vt:vector size="66" baseType="lpstr">
      <vt:lpstr>ＭＳ Ｐゴシック</vt:lpstr>
      <vt:lpstr>小塚ゴシック Pr6N L</vt:lpstr>
      <vt:lpstr>Arial</vt:lpstr>
      <vt:lpstr>Calibri</vt:lpstr>
      <vt:lpstr>Symbol</vt:lpstr>
      <vt:lpstr>Times New Roman</vt:lpstr>
      <vt:lpstr>Wingdings</vt:lpstr>
      <vt:lpstr>Office テーマ</vt:lpstr>
      <vt:lpstr>1_標準デザイン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Understanding Fluctuations using rapidity window and collision energy dependences</vt:lpstr>
      <vt:lpstr> Beam-Energy Scan  </vt:lpstr>
      <vt:lpstr> Beam-Energy Scan  </vt:lpstr>
      <vt:lpstr> Cumulants up to 4th Order in 2014  </vt:lpstr>
      <vt:lpstr> Fluctuations and Elemental Charge  </vt:lpstr>
      <vt:lpstr> Shot Noise  </vt:lpstr>
      <vt:lpstr> Shot Noise  </vt:lpstr>
      <vt:lpstr> Cumulants up to 4th Order in 2014  </vt:lpstr>
      <vt:lpstr> Many Things to Do  </vt:lpstr>
      <vt:lpstr> Caveats  </vt:lpstr>
      <vt:lpstr> Caveats  </vt:lpstr>
      <vt:lpstr>PowerPoint プレゼンテーション</vt:lpstr>
      <vt:lpstr> Charge Fluctuation @ LHC  </vt:lpstr>
      <vt:lpstr> Dh Dependence @ ALICE  </vt:lpstr>
      <vt:lpstr> Time Evolution of Fluctuations  </vt:lpstr>
      <vt:lpstr> Time Evolution of Fluctuations  </vt:lpstr>
      <vt:lpstr> Conversion of Rapidities  </vt:lpstr>
      <vt:lpstr> Dh Dependence @ ALICE  </vt:lpstr>
      <vt:lpstr> &lt;dNB2&gt; and &lt; dNp2 &gt; @ LHC ?  </vt:lpstr>
      <vt:lpstr> &lt;dNB2&gt; and &lt; dNp2 &gt; @ LHC ?  </vt:lpstr>
      <vt:lpstr> &lt;dNQ4&gt; @ LHC ?  </vt:lpstr>
      <vt:lpstr> Hydrodynamic Fluctuations  </vt:lpstr>
      <vt:lpstr> How to Introduce Non-Gaussianity?  </vt:lpstr>
      <vt:lpstr> How to Introduce Non-Gaussianity?  </vt:lpstr>
      <vt:lpstr> A Brownian Particle’s Model  </vt:lpstr>
      <vt:lpstr> Baryons in Hadronic Phase  </vt:lpstr>
      <vt:lpstr> Diffusion Master Equation  </vt:lpstr>
      <vt:lpstr> Diffusion Master Equation  </vt:lpstr>
      <vt:lpstr> Net Charge Number  </vt:lpstr>
      <vt:lpstr> Time Evolution in Hadronic Phase  </vt:lpstr>
      <vt:lpstr> Time Evolution in Hadronic Phase  </vt:lpstr>
      <vt:lpstr> Dh Dependence at Freezeout  </vt:lpstr>
      <vt:lpstr> Total Charge Number  </vt:lpstr>
      <vt:lpstr> Dh Dependence: 4th order  </vt:lpstr>
      <vt:lpstr> Dh Dependence: 4th order  </vt:lpstr>
      <vt:lpstr> Dh Dependence: 3rd order  </vt:lpstr>
      <vt:lpstr> Problems  </vt:lpstr>
      <vt:lpstr>PowerPoint プレゼンテーション</vt:lpstr>
      <vt:lpstr> Global Charge Conservation  </vt:lpstr>
      <vt:lpstr> Global Charge Conservation  </vt:lpstr>
      <vt:lpstr> Diffusion in Finite Volume  </vt:lpstr>
      <vt:lpstr> Diffusion in Finite Volume  </vt:lpstr>
      <vt:lpstr> Physical Interpretation  </vt:lpstr>
      <vt:lpstr> Comparison with ALICE Result  </vt:lpstr>
      <vt:lpstr> Very Low Energy Collisions  </vt:lpstr>
      <vt:lpstr> Summary  </vt:lpstr>
      <vt:lpstr> Many Things to Do  </vt:lpstr>
      <vt:lpstr> Dh Dependence  </vt:lpstr>
      <vt:lpstr> Open Questions &amp; Future Work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820</cp:revision>
  <dcterms:created xsi:type="dcterms:W3CDTF">2011-06-07T09:50:32Z</dcterms:created>
  <dcterms:modified xsi:type="dcterms:W3CDTF">2014-09-28T21:09:59Z</dcterms:modified>
</cp:coreProperties>
</file>