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7" r:id="rId6"/>
    <p:sldMasterId id="2147483710" r:id="rId7"/>
    <p:sldMasterId id="2147483722" r:id="rId8"/>
    <p:sldMasterId id="2147483734" r:id="rId9"/>
    <p:sldMasterId id="2147483746" r:id="rId10"/>
    <p:sldMasterId id="2147483758" r:id="rId11"/>
    <p:sldMasterId id="2147483770" r:id="rId12"/>
    <p:sldMasterId id="2147483782" r:id="rId13"/>
    <p:sldMasterId id="2147483794" r:id="rId14"/>
    <p:sldMasterId id="2147483806" r:id="rId15"/>
  </p:sldMasterIdLst>
  <p:notesMasterIdLst>
    <p:notesMasterId r:id="rId54"/>
  </p:notesMasterIdLst>
  <p:sldIdLst>
    <p:sldId id="256" r:id="rId16"/>
    <p:sldId id="306" r:id="rId17"/>
    <p:sldId id="296" r:id="rId18"/>
    <p:sldId id="297" r:id="rId19"/>
    <p:sldId id="298" r:id="rId20"/>
    <p:sldId id="305" r:id="rId21"/>
    <p:sldId id="307" r:id="rId22"/>
    <p:sldId id="308" r:id="rId23"/>
    <p:sldId id="309" r:id="rId24"/>
    <p:sldId id="326" r:id="rId25"/>
    <p:sldId id="300" r:id="rId26"/>
    <p:sldId id="301" r:id="rId27"/>
    <p:sldId id="302" r:id="rId28"/>
    <p:sldId id="263" r:id="rId29"/>
    <p:sldId id="304" r:id="rId30"/>
    <p:sldId id="295" r:id="rId31"/>
    <p:sldId id="261" r:id="rId32"/>
    <p:sldId id="262" r:id="rId33"/>
    <p:sldId id="264" r:id="rId34"/>
    <p:sldId id="265" r:id="rId35"/>
    <p:sldId id="266" r:id="rId36"/>
    <p:sldId id="268" r:id="rId37"/>
    <p:sldId id="267" r:id="rId38"/>
    <p:sldId id="325" r:id="rId39"/>
    <p:sldId id="313" r:id="rId40"/>
    <p:sldId id="320" r:id="rId41"/>
    <p:sldId id="316" r:id="rId42"/>
    <p:sldId id="317" r:id="rId43"/>
    <p:sldId id="318" r:id="rId44"/>
    <p:sldId id="319" r:id="rId45"/>
    <p:sldId id="321" r:id="rId46"/>
    <p:sldId id="322" r:id="rId47"/>
    <p:sldId id="323" r:id="rId48"/>
    <p:sldId id="324" r:id="rId49"/>
    <p:sldId id="303" r:id="rId50"/>
    <p:sldId id="258" r:id="rId51"/>
    <p:sldId id="311" r:id="rId52"/>
    <p:sldId id="312" r:id="rId5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6.wmf"/><Relationship Id="rId1" Type="http://schemas.openxmlformats.org/officeDocument/2006/relationships/image" Target="../media/image62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9622-03D9-4C46-8285-2209E5729794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3B23-9F22-4A37-AE91-7213A5B2D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97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クォークの伝搬関数が決まれば、</a:t>
            </a:r>
            <a:r>
              <a:rPr kumimoji="1" lang="en-US" altLang="ja-JP" dirty="0" smtClean="0"/>
              <a:t>Ward-Takahashi</a:t>
            </a:r>
            <a:r>
              <a:rPr kumimoji="1" lang="ja-JP" altLang="en-US" dirty="0" smtClean="0"/>
              <a:t>恒等式と空間対称性から頂点関数も決まる。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フルに計算することはできないので、クォークの伝搬関数として、格子</a:t>
            </a:r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数値解析の結果を用います。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FDE9-6A05-404F-B98A-92153FB8D73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96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スペクトル関数に仮定したピークは、クォークが熱媒質中で熱励起状態である準粒子状態にあることを意味し、媒質中では２つの準粒子状態が存在します。１つは媒質効果を無視できる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運動量が大きな極限で自由クォークの様に振る舞うノーマル状態で、もう１つは高運動量極限で消滅する、媒質中でのみ存在するプラズミーノ状態です。この図は、先行研究で得られた準粒子の２つの状態の分散関係のデータ点を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スプライン補完でフィットしたものです。緑の線は高円錐で、ノーマルの分散関係が漸近している事が分かります。分散関係の図を見ると、マスレスクォークの熱励起状態である準粒子は、熱質量を持つ事が分かります。下の図は、先行研究で得られたプラズミーノの留数の相対強度をフィットしたもので、高運動量極限でプラズミーノ状態が消滅する事が分か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710B5-7CC1-C147-839B-CBA9DADE82E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4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さて格子</a:t>
            </a:r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解析からクォークの伝搬関数が得られたので、この</a:t>
            </a:r>
            <a:r>
              <a:rPr kumimoji="1" lang="en-US" altLang="ja-JP" dirty="0" smtClean="0"/>
              <a:t>W-T</a:t>
            </a:r>
            <a:r>
              <a:rPr kumimoji="1" lang="ja-JP" altLang="en-US" dirty="0" smtClean="0"/>
              <a:t>恒等式を使って頂点関数を</a:t>
            </a:r>
            <a:r>
              <a:rPr kumimoji="1" lang="en-US" altLang="ja-JP" dirty="0" err="1" smtClean="0"/>
              <a:t>Γμ</a:t>
            </a:r>
            <a:r>
              <a:rPr kumimoji="1" lang="ja-JP" altLang="en-US" dirty="0" smtClean="0"/>
              <a:t>を決定したいと思います。ところが</a:t>
            </a:r>
            <a:r>
              <a:rPr kumimoji="1" lang="en-US" altLang="ja-JP" dirty="0" err="1" smtClean="0"/>
              <a:t>Γμ</a:t>
            </a:r>
            <a:r>
              <a:rPr kumimoji="1" lang="ja-JP" altLang="en-US" dirty="0" smtClean="0"/>
              <a:t>４成分に対して拘束条件が１つしかないので、更なる仮定を設けます。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710B5-7CC1-C147-839B-CBA9DADE82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39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Γμ</a:t>
            </a:r>
            <a:r>
              <a:rPr kumimoji="1" lang="ja-JP" altLang="en-US" dirty="0" smtClean="0"/>
              <a:t>に原点での滑らかさを仮定すると、仮想光子の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次元運動量が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のとき、空間の対称性からこの部分が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になるので、この場合</a:t>
            </a:r>
            <a:r>
              <a:rPr kumimoji="1" lang="en-US" altLang="ja-JP" dirty="0" smtClean="0"/>
              <a:t>Γ0</a:t>
            </a:r>
            <a:r>
              <a:rPr kumimoji="1" lang="ja-JP" altLang="en-US" dirty="0" smtClean="0"/>
              <a:t>が決まります。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710B5-7CC1-C147-839B-CBA9DADE82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15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Γμ</a:t>
            </a:r>
            <a:r>
              <a:rPr kumimoji="1" lang="ja-JP" altLang="en-US" dirty="0" smtClean="0"/>
              <a:t>に原点での滑らかさを仮定すると、仮想光子の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次元運動量が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のとき、空間の対称性からこの部分が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になるので、この場合</a:t>
            </a:r>
            <a:r>
              <a:rPr kumimoji="1" lang="en-US" altLang="ja-JP" dirty="0" smtClean="0"/>
              <a:t>Γ0</a:t>
            </a:r>
            <a:r>
              <a:rPr kumimoji="1" lang="ja-JP" altLang="en-US" dirty="0" smtClean="0"/>
              <a:t>が決まります。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710B5-7CC1-C147-839B-CBA9DADE82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18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次のページの青四角をアニメーションで出す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FDE9-6A05-404F-B98A-92153FB8D73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42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次のページの青四角をアニメーションで出す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FDE9-6A05-404F-B98A-92153FB8D73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66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320F-1DE4-447D-A112-4081D73817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149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DFD5-4975-4822-A7B6-B4CFCF8368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706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89FE-A0EC-4381-80CB-CA46426F6F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87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5E69-180D-440D-98AF-1660319157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641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7E46-630F-49D3-B57C-37F64E2983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32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CFAC-9082-4625-A667-DE723FED9D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575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BB9B-5397-418B-8962-29F80A86A6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006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23E1-08F4-4B6C-8EA1-81A3BA4C0A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155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9A6B-5A3B-4086-94F0-AAD6699F00B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9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4436-B107-45BA-80BC-C801C9DD51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0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753E-BCD6-42E7-A526-7BAA56ED68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03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320F-1DE4-447D-A112-4081D73817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359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DFD5-4975-4822-A7B6-B4CFCF8368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53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89FE-A0EC-4381-80CB-CA46426F6F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767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5E69-180D-440D-98AF-1660319157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376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7E46-630F-49D3-B57C-37F64E2983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561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CFAC-9082-4625-A667-DE723FED9D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222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BB9B-5397-418B-8962-29F80A86A6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830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23E1-08F4-4B6C-8EA1-81A3BA4C0A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754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9A6B-5A3B-4086-94F0-AAD6699F00B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7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4AF1A2-9223-41B4-B8BD-2DF406F84B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21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4436-B107-45BA-80BC-C801C9DD51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66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753E-BCD6-42E7-A526-7BAA56ED68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62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320F-1DE4-447D-A112-4081D73817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544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DFD5-4975-4822-A7B6-B4CFCF8368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362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B818-527E-4EE7-B00B-574D977F91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777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CD56-CB03-4EB5-B73F-A48211DCD5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735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BB9E8-41B2-40D7-9D75-EC97FC1380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75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5694-CFAE-4EF8-B69B-A320E238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089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5561-484A-40E1-9F3D-68775B5361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937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D289-86E8-4794-93F9-C2EB66B551C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3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E7B85-BAE6-4BF5-B7BC-083D7523C1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149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F09C-E730-4EF0-AADB-DB2A684E4D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486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1682-C513-4C05-900A-1F2068D05B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186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63DE-8E32-4C57-8F51-D10397222F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49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A6EE-E97D-4F64-B695-BBE7BBE34BF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64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E125-DA23-420A-A25D-E36ABC7CEA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72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4D6DF-EB35-48EB-9F5F-1A48126D570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223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E042-7815-4B2C-A47E-9A08C7E558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15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489F-A010-4D79-823C-B3743C73206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56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B6086-2CA6-46A7-999A-E351CCBD61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936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36F9-ABA6-4A11-837F-6D57B1B596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16FB02-D2C2-4BAE-8289-440AFDC86DE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085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2B41-4D16-4C5C-A051-0B8053D01A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36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CF6B-561B-4C84-8AA7-B0C4AC7BD3E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485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2C72-7C15-4780-8502-BC682FB347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345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5551-A2D6-47D7-81C3-A18B0001CD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067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D970C-3F8D-4DF2-9A07-8BA04A538EC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31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BBC9-24CC-4639-A9BB-1779AC446C3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754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751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75192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DDE9EC"/>
                </a:solidFill>
              </a:rPr>
              <a:pPr/>
              <a:t>2014/10/30</a:t>
            </a:fld>
            <a:endParaRPr kumimoji="1" lang="ja-JP" altLang="en-US">
              <a:solidFill>
                <a:srgbClr val="DDE9EC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>
              <a:solidFill>
                <a:srgbClr val="DDE9EC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DDE9EC"/>
                </a:solidFill>
              </a:rPr>
              <a:pPr/>
              <a:t>‹#›</a:t>
            </a:fld>
            <a:endParaRPr kumimoji="1" lang="ja-JP" altLang="en-US">
              <a:solidFill>
                <a:srgbClr val="DDE9EC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04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28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FD9FDB-8476-4C40-AF96-44B22792D3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01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02729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137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142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1013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DDE9EC"/>
                </a:solidFill>
              </a:rPr>
              <a:pPr/>
              <a:t>2014/10/30</a:t>
            </a:fld>
            <a:endParaRPr kumimoji="1" lang="ja-JP" altLang="en-US">
              <a:solidFill>
                <a:srgbClr val="DDE9EC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DE9EC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DDE9EC"/>
                </a:solidFill>
              </a:rPr>
              <a:pPr/>
              <a:t>‹#›</a:t>
            </a:fld>
            <a:endParaRPr kumimoji="1" lang="ja-JP" altLang="en-US">
              <a:solidFill>
                <a:srgbClr val="DDE9EC"/>
              </a:solidFill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97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897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0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52013-9FD7-4FDF-9FFD-AC4A410C0E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89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E7B064-05FE-4A55-846F-9E5B1684F4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3AFB3-8E9E-4E6C-81C1-4650A14A4B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C61E9-BA67-4D0A-BA14-FE8D1BB5CCC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B48690-5BFC-4247-B1FF-C1F25C4FC0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4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840BD9-EF29-458B-A1D3-ED92484A8E9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53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96644-03C0-4EA8-BFB8-FB9F39BDAB9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06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2838-F534-4664-A269-FA346AB80D6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42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F413-7E52-44EB-9AF8-366D7AC6A1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26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782D-6E9A-4FA8-B0FF-7EBC518AF2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F824-2CA1-4C3C-AB87-5C06C75E9B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84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A8AF-A3E5-4404-BCC4-9EA3E63C26B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7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ED86-5467-4E96-BE8F-F7FA5AEA852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64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7D30-DED4-4751-AE9C-075C3FF0CF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87FB-7C2F-4902-9626-D34A6F81B7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04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4C026-F8DB-4B76-86D4-2FB70CD77E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29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AD25F-9EB8-420D-8501-30479D087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17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B0DC-3661-4D9A-8FE8-3D7B49995B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1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73E8-0526-4E87-BCA1-830D6FBA110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57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5EB4-BE8B-4326-8E11-29369D0622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51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30C-0834-4D8E-9585-620FF2B9C6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25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04146-DA91-45F1-A333-C49556743A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18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9B7F-9EB7-4DBF-B3AE-E28D94BFB92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04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7F07-CC44-47CD-8E57-AF07251F26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8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3E01-ED0E-4DA8-A20B-31569FFF4E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77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4E65-667E-4B15-8177-A1264303B8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50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28DB-B99D-4C64-ACA4-711E2593B06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7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370C-A555-4D3A-A062-46DD40DAD9A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20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96F9E-19C2-454B-A10D-AFD7A8E38E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72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2713"/>
            <a:ext cx="5027613" cy="5794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1208C-B51A-4883-8716-043FEA89983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21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73E8-0526-4E87-BCA1-830D6FBA110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7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5EB4-BE8B-4326-8E11-29369D0622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75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30C-0834-4D8E-9585-620FF2B9C6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53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04146-DA91-45F1-A333-C49556743A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3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9B7F-9EB7-4DBF-B3AE-E28D94BFB92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50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7F07-CC44-47CD-8E57-AF07251F26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96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3E01-ED0E-4DA8-A20B-31569FFF4E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36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4E65-667E-4B15-8177-A1264303B8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75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28DB-B99D-4C64-ACA4-711E2593B06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99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370C-A555-4D3A-A062-46DD40DAD9A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54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96F9E-19C2-454B-A10D-AFD7A8E38E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49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2713"/>
            <a:ext cx="5027613" cy="5794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1208C-B51A-4883-8716-043FEA89983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54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E466E1-CD9F-4E89-B090-1C5C36BB86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74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08260B-CE37-4A84-9CC1-0BD575CC109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5FE95A-A212-4DB9-AFC1-69B779A3C5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85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878F8-D191-4BD0-945F-1923529C68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95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CE2FD8-143A-43D8-B969-D7BD847179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17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344AA-3041-4886-9B6D-5E13317BBA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5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F0135E-F011-428C-AA1D-88457A66120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388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F994A3-F469-4759-B389-BA289BD25E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85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155933-A823-4C54-89FD-09DF3AAF78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27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C7CB9-1596-4F55-ABBB-BB6468F000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21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A1CACC-DDA7-4AEB-8801-44B456C297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154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E466E1-CD9F-4E89-B090-1C5C36BB86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08260B-CE37-4A84-9CC1-0BD575CC109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62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5FE95A-A212-4DB9-AFC1-69B779A3C5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18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878F8-D191-4BD0-945F-1923529C68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71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CE2FD8-143A-43D8-B969-D7BD847179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39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344AA-3041-4886-9B6D-5E13317BBA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15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F0135E-F011-428C-AA1D-88457A66120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9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F994A3-F469-4759-B389-BA289BD25E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197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155933-A823-4C54-89FD-09DF3AAF78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89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C7CB9-1596-4F55-ABBB-BB6468F000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1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A1CACC-DDA7-4AEB-8801-44B456C297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9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2838-F534-4664-A269-FA346AB80D6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970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F413-7E52-44EB-9AF8-366D7AC6A1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9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782D-6E9A-4FA8-B0FF-7EBC518AF2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51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F824-2CA1-4C3C-AB87-5C06C75E9B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218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A8AF-A3E5-4404-BCC4-9EA3E63C26B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868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ED86-5467-4E96-BE8F-F7FA5AEA852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6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7D30-DED4-4751-AE9C-075C3FF0CF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2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87FB-7C2F-4902-9626-D34A6F81B7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48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4C026-F8DB-4B76-86D4-2FB70CD77E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41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AD25F-9EB8-420D-8501-30479D087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3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B0DC-3661-4D9A-8FE8-3D7B49995B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61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89FE-A0EC-4381-80CB-CA46426F6F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35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5E69-180D-440D-98AF-1660319157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17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7E46-630F-49D3-B57C-37F64E2983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282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CFAC-9082-4625-A667-DE723FED9D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310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BB9B-5397-418B-8962-29F80A86A6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233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23E1-08F4-4B6C-8EA1-81A3BA4C0A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18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9A6B-5A3B-4086-94F0-AAD6699F00B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629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4436-B107-45BA-80BC-C801C9DD51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454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753E-BCD6-42E7-A526-7BAA56ED68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5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8528F-C3D7-4284-A43D-4A06AF5CBA53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7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8528F-C3D7-4284-A43D-4A06AF5CBA53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9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78A54-DEF9-449F-865F-DA9BC68DF78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5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B408B-7612-413A-A25E-8F2F153B0E6F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>
                <a:solidFill>
                  <a:srgbClr val="464653"/>
                </a:solidFill>
              </a:rPr>
              <a:pPr/>
              <a:t>2014/10/30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>
                <a:solidFill>
                  <a:srgbClr val="464653"/>
                </a:solidFill>
              </a:rPr>
              <a:pPr/>
              <a:t>‹#›</a:t>
            </a:fld>
            <a:endParaRPr kumimoji="1" lang="ja-JP" altLang="en-US">
              <a:solidFill>
                <a:srgbClr val="464653"/>
              </a:solidFill>
            </a:endParaRPr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36EF1-B137-4175-8DC1-D5E44114048F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5C932-3C40-4312-ACC3-EE80E059073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E7A6-0A98-4E02-A789-54515B74F23D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3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E7A6-0A98-4E02-A789-54515B74F23D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6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E9400-10D5-4B99-AA2C-2B106EDE0FB3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E9400-10D5-4B99-AA2C-2B106EDE0FB3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5C932-3C40-4312-ACC3-EE80E059073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8528F-C3D7-4284-A43D-4A06AF5CBA53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2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png"/><Relationship Id="rId10" Type="http://schemas.openxmlformats.org/officeDocument/2006/relationships/image" Target="../media/image32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40.png"/><Relationship Id="rId7" Type="http://schemas.openxmlformats.org/officeDocument/2006/relationships/image" Target="../media/image36.w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4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7.wmf"/><Relationship Id="rId1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wmf"/><Relationship Id="rId9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8.png"/><Relationship Id="rId4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image" Target="../media/image8.wmf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8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wmf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5.bin"/><Relationship Id="rId10" Type="http://schemas.openxmlformats.org/officeDocument/2006/relationships/image" Target="../media/image5.wmf"/><Relationship Id="rId19" Type="http://schemas.openxmlformats.org/officeDocument/2006/relationships/image" Target="../media/image9.wmf"/><Relationship Id="rId31" Type="http://schemas.openxmlformats.org/officeDocument/2006/relationships/image" Target="../media/image13.png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4.bin"/><Relationship Id="rId30" Type="http://schemas.openxmlformats.org/officeDocument/2006/relationships/oleObject" Target="../embeddings/oleObject1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65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5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7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7.emf"/><Relationship Id="rId3" Type="http://schemas.openxmlformats.org/officeDocument/2006/relationships/image" Target="../media/image27.png"/><Relationship Id="rId7" Type="http://schemas.openxmlformats.org/officeDocument/2006/relationships/image" Target="../media/image74.e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6.emf"/><Relationship Id="rId5" Type="http://schemas.openxmlformats.org/officeDocument/2006/relationships/image" Target="../media/image73.emf"/><Relationship Id="rId15" Type="http://schemas.openxmlformats.org/officeDocument/2006/relationships/image" Target="../media/image78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5.emf"/><Relationship Id="rId14" Type="http://schemas.openxmlformats.org/officeDocument/2006/relationships/oleObject" Target="../embeddings/oleObject6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9.emf"/><Relationship Id="rId10" Type="http://schemas.openxmlformats.org/officeDocument/2006/relationships/image" Target="../media/image81.emf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8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png"/><Relationship Id="rId5" Type="http://schemas.openxmlformats.org/officeDocument/2006/relationships/image" Target="../media/image88.emf"/><Relationship Id="rId4" Type="http://schemas.openxmlformats.org/officeDocument/2006/relationships/oleObject" Target="../embeddings/oleObject6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0.png"/><Relationship Id="rId5" Type="http://schemas.openxmlformats.org/officeDocument/2006/relationships/image" Target="../media/image88.emf"/><Relationship Id="rId10" Type="http://schemas.openxmlformats.org/officeDocument/2006/relationships/image" Target="../media/image92.png"/><Relationship Id="rId4" Type="http://schemas.openxmlformats.org/officeDocument/2006/relationships/oleObject" Target="../embeddings/oleObject71.bin"/><Relationship Id="rId9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95.emf"/><Relationship Id="rId9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99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1.png"/><Relationship Id="rId5" Type="http://schemas.openxmlformats.org/officeDocument/2006/relationships/image" Target="../media/image93.emf"/><Relationship Id="rId4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10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9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8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4.png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6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0343" y="698213"/>
            <a:ext cx="6723315" cy="2585323"/>
          </a:xfrm>
        </p:spPr>
        <p:txBody>
          <a:bodyPr wrap="none">
            <a:spAutoFit/>
          </a:bodyPr>
          <a:lstStyle/>
          <a:p>
            <a:r>
              <a:rPr lang="ja-JP" altLang="en-US" sz="5400" dirty="0"/>
              <a:t>非閉じ込め相に</a:t>
            </a:r>
            <a:r>
              <a:rPr lang="ja-JP" altLang="en-US" sz="5400" dirty="0" smtClean="0"/>
              <a:t>おける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クォーク</a:t>
            </a:r>
            <a:r>
              <a:rPr lang="ja-JP" altLang="en-US" sz="5400" dirty="0"/>
              <a:t>準粒子描像</a:t>
            </a:r>
            <a:r>
              <a:rPr lang="ja-JP" altLang="en-US" sz="5400" dirty="0" smtClean="0"/>
              <a:t>と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レプトン対</a:t>
            </a:r>
            <a:r>
              <a:rPr lang="ja-JP" altLang="en-US" sz="5400" dirty="0"/>
              <a:t>生成率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56335" y="3578969"/>
            <a:ext cx="20313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北沢正清</a:t>
            </a:r>
            <a:endParaRPr kumimoji="1" lang="en-US" altLang="ja-JP" sz="3600" dirty="0" smtClean="0"/>
          </a:p>
          <a:p>
            <a:pPr algn="ctr"/>
            <a:r>
              <a:rPr lang="ja-JP" altLang="en-US" sz="3200" dirty="0" smtClean="0"/>
              <a:t>（阪大）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1577" y="5013176"/>
            <a:ext cx="7300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Karsch</a:t>
            </a:r>
            <a:r>
              <a:rPr kumimoji="1" lang="en-US" altLang="ja-JP" sz="2400" dirty="0" smtClean="0"/>
              <a:t>, MK, </a:t>
            </a:r>
            <a:r>
              <a:rPr kumimoji="1" lang="en-US" altLang="ja-JP" sz="2400" dirty="0" smtClean="0"/>
              <a:t>PL</a:t>
            </a:r>
            <a:r>
              <a:rPr kumimoji="1" lang="en-US" altLang="ja-JP" sz="2400" b="1" dirty="0" smtClean="0"/>
              <a:t>B658</a:t>
            </a:r>
            <a:r>
              <a:rPr kumimoji="1" lang="en-US" altLang="ja-JP" sz="2400" dirty="0" smtClean="0"/>
              <a:t>, 49 (2007); PRD80, 056001 (2009);</a:t>
            </a:r>
            <a:endParaRPr kumimoji="1" lang="en-US" altLang="ja-JP" sz="2400" dirty="0" smtClean="0"/>
          </a:p>
          <a:p>
            <a:r>
              <a:rPr lang="en-US" altLang="ja-JP" sz="2400" dirty="0" err="1" smtClean="0"/>
              <a:t>Kaczmarek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Karsch</a:t>
            </a:r>
            <a:r>
              <a:rPr lang="en-US" altLang="ja-JP" sz="2400" dirty="0" smtClean="0"/>
              <a:t>, MK, </a:t>
            </a:r>
            <a:r>
              <a:rPr lang="en-US" altLang="ja-JP" sz="2400" dirty="0" err="1" smtClean="0"/>
              <a:t>Soeldner</a:t>
            </a:r>
            <a:r>
              <a:rPr lang="en-US" altLang="ja-JP" sz="2400" dirty="0" smtClean="0"/>
              <a:t>, PRD86, 036006 (2012);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Kim,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MK, in </a:t>
            </a:r>
            <a:r>
              <a:rPr kumimoji="1" lang="en-US" altLang="ja-JP" sz="2400" dirty="0" smtClean="0"/>
              <a:t>preparation.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64077" y="6327324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筑波大学セミナー、２０１４年１０月３０日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65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75656" y="2276872"/>
            <a:ext cx="6078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dirty="0" smtClean="0"/>
              <a:t>クォークスペクトル関数と</a:t>
            </a:r>
            <a:endParaRPr kumimoji="1" lang="en-US" altLang="ja-JP" sz="4400" dirty="0" smtClean="0"/>
          </a:p>
          <a:p>
            <a:pPr algn="ctr"/>
            <a:r>
              <a:rPr lang="ja-JP" altLang="en-US" sz="4400" dirty="0" smtClean="0"/>
              <a:t>準粒子</a:t>
            </a:r>
            <a:r>
              <a:rPr lang="ja-JP" altLang="en-US" sz="4400" dirty="0"/>
              <a:t>描像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859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5507038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Quarks at Extremely High </a:t>
            </a:r>
            <a:r>
              <a:rPr lang="en-US" altLang="ja-JP" i="1" smtClean="0"/>
              <a:t>T</a:t>
            </a:r>
            <a:r>
              <a:rPr lang="en-US" altLang="ja-JP" smtClean="0"/>
              <a:t>  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447675" y="777875"/>
            <a:ext cx="565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ja-JP"/>
              <a:t>Hard Thermal Loop approx. ( </a:t>
            </a:r>
            <a:r>
              <a:rPr lang="en-US" altLang="ja-JP" b="1" i="1"/>
              <a:t>p</a:t>
            </a:r>
            <a:r>
              <a:rPr lang="en-US" altLang="ja-JP"/>
              <a:t>, </a:t>
            </a:r>
            <a:r>
              <a:rPr lang="en-US" altLang="ja-JP" i="1">
                <a:latin typeface="Symbol" pitchFamily="18" charset="2"/>
              </a:rPr>
              <a:t>w</a:t>
            </a:r>
            <a:r>
              <a:rPr lang="en-US" altLang="ja-JP"/>
              <a:t>, </a:t>
            </a:r>
            <a:r>
              <a:rPr lang="en-US" altLang="ja-JP" i="1"/>
              <a:t>m</a:t>
            </a:r>
            <a:r>
              <a:rPr lang="en-US" altLang="ja-JP" i="1" baseline="-25000"/>
              <a:t>q</a:t>
            </a:r>
            <a:r>
              <a:rPr lang="en-US" altLang="ja-JP"/>
              <a:t>&lt;&lt;</a:t>
            </a:r>
            <a:r>
              <a:rPr lang="en-US" altLang="ja-JP" i="1"/>
              <a:t>T</a:t>
            </a:r>
            <a:r>
              <a:rPr lang="en-US" altLang="ja-JP"/>
              <a:t> )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ja-JP"/>
              <a:t>1-loop (</a:t>
            </a:r>
            <a:r>
              <a:rPr lang="en-US" altLang="ja-JP" i="1"/>
              <a:t>g</a:t>
            </a:r>
            <a:r>
              <a:rPr lang="en-US" altLang="ja-JP"/>
              <a:t>&lt;&lt;1)</a:t>
            </a:r>
          </a:p>
        </p:txBody>
      </p:sp>
      <p:sp>
        <p:nvSpPr>
          <p:cNvPr id="2055" name="AutoShape 4"/>
          <p:cNvSpPr>
            <a:spLocks/>
          </p:cNvSpPr>
          <p:nvPr/>
        </p:nvSpPr>
        <p:spPr bwMode="auto">
          <a:xfrm>
            <a:off x="179388" y="836613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6629400" y="228600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chemeClr val="accent2"/>
                </a:solidFill>
              </a:rPr>
              <a:t>Klimov ’82, Weldon ’83</a:t>
            </a:r>
          </a:p>
          <a:p>
            <a:pPr eaLnBrk="1" hangingPunct="1"/>
            <a:r>
              <a:rPr lang="en-US" altLang="ja-JP" sz="1800">
                <a:solidFill>
                  <a:schemeClr val="accent2"/>
                </a:solidFill>
              </a:rPr>
              <a:t>Braaten, Pisarski ’89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22300" y="1916113"/>
          <a:ext cx="11985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3" imgW="609480" imgH="203040" progId="Equation.DSMT4">
                  <p:embed/>
                </p:oleObj>
              </mc:Choice>
              <mc:Fallback>
                <p:oleObj name="Equation" r:id="rId3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916113"/>
                        <a:ext cx="11985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9" descr="plasmin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2989263"/>
            <a:ext cx="39592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242175" y="4500563"/>
            <a:ext cx="157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CC"/>
                </a:solidFill>
              </a:rPr>
              <a:t>“plasmino”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826250" y="6248400"/>
            <a:ext cx="90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p / m</a:t>
            </a:r>
            <a:r>
              <a:rPr lang="en-US" altLang="ja-JP" i="1" baseline="-25000"/>
              <a:t>T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 rot="-5400000">
            <a:off x="4166394" y="4321969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w </a:t>
            </a:r>
            <a:r>
              <a:rPr lang="en-US" altLang="ja-JP" i="1"/>
              <a:t>/ m</a:t>
            </a:r>
            <a:r>
              <a:rPr lang="en-US" altLang="ja-JP" i="1" baseline="-25000"/>
              <a:t>T</a:t>
            </a:r>
          </a:p>
        </p:txBody>
      </p:sp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5478463" y="50292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6" imgW="596880" imgH="419040" progId="Equation.DSMT4">
                  <p:embed/>
                </p:oleObj>
              </mc:Choice>
              <mc:Fallback>
                <p:oleObj name="Equation" r:id="rId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5029200"/>
                        <a:ext cx="12954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6" descr="Untitl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828800"/>
            <a:ext cx="1447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20"/>
          <p:cNvGraphicFramePr>
            <a:graphicFrameLocks noChangeAspect="1"/>
          </p:cNvGraphicFramePr>
          <p:nvPr/>
        </p:nvGraphicFramePr>
        <p:xfrm>
          <a:off x="4343400" y="1828800"/>
          <a:ext cx="36449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9" imgW="1854000" imgH="431640" progId="Equation.DSMT4">
                  <p:embed/>
                </p:oleObj>
              </mc:Choice>
              <mc:Fallback>
                <p:oleObj name="Equation" r:id="rId9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36449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21"/>
          <p:cNvSpPr txBox="1">
            <a:spLocks noChangeArrowheads="1"/>
          </p:cNvSpPr>
          <p:nvPr/>
        </p:nvSpPr>
        <p:spPr bwMode="auto">
          <a:xfrm>
            <a:off x="304800" y="3048000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Gauge independent spectrum</a:t>
            </a:r>
          </a:p>
        </p:txBody>
      </p:sp>
      <p:sp>
        <p:nvSpPr>
          <p:cNvPr id="2063" name="Text Box 22"/>
          <p:cNvSpPr txBox="1">
            <a:spLocks noChangeArrowheads="1"/>
          </p:cNvSpPr>
          <p:nvPr/>
        </p:nvSpPr>
        <p:spPr bwMode="auto">
          <a:xfrm>
            <a:off x="304800" y="3749675"/>
            <a:ext cx="3900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2 collective excitations</a:t>
            </a:r>
          </a:p>
          <a:p>
            <a:pPr eaLnBrk="1" hangingPunct="1">
              <a:buClr>
                <a:srgbClr val="000066"/>
              </a:buClr>
            </a:pPr>
            <a:r>
              <a:rPr lang="en-US" altLang="ja-JP"/>
              <a:t> having a “thermal mass” ~ </a:t>
            </a:r>
            <a:r>
              <a:rPr lang="en-US" altLang="ja-JP" i="1"/>
              <a:t>gT</a:t>
            </a:r>
          </a:p>
        </p:txBody>
      </p:sp>
      <p:sp>
        <p:nvSpPr>
          <p:cNvPr id="2064" name="Text Box 23"/>
          <p:cNvSpPr txBox="1">
            <a:spLocks noChangeArrowheads="1"/>
          </p:cNvSpPr>
          <p:nvPr/>
        </p:nvSpPr>
        <p:spPr bwMode="auto">
          <a:xfrm>
            <a:off x="306388" y="5486400"/>
            <a:ext cx="3190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The plasmino mode has</a:t>
            </a:r>
          </a:p>
          <a:p>
            <a:pPr eaLnBrk="1" hangingPunct="1">
              <a:buClr>
                <a:srgbClr val="000066"/>
              </a:buClr>
            </a:pPr>
            <a:r>
              <a:rPr lang="en-US" altLang="ja-JP"/>
              <a:t> a minimum at finite </a:t>
            </a:r>
            <a:r>
              <a:rPr lang="en-US" altLang="ja-JP" b="1" i="1"/>
              <a:t>p</a:t>
            </a:r>
            <a:r>
              <a:rPr lang="en-US" altLang="ja-JP"/>
              <a:t>.</a:t>
            </a:r>
          </a:p>
        </p:txBody>
      </p:sp>
      <p:sp>
        <p:nvSpPr>
          <p:cNvPr id="2067" name="Text Box 22"/>
          <p:cNvSpPr txBox="1">
            <a:spLocks noChangeArrowheads="1"/>
          </p:cNvSpPr>
          <p:nvPr/>
        </p:nvSpPr>
        <p:spPr bwMode="auto">
          <a:xfrm>
            <a:off x="304800" y="48006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 width ~</a:t>
            </a:r>
            <a:r>
              <a:rPr lang="en-US" altLang="ja-JP" i="1"/>
              <a:t>g</a:t>
            </a:r>
            <a:r>
              <a:rPr lang="en-US" altLang="ja-JP" baseline="30000"/>
              <a:t>2</a:t>
            </a:r>
            <a:r>
              <a:rPr lang="en-US" altLang="ja-JP" i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004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724400" y="3505200"/>
            <a:ext cx="3697288" cy="3352800"/>
            <a:chOff x="2976" y="2208"/>
            <a:chExt cx="2329" cy="2112"/>
          </a:xfrm>
        </p:grpSpPr>
        <p:grpSp>
          <p:nvGrpSpPr>
            <p:cNvPr id="139267" name="Group 23"/>
            <p:cNvGrpSpPr>
              <a:grpSpLocks/>
            </p:cNvGrpSpPr>
            <p:nvPr/>
          </p:nvGrpSpPr>
          <p:grpSpPr bwMode="auto">
            <a:xfrm>
              <a:off x="3315" y="2208"/>
              <a:ext cx="1497" cy="2112"/>
              <a:chOff x="3315" y="2208"/>
              <a:chExt cx="1497" cy="2112"/>
            </a:xfrm>
          </p:grpSpPr>
          <p:pic>
            <p:nvPicPr>
              <p:cNvPr id="13926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23"/>
              <a:stretch>
                <a:fillRect/>
              </a:stretch>
            </p:blipFill>
            <p:spPr bwMode="auto">
              <a:xfrm>
                <a:off x="3456" y="2208"/>
                <a:ext cx="1356" cy="2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269" name="Picture 2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0" r="90623" b="9091"/>
              <a:stretch>
                <a:fillRect/>
              </a:stretch>
            </p:blipFill>
            <p:spPr bwMode="auto">
              <a:xfrm>
                <a:off x="3315" y="2208"/>
                <a:ext cx="192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9270" name="Text Box 28"/>
            <p:cNvSpPr txBox="1">
              <a:spLocks noChangeArrowheads="1"/>
            </p:cNvSpPr>
            <p:nvPr/>
          </p:nvSpPr>
          <p:spPr bwMode="auto">
            <a:xfrm>
              <a:off x="4805" y="398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/>
                <a:t>p / m</a:t>
              </a:r>
              <a:endParaRPr lang="en-US" altLang="ja-JP" i="1" baseline="-25000"/>
            </a:p>
          </p:txBody>
        </p:sp>
        <p:sp>
          <p:nvSpPr>
            <p:cNvPr id="139271" name="Text Box 29"/>
            <p:cNvSpPr txBox="1">
              <a:spLocks noChangeArrowheads="1"/>
            </p:cNvSpPr>
            <p:nvPr/>
          </p:nvSpPr>
          <p:spPr bwMode="auto">
            <a:xfrm rot="-5400000">
              <a:off x="2852" y="3074"/>
              <a:ext cx="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Symbol" pitchFamily="18" charset="2"/>
                </a:rPr>
                <a:t>w </a:t>
              </a:r>
              <a:r>
                <a:rPr lang="en-US" altLang="ja-JP" i="1"/>
                <a:t>/ m</a:t>
              </a:r>
              <a:endParaRPr lang="en-US" altLang="ja-JP" i="1" baseline="-25000"/>
            </a:p>
          </p:txBody>
        </p:sp>
      </p:grp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12713"/>
            <a:ext cx="6994525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Decomposition of Quark Propagator  </a:t>
            </a:r>
          </a:p>
        </p:txBody>
      </p:sp>
      <p:graphicFrame>
        <p:nvGraphicFramePr>
          <p:cNvPr id="139273" name="Object 3"/>
          <p:cNvGraphicFramePr>
            <a:graphicFrameLocks noChangeAspect="1"/>
          </p:cNvGraphicFramePr>
          <p:nvPr/>
        </p:nvGraphicFramePr>
        <p:xfrm>
          <a:off x="4556125" y="2693988"/>
          <a:ext cx="36020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4" imgW="2006280" imgH="469800" progId="Equation.DSMT4">
                  <p:embed/>
                </p:oleObj>
              </mc:Choice>
              <mc:Fallback>
                <p:oleObj name="Equation" r:id="rId4" imgW="2006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693988"/>
                        <a:ext cx="360203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4" name="Object 4"/>
          <p:cNvGraphicFramePr>
            <a:graphicFrameLocks noChangeAspect="1"/>
          </p:cNvGraphicFramePr>
          <p:nvPr/>
        </p:nvGraphicFramePr>
        <p:xfrm>
          <a:off x="4800600" y="914400"/>
          <a:ext cx="30829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6" imgW="1625400" imgH="469800" progId="Equation.DSMT4">
                  <p:embed/>
                </p:oleObj>
              </mc:Choice>
              <mc:Fallback>
                <p:oleObj name="Equation" r:id="rId6" imgW="1625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914400"/>
                        <a:ext cx="30829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5" name="Object 5"/>
          <p:cNvGraphicFramePr>
            <a:graphicFrameLocks noChangeAspect="1"/>
          </p:cNvGraphicFramePr>
          <p:nvPr/>
        </p:nvGraphicFramePr>
        <p:xfrm>
          <a:off x="533400" y="990600"/>
          <a:ext cx="3130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Equation" r:id="rId8" imgW="1650960" imgH="482400" progId="Equation.DSMT4">
                  <p:embed/>
                </p:oleObj>
              </mc:Choice>
              <mc:Fallback>
                <p:oleObj name="Equation" r:id="rId8" imgW="1650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31305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6" name="Text Box 6"/>
          <p:cNvSpPr txBox="1">
            <a:spLocks noChangeArrowheads="1"/>
          </p:cNvSpPr>
          <p:nvPr/>
        </p:nvSpPr>
        <p:spPr bwMode="auto">
          <a:xfrm>
            <a:off x="4419600" y="2190750"/>
            <a:ext cx="311467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Free quark with mass </a:t>
            </a:r>
            <a:r>
              <a:rPr lang="en-US" altLang="ja-JP" i="1"/>
              <a:t>m</a:t>
            </a:r>
          </a:p>
        </p:txBody>
      </p:sp>
      <p:sp>
        <p:nvSpPr>
          <p:cNvPr id="139277" name="Text Box 7"/>
          <p:cNvSpPr txBox="1">
            <a:spLocks noChangeArrowheads="1"/>
          </p:cNvSpPr>
          <p:nvPr/>
        </p:nvSpPr>
        <p:spPr bwMode="auto">
          <a:xfrm>
            <a:off x="228600" y="2190750"/>
            <a:ext cx="26638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HTL ( high </a:t>
            </a:r>
            <a:r>
              <a:rPr lang="en-US" altLang="ja-JP" i="1"/>
              <a:t>T</a:t>
            </a:r>
            <a:r>
              <a:rPr lang="en-US" altLang="ja-JP"/>
              <a:t> limit )</a:t>
            </a:r>
          </a:p>
        </p:txBody>
      </p:sp>
      <p:graphicFrame>
        <p:nvGraphicFramePr>
          <p:cNvPr id="139278" name="Object 8"/>
          <p:cNvGraphicFramePr>
            <a:graphicFrameLocks noChangeAspect="1"/>
          </p:cNvGraphicFramePr>
          <p:nvPr/>
        </p:nvGraphicFramePr>
        <p:xfrm>
          <a:off x="152400" y="2711450"/>
          <a:ext cx="40814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10" imgW="2273040" imgH="457200" progId="Equation.DSMT4">
                  <p:embed/>
                </p:oleObj>
              </mc:Choice>
              <mc:Fallback>
                <p:oleObj name="Equation" r:id="rId10" imgW="2273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11450"/>
                        <a:ext cx="40814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57200" y="3505200"/>
            <a:ext cx="3802063" cy="3352800"/>
            <a:chOff x="288" y="2208"/>
            <a:chExt cx="2395" cy="2112"/>
          </a:xfrm>
        </p:grpSpPr>
        <p:sp>
          <p:nvSpPr>
            <p:cNvPr id="139280" name="Text Box 11"/>
            <p:cNvSpPr txBox="1">
              <a:spLocks noChangeArrowheads="1"/>
            </p:cNvSpPr>
            <p:nvPr/>
          </p:nvSpPr>
          <p:spPr bwMode="auto">
            <a:xfrm>
              <a:off x="2112" y="3984"/>
              <a:ext cx="5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/>
                <a:t>p / m</a:t>
              </a:r>
              <a:r>
                <a:rPr lang="en-US" altLang="ja-JP" i="1" baseline="-25000"/>
                <a:t>T</a:t>
              </a:r>
            </a:p>
          </p:txBody>
        </p:sp>
        <p:grpSp>
          <p:nvGrpSpPr>
            <p:cNvPr id="139281" name="Group 16"/>
            <p:cNvGrpSpPr>
              <a:grpSpLocks/>
            </p:cNvGrpSpPr>
            <p:nvPr/>
          </p:nvGrpSpPr>
          <p:grpSpPr bwMode="auto">
            <a:xfrm>
              <a:off x="672" y="2208"/>
              <a:ext cx="1392" cy="2112"/>
              <a:chOff x="768" y="2016"/>
              <a:chExt cx="1481" cy="2223"/>
            </a:xfrm>
          </p:grpSpPr>
          <p:pic>
            <p:nvPicPr>
              <p:cNvPr id="139282" name="Picture 10" descr="plasmino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94"/>
              <a:stretch>
                <a:fillRect/>
              </a:stretch>
            </p:blipFill>
            <p:spPr bwMode="auto">
              <a:xfrm>
                <a:off x="864" y="2072"/>
                <a:ext cx="1385" cy="2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283" name="AutoShape 12"/>
              <p:cNvSpPr>
                <a:spLocks noChangeArrowheads="1"/>
              </p:cNvSpPr>
              <p:nvPr/>
            </p:nvSpPr>
            <p:spPr bwMode="auto">
              <a:xfrm rot="-5400000">
                <a:off x="793" y="2440"/>
                <a:ext cx="1518" cy="1256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9284" name="Rectangle 13"/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44" cy="2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9285" name="Text Box 14"/>
            <p:cNvSpPr txBox="1">
              <a:spLocks noChangeArrowheads="1"/>
            </p:cNvSpPr>
            <p:nvPr/>
          </p:nvSpPr>
          <p:spPr bwMode="auto">
            <a:xfrm rot="-5400000">
              <a:off x="128" y="3009"/>
              <a:ext cx="6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Symbol" pitchFamily="18" charset="2"/>
                </a:rPr>
                <a:t>w </a:t>
              </a:r>
              <a:r>
                <a:rPr lang="en-US" altLang="ja-JP" i="1"/>
                <a:t>/ m</a:t>
              </a:r>
              <a:r>
                <a:rPr lang="en-US" altLang="ja-JP" i="1" baseline="-25000"/>
                <a:t>T</a:t>
              </a:r>
            </a:p>
          </p:txBody>
        </p:sp>
        <p:pic>
          <p:nvPicPr>
            <p:cNvPr id="139286" name="Picture 18" descr="plasmino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r="90147" b="11414"/>
            <a:stretch>
              <a:fillRect/>
            </a:stretch>
          </p:blipFill>
          <p:spPr bwMode="auto">
            <a:xfrm>
              <a:off x="654" y="2264"/>
              <a:ext cx="19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287" name="AutoShape 31"/>
          <p:cNvSpPr>
            <a:spLocks noChangeArrowheads="1"/>
          </p:cNvSpPr>
          <p:nvPr/>
        </p:nvSpPr>
        <p:spPr bwMode="auto">
          <a:xfrm>
            <a:off x="5867400" y="2735263"/>
            <a:ext cx="1066800" cy="7620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9288" name="AutoShape 32"/>
          <p:cNvSpPr>
            <a:spLocks noChangeArrowheads="1"/>
          </p:cNvSpPr>
          <p:nvPr/>
        </p:nvSpPr>
        <p:spPr bwMode="auto">
          <a:xfrm>
            <a:off x="1524000" y="2743200"/>
            <a:ext cx="1295400" cy="7620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9289" name="Object 4"/>
          <p:cNvGraphicFramePr>
            <a:graphicFrameLocks noChangeAspect="1"/>
          </p:cNvGraphicFramePr>
          <p:nvPr/>
        </p:nvGraphicFramePr>
        <p:xfrm>
          <a:off x="7543800" y="1676400"/>
          <a:ext cx="1600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" name="Equation" r:id="rId13" imgW="939600" imgH="291960" progId="Equation.DSMT4">
                  <p:embed/>
                </p:oleObj>
              </mc:Choice>
              <mc:Fallback>
                <p:oleObj name="Equation" r:id="rId13" imgW="939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76400"/>
                        <a:ext cx="1600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90" name="AutoShape 34"/>
          <p:cNvSpPr>
            <a:spLocks noChangeArrowheads="1"/>
          </p:cNvSpPr>
          <p:nvPr/>
        </p:nvSpPr>
        <p:spPr bwMode="auto">
          <a:xfrm>
            <a:off x="381000" y="914400"/>
            <a:ext cx="3505200" cy="1090613"/>
          </a:xfrm>
          <a:prstGeom prst="roundRect">
            <a:avLst>
              <a:gd name="adj" fmla="val 13102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72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5756275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>
                <a:effectLst/>
              </a:rPr>
              <a:t> </a:t>
            </a:r>
            <a:r>
              <a:rPr lang="en-US" altLang="ja-JP" smtClean="0">
                <a:effectLst/>
              </a:rPr>
              <a:t>Effects of Plasmino Minimum  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25838"/>
            <a:ext cx="4648200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65125" y="990600"/>
            <a:ext cx="227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minimum @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&gt;0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200400" y="990600"/>
            <a:ext cx="246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divergence of DoS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2819400" y="1101725"/>
            <a:ext cx="381000" cy="269875"/>
          </a:xfrm>
          <a:prstGeom prst="rightArrow">
            <a:avLst>
              <a:gd name="adj1" fmla="val 50000"/>
              <a:gd name="adj2" fmla="val 35294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5943600" y="2057400"/>
            <a:ext cx="2089150" cy="1223963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48627"/>
                  <a:invGamma/>
                </a:srgbClr>
              </a:gs>
              <a:gs pos="100000">
                <a:srgbClr val="FF0000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5720" name="Group 8"/>
          <p:cNvGrpSpPr>
            <a:grpSpLocks/>
          </p:cNvGrpSpPr>
          <p:nvPr/>
        </p:nvGrpSpPr>
        <p:grpSpPr bwMode="auto">
          <a:xfrm rot="1677174">
            <a:off x="6664325" y="2586038"/>
            <a:ext cx="862013" cy="71437"/>
            <a:chOff x="916" y="1979"/>
            <a:chExt cx="1502" cy="108"/>
          </a:xfrm>
        </p:grpSpPr>
        <p:sp>
          <p:nvSpPr>
            <p:cNvPr id="115721" name="Arc 9"/>
            <p:cNvSpPr>
              <a:spLocks noChangeAspect="1"/>
            </p:cNvSpPr>
            <p:nvPr/>
          </p:nvSpPr>
          <p:spPr bwMode="auto">
            <a:xfrm>
              <a:off x="916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722" name="Arc 10"/>
            <p:cNvSpPr>
              <a:spLocks noChangeAspect="1"/>
            </p:cNvSpPr>
            <p:nvPr/>
          </p:nvSpPr>
          <p:spPr bwMode="auto">
            <a:xfrm flipV="1">
              <a:off x="1104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723" name="Arc 11"/>
            <p:cNvSpPr>
              <a:spLocks noChangeAspect="1"/>
            </p:cNvSpPr>
            <p:nvPr/>
          </p:nvSpPr>
          <p:spPr bwMode="auto">
            <a:xfrm>
              <a:off x="1667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724" name="Arc 12"/>
            <p:cNvSpPr>
              <a:spLocks noChangeAspect="1"/>
            </p:cNvSpPr>
            <p:nvPr/>
          </p:nvSpPr>
          <p:spPr bwMode="auto">
            <a:xfrm flipV="1">
              <a:off x="1855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725" name="Arc 13"/>
            <p:cNvSpPr>
              <a:spLocks noChangeAspect="1"/>
            </p:cNvSpPr>
            <p:nvPr/>
          </p:nvSpPr>
          <p:spPr bwMode="auto">
            <a:xfrm>
              <a:off x="1291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726" name="Arc 14"/>
            <p:cNvSpPr>
              <a:spLocks noChangeAspect="1"/>
            </p:cNvSpPr>
            <p:nvPr/>
          </p:nvSpPr>
          <p:spPr bwMode="auto">
            <a:xfrm flipV="1">
              <a:off x="1479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727" name="Arc 15"/>
            <p:cNvSpPr>
              <a:spLocks noChangeAspect="1"/>
            </p:cNvSpPr>
            <p:nvPr/>
          </p:nvSpPr>
          <p:spPr bwMode="auto">
            <a:xfrm>
              <a:off x="2042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728" name="Arc 16"/>
            <p:cNvSpPr>
              <a:spLocks noChangeAspect="1"/>
            </p:cNvSpPr>
            <p:nvPr/>
          </p:nvSpPr>
          <p:spPr bwMode="auto">
            <a:xfrm flipV="1">
              <a:off x="2230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7467600" y="2824163"/>
            <a:ext cx="13668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7467600" y="2824163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8602663" y="2771775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864870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6962775" y="2103438"/>
            <a:ext cx="30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Symbol" pitchFamily="18" charset="2"/>
              </a:rPr>
              <a:t>g</a:t>
            </a:r>
          </a:p>
        </p:txBody>
      </p:sp>
      <p:graphicFrame>
        <p:nvGraphicFramePr>
          <p:cNvPr id="115734" name="Object 22"/>
          <p:cNvGraphicFramePr>
            <a:graphicFrameLocks noChangeAspect="1"/>
          </p:cNvGraphicFramePr>
          <p:nvPr/>
        </p:nvGraphicFramePr>
        <p:xfrm>
          <a:off x="5262563" y="3736975"/>
          <a:ext cx="29718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4" imgW="2057400" imgH="419040" progId="Equation.DSMT4">
                  <p:embed/>
                </p:oleObj>
              </mc:Choice>
              <mc:Fallback>
                <p:oleObj name="Equation" r:id="rId4" imgW="2057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736975"/>
                        <a:ext cx="29718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35" name="AutoShape 23"/>
          <p:cNvSpPr>
            <a:spLocks noChangeArrowheads="1"/>
          </p:cNvSpPr>
          <p:nvPr/>
        </p:nvSpPr>
        <p:spPr bwMode="auto">
          <a:xfrm>
            <a:off x="2819400" y="1558925"/>
            <a:ext cx="381000" cy="269875"/>
          </a:xfrm>
          <a:prstGeom prst="rightArrow">
            <a:avLst>
              <a:gd name="adj1" fmla="val 50000"/>
              <a:gd name="adj2" fmla="val 35294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3214688" y="1447800"/>
            <a:ext cx="289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</a:rPr>
              <a:t>van Hove singularity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288925" y="2286000"/>
            <a:ext cx="445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</a:rPr>
              <a:t>Example: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dilepton production rate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1676400" y="2743200"/>
            <a:ext cx="365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Times New Roman" pitchFamily="18" charset="0"/>
              </a:rPr>
              <a:t>observable in heavy-ion collisions</a:t>
            </a:r>
          </a:p>
        </p:txBody>
      </p:sp>
      <p:sp>
        <p:nvSpPr>
          <p:cNvPr id="115739" name="AutoShape 27"/>
          <p:cNvSpPr>
            <a:spLocks noChangeArrowheads="1"/>
          </p:cNvSpPr>
          <p:nvPr/>
        </p:nvSpPr>
        <p:spPr bwMode="auto">
          <a:xfrm>
            <a:off x="228600" y="914400"/>
            <a:ext cx="6172200" cy="1066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40" name="AutoShape 28"/>
          <p:cNvSpPr>
            <a:spLocks noChangeArrowheads="1"/>
          </p:cNvSpPr>
          <p:nvPr/>
        </p:nvSpPr>
        <p:spPr bwMode="auto">
          <a:xfrm>
            <a:off x="152400" y="2438400"/>
            <a:ext cx="152400" cy="1524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66"/>
              </a:gs>
            </a:gsLst>
            <a:path path="rect">
              <a:fillToRect l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152400" y="3944938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Tx/>
              <a:buChar char="•"/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photon self-energy:</a:t>
            </a:r>
          </a:p>
        </p:txBody>
      </p:sp>
      <p:pic>
        <p:nvPicPr>
          <p:cNvPr id="115742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91200"/>
            <a:ext cx="17526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43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02138"/>
            <a:ext cx="22860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44" name="Text Box 32"/>
          <p:cNvSpPr txBox="1">
            <a:spLocks noChangeArrowheads="1"/>
          </p:cNvSpPr>
          <p:nvPr/>
        </p:nvSpPr>
        <p:spPr bwMode="auto">
          <a:xfrm>
            <a:off x="136525" y="5222875"/>
            <a:ext cx="207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Tx/>
              <a:buChar char="•"/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decay process:</a:t>
            </a:r>
          </a:p>
        </p:txBody>
      </p:sp>
      <p:sp>
        <p:nvSpPr>
          <p:cNvPr id="115745" name="Text Box 33"/>
          <p:cNvSpPr txBox="1">
            <a:spLocks noChangeArrowheads="1"/>
          </p:cNvSpPr>
          <p:nvPr/>
        </p:nvSpPr>
        <p:spPr bwMode="auto">
          <a:xfrm>
            <a:off x="882650" y="5715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762000" y="624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15747" name="Line 35"/>
          <p:cNvSpPr>
            <a:spLocks noChangeShapeType="1"/>
          </p:cNvSpPr>
          <p:nvPr/>
        </p:nvSpPr>
        <p:spPr bwMode="auto">
          <a:xfrm>
            <a:off x="838200" y="640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48" name="Text Box 36"/>
          <p:cNvSpPr txBox="1">
            <a:spLocks noChangeArrowheads="1"/>
          </p:cNvSpPr>
          <p:nvPr/>
        </p:nvSpPr>
        <p:spPr bwMode="auto">
          <a:xfrm>
            <a:off x="2819400" y="624840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15749" name="Text Box 37"/>
          <p:cNvSpPr txBox="1">
            <a:spLocks noChangeArrowheads="1"/>
          </p:cNvSpPr>
          <p:nvPr/>
        </p:nvSpPr>
        <p:spPr bwMode="auto">
          <a:xfrm>
            <a:off x="2819400" y="5715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ja-JP" sz="2400" baseline="3000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15750" name="Oval 38"/>
          <p:cNvSpPr>
            <a:spLocks noChangeArrowheads="1"/>
          </p:cNvSpPr>
          <p:nvPr/>
        </p:nvSpPr>
        <p:spPr bwMode="auto">
          <a:xfrm>
            <a:off x="5257800" y="5105400"/>
            <a:ext cx="304800" cy="9144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51" name="Oval 39"/>
          <p:cNvSpPr>
            <a:spLocks noChangeArrowheads="1"/>
          </p:cNvSpPr>
          <p:nvPr/>
        </p:nvSpPr>
        <p:spPr bwMode="auto">
          <a:xfrm>
            <a:off x="4572000" y="4038600"/>
            <a:ext cx="304800" cy="9144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52" name="Text Box 40"/>
          <p:cNvSpPr txBox="1">
            <a:spLocks noChangeArrowheads="1"/>
          </p:cNvSpPr>
          <p:nvPr/>
        </p:nvSpPr>
        <p:spPr bwMode="auto">
          <a:xfrm>
            <a:off x="5638800" y="6034088"/>
            <a:ext cx="276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66"/>
                </a:solidFill>
                <a:latin typeface="Times New Roman" pitchFamily="18" charset="0"/>
              </a:rPr>
              <a:t>Braaten, Pisarski, Yuan, ’90</a:t>
            </a:r>
          </a:p>
        </p:txBody>
      </p:sp>
    </p:spTree>
    <p:extLst>
      <p:ext uri="{BB962C8B-B14F-4D97-AF65-F5344CB8AC3E}">
        <p14:creationId xmlns:p14="http://schemas.microsoft.com/office/powerpoint/2010/main" val="8911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451600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 </a:t>
            </a:r>
            <a:r>
              <a:rPr lang="en-US" altLang="ja-JP" smtClean="0"/>
              <a:t>Lattice Study of Quarks above </a:t>
            </a:r>
            <a:r>
              <a:rPr lang="en-US" altLang="ja-JP" i="1" smtClean="0"/>
              <a:t>T</a:t>
            </a:r>
            <a:r>
              <a:rPr lang="en-US" altLang="ja-JP" baseline="-25000" smtClean="0"/>
              <a:t>c</a:t>
            </a:r>
            <a:r>
              <a:rPr lang="en-US" altLang="ja-JP" smtClean="0"/>
              <a:t>  </a:t>
            </a:r>
          </a:p>
        </p:txBody>
      </p:sp>
      <p:sp>
        <p:nvSpPr>
          <p:cNvPr id="207877" name="Text Box 9"/>
          <p:cNvSpPr txBox="1">
            <a:spLocks noChangeArrowheads="1"/>
          </p:cNvSpPr>
          <p:nvPr/>
        </p:nvSpPr>
        <p:spPr bwMode="auto">
          <a:xfrm>
            <a:off x="825500" y="2971800"/>
            <a:ext cx="1236663" cy="48260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 dirty="0">
                <a:solidFill>
                  <a:srgbClr val="0000FF"/>
                </a:solidFill>
              </a:rPr>
              <a:t>m</a:t>
            </a:r>
            <a:r>
              <a:rPr lang="en-US" altLang="ja-JP" baseline="-25000" dirty="0">
                <a:solidFill>
                  <a:srgbClr val="0000FF"/>
                </a:solidFill>
              </a:rPr>
              <a:t>0</a:t>
            </a:r>
            <a:r>
              <a:rPr lang="en-US" altLang="ja-JP" i="1" dirty="0">
                <a:solidFill>
                  <a:srgbClr val="0000FF"/>
                </a:solidFill>
              </a:rPr>
              <a:t> ,p</a:t>
            </a:r>
            <a:r>
              <a:rPr lang="en-US" altLang="ja-JP" i="1" dirty="0"/>
              <a:t> </a:t>
            </a:r>
            <a:r>
              <a:rPr lang="en-US" altLang="ja-JP" dirty="0"/>
              <a:t>=0</a:t>
            </a:r>
            <a:endParaRPr lang="en-US" altLang="ja-JP" i="1" dirty="0">
              <a:solidFill>
                <a:srgbClr val="FF0000"/>
              </a:solidFill>
            </a:endParaRPr>
          </a:p>
        </p:txBody>
      </p:sp>
      <p:sp>
        <p:nvSpPr>
          <p:cNvPr id="207878" name="Line 10"/>
          <p:cNvSpPr>
            <a:spLocks noChangeShapeType="1"/>
          </p:cNvSpPr>
          <p:nvPr/>
        </p:nvSpPr>
        <p:spPr bwMode="auto">
          <a:xfrm>
            <a:off x="673100" y="500538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79" name="Line 11"/>
          <p:cNvSpPr>
            <a:spLocks noChangeShapeType="1"/>
          </p:cNvSpPr>
          <p:nvPr/>
        </p:nvSpPr>
        <p:spPr bwMode="auto">
          <a:xfrm flipV="1">
            <a:off x="1816100" y="38623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80" name="Line 12"/>
          <p:cNvSpPr>
            <a:spLocks noChangeShapeType="1"/>
          </p:cNvSpPr>
          <p:nvPr/>
        </p:nvSpPr>
        <p:spPr bwMode="auto">
          <a:xfrm>
            <a:off x="2501900" y="4167188"/>
            <a:ext cx="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81" name="Line 13"/>
          <p:cNvSpPr>
            <a:spLocks noChangeShapeType="1"/>
          </p:cNvSpPr>
          <p:nvPr/>
        </p:nvSpPr>
        <p:spPr bwMode="auto">
          <a:xfrm>
            <a:off x="1130300" y="4167188"/>
            <a:ext cx="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82" name="Text Box 14"/>
          <p:cNvSpPr txBox="1">
            <a:spLocks noChangeArrowheads="1"/>
          </p:cNvSpPr>
          <p:nvPr/>
        </p:nvSpPr>
        <p:spPr bwMode="auto">
          <a:xfrm>
            <a:off x="3111500" y="4852988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w</a:t>
            </a:r>
          </a:p>
        </p:txBody>
      </p:sp>
      <p:sp>
        <p:nvSpPr>
          <p:cNvPr id="207883" name="Text Box 29"/>
          <p:cNvSpPr txBox="1">
            <a:spLocks noChangeArrowheads="1"/>
          </p:cNvSpPr>
          <p:nvPr/>
        </p:nvSpPr>
        <p:spPr bwMode="auto">
          <a:xfrm>
            <a:off x="2273300" y="4876800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rgbClr val="FF6600"/>
                </a:solidFill>
              </a:rPr>
              <a:t>m</a:t>
            </a:r>
            <a:r>
              <a:rPr lang="en-US" altLang="ja-JP" i="1" baseline="-25000">
                <a:solidFill>
                  <a:srgbClr val="FF6600"/>
                </a:solidFill>
              </a:rPr>
              <a:t>T</a:t>
            </a:r>
            <a:endParaRPr lang="en-US" altLang="ja-JP" i="1">
              <a:solidFill>
                <a:srgbClr val="FF6600"/>
              </a:solidFill>
            </a:endParaRPr>
          </a:p>
        </p:txBody>
      </p:sp>
      <p:sp>
        <p:nvSpPr>
          <p:cNvPr id="207884" name="Text Box 30"/>
          <p:cNvSpPr txBox="1">
            <a:spLocks noChangeArrowheads="1"/>
          </p:cNvSpPr>
          <p:nvPr/>
        </p:nvSpPr>
        <p:spPr bwMode="auto">
          <a:xfrm>
            <a:off x="825500" y="48768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rgbClr val="FF6600"/>
                </a:solidFill>
              </a:rPr>
              <a:t>-m</a:t>
            </a:r>
            <a:r>
              <a:rPr lang="en-US" altLang="ja-JP" i="1" baseline="-25000">
                <a:solidFill>
                  <a:srgbClr val="FF6600"/>
                </a:solidFill>
              </a:rPr>
              <a:t>T</a:t>
            </a:r>
            <a:endParaRPr lang="en-US" altLang="ja-JP" i="1">
              <a:solidFill>
                <a:srgbClr val="FF6600"/>
              </a:solidFill>
            </a:endParaRPr>
          </a:p>
        </p:txBody>
      </p:sp>
      <p:sp>
        <p:nvSpPr>
          <p:cNvPr id="207885" name="Text Box 32"/>
          <p:cNvSpPr txBox="1">
            <a:spLocks noChangeArrowheads="1"/>
          </p:cNvSpPr>
          <p:nvPr/>
        </p:nvSpPr>
        <p:spPr bwMode="auto">
          <a:xfrm>
            <a:off x="1219200" y="3429000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r</a:t>
            </a:r>
            <a:r>
              <a:rPr lang="en-US" altLang="ja-JP" sz="2000" baseline="-25000"/>
              <a:t>+</a:t>
            </a:r>
            <a:r>
              <a:rPr lang="en-US" altLang="ja-JP" sz="2000"/>
              <a:t>(</a:t>
            </a:r>
            <a:r>
              <a:rPr lang="en-US" altLang="ja-JP" sz="2000" i="1">
                <a:latin typeface="Symbol" pitchFamily="18" charset="2"/>
              </a:rPr>
              <a:t>w</a:t>
            </a:r>
            <a:r>
              <a:rPr lang="en-US" altLang="ja-JP" sz="2000"/>
              <a:t>)</a:t>
            </a:r>
          </a:p>
        </p:txBody>
      </p:sp>
      <p:graphicFrame>
        <p:nvGraphicFramePr>
          <p:cNvPr id="207886" name="Object 5"/>
          <p:cNvGraphicFramePr>
            <a:graphicFrameLocks noChangeAspect="1"/>
          </p:cNvGraphicFramePr>
          <p:nvPr/>
        </p:nvGraphicFramePr>
        <p:xfrm>
          <a:off x="6477000" y="914400"/>
          <a:ext cx="2287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1206360" imgH="482400" progId="Equation.DSMT4">
                  <p:embed/>
                </p:oleObj>
              </mc:Choice>
              <mc:Fallback>
                <p:oleObj name="Equation" r:id="rId3" imgW="1206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14400"/>
                        <a:ext cx="22875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7" name="AutoShape 15"/>
          <p:cNvSpPr>
            <a:spLocks noChangeArrowheads="1"/>
          </p:cNvSpPr>
          <p:nvPr/>
        </p:nvSpPr>
        <p:spPr bwMode="auto">
          <a:xfrm>
            <a:off x="7315200" y="9144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890" name="Line 16"/>
          <p:cNvSpPr>
            <a:spLocks noChangeShapeType="1"/>
          </p:cNvSpPr>
          <p:nvPr/>
        </p:nvSpPr>
        <p:spPr bwMode="auto">
          <a:xfrm>
            <a:off x="5410200" y="591978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91" name="Line 17"/>
          <p:cNvSpPr>
            <a:spLocks noChangeShapeType="1"/>
          </p:cNvSpPr>
          <p:nvPr/>
        </p:nvSpPr>
        <p:spPr bwMode="auto">
          <a:xfrm flipV="1">
            <a:off x="6553200" y="47767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92" name="Line 18"/>
          <p:cNvSpPr>
            <a:spLocks noChangeShapeType="1"/>
          </p:cNvSpPr>
          <p:nvPr/>
        </p:nvSpPr>
        <p:spPr bwMode="auto">
          <a:xfrm>
            <a:off x="7480300" y="5081588"/>
            <a:ext cx="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93" name="Text Box 20"/>
          <p:cNvSpPr txBox="1">
            <a:spLocks noChangeArrowheads="1"/>
          </p:cNvSpPr>
          <p:nvPr/>
        </p:nvSpPr>
        <p:spPr bwMode="auto">
          <a:xfrm>
            <a:off x="7848600" y="5767388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w</a:t>
            </a:r>
          </a:p>
        </p:txBody>
      </p:sp>
      <p:sp>
        <p:nvSpPr>
          <p:cNvPr id="207894" name="Text Box 28"/>
          <p:cNvSpPr txBox="1">
            <a:spLocks noChangeArrowheads="1"/>
          </p:cNvSpPr>
          <p:nvPr/>
        </p:nvSpPr>
        <p:spPr bwMode="auto">
          <a:xfrm>
            <a:off x="7265988" y="3886200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rgbClr val="000066"/>
                </a:solidFill>
              </a:rPr>
              <a:t>m</a:t>
            </a:r>
            <a:r>
              <a:rPr lang="en-US" altLang="ja-JP" baseline="-25000">
                <a:solidFill>
                  <a:srgbClr val="000066"/>
                </a:solidFill>
              </a:rPr>
              <a:t>0</a:t>
            </a:r>
            <a:endParaRPr lang="en-US" altLang="ja-JP" i="1">
              <a:solidFill>
                <a:srgbClr val="FF0000"/>
              </a:solidFill>
            </a:endParaRPr>
          </a:p>
        </p:txBody>
      </p:sp>
      <p:sp>
        <p:nvSpPr>
          <p:cNvPr id="207895" name="Text Box 33"/>
          <p:cNvSpPr txBox="1">
            <a:spLocks noChangeArrowheads="1"/>
          </p:cNvSpPr>
          <p:nvPr/>
        </p:nvSpPr>
        <p:spPr bwMode="auto">
          <a:xfrm>
            <a:off x="6146800" y="4343400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r</a:t>
            </a:r>
            <a:r>
              <a:rPr lang="en-US" altLang="ja-JP" sz="2000" baseline="-25000"/>
              <a:t>+</a:t>
            </a:r>
            <a:r>
              <a:rPr lang="en-US" altLang="ja-JP" sz="2000"/>
              <a:t>(</a:t>
            </a:r>
            <a:r>
              <a:rPr lang="en-US" altLang="ja-JP" sz="2000" i="1">
                <a:latin typeface="Symbol" pitchFamily="18" charset="2"/>
              </a:rPr>
              <a:t>w</a:t>
            </a:r>
            <a:r>
              <a:rPr lang="en-US" altLang="ja-JP" sz="2000"/>
              <a:t>)</a:t>
            </a:r>
          </a:p>
        </p:txBody>
      </p:sp>
      <p:sp>
        <p:nvSpPr>
          <p:cNvPr id="207896" name="Line 16"/>
          <p:cNvSpPr>
            <a:spLocks noChangeShapeType="1"/>
          </p:cNvSpPr>
          <p:nvPr/>
        </p:nvSpPr>
        <p:spPr bwMode="auto">
          <a:xfrm>
            <a:off x="5410200" y="393858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97" name="Line 17"/>
          <p:cNvSpPr>
            <a:spLocks noChangeShapeType="1"/>
          </p:cNvSpPr>
          <p:nvPr/>
        </p:nvSpPr>
        <p:spPr bwMode="auto">
          <a:xfrm flipV="1">
            <a:off x="6553200" y="27955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98" name="Line 18"/>
          <p:cNvSpPr>
            <a:spLocks noChangeShapeType="1"/>
          </p:cNvSpPr>
          <p:nvPr/>
        </p:nvSpPr>
        <p:spPr bwMode="auto">
          <a:xfrm>
            <a:off x="7480300" y="3100388"/>
            <a:ext cx="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899" name="Text Box 20"/>
          <p:cNvSpPr txBox="1">
            <a:spLocks noChangeArrowheads="1"/>
          </p:cNvSpPr>
          <p:nvPr/>
        </p:nvSpPr>
        <p:spPr bwMode="auto">
          <a:xfrm>
            <a:off x="7848600" y="3786188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w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7315200" y="586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rgbClr val="000066"/>
                </a:solidFill>
              </a:rPr>
              <a:t>p</a:t>
            </a:r>
            <a:endParaRPr lang="en-US" altLang="ja-JP" i="1">
              <a:solidFill>
                <a:srgbClr val="FF0000"/>
              </a:solidFill>
            </a:endParaRPr>
          </a:p>
        </p:txBody>
      </p:sp>
      <p:sp>
        <p:nvSpPr>
          <p:cNvPr id="207901" name="Text Box 33"/>
          <p:cNvSpPr txBox="1">
            <a:spLocks noChangeArrowheads="1"/>
          </p:cNvSpPr>
          <p:nvPr/>
        </p:nvSpPr>
        <p:spPr bwMode="auto">
          <a:xfrm>
            <a:off x="6146800" y="2362200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r</a:t>
            </a:r>
            <a:r>
              <a:rPr lang="en-US" altLang="ja-JP" sz="2000" baseline="-25000"/>
              <a:t>+</a:t>
            </a:r>
            <a:r>
              <a:rPr lang="en-US" altLang="ja-JP" sz="2000"/>
              <a:t>(</a:t>
            </a:r>
            <a:r>
              <a:rPr lang="en-US" altLang="ja-JP" sz="2000" i="1">
                <a:latin typeface="Symbol" pitchFamily="18" charset="2"/>
              </a:rPr>
              <a:t>w</a:t>
            </a:r>
            <a:r>
              <a:rPr lang="en-US" altLang="ja-JP" sz="2000"/>
              <a:t>)</a:t>
            </a:r>
          </a:p>
        </p:txBody>
      </p:sp>
      <p:sp>
        <p:nvSpPr>
          <p:cNvPr id="207902" name="AutoShape 30"/>
          <p:cNvSpPr>
            <a:spLocks noChangeArrowheads="1"/>
          </p:cNvSpPr>
          <p:nvPr/>
        </p:nvSpPr>
        <p:spPr bwMode="auto">
          <a:xfrm rot="-1286864">
            <a:off x="3352800" y="3657600"/>
            <a:ext cx="1600200" cy="381000"/>
          </a:xfrm>
          <a:prstGeom prst="leftRightArrow">
            <a:avLst>
              <a:gd name="adj1" fmla="val 50000"/>
              <a:gd name="adj2" fmla="val 84000"/>
            </a:avLst>
          </a:prstGeom>
          <a:solidFill>
            <a:srgbClr val="008000">
              <a:alpha val="10001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903" name="AutoShape 31"/>
          <p:cNvSpPr>
            <a:spLocks noChangeArrowheads="1"/>
          </p:cNvSpPr>
          <p:nvPr/>
        </p:nvSpPr>
        <p:spPr bwMode="auto">
          <a:xfrm rot="1286864" flipV="1">
            <a:off x="3429000" y="5029200"/>
            <a:ext cx="1600200" cy="381000"/>
          </a:xfrm>
          <a:prstGeom prst="leftRightArrow">
            <a:avLst>
              <a:gd name="adj1" fmla="val 50000"/>
              <a:gd name="adj2" fmla="val 84000"/>
            </a:avLst>
          </a:prstGeom>
          <a:solidFill>
            <a:srgbClr val="0000FF">
              <a:alpha val="10001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904" name="Text Box 32"/>
          <p:cNvSpPr txBox="1">
            <a:spLocks noChangeArrowheads="1"/>
          </p:cNvSpPr>
          <p:nvPr/>
        </p:nvSpPr>
        <p:spPr bwMode="auto">
          <a:xfrm>
            <a:off x="555625" y="1158875"/>
            <a:ext cx="4669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dispersion relation (</a:t>
            </a:r>
            <a:r>
              <a:rPr lang="en-US" altLang="ja-JP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dependence)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bare quark mass (</a:t>
            </a:r>
            <a:r>
              <a:rPr lang="en-US" altLang="ja-JP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) dependence</a:t>
            </a:r>
          </a:p>
        </p:txBody>
      </p:sp>
      <p:sp>
        <p:nvSpPr>
          <p:cNvPr id="207905" name="AutoShape 33"/>
          <p:cNvSpPr>
            <a:spLocks noChangeArrowheads="1"/>
          </p:cNvSpPr>
          <p:nvPr/>
        </p:nvSpPr>
        <p:spPr bwMode="auto">
          <a:xfrm>
            <a:off x="381000" y="990600"/>
            <a:ext cx="50292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909" name="Text Box 37"/>
          <p:cNvSpPr txBox="1">
            <a:spLocks noChangeArrowheads="1"/>
          </p:cNvSpPr>
          <p:nvPr/>
        </p:nvSpPr>
        <p:spPr bwMode="auto">
          <a:xfrm>
            <a:off x="6621463" y="304800"/>
            <a:ext cx="237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>
                <a:solidFill>
                  <a:schemeClr val="accent2"/>
                </a:solidFill>
              </a:rPr>
              <a:t>Karsch</a:t>
            </a:r>
            <a:r>
              <a:rPr lang="en-US" altLang="ja-JP" sz="2000" dirty="0">
                <a:solidFill>
                  <a:schemeClr val="accent2"/>
                </a:solidFill>
              </a:rPr>
              <a:t>, MK, ’07, ’09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888262" y="2503177"/>
            <a:ext cx="1043876" cy="461665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 dirty="0" smtClean="0">
                <a:solidFill>
                  <a:srgbClr val="0000FF"/>
                </a:solidFill>
              </a:rPr>
              <a:t>m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0</a:t>
            </a:r>
            <a:r>
              <a:rPr lang="en-US" altLang="ja-JP" dirty="0" smtClean="0"/>
              <a:t>&lt;&lt;</a:t>
            </a:r>
            <a:r>
              <a:rPr lang="en-US" altLang="ja-JP" i="1" dirty="0" smtClean="0">
                <a:solidFill>
                  <a:srgbClr val="FF0000"/>
                </a:solidFill>
              </a:rPr>
              <a:t>T</a:t>
            </a:r>
            <a:endParaRPr lang="en-US" altLang="ja-JP" i="1" dirty="0">
              <a:solidFill>
                <a:srgbClr val="FF0000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939811" y="4415135"/>
            <a:ext cx="856325" cy="461665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 dirty="0" smtClean="0">
                <a:solidFill>
                  <a:srgbClr val="0000FF"/>
                </a:solidFill>
              </a:rPr>
              <a:t>p</a:t>
            </a:r>
            <a:r>
              <a:rPr lang="en-US" altLang="ja-JP" dirty="0" smtClean="0"/>
              <a:t>&lt;&lt;</a:t>
            </a:r>
            <a:r>
              <a:rPr lang="en-US" altLang="ja-JP" i="1" dirty="0" smtClean="0">
                <a:solidFill>
                  <a:srgbClr val="FF0000"/>
                </a:solidFill>
              </a:rPr>
              <a:t>T</a:t>
            </a:r>
            <a:endParaRPr lang="en-US" altLang="ja-JP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8440738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Fermion Spectrum in QED &amp; Yukawa Model  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5876925" y="746125"/>
            <a:ext cx="311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chemeClr val="accent2"/>
                </a:solidFill>
              </a:rPr>
              <a:t>Baym, Blaizot, Svetisky, ‘92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971800" y="1154113"/>
          <a:ext cx="37338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3" imgW="2184120" imgH="393480" progId="Equation.DSMT4">
                  <p:embed/>
                </p:oleObj>
              </mc:Choice>
              <mc:Fallback>
                <p:oleObj name="Equation" r:id="rId3" imgW="2184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154113"/>
                        <a:ext cx="37338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13"/>
          <p:cNvSpPr>
            <a:spLocks noChangeShapeType="1"/>
          </p:cNvSpPr>
          <p:nvPr/>
        </p:nvSpPr>
        <p:spPr bwMode="auto">
          <a:xfrm>
            <a:off x="3068638" y="22685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2" name="Freeform 14"/>
          <p:cNvSpPr>
            <a:spLocks/>
          </p:cNvSpPr>
          <p:nvPr/>
        </p:nvSpPr>
        <p:spPr bwMode="auto">
          <a:xfrm>
            <a:off x="3429000" y="1905000"/>
            <a:ext cx="1008063" cy="363538"/>
          </a:xfrm>
          <a:custGeom>
            <a:avLst/>
            <a:gdLst>
              <a:gd name="T0" fmla="*/ 0 w 725"/>
              <a:gd name="T1" fmla="*/ 406645764 h 325"/>
              <a:gd name="T2" fmla="*/ 293862171 w 725"/>
              <a:gd name="T3" fmla="*/ 56304762 h 325"/>
              <a:gd name="T4" fmla="*/ 1101981078 w 725"/>
              <a:gd name="T5" fmla="*/ 66314917 h 325"/>
              <a:gd name="T6" fmla="*/ 1401642651 w 725"/>
              <a:gd name="T7" fmla="*/ 406645764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325"/>
              <a:gd name="T14" fmla="*/ 725 w 725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325">
                <a:moveTo>
                  <a:pt x="0" y="325"/>
                </a:moveTo>
                <a:cubicBezTo>
                  <a:pt x="25" y="278"/>
                  <a:pt x="57" y="90"/>
                  <a:pt x="152" y="45"/>
                </a:cubicBezTo>
                <a:cubicBezTo>
                  <a:pt x="247" y="0"/>
                  <a:pt x="475" y="6"/>
                  <a:pt x="570" y="53"/>
                </a:cubicBezTo>
                <a:cubicBezTo>
                  <a:pt x="665" y="100"/>
                  <a:pt x="693" y="268"/>
                  <a:pt x="725" y="325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 flipH="1" flipV="1">
            <a:off x="3860800" y="2197100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 flipH="1">
            <a:off x="3860800" y="2268538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 flipH="1" flipV="1">
            <a:off x="3140075" y="2197100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6" name="Line 18"/>
          <p:cNvSpPr>
            <a:spLocks noChangeShapeType="1"/>
          </p:cNvSpPr>
          <p:nvPr/>
        </p:nvSpPr>
        <p:spPr bwMode="auto">
          <a:xfrm flipH="1">
            <a:off x="3140075" y="2268538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7" name="Line 19"/>
          <p:cNvSpPr>
            <a:spLocks noChangeShapeType="1"/>
          </p:cNvSpPr>
          <p:nvPr/>
        </p:nvSpPr>
        <p:spPr bwMode="auto">
          <a:xfrm flipH="1" flipV="1">
            <a:off x="4508500" y="2197100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 flipH="1">
            <a:off x="4508500" y="2268538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838200" y="1222375"/>
            <a:ext cx="212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Yukawa model:</a:t>
            </a:r>
          </a:p>
        </p:txBody>
      </p:sp>
      <p:sp>
        <p:nvSpPr>
          <p:cNvPr id="6160" name="Text Box 27"/>
          <p:cNvSpPr txBox="1">
            <a:spLocks noChangeArrowheads="1"/>
          </p:cNvSpPr>
          <p:nvPr/>
        </p:nvSpPr>
        <p:spPr bwMode="auto">
          <a:xfrm>
            <a:off x="838200" y="1828800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1-loop approx.:</a:t>
            </a:r>
          </a:p>
        </p:txBody>
      </p:sp>
      <p:sp>
        <p:nvSpPr>
          <p:cNvPr id="6161" name="AutoShape 28"/>
          <p:cNvSpPr>
            <a:spLocks noChangeArrowheads="1"/>
          </p:cNvSpPr>
          <p:nvPr/>
        </p:nvSpPr>
        <p:spPr bwMode="auto">
          <a:xfrm>
            <a:off x="685800" y="1408113"/>
            <a:ext cx="144463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2" name="AutoShape 29"/>
          <p:cNvSpPr>
            <a:spLocks noChangeArrowheads="1"/>
          </p:cNvSpPr>
          <p:nvPr/>
        </p:nvSpPr>
        <p:spPr bwMode="auto">
          <a:xfrm>
            <a:off x="685800" y="1981200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163" name="Group 48"/>
          <p:cNvGrpSpPr>
            <a:grpSpLocks/>
          </p:cNvGrpSpPr>
          <p:nvPr/>
        </p:nvGrpSpPr>
        <p:grpSpPr bwMode="auto">
          <a:xfrm>
            <a:off x="0" y="3249613"/>
            <a:ext cx="4800600" cy="3608387"/>
            <a:chOff x="0" y="2047"/>
            <a:chExt cx="3024" cy="2273"/>
          </a:xfrm>
        </p:grpSpPr>
        <p:pic>
          <p:nvPicPr>
            <p:cNvPr id="6173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047"/>
              <a:ext cx="2736" cy="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" name="Text Box 10"/>
            <p:cNvSpPr txBox="1">
              <a:spLocks noChangeArrowheads="1"/>
            </p:cNvSpPr>
            <p:nvPr/>
          </p:nvSpPr>
          <p:spPr bwMode="auto">
            <a:xfrm>
              <a:off x="1728" y="2102"/>
              <a:ext cx="7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chemeClr val="accent2"/>
                  </a:solidFill>
                </a:rPr>
                <a:t>m</a:t>
              </a:r>
              <a:r>
                <a:rPr lang="en-US" altLang="ja-JP" sz="2000" baseline="-25000">
                  <a:solidFill>
                    <a:schemeClr val="accent2"/>
                  </a:solidFill>
                </a:rPr>
                <a:t>0</a:t>
              </a:r>
              <a:r>
                <a:rPr lang="en-US" altLang="ja-JP" sz="2000" i="1"/>
                <a:t>/T</a:t>
              </a:r>
              <a:r>
                <a:rPr lang="en-US" altLang="ja-JP" sz="2000"/>
                <a:t>=0.01</a:t>
              </a:r>
            </a:p>
          </p:txBody>
        </p:sp>
        <p:sp>
          <p:nvSpPr>
            <p:cNvPr id="6175" name="Text Box 11"/>
            <p:cNvSpPr txBox="1">
              <a:spLocks noChangeArrowheads="1"/>
            </p:cNvSpPr>
            <p:nvPr/>
          </p:nvSpPr>
          <p:spPr bwMode="auto">
            <a:xfrm>
              <a:off x="2660" y="3062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/>
                <a:t>0.8</a:t>
              </a:r>
            </a:p>
          </p:txBody>
        </p:sp>
        <p:sp>
          <p:nvSpPr>
            <p:cNvPr id="6176" name="Text Box 24"/>
            <p:cNvSpPr txBox="1">
              <a:spLocks noChangeArrowheads="1"/>
            </p:cNvSpPr>
            <p:nvPr/>
          </p:nvSpPr>
          <p:spPr bwMode="auto">
            <a:xfrm>
              <a:off x="2180" y="3014"/>
              <a:ext cx="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/>
                <a:t>0.45</a:t>
              </a:r>
            </a:p>
          </p:txBody>
        </p:sp>
        <p:sp>
          <p:nvSpPr>
            <p:cNvPr id="6177" name="Text Box 25"/>
            <p:cNvSpPr txBox="1">
              <a:spLocks noChangeArrowheads="1"/>
            </p:cNvSpPr>
            <p:nvPr/>
          </p:nvSpPr>
          <p:spPr bwMode="auto">
            <a:xfrm>
              <a:off x="1940" y="2822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/>
                <a:t>0.3</a:t>
              </a:r>
            </a:p>
          </p:txBody>
        </p:sp>
        <p:sp>
          <p:nvSpPr>
            <p:cNvPr id="6178" name="Text Box 26"/>
            <p:cNvSpPr txBox="1">
              <a:spLocks noChangeArrowheads="1"/>
            </p:cNvSpPr>
            <p:nvPr/>
          </p:nvSpPr>
          <p:spPr bwMode="auto">
            <a:xfrm>
              <a:off x="1844" y="2486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/>
                <a:t>0.1</a:t>
              </a:r>
            </a:p>
          </p:txBody>
        </p:sp>
        <p:sp>
          <p:nvSpPr>
            <p:cNvPr id="6179" name="Text Box 31"/>
            <p:cNvSpPr txBox="1">
              <a:spLocks noChangeArrowheads="1"/>
            </p:cNvSpPr>
            <p:nvPr/>
          </p:nvSpPr>
          <p:spPr bwMode="auto">
            <a:xfrm rot="-5400000">
              <a:off x="-254" y="2855"/>
              <a:ext cx="7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Symbol" pitchFamily="18" charset="2"/>
                </a:rPr>
                <a:t>r</a:t>
              </a:r>
              <a:r>
                <a:rPr lang="en-US" altLang="ja-JP" sz="2000" baseline="-25000"/>
                <a:t>+</a:t>
              </a:r>
              <a:r>
                <a:rPr lang="en-US" altLang="ja-JP" sz="2000"/>
                <a:t>(</a:t>
              </a:r>
              <a:r>
                <a:rPr lang="en-US" altLang="ja-JP" sz="2000" i="1">
                  <a:latin typeface="Symbol" pitchFamily="18" charset="2"/>
                </a:rPr>
                <a:t>w</a:t>
              </a:r>
              <a:r>
                <a:rPr lang="en-US" altLang="ja-JP" sz="2000"/>
                <a:t>,</a:t>
              </a:r>
              <a:r>
                <a:rPr lang="en-US" altLang="ja-JP" sz="2000" b="1"/>
                <a:t>p</a:t>
              </a:r>
              <a:r>
                <a:rPr lang="en-US" altLang="ja-JP" sz="2000"/>
                <a:t>=</a:t>
              </a:r>
              <a:r>
                <a:rPr lang="en-US" altLang="ja-JP" sz="2000" b="1"/>
                <a:t>0</a:t>
              </a:r>
              <a:r>
                <a:rPr lang="en-US" altLang="ja-JP" sz="2000"/>
                <a:t>)</a:t>
              </a:r>
            </a:p>
          </p:txBody>
        </p:sp>
        <p:sp>
          <p:nvSpPr>
            <p:cNvPr id="6180" name="Text Box 32"/>
            <p:cNvSpPr txBox="1">
              <a:spLocks noChangeArrowheads="1"/>
            </p:cNvSpPr>
            <p:nvPr/>
          </p:nvSpPr>
          <p:spPr bwMode="auto">
            <a:xfrm>
              <a:off x="1152" y="4032"/>
              <a:ext cx="4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Symbol" pitchFamily="18" charset="2"/>
                </a:rPr>
                <a:t>w/T</a:t>
              </a:r>
            </a:p>
          </p:txBody>
        </p:sp>
      </p:grpSp>
      <p:sp>
        <p:nvSpPr>
          <p:cNvPr id="6164" name="AutoShape 33"/>
          <p:cNvSpPr>
            <a:spLocks/>
          </p:cNvSpPr>
          <p:nvPr/>
        </p:nvSpPr>
        <p:spPr bwMode="auto">
          <a:xfrm>
            <a:off x="304800" y="13716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5" name="Text Box 34"/>
          <p:cNvSpPr txBox="1">
            <a:spLocks noChangeArrowheads="1"/>
          </p:cNvSpPr>
          <p:nvPr/>
        </p:nvSpPr>
        <p:spPr bwMode="auto">
          <a:xfrm>
            <a:off x="609600" y="2667000"/>
            <a:ext cx="4217988" cy="47625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Spectral Function for</a:t>
            </a:r>
            <a:r>
              <a:rPr lang="en-US" altLang="ja-JP" i="1"/>
              <a:t> g </a:t>
            </a:r>
            <a:r>
              <a:rPr lang="en-US" altLang="ja-JP"/>
              <a:t>=1 , </a:t>
            </a:r>
            <a:r>
              <a:rPr lang="en-US" altLang="ja-JP" i="1"/>
              <a:t>T </a:t>
            </a:r>
            <a:r>
              <a:rPr lang="en-US" altLang="ja-JP"/>
              <a:t>=1</a:t>
            </a:r>
          </a:p>
        </p:txBody>
      </p:sp>
      <p:sp>
        <p:nvSpPr>
          <p:cNvPr id="6166" name="Text Box 40"/>
          <p:cNvSpPr txBox="1">
            <a:spLocks noChangeArrowheads="1"/>
          </p:cNvSpPr>
          <p:nvPr/>
        </p:nvSpPr>
        <p:spPr bwMode="auto">
          <a:xfrm>
            <a:off x="6019800" y="3556000"/>
            <a:ext cx="293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thermal mass </a:t>
            </a:r>
            <a:r>
              <a:rPr lang="en-US" altLang="ja-JP" i="1">
                <a:solidFill>
                  <a:srgbClr val="FF6600"/>
                </a:solidFill>
              </a:rPr>
              <a:t>m</a:t>
            </a:r>
            <a:r>
              <a:rPr lang="en-US" altLang="ja-JP" i="1" baseline="-25000">
                <a:solidFill>
                  <a:srgbClr val="FF6600"/>
                </a:solidFill>
              </a:rPr>
              <a:t>T</a:t>
            </a:r>
            <a:r>
              <a:rPr lang="en-US" altLang="ja-JP"/>
              <a:t>=</a:t>
            </a:r>
            <a:r>
              <a:rPr lang="en-US" altLang="ja-JP" i="1"/>
              <a:t>gT</a:t>
            </a:r>
            <a:r>
              <a:rPr lang="en-US" altLang="ja-JP"/>
              <a:t>/4</a:t>
            </a:r>
          </a:p>
        </p:txBody>
      </p:sp>
      <p:sp>
        <p:nvSpPr>
          <p:cNvPr id="6167" name="Text Box 42"/>
          <p:cNvSpPr txBox="1">
            <a:spLocks noChangeArrowheads="1"/>
          </p:cNvSpPr>
          <p:nvPr/>
        </p:nvSpPr>
        <p:spPr bwMode="auto">
          <a:xfrm>
            <a:off x="6019800" y="4318000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single peak at </a:t>
            </a:r>
            <a:r>
              <a:rPr lang="en-US" altLang="ja-JP" i="1">
                <a:solidFill>
                  <a:srgbClr val="000066"/>
                </a:solidFill>
              </a:rPr>
              <a:t>m</a:t>
            </a:r>
            <a:r>
              <a:rPr lang="en-US" altLang="ja-JP" baseline="-2500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6168" name="Text Box 43"/>
          <p:cNvSpPr txBox="1">
            <a:spLocks noChangeArrowheads="1"/>
          </p:cNvSpPr>
          <p:nvPr/>
        </p:nvSpPr>
        <p:spPr bwMode="auto">
          <a:xfrm>
            <a:off x="5257800" y="5029200"/>
            <a:ext cx="3330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Plasmino peak disappears</a:t>
            </a:r>
          </a:p>
          <a:p>
            <a:pPr eaLnBrk="1" hangingPunct="1"/>
            <a:r>
              <a:rPr lang="en-US" altLang="ja-JP"/>
              <a:t>as </a:t>
            </a:r>
            <a:r>
              <a:rPr lang="en-US" altLang="ja-JP" i="1">
                <a:solidFill>
                  <a:srgbClr val="000066"/>
                </a:solidFill>
              </a:rPr>
              <a:t>m</a:t>
            </a:r>
            <a:r>
              <a:rPr lang="en-US" altLang="ja-JP" baseline="-25000">
                <a:solidFill>
                  <a:srgbClr val="000066"/>
                </a:solidFill>
              </a:rPr>
              <a:t>0</a:t>
            </a:r>
            <a:r>
              <a:rPr lang="en-US" altLang="ja-JP" i="1"/>
              <a:t> /T</a:t>
            </a:r>
            <a:r>
              <a:rPr lang="en-US" altLang="ja-JP"/>
              <a:t> becomes larger.</a:t>
            </a:r>
          </a:p>
        </p:txBody>
      </p:sp>
      <p:sp>
        <p:nvSpPr>
          <p:cNvPr id="6169" name="AutoShape 44"/>
          <p:cNvSpPr>
            <a:spLocks/>
          </p:cNvSpPr>
          <p:nvPr/>
        </p:nvSpPr>
        <p:spPr bwMode="auto">
          <a:xfrm>
            <a:off x="5029200" y="3276600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0" name="AutoShape 45"/>
          <p:cNvSpPr>
            <a:spLocks noChangeArrowheads="1"/>
          </p:cNvSpPr>
          <p:nvPr/>
        </p:nvSpPr>
        <p:spPr bwMode="auto">
          <a:xfrm>
            <a:off x="5294313" y="3473450"/>
            <a:ext cx="76200" cy="76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1" name="AutoShape 46"/>
          <p:cNvSpPr>
            <a:spLocks noChangeArrowheads="1"/>
          </p:cNvSpPr>
          <p:nvPr/>
        </p:nvSpPr>
        <p:spPr bwMode="auto">
          <a:xfrm>
            <a:off x="5294313" y="4206875"/>
            <a:ext cx="76200" cy="76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2" name="Text Box 49"/>
          <p:cNvSpPr txBox="1">
            <a:spLocks noChangeArrowheads="1"/>
          </p:cNvSpPr>
          <p:nvPr/>
        </p:nvSpPr>
        <p:spPr bwMode="auto">
          <a:xfrm>
            <a:off x="5045075" y="6156325"/>
            <a:ext cx="4098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2000"/>
              <a:t>cf.) massless fermion + massive boson</a:t>
            </a:r>
          </a:p>
          <a:p>
            <a:pPr algn="r" eaLnBrk="1" hangingPunct="1"/>
            <a:r>
              <a:rPr lang="en-US" altLang="ja-JP" sz="2000"/>
              <a:t>MK, Kunihiro, Nemoto,’06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64088" y="3255367"/>
            <a:ext cx="1338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sz="24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&lt;&lt;1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64088" y="3975447"/>
            <a:ext cx="1338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sz="24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&gt;&gt;1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AutoShape 2"/>
          <p:cNvSpPr>
            <a:spLocks noChangeArrowheads="1"/>
          </p:cNvSpPr>
          <p:nvPr/>
        </p:nvSpPr>
        <p:spPr bwMode="auto">
          <a:xfrm rot="-396563">
            <a:off x="2138363" y="3124200"/>
            <a:ext cx="2819400" cy="609600"/>
          </a:xfrm>
          <a:prstGeom prst="curvedUpArrow">
            <a:avLst>
              <a:gd name="adj1" fmla="val 66763"/>
              <a:gd name="adj2" fmla="val 1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499" name="AutoShape 7"/>
          <p:cNvSpPr>
            <a:spLocks noChangeArrowheads="1"/>
          </p:cNvSpPr>
          <p:nvPr/>
        </p:nvSpPr>
        <p:spPr bwMode="auto">
          <a:xfrm>
            <a:off x="919163" y="990600"/>
            <a:ext cx="4114800" cy="914400"/>
          </a:xfrm>
          <a:prstGeom prst="octagon">
            <a:avLst>
              <a:gd name="adj" fmla="val 13486"/>
            </a:avLst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500" name="AutoShape 4"/>
          <p:cNvSpPr>
            <a:spLocks noChangeArrowheads="1"/>
          </p:cNvSpPr>
          <p:nvPr/>
        </p:nvSpPr>
        <p:spPr bwMode="auto">
          <a:xfrm>
            <a:off x="3967163" y="2133600"/>
            <a:ext cx="2209800" cy="838200"/>
          </a:xfrm>
          <a:prstGeom prst="wedgeRectCallout">
            <a:avLst>
              <a:gd name="adj1" fmla="val -36565"/>
              <a:gd name="adj2" fmla="val -86366"/>
            </a:avLst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501" name="AutoShape 5"/>
          <p:cNvSpPr>
            <a:spLocks noChangeArrowheads="1"/>
          </p:cNvSpPr>
          <p:nvPr/>
        </p:nvSpPr>
        <p:spPr bwMode="auto">
          <a:xfrm>
            <a:off x="690563" y="2057400"/>
            <a:ext cx="2590800" cy="1295400"/>
          </a:xfrm>
          <a:prstGeom prst="wedgeRectCallout">
            <a:avLst>
              <a:gd name="adj1" fmla="val -20528"/>
              <a:gd name="adj2" fmla="val -7034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5800725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 </a:t>
            </a:r>
            <a:r>
              <a:rPr lang="en-US" altLang="ja-JP" smtClean="0"/>
              <a:t>Extracting Spectral Functions  </a:t>
            </a:r>
          </a:p>
        </p:txBody>
      </p:sp>
      <p:graphicFrame>
        <p:nvGraphicFramePr>
          <p:cNvPr id="234503" name="Object 6"/>
          <p:cNvGraphicFramePr>
            <a:graphicFrameLocks noChangeAspect="1"/>
          </p:cNvGraphicFramePr>
          <p:nvPr/>
        </p:nvGraphicFramePr>
        <p:xfrm>
          <a:off x="1123950" y="1066800"/>
          <a:ext cx="36814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3" imgW="1676160" imgH="330120" progId="Equation.DSMT4">
                  <p:embed/>
                </p:oleObj>
              </mc:Choice>
              <mc:Fallback>
                <p:oleObj name="Equation" r:id="rId3" imgW="1676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066800"/>
                        <a:ext cx="368141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766763" y="2133600"/>
          <a:ext cx="23463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5" imgW="1307880" imgH="253800" progId="Equation.DSMT4">
                  <p:embed/>
                </p:oleObj>
              </mc:Choice>
              <mc:Fallback>
                <p:oleObj name="Equation" r:id="rId5" imgW="1307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133600"/>
                        <a:ext cx="23463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5" name="Object 6"/>
          <p:cNvGraphicFramePr>
            <a:graphicFrameLocks noChangeAspect="1"/>
          </p:cNvGraphicFramePr>
          <p:nvPr/>
        </p:nvGraphicFramePr>
        <p:xfrm>
          <a:off x="5867400" y="1066800"/>
          <a:ext cx="26670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Equation" r:id="rId7" imgW="1473120" imgH="419040" progId="Equation.DSMT4">
                  <p:embed/>
                </p:oleObj>
              </mc:Choice>
              <mc:Fallback>
                <p:oleObj name="Equation" r:id="rId7" imgW="1473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066800"/>
                        <a:ext cx="26670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4729163" y="3200400"/>
            <a:ext cx="235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Ill-posed problem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750888" y="2555875"/>
            <a:ext cx="2382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lattice observable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discrete and noisy</a:t>
            </a: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3951288" y="2098675"/>
            <a:ext cx="2220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spectral function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continuous</a:t>
            </a:r>
          </a:p>
        </p:txBody>
      </p:sp>
      <p:grpSp>
        <p:nvGrpSpPr>
          <p:cNvPr id="234514" name="Group 18"/>
          <p:cNvGrpSpPr>
            <a:grpSpLocks/>
          </p:cNvGrpSpPr>
          <p:nvPr/>
        </p:nvGrpSpPr>
        <p:grpSpPr bwMode="auto">
          <a:xfrm>
            <a:off x="228600" y="3886200"/>
            <a:ext cx="3505200" cy="2749550"/>
            <a:chOff x="1536" y="406"/>
            <a:chExt cx="2687" cy="2068"/>
          </a:xfrm>
        </p:grpSpPr>
        <p:pic>
          <p:nvPicPr>
            <p:cNvPr id="234515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1537" y="406"/>
              <a:ext cx="2686" cy="1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16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37"/>
            <a:stretch>
              <a:fillRect/>
            </a:stretch>
          </p:blipFill>
          <p:spPr bwMode="auto">
            <a:xfrm>
              <a:off x="1536" y="2128"/>
              <a:ext cx="268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3794125" y="4175125"/>
            <a:ext cx="48688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smtClean="0">
                <a:solidFill>
                  <a:srgbClr val="000000"/>
                </a:solidFill>
              </a:rPr>
              <a:t>MEM analysis of </a:t>
            </a:r>
            <a:r>
              <a:rPr lang="en-US" altLang="ja-JP" sz="2800" i="1" smtClean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altLang="ja-JP" sz="280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ja-JP" sz="2800" i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ja-JP" sz="28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altLang="ja-JP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Times New Roman" pitchFamily="18" charset="0"/>
              </a:rPr>
              <a:t>most probable image estimated 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000000"/>
                </a:solidFill>
                <a:latin typeface="Times New Roman" pitchFamily="18" charset="0"/>
              </a:rPr>
              <a:t>lattice data + prior knowledge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333399"/>
                </a:solidFill>
                <a:latin typeface="Times New Roman" pitchFamily="18" charset="0"/>
              </a:rPr>
              <a:t>Asakawa, Hatsuda, Nakahara, 1999</a:t>
            </a:r>
            <a:endParaRPr lang="ja-JP" altLang="en-US" sz="2000" smtClean="0">
              <a:solidFill>
                <a:srgbClr val="333399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qualitative structure of </a:t>
            </a:r>
            <a:r>
              <a:rPr lang="en-US" altLang="ja-JP" sz="2400" i="1" smtClean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ja-JP" sz="2400" i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errors only for average for finite range</a:t>
            </a:r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1066800" y="1219200"/>
            <a:ext cx="762000" cy="457200"/>
          </a:xfrm>
          <a:prstGeom prst="rect">
            <a:avLst/>
          </a:prstGeom>
          <a:solidFill>
            <a:srgbClr val="FF0000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519" name="Rectangle 23"/>
          <p:cNvSpPr>
            <a:spLocks noChangeArrowheads="1"/>
          </p:cNvSpPr>
          <p:nvPr/>
        </p:nvSpPr>
        <p:spPr bwMode="auto">
          <a:xfrm>
            <a:off x="4038600" y="1219200"/>
            <a:ext cx="762000" cy="457200"/>
          </a:xfrm>
          <a:prstGeom prst="rect">
            <a:avLst/>
          </a:prstGeom>
          <a:solidFill>
            <a:srgbClr val="0000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451600" cy="579437"/>
          </a:xfrm>
        </p:spPr>
        <p:txBody>
          <a:bodyPr/>
          <a:lstStyle/>
          <a:p>
            <a:pPr eaLnBrk="1" hangingPunct="1"/>
            <a:r>
              <a:rPr lang="en-US" altLang="ja-JP" smtClean="0"/>
              <a:t> Lattice Study of Quarks above </a:t>
            </a:r>
            <a:r>
              <a:rPr lang="en-US" altLang="ja-JP" i="1" smtClean="0"/>
              <a:t>T</a:t>
            </a:r>
            <a:r>
              <a:rPr lang="en-US" altLang="ja-JP" baseline="-25000" smtClean="0"/>
              <a:t>c</a:t>
            </a:r>
            <a:r>
              <a:rPr lang="en-US" altLang="ja-JP" smtClean="0"/>
              <a:t>  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621463" y="76200"/>
            <a:ext cx="25474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>
                <a:solidFill>
                  <a:schemeClr val="accent2"/>
                </a:solidFill>
              </a:rPr>
              <a:t>Karsch</a:t>
            </a:r>
            <a:r>
              <a:rPr lang="en-US" altLang="ja-JP" sz="2000" dirty="0">
                <a:solidFill>
                  <a:schemeClr val="accent2"/>
                </a:solidFill>
              </a:rPr>
              <a:t>, MK, ’07, ’09;</a:t>
            </a:r>
          </a:p>
          <a:p>
            <a:r>
              <a:rPr lang="en-US" altLang="ja-JP" sz="2000" dirty="0" err="1" smtClean="0">
                <a:solidFill>
                  <a:schemeClr val="accent2"/>
                </a:solidFill>
              </a:rPr>
              <a:t>Kaczmarek</a:t>
            </a:r>
            <a:r>
              <a:rPr lang="en-US" altLang="ja-JP" sz="2000" dirty="0" smtClean="0">
                <a:solidFill>
                  <a:schemeClr val="accent2"/>
                </a:solidFill>
              </a:rPr>
              <a:t>, MK+,’12</a:t>
            </a:r>
            <a:endParaRPr lang="en-US" altLang="ja-JP" sz="2000" dirty="0">
              <a:solidFill>
                <a:schemeClr val="accent2"/>
              </a:solidFill>
            </a:endParaRPr>
          </a:p>
        </p:txBody>
      </p:sp>
      <p:sp>
        <p:nvSpPr>
          <p:cNvPr id="8259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3308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quenched approximation</a:t>
            </a:r>
          </a:p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clover improved Wilson</a:t>
            </a:r>
          </a:p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Landau gauge fixing</a:t>
            </a:r>
          </a:p>
        </p:txBody>
      </p:sp>
      <p:graphicFrame>
        <p:nvGraphicFramePr>
          <p:cNvPr id="8277" name="Group 85"/>
          <p:cNvGraphicFramePr>
            <a:graphicFrameLocks noGrp="1"/>
          </p:cNvGraphicFramePr>
          <p:nvPr/>
        </p:nvGraphicFramePr>
        <p:xfrm>
          <a:off x="6019800" y="838200"/>
          <a:ext cx="2590800" cy="3482344"/>
        </p:xfrm>
        <a:graphic>
          <a:graphicData uri="http://schemas.openxmlformats.org/drawingml/2006/table">
            <a:tbl>
              <a:tblPr/>
              <a:tblGrid>
                <a:gridCol w="736600"/>
                <a:gridCol w="685800"/>
                <a:gridCol w="1168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T/T</a:t>
                      </a:r>
                      <a:r>
                        <a:rPr kumimoji="1" lang="en-US" altLang="ja-JP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N</a:t>
                      </a:r>
                      <a:r>
                        <a:rPr kumimoji="1" lang="en-US" altLang="ja-JP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</a:t>
                      </a:r>
                      <a:r>
                        <a:rPr kumimoji="1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N</a:t>
                      </a:r>
                      <a:r>
                        <a:rPr kumimoji="1" lang="en-US" altLang="ja-JP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128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64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7.19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1.5</a:t>
                      </a:r>
                      <a:endParaRPr kumimoji="1" lang="en-US" altLang="ja-JP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6.87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128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64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6.64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.25</a:t>
                      </a:r>
                      <a:endParaRPr kumimoji="1" lang="ja-JP" altLang="ja-JP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6.72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64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7338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12713"/>
            <a:ext cx="6451600" cy="579437"/>
          </a:xfrm>
        </p:spPr>
        <p:txBody>
          <a:bodyPr/>
          <a:lstStyle/>
          <a:p>
            <a:pPr eaLnBrk="1" hangingPunct="1"/>
            <a:r>
              <a:rPr lang="en-US" altLang="ja-JP" smtClean="0"/>
              <a:t> Lattice Study of Quarks above </a:t>
            </a:r>
            <a:r>
              <a:rPr lang="en-US" altLang="ja-JP" i="1" smtClean="0"/>
              <a:t>T</a:t>
            </a:r>
            <a:r>
              <a:rPr lang="en-US" altLang="ja-JP" baseline="-25000" smtClean="0"/>
              <a:t>c</a:t>
            </a:r>
            <a:r>
              <a:rPr lang="en-US" altLang="ja-JP" smtClean="0"/>
              <a:t>  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38200" y="4892675"/>
            <a:ext cx="2679700" cy="1447800"/>
            <a:chOff x="3736" y="3264"/>
            <a:chExt cx="1688" cy="912"/>
          </a:xfrm>
        </p:grpSpPr>
        <p:sp>
          <p:nvSpPr>
            <p:cNvPr id="245764" name="Line 12"/>
            <p:cNvSpPr>
              <a:spLocks noChangeShapeType="1"/>
            </p:cNvSpPr>
            <p:nvPr/>
          </p:nvSpPr>
          <p:spPr bwMode="auto">
            <a:xfrm flipV="1">
              <a:off x="4456" y="3312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765" name="Freeform 13"/>
            <p:cNvSpPr>
              <a:spLocks/>
            </p:cNvSpPr>
            <p:nvPr/>
          </p:nvSpPr>
          <p:spPr bwMode="auto">
            <a:xfrm>
              <a:off x="4696" y="3312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96 w 288"/>
                <a:gd name="T3" fmla="*/ 480 h 576"/>
                <a:gd name="T4" fmla="*/ 144 w 288"/>
                <a:gd name="T5" fmla="*/ 0 h 576"/>
                <a:gd name="T6" fmla="*/ 192 w 288"/>
                <a:gd name="T7" fmla="*/ 480 h 576"/>
                <a:gd name="T8" fmla="*/ 288 w 288"/>
                <a:gd name="T9" fmla="*/ 576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76"/>
                <a:gd name="T17" fmla="*/ 288 w 288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76">
                  <a:moveTo>
                    <a:pt x="0" y="576"/>
                  </a:moveTo>
                  <a:cubicBezTo>
                    <a:pt x="36" y="576"/>
                    <a:pt x="72" y="576"/>
                    <a:pt x="96" y="480"/>
                  </a:cubicBezTo>
                  <a:cubicBezTo>
                    <a:pt x="120" y="384"/>
                    <a:pt x="128" y="0"/>
                    <a:pt x="144" y="0"/>
                  </a:cubicBezTo>
                  <a:cubicBezTo>
                    <a:pt x="160" y="0"/>
                    <a:pt x="168" y="384"/>
                    <a:pt x="192" y="480"/>
                  </a:cubicBezTo>
                  <a:cubicBezTo>
                    <a:pt x="216" y="576"/>
                    <a:pt x="272" y="560"/>
                    <a:pt x="288" y="576"/>
                  </a:cubicBezTo>
                </a:path>
              </a:pathLst>
            </a:custGeom>
            <a:solidFill>
              <a:srgbClr val="FF9900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766" name="Freeform 14"/>
            <p:cNvSpPr>
              <a:spLocks/>
            </p:cNvSpPr>
            <p:nvPr/>
          </p:nvSpPr>
          <p:spPr bwMode="auto">
            <a:xfrm>
              <a:off x="3832" y="3696"/>
              <a:ext cx="480" cy="192"/>
            </a:xfrm>
            <a:custGeom>
              <a:avLst/>
              <a:gdLst>
                <a:gd name="T0" fmla="*/ 0 w 288"/>
                <a:gd name="T1" fmla="*/ 64 h 576"/>
                <a:gd name="T2" fmla="*/ 267 w 288"/>
                <a:gd name="T3" fmla="*/ 53 h 576"/>
                <a:gd name="T4" fmla="*/ 400 w 288"/>
                <a:gd name="T5" fmla="*/ 0 h 576"/>
                <a:gd name="T6" fmla="*/ 533 w 288"/>
                <a:gd name="T7" fmla="*/ 53 h 576"/>
                <a:gd name="T8" fmla="*/ 800 w 288"/>
                <a:gd name="T9" fmla="*/ 64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76"/>
                <a:gd name="T17" fmla="*/ 288 w 288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76">
                  <a:moveTo>
                    <a:pt x="0" y="576"/>
                  </a:moveTo>
                  <a:cubicBezTo>
                    <a:pt x="36" y="576"/>
                    <a:pt x="72" y="576"/>
                    <a:pt x="96" y="480"/>
                  </a:cubicBezTo>
                  <a:cubicBezTo>
                    <a:pt x="120" y="384"/>
                    <a:pt x="128" y="0"/>
                    <a:pt x="144" y="0"/>
                  </a:cubicBezTo>
                  <a:cubicBezTo>
                    <a:pt x="160" y="0"/>
                    <a:pt x="168" y="384"/>
                    <a:pt x="192" y="480"/>
                  </a:cubicBezTo>
                  <a:cubicBezTo>
                    <a:pt x="216" y="576"/>
                    <a:pt x="272" y="560"/>
                    <a:pt x="288" y="576"/>
                  </a:cubicBezTo>
                </a:path>
              </a:pathLst>
            </a:custGeom>
            <a:solidFill>
              <a:srgbClr val="FF99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767" name="Text Box 15"/>
            <p:cNvSpPr txBox="1">
              <a:spLocks noChangeArrowheads="1"/>
            </p:cNvSpPr>
            <p:nvPr/>
          </p:nvSpPr>
          <p:spPr bwMode="auto">
            <a:xfrm>
              <a:off x="5176" y="3792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Symbol" pitchFamily="18" charset="2"/>
                </a:rPr>
                <a:t>w</a:t>
              </a:r>
            </a:p>
          </p:txBody>
        </p:sp>
        <p:sp>
          <p:nvSpPr>
            <p:cNvPr id="245768" name="Text Box 16"/>
            <p:cNvSpPr txBox="1">
              <a:spLocks noChangeArrowheads="1"/>
            </p:cNvSpPr>
            <p:nvPr/>
          </p:nvSpPr>
          <p:spPr bwMode="auto">
            <a:xfrm>
              <a:off x="4735" y="388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000066"/>
                  </a:solidFill>
                </a:rPr>
                <a:t>E</a:t>
              </a:r>
              <a:r>
                <a:rPr lang="en-US" altLang="ja-JP" baseline="-250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245769" name="Text Box 17"/>
            <p:cNvSpPr txBox="1">
              <a:spLocks noChangeArrowheads="1"/>
            </p:cNvSpPr>
            <p:nvPr/>
          </p:nvSpPr>
          <p:spPr bwMode="auto">
            <a:xfrm>
              <a:off x="3928" y="3884"/>
              <a:ext cx="4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66"/>
                  </a:solidFill>
                  <a:latin typeface="Symbol" pitchFamily="18" charset="2"/>
                </a:rPr>
                <a:t>-</a:t>
              </a:r>
              <a:r>
                <a:rPr lang="en-US" altLang="ja-JP" i="1">
                  <a:solidFill>
                    <a:srgbClr val="000066"/>
                  </a:solidFill>
                </a:rPr>
                <a:t>E</a:t>
              </a:r>
              <a:r>
                <a:rPr lang="en-US" altLang="ja-JP" baseline="-250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245770" name="Text Box 18"/>
            <p:cNvSpPr txBox="1">
              <a:spLocks noChangeArrowheads="1"/>
            </p:cNvSpPr>
            <p:nvPr/>
          </p:nvSpPr>
          <p:spPr bwMode="auto">
            <a:xfrm>
              <a:off x="4936" y="3312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FF0000"/>
                  </a:solidFill>
                </a:rPr>
                <a:t>Z</a:t>
              </a:r>
              <a:r>
                <a:rPr lang="en-US" altLang="ja-JP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45771" name="Text Box 19"/>
            <p:cNvSpPr txBox="1">
              <a:spLocks noChangeArrowheads="1"/>
            </p:cNvSpPr>
            <p:nvPr/>
          </p:nvSpPr>
          <p:spPr bwMode="auto">
            <a:xfrm>
              <a:off x="3928" y="3264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FF0000"/>
                  </a:solidFill>
                </a:rPr>
                <a:t>Z</a:t>
              </a:r>
              <a:r>
                <a:rPr lang="en-US" altLang="ja-JP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45772" name="Line 20"/>
            <p:cNvSpPr>
              <a:spLocks noChangeShapeType="1"/>
            </p:cNvSpPr>
            <p:nvPr/>
          </p:nvSpPr>
          <p:spPr bwMode="auto">
            <a:xfrm>
              <a:off x="3736" y="3888"/>
              <a:ext cx="1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773" name="Line 21"/>
            <p:cNvSpPr>
              <a:spLocks noChangeShapeType="1"/>
            </p:cNvSpPr>
            <p:nvPr/>
          </p:nvSpPr>
          <p:spPr bwMode="auto">
            <a:xfrm flipV="1">
              <a:off x="407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774" name="Line 22"/>
            <p:cNvSpPr>
              <a:spLocks noChangeShapeType="1"/>
            </p:cNvSpPr>
            <p:nvPr/>
          </p:nvSpPr>
          <p:spPr bwMode="auto">
            <a:xfrm flipV="1">
              <a:off x="484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45775" name="Text Box 9"/>
          <p:cNvSpPr txBox="1">
            <a:spLocks noChangeArrowheads="1"/>
          </p:cNvSpPr>
          <p:nvPr/>
        </p:nvSpPr>
        <p:spPr bwMode="auto">
          <a:xfrm>
            <a:off x="531813" y="3048000"/>
            <a:ext cx="307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2-pole ansatz for </a:t>
            </a:r>
            <a:r>
              <a:rPr lang="en-US" altLang="ja-JP" i="1">
                <a:latin typeface="Symbol" pitchFamily="18" charset="2"/>
              </a:rPr>
              <a:t>r</a:t>
            </a:r>
            <a:r>
              <a:rPr lang="en-US" altLang="ja-JP" baseline="-25000"/>
              <a:t>+</a:t>
            </a:r>
            <a:r>
              <a:rPr lang="en-US" altLang="ja-JP"/>
              <a:t>(</a:t>
            </a:r>
            <a:r>
              <a:rPr lang="en-US" altLang="ja-JP" i="1">
                <a:latin typeface="Symbol" pitchFamily="18" charset="2"/>
              </a:rPr>
              <a:t>w</a:t>
            </a:r>
            <a:r>
              <a:rPr lang="en-US" altLang="ja-JP"/>
              <a:t>).</a:t>
            </a:r>
          </a:p>
        </p:txBody>
      </p:sp>
      <p:graphicFrame>
        <p:nvGraphicFramePr>
          <p:cNvPr id="245776" name="Object 11"/>
          <p:cNvGraphicFramePr>
            <a:graphicFrameLocks noChangeAspect="1"/>
          </p:cNvGraphicFramePr>
          <p:nvPr/>
        </p:nvGraphicFramePr>
        <p:xfrm>
          <a:off x="477838" y="3657600"/>
          <a:ext cx="4322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2158920" imgH="215640" progId="Equation.DSMT4">
                  <p:embed/>
                </p:oleObj>
              </mc:Choice>
              <mc:Fallback>
                <p:oleObj name="Equation" r:id="rId3" imgW="2158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3657600"/>
                        <a:ext cx="4322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77" name="Text Box 24"/>
          <p:cNvSpPr txBox="1">
            <a:spLocks noChangeArrowheads="1"/>
          </p:cNvSpPr>
          <p:nvPr/>
        </p:nvSpPr>
        <p:spPr bwMode="auto">
          <a:xfrm>
            <a:off x="1143000" y="4267200"/>
            <a:ext cx="365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4-parameter fit </a:t>
            </a:r>
            <a:r>
              <a:rPr lang="en-US" altLang="ja-JP" i="1">
                <a:solidFill>
                  <a:srgbClr val="000066"/>
                </a:solidFill>
              </a:rPr>
              <a:t>E</a:t>
            </a:r>
            <a:r>
              <a:rPr lang="en-US" altLang="ja-JP" baseline="-25000">
                <a:solidFill>
                  <a:srgbClr val="000066"/>
                </a:solidFill>
              </a:rPr>
              <a:t>1</a:t>
            </a:r>
            <a:r>
              <a:rPr lang="en-US" altLang="ja-JP"/>
              <a:t>, </a:t>
            </a:r>
            <a:r>
              <a:rPr lang="en-US" altLang="ja-JP" i="1">
                <a:solidFill>
                  <a:srgbClr val="000066"/>
                </a:solidFill>
              </a:rPr>
              <a:t>E</a:t>
            </a:r>
            <a:r>
              <a:rPr lang="en-US" altLang="ja-JP" baseline="-25000">
                <a:solidFill>
                  <a:srgbClr val="000066"/>
                </a:solidFill>
              </a:rPr>
              <a:t>2</a:t>
            </a:r>
            <a:r>
              <a:rPr lang="en-US" altLang="ja-JP"/>
              <a:t>, </a:t>
            </a:r>
            <a:r>
              <a:rPr lang="en-US" altLang="ja-JP" i="1">
                <a:solidFill>
                  <a:srgbClr val="FF0000"/>
                </a:solidFill>
              </a:rPr>
              <a:t>Z</a:t>
            </a:r>
            <a:r>
              <a:rPr lang="en-US" altLang="ja-JP" baseline="-25000">
                <a:solidFill>
                  <a:srgbClr val="FF0000"/>
                </a:solidFill>
              </a:rPr>
              <a:t>1</a:t>
            </a:r>
            <a:r>
              <a:rPr lang="en-US" altLang="ja-JP"/>
              <a:t>, </a:t>
            </a:r>
            <a:r>
              <a:rPr lang="en-US" altLang="ja-JP" i="1">
                <a:solidFill>
                  <a:srgbClr val="FF0000"/>
                </a:solidFill>
              </a:rPr>
              <a:t>Z</a:t>
            </a:r>
            <a:r>
              <a:rPr lang="en-US" altLang="ja-JP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778" name="AutoShape 29"/>
          <p:cNvSpPr>
            <a:spLocks noChangeArrowheads="1"/>
          </p:cNvSpPr>
          <p:nvPr/>
        </p:nvSpPr>
        <p:spPr bwMode="auto">
          <a:xfrm>
            <a:off x="152400" y="2971800"/>
            <a:ext cx="4724400" cy="1219200"/>
          </a:xfrm>
          <a:prstGeom prst="octagon">
            <a:avLst>
              <a:gd name="adj" fmla="val 9602"/>
            </a:avLst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779" name="AutoShape 30"/>
          <p:cNvSpPr>
            <a:spLocks noChangeArrowheads="1"/>
          </p:cNvSpPr>
          <p:nvPr/>
        </p:nvSpPr>
        <p:spPr bwMode="auto">
          <a:xfrm>
            <a:off x="381000" y="3200400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781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3308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quenched approximation</a:t>
            </a:r>
          </a:p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clover improved Wilson</a:t>
            </a:r>
          </a:p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Landau gauge fixing</a:t>
            </a:r>
          </a:p>
        </p:txBody>
      </p:sp>
      <p:pic>
        <p:nvPicPr>
          <p:cNvPr id="245782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4403725"/>
            <a:ext cx="3200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3" name="Text Box 10"/>
          <p:cNvSpPr txBox="1">
            <a:spLocks noChangeArrowheads="1"/>
          </p:cNvSpPr>
          <p:nvPr/>
        </p:nvSpPr>
        <p:spPr bwMode="auto">
          <a:xfrm>
            <a:off x="7085013" y="4479925"/>
            <a:ext cx="1166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i="1"/>
              <a:t>m/T</a:t>
            </a:r>
            <a:r>
              <a:rPr lang="en-US" altLang="ja-JP" sz="2000"/>
              <a:t>=0.01</a:t>
            </a:r>
          </a:p>
        </p:txBody>
      </p:sp>
      <p:sp>
        <p:nvSpPr>
          <p:cNvPr id="245784" name="Text Box 11"/>
          <p:cNvSpPr txBox="1">
            <a:spLocks noChangeArrowheads="1"/>
          </p:cNvSpPr>
          <p:nvPr/>
        </p:nvSpPr>
        <p:spPr bwMode="auto">
          <a:xfrm>
            <a:off x="8054975" y="55626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/>
              <a:t>0.8</a:t>
            </a:r>
          </a:p>
        </p:txBody>
      </p:sp>
      <p:sp>
        <p:nvSpPr>
          <p:cNvPr id="245785" name="Text Box 24"/>
          <p:cNvSpPr txBox="1">
            <a:spLocks noChangeArrowheads="1"/>
          </p:cNvSpPr>
          <p:nvPr/>
        </p:nvSpPr>
        <p:spPr bwMode="auto">
          <a:xfrm>
            <a:off x="7566025" y="5470525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/>
              <a:t>0.45</a:t>
            </a:r>
          </a:p>
        </p:txBody>
      </p:sp>
      <p:sp>
        <p:nvSpPr>
          <p:cNvPr id="245786" name="Text Box 25"/>
          <p:cNvSpPr txBox="1">
            <a:spLocks noChangeArrowheads="1"/>
          </p:cNvSpPr>
          <p:nvPr/>
        </p:nvSpPr>
        <p:spPr bwMode="auto">
          <a:xfrm>
            <a:off x="7337425" y="52578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/>
              <a:t>0.3</a:t>
            </a:r>
          </a:p>
        </p:txBody>
      </p:sp>
      <p:sp>
        <p:nvSpPr>
          <p:cNvPr id="245787" name="Text Box 26"/>
          <p:cNvSpPr txBox="1">
            <a:spLocks noChangeArrowheads="1"/>
          </p:cNvSpPr>
          <p:nvPr/>
        </p:nvSpPr>
        <p:spPr bwMode="auto">
          <a:xfrm>
            <a:off x="7185025" y="49530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/>
              <a:t>0.1</a:t>
            </a:r>
          </a:p>
        </p:txBody>
      </p:sp>
      <p:sp>
        <p:nvSpPr>
          <p:cNvPr id="245788" name="Text Box 31"/>
          <p:cNvSpPr txBox="1">
            <a:spLocks noChangeArrowheads="1"/>
          </p:cNvSpPr>
          <p:nvPr/>
        </p:nvSpPr>
        <p:spPr bwMode="auto">
          <a:xfrm rot="-5400000">
            <a:off x="5106193" y="4822032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r</a:t>
            </a:r>
            <a:r>
              <a:rPr lang="en-US" altLang="ja-JP" sz="2000" baseline="-25000"/>
              <a:t>+</a:t>
            </a:r>
            <a:r>
              <a:rPr lang="en-US" altLang="ja-JP" sz="2000"/>
              <a:t>(</a:t>
            </a:r>
            <a:r>
              <a:rPr lang="en-US" altLang="ja-JP" sz="2000" i="1">
                <a:latin typeface="Symbol" pitchFamily="18" charset="2"/>
              </a:rPr>
              <a:t>w</a:t>
            </a:r>
            <a:r>
              <a:rPr lang="en-US" altLang="ja-JP" sz="2000"/>
              <a:t>,</a:t>
            </a:r>
            <a:r>
              <a:rPr lang="en-US" altLang="ja-JP" sz="2000" b="1"/>
              <a:t>p</a:t>
            </a:r>
            <a:r>
              <a:rPr lang="en-US" altLang="ja-JP" sz="2000"/>
              <a:t>=</a:t>
            </a:r>
            <a:r>
              <a:rPr lang="en-US" altLang="ja-JP" sz="2000" b="1"/>
              <a:t>0</a:t>
            </a:r>
            <a:r>
              <a:rPr lang="en-US" altLang="ja-JP" sz="2000"/>
              <a:t>)</a:t>
            </a:r>
          </a:p>
        </p:txBody>
      </p:sp>
      <p:sp>
        <p:nvSpPr>
          <p:cNvPr id="245789" name="Text Box 32"/>
          <p:cNvSpPr txBox="1">
            <a:spLocks noChangeArrowheads="1"/>
          </p:cNvSpPr>
          <p:nvPr/>
        </p:nvSpPr>
        <p:spPr bwMode="auto">
          <a:xfrm>
            <a:off x="8480425" y="6172200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>
                <a:latin typeface="Symbol" pitchFamily="18" charset="2"/>
              </a:rPr>
              <a:t>w/T</a:t>
            </a:r>
          </a:p>
        </p:txBody>
      </p:sp>
      <p:graphicFrame>
        <p:nvGraphicFramePr>
          <p:cNvPr id="245790" name="Group 30"/>
          <p:cNvGraphicFramePr>
            <a:graphicFrameLocks noGrp="1"/>
          </p:cNvGraphicFramePr>
          <p:nvPr/>
        </p:nvGraphicFramePr>
        <p:xfrm>
          <a:off x="6019800" y="838200"/>
          <a:ext cx="2590800" cy="3482344"/>
        </p:xfrm>
        <a:graphic>
          <a:graphicData uri="http://schemas.openxmlformats.org/drawingml/2006/table">
            <a:tbl>
              <a:tblPr/>
              <a:tblGrid>
                <a:gridCol w="736600"/>
                <a:gridCol w="685800"/>
                <a:gridCol w="1168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T/T</a:t>
                      </a:r>
                      <a:r>
                        <a:rPr kumimoji="1" lang="en-US" altLang="ja-JP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N</a:t>
                      </a:r>
                      <a:r>
                        <a:rPr kumimoji="1" lang="en-US" altLang="ja-JP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</a:t>
                      </a:r>
                      <a:r>
                        <a:rPr kumimoji="1" lang="en-US" altLang="ja-JP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N</a:t>
                      </a:r>
                      <a:r>
                        <a:rPr kumimoji="1" lang="en-US" altLang="ja-JP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128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64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7.19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1.5</a:t>
                      </a:r>
                      <a:endParaRPr kumimoji="1" lang="en-US" altLang="ja-JP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6.87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128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64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6.64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.25</a:t>
                      </a:r>
                      <a:endParaRPr kumimoji="1" lang="ja-JP" altLang="ja-JP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6.72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64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48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x16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621463" y="76200"/>
            <a:ext cx="25474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>
                <a:solidFill>
                  <a:schemeClr val="accent2"/>
                </a:solidFill>
              </a:rPr>
              <a:t>Karsch</a:t>
            </a:r>
            <a:r>
              <a:rPr lang="en-US" altLang="ja-JP" sz="2000" dirty="0">
                <a:solidFill>
                  <a:schemeClr val="accent2"/>
                </a:solidFill>
              </a:rPr>
              <a:t>, MK, ’07, ’09;</a:t>
            </a:r>
          </a:p>
          <a:p>
            <a:r>
              <a:rPr lang="en-US" altLang="ja-JP" sz="2000" dirty="0" err="1" smtClean="0">
                <a:solidFill>
                  <a:schemeClr val="accent2"/>
                </a:solidFill>
              </a:rPr>
              <a:t>Kaczmarek</a:t>
            </a:r>
            <a:r>
              <a:rPr lang="en-US" altLang="ja-JP" sz="2000" dirty="0" smtClean="0">
                <a:solidFill>
                  <a:schemeClr val="accent2"/>
                </a:solidFill>
              </a:rPr>
              <a:t>, MK+,’12</a:t>
            </a:r>
            <a:endParaRPr lang="en-US" altLang="ja-JP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AutoShape 2"/>
          <p:cNvSpPr>
            <a:spLocks noChangeArrowheads="1"/>
          </p:cNvSpPr>
          <p:nvPr/>
        </p:nvSpPr>
        <p:spPr bwMode="auto">
          <a:xfrm>
            <a:off x="1447800" y="838200"/>
            <a:ext cx="5715000" cy="762000"/>
          </a:xfrm>
          <a:prstGeom prst="roundRect">
            <a:avLst>
              <a:gd name="adj" fmla="val 16667"/>
            </a:avLst>
          </a:prstGeom>
          <a:solidFill>
            <a:srgbClr val="000080">
              <a:alpha val="5000"/>
            </a:srgbClr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12713"/>
            <a:ext cx="6746875" cy="579437"/>
          </a:xfrm>
        </p:spPr>
        <p:txBody>
          <a:bodyPr/>
          <a:lstStyle/>
          <a:p>
            <a:pPr eaLnBrk="1" hangingPunct="1"/>
            <a:r>
              <a:rPr lang="en-US" altLang="ja-JP" smtClean="0"/>
              <a:t> Dirac Structure of Quark Spectrum  </a:t>
            </a:r>
          </a:p>
        </p:txBody>
      </p:sp>
      <p:graphicFrame>
        <p:nvGraphicFramePr>
          <p:cNvPr id="224260" name="Object 47"/>
          <p:cNvGraphicFramePr>
            <a:graphicFrameLocks noChangeAspect="1"/>
          </p:cNvGraphicFramePr>
          <p:nvPr/>
        </p:nvGraphicFramePr>
        <p:xfrm>
          <a:off x="1565275" y="990600"/>
          <a:ext cx="54451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Equation" r:id="rId3" imgW="2869920" imgH="241200" progId="Equation.DSMT4">
                  <p:embed/>
                </p:oleObj>
              </mc:Choice>
              <mc:Fallback>
                <p:oleObj name="Equation" r:id="rId3" imgW="286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990600"/>
                        <a:ext cx="54451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2" name="AutoShape 6"/>
          <p:cNvSpPr>
            <a:spLocks noChangeArrowheads="1"/>
          </p:cNvSpPr>
          <p:nvPr/>
        </p:nvSpPr>
        <p:spPr bwMode="auto">
          <a:xfrm>
            <a:off x="76200" y="313055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993300">
              <a:alpha val="5000"/>
            </a:srgbClr>
          </a:solidFill>
          <a:ln w="254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4263" name="AutoShape 7"/>
          <p:cNvSpPr>
            <a:spLocks noChangeArrowheads="1"/>
          </p:cNvSpPr>
          <p:nvPr/>
        </p:nvSpPr>
        <p:spPr bwMode="auto">
          <a:xfrm>
            <a:off x="4648200" y="313055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008080">
              <a:alpha val="5000"/>
            </a:srgbClr>
          </a:solidFill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5638800" y="2870200"/>
            <a:ext cx="249619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Times New Roman" pitchFamily="18" charset="0"/>
                <a:cs typeface="Times New Roman" pitchFamily="18" charset="0"/>
              </a:rPr>
              <a:t>chirally symmetric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219200" y="2870200"/>
            <a:ext cx="219002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zero momentum</a:t>
            </a:r>
          </a:p>
        </p:txBody>
      </p:sp>
      <p:sp>
        <p:nvSpPr>
          <p:cNvPr id="224267" name="AutoShape 11"/>
          <p:cNvSpPr>
            <a:spLocks noChangeArrowheads="1"/>
          </p:cNvSpPr>
          <p:nvPr/>
        </p:nvSpPr>
        <p:spPr bwMode="auto">
          <a:xfrm>
            <a:off x="2819400" y="1676400"/>
            <a:ext cx="609600" cy="1295400"/>
          </a:xfrm>
          <a:prstGeom prst="downArrow">
            <a:avLst>
              <a:gd name="adj1" fmla="val 46870"/>
              <a:gd name="adj2" fmla="val 70833"/>
            </a:avLst>
          </a:prstGeom>
          <a:solidFill>
            <a:schemeClr val="bg1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24268" name="AutoShape 12"/>
          <p:cNvSpPr>
            <a:spLocks noChangeArrowheads="1"/>
          </p:cNvSpPr>
          <p:nvPr/>
        </p:nvSpPr>
        <p:spPr bwMode="auto">
          <a:xfrm>
            <a:off x="5638800" y="1676400"/>
            <a:ext cx="533400" cy="1295400"/>
          </a:xfrm>
          <a:prstGeom prst="downArrow">
            <a:avLst>
              <a:gd name="adj1" fmla="val 54759"/>
              <a:gd name="adj2" fmla="val 78704"/>
            </a:avLst>
          </a:prstGeom>
          <a:solidFill>
            <a:schemeClr val="bg1"/>
          </a:solidFill>
          <a:ln w="254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224269" name="Group 13"/>
          <p:cNvGrpSpPr>
            <a:grpSpLocks/>
          </p:cNvGrpSpPr>
          <p:nvPr/>
        </p:nvGrpSpPr>
        <p:grpSpPr bwMode="auto">
          <a:xfrm>
            <a:off x="533400" y="4724400"/>
            <a:ext cx="1676400" cy="533400"/>
            <a:chOff x="336" y="2976"/>
            <a:chExt cx="1056" cy="336"/>
          </a:xfrm>
        </p:grpSpPr>
        <p:sp>
          <p:nvSpPr>
            <p:cNvPr id="224270" name="AutoShape 14"/>
            <p:cNvSpPr>
              <a:spLocks noChangeArrowheads="1"/>
            </p:cNvSpPr>
            <p:nvPr/>
          </p:nvSpPr>
          <p:spPr bwMode="auto">
            <a:xfrm>
              <a:off x="336" y="2976"/>
              <a:ext cx="1056" cy="336"/>
            </a:xfrm>
            <a:prstGeom prst="wedgeRectCallout">
              <a:avLst>
                <a:gd name="adj1" fmla="val 14583"/>
                <a:gd name="adj2" fmla="val -115773"/>
              </a:avLst>
            </a:prstGeom>
            <a:solidFill>
              <a:schemeClr val="bg1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ja-JP" altLang="en-US"/>
            </a:p>
          </p:txBody>
        </p:sp>
        <p:graphicFrame>
          <p:nvGraphicFramePr>
            <p:cNvPr id="224271" name="Object 74"/>
            <p:cNvGraphicFramePr>
              <a:graphicFrameLocks noChangeAspect="1"/>
            </p:cNvGraphicFramePr>
            <p:nvPr/>
          </p:nvGraphicFramePr>
          <p:xfrm>
            <a:off x="356" y="3005"/>
            <a:ext cx="944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5" name="Equation" r:id="rId5" imgW="850680" imgH="241200" progId="Equation.DSMT4">
                    <p:embed/>
                  </p:oleObj>
                </mc:Choice>
                <mc:Fallback>
                  <p:oleObj name="Equation" r:id="rId5" imgW="8506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" y="3005"/>
                          <a:ext cx="944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4272" name="Group 16"/>
          <p:cNvGrpSpPr>
            <a:grpSpLocks/>
          </p:cNvGrpSpPr>
          <p:nvPr/>
        </p:nvGrpSpPr>
        <p:grpSpPr bwMode="auto">
          <a:xfrm>
            <a:off x="2590800" y="4618038"/>
            <a:ext cx="1447800" cy="792162"/>
            <a:chOff x="1632" y="2909"/>
            <a:chExt cx="912" cy="499"/>
          </a:xfrm>
        </p:grpSpPr>
        <p:sp>
          <p:nvSpPr>
            <p:cNvPr id="224273" name="AutoShape 17"/>
            <p:cNvSpPr>
              <a:spLocks noChangeArrowheads="1"/>
            </p:cNvSpPr>
            <p:nvPr/>
          </p:nvSpPr>
          <p:spPr bwMode="auto">
            <a:xfrm>
              <a:off x="1632" y="2928"/>
              <a:ext cx="912" cy="480"/>
            </a:xfrm>
            <a:prstGeom prst="wedgeRectCallout">
              <a:avLst>
                <a:gd name="adj1" fmla="val -10306"/>
                <a:gd name="adj2" fmla="val -86042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ja-JP" altLang="en-US"/>
            </a:p>
          </p:txBody>
        </p:sp>
        <p:graphicFrame>
          <p:nvGraphicFramePr>
            <p:cNvPr id="224274" name="Object 47"/>
            <p:cNvGraphicFramePr>
              <a:graphicFrameLocks noChangeAspect="1"/>
            </p:cNvGraphicFramePr>
            <p:nvPr/>
          </p:nvGraphicFramePr>
          <p:xfrm>
            <a:off x="1680" y="2909"/>
            <a:ext cx="849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6" name="Equation" r:id="rId7" imgW="711000" imgH="419040" progId="Equation.DSMT4">
                    <p:embed/>
                  </p:oleObj>
                </mc:Choice>
                <mc:Fallback>
                  <p:oleObj name="Equation" r:id="rId7" imgW="7110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909"/>
                          <a:ext cx="849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4275" name="Group 19"/>
          <p:cNvGrpSpPr>
            <a:grpSpLocks/>
          </p:cNvGrpSpPr>
          <p:nvPr/>
        </p:nvGrpSpPr>
        <p:grpSpPr bwMode="auto">
          <a:xfrm>
            <a:off x="7010400" y="4648200"/>
            <a:ext cx="1828800" cy="838200"/>
            <a:chOff x="4416" y="2928"/>
            <a:chExt cx="1152" cy="528"/>
          </a:xfrm>
        </p:grpSpPr>
        <p:sp>
          <p:nvSpPr>
            <p:cNvPr id="224276" name="AutoShape 20"/>
            <p:cNvSpPr>
              <a:spLocks noChangeArrowheads="1"/>
            </p:cNvSpPr>
            <p:nvPr/>
          </p:nvSpPr>
          <p:spPr bwMode="auto">
            <a:xfrm>
              <a:off x="4416" y="2928"/>
              <a:ext cx="1152" cy="528"/>
            </a:xfrm>
            <a:prstGeom prst="wedgeRectCallout">
              <a:avLst>
                <a:gd name="adj1" fmla="val -18574"/>
                <a:gd name="adj2" fmla="val -82764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ja-JP" altLang="en-US"/>
            </a:p>
          </p:txBody>
        </p:sp>
        <p:graphicFrame>
          <p:nvGraphicFramePr>
            <p:cNvPr id="224277" name="Object 47"/>
            <p:cNvGraphicFramePr>
              <a:graphicFrameLocks noChangeAspect="1"/>
            </p:cNvGraphicFramePr>
            <p:nvPr/>
          </p:nvGraphicFramePr>
          <p:xfrm>
            <a:off x="4416" y="2928"/>
            <a:ext cx="11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7" name="Equation" r:id="rId9" imgW="952200" imgH="419040" progId="Equation.DSMT4">
                    <p:embed/>
                  </p:oleObj>
                </mc:Choice>
                <mc:Fallback>
                  <p:oleObj name="Equation" r:id="rId9" imgW="9522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928"/>
                          <a:ext cx="11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4278" name="Group 22"/>
          <p:cNvGrpSpPr>
            <a:grpSpLocks/>
          </p:cNvGrpSpPr>
          <p:nvPr/>
        </p:nvGrpSpPr>
        <p:grpSpPr bwMode="auto">
          <a:xfrm>
            <a:off x="4953000" y="4724400"/>
            <a:ext cx="1676400" cy="533400"/>
            <a:chOff x="3120" y="3024"/>
            <a:chExt cx="1056" cy="336"/>
          </a:xfrm>
        </p:grpSpPr>
        <p:sp>
          <p:nvSpPr>
            <p:cNvPr id="224279" name="AutoShape 23"/>
            <p:cNvSpPr>
              <a:spLocks noChangeArrowheads="1"/>
            </p:cNvSpPr>
            <p:nvPr/>
          </p:nvSpPr>
          <p:spPr bwMode="auto">
            <a:xfrm>
              <a:off x="3120" y="3024"/>
              <a:ext cx="1056" cy="336"/>
            </a:xfrm>
            <a:prstGeom prst="wedgeRectCallout">
              <a:avLst>
                <a:gd name="adj1" fmla="val 18370"/>
                <a:gd name="adj2" fmla="val -120537"/>
              </a:avLst>
            </a:prstGeom>
            <a:solidFill>
              <a:schemeClr val="bg1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ja-JP" altLang="en-US"/>
            </a:p>
          </p:txBody>
        </p:sp>
        <p:graphicFrame>
          <p:nvGraphicFramePr>
            <p:cNvPr id="224280" name="Object 74"/>
            <p:cNvGraphicFramePr>
              <a:graphicFrameLocks noChangeAspect="1"/>
            </p:cNvGraphicFramePr>
            <p:nvPr/>
          </p:nvGraphicFramePr>
          <p:xfrm>
            <a:off x="3216" y="3072"/>
            <a:ext cx="91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8" name="Equation" r:id="rId11" imgW="825480" imgH="241200" progId="Equation.DSMT4">
                    <p:embed/>
                  </p:oleObj>
                </mc:Choice>
                <mc:Fallback>
                  <p:oleObj name="Equation" r:id="rId11" imgW="825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072"/>
                          <a:ext cx="915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4283" name="Object 47"/>
          <p:cNvGraphicFramePr>
            <a:graphicFrameLocks noChangeAspect="1"/>
          </p:cNvGraphicFramePr>
          <p:nvPr/>
        </p:nvGraphicFramePr>
        <p:xfrm>
          <a:off x="327025" y="3432175"/>
          <a:ext cx="37115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13" imgW="1955520" imgH="482400" progId="Equation.DSMT4">
                  <p:embed/>
                </p:oleObj>
              </mc:Choice>
              <mc:Fallback>
                <p:oleObj name="Equation" r:id="rId13" imgW="1955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432175"/>
                        <a:ext cx="37115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84" name="Object 47"/>
          <p:cNvGraphicFramePr>
            <a:graphicFrameLocks noChangeAspect="1"/>
          </p:cNvGraphicFramePr>
          <p:nvPr/>
        </p:nvGraphicFramePr>
        <p:xfrm>
          <a:off x="4724400" y="3429000"/>
          <a:ext cx="4216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quation" r:id="rId15" imgW="2222280" imgH="482400" progId="Equation.DSMT4">
                  <p:embed/>
                </p:oleObj>
              </mc:Choice>
              <mc:Fallback>
                <p:oleObj name="Equation" r:id="rId15" imgW="2222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29000"/>
                        <a:ext cx="42164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9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9555" cy="584775"/>
          </a:xfrm>
        </p:spPr>
        <p:txBody>
          <a:bodyPr/>
          <a:lstStyle/>
          <a:p>
            <a:r>
              <a:rPr kumimoji="1" lang="ja-JP" altLang="en-US" dirty="0" smtClean="0"/>
              <a:t> 有限温度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ゼロ密度</a:t>
            </a:r>
            <a:r>
              <a:rPr kumimoji="1" lang="en-US" altLang="ja-JP" dirty="0" smtClean="0"/>
              <a:t>)QCD  </a:t>
            </a:r>
            <a:endParaRPr kumimoji="1" lang="ja-JP" alt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8600" y="1538387"/>
            <a:ext cx="8763000" cy="457200"/>
          </a:xfrm>
          <a:prstGeom prst="rightArrow">
            <a:avLst>
              <a:gd name="adj1" fmla="val 50000"/>
              <a:gd name="adj2" fmla="val 411906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5517" y="4706739"/>
            <a:ext cx="73773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</a:t>
            </a:r>
            <a:r>
              <a:rPr lang="ja-JP" altLang="en-US" sz="2400" dirty="0" smtClean="0"/>
              <a:t>の</a:t>
            </a:r>
            <a:r>
              <a:rPr kumimoji="1" lang="ja-JP" altLang="en-US" sz="2400" dirty="0" smtClean="0"/>
              <a:t>低温および高温極限は単純な描像が適用でき、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かつそれらは全く異なるのに連続的につながっている。</a:t>
            </a:r>
            <a:endParaRPr lang="en-US" altLang="ja-JP" sz="2400" dirty="0" smtClean="0"/>
          </a:p>
          <a:p>
            <a:endParaRPr lang="en-US" altLang="ja-JP" sz="1600" dirty="0" smtClean="0"/>
          </a:p>
          <a:p>
            <a:pPr algn="ctr"/>
            <a:r>
              <a:rPr kumimoji="1" lang="ja-JP" altLang="en-US" sz="2400" dirty="0" smtClean="0"/>
              <a:t>中間領域では何が起こっているのだろうか？</a:t>
            </a:r>
            <a:endParaRPr lang="en-US" altLang="ja-JP" sz="2400" dirty="0" smtClean="0"/>
          </a:p>
          <a:p>
            <a:r>
              <a:rPr kumimoji="1" lang="ja-JP" altLang="en-US" sz="2400" dirty="0"/>
              <a:t>低温</a:t>
            </a:r>
            <a:r>
              <a:rPr kumimoji="1" lang="ja-JP" altLang="en-US" sz="2400" dirty="0" smtClean="0"/>
              <a:t>のハドロンの運命は？高温のクォークの運命は？</a:t>
            </a:r>
            <a:endParaRPr kumimoji="1" lang="en-US" altLang="ja-JP" sz="2400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8600" y="118328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458200" y="1071141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000" i="1" dirty="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288160" y="150485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4265290" y="1163290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i="1" dirty="0" err="1"/>
              <a:t>T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*</a:t>
            </a:r>
            <a:endParaRPr lang="ja-JP" altLang="en-US" sz="2800" dirty="0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228600" y="2513707"/>
            <a:ext cx="2514600" cy="1905000"/>
          </a:xfrm>
          <a:prstGeom prst="wedgeRectCallout">
            <a:avLst>
              <a:gd name="adj1" fmla="val -41731"/>
              <a:gd name="adj2" fmla="val -84000"/>
            </a:avLst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/>
          </a:p>
        </p:txBody>
      </p:sp>
      <p:sp>
        <p:nvSpPr>
          <p:cNvPr id="12" name="Oval 55"/>
          <p:cNvSpPr>
            <a:spLocks noChangeArrowheads="1"/>
          </p:cNvSpPr>
          <p:nvPr/>
        </p:nvSpPr>
        <p:spPr bwMode="auto">
          <a:xfrm>
            <a:off x="779463" y="3012182"/>
            <a:ext cx="360363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835025" y="3070920"/>
          <a:ext cx="24765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3" imgW="139680" imgH="139680" progId="Equation.DSMT4">
                  <p:embed/>
                </p:oleObj>
              </mc:Choice>
              <mc:Fallback>
                <p:oleObj name="Equation" r:id="rId3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3070920"/>
                        <a:ext cx="24765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57"/>
          <p:cNvSpPr>
            <a:spLocks noChangeArrowheads="1"/>
          </p:cNvSpPr>
          <p:nvPr/>
        </p:nvSpPr>
        <p:spPr bwMode="auto">
          <a:xfrm>
            <a:off x="412750" y="3696395"/>
            <a:ext cx="360363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457200" y="3732907"/>
          <a:ext cx="2698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2907"/>
                        <a:ext cx="26987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59"/>
          <p:cNvSpPr>
            <a:spLocks noChangeArrowheads="1"/>
          </p:cNvSpPr>
          <p:nvPr/>
        </p:nvSpPr>
        <p:spPr bwMode="auto">
          <a:xfrm>
            <a:off x="2078038" y="3513832"/>
            <a:ext cx="360363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2144713" y="3572570"/>
          <a:ext cx="2254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3572570"/>
                        <a:ext cx="2254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61"/>
          <p:cNvSpPr>
            <a:spLocks noChangeArrowheads="1"/>
          </p:cNvSpPr>
          <p:nvPr/>
        </p:nvSpPr>
        <p:spPr bwMode="auto">
          <a:xfrm>
            <a:off x="1498600" y="2940745"/>
            <a:ext cx="360363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1531938" y="2977257"/>
          <a:ext cx="292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2977257"/>
                        <a:ext cx="292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63"/>
          <p:cNvSpPr>
            <a:spLocks noChangeArrowheads="1"/>
          </p:cNvSpPr>
          <p:nvPr/>
        </p:nvSpPr>
        <p:spPr bwMode="auto">
          <a:xfrm>
            <a:off x="1468438" y="3902770"/>
            <a:ext cx="360363" cy="3603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1524000" y="3961507"/>
          <a:ext cx="2476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1507"/>
                        <a:ext cx="2476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\lesssim T_c^*&#10;\end{align*}&lt;/body&gt;&#10;  &lt;fcolor&gt;FF000000&lt;/fcolor&gt;&#10;  &lt;bcolor&gt;FFFFFFFF&lt;/bcolor&gt;&#10;  &lt;transparent&gt;True&lt;/transparent&gt;&#10;  &lt;resolution&gt;1800&lt;/resolution&gt;&#10;  &lt;imageh&gt;247&lt;/imageh&gt;&#10;  &lt;imagew&gt;77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7" y="2631940"/>
            <a:ext cx="899592" cy="287823"/>
          </a:xfrm>
          <a:prstGeom prst="rect">
            <a:avLst/>
          </a:prstGeom>
        </p:spPr>
      </p:pic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6228184" y="2546499"/>
            <a:ext cx="2590800" cy="1905000"/>
          </a:xfrm>
          <a:prstGeom prst="wedgeRectCallout">
            <a:avLst>
              <a:gd name="adj1" fmla="val 43248"/>
              <a:gd name="adj2" fmla="val -82622"/>
            </a:avLst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/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7447384" y="3191024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7980784" y="3659337"/>
            <a:ext cx="288925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6913984" y="3156099"/>
            <a:ext cx="288925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7025109" y="3841899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auto">
          <a:xfrm>
            <a:off x="8287172" y="2808437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/>
          </p:nvPr>
        </p:nvGraphicFramePr>
        <p:xfrm>
          <a:off x="8042697" y="3702199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697" y="3702199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8361784" y="2851299"/>
          <a:ext cx="2032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16" imgW="114120" imgH="139680" progId="Equation.DSMT4">
                  <p:embed/>
                </p:oleObj>
              </mc:Choice>
              <mc:Fallback>
                <p:oleObj name="Equation" r:id="rId16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1784" y="2851299"/>
                        <a:ext cx="2032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/>
          </p:nvPr>
        </p:nvGraphicFramePr>
        <p:xfrm>
          <a:off x="7521997" y="3232299"/>
          <a:ext cx="2032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18" imgW="114120" imgH="139680" progId="Equation.DSMT4">
                  <p:embed/>
                </p:oleObj>
              </mc:Choice>
              <mc:Fallback>
                <p:oleObj name="Equation" r:id="rId18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997" y="3232299"/>
                        <a:ext cx="2032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/>
          </p:nvPr>
        </p:nvGraphicFramePr>
        <p:xfrm>
          <a:off x="7066384" y="3841899"/>
          <a:ext cx="2476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20" imgW="139680" imgH="177480" progId="Equation.DSMT4">
                  <p:embed/>
                </p:oleObj>
              </mc:Choice>
              <mc:Fallback>
                <p:oleObj name="Equation" r:id="rId20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384" y="3841899"/>
                        <a:ext cx="2476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/>
          </p:nvPr>
        </p:nvGraphicFramePr>
        <p:xfrm>
          <a:off x="6953672" y="3156099"/>
          <a:ext cx="2476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22" imgW="139680" imgH="177480" progId="Equation.DSMT4">
                  <p:embed/>
                </p:oleObj>
              </mc:Choice>
              <mc:Fallback>
                <p:oleObj name="Equation" r:id="rId22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672" y="3156099"/>
                        <a:ext cx="2476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6567909" y="3994299"/>
            <a:ext cx="288925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6428209" y="3095774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>
            <p:extLst/>
          </p:nvPr>
        </p:nvGraphicFramePr>
        <p:xfrm>
          <a:off x="6491709" y="3138637"/>
          <a:ext cx="22542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23" imgW="126720" imgH="139680" progId="Equation.DSMT4">
                  <p:embed/>
                </p:oleObj>
              </mc:Choice>
              <mc:Fallback>
                <p:oleObj name="Equation" r:id="rId2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709" y="3138637"/>
                        <a:ext cx="22542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/>
          </p:nvPr>
        </p:nvGraphicFramePr>
        <p:xfrm>
          <a:off x="6609184" y="3994299"/>
          <a:ext cx="2476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24" imgW="139680" imgH="177480" progId="Equation.DSMT4">
                  <p:embed/>
                </p:oleObj>
              </mc:Choice>
              <mc:Fallback>
                <p:oleObj name="Equation" r:id="rId24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184" y="3994299"/>
                        <a:ext cx="2476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7385472" y="3559324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/>
          </p:nvPr>
        </p:nvGraphicFramePr>
        <p:xfrm>
          <a:off x="7447384" y="3537099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25" imgW="139680" imgH="164880" progId="Equation.DSMT4">
                  <p:embed/>
                </p:oleObj>
              </mc:Choice>
              <mc:Fallback>
                <p:oleObj name="Equation" r:id="rId2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384" y="3537099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6434559" y="3587899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/>
          </p:nvPr>
        </p:nvGraphicFramePr>
        <p:xfrm>
          <a:off x="6496472" y="3565674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27" imgW="139680" imgH="164880" progId="Equation.DSMT4">
                  <p:embed/>
                </p:oleObj>
              </mc:Choice>
              <mc:Fallback>
                <p:oleObj name="Equation" r:id="rId2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472" y="3565674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7593434" y="4010174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5" name="Object 6"/>
          <p:cNvGraphicFramePr>
            <a:graphicFrameLocks noChangeAspect="1"/>
          </p:cNvGraphicFramePr>
          <p:nvPr>
            <p:extLst/>
          </p:nvPr>
        </p:nvGraphicFramePr>
        <p:xfrm>
          <a:off x="7655347" y="3987949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28" imgW="139680" imgH="164880" progId="Equation.DSMT4">
                  <p:embed/>
                </p:oleObj>
              </mc:Choice>
              <mc:Fallback>
                <p:oleObj name="Equation" r:id="rId28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5347" y="3987949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8355434" y="4019699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7" name="Object 6"/>
          <p:cNvGraphicFramePr>
            <a:graphicFrameLocks noChangeAspect="1"/>
          </p:cNvGraphicFramePr>
          <p:nvPr>
            <p:extLst/>
          </p:nvPr>
        </p:nvGraphicFramePr>
        <p:xfrm>
          <a:off x="8417347" y="3997474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29" imgW="139680" imgH="164880" progId="Equation.DSMT4">
                  <p:embed/>
                </p:oleObj>
              </mc:Choice>
              <mc:Fallback>
                <p:oleObj name="Equation" r:id="rId29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7347" y="3997474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53"/>
          <p:cNvSpPr>
            <a:spLocks noChangeArrowheads="1"/>
          </p:cNvSpPr>
          <p:nvPr/>
        </p:nvSpPr>
        <p:spPr bwMode="auto">
          <a:xfrm>
            <a:off x="8203034" y="3322787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>
            <p:extLst/>
          </p:nvPr>
        </p:nvGraphicFramePr>
        <p:xfrm>
          <a:off x="8264947" y="3300562"/>
          <a:ext cx="249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Equation" r:id="rId30" imgW="139680" imgH="164880" progId="Equation.DSMT4">
                  <p:embed/>
                </p:oleObj>
              </mc:Choice>
              <mc:Fallback>
                <p:oleObj name="Equation" r:id="rId30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947" y="3300562"/>
                        <a:ext cx="249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 \gg T_c^*&#10;\end{align*}&lt;/body&gt;&#10;  &lt;fcolor&gt;FF000000&lt;/fcolor&gt;&#10;  &lt;bcolor&gt;FFFFFFFF&lt;/bcolor&gt;&#10;  &lt;transparent&gt;True&lt;/transparent&gt;&#10;  &lt;resolution&gt;1800&lt;/resolution&gt;&#10;  &lt;imageh&gt;247&lt;/imageh&gt;&#10;  &lt;imagew&gt;82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81" y="2664525"/>
            <a:ext cx="964847" cy="2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4" name="Picture 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838200"/>
            <a:ext cx="6805612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43" name="Object 58"/>
          <p:cNvGraphicFramePr>
            <a:graphicFrameLocks noChangeAspect="1"/>
          </p:cNvGraphicFramePr>
          <p:nvPr/>
        </p:nvGraphicFramePr>
        <p:xfrm>
          <a:off x="7162800" y="3124200"/>
          <a:ext cx="17383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4" imgW="1054080" imgH="482400" progId="Equation.DSMT4">
                  <p:embed/>
                </p:oleObj>
              </mc:Choice>
              <mc:Fallback>
                <p:oleObj name="Equation" r:id="rId4" imgW="1054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124200"/>
                        <a:ext cx="173831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12713"/>
            <a:ext cx="3679825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Spectral Function  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953000" y="5029200"/>
            <a:ext cx="3060700" cy="1600200"/>
            <a:chOff x="3600" y="3168"/>
            <a:chExt cx="1928" cy="1008"/>
          </a:xfrm>
        </p:grpSpPr>
        <p:sp>
          <p:nvSpPr>
            <p:cNvPr id="61446" name="AutoShape 17"/>
            <p:cNvSpPr>
              <a:spLocks noChangeArrowheads="1"/>
            </p:cNvSpPr>
            <p:nvPr/>
          </p:nvSpPr>
          <p:spPr bwMode="auto">
            <a:xfrm>
              <a:off x="3696" y="3168"/>
              <a:ext cx="1824" cy="1008"/>
            </a:xfrm>
            <a:prstGeom prst="wedgeRectCallout">
              <a:avLst>
                <a:gd name="adj1" fmla="val -4801"/>
                <a:gd name="adj2" fmla="val -78204"/>
              </a:avLst>
            </a:prstGeom>
            <a:solidFill>
              <a:schemeClr val="bg1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447" name="Line 6"/>
            <p:cNvSpPr>
              <a:spLocks noChangeShapeType="1"/>
            </p:cNvSpPr>
            <p:nvPr/>
          </p:nvSpPr>
          <p:spPr bwMode="auto">
            <a:xfrm flipV="1">
              <a:off x="4608" y="3312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48" name="Freeform 7"/>
            <p:cNvSpPr>
              <a:spLocks/>
            </p:cNvSpPr>
            <p:nvPr/>
          </p:nvSpPr>
          <p:spPr bwMode="auto">
            <a:xfrm>
              <a:off x="4801" y="3216"/>
              <a:ext cx="192" cy="672"/>
            </a:xfrm>
            <a:custGeom>
              <a:avLst/>
              <a:gdLst>
                <a:gd name="T0" fmla="*/ 0 w 288"/>
                <a:gd name="T1" fmla="*/ 784 h 576"/>
                <a:gd name="T2" fmla="*/ 43 w 288"/>
                <a:gd name="T3" fmla="*/ 653 h 576"/>
                <a:gd name="T4" fmla="*/ 64 w 288"/>
                <a:gd name="T5" fmla="*/ 0 h 576"/>
                <a:gd name="T6" fmla="*/ 85 w 288"/>
                <a:gd name="T7" fmla="*/ 653 h 576"/>
                <a:gd name="T8" fmla="*/ 128 w 288"/>
                <a:gd name="T9" fmla="*/ 784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76"/>
                <a:gd name="T17" fmla="*/ 288 w 288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76">
                  <a:moveTo>
                    <a:pt x="0" y="576"/>
                  </a:moveTo>
                  <a:cubicBezTo>
                    <a:pt x="36" y="576"/>
                    <a:pt x="72" y="576"/>
                    <a:pt x="96" y="480"/>
                  </a:cubicBezTo>
                  <a:cubicBezTo>
                    <a:pt x="120" y="384"/>
                    <a:pt x="128" y="0"/>
                    <a:pt x="144" y="0"/>
                  </a:cubicBezTo>
                  <a:cubicBezTo>
                    <a:pt x="160" y="0"/>
                    <a:pt x="168" y="384"/>
                    <a:pt x="192" y="480"/>
                  </a:cubicBezTo>
                  <a:cubicBezTo>
                    <a:pt x="216" y="576"/>
                    <a:pt x="272" y="560"/>
                    <a:pt x="288" y="576"/>
                  </a:cubicBezTo>
                </a:path>
              </a:pathLst>
            </a:custGeom>
            <a:solidFill>
              <a:srgbClr val="FF9900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49" name="Freeform 8"/>
            <p:cNvSpPr>
              <a:spLocks/>
            </p:cNvSpPr>
            <p:nvPr/>
          </p:nvSpPr>
          <p:spPr bwMode="auto">
            <a:xfrm>
              <a:off x="3600" y="3840"/>
              <a:ext cx="576" cy="48"/>
            </a:xfrm>
            <a:custGeom>
              <a:avLst/>
              <a:gdLst>
                <a:gd name="T0" fmla="*/ 0 w 288"/>
                <a:gd name="T1" fmla="*/ 4 h 576"/>
                <a:gd name="T2" fmla="*/ 384 w 288"/>
                <a:gd name="T3" fmla="*/ 3 h 576"/>
                <a:gd name="T4" fmla="*/ 576 w 288"/>
                <a:gd name="T5" fmla="*/ 0 h 576"/>
                <a:gd name="T6" fmla="*/ 768 w 288"/>
                <a:gd name="T7" fmla="*/ 3 h 576"/>
                <a:gd name="T8" fmla="*/ 1152 w 288"/>
                <a:gd name="T9" fmla="*/ 4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76"/>
                <a:gd name="T17" fmla="*/ 288 w 288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76">
                  <a:moveTo>
                    <a:pt x="0" y="576"/>
                  </a:moveTo>
                  <a:cubicBezTo>
                    <a:pt x="36" y="576"/>
                    <a:pt x="72" y="576"/>
                    <a:pt x="96" y="480"/>
                  </a:cubicBezTo>
                  <a:cubicBezTo>
                    <a:pt x="120" y="384"/>
                    <a:pt x="128" y="0"/>
                    <a:pt x="144" y="0"/>
                  </a:cubicBezTo>
                  <a:cubicBezTo>
                    <a:pt x="160" y="0"/>
                    <a:pt x="168" y="384"/>
                    <a:pt x="192" y="480"/>
                  </a:cubicBezTo>
                  <a:cubicBezTo>
                    <a:pt x="216" y="576"/>
                    <a:pt x="272" y="560"/>
                    <a:pt x="288" y="576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50" name="Text Box 9"/>
            <p:cNvSpPr txBox="1">
              <a:spLocks noChangeArrowheads="1"/>
            </p:cNvSpPr>
            <p:nvPr/>
          </p:nvSpPr>
          <p:spPr bwMode="auto">
            <a:xfrm>
              <a:off x="5280" y="3792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Symbol" pitchFamily="18" charset="2"/>
                </a:rPr>
                <a:t>w</a:t>
              </a:r>
            </a:p>
          </p:txBody>
        </p:sp>
        <p:sp>
          <p:nvSpPr>
            <p:cNvPr id="61451" name="Text Box 10"/>
            <p:cNvSpPr txBox="1">
              <a:spLocks noChangeArrowheads="1"/>
            </p:cNvSpPr>
            <p:nvPr/>
          </p:nvSpPr>
          <p:spPr bwMode="auto">
            <a:xfrm>
              <a:off x="4792" y="388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000066"/>
                  </a:solidFill>
                </a:rPr>
                <a:t>E</a:t>
              </a:r>
              <a:r>
                <a:rPr lang="en-US" altLang="ja-JP" baseline="-250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61452" name="Text Box 11"/>
            <p:cNvSpPr txBox="1">
              <a:spLocks noChangeArrowheads="1"/>
            </p:cNvSpPr>
            <p:nvPr/>
          </p:nvSpPr>
          <p:spPr bwMode="auto">
            <a:xfrm>
              <a:off x="3936" y="3884"/>
              <a:ext cx="4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66"/>
                  </a:solidFill>
                  <a:latin typeface="Symbol" pitchFamily="18" charset="2"/>
                </a:rPr>
                <a:t>-</a:t>
              </a:r>
              <a:r>
                <a:rPr lang="en-US" altLang="ja-JP" i="1">
                  <a:solidFill>
                    <a:srgbClr val="000066"/>
                  </a:solidFill>
                </a:rPr>
                <a:t>E</a:t>
              </a:r>
              <a:r>
                <a:rPr lang="en-US" altLang="ja-JP" baseline="-250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61453" name="Text Box 12"/>
            <p:cNvSpPr txBox="1">
              <a:spLocks noChangeArrowheads="1"/>
            </p:cNvSpPr>
            <p:nvPr/>
          </p:nvSpPr>
          <p:spPr bwMode="auto">
            <a:xfrm>
              <a:off x="4993" y="3312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FF0000"/>
                  </a:solidFill>
                </a:rPr>
                <a:t>Z</a:t>
              </a:r>
              <a:r>
                <a:rPr lang="en-US" altLang="ja-JP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1454" name="Text Box 13"/>
            <p:cNvSpPr txBox="1">
              <a:spLocks noChangeArrowheads="1"/>
            </p:cNvSpPr>
            <p:nvPr/>
          </p:nvSpPr>
          <p:spPr bwMode="auto">
            <a:xfrm>
              <a:off x="3936" y="3552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FF0000"/>
                  </a:solidFill>
                </a:rPr>
                <a:t>Z</a:t>
              </a:r>
              <a:r>
                <a:rPr lang="en-US" altLang="ja-JP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1455" name="Line 5"/>
            <p:cNvSpPr>
              <a:spLocks noChangeShapeType="1"/>
            </p:cNvSpPr>
            <p:nvPr/>
          </p:nvSpPr>
          <p:spPr bwMode="auto">
            <a:xfrm>
              <a:off x="3744" y="3888"/>
              <a:ext cx="15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56" name="Line 14"/>
            <p:cNvSpPr>
              <a:spLocks noChangeShapeType="1"/>
            </p:cNvSpPr>
            <p:nvPr/>
          </p:nvSpPr>
          <p:spPr bwMode="auto">
            <a:xfrm flipV="1">
              <a:off x="388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57" name="Line 15"/>
            <p:cNvSpPr>
              <a:spLocks noChangeShapeType="1"/>
            </p:cNvSpPr>
            <p:nvPr/>
          </p:nvSpPr>
          <p:spPr bwMode="auto">
            <a:xfrm flipV="1">
              <a:off x="4897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グループ化 57"/>
          <p:cNvGrpSpPr>
            <a:grpSpLocks/>
          </p:cNvGrpSpPr>
          <p:nvPr/>
        </p:nvGrpSpPr>
        <p:grpSpPr bwMode="auto">
          <a:xfrm>
            <a:off x="533400" y="5029200"/>
            <a:ext cx="2895600" cy="1600200"/>
            <a:chOff x="457200" y="5029200"/>
            <a:chExt cx="2895600" cy="1600200"/>
          </a:xfrm>
        </p:grpSpPr>
        <p:sp>
          <p:nvSpPr>
            <p:cNvPr id="61459" name="AutoShape 29"/>
            <p:cNvSpPr>
              <a:spLocks noChangeArrowheads="1"/>
            </p:cNvSpPr>
            <p:nvPr/>
          </p:nvSpPr>
          <p:spPr bwMode="auto">
            <a:xfrm>
              <a:off x="457200" y="5029200"/>
              <a:ext cx="2895600" cy="1600200"/>
            </a:xfrm>
            <a:prstGeom prst="wedgeRectCallout">
              <a:avLst>
                <a:gd name="adj1" fmla="val -23843"/>
                <a:gd name="adj2" fmla="val -92407"/>
              </a:avLst>
            </a:prstGeom>
            <a:solidFill>
              <a:schemeClr val="bg1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460" name="Line 30"/>
            <p:cNvSpPr>
              <a:spLocks noChangeShapeType="1"/>
            </p:cNvSpPr>
            <p:nvPr/>
          </p:nvSpPr>
          <p:spPr bwMode="auto">
            <a:xfrm flipV="1">
              <a:off x="1752600" y="5257800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61" name="Freeform 31"/>
            <p:cNvSpPr>
              <a:spLocks/>
            </p:cNvSpPr>
            <p:nvPr/>
          </p:nvSpPr>
          <p:spPr bwMode="auto">
            <a:xfrm>
              <a:off x="2133600" y="5486400"/>
              <a:ext cx="457200" cy="685800"/>
            </a:xfrm>
            <a:custGeom>
              <a:avLst/>
              <a:gdLst>
                <a:gd name="T0" fmla="*/ 0 w 288"/>
                <a:gd name="T1" fmla="*/ 816530577 h 576"/>
                <a:gd name="T2" fmla="*/ 241934997 w 288"/>
                <a:gd name="T3" fmla="*/ 680442197 h 576"/>
                <a:gd name="T4" fmla="*/ 362902445 w 288"/>
                <a:gd name="T5" fmla="*/ 0 h 576"/>
                <a:gd name="T6" fmla="*/ 483869993 w 288"/>
                <a:gd name="T7" fmla="*/ 680442197 h 576"/>
                <a:gd name="T8" fmla="*/ 725804891 w 288"/>
                <a:gd name="T9" fmla="*/ 81653057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76"/>
                <a:gd name="T17" fmla="*/ 288 w 288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76">
                  <a:moveTo>
                    <a:pt x="0" y="576"/>
                  </a:moveTo>
                  <a:cubicBezTo>
                    <a:pt x="36" y="576"/>
                    <a:pt x="72" y="576"/>
                    <a:pt x="96" y="480"/>
                  </a:cubicBezTo>
                  <a:cubicBezTo>
                    <a:pt x="120" y="384"/>
                    <a:pt x="128" y="0"/>
                    <a:pt x="144" y="0"/>
                  </a:cubicBezTo>
                  <a:cubicBezTo>
                    <a:pt x="160" y="0"/>
                    <a:pt x="168" y="384"/>
                    <a:pt x="192" y="480"/>
                  </a:cubicBezTo>
                  <a:cubicBezTo>
                    <a:pt x="216" y="576"/>
                    <a:pt x="272" y="560"/>
                    <a:pt x="288" y="576"/>
                  </a:cubicBezTo>
                </a:path>
              </a:pathLst>
            </a:custGeom>
            <a:solidFill>
              <a:srgbClr val="FF9900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62" name="Freeform 32"/>
            <p:cNvSpPr>
              <a:spLocks/>
            </p:cNvSpPr>
            <p:nvPr/>
          </p:nvSpPr>
          <p:spPr bwMode="auto">
            <a:xfrm>
              <a:off x="838200" y="5486400"/>
              <a:ext cx="609600" cy="685800"/>
            </a:xfrm>
            <a:custGeom>
              <a:avLst/>
              <a:gdLst>
                <a:gd name="T0" fmla="*/ 0 w 288"/>
                <a:gd name="T1" fmla="*/ 816530577 h 576"/>
                <a:gd name="T2" fmla="*/ 430106617 w 288"/>
                <a:gd name="T3" fmla="*/ 680442197 h 576"/>
                <a:gd name="T4" fmla="*/ 645159991 w 288"/>
                <a:gd name="T5" fmla="*/ 0 h 576"/>
                <a:gd name="T6" fmla="*/ 860213233 w 288"/>
                <a:gd name="T7" fmla="*/ 680442197 h 576"/>
                <a:gd name="T8" fmla="*/ 1290319982 w 288"/>
                <a:gd name="T9" fmla="*/ 81653057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76"/>
                <a:gd name="T17" fmla="*/ 288 w 288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76">
                  <a:moveTo>
                    <a:pt x="0" y="576"/>
                  </a:moveTo>
                  <a:cubicBezTo>
                    <a:pt x="36" y="576"/>
                    <a:pt x="72" y="576"/>
                    <a:pt x="96" y="480"/>
                  </a:cubicBezTo>
                  <a:cubicBezTo>
                    <a:pt x="120" y="384"/>
                    <a:pt x="128" y="0"/>
                    <a:pt x="144" y="0"/>
                  </a:cubicBezTo>
                  <a:cubicBezTo>
                    <a:pt x="160" y="0"/>
                    <a:pt x="168" y="384"/>
                    <a:pt x="192" y="480"/>
                  </a:cubicBezTo>
                  <a:cubicBezTo>
                    <a:pt x="216" y="576"/>
                    <a:pt x="272" y="560"/>
                    <a:pt x="288" y="576"/>
                  </a:cubicBezTo>
                </a:path>
              </a:pathLst>
            </a:custGeom>
            <a:solidFill>
              <a:srgbClr val="FF9900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63" name="Text Box 33"/>
            <p:cNvSpPr txBox="1">
              <a:spLocks noChangeArrowheads="1"/>
            </p:cNvSpPr>
            <p:nvPr/>
          </p:nvSpPr>
          <p:spPr bwMode="auto">
            <a:xfrm>
              <a:off x="2895600" y="6019800"/>
              <a:ext cx="393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Symbol" pitchFamily="18" charset="2"/>
                </a:rPr>
                <a:t>w</a:t>
              </a:r>
            </a:p>
          </p:txBody>
        </p:sp>
        <p:sp>
          <p:nvSpPr>
            <p:cNvPr id="61464" name="Text Box 34"/>
            <p:cNvSpPr txBox="1">
              <a:spLocks noChangeArrowheads="1"/>
            </p:cNvSpPr>
            <p:nvPr/>
          </p:nvSpPr>
          <p:spPr bwMode="auto">
            <a:xfrm>
              <a:off x="2195513" y="6172200"/>
              <a:ext cx="471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000066"/>
                  </a:solidFill>
                </a:rPr>
                <a:t>E</a:t>
              </a:r>
              <a:r>
                <a:rPr lang="en-US" altLang="ja-JP" baseline="-250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61465" name="Text Box 35"/>
            <p:cNvSpPr txBox="1">
              <a:spLocks noChangeArrowheads="1"/>
            </p:cNvSpPr>
            <p:nvPr/>
          </p:nvSpPr>
          <p:spPr bwMode="auto">
            <a:xfrm>
              <a:off x="914400" y="6165850"/>
              <a:ext cx="638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66"/>
                  </a:solidFill>
                  <a:latin typeface="Symbol" pitchFamily="18" charset="2"/>
                </a:rPr>
                <a:t>-</a:t>
              </a:r>
              <a:r>
                <a:rPr lang="en-US" altLang="ja-JP" i="1">
                  <a:solidFill>
                    <a:srgbClr val="000066"/>
                  </a:solidFill>
                </a:rPr>
                <a:t>E</a:t>
              </a:r>
              <a:r>
                <a:rPr lang="en-US" altLang="ja-JP" baseline="-250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61466" name="Text Box 36"/>
            <p:cNvSpPr txBox="1">
              <a:spLocks noChangeArrowheads="1"/>
            </p:cNvSpPr>
            <p:nvPr/>
          </p:nvSpPr>
          <p:spPr bwMode="auto">
            <a:xfrm>
              <a:off x="2514600" y="5257800"/>
              <a:ext cx="455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FF0000"/>
                  </a:solidFill>
                </a:rPr>
                <a:t>Z</a:t>
              </a:r>
              <a:r>
                <a:rPr lang="en-US" altLang="ja-JP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1467" name="Text Box 37"/>
            <p:cNvSpPr txBox="1">
              <a:spLocks noChangeArrowheads="1"/>
            </p:cNvSpPr>
            <p:nvPr/>
          </p:nvSpPr>
          <p:spPr bwMode="auto">
            <a:xfrm>
              <a:off x="609600" y="5181600"/>
              <a:ext cx="455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FF0000"/>
                  </a:solidFill>
                </a:rPr>
                <a:t>Z</a:t>
              </a:r>
              <a:r>
                <a:rPr lang="en-US" altLang="ja-JP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1468" name="Line 38"/>
            <p:cNvSpPr>
              <a:spLocks noChangeShapeType="1"/>
            </p:cNvSpPr>
            <p:nvPr/>
          </p:nvSpPr>
          <p:spPr bwMode="auto">
            <a:xfrm>
              <a:off x="609600" y="61722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69" name="Line 39"/>
            <p:cNvSpPr>
              <a:spLocks noChangeShapeType="1"/>
            </p:cNvSpPr>
            <p:nvPr/>
          </p:nvSpPr>
          <p:spPr bwMode="auto">
            <a:xfrm flipV="1">
              <a:off x="1143000" y="6096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470" name="Line 40"/>
            <p:cNvSpPr>
              <a:spLocks noChangeShapeType="1"/>
            </p:cNvSpPr>
            <p:nvPr/>
          </p:nvSpPr>
          <p:spPr bwMode="auto">
            <a:xfrm flipV="1">
              <a:off x="2362200" y="6096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1471" name="Text Box 45"/>
          <p:cNvSpPr txBox="1">
            <a:spLocks noChangeArrowheads="1"/>
          </p:cNvSpPr>
          <p:nvPr/>
        </p:nvSpPr>
        <p:spPr bwMode="auto">
          <a:xfrm>
            <a:off x="4210050" y="76200"/>
            <a:ext cx="349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  <a:r>
              <a:rPr lang="en-US" altLang="ja-JP"/>
              <a:t> = 3</a:t>
            </a:r>
            <a:r>
              <a:rPr lang="en-US" altLang="ja-JP" i="1"/>
              <a:t>T</a:t>
            </a:r>
            <a:r>
              <a:rPr lang="en-US" altLang="ja-JP" i="1" baseline="-25000"/>
              <a:t>c</a:t>
            </a:r>
            <a:r>
              <a:rPr lang="en-US" altLang="ja-JP"/>
              <a:t> 64</a:t>
            </a:r>
            <a:r>
              <a:rPr lang="en-US" altLang="ja-JP" baseline="30000"/>
              <a:t>3</a:t>
            </a:r>
            <a:r>
              <a:rPr lang="en-US" altLang="ja-JP"/>
              <a:t>x16 (</a:t>
            </a:r>
            <a:r>
              <a:rPr lang="en-US" altLang="ja-JP" i="1">
                <a:latin typeface="Symbol" pitchFamily="18" charset="2"/>
              </a:rPr>
              <a:t>b </a:t>
            </a:r>
            <a:r>
              <a:rPr lang="en-US" altLang="ja-JP"/>
              <a:t>= 7.459)</a:t>
            </a:r>
          </a:p>
        </p:txBody>
      </p:sp>
      <p:sp>
        <p:nvSpPr>
          <p:cNvPr id="61472" name="Text Box 52"/>
          <p:cNvSpPr txBox="1">
            <a:spLocks noChangeArrowheads="1"/>
          </p:cNvSpPr>
          <p:nvPr/>
        </p:nvSpPr>
        <p:spPr bwMode="auto">
          <a:xfrm>
            <a:off x="2849563" y="1295400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E</a:t>
            </a:r>
            <a:r>
              <a:rPr lang="en-US" altLang="ja-JP" baseline="-25000"/>
              <a:t>2</a:t>
            </a:r>
          </a:p>
        </p:txBody>
      </p:sp>
      <p:sp>
        <p:nvSpPr>
          <p:cNvPr id="61473" name="Text Box 53"/>
          <p:cNvSpPr txBox="1">
            <a:spLocks noChangeArrowheads="1"/>
          </p:cNvSpPr>
          <p:nvPr/>
        </p:nvSpPr>
        <p:spPr bwMode="auto">
          <a:xfrm>
            <a:off x="4191000" y="1981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E</a:t>
            </a:r>
            <a:r>
              <a:rPr lang="en-US" altLang="ja-JP" baseline="-25000"/>
              <a:t>1</a:t>
            </a:r>
          </a:p>
        </p:txBody>
      </p:sp>
      <p:graphicFrame>
        <p:nvGraphicFramePr>
          <p:cNvPr id="61474" name="Object 54"/>
          <p:cNvGraphicFramePr>
            <a:graphicFrameLocks noChangeAspect="1"/>
          </p:cNvGraphicFramePr>
          <p:nvPr/>
        </p:nvGraphicFramePr>
        <p:xfrm>
          <a:off x="3505200" y="3505200"/>
          <a:ext cx="10175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6" imgW="507960" imgH="431640" progId="Equation.DSMT4">
                  <p:embed/>
                </p:oleObj>
              </mc:Choice>
              <mc:Fallback>
                <p:oleObj name="Equation" r:id="rId6" imgW="50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05200"/>
                        <a:ext cx="10175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5" name="Text Box 55"/>
          <p:cNvSpPr txBox="1">
            <a:spLocks noChangeArrowheads="1"/>
          </p:cNvSpPr>
          <p:nvPr/>
        </p:nvSpPr>
        <p:spPr bwMode="auto">
          <a:xfrm>
            <a:off x="6705600" y="1958975"/>
            <a:ext cx="1993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i="1">
                <a:latin typeface="Symbol" pitchFamily="18" charset="2"/>
              </a:rPr>
              <a:t>w </a:t>
            </a:r>
            <a:r>
              <a:rPr lang="en-US" altLang="ja-JP" sz="2000"/>
              <a:t>= </a:t>
            </a:r>
            <a:r>
              <a:rPr lang="en-US" altLang="ja-JP" sz="2000" i="1"/>
              <a:t>m</a:t>
            </a:r>
            <a:r>
              <a:rPr lang="en-US" altLang="ja-JP" sz="2000" baseline="-25000"/>
              <a:t>0</a:t>
            </a:r>
            <a:r>
              <a:rPr lang="en-US" altLang="ja-JP" sz="2000"/>
              <a:t> </a:t>
            </a:r>
          </a:p>
          <a:p>
            <a:pPr eaLnBrk="1" hangingPunct="1"/>
            <a:r>
              <a:rPr lang="en-US" altLang="ja-JP" sz="2000"/>
              <a:t>pole of free quark</a:t>
            </a:r>
          </a:p>
        </p:txBody>
      </p:sp>
      <p:sp>
        <p:nvSpPr>
          <p:cNvPr id="37944" name="AutoShape 56"/>
          <p:cNvSpPr>
            <a:spLocks noChangeArrowheads="1"/>
          </p:cNvSpPr>
          <p:nvPr/>
        </p:nvSpPr>
        <p:spPr bwMode="auto">
          <a:xfrm flipH="1">
            <a:off x="6705600" y="1806575"/>
            <a:ext cx="381000" cy="228600"/>
          </a:xfrm>
          <a:custGeom>
            <a:avLst/>
            <a:gdLst>
              <a:gd name="G0" fmla="+- 15120 0 0"/>
              <a:gd name="G1" fmla="+- 4410 0 0"/>
              <a:gd name="G2" fmla="+- 12158 0 4410"/>
              <a:gd name="G3" fmla="+- G2 0 4410"/>
              <a:gd name="G4" fmla="*/ G3 32768 32059"/>
              <a:gd name="G5" fmla="*/ G4 1 2"/>
              <a:gd name="G6" fmla="+- 21600 0 15120"/>
              <a:gd name="G7" fmla="*/ G6 4410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170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4410"/>
                </a:lnTo>
                <a:lnTo>
                  <a:pt x="12427" y="4410"/>
                </a:lnTo>
                <a:cubicBezTo>
                  <a:pt x="5564" y="4410"/>
                  <a:pt x="0" y="7879"/>
                  <a:pt x="0" y="12158"/>
                </a:cubicBezTo>
                <a:lnTo>
                  <a:pt x="0" y="21600"/>
                </a:lnTo>
                <a:lnTo>
                  <a:pt x="3412" y="21600"/>
                </a:lnTo>
                <a:lnTo>
                  <a:pt x="3412" y="12158"/>
                </a:lnTo>
                <a:cubicBezTo>
                  <a:pt x="3412" y="9722"/>
                  <a:pt x="7448" y="7748"/>
                  <a:pt x="12427" y="7748"/>
                </a:cubicBezTo>
                <a:lnTo>
                  <a:pt x="15120" y="7748"/>
                </a:lnTo>
                <a:lnTo>
                  <a:pt x="15120" y="12158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1477" name="Text Box 57"/>
          <p:cNvSpPr txBox="1">
            <a:spLocks noChangeArrowheads="1"/>
          </p:cNvSpPr>
          <p:nvPr/>
        </p:nvSpPr>
        <p:spPr bwMode="auto">
          <a:xfrm>
            <a:off x="3684588" y="4953000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m</a:t>
            </a:r>
            <a:r>
              <a:rPr lang="en-US" altLang="ja-JP" i="1" baseline="-25000"/>
              <a:t>0 </a:t>
            </a:r>
            <a:r>
              <a:rPr lang="en-US" altLang="ja-JP" i="1"/>
              <a:t>/ T</a:t>
            </a:r>
          </a:p>
        </p:txBody>
      </p:sp>
      <p:sp>
        <p:nvSpPr>
          <p:cNvPr id="61478" name="Text Box 53"/>
          <p:cNvSpPr txBox="1">
            <a:spLocks noChangeArrowheads="1"/>
          </p:cNvSpPr>
          <p:nvPr/>
        </p:nvSpPr>
        <p:spPr bwMode="auto">
          <a:xfrm rot="-5400000">
            <a:off x="-150018" y="1902618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E / T</a:t>
            </a:r>
            <a:endParaRPr lang="en-US" altLang="ja-JP" baseline="-25000"/>
          </a:p>
        </p:txBody>
      </p:sp>
      <p:sp>
        <p:nvSpPr>
          <p:cNvPr id="61479" name="Text Box 68"/>
          <p:cNvSpPr txBox="1">
            <a:spLocks noChangeArrowheads="1"/>
          </p:cNvSpPr>
          <p:nvPr/>
        </p:nvSpPr>
        <p:spPr bwMode="auto">
          <a:xfrm rot="-5400000">
            <a:off x="-509587" y="3786187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Z</a:t>
            </a:r>
            <a:r>
              <a:rPr lang="en-US" altLang="ja-JP" baseline="-25000"/>
              <a:t>2 </a:t>
            </a:r>
            <a:r>
              <a:rPr lang="en-US" altLang="ja-JP" i="1"/>
              <a:t>/ </a:t>
            </a:r>
            <a:r>
              <a:rPr lang="en-US" altLang="ja-JP"/>
              <a:t>(</a:t>
            </a:r>
            <a:r>
              <a:rPr lang="en-US" altLang="ja-JP" i="1"/>
              <a:t>Z</a:t>
            </a:r>
            <a:r>
              <a:rPr lang="en-US" altLang="ja-JP" baseline="-25000"/>
              <a:t>1</a:t>
            </a:r>
            <a:r>
              <a:rPr lang="en-US" altLang="ja-JP" i="1"/>
              <a:t>+Z</a:t>
            </a:r>
            <a:r>
              <a:rPr lang="en-US" altLang="ja-JP" baseline="-25000"/>
              <a:t>2</a:t>
            </a:r>
            <a:r>
              <a:rPr lang="en-US" altLang="ja-JP"/>
              <a:t>)</a:t>
            </a:r>
            <a:endParaRPr lang="en-US" altLang="ja-JP" baseline="-25000"/>
          </a:p>
        </p:txBody>
      </p:sp>
      <p:sp>
        <p:nvSpPr>
          <p:cNvPr id="61480" name="Text Box 54"/>
          <p:cNvSpPr txBox="1">
            <a:spLocks noChangeArrowheads="1"/>
          </p:cNvSpPr>
          <p:nvPr/>
        </p:nvSpPr>
        <p:spPr bwMode="auto">
          <a:xfrm>
            <a:off x="1252538" y="971550"/>
            <a:ext cx="957262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  <a:r>
              <a:rPr lang="en-US" altLang="ja-JP"/>
              <a:t>=3</a:t>
            </a:r>
            <a:r>
              <a:rPr lang="en-US" altLang="ja-JP" i="1"/>
              <a:t>T</a:t>
            </a:r>
            <a:r>
              <a:rPr lang="en-US" altLang="ja-JP" baseline="-25000"/>
              <a:t>c</a:t>
            </a:r>
          </a:p>
        </p:txBody>
      </p:sp>
      <p:grpSp>
        <p:nvGrpSpPr>
          <p:cNvPr id="61481" name="グループ化 69"/>
          <p:cNvGrpSpPr>
            <a:grpSpLocks/>
          </p:cNvGrpSpPr>
          <p:nvPr/>
        </p:nvGrpSpPr>
        <p:grpSpPr bwMode="auto">
          <a:xfrm>
            <a:off x="6096000" y="685800"/>
            <a:ext cx="2819400" cy="914400"/>
            <a:chOff x="1143000" y="4572000"/>
            <a:chExt cx="2819400" cy="914400"/>
          </a:xfrm>
        </p:grpSpPr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1143000" y="4572000"/>
              <a:ext cx="2819400" cy="914400"/>
            </a:xfrm>
            <a:prstGeom prst="octagon">
              <a:avLst>
                <a:gd name="adj" fmla="val 13486"/>
              </a:avLst>
            </a:prstGeom>
            <a:solidFill>
              <a:schemeClr val="accent3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graphicFrame>
          <p:nvGraphicFramePr>
            <p:cNvPr id="61483" name="Object 4"/>
            <p:cNvGraphicFramePr>
              <a:graphicFrameLocks noChangeAspect="1"/>
            </p:cNvGraphicFramePr>
            <p:nvPr/>
          </p:nvGraphicFramePr>
          <p:xfrm>
            <a:off x="1219200" y="4572000"/>
            <a:ext cx="2644775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8" name="Equation" r:id="rId8" imgW="1320480" imgH="457200" progId="Equation.DSMT4">
                    <p:embed/>
                  </p:oleObj>
                </mc:Choice>
                <mc:Fallback>
                  <p:oleObj name="Equation" r:id="rId8" imgW="13204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572000"/>
                          <a:ext cx="2644775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473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6" name="Picture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838200"/>
            <a:ext cx="6805612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7162800" y="3124200"/>
          <a:ext cx="17383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4" imgW="1054080" imgH="482400" progId="Equation.DSMT4">
                  <p:embed/>
                </p:oleObj>
              </mc:Choice>
              <mc:Fallback>
                <p:oleObj name="Equation" r:id="rId4" imgW="1054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124200"/>
                        <a:ext cx="173831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12713"/>
            <a:ext cx="3679825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Spectral Function  </a:t>
            </a:r>
          </a:p>
        </p:txBody>
      </p:sp>
      <p:sp>
        <p:nvSpPr>
          <p:cNvPr id="62469" name="Text Box 45"/>
          <p:cNvSpPr txBox="1">
            <a:spLocks noChangeArrowheads="1"/>
          </p:cNvSpPr>
          <p:nvPr/>
        </p:nvSpPr>
        <p:spPr bwMode="auto">
          <a:xfrm>
            <a:off x="4210050" y="76200"/>
            <a:ext cx="349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  <a:r>
              <a:rPr lang="en-US" altLang="ja-JP"/>
              <a:t> = 3</a:t>
            </a:r>
            <a:r>
              <a:rPr lang="en-US" altLang="ja-JP" i="1"/>
              <a:t>T</a:t>
            </a:r>
            <a:r>
              <a:rPr lang="en-US" altLang="ja-JP" i="1" baseline="-25000"/>
              <a:t>c</a:t>
            </a:r>
            <a:r>
              <a:rPr lang="en-US" altLang="ja-JP"/>
              <a:t> 64</a:t>
            </a:r>
            <a:r>
              <a:rPr lang="en-US" altLang="ja-JP" baseline="30000"/>
              <a:t>3</a:t>
            </a:r>
            <a:r>
              <a:rPr lang="en-US" altLang="ja-JP"/>
              <a:t>x16 (</a:t>
            </a:r>
            <a:r>
              <a:rPr lang="en-US" altLang="ja-JP" i="1">
                <a:latin typeface="Symbol" pitchFamily="18" charset="2"/>
              </a:rPr>
              <a:t>b </a:t>
            </a:r>
            <a:r>
              <a:rPr lang="en-US" altLang="ja-JP"/>
              <a:t>= 7.459)</a:t>
            </a:r>
          </a:p>
        </p:txBody>
      </p:sp>
      <p:sp>
        <p:nvSpPr>
          <p:cNvPr id="62470" name="Text Box 52"/>
          <p:cNvSpPr txBox="1">
            <a:spLocks noChangeArrowheads="1"/>
          </p:cNvSpPr>
          <p:nvPr/>
        </p:nvSpPr>
        <p:spPr bwMode="auto">
          <a:xfrm>
            <a:off x="2849563" y="1295400"/>
            <a:ext cx="474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E</a:t>
            </a:r>
            <a:r>
              <a:rPr lang="en-US" altLang="ja-JP" baseline="-25000"/>
              <a:t>2</a:t>
            </a:r>
          </a:p>
        </p:txBody>
      </p:sp>
      <p:sp>
        <p:nvSpPr>
          <p:cNvPr id="62471" name="Text Box 53"/>
          <p:cNvSpPr txBox="1">
            <a:spLocks noChangeArrowheads="1"/>
          </p:cNvSpPr>
          <p:nvPr/>
        </p:nvSpPr>
        <p:spPr bwMode="auto">
          <a:xfrm>
            <a:off x="4191000" y="1981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E</a:t>
            </a:r>
            <a:r>
              <a:rPr lang="en-US" altLang="ja-JP" baseline="-25000"/>
              <a:t>1</a:t>
            </a:r>
          </a:p>
        </p:txBody>
      </p:sp>
      <p:graphicFrame>
        <p:nvGraphicFramePr>
          <p:cNvPr id="62472" name="Object 3"/>
          <p:cNvGraphicFramePr>
            <a:graphicFrameLocks noChangeAspect="1"/>
          </p:cNvGraphicFramePr>
          <p:nvPr/>
        </p:nvGraphicFramePr>
        <p:xfrm>
          <a:off x="3505200" y="3505200"/>
          <a:ext cx="10175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6" imgW="507960" imgH="431640" progId="Equation.DSMT4">
                  <p:embed/>
                </p:oleObj>
              </mc:Choice>
              <mc:Fallback>
                <p:oleObj name="Equation" r:id="rId6" imgW="50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05200"/>
                        <a:ext cx="10175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Text Box 55"/>
          <p:cNvSpPr txBox="1">
            <a:spLocks noChangeArrowheads="1"/>
          </p:cNvSpPr>
          <p:nvPr/>
        </p:nvSpPr>
        <p:spPr bwMode="auto">
          <a:xfrm>
            <a:off x="6705600" y="1958975"/>
            <a:ext cx="1993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i="1">
                <a:latin typeface="Symbol" pitchFamily="18" charset="2"/>
              </a:rPr>
              <a:t>w </a:t>
            </a:r>
            <a:r>
              <a:rPr lang="en-US" altLang="ja-JP" sz="2000"/>
              <a:t>= </a:t>
            </a:r>
            <a:r>
              <a:rPr lang="en-US" altLang="ja-JP" sz="2000" i="1"/>
              <a:t>m</a:t>
            </a:r>
            <a:r>
              <a:rPr lang="en-US" altLang="ja-JP" sz="2000" baseline="-25000"/>
              <a:t>0</a:t>
            </a:r>
            <a:r>
              <a:rPr lang="en-US" altLang="ja-JP" sz="2000"/>
              <a:t> </a:t>
            </a:r>
          </a:p>
          <a:p>
            <a:pPr eaLnBrk="1" hangingPunct="1"/>
            <a:r>
              <a:rPr lang="en-US" altLang="ja-JP" sz="2000"/>
              <a:t>pole of free quark</a:t>
            </a:r>
          </a:p>
        </p:txBody>
      </p:sp>
      <p:sp>
        <p:nvSpPr>
          <p:cNvPr id="37944" name="AutoShape 56"/>
          <p:cNvSpPr>
            <a:spLocks noChangeArrowheads="1"/>
          </p:cNvSpPr>
          <p:nvPr/>
        </p:nvSpPr>
        <p:spPr bwMode="auto">
          <a:xfrm flipH="1">
            <a:off x="6705600" y="1806575"/>
            <a:ext cx="381000" cy="228600"/>
          </a:xfrm>
          <a:custGeom>
            <a:avLst/>
            <a:gdLst>
              <a:gd name="G0" fmla="+- 15120 0 0"/>
              <a:gd name="G1" fmla="+- 4410 0 0"/>
              <a:gd name="G2" fmla="+- 12158 0 4410"/>
              <a:gd name="G3" fmla="+- G2 0 4410"/>
              <a:gd name="G4" fmla="*/ G3 32768 32059"/>
              <a:gd name="G5" fmla="*/ G4 1 2"/>
              <a:gd name="G6" fmla="+- 21600 0 15120"/>
              <a:gd name="G7" fmla="*/ G6 4410 6079"/>
              <a:gd name="G8" fmla="+- G7 15120 0"/>
              <a:gd name="T0" fmla="*/ 15120 w 21600"/>
              <a:gd name="T1" fmla="*/ 0 h 21600"/>
              <a:gd name="T2" fmla="*/ 15120 w 21600"/>
              <a:gd name="T3" fmla="*/ 12158 h 21600"/>
              <a:gd name="T4" fmla="*/ 170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0" y="0"/>
                </a:lnTo>
                <a:lnTo>
                  <a:pt x="15120" y="4410"/>
                </a:lnTo>
                <a:lnTo>
                  <a:pt x="12427" y="4410"/>
                </a:lnTo>
                <a:cubicBezTo>
                  <a:pt x="5564" y="4410"/>
                  <a:pt x="0" y="7879"/>
                  <a:pt x="0" y="12158"/>
                </a:cubicBezTo>
                <a:lnTo>
                  <a:pt x="0" y="21600"/>
                </a:lnTo>
                <a:lnTo>
                  <a:pt x="3412" y="21600"/>
                </a:lnTo>
                <a:lnTo>
                  <a:pt x="3412" y="12158"/>
                </a:lnTo>
                <a:cubicBezTo>
                  <a:pt x="3412" y="9722"/>
                  <a:pt x="7448" y="7748"/>
                  <a:pt x="12427" y="7748"/>
                </a:cubicBezTo>
                <a:lnTo>
                  <a:pt x="15120" y="7748"/>
                </a:lnTo>
                <a:lnTo>
                  <a:pt x="15120" y="12158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2475" name="Text Box 57"/>
          <p:cNvSpPr txBox="1">
            <a:spLocks noChangeArrowheads="1"/>
          </p:cNvSpPr>
          <p:nvPr/>
        </p:nvSpPr>
        <p:spPr bwMode="auto">
          <a:xfrm>
            <a:off x="3684588" y="4953000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m</a:t>
            </a:r>
            <a:r>
              <a:rPr lang="en-US" altLang="ja-JP" i="1" baseline="-25000"/>
              <a:t>0 </a:t>
            </a:r>
            <a:r>
              <a:rPr lang="en-US" altLang="ja-JP" i="1"/>
              <a:t>/ T</a:t>
            </a:r>
          </a:p>
        </p:txBody>
      </p:sp>
      <p:sp>
        <p:nvSpPr>
          <p:cNvPr id="62476" name="Text Box 53"/>
          <p:cNvSpPr txBox="1">
            <a:spLocks noChangeArrowheads="1"/>
          </p:cNvSpPr>
          <p:nvPr/>
        </p:nvSpPr>
        <p:spPr bwMode="auto">
          <a:xfrm rot="-5400000">
            <a:off x="-150018" y="1902618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E / T</a:t>
            </a:r>
            <a:endParaRPr lang="en-US" altLang="ja-JP" baseline="-25000"/>
          </a:p>
        </p:txBody>
      </p:sp>
      <p:sp>
        <p:nvSpPr>
          <p:cNvPr id="62477" name="Text Box 68"/>
          <p:cNvSpPr txBox="1">
            <a:spLocks noChangeArrowheads="1"/>
          </p:cNvSpPr>
          <p:nvPr/>
        </p:nvSpPr>
        <p:spPr bwMode="auto">
          <a:xfrm rot="-5400000">
            <a:off x="-509587" y="3786187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Z</a:t>
            </a:r>
            <a:r>
              <a:rPr lang="en-US" altLang="ja-JP" baseline="-25000"/>
              <a:t>2 </a:t>
            </a:r>
            <a:r>
              <a:rPr lang="en-US" altLang="ja-JP" i="1"/>
              <a:t>/ </a:t>
            </a:r>
            <a:r>
              <a:rPr lang="en-US" altLang="ja-JP"/>
              <a:t>(</a:t>
            </a:r>
            <a:r>
              <a:rPr lang="en-US" altLang="ja-JP" i="1"/>
              <a:t>Z</a:t>
            </a:r>
            <a:r>
              <a:rPr lang="en-US" altLang="ja-JP" baseline="-25000"/>
              <a:t>1</a:t>
            </a:r>
            <a:r>
              <a:rPr lang="en-US" altLang="ja-JP" i="1"/>
              <a:t>+Z</a:t>
            </a:r>
            <a:r>
              <a:rPr lang="en-US" altLang="ja-JP" baseline="-25000"/>
              <a:t>2</a:t>
            </a:r>
            <a:r>
              <a:rPr lang="en-US" altLang="ja-JP"/>
              <a:t>)</a:t>
            </a:r>
            <a:endParaRPr lang="en-US" altLang="ja-JP" baseline="-25000"/>
          </a:p>
        </p:txBody>
      </p:sp>
      <p:grpSp>
        <p:nvGrpSpPr>
          <p:cNvPr id="62478" name="グループ化 69"/>
          <p:cNvGrpSpPr>
            <a:grpSpLocks/>
          </p:cNvGrpSpPr>
          <p:nvPr/>
        </p:nvGrpSpPr>
        <p:grpSpPr bwMode="auto">
          <a:xfrm>
            <a:off x="6096000" y="685800"/>
            <a:ext cx="2819400" cy="914400"/>
            <a:chOff x="1143000" y="4572000"/>
            <a:chExt cx="2819400" cy="914400"/>
          </a:xfrm>
        </p:grpSpPr>
        <p:sp>
          <p:nvSpPr>
            <p:cNvPr id="71" name="AutoShape 29"/>
            <p:cNvSpPr>
              <a:spLocks noChangeArrowheads="1"/>
            </p:cNvSpPr>
            <p:nvPr/>
          </p:nvSpPr>
          <p:spPr bwMode="auto">
            <a:xfrm>
              <a:off x="1143000" y="4572000"/>
              <a:ext cx="2819400" cy="914400"/>
            </a:xfrm>
            <a:prstGeom prst="octagon">
              <a:avLst>
                <a:gd name="adj" fmla="val 13486"/>
              </a:avLst>
            </a:prstGeom>
            <a:solidFill>
              <a:schemeClr val="accent3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graphicFrame>
          <p:nvGraphicFramePr>
            <p:cNvPr id="62480" name="Object 4"/>
            <p:cNvGraphicFramePr>
              <a:graphicFrameLocks noChangeAspect="1"/>
            </p:cNvGraphicFramePr>
            <p:nvPr/>
          </p:nvGraphicFramePr>
          <p:xfrm>
            <a:off x="1219200" y="4572000"/>
            <a:ext cx="2644775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4" name="Equation" r:id="rId8" imgW="1320480" imgH="457200" progId="Equation.DSMT4">
                    <p:embed/>
                  </p:oleObj>
                </mc:Choice>
                <mc:Fallback>
                  <p:oleObj name="Equation" r:id="rId8" imgW="13204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572000"/>
                          <a:ext cx="2644775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481" name="Text Box 36"/>
          <p:cNvSpPr txBox="1">
            <a:spLocks noChangeArrowheads="1"/>
          </p:cNvSpPr>
          <p:nvPr/>
        </p:nvSpPr>
        <p:spPr bwMode="auto">
          <a:xfrm>
            <a:off x="457200" y="5441950"/>
            <a:ext cx="8385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Limiting behaviors for</a:t>
            </a:r>
            <a:r>
              <a:rPr lang="ja-JP" altLang="en-US"/>
              <a:t>                             </a:t>
            </a:r>
            <a:r>
              <a:rPr lang="en-US" altLang="ja-JP"/>
              <a:t>are as expected.</a:t>
            </a:r>
          </a:p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Quark propagator approaches the chiral symmetric one near </a:t>
            </a:r>
            <a:r>
              <a:rPr lang="en-US" altLang="ja-JP" i="1"/>
              <a:t>m</a:t>
            </a:r>
            <a:r>
              <a:rPr lang="en-US" altLang="ja-JP" baseline="-25000"/>
              <a:t>0</a:t>
            </a:r>
            <a:r>
              <a:rPr lang="en-US" altLang="ja-JP"/>
              <a:t>=0.</a:t>
            </a:r>
          </a:p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 i="1"/>
              <a:t>E</a:t>
            </a:r>
            <a:r>
              <a:rPr lang="en-US" altLang="ja-JP" baseline="-25000"/>
              <a:t>2</a:t>
            </a:r>
            <a:r>
              <a:rPr lang="en-US" altLang="ja-JP"/>
              <a:t>&gt;</a:t>
            </a:r>
            <a:r>
              <a:rPr lang="en-US" altLang="ja-JP" i="1"/>
              <a:t>E</a:t>
            </a:r>
            <a:r>
              <a:rPr lang="en-US" altLang="ja-JP" baseline="-25000"/>
              <a:t>1</a:t>
            </a:r>
            <a:r>
              <a:rPr lang="en-US" altLang="ja-JP"/>
              <a:t> : qualitatively different from the 1-loop result.</a:t>
            </a:r>
          </a:p>
        </p:txBody>
      </p:sp>
      <p:graphicFrame>
        <p:nvGraphicFramePr>
          <p:cNvPr id="62482" name="Object 5"/>
          <p:cNvGraphicFramePr>
            <a:graphicFrameLocks noChangeAspect="1"/>
          </p:cNvGraphicFramePr>
          <p:nvPr/>
        </p:nvGraphicFramePr>
        <p:xfrm>
          <a:off x="3505200" y="5473700"/>
          <a:ext cx="20462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10" imgW="1041120" imgH="228600" progId="Equation.DSMT4">
                  <p:embed/>
                </p:oleObj>
              </mc:Choice>
              <mc:Fallback>
                <p:oleObj name="Equation" r:id="rId10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73700"/>
                        <a:ext cx="20462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4" name="Text Box 54"/>
          <p:cNvSpPr txBox="1">
            <a:spLocks noChangeArrowheads="1"/>
          </p:cNvSpPr>
          <p:nvPr/>
        </p:nvSpPr>
        <p:spPr bwMode="auto">
          <a:xfrm>
            <a:off x="1252538" y="971550"/>
            <a:ext cx="957262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  <a:r>
              <a:rPr lang="en-US" altLang="ja-JP"/>
              <a:t>=3</a:t>
            </a:r>
            <a:r>
              <a:rPr lang="en-US" altLang="ja-JP" i="1"/>
              <a:t>T</a:t>
            </a:r>
            <a:r>
              <a:rPr lang="en-US" altLang="ja-JP" baseline="-250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64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62000"/>
            <a:ext cx="4737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7119938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 </a:t>
            </a:r>
            <a:r>
              <a:rPr lang="en-US" altLang="ja-JP" smtClean="0"/>
              <a:t>Quark Dispersion on 128</a:t>
            </a:r>
            <a:r>
              <a:rPr lang="en-US" altLang="ja-JP" baseline="30000" smtClean="0"/>
              <a:t>3</a:t>
            </a:r>
            <a:r>
              <a:rPr lang="en-US" altLang="ja-JP" smtClean="0"/>
              <a:t>x16 Lattice  </a:t>
            </a:r>
          </a:p>
        </p:txBody>
      </p:sp>
      <p:sp>
        <p:nvSpPr>
          <p:cNvPr id="233476" name="Text Box 54"/>
          <p:cNvSpPr txBox="1">
            <a:spLocks noChangeArrowheads="1"/>
          </p:cNvSpPr>
          <p:nvPr/>
        </p:nvSpPr>
        <p:spPr bwMode="auto">
          <a:xfrm>
            <a:off x="2667000" y="990600"/>
            <a:ext cx="957263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  <a:r>
              <a:rPr lang="en-US" altLang="ja-JP"/>
              <a:t>=3</a:t>
            </a:r>
            <a:r>
              <a:rPr lang="en-US" altLang="ja-JP" i="1"/>
              <a:t>T</a:t>
            </a:r>
            <a:r>
              <a:rPr lang="en-US" altLang="ja-JP" baseline="-25000"/>
              <a:t>c</a:t>
            </a:r>
          </a:p>
        </p:txBody>
      </p:sp>
      <p:grpSp>
        <p:nvGrpSpPr>
          <p:cNvPr id="233477" name="Group 5"/>
          <p:cNvGrpSpPr>
            <a:grpSpLocks/>
          </p:cNvGrpSpPr>
          <p:nvPr/>
        </p:nvGrpSpPr>
        <p:grpSpPr bwMode="auto">
          <a:xfrm>
            <a:off x="4800600" y="762000"/>
            <a:ext cx="4191000" cy="2709863"/>
            <a:chOff x="3024" y="480"/>
            <a:chExt cx="2640" cy="1707"/>
          </a:xfrm>
        </p:grpSpPr>
        <p:pic>
          <p:nvPicPr>
            <p:cNvPr id="2334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80"/>
              <a:ext cx="2304" cy="1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3479" name="Text Box 7"/>
            <p:cNvSpPr txBox="1">
              <a:spLocks noChangeArrowheads="1"/>
            </p:cNvSpPr>
            <p:nvPr/>
          </p:nvSpPr>
          <p:spPr bwMode="auto">
            <a:xfrm>
              <a:off x="3696" y="624"/>
              <a:ext cx="11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/>
                <a:t>HTL(1-loop)</a:t>
              </a:r>
            </a:p>
          </p:txBody>
        </p:sp>
        <p:sp>
          <p:nvSpPr>
            <p:cNvPr id="233480" name="AutoShape 8"/>
            <p:cNvSpPr>
              <a:spLocks noChangeArrowheads="1"/>
            </p:cNvSpPr>
            <p:nvPr/>
          </p:nvSpPr>
          <p:spPr bwMode="auto">
            <a:xfrm rot="-600003">
              <a:off x="3024" y="1584"/>
              <a:ext cx="720" cy="336"/>
            </a:xfrm>
            <a:prstGeom prst="leftRightArrow">
              <a:avLst>
                <a:gd name="adj1" fmla="val 50000"/>
                <a:gd name="adj2" fmla="val 428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3481" name="Line 9"/>
            <p:cNvSpPr>
              <a:spLocks noChangeShapeType="1"/>
            </p:cNvSpPr>
            <p:nvPr/>
          </p:nvSpPr>
          <p:spPr bwMode="auto">
            <a:xfrm flipV="1">
              <a:off x="3696" y="912"/>
              <a:ext cx="177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1219200" y="3124201"/>
            <a:ext cx="7359651" cy="1300163"/>
            <a:chOff x="768" y="1968"/>
            <a:chExt cx="4636" cy="819"/>
          </a:xfrm>
        </p:grpSpPr>
        <p:sp>
          <p:nvSpPr>
            <p:cNvPr id="233483" name="AutoShape 11"/>
            <p:cNvSpPr>
              <a:spLocks noChangeArrowheads="1"/>
            </p:cNvSpPr>
            <p:nvPr/>
          </p:nvSpPr>
          <p:spPr bwMode="auto">
            <a:xfrm rot="770241">
              <a:off x="912" y="2291"/>
              <a:ext cx="2352" cy="240"/>
            </a:xfrm>
            <a:prstGeom prst="leftArrow">
              <a:avLst>
                <a:gd name="adj1" fmla="val 50000"/>
                <a:gd name="adj2" fmla="val 245000"/>
              </a:avLst>
            </a:prstGeom>
            <a:solidFill>
              <a:srgbClr val="99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33484" name="Text Box 12"/>
            <p:cNvSpPr txBox="1">
              <a:spLocks noChangeArrowheads="1"/>
            </p:cNvSpPr>
            <p:nvPr/>
          </p:nvSpPr>
          <p:spPr bwMode="auto">
            <a:xfrm>
              <a:off x="3120" y="2496"/>
              <a:ext cx="2284" cy="2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66"/>
                </a:buClr>
              </a:pPr>
              <a:r>
                <a:rPr lang="en-US" altLang="ja-JP" sz="2400" i="1"/>
                <a:t>E</a:t>
              </a:r>
              <a:r>
                <a:rPr lang="en-US" altLang="ja-JP" sz="2400" baseline="-25000"/>
                <a:t>2</a:t>
              </a:r>
              <a:r>
                <a:rPr lang="en-US" altLang="ja-JP" sz="2400"/>
                <a:t> has a minimum at </a:t>
              </a:r>
              <a:r>
                <a:rPr lang="en-US" altLang="ja-JP" sz="2400" i="1"/>
                <a:t>p</a:t>
              </a:r>
              <a:r>
                <a:rPr lang="en-US" altLang="ja-JP" sz="2400"/>
                <a:t>&gt;0</a:t>
              </a:r>
            </a:p>
          </p:txBody>
        </p:sp>
        <p:sp>
          <p:nvSpPr>
            <p:cNvPr id="233485" name="Oval 13"/>
            <p:cNvSpPr>
              <a:spLocks noChangeArrowheads="1"/>
            </p:cNvSpPr>
            <p:nvPr/>
          </p:nvSpPr>
          <p:spPr bwMode="auto">
            <a:xfrm>
              <a:off x="768" y="1968"/>
              <a:ext cx="288" cy="240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</p:grp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746125" y="5756275"/>
            <a:ext cx="69948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altLang="ja-JP" sz="2400" dirty="0"/>
              <a:t>Existence of the </a:t>
            </a:r>
            <a:r>
              <a:rPr lang="en-US" altLang="ja-JP" sz="2400" dirty="0" err="1"/>
              <a:t>plasmino</a:t>
            </a:r>
            <a:r>
              <a:rPr lang="en-US" altLang="ja-JP" sz="2400" dirty="0"/>
              <a:t> minimum is indicated.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altLang="ja-JP" sz="2400" i="1" dirty="0"/>
              <a:t>E</a:t>
            </a:r>
            <a:r>
              <a:rPr lang="en-US" altLang="ja-JP" sz="2400" baseline="-25000" dirty="0"/>
              <a:t>2</a:t>
            </a:r>
            <a:r>
              <a:rPr lang="en-US" altLang="ja-JP" sz="2400" dirty="0"/>
              <a:t>, however, is not the position of </a:t>
            </a:r>
            <a:r>
              <a:rPr lang="en-US" altLang="ja-JP" sz="2400" dirty="0" err="1"/>
              <a:t>plasmino</a:t>
            </a:r>
            <a:r>
              <a:rPr lang="en-US" altLang="ja-JP" sz="2400" dirty="0"/>
              <a:t> pole. </a:t>
            </a:r>
          </a:p>
        </p:txBody>
      </p:sp>
      <p:sp>
        <p:nvSpPr>
          <p:cNvPr id="16" name="Text Box 99"/>
          <p:cNvSpPr txBox="1">
            <a:spLocks noChangeArrowheads="1"/>
          </p:cNvSpPr>
          <p:nvPr/>
        </p:nvSpPr>
        <p:spPr bwMode="auto">
          <a:xfrm>
            <a:off x="7130307" y="191130"/>
            <a:ext cx="20136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accent2"/>
                </a:solidFill>
              </a:rPr>
              <a:t>Kaczmare,MK</a:t>
            </a:r>
            <a:r>
              <a:rPr lang="en-US" altLang="ja-JP" sz="2000" dirty="0" smtClean="0">
                <a:solidFill>
                  <a:schemeClr val="accent2"/>
                </a:solidFill>
              </a:rPr>
              <a:t>+</a:t>
            </a:r>
          </a:p>
          <a:p>
            <a:r>
              <a:rPr lang="en-US" altLang="ja-JP" sz="2000" dirty="0" smtClean="0">
                <a:solidFill>
                  <a:schemeClr val="accent2"/>
                </a:solidFill>
              </a:rPr>
              <a:t>2012</a:t>
            </a:r>
            <a:endParaRPr lang="en-US" altLang="ja-JP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32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b="16333"/>
          <a:stretch>
            <a:fillRect/>
          </a:stretch>
        </p:blipFill>
        <p:spPr bwMode="auto">
          <a:xfrm>
            <a:off x="1447800" y="820738"/>
            <a:ext cx="5791200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14300"/>
            <a:ext cx="6731000" cy="579438"/>
          </a:xfrm>
        </p:spPr>
        <p:txBody>
          <a:bodyPr/>
          <a:lstStyle/>
          <a:p>
            <a:pPr eaLnBrk="1" hangingPunct="1"/>
            <a:r>
              <a:rPr lang="en-US" altLang="ja-JP" smtClean="0"/>
              <a:t> Spatial Volume Dependence of </a:t>
            </a:r>
            <a:r>
              <a:rPr lang="en-US" altLang="ja-JP" i="1" smtClean="0"/>
              <a:t>m</a:t>
            </a:r>
            <a:r>
              <a:rPr lang="en-US" altLang="ja-JP" i="1" baseline="-25000" smtClean="0"/>
              <a:t>T</a:t>
            </a:r>
            <a:r>
              <a:rPr lang="en-US" altLang="ja-JP" smtClean="0"/>
              <a:t>  </a:t>
            </a: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2211388" y="1066800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/>
              <a:t>m</a:t>
            </a:r>
            <a:r>
              <a:rPr lang="en-US" altLang="ja-JP" i="1" baseline="-25000"/>
              <a:t>T</a:t>
            </a:r>
            <a:r>
              <a:rPr lang="en-US" altLang="ja-JP" i="1"/>
              <a:t>/T</a:t>
            </a:r>
          </a:p>
        </p:txBody>
      </p:sp>
      <p:sp>
        <p:nvSpPr>
          <p:cNvPr id="134172" name="正方形/長方形 17"/>
          <p:cNvSpPr>
            <a:spLocks noChangeArrowheads="1"/>
          </p:cNvSpPr>
          <p:nvPr/>
        </p:nvSpPr>
        <p:spPr bwMode="auto">
          <a:xfrm>
            <a:off x="5867400" y="14478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  48</a:t>
            </a:r>
            <a:r>
              <a:rPr lang="en-US" altLang="ja-JP" sz="2000" baseline="30000"/>
              <a:t>3</a:t>
            </a:r>
            <a:r>
              <a:rPr lang="en-US" altLang="ja-JP" sz="2000"/>
              <a:t>x16</a:t>
            </a:r>
            <a:endParaRPr lang="ja-JP" altLang="en-US" sz="2000"/>
          </a:p>
        </p:txBody>
      </p:sp>
      <p:sp>
        <p:nvSpPr>
          <p:cNvPr id="134173" name="正方形/長方形 16"/>
          <p:cNvSpPr>
            <a:spLocks noChangeArrowheads="1"/>
          </p:cNvSpPr>
          <p:nvPr/>
        </p:nvSpPr>
        <p:spPr bwMode="auto">
          <a:xfrm>
            <a:off x="3352800" y="1660525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64</a:t>
            </a:r>
            <a:r>
              <a:rPr lang="en-US" altLang="ja-JP" sz="2000" baseline="30000"/>
              <a:t>3</a:t>
            </a:r>
            <a:r>
              <a:rPr lang="en-US" altLang="ja-JP" sz="2000"/>
              <a:t>x16</a:t>
            </a:r>
            <a:endParaRPr lang="ja-JP" altLang="en-US" sz="2000"/>
          </a:p>
        </p:txBody>
      </p:sp>
      <p:sp>
        <p:nvSpPr>
          <p:cNvPr id="134174" name="正方形/長方形 16"/>
          <p:cNvSpPr>
            <a:spLocks noChangeArrowheads="1"/>
          </p:cNvSpPr>
          <p:nvPr/>
        </p:nvSpPr>
        <p:spPr bwMode="auto">
          <a:xfrm>
            <a:off x="2438400" y="3108325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128</a:t>
            </a:r>
            <a:r>
              <a:rPr lang="en-US" altLang="ja-JP" sz="2000" baseline="30000"/>
              <a:t>3</a:t>
            </a:r>
            <a:r>
              <a:rPr lang="en-US" altLang="ja-JP" sz="2000"/>
              <a:t>x16</a:t>
            </a:r>
            <a:endParaRPr lang="ja-JP" altLang="en-US" sz="2000"/>
          </a:p>
        </p:txBody>
      </p:sp>
      <p:sp>
        <p:nvSpPr>
          <p:cNvPr id="134176" name="Text Box 32"/>
          <p:cNvSpPr txBox="1">
            <a:spLocks noChangeArrowheads="1"/>
          </p:cNvSpPr>
          <p:nvPr/>
        </p:nvSpPr>
        <p:spPr bwMode="auto">
          <a:xfrm>
            <a:off x="304800" y="3886200"/>
            <a:ext cx="2156360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2400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/T</a:t>
            </a:r>
            <a:r>
              <a:rPr lang="en-US" altLang="ja-JP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=0.771(12)</a:t>
            </a:r>
            <a:endParaRPr lang="en-US" altLang="ja-JP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2400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/T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=0.725(14)</a:t>
            </a:r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 flipH="1" flipV="1">
            <a:off x="2133600" y="3429000"/>
            <a:ext cx="0" cy="4572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4179" name="Text Box 35"/>
          <p:cNvSpPr txBox="1">
            <a:spLocks noChangeArrowheads="1"/>
          </p:cNvSpPr>
          <p:nvPr/>
        </p:nvSpPr>
        <p:spPr bwMode="auto">
          <a:xfrm>
            <a:off x="304800" y="5213350"/>
            <a:ext cx="49848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Result on 128</a:t>
            </a:r>
            <a:r>
              <a:rPr lang="en-US" altLang="ja-JP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x16 seems to converge.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Much larger lattice is desirable.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No lattice spacing dependence.</a:t>
            </a:r>
          </a:p>
        </p:txBody>
      </p:sp>
      <p:graphicFrame>
        <p:nvGraphicFramePr>
          <p:cNvPr id="134235" name="Object 29"/>
          <p:cNvGraphicFramePr>
            <a:graphicFrameLocks noChangeAspect="1"/>
          </p:cNvGraphicFramePr>
          <p:nvPr/>
        </p:nvGraphicFramePr>
        <p:xfrm>
          <a:off x="3579813" y="3860800"/>
          <a:ext cx="18303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4" imgW="914400" imgH="241200" progId="Equation.DSMT4">
                  <p:embed/>
                </p:oleObj>
              </mc:Choice>
              <mc:Fallback>
                <p:oleObj name="Equation" r:id="rId4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3860800"/>
                        <a:ext cx="18303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4244" name="Group 100"/>
          <p:cNvGrpSpPr>
            <a:grpSpLocks/>
          </p:cNvGrpSpPr>
          <p:nvPr/>
        </p:nvGrpSpPr>
        <p:grpSpPr bwMode="auto">
          <a:xfrm>
            <a:off x="5486400" y="4343400"/>
            <a:ext cx="3581400" cy="2438400"/>
            <a:chOff x="3456" y="2736"/>
            <a:chExt cx="2256" cy="1536"/>
          </a:xfrm>
        </p:grpSpPr>
        <p:sp>
          <p:nvSpPr>
            <p:cNvPr id="134237" name="Text Box 93"/>
            <p:cNvSpPr txBox="1">
              <a:spLocks noChangeArrowheads="1"/>
            </p:cNvSpPr>
            <p:nvPr/>
          </p:nvSpPr>
          <p:spPr bwMode="auto">
            <a:xfrm>
              <a:off x="3684" y="2784"/>
              <a:ext cx="1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Note: lowest </a:t>
              </a:r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graphicFrame>
          <p:nvGraphicFramePr>
            <p:cNvPr id="134238" name="Object 13"/>
            <p:cNvGraphicFramePr>
              <a:graphicFrameLocks noChangeAspect="1"/>
            </p:cNvGraphicFramePr>
            <p:nvPr/>
          </p:nvGraphicFramePr>
          <p:xfrm>
            <a:off x="3720" y="3120"/>
            <a:ext cx="1464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5" name="Equation" r:id="rId6" imgW="1295280" imgH="431640" progId="Equation.DSMT4">
                    <p:embed/>
                  </p:oleObj>
                </mc:Choice>
                <mc:Fallback>
                  <p:oleObj name="Equation" r:id="rId6" imgW="12952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0" y="3120"/>
                          <a:ext cx="1464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239" name="Text Box 95"/>
            <p:cNvSpPr txBox="1">
              <a:spLocks noChangeArrowheads="1"/>
            </p:cNvSpPr>
            <p:nvPr/>
          </p:nvSpPr>
          <p:spPr bwMode="auto">
            <a:xfrm>
              <a:off x="3696" y="3600"/>
              <a:ext cx="19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66"/>
                </a:buClr>
                <a:buFontTx/>
                <a:buChar char="•"/>
              </a:pPr>
              <a:r>
                <a:rPr lang="en-US" altLang="ja-JP" sz="2400" i="1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2400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ja-JP" sz="2400" i="1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2400" baseline="-25000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=4 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sz="2400" baseline="-25000" dirty="0">
                  <a:latin typeface="Times New Roman" pitchFamily="18" charset="0"/>
                  <a:cs typeface="Times New Roman" pitchFamily="18" charset="0"/>
                </a:rPr>
                <a:t>min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~1.57</a:t>
              </a:r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>
                <a:buClr>
                  <a:srgbClr val="000066"/>
                </a:buClr>
                <a:buFontTx/>
                <a:buChar char="•"/>
              </a:pPr>
              <a:r>
                <a:rPr lang="en-US" altLang="ja-JP" sz="2400" i="1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2400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ja-JP" sz="2400" i="1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ja-JP" sz="2400" baseline="-25000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=8 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sz="2400" baseline="-25000" dirty="0">
                  <a:latin typeface="Times New Roman" pitchFamily="18" charset="0"/>
                  <a:cs typeface="Times New Roman" pitchFamily="18" charset="0"/>
                </a:rPr>
                <a:t>min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~0.79</a:t>
              </a:r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134240" name="AutoShape 96"/>
            <p:cNvSpPr>
              <a:spLocks/>
            </p:cNvSpPr>
            <p:nvPr/>
          </p:nvSpPr>
          <p:spPr bwMode="auto">
            <a:xfrm>
              <a:off x="3635" y="367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41" name="AutoShape 15"/>
            <p:cNvSpPr>
              <a:spLocks noChangeArrowheads="1"/>
            </p:cNvSpPr>
            <p:nvPr/>
          </p:nvSpPr>
          <p:spPr bwMode="auto">
            <a:xfrm>
              <a:off x="3600" y="2885"/>
              <a:ext cx="91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242" name="AutoShape 98"/>
            <p:cNvSpPr>
              <a:spLocks noChangeArrowheads="1"/>
            </p:cNvSpPr>
            <p:nvPr/>
          </p:nvSpPr>
          <p:spPr bwMode="auto">
            <a:xfrm>
              <a:off x="3456" y="2736"/>
              <a:ext cx="2256" cy="1536"/>
            </a:xfrm>
            <a:prstGeom prst="roundRect">
              <a:avLst>
                <a:gd name="adj" fmla="val 9477"/>
              </a:avLst>
            </a:prstGeom>
            <a:noFill/>
            <a:ln w="254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4243" name="Text Box 99"/>
          <p:cNvSpPr txBox="1">
            <a:spLocks noChangeArrowheads="1"/>
          </p:cNvSpPr>
          <p:nvPr/>
        </p:nvSpPr>
        <p:spPr bwMode="auto">
          <a:xfrm>
            <a:off x="7130307" y="191130"/>
            <a:ext cx="20136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accent2"/>
                </a:solidFill>
              </a:rPr>
              <a:t>Kaczmare,MK</a:t>
            </a:r>
            <a:r>
              <a:rPr lang="en-US" altLang="ja-JP" sz="2000" dirty="0" smtClean="0">
                <a:solidFill>
                  <a:schemeClr val="accent2"/>
                </a:solidFill>
              </a:rPr>
              <a:t>+</a:t>
            </a:r>
          </a:p>
          <a:p>
            <a:r>
              <a:rPr lang="en-US" altLang="ja-JP" sz="2000" dirty="0" smtClean="0">
                <a:solidFill>
                  <a:schemeClr val="accent2"/>
                </a:solidFill>
              </a:rPr>
              <a:t>2012</a:t>
            </a:r>
            <a:endParaRPr lang="en-US" altLang="ja-JP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47664" y="2276872"/>
            <a:ext cx="5966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レプトン対生成率の解析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066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光子・レプトン対（仮想光子）生成率</a:t>
            </a:r>
            <a:endParaRPr kumimoji="1" lang="ja-JP" altLang="en-US" dirty="0"/>
          </a:p>
        </p:txBody>
      </p:sp>
      <p:pic>
        <p:nvPicPr>
          <p:cNvPr id="4" name="図 3" descr="スクリーンショット 2013-11-05 5.55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6792"/>
            <a:ext cx="3680868" cy="3816424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844221" y="3933056"/>
            <a:ext cx="5192275" cy="2736304"/>
          </a:xfrm>
          <a:prstGeom prst="roundRect">
            <a:avLst>
              <a:gd name="adj" fmla="val 11121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4868" y="4118112"/>
            <a:ext cx="463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Century"/>
                <a:cs typeface="Century"/>
              </a:rPr>
              <a:t>媒質</a:t>
            </a:r>
            <a:r>
              <a:rPr lang="ja-JP" altLang="en-US" sz="2400" dirty="0" smtClean="0">
                <a:solidFill>
                  <a:prstClr val="black"/>
                </a:solidFill>
                <a:latin typeface="Century"/>
                <a:cs typeface="Century"/>
              </a:rPr>
              <a:t>からの光子・レプトン対生成率</a:t>
            </a:r>
            <a:endParaRPr lang="ja-JP" altLang="en-US" sz="2400" dirty="0">
              <a:solidFill>
                <a:prstClr val="black"/>
              </a:solidFill>
              <a:latin typeface="Century"/>
              <a:cs typeface="Century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862555" y="4948157"/>
            <a:ext cx="1166243" cy="576064"/>
          </a:xfrm>
          <a:prstGeom prst="rect">
            <a:avLst/>
          </a:prstGeom>
          <a:solidFill>
            <a:srgbClr val="FCC0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73164" y="5838363"/>
            <a:ext cx="2863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solidFill>
                  <a:prstClr val="black"/>
                </a:solidFill>
                <a:latin typeface="Century"/>
                <a:cs typeface="Century"/>
              </a:rPr>
              <a:t>McLerran</a:t>
            </a:r>
            <a:r>
              <a:rPr lang="en-US" altLang="ja-JP" sz="1600" dirty="0" smtClean="0">
                <a:solidFill>
                  <a:prstClr val="black"/>
                </a:solidFill>
                <a:latin typeface="Century"/>
                <a:cs typeface="Century"/>
              </a:rPr>
              <a:t>, </a:t>
            </a:r>
            <a:r>
              <a:rPr lang="en-US" altLang="ja-JP" sz="1600" dirty="0" err="1" smtClean="0">
                <a:solidFill>
                  <a:prstClr val="black"/>
                </a:solidFill>
                <a:latin typeface="Century"/>
                <a:cs typeface="Century"/>
              </a:rPr>
              <a:t>Toimela</a:t>
            </a:r>
            <a:r>
              <a:rPr lang="en-US" altLang="ja-JP" sz="1600" dirty="0" smtClean="0">
                <a:solidFill>
                  <a:prstClr val="black"/>
                </a:solidFill>
                <a:latin typeface="Century"/>
                <a:cs typeface="Century"/>
              </a:rPr>
              <a:t> (1985); </a:t>
            </a:r>
          </a:p>
          <a:p>
            <a:r>
              <a:rPr lang="en-US" altLang="ja-JP" sz="1600" dirty="0" smtClean="0">
                <a:solidFill>
                  <a:prstClr val="black"/>
                </a:solidFill>
                <a:latin typeface="Century"/>
                <a:cs typeface="Century"/>
              </a:rPr>
              <a:t>Weldon(1990); </a:t>
            </a:r>
          </a:p>
          <a:p>
            <a:r>
              <a:rPr lang="en-US" altLang="ja-JP" sz="1600" dirty="0" smtClean="0">
                <a:solidFill>
                  <a:prstClr val="black"/>
                </a:solidFill>
                <a:latin typeface="Century"/>
                <a:cs typeface="Century"/>
              </a:rPr>
              <a:t>Gale, </a:t>
            </a:r>
            <a:r>
              <a:rPr lang="en-US" altLang="ja-JP" sz="1600" dirty="0" err="1" smtClean="0">
                <a:solidFill>
                  <a:prstClr val="black"/>
                </a:solidFill>
                <a:latin typeface="Century"/>
                <a:cs typeface="Century"/>
              </a:rPr>
              <a:t>Kapusta</a:t>
            </a:r>
            <a:r>
              <a:rPr lang="en-US" altLang="ja-JP" sz="1600" i="1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Century"/>
                <a:cs typeface="Century"/>
              </a:rPr>
              <a:t>(1991)</a:t>
            </a:r>
            <a:endParaRPr lang="ja-JP" altLang="en-US" sz="1600" dirty="0">
              <a:solidFill>
                <a:prstClr val="black"/>
              </a:solidFill>
              <a:latin typeface="Century"/>
              <a:cs typeface="Century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62555" y="4948157"/>
            <a:ext cx="94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 smtClean="0">
                <a:solidFill>
                  <a:prstClr val="black"/>
                </a:solidFill>
                <a:latin typeface="Century"/>
                <a:cs typeface="Century"/>
              </a:rPr>
              <a:t>Im</a:t>
            </a:r>
            <a:endParaRPr lang="ja-JP" altLang="en-US" sz="3200" dirty="0">
              <a:solidFill>
                <a:prstClr val="black"/>
              </a:solidFill>
              <a:latin typeface="Century"/>
              <a:cs typeface="Century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3908539" y="4653570"/>
          <a:ext cx="5106915" cy="122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数式" r:id="rId4" imgW="2032000" imgH="444500" progId="Equation.3">
                  <p:embed/>
                </p:oleObj>
              </mc:Choice>
              <mc:Fallback>
                <p:oleObj name="数式" r:id="rId4" imgW="2032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8539" y="4653570"/>
                        <a:ext cx="5106915" cy="122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図形グループ 67"/>
          <p:cNvGrpSpPr/>
          <p:nvPr/>
        </p:nvGrpSpPr>
        <p:grpSpPr>
          <a:xfrm>
            <a:off x="4235601" y="1754843"/>
            <a:ext cx="4032448" cy="1936079"/>
            <a:chOff x="1550988" y="1535945"/>
            <a:chExt cx="5363638" cy="2484362"/>
          </a:xfrm>
        </p:grpSpPr>
        <p:grpSp>
          <p:nvGrpSpPr>
            <p:cNvPr id="16" name="図形グループ 4"/>
            <p:cNvGrpSpPr/>
            <p:nvPr/>
          </p:nvGrpSpPr>
          <p:grpSpPr>
            <a:xfrm>
              <a:off x="1747140" y="2085970"/>
              <a:ext cx="4964583" cy="1428450"/>
              <a:chOff x="1701275" y="1906628"/>
              <a:chExt cx="4964583" cy="1428450"/>
            </a:xfrm>
          </p:grpSpPr>
          <p:grpSp>
            <p:nvGrpSpPr>
              <p:cNvPr id="22" name="グループ化 89"/>
              <p:cNvGrpSpPr/>
              <p:nvPr/>
            </p:nvGrpSpPr>
            <p:grpSpPr>
              <a:xfrm>
                <a:off x="1701275" y="1950083"/>
                <a:ext cx="3615472" cy="1384995"/>
                <a:chOff x="21749473" y="27873676"/>
                <a:chExt cx="3615472" cy="1384995"/>
              </a:xfrm>
            </p:grpSpPr>
            <p:grpSp>
              <p:nvGrpSpPr>
                <p:cNvPr id="34" name="グループ化 81"/>
                <p:cNvGrpSpPr/>
                <p:nvPr/>
              </p:nvGrpSpPr>
              <p:grpSpPr>
                <a:xfrm>
                  <a:off x="23099203" y="28244170"/>
                  <a:ext cx="2265742" cy="450820"/>
                  <a:chOff x="22204252" y="27632954"/>
                  <a:chExt cx="2265742" cy="450820"/>
                </a:xfrm>
              </p:grpSpPr>
              <p:grpSp>
                <p:nvGrpSpPr>
                  <p:cNvPr id="45" name="グループ化 362"/>
                  <p:cNvGrpSpPr/>
                  <p:nvPr/>
                </p:nvGrpSpPr>
                <p:grpSpPr>
                  <a:xfrm>
                    <a:off x="22957823" y="27632954"/>
                    <a:ext cx="1512171" cy="435778"/>
                    <a:chOff x="6838104" y="10423042"/>
                    <a:chExt cx="1512171" cy="435778"/>
                  </a:xfrm>
                </p:grpSpPr>
                <p:grpSp>
                  <p:nvGrpSpPr>
                    <p:cNvPr id="61" name="グループ化 411"/>
                    <p:cNvGrpSpPr/>
                    <p:nvPr/>
                  </p:nvGrpSpPr>
                  <p:grpSpPr>
                    <a:xfrm rot="16200000">
                      <a:off x="7435131" y="9943675"/>
                      <a:ext cx="318118" cy="1512171"/>
                      <a:chOff x="3491880" y="2960948"/>
                      <a:chExt cx="318118" cy="1728195"/>
                    </a:xfrm>
                  </p:grpSpPr>
                  <p:grpSp>
                    <p:nvGrpSpPr>
                      <p:cNvPr id="64" name="グループ化 418"/>
                      <p:cNvGrpSpPr/>
                      <p:nvPr/>
                    </p:nvGrpSpPr>
                    <p:grpSpPr>
                      <a:xfrm>
                        <a:off x="3491880" y="2960948"/>
                        <a:ext cx="318118" cy="864097"/>
                        <a:chOff x="3491880" y="2960948"/>
                        <a:chExt cx="318118" cy="864097"/>
                      </a:xfrm>
                    </p:grpSpPr>
                    <p:grpSp>
                      <p:nvGrpSpPr>
                        <p:cNvPr id="72" name="グループ化 426"/>
                        <p:cNvGrpSpPr/>
                        <p:nvPr/>
                      </p:nvGrpSpPr>
                      <p:grpSpPr>
                        <a:xfrm>
                          <a:off x="3491880" y="2960948"/>
                          <a:ext cx="318118" cy="432048"/>
                          <a:chOff x="3491880" y="2960948"/>
                          <a:chExt cx="318118" cy="432048"/>
                        </a:xfrm>
                      </p:grpSpPr>
                      <p:sp>
                        <p:nvSpPr>
                          <p:cNvPr id="76" name="円弧 75"/>
                          <p:cNvSpPr/>
                          <p:nvPr/>
                        </p:nvSpPr>
                        <p:spPr>
                          <a:xfrm>
                            <a:off x="3491880" y="2960948"/>
                            <a:ext cx="288032" cy="216024"/>
                          </a:xfrm>
                          <a:prstGeom prst="arc">
                            <a:avLst>
                              <a:gd name="adj1" fmla="val 16200000"/>
                              <a:gd name="adj2" fmla="val 5337726"/>
                            </a:avLst>
                          </a:prstGeom>
                          <a:noFill/>
                          <a:ln w="381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>
                              <a:defRPr/>
                            </a:pPr>
                            <a:endParaRPr kumimoji="0" lang="ja-JP" altLang="en-US" kern="0" smtClean="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77" name="円弧 76"/>
                          <p:cNvSpPr/>
                          <p:nvPr/>
                        </p:nvSpPr>
                        <p:spPr>
                          <a:xfrm rot="10800000">
                            <a:off x="3521966" y="3176972"/>
                            <a:ext cx="288032" cy="216024"/>
                          </a:xfrm>
                          <a:prstGeom prst="arc">
                            <a:avLst>
                              <a:gd name="adj1" fmla="val 16200000"/>
                              <a:gd name="adj2" fmla="val 5337726"/>
                            </a:avLst>
                          </a:prstGeom>
                          <a:noFill/>
                          <a:ln w="381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>
                              <a:defRPr/>
                            </a:pPr>
                            <a:endParaRPr kumimoji="0" lang="ja-JP" altLang="en-US" kern="0" smtClean="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3" name="グループ化 427"/>
                        <p:cNvGrpSpPr/>
                        <p:nvPr/>
                      </p:nvGrpSpPr>
                      <p:grpSpPr>
                        <a:xfrm>
                          <a:off x="3491880" y="3392997"/>
                          <a:ext cx="318118" cy="432048"/>
                          <a:chOff x="3491880" y="2960948"/>
                          <a:chExt cx="318118" cy="432048"/>
                        </a:xfrm>
                      </p:grpSpPr>
                      <p:sp>
                        <p:nvSpPr>
                          <p:cNvPr id="74" name="円弧 73"/>
                          <p:cNvSpPr/>
                          <p:nvPr/>
                        </p:nvSpPr>
                        <p:spPr>
                          <a:xfrm>
                            <a:off x="3491880" y="2960948"/>
                            <a:ext cx="288032" cy="216024"/>
                          </a:xfrm>
                          <a:prstGeom prst="arc">
                            <a:avLst>
                              <a:gd name="adj1" fmla="val 16200000"/>
                              <a:gd name="adj2" fmla="val 5337726"/>
                            </a:avLst>
                          </a:prstGeom>
                          <a:noFill/>
                          <a:ln w="381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>
                              <a:defRPr/>
                            </a:pPr>
                            <a:endParaRPr kumimoji="0" lang="ja-JP" altLang="en-US" kern="0" smtClean="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75" name="円弧 74"/>
                          <p:cNvSpPr/>
                          <p:nvPr/>
                        </p:nvSpPr>
                        <p:spPr>
                          <a:xfrm rot="10800000">
                            <a:off x="3521966" y="3176972"/>
                            <a:ext cx="288032" cy="216024"/>
                          </a:xfrm>
                          <a:prstGeom prst="arc">
                            <a:avLst>
                              <a:gd name="adj1" fmla="val 16200000"/>
                              <a:gd name="adj2" fmla="val 5337726"/>
                            </a:avLst>
                          </a:prstGeom>
                          <a:noFill/>
                          <a:ln w="381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>
                              <a:defRPr/>
                            </a:pPr>
                            <a:endParaRPr kumimoji="0" lang="ja-JP" altLang="en-US" kern="0" smtClean="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5" name="グループ化 419"/>
                      <p:cNvGrpSpPr/>
                      <p:nvPr/>
                    </p:nvGrpSpPr>
                    <p:grpSpPr>
                      <a:xfrm>
                        <a:off x="3491880" y="3825046"/>
                        <a:ext cx="318118" cy="864097"/>
                        <a:chOff x="3491880" y="2960948"/>
                        <a:chExt cx="318118" cy="864097"/>
                      </a:xfrm>
                    </p:grpSpPr>
                    <p:grpSp>
                      <p:nvGrpSpPr>
                        <p:cNvPr id="66" name="グループ化 420"/>
                        <p:cNvGrpSpPr/>
                        <p:nvPr/>
                      </p:nvGrpSpPr>
                      <p:grpSpPr>
                        <a:xfrm>
                          <a:off x="3491880" y="2960948"/>
                          <a:ext cx="318118" cy="432048"/>
                          <a:chOff x="3491880" y="2960948"/>
                          <a:chExt cx="318118" cy="432048"/>
                        </a:xfrm>
                      </p:grpSpPr>
                      <p:sp>
                        <p:nvSpPr>
                          <p:cNvPr id="70" name="円弧 69"/>
                          <p:cNvSpPr/>
                          <p:nvPr/>
                        </p:nvSpPr>
                        <p:spPr>
                          <a:xfrm>
                            <a:off x="3491880" y="2960948"/>
                            <a:ext cx="288032" cy="216024"/>
                          </a:xfrm>
                          <a:prstGeom prst="arc">
                            <a:avLst>
                              <a:gd name="adj1" fmla="val 16200000"/>
                              <a:gd name="adj2" fmla="val 5337726"/>
                            </a:avLst>
                          </a:prstGeom>
                          <a:noFill/>
                          <a:ln w="381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>
                              <a:defRPr/>
                            </a:pPr>
                            <a:endParaRPr kumimoji="0" lang="ja-JP" altLang="en-US" kern="0" smtClean="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71" name="円弧 70"/>
                          <p:cNvSpPr/>
                          <p:nvPr/>
                        </p:nvSpPr>
                        <p:spPr>
                          <a:xfrm rot="10800000">
                            <a:off x="3521966" y="3176972"/>
                            <a:ext cx="288032" cy="216024"/>
                          </a:xfrm>
                          <a:prstGeom prst="arc">
                            <a:avLst>
                              <a:gd name="adj1" fmla="val 16200000"/>
                              <a:gd name="adj2" fmla="val 5337726"/>
                            </a:avLst>
                          </a:prstGeom>
                          <a:noFill/>
                          <a:ln w="381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>
                              <a:defRPr/>
                            </a:pPr>
                            <a:endParaRPr kumimoji="0" lang="ja-JP" altLang="en-US" kern="0" smtClean="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7" name="グループ化 421"/>
                        <p:cNvGrpSpPr/>
                        <p:nvPr/>
                      </p:nvGrpSpPr>
                      <p:grpSpPr>
                        <a:xfrm>
                          <a:off x="3491880" y="3392997"/>
                          <a:ext cx="318118" cy="432048"/>
                          <a:chOff x="3491880" y="2960948"/>
                          <a:chExt cx="318118" cy="432048"/>
                        </a:xfrm>
                      </p:grpSpPr>
                      <p:sp>
                        <p:nvSpPr>
                          <p:cNvPr id="68" name="円弧 67"/>
                          <p:cNvSpPr/>
                          <p:nvPr/>
                        </p:nvSpPr>
                        <p:spPr>
                          <a:xfrm>
                            <a:off x="3491880" y="2960948"/>
                            <a:ext cx="288032" cy="216024"/>
                          </a:xfrm>
                          <a:prstGeom prst="arc">
                            <a:avLst>
                              <a:gd name="adj1" fmla="val 16200000"/>
                              <a:gd name="adj2" fmla="val 5337726"/>
                            </a:avLst>
                          </a:prstGeom>
                          <a:noFill/>
                          <a:ln w="381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>
                              <a:defRPr/>
                            </a:pPr>
                            <a:endParaRPr kumimoji="0" lang="ja-JP" altLang="en-US" kern="0" smtClean="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69" name="円弧 68"/>
                          <p:cNvSpPr/>
                          <p:nvPr/>
                        </p:nvSpPr>
                        <p:spPr>
                          <a:xfrm rot="10800000">
                            <a:off x="3521966" y="3176972"/>
                            <a:ext cx="288032" cy="216024"/>
                          </a:xfrm>
                          <a:prstGeom prst="arc">
                            <a:avLst>
                              <a:gd name="adj1" fmla="val 16200000"/>
                              <a:gd name="adj2" fmla="val 5337726"/>
                            </a:avLst>
                          </a:prstGeom>
                          <a:noFill/>
                          <a:ln w="381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>
                              <a:defRPr/>
                            </a:pPr>
                            <a:endParaRPr kumimoji="0" lang="ja-JP" altLang="en-US" kern="0" smtClean="0">
                              <a:solidFill>
                                <a:prstClr val="black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62" name="直線コネクタ 61"/>
                    <p:cNvCxnSpPr/>
                    <p:nvPr/>
                  </p:nvCxnSpPr>
                  <p:spPr>
                    <a:xfrm>
                      <a:off x="7658677" y="10423042"/>
                      <a:ext cx="64486" cy="180020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直線コネクタ 62"/>
                    <p:cNvCxnSpPr/>
                    <p:nvPr/>
                  </p:nvCxnSpPr>
                  <p:spPr>
                    <a:xfrm flipH="1">
                      <a:off x="7658677" y="10603062"/>
                      <a:ext cx="64486" cy="144016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グループ化 365"/>
                  <p:cNvGrpSpPr/>
                  <p:nvPr/>
                </p:nvGrpSpPr>
                <p:grpSpPr>
                  <a:xfrm rot="16200000">
                    <a:off x="22801279" y="27168629"/>
                    <a:ext cx="318118" cy="1512171"/>
                    <a:chOff x="3491880" y="2960948"/>
                    <a:chExt cx="318118" cy="1728195"/>
                  </a:xfrm>
                </p:grpSpPr>
                <p:grpSp>
                  <p:nvGrpSpPr>
                    <p:cNvPr id="47" name="グループ化 368"/>
                    <p:cNvGrpSpPr/>
                    <p:nvPr/>
                  </p:nvGrpSpPr>
                  <p:grpSpPr>
                    <a:xfrm>
                      <a:off x="3491880" y="2960948"/>
                      <a:ext cx="318118" cy="864097"/>
                      <a:chOff x="3491880" y="2960948"/>
                      <a:chExt cx="318118" cy="864097"/>
                    </a:xfrm>
                  </p:grpSpPr>
                  <p:grpSp>
                    <p:nvGrpSpPr>
                      <p:cNvPr id="55" name="グループ化 378"/>
                      <p:cNvGrpSpPr/>
                      <p:nvPr/>
                    </p:nvGrpSpPr>
                    <p:grpSpPr>
                      <a:xfrm>
                        <a:off x="3491880" y="2960948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59" name="円弧 58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kumimoji="0" lang="ja-JP" altLang="en-US" kern="0" smtClean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0" name="円弧 59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kumimoji="0" lang="ja-JP" altLang="en-US" kern="0" smtClean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6" name="グループ化 379"/>
                      <p:cNvGrpSpPr/>
                      <p:nvPr/>
                    </p:nvGrpSpPr>
                    <p:grpSpPr>
                      <a:xfrm>
                        <a:off x="3491880" y="3392997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57" name="円弧 56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kumimoji="0" lang="ja-JP" altLang="en-US" kern="0" smtClean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8" name="円弧 57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kumimoji="0" lang="ja-JP" altLang="en-US" kern="0" smtClean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8" name="グループ化 369"/>
                    <p:cNvGrpSpPr/>
                    <p:nvPr/>
                  </p:nvGrpSpPr>
                  <p:grpSpPr>
                    <a:xfrm>
                      <a:off x="3491880" y="3825046"/>
                      <a:ext cx="318118" cy="864097"/>
                      <a:chOff x="3491880" y="2960948"/>
                      <a:chExt cx="318118" cy="864097"/>
                    </a:xfrm>
                  </p:grpSpPr>
                  <p:grpSp>
                    <p:nvGrpSpPr>
                      <p:cNvPr id="49" name="グループ化 370"/>
                      <p:cNvGrpSpPr/>
                      <p:nvPr/>
                    </p:nvGrpSpPr>
                    <p:grpSpPr>
                      <a:xfrm>
                        <a:off x="3491880" y="2960948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53" name="円弧 52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kumimoji="0" lang="ja-JP" altLang="en-US" kern="0" smtClean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4" name="円弧 53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kumimoji="0" lang="ja-JP" altLang="en-US" kern="0" smtClean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0" name="グループ化 373"/>
                      <p:cNvGrpSpPr/>
                      <p:nvPr/>
                    </p:nvGrpSpPr>
                    <p:grpSpPr>
                      <a:xfrm>
                        <a:off x="3491880" y="3392997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51" name="円弧 50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kumimoji="0" lang="ja-JP" altLang="en-US" kern="0" smtClean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2" name="円弧 51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kumimoji="0" lang="ja-JP" altLang="en-US" kern="0" smtClean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5" name="グループ化 87"/>
                <p:cNvGrpSpPr/>
                <p:nvPr/>
              </p:nvGrpSpPr>
              <p:grpSpPr>
                <a:xfrm rot="1461256">
                  <a:off x="21784152" y="27873676"/>
                  <a:ext cx="1459011" cy="463440"/>
                  <a:chOff x="21784152" y="27873676"/>
                  <a:chExt cx="1459011" cy="463440"/>
                </a:xfrm>
              </p:grpSpPr>
              <p:grpSp>
                <p:nvGrpSpPr>
                  <p:cNvPr id="41" name="グループ化 433"/>
                  <p:cNvGrpSpPr/>
                  <p:nvPr/>
                </p:nvGrpSpPr>
                <p:grpSpPr>
                  <a:xfrm rot="1373952">
                    <a:off x="22340944" y="27873676"/>
                    <a:ext cx="341710" cy="463440"/>
                    <a:chOff x="10675491" y="10207018"/>
                    <a:chExt cx="216024" cy="252028"/>
                  </a:xfrm>
                </p:grpSpPr>
                <p:cxnSp>
                  <p:nvCxnSpPr>
                    <p:cNvPr id="43" name="直線コネクタ 42"/>
                    <p:cNvCxnSpPr/>
                    <p:nvPr/>
                  </p:nvCxnSpPr>
                  <p:spPr>
                    <a:xfrm>
                      <a:off x="10675491" y="10207018"/>
                      <a:ext cx="216024" cy="108012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4" name="直線コネクタ 43"/>
                    <p:cNvCxnSpPr/>
                    <p:nvPr/>
                  </p:nvCxnSpPr>
                  <p:spPr>
                    <a:xfrm flipH="1">
                      <a:off x="10675491" y="10315030"/>
                      <a:ext cx="216024" cy="144016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42" name="直線コネクタ 41"/>
                  <p:cNvCxnSpPr/>
                  <p:nvPr/>
                </p:nvCxnSpPr>
                <p:spPr>
                  <a:xfrm>
                    <a:off x="21784152" y="27881280"/>
                    <a:ext cx="1459011" cy="396044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6" name="グループ化 88"/>
                <p:cNvGrpSpPr/>
                <p:nvPr/>
              </p:nvGrpSpPr>
              <p:grpSpPr>
                <a:xfrm rot="20351100">
                  <a:off x="21749473" y="28763956"/>
                  <a:ext cx="1491176" cy="494715"/>
                  <a:chOff x="21749472" y="28254363"/>
                  <a:chExt cx="1491176" cy="494715"/>
                </a:xfrm>
              </p:grpSpPr>
              <p:cxnSp>
                <p:nvCxnSpPr>
                  <p:cNvPr id="37" name="直線コネクタ 36"/>
                  <p:cNvCxnSpPr/>
                  <p:nvPr/>
                </p:nvCxnSpPr>
                <p:spPr>
                  <a:xfrm flipV="1">
                    <a:off x="21749472" y="28277324"/>
                    <a:ext cx="1491176" cy="471754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38" name="グループ化 487"/>
                  <p:cNvGrpSpPr/>
                  <p:nvPr/>
                </p:nvGrpSpPr>
                <p:grpSpPr>
                  <a:xfrm rot="10098543">
                    <a:off x="22375442" y="28254363"/>
                    <a:ext cx="341710" cy="463440"/>
                    <a:chOff x="10675491" y="10207018"/>
                    <a:chExt cx="216024" cy="252028"/>
                  </a:xfrm>
                </p:grpSpPr>
                <p:cxnSp>
                  <p:nvCxnSpPr>
                    <p:cNvPr id="39" name="直線コネクタ 38"/>
                    <p:cNvCxnSpPr/>
                    <p:nvPr/>
                  </p:nvCxnSpPr>
                  <p:spPr>
                    <a:xfrm>
                      <a:off x="10675491" y="10207018"/>
                      <a:ext cx="216024" cy="108012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" name="直線コネクタ 39"/>
                    <p:cNvCxnSpPr/>
                    <p:nvPr/>
                  </p:nvCxnSpPr>
                  <p:spPr>
                    <a:xfrm flipH="1">
                      <a:off x="10675491" y="10315030"/>
                      <a:ext cx="216024" cy="144016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grpSp>
            <p:nvGrpSpPr>
              <p:cNvPr id="23" name="図形グループ 6"/>
              <p:cNvGrpSpPr/>
              <p:nvPr/>
            </p:nvGrpSpPr>
            <p:grpSpPr>
              <a:xfrm flipH="1">
                <a:off x="5172168" y="1906628"/>
                <a:ext cx="1493690" cy="1384995"/>
                <a:chOff x="4144008" y="2072926"/>
                <a:chExt cx="1493690" cy="1384995"/>
              </a:xfrm>
            </p:grpSpPr>
            <p:grpSp>
              <p:nvGrpSpPr>
                <p:cNvPr id="24" name="グループ化 87"/>
                <p:cNvGrpSpPr/>
                <p:nvPr/>
              </p:nvGrpSpPr>
              <p:grpSpPr>
                <a:xfrm rot="1461256">
                  <a:off x="4178687" y="2072926"/>
                  <a:ext cx="1459011" cy="463440"/>
                  <a:chOff x="21784152" y="27873676"/>
                  <a:chExt cx="1459011" cy="463440"/>
                </a:xfrm>
              </p:grpSpPr>
              <p:grpSp>
                <p:nvGrpSpPr>
                  <p:cNvPr id="30" name="グループ化 433"/>
                  <p:cNvGrpSpPr/>
                  <p:nvPr/>
                </p:nvGrpSpPr>
                <p:grpSpPr>
                  <a:xfrm rot="1373952">
                    <a:off x="22340944" y="27873676"/>
                    <a:ext cx="341710" cy="463440"/>
                    <a:chOff x="10675491" y="10207018"/>
                    <a:chExt cx="216024" cy="252028"/>
                  </a:xfrm>
                </p:grpSpPr>
                <p:cxnSp>
                  <p:nvCxnSpPr>
                    <p:cNvPr id="32" name="直線コネクタ 31"/>
                    <p:cNvCxnSpPr/>
                    <p:nvPr/>
                  </p:nvCxnSpPr>
                  <p:spPr>
                    <a:xfrm>
                      <a:off x="10675491" y="10207018"/>
                      <a:ext cx="216024" cy="108012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" name="直線コネクタ 32"/>
                    <p:cNvCxnSpPr/>
                    <p:nvPr/>
                  </p:nvCxnSpPr>
                  <p:spPr>
                    <a:xfrm flipH="1">
                      <a:off x="10675491" y="10315030"/>
                      <a:ext cx="216024" cy="144016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21784152" y="27881280"/>
                    <a:ext cx="1459011" cy="39604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" name="グループ化 88"/>
                <p:cNvGrpSpPr/>
                <p:nvPr/>
              </p:nvGrpSpPr>
              <p:grpSpPr>
                <a:xfrm rot="20351100">
                  <a:off x="4144008" y="2963206"/>
                  <a:ext cx="1491176" cy="494715"/>
                  <a:chOff x="21749472" y="28254363"/>
                  <a:chExt cx="1491176" cy="494715"/>
                </a:xfrm>
              </p:grpSpPr>
              <p:cxnSp>
                <p:nvCxnSpPr>
                  <p:cNvPr id="26" name="直線コネクタ 25"/>
                  <p:cNvCxnSpPr/>
                  <p:nvPr/>
                </p:nvCxnSpPr>
                <p:spPr>
                  <a:xfrm flipV="1">
                    <a:off x="21749472" y="28277324"/>
                    <a:ext cx="1491176" cy="47175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27" name="グループ化 487"/>
                  <p:cNvGrpSpPr/>
                  <p:nvPr/>
                </p:nvGrpSpPr>
                <p:grpSpPr>
                  <a:xfrm rot="10098543">
                    <a:off x="22375442" y="28254363"/>
                    <a:ext cx="341710" cy="463440"/>
                    <a:chOff x="10675491" y="10207018"/>
                    <a:chExt cx="216024" cy="252028"/>
                  </a:xfrm>
                </p:grpSpPr>
                <p:cxnSp>
                  <p:nvCxnSpPr>
                    <p:cNvPr id="28" name="直線コネクタ 27"/>
                    <p:cNvCxnSpPr/>
                    <p:nvPr/>
                  </p:nvCxnSpPr>
                  <p:spPr>
                    <a:xfrm>
                      <a:off x="10675491" y="10207018"/>
                      <a:ext cx="216024" cy="108012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" name="直線コネクタ 28"/>
                    <p:cNvCxnSpPr/>
                    <p:nvPr/>
                  </p:nvCxnSpPr>
                  <p:spPr>
                    <a:xfrm flipH="1">
                      <a:off x="10675491" y="10315030"/>
                      <a:ext cx="216024" cy="144016"/>
                    </a:xfrm>
                    <a:prstGeom prst="line">
                      <a:avLst/>
                    </a:prstGeom>
                    <a:noFill/>
                    <a:ln w="444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</p:grpSp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/>
            </p:nvPr>
          </p:nvGraphicFramePr>
          <p:xfrm>
            <a:off x="1572538" y="1614428"/>
            <a:ext cx="287049" cy="373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3" name="数式" r:id="rId6" imgW="127000" imgH="165100" progId="Equation.3">
                    <p:embed/>
                  </p:oleObj>
                </mc:Choice>
                <mc:Fallback>
                  <p:oleObj name="数式" r:id="rId6" imgW="127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72538" y="1614428"/>
                          <a:ext cx="287049" cy="3733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/>
            </p:nvPr>
          </p:nvGraphicFramePr>
          <p:xfrm>
            <a:off x="1550988" y="3475795"/>
            <a:ext cx="28575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4" name="数式" r:id="rId8" imgW="127000" imgH="241300" progId="Equation.3">
                    <p:embed/>
                  </p:oleObj>
                </mc:Choice>
                <mc:Fallback>
                  <p:oleObj name="数式" r:id="rId8" imgW="1270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50988" y="3475795"/>
                          <a:ext cx="285750" cy="544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オブジェクト 18"/>
            <p:cNvGraphicFramePr>
              <a:graphicFrameLocks noChangeAspect="1"/>
            </p:cNvGraphicFramePr>
            <p:nvPr>
              <p:extLst/>
            </p:nvPr>
          </p:nvGraphicFramePr>
          <p:xfrm>
            <a:off x="4118285" y="2051734"/>
            <a:ext cx="37147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5" name="数式" r:id="rId10" imgW="165100" imgH="228600" progId="Equation.3">
                    <p:embed/>
                  </p:oleObj>
                </mc:Choice>
                <mc:Fallback>
                  <p:oleObj name="数式" r:id="rId10" imgW="1651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18285" y="2051734"/>
                          <a:ext cx="371475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/>
            </p:nvPr>
          </p:nvGraphicFramePr>
          <p:xfrm>
            <a:off x="6570138" y="1535945"/>
            <a:ext cx="344488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6" name="数式" r:id="rId12" imgW="152400" imgH="203200" progId="Equation.3">
                    <p:embed/>
                  </p:oleObj>
                </mc:Choice>
                <mc:Fallback>
                  <p:oleObj name="数式" r:id="rId12" imgW="152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70138" y="1535945"/>
                          <a:ext cx="344488" cy="46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オブジェクト 20"/>
            <p:cNvGraphicFramePr>
              <a:graphicFrameLocks noChangeAspect="1"/>
            </p:cNvGraphicFramePr>
            <p:nvPr>
              <p:extLst/>
            </p:nvPr>
          </p:nvGraphicFramePr>
          <p:xfrm>
            <a:off x="6570138" y="3521908"/>
            <a:ext cx="344488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7" name="数式" r:id="rId14" imgW="152400" imgH="203200" progId="Equation.3">
                    <p:embed/>
                  </p:oleObj>
                </mc:Choice>
                <mc:Fallback>
                  <p:oleObj name="数式" r:id="rId14" imgW="152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570138" y="3521908"/>
                          <a:ext cx="344488" cy="46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18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Virtual Photon Self Energy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1267510" y="1721756"/>
            <a:ext cx="7158922" cy="830997"/>
            <a:chOff x="924436" y="1887661"/>
            <a:chExt cx="7263786" cy="83099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924436" y="2011915"/>
              <a:ext cx="3059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Strongly interacting</a:t>
              </a:r>
            </a:p>
          </p:txBody>
        </p:sp>
        <p:sp>
          <p:nvSpPr>
            <p:cNvPr id="6" name="右矢印 5"/>
            <p:cNvSpPr/>
            <p:nvPr/>
          </p:nvSpPr>
          <p:spPr>
            <a:xfrm>
              <a:off x="3648069" y="1979824"/>
              <a:ext cx="641650" cy="61356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649069" y="1887661"/>
              <a:ext cx="35391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Non-</a:t>
              </a:r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analysis is desirable</a:t>
              </a:r>
              <a:endParaRPr kumimoji="1" lang="ja-JP" altLang="en-US" sz="2400" dirty="0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1556273" y="3258841"/>
            <a:ext cx="5346048" cy="1197123"/>
            <a:chOff x="-163185" y="2261104"/>
            <a:chExt cx="5346048" cy="1197123"/>
          </a:xfrm>
        </p:grpSpPr>
        <p:graphicFrame>
          <p:nvGraphicFramePr>
            <p:cNvPr id="300" name="オブジェクト 299"/>
            <p:cNvGraphicFramePr>
              <a:graphicFrameLocks noChangeAspect="1"/>
            </p:cNvGraphicFramePr>
            <p:nvPr>
              <p:extLst/>
            </p:nvPr>
          </p:nvGraphicFramePr>
          <p:xfrm>
            <a:off x="-163185" y="2470448"/>
            <a:ext cx="1302532" cy="708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7" name="数式" r:id="rId4" imgW="406400" imgH="228600" progId="Equation.3">
                    <p:embed/>
                  </p:oleObj>
                </mc:Choice>
                <mc:Fallback>
                  <p:oleObj name="数式" r:id="rId4" imgW="4064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163185" y="2470448"/>
                          <a:ext cx="1302532" cy="7083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8" name="図形グループ 237"/>
            <p:cNvGrpSpPr/>
            <p:nvPr/>
          </p:nvGrpSpPr>
          <p:grpSpPr>
            <a:xfrm>
              <a:off x="1379669" y="2261104"/>
              <a:ext cx="3803194" cy="1197123"/>
              <a:chOff x="4557083" y="1589730"/>
              <a:chExt cx="4464496" cy="1371725"/>
            </a:xfrm>
          </p:grpSpPr>
          <p:grpSp>
            <p:nvGrpSpPr>
              <p:cNvPr id="240" name="グループ化 303"/>
              <p:cNvGrpSpPr/>
              <p:nvPr/>
            </p:nvGrpSpPr>
            <p:grpSpPr>
              <a:xfrm>
                <a:off x="4557083" y="1995358"/>
                <a:ext cx="1512171" cy="435778"/>
                <a:chOff x="6838104" y="10423042"/>
                <a:chExt cx="1512171" cy="435778"/>
              </a:xfrm>
            </p:grpSpPr>
            <p:grpSp>
              <p:nvGrpSpPr>
                <p:cNvPr id="283" name="グループ化 342"/>
                <p:cNvGrpSpPr/>
                <p:nvPr/>
              </p:nvGrpSpPr>
              <p:grpSpPr>
                <a:xfrm rot="16200000">
                  <a:off x="7435131" y="9943675"/>
                  <a:ext cx="318118" cy="1512171"/>
                  <a:chOff x="3491880" y="2960948"/>
                  <a:chExt cx="318118" cy="1728195"/>
                </a:xfrm>
              </p:grpSpPr>
              <p:grpSp>
                <p:nvGrpSpPr>
                  <p:cNvPr id="286" name="グループ化 345"/>
                  <p:cNvGrpSpPr/>
                  <p:nvPr/>
                </p:nvGrpSpPr>
                <p:grpSpPr>
                  <a:xfrm>
                    <a:off x="3491880" y="2960948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294" name="グループ化 353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298" name="円弧 297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9" name="円弧 298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95" name="グループ化 354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296" name="円弧 295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7" name="円弧 296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87" name="グループ化 346"/>
                  <p:cNvGrpSpPr/>
                  <p:nvPr/>
                </p:nvGrpSpPr>
                <p:grpSpPr>
                  <a:xfrm>
                    <a:off x="3491880" y="3825046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288" name="グループ化 347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292" name="円弧 291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3" name="円弧 292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89" name="グループ化 348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290" name="円弧 289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1" name="円弧 290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cxnSp>
              <p:nvCxnSpPr>
                <p:cNvPr id="284" name="直線コネクタ 283"/>
                <p:cNvCxnSpPr/>
                <p:nvPr/>
              </p:nvCxnSpPr>
              <p:spPr>
                <a:xfrm>
                  <a:off x="7658677" y="10423042"/>
                  <a:ext cx="64486" cy="18002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直線コネクタ 284"/>
                <p:cNvCxnSpPr/>
                <p:nvPr/>
              </p:nvCxnSpPr>
              <p:spPr>
                <a:xfrm flipH="1">
                  <a:off x="7658677" y="10603062"/>
                  <a:ext cx="64486" cy="144016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グループ化 304"/>
              <p:cNvGrpSpPr/>
              <p:nvPr/>
            </p:nvGrpSpPr>
            <p:grpSpPr>
              <a:xfrm>
                <a:off x="7509408" y="1995358"/>
                <a:ext cx="1512171" cy="435778"/>
                <a:chOff x="6838104" y="10423042"/>
                <a:chExt cx="1512171" cy="435778"/>
              </a:xfrm>
            </p:grpSpPr>
            <p:grpSp>
              <p:nvGrpSpPr>
                <p:cNvPr id="266" name="グループ化 325"/>
                <p:cNvGrpSpPr/>
                <p:nvPr/>
              </p:nvGrpSpPr>
              <p:grpSpPr>
                <a:xfrm rot="16200000">
                  <a:off x="7435131" y="9943675"/>
                  <a:ext cx="318118" cy="1512171"/>
                  <a:chOff x="3491880" y="2960948"/>
                  <a:chExt cx="318118" cy="1728195"/>
                </a:xfrm>
              </p:grpSpPr>
              <p:grpSp>
                <p:nvGrpSpPr>
                  <p:cNvPr id="269" name="グループ化 328"/>
                  <p:cNvGrpSpPr/>
                  <p:nvPr/>
                </p:nvGrpSpPr>
                <p:grpSpPr>
                  <a:xfrm>
                    <a:off x="3491880" y="2960948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277" name="グループ化 336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281" name="円弧 280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2" name="円弧 281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8" name="グループ化 337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279" name="円弧 278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0" name="円弧 279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70" name="グループ化 329"/>
                  <p:cNvGrpSpPr/>
                  <p:nvPr/>
                </p:nvGrpSpPr>
                <p:grpSpPr>
                  <a:xfrm>
                    <a:off x="3491880" y="3825046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271" name="グループ化 330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275" name="円弧 274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6" name="円弧 275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272" name="グループ化 331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273" name="円弧 272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4" name="円弧 273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cxnSp>
              <p:nvCxnSpPr>
                <p:cNvPr id="267" name="直線コネクタ 266"/>
                <p:cNvCxnSpPr/>
                <p:nvPr/>
              </p:nvCxnSpPr>
              <p:spPr>
                <a:xfrm>
                  <a:off x="7658677" y="10423042"/>
                  <a:ext cx="64486" cy="18002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直線コネクタ 267"/>
                <p:cNvCxnSpPr/>
                <p:nvPr/>
              </p:nvCxnSpPr>
              <p:spPr>
                <a:xfrm flipH="1">
                  <a:off x="7658677" y="10603062"/>
                  <a:ext cx="64486" cy="144016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図形グループ 241"/>
              <p:cNvGrpSpPr/>
              <p:nvPr/>
            </p:nvGrpSpPr>
            <p:grpSpPr>
              <a:xfrm>
                <a:off x="6069255" y="1589730"/>
                <a:ext cx="1440160" cy="1230954"/>
                <a:chOff x="5458329" y="1597927"/>
                <a:chExt cx="1440160" cy="1230954"/>
              </a:xfrm>
            </p:grpSpPr>
            <p:sp>
              <p:nvSpPr>
                <p:cNvPr id="257" name="円弧 256"/>
                <p:cNvSpPr/>
                <p:nvPr/>
              </p:nvSpPr>
              <p:spPr>
                <a:xfrm>
                  <a:off x="5458329" y="1788261"/>
                  <a:ext cx="1440160" cy="1040620"/>
                </a:xfrm>
                <a:prstGeom prst="arc">
                  <a:avLst>
                    <a:gd name="adj1" fmla="val 10839056"/>
                    <a:gd name="adj2" fmla="val 0"/>
                  </a:avLst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58" name="グループ化 317"/>
                <p:cNvGrpSpPr/>
                <p:nvPr/>
              </p:nvGrpSpPr>
              <p:grpSpPr>
                <a:xfrm rot="2998897">
                  <a:off x="6544966" y="1767524"/>
                  <a:ext cx="217835" cy="305844"/>
                  <a:chOff x="10675491" y="10207018"/>
                  <a:chExt cx="216024" cy="252028"/>
                </a:xfrm>
              </p:grpSpPr>
              <p:cxnSp>
                <p:nvCxnSpPr>
                  <p:cNvPr id="264" name="直線コネクタ 263"/>
                  <p:cNvCxnSpPr/>
                  <p:nvPr/>
                </p:nvCxnSpPr>
                <p:spPr>
                  <a:xfrm>
                    <a:off x="10675491" y="10207018"/>
                    <a:ext cx="216024" cy="108012"/>
                  </a:xfrm>
                  <a:prstGeom prst="line">
                    <a:avLst/>
                  </a:prstGeom>
                  <a:ln w="444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直線コネクタ 264"/>
                  <p:cNvCxnSpPr/>
                  <p:nvPr/>
                </p:nvCxnSpPr>
                <p:spPr>
                  <a:xfrm flipH="1">
                    <a:off x="10675491" y="10315030"/>
                    <a:ext cx="216024" cy="144016"/>
                  </a:xfrm>
                  <a:prstGeom prst="line">
                    <a:avLst/>
                  </a:prstGeom>
                  <a:ln w="444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9" name="グループ化 318"/>
                <p:cNvGrpSpPr/>
                <p:nvPr/>
              </p:nvGrpSpPr>
              <p:grpSpPr>
                <a:xfrm>
                  <a:off x="5997917" y="1597927"/>
                  <a:ext cx="360512" cy="396044"/>
                  <a:chOff x="24176519" y="7699044"/>
                  <a:chExt cx="360512" cy="396044"/>
                </a:xfrm>
                <a:solidFill>
                  <a:schemeClr val="bg1"/>
                </a:solidFill>
              </p:grpSpPr>
              <p:sp>
                <p:nvSpPr>
                  <p:cNvPr id="260" name="円/楕円 259"/>
                  <p:cNvSpPr/>
                  <p:nvPr/>
                </p:nvSpPr>
                <p:spPr>
                  <a:xfrm>
                    <a:off x="24176990" y="7699044"/>
                    <a:ext cx="360041" cy="396044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261" name="直線コネクタ 260"/>
                  <p:cNvCxnSpPr/>
                  <p:nvPr/>
                </p:nvCxnSpPr>
                <p:spPr>
                  <a:xfrm flipV="1">
                    <a:off x="24176519" y="7707648"/>
                    <a:ext cx="216024" cy="264334"/>
                  </a:xfrm>
                  <a:prstGeom prst="line">
                    <a:avLst/>
                  </a:prstGeom>
                  <a:grpFill/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直線コネクタ 261"/>
                  <p:cNvCxnSpPr>
                    <a:stCxn id="260" idx="3"/>
                    <a:endCxn id="260" idx="7"/>
                  </p:cNvCxnSpPr>
                  <p:nvPr/>
                </p:nvCxnSpPr>
                <p:spPr>
                  <a:xfrm flipV="1">
                    <a:off x="24229717" y="7757043"/>
                    <a:ext cx="254587" cy="280046"/>
                  </a:xfrm>
                  <a:prstGeom prst="line">
                    <a:avLst/>
                  </a:prstGeom>
                  <a:grpFill/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直線コネクタ 262"/>
                  <p:cNvCxnSpPr/>
                  <p:nvPr/>
                </p:nvCxnSpPr>
                <p:spPr>
                  <a:xfrm flipV="1">
                    <a:off x="24321007" y="7820795"/>
                    <a:ext cx="216024" cy="264334"/>
                  </a:xfrm>
                  <a:prstGeom prst="line">
                    <a:avLst/>
                  </a:prstGeom>
                  <a:grpFill/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3" name="円弧 242"/>
              <p:cNvSpPr/>
              <p:nvPr/>
            </p:nvSpPr>
            <p:spPr>
              <a:xfrm rot="10800000">
                <a:off x="6069249" y="1730501"/>
                <a:ext cx="1440160" cy="1040620"/>
              </a:xfrm>
              <a:prstGeom prst="arc">
                <a:avLst>
                  <a:gd name="adj1" fmla="val 10839056"/>
                  <a:gd name="adj2" fmla="val 0"/>
                </a:avLst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4" name="グループ化 308"/>
              <p:cNvGrpSpPr/>
              <p:nvPr/>
            </p:nvGrpSpPr>
            <p:grpSpPr>
              <a:xfrm rot="13798897">
                <a:off x="6204937" y="2486014"/>
                <a:ext cx="217835" cy="305844"/>
                <a:chOff x="10675491" y="10207018"/>
                <a:chExt cx="216024" cy="252028"/>
              </a:xfrm>
            </p:grpSpPr>
            <p:cxnSp>
              <p:nvCxnSpPr>
                <p:cNvPr id="255" name="直線コネクタ 254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線コネクタ 255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グループ化 309"/>
              <p:cNvGrpSpPr/>
              <p:nvPr/>
            </p:nvGrpSpPr>
            <p:grpSpPr>
              <a:xfrm rot="10800000">
                <a:off x="6609309" y="2565411"/>
                <a:ext cx="360512" cy="396044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251" name="円/楕円 250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52" name="直線コネクタ 251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線コネクタ 252"/>
                <p:cNvCxnSpPr>
                  <a:stCxn id="251" idx="3"/>
                  <a:endCxn id="251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線コネクタ 253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グループ化 309"/>
              <p:cNvGrpSpPr/>
              <p:nvPr/>
            </p:nvGrpSpPr>
            <p:grpSpPr>
              <a:xfrm rot="10800000">
                <a:off x="7320007" y="2013711"/>
                <a:ext cx="360512" cy="396044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247" name="円/楕円 246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48" name="直線コネクタ 247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線コネクタ 248"/>
                <p:cNvCxnSpPr>
                  <a:stCxn id="247" idx="3"/>
                  <a:endCxn id="247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線コネクタ 249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4" name="テキスト ボックス 433"/>
          <p:cNvSpPr txBox="1"/>
          <p:nvPr/>
        </p:nvSpPr>
        <p:spPr>
          <a:xfrm>
            <a:off x="832244" y="4557958"/>
            <a:ext cx="361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</a:t>
            </a:r>
            <a:r>
              <a:rPr kumimoji="1" lang="en-US" altLang="ja-JP" sz="2400" dirty="0" smtClean="0"/>
              <a:t>xact quark propagator</a:t>
            </a:r>
            <a:endParaRPr kumimoji="1" lang="ja-JP" altLang="en-US" sz="2400" dirty="0"/>
          </a:p>
        </p:txBody>
      </p:sp>
      <p:sp>
        <p:nvSpPr>
          <p:cNvPr id="436" name="テキスト ボックス 435"/>
          <p:cNvSpPr txBox="1"/>
          <p:nvPr/>
        </p:nvSpPr>
        <p:spPr>
          <a:xfrm>
            <a:off x="5359624" y="4557958"/>
            <a:ext cx="337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</a:t>
            </a:r>
            <a:r>
              <a:rPr kumimoji="1" lang="en-US" altLang="ja-JP" sz="2400" dirty="0" smtClean="0"/>
              <a:t>xact vertex</a:t>
            </a:r>
            <a:endParaRPr kumimoji="1" lang="ja-JP" altLang="en-US" sz="2400" dirty="0"/>
          </a:p>
        </p:txBody>
      </p:sp>
      <p:sp>
        <p:nvSpPr>
          <p:cNvPr id="15" name="上矢印 14"/>
          <p:cNvSpPr/>
          <p:nvPr/>
        </p:nvSpPr>
        <p:spPr>
          <a:xfrm>
            <a:off x="2028589" y="5682241"/>
            <a:ext cx="633710" cy="533483"/>
          </a:xfrm>
          <a:prstGeom prst="upArrow">
            <a:avLst/>
          </a:prstGeom>
          <a:gradFill>
            <a:gsLst>
              <a:gs pos="0">
                <a:srgbClr val="FF0000"/>
              </a:gs>
              <a:gs pos="100000">
                <a:srgbClr val="FFECE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5704" y="6256219"/>
            <a:ext cx="419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>
                <a:solidFill>
                  <a:srgbClr val="FF0000"/>
                </a:solidFill>
              </a:rPr>
              <a:t>u</a:t>
            </a:r>
            <a:r>
              <a:rPr kumimoji="1" lang="en-US" altLang="ja-JP" sz="2400" i="1" dirty="0" smtClean="0">
                <a:solidFill>
                  <a:srgbClr val="FF0000"/>
                </a:solidFill>
              </a:rPr>
              <a:t>sing a lattic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e quark propagator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1518569" y="5072302"/>
            <a:ext cx="1929491" cy="547820"/>
            <a:chOff x="983034" y="5072302"/>
            <a:chExt cx="1929491" cy="547820"/>
          </a:xfrm>
        </p:grpSpPr>
        <p:grpSp>
          <p:nvGrpSpPr>
            <p:cNvPr id="408" name="図形グループ 407"/>
            <p:cNvGrpSpPr/>
            <p:nvPr/>
          </p:nvGrpSpPr>
          <p:grpSpPr>
            <a:xfrm>
              <a:off x="1759778" y="5224078"/>
              <a:ext cx="1152747" cy="396044"/>
              <a:chOff x="739625" y="907142"/>
              <a:chExt cx="1152747" cy="396044"/>
            </a:xfrm>
          </p:grpSpPr>
          <p:cxnSp>
            <p:nvCxnSpPr>
              <p:cNvPr id="426" name="直線コネクタ 425"/>
              <p:cNvCxnSpPr/>
              <p:nvPr/>
            </p:nvCxnSpPr>
            <p:spPr>
              <a:xfrm>
                <a:off x="739625" y="1075589"/>
                <a:ext cx="1147827" cy="1764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7" name="グループ化 309"/>
              <p:cNvGrpSpPr/>
              <p:nvPr/>
            </p:nvGrpSpPr>
            <p:grpSpPr>
              <a:xfrm rot="10800000">
                <a:off x="1158630" y="907142"/>
                <a:ext cx="360512" cy="396044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430" name="円/楕円 429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31" name="直線コネクタ 430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直線コネクタ 431"/>
                <p:cNvCxnSpPr>
                  <a:stCxn id="430" idx="3"/>
                  <a:endCxn id="430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直線コネクタ 432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8" name="直線コネクタ 427"/>
              <p:cNvCxnSpPr/>
              <p:nvPr/>
            </p:nvCxnSpPr>
            <p:spPr>
              <a:xfrm flipV="1">
                <a:off x="1757612" y="1099901"/>
                <a:ext cx="123480" cy="1452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線コネクタ 428"/>
              <p:cNvCxnSpPr/>
              <p:nvPr/>
            </p:nvCxnSpPr>
            <p:spPr>
              <a:xfrm>
                <a:off x="1768892" y="970045"/>
                <a:ext cx="123480" cy="1452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/>
            </p:nvPr>
          </p:nvGraphicFramePr>
          <p:xfrm>
            <a:off x="983034" y="5072302"/>
            <a:ext cx="788085" cy="539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8" name="数式" r:id="rId6" imgW="241300" imgH="165100" progId="Equation.3">
                    <p:embed/>
                  </p:oleObj>
                </mc:Choice>
                <mc:Fallback>
                  <p:oleObj name="数式" r:id="rId6" imgW="241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83034" y="5072302"/>
                          <a:ext cx="788085" cy="5392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図形グループ 24"/>
          <p:cNvGrpSpPr/>
          <p:nvPr/>
        </p:nvGrpSpPr>
        <p:grpSpPr>
          <a:xfrm>
            <a:off x="5389389" y="4969906"/>
            <a:ext cx="2517571" cy="1168400"/>
            <a:chOff x="4869155" y="4985205"/>
            <a:chExt cx="2517571" cy="1168400"/>
          </a:xfrm>
        </p:grpSpPr>
        <p:pic>
          <p:nvPicPr>
            <p:cNvPr id="14" name="図 13" descr="スクリーンショット 2014-03-25 13.21.0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826" y="4985205"/>
              <a:ext cx="1612900" cy="1168400"/>
            </a:xfrm>
            <a:prstGeom prst="rect">
              <a:avLst/>
            </a:prstGeom>
          </p:spPr>
        </p:pic>
        <p:graphicFrame>
          <p:nvGraphicFramePr>
            <p:cNvPr id="437" name="オブジェクト 436"/>
            <p:cNvGraphicFramePr>
              <a:graphicFrameLocks noChangeAspect="1"/>
            </p:cNvGraphicFramePr>
            <p:nvPr>
              <p:extLst/>
            </p:nvPr>
          </p:nvGraphicFramePr>
          <p:xfrm>
            <a:off x="4869155" y="5202133"/>
            <a:ext cx="1077913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9" name="数式" r:id="rId9" imgW="330200" imgH="228600" progId="Equation.3">
                    <p:embed/>
                  </p:oleObj>
                </mc:Choice>
                <mc:Fallback>
                  <p:oleObj name="数式" r:id="rId9" imgW="330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869155" y="5202133"/>
                          <a:ext cx="1077913" cy="747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7762" y="2806374"/>
            <a:ext cx="353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Schwinge</a:t>
            </a:r>
            <a:r>
              <a:rPr lang="en-US" altLang="ja-JP" sz="2400" dirty="0" smtClean="0"/>
              <a:t>r-Dyson equation</a:t>
            </a:r>
            <a:endParaRPr kumimoji="1" lang="ja-JP" altLang="en-US" sz="2400" dirty="0"/>
          </a:p>
        </p:txBody>
      </p:sp>
      <p:sp>
        <p:nvSpPr>
          <p:cNvPr id="90" name="角丸四角形 89"/>
          <p:cNvSpPr/>
          <p:nvPr/>
        </p:nvSpPr>
        <p:spPr>
          <a:xfrm>
            <a:off x="1007762" y="2851148"/>
            <a:ext cx="6557306" cy="16653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90"/>
          <p:cNvSpPr/>
          <p:nvPr/>
        </p:nvSpPr>
        <p:spPr>
          <a:xfrm>
            <a:off x="883990" y="4658042"/>
            <a:ext cx="2992639" cy="9926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5331293" y="4710086"/>
            <a:ext cx="2647922" cy="140060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94" name="上矢印 93"/>
          <p:cNvSpPr/>
          <p:nvPr/>
        </p:nvSpPr>
        <p:spPr>
          <a:xfrm rot="3434905">
            <a:off x="4599199" y="5871565"/>
            <a:ext cx="633710" cy="533483"/>
          </a:xfrm>
          <a:prstGeom prst="upArrow">
            <a:avLst/>
          </a:prstGeom>
          <a:gradFill>
            <a:gsLst>
              <a:gs pos="0">
                <a:srgbClr val="FF0000"/>
              </a:gs>
              <a:gs pos="100000">
                <a:srgbClr val="FFECE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33891" y="6300622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W-T identity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457200" y="6356350"/>
            <a:ext cx="4127010" cy="365125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02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準粒子の分散関係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92891" y="1749895"/>
            <a:ext cx="4441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Symbol" charset="2"/>
                <a:cs typeface="Symbol" charset="2"/>
              </a:rPr>
              <a:t>格子</a:t>
            </a:r>
            <a:r>
              <a:rPr lang="en-US" altLang="ja-JP" sz="2400" dirty="0" smtClean="0">
                <a:latin typeface="+mn-ea"/>
                <a:cs typeface="Symbol" charset="2"/>
              </a:rPr>
              <a:t>QCD</a:t>
            </a:r>
            <a:r>
              <a:rPr lang="ja-JP" altLang="en-US" sz="2400" dirty="0" smtClean="0">
                <a:latin typeface="Symbol" charset="2"/>
                <a:cs typeface="Symbol" charset="2"/>
              </a:rPr>
              <a:t>で計算した分散関係の</a:t>
            </a:r>
            <a:r>
              <a:rPr kumimoji="1" lang="ja-JP" altLang="en-US" sz="2400" dirty="0" smtClean="0">
                <a:latin typeface="Symbol" charset="2"/>
                <a:cs typeface="Symbol" charset="2"/>
              </a:rPr>
              <a:t>データ点を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3</a:t>
            </a:r>
            <a:r>
              <a:rPr kumimoji="1" lang="ja-JP" altLang="en-US" sz="2400" dirty="0" smtClean="0">
                <a:latin typeface="Symbol" charset="2"/>
                <a:cs typeface="Symbol" charset="2"/>
              </a:rPr>
              <a:t>次スプライン補完でフィット</a:t>
            </a:r>
            <a:endParaRPr kumimoji="1" lang="en-US" altLang="ja-JP" sz="2400" dirty="0" smtClean="0">
              <a:latin typeface="Symbol" charset="2"/>
              <a:cs typeface="Symbol" charset="2"/>
            </a:endParaRPr>
          </a:p>
          <a:p>
            <a:endParaRPr kumimoji="1" lang="en-US" altLang="ja-JP" sz="2400" dirty="0" smtClean="0">
              <a:latin typeface="Symbol" charset="2"/>
              <a:cs typeface="Symbol" charset="2"/>
            </a:endParaRPr>
          </a:p>
          <a:p>
            <a:endParaRPr kumimoji="1" lang="en-US" altLang="ja-JP" sz="2400" dirty="0" smtClean="0">
              <a:latin typeface="Symbol" charset="2"/>
              <a:cs typeface="Symbol" charset="2"/>
            </a:endParaRPr>
          </a:p>
          <a:p>
            <a:r>
              <a:rPr kumimoji="1" lang="en-US" altLang="ja-JP" sz="2400" dirty="0" smtClean="0">
                <a:latin typeface="Symbol" charset="2"/>
                <a:cs typeface="Symbol" charset="2"/>
              </a:rPr>
              <a:t>w</a:t>
            </a:r>
            <a:r>
              <a:rPr kumimoji="1" lang="en-US" altLang="ja-JP" sz="2400" baseline="-25000" dirty="0" smtClean="0"/>
              <a:t>+</a:t>
            </a:r>
            <a:r>
              <a:rPr kumimoji="1" lang="en-US" altLang="ja-JP" sz="2400" dirty="0" smtClean="0"/>
              <a:t>(p) : </a:t>
            </a:r>
            <a:r>
              <a:rPr kumimoji="1" lang="ja-JP" altLang="en-US" sz="2400" dirty="0" smtClean="0"/>
              <a:t>準粒子のノーマル状態の</a:t>
            </a:r>
            <a:endParaRPr kumimoji="1"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 </a:t>
            </a:r>
            <a:r>
              <a:rPr kumimoji="1" lang="ja-JP" altLang="en-US" sz="2400" dirty="0" smtClean="0"/>
              <a:t>分散関係</a:t>
            </a:r>
            <a:endParaRPr kumimoji="1" lang="en-US" altLang="ja-JP" sz="2400" dirty="0" smtClean="0"/>
          </a:p>
          <a:p>
            <a:r>
              <a:rPr kumimoji="1" lang="en-US" altLang="ja-JP" sz="2400" dirty="0" smtClean="0">
                <a:latin typeface="Symbol" charset="2"/>
                <a:cs typeface="Symbol" charset="2"/>
              </a:rPr>
              <a:t>w</a:t>
            </a:r>
            <a:r>
              <a:rPr kumimoji="1" lang="en-US" altLang="ja-JP" sz="2400" baseline="-25000" dirty="0" smtClean="0"/>
              <a:t>-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/>
              <a:t>p</a:t>
            </a:r>
            <a:r>
              <a:rPr kumimoji="1" lang="en-US" altLang="ja-JP" sz="2400" dirty="0" smtClean="0"/>
              <a:t>) : </a:t>
            </a:r>
            <a:r>
              <a:rPr kumimoji="1" lang="ja-JP" altLang="en-US" sz="2400" dirty="0" smtClean="0"/>
              <a:t>準粒子のプラズミーノ状態</a:t>
            </a:r>
            <a:endParaRPr kumimoji="1" lang="en-US" altLang="ja-JP" sz="2400" dirty="0" smtClean="0"/>
          </a:p>
          <a:p>
            <a:r>
              <a:rPr kumimoji="1" lang="ja-JP" altLang="ja-JP" sz="2400" dirty="0"/>
              <a:t>　</a:t>
            </a:r>
            <a:r>
              <a:rPr kumimoji="1" lang="ja-JP" altLang="en-US" sz="2400" dirty="0" smtClean="0"/>
              <a:t>　　　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媒質中でのみ存在する状</a:t>
            </a:r>
            <a:endParaRPr kumimoji="1" lang="en-US" altLang="ja-JP" sz="2400" dirty="0" smtClean="0"/>
          </a:p>
          <a:p>
            <a:r>
              <a:rPr kumimoji="1" lang="ja-JP" altLang="ja-JP" sz="2400" dirty="0"/>
              <a:t>　</a:t>
            </a:r>
            <a:r>
              <a:rPr kumimoji="1" lang="ja-JP" altLang="en-US" sz="2400" dirty="0" smtClean="0"/>
              <a:t>　　　態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の分散</a:t>
            </a:r>
            <a:r>
              <a:rPr kumimoji="1" lang="ja-JP" altLang="en-US" sz="2400" dirty="0"/>
              <a:t>関係</a:t>
            </a: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146693" y="1570795"/>
            <a:ext cx="4317865" cy="4304284"/>
            <a:chOff x="598147" y="3183244"/>
            <a:chExt cx="3462382" cy="3634106"/>
          </a:xfrm>
        </p:grpSpPr>
        <p:pic>
          <p:nvPicPr>
            <p:cNvPr id="13" name="図 12" descr="スクリーンショット 2014-01-22 21.03.1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21" y="3183244"/>
              <a:ext cx="3433408" cy="3560796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2216157" y="6581239"/>
              <a:ext cx="747044" cy="236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rgbClr val="000000"/>
                  </a:solidFill>
                </a:rPr>
                <a:t>p</a:t>
              </a:r>
              <a:r>
                <a:rPr kumimoji="1" lang="en-US" altLang="ja-JP" sz="2000" dirty="0" smtClean="0">
                  <a:solidFill>
                    <a:srgbClr val="000000"/>
                  </a:solidFill>
                </a:rPr>
                <a:t>/</a:t>
              </a:r>
              <a:r>
                <a:rPr kumimoji="1" lang="en-US" altLang="ja-JP" sz="2000" dirty="0" err="1" smtClean="0">
                  <a:solidFill>
                    <a:srgbClr val="000000"/>
                  </a:solidFill>
                </a:rPr>
                <a:t>m</a:t>
              </a:r>
              <a:r>
                <a:rPr kumimoji="1" lang="en-US" altLang="ja-JP" sz="2000" baseline="-25000" dirty="0" err="1" smtClean="0">
                  <a:solidFill>
                    <a:srgbClr val="000000"/>
                  </a:solidFill>
                </a:rPr>
                <a:t>T</a:t>
              </a:r>
              <a:endParaRPr kumimoji="1" lang="ja-JP" altLang="en-US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 rot="16200000">
              <a:off x="-339629" y="4226504"/>
              <a:ext cx="2132479" cy="236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w</a:t>
              </a:r>
              <a:r>
                <a:rPr kumimoji="1" lang="en-US" altLang="ja-JP" sz="2000" baseline="-25000" dirty="0" smtClean="0">
                  <a:solidFill>
                    <a:srgbClr val="000000"/>
                  </a:solidFill>
                </a:rPr>
                <a:t>+</a:t>
              </a:r>
              <a:r>
                <a:rPr kumimoji="1" lang="en-US" altLang="ja-JP" sz="2000" dirty="0" smtClean="0">
                  <a:solidFill>
                    <a:srgbClr val="000000"/>
                  </a:solidFill>
                </a:rPr>
                <a:t>/</a:t>
              </a:r>
              <a:r>
                <a:rPr kumimoji="1" lang="en-US" altLang="ja-JP" sz="2000" dirty="0" err="1" smtClean="0">
                  <a:solidFill>
                    <a:srgbClr val="000000"/>
                  </a:solidFill>
                </a:rPr>
                <a:t>m</a:t>
              </a:r>
              <a:r>
                <a:rPr kumimoji="1" lang="en-US" altLang="ja-JP" sz="2000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kumimoji="1" lang="en-US" altLang="ja-JP" sz="2000" baseline="-25000" dirty="0" smtClean="0">
                  <a:solidFill>
                    <a:srgbClr val="000000"/>
                  </a:solidFill>
                </a:rPr>
                <a:t>,</a:t>
              </a:r>
              <a:r>
                <a:rPr kumimoji="1" lang="en-US" altLang="ja-JP" sz="20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 </a:t>
              </a:r>
              <a:r>
                <a:rPr kumimoji="1" lang="en-US" altLang="ja-JP" sz="2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w</a:t>
              </a:r>
              <a:r>
                <a:rPr kumimoji="1" lang="en-US" altLang="ja-JP" sz="2000" baseline="-25000" dirty="0" smtClean="0">
                  <a:solidFill>
                    <a:srgbClr val="000000"/>
                  </a:solidFill>
                </a:rPr>
                <a:t>- </a:t>
              </a:r>
              <a:r>
                <a:rPr kumimoji="1" lang="en-US" altLang="ja-JP" sz="2000" dirty="0" smtClean="0">
                  <a:solidFill>
                    <a:srgbClr val="000000"/>
                  </a:solidFill>
                </a:rPr>
                <a:t>/</a:t>
              </a:r>
              <a:r>
                <a:rPr kumimoji="1" lang="en-US" altLang="ja-JP" sz="2000" dirty="0" err="1">
                  <a:solidFill>
                    <a:srgbClr val="000000"/>
                  </a:solidFill>
                </a:rPr>
                <a:t>m</a:t>
              </a:r>
              <a:r>
                <a:rPr kumimoji="1" lang="en-US" altLang="ja-JP" sz="2000" baseline="-25000" dirty="0" err="1">
                  <a:solidFill>
                    <a:srgbClr val="000000"/>
                  </a:solidFill>
                </a:rPr>
                <a:t>T</a:t>
              </a:r>
              <a:endParaRPr kumimoji="1" lang="ja-JP" altLang="en-US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16200000">
              <a:off x="116143" y="5724196"/>
              <a:ext cx="1200124" cy="236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rgbClr val="000000"/>
                  </a:solidFill>
                </a:rPr>
                <a:t>Z</a:t>
              </a:r>
              <a:r>
                <a:rPr kumimoji="1" lang="en-US" altLang="ja-JP" sz="2000" baseline="-25000" dirty="0" smtClean="0">
                  <a:solidFill>
                    <a:srgbClr val="000000"/>
                  </a:solidFill>
                </a:rPr>
                <a:t>-</a:t>
              </a:r>
              <a:r>
                <a:rPr kumimoji="1" lang="en-US" altLang="ja-JP" sz="2000" dirty="0" smtClean="0">
                  <a:solidFill>
                    <a:srgbClr val="000000"/>
                  </a:solidFill>
                </a:rPr>
                <a:t>/(Z</a:t>
              </a:r>
              <a:r>
                <a:rPr kumimoji="1" lang="en-US" altLang="ja-JP" sz="2000" baseline="-25000" dirty="0" smtClean="0">
                  <a:solidFill>
                    <a:srgbClr val="000000"/>
                  </a:solidFill>
                </a:rPr>
                <a:t>+</a:t>
              </a:r>
              <a:r>
                <a:rPr kumimoji="1" lang="en-US" altLang="ja-JP" sz="2000" dirty="0" smtClean="0">
                  <a:solidFill>
                    <a:srgbClr val="000000"/>
                  </a:solidFill>
                </a:rPr>
                <a:t>+Z</a:t>
              </a:r>
              <a:r>
                <a:rPr kumimoji="1" lang="en-US" altLang="ja-JP" sz="2000" baseline="-25000" dirty="0" smtClean="0">
                  <a:solidFill>
                    <a:srgbClr val="000000"/>
                  </a:solidFill>
                </a:rPr>
                <a:t>-</a:t>
              </a:r>
              <a:r>
                <a:rPr kumimoji="1" lang="en-US" altLang="ja-JP" sz="2000" dirty="0" smtClean="0">
                  <a:solidFill>
                    <a:srgbClr val="000000"/>
                  </a:solidFill>
                </a:rPr>
                <a:t>)</a:t>
              </a:r>
              <a:endParaRPr kumimoji="1" lang="ja-JP" altLang="en-US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418347" y="4093953"/>
              <a:ext cx="991288" cy="236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w</a:t>
              </a:r>
              <a:r>
                <a:rPr kumimoji="1" lang="en-US" altLang="ja-JP" sz="2000" baseline="-25000" dirty="0" smtClean="0">
                  <a:solidFill>
                    <a:srgbClr val="000000"/>
                  </a:solidFill>
                </a:rPr>
                <a:t>+</a:t>
              </a:r>
              <a:r>
                <a:rPr kumimoji="1" lang="en-US" altLang="ja-JP" sz="2000" dirty="0" smtClean="0">
                  <a:solidFill>
                    <a:srgbClr val="000000"/>
                  </a:solidFill>
                </a:rPr>
                <a:t>/</a:t>
              </a:r>
              <a:r>
                <a:rPr kumimoji="1" lang="en-US" altLang="ja-JP" sz="2000" dirty="0" err="1" smtClean="0">
                  <a:solidFill>
                    <a:srgbClr val="000000"/>
                  </a:solidFill>
                </a:rPr>
                <a:t>m</a:t>
              </a:r>
              <a:r>
                <a:rPr kumimoji="1" lang="en-US" altLang="ja-JP" sz="2000" baseline="-25000" dirty="0" err="1" smtClean="0">
                  <a:solidFill>
                    <a:srgbClr val="000000"/>
                  </a:solidFill>
                </a:rPr>
                <a:t>T</a:t>
              </a:r>
              <a:endParaRPr kumimoji="1" lang="ja-JP" altLang="en-US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818568" y="4957240"/>
              <a:ext cx="991288" cy="236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w</a:t>
              </a:r>
              <a:r>
                <a:rPr kumimoji="1" lang="en-US" altLang="ja-JP" sz="2000" baseline="-25000" dirty="0" smtClean="0">
                  <a:solidFill>
                    <a:srgbClr val="000000"/>
                  </a:solidFill>
                </a:rPr>
                <a:t>- </a:t>
              </a:r>
              <a:r>
                <a:rPr kumimoji="1" lang="en-US" altLang="ja-JP" sz="2000" dirty="0" smtClean="0">
                  <a:solidFill>
                    <a:srgbClr val="000000"/>
                  </a:solidFill>
                </a:rPr>
                <a:t>/</a:t>
              </a:r>
              <a:r>
                <a:rPr kumimoji="1" lang="en-US" altLang="ja-JP" sz="2000" dirty="0" err="1" smtClean="0">
                  <a:solidFill>
                    <a:srgbClr val="000000"/>
                  </a:solidFill>
                </a:rPr>
                <a:t>m</a:t>
              </a:r>
              <a:r>
                <a:rPr kumimoji="1" lang="en-US" altLang="ja-JP" sz="2000" baseline="-25000" dirty="0" err="1" smtClean="0">
                  <a:solidFill>
                    <a:srgbClr val="000000"/>
                  </a:solidFill>
                </a:rPr>
                <a:t>T</a:t>
              </a:r>
              <a:endParaRPr kumimoji="1" lang="ja-JP" altLang="en-US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386540" y="4582061"/>
              <a:ext cx="472159" cy="37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165986" y="3319389"/>
              <a:ext cx="904334" cy="37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92747" y="3224882"/>
              <a:ext cx="1042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T=1.5T</a:t>
              </a:r>
              <a:r>
                <a:rPr kumimoji="1" lang="en-US" altLang="ja-JP" baseline="-25000" dirty="0" smtClean="0"/>
                <a:t>c</a:t>
              </a:r>
            </a:p>
            <a:p>
              <a:r>
                <a:rPr kumimoji="1" lang="en-US" altLang="ja-JP" dirty="0" smtClean="0"/>
                <a:t>T=3T</a:t>
              </a:r>
              <a:r>
                <a:rPr kumimoji="1" lang="en-US" altLang="ja-JP" baseline="-25000" dirty="0" smtClean="0"/>
                <a:t>c</a:t>
              </a:r>
              <a:endParaRPr kumimoji="1" lang="ja-JP" altLang="en-US" baseline="-25000" dirty="0"/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1897955" y="3700647"/>
              <a:ext cx="697739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2162860" y="3594296"/>
              <a:ext cx="196648" cy="2127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1899974" y="3451959"/>
              <a:ext cx="697739" cy="0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>
              <a:off x="2164879" y="3345608"/>
              <a:ext cx="196648" cy="2127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4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正方形/長方形 73"/>
          <p:cNvSpPr/>
          <p:nvPr/>
        </p:nvSpPr>
        <p:spPr>
          <a:xfrm>
            <a:off x="3581703" y="3383595"/>
            <a:ext cx="4336307" cy="44230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バーテックス補正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上矢印 4"/>
          <p:cNvSpPr/>
          <p:nvPr/>
        </p:nvSpPr>
        <p:spPr>
          <a:xfrm rot="20114974">
            <a:off x="3228763" y="2001597"/>
            <a:ext cx="451572" cy="1363932"/>
          </a:xfrm>
          <a:prstGeom prst="up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331737" y="1466299"/>
            <a:ext cx="5308551" cy="1780011"/>
            <a:chOff x="4557083" y="1589730"/>
            <a:chExt cx="4464496" cy="1371725"/>
          </a:xfrm>
        </p:grpSpPr>
        <p:grpSp>
          <p:nvGrpSpPr>
            <p:cNvPr id="7" name="グループ化 303"/>
            <p:cNvGrpSpPr/>
            <p:nvPr/>
          </p:nvGrpSpPr>
          <p:grpSpPr>
            <a:xfrm>
              <a:off x="4557083" y="1995358"/>
              <a:ext cx="1512171" cy="435778"/>
              <a:chOff x="6838104" y="10423042"/>
              <a:chExt cx="1512171" cy="435778"/>
            </a:xfrm>
          </p:grpSpPr>
          <p:grpSp>
            <p:nvGrpSpPr>
              <p:cNvPr id="50" name="グループ化 342"/>
              <p:cNvGrpSpPr/>
              <p:nvPr/>
            </p:nvGrpSpPr>
            <p:grpSpPr>
              <a:xfrm rot="16200000">
                <a:off x="7435131" y="9943675"/>
                <a:ext cx="318118" cy="1512171"/>
                <a:chOff x="3491880" y="2960948"/>
                <a:chExt cx="318118" cy="1728195"/>
              </a:xfrm>
            </p:grpSpPr>
            <p:grpSp>
              <p:nvGrpSpPr>
                <p:cNvPr id="53" name="グループ化 345"/>
                <p:cNvGrpSpPr/>
                <p:nvPr/>
              </p:nvGrpSpPr>
              <p:grpSpPr>
                <a:xfrm>
                  <a:off x="3491880" y="2960948"/>
                  <a:ext cx="318118" cy="864097"/>
                  <a:chOff x="3491880" y="2960948"/>
                  <a:chExt cx="318118" cy="864097"/>
                </a:xfrm>
              </p:grpSpPr>
              <p:grpSp>
                <p:nvGrpSpPr>
                  <p:cNvPr id="61" name="グループ化 353"/>
                  <p:cNvGrpSpPr/>
                  <p:nvPr/>
                </p:nvGrpSpPr>
                <p:grpSpPr>
                  <a:xfrm>
                    <a:off x="3491880" y="2960948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65" name="円弧 64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" name="円弧 65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2" name="グループ化 354"/>
                  <p:cNvGrpSpPr/>
                  <p:nvPr/>
                </p:nvGrpSpPr>
                <p:grpSpPr>
                  <a:xfrm>
                    <a:off x="3491880" y="3392997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63" name="円弧 62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" name="円弧 63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54" name="グループ化 346"/>
                <p:cNvGrpSpPr/>
                <p:nvPr/>
              </p:nvGrpSpPr>
              <p:grpSpPr>
                <a:xfrm>
                  <a:off x="3491880" y="3825046"/>
                  <a:ext cx="318118" cy="864097"/>
                  <a:chOff x="3491880" y="2960948"/>
                  <a:chExt cx="318118" cy="864097"/>
                </a:xfrm>
              </p:grpSpPr>
              <p:grpSp>
                <p:nvGrpSpPr>
                  <p:cNvPr id="55" name="グループ化 347"/>
                  <p:cNvGrpSpPr/>
                  <p:nvPr/>
                </p:nvGrpSpPr>
                <p:grpSpPr>
                  <a:xfrm>
                    <a:off x="3491880" y="2960948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59" name="円弧 58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" name="円弧 59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6" name="グループ化 348"/>
                  <p:cNvGrpSpPr/>
                  <p:nvPr/>
                </p:nvGrpSpPr>
                <p:grpSpPr>
                  <a:xfrm>
                    <a:off x="3491880" y="3392997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57" name="円弧 56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" name="円弧 57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cxnSp>
            <p:nvCxnSpPr>
              <p:cNvPr id="51" name="直線コネクタ 50"/>
              <p:cNvCxnSpPr/>
              <p:nvPr/>
            </p:nvCxnSpPr>
            <p:spPr>
              <a:xfrm>
                <a:off x="7658677" y="10423042"/>
                <a:ext cx="64486" cy="18002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>
                <a:off x="7658677" y="10603062"/>
                <a:ext cx="64486" cy="144016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グループ化 304"/>
            <p:cNvGrpSpPr/>
            <p:nvPr/>
          </p:nvGrpSpPr>
          <p:grpSpPr>
            <a:xfrm>
              <a:off x="7509408" y="1995358"/>
              <a:ext cx="1512171" cy="435778"/>
              <a:chOff x="6838104" y="10423042"/>
              <a:chExt cx="1512171" cy="435778"/>
            </a:xfrm>
          </p:grpSpPr>
          <p:grpSp>
            <p:nvGrpSpPr>
              <p:cNvPr id="33" name="グループ化 325"/>
              <p:cNvGrpSpPr/>
              <p:nvPr/>
            </p:nvGrpSpPr>
            <p:grpSpPr>
              <a:xfrm rot="16200000">
                <a:off x="7435131" y="9943675"/>
                <a:ext cx="318118" cy="1512171"/>
                <a:chOff x="3491880" y="2960948"/>
                <a:chExt cx="318118" cy="1728195"/>
              </a:xfrm>
            </p:grpSpPr>
            <p:grpSp>
              <p:nvGrpSpPr>
                <p:cNvPr id="36" name="グループ化 328"/>
                <p:cNvGrpSpPr/>
                <p:nvPr/>
              </p:nvGrpSpPr>
              <p:grpSpPr>
                <a:xfrm>
                  <a:off x="3491880" y="2960948"/>
                  <a:ext cx="318118" cy="864097"/>
                  <a:chOff x="3491880" y="2960948"/>
                  <a:chExt cx="318118" cy="864097"/>
                </a:xfrm>
              </p:grpSpPr>
              <p:grpSp>
                <p:nvGrpSpPr>
                  <p:cNvPr id="44" name="グループ化 336"/>
                  <p:cNvGrpSpPr/>
                  <p:nvPr/>
                </p:nvGrpSpPr>
                <p:grpSpPr>
                  <a:xfrm>
                    <a:off x="3491880" y="2960948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48" name="円弧 47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" name="円弧 48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5" name="グループ化 337"/>
                  <p:cNvGrpSpPr/>
                  <p:nvPr/>
                </p:nvGrpSpPr>
                <p:grpSpPr>
                  <a:xfrm>
                    <a:off x="3491880" y="3392997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46" name="円弧 45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7" name="円弧 46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7" name="グループ化 329"/>
                <p:cNvGrpSpPr/>
                <p:nvPr/>
              </p:nvGrpSpPr>
              <p:grpSpPr>
                <a:xfrm>
                  <a:off x="3491880" y="3825046"/>
                  <a:ext cx="318118" cy="864097"/>
                  <a:chOff x="3491880" y="2960948"/>
                  <a:chExt cx="318118" cy="864097"/>
                </a:xfrm>
              </p:grpSpPr>
              <p:grpSp>
                <p:nvGrpSpPr>
                  <p:cNvPr id="38" name="グループ化 330"/>
                  <p:cNvGrpSpPr/>
                  <p:nvPr/>
                </p:nvGrpSpPr>
                <p:grpSpPr>
                  <a:xfrm>
                    <a:off x="3491880" y="2960948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42" name="円弧 41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3" name="円弧 42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9" name="グループ化 331"/>
                  <p:cNvGrpSpPr/>
                  <p:nvPr/>
                </p:nvGrpSpPr>
                <p:grpSpPr>
                  <a:xfrm>
                    <a:off x="3491880" y="3392997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40" name="円弧 39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円弧 40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cxnSp>
            <p:nvCxnSpPr>
              <p:cNvPr id="34" name="直線コネクタ 33"/>
              <p:cNvCxnSpPr/>
              <p:nvPr/>
            </p:nvCxnSpPr>
            <p:spPr>
              <a:xfrm>
                <a:off x="7658677" y="10423042"/>
                <a:ext cx="64486" cy="18002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H="1">
                <a:off x="7658677" y="10603062"/>
                <a:ext cx="64486" cy="144016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図形グループ 8"/>
            <p:cNvGrpSpPr/>
            <p:nvPr/>
          </p:nvGrpSpPr>
          <p:grpSpPr>
            <a:xfrm>
              <a:off x="6069255" y="1589730"/>
              <a:ext cx="1440160" cy="1230954"/>
              <a:chOff x="5458329" y="1597927"/>
              <a:chExt cx="1440160" cy="1230954"/>
            </a:xfrm>
          </p:grpSpPr>
          <p:sp>
            <p:nvSpPr>
              <p:cNvPr id="24" name="円弧 23"/>
              <p:cNvSpPr/>
              <p:nvPr/>
            </p:nvSpPr>
            <p:spPr>
              <a:xfrm>
                <a:off x="5458329" y="1788261"/>
                <a:ext cx="1440160" cy="1040620"/>
              </a:xfrm>
              <a:prstGeom prst="arc">
                <a:avLst>
                  <a:gd name="adj1" fmla="val 10839056"/>
                  <a:gd name="adj2" fmla="val 0"/>
                </a:avLst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5" name="グループ化 317"/>
              <p:cNvGrpSpPr/>
              <p:nvPr/>
            </p:nvGrpSpPr>
            <p:grpSpPr>
              <a:xfrm rot="2998897">
                <a:off x="6544966" y="1767524"/>
                <a:ext cx="217835" cy="305844"/>
                <a:chOff x="10675491" y="10207018"/>
                <a:chExt cx="216024" cy="252028"/>
              </a:xfrm>
            </p:grpSpPr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グループ化 318"/>
              <p:cNvGrpSpPr/>
              <p:nvPr/>
            </p:nvGrpSpPr>
            <p:grpSpPr>
              <a:xfrm>
                <a:off x="5997917" y="1597927"/>
                <a:ext cx="360512" cy="396044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27" name="円/楕円 26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8" name="直線コネクタ 27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>
                  <a:stCxn id="27" idx="3"/>
                  <a:endCxn id="27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円弧 9"/>
            <p:cNvSpPr/>
            <p:nvPr/>
          </p:nvSpPr>
          <p:spPr>
            <a:xfrm rot="10800000">
              <a:off x="6069249" y="1730501"/>
              <a:ext cx="1440160" cy="1040620"/>
            </a:xfrm>
            <a:prstGeom prst="arc">
              <a:avLst>
                <a:gd name="adj1" fmla="val 10839056"/>
                <a:gd name="adj2" fmla="val 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308"/>
            <p:cNvGrpSpPr/>
            <p:nvPr/>
          </p:nvGrpSpPr>
          <p:grpSpPr>
            <a:xfrm rot="13798897">
              <a:off x="6204937" y="2486014"/>
              <a:ext cx="217835" cy="305844"/>
              <a:chOff x="10675491" y="10207018"/>
              <a:chExt cx="216024" cy="252028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>
                <a:off x="10675491" y="10207018"/>
                <a:ext cx="216024" cy="10801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H="1">
                <a:off x="10675491" y="10315030"/>
                <a:ext cx="216024" cy="144016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グループ化 309"/>
            <p:cNvGrpSpPr/>
            <p:nvPr/>
          </p:nvGrpSpPr>
          <p:grpSpPr>
            <a:xfrm rot="10800000">
              <a:off x="6609309" y="2565411"/>
              <a:ext cx="360512" cy="396044"/>
              <a:chOff x="24176519" y="7699044"/>
              <a:chExt cx="360512" cy="396044"/>
            </a:xfrm>
            <a:solidFill>
              <a:schemeClr val="bg1"/>
            </a:solidFill>
          </p:grpSpPr>
          <p:sp>
            <p:nvSpPr>
              <p:cNvPr id="18" name="円/楕円 17"/>
              <p:cNvSpPr/>
              <p:nvPr/>
            </p:nvSpPr>
            <p:spPr>
              <a:xfrm>
                <a:off x="24176990" y="7699044"/>
                <a:ext cx="360041" cy="39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 flipV="1">
                <a:off x="24176519" y="7707648"/>
                <a:ext cx="216024" cy="26433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>
                <a:stCxn id="18" idx="3"/>
                <a:endCxn id="18" idx="7"/>
              </p:cNvCxnSpPr>
              <p:nvPr/>
            </p:nvCxnSpPr>
            <p:spPr>
              <a:xfrm flipV="1">
                <a:off x="24229717" y="7757043"/>
                <a:ext cx="254587" cy="28004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V="1">
                <a:off x="24321007" y="7820795"/>
                <a:ext cx="216024" cy="26433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309"/>
            <p:cNvGrpSpPr/>
            <p:nvPr/>
          </p:nvGrpSpPr>
          <p:grpSpPr>
            <a:xfrm rot="10800000">
              <a:off x="7320007" y="2013711"/>
              <a:ext cx="360512" cy="396044"/>
              <a:chOff x="24176519" y="7699044"/>
              <a:chExt cx="360512" cy="396044"/>
            </a:xfrm>
            <a:solidFill>
              <a:schemeClr val="bg1"/>
            </a:solidFill>
          </p:grpSpPr>
          <p:sp>
            <p:nvSpPr>
              <p:cNvPr id="14" name="円/楕円 13"/>
              <p:cNvSpPr/>
              <p:nvPr/>
            </p:nvSpPr>
            <p:spPr>
              <a:xfrm>
                <a:off x="24176990" y="7699044"/>
                <a:ext cx="360041" cy="39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 flipV="1">
                <a:off x="24176519" y="7707648"/>
                <a:ext cx="216024" cy="26433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>
                <a:stCxn id="14" idx="3"/>
                <a:endCxn id="14" idx="7"/>
              </p:cNvCxnSpPr>
              <p:nvPr/>
            </p:nvCxnSpPr>
            <p:spPr>
              <a:xfrm flipV="1">
                <a:off x="24229717" y="7757043"/>
                <a:ext cx="254587" cy="28004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24321007" y="7820795"/>
                <a:ext cx="216024" cy="26433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上矢印 66"/>
          <p:cNvSpPr/>
          <p:nvPr/>
        </p:nvSpPr>
        <p:spPr>
          <a:xfrm rot="19215489">
            <a:off x="3036946" y="3180137"/>
            <a:ext cx="451572" cy="454718"/>
          </a:xfrm>
          <a:prstGeom prst="up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491577" y="3383595"/>
            <a:ext cx="360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格子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解析より得られた</a:t>
            </a:r>
            <a:endParaRPr kumimoji="1" lang="en-US" altLang="ja-JP" sz="2400" dirty="0" smtClean="0"/>
          </a:p>
        </p:txBody>
      </p:sp>
      <p:sp>
        <p:nvSpPr>
          <p:cNvPr id="69" name="下矢印 68"/>
          <p:cNvSpPr/>
          <p:nvPr/>
        </p:nvSpPr>
        <p:spPr>
          <a:xfrm rot="3286454">
            <a:off x="3969063" y="1679776"/>
            <a:ext cx="449518" cy="450369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334955" y="1431801"/>
            <a:ext cx="408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W.T.</a:t>
            </a:r>
            <a:r>
              <a:rPr kumimoji="1" lang="ja-JP" altLang="en-US" sz="2400" dirty="0" smtClean="0"/>
              <a:t>恒等式を満たす頂点関数</a:t>
            </a:r>
            <a:endParaRPr kumimoji="1" lang="ja-JP" altLang="en-US" sz="2400" dirty="0"/>
          </a:p>
        </p:txBody>
      </p:sp>
      <p:graphicFrame>
        <p:nvGraphicFramePr>
          <p:cNvPr id="71" name="オブジェクト 70"/>
          <p:cNvGraphicFramePr>
            <a:graphicFrameLocks noChangeAspect="1"/>
          </p:cNvGraphicFramePr>
          <p:nvPr>
            <p:extLst/>
          </p:nvPr>
        </p:nvGraphicFramePr>
        <p:xfrm>
          <a:off x="1770109" y="2530400"/>
          <a:ext cx="359690" cy="49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数式" r:id="rId4" imgW="165100" imgH="228600" progId="Equation.3">
                  <p:embed/>
                </p:oleObj>
              </mc:Choice>
              <mc:Fallback>
                <p:oleObj name="数式" r:id="rId4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0109" y="2530400"/>
                        <a:ext cx="359690" cy="494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オブジェクト 71"/>
          <p:cNvGraphicFramePr>
            <a:graphicFrameLocks noChangeAspect="1"/>
          </p:cNvGraphicFramePr>
          <p:nvPr>
            <p:extLst/>
          </p:nvPr>
        </p:nvGraphicFramePr>
        <p:xfrm>
          <a:off x="8231706" y="1466524"/>
          <a:ext cx="495616" cy="50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数式" r:id="rId6" imgW="203200" imgH="215900" progId="Equation.3">
                  <p:embed/>
                </p:oleObj>
              </mc:Choice>
              <mc:Fallback>
                <p:oleObj name="数式" r:id="rId6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31706" y="1466524"/>
                        <a:ext cx="495616" cy="502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オブジェクト 72"/>
          <p:cNvGraphicFramePr>
            <a:graphicFrameLocks noChangeAspect="1"/>
          </p:cNvGraphicFramePr>
          <p:nvPr>
            <p:extLst/>
          </p:nvPr>
        </p:nvGraphicFramePr>
        <p:xfrm>
          <a:off x="7016488" y="3325982"/>
          <a:ext cx="8366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数式" r:id="rId8" imgW="342900" imgH="241300" progId="Equation.3">
                  <p:embed/>
                </p:oleObj>
              </mc:Choice>
              <mc:Fallback>
                <p:oleObj name="数式" r:id="rId8" imgW="342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16488" y="3325982"/>
                        <a:ext cx="836612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オブジェクト 74"/>
          <p:cNvGraphicFramePr>
            <a:graphicFrameLocks noChangeAspect="1"/>
          </p:cNvGraphicFramePr>
          <p:nvPr>
            <p:extLst/>
          </p:nvPr>
        </p:nvGraphicFramePr>
        <p:xfrm>
          <a:off x="1149311" y="4587144"/>
          <a:ext cx="6768700" cy="75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数式" r:id="rId10" imgW="2184400" imgH="254000" progId="Equation.3">
                  <p:embed/>
                </p:oleObj>
              </mc:Choice>
              <mc:Fallback>
                <p:oleObj name="数式" r:id="rId10" imgW="2184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9311" y="4587144"/>
                        <a:ext cx="6768700" cy="752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下矢印 75"/>
          <p:cNvSpPr/>
          <p:nvPr/>
        </p:nvSpPr>
        <p:spPr>
          <a:xfrm>
            <a:off x="3834871" y="4244828"/>
            <a:ext cx="861026" cy="372552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E0C1E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103951" y="5294541"/>
            <a:ext cx="648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から</a:t>
            </a:r>
            <a:r>
              <a:rPr kumimoji="1" lang="en-US" altLang="ja-JP" sz="2400" dirty="0" err="1">
                <a:latin typeface="Symbol" charset="2"/>
                <a:cs typeface="Symbol" charset="2"/>
              </a:rPr>
              <a:t>G</a:t>
            </a:r>
            <a:r>
              <a:rPr kumimoji="1" lang="en-US" altLang="ja-JP" sz="2400" baseline="-25000" dirty="0" err="1" smtClean="0">
                <a:latin typeface="Symbol" charset="2"/>
                <a:cs typeface="Symbol" charset="2"/>
              </a:rPr>
              <a:t>m</a:t>
            </a:r>
            <a:r>
              <a:rPr kumimoji="1" lang="ja-JP" altLang="en-US" sz="2400" dirty="0" smtClean="0"/>
              <a:t>を決定したい</a:t>
            </a:r>
            <a:endParaRPr kumimoji="1" lang="ja-JP" altLang="en-US" sz="2400" dirty="0"/>
          </a:p>
        </p:txBody>
      </p:sp>
      <p:sp>
        <p:nvSpPr>
          <p:cNvPr id="78" name="下矢印 77"/>
          <p:cNvSpPr/>
          <p:nvPr/>
        </p:nvSpPr>
        <p:spPr>
          <a:xfrm rot="10800000">
            <a:off x="3842235" y="5569931"/>
            <a:ext cx="861026" cy="372552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E0C1E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501557" y="6092640"/>
            <a:ext cx="559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G</a:t>
            </a:r>
            <a:r>
              <a:rPr kumimoji="1" lang="en-US" altLang="ja-JP" sz="2400" baseline="-25000" dirty="0" err="1" smtClean="0">
                <a:latin typeface="Symbol" charset="2"/>
                <a:cs typeface="Symbol" charset="2"/>
              </a:rPr>
              <a:t>m</a:t>
            </a:r>
            <a:r>
              <a:rPr kumimoji="1" lang="ja-JP" altLang="en-US" sz="2400" dirty="0" smtClean="0"/>
              <a:t>４成分に対して拘束条件が１つしか無い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24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バーテック</a:t>
            </a:r>
            <a:r>
              <a:rPr lang="ja-JP" altLang="en-US" dirty="0" smtClean="0"/>
              <a:t>ス</a:t>
            </a:r>
            <a:r>
              <a:rPr kumimoji="1" lang="ja-JP" altLang="en-US" dirty="0" smtClean="0"/>
              <a:t>補正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77527"/>
              </p:ext>
            </p:extLst>
          </p:nvPr>
        </p:nvGraphicFramePr>
        <p:xfrm>
          <a:off x="771135" y="3442809"/>
          <a:ext cx="3255963" cy="60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数式" r:id="rId4" imgW="1092200" imgH="228600" progId="Equation.3">
                  <p:embed/>
                </p:oleObj>
              </mc:Choice>
              <mc:Fallback>
                <p:oleObj name="数式" r:id="rId4" imgW="109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135" y="3442809"/>
                        <a:ext cx="3255963" cy="604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矢印 12"/>
          <p:cNvSpPr/>
          <p:nvPr/>
        </p:nvSpPr>
        <p:spPr>
          <a:xfrm rot="5400000">
            <a:off x="4066606" y="2601325"/>
            <a:ext cx="689138" cy="852743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スクリーンショット 2014-01-22 21.34.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987"/>
            <a:ext cx="9144000" cy="6171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027098" y="3563732"/>
            <a:ext cx="146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の極限で</a:t>
            </a:r>
            <a:endParaRPr kumimoji="1" lang="ja-JP" altLang="en-US" sz="2400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477756" y="1345986"/>
            <a:ext cx="8370510" cy="754100"/>
            <a:chOff x="477756" y="2019270"/>
            <a:chExt cx="8370510" cy="754100"/>
          </a:xfrm>
        </p:grpSpPr>
        <p:sp>
          <p:nvSpPr>
            <p:cNvPr id="18" name="正方形/長方形 17"/>
            <p:cNvSpPr/>
            <p:nvPr/>
          </p:nvSpPr>
          <p:spPr>
            <a:xfrm>
              <a:off x="1754445" y="2069406"/>
              <a:ext cx="3258255" cy="60445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/>
            </p:nvPr>
          </p:nvGraphicFramePr>
          <p:xfrm>
            <a:off x="477756" y="2019270"/>
            <a:ext cx="8370510" cy="754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5" name="数式" r:id="rId7" imgW="2819400" imgH="254000" progId="Equation.3">
                    <p:embed/>
                  </p:oleObj>
                </mc:Choice>
                <mc:Fallback>
                  <p:oleObj name="数式" r:id="rId7" imgW="28194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7756" y="2019270"/>
                          <a:ext cx="8370510" cy="754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テキスト ボックス 18"/>
          <p:cNvSpPr txBox="1"/>
          <p:nvPr/>
        </p:nvSpPr>
        <p:spPr>
          <a:xfrm>
            <a:off x="1036100" y="2111551"/>
            <a:ext cx="70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latin typeface="Times New Roman"/>
                <a:cs typeface="Times New Roman"/>
              </a:rPr>
              <a:t>k</a:t>
            </a:r>
            <a:r>
              <a:rPr kumimoji="1" lang="en-US" altLang="ja-JP" sz="2400" dirty="0" smtClean="0"/>
              <a:t>=</a:t>
            </a:r>
            <a:r>
              <a:rPr kumimoji="1" lang="en-US" altLang="ja-JP" sz="2400" b="1" dirty="0" smtClean="0"/>
              <a:t>0</a:t>
            </a:r>
            <a:r>
              <a:rPr kumimoji="1" lang="ja-JP" altLang="en-US" sz="2400" dirty="0" smtClean="0"/>
              <a:t>のとき空間の対称性から</a:t>
            </a:r>
            <a:r>
              <a:rPr kumimoji="1" lang="en-US" altLang="ja-JP" sz="2400" dirty="0" smtClean="0"/>
              <a:t>0</a:t>
            </a:r>
            <a:r>
              <a:rPr kumimoji="1" lang="ja-JP" altLang="en-US" sz="2400" dirty="0" smtClean="0"/>
              <a:t>になる</a:t>
            </a:r>
            <a:r>
              <a:rPr kumimoji="1" lang="en-US" altLang="ja-JP" sz="2400" dirty="0" smtClean="0"/>
              <a:t> (</a:t>
            </a:r>
            <a:r>
              <a:rPr kumimoji="1" lang="ja-JP" altLang="en-US" sz="2400" dirty="0" smtClean="0"/>
              <a:t>滑らかさを仮定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00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8281988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 </a:t>
            </a:r>
            <a:r>
              <a:rPr lang="en-US" altLang="ja-JP" smtClean="0"/>
              <a:t>Are There Quark Quasi-Particles in sQGP?  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228600" y="989013"/>
            <a:ext cx="2927350" cy="488950"/>
          </a:xfrm>
          <a:prstGeom prst="rect">
            <a:avLst/>
          </a:prstGeom>
          <a:noFill/>
          <a:ln w="3175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</a:rPr>
              <a:t>In </a:t>
            </a:r>
            <a:r>
              <a:rPr lang="en-US" altLang="ja-JP" sz="2400" b="1" smtClean="0">
                <a:solidFill>
                  <a:srgbClr val="000000"/>
                </a:solidFill>
              </a:rPr>
              <a:t>real</a:t>
            </a:r>
            <a:r>
              <a:rPr lang="en-US" altLang="ja-JP" sz="2400" smtClean="0">
                <a:solidFill>
                  <a:srgbClr val="000000"/>
                </a:solidFill>
              </a:rPr>
              <a:t> experiments:</a:t>
            </a:r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3733800" y="1524000"/>
            <a:ext cx="0" cy="441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4191000" y="989013"/>
            <a:ext cx="3824288" cy="488950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</a:rPr>
              <a:t>In </a:t>
            </a:r>
            <a:r>
              <a:rPr lang="en-US" altLang="ja-JP" sz="2400" b="1" smtClean="0">
                <a:solidFill>
                  <a:srgbClr val="000000"/>
                </a:solidFill>
              </a:rPr>
              <a:t>numerical</a:t>
            </a:r>
            <a:r>
              <a:rPr lang="en-US" altLang="ja-JP" sz="2400" smtClean="0">
                <a:solidFill>
                  <a:srgbClr val="000000"/>
                </a:solidFill>
              </a:rPr>
              <a:t> experiments:</a:t>
            </a:r>
          </a:p>
        </p:txBody>
      </p:sp>
    </p:spTree>
    <p:extLst>
      <p:ext uri="{BB962C8B-B14F-4D97-AF65-F5344CB8AC3E}">
        <p14:creationId xmlns:p14="http://schemas.microsoft.com/office/powerpoint/2010/main" val="29891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バーテック</a:t>
            </a:r>
            <a:r>
              <a:rPr lang="ja-JP" altLang="en-US" dirty="0" smtClean="0"/>
              <a:t>ス</a:t>
            </a:r>
            <a:r>
              <a:rPr kumimoji="1" lang="ja-JP" altLang="en-US" dirty="0" smtClean="0"/>
              <a:t>補正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771135" y="3442809"/>
          <a:ext cx="3255963" cy="60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数式" r:id="rId4" imgW="1092200" imgH="228600" progId="Equation.3">
                  <p:embed/>
                </p:oleObj>
              </mc:Choice>
              <mc:Fallback>
                <p:oleObj name="数式" r:id="rId4" imgW="109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135" y="3442809"/>
                        <a:ext cx="3255963" cy="604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矢印 12"/>
          <p:cNvSpPr/>
          <p:nvPr/>
        </p:nvSpPr>
        <p:spPr>
          <a:xfrm rot="5400000">
            <a:off x="4066606" y="2601325"/>
            <a:ext cx="689138" cy="852743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スクリーンショット 2014-01-22 21.34.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987"/>
            <a:ext cx="9144000" cy="6171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027098" y="3563732"/>
            <a:ext cx="146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の極限で</a:t>
            </a:r>
            <a:endParaRPr kumimoji="1" lang="ja-JP" altLang="en-US" sz="2400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477756" y="1345986"/>
            <a:ext cx="8370510" cy="754100"/>
            <a:chOff x="477756" y="2019270"/>
            <a:chExt cx="8370510" cy="754100"/>
          </a:xfrm>
        </p:grpSpPr>
        <p:sp>
          <p:nvSpPr>
            <p:cNvPr id="18" name="正方形/長方形 17"/>
            <p:cNvSpPr/>
            <p:nvPr/>
          </p:nvSpPr>
          <p:spPr>
            <a:xfrm>
              <a:off x="1754445" y="2069406"/>
              <a:ext cx="3258255" cy="60445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/>
            </p:nvPr>
          </p:nvGraphicFramePr>
          <p:xfrm>
            <a:off x="477756" y="2019270"/>
            <a:ext cx="8370510" cy="754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9" name="数式" r:id="rId7" imgW="2819400" imgH="254000" progId="Equation.3">
                    <p:embed/>
                  </p:oleObj>
                </mc:Choice>
                <mc:Fallback>
                  <p:oleObj name="数式" r:id="rId7" imgW="28194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7756" y="2019270"/>
                          <a:ext cx="8370510" cy="754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テキスト ボックス 18"/>
          <p:cNvSpPr txBox="1"/>
          <p:nvPr/>
        </p:nvSpPr>
        <p:spPr>
          <a:xfrm>
            <a:off x="1036100" y="2111551"/>
            <a:ext cx="70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latin typeface="Times New Roman"/>
                <a:cs typeface="Times New Roman"/>
              </a:rPr>
              <a:t>k</a:t>
            </a:r>
            <a:r>
              <a:rPr kumimoji="1" lang="en-US" altLang="ja-JP" sz="2400" dirty="0" smtClean="0"/>
              <a:t>=</a:t>
            </a:r>
            <a:r>
              <a:rPr kumimoji="1" lang="en-US" altLang="ja-JP" sz="2400" b="1" dirty="0" smtClean="0"/>
              <a:t>0</a:t>
            </a:r>
            <a:r>
              <a:rPr kumimoji="1" lang="ja-JP" altLang="en-US" sz="2400" dirty="0" smtClean="0"/>
              <a:t>のとき空間の対称性から</a:t>
            </a:r>
            <a:r>
              <a:rPr kumimoji="1" lang="en-US" altLang="ja-JP" sz="2400" dirty="0" smtClean="0"/>
              <a:t>0</a:t>
            </a:r>
            <a:r>
              <a:rPr kumimoji="1" lang="ja-JP" altLang="en-US" sz="2400" dirty="0" smtClean="0"/>
              <a:t>になる</a:t>
            </a:r>
            <a:r>
              <a:rPr kumimoji="1" lang="en-US" altLang="ja-JP" sz="2400" dirty="0" smtClean="0"/>
              <a:t> (</a:t>
            </a:r>
            <a:r>
              <a:rPr kumimoji="1" lang="ja-JP" altLang="en-US" sz="2400" dirty="0" smtClean="0"/>
              <a:t>滑らかさを仮定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Gamma_0&#10;\end{align*}&lt;/body&gt;&#10;  &lt;fcolor&gt;FF000000&lt;/fcolor&gt;&#10;  &lt;bcolor&gt;FFFFFFFF&lt;/bcolor&gt;&#10;  &lt;transparent&gt;True&lt;/transparent&gt;&#10;  &lt;resolution&gt;1800&lt;/resolution&gt;&#10;  &lt;imageh&gt;210&lt;/imageh&gt;&#10;  &lt;imagew&gt;23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40152"/>
            <a:ext cx="349491" cy="30708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494841" y="5445224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の</a:t>
            </a:r>
            <a:r>
              <a:rPr kumimoji="1" lang="en-US" altLang="ja-JP" sz="2400" dirty="0" smtClean="0"/>
              <a:t>k</a:t>
            </a:r>
            <a:r>
              <a:rPr kumimoji="1" lang="ja-JP" altLang="en-US" sz="2400" dirty="0" smtClean="0"/>
              <a:t>依存性がないと</a:t>
            </a:r>
            <a:r>
              <a:rPr lang="ja-JP" altLang="en-US" sz="2400" dirty="0"/>
              <a:t>仮定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4957863" y="5474841"/>
            <a:ext cx="505953" cy="38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Gamma_i&#10;\end{align*}&lt;/body&gt;&#10;  &lt;fcolor&gt;FF000000&lt;/fcolor&gt;&#10;  &lt;bcolor&gt;FFFFFFFF&lt;/bcolor&gt;&#10;  &lt;transparent&gt;True&lt;/transparent&gt;&#10;  &lt;resolution&gt;1800&lt;/resolution&gt;&#10;  &lt;imageh&gt;208&lt;/imageh&gt;&#10;  &lt;imagew&gt;20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13" y="5543077"/>
            <a:ext cx="305622" cy="30415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039880" y="5462861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が決まる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44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図形グループ 30"/>
          <p:cNvGrpSpPr/>
          <p:nvPr/>
        </p:nvGrpSpPr>
        <p:grpSpPr>
          <a:xfrm>
            <a:off x="685592" y="1139277"/>
            <a:ext cx="7993138" cy="5374360"/>
            <a:chOff x="685592" y="1139277"/>
            <a:chExt cx="7993138" cy="5374360"/>
          </a:xfrm>
        </p:grpSpPr>
        <p:pic>
          <p:nvPicPr>
            <p:cNvPr id="30" name="図 29" descr="スクリーンショット 2014-08-04 17.31.5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549" y="1139277"/>
              <a:ext cx="6877181" cy="5053306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840447" y="5928861"/>
              <a:ext cx="259632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err="1" smtClean="0"/>
                <a:t>M</a:t>
              </a:r>
              <a:r>
                <a:rPr kumimoji="1" lang="en-US" altLang="ja-JP" sz="2000" dirty="0" err="1" smtClean="0"/>
                <a:t>lepton</a:t>
              </a:r>
              <a:r>
                <a:rPr kumimoji="1" lang="en-US" altLang="ja-JP" sz="2000" dirty="0" smtClean="0"/>
                <a:t> pair</a:t>
              </a:r>
              <a:r>
                <a:rPr kumimoji="1" lang="en-US" altLang="ja-JP" sz="3200" dirty="0" smtClean="0"/>
                <a:t>/</a:t>
              </a:r>
              <a:r>
                <a:rPr kumimoji="1" lang="en-US" altLang="ja-JP" sz="3200" dirty="0" err="1" smtClean="0"/>
                <a:t>m</a:t>
              </a:r>
              <a:r>
                <a:rPr kumimoji="1" lang="en-US" altLang="ja-JP" sz="3200" baseline="-25000" dirty="0" err="1" smtClean="0"/>
                <a:t>T</a:t>
              </a:r>
              <a:endParaRPr kumimoji="1" lang="ja-JP" altLang="en-US" sz="2400" baseline="-25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85592" y="3141732"/>
              <a:ext cx="13699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Rate</a:t>
              </a:r>
              <a:endParaRPr kumimoji="1" lang="ja-JP" altLang="en-US" sz="3200" dirty="0"/>
            </a:p>
          </p:txBody>
        </p: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/>
            </p:nvPr>
          </p:nvGraphicFramePr>
          <p:xfrm>
            <a:off x="756947" y="3665214"/>
            <a:ext cx="1034820" cy="796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2" name="数式" r:id="rId5" imgW="660400" imgH="508000" progId="Equation.3">
                    <p:embed/>
                  </p:oleObj>
                </mc:Choice>
                <mc:Fallback>
                  <p:oleObj name="数式" r:id="rId5" imgW="660400" imgH="508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6947" y="3665214"/>
                          <a:ext cx="1034820" cy="796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コネクタ 8"/>
            <p:cNvCxnSpPr/>
            <p:nvPr/>
          </p:nvCxnSpPr>
          <p:spPr>
            <a:xfrm>
              <a:off x="7410646" y="1840215"/>
              <a:ext cx="941871" cy="14269"/>
            </a:xfrm>
            <a:prstGeom prst="line">
              <a:avLst/>
            </a:prstGeom>
            <a:ln w="508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7396375" y="1564548"/>
              <a:ext cx="941871" cy="14269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420336" y="2102527"/>
              <a:ext cx="941871" cy="14269"/>
            </a:xfrm>
            <a:prstGeom prst="line">
              <a:avLst/>
            </a:pr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335889" y="1351818"/>
              <a:ext cx="1222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o</a:t>
              </a:r>
              <a:r>
                <a:rPr lang="en-US" altLang="ja-JP" dirty="0" smtClean="0"/>
                <a:t>ur result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871065" y="1618370"/>
              <a:ext cx="304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</a:t>
              </a:r>
              <a:r>
                <a:rPr kumimoji="1" lang="en-US" altLang="ja-JP" dirty="0" smtClean="0"/>
                <a:t>ithout vertex correction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141056" y="1875212"/>
              <a:ext cx="1846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 free quarks</a:t>
              </a:r>
              <a:endParaRPr kumimoji="1" lang="ja-JP" altLang="en-US" dirty="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4043089" y="1351818"/>
            <a:ext cx="1161771" cy="4434482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346087" y="1351818"/>
            <a:ext cx="1695954" cy="4464935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5204860" y="1351818"/>
            <a:ext cx="3315134" cy="4464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71608" y="4072826"/>
            <a:ext cx="315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低エネルギー領域で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倍程度の増大</a:t>
            </a:r>
            <a:endParaRPr kumimoji="1" lang="ja-JP" altLang="en-US" sz="2400" dirty="0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47426" y="1383215"/>
            <a:ext cx="21213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T=1.5T</a:t>
            </a:r>
            <a:r>
              <a:rPr kumimoji="1" lang="en-US" altLang="ja-JP" sz="2400" baseline="-25000" dirty="0" smtClean="0"/>
              <a:t>c</a:t>
            </a:r>
          </a:p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dirty="0" smtClean="0"/>
              <a:t>=290MeV</a:t>
            </a:r>
          </a:p>
          <a:p>
            <a:r>
              <a:rPr kumimoji="1" lang="en-US" altLang="ja-JP" sz="2400" dirty="0" smtClean="0"/>
              <a:t>m</a:t>
            </a:r>
            <a:r>
              <a:rPr kumimoji="1" lang="en-US" altLang="ja-JP" sz="2400" baseline="-25000" dirty="0" smtClean="0"/>
              <a:t>T</a:t>
            </a:r>
            <a:r>
              <a:rPr kumimoji="1" lang="en-US" altLang="ja-JP" sz="2400" dirty="0" smtClean="0"/>
              <a:t>〜350MeV</a:t>
            </a:r>
            <a:endParaRPr kumimoji="1" lang="ja-JP" altLang="en-US" sz="2400" dirty="0"/>
          </a:p>
        </p:txBody>
      </p:sp>
      <p:sp>
        <p:nvSpPr>
          <p:cNvPr id="21" name="角丸四角形 20"/>
          <p:cNvSpPr/>
          <p:nvPr/>
        </p:nvSpPr>
        <p:spPr>
          <a:xfrm>
            <a:off x="0" y="1462825"/>
            <a:ext cx="1791767" cy="10921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results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19782" y="-702280"/>
            <a:ext cx="184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HTL perturbation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9849424" y="-493505"/>
            <a:ext cx="941871" cy="14269"/>
          </a:xfrm>
          <a:prstGeom prst="line">
            <a:avLst/>
          </a:prstGeom>
          <a:ln w="50800">
            <a:solidFill>
              <a:srgbClr val="FCA8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図形グループ 37"/>
          <p:cNvGrpSpPr/>
          <p:nvPr/>
        </p:nvGrpSpPr>
        <p:grpSpPr>
          <a:xfrm>
            <a:off x="1239360" y="4613047"/>
            <a:ext cx="2583447" cy="1559997"/>
            <a:chOff x="-1899188" y="4796353"/>
            <a:chExt cx="2583447" cy="1559997"/>
          </a:xfrm>
        </p:grpSpPr>
        <p:sp>
          <p:nvSpPr>
            <p:cNvPr id="52" name="角丸四角形 51"/>
            <p:cNvSpPr/>
            <p:nvPr/>
          </p:nvSpPr>
          <p:spPr>
            <a:xfrm>
              <a:off x="-1899188" y="4823294"/>
              <a:ext cx="2583447" cy="1533056"/>
            </a:xfrm>
            <a:prstGeom prst="roundRect">
              <a:avLst>
                <a:gd name="adj" fmla="val 12000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grpSp>
          <p:nvGrpSpPr>
            <p:cNvPr id="50" name="図形グループ 49"/>
            <p:cNvGrpSpPr/>
            <p:nvPr/>
          </p:nvGrpSpPr>
          <p:grpSpPr>
            <a:xfrm>
              <a:off x="-1736922" y="5580231"/>
              <a:ext cx="2233619" cy="669626"/>
              <a:chOff x="3789569" y="5220873"/>
              <a:chExt cx="4097883" cy="1250230"/>
            </a:xfrm>
          </p:grpSpPr>
          <p:grpSp>
            <p:nvGrpSpPr>
              <p:cNvPr id="53" name="グループ化 480"/>
              <p:cNvGrpSpPr/>
              <p:nvPr/>
            </p:nvGrpSpPr>
            <p:grpSpPr>
              <a:xfrm>
                <a:off x="7423420" y="5939035"/>
                <a:ext cx="356702" cy="388654"/>
                <a:chOff x="10835736" y="10207018"/>
                <a:chExt cx="216024" cy="252028"/>
              </a:xfrm>
            </p:grpSpPr>
            <p:cxnSp>
              <p:nvCxnSpPr>
                <p:cNvPr id="99" name="直線コネクタ 98"/>
                <p:cNvCxnSpPr/>
                <p:nvPr/>
              </p:nvCxnSpPr>
              <p:spPr>
                <a:xfrm>
                  <a:off x="10835736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/>
                <p:cNvCxnSpPr/>
                <p:nvPr/>
              </p:nvCxnSpPr>
              <p:spPr>
                <a:xfrm flipH="1">
                  <a:off x="10835736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グループ化 70"/>
              <p:cNvGrpSpPr/>
              <p:nvPr/>
            </p:nvGrpSpPr>
            <p:grpSpPr>
              <a:xfrm rot="19501577">
                <a:off x="5538031" y="5220873"/>
                <a:ext cx="2228970" cy="396192"/>
                <a:chOff x="21248667" y="25020012"/>
                <a:chExt cx="2650801" cy="444913"/>
              </a:xfrm>
            </p:grpSpPr>
            <p:grpSp>
              <p:nvGrpSpPr>
                <p:cNvPr id="66" name="グループ化 438"/>
                <p:cNvGrpSpPr/>
                <p:nvPr/>
              </p:nvGrpSpPr>
              <p:grpSpPr>
                <a:xfrm>
                  <a:off x="22387297" y="25020012"/>
                  <a:ext cx="1512171" cy="435778"/>
                  <a:chOff x="6838104" y="10423042"/>
                  <a:chExt cx="1512171" cy="435778"/>
                </a:xfrm>
              </p:grpSpPr>
              <p:grpSp>
                <p:nvGrpSpPr>
                  <p:cNvPr id="82" name="グループ化 462"/>
                  <p:cNvGrpSpPr/>
                  <p:nvPr/>
                </p:nvGrpSpPr>
                <p:grpSpPr>
                  <a:xfrm rot="16200000">
                    <a:off x="7435131" y="9943675"/>
                    <a:ext cx="318118" cy="1512171"/>
                    <a:chOff x="3491880" y="2960948"/>
                    <a:chExt cx="318118" cy="1728195"/>
                  </a:xfrm>
                </p:grpSpPr>
                <p:grpSp>
                  <p:nvGrpSpPr>
                    <p:cNvPr id="85" name="グループ化 465"/>
                    <p:cNvGrpSpPr/>
                    <p:nvPr/>
                  </p:nvGrpSpPr>
                  <p:grpSpPr>
                    <a:xfrm>
                      <a:off x="3491880" y="2960948"/>
                      <a:ext cx="318118" cy="864097"/>
                      <a:chOff x="3491880" y="2960948"/>
                      <a:chExt cx="318118" cy="864097"/>
                    </a:xfrm>
                  </p:grpSpPr>
                  <p:grpSp>
                    <p:nvGrpSpPr>
                      <p:cNvPr id="93" name="グループ化 473"/>
                      <p:cNvGrpSpPr/>
                      <p:nvPr/>
                    </p:nvGrpSpPr>
                    <p:grpSpPr>
                      <a:xfrm>
                        <a:off x="3491880" y="2960948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97" name="円弧 96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98" name="円弧 97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94" name="グループ化 474"/>
                      <p:cNvGrpSpPr/>
                      <p:nvPr/>
                    </p:nvGrpSpPr>
                    <p:grpSpPr>
                      <a:xfrm>
                        <a:off x="3491880" y="3392997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95" name="円弧 94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96" name="円弧 95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  <p:grpSp>
                  <p:nvGrpSpPr>
                    <p:cNvPr id="86" name="グループ化 466"/>
                    <p:cNvGrpSpPr/>
                    <p:nvPr/>
                  </p:nvGrpSpPr>
                  <p:grpSpPr>
                    <a:xfrm>
                      <a:off x="3491880" y="3825046"/>
                      <a:ext cx="318118" cy="864097"/>
                      <a:chOff x="3491880" y="2960948"/>
                      <a:chExt cx="318118" cy="864097"/>
                    </a:xfrm>
                  </p:grpSpPr>
                  <p:grpSp>
                    <p:nvGrpSpPr>
                      <p:cNvPr id="87" name="グループ化 467"/>
                      <p:cNvGrpSpPr/>
                      <p:nvPr/>
                    </p:nvGrpSpPr>
                    <p:grpSpPr>
                      <a:xfrm>
                        <a:off x="3491880" y="2960948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91" name="円弧 90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92" name="円弧 91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88" name="グループ化 468"/>
                      <p:cNvGrpSpPr/>
                      <p:nvPr/>
                    </p:nvGrpSpPr>
                    <p:grpSpPr>
                      <a:xfrm>
                        <a:off x="3491880" y="3392997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89" name="円弧 88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90" name="円弧 89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</p:grpSp>
              <p:cxnSp>
                <p:nvCxnSpPr>
                  <p:cNvPr id="83" name="直線コネクタ 82"/>
                  <p:cNvCxnSpPr/>
                  <p:nvPr/>
                </p:nvCxnSpPr>
                <p:spPr>
                  <a:xfrm>
                    <a:off x="7658677" y="10423042"/>
                    <a:ext cx="64486" cy="180020"/>
                  </a:xfrm>
                  <a:prstGeom prst="line">
                    <a:avLst/>
                  </a:prstGeom>
                  <a:ln w="444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/>
                  <p:cNvCxnSpPr/>
                  <p:nvPr/>
                </p:nvCxnSpPr>
                <p:spPr>
                  <a:xfrm flipH="1">
                    <a:off x="7658677" y="10603062"/>
                    <a:ext cx="64486" cy="144016"/>
                  </a:xfrm>
                  <a:prstGeom prst="line">
                    <a:avLst/>
                  </a:prstGeom>
                  <a:ln w="444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グループ化 441"/>
                <p:cNvGrpSpPr/>
                <p:nvPr/>
              </p:nvGrpSpPr>
              <p:grpSpPr>
                <a:xfrm rot="16200000">
                  <a:off x="21845694" y="24549780"/>
                  <a:ext cx="318118" cy="1512171"/>
                  <a:chOff x="3491880" y="2960948"/>
                  <a:chExt cx="318118" cy="1728195"/>
                </a:xfrm>
              </p:grpSpPr>
              <p:grpSp>
                <p:nvGrpSpPr>
                  <p:cNvPr id="68" name="グループ化 444"/>
                  <p:cNvGrpSpPr/>
                  <p:nvPr/>
                </p:nvGrpSpPr>
                <p:grpSpPr>
                  <a:xfrm>
                    <a:off x="3491880" y="2960948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76" name="グループ化 452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80" name="円弧 79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1" name="円弧 80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7" name="グループ化 453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78" name="円弧 77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9" name="円弧 78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69" name="グループ化 445"/>
                  <p:cNvGrpSpPr/>
                  <p:nvPr/>
                </p:nvGrpSpPr>
                <p:grpSpPr>
                  <a:xfrm>
                    <a:off x="3491880" y="3825046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70" name="グループ化 446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74" name="円弧 73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5" name="円弧 74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1" name="グループ化 447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72" name="円弧 71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3" name="円弧 72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</p:grpSp>
          <p:cxnSp>
            <p:nvCxnSpPr>
              <p:cNvPr id="55" name="直線コネクタ 54"/>
              <p:cNvCxnSpPr/>
              <p:nvPr/>
            </p:nvCxnSpPr>
            <p:spPr>
              <a:xfrm>
                <a:off x="3789569" y="6112806"/>
                <a:ext cx="409788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グループ化 309"/>
              <p:cNvGrpSpPr/>
              <p:nvPr/>
            </p:nvGrpSpPr>
            <p:grpSpPr>
              <a:xfrm rot="10800000">
                <a:off x="6672129" y="5739533"/>
                <a:ext cx="699538" cy="722216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62" name="円/楕円 61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3" name="直線コネクタ 62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>
                  <a:stCxn id="62" idx="3"/>
                  <a:endCxn id="62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グループ化 309"/>
              <p:cNvGrpSpPr/>
              <p:nvPr/>
            </p:nvGrpSpPr>
            <p:grpSpPr>
              <a:xfrm rot="10800000">
                <a:off x="4248562" y="5748887"/>
                <a:ext cx="699538" cy="722216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58" name="円/楕円 57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9" name="直線コネクタ 58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>
                  <a:stCxn id="58" idx="3"/>
                  <a:endCxn id="58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テキスト ボックス 50"/>
            <p:cNvSpPr txBox="1"/>
            <p:nvPr/>
          </p:nvSpPr>
          <p:spPr>
            <a:xfrm>
              <a:off x="-1781077" y="4796353"/>
              <a:ext cx="231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6">
                      <a:lumMod val="75000"/>
                    </a:schemeClr>
                  </a:solidFill>
                </a:rPr>
                <a:t>Landau damping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01" name="図形グループ 100"/>
          <p:cNvGrpSpPr/>
          <p:nvPr/>
        </p:nvGrpSpPr>
        <p:grpSpPr>
          <a:xfrm>
            <a:off x="6107339" y="3686489"/>
            <a:ext cx="2569261" cy="2239049"/>
            <a:chOff x="5081572" y="2436458"/>
            <a:chExt cx="2569261" cy="2239049"/>
          </a:xfrm>
        </p:grpSpPr>
        <p:sp>
          <p:nvSpPr>
            <p:cNvPr id="102" name="角丸四角形 101"/>
            <p:cNvSpPr/>
            <p:nvPr/>
          </p:nvSpPr>
          <p:spPr>
            <a:xfrm>
              <a:off x="5081572" y="2546328"/>
              <a:ext cx="2569261" cy="2129179"/>
            </a:xfrm>
            <a:prstGeom prst="roundRect">
              <a:avLst>
                <a:gd name="adj" fmla="val 1145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grpSp>
          <p:nvGrpSpPr>
            <p:cNvPr id="103" name="図形グループ 102"/>
            <p:cNvGrpSpPr/>
            <p:nvPr/>
          </p:nvGrpSpPr>
          <p:grpSpPr>
            <a:xfrm>
              <a:off x="5516132" y="3262978"/>
              <a:ext cx="1858978" cy="1376957"/>
              <a:chOff x="948089" y="5007939"/>
              <a:chExt cx="2801165" cy="1970996"/>
            </a:xfrm>
          </p:grpSpPr>
          <p:grpSp>
            <p:nvGrpSpPr>
              <p:cNvPr id="105" name="グループ化 362"/>
              <p:cNvGrpSpPr/>
              <p:nvPr/>
            </p:nvGrpSpPr>
            <p:grpSpPr>
              <a:xfrm>
                <a:off x="2237083" y="5748261"/>
                <a:ext cx="1512171" cy="435778"/>
                <a:chOff x="6838104" y="10423042"/>
                <a:chExt cx="1512171" cy="435778"/>
              </a:xfrm>
            </p:grpSpPr>
            <p:grpSp>
              <p:nvGrpSpPr>
                <p:cNvPr id="124" name="グループ化 411"/>
                <p:cNvGrpSpPr/>
                <p:nvPr/>
              </p:nvGrpSpPr>
              <p:grpSpPr>
                <a:xfrm rot="16200000">
                  <a:off x="7435131" y="9943675"/>
                  <a:ext cx="318118" cy="1512171"/>
                  <a:chOff x="3491880" y="2960948"/>
                  <a:chExt cx="318118" cy="1728195"/>
                </a:xfrm>
              </p:grpSpPr>
              <p:grpSp>
                <p:nvGrpSpPr>
                  <p:cNvPr id="127" name="グループ化 418"/>
                  <p:cNvGrpSpPr/>
                  <p:nvPr/>
                </p:nvGrpSpPr>
                <p:grpSpPr>
                  <a:xfrm>
                    <a:off x="3491880" y="2960948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135" name="グループ化 426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139" name="円弧 138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40" name="円弧 139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36" name="グループ化 427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137" name="円弧 136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8" name="円弧 137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28" name="グループ化 419"/>
                  <p:cNvGrpSpPr/>
                  <p:nvPr/>
                </p:nvGrpSpPr>
                <p:grpSpPr>
                  <a:xfrm>
                    <a:off x="3491880" y="3825046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129" name="グループ化 420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133" name="円弧 132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4" name="円弧 133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30" name="グループ化 421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131" name="円弧 130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2" name="円弧 131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cxnSp>
              <p:nvCxnSpPr>
                <p:cNvPr id="125" name="直線コネクタ 124"/>
                <p:cNvCxnSpPr/>
                <p:nvPr/>
              </p:nvCxnSpPr>
              <p:spPr>
                <a:xfrm>
                  <a:off x="7658677" y="10423042"/>
                  <a:ext cx="64486" cy="18002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コネクタ 125"/>
                <p:cNvCxnSpPr/>
                <p:nvPr/>
              </p:nvCxnSpPr>
              <p:spPr>
                <a:xfrm flipH="1">
                  <a:off x="7658677" y="10603062"/>
                  <a:ext cx="64486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グループ化 433"/>
              <p:cNvGrpSpPr/>
              <p:nvPr/>
            </p:nvGrpSpPr>
            <p:grpSpPr>
              <a:xfrm rot="2835208">
                <a:off x="1008954" y="4968187"/>
                <a:ext cx="341710" cy="463440"/>
                <a:chOff x="10675491" y="10207018"/>
                <a:chExt cx="216024" cy="252028"/>
              </a:xfrm>
            </p:grpSpPr>
            <p:cxnSp>
              <p:nvCxnSpPr>
                <p:cNvPr id="122" name="直線コネクタ 121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122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直線コネクタ 106"/>
              <p:cNvCxnSpPr/>
              <p:nvPr/>
            </p:nvCxnSpPr>
            <p:spPr>
              <a:xfrm>
                <a:off x="974850" y="5007939"/>
                <a:ext cx="1283387" cy="102374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 flipV="1">
                <a:off x="951843" y="6005448"/>
                <a:ext cx="1311293" cy="94301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グループ化 487"/>
              <p:cNvGrpSpPr/>
              <p:nvPr/>
            </p:nvGrpSpPr>
            <p:grpSpPr>
              <a:xfrm rot="8849643">
                <a:off x="1005871" y="6515495"/>
                <a:ext cx="341710" cy="463440"/>
                <a:chOff x="10675491" y="10207018"/>
                <a:chExt cx="216024" cy="252028"/>
              </a:xfrm>
            </p:grpSpPr>
            <p:cxnSp>
              <p:nvCxnSpPr>
                <p:cNvPr id="120" name="直線コネクタ 119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グループ化 309"/>
              <p:cNvGrpSpPr/>
              <p:nvPr/>
            </p:nvGrpSpPr>
            <p:grpSpPr>
              <a:xfrm rot="10800000">
                <a:off x="1295017" y="6054068"/>
                <a:ext cx="699538" cy="722216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116" name="円/楕円 115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7" name="直線コネクタ 116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コネクタ 117"/>
                <p:cNvCxnSpPr>
                  <a:stCxn id="116" idx="3"/>
                  <a:endCxn id="116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グループ化 309"/>
              <p:cNvGrpSpPr/>
              <p:nvPr/>
            </p:nvGrpSpPr>
            <p:grpSpPr>
              <a:xfrm rot="10800000">
                <a:off x="1305703" y="5207091"/>
                <a:ext cx="699538" cy="722216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112" name="円/楕円 111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3" name="直線コネクタ 112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コネクタ 113"/>
                <p:cNvCxnSpPr>
                  <a:stCxn id="112" idx="3"/>
                  <a:endCxn id="112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4" name="テキスト ボックス 103"/>
            <p:cNvSpPr txBox="1"/>
            <p:nvPr/>
          </p:nvSpPr>
          <p:spPr>
            <a:xfrm>
              <a:off x="5126879" y="2436458"/>
              <a:ext cx="2523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q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uasi-particle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pair annihilation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2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704" y="274638"/>
            <a:ext cx="8940418" cy="114300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</a:rPr>
              <a:t>dditional pole due to vertex correction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-3612938" y="2570630"/>
          <a:ext cx="3452825" cy="79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数式" r:id="rId3" imgW="1155700" imgH="266700" progId="Equation.3">
                  <p:embed/>
                </p:oleObj>
              </mc:Choice>
              <mc:Fallback>
                <p:oleObj name="数式" r:id="rId3" imgW="1155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612938" y="2570630"/>
                        <a:ext cx="3452825" cy="79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-2021855" y="4450672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&amp;</a:t>
            </a:r>
            <a:endParaRPr kumimoji="1" lang="ja-JP" altLang="en-US" sz="3200" dirty="0"/>
          </a:p>
        </p:txBody>
      </p:sp>
      <p:sp>
        <p:nvSpPr>
          <p:cNvPr id="10" name="角丸四角形 9"/>
          <p:cNvSpPr/>
          <p:nvPr/>
        </p:nvSpPr>
        <p:spPr>
          <a:xfrm>
            <a:off x="9522996" y="1147302"/>
            <a:ext cx="8449087" cy="2417627"/>
          </a:xfrm>
          <a:prstGeom prst="roundRect">
            <a:avLst>
              <a:gd name="adj" fmla="val 11119"/>
            </a:avLst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-3921962" y="1483843"/>
            <a:ext cx="3452825" cy="7572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1037" y="3539769"/>
            <a:ext cx="47762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emergence of a  pole in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3200" baseline="-25000" dirty="0" err="1" smtClean="0">
                <a:latin typeface="Symbol" charset="2"/>
                <a:cs typeface="Symbol" charset="2"/>
              </a:rPr>
              <a:t>m</a:t>
            </a:r>
            <a:endParaRPr kumimoji="1" lang="ja-JP" alt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01358" y="3539769"/>
            <a:ext cx="4635046" cy="695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3650475" y="4349235"/>
            <a:ext cx="1630478" cy="4076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0422" y="4672630"/>
            <a:ext cx="691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Additional pole means production from diagrams like,</a:t>
            </a:r>
            <a:endParaRPr kumimoji="1" lang="ja-JP" altLang="en-US" sz="2400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899626" y="5147817"/>
            <a:ext cx="1637332" cy="1490789"/>
            <a:chOff x="4991159" y="3367531"/>
            <a:chExt cx="3285341" cy="2810508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4991159" y="3367531"/>
              <a:ext cx="3285341" cy="2810508"/>
              <a:chOff x="3438927" y="2091034"/>
              <a:chExt cx="3285341" cy="2810508"/>
            </a:xfrm>
          </p:grpSpPr>
          <p:grpSp>
            <p:nvGrpSpPr>
              <p:cNvPr id="32" name="グループ化 362"/>
              <p:cNvGrpSpPr/>
              <p:nvPr/>
            </p:nvGrpSpPr>
            <p:grpSpPr>
              <a:xfrm>
                <a:off x="5212097" y="3263008"/>
                <a:ext cx="1512171" cy="435778"/>
                <a:chOff x="6838104" y="10423042"/>
                <a:chExt cx="1512171" cy="435778"/>
              </a:xfrm>
            </p:grpSpPr>
            <p:grpSp>
              <p:nvGrpSpPr>
                <p:cNvPr id="52" name="グループ化 411"/>
                <p:cNvGrpSpPr/>
                <p:nvPr/>
              </p:nvGrpSpPr>
              <p:grpSpPr>
                <a:xfrm rot="16200000">
                  <a:off x="7435131" y="9943675"/>
                  <a:ext cx="318118" cy="1512171"/>
                  <a:chOff x="3491880" y="2960948"/>
                  <a:chExt cx="318118" cy="1728195"/>
                </a:xfrm>
              </p:grpSpPr>
              <p:grpSp>
                <p:nvGrpSpPr>
                  <p:cNvPr id="55" name="グループ化 418"/>
                  <p:cNvGrpSpPr/>
                  <p:nvPr/>
                </p:nvGrpSpPr>
                <p:grpSpPr>
                  <a:xfrm>
                    <a:off x="3491880" y="2960948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63" name="グループ化 426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67" name="円弧 66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" name="円弧 67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4" name="グループ化 427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65" name="円弧 64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6" name="円弧 65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6" name="グループ化 419"/>
                  <p:cNvGrpSpPr/>
                  <p:nvPr/>
                </p:nvGrpSpPr>
                <p:grpSpPr>
                  <a:xfrm>
                    <a:off x="3491880" y="3825046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57" name="グループ化 420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61" name="円弧 60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2" name="円弧 61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58" name="グループ化 421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59" name="円弧 58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0" name="円弧 59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7658677" y="10423042"/>
                  <a:ext cx="64486" cy="18002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 flipH="1">
                  <a:off x="7658677" y="10603062"/>
                  <a:ext cx="64486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グループ化 433"/>
              <p:cNvGrpSpPr/>
              <p:nvPr/>
            </p:nvGrpSpPr>
            <p:grpSpPr>
              <a:xfrm rot="2835208">
                <a:off x="4467012" y="2856486"/>
                <a:ext cx="341710" cy="463440"/>
                <a:chOff x="10675491" y="10207018"/>
                <a:chExt cx="216024" cy="252028"/>
              </a:xfrm>
            </p:grpSpPr>
            <p:cxnSp>
              <p:nvCxnSpPr>
                <p:cNvPr id="50" name="直線コネクタ 49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線コネクタ 33"/>
              <p:cNvCxnSpPr/>
              <p:nvPr/>
            </p:nvCxnSpPr>
            <p:spPr>
              <a:xfrm>
                <a:off x="3438927" y="2091034"/>
                <a:ext cx="1794324" cy="145539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3438927" y="3520195"/>
                <a:ext cx="1799223" cy="138134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グループ化 487"/>
              <p:cNvGrpSpPr/>
              <p:nvPr/>
            </p:nvGrpSpPr>
            <p:grpSpPr>
              <a:xfrm rot="8849643">
                <a:off x="4492445" y="3730345"/>
                <a:ext cx="341710" cy="463440"/>
                <a:chOff x="10675491" y="10207018"/>
                <a:chExt cx="216024" cy="252028"/>
              </a:xfrm>
            </p:grpSpPr>
            <p:cxnSp>
              <p:nvCxnSpPr>
                <p:cNvPr id="48" name="直線コネクタ 47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図形グループ 36"/>
              <p:cNvGrpSpPr/>
              <p:nvPr/>
            </p:nvGrpSpPr>
            <p:grpSpPr>
              <a:xfrm>
                <a:off x="3926857" y="2828534"/>
                <a:ext cx="610143" cy="1408374"/>
                <a:chOff x="1972544" y="3114449"/>
                <a:chExt cx="610143" cy="1408374"/>
              </a:xfrm>
            </p:grpSpPr>
            <p:sp>
              <p:nvSpPr>
                <p:cNvPr id="38" name="円弧 37"/>
                <p:cNvSpPr/>
                <p:nvPr/>
              </p:nvSpPr>
              <p:spPr>
                <a:xfrm rot="10800000">
                  <a:off x="2085552" y="4201626"/>
                  <a:ext cx="476418" cy="321197"/>
                </a:xfrm>
                <a:prstGeom prst="arc">
                  <a:avLst>
                    <a:gd name="adj1" fmla="val 16200000"/>
                    <a:gd name="adj2" fmla="val 895605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9" name="図形グループ 38"/>
                <p:cNvGrpSpPr/>
                <p:nvPr/>
              </p:nvGrpSpPr>
              <p:grpSpPr>
                <a:xfrm rot="16200000">
                  <a:off x="2069498" y="3362432"/>
                  <a:ext cx="543054" cy="483324"/>
                  <a:chOff x="3001354" y="1071952"/>
                  <a:chExt cx="1212034" cy="1097439"/>
                </a:xfrm>
              </p:grpSpPr>
              <p:sp>
                <p:nvSpPr>
                  <p:cNvPr id="46" name="円弧 45"/>
                  <p:cNvSpPr/>
                  <p:nvPr/>
                </p:nvSpPr>
                <p:spPr>
                  <a:xfrm rot="5400000" flipH="1">
                    <a:off x="2818912" y="1254394"/>
                    <a:ext cx="1081759" cy="716875"/>
                  </a:xfrm>
                  <a:prstGeom prst="arc">
                    <a:avLst>
                      <a:gd name="adj1" fmla="val 12664514"/>
                      <a:gd name="adj2" fmla="val 8956056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円弧 46"/>
                  <p:cNvSpPr/>
                  <p:nvPr/>
                </p:nvSpPr>
                <p:spPr>
                  <a:xfrm rot="5400000" flipH="1">
                    <a:off x="3314071" y="1270074"/>
                    <a:ext cx="1081759" cy="716875"/>
                  </a:xfrm>
                  <a:prstGeom prst="arc">
                    <a:avLst>
                      <a:gd name="adj1" fmla="val 12664514"/>
                      <a:gd name="adj2" fmla="val 8956056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0" name="円弧 39"/>
                <p:cNvSpPr/>
                <p:nvPr/>
              </p:nvSpPr>
              <p:spPr>
                <a:xfrm flipH="1">
                  <a:off x="2099363" y="3114449"/>
                  <a:ext cx="476418" cy="321197"/>
                </a:xfrm>
                <a:prstGeom prst="arc">
                  <a:avLst>
                    <a:gd name="adj1" fmla="val 16200000"/>
                    <a:gd name="adj2" fmla="val 895605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1" name="直線コネクタ 40"/>
                <p:cNvCxnSpPr/>
                <p:nvPr/>
              </p:nvCxnSpPr>
              <p:spPr>
                <a:xfrm rot="16200000">
                  <a:off x="2001661" y="3206885"/>
                  <a:ext cx="75492" cy="1337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 rot="16200000" flipV="1">
                  <a:off x="2130930" y="3201823"/>
                  <a:ext cx="75492" cy="1337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図形グループ 42"/>
                <p:cNvGrpSpPr/>
                <p:nvPr/>
              </p:nvGrpSpPr>
              <p:grpSpPr>
                <a:xfrm rot="16200000">
                  <a:off x="2063138" y="3797088"/>
                  <a:ext cx="543054" cy="483324"/>
                  <a:chOff x="3001354" y="1071952"/>
                  <a:chExt cx="1212034" cy="1097439"/>
                </a:xfrm>
              </p:grpSpPr>
              <p:sp>
                <p:nvSpPr>
                  <p:cNvPr id="44" name="円弧 43"/>
                  <p:cNvSpPr/>
                  <p:nvPr/>
                </p:nvSpPr>
                <p:spPr>
                  <a:xfrm rot="5400000" flipH="1">
                    <a:off x="2818912" y="1254394"/>
                    <a:ext cx="1081759" cy="716875"/>
                  </a:xfrm>
                  <a:prstGeom prst="arc">
                    <a:avLst>
                      <a:gd name="adj1" fmla="val 12664514"/>
                      <a:gd name="adj2" fmla="val 8956056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円弧 44"/>
                  <p:cNvSpPr/>
                  <p:nvPr/>
                </p:nvSpPr>
                <p:spPr>
                  <a:xfrm rot="5400000" flipH="1">
                    <a:off x="3314071" y="1270074"/>
                    <a:ext cx="1081759" cy="716875"/>
                  </a:xfrm>
                  <a:prstGeom prst="arc">
                    <a:avLst>
                      <a:gd name="adj1" fmla="val 12664514"/>
                      <a:gd name="adj2" fmla="val 8956056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22" name="グループ化 309"/>
            <p:cNvGrpSpPr/>
            <p:nvPr/>
          </p:nvGrpSpPr>
          <p:grpSpPr>
            <a:xfrm rot="10800000">
              <a:off x="5114453" y="3402260"/>
              <a:ext cx="699538" cy="722216"/>
              <a:chOff x="24176519" y="7699044"/>
              <a:chExt cx="360512" cy="396044"/>
            </a:xfrm>
            <a:solidFill>
              <a:schemeClr val="bg1"/>
            </a:solidFill>
          </p:grpSpPr>
          <p:sp>
            <p:nvSpPr>
              <p:cNvPr id="28" name="円/楕円 27"/>
              <p:cNvSpPr/>
              <p:nvPr/>
            </p:nvSpPr>
            <p:spPr>
              <a:xfrm>
                <a:off x="24176990" y="7699044"/>
                <a:ext cx="360041" cy="39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" name="直線コネクタ 28"/>
              <p:cNvCxnSpPr/>
              <p:nvPr/>
            </p:nvCxnSpPr>
            <p:spPr>
              <a:xfrm flipV="1">
                <a:off x="24176519" y="7707648"/>
                <a:ext cx="216024" cy="26433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>
                <a:stCxn id="28" idx="3"/>
                <a:endCxn id="28" idx="7"/>
              </p:cNvCxnSpPr>
              <p:nvPr/>
            </p:nvCxnSpPr>
            <p:spPr>
              <a:xfrm flipV="1">
                <a:off x="24229717" y="7757043"/>
                <a:ext cx="254587" cy="28004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4321007" y="7820795"/>
                <a:ext cx="216024" cy="26433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グループ化 309"/>
            <p:cNvGrpSpPr/>
            <p:nvPr/>
          </p:nvGrpSpPr>
          <p:grpSpPr>
            <a:xfrm rot="10800000">
              <a:off x="5063873" y="5455822"/>
              <a:ext cx="699538" cy="722216"/>
              <a:chOff x="24176519" y="7699044"/>
              <a:chExt cx="360512" cy="396044"/>
            </a:xfrm>
            <a:solidFill>
              <a:schemeClr val="bg1"/>
            </a:solidFill>
          </p:grpSpPr>
          <p:sp>
            <p:nvSpPr>
              <p:cNvPr id="24" name="円/楕円 23"/>
              <p:cNvSpPr/>
              <p:nvPr/>
            </p:nvSpPr>
            <p:spPr>
              <a:xfrm>
                <a:off x="24176990" y="7699044"/>
                <a:ext cx="360041" cy="3960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" name="直線コネクタ 24"/>
              <p:cNvCxnSpPr/>
              <p:nvPr/>
            </p:nvCxnSpPr>
            <p:spPr>
              <a:xfrm flipV="1">
                <a:off x="24176519" y="7707648"/>
                <a:ext cx="216024" cy="26433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>
                <a:stCxn id="24" idx="3"/>
                <a:endCxn id="24" idx="7"/>
              </p:cNvCxnSpPr>
              <p:nvPr/>
            </p:nvCxnSpPr>
            <p:spPr>
              <a:xfrm flipV="1">
                <a:off x="24229717" y="7757043"/>
                <a:ext cx="254587" cy="28004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V="1">
                <a:off x="24321007" y="7820795"/>
                <a:ext cx="216024" cy="26433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図形グループ 68"/>
          <p:cNvGrpSpPr/>
          <p:nvPr/>
        </p:nvGrpSpPr>
        <p:grpSpPr>
          <a:xfrm>
            <a:off x="2873033" y="5470286"/>
            <a:ext cx="2945683" cy="1121435"/>
            <a:chOff x="3789569" y="5220873"/>
            <a:chExt cx="4097883" cy="1543096"/>
          </a:xfrm>
        </p:grpSpPr>
        <p:grpSp>
          <p:nvGrpSpPr>
            <p:cNvPr id="70" name="図形グループ 69"/>
            <p:cNvGrpSpPr/>
            <p:nvPr/>
          </p:nvGrpSpPr>
          <p:grpSpPr>
            <a:xfrm>
              <a:off x="3789569" y="5220873"/>
              <a:ext cx="4097883" cy="1250230"/>
              <a:chOff x="3789569" y="5220873"/>
              <a:chExt cx="4097883" cy="1250230"/>
            </a:xfrm>
          </p:grpSpPr>
          <p:grpSp>
            <p:nvGrpSpPr>
              <p:cNvPr id="77" name="グループ化 480"/>
              <p:cNvGrpSpPr/>
              <p:nvPr/>
            </p:nvGrpSpPr>
            <p:grpSpPr>
              <a:xfrm>
                <a:off x="7423420" y="5939035"/>
                <a:ext cx="356702" cy="388654"/>
                <a:chOff x="10835736" y="10207018"/>
                <a:chExt cx="216024" cy="252028"/>
              </a:xfrm>
            </p:grpSpPr>
            <p:cxnSp>
              <p:nvCxnSpPr>
                <p:cNvPr id="123" name="直線コネクタ 122"/>
                <p:cNvCxnSpPr/>
                <p:nvPr/>
              </p:nvCxnSpPr>
              <p:spPr>
                <a:xfrm>
                  <a:off x="10835736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/>
                <p:cNvCxnSpPr/>
                <p:nvPr/>
              </p:nvCxnSpPr>
              <p:spPr>
                <a:xfrm flipH="1">
                  <a:off x="10835736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グループ化 70"/>
              <p:cNvGrpSpPr/>
              <p:nvPr/>
            </p:nvGrpSpPr>
            <p:grpSpPr>
              <a:xfrm rot="19501577">
                <a:off x="5538031" y="5220873"/>
                <a:ext cx="2228970" cy="396192"/>
                <a:chOff x="21248667" y="25020012"/>
                <a:chExt cx="2650801" cy="444913"/>
              </a:xfrm>
            </p:grpSpPr>
            <p:grpSp>
              <p:nvGrpSpPr>
                <p:cNvPr id="90" name="グループ化 438"/>
                <p:cNvGrpSpPr/>
                <p:nvPr/>
              </p:nvGrpSpPr>
              <p:grpSpPr>
                <a:xfrm>
                  <a:off x="22387297" y="25020012"/>
                  <a:ext cx="1512171" cy="435778"/>
                  <a:chOff x="6838104" y="10423042"/>
                  <a:chExt cx="1512171" cy="435778"/>
                </a:xfrm>
              </p:grpSpPr>
              <p:grpSp>
                <p:nvGrpSpPr>
                  <p:cNvPr id="106" name="グループ化 462"/>
                  <p:cNvGrpSpPr/>
                  <p:nvPr/>
                </p:nvGrpSpPr>
                <p:grpSpPr>
                  <a:xfrm rot="16200000">
                    <a:off x="7435131" y="9943675"/>
                    <a:ext cx="318118" cy="1512171"/>
                    <a:chOff x="3491880" y="2960948"/>
                    <a:chExt cx="318118" cy="1728195"/>
                  </a:xfrm>
                </p:grpSpPr>
                <p:grpSp>
                  <p:nvGrpSpPr>
                    <p:cNvPr id="109" name="グループ化 465"/>
                    <p:cNvGrpSpPr/>
                    <p:nvPr/>
                  </p:nvGrpSpPr>
                  <p:grpSpPr>
                    <a:xfrm>
                      <a:off x="3491880" y="2960948"/>
                      <a:ext cx="318118" cy="864097"/>
                      <a:chOff x="3491880" y="2960948"/>
                      <a:chExt cx="318118" cy="864097"/>
                    </a:xfrm>
                  </p:grpSpPr>
                  <p:grpSp>
                    <p:nvGrpSpPr>
                      <p:cNvPr id="117" name="グループ化 473"/>
                      <p:cNvGrpSpPr/>
                      <p:nvPr/>
                    </p:nvGrpSpPr>
                    <p:grpSpPr>
                      <a:xfrm>
                        <a:off x="3491880" y="2960948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121" name="円弧 120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2" name="円弧 121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18" name="グループ化 474"/>
                      <p:cNvGrpSpPr/>
                      <p:nvPr/>
                    </p:nvGrpSpPr>
                    <p:grpSpPr>
                      <a:xfrm>
                        <a:off x="3491880" y="3392997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119" name="円弧 118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0" name="円弧 119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  <p:grpSp>
                  <p:nvGrpSpPr>
                    <p:cNvPr id="110" name="グループ化 466"/>
                    <p:cNvGrpSpPr/>
                    <p:nvPr/>
                  </p:nvGrpSpPr>
                  <p:grpSpPr>
                    <a:xfrm>
                      <a:off x="3491880" y="3825046"/>
                      <a:ext cx="318118" cy="864097"/>
                      <a:chOff x="3491880" y="2960948"/>
                      <a:chExt cx="318118" cy="864097"/>
                    </a:xfrm>
                  </p:grpSpPr>
                  <p:grpSp>
                    <p:nvGrpSpPr>
                      <p:cNvPr id="111" name="グループ化 467"/>
                      <p:cNvGrpSpPr/>
                      <p:nvPr/>
                    </p:nvGrpSpPr>
                    <p:grpSpPr>
                      <a:xfrm>
                        <a:off x="3491880" y="2960948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115" name="円弧 114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6" name="円弧 115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12" name="グループ化 468"/>
                      <p:cNvGrpSpPr/>
                      <p:nvPr/>
                    </p:nvGrpSpPr>
                    <p:grpSpPr>
                      <a:xfrm>
                        <a:off x="3491880" y="3392997"/>
                        <a:ext cx="318118" cy="432048"/>
                        <a:chOff x="3491880" y="2960948"/>
                        <a:chExt cx="318118" cy="432048"/>
                      </a:xfrm>
                    </p:grpSpPr>
                    <p:sp>
                      <p:nvSpPr>
                        <p:cNvPr id="113" name="円弧 112"/>
                        <p:cNvSpPr/>
                        <p:nvPr/>
                      </p:nvSpPr>
                      <p:spPr>
                        <a:xfrm>
                          <a:off x="3491880" y="2960948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4" name="円弧 113"/>
                        <p:cNvSpPr/>
                        <p:nvPr/>
                      </p:nvSpPr>
                      <p:spPr>
                        <a:xfrm rot="10800000">
                          <a:off x="3521966" y="3176972"/>
                          <a:ext cx="288032" cy="216024"/>
                        </a:xfrm>
                        <a:prstGeom prst="arc">
                          <a:avLst>
                            <a:gd name="adj1" fmla="val 16200000"/>
                            <a:gd name="adj2" fmla="val 533772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</p:grpSp>
              <p:cxnSp>
                <p:nvCxnSpPr>
                  <p:cNvPr id="107" name="直線コネクタ 106"/>
                  <p:cNvCxnSpPr/>
                  <p:nvPr/>
                </p:nvCxnSpPr>
                <p:spPr>
                  <a:xfrm>
                    <a:off x="7658677" y="10423042"/>
                    <a:ext cx="64486" cy="180020"/>
                  </a:xfrm>
                  <a:prstGeom prst="line">
                    <a:avLst/>
                  </a:prstGeom>
                  <a:ln w="444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コネクタ 107"/>
                  <p:cNvCxnSpPr/>
                  <p:nvPr/>
                </p:nvCxnSpPr>
                <p:spPr>
                  <a:xfrm flipH="1">
                    <a:off x="7658677" y="10603062"/>
                    <a:ext cx="64486" cy="144016"/>
                  </a:xfrm>
                  <a:prstGeom prst="line">
                    <a:avLst/>
                  </a:prstGeom>
                  <a:ln w="444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グループ化 441"/>
                <p:cNvGrpSpPr/>
                <p:nvPr/>
              </p:nvGrpSpPr>
              <p:grpSpPr>
                <a:xfrm rot="16200000">
                  <a:off x="21845694" y="24549780"/>
                  <a:ext cx="318118" cy="1512171"/>
                  <a:chOff x="3491880" y="2960948"/>
                  <a:chExt cx="318118" cy="1728195"/>
                </a:xfrm>
              </p:grpSpPr>
              <p:grpSp>
                <p:nvGrpSpPr>
                  <p:cNvPr id="92" name="グループ化 444"/>
                  <p:cNvGrpSpPr/>
                  <p:nvPr/>
                </p:nvGrpSpPr>
                <p:grpSpPr>
                  <a:xfrm>
                    <a:off x="3491880" y="2960948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100" name="グループ化 452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104" name="円弧 103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5" name="円弧 104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01" name="グループ化 453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102" name="円弧 101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3" name="円弧 102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93" name="グループ化 445"/>
                  <p:cNvGrpSpPr/>
                  <p:nvPr/>
                </p:nvGrpSpPr>
                <p:grpSpPr>
                  <a:xfrm>
                    <a:off x="3491880" y="3825046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94" name="グループ化 446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98" name="円弧 97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9" name="円弧 98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5" name="グループ化 447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96" name="円弧 95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7" name="円弧 96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</p:grpSp>
          <p:cxnSp>
            <p:nvCxnSpPr>
              <p:cNvPr id="79" name="直線コネクタ 78"/>
              <p:cNvCxnSpPr/>
              <p:nvPr/>
            </p:nvCxnSpPr>
            <p:spPr>
              <a:xfrm>
                <a:off x="3789569" y="6112806"/>
                <a:ext cx="409788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グループ化 309"/>
              <p:cNvGrpSpPr/>
              <p:nvPr/>
            </p:nvGrpSpPr>
            <p:grpSpPr>
              <a:xfrm rot="10800000">
                <a:off x="6672129" y="5739533"/>
                <a:ext cx="699538" cy="722216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86" name="円/楕円 85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7" name="直線コネクタ 86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>
                  <a:stCxn id="86" idx="3"/>
                  <a:endCxn id="86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グループ化 309"/>
              <p:cNvGrpSpPr/>
              <p:nvPr/>
            </p:nvGrpSpPr>
            <p:grpSpPr>
              <a:xfrm rot="10800000">
                <a:off x="4248562" y="5748887"/>
                <a:ext cx="699538" cy="722216"/>
                <a:chOff x="24176519" y="7699044"/>
                <a:chExt cx="360512" cy="396044"/>
              </a:xfrm>
              <a:solidFill>
                <a:schemeClr val="bg1"/>
              </a:solidFill>
            </p:grpSpPr>
            <p:sp>
              <p:nvSpPr>
                <p:cNvPr id="82" name="円/楕円 81"/>
                <p:cNvSpPr/>
                <p:nvPr/>
              </p:nvSpPr>
              <p:spPr>
                <a:xfrm>
                  <a:off x="24176990" y="7699044"/>
                  <a:ext cx="360041" cy="396044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3" name="直線コネクタ 82"/>
                <p:cNvCxnSpPr/>
                <p:nvPr/>
              </p:nvCxnSpPr>
              <p:spPr>
                <a:xfrm flipV="1">
                  <a:off x="24176519" y="7707648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>
                  <a:stCxn id="82" idx="3"/>
                  <a:endCxn id="82" idx="7"/>
                </p:cNvCxnSpPr>
                <p:nvPr/>
              </p:nvCxnSpPr>
              <p:spPr>
                <a:xfrm flipV="1">
                  <a:off x="24229717" y="7757043"/>
                  <a:ext cx="254587" cy="28004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 flipV="1">
                  <a:off x="24321007" y="7820795"/>
                  <a:ext cx="216024" cy="26433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 rot="10800000">
              <a:off x="5220752" y="5987058"/>
              <a:ext cx="1120906" cy="776911"/>
              <a:chOff x="1271464" y="2871011"/>
              <a:chExt cx="2241811" cy="1553821"/>
            </a:xfrm>
          </p:grpSpPr>
          <p:sp>
            <p:nvSpPr>
              <p:cNvPr id="72" name="円弧 71"/>
              <p:cNvSpPr/>
              <p:nvPr/>
            </p:nvSpPr>
            <p:spPr>
              <a:xfrm rot="5400000" flipH="1">
                <a:off x="2025764" y="2889364"/>
                <a:ext cx="754383" cy="717678"/>
              </a:xfrm>
              <a:prstGeom prst="arc">
                <a:avLst>
                  <a:gd name="adj1" fmla="val 12664514"/>
                  <a:gd name="adj2" fmla="val 8956056"/>
                </a:avLst>
              </a:prstGeom>
              <a:ln w="444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3" name="円弧 72"/>
              <p:cNvSpPr/>
              <p:nvPr/>
            </p:nvSpPr>
            <p:spPr>
              <a:xfrm rot="8580303" flipH="1">
                <a:off x="2565768" y="3178466"/>
                <a:ext cx="754383" cy="717678"/>
              </a:xfrm>
              <a:prstGeom prst="arc">
                <a:avLst>
                  <a:gd name="adj1" fmla="val 12664514"/>
                  <a:gd name="adj2" fmla="val 8956056"/>
                </a:avLst>
              </a:prstGeom>
              <a:ln w="444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4" name="円弧 73"/>
              <p:cNvSpPr/>
              <p:nvPr/>
            </p:nvSpPr>
            <p:spPr>
              <a:xfrm rot="10800000" flipH="1">
                <a:off x="2758892" y="3707154"/>
                <a:ext cx="754383" cy="717678"/>
              </a:xfrm>
              <a:prstGeom prst="arc">
                <a:avLst>
                  <a:gd name="adj1" fmla="val 21023111"/>
                  <a:gd name="adj2" fmla="val 8956056"/>
                </a:avLst>
              </a:prstGeom>
              <a:ln w="444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5" name="円弧 74"/>
              <p:cNvSpPr/>
              <p:nvPr/>
            </p:nvSpPr>
            <p:spPr>
              <a:xfrm rot="13019697">
                <a:off x="1457714" y="3178467"/>
                <a:ext cx="754383" cy="717678"/>
              </a:xfrm>
              <a:prstGeom prst="arc">
                <a:avLst>
                  <a:gd name="adj1" fmla="val 12664514"/>
                  <a:gd name="adj2" fmla="val 8956056"/>
                </a:avLst>
              </a:prstGeom>
              <a:ln w="444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6" name="円弧 75"/>
              <p:cNvSpPr/>
              <p:nvPr/>
            </p:nvSpPr>
            <p:spPr>
              <a:xfrm rot="10800000">
                <a:off x="1271464" y="3707154"/>
                <a:ext cx="754383" cy="717678"/>
              </a:xfrm>
              <a:prstGeom prst="arc">
                <a:avLst>
                  <a:gd name="adj1" fmla="val 21023111"/>
                  <a:gd name="adj2" fmla="val 8956056"/>
                </a:avLst>
              </a:prstGeom>
              <a:ln w="444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aphicFrame>
        <p:nvGraphicFramePr>
          <p:cNvPr id="128" name="オブジェクト 127"/>
          <p:cNvGraphicFramePr>
            <a:graphicFrameLocks noChangeAspect="1"/>
          </p:cNvGraphicFramePr>
          <p:nvPr>
            <p:extLst/>
          </p:nvPr>
        </p:nvGraphicFramePr>
        <p:xfrm>
          <a:off x="6248109" y="5847941"/>
          <a:ext cx="1100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数式" r:id="rId5" imgW="177800" imgH="101600" progId="Equation.3">
                  <p:embed/>
                </p:oleObj>
              </mc:Choice>
              <mc:Fallback>
                <p:oleObj name="数式" r:id="rId5" imgW="1778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109" y="5847941"/>
                        <a:ext cx="1100138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テキスト ボックス 128"/>
          <p:cNvSpPr txBox="1"/>
          <p:nvPr/>
        </p:nvSpPr>
        <p:spPr>
          <a:xfrm>
            <a:off x="2536959" y="5625823"/>
            <a:ext cx="338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,</a:t>
            </a:r>
            <a:endParaRPr kumimoji="1" lang="ja-JP" altLang="en-US" sz="4800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956352" y="5601667"/>
            <a:ext cx="338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,</a:t>
            </a:r>
            <a:endParaRPr kumimoji="1" lang="ja-JP" altLang="en-US" sz="4800" dirty="0"/>
          </a:p>
        </p:txBody>
      </p:sp>
      <p:sp>
        <p:nvSpPr>
          <p:cNvPr id="125" name="下矢印 124"/>
          <p:cNvSpPr/>
          <p:nvPr/>
        </p:nvSpPr>
        <p:spPr>
          <a:xfrm>
            <a:off x="3684064" y="3030024"/>
            <a:ext cx="1630478" cy="4076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445159" y="1952430"/>
            <a:ext cx="5414846" cy="757257"/>
            <a:chOff x="1138354" y="1483842"/>
            <a:chExt cx="5414846" cy="757257"/>
          </a:xfrm>
        </p:grpSpPr>
        <p:sp>
          <p:nvSpPr>
            <p:cNvPr id="126" name="正方形/長方形 125"/>
            <p:cNvSpPr/>
            <p:nvPr/>
          </p:nvSpPr>
          <p:spPr>
            <a:xfrm>
              <a:off x="1138354" y="1483842"/>
              <a:ext cx="5414846" cy="7572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</a:rPr>
                <a:t>“Two pole </a:t>
              </a:r>
              <a:r>
                <a:rPr lang="en-US" altLang="ja-JP" sz="2400" dirty="0" err="1" smtClean="0">
                  <a:solidFill>
                    <a:schemeClr val="tx1"/>
                  </a:solidFill>
                </a:rPr>
                <a:t>ansatz</a:t>
              </a:r>
              <a:r>
                <a:rPr lang="en-US" altLang="ja-JP" sz="2400" dirty="0" smtClean="0">
                  <a:solidFill>
                    <a:schemeClr val="tx1"/>
                  </a:solidFill>
                </a:rPr>
                <a:t>”         S has a zero point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" name="右矢印 2"/>
            <p:cNvSpPr/>
            <p:nvPr/>
          </p:nvSpPr>
          <p:spPr>
            <a:xfrm>
              <a:off x="3613979" y="1693552"/>
              <a:ext cx="540286" cy="441701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aphicFrame>
        <p:nvGraphicFramePr>
          <p:cNvPr id="127" name="オブジェクト 126"/>
          <p:cNvGraphicFramePr>
            <a:graphicFrameLocks noChangeAspect="1"/>
          </p:cNvGraphicFramePr>
          <p:nvPr>
            <p:extLst/>
          </p:nvPr>
        </p:nvGraphicFramePr>
        <p:xfrm>
          <a:off x="-4039434" y="3740234"/>
          <a:ext cx="3840162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数式" r:id="rId7" imgW="1282700" imgH="444500" progId="Equation.3">
                  <p:embed/>
                </p:oleObj>
              </mc:Choice>
              <mc:Fallback>
                <p:oleObj name="数式" r:id="rId7" imgW="1282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039434" y="3740234"/>
                        <a:ext cx="3840162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図 13" descr="スクリーンショット 2014-08-04 20.53.0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79" y="1535586"/>
            <a:ext cx="2726039" cy="196256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851712" y="1112109"/>
            <a:ext cx="308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 smtClean="0"/>
              <a:t>ehavior of propagator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67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スクリーンショット 2014-08-04 17.31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0234" y="7022613"/>
            <a:ext cx="6877181" cy="5053306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685592" y="1164948"/>
            <a:ext cx="7948288" cy="5348689"/>
            <a:chOff x="685592" y="1164948"/>
            <a:chExt cx="7948288" cy="5348689"/>
          </a:xfrm>
        </p:grpSpPr>
        <p:pic>
          <p:nvPicPr>
            <p:cNvPr id="4" name="図 3" descr="スクリーンショット 2014-08-04 17.45.2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459" y="1164948"/>
              <a:ext cx="6889421" cy="5043291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840447" y="5928861"/>
              <a:ext cx="259632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err="1" smtClean="0"/>
                <a:t>M</a:t>
              </a:r>
              <a:r>
                <a:rPr kumimoji="1" lang="en-US" altLang="ja-JP" sz="2000" dirty="0" err="1" smtClean="0"/>
                <a:t>lepton</a:t>
              </a:r>
              <a:r>
                <a:rPr kumimoji="1" lang="en-US" altLang="ja-JP" sz="2000" dirty="0" smtClean="0"/>
                <a:t> pair</a:t>
              </a:r>
              <a:r>
                <a:rPr kumimoji="1" lang="en-US" altLang="ja-JP" sz="3200" dirty="0" smtClean="0"/>
                <a:t>/</a:t>
              </a:r>
              <a:r>
                <a:rPr kumimoji="1" lang="en-US" altLang="ja-JP" sz="3200" dirty="0" err="1" smtClean="0"/>
                <a:t>m</a:t>
              </a:r>
              <a:r>
                <a:rPr kumimoji="1" lang="en-US" altLang="ja-JP" sz="3200" baseline="-25000" dirty="0" err="1" smtClean="0"/>
                <a:t>T</a:t>
              </a:r>
              <a:endParaRPr kumimoji="1" lang="ja-JP" altLang="en-US" sz="2400" baseline="-25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85592" y="3141732"/>
              <a:ext cx="13699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Rate</a:t>
              </a:r>
              <a:endParaRPr kumimoji="1" lang="ja-JP" altLang="en-US" sz="3200" dirty="0"/>
            </a:p>
          </p:txBody>
        </p: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/>
            </p:nvPr>
          </p:nvGraphicFramePr>
          <p:xfrm>
            <a:off x="756947" y="3665214"/>
            <a:ext cx="1034820" cy="796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59" name="数式" r:id="rId6" imgW="660400" imgH="508000" progId="Equation.3">
                    <p:embed/>
                  </p:oleObj>
                </mc:Choice>
                <mc:Fallback>
                  <p:oleObj name="数式" r:id="rId6" imgW="660400" imgH="508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56947" y="3665214"/>
                          <a:ext cx="1034820" cy="796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コネクタ 8"/>
            <p:cNvCxnSpPr/>
            <p:nvPr/>
          </p:nvCxnSpPr>
          <p:spPr>
            <a:xfrm>
              <a:off x="7410646" y="1840215"/>
              <a:ext cx="941871" cy="14269"/>
            </a:xfrm>
            <a:prstGeom prst="line">
              <a:avLst/>
            </a:prstGeom>
            <a:ln w="508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7396375" y="1564548"/>
              <a:ext cx="941871" cy="14269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420336" y="2102527"/>
              <a:ext cx="941871" cy="14269"/>
            </a:xfrm>
            <a:prstGeom prst="line">
              <a:avLst/>
            </a:pr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335889" y="1351818"/>
              <a:ext cx="1222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o</a:t>
              </a:r>
              <a:r>
                <a:rPr lang="en-US" altLang="ja-JP" dirty="0" smtClean="0"/>
                <a:t>ur result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70721" y="1655549"/>
              <a:ext cx="632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HTL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141056" y="1875212"/>
              <a:ext cx="1846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 free quarks</a:t>
              </a:r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9471608" y="4072826"/>
            <a:ext cx="315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低エネルギー領域で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倍程度の増大</a:t>
            </a:r>
            <a:endParaRPr kumimoji="1" lang="ja-JP" altLang="en-US" sz="2400" dirty="0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47426" y="1383215"/>
            <a:ext cx="21213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T=1.5T</a:t>
            </a:r>
            <a:r>
              <a:rPr kumimoji="1" lang="en-US" altLang="ja-JP" sz="2400" baseline="-25000" dirty="0" smtClean="0"/>
              <a:t>c</a:t>
            </a:r>
          </a:p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dirty="0" smtClean="0"/>
              <a:t>=290MeV</a:t>
            </a:r>
          </a:p>
          <a:p>
            <a:r>
              <a:rPr kumimoji="1" lang="en-US" altLang="ja-JP" sz="2400" dirty="0" smtClean="0"/>
              <a:t>m</a:t>
            </a:r>
            <a:r>
              <a:rPr kumimoji="1" lang="en-US" altLang="ja-JP" sz="2400" baseline="-25000" dirty="0" smtClean="0"/>
              <a:t>T</a:t>
            </a:r>
            <a:r>
              <a:rPr kumimoji="1" lang="en-US" altLang="ja-JP" sz="2400" dirty="0" smtClean="0"/>
              <a:t>〜350MeV</a:t>
            </a:r>
            <a:endParaRPr kumimoji="1" lang="ja-JP" altLang="en-US" sz="2400" dirty="0"/>
          </a:p>
        </p:txBody>
      </p:sp>
      <p:sp>
        <p:nvSpPr>
          <p:cNvPr id="21" name="角丸四角形 20"/>
          <p:cNvSpPr/>
          <p:nvPr/>
        </p:nvSpPr>
        <p:spPr>
          <a:xfrm>
            <a:off x="0" y="1462825"/>
            <a:ext cx="1791767" cy="10921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Compared to HTL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19782" y="-702280"/>
            <a:ext cx="184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HTL perturbation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9849424" y="-493505"/>
            <a:ext cx="941871" cy="14269"/>
          </a:xfrm>
          <a:prstGeom prst="line">
            <a:avLst/>
          </a:prstGeom>
          <a:ln w="50800">
            <a:solidFill>
              <a:srgbClr val="FCA8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6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図形グループ 7"/>
          <p:cNvGrpSpPr/>
          <p:nvPr/>
        </p:nvGrpSpPr>
        <p:grpSpPr>
          <a:xfrm>
            <a:off x="501980" y="1188499"/>
            <a:ext cx="7777781" cy="5325138"/>
            <a:chOff x="501980" y="1188499"/>
            <a:chExt cx="7777781" cy="5325138"/>
          </a:xfrm>
        </p:grpSpPr>
        <p:pic>
          <p:nvPicPr>
            <p:cNvPr id="25" name="図 24" descr="スクリーンショット 2014-05-16 19.46.3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411" y="1188499"/>
              <a:ext cx="6594350" cy="4774664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656835" y="5928861"/>
              <a:ext cx="259632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err="1" smtClean="0"/>
                <a:t>M</a:t>
              </a:r>
              <a:r>
                <a:rPr kumimoji="1" lang="en-US" altLang="ja-JP" sz="2000" dirty="0" err="1" smtClean="0"/>
                <a:t>lepton</a:t>
              </a:r>
              <a:r>
                <a:rPr kumimoji="1" lang="en-US" altLang="ja-JP" sz="2000" dirty="0" smtClean="0"/>
                <a:t> pair</a:t>
              </a:r>
              <a:r>
                <a:rPr kumimoji="1" lang="en-US" altLang="ja-JP" sz="3200" dirty="0" smtClean="0"/>
                <a:t>/</a:t>
              </a:r>
              <a:r>
                <a:rPr kumimoji="1" lang="en-US" altLang="ja-JP" sz="3200" dirty="0" err="1" smtClean="0"/>
                <a:t>m</a:t>
              </a:r>
              <a:r>
                <a:rPr kumimoji="1" lang="en-US" altLang="ja-JP" sz="3200" baseline="-25000" dirty="0" err="1" smtClean="0"/>
                <a:t>T</a:t>
              </a:r>
              <a:endParaRPr kumimoji="1" lang="ja-JP" altLang="en-US" sz="2400" baseline="-25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01980" y="3141732"/>
              <a:ext cx="13699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Rate</a:t>
              </a:r>
              <a:endParaRPr kumimoji="1" lang="ja-JP" altLang="en-US" sz="3200" dirty="0"/>
            </a:p>
          </p:txBody>
        </p: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/>
            </p:nvPr>
          </p:nvGraphicFramePr>
          <p:xfrm>
            <a:off x="573335" y="3665214"/>
            <a:ext cx="1034820" cy="796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3" name="数式" r:id="rId4" imgW="660400" imgH="508000" progId="Equation.3">
                    <p:embed/>
                  </p:oleObj>
                </mc:Choice>
                <mc:Fallback>
                  <p:oleObj name="数式" r:id="rId4" imgW="660400" imgH="508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3335" y="3665214"/>
                          <a:ext cx="1034820" cy="796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直線コネクタ 25"/>
            <p:cNvCxnSpPr/>
            <p:nvPr/>
          </p:nvCxnSpPr>
          <p:spPr>
            <a:xfrm>
              <a:off x="7052062" y="1840215"/>
              <a:ext cx="941871" cy="14269"/>
            </a:xfrm>
            <a:prstGeom prst="line">
              <a:avLst/>
            </a:prstGeom>
            <a:ln w="508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7037791" y="1564548"/>
              <a:ext cx="941871" cy="14269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7061752" y="2102527"/>
              <a:ext cx="941871" cy="14269"/>
            </a:xfrm>
            <a:prstGeom prst="line">
              <a:avLst/>
            </a:pr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5977305" y="1351818"/>
              <a:ext cx="1222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o</a:t>
              </a:r>
              <a:r>
                <a:rPr lang="en-US" altLang="ja-JP" dirty="0" smtClean="0"/>
                <a:t>ur result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512481" y="1618370"/>
              <a:ext cx="304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</a:t>
              </a:r>
              <a:r>
                <a:rPr kumimoji="1" lang="en-US" altLang="ja-JP" dirty="0" smtClean="0"/>
                <a:t>ithout vertex correction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782472" y="1875212"/>
              <a:ext cx="1846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 free quarks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316199" y="2137946"/>
              <a:ext cx="1846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HTL perturbation</a:t>
              </a:r>
              <a:endParaRPr kumimoji="1" lang="ja-JP" altLang="en-US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7045841" y="2346721"/>
              <a:ext cx="941871" cy="14269"/>
            </a:xfrm>
            <a:prstGeom prst="line">
              <a:avLst/>
            </a:prstGeom>
            <a:ln w="50800">
              <a:solidFill>
                <a:srgbClr val="FCA8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 descr="スクリーンショット 2014-03-27 1.25.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43" y="583729"/>
            <a:ext cx="6672069" cy="486200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-47426" y="1383215"/>
            <a:ext cx="21213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T=</a:t>
            </a:r>
            <a:r>
              <a:rPr lang="en-US" altLang="ja-JP" sz="2400" dirty="0"/>
              <a:t>3</a:t>
            </a:r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c</a:t>
            </a:r>
          </a:p>
          <a:p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dirty="0" smtClean="0"/>
              <a:t>=290MeV</a:t>
            </a:r>
          </a:p>
          <a:p>
            <a:r>
              <a:rPr kumimoji="1" lang="en-US" altLang="ja-JP" sz="2400" dirty="0" smtClean="0"/>
              <a:t>m</a:t>
            </a:r>
            <a:r>
              <a:rPr kumimoji="1" lang="en-US" altLang="ja-JP" sz="2400" baseline="-25000" dirty="0" smtClean="0"/>
              <a:t>T</a:t>
            </a:r>
            <a:r>
              <a:rPr kumimoji="1" lang="en-US" altLang="ja-JP" sz="2400" dirty="0" smtClean="0"/>
              <a:t>〜</a:t>
            </a:r>
            <a:r>
              <a:rPr lang="en-US" altLang="ja-JP" sz="2400" dirty="0" smtClean="0"/>
              <a:t>65</a:t>
            </a:r>
            <a:r>
              <a:rPr kumimoji="1" lang="en-US" altLang="ja-JP" sz="2400" dirty="0" smtClean="0"/>
              <a:t>0MeV</a:t>
            </a:r>
            <a:endParaRPr kumimoji="1" lang="ja-JP" altLang="en-US" sz="24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4686631" y="1314756"/>
            <a:ext cx="941871" cy="14269"/>
          </a:xfrm>
          <a:prstGeom prst="line">
            <a:avLst/>
          </a:prstGeom>
          <a:ln w="508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4672360" y="1039089"/>
            <a:ext cx="941871" cy="14269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4696321" y="1605290"/>
            <a:ext cx="941871" cy="14269"/>
          </a:xfrm>
          <a:prstGeom prst="line">
            <a:avLst/>
          </a:prstGeom>
          <a:ln w="508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2419581" y="868692"/>
            <a:ext cx="23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頂点関数の補正有り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429271" y="1135244"/>
            <a:ext cx="23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頂点関数の補正無し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429271" y="1392086"/>
            <a:ext cx="23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自由クォーク系の場合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428661" y="1654820"/>
            <a:ext cx="23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HTL</a:t>
            </a:r>
            <a:r>
              <a:rPr kumimoji="1" lang="ja-JP" altLang="en-US" dirty="0" smtClean="0"/>
              <a:t>摂動論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4680410" y="1849484"/>
            <a:ext cx="941871" cy="14269"/>
          </a:xfrm>
          <a:prstGeom prst="line">
            <a:avLst/>
          </a:prstGeom>
          <a:ln w="50800">
            <a:solidFill>
              <a:srgbClr val="FCA8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3T</a:t>
            </a:r>
            <a:r>
              <a:rPr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37240" y="1417638"/>
            <a:ext cx="1726019" cy="1089640"/>
          </a:xfrm>
          <a:prstGeom prst="roundRect">
            <a:avLst>
              <a:gd name="adj" fmla="val 929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2474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格子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によるクォーク伝搬関数の解析は、臨界温度より高温であれば非摂動領域においてもクォーク場が準粒子励起を持ち、かつ熱質量を持つことを示唆している。</a:t>
            </a:r>
            <a:endParaRPr kumimoji="1"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72387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格子</a:t>
            </a:r>
            <a:r>
              <a:rPr kumimoji="1" lang="en-US" altLang="ja-JP" sz="2400" dirty="0" smtClean="0"/>
              <a:t>QCD</a:t>
            </a:r>
            <a:r>
              <a:rPr lang="ja-JP" altLang="en-US" sz="2400" dirty="0" smtClean="0"/>
              <a:t>の相関関数から求めた</a:t>
            </a:r>
            <a:r>
              <a:rPr kumimoji="1" lang="ja-JP" altLang="en-US" sz="2400" dirty="0" smtClean="0"/>
              <a:t>クォーク</a:t>
            </a:r>
            <a:r>
              <a:rPr kumimoji="1" lang="ja-JP" altLang="en-US" sz="2400" dirty="0" smtClean="0"/>
              <a:t>伝搬</a:t>
            </a:r>
            <a:r>
              <a:rPr kumimoji="1" lang="ja-JP" altLang="en-US" sz="2400" dirty="0" smtClean="0"/>
              <a:t>関数と、</a:t>
            </a:r>
            <a:r>
              <a:rPr kumimoji="1" lang="en-US" altLang="ja-JP" sz="2400" dirty="0" smtClean="0"/>
              <a:t>WT</a:t>
            </a:r>
            <a:r>
              <a:rPr kumimoji="1" lang="ja-JP" altLang="en-US" sz="2400" dirty="0" smtClean="0"/>
              <a:t>関係式を満たす頂点関数を使って、レプトン対生成率の解析を行った。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臨界温度付近の非閉じ込め物質のレプトン対生成率は、低エネルギー領域で、自由クォークのレートより１０倍程度大きくなることが示唆された。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0766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5033963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/>
              <a:t> Dilepton Production Rate  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836613"/>
            <a:ext cx="4383087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84413"/>
            <a:ext cx="3462337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930775" y="2132013"/>
            <a:ext cx="1512888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411413" y="2205038"/>
            <a:ext cx="206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PHENIX, 2009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95288" y="5486400"/>
            <a:ext cx="6334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altLang="ja-JP"/>
              <a:t>Most direct probes of the QGP.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altLang="ja-JP"/>
              <a:t>They are produced in all stages of time evolution.</a:t>
            </a: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5292725" y="647700"/>
            <a:ext cx="2089150" cy="1223963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48627"/>
                  <a:invGamma/>
                </a:srgbClr>
              </a:gs>
              <a:gs pos="100000">
                <a:srgbClr val="FF0000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94217" name="Group 9"/>
          <p:cNvGrpSpPr>
            <a:grpSpLocks/>
          </p:cNvGrpSpPr>
          <p:nvPr/>
        </p:nvGrpSpPr>
        <p:grpSpPr bwMode="auto">
          <a:xfrm rot="1677174">
            <a:off x="5868988" y="1077913"/>
            <a:ext cx="862012" cy="71437"/>
            <a:chOff x="916" y="1979"/>
            <a:chExt cx="1502" cy="108"/>
          </a:xfrm>
        </p:grpSpPr>
        <p:sp>
          <p:nvSpPr>
            <p:cNvPr id="94218" name="Arc 10"/>
            <p:cNvSpPr>
              <a:spLocks noChangeAspect="1"/>
            </p:cNvSpPr>
            <p:nvPr/>
          </p:nvSpPr>
          <p:spPr bwMode="auto">
            <a:xfrm>
              <a:off x="916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219" name="Arc 11"/>
            <p:cNvSpPr>
              <a:spLocks noChangeAspect="1"/>
            </p:cNvSpPr>
            <p:nvPr/>
          </p:nvSpPr>
          <p:spPr bwMode="auto">
            <a:xfrm flipV="1">
              <a:off x="1104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220" name="Arc 12"/>
            <p:cNvSpPr>
              <a:spLocks noChangeAspect="1"/>
            </p:cNvSpPr>
            <p:nvPr/>
          </p:nvSpPr>
          <p:spPr bwMode="auto">
            <a:xfrm>
              <a:off x="1667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221" name="Arc 13"/>
            <p:cNvSpPr>
              <a:spLocks noChangeAspect="1"/>
            </p:cNvSpPr>
            <p:nvPr/>
          </p:nvSpPr>
          <p:spPr bwMode="auto">
            <a:xfrm flipV="1">
              <a:off x="1855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222" name="Arc 14"/>
            <p:cNvSpPr>
              <a:spLocks noChangeAspect="1"/>
            </p:cNvSpPr>
            <p:nvPr/>
          </p:nvSpPr>
          <p:spPr bwMode="auto">
            <a:xfrm>
              <a:off x="1291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223" name="Arc 15"/>
            <p:cNvSpPr>
              <a:spLocks noChangeAspect="1"/>
            </p:cNvSpPr>
            <p:nvPr/>
          </p:nvSpPr>
          <p:spPr bwMode="auto">
            <a:xfrm flipV="1">
              <a:off x="1479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224" name="Arc 16"/>
            <p:cNvSpPr>
              <a:spLocks noChangeAspect="1"/>
            </p:cNvSpPr>
            <p:nvPr/>
          </p:nvSpPr>
          <p:spPr bwMode="auto">
            <a:xfrm>
              <a:off x="2042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225" name="Arc 17"/>
            <p:cNvSpPr>
              <a:spLocks noChangeAspect="1"/>
            </p:cNvSpPr>
            <p:nvPr/>
          </p:nvSpPr>
          <p:spPr bwMode="auto">
            <a:xfrm flipV="1">
              <a:off x="2230" y="1979"/>
              <a:ext cx="188" cy="108"/>
            </a:xfrm>
            <a:custGeom>
              <a:avLst/>
              <a:gdLst>
                <a:gd name="G0" fmla="+- 18657 0 0"/>
                <a:gd name="G1" fmla="+- 21600 0 0"/>
                <a:gd name="G2" fmla="+- 21600 0 0"/>
                <a:gd name="T0" fmla="*/ 0 w 37465"/>
                <a:gd name="T1" fmla="*/ 10715 h 21600"/>
                <a:gd name="T2" fmla="*/ 37465 w 37465"/>
                <a:gd name="T3" fmla="*/ 10978 h 21600"/>
                <a:gd name="T4" fmla="*/ 18657 w 37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65" h="21600" fill="none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</a:path>
                <a:path w="37465" h="21600" stroke="0" extrusionOk="0">
                  <a:moveTo>
                    <a:pt x="0" y="10715"/>
                  </a:moveTo>
                  <a:cubicBezTo>
                    <a:pt x="3871" y="4079"/>
                    <a:pt x="10975" y="0"/>
                    <a:pt x="18657" y="0"/>
                  </a:cubicBezTo>
                  <a:cubicBezTo>
                    <a:pt x="26447" y="0"/>
                    <a:pt x="33633" y="4194"/>
                    <a:pt x="37464" y="10978"/>
                  </a:cubicBezTo>
                  <a:lnTo>
                    <a:pt x="186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6672263" y="1316038"/>
            <a:ext cx="13668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6672263" y="1316038"/>
            <a:ext cx="12239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7956550" y="129063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e</a:t>
            </a:r>
            <a:r>
              <a:rPr lang="en-US" altLang="ja-JP" baseline="30000"/>
              <a:t>+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7929563" y="1676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e</a:t>
            </a:r>
            <a:r>
              <a:rPr lang="en-US" altLang="ja-JP" baseline="30000"/>
              <a:t>-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6167438" y="595313"/>
            <a:ext cx="309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Symbol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83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72"/>
          <p:cNvSpPr>
            <a:spLocks noChangeArrowheads="1"/>
          </p:cNvSpPr>
          <p:nvPr/>
        </p:nvSpPr>
        <p:spPr bwMode="auto">
          <a:xfrm>
            <a:off x="6629400" y="381000"/>
            <a:ext cx="2438400" cy="1905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12713"/>
            <a:ext cx="3635375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Choice of Source  </a:t>
            </a:r>
          </a:p>
        </p:txBody>
      </p:sp>
      <p:sp>
        <p:nvSpPr>
          <p:cNvPr id="163844" name="Text Box 5"/>
          <p:cNvSpPr txBox="1">
            <a:spLocks noChangeArrowheads="1"/>
          </p:cNvSpPr>
          <p:nvPr/>
        </p:nvSpPr>
        <p:spPr bwMode="auto">
          <a:xfrm>
            <a:off x="388938" y="1066800"/>
            <a:ext cx="456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Wall source, instead of point source</a:t>
            </a:r>
          </a:p>
        </p:txBody>
      </p:sp>
      <p:graphicFrame>
        <p:nvGraphicFramePr>
          <p:cNvPr id="163845" name="Object 7"/>
          <p:cNvGraphicFramePr>
            <a:graphicFrameLocks noChangeAspect="1"/>
          </p:cNvGraphicFramePr>
          <p:nvPr/>
        </p:nvGraphicFramePr>
        <p:xfrm>
          <a:off x="1905000" y="1889125"/>
          <a:ext cx="37576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3" imgW="1981080" imgH="342720" progId="Equation.DSMT4">
                  <p:embed/>
                </p:oleObj>
              </mc:Choice>
              <mc:Fallback>
                <p:oleObj name="Equation" r:id="rId3" imgW="1981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9125"/>
                        <a:ext cx="375761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6" name="Object 9"/>
          <p:cNvGraphicFramePr>
            <a:graphicFrameLocks noChangeAspect="1"/>
          </p:cNvGraphicFramePr>
          <p:nvPr/>
        </p:nvGraphicFramePr>
        <p:xfrm>
          <a:off x="1905000" y="2514600"/>
          <a:ext cx="40465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5" imgW="2133360" imgH="431640" progId="Equation.DSMT4">
                  <p:embed/>
                </p:oleObj>
              </mc:Choice>
              <mc:Fallback>
                <p:oleObj name="Equation" r:id="rId5" imgW="2133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14600"/>
                        <a:ext cx="404653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7" name="Text Box 10"/>
          <p:cNvSpPr txBox="1">
            <a:spLocks noChangeArrowheads="1"/>
          </p:cNvSpPr>
          <p:nvPr/>
        </p:nvSpPr>
        <p:spPr bwMode="auto">
          <a:xfrm>
            <a:off x="990600" y="1881188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point:</a:t>
            </a:r>
          </a:p>
        </p:txBody>
      </p:sp>
      <p:sp>
        <p:nvSpPr>
          <p:cNvPr id="163848" name="Text Box 11"/>
          <p:cNvSpPr txBox="1">
            <a:spLocks noChangeArrowheads="1"/>
          </p:cNvSpPr>
          <p:nvPr/>
        </p:nvSpPr>
        <p:spPr bwMode="auto">
          <a:xfrm>
            <a:off x="1006475" y="262255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wall :</a:t>
            </a:r>
          </a:p>
        </p:txBody>
      </p:sp>
      <p:sp>
        <p:nvSpPr>
          <p:cNvPr id="163849" name="Text Box 12"/>
          <p:cNvSpPr txBox="1">
            <a:spLocks noChangeArrowheads="1"/>
          </p:cNvSpPr>
          <p:nvPr/>
        </p:nvSpPr>
        <p:spPr bwMode="auto">
          <a:xfrm>
            <a:off x="304800" y="3978275"/>
            <a:ext cx="4110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same (or, less) numerical cost</a:t>
            </a:r>
          </a:p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quite effective to reduce error!!</a:t>
            </a:r>
          </a:p>
        </p:txBody>
      </p:sp>
      <p:sp>
        <p:nvSpPr>
          <p:cNvPr id="163850" name="Line 17"/>
          <p:cNvSpPr>
            <a:spLocks noChangeShapeType="1"/>
          </p:cNvSpPr>
          <p:nvPr/>
        </p:nvSpPr>
        <p:spPr bwMode="auto">
          <a:xfrm>
            <a:off x="6902450" y="451167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51" name="Line 18"/>
          <p:cNvSpPr>
            <a:spLocks noChangeShapeType="1"/>
          </p:cNvSpPr>
          <p:nvPr/>
        </p:nvSpPr>
        <p:spPr bwMode="auto">
          <a:xfrm>
            <a:off x="6902450" y="413067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52" name="Line 19"/>
          <p:cNvSpPr>
            <a:spLocks noChangeShapeType="1"/>
          </p:cNvSpPr>
          <p:nvPr/>
        </p:nvSpPr>
        <p:spPr bwMode="auto">
          <a:xfrm>
            <a:off x="6902450" y="3749675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53" name="Arc 21"/>
          <p:cNvSpPr>
            <a:spLocks/>
          </p:cNvSpPr>
          <p:nvPr/>
        </p:nvSpPr>
        <p:spPr bwMode="auto">
          <a:xfrm>
            <a:off x="7621588" y="4206875"/>
            <a:ext cx="549275" cy="304800"/>
          </a:xfrm>
          <a:custGeom>
            <a:avLst/>
            <a:gdLst>
              <a:gd name="T0" fmla="*/ 0 w 38932"/>
              <a:gd name="T1" fmla="*/ 34212786 h 21600"/>
              <a:gd name="T2" fmla="*/ 109334152 w 38932"/>
              <a:gd name="T3" fmla="*/ 34564039 h 21600"/>
              <a:gd name="T4" fmla="*/ 54582792 w 38932"/>
              <a:gd name="T5" fmla="*/ 60692798 h 21600"/>
              <a:gd name="T6" fmla="*/ 0 60000 65536"/>
              <a:gd name="T7" fmla="*/ 0 60000 65536"/>
              <a:gd name="T8" fmla="*/ 0 60000 65536"/>
              <a:gd name="T9" fmla="*/ 0 w 38932"/>
              <a:gd name="T10" fmla="*/ 0 h 21600"/>
              <a:gd name="T11" fmla="*/ 38932 w 389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32" h="21600" fill="none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7762" y="0"/>
                  <a:pt x="35347" y="4785"/>
                  <a:pt x="38931" y="12301"/>
                </a:cubicBezTo>
              </a:path>
              <a:path w="38932" h="21600" stroke="0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7762" y="0"/>
                  <a:pt x="35347" y="4785"/>
                  <a:pt x="38931" y="12301"/>
                </a:cubicBezTo>
                <a:lnTo>
                  <a:pt x="1943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54" name="Line 22"/>
          <p:cNvSpPr>
            <a:spLocks noChangeShapeType="1"/>
          </p:cNvSpPr>
          <p:nvPr/>
        </p:nvSpPr>
        <p:spPr bwMode="auto">
          <a:xfrm>
            <a:off x="7893050" y="35210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55" name="Oval 16"/>
          <p:cNvSpPr>
            <a:spLocks noChangeArrowheads="1"/>
          </p:cNvSpPr>
          <p:nvPr/>
        </p:nvSpPr>
        <p:spPr bwMode="auto">
          <a:xfrm>
            <a:off x="7816850" y="44354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56" name="Line 23"/>
          <p:cNvSpPr>
            <a:spLocks noChangeShapeType="1"/>
          </p:cNvSpPr>
          <p:nvPr/>
        </p:nvSpPr>
        <p:spPr bwMode="auto">
          <a:xfrm>
            <a:off x="8274050" y="35210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57" name="Line 24"/>
          <p:cNvSpPr>
            <a:spLocks noChangeShapeType="1"/>
          </p:cNvSpPr>
          <p:nvPr/>
        </p:nvSpPr>
        <p:spPr bwMode="auto">
          <a:xfrm>
            <a:off x="8655050" y="35210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58" name="Line 25"/>
          <p:cNvSpPr>
            <a:spLocks noChangeShapeType="1"/>
          </p:cNvSpPr>
          <p:nvPr/>
        </p:nvSpPr>
        <p:spPr bwMode="auto">
          <a:xfrm>
            <a:off x="7512050" y="35210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59" name="Line 26"/>
          <p:cNvSpPr>
            <a:spLocks noChangeShapeType="1"/>
          </p:cNvSpPr>
          <p:nvPr/>
        </p:nvSpPr>
        <p:spPr bwMode="auto">
          <a:xfrm>
            <a:off x="7131050" y="35210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60" name="Arc 27"/>
          <p:cNvSpPr>
            <a:spLocks/>
          </p:cNvSpPr>
          <p:nvPr/>
        </p:nvSpPr>
        <p:spPr bwMode="auto">
          <a:xfrm>
            <a:off x="7346950" y="3902075"/>
            <a:ext cx="1101725" cy="609600"/>
          </a:xfrm>
          <a:custGeom>
            <a:avLst/>
            <a:gdLst>
              <a:gd name="T0" fmla="*/ 0 w 39033"/>
              <a:gd name="T1" fmla="*/ 273836849 h 21600"/>
              <a:gd name="T2" fmla="*/ 877719143 w 39033"/>
              <a:gd name="T3" fmla="*/ 281210072 h 21600"/>
              <a:gd name="T4" fmla="*/ 437116818 w 39033"/>
              <a:gd name="T5" fmla="*/ 485542386 h 21600"/>
              <a:gd name="T6" fmla="*/ 0 60000 65536"/>
              <a:gd name="T7" fmla="*/ 0 60000 65536"/>
              <a:gd name="T8" fmla="*/ 0 60000 65536"/>
              <a:gd name="T9" fmla="*/ 0 w 39033"/>
              <a:gd name="T10" fmla="*/ 0 h 21600"/>
              <a:gd name="T11" fmla="*/ 39033 w 390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33" h="21600" fill="none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7848" y="0"/>
                  <a:pt x="35494" y="4881"/>
                  <a:pt x="39033" y="12509"/>
                </a:cubicBezTo>
              </a:path>
              <a:path w="39033" h="21600" stroke="0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7848" y="0"/>
                  <a:pt x="35494" y="4881"/>
                  <a:pt x="39033" y="12509"/>
                </a:cubicBezTo>
                <a:lnTo>
                  <a:pt x="19439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61" name="Arc 28"/>
          <p:cNvSpPr>
            <a:spLocks/>
          </p:cNvSpPr>
          <p:nvPr/>
        </p:nvSpPr>
        <p:spPr bwMode="auto">
          <a:xfrm>
            <a:off x="7096125" y="3597275"/>
            <a:ext cx="1595438" cy="914400"/>
          </a:xfrm>
          <a:custGeom>
            <a:avLst/>
            <a:gdLst>
              <a:gd name="T0" fmla="*/ 0 w 37677"/>
              <a:gd name="T1" fmla="*/ 835815146 h 21600"/>
              <a:gd name="T2" fmla="*/ 2147483647 w 37677"/>
              <a:gd name="T3" fmla="*/ 838168201 h 21600"/>
              <a:gd name="T4" fmla="*/ 1429752375 w 37677"/>
              <a:gd name="T5" fmla="*/ 1638705130 h 21600"/>
              <a:gd name="T6" fmla="*/ 0 60000 65536"/>
              <a:gd name="T7" fmla="*/ 0 60000 65536"/>
              <a:gd name="T8" fmla="*/ 0 60000 65536"/>
              <a:gd name="T9" fmla="*/ 0 w 37677"/>
              <a:gd name="T10" fmla="*/ 0 h 21600"/>
              <a:gd name="T11" fmla="*/ 37677 w 376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77" h="21600" fill="none" extrusionOk="0">
                <a:moveTo>
                  <a:pt x="0" y="11017"/>
                </a:moveTo>
                <a:cubicBezTo>
                  <a:pt x="3824" y="4211"/>
                  <a:pt x="11023" y="-1"/>
                  <a:pt x="18830" y="0"/>
                </a:cubicBezTo>
                <a:cubicBezTo>
                  <a:pt x="26648" y="0"/>
                  <a:pt x="33857" y="4225"/>
                  <a:pt x="37677" y="11047"/>
                </a:cubicBezTo>
              </a:path>
              <a:path w="37677" h="21600" stroke="0" extrusionOk="0">
                <a:moveTo>
                  <a:pt x="0" y="11017"/>
                </a:moveTo>
                <a:cubicBezTo>
                  <a:pt x="3824" y="4211"/>
                  <a:pt x="11023" y="-1"/>
                  <a:pt x="18830" y="0"/>
                </a:cubicBezTo>
                <a:cubicBezTo>
                  <a:pt x="26648" y="0"/>
                  <a:pt x="33857" y="4225"/>
                  <a:pt x="37677" y="11047"/>
                </a:cubicBezTo>
                <a:lnTo>
                  <a:pt x="1883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62" name="Line 29"/>
          <p:cNvSpPr>
            <a:spLocks noChangeShapeType="1"/>
          </p:cNvSpPr>
          <p:nvPr/>
        </p:nvSpPr>
        <p:spPr bwMode="auto">
          <a:xfrm>
            <a:off x="6902450" y="626427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63" name="Line 30"/>
          <p:cNvSpPr>
            <a:spLocks noChangeShapeType="1"/>
          </p:cNvSpPr>
          <p:nvPr/>
        </p:nvSpPr>
        <p:spPr bwMode="auto">
          <a:xfrm>
            <a:off x="6902450" y="588327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64" name="Line 31"/>
          <p:cNvSpPr>
            <a:spLocks noChangeShapeType="1"/>
          </p:cNvSpPr>
          <p:nvPr/>
        </p:nvSpPr>
        <p:spPr bwMode="auto">
          <a:xfrm>
            <a:off x="6902450" y="5502275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65" name="Arc 32"/>
          <p:cNvSpPr>
            <a:spLocks/>
          </p:cNvSpPr>
          <p:nvPr/>
        </p:nvSpPr>
        <p:spPr bwMode="auto">
          <a:xfrm>
            <a:off x="7621588" y="5959475"/>
            <a:ext cx="549275" cy="304800"/>
          </a:xfrm>
          <a:custGeom>
            <a:avLst/>
            <a:gdLst>
              <a:gd name="T0" fmla="*/ 0 w 38932"/>
              <a:gd name="T1" fmla="*/ 34212786 h 21600"/>
              <a:gd name="T2" fmla="*/ 109334152 w 38932"/>
              <a:gd name="T3" fmla="*/ 34564039 h 21600"/>
              <a:gd name="T4" fmla="*/ 54582792 w 38932"/>
              <a:gd name="T5" fmla="*/ 60692798 h 21600"/>
              <a:gd name="T6" fmla="*/ 0 60000 65536"/>
              <a:gd name="T7" fmla="*/ 0 60000 65536"/>
              <a:gd name="T8" fmla="*/ 0 60000 65536"/>
              <a:gd name="T9" fmla="*/ 0 w 38932"/>
              <a:gd name="T10" fmla="*/ 0 h 21600"/>
              <a:gd name="T11" fmla="*/ 38932 w 389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32" h="21600" fill="none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7762" y="0"/>
                  <a:pt x="35347" y="4785"/>
                  <a:pt x="38931" y="12301"/>
                </a:cubicBezTo>
              </a:path>
              <a:path w="38932" h="21600" stroke="0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7762" y="0"/>
                  <a:pt x="35347" y="4785"/>
                  <a:pt x="38931" y="12301"/>
                </a:cubicBezTo>
                <a:lnTo>
                  <a:pt x="1943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66" name="Line 33"/>
          <p:cNvSpPr>
            <a:spLocks noChangeShapeType="1"/>
          </p:cNvSpPr>
          <p:nvPr/>
        </p:nvSpPr>
        <p:spPr bwMode="auto">
          <a:xfrm>
            <a:off x="7893050" y="52736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67" name="Oval 34"/>
          <p:cNvSpPr>
            <a:spLocks noChangeArrowheads="1"/>
          </p:cNvSpPr>
          <p:nvPr/>
        </p:nvSpPr>
        <p:spPr bwMode="auto">
          <a:xfrm>
            <a:off x="7816850" y="61880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68" name="Line 35"/>
          <p:cNvSpPr>
            <a:spLocks noChangeShapeType="1"/>
          </p:cNvSpPr>
          <p:nvPr/>
        </p:nvSpPr>
        <p:spPr bwMode="auto">
          <a:xfrm>
            <a:off x="8274050" y="52736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69" name="Line 36"/>
          <p:cNvSpPr>
            <a:spLocks noChangeShapeType="1"/>
          </p:cNvSpPr>
          <p:nvPr/>
        </p:nvSpPr>
        <p:spPr bwMode="auto">
          <a:xfrm>
            <a:off x="8655050" y="52736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70" name="Line 37"/>
          <p:cNvSpPr>
            <a:spLocks noChangeShapeType="1"/>
          </p:cNvSpPr>
          <p:nvPr/>
        </p:nvSpPr>
        <p:spPr bwMode="auto">
          <a:xfrm>
            <a:off x="7512050" y="52736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71" name="Line 38"/>
          <p:cNvSpPr>
            <a:spLocks noChangeShapeType="1"/>
          </p:cNvSpPr>
          <p:nvPr/>
        </p:nvSpPr>
        <p:spPr bwMode="auto">
          <a:xfrm>
            <a:off x="7131050" y="52736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72" name="Arc 39"/>
          <p:cNvSpPr>
            <a:spLocks/>
          </p:cNvSpPr>
          <p:nvPr/>
        </p:nvSpPr>
        <p:spPr bwMode="auto">
          <a:xfrm>
            <a:off x="7346950" y="5654675"/>
            <a:ext cx="1101725" cy="609600"/>
          </a:xfrm>
          <a:custGeom>
            <a:avLst/>
            <a:gdLst>
              <a:gd name="T0" fmla="*/ 0 w 39033"/>
              <a:gd name="T1" fmla="*/ 273836849 h 21600"/>
              <a:gd name="T2" fmla="*/ 877719143 w 39033"/>
              <a:gd name="T3" fmla="*/ 281210072 h 21600"/>
              <a:gd name="T4" fmla="*/ 437116818 w 39033"/>
              <a:gd name="T5" fmla="*/ 485542386 h 21600"/>
              <a:gd name="T6" fmla="*/ 0 60000 65536"/>
              <a:gd name="T7" fmla="*/ 0 60000 65536"/>
              <a:gd name="T8" fmla="*/ 0 60000 65536"/>
              <a:gd name="T9" fmla="*/ 0 w 39033"/>
              <a:gd name="T10" fmla="*/ 0 h 21600"/>
              <a:gd name="T11" fmla="*/ 39033 w 390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33" h="21600" fill="none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7848" y="0"/>
                  <a:pt x="35494" y="4881"/>
                  <a:pt x="39033" y="12509"/>
                </a:cubicBezTo>
              </a:path>
              <a:path w="39033" h="21600" stroke="0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7848" y="0"/>
                  <a:pt x="35494" y="4881"/>
                  <a:pt x="39033" y="12509"/>
                </a:cubicBezTo>
                <a:lnTo>
                  <a:pt x="19439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3" name="Arc 40"/>
          <p:cNvSpPr>
            <a:spLocks/>
          </p:cNvSpPr>
          <p:nvPr/>
        </p:nvSpPr>
        <p:spPr bwMode="auto">
          <a:xfrm>
            <a:off x="7096125" y="5349875"/>
            <a:ext cx="1595438" cy="914400"/>
          </a:xfrm>
          <a:custGeom>
            <a:avLst/>
            <a:gdLst>
              <a:gd name="T0" fmla="*/ 0 w 37677"/>
              <a:gd name="T1" fmla="*/ 835815146 h 21600"/>
              <a:gd name="T2" fmla="*/ 2147483647 w 37677"/>
              <a:gd name="T3" fmla="*/ 838168201 h 21600"/>
              <a:gd name="T4" fmla="*/ 1429752375 w 37677"/>
              <a:gd name="T5" fmla="*/ 1638705130 h 21600"/>
              <a:gd name="T6" fmla="*/ 0 60000 65536"/>
              <a:gd name="T7" fmla="*/ 0 60000 65536"/>
              <a:gd name="T8" fmla="*/ 0 60000 65536"/>
              <a:gd name="T9" fmla="*/ 0 w 37677"/>
              <a:gd name="T10" fmla="*/ 0 h 21600"/>
              <a:gd name="T11" fmla="*/ 37677 w 376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77" h="21600" fill="none" extrusionOk="0">
                <a:moveTo>
                  <a:pt x="0" y="11017"/>
                </a:moveTo>
                <a:cubicBezTo>
                  <a:pt x="3824" y="4211"/>
                  <a:pt x="11023" y="-1"/>
                  <a:pt x="18830" y="0"/>
                </a:cubicBezTo>
                <a:cubicBezTo>
                  <a:pt x="26648" y="0"/>
                  <a:pt x="33857" y="4225"/>
                  <a:pt x="37677" y="11047"/>
                </a:cubicBezTo>
              </a:path>
              <a:path w="37677" h="21600" stroke="0" extrusionOk="0">
                <a:moveTo>
                  <a:pt x="0" y="11017"/>
                </a:moveTo>
                <a:cubicBezTo>
                  <a:pt x="3824" y="4211"/>
                  <a:pt x="11023" y="-1"/>
                  <a:pt x="18830" y="0"/>
                </a:cubicBezTo>
                <a:cubicBezTo>
                  <a:pt x="26648" y="0"/>
                  <a:pt x="33857" y="4225"/>
                  <a:pt x="37677" y="11047"/>
                </a:cubicBezTo>
                <a:lnTo>
                  <a:pt x="1883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4" name="Arc 41"/>
          <p:cNvSpPr>
            <a:spLocks/>
          </p:cNvSpPr>
          <p:nvPr/>
        </p:nvSpPr>
        <p:spPr bwMode="auto">
          <a:xfrm>
            <a:off x="8005763" y="5959475"/>
            <a:ext cx="549275" cy="304800"/>
          </a:xfrm>
          <a:custGeom>
            <a:avLst/>
            <a:gdLst>
              <a:gd name="T0" fmla="*/ 0 w 38932"/>
              <a:gd name="T1" fmla="*/ 34212786 h 21600"/>
              <a:gd name="T2" fmla="*/ 109334152 w 38932"/>
              <a:gd name="T3" fmla="*/ 34564039 h 21600"/>
              <a:gd name="T4" fmla="*/ 54582792 w 38932"/>
              <a:gd name="T5" fmla="*/ 60692798 h 21600"/>
              <a:gd name="T6" fmla="*/ 0 60000 65536"/>
              <a:gd name="T7" fmla="*/ 0 60000 65536"/>
              <a:gd name="T8" fmla="*/ 0 60000 65536"/>
              <a:gd name="T9" fmla="*/ 0 w 38932"/>
              <a:gd name="T10" fmla="*/ 0 h 21600"/>
              <a:gd name="T11" fmla="*/ 38932 w 389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32" h="21600" fill="none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7762" y="0"/>
                  <a:pt x="35347" y="4785"/>
                  <a:pt x="38931" y="12301"/>
                </a:cubicBezTo>
              </a:path>
              <a:path w="38932" h="21600" stroke="0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7762" y="0"/>
                  <a:pt x="35347" y="4785"/>
                  <a:pt x="38931" y="12301"/>
                </a:cubicBezTo>
                <a:lnTo>
                  <a:pt x="1943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5" name="Oval 42"/>
          <p:cNvSpPr>
            <a:spLocks noChangeArrowheads="1"/>
          </p:cNvSpPr>
          <p:nvPr/>
        </p:nvSpPr>
        <p:spPr bwMode="auto">
          <a:xfrm>
            <a:off x="8201025" y="61880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6" name="Arc 43"/>
          <p:cNvSpPr>
            <a:spLocks/>
          </p:cNvSpPr>
          <p:nvPr/>
        </p:nvSpPr>
        <p:spPr bwMode="auto">
          <a:xfrm>
            <a:off x="7731125" y="5654675"/>
            <a:ext cx="1101725" cy="609600"/>
          </a:xfrm>
          <a:custGeom>
            <a:avLst/>
            <a:gdLst>
              <a:gd name="T0" fmla="*/ 0 w 39033"/>
              <a:gd name="T1" fmla="*/ 273836849 h 21600"/>
              <a:gd name="T2" fmla="*/ 877719143 w 39033"/>
              <a:gd name="T3" fmla="*/ 281210072 h 21600"/>
              <a:gd name="T4" fmla="*/ 437116818 w 39033"/>
              <a:gd name="T5" fmla="*/ 485542386 h 21600"/>
              <a:gd name="T6" fmla="*/ 0 60000 65536"/>
              <a:gd name="T7" fmla="*/ 0 60000 65536"/>
              <a:gd name="T8" fmla="*/ 0 60000 65536"/>
              <a:gd name="T9" fmla="*/ 0 w 39033"/>
              <a:gd name="T10" fmla="*/ 0 h 21600"/>
              <a:gd name="T11" fmla="*/ 39033 w 390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33" h="21600" fill="none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7848" y="0"/>
                  <a:pt x="35494" y="4881"/>
                  <a:pt x="39033" y="12509"/>
                </a:cubicBezTo>
              </a:path>
              <a:path w="39033" h="21600" stroke="0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7848" y="0"/>
                  <a:pt x="35494" y="4881"/>
                  <a:pt x="39033" y="12509"/>
                </a:cubicBezTo>
                <a:lnTo>
                  <a:pt x="19439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7" name="Arc 44"/>
          <p:cNvSpPr>
            <a:spLocks/>
          </p:cNvSpPr>
          <p:nvPr/>
        </p:nvSpPr>
        <p:spPr bwMode="auto">
          <a:xfrm>
            <a:off x="7480300" y="5349875"/>
            <a:ext cx="1395413" cy="914400"/>
          </a:xfrm>
          <a:custGeom>
            <a:avLst/>
            <a:gdLst>
              <a:gd name="T0" fmla="*/ 0 w 32949"/>
              <a:gd name="T1" fmla="*/ 835815146 h 21600"/>
              <a:gd name="T2" fmla="*/ 2147483647 w 32949"/>
              <a:gd name="T3" fmla="*/ 398523993 h 21600"/>
              <a:gd name="T4" fmla="*/ 1430315053 w 32949"/>
              <a:gd name="T5" fmla="*/ 1638705130 h 21600"/>
              <a:gd name="T6" fmla="*/ 0 60000 65536"/>
              <a:gd name="T7" fmla="*/ 0 60000 65536"/>
              <a:gd name="T8" fmla="*/ 0 60000 65536"/>
              <a:gd name="T9" fmla="*/ 0 w 32949"/>
              <a:gd name="T10" fmla="*/ 0 h 21600"/>
              <a:gd name="T11" fmla="*/ 32949 w 329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49" h="21600" fill="none" extrusionOk="0">
                <a:moveTo>
                  <a:pt x="0" y="11017"/>
                </a:moveTo>
                <a:cubicBezTo>
                  <a:pt x="3824" y="4211"/>
                  <a:pt x="11023" y="-1"/>
                  <a:pt x="18830" y="0"/>
                </a:cubicBezTo>
                <a:cubicBezTo>
                  <a:pt x="24014" y="0"/>
                  <a:pt x="29025" y="1864"/>
                  <a:pt x="32948" y="5253"/>
                </a:cubicBezTo>
              </a:path>
              <a:path w="32949" h="21600" stroke="0" extrusionOk="0">
                <a:moveTo>
                  <a:pt x="0" y="11017"/>
                </a:moveTo>
                <a:cubicBezTo>
                  <a:pt x="3824" y="4211"/>
                  <a:pt x="11023" y="-1"/>
                  <a:pt x="18830" y="0"/>
                </a:cubicBezTo>
                <a:cubicBezTo>
                  <a:pt x="24014" y="0"/>
                  <a:pt x="29025" y="1864"/>
                  <a:pt x="32948" y="5253"/>
                </a:cubicBezTo>
                <a:lnTo>
                  <a:pt x="1883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8" name="Arc 45"/>
          <p:cNvSpPr>
            <a:spLocks/>
          </p:cNvSpPr>
          <p:nvPr/>
        </p:nvSpPr>
        <p:spPr bwMode="auto">
          <a:xfrm>
            <a:off x="7239000" y="5959475"/>
            <a:ext cx="549275" cy="304800"/>
          </a:xfrm>
          <a:custGeom>
            <a:avLst/>
            <a:gdLst>
              <a:gd name="T0" fmla="*/ 0 w 38932"/>
              <a:gd name="T1" fmla="*/ 34212786 h 21600"/>
              <a:gd name="T2" fmla="*/ 109334152 w 38932"/>
              <a:gd name="T3" fmla="*/ 34564039 h 21600"/>
              <a:gd name="T4" fmla="*/ 54582792 w 38932"/>
              <a:gd name="T5" fmla="*/ 60692798 h 21600"/>
              <a:gd name="T6" fmla="*/ 0 60000 65536"/>
              <a:gd name="T7" fmla="*/ 0 60000 65536"/>
              <a:gd name="T8" fmla="*/ 0 60000 65536"/>
              <a:gd name="T9" fmla="*/ 0 w 38932"/>
              <a:gd name="T10" fmla="*/ 0 h 21600"/>
              <a:gd name="T11" fmla="*/ 38932 w 389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32" h="21600" fill="none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7762" y="0"/>
                  <a:pt x="35347" y="4785"/>
                  <a:pt x="38931" y="12301"/>
                </a:cubicBezTo>
              </a:path>
              <a:path w="38932" h="21600" stroke="0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7762" y="0"/>
                  <a:pt x="35347" y="4785"/>
                  <a:pt x="38931" y="12301"/>
                </a:cubicBezTo>
                <a:lnTo>
                  <a:pt x="1943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9" name="Oval 46"/>
          <p:cNvSpPr>
            <a:spLocks noChangeArrowheads="1"/>
          </p:cNvSpPr>
          <p:nvPr/>
        </p:nvSpPr>
        <p:spPr bwMode="auto">
          <a:xfrm>
            <a:off x="7434263" y="61880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0" name="Arc 47"/>
          <p:cNvSpPr>
            <a:spLocks/>
          </p:cNvSpPr>
          <p:nvPr/>
        </p:nvSpPr>
        <p:spPr bwMode="auto">
          <a:xfrm>
            <a:off x="6964363" y="5654675"/>
            <a:ext cx="1101725" cy="609600"/>
          </a:xfrm>
          <a:custGeom>
            <a:avLst/>
            <a:gdLst>
              <a:gd name="T0" fmla="*/ 0 w 39033"/>
              <a:gd name="T1" fmla="*/ 273836849 h 21600"/>
              <a:gd name="T2" fmla="*/ 877719143 w 39033"/>
              <a:gd name="T3" fmla="*/ 281210072 h 21600"/>
              <a:gd name="T4" fmla="*/ 437116818 w 39033"/>
              <a:gd name="T5" fmla="*/ 485542386 h 21600"/>
              <a:gd name="T6" fmla="*/ 0 60000 65536"/>
              <a:gd name="T7" fmla="*/ 0 60000 65536"/>
              <a:gd name="T8" fmla="*/ 0 60000 65536"/>
              <a:gd name="T9" fmla="*/ 0 w 39033"/>
              <a:gd name="T10" fmla="*/ 0 h 21600"/>
              <a:gd name="T11" fmla="*/ 39033 w 390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33" h="21600" fill="none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7848" y="0"/>
                  <a:pt x="35494" y="4881"/>
                  <a:pt x="39033" y="12509"/>
                </a:cubicBezTo>
              </a:path>
              <a:path w="39033" h="21600" stroke="0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7848" y="0"/>
                  <a:pt x="35494" y="4881"/>
                  <a:pt x="39033" y="12509"/>
                </a:cubicBezTo>
                <a:lnTo>
                  <a:pt x="19439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1" name="Arc 48"/>
          <p:cNvSpPr>
            <a:spLocks/>
          </p:cNvSpPr>
          <p:nvPr/>
        </p:nvSpPr>
        <p:spPr bwMode="auto">
          <a:xfrm>
            <a:off x="6921500" y="5349875"/>
            <a:ext cx="1387475" cy="914400"/>
          </a:xfrm>
          <a:custGeom>
            <a:avLst/>
            <a:gdLst>
              <a:gd name="T0" fmla="*/ 0 w 32758"/>
              <a:gd name="T1" fmla="*/ 385095865 h 21600"/>
              <a:gd name="T2" fmla="*/ 2147483647 w 32758"/>
              <a:gd name="T3" fmla="*/ 838168201 h 21600"/>
              <a:gd name="T4" fmla="*/ 1057016983 w 32758"/>
              <a:gd name="T5" fmla="*/ 1638705130 h 21600"/>
              <a:gd name="T6" fmla="*/ 0 60000 65536"/>
              <a:gd name="T7" fmla="*/ 0 60000 65536"/>
              <a:gd name="T8" fmla="*/ 0 60000 65536"/>
              <a:gd name="T9" fmla="*/ 0 w 32758"/>
              <a:gd name="T10" fmla="*/ 0 h 21600"/>
              <a:gd name="T11" fmla="*/ 32758 w 327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58" h="21600" fill="none" extrusionOk="0">
                <a:moveTo>
                  <a:pt x="-1" y="5075"/>
                </a:moveTo>
                <a:cubicBezTo>
                  <a:pt x="3894" y="1797"/>
                  <a:pt x="8820" y="-1"/>
                  <a:pt x="13911" y="0"/>
                </a:cubicBezTo>
                <a:cubicBezTo>
                  <a:pt x="21729" y="0"/>
                  <a:pt x="28938" y="4225"/>
                  <a:pt x="32758" y="11047"/>
                </a:cubicBezTo>
              </a:path>
              <a:path w="32758" h="21600" stroke="0" extrusionOk="0">
                <a:moveTo>
                  <a:pt x="-1" y="5075"/>
                </a:moveTo>
                <a:cubicBezTo>
                  <a:pt x="3894" y="1797"/>
                  <a:pt x="8820" y="-1"/>
                  <a:pt x="13911" y="0"/>
                </a:cubicBezTo>
                <a:cubicBezTo>
                  <a:pt x="21729" y="0"/>
                  <a:pt x="28938" y="4225"/>
                  <a:pt x="32758" y="11047"/>
                </a:cubicBezTo>
                <a:lnTo>
                  <a:pt x="13911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2" name="Arc 49"/>
          <p:cNvSpPr>
            <a:spLocks/>
          </p:cNvSpPr>
          <p:nvPr/>
        </p:nvSpPr>
        <p:spPr bwMode="auto">
          <a:xfrm>
            <a:off x="8380413" y="5959475"/>
            <a:ext cx="501650" cy="304800"/>
          </a:xfrm>
          <a:custGeom>
            <a:avLst/>
            <a:gdLst>
              <a:gd name="T0" fmla="*/ 0 w 35612"/>
              <a:gd name="T1" fmla="*/ 34212786 h 21600"/>
              <a:gd name="T2" fmla="*/ 99542716 w 35612"/>
              <a:gd name="T3" fmla="*/ 20472682 h 21600"/>
              <a:gd name="T4" fmla="*/ 54327536 w 35612"/>
              <a:gd name="T5" fmla="*/ 60692798 h 21600"/>
              <a:gd name="T6" fmla="*/ 0 60000 65536"/>
              <a:gd name="T7" fmla="*/ 0 60000 65536"/>
              <a:gd name="T8" fmla="*/ 0 60000 65536"/>
              <a:gd name="T9" fmla="*/ 0 w 35612"/>
              <a:gd name="T10" fmla="*/ 0 h 21600"/>
              <a:gd name="T11" fmla="*/ 35612 w 356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12" h="21600" fill="none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5622" y="0"/>
                  <a:pt x="31512" y="2652"/>
                  <a:pt x="35612" y="7285"/>
                </a:cubicBezTo>
              </a:path>
              <a:path w="35612" h="21600" stroke="0" extrusionOk="0">
                <a:moveTo>
                  <a:pt x="0" y="12176"/>
                </a:moveTo>
                <a:cubicBezTo>
                  <a:pt x="3611" y="4729"/>
                  <a:pt x="11159" y="-1"/>
                  <a:pt x="19436" y="0"/>
                </a:cubicBezTo>
                <a:cubicBezTo>
                  <a:pt x="25622" y="0"/>
                  <a:pt x="31512" y="2652"/>
                  <a:pt x="35612" y="7285"/>
                </a:cubicBezTo>
                <a:lnTo>
                  <a:pt x="1943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3" name="Oval 50"/>
          <p:cNvSpPr>
            <a:spLocks noChangeArrowheads="1"/>
          </p:cNvSpPr>
          <p:nvPr/>
        </p:nvSpPr>
        <p:spPr bwMode="auto">
          <a:xfrm>
            <a:off x="8574088" y="61880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4" name="Arc 51"/>
          <p:cNvSpPr>
            <a:spLocks/>
          </p:cNvSpPr>
          <p:nvPr/>
        </p:nvSpPr>
        <p:spPr bwMode="auto">
          <a:xfrm>
            <a:off x="8105775" y="5654675"/>
            <a:ext cx="790575" cy="609600"/>
          </a:xfrm>
          <a:custGeom>
            <a:avLst/>
            <a:gdLst>
              <a:gd name="T0" fmla="*/ 0 w 27994"/>
              <a:gd name="T1" fmla="*/ 273836849 h 21600"/>
              <a:gd name="T2" fmla="*/ 630520693 w 27994"/>
              <a:gd name="T3" fmla="*/ 39720350 h 21600"/>
              <a:gd name="T4" fmla="*/ 437832479 w 27994"/>
              <a:gd name="T5" fmla="*/ 485542386 h 21600"/>
              <a:gd name="T6" fmla="*/ 0 60000 65536"/>
              <a:gd name="T7" fmla="*/ 0 60000 65536"/>
              <a:gd name="T8" fmla="*/ 0 60000 65536"/>
              <a:gd name="T9" fmla="*/ 0 w 27994"/>
              <a:gd name="T10" fmla="*/ 0 h 21600"/>
              <a:gd name="T11" fmla="*/ 27994 w 279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94" h="21600" fill="none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2381" y="0"/>
                  <a:pt x="25292" y="601"/>
                  <a:pt x="27994" y="1766"/>
                </a:cubicBezTo>
              </a:path>
              <a:path w="27994" h="21600" stroke="0" extrusionOk="0">
                <a:moveTo>
                  <a:pt x="0" y="12182"/>
                </a:moveTo>
                <a:cubicBezTo>
                  <a:pt x="3609" y="4731"/>
                  <a:pt x="11160" y="-1"/>
                  <a:pt x="19439" y="0"/>
                </a:cubicBezTo>
                <a:cubicBezTo>
                  <a:pt x="22381" y="0"/>
                  <a:pt x="25292" y="601"/>
                  <a:pt x="27994" y="1766"/>
                </a:cubicBezTo>
                <a:lnTo>
                  <a:pt x="19439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5" name="Arc 52"/>
          <p:cNvSpPr>
            <a:spLocks/>
          </p:cNvSpPr>
          <p:nvPr/>
        </p:nvSpPr>
        <p:spPr bwMode="auto">
          <a:xfrm>
            <a:off x="7853363" y="5349875"/>
            <a:ext cx="1062037" cy="914400"/>
          </a:xfrm>
          <a:custGeom>
            <a:avLst/>
            <a:gdLst>
              <a:gd name="T0" fmla="*/ 0 w 25087"/>
              <a:gd name="T1" fmla="*/ 835815146 h 21600"/>
              <a:gd name="T2" fmla="*/ 1903362755 w 25087"/>
              <a:gd name="T3" fmla="*/ 70252543 h 21600"/>
              <a:gd name="T4" fmla="*/ 1428640534 w 25087"/>
              <a:gd name="T5" fmla="*/ 1638705130 h 21600"/>
              <a:gd name="T6" fmla="*/ 0 60000 65536"/>
              <a:gd name="T7" fmla="*/ 0 60000 65536"/>
              <a:gd name="T8" fmla="*/ 0 60000 65536"/>
              <a:gd name="T9" fmla="*/ 0 w 25087"/>
              <a:gd name="T10" fmla="*/ 0 h 21600"/>
              <a:gd name="T11" fmla="*/ 25087 w 250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87" h="21600" fill="none" extrusionOk="0">
                <a:moveTo>
                  <a:pt x="0" y="11017"/>
                </a:moveTo>
                <a:cubicBezTo>
                  <a:pt x="3824" y="4211"/>
                  <a:pt x="11023" y="-1"/>
                  <a:pt x="18830" y="0"/>
                </a:cubicBezTo>
                <a:cubicBezTo>
                  <a:pt x="20949" y="0"/>
                  <a:pt x="23058" y="312"/>
                  <a:pt x="25086" y="926"/>
                </a:cubicBezTo>
              </a:path>
              <a:path w="25087" h="21600" stroke="0" extrusionOk="0">
                <a:moveTo>
                  <a:pt x="0" y="11017"/>
                </a:moveTo>
                <a:cubicBezTo>
                  <a:pt x="3824" y="4211"/>
                  <a:pt x="11023" y="-1"/>
                  <a:pt x="18830" y="0"/>
                </a:cubicBezTo>
                <a:cubicBezTo>
                  <a:pt x="20949" y="0"/>
                  <a:pt x="23058" y="312"/>
                  <a:pt x="25086" y="926"/>
                </a:cubicBezTo>
                <a:lnTo>
                  <a:pt x="1883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6" name="Arc 53"/>
          <p:cNvSpPr>
            <a:spLocks/>
          </p:cNvSpPr>
          <p:nvPr/>
        </p:nvSpPr>
        <p:spPr bwMode="auto">
          <a:xfrm>
            <a:off x="6913563" y="5959475"/>
            <a:ext cx="492125" cy="304800"/>
          </a:xfrm>
          <a:custGeom>
            <a:avLst/>
            <a:gdLst>
              <a:gd name="T0" fmla="*/ 0 w 34865"/>
              <a:gd name="T1" fmla="*/ 18047759 h 21600"/>
              <a:gd name="T2" fmla="*/ 98049803 w 34865"/>
              <a:gd name="T3" fmla="*/ 34564039 h 21600"/>
              <a:gd name="T4" fmla="*/ 43221824 w 34865"/>
              <a:gd name="T5" fmla="*/ 60692798 h 21600"/>
              <a:gd name="T6" fmla="*/ 0 60000 65536"/>
              <a:gd name="T7" fmla="*/ 0 60000 65536"/>
              <a:gd name="T8" fmla="*/ 0 60000 65536"/>
              <a:gd name="T9" fmla="*/ 0 w 34865"/>
              <a:gd name="T10" fmla="*/ 0 h 21600"/>
              <a:gd name="T11" fmla="*/ 34865 w 348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65" h="21600" fill="none" extrusionOk="0">
                <a:moveTo>
                  <a:pt x="-1" y="6422"/>
                </a:moveTo>
                <a:cubicBezTo>
                  <a:pt x="4058" y="2313"/>
                  <a:pt x="9593" y="-1"/>
                  <a:pt x="15369" y="0"/>
                </a:cubicBezTo>
                <a:cubicBezTo>
                  <a:pt x="23695" y="0"/>
                  <a:pt x="31280" y="4785"/>
                  <a:pt x="34864" y="12301"/>
                </a:cubicBezTo>
              </a:path>
              <a:path w="34865" h="21600" stroke="0" extrusionOk="0">
                <a:moveTo>
                  <a:pt x="-1" y="6422"/>
                </a:moveTo>
                <a:cubicBezTo>
                  <a:pt x="4058" y="2313"/>
                  <a:pt x="9593" y="-1"/>
                  <a:pt x="15369" y="0"/>
                </a:cubicBezTo>
                <a:cubicBezTo>
                  <a:pt x="23695" y="0"/>
                  <a:pt x="31280" y="4785"/>
                  <a:pt x="34864" y="12301"/>
                </a:cubicBezTo>
                <a:lnTo>
                  <a:pt x="15369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7" name="Oval 54"/>
          <p:cNvSpPr>
            <a:spLocks noChangeArrowheads="1"/>
          </p:cNvSpPr>
          <p:nvPr/>
        </p:nvSpPr>
        <p:spPr bwMode="auto">
          <a:xfrm>
            <a:off x="7050088" y="61880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8" name="Arc 55"/>
          <p:cNvSpPr>
            <a:spLocks/>
          </p:cNvSpPr>
          <p:nvPr/>
        </p:nvSpPr>
        <p:spPr bwMode="auto">
          <a:xfrm>
            <a:off x="6883400" y="5654675"/>
            <a:ext cx="800100" cy="609600"/>
          </a:xfrm>
          <a:custGeom>
            <a:avLst/>
            <a:gdLst>
              <a:gd name="T0" fmla="*/ 0 w 28374"/>
              <a:gd name="T1" fmla="*/ 41922643 h 21600"/>
              <a:gd name="T2" fmla="*/ 636196799 w 28374"/>
              <a:gd name="T3" fmla="*/ 281210072 h 21600"/>
              <a:gd name="T4" fmla="*/ 196864080 w 28374"/>
              <a:gd name="T5" fmla="*/ 485542386 h 21600"/>
              <a:gd name="T6" fmla="*/ 0 60000 65536"/>
              <a:gd name="T7" fmla="*/ 0 60000 65536"/>
              <a:gd name="T8" fmla="*/ 0 60000 65536"/>
              <a:gd name="T9" fmla="*/ 0 w 28374"/>
              <a:gd name="T10" fmla="*/ 0 h 21600"/>
              <a:gd name="T11" fmla="*/ 28374 w 283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74" h="21600" fill="none" extrusionOk="0">
                <a:moveTo>
                  <a:pt x="-1" y="1864"/>
                </a:moveTo>
                <a:cubicBezTo>
                  <a:pt x="2763" y="635"/>
                  <a:pt x="5755" y="-1"/>
                  <a:pt x="8780" y="0"/>
                </a:cubicBezTo>
                <a:cubicBezTo>
                  <a:pt x="17189" y="0"/>
                  <a:pt x="24835" y="4881"/>
                  <a:pt x="28374" y="12509"/>
                </a:cubicBezTo>
              </a:path>
              <a:path w="28374" h="21600" stroke="0" extrusionOk="0">
                <a:moveTo>
                  <a:pt x="-1" y="1864"/>
                </a:moveTo>
                <a:cubicBezTo>
                  <a:pt x="2763" y="635"/>
                  <a:pt x="5755" y="-1"/>
                  <a:pt x="8780" y="0"/>
                </a:cubicBezTo>
                <a:cubicBezTo>
                  <a:pt x="17189" y="0"/>
                  <a:pt x="24835" y="4881"/>
                  <a:pt x="28374" y="12509"/>
                </a:cubicBezTo>
                <a:lnTo>
                  <a:pt x="878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9" name="Arc 56"/>
          <p:cNvSpPr>
            <a:spLocks/>
          </p:cNvSpPr>
          <p:nvPr/>
        </p:nvSpPr>
        <p:spPr bwMode="auto">
          <a:xfrm>
            <a:off x="6908800" y="5349875"/>
            <a:ext cx="1016000" cy="914400"/>
          </a:xfrm>
          <a:custGeom>
            <a:avLst/>
            <a:gdLst>
              <a:gd name="T0" fmla="*/ 0 w 24012"/>
              <a:gd name="T1" fmla="*/ 47568023 h 21600"/>
              <a:gd name="T2" fmla="*/ 1818964704 w 24012"/>
              <a:gd name="T3" fmla="*/ 838168201 h 21600"/>
              <a:gd name="T4" fmla="*/ 391260068 w 24012"/>
              <a:gd name="T5" fmla="*/ 1638705130 h 21600"/>
              <a:gd name="T6" fmla="*/ 0 60000 65536"/>
              <a:gd name="T7" fmla="*/ 0 60000 65536"/>
              <a:gd name="T8" fmla="*/ 0 60000 65536"/>
              <a:gd name="T9" fmla="*/ 0 w 24012"/>
              <a:gd name="T10" fmla="*/ 0 h 21600"/>
              <a:gd name="T11" fmla="*/ 24012 w 240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12" h="21600" fill="none" extrusionOk="0">
                <a:moveTo>
                  <a:pt x="-1" y="626"/>
                </a:moveTo>
                <a:cubicBezTo>
                  <a:pt x="1690" y="210"/>
                  <a:pt x="3424" y="-1"/>
                  <a:pt x="5165" y="0"/>
                </a:cubicBezTo>
                <a:cubicBezTo>
                  <a:pt x="12983" y="0"/>
                  <a:pt x="20192" y="4225"/>
                  <a:pt x="24012" y="11047"/>
                </a:cubicBezTo>
              </a:path>
              <a:path w="24012" h="21600" stroke="0" extrusionOk="0">
                <a:moveTo>
                  <a:pt x="-1" y="626"/>
                </a:moveTo>
                <a:cubicBezTo>
                  <a:pt x="1690" y="210"/>
                  <a:pt x="3424" y="-1"/>
                  <a:pt x="5165" y="0"/>
                </a:cubicBezTo>
                <a:cubicBezTo>
                  <a:pt x="12983" y="0"/>
                  <a:pt x="20192" y="4225"/>
                  <a:pt x="24012" y="11047"/>
                </a:cubicBezTo>
                <a:lnTo>
                  <a:pt x="5165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90" name="Line 57"/>
          <p:cNvSpPr>
            <a:spLocks noChangeShapeType="1"/>
          </p:cNvSpPr>
          <p:nvPr/>
        </p:nvSpPr>
        <p:spPr bwMode="auto">
          <a:xfrm flipV="1">
            <a:off x="6521450" y="3444875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91" name="Text Box 58"/>
          <p:cNvSpPr txBox="1">
            <a:spLocks noChangeArrowheads="1"/>
          </p:cNvSpPr>
          <p:nvPr/>
        </p:nvSpPr>
        <p:spPr bwMode="auto">
          <a:xfrm>
            <a:off x="6216650" y="33686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</a:p>
        </p:txBody>
      </p:sp>
      <p:graphicFrame>
        <p:nvGraphicFramePr>
          <p:cNvPr id="163892" name="Object 59"/>
          <p:cNvGraphicFramePr>
            <a:graphicFrameLocks noChangeAspect="1"/>
          </p:cNvGraphicFramePr>
          <p:nvPr/>
        </p:nvGraphicFramePr>
        <p:xfrm>
          <a:off x="6858000" y="627063"/>
          <a:ext cx="1676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27063"/>
                        <a:ext cx="16764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3" name="Object 61"/>
          <p:cNvGraphicFramePr>
            <a:graphicFrameLocks noChangeAspect="1"/>
          </p:cNvGraphicFramePr>
          <p:nvPr/>
        </p:nvGraphicFramePr>
        <p:xfrm>
          <a:off x="7015163" y="1220788"/>
          <a:ext cx="17478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220788"/>
                        <a:ext cx="17478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4" name="Object 62"/>
          <p:cNvGraphicFramePr>
            <a:graphicFrameLocks noChangeAspect="1"/>
          </p:cNvGraphicFramePr>
          <p:nvPr/>
        </p:nvGraphicFramePr>
        <p:xfrm>
          <a:off x="7046913" y="1665288"/>
          <a:ext cx="19446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11" imgW="1002960" imgH="241200" progId="Equation.DSMT4">
                  <p:embed/>
                </p:oleObj>
              </mc:Choice>
              <mc:Fallback>
                <p:oleObj name="Equation" r:id="rId11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1665288"/>
                        <a:ext cx="194468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5" name="AutoShape 63"/>
          <p:cNvSpPr>
            <a:spLocks noChangeArrowheads="1"/>
          </p:cNvSpPr>
          <p:nvPr/>
        </p:nvSpPr>
        <p:spPr bwMode="auto">
          <a:xfrm>
            <a:off x="228600" y="1219200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96" name="AutoShape 64"/>
          <p:cNvSpPr>
            <a:spLocks noChangeArrowheads="1"/>
          </p:cNvSpPr>
          <p:nvPr/>
        </p:nvSpPr>
        <p:spPr bwMode="auto">
          <a:xfrm>
            <a:off x="838200" y="2085975"/>
            <a:ext cx="144463" cy="1444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97" name="AutoShape 65"/>
          <p:cNvSpPr>
            <a:spLocks noChangeArrowheads="1"/>
          </p:cNvSpPr>
          <p:nvPr/>
        </p:nvSpPr>
        <p:spPr bwMode="auto">
          <a:xfrm>
            <a:off x="838200" y="2827338"/>
            <a:ext cx="144463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98" name="AutoShape 66"/>
          <p:cNvSpPr>
            <a:spLocks/>
          </p:cNvSpPr>
          <p:nvPr/>
        </p:nvSpPr>
        <p:spPr bwMode="auto">
          <a:xfrm>
            <a:off x="457200" y="1957388"/>
            <a:ext cx="228600" cy="1166812"/>
          </a:xfrm>
          <a:prstGeom prst="leftBrace">
            <a:avLst>
              <a:gd name="adj1" fmla="val 42535"/>
              <a:gd name="adj2" fmla="val 50000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99" name="Line 67"/>
          <p:cNvSpPr>
            <a:spLocks noChangeShapeType="1"/>
          </p:cNvSpPr>
          <p:nvPr/>
        </p:nvSpPr>
        <p:spPr bwMode="auto">
          <a:xfrm flipV="1">
            <a:off x="6521450" y="5121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00" name="Text Box 68"/>
          <p:cNvSpPr txBox="1">
            <a:spLocks noChangeArrowheads="1"/>
          </p:cNvSpPr>
          <p:nvPr/>
        </p:nvSpPr>
        <p:spPr bwMode="auto">
          <a:xfrm>
            <a:off x="6216650" y="5045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</a:p>
        </p:txBody>
      </p:sp>
      <p:sp>
        <p:nvSpPr>
          <p:cNvPr id="163901" name="Rectangle 69"/>
          <p:cNvSpPr>
            <a:spLocks noChangeArrowheads="1"/>
          </p:cNvSpPr>
          <p:nvPr/>
        </p:nvSpPr>
        <p:spPr bwMode="auto">
          <a:xfrm>
            <a:off x="228600" y="3962400"/>
            <a:ext cx="4800600" cy="1524000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02" name="AutoShape 70"/>
          <p:cNvSpPr>
            <a:spLocks noChangeArrowheads="1"/>
          </p:cNvSpPr>
          <p:nvPr/>
        </p:nvSpPr>
        <p:spPr bwMode="auto">
          <a:xfrm>
            <a:off x="533400" y="34290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03" name="Text Box 71"/>
          <p:cNvSpPr txBox="1">
            <a:spLocks noChangeArrowheads="1"/>
          </p:cNvSpPr>
          <p:nvPr/>
        </p:nvSpPr>
        <p:spPr bwMode="auto">
          <a:xfrm>
            <a:off x="6477000" y="215900"/>
            <a:ext cx="24844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u="sng">
                <a:solidFill>
                  <a:srgbClr val="000066"/>
                </a:solidFill>
                <a:latin typeface="Comic Sans MS" panose="030F0702030302020204" pitchFamily="66" charset="0"/>
              </a:rPr>
              <a:t>What’s the source?</a:t>
            </a:r>
          </a:p>
        </p:txBody>
      </p:sp>
      <p:sp>
        <p:nvSpPr>
          <p:cNvPr id="163904" name="Text Box 73"/>
          <p:cNvSpPr txBox="1">
            <a:spLocks noChangeArrowheads="1"/>
          </p:cNvSpPr>
          <p:nvPr/>
        </p:nvSpPr>
        <p:spPr bwMode="auto">
          <a:xfrm>
            <a:off x="6858000" y="3124200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point</a:t>
            </a:r>
          </a:p>
        </p:txBody>
      </p:sp>
      <p:sp>
        <p:nvSpPr>
          <p:cNvPr id="163905" name="Text Box 74"/>
          <p:cNvSpPr txBox="1">
            <a:spLocks noChangeArrowheads="1"/>
          </p:cNvSpPr>
          <p:nvPr/>
        </p:nvSpPr>
        <p:spPr bwMode="auto">
          <a:xfrm>
            <a:off x="6858000" y="4876800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wall</a:t>
            </a:r>
          </a:p>
        </p:txBody>
      </p:sp>
      <p:sp>
        <p:nvSpPr>
          <p:cNvPr id="163906" name="AutoShape 66"/>
          <p:cNvSpPr>
            <a:spLocks noChangeArrowheads="1"/>
          </p:cNvSpPr>
          <p:nvPr/>
        </p:nvSpPr>
        <p:spPr bwMode="auto">
          <a:xfrm>
            <a:off x="228600" y="1752600"/>
            <a:ext cx="5867400" cy="16002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07" name="Text Box 67"/>
          <p:cNvSpPr txBox="1">
            <a:spLocks noChangeArrowheads="1"/>
          </p:cNvSpPr>
          <p:nvPr/>
        </p:nvSpPr>
        <p:spPr bwMode="auto">
          <a:xfrm>
            <a:off x="817563" y="4768850"/>
            <a:ext cx="3906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Quality of data on </a:t>
            </a:r>
            <a:r>
              <a:rPr lang="en-US" altLang="ja-JP" sz="2000" b="1"/>
              <a:t>128</a:t>
            </a:r>
            <a:r>
              <a:rPr lang="en-US" altLang="ja-JP" sz="2000" b="1" baseline="30000"/>
              <a:t>3</a:t>
            </a:r>
            <a:r>
              <a:rPr lang="en-US" altLang="ja-JP" sz="2000" b="1"/>
              <a:t>x16</a:t>
            </a:r>
            <a:r>
              <a:rPr lang="en-US" altLang="ja-JP" sz="2000"/>
              <a:t> lattice is </a:t>
            </a:r>
          </a:p>
          <a:p>
            <a:r>
              <a:rPr lang="en-US" altLang="ja-JP" sz="2000"/>
              <a:t>about </a:t>
            </a:r>
            <a:r>
              <a:rPr lang="en-US" altLang="ja-JP" sz="2000" b="1"/>
              <a:t>3</a:t>
            </a:r>
            <a:r>
              <a:rPr lang="en-US" altLang="ja-JP" sz="2000"/>
              <a:t> times better than on </a:t>
            </a:r>
            <a:r>
              <a:rPr lang="en-US" altLang="ja-JP" sz="2000" b="1"/>
              <a:t>64</a:t>
            </a:r>
            <a:r>
              <a:rPr lang="en-US" altLang="ja-JP" sz="2000" b="1" baseline="30000"/>
              <a:t>3</a:t>
            </a:r>
            <a:r>
              <a:rPr lang="en-US" altLang="ja-JP" sz="2000" b="1"/>
              <a:t>x16</a:t>
            </a:r>
            <a:r>
              <a:rPr lang="en-US" altLang="ja-JP" sz="2000"/>
              <a:t>.</a:t>
            </a:r>
          </a:p>
        </p:txBody>
      </p:sp>
      <p:sp>
        <p:nvSpPr>
          <p:cNvPr id="163908" name="AutoShape 68"/>
          <p:cNvSpPr>
            <a:spLocks noChangeArrowheads="1"/>
          </p:cNvSpPr>
          <p:nvPr/>
        </p:nvSpPr>
        <p:spPr bwMode="auto">
          <a:xfrm>
            <a:off x="1524000" y="5562600"/>
            <a:ext cx="685800" cy="381000"/>
          </a:xfrm>
          <a:prstGeom prst="wedgeRectCallout">
            <a:avLst>
              <a:gd name="adj1" fmla="val -37500"/>
              <a:gd name="adj2" fmla="val -85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/>
          </a:p>
        </p:txBody>
      </p:sp>
      <p:graphicFrame>
        <p:nvGraphicFramePr>
          <p:cNvPr id="163909" name="Object 9"/>
          <p:cNvGraphicFramePr>
            <a:graphicFrameLocks noChangeAspect="1"/>
          </p:cNvGraphicFramePr>
          <p:nvPr/>
        </p:nvGraphicFramePr>
        <p:xfrm>
          <a:off x="1579563" y="5557838"/>
          <a:ext cx="6016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13" imgW="355320" imgH="228600" progId="Equation.DSMT4">
                  <p:embed/>
                </p:oleObj>
              </mc:Choice>
              <mc:Fallback>
                <p:oleObj name="Equation" r:id="rId13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5557838"/>
                        <a:ext cx="60166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1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7244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14300"/>
            <a:ext cx="8191500" cy="579438"/>
          </a:xfrm>
        </p:spPr>
        <p:txBody>
          <a:bodyPr/>
          <a:lstStyle/>
          <a:p>
            <a:pPr eaLnBrk="1" hangingPunct="1"/>
            <a:r>
              <a:rPr lang="en-US" altLang="ja-JP" smtClean="0"/>
              <a:t> Lattice Spacing and Volume Dependences  </a:t>
            </a:r>
          </a:p>
        </p:txBody>
      </p:sp>
      <p:sp>
        <p:nvSpPr>
          <p:cNvPr id="129028" name="Line 35"/>
          <p:cNvSpPr>
            <a:spLocks noChangeShapeType="1"/>
          </p:cNvSpPr>
          <p:nvPr/>
        </p:nvSpPr>
        <p:spPr bwMode="auto">
          <a:xfrm>
            <a:off x="2811463" y="4217988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029" name="Text Box 53"/>
          <p:cNvSpPr txBox="1">
            <a:spLocks noChangeArrowheads="1"/>
          </p:cNvSpPr>
          <p:nvPr/>
        </p:nvSpPr>
        <p:spPr bwMode="auto">
          <a:xfrm rot="-5400000">
            <a:off x="-228600" y="2971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i="1"/>
              <a:t>E / T</a:t>
            </a:r>
            <a:endParaRPr lang="en-US" altLang="ja-JP" baseline="-25000"/>
          </a:p>
        </p:txBody>
      </p:sp>
      <p:sp>
        <p:nvSpPr>
          <p:cNvPr id="129030" name="Text Box 52"/>
          <p:cNvSpPr txBox="1">
            <a:spLocks noChangeArrowheads="1"/>
          </p:cNvSpPr>
          <p:nvPr/>
        </p:nvSpPr>
        <p:spPr bwMode="auto">
          <a:xfrm>
            <a:off x="2057400" y="22098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i="1"/>
              <a:t>E</a:t>
            </a:r>
            <a:r>
              <a:rPr lang="en-US" altLang="ja-JP" baseline="-25000"/>
              <a:t>2</a:t>
            </a:r>
          </a:p>
        </p:txBody>
      </p:sp>
      <p:sp>
        <p:nvSpPr>
          <p:cNvPr id="129031" name="Text Box 53"/>
          <p:cNvSpPr txBox="1">
            <a:spLocks noChangeArrowheads="1"/>
          </p:cNvSpPr>
          <p:nvPr/>
        </p:nvSpPr>
        <p:spPr bwMode="auto">
          <a:xfrm>
            <a:off x="3429000" y="2819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i="1"/>
              <a:t>E</a:t>
            </a:r>
            <a:r>
              <a:rPr lang="en-US" altLang="ja-JP" baseline="-25000"/>
              <a:t>1</a:t>
            </a:r>
          </a:p>
        </p:txBody>
      </p:sp>
      <p:sp>
        <p:nvSpPr>
          <p:cNvPr id="129032" name="Text Box 57"/>
          <p:cNvSpPr txBox="1">
            <a:spLocks noChangeArrowheads="1"/>
          </p:cNvSpPr>
          <p:nvPr/>
        </p:nvSpPr>
        <p:spPr bwMode="auto">
          <a:xfrm>
            <a:off x="2160588" y="4953000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i="1"/>
              <a:t>m</a:t>
            </a:r>
            <a:r>
              <a:rPr lang="en-US" altLang="ja-JP" i="1" baseline="-25000"/>
              <a:t>p </a:t>
            </a:r>
            <a:r>
              <a:rPr lang="en-US" altLang="ja-JP" i="1"/>
              <a:t>/ T</a:t>
            </a:r>
          </a:p>
        </p:txBody>
      </p:sp>
      <p:cxnSp>
        <p:nvCxnSpPr>
          <p:cNvPr id="24" name="直線コネクタ 23"/>
          <p:cNvCxnSpPr>
            <a:cxnSpLocks noChangeShapeType="1"/>
          </p:cNvCxnSpPr>
          <p:nvPr/>
        </p:nvCxnSpPr>
        <p:spPr bwMode="auto">
          <a:xfrm>
            <a:off x="2811463" y="4522788"/>
            <a:ext cx="533400" cy="1587"/>
          </a:xfrm>
          <a:prstGeom prst="line">
            <a:avLst/>
          </a:prstGeom>
          <a:noFill/>
          <a:ln w="254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3238" y="5705475"/>
            <a:ext cx="4025900" cy="847725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Char char="•"/>
            </a:pPr>
            <a:r>
              <a:rPr lang="en-US" altLang="ja-JP"/>
              <a:t>No lattice spacing dependence</a:t>
            </a:r>
          </a:p>
          <a:p>
            <a:pPr eaLnBrk="1" hangingPunct="1">
              <a:buClr>
                <a:srgbClr val="000066"/>
              </a:buClr>
            </a:pPr>
            <a:r>
              <a:rPr lang="en-US" altLang="ja-JP"/>
              <a:t> within statistical error.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3344863" y="3962400"/>
            <a:ext cx="1150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0.015</a:t>
            </a:r>
            <a:r>
              <a:rPr lang="en-US" altLang="ja-JP" sz="2000"/>
              <a:t>fm</a:t>
            </a:r>
          </a:p>
          <a:p>
            <a:r>
              <a:rPr lang="en-US" altLang="ja-JP"/>
              <a:t>0.021</a:t>
            </a:r>
            <a:r>
              <a:rPr lang="en-US" altLang="ja-JP" sz="2000"/>
              <a:t>fm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838200" y="1193800"/>
            <a:ext cx="3571875" cy="48260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Lattice spacing dependence</a:t>
            </a:r>
          </a:p>
        </p:txBody>
      </p:sp>
      <p:grpSp>
        <p:nvGrpSpPr>
          <p:cNvPr id="129037" name="Group 13"/>
          <p:cNvGrpSpPr>
            <a:grpSpLocks/>
          </p:cNvGrpSpPr>
          <p:nvPr/>
        </p:nvGrpSpPr>
        <p:grpSpPr bwMode="auto">
          <a:xfrm>
            <a:off x="4876800" y="1193800"/>
            <a:ext cx="4038600" cy="5359400"/>
            <a:chOff x="3072" y="752"/>
            <a:chExt cx="2544" cy="3376"/>
          </a:xfrm>
        </p:grpSpPr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3149" y="3594"/>
              <a:ext cx="2303" cy="534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Clr>
                  <a:srgbClr val="000066"/>
                </a:buClr>
                <a:buFontTx/>
                <a:buChar char="•"/>
              </a:pPr>
              <a:r>
                <a:rPr lang="en-US" altLang="ja-JP"/>
                <a:t>strong</a:t>
              </a:r>
              <a:r>
                <a:rPr lang="ja-JP" altLang="en-US"/>
                <a:t> </a:t>
              </a:r>
              <a:r>
                <a:rPr lang="en-US" altLang="ja-JP"/>
                <a:t>volume dependence </a:t>
              </a:r>
            </a:p>
            <a:p>
              <a:pPr eaLnBrk="1" hangingPunct="1">
                <a:buClr>
                  <a:srgbClr val="000066"/>
                </a:buClr>
              </a:pPr>
              <a:r>
                <a:rPr lang="en-US" altLang="ja-JP"/>
                <a:t>  even for </a:t>
              </a:r>
              <a:r>
                <a:rPr lang="en-US" altLang="ja-JP" i="1"/>
                <a:t>N</a:t>
              </a:r>
              <a:r>
                <a:rPr lang="en-US" altLang="ja-JP" i="1" baseline="-25000">
                  <a:latin typeface="Symbol" panose="05050102010706020507" pitchFamily="18" charset="2"/>
                </a:rPr>
                <a:t>s </a:t>
              </a:r>
              <a:r>
                <a:rPr lang="en-US" altLang="ja-JP" i="1"/>
                <a:t>/N</a:t>
              </a:r>
              <a:r>
                <a:rPr lang="en-US" altLang="ja-JP" i="1" baseline="-25000">
                  <a:latin typeface="Symbol" panose="05050102010706020507" pitchFamily="18" charset="2"/>
                </a:rPr>
                <a:t>t </a:t>
              </a:r>
              <a:r>
                <a:rPr lang="en-US" altLang="ja-JP"/>
                <a:t>=4.</a:t>
              </a:r>
            </a:p>
          </p:txBody>
        </p:sp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6"/>
            <a:stretch>
              <a:fillRect/>
            </a:stretch>
          </p:blipFill>
          <p:spPr bwMode="auto">
            <a:xfrm>
              <a:off x="3072" y="1007"/>
              <a:ext cx="2544" cy="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40" name="Line 35"/>
            <p:cNvSpPr>
              <a:spLocks noChangeShapeType="1"/>
            </p:cNvSpPr>
            <p:nvPr/>
          </p:nvSpPr>
          <p:spPr bwMode="auto">
            <a:xfrm>
              <a:off x="4428" y="2609"/>
              <a:ext cx="3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3" name="直線コネクタ 23"/>
            <p:cNvCxnSpPr>
              <a:cxnSpLocks noChangeShapeType="1"/>
            </p:cNvCxnSpPr>
            <p:nvPr/>
          </p:nvCxnSpPr>
          <p:spPr bwMode="auto">
            <a:xfrm>
              <a:off x="4428" y="2801"/>
              <a:ext cx="336" cy="1"/>
            </a:xfrm>
            <a:prstGeom prst="line">
              <a:avLst/>
            </a:prstGeom>
            <a:noFill/>
            <a:ln w="25400" algn="ctr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042" name="Text Box 18"/>
            <p:cNvSpPr txBox="1">
              <a:spLocks noChangeArrowheads="1"/>
            </p:cNvSpPr>
            <p:nvPr/>
          </p:nvSpPr>
          <p:spPr bwMode="auto">
            <a:xfrm>
              <a:off x="4764" y="2448"/>
              <a:ext cx="6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/>
                <a:t>64</a:t>
              </a:r>
              <a:r>
                <a:rPr lang="en-US" altLang="ja-JP" baseline="30000"/>
                <a:t>3</a:t>
              </a:r>
              <a:r>
                <a:rPr lang="en-US" altLang="ja-JP"/>
                <a:t>x16</a:t>
              </a:r>
            </a:p>
            <a:p>
              <a:r>
                <a:rPr lang="en-US" altLang="ja-JP"/>
                <a:t>48</a:t>
              </a:r>
              <a:r>
                <a:rPr lang="en-US" altLang="ja-JP" baseline="30000"/>
                <a:t>3</a:t>
              </a:r>
              <a:r>
                <a:rPr lang="en-US" altLang="ja-JP"/>
                <a:t>x16</a:t>
              </a:r>
            </a:p>
          </p:txBody>
        </p:sp>
        <p:sp>
          <p:nvSpPr>
            <p:cNvPr id="129043" name="Text Box 57"/>
            <p:cNvSpPr txBox="1">
              <a:spLocks noChangeArrowheads="1"/>
            </p:cNvSpPr>
            <p:nvPr/>
          </p:nvSpPr>
          <p:spPr bwMode="auto">
            <a:xfrm>
              <a:off x="3984" y="3120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m</a:t>
              </a:r>
              <a:r>
                <a:rPr lang="en-US" altLang="ja-JP" i="1" baseline="-25000"/>
                <a:t>p </a:t>
              </a:r>
              <a:r>
                <a:rPr lang="en-US" altLang="ja-JP" i="1"/>
                <a:t>/ T</a:t>
              </a:r>
            </a:p>
          </p:txBody>
        </p:sp>
        <p:sp>
          <p:nvSpPr>
            <p:cNvPr id="129044" name="Text Box 20"/>
            <p:cNvSpPr txBox="1">
              <a:spLocks noChangeArrowheads="1"/>
            </p:cNvSpPr>
            <p:nvPr/>
          </p:nvSpPr>
          <p:spPr bwMode="auto">
            <a:xfrm>
              <a:off x="3120" y="752"/>
              <a:ext cx="2240" cy="304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/>
                <a:t>Spatial volume dependence</a:t>
              </a:r>
            </a:p>
          </p:txBody>
        </p:sp>
        <p:sp>
          <p:nvSpPr>
            <p:cNvPr id="129045" name="Text Box 52"/>
            <p:cNvSpPr txBox="1">
              <a:spLocks noChangeArrowheads="1"/>
            </p:cNvSpPr>
            <p:nvPr/>
          </p:nvSpPr>
          <p:spPr bwMode="auto">
            <a:xfrm>
              <a:off x="3888" y="1344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E</a:t>
              </a:r>
              <a:r>
                <a:rPr lang="en-US" altLang="ja-JP" baseline="-25000"/>
                <a:t>2</a:t>
              </a:r>
            </a:p>
          </p:txBody>
        </p:sp>
        <p:sp>
          <p:nvSpPr>
            <p:cNvPr id="129046" name="Text Box 53"/>
            <p:cNvSpPr txBox="1">
              <a:spLocks noChangeArrowheads="1"/>
            </p:cNvSpPr>
            <p:nvPr/>
          </p:nvSpPr>
          <p:spPr bwMode="auto">
            <a:xfrm>
              <a:off x="4800" y="172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E</a:t>
              </a:r>
              <a:r>
                <a:rPr lang="en-US" altLang="ja-JP" baseline="-25000"/>
                <a:t>1</a:t>
              </a:r>
            </a:p>
          </p:txBody>
        </p:sp>
      </p:grp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7773988" y="685800"/>
            <a:ext cx="1370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for</a:t>
            </a:r>
            <a:r>
              <a:rPr lang="en-US" altLang="ja-JP" i="1"/>
              <a:t> T</a:t>
            </a:r>
            <a:r>
              <a:rPr lang="en-US" altLang="ja-JP"/>
              <a:t>=3</a:t>
            </a:r>
            <a:r>
              <a:rPr lang="en-US" altLang="ja-JP" i="1"/>
              <a:t>T</a:t>
            </a:r>
            <a:r>
              <a:rPr lang="en-US" altLang="ja-JP" baseline="-250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49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8281988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 </a:t>
            </a:r>
            <a:r>
              <a:rPr lang="en-US" altLang="ja-JP" smtClean="0"/>
              <a:t>Are There Quark Quasi-Particles in sQGP?  </a:t>
            </a:r>
          </a:p>
        </p:txBody>
      </p:sp>
      <p:pic>
        <p:nvPicPr>
          <p:cNvPr id="231427" name="Picture 3" descr="v2pt_scaling_auau200_phenix_w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/>
          <a:stretch>
            <a:fillRect/>
          </a:stretch>
        </p:blipFill>
        <p:spPr bwMode="auto">
          <a:xfrm>
            <a:off x="542925" y="2362200"/>
            <a:ext cx="2682875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8" name="Picture 4" descr="v2vsKET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0" t="14745" r="27815" b="71445"/>
          <a:stretch>
            <a:fillRect/>
          </a:stretch>
        </p:blipFill>
        <p:spPr bwMode="auto">
          <a:xfrm>
            <a:off x="152400" y="2516188"/>
            <a:ext cx="31242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228600" y="989013"/>
            <a:ext cx="2927350" cy="488950"/>
          </a:xfrm>
          <a:prstGeom prst="rect">
            <a:avLst/>
          </a:prstGeom>
          <a:noFill/>
          <a:ln w="3175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</a:rPr>
              <a:t>In </a:t>
            </a:r>
            <a:r>
              <a:rPr lang="en-US" altLang="ja-JP" sz="2400" b="1" smtClean="0">
                <a:solidFill>
                  <a:srgbClr val="000000"/>
                </a:solidFill>
              </a:rPr>
              <a:t>real</a:t>
            </a:r>
            <a:r>
              <a:rPr lang="en-US" altLang="ja-JP" sz="2400" smtClean="0">
                <a:solidFill>
                  <a:srgbClr val="000000"/>
                </a:solidFill>
              </a:rPr>
              <a:t> experiments: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268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quark # scaling of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1431" name="Line 7"/>
          <p:cNvSpPr>
            <a:spLocks noChangeShapeType="1"/>
          </p:cNvSpPr>
          <p:nvPr/>
        </p:nvSpPr>
        <p:spPr bwMode="auto">
          <a:xfrm>
            <a:off x="3733800" y="1524000"/>
            <a:ext cx="0" cy="441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1584325" y="63627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333399"/>
                </a:solidFill>
                <a:latin typeface="Times New Roman" pitchFamily="18" charset="0"/>
              </a:rPr>
              <a:t>Fries, </a:t>
            </a:r>
            <a:r>
              <a:rPr lang="en-US" altLang="ja-JP" i="1" smtClean="0">
                <a:solidFill>
                  <a:srgbClr val="333399"/>
                </a:solidFill>
                <a:latin typeface="Times New Roman" pitchFamily="18" charset="0"/>
              </a:rPr>
              <a:t>et al</a:t>
            </a:r>
            <a:r>
              <a:rPr lang="en-US" altLang="ja-JP" smtClean="0">
                <a:solidFill>
                  <a:srgbClr val="333399"/>
                </a:solidFill>
                <a:latin typeface="Times New Roman" pitchFamily="18" charset="0"/>
              </a:rPr>
              <a:t>., ’03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4191000" y="989013"/>
            <a:ext cx="3824288" cy="488950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</a:rPr>
              <a:t>In </a:t>
            </a:r>
            <a:r>
              <a:rPr lang="en-US" altLang="ja-JP" sz="2400" b="1" smtClean="0">
                <a:solidFill>
                  <a:srgbClr val="000000"/>
                </a:solidFill>
              </a:rPr>
              <a:t>numerical</a:t>
            </a:r>
            <a:r>
              <a:rPr lang="en-US" altLang="ja-JP" sz="2400" smtClean="0">
                <a:solidFill>
                  <a:srgbClr val="000000"/>
                </a:solidFill>
              </a:rPr>
              <a:t> experiments:</a:t>
            </a:r>
          </a:p>
        </p:txBody>
      </p:sp>
    </p:spTree>
    <p:extLst>
      <p:ext uri="{BB962C8B-B14F-4D97-AF65-F5344CB8AC3E}">
        <p14:creationId xmlns:p14="http://schemas.microsoft.com/office/powerpoint/2010/main" val="7856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8281988" cy="579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 </a:t>
            </a:r>
            <a:r>
              <a:rPr lang="en-US" altLang="ja-JP" smtClean="0"/>
              <a:t>Are There Quark Quasi-Particles in sQGP?  </a:t>
            </a:r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549650"/>
            <a:ext cx="4257675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581525" y="3652838"/>
            <a:ext cx="191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66"/>
                </a:solidFill>
                <a:latin typeface="Times New Roman" pitchFamily="18" charset="0"/>
              </a:rPr>
              <a:t>RBC-Bielefeld ’09</a:t>
            </a:r>
          </a:p>
        </p:txBody>
      </p:sp>
      <p:pic>
        <p:nvPicPr>
          <p:cNvPr id="232453" name="Picture 5" descr="v2pt_scaling_auau200_phenix_w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/>
          <a:stretch>
            <a:fillRect/>
          </a:stretch>
        </p:blipFill>
        <p:spPr bwMode="auto">
          <a:xfrm>
            <a:off x="542925" y="2362200"/>
            <a:ext cx="2682875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4" name="Picture 6" descr="v2vsKET_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0" t="14745" r="27815" b="71445"/>
          <a:stretch>
            <a:fillRect/>
          </a:stretch>
        </p:blipFill>
        <p:spPr bwMode="auto">
          <a:xfrm>
            <a:off x="152400" y="2516188"/>
            <a:ext cx="31242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228600" y="989013"/>
            <a:ext cx="2927350" cy="488950"/>
          </a:xfrm>
          <a:prstGeom prst="rect">
            <a:avLst/>
          </a:prstGeom>
          <a:noFill/>
          <a:ln w="3175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</a:rPr>
              <a:t>In </a:t>
            </a:r>
            <a:r>
              <a:rPr lang="en-US" altLang="ja-JP" sz="2400" b="1" smtClean="0">
                <a:solidFill>
                  <a:srgbClr val="000000"/>
                </a:solidFill>
              </a:rPr>
              <a:t>real</a:t>
            </a:r>
            <a:r>
              <a:rPr lang="en-US" altLang="ja-JP" sz="2400" smtClean="0">
                <a:solidFill>
                  <a:srgbClr val="000000"/>
                </a:solidFill>
              </a:rPr>
              <a:t> experiments: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268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quark # scaling of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4191000" y="989013"/>
            <a:ext cx="3824288" cy="488950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</a:rPr>
              <a:t>In </a:t>
            </a:r>
            <a:r>
              <a:rPr lang="en-US" altLang="ja-JP" sz="2400" b="1" smtClean="0">
                <a:solidFill>
                  <a:srgbClr val="000000"/>
                </a:solidFill>
              </a:rPr>
              <a:t>numerical</a:t>
            </a:r>
            <a:r>
              <a:rPr lang="en-US" altLang="ja-JP" sz="2400" smtClean="0">
                <a:solidFill>
                  <a:srgbClr val="000000"/>
                </a:solidFill>
              </a:rPr>
              <a:t> experiments: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4343400" y="1752600"/>
            <a:ext cx="137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ratio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6546850" y="6491288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rgbClr val="002060"/>
                </a:solidFill>
                <a:latin typeface="Times New Roman" pitchFamily="18" charset="0"/>
              </a:rPr>
              <a:t>Ejiri</a:t>
            </a: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  <a:latin typeface="Times New Roman" pitchFamily="18" charset="0"/>
              </a:rPr>
              <a:t>Karsch</a:t>
            </a: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  <a:latin typeface="Times New Roman" pitchFamily="18" charset="0"/>
              </a:rPr>
              <a:t>Redlich</a:t>
            </a: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</a:rPr>
              <a:t>, ’05</a:t>
            </a:r>
          </a:p>
        </p:txBody>
      </p:sp>
      <p:graphicFrame>
        <p:nvGraphicFramePr>
          <p:cNvPr id="232460" name="Object 8"/>
          <p:cNvGraphicFramePr>
            <a:graphicFrameLocks noChangeAspect="1"/>
          </p:cNvGraphicFramePr>
          <p:nvPr/>
        </p:nvGraphicFramePr>
        <p:xfrm>
          <a:off x="6096000" y="1600200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6" imgW="977760" imgH="241200" progId="Equation.DSMT4">
                  <p:embed/>
                </p:oleObj>
              </mc:Choice>
              <mc:Fallback>
                <p:oleObj name="Equation" r:id="rId6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00200"/>
                        <a:ext cx="1752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1" name="Object 8"/>
          <p:cNvGraphicFramePr>
            <a:graphicFrameLocks noChangeAspect="1"/>
          </p:cNvGraphicFramePr>
          <p:nvPr/>
        </p:nvGraphicFramePr>
        <p:xfrm>
          <a:off x="6083300" y="2003425"/>
          <a:ext cx="17637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Equation" r:id="rId8" imgW="977760" imgH="241200" progId="Equation.DSMT4">
                  <p:embed/>
                </p:oleObj>
              </mc:Choice>
              <mc:Fallback>
                <p:oleObj name="Equation" r:id="rId8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003425"/>
                        <a:ext cx="17637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8"/>
          <p:cNvGraphicFramePr>
            <a:graphicFrameLocks noChangeAspect="1"/>
          </p:cNvGraphicFramePr>
          <p:nvPr/>
        </p:nvGraphicFramePr>
        <p:xfrm>
          <a:off x="6586538" y="2930525"/>
          <a:ext cx="1277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Equation" r:id="rId10" imgW="672840" imgH="241200" progId="Equation.DSMT4">
                  <p:embed/>
                </p:oleObj>
              </mc:Choice>
              <mc:Fallback>
                <p:oleObj name="Equation" r:id="rId10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2930525"/>
                        <a:ext cx="12779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4" name="Line 16"/>
          <p:cNvSpPr>
            <a:spLocks noChangeShapeType="1"/>
          </p:cNvSpPr>
          <p:nvPr/>
        </p:nvSpPr>
        <p:spPr bwMode="auto">
          <a:xfrm>
            <a:off x="3733800" y="1524000"/>
            <a:ext cx="0" cy="441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343400" y="2590800"/>
            <a:ext cx="444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with particles (mass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 &amp; charge </a:t>
            </a: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32466" name="AutoShape 18"/>
          <p:cNvSpPr>
            <a:spLocks noChangeArrowheads="1"/>
          </p:cNvSpPr>
          <p:nvPr/>
        </p:nvSpPr>
        <p:spPr bwMode="auto">
          <a:xfrm>
            <a:off x="6035675" y="308292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2467" name="AutoShape 19"/>
          <p:cNvSpPr>
            <a:spLocks/>
          </p:cNvSpPr>
          <p:nvPr/>
        </p:nvSpPr>
        <p:spPr bwMode="auto">
          <a:xfrm>
            <a:off x="5791200" y="17526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1584325" y="63627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333399"/>
                </a:solidFill>
                <a:latin typeface="Times New Roman" pitchFamily="18" charset="0"/>
              </a:rPr>
              <a:t>Fries, </a:t>
            </a:r>
            <a:r>
              <a:rPr lang="en-US" altLang="ja-JP" i="1" smtClean="0">
                <a:solidFill>
                  <a:srgbClr val="333399"/>
                </a:solidFill>
                <a:latin typeface="Times New Roman" pitchFamily="18" charset="0"/>
              </a:rPr>
              <a:t>et al</a:t>
            </a:r>
            <a:r>
              <a:rPr lang="en-US" altLang="ja-JP" smtClean="0">
                <a:solidFill>
                  <a:srgbClr val="333399"/>
                </a:solidFill>
                <a:latin typeface="Times New Roman" pitchFamily="18" charset="0"/>
              </a:rPr>
              <a:t>., ’03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04048" y="292494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&lt;&lt;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3753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ボルツマンの苦悩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3794" name="Picture 2" descr="http://upload.wikimedia.org/wikipedia/commons/thumb/a/ad/Boltzmann2.jpg/338px-Boltzman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143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upload.wikimedia.org/wikipedia/commons/thumb/b/be/Ernst_Mach_01.jpg/338px-Ernst_Mach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59687"/>
            <a:ext cx="21431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3568" y="382565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Boltzmann</a:t>
            </a:r>
            <a:endParaRPr kumimoji="1" lang="ja-JP" altLang="en-US" sz="24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3159605" y="1124744"/>
            <a:ext cx="2736304" cy="1152128"/>
          </a:xfrm>
          <a:prstGeom prst="wedgeRoundRectCallout">
            <a:avLst>
              <a:gd name="adj1" fmla="val -73252"/>
              <a:gd name="adj2" fmla="val 212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物質は原子から構成されている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90747" y="523513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Mach</a:t>
            </a:r>
            <a:endParaRPr kumimoji="1" lang="ja-JP" altLang="en-US" sz="24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3016076" y="3016260"/>
            <a:ext cx="3356124" cy="1564868"/>
          </a:xfrm>
          <a:prstGeom prst="wedgeRoundRectCallout">
            <a:avLst>
              <a:gd name="adj1" fmla="val 70189"/>
              <a:gd name="adj2" fmla="val -2456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原子など考えても無意味だ。観測しようがないのだから。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0232" y="47667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１９００年頃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425" y="642698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photos from Wikipedia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99676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レプトン対生成率  </a:t>
            </a:r>
            <a:endParaRPr kumimoji="1" lang="ja-JP" altLang="en-US" dirty="0"/>
          </a:p>
        </p:txBody>
      </p:sp>
      <p:pic>
        <p:nvPicPr>
          <p:cNvPr id="3" name="図 2" descr="スクリーンショット 2014-01-17 23.2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2667000" cy="23622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10400" y="4175501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レプトン・光子は強い相互作用をしない</a:t>
            </a:r>
            <a:endParaRPr kumimoji="1" lang="ja-JP" altLang="en-US" sz="2400" dirty="0"/>
          </a:p>
        </p:txBody>
      </p:sp>
      <p:sp>
        <p:nvSpPr>
          <p:cNvPr id="5" name="下矢印 4"/>
          <p:cNvSpPr/>
          <p:nvPr/>
        </p:nvSpPr>
        <p:spPr>
          <a:xfrm>
            <a:off x="1417835" y="5124119"/>
            <a:ext cx="937458" cy="377956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394" y="5553091"/>
            <a:ext cx="362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レプトン対・光子は、高温物質からの直接的信号</a:t>
            </a:r>
            <a:endParaRPr kumimoji="1" lang="ja-JP" altLang="en-US" sz="2400" dirty="0"/>
          </a:p>
        </p:txBody>
      </p:sp>
      <p:sp>
        <p:nvSpPr>
          <p:cNvPr id="8" name="円弧 7"/>
          <p:cNvSpPr/>
          <p:nvPr/>
        </p:nvSpPr>
        <p:spPr>
          <a:xfrm>
            <a:off x="4193498" y="1747761"/>
            <a:ext cx="2106694" cy="1837894"/>
          </a:xfrm>
          <a:prstGeom prst="arc">
            <a:avLst>
              <a:gd name="adj1" fmla="val 16200000"/>
              <a:gd name="adj2" fmla="val 5385249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9"/>
          <p:cNvGrpSpPr/>
          <p:nvPr/>
        </p:nvGrpSpPr>
        <p:grpSpPr>
          <a:xfrm>
            <a:off x="5274098" y="2272347"/>
            <a:ext cx="1814435" cy="736762"/>
            <a:chOff x="21749473" y="27873676"/>
            <a:chExt cx="3615472" cy="1384995"/>
          </a:xfrm>
        </p:grpSpPr>
        <p:grpSp>
          <p:nvGrpSpPr>
            <p:cNvPr id="26" name="グループ化 81"/>
            <p:cNvGrpSpPr/>
            <p:nvPr/>
          </p:nvGrpSpPr>
          <p:grpSpPr>
            <a:xfrm>
              <a:off x="23099203" y="28244170"/>
              <a:ext cx="2265742" cy="450820"/>
              <a:chOff x="22204252" y="27632954"/>
              <a:chExt cx="2265742" cy="450820"/>
            </a:xfrm>
          </p:grpSpPr>
          <p:grpSp>
            <p:nvGrpSpPr>
              <p:cNvPr id="37" name="グループ化 362"/>
              <p:cNvGrpSpPr/>
              <p:nvPr/>
            </p:nvGrpSpPr>
            <p:grpSpPr>
              <a:xfrm>
                <a:off x="22957823" y="27632954"/>
                <a:ext cx="1512171" cy="435778"/>
                <a:chOff x="6838104" y="10423042"/>
                <a:chExt cx="1512171" cy="435778"/>
              </a:xfrm>
            </p:grpSpPr>
            <p:grpSp>
              <p:nvGrpSpPr>
                <p:cNvPr id="53" name="グループ化 411"/>
                <p:cNvGrpSpPr/>
                <p:nvPr/>
              </p:nvGrpSpPr>
              <p:grpSpPr>
                <a:xfrm rot="16200000">
                  <a:off x="7435131" y="9943675"/>
                  <a:ext cx="318118" cy="1512171"/>
                  <a:chOff x="3491880" y="2960948"/>
                  <a:chExt cx="318118" cy="1728195"/>
                </a:xfrm>
              </p:grpSpPr>
              <p:grpSp>
                <p:nvGrpSpPr>
                  <p:cNvPr id="56" name="グループ化 418"/>
                  <p:cNvGrpSpPr/>
                  <p:nvPr/>
                </p:nvGrpSpPr>
                <p:grpSpPr>
                  <a:xfrm>
                    <a:off x="3491880" y="2960948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64" name="グループ化 426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68" name="円弧 67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9" name="円弧 68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5" name="グループ化 427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66" name="円弧 65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7" name="円弧 66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57" name="グループ化 419"/>
                  <p:cNvGrpSpPr/>
                  <p:nvPr/>
                </p:nvGrpSpPr>
                <p:grpSpPr>
                  <a:xfrm>
                    <a:off x="3491880" y="3825046"/>
                    <a:ext cx="318118" cy="864097"/>
                    <a:chOff x="3491880" y="2960948"/>
                    <a:chExt cx="318118" cy="864097"/>
                  </a:xfrm>
                </p:grpSpPr>
                <p:grpSp>
                  <p:nvGrpSpPr>
                    <p:cNvPr id="58" name="グループ化 420"/>
                    <p:cNvGrpSpPr/>
                    <p:nvPr/>
                  </p:nvGrpSpPr>
                  <p:grpSpPr>
                    <a:xfrm>
                      <a:off x="3491880" y="2960948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62" name="円弧 61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3" name="円弧 62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59" name="グループ化 421"/>
                    <p:cNvGrpSpPr/>
                    <p:nvPr/>
                  </p:nvGrpSpPr>
                  <p:grpSpPr>
                    <a:xfrm>
                      <a:off x="3491880" y="3392997"/>
                      <a:ext cx="318118" cy="432048"/>
                      <a:chOff x="3491880" y="2960948"/>
                      <a:chExt cx="318118" cy="432048"/>
                    </a:xfrm>
                  </p:grpSpPr>
                  <p:sp>
                    <p:nvSpPr>
                      <p:cNvPr id="60" name="円弧 59"/>
                      <p:cNvSpPr/>
                      <p:nvPr/>
                    </p:nvSpPr>
                    <p:spPr>
                      <a:xfrm>
                        <a:off x="3491880" y="2960948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1" name="円弧 60"/>
                      <p:cNvSpPr/>
                      <p:nvPr/>
                    </p:nvSpPr>
                    <p:spPr>
                      <a:xfrm rot="10800000">
                        <a:off x="3521966" y="3176972"/>
                        <a:ext cx="288032" cy="216024"/>
                      </a:xfrm>
                      <a:prstGeom prst="arc">
                        <a:avLst>
                          <a:gd name="adj1" fmla="val 16200000"/>
                          <a:gd name="adj2" fmla="val 533772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7658677" y="10423042"/>
                  <a:ext cx="64486" cy="18002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flipH="1">
                  <a:off x="7658677" y="10603062"/>
                  <a:ext cx="64486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グループ化 365"/>
              <p:cNvGrpSpPr/>
              <p:nvPr/>
            </p:nvGrpSpPr>
            <p:grpSpPr>
              <a:xfrm rot="16200000">
                <a:off x="22801279" y="27168629"/>
                <a:ext cx="318118" cy="1512171"/>
                <a:chOff x="3491880" y="2960948"/>
                <a:chExt cx="318118" cy="1728195"/>
              </a:xfrm>
            </p:grpSpPr>
            <p:grpSp>
              <p:nvGrpSpPr>
                <p:cNvPr id="39" name="グループ化 368"/>
                <p:cNvGrpSpPr/>
                <p:nvPr/>
              </p:nvGrpSpPr>
              <p:grpSpPr>
                <a:xfrm>
                  <a:off x="3491880" y="2960948"/>
                  <a:ext cx="318118" cy="864097"/>
                  <a:chOff x="3491880" y="2960948"/>
                  <a:chExt cx="318118" cy="864097"/>
                </a:xfrm>
              </p:grpSpPr>
              <p:grpSp>
                <p:nvGrpSpPr>
                  <p:cNvPr id="47" name="グループ化 378"/>
                  <p:cNvGrpSpPr/>
                  <p:nvPr/>
                </p:nvGrpSpPr>
                <p:grpSpPr>
                  <a:xfrm>
                    <a:off x="3491880" y="2960948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51" name="円弧 50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" name="円弧 51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8" name="グループ化 379"/>
                  <p:cNvGrpSpPr/>
                  <p:nvPr/>
                </p:nvGrpSpPr>
                <p:grpSpPr>
                  <a:xfrm>
                    <a:off x="3491880" y="3392997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49" name="円弧 48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" name="円弧 49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40" name="グループ化 369"/>
                <p:cNvGrpSpPr/>
                <p:nvPr/>
              </p:nvGrpSpPr>
              <p:grpSpPr>
                <a:xfrm>
                  <a:off x="3491880" y="3825046"/>
                  <a:ext cx="318118" cy="864097"/>
                  <a:chOff x="3491880" y="2960948"/>
                  <a:chExt cx="318118" cy="864097"/>
                </a:xfrm>
              </p:grpSpPr>
              <p:grpSp>
                <p:nvGrpSpPr>
                  <p:cNvPr id="41" name="グループ化 370"/>
                  <p:cNvGrpSpPr/>
                  <p:nvPr/>
                </p:nvGrpSpPr>
                <p:grpSpPr>
                  <a:xfrm>
                    <a:off x="3491880" y="2960948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45" name="円弧 44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" name="円弧 45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2" name="グループ化 373"/>
                  <p:cNvGrpSpPr/>
                  <p:nvPr/>
                </p:nvGrpSpPr>
                <p:grpSpPr>
                  <a:xfrm>
                    <a:off x="3491880" y="3392997"/>
                    <a:ext cx="318118" cy="432048"/>
                    <a:chOff x="3491880" y="2960948"/>
                    <a:chExt cx="318118" cy="432048"/>
                  </a:xfrm>
                </p:grpSpPr>
                <p:sp>
                  <p:nvSpPr>
                    <p:cNvPr id="43" name="円弧 42"/>
                    <p:cNvSpPr/>
                    <p:nvPr/>
                  </p:nvSpPr>
                  <p:spPr>
                    <a:xfrm>
                      <a:off x="3491880" y="2960948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" name="円弧 43"/>
                    <p:cNvSpPr/>
                    <p:nvPr/>
                  </p:nvSpPr>
                  <p:spPr>
                    <a:xfrm rot="10800000">
                      <a:off x="3521966" y="3176972"/>
                      <a:ext cx="288032" cy="216024"/>
                    </a:xfrm>
                    <a:prstGeom prst="arc">
                      <a:avLst>
                        <a:gd name="adj1" fmla="val 16200000"/>
                        <a:gd name="adj2" fmla="val 533772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27" name="グループ化 87"/>
            <p:cNvGrpSpPr/>
            <p:nvPr/>
          </p:nvGrpSpPr>
          <p:grpSpPr>
            <a:xfrm rot="1461256">
              <a:off x="21784152" y="27873676"/>
              <a:ext cx="1459011" cy="463440"/>
              <a:chOff x="21784152" y="27873676"/>
              <a:chExt cx="1459011" cy="463440"/>
            </a:xfrm>
          </p:grpSpPr>
          <p:grpSp>
            <p:nvGrpSpPr>
              <p:cNvPr id="33" name="グループ化 433"/>
              <p:cNvGrpSpPr/>
              <p:nvPr/>
            </p:nvGrpSpPr>
            <p:grpSpPr>
              <a:xfrm rot="1373952">
                <a:off x="22340944" y="27873676"/>
                <a:ext cx="341710" cy="463440"/>
                <a:chOff x="10675491" y="10207018"/>
                <a:chExt cx="216024" cy="252028"/>
              </a:xfrm>
            </p:grpSpPr>
            <p:cxnSp>
              <p:nvCxnSpPr>
                <p:cNvPr id="35" name="直線コネクタ 34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線コネクタ 33"/>
              <p:cNvCxnSpPr/>
              <p:nvPr/>
            </p:nvCxnSpPr>
            <p:spPr>
              <a:xfrm>
                <a:off x="21784152" y="27881280"/>
                <a:ext cx="1459011" cy="3960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グループ化 88"/>
            <p:cNvGrpSpPr/>
            <p:nvPr/>
          </p:nvGrpSpPr>
          <p:grpSpPr>
            <a:xfrm rot="20351100">
              <a:off x="21749473" y="28763956"/>
              <a:ext cx="1491176" cy="494715"/>
              <a:chOff x="21749472" y="28254363"/>
              <a:chExt cx="1491176" cy="494715"/>
            </a:xfrm>
          </p:grpSpPr>
          <p:cxnSp>
            <p:nvCxnSpPr>
              <p:cNvPr id="29" name="直線コネクタ 28"/>
              <p:cNvCxnSpPr/>
              <p:nvPr/>
            </p:nvCxnSpPr>
            <p:spPr>
              <a:xfrm flipV="1">
                <a:off x="21749472" y="28277324"/>
                <a:ext cx="1491176" cy="4717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グループ化 487"/>
              <p:cNvGrpSpPr/>
              <p:nvPr/>
            </p:nvGrpSpPr>
            <p:grpSpPr>
              <a:xfrm rot="10098543">
                <a:off x="22375442" y="28254363"/>
                <a:ext cx="341710" cy="463440"/>
                <a:chOff x="10675491" y="10207018"/>
                <a:chExt cx="216024" cy="252028"/>
              </a:xfrm>
            </p:grpSpPr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図形グループ 116"/>
          <p:cNvGrpSpPr/>
          <p:nvPr/>
        </p:nvGrpSpPr>
        <p:grpSpPr>
          <a:xfrm flipH="1">
            <a:off x="7015975" y="2249230"/>
            <a:ext cx="749613" cy="736762"/>
            <a:chOff x="4144008" y="2072926"/>
            <a:chExt cx="1493690" cy="1384995"/>
          </a:xfrm>
        </p:grpSpPr>
        <p:grpSp>
          <p:nvGrpSpPr>
            <p:cNvPr id="16" name="グループ化 87"/>
            <p:cNvGrpSpPr/>
            <p:nvPr/>
          </p:nvGrpSpPr>
          <p:grpSpPr>
            <a:xfrm rot="1461256">
              <a:off x="4178687" y="2072926"/>
              <a:ext cx="1459011" cy="463440"/>
              <a:chOff x="21784152" y="27873676"/>
              <a:chExt cx="1459011" cy="463440"/>
            </a:xfrm>
          </p:grpSpPr>
          <p:grpSp>
            <p:nvGrpSpPr>
              <p:cNvPr id="22" name="グループ化 433"/>
              <p:cNvGrpSpPr/>
              <p:nvPr/>
            </p:nvGrpSpPr>
            <p:grpSpPr>
              <a:xfrm rot="1373952">
                <a:off x="22340944" y="27873676"/>
                <a:ext cx="341710" cy="463440"/>
                <a:chOff x="10675491" y="10207018"/>
                <a:chExt cx="216024" cy="252028"/>
              </a:xfrm>
            </p:grpSpPr>
            <p:cxnSp>
              <p:nvCxnSpPr>
                <p:cNvPr id="24" name="直線コネクタ 23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直線コネクタ 22"/>
              <p:cNvCxnSpPr/>
              <p:nvPr/>
            </p:nvCxnSpPr>
            <p:spPr>
              <a:xfrm>
                <a:off x="21784152" y="27881280"/>
                <a:ext cx="1459011" cy="3960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グループ化 88"/>
            <p:cNvGrpSpPr/>
            <p:nvPr/>
          </p:nvGrpSpPr>
          <p:grpSpPr>
            <a:xfrm rot="20351100">
              <a:off x="4144008" y="2963206"/>
              <a:ext cx="1491176" cy="494715"/>
              <a:chOff x="21749472" y="28254363"/>
              <a:chExt cx="1491176" cy="494715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 flipV="1">
                <a:off x="21749472" y="28277324"/>
                <a:ext cx="1491176" cy="4717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グループ化 487"/>
              <p:cNvGrpSpPr/>
              <p:nvPr/>
            </p:nvGrpSpPr>
            <p:grpSpPr>
              <a:xfrm rot="10098543">
                <a:off x="22375442" y="28254363"/>
                <a:ext cx="341710" cy="463440"/>
                <a:chOff x="10675491" y="10207018"/>
                <a:chExt cx="216024" cy="252028"/>
              </a:xfrm>
            </p:grpSpPr>
            <p:cxnSp>
              <p:nvCxnSpPr>
                <p:cNvPr id="20" name="直線コネクタ 19"/>
                <p:cNvCxnSpPr/>
                <p:nvPr/>
              </p:nvCxnSpPr>
              <p:spPr>
                <a:xfrm>
                  <a:off x="10675491" y="10207018"/>
                  <a:ext cx="216024" cy="108012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 flipH="1">
                  <a:off x="10675491" y="10315030"/>
                  <a:ext cx="216024" cy="144016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" name="テキスト ボックス 10"/>
          <p:cNvSpPr txBox="1"/>
          <p:nvPr/>
        </p:nvSpPr>
        <p:spPr>
          <a:xfrm>
            <a:off x="6329646" y="2028484"/>
            <a:ext cx="6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Symbol" charset="2"/>
                <a:cs typeface="Symbol" charset="2"/>
              </a:rPr>
              <a:t>g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*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23553"/>
              </p:ext>
            </p:extLst>
          </p:nvPr>
        </p:nvGraphicFramePr>
        <p:xfrm>
          <a:off x="5798235" y="2875437"/>
          <a:ext cx="307901" cy="31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数式" r:id="rId4" imgW="127000" imgH="241300" progId="Equation.3">
                  <p:embed/>
                </p:oleObj>
              </mc:Choice>
              <mc:Fallback>
                <p:oleObj name="数式" r:id="rId4" imgW="127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8235" y="2875437"/>
                        <a:ext cx="307901" cy="31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868340"/>
              </p:ext>
            </p:extLst>
          </p:nvPr>
        </p:nvGraphicFramePr>
        <p:xfrm>
          <a:off x="5785951" y="2089408"/>
          <a:ext cx="3079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数式" r:id="rId6" imgW="127000" imgH="165100" progId="Equation.3">
                  <p:embed/>
                </p:oleObj>
              </mc:Choice>
              <mc:Fallback>
                <p:oleObj name="数式" r:id="rId6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5951" y="2089408"/>
                        <a:ext cx="307975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94670"/>
              </p:ext>
            </p:extLst>
          </p:nvPr>
        </p:nvGraphicFramePr>
        <p:xfrm>
          <a:off x="7753322" y="1959609"/>
          <a:ext cx="368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数式" r:id="rId8" imgW="152400" imgH="203200" progId="Equation.3">
                  <p:embed/>
                </p:oleObj>
              </mc:Choice>
              <mc:Fallback>
                <p:oleObj name="数式" r:id="rId8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3322" y="1959609"/>
                        <a:ext cx="36830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52880"/>
              </p:ext>
            </p:extLst>
          </p:nvPr>
        </p:nvGraphicFramePr>
        <p:xfrm>
          <a:off x="7804100" y="2924083"/>
          <a:ext cx="368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数式" r:id="rId10" imgW="152400" imgH="203200" progId="Equation.3">
                  <p:embed/>
                </p:oleObj>
              </mc:Choice>
              <mc:Fallback>
                <p:oleObj name="数式" r:id="rId10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4100" y="2924083"/>
                        <a:ext cx="36830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4689594" y="4221088"/>
            <a:ext cx="3914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QGP</a:t>
            </a:r>
            <a:r>
              <a:rPr kumimoji="1" lang="ja-JP" altLang="en-US" sz="2400" dirty="0" err="1" smtClean="0"/>
              <a:t>での</a:t>
            </a:r>
            <a:r>
              <a:rPr lang="ja-JP" altLang="en-US" sz="2400" dirty="0" smtClean="0"/>
              <a:t>仮想光子生成過程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クォーク・反クォーク対消滅</a:t>
            </a:r>
            <a:endParaRPr kumimoji="1" lang="ja-JP" altLang="en-US" sz="2400" dirty="0"/>
          </a:p>
        </p:txBody>
      </p:sp>
      <p:sp>
        <p:nvSpPr>
          <p:cNvPr id="71" name="テキスト ボックス 70"/>
          <p:cNvSpPr txBox="1"/>
          <p:nvPr/>
        </p:nvSpPr>
        <p:spPr>
          <a:xfrm rot="5400000">
            <a:off x="6325421" y="45800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＝</a:t>
            </a:r>
            <a:endParaRPr kumimoji="1" lang="ja-JP" altLang="en-US" sz="2800" dirty="0"/>
          </a:p>
        </p:txBody>
      </p:sp>
      <p:sp>
        <p:nvSpPr>
          <p:cNvPr id="72" name="下矢印 71"/>
          <p:cNvSpPr/>
          <p:nvPr/>
        </p:nvSpPr>
        <p:spPr>
          <a:xfrm>
            <a:off x="6128561" y="5541872"/>
            <a:ext cx="937458" cy="377956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652725" y="6063405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クォークの準粒子描像を反映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11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2972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Dilepton</a:t>
            </a:r>
            <a:r>
              <a:rPr kumimoji="1" lang="en-US" altLang="ja-JP" dirty="0" smtClean="0"/>
              <a:t> Production Rate @ RHIC  </a:t>
            </a:r>
            <a:endParaRPr kumimoji="1" lang="ja-JP" altLang="en-US" dirty="0"/>
          </a:p>
        </p:txBody>
      </p:sp>
      <p:pic>
        <p:nvPicPr>
          <p:cNvPr id="3" name="図 2" descr="スクリーンショット 2013-11-05 5.5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1124744"/>
            <a:ext cx="4028119" cy="417646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46611" y="1304908"/>
            <a:ext cx="504056" cy="360040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5589240"/>
            <a:ext cx="402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低不変質量で顕著な増大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QGP</a:t>
            </a:r>
            <a:r>
              <a:rPr lang="ja-JP" altLang="en-US" sz="2400" dirty="0" smtClean="0"/>
              <a:t>由来のレプトン対生成？</a:t>
            </a:r>
            <a:endParaRPr kumimoji="1" lang="ja-JP" altLang="en-US" sz="2400" dirty="0"/>
          </a:p>
        </p:txBody>
      </p:sp>
      <p:sp>
        <p:nvSpPr>
          <p:cNvPr id="7" name="下矢印 6"/>
          <p:cNvSpPr/>
          <p:nvPr/>
        </p:nvSpPr>
        <p:spPr>
          <a:xfrm flipV="1">
            <a:off x="674603" y="4842264"/>
            <a:ext cx="576064" cy="74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スクリーンショット 2013-11-05 5.5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91" y="1124744"/>
            <a:ext cx="403507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2972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Dilepton</a:t>
            </a:r>
            <a:r>
              <a:rPr kumimoji="1" lang="en-US" altLang="ja-JP" dirty="0" smtClean="0"/>
              <a:t> Production Rate @ RHIC  </a:t>
            </a:r>
            <a:endParaRPr kumimoji="1" lang="ja-JP" altLang="en-US" dirty="0"/>
          </a:p>
        </p:txBody>
      </p:sp>
      <p:pic>
        <p:nvPicPr>
          <p:cNvPr id="3" name="図 2" descr="スクリーンショット 2013-11-05 5.5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1124744"/>
            <a:ext cx="4028119" cy="4176464"/>
          </a:xfrm>
          <a:prstGeom prst="rect">
            <a:avLst/>
          </a:prstGeom>
        </p:spPr>
      </p:pic>
      <p:pic>
        <p:nvPicPr>
          <p:cNvPr id="4" name="図 3" descr="スクリーンショット 2014-01-20 18.44.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5034476" y="1268760"/>
            <a:ext cx="3857125" cy="345638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46611" y="1313873"/>
            <a:ext cx="504056" cy="360040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5589240"/>
            <a:ext cx="402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低不変質量で顕著な増大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QGP</a:t>
            </a:r>
            <a:r>
              <a:rPr lang="ja-JP" altLang="en-US" sz="2400" dirty="0" smtClean="0"/>
              <a:t>由来のレプトン対生成？</a:t>
            </a:r>
            <a:endParaRPr kumimoji="1" lang="ja-JP" altLang="en-US" sz="2400" dirty="0"/>
          </a:p>
        </p:txBody>
      </p:sp>
      <p:sp>
        <p:nvSpPr>
          <p:cNvPr id="7" name="下矢印 6"/>
          <p:cNvSpPr/>
          <p:nvPr/>
        </p:nvSpPr>
        <p:spPr>
          <a:xfrm flipV="1">
            <a:off x="674603" y="4842264"/>
            <a:ext cx="576064" cy="74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4842264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qualitatively inconsistent</a:t>
            </a:r>
          </a:p>
          <a:p>
            <a:r>
              <a:rPr lang="en-US" altLang="ja-JP" sz="2000" dirty="0" smtClean="0"/>
              <a:t>result @ STAR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306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63EFA86-CB2A-41C9-B653-67535921B76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1949</Words>
  <Application>Microsoft Office PowerPoint</Application>
  <PresentationFormat>画面に合わせる (4:3)</PresentationFormat>
  <Paragraphs>434</Paragraphs>
  <Slides>38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14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38</vt:i4>
      </vt:variant>
    </vt:vector>
  </HeadingPairs>
  <TitlesOfParts>
    <vt:vector size="68" baseType="lpstr">
      <vt:lpstr>HG明朝E</vt:lpstr>
      <vt:lpstr>ＭＳ Ｐゴシック</vt:lpstr>
      <vt:lpstr>Arial</vt:lpstr>
      <vt:lpstr>Bookman Old Style</vt:lpstr>
      <vt:lpstr>Calibri</vt:lpstr>
      <vt:lpstr>Century</vt:lpstr>
      <vt:lpstr>Comic Sans MS</vt:lpstr>
      <vt:lpstr>Gill Sans MT</vt:lpstr>
      <vt:lpstr>Symbol</vt:lpstr>
      <vt:lpstr>Times New Roman</vt:lpstr>
      <vt:lpstr>Wingdings</vt:lpstr>
      <vt:lpstr>Wingdings 3</vt:lpstr>
      <vt:lpstr>Office テーマ</vt:lpstr>
      <vt:lpstr>2_標準デザイン</vt:lpstr>
      <vt:lpstr>1_標準デザイン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10_標準デザイン</vt:lpstr>
      <vt:lpstr>11_標準デザイン</vt:lpstr>
      <vt:lpstr>12_標準デザイン</vt:lpstr>
      <vt:lpstr>アース</vt:lpstr>
      <vt:lpstr>Equation</vt:lpstr>
      <vt:lpstr>数式</vt:lpstr>
      <vt:lpstr>MathType 4.0 Equation</vt:lpstr>
      <vt:lpstr>MathType 5.0 Equation</vt:lpstr>
      <vt:lpstr>非閉じ込め相における クォーク準粒子描像と レプトン対生成率</vt:lpstr>
      <vt:lpstr> 有限温度(ゼロ密度)QCD  </vt:lpstr>
      <vt:lpstr> Are There Quark Quasi-Particles in sQGP?  </vt:lpstr>
      <vt:lpstr> Are There Quark Quasi-Particles in sQGP?  </vt:lpstr>
      <vt:lpstr> Are There Quark Quasi-Particles in sQGP?  </vt:lpstr>
      <vt:lpstr> ボルツマンの苦悩  </vt:lpstr>
      <vt:lpstr> レプトン対生成率  </vt:lpstr>
      <vt:lpstr> Dilepton Production Rate @ RHIC  </vt:lpstr>
      <vt:lpstr> Dilepton Production Rate @ RHIC  </vt:lpstr>
      <vt:lpstr>PowerPoint プレゼンテーション</vt:lpstr>
      <vt:lpstr> Quarks at Extremely High T  </vt:lpstr>
      <vt:lpstr> Decomposition of Quark Propagator  </vt:lpstr>
      <vt:lpstr> Effects of Plasmino Minimum  </vt:lpstr>
      <vt:lpstr> Lattice Study of Quarks above Tc  </vt:lpstr>
      <vt:lpstr> Fermion Spectrum in QED &amp; Yukawa Model  </vt:lpstr>
      <vt:lpstr> Extracting Spectral Functions  </vt:lpstr>
      <vt:lpstr> Lattice Study of Quarks above Tc  </vt:lpstr>
      <vt:lpstr> Lattice Study of Quarks above Tc  </vt:lpstr>
      <vt:lpstr> Dirac Structure of Quark Spectrum  </vt:lpstr>
      <vt:lpstr> Spectral Function  </vt:lpstr>
      <vt:lpstr> Spectral Function  </vt:lpstr>
      <vt:lpstr> Quark Dispersion on 1283x16 Lattice  </vt:lpstr>
      <vt:lpstr> Spatial Volume Dependence of mT  </vt:lpstr>
      <vt:lpstr>PowerPoint プレゼンテーション</vt:lpstr>
      <vt:lpstr>光子・レプトン対（仮想光子）生成率</vt:lpstr>
      <vt:lpstr>Virtual Photon Self Energy</vt:lpstr>
      <vt:lpstr>準粒子の分散関係</vt:lpstr>
      <vt:lpstr>バーテックス補正</vt:lpstr>
      <vt:lpstr>バーテックス補正2</vt:lpstr>
      <vt:lpstr>バーテックス補正2</vt:lpstr>
      <vt:lpstr>Numerical results</vt:lpstr>
      <vt:lpstr>Additional pole due to vertex correction</vt:lpstr>
      <vt:lpstr>Compared to HTL</vt:lpstr>
      <vt:lpstr>3Tc</vt:lpstr>
      <vt:lpstr> Summary  </vt:lpstr>
      <vt:lpstr> Dilepton Production Rate  </vt:lpstr>
      <vt:lpstr> Choice of Source  </vt:lpstr>
      <vt:lpstr> Lattice Spacing and Volume Dependences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kitazawa</dc:creator>
  <cp:lastModifiedBy>Masakiyo Kitazawa</cp:lastModifiedBy>
  <cp:revision>48</cp:revision>
  <dcterms:created xsi:type="dcterms:W3CDTF">2011-01-05T06:57:06Z</dcterms:created>
  <dcterms:modified xsi:type="dcterms:W3CDTF">2014-10-30T06:52:51Z</dcterms:modified>
</cp:coreProperties>
</file>