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2"/>
  </p:sldMasterIdLst>
  <p:sldIdLst>
    <p:sldId id="357" r:id="rId3"/>
    <p:sldId id="354" r:id="rId4"/>
    <p:sldId id="355" r:id="rId5"/>
    <p:sldId id="356" r:id="rId6"/>
    <p:sldId id="358" r:id="rId7"/>
    <p:sldId id="395" r:id="rId8"/>
    <p:sldId id="324" r:id="rId9"/>
    <p:sldId id="362" r:id="rId10"/>
    <p:sldId id="391" r:id="rId11"/>
    <p:sldId id="390" r:id="rId12"/>
    <p:sldId id="367" r:id="rId13"/>
    <p:sldId id="392" r:id="rId14"/>
    <p:sldId id="359" r:id="rId15"/>
    <p:sldId id="394" r:id="rId16"/>
    <p:sldId id="393" r:id="rId17"/>
    <p:sldId id="361" r:id="rId18"/>
    <p:sldId id="363" r:id="rId19"/>
    <p:sldId id="366" r:id="rId20"/>
    <p:sldId id="373" r:id="rId21"/>
    <p:sldId id="370" r:id="rId22"/>
    <p:sldId id="371" r:id="rId23"/>
    <p:sldId id="388" r:id="rId24"/>
    <p:sldId id="372" r:id="rId25"/>
    <p:sldId id="386" r:id="rId26"/>
    <p:sldId id="387" r:id="rId27"/>
    <p:sldId id="378" r:id="rId28"/>
    <p:sldId id="379" r:id="rId29"/>
    <p:sldId id="382" r:id="rId30"/>
    <p:sldId id="389" r:id="rId31"/>
    <p:sldId id="374" r:id="rId32"/>
    <p:sldId id="381" r:id="rId33"/>
    <p:sldId id="384" r:id="rId34"/>
    <p:sldId id="380" r:id="rId35"/>
    <p:sldId id="376" r:id="rId3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1E1E32"/>
    <a:srgbClr val="FF0000"/>
    <a:srgbClr val="FFFF00"/>
    <a:srgbClr val="FFCCCC"/>
    <a:srgbClr val="FFFFFF"/>
    <a:srgbClr val="AD0101"/>
    <a:srgbClr val="C9E4FF"/>
    <a:srgbClr val="FF9999"/>
    <a:srgbClr val="424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4" autoAdjust="0"/>
  </p:normalViewPr>
  <p:slideViewPr>
    <p:cSldViewPr snapToGrid="0">
      <p:cViewPr varScale="1">
        <p:scale>
          <a:sx n="71" d="100"/>
          <a:sy n="71" d="100"/>
        </p:scale>
        <p:origin x="12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2014/11/6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51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2014/11/6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2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2014/11/6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8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rgbClr val="1E1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079581" cy="165819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2014/11/6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10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2014/11/6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74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2014/11/6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5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2014/11/6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52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2919" y="15435"/>
            <a:ext cx="8079581" cy="165819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2014/11/6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2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2014/11/6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5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2014/11/6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67C877C-1C90-4B5F-90F0-EBA6F7746CE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8942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tx2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2014/11/6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1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2014/11/6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54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8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kumimoji="1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000" i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19690" y="2984270"/>
            <a:ext cx="62617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B3D9FF"/>
                </a:solidFill>
              </a:rPr>
              <a:t>Non-Gaussian fluctuations in relativistic heavy ion collisions</a:t>
            </a:r>
          </a:p>
          <a:p>
            <a:pPr algn="ctr"/>
            <a:r>
              <a:rPr kumimoji="1" lang="en-US" altLang="ja-JP" dirty="0" smtClean="0">
                <a:solidFill>
                  <a:schemeClr val="tx1">
                    <a:lumMod val="85000"/>
                  </a:schemeClr>
                </a:solidFill>
              </a:rPr>
              <a:t>Masakiyo Kitazawa</a:t>
            </a:r>
            <a:endParaRPr kumimoji="1" lang="ja-JP" alt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92919" y="2540444"/>
            <a:ext cx="2419003" cy="2468880"/>
          </a:xfrm>
          <a:prstGeom prst="roundRect">
            <a:avLst/>
          </a:prstGeom>
          <a:gradFill>
            <a:gsLst>
              <a:gs pos="0">
                <a:srgbClr val="C9E4FF"/>
              </a:gs>
              <a:gs pos="98000">
                <a:srgbClr val="B3D9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Quark-Gluon Plasma</a:t>
            </a:r>
            <a:r>
              <a:rPr lang="ja-JP" altLang="en-US" dirty="0"/>
              <a:t> </a:t>
            </a:r>
            <a:r>
              <a:rPr lang="en-US" altLang="ja-JP" dirty="0" smtClean="0"/>
              <a:t>(QGP)</a:t>
            </a:r>
            <a:endParaRPr kumimoji="1" lang="ja-JP" altLang="en-US" dirty="0"/>
          </a:p>
        </p:txBody>
      </p:sp>
      <p:sp>
        <p:nvSpPr>
          <p:cNvPr id="4" name="円/楕円 3"/>
          <p:cNvSpPr>
            <a:spLocks noChangeAspect="1"/>
          </p:cNvSpPr>
          <p:nvPr/>
        </p:nvSpPr>
        <p:spPr>
          <a:xfrm>
            <a:off x="1004455" y="3095106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2342" y="1853737"/>
            <a:ext cx="1314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C9E4FF"/>
                </a:solidFill>
              </a:rPr>
              <a:t>vacuum</a:t>
            </a:r>
            <a:endParaRPr kumimoji="1" lang="ja-JP" altLang="en-US" sz="2800" dirty="0">
              <a:solidFill>
                <a:srgbClr val="C9E4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74720" y="1853737"/>
            <a:ext cx="2607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CCCC"/>
                </a:solidFill>
              </a:rPr>
              <a:t>As</a:t>
            </a:r>
            <a:r>
              <a:rPr kumimoji="1" lang="en-US" altLang="ja-JP" sz="2800" i="1" dirty="0" smtClean="0">
                <a:solidFill>
                  <a:srgbClr val="FFCCCC"/>
                </a:solidFill>
              </a:rPr>
              <a:t> T </a:t>
            </a:r>
            <a:r>
              <a:rPr kumimoji="1" lang="en-US" altLang="ja-JP" sz="2800" dirty="0" smtClean="0">
                <a:solidFill>
                  <a:srgbClr val="FFCCCC"/>
                </a:solidFill>
              </a:rPr>
              <a:t>increases … </a:t>
            </a:r>
            <a:endParaRPr kumimoji="1" lang="ja-JP" altLang="en-US" sz="2800" dirty="0">
              <a:solidFill>
                <a:srgbClr val="FFCCCC"/>
              </a:solidFill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6151431" y="5893725"/>
            <a:ext cx="2514596" cy="831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43366" y="5610137"/>
            <a:ext cx="2232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9999"/>
                </a:solidFill>
              </a:rPr>
              <a:t>Early Universe</a:t>
            </a:r>
            <a:endParaRPr kumimoji="1" lang="ja-JP" altLang="en-US" sz="2800" dirty="0">
              <a:solidFill>
                <a:srgbClr val="FF9999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212142" y="319171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212142" y="33581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078742" y="323216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3356568" y="2540444"/>
            <a:ext cx="2419003" cy="2468880"/>
          </a:xfrm>
          <a:prstGeom prst="roundRect">
            <a:avLst/>
          </a:prstGeom>
          <a:gradFill>
            <a:gsLst>
              <a:gs pos="0">
                <a:srgbClr val="FFCC99"/>
              </a:gs>
              <a:gs pos="98000">
                <a:srgbClr val="FF9999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6220218" y="2540444"/>
            <a:ext cx="2419003" cy="2468880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FF505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>
            <a:spLocks/>
          </p:cNvSpPr>
          <p:nvPr/>
        </p:nvSpPr>
        <p:spPr>
          <a:xfrm rot="20482384">
            <a:off x="1920296" y="382281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2031309" y="403744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001983" y="3904505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4026132" y="2924697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4378534" y="40611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>
            <a:spLocks/>
          </p:cNvSpPr>
          <p:nvPr/>
        </p:nvSpPr>
        <p:spPr>
          <a:xfrm rot="1228704">
            <a:off x="3777723" y="3609044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5245198" y="4612210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>
            <a:spLocks noChangeAspect="1"/>
          </p:cNvSpPr>
          <p:nvPr/>
        </p:nvSpPr>
        <p:spPr>
          <a:xfrm>
            <a:off x="7321636" y="3011677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>
            <a:spLocks/>
          </p:cNvSpPr>
          <p:nvPr/>
        </p:nvSpPr>
        <p:spPr>
          <a:xfrm rot="17174715">
            <a:off x="7601005" y="3796760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>
            <a:spLocks noChangeAspect="1"/>
          </p:cNvSpPr>
          <p:nvPr/>
        </p:nvSpPr>
        <p:spPr>
          <a:xfrm>
            <a:off x="4333319" y="3974838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290308" y="31688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4085004" y="31379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>
            <a:spLocks/>
          </p:cNvSpPr>
          <p:nvPr/>
        </p:nvSpPr>
        <p:spPr>
          <a:xfrm rot="5085779">
            <a:off x="4703969" y="297614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>
            <a:spLocks/>
          </p:cNvSpPr>
          <p:nvPr/>
        </p:nvSpPr>
        <p:spPr>
          <a:xfrm rot="18258488">
            <a:off x="4697821" y="3592270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>
            <a:spLocks/>
          </p:cNvSpPr>
          <p:nvPr/>
        </p:nvSpPr>
        <p:spPr>
          <a:xfrm rot="7329639">
            <a:off x="3880263" y="4230930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>
            <a:spLocks/>
          </p:cNvSpPr>
          <p:nvPr/>
        </p:nvSpPr>
        <p:spPr>
          <a:xfrm rot="612483">
            <a:off x="5184736" y="3447661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>
            <a:spLocks/>
          </p:cNvSpPr>
          <p:nvPr/>
        </p:nvSpPr>
        <p:spPr>
          <a:xfrm rot="17901955">
            <a:off x="5100240" y="437569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>
            <a:spLocks/>
          </p:cNvSpPr>
          <p:nvPr/>
        </p:nvSpPr>
        <p:spPr>
          <a:xfrm rot="3041351">
            <a:off x="5040797" y="376202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>
            <a:spLocks/>
          </p:cNvSpPr>
          <p:nvPr/>
        </p:nvSpPr>
        <p:spPr>
          <a:xfrm rot="18258488">
            <a:off x="3583416" y="3035389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>
            <a:spLocks/>
          </p:cNvSpPr>
          <p:nvPr/>
        </p:nvSpPr>
        <p:spPr>
          <a:xfrm rot="18258488">
            <a:off x="4222665" y="3406599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>
            <a:spLocks/>
          </p:cNvSpPr>
          <p:nvPr/>
        </p:nvSpPr>
        <p:spPr>
          <a:xfrm rot="18944790">
            <a:off x="5183850" y="2819145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>
            <a:spLocks/>
          </p:cNvSpPr>
          <p:nvPr/>
        </p:nvSpPr>
        <p:spPr>
          <a:xfrm rot="5190448">
            <a:off x="4388708" y="4500631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64399" y="2876763"/>
            <a:ext cx="833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baryon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817174" y="408059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meson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4404132" y="46904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5141609" y="445399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4557382" y="406118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4276775" y="297635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4527066" y="429149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121587" y="440268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3785300" y="314701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3887456" y="367919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4726052" y="316222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4847898" y="382549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4300947" y="34454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5373789" y="360200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5226610" y="291346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5065989" y="38564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4737874" y="3704264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3889483" y="4429045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3875990" y="3835148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3597493" y="3245713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5209904" y="3927851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4314051" y="3648580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5184268" y="3630302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4884237" y="3062995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5373789" y="2916937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>
            <a:off x="4573678" y="4567247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>
            <a:spLocks noChangeAspect="1"/>
          </p:cNvSpPr>
          <p:nvPr/>
        </p:nvSpPr>
        <p:spPr>
          <a:xfrm>
            <a:off x="6295827" y="2959797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>
            <a:spLocks noChangeAspect="1"/>
          </p:cNvSpPr>
          <p:nvPr/>
        </p:nvSpPr>
        <p:spPr>
          <a:xfrm>
            <a:off x="7259234" y="4002796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>
            <a:spLocks noChangeAspect="1"/>
          </p:cNvSpPr>
          <p:nvPr/>
        </p:nvSpPr>
        <p:spPr>
          <a:xfrm>
            <a:off x="8105070" y="3819175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>
            <a:spLocks/>
          </p:cNvSpPr>
          <p:nvPr/>
        </p:nvSpPr>
        <p:spPr>
          <a:xfrm rot="3236454">
            <a:off x="7763889" y="360068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>
            <a:spLocks/>
          </p:cNvSpPr>
          <p:nvPr/>
        </p:nvSpPr>
        <p:spPr>
          <a:xfrm rot="20603844">
            <a:off x="7905805" y="4158710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>
            <a:spLocks/>
          </p:cNvSpPr>
          <p:nvPr/>
        </p:nvSpPr>
        <p:spPr>
          <a:xfrm rot="1137787">
            <a:off x="6356846" y="3333455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>
            <a:spLocks/>
          </p:cNvSpPr>
          <p:nvPr/>
        </p:nvSpPr>
        <p:spPr>
          <a:xfrm>
            <a:off x="8142372" y="4444779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>
            <a:spLocks/>
          </p:cNvSpPr>
          <p:nvPr/>
        </p:nvSpPr>
        <p:spPr>
          <a:xfrm rot="5400000">
            <a:off x="7020578" y="3238605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>
            <a:spLocks/>
          </p:cNvSpPr>
          <p:nvPr/>
        </p:nvSpPr>
        <p:spPr>
          <a:xfrm rot="17174715">
            <a:off x="6493120" y="356758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>
            <a:spLocks/>
          </p:cNvSpPr>
          <p:nvPr/>
        </p:nvSpPr>
        <p:spPr>
          <a:xfrm rot="3236454">
            <a:off x="7024355" y="3503296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>
            <a:spLocks/>
          </p:cNvSpPr>
          <p:nvPr/>
        </p:nvSpPr>
        <p:spPr>
          <a:xfrm rot="20603844">
            <a:off x="6797920" y="387238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>
            <a:spLocks/>
          </p:cNvSpPr>
          <p:nvPr/>
        </p:nvSpPr>
        <p:spPr>
          <a:xfrm rot="1137787">
            <a:off x="7325604" y="3376554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>
            <a:spLocks/>
          </p:cNvSpPr>
          <p:nvPr/>
        </p:nvSpPr>
        <p:spPr>
          <a:xfrm>
            <a:off x="6707290" y="291346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>
            <a:spLocks/>
          </p:cNvSpPr>
          <p:nvPr/>
        </p:nvSpPr>
        <p:spPr>
          <a:xfrm rot="5400000">
            <a:off x="6504872" y="2678759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>
            <a:spLocks/>
          </p:cNvSpPr>
          <p:nvPr/>
        </p:nvSpPr>
        <p:spPr>
          <a:xfrm rot="17174715">
            <a:off x="7392149" y="268786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>
            <a:spLocks/>
          </p:cNvSpPr>
          <p:nvPr/>
        </p:nvSpPr>
        <p:spPr>
          <a:xfrm rot="3236454">
            <a:off x="8089678" y="2673183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>
            <a:spLocks/>
          </p:cNvSpPr>
          <p:nvPr/>
        </p:nvSpPr>
        <p:spPr>
          <a:xfrm rot="20603844">
            <a:off x="7696542" y="2934284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>
            <a:spLocks/>
          </p:cNvSpPr>
          <p:nvPr/>
        </p:nvSpPr>
        <p:spPr>
          <a:xfrm rot="1137787">
            <a:off x="8195531" y="2915552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>
            <a:spLocks/>
          </p:cNvSpPr>
          <p:nvPr/>
        </p:nvSpPr>
        <p:spPr>
          <a:xfrm>
            <a:off x="6654731" y="326387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>
            <a:spLocks/>
          </p:cNvSpPr>
          <p:nvPr/>
        </p:nvSpPr>
        <p:spPr>
          <a:xfrm rot="5400000">
            <a:off x="8109413" y="3391195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>
            <a:spLocks/>
          </p:cNvSpPr>
          <p:nvPr/>
        </p:nvSpPr>
        <p:spPr>
          <a:xfrm rot="17174715">
            <a:off x="6339315" y="415368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>
            <a:spLocks/>
          </p:cNvSpPr>
          <p:nvPr/>
        </p:nvSpPr>
        <p:spPr>
          <a:xfrm rot="3236454">
            <a:off x="6492206" y="3860912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>
            <a:spLocks/>
          </p:cNvSpPr>
          <p:nvPr/>
        </p:nvSpPr>
        <p:spPr>
          <a:xfrm rot="20603844">
            <a:off x="7081405" y="382281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/>
          <p:cNvSpPr>
            <a:spLocks/>
          </p:cNvSpPr>
          <p:nvPr/>
        </p:nvSpPr>
        <p:spPr>
          <a:xfrm rot="1137787">
            <a:off x="7882961" y="4508706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>
            <a:spLocks/>
          </p:cNvSpPr>
          <p:nvPr/>
        </p:nvSpPr>
        <p:spPr>
          <a:xfrm>
            <a:off x="6638040" y="4115985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>
            <a:spLocks/>
          </p:cNvSpPr>
          <p:nvPr/>
        </p:nvSpPr>
        <p:spPr>
          <a:xfrm rot="5400000">
            <a:off x="6745691" y="440391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/楕円 106"/>
          <p:cNvSpPr>
            <a:spLocks/>
          </p:cNvSpPr>
          <p:nvPr/>
        </p:nvSpPr>
        <p:spPr>
          <a:xfrm rot="17174715">
            <a:off x="7187014" y="434732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円/楕円 107"/>
          <p:cNvSpPr>
            <a:spLocks/>
          </p:cNvSpPr>
          <p:nvPr/>
        </p:nvSpPr>
        <p:spPr>
          <a:xfrm rot="3236454">
            <a:off x="6936853" y="4138091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円/楕円 108"/>
          <p:cNvSpPr>
            <a:spLocks/>
          </p:cNvSpPr>
          <p:nvPr/>
        </p:nvSpPr>
        <p:spPr>
          <a:xfrm rot="20603844">
            <a:off x="7824592" y="3242022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>
            <a:spLocks/>
          </p:cNvSpPr>
          <p:nvPr/>
        </p:nvSpPr>
        <p:spPr>
          <a:xfrm rot="1137787">
            <a:off x="7348461" y="364329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>
            <a:spLocks/>
          </p:cNvSpPr>
          <p:nvPr/>
        </p:nvSpPr>
        <p:spPr>
          <a:xfrm>
            <a:off x="7574629" y="3382931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>
            <a:spLocks/>
          </p:cNvSpPr>
          <p:nvPr/>
        </p:nvSpPr>
        <p:spPr>
          <a:xfrm rot="5400000">
            <a:off x="7264444" y="459786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>
            <a:spLocks/>
          </p:cNvSpPr>
          <p:nvPr/>
        </p:nvSpPr>
        <p:spPr>
          <a:xfrm rot="17174715">
            <a:off x="8008256" y="313253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/>
          <p:cNvSpPr>
            <a:spLocks/>
          </p:cNvSpPr>
          <p:nvPr/>
        </p:nvSpPr>
        <p:spPr>
          <a:xfrm rot="3236454">
            <a:off x="7665138" y="403384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/>
          <p:cNvSpPr>
            <a:spLocks/>
          </p:cNvSpPr>
          <p:nvPr/>
        </p:nvSpPr>
        <p:spPr>
          <a:xfrm rot="20603844">
            <a:off x="6992807" y="4555451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>
            <a:spLocks/>
          </p:cNvSpPr>
          <p:nvPr/>
        </p:nvSpPr>
        <p:spPr>
          <a:xfrm rot="1137787">
            <a:off x="6788568" y="3512695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>
            <a:spLocks/>
          </p:cNvSpPr>
          <p:nvPr/>
        </p:nvSpPr>
        <p:spPr>
          <a:xfrm>
            <a:off x="7919757" y="3811132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>
            <a:spLocks/>
          </p:cNvSpPr>
          <p:nvPr/>
        </p:nvSpPr>
        <p:spPr>
          <a:xfrm rot="5400000">
            <a:off x="8206164" y="4151941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7485508" y="4359623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7667139" y="2632503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6350040" y="4470557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円/楕円 124"/>
          <p:cNvSpPr/>
          <p:nvPr/>
        </p:nvSpPr>
        <p:spPr>
          <a:xfrm>
            <a:off x="6530891" y="283771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円/楕円 125"/>
          <p:cNvSpPr/>
          <p:nvPr/>
        </p:nvSpPr>
        <p:spPr>
          <a:xfrm>
            <a:off x="7342274" y="332109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円/楕円 126"/>
          <p:cNvSpPr/>
          <p:nvPr/>
        </p:nvSpPr>
        <p:spPr>
          <a:xfrm>
            <a:off x="7996717" y="43013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円/楕円 127"/>
          <p:cNvSpPr/>
          <p:nvPr/>
        </p:nvSpPr>
        <p:spPr>
          <a:xfrm>
            <a:off x="6581649" y="347381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円/楕円 128"/>
          <p:cNvSpPr/>
          <p:nvPr/>
        </p:nvSpPr>
        <p:spPr>
          <a:xfrm>
            <a:off x="6454244" y="317069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円/楕円 129"/>
          <p:cNvSpPr/>
          <p:nvPr/>
        </p:nvSpPr>
        <p:spPr>
          <a:xfrm>
            <a:off x="6777636" y="336119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円/楕円 130"/>
          <p:cNvSpPr/>
          <p:nvPr/>
        </p:nvSpPr>
        <p:spPr>
          <a:xfrm>
            <a:off x="8173488" y="3562913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円/楕円 131"/>
          <p:cNvSpPr/>
          <p:nvPr/>
        </p:nvSpPr>
        <p:spPr>
          <a:xfrm>
            <a:off x="6567084" y="4675247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円/楕円 132"/>
          <p:cNvSpPr/>
          <p:nvPr/>
        </p:nvSpPr>
        <p:spPr>
          <a:xfrm>
            <a:off x="6739883" y="2898983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円/楕円 133"/>
          <p:cNvSpPr/>
          <p:nvPr/>
        </p:nvSpPr>
        <p:spPr>
          <a:xfrm>
            <a:off x="6459433" y="4589253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円/楕円 134"/>
          <p:cNvSpPr/>
          <p:nvPr/>
        </p:nvSpPr>
        <p:spPr>
          <a:xfrm>
            <a:off x="6764799" y="4237493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円/楕円 135"/>
          <p:cNvSpPr/>
          <p:nvPr/>
        </p:nvSpPr>
        <p:spPr>
          <a:xfrm>
            <a:off x="6574505" y="4111154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7794633" y="277026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8025069" y="392364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7191800" y="404860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7501743" y="429903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6867499" y="373791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8110899" y="332492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7089686" y="4540178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7585258" y="3910143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7241926" y="3711448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6650588" y="3174148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7659847" y="3488168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6625865" y="4507998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7604019" y="459048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7327074" y="416445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6561864" y="37174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7869081" y="353189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7349629" y="47287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7449491" y="409813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8269388" y="4051965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7736615" y="4205941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8416148" y="3930459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7747588" y="4463439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7191668" y="4720009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6942731" y="4004303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6913623" y="444477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7415604" y="279271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7552328" y="31525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8342483" y="298497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6998660" y="339979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8253413" y="27551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6439953" y="3550405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6853999" y="2993018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7170680" y="3426031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7514626" y="2870960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7971540" y="4720009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7902250" y="3331416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7928978" y="457021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7800914" y="371361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8218482" y="432221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8246235" y="448992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円/楕円 176"/>
          <p:cNvSpPr/>
          <p:nvPr/>
        </p:nvSpPr>
        <p:spPr>
          <a:xfrm>
            <a:off x="7653942" y="437067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円/楕円 177"/>
          <p:cNvSpPr/>
          <p:nvPr/>
        </p:nvSpPr>
        <p:spPr>
          <a:xfrm>
            <a:off x="7793916" y="462660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/楕円 178"/>
          <p:cNvSpPr/>
          <p:nvPr/>
        </p:nvSpPr>
        <p:spPr>
          <a:xfrm>
            <a:off x="7399831" y="3930336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/楕円 179"/>
          <p:cNvSpPr/>
          <p:nvPr/>
        </p:nvSpPr>
        <p:spPr>
          <a:xfrm>
            <a:off x="7114274" y="4244157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円/楕円 180"/>
          <p:cNvSpPr/>
          <p:nvPr/>
        </p:nvSpPr>
        <p:spPr>
          <a:xfrm>
            <a:off x="7335588" y="4417017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円/楕円 181"/>
          <p:cNvSpPr/>
          <p:nvPr/>
        </p:nvSpPr>
        <p:spPr>
          <a:xfrm>
            <a:off x="7430809" y="4628549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円/楕円 182"/>
          <p:cNvSpPr/>
          <p:nvPr/>
        </p:nvSpPr>
        <p:spPr>
          <a:xfrm>
            <a:off x="8269846" y="4630969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円/楕円 183"/>
          <p:cNvSpPr/>
          <p:nvPr/>
        </p:nvSpPr>
        <p:spPr>
          <a:xfrm>
            <a:off x="8379299" y="4271919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円/楕円 184"/>
          <p:cNvSpPr/>
          <p:nvPr/>
        </p:nvSpPr>
        <p:spPr>
          <a:xfrm>
            <a:off x="7237536" y="38910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円/楕円 185"/>
          <p:cNvSpPr/>
          <p:nvPr/>
        </p:nvSpPr>
        <p:spPr>
          <a:xfrm>
            <a:off x="6517972" y="44064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円/楕円 186"/>
          <p:cNvSpPr/>
          <p:nvPr/>
        </p:nvSpPr>
        <p:spPr>
          <a:xfrm>
            <a:off x="6568408" y="393746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円/楕円 187"/>
          <p:cNvSpPr/>
          <p:nvPr/>
        </p:nvSpPr>
        <p:spPr>
          <a:xfrm>
            <a:off x="7007629" y="473555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円/楕円 188"/>
          <p:cNvSpPr/>
          <p:nvPr/>
        </p:nvSpPr>
        <p:spPr>
          <a:xfrm>
            <a:off x="7781319" y="30572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円/楕円 189"/>
          <p:cNvSpPr/>
          <p:nvPr/>
        </p:nvSpPr>
        <p:spPr>
          <a:xfrm>
            <a:off x="6934770" y="419379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円/楕円 190"/>
          <p:cNvSpPr/>
          <p:nvPr/>
        </p:nvSpPr>
        <p:spPr>
          <a:xfrm>
            <a:off x="6918962" y="3562329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円/楕円 191"/>
          <p:cNvSpPr/>
          <p:nvPr/>
        </p:nvSpPr>
        <p:spPr>
          <a:xfrm>
            <a:off x="7926202" y="3151453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円/楕円 192"/>
          <p:cNvSpPr/>
          <p:nvPr/>
        </p:nvSpPr>
        <p:spPr>
          <a:xfrm>
            <a:off x="7863508" y="3896153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円/楕円 193"/>
          <p:cNvSpPr/>
          <p:nvPr/>
        </p:nvSpPr>
        <p:spPr>
          <a:xfrm>
            <a:off x="6396786" y="4247587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円/楕円 194"/>
          <p:cNvSpPr/>
          <p:nvPr/>
        </p:nvSpPr>
        <p:spPr>
          <a:xfrm>
            <a:off x="6879356" y="4619383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円/楕円 195"/>
          <p:cNvSpPr/>
          <p:nvPr/>
        </p:nvSpPr>
        <p:spPr>
          <a:xfrm>
            <a:off x="6708168" y="3725972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円/楕円 196"/>
          <p:cNvSpPr/>
          <p:nvPr/>
        </p:nvSpPr>
        <p:spPr>
          <a:xfrm>
            <a:off x="7471609" y="34877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円/楕円 197"/>
          <p:cNvSpPr/>
          <p:nvPr/>
        </p:nvSpPr>
        <p:spPr>
          <a:xfrm>
            <a:off x="8272870" y="3483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円/楕円 198"/>
          <p:cNvSpPr/>
          <p:nvPr/>
        </p:nvSpPr>
        <p:spPr>
          <a:xfrm>
            <a:off x="7247885" y="45428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/>
          <p:cNvSpPr/>
          <p:nvPr/>
        </p:nvSpPr>
        <p:spPr>
          <a:xfrm>
            <a:off x="7438359" y="362636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円/楕円 200"/>
          <p:cNvSpPr/>
          <p:nvPr/>
        </p:nvSpPr>
        <p:spPr>
          <a:xfrm>
            <a:off x="7941374" y="277180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円/楕円 201"/>
          <p:cNvSpPr/>
          <p:nvPr/>
        </p:nvSpPr>
        <p:spPr>
          <a:xfrm>
            <a:off x="7882258" y="294947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円/楕円 202"/>
          <p:cNvSpPr/>
          <p:nvPr/>
        </p:nvSpPr>
        <p:spPr>
          <a:xfrm>
            <a:off x="7503821" y="3295083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/楕円 203"/>
          <p:cNvSpPr/>
          <p:nvPr/>
        </p:nvSpPr>
        <p:spPr>
          <a:xfrm>
            <a:off x="7406533" y="3075201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/楕円 204"/>
          <p:cNvSpPr/>
          <p:nvPr/>
        </p:nvSpPr>
        <p:spPr>
          <a:xfrm>
            <a:off x="8117426" y="2868232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/楕円 205"/>
          <p:cNvSpPr/>
          <p:nvPr/>
        </p:nvSpPr>
        <p:spPr>
          <a:xfrm>
            <a:off x="7082533" y="3702130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/楕円 206"/>
          <p:cNvSpPr/>
          <p:nvPr/>
        </p:nvSpPr>
        <p:spPr>
          <a:xfrm>
            <a:off x="8234399" y="3146133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円/楕円 207"/>
          <p:cNvSpPr/>
          <p:nvPr/>
        </p:nvSpPr>
        <p:spPr>
          <a:xfrm>
            <a:off x="6745933" y="4398836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0" name="直線コネクタ 209"/>
          <p:cNvCxnSpPr/>
          <p:nvPr/>
        </p:nvCxnSpPr>
        <p:spPr>
          <a:xfrm flipH="1">
            <a:off x="1764399" y="3218684"/>
            <a:ext cx="83381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2" name="直線矢印コネクタ 211"/>
          <p:cNvCxnSpPr>
            <a:endCxn id="4" idx="6"/>
          </p:cNvCxnSpPr>
          <p:nvPr/>
        </p:nvCxnSpPr>
        <p:spPr>
          <a:xfrm flipH="1">
            <a:off x="1436455" y="3218684"/>
            <a:ext cx="327944" cy="92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4" name="直線コネクタ 213"/>
          <p:cNvCxnSpPr/>
          <p:nvPr/>
        </p:nvCxnSpPr>
        <p:spPr>
          <a:xfrm flipH="1">
            <a:off x="804198" y="4398836"/>
            <a:ext cx="83381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5" name="直線矢印コネクタ 214"/>
          <p:cNvCxnSpPr/>
          <p:nvPr/>
        </p:nvCxnSpPr>
        <p:spPr>
          <a:xfrm flipV="1">
            <a:off x="1629051" y="4127780"/>
            <a:ext cx="307814" cy="268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8" name="テキスト ボックス 217"/>
          <p:cNvSpPr txBox="1"/>
          <p:nvPr/>
        </p:nvSpPr>
        <p:spPr>
          <a:xfrm>
            <a:off x="5119989" y="4999912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CCCC"/>
                </a:solidFill>
              </a:rPr>
              <a:t>quark-gluon plasma</a:t>
            </a:r>
            <a:endParaRPr kumimoji="1" lang="ja-JP" altLang="en-US" dirty="0">
              <a:solidFill>
                <a:srgbClr val="FFCCCC"/>
              </a:solidFill>
            </a:endParaRPr>
          </a:p>
        </p:txBody>
      </p:sp>
      <p:cxnSp>
        <p:nvCxnSpPr>
          <p:cNvPr id="219" name="直線コネクタ 218"/>
          <p:cNvCxnSpPr/>
          <p:nvPr/>
        </p:nvCxnSpPr>
        <p:spPr>
          <a:xfrm flipH="1">
            <a:off x="5119989" y="5317586"/>
            <a:ext cx="2021707" cy="0"/>
          </a:xfrm>
          <a:prstGeom prst="line">
            <a:avLst/>
          </a:prstGeom>
          <a:ln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矢印コネクタ 219"/>
          <p:cNvCxnSpPr>
            <a:endCxn id="14" idx="2"/>
          </p:cNvCxnSpPr>
          <p:nvPr/>
        </p:nvCxnSpPr>
        <p:spPr>
          <a:xfrm flipV="1">
            <a:off x="7141696" y="5009324"/>
            <a:ext cx="288024" cy="316130"/>
          </a:xfrm>
          <a:prstGeom prst="straightConnector1">
            <a:avLst/>
          </a:prstGeom>
          <a:ln>
            <a:solidFill>
              <a:srgbClr val="FF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1021831" y="1604618"/>
            <a:ext cx="6163974" cy="42958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QCD Phase Diagram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1030456" y="1331171"/>
            <a:ext cx="0" cy="4788000"/>
          </a:xfrm>
          <a:prstGeom prst="straightConnector1">
            <a:avLst/>
          </a:prstGeom>
          <a:ln w="38100"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828138" y="5886817"/>
            <a:ext cx="6660000" cy="1"/>
          </a:xfrm>
          <a:prstGeom prst="straightConnector1">
            <a:avLst/>
          </a:prstGeom>
          <a:ln w="38100"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421582" y="5146715"/>
            <a:ext cx="2682145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Color Superconductivity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HGS明朝E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06691" y="3570408"/>
            <a:ext cx="2037737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QCD</a:t>
            </a: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 </a:t>
            </a: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C</a:t>
            </a: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ritical Point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HGS明朝E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15842" y="4503751"/>
            <a:ext cx="1808508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Hadronic</a:t>
            </a: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 Phase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(Confined)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15842" y="2502881"/>
            <a:ext cx="3012363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Quark-Gluon Plasma (QGP)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HGS明朝E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16200000">
            <a:off x="-233861" y="2156603"/>
            <a:ext cx="1747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temperature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21582" y="5999597"/>
            <a:ext cx="339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baryon chemical potential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298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1021831" y="1604618"/>
            <a:ext cx="6163974" cy="42958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QCD Phase Diagram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1030456" y="1331171"/>
            <a:ext cx="0" cy="4788000"/>
          </a:xfrm>
          <a:prstGeom prst="straightConnector1">
            <a:avLst/>
          </a:prstGeom>
          <a:ln w="38100"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828138" y="5886817"/>
            <a:ext cx="6660000" cy="1"/>
          </a:xfrm>
          <a:prstGeom prst="straightConnector1">
            <a:avLst/>
          </a:prstGeom>
          <a:ln w="38100"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421582" y="5146715"/>
            <a:ext cx="2682145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Color Superconductivity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HGS明朝E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06691" y="3570408"/>
            <a:ext cx="2037737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QCD</a:t>
            </a: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 </a:t>
            </a: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C</a:t>
            </a: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ritical Point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HGS明朝E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15842" y="4503751"/>
            <a:ext cx="1808508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Hadronic</a:t>
            </a: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 Phase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(Confined)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15842" y="2502881"/>
            <a:ext cx="3012363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Quark-Gluon Plasma (QGP)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HGS明朝E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16200000">
            <a:off x="-233861" y="2156603"/>
            <a:ext cx="1747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temperature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21582" y="5999597"/>
            <a:ext cx="339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baryon chemical potential</a:t>
            </a:r>
            <a:endParaRPr kumimoji="1" lang="ja-JP" altLang="en-US" sz="2400" dirty="0"/>
          </a:p>
        </p:txBody>
      </p:sp>
      <p:pic>
        <p:nvPicPr>
          <p:cNvPr id="1026" name="Picture 2" descr="https://stevengoddard.files.wordpress.com/2010/09/water-phase-diagram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467" y="1299091"/>
            <a:ext cx="320992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5711495" y="837426"/>
            <a:ext cx="3087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Phase </a:t>
            </a:r>
            <a:r>
              <a:rPr lang="en-US" altLang="ja-JP" sz="2400" dirty="0" smtClean="0"/>
              <a:t>diagram of w</a:t>
            </a:r>
            <a:r>
              <a:rPr kumimoji="1" lang="en-US" altLang="ja-JP" sz="2400" dirty="0" smtClean="0"/>
              <a:t>ater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056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Relativistic Heavy Ion Collisions</a:t>
            </a:r>
            <a:endParaRPr kumimoji="1" lang="ja-JP" altLang="en-US" dirty="0"/>
          </a:p>
        </p:txBody>
      </p:sp>
      <p:pic>
        <p:nvPicPr>
          <p:cNvPr id="1026" name="Picture 2" descr="http://legacy.kek.jp/newskek/2002/marapr/photo/CERN-MonBlan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" b="6160"/>
          <a:stretch/>
        </p:blipFill>
        <p:spPr bwMode="auto">
          <a:xfrm>
            <a:off x="1017224" y="1346661"/>
            <a:ext cx="7030969" cy="551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006890" y="6461759"/>
            <a:ext cx="362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LHC – Large Hadron Collider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259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Relativistic Heavy Ion Collisions</a:t>
            </a:r>
            <a:endParaRPr kumimoji="1" lang="ja-JP" altLang="en-US" dirty="0"/>
          </a:p>
        </p:txBody>
      </p:sp>
      <p:pic>
        <p:nvPicPr>
          <p:cNvPr id="1026" name="Picture 2" descr="http://legacy.kek.jp/newskek/2002/marapr/photo/CERN-MonBlan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" b="6160"/>
          <a:stretch/>
        </p:blipFill>
        <p:spPr bwMode="auto">
          <a:xfrm>
            <a:off x="1017224" y="1346661"/>
            <a:ext cx="7030969" cy="551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349132" y="1632061"/>
            <a:ext cx="3823855" cy="24494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6951" y="1759520"/>
            <a:ext cx="27656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For the search of </a:t>
            </a:r>
          </a:p>
          <a:p>
            <a:r>
              <a:rPr lang="en-US" altLang="ja-JP" sz="28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n</a:t>
            </a:r>
            <a:r>
              <a:rPr kumimoji="1" lang="en-US" altLang="ja-JP" sz="28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ew particles</a:t>
            </a:r>
            <a:endParaRPr kumimoji="1" lang="ja-JP" altLang="en-US" sz="28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円/楕円 7"/>
          <p:cNvSpPr>
            <a:spLocks noChangeAspect="1"/>
          </p:cNvSpPr>
          <p:nvPr/>
        </p:nvSpPr>
        <p:spPr>
          <a:xfrm>
            <a:off x="873224" y="3142211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>
            <a:spLocks noChangeAspect="1"/>
          </p:cNvSpPr>
          <p:nvPr/>
        </p:nvSpPr>
        <p:spPr>
          <a:xfrm>
            <a:off x="3403064" y="3142211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1130531" y="3214211"/>
            <a:ext cx="809267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2438400" y="3214211"/>
            <a:ext cx="809267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33417" y="3286211"/>
            <a:ext cx="102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5050"/>
                </a:solidFill>
              </a:rPr>
              <a:t>proton</a:t>
            </a:r>
            <a:endParaRPr kumimoji="1" lang="ja-JP" altLang="en-US" sz="2400" dirty="0">
              <a:solidFill>
                <a:srgbClr val="FF505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63257" y="3291578"/>
            <a:ext cx="102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5050"/>
                </a:solidFill>
              </a:rPr>
              <a:t>proton</a:t>
            </a:r>
            <a:endParaRPr kumimoji="1" lang="ja-JP" altLang="en-US" sz="2400" dirty="0">
              <a:solidFill>
                <a:srgbClr val="FF505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06890" y="6461759"/>
            <a:ext cx="362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LHC – Large Hadron Collider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04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Relativistic Heavy Ion Collisions</a:t>
            </a:r>
            <a:endParaRPr kumimoji="1" lang="ja-JP" altLang="en-US" dirty="0"/>
          </a:p>
        </p:txBody>
      </p:sp>
      <p:pic>
        <p:nvPicPr>
          <p:cNvPr id="1026" name="Picture 2" descr="http://legacy.kek.jp/newskek/2002/marapr/photo/CERN-MonBlan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" b="6160"/>
          <a:stretch/>
        </p:blipFill>
        <p:spPr bwMode="auto">
          <a:xfrm>
            <a:off x="1017224" y="1346661"/>
            <a:ext cx="7030969" cy="551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349132" y="1632061"/>
            <a:ext cx="3823855" cy="24494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6951" y="1759520"/>
            <a:ext cx="27656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For the search of </a:t>
            </a:r>
          </a:p>
          <a:p>
            <a:r>
              <a:rPr lang="en-US" altLang="ja-JP" sz="28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n</a:t>
            </a:r>
            <a:r>
              <a:rPr kumimoji="1" lang="en-US" altLang="ja-JP" sz="28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ew particles</a:t>
            </a:r>
            <a:endParaRPr kumimoji="1" lang="ja-JP" altLang="en-US" sz="28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098470" y="4012272"/>
            <a:ext cx="3920839" cy="2449487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67639" y="4165496"/>
            <a:ext cx="29455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To create the </a:t>
            </a:r>
            <a:r>
              <a:rPr lang="en-US" altLang="ja-JP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r>
              <a:rPr kumimoji="1" lang="en-US" altLang="ja-JP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arly</a:t>
            </a:r>
          </a:p>
          <a:p>
            <a:pPr algn="r"/>
            <a:r>
              <a:rPr kumimoji="1" lang="en-US" altLang="ja-JP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Universe</a:t>
            </a:r>
            <a:endParaRPr kumimoji="1" lang="ja-JP" alt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円/楕円 7"/>
          <p:cNvSpPr>
            <a:spLocks noChangeAspect="1"/>
          </p:cNvSpPr>
          <p:nvPr/>
        </p:nvSpPr>
        <p:spPr>
          <a:xfrm>
            <a:off x="873224" y="3142211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>
            <a:spLocks noChangeAspect="1"/>
          </p:cNvSpPr>
          <p:nvPr/>
        </p:nvSpPr>
        <p:spPr>
          <a:xfrm>
            <a:off x="3403064" y="3142211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1130531" y="3214211"/>
            <a:ext cx="809267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2438400" y="3214211"/>
            <a:ext cx="809267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33417" y="3286211"/>
            <a:ext cx="102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5050"/>
                </a:solidFill>
              </a:rPr>
              <a:t>proton</a:t>
            </a:r>
            <a:endParaRPr kumimoji="1" lang="ja-JP" altLang="en-US" sz="2400" dirty="0">
              <a:solidFill>
                <a:srgbClr val="FF505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63257" y="3291578"/>
            <a:ext cx="102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5050"/>
                </a:solidFill>
              </a:rPr>
              <a:t>proton</a:t>
            </a:r>
            <a:endParaRPr kumimoji="1" lang="ja-JP" altLang="en-US" sz="2400" dirty="0">
              <a:solidFill>
                <a:srgbClr val="FF5050"/>
              </a:solidFill>
            </a:endParaRPr>
          </a:p>
        </p:txBody>
      </p:sp>
      <p:sp>
        <p:nvSpPr>
          <p:cNvPr id="59" name="円/楕円 58"/>
          <p:cNvSpPr>
            <a:spLocks noChangeAspect="1"/>
          </p:cNvSpPr>
          <p:nvPr/>
        </p:nvSpPr>
        <p:spPr>
          <a:xfrm>
            <a:off x="8039490" y="5548511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>
            <a:spLocks noChangeAspect="1"/>
          </p:cNvSpPr>
          <p:nvPr/>
        </p:nvSpPr>
        <p:spPr>
          <a:xfrm>
            <a:off x="8128390" y="5692511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>
            <a:spLocks noChangeAspect="1"/>
          </p:cNvSpPr>
          <p:nvPr/>
        </p:nvSpPr>
        <p:spPr>
          <a:xfrm>
            <a:off x="8281096" y="5820940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>
            <a:spLocks noChangeAspect="1"/>
          </p:cNvSpPr>
          <p:nvPr/>
        </p:nvSpPr>
        <p:spPr>
          <a:xfrm>
            <a:off x="8183490" y="5548511"/>
            <a:ext cx="144000" cy="144000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>
            <a:spLocks noChangeAspect="1"/>
          </p:cNvSpPr>
          <p:nvPr/>
        </p:nvSpPr>
        <p:spPr>
          <a:xfrm>
            <a:off x="8348590" y="5700911"/>
            <a:ext cx="144000" cy="144000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>
            <a:spLocks noChangeAspect="1"/>
          </p:cNvSpPr>
          <p:nvPr/>
        </p:nvSpPr>
        <p:spPr>
          <a:xfrm>
            <a:off x="8395439" y="5822198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>
            <a:spLocks noChangeAspect="1"/>
          </p:cNvSpPr>
          <p:nvPr/>
        </p:nvSpPr>
        <p:spPr>
          <a:xfrm>
            <a:off x="8410609" y="5662612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>
            <a:spLocks noChangeAspect="1"/>
          </p:cNvSpPr>
          <p:nvPr/>
        </p:nvSpPr>
        <p:spPr>
          <a:xfrm>
            <a:off x="8235666" y="5699463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>
            <a:spLocks noChangeAspect="1"/>
          </p:cNvSpPr>
          <p:nvPr/>
        </p:nvSpPr>
        <p:spPr>
          <a:xfrm>
            <a:off x="8254716" y="5926693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>
            <a:spLocks noChangeAspect="1"/>
          </p:cNvSpPr>
          <p:nvPr/>
        </p:nvSpPr>
        <p:spPr>
          <a:xfrm>
            <a:off x="8048569" y="542129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>
            <a:spLocks noChangeAspect="1"/>
          </p:cNvSpPr>
          <p:nvPr/>
        </p:nvSpPr>
        <p:spPr>
          <a:xfrm>
            <a:off x="8314498" y="571975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>
            <a:spLocks noChangeAspect="1"/>
          </p:cNvSpPr>
          <p:nvPr/>
        </p:nvSpPr>
        <p:spPr>
          <a:xfrm>
            <a:off x="8193091" y="5377890"/>
            <a:ext cx="144000" cy="144000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>
            <a:spLocks noChangeAspect="1"/>
          </p:cNvSpPr>
          <p:nvPr/>
        </p:nvSpPr>
        <p:spPr>
          <a:xfrm>
            <a:off x="8270599" y="546035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>
            <a:spLocks noChangeAspect="1"/>
          </p:cNvSpPr>
          <p:nvPr/>
        </p:nvSpPr>
        <p:spPr>
          <a:xfrm>
            <a:off x="8338848" y="5553702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>
            <a:spLocks noChangeAspect="1"/>
          </p:cNvSpPr>
          <p:nvPr/>
        </p:nvSpPr>
        <p:spPr>
          <a:xfrm>
            <a:off x="8419824" y="5753182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>
            <a:spLocks noChangeAspect="1"/>
          </p:cNvSpPr>
          <p:nvPr/>
        </p:nvSpPr>
        <p:spPr>
          <a:xfrm>
            <a:off x="7995445" y="556865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>
            <a:spLocks noChangeAspect="1"/>
          </p:cNvSpPr>
          <p:nvPr/>
        </p:nvSpPr>
        <p:spPr>
          <a:xfrm>
            <a:off x="8020340" y="5803147"/>
            <a:ext cx="144000" cy="144000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>
            <a:spLocks noChangeAspect="1"/>
          </p:cNvSpPr>
          <p:nvPr/>
        </p:nvSpPr>
        <p:spPr>
          <a:xfrm>
            <a:off x="8222297" y="6076279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>
            <a:spLocks noChangeAspect="1"/>
          </p:cNvSpPr>
          <p:nvPr/>
        </p:nvSpPr>
        <p:spPr>
          <a:xfrm>
            <a:off x="8153441" y="5449918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>
            <a:spLocks noChangeAspect="1"/>
          </p:cNvSpPr>
          <p:nvPr/>
        </p:nvSpPr>
        <p:spPr>
          <a:xfrm>
            <a:off x="8029374" y="5903046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>
            <a:spLocks noChangeAspect="1"/>
          </p:cNvSpPr>
          <p:nvPr/>
        </p:nvSpPr>
        <p:spPr>
          <a:xfrm>
            <a:off x="8166141" y="5773110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>
            <a:spLocks noChangeAspect="1"/>
          </p:cNvSpPr>
          <p:nvPr/>
        </p:nvSpPr>
        <p:spPr>
          <a:xfrm>
            <a:off x="8087932" y="583000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>
            <a:spLocks noChangeAspect="1"/>
          </p:cNvSpPr>
          <p:nvPr/>
        </p:nvSpPr>
        <p:spPr>
          <a:xfrm>
            <a:off x="8091794" y="5542696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>
            <a:spLocks noChangeAspect="1"/>
          </p:cNvSpPr>
          <p:nvPr/>
        </p:nvSpPr>
        <p:spPr>
          <a:xfrm>
            <a:off x="8079640" y="5352691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>
            <a:spLocks noChangeAspect="1"/>
          </p:cNvSpPr>
          <p:nvPr/>
        </p:nvSpPr>
        <p:spPr>
          <a:xfrm>
            <a:off x="7981671" y="5775529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>
            <a:spLocks noChangeAspect="1"/>
          </p:cNvSpPr>
          <p:nvPr/>
        </p:nvSpPr>
        <p:spPr>
          <a:xfrm>
            <a:off x="8420319" y="5583863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>
            <a:spLocks noChangeAspect="1"/>
          </p:cNvSpPr>
          <p:nvPr/>
        </p:nvSpPr>
        <p:spPr>
          <a:xfrm>
            <a:off x="8112906" y="6032888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>
            <a:spLocks noChangeAspect="1"/>
          </p:cNvSpPr>
          <p:nvPr/>
        </p:nvSpPr>
        <p:spPr>
          <a:xfrm>
            <a:off x="8017959" y="5467156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>
            <a:spLocks noChangeAspect="1"/>
          </p:cNvSpPr>
          <p:nvPr/>
        </p:nvSpPr>
        <p:spPr>
          <a:xfrm>
            <a:off x="8161078" y="5275366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>
            <a:spLocks noChangeAspect="1"/>
          </p:cNvSpPr>
          <p:nvPr/>
        </p:nvSpPr>
        <p:spPr>
          <a:xfrm>
            <a:off x="8216980" y="5959436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>
            <a:spLocks noChangeAspect="1"/>
          </p:cNvSpPr>
          <p:nvPr/>
        </p:nvSpPr>
        <p:spPr>
          <a:xfrm>
            <a:off x="8326716" y="6009863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>
            <a:spLocks noChangeAspect="1"/>
          </p:cNvSpPr>
          <p:nvPr/>
        </p:nvSpPr>
        <p:spPr>
          <a:xfrm>
            <a:off x="8240379" y="5347219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>
            <a:spLocks noChangeAspect="1"/>
          </p:cNvSpPr>
          <p:nvPr/>
        </p:nvSpPr>
        <p:spPr>
          <a:xfrm>
            <a:off x="8350340" y="536168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>
            <a:spLocks noChangeAspect="1"/>
          </p:cNvSpPr>
          <p:nvPr/>
        </p:nvSpPr>
        <p:spPr>
          <a:xfrm>
            <a:off x="8365411" y="592515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>
            <a:spLocks noChangeAspect="1"/>
          </p:cNvSpPr>
          <p:nvPr/>
        </p:nvSpPr>
        <p:spPr>
          <a:xfrm>
            <a:off x="7983513" y="568749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>
            <a:spLocks noChangeAspect="1"/>
          </p:cNvSpPr>
          <p:nvPr/>
        </p:nvSpPr>
        <p:spPr>
          <a:xfrm>
            <a:off x="8402717" y="5468647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>
            <a:spLocks noChangeAspect="1"/>
          </p:cNvSpPr>
          <p:nvPr/>
        </p:nvSpPr>
        <p:spPr>
          <a:xfrm>
            <a:off x="8063918" y="5957273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>
            <a:spLocks noChangeAspect="1"/>
          </p:cNvSpPr>
          <p:nvPr/>
        </p:nvSpPr>
        <p:spPr>
          <a:xfrm>
            <a:off x="8248965" y="5575315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右矢印 2"/>
          <p:cNvSpPr/>
          <p:nvPr/>
        </p:nvSpPr>
        <p:spPr>
          <a:xfrm>
            <a:off x="6248565" y="5145077"/>
            <a:ext cx="677348" cy="67859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右矢印 97"/>
          <p:cNvSpPr/>
          <p:nvPr/>
        </p:nvSpPr>
        <p:spPr>
          <a:xfrm flipH="1">
            <a:off x="7190785" y="5419864"/>
            <a:ext cx="692507" cy="67859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06890" y="6461759"/>
            <a:ext cx="362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LHC – Large Hadron Collider</a:t>
            </a:r>
            <a:endParaRPr kumimoji="1" lang="ja-JP" altLang="en-US" sz="2400" dirty="0"/>
          </a:p>
        </p:txBody>
      </p:sp>
      <p:sp>
        <p:nvSpPr>
          <p:cNvPr id="99" name="円/楕円 98"/>
          <p:cNvSpPr>
            <a:spLocks noChangeAspect="1"/>
          </p:cNvSpPr>
          <p:nvPr/>
        </p:nvSpPr>
        <p:spPr>
          <a:xfrm>
            <a:off x="8057807" y="575118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>
            <a:spLocks noChangeAspect="1"/>
          </p:cNvSpPr>
          <p:nvPr/>
        </p:nvSpPr>
        <p:spPr>
          <a:xfrm>
            <a:off x="8170590" y="5872716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>
            <a:spLocks noChangeAspect="1"/>
          </p:cNvSpPr>
          <p:nvPr/>
        </p:nvSpPr>
        <p:spPr>
          <a:xfrm>
            <a:off x="8058912" y="566069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>
            <a:spLocks noChangeAspect="1"/>
          </p:cNvSpPr>
          <p:nvPr/>
        </p:nvSpPr>
        <p:spPr>
          <a:xfrm>
            <a:off x="8180210" y="598258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>
            <a:spLocks noChangeAspect="1"/>
          </p:cNvSpPr>
          <p:nvPr/>
        </p:nvSpPr>
        <p:spPr>
          <a:xfrm>
            <a:off x="8318246" y="5623823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/>
          <p:cNvSpPr>
            <a:spLocks noChangeAspect="1"/>
          </p:cNvSpPr>
          <p:nvPr/>
        </p:nvSpPr>
        <p:spPr>
          <a:xfrm>
            <a:off x="8172089" y="5613029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>
            <a:spLocks noChangeAspect="1"/>
          </p:cNvSpPr>
          <p:nvPr/>
        </p:nvSpPr>
        <p:spPr>
          <a:xfrm>
            <a:off x="8355057" y="5601209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>
            <a:spLocks noChangeAspect="1"/>
          </p:cNvSpPr>
          <p:nvPr/>
        </p:nvSpPr>
        <p:spPr>
          <a:xfrm>
            <a:off x="8157670" y="5377157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/楕円 106"/>
          <p:cNvSpPr>
            <a:spLocks noChangeAspect="1"/>
          </p:cNvSpPr>
          <p:nvPr/>
        </p:nvSpPr>
        <p:spPr>
          <a:xfrm>
            <a:off x="8270469" y="5285816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円/楕円 107"/>
          <p:cNvSpPr>
            <a:spLocks noChangeAspect="1"/>
          </p:cNvSpPr>
          <p:nvPr/>
        </p:nvSpPr>
        <p:spPr>
          <a:xfrm>
            <a:off x="8193106" y="5522398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円/楕円 108"/>
          <p:cNvSpPr>
            <a:spLocks noChangeAspect="1"/>
          </p:cNvSpPr>
          <p:nvPr/>
        </p:nvSpPr>
        <p:spPr>
          <a:xfrm>
            <a:off x="5635701" y="5300481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>
          <a:xfrm>
            <a:off x="5724601" y="5444481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>
          <a:xfrm>
            <a:off x="5877307" y="5572910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>
          <a:xfrm>
            <a:off x="5779701" y="5300481"/>
            <a:ext cx="144000" cy="144000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>
          <a:xfrm>
            <a:off x="5944801" y="5452881"/>
            <a:ext cx="144000" cy="144000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/>
          <p:cNvSpPr>
            <a:spLocks noChangeAspect="1"/>
          </p:cNvSpPr>
          <p:nvPr/>
        </p:nvSpPr>
        <p:spPr>
          <a:xfrm>
            <a:off x="5991650" y="5574168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/>
          <p:cNvSpPr>
            <a:spLocks noChangeAspect="1"/>
          </p:cNvSpPr>
          <p:nvPr/>
        </p:nvSpPr>
        <p:spPr>
          <a:xfrm>
            <a:off x="6006820" y="5414582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5831877" y="5451433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5850927" y="5678663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>
            <a:spLocks noChangeAspect="1"/>
          </p:cNvSpPr>
          <p:nvPr/>
        </p:nvSpPr>
        <p:spPr>
          <a:xfrm>
            <a:off x="5644780" y="517326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5910709" y="547172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5789302" y="5129860"/>
            <a:ext cx="144000" cy="144000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5866810" y="521232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5935059" y="5305672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円/楕円 122"/>
          <p:cNvSpPr>
            <a:spLocks noChangeAspect="1"/>
          </p:cNvSpPr>
          <p:nvPr/>
        </p:nvSpPr>
        <p:spPr>
          <a:xfrm>
            <a:off x="6016035" y="5505152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円/楕円 123"/>
          <p:cNvSpPr>
            <a:spLocks noChangeAspect="1"/>
          </p:cNvSpPr>
          <p:nvPr/>
        </p:nvSpPr>
        <p:spPr>
          <a:xfrm>
            <a:off x="5591656" y="532062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円/楕円 124"/>
          <p:cNvSpPr>
            <a:spLocks noChangeAspect="1"/>
          </p:cNvSpPr>
          <p:nvPr/>
        </p:nvSpPr>
        <p:spPr>
          <a:xfrm>
            <a:off x="5616551" y="5555117"/>
            <a:ext cx="144000" cy="144000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>
          <a:xfrm>
            <a:off x="5818508" y="5828249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>
          <a:xfrm>
            <a:off x="5749652" y="5201888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>
          <a:xfrm>
            <a:off x="5625585" y="5655016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>
          <a:xfrm>
            <a:off x="5762352" y="5525080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>
          <a:xfrm>
            <a:off x="5684143" y="558197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円/楕円 130"/>
          <p:cNvSpPr>
            <a:spLocks noChangeAspect="1"/>
          </p:cNvSpPr>
          <p:nvPr/>
        </p:nvSpPr>
        <p:spPr>
          <a:xfrm>
            <a:off x="5688005" y="5294666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円/楕円 131"/>
          <p:cNvSpPr>
            <a:spLocks noChangeAspect="1"/>
          </p:cNvSpPr>
          <p:nvPr/>
        </p:nvSpPr>
        <p:spPr>
          <a:xfrm>
            <a:off x="5675851" y="5104661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円/楕円 132"/>
          <p:cNvSpPr>
            <a:spLocks noChangeAspect="1"/>
          </p:cNvSpPr>
          <p:nvPr/>
        </p:nvSpPr>
        <p:spPr>
          <a:xfrm>
            <a:off x="5577882" y="5527499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円/楕円 133"/>
          <p:cNvSpPr>
            <a:spLocks noChangeAspect="1"/>
          </p:cNvSpPr>
          <p:nvPr/>
        </p:nvSpPr>
        <p:spPr>
          <a:xfrm>
            <a:off x="6016530" y="5335833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円/楕円 134"/>
          <p:cNvSpPr>
            <a:spLocks noChangeAspect="1"/>
          </p:cNvSpPr>
          <p:nvPr/>
        </p:nvSpPr>
        <p:spPr>
          <a:xfrm>
            <a:off x="5709117" y="5784858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円/楕円 135"/>
          <p:cNvSpPr>
            <a:spLocks noChangeAspect="1"/>
          </p:cNvSpPr>
          <p:nvPr/>
        </p:nvSpPr>
        <p:spPr>
          <a:xfrm>
            <a:off x="5614170" y="5219126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>
          <a:xfrm>
            <a:off x="5757289" y="5027336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>
            <a:spLocks noChangeAspect="1"/>
          </p:cNvSpPr>
          <p:nvPr/>
        </p:nvSpPr>
        <p:spPr>
          <a:xfrm>
            <a:off x="5813191" y="5711406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>
            <a:spLocks noChangeAspect="1"/>
          </p:cNvSpPr>
          <p:nvPr/>
        </p:nvSpPr>
        <p:spPr>
          <a:xfrm>
            <a:off x="5922927" y="5761833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>
            <a:spLocks noChangeAspect="1"/>
          </p:cNvSpPr>
          <p:nvPr/>
        </p:nvSpPr>
        <p:spPr>
          <a:xfrm>
            <a:off x="5836590" y="5099189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>
            <a:spLocks noChangeAspect="1"/>
          </p:cNvSpPr>
          <p:nvPr/>
        </p:nvSpPr>
        <p:spPr>
          <a:xfrm>
            <a:off x="5946551" y="511365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>
            <a:spLocks noChangeAspect="1"/>
          </p:cNvSpPr>
          <p:nvPr/>
        </p:nvSpPr>
        <p:spPr>
          <a:xfrm>
            <a:off x="5961622" y="567712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>
            <a:spLocks noChangeAspect="1"/>
          </p:cNvSpPr>
          <p:nvPr/>
        </p:nvSpPr>
        <p:spPr>
          <a:xfrm>
            <a:off x="5579724" y="543946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>
            <a:spLocks noChangeAspect="1"/>
          </p:cNvSpPr>
          <p:nvPr/>
        </p:nvSpPr>
        <p:spPr>
          <a:xfrm>
            <a:off x="5998928" y="5220617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>
            <a:spLocks noChangeAspect="1"/>
          </p:cNvSpPr>
          <p:nvPr/>
        </p:nvSpPr>
        <p:spPr>
          <a:xfrm>
            <a:off x="5660129" y="5709243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>
            <a:spLocks noChangeAspect="1"/>
          </p:cNvSpPr>
          <p:nvPr/>
        </p:nvSpPr>
        <p:spPr>
          <a:xfrm>
            <a:off x="5845176" y="5327285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>
            <a:spLocks noChangeAspect="1"/>
          </p:cNvSpPr>
          <p:nvPr/>
        </p:nvSpPr>
        <p:spPr>
          <a:xfrm>
            <a:off x="5654018" y="550315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>
            <a:spLocks noChangeAspect="1"/>
          </p:cNvSpPr>
          <p:nvPr/>
        </p:nvSpPr>
        <p:spPr>
          <a:xfrm>
            <a:off x="5766801" y="5624686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>
            <a:spLocks noChangeAspect="1"/>
          </p:cNvSpPr>
          <p:nvPr/>
        </p:nvSpPr>
        <p:spPr>
          <a:xfrm>
            <a:off x="5655123" y="541266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>
            <a:spLocks noChangeAspect="1"/>
          </p:cNvSpPr>
          <p:nvPr/>
        </p:nvSpPr>
        <p:spPr>
          <a:xfrm>
            <a:off x="5776421" y="573455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>
            <a:spLocks noChangeAspect="1"/>
          </p:cNvSpPr>
          <p:nvPr/>
        </p:nvSpPr>
        <p:spPr>
          <a:xfrm>
            <a:off x="5914457" y="5375793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>
            <a:spLocks noChangeAspect="1"/>
          </p:cNvSpPr>
          <p:nvPr/>
        </p:nvSpPr>
        <p:spPr>
          <a:xfrm>
            <a:off x="5768300" y="5364999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>
            <a:spLocks noChangeAspect="1"/>
          </p:cNvSpPr>
          <p:nvPr/>
        </p:nvSpPr>
        <p:spPr>
          <a:xfrm>
            <a:off x="5951268" y="5353179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>
            <a:spLocks noChangeAspect="1"/>
          </p:cNvSpPr>
          <p:nvPr/>
        </p:nvSpPr>
        <p:spPr>
          <a:xfrm>
            <a:off x="5753881" y="5129127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>
            <a:spLocks noChangeAspect="1"/>
          </p:cNvSpPr>
          <p:nvPr/>
        </p:nvSpPr>
        <p:spPr>
          <a:xfrm>
            <a:off x="5866680" y="5037786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>
            <a:spLocks noChangeAspect="1"/>
          </p:cNvSpPr>
          <p:nvPr/>
        </p:nvSpPr>
        <p:spPr>
          <a:xfrm>
            <a:off x="5789317" y="5274368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9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3.bp.blogspot.com/_iUP5mII57Lo/TOCe-c3DrFI/AAAAAAAABp0/NfWZQ9iltmI/s1600/1011251_01-A4-at-144-dpi_ALICE_LHC_FirstCollisionsHeavyIonsLowTeVNov8_ALICE-Team_CERN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10" y="568475"/>
            <a:ext cx="7662284" cy="564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5120639" y="2144684"/>
            <a:ext cx="3862343" cy="1599180"/>
            <a:chOff x="5120639" y="2144684"/>
            <a:chExt cx="3862343" cy="1599180"/>
          </a:xfrm>
        </p:grpSpPr>
        <p:sp>
          <p:nvSpPr>
            <p:cNvPr id="9" name="角丸四角形 8"/>
            <p:cNvSpPr/>
            <p:nvPr/>
          </p:nvSpPr>
          <p:spPr>
            <a:xfrm>
              <a:off x="5120639" y="2144684"/>
              <a:ext cx="3862343" cy="1599180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211372" y="2230382"/>
              <a:ext cx="377161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/>
                <a:t>②</a:t>
              </a:r>
              <a:endParaRPr kumimoji="1" lang="en-US" altLang="ja-JP" sz="2800" dirty="0" smtClean="0"/>
            </a:p>
            <a:p>
              <a:r>
                <a:rPr kumimoji="1" lang="en-US" altLang="ja-JP" sz="2800" dirty="0" smtClean="0"/>
                <a:t>The medium then cools</a:t>
              </a:r>
            </a:p>
            <a:p>
              <a:r>
                <a:rPr lang="en-US" altLang="ja-JP" sz="2800" dirty="0" smtClean="0"/>
                <a:t>down with an expansion.</a:t>
              </a:r>
              <a:endParaRPr kumimoji="1" lang="ja-JP" altLang="en-US" sz="2800" dirty="0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3951315" y="5102874"/>
            <a:ext cx="3553666" cy="1577789"/>
            <a:chOff x="3951315" y="5102874"/>
            <a:chExt cx="3553666" cy="1577789"/>
          </a:xfrm>
        </p:grpSpPr>
        <p:sp>
          <p:nvSpPr>
            <p:cNvPr id="10" name="角丸四角形 9"/>
            <p:cNvSpPr/>
            <p:nvPr/>
          </p:nvSpPr>
          <p:spPr>
            <a:xfrm>
              <a:off x="3951315" y="5102874"/>
              <a:ext cx="3553666" cy="1577789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4130215" y="5184864"/>
              <a:ext cx="330577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/>
                <a:t>③</a:t>
              </a:r>
              <a:endParaRPr kumimoji="1" lang="en-US" altLang="ja-JP" sz="2800" dirty="0" smtClean="0"/>
            </a:p>
            <a:p>
              <a:r>
                <a:rPr kumimoji="1" lang="en-US" altLang="ja-JP" sz="2800" dirty="0" smtClean="0"/>
                <a:t>Confined particles</a:t>
              </a:r>
            </a:p>
            <a:p>
              <a:r>
                <a:rPr lang="en-US" altLang="ja-JP" sz="2800" dirty="0" smtClean="0"/>
                <a:t>arrive at the detector.</a:t>
              </a:r>
              <a:endParaRPr kumimoji="1" lang="ja-JP" altLang="en-US" sz="2800" dirty="0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182880" y="775755"/>
            <a:ext cx="4539137" cy="2393273"/>
            <a:chOff x="182880" y="775755"/>
            <a:chExt cx="4539137" cy="2393273"/>
          </a:xfrm>
        </p:grpSpPr>
        <p:sp>
          <p:nvSpPr>
            <p:cNvPr id="5" name="角丸四角形 4"/>
            <p:cNvSpPr/>
            <p:nvPr/>
          </p:nvSpPr>
          <p:spPr>
            <a:xfrm>
              <a:off x="182880" y="775755"/>
              <a:ext cx="4000694" cy="1950200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二等辺三角形 5"/>
            <p:cNvSpPr/>
            <p:nvPr/>
          </p:nvSpPr>
          <p:spPr>
            <a:xfrm rot="7779159">
              <a:off x="3804699" y="2251711"/>
              <a:ext cx="374073" cy="146056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245445" y="838577"/>
              <a:ext cx="3886257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/>
                <a:t>①</a:t>
              </a:r>
              <a:endParaRPr kumimoji="1" lang="en-US" altLang="ja-JP" sz="2800" dirty="0" smtClean="0"/>
            </a:p>
            <a:p>
              <a:r>
                <a:rPr kumimoji="1" lang="en-US" altLang="ja-JP" sz="2800" dirty="0" smtClean="0"/>
                <a:t>Quark-Gluon </a:t>
              </a:r>
              <a:r>
                <a:rPr kumimoji="1" lang="en-US" altLang="ja-JP" sz="2800" dirty="0" smtClean="0"/>
                <a:t>Plasma</a:t>
              </a:r>
              <a:endParaRPr kumimoji="1" lang="en-US" altLang="ja-JP" sz="2800" dirty="0" smtClean="0"/>
            </a:p>
            <a:p>
              <a:r>
                <a:rPr lang="en-US" altLang="ja-JP" sz="2800" dirty="0" smtClean="0"/>
                <a:t>temperature : T</a:t>
              </a:r>
              <a:r>
                <a:rPr lang="en-US" altLang="ja-JP" sz="2800" dirty="0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~</a:t>
              </a:r>
              <a:r>
                <a:rPr lang="en-US" altLang="ja-JP" sz="2800" dirty="0" smtClean="0"/>
                <a:t>4x10</a:t>
              </a:r>
              <a:r>
                <a:rPr lang="en-US" altLang="ja-JP" sz="2800" baseline="30000" dirty="0" smtClean="0"/>
                <a:t>12</a:t>
              </a:r>
              <a:r>
                <a:rPr lang="en-US" altLang="ja-JP" sz="2800" dirty="0" smtClean="0"/>
                <a:t>K</a:t>
              </a:r>
            </a:p>
            <a:p>
              <a:r>
                <a:rPr kumimoji="1" lang="en-US" altLang="ja-JP" sz="2800" dirty="0" smtClean="0"/>
                <a:t>lifetime : </a:t>
              </a:r>
              <a:r>
                <a:rPr kumimoji="1" lang="en-US" altLang="ja-JP" sz="2800" dirty="0" smtClean="0"/>
                <a:t>t</a:t>
              </a:r>
              <a:r>
                <a:rPr kumimoji="1" lang="en-US" altLang="ja-JP" sz="2800" dirty="0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~</a:t>
              </a:r>
              <a:r>
                <a:rPr kumimoji="1" lang="en-US" altLang="ja-JP" sz="2800" dirty="0" smtClean="0"/>
                <a:t>10</a:t>
              </a:r>
              <a:r>
                <a:rPr kumimoji="1" lang="en-US" altLang="ja-JP" sz="2800" baseline="30000" dirty="0" smtClean="0"/>
                <a:t>-22</a:t>
              </a:r>
              <a:r>
                <a:rPr kumimoji="1" lang="en-US" altLang="ja-JP" sz="2800" dirty="0" smtClean="0"/>
                <a:t> </a:t>
              </a:r>
              <a:r>
                <a:rPr kumimoji="1" lang="en-US" altLang="ja-JP" sz="2800" dirty="0" smtClean="0"/>
                <a:t>seconds.</a:t>
              </a:r>
              <a:endParaRPr kumimoji="1" lang="ja-JP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50002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CCCC"/>
                </a:solidFill>
              </a:rPr>
              <a:t>Thermal</a:t>
            </a:r>
            <a:r>
              <a:rPr kumimoji="1" lang="en-US" altLang="ja-JP" dirty="0" smtClean="0"/>
              <a:t> Fluctuations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765300" y="2161158"/>
            <a:ext cx="2577431" cy="2124963"/>
          </a:xfrm>
          <a:prstGeom prst="rect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659713" y="2854573"/>
            <a:ext cx="798472" cy="71300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6927" y="375490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V</a:t>
            </a:r>
            <a:endParaRPr lang="ja-JP" altLang="en-US" sz="2400" i="1" dirty="0">
              <a:solidFill>
                <a:srgbClr val="BBE0E3">
                  <a:lumMod val="25000"/>
                </a:srgbClr>
              </a:solidFill>
              <a:latin typeface="Arial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60448" y="1424351"/>
            <a:ext cx="6313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prstClr val="white"/>
                </a:solidFill>
              </a:rPr>
              <a:t>Observables in equilibrium are fluctuating!</a:t>
            </a:r>
            <a:endParaRPr lang="ja-JP" altLang="en-US" sz="2800" dirty="0">
              <a:solidFill>
                <a:prstClr val="white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FF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94" y="3081142"/>
            <a:ext cx="301841" cy="245517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3906176" y="2110932"/>
            <a:ext cx="4302198" cy="2137920"/>
            <a:chOff x="3906176" y="2110932"/>
            <a:chExt cx="4302198" cy="2137920"/>
          </a:xfrm>
        </p:grpSpPr>
        <p:sp>
          <p:nvSpPr>
            <p:cNvPr id="10" name="フリーフォーム 9"/>
            <p:cNvSpPr/>
            <p:nvPr/>
          </p:nvSpPr>
          <p:spPr>
            <a:xfrm>
              <a:off x="5510897" y="2817952"/>
              <a:ext cx="1951741" cy="1271383"/>
            </a:xfrm>
            <a:custGeom>
              <a:avLst/>
              <a:gdLst>
                <a:gd name="connsiteX0" fmla="*/ 0 w 1764405"/>
                <a:gd name="connsiteY0" fmla="*/ 862889 h 891731"/>
                <a:gd name="connsiteX1" fmla="*/ 669701 w 1764405"/>
                <a:gd name="connsiteY1" fmla="*/ 785616 h 891731"/>
                <a:gd name="connsiteX2" fmla="*/ 850005 w 1764405"/>
                <a:gd name="connsiteY2" fmla="*/ 5 h 891731"/>
                <a:gd name="connsiteX3" fmla="*/ 1159098 w 1764405"/>
                <a:gd name="connsiteY3" fmla="*/ 772737 h 891731"/>
                <a:gd name="connsiteX4" fmla="*/ 1764405 w 1764405"/>
                <a:gd name="connsiteY4" fmla="*/ 875768 h 891731"/>
                <a:gd name="connsiteX0" fmla="*/ 0 w 1764405"/>
                <a:gd name="connsiteY0" fmla="*/ 862935 h 891184"/>
                <a:gd name="connsiteX1" fmla="*/ 643943 w 1764405"/>
                <a:gd name="connsiteY1" fmla="*/ 734146 h 891184"/>
                <a:gd name="connsiteX2" fmla="*/ 850005 w 1764405"/>
                <a:gd name="connsiteY2" fmla="*/ 51 h 891184"/>
                <a:gd name="connsiteX3" fmla="*/ 1159098 w 1764405"/>
                <a:gd name="connsiteY3" fmla="*/ 772783 h 891184"/>
                <a:gd name="connsiteX4" fmla="*/ 1764405 w 1764405"/>
                <a:gd name="connsiteY4" fmla="*/ 875814 h 891184"/>
                <a:gd name="connsiteX0" fmla="*/ 0 w 1764405"/>
                <a:gd name="connsiteY0" fmla="*/ 862935 h 891184"/>
                <a:gd name="connsiteX1" fmla="*/ 643943 w 1764405"/>
                <a:gd name="connsiteY1" fmla="*/ 734146 h 891184"/>
                <a:gd name="connsiteX2" fmla="*/ 850005 w 1764405"/>
                <a:gd name="connsiteY2" fmla="*/ 51 h 891184"/>
                <a:gd name="connsiteX3" fmla="*/ 1159098 w 1764405"/>
                <a:gd name="connsiteY3" fmla="*/ 772783 h 891184"/>
                <a:gd name="connsiteX4" fmla="*/ 1764405 w 1764405"/>
                <a:gd name="connsiteY4" fmla="*/ 875814 h 891184"/>
                <a:gd name="connsiteX0" fmla="*/ 0 w 1764405"/>
                <a:gd name="connsiteY0" fmla="*/ 862939 h 880255"/>
                <a:gd name="connsiteX1" fmla="*/ 643943 w 1764405"/>
                <a:gd name="connsiteY1" fmla="*/ 734150 h 880255"/>
                <a:gd name="connsiteX2" fmla="*/ 850005 w 1764405"/>
                <a:gd name="connsiteY2" fmla="*/ 55 h 880255"/>
                <a:gd name="connsiteX3" fmla="*/ 1210614 w 1764405"/>
                <a:gd name="connsiteY3" fmla="*/ 695514 h 880255"/>
                <a:gd name="connsiteX4" fmla="*/ 1764405 w 1764405"/>
                <a:gd name="connsiteY4" fmla="*/ 875818 h 880255"/>
                <a:gd name="connsiteX0" fmla="*/ 0 w 1764405"/>
                <a:gd name="connsiteY0" fmla="*/ 862939 h 880255"/>
                <a:gd name="connsiteX1" fmla="*/ 553791 w 1764405"/>
                <a:gd name="connsiteY1" fmla="*/ 734150 h 880255"/>
                <a:gd name="connsiteX2" fmla="*/ 850005 w 1764405"/>
                <a:gd name="connsiteY2" fmla="*/ 55 h 880255"/>
                <a:gd name="connsiteX3" fmla="*/ 1210614 w 1764405"/>
                <a:gd name="connsiteY3" fmla="*/ 695514 h 880255"/>
                <a:gd name="connsiteX4" fmla="*/ 1764405 w 1764405"/>
                <a:gd name="connsiteY4" fmla="*/ 875818 h 880255"/>
                <a:gd name="connsiteX0" fmla="*/ 0 w 1773832"/>
                <a:gd name="connsiteY0" fmla="*/ 862939 h 877163"/>
                <a:gd name="connsiteX1" fmla="*/ 553791 w 1773832"/>
                <a:gd name="connsiteY1" fmla="*/ 734150 h 877163"/>
                <a:gd name="connsiteX2" fmla="*/ 850005 w 1773832"/>
                <a:gd name="connsiteY2" fmla="*/ 55 h 877163"/>
                <a:gd name="connsiteX3" fmla="*/ 1210614 w 1773832"/>
                <a:gd name="connsiteY3" fmla="*/ 695514 h 877163"/>
                <a:gd name="connsiteX4" fmla="*/ 1773832 w 1773832"/>
                <a:gd name="connsiteY4" fmla="*/ 847537 h 877163"/>
                <a:gd name="connsiteX0" fmla="*/ 0 w 1688991"/>
                <a:gd name="connsiteY0" fmla="*/ 844086 h 861673"/>
                <a:gd name="connsiteX1" fmla="*/ 468950 w 1688991"/>
                <a:gd name="connsiteY1" fmla="*/ 734150 h 861673"/>
                <a:gd name="connsiteX2" fmla="*/ 765164 w 1688991"/>
                <a:gd name="connsiteY2" fmla="*/ 55 h 861673"/>
                <a:gd name="connsiteX3" fmla="*/ 1125773 w 1688991"/>
                <a:gd name="connsiteY3" fmla="*/ 695514 h 861673"/>
                <a:gd name="connsiteX4" fmla="*/ 1688991 w 1688991"/>
                <a:gd name="connsiteY4" fmla="*/ 847537 h 861673"/>
                <a:gd name="connsiteX0" fmla="*/ 0 w 1688991"/>
                <a:gd name="connsiteY0" fmla="*/ 844086 h 853990"/>
                <a:gd name="connsiteX1" fmla="*/ 468950 w 1688991"/>
                <a:gd name="connsiteY1" fmla="*/ 734150 h 853990"/>
                <a:gd name="connsiteX2" fmla="*/ 765164 w 1688991"/>
                <a:gd name="connsiteY2" fmla="*/ 55 h 853990"/>
                <a:gd name="connsiteX3" fmla="*/ 1125773 w 1688991"/>
                <a:gd name="connsiteY3" fmla="*/ 695514 h 853990"/>
                <a:gd name="connsiteX4" fmla="*/ 1688991 w 1688991"/>
                <a:gd name="connsiteY4" fmla="*/ 847537 h 853990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594398"/>
                <a:gd name="connsiteY0" fmla="*/ 854596 h 854596"/>
                <a:gd name="connsiteX1" fmla="*/ 374357 w 1594398"/>
                <a:gd name="connsiteY1" fmla="*/ 734150 h 854596"/>
                <a:gd name="connsiteX2" fmla="*/ 670571 w 1594398"/>
                <a:gd name="connsiteY2" fmla="*/ 55 h 854596"/>
                <a:gd name="connsiteX3" fmla="*/ 1031180 w 1594398"/>
                <a:gd name="connsiteY3" fmla="*/ 695514 h 854596"/>
                <a:gd name="connsiteX4" fmla="*/ 1594398 w 1594398"/>
                <a:gd name="connsiteY4" fmla="*/ 847537 h 854596"/>
                <a:gd name="connsiteX0" fmla="*/ 0 w 1594398"/>
                <a:gd name="connsiteY0" fmla="*/ 851637 h 851637"/>
                <a:gd name="connsiteX1" fmla="*/ 374357 w 1594398"/>
                <a:gd name="connsiteY1" fmla="*/ 734150 h 851637"/>
                <a:gd name="connsiteX2" fmla="*/ 670571 w 1594398"/>
                <a:gd name="connsiteY2" fmla="*/ 55 h 851637"/>
                <a:gd name="connsiteX3" fmla="*/ 1031180 w 1594398"/>
                <a:gd name="connsiteY3" fmla="*/ 695514 h 851637"/>
                <a:gd name="connsiteX4" fmla="*/ 1594398 w 1594398"/>
                <a:gd name="connsiteY4" fmla="*/ 847537 h 851637"/>
                <a:gd name="connsiteX0" fmla="*/ 0 w 1591439"/>
                <a:gd name="connsiteY0" fmla="*/ 845719 h 847882"/>
                <a:gd name="connsiteX1" fmla="*/ 371398 w 1591439"/>
                <a:gd name="connsiteY1" fmla="*/ 734150 h 847882"/>
                <a:gd name="connsiteX2" fmla="*/ 667612 w 1591439"/>
                <a:gd name="connsiteY2" fmla="*/ 55 h 847882"/>
                <a:gd name="connsiteX3" fmla="*/ 1028221 w 1591439"/>
                <a:gd name="connsiteY3" fmla="*/ 695514 h 847882"/>
                <a:gd name="connsiteX4" fmla="*/ 1591439 w 1591439"/>
                <a:gd name="connsiteY4" fmla="*/ 847537 h 847882"/>
                <a:gd name="connsiteX0" fmla="*/ 0 w 1594398"/>
                <a:gd name="connsiteY0" fmla="*/ 848679 h 848809"/>
                <a:gd name="connsiteX1" fmla="*/ 374357 w 1594398"/>
                <a:gd name="connsiteY1" fmla="*/ 734150 h 848809"/>
                <a:gd name="connsiteX2" fmla="*/ 670571 w 1594398"/>
                <a:gd name="connsiteY2" fmla="*/ 55 h 848809"/>
                <a:gd name="connsiteX3" fmla="*/ 1031180 w 1594398"/>
                <a:gd name="connsiteY3" fmla="*/ 695514 h 848809"/>
                <a:gd name="connsiteX4" fmla="*/ 1594398 w 1594398"/>
                <a:gd name="connsiteY4" fmla="*/ 847537 h 84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398" h="848809">
                  <a:moveTo>
                    <a:pt x="0" y="848679"/>
                  </a:moveTo>
                  <a:cubicBezTo>
                    <a:pt x="330005" y="844242"/>
                    <a:pt x="262595" y="875587"/>
                    <a:pt x="374357" y="734150"/>
                  </a:cubicBezTo>
                  <a:cubicBezTo>
                    <a:pt x="486119" y="592713"/>
                    <a:pt x="561101" y="6494"/>
                    <a:pt x="670571" y="55"/>
                  </a:cubicBezTo>
                  <a:cubicBezTo>
                    <a:pt x="780042" y="-6384"/>
                    <a:pt x="878780" y="549554"/>
                    <a:pt x="1031180" y="695514"/>
                  </a:cubicBezTo>
                  <a:cubicBezTo>
                    <a:pt x="1183580" y="841474"/>
                    <a:pt x="1160555" y="850148"/>
                    <a:pt x="1594398" y="847537"/>
                  </a:cubicBezTo>
                </a:path>
              </a:pathLst>
            </a:custGeom>
            <a:solidFill>
              <a:srgbClr val="570000">
                <a:alpha val="80000"/>
              </a:srgbClr>
            </a:solidFill>
            <a:ln w="2857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0" lang="ja-JP" altLang="en-US" kern="0" dirty="0" smtClean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 flipH="1" flipV="1">
              <a:off x="5319942" y="2514070"/>
              <a:ext cx="13014" cy="1734782"/>
            </a:xfrm>
            <a:prstGeom prst="straightConnector1">
              <a:avLst/>
            </a:prstGeom>
            <a:ln w="28575">
              <a:solidFill>
                <a:schemeClr val="accent4">
                  <a:lumMod val="40000"/>
                  <a:lumOff val="60000"/>
                </a:schemeClr>
              </a:solidFill>
              <a:headEnd w="lg" len="lg"/>
              <a:tailEnd type="arrow" w="lg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2" name="左右矢印 11"/>
            <p:cNvSpPr/>
            <p:nvPr/>
          </p:nvSpPr>
          <p:spPr>
            <a:xfrm>
              <a:off x="5933178" y="3313110"/>
              <a:ext cx="850274" cy="348193"/>
            </a:xfrm>
            <a:prstGeom prst="leftRightArrow">
              <a:avLst/>
            </a:prstGeom>
            <a:gradFill>
              <a:gsLst>
                <a:gs pos="0">
                  <a:schemeClr val="accent4">
                    <a:tint val="70000"/>
                    <a:satMod val="100000"/>
                    <a:lumMod val="110000"/>
                    <a:alpha val="62000"/>
                  </a:schemeClr>
                </a:gs>
                <a:gs pos="50000">
                  <a:schemeClr val="accent4">
                    <a:tint val="75000"/>
                    <a:satMod val="101000"/>
                    <a:lumMod val="105000"/>
                  </a:schemeClr>
                </a:gs>
                <a:gs pos="100000">
                  <a:schemeClr val="accent4">
                    <a:tint val="82000"/>
                    <a:satMod val="104000"/>
                    <a:lumMod val="105000"/>
                    <a:alpha val="82000"/>
                  </a:schemeClr>
                </a:gs>
              </a:gsLst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black"/>
                </a:solidFill>
              </a:endParaRPr>
            </a:p>
          </p:txBody>
        </p:sp>
        <p:pic>
          <p:nvPicPr>
  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FFFFFF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3971" y="2903094"/>
              <a:ext cx="232562" cy="193504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6477401" y="2748405"/>
              <a:ext cx="12205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prstClr val="white"/>
                  </a:solidFill>
                </a:rPr>
                <a:t>variance</a:t>
              </a:r>
              <a:endParaRPr lang="ja-JP" altLang="en-US" sz="2400" dirty="0">
                <a:solidFill>
                  <a:prstClr val="white"/>
                </a:solidFill>
              </a:endParaRPr>
            </a:p>
          </p:txBody>
        </p:sp>
        <p:pic>
          <p:nvPicPr>
  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FF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533" y="3966576"/>
              <a:ext cx="301841" cy="245517"/>
            </a:xfrm>
            <a:prstGeom prst="rect">
              <a:avLst/>
            </a:prstGeom>
          </p:spPr>
        </p:pic>
        <p:pic>
          <p:nvPicPr>
  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FF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410" y="2110932"/>
              <a:ext cx="839089" cy="359610"/>
            </a:xfrm>
            <a:prstGeom prst="rect">
              <a:avLst/>
            </a:prstGeom>
          </p:spPr>
        </p:pic>
        <p:sp>
          <p:nvSpPr>
            <p:cNvPr id="17" name="右矢印 16"/>
            <p:cNvSpPr/>
            <p:nvPr/>
          </p:nvSpPr>
          <p:spPr>
            <a:xfrm>
              <a:off x="3906176" y="2782440"/>
              <a:ext cx="734580" cy="1039996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flipV="1">
              <a:off x="5141331" y="4089335"/>
              <a:ext cx="2697953" cy="1746"/>
            </a:xfrm>
            <a:prstGeom prst="straightConnector1">
              <a:avLst/>
            </a:prstGeom>
            <a:ln w="28575">
              <a:solidFill>
                <a:schemeClr val="accent4">
                  <a:lumMod val="40000"/>
                  <a:lumOff val="60000"/>
                </a:schemeClr>
              </a:solidFill>
              <a:headEnd w="lg" len="lg"/>
              <a:tailEnd type="arrow" w="lg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9" name="フリーフォーム 18"/>
          <p:cNvSpPr/>
          <p:nvPr/>
        </p:nvSpPr>
        <p:spPr>
          <a:xfrm>
            <a:off x="5492967" y="2755038"/>
            <a:ext cx="1951741" cy="1334101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73832"/>
              <a:gd name="connsiteY0" fmla="*/ 862939 h 877163"/>
              <a:gd name="connsiteX1" fmla="*/ 553791 w 1773832"/>
              <a:gd name="connsiteY1" fmla="*/ 734150 h 877163"/>
              <a:gd name="connsiteX2" fmla="*/ 850005 w 1773832"/>
              <a:gd name="connsiteY2" fmla="*/ 55 h 877163"/>
              <a:gd name="connsiteX3" fmla="*/ 1210614 w 1773832"/>
              <a:gd name="connsiteY3" fmla="*/ 695514 h 877163"/>
              <a:gd name="connsiteX4" fmla="*/ 1773832 w 1773832"/>
              <a:gd name="connsiteY4" fmla="*/ 847537 h 877163"/>
              <a:gd name="connsiteX0" fmla="*/ 0 w 1688991"/>
              <a:gd name="connsiteY0" fmla="*/ 844086 h 861673"/>
              <a:gd name="connsiteX1" fmla="*/ 468950 w 1688991"/>
              <a:gd name="connsiteY1" fmla="*/ 734150 h 861673"/>
              <a:gd name="connsiteX2" fmla="*/ 765164 w 1688991"/>
              <a:gd name="connsiteY2" fmla="*/ 55 h 861673"/>
              <a:gd name="connsiteX3" fmla="*/ 1125773 w 1688991"/>
              <a:gd name="connsiteY3" fmla="*/ 695514 h 861673"/>
              <a:gd name="connsiteX4" fmla="*/ 1688991 w 1688991"/>
              <a:gd name="connsiteY4" fmla="*/ 847537 h 861673"/>
              <a:gd name="connsiteX0" fmla="*/ 0 w 1688991"/>
              <a:gd name="connsiteY0" fmla="*/ 844086 h 853990"/>
              <a:gd name="connsiteX1" fmla="*/ 468950 w 1688991"/>
              <a:gd name="connsiteY1" fmla="*/ 734150 h 853990"/>
              <a:gd name="connsiteX2" fmla="*/ 765164 w 1688991"/>
              <a:gd name="connsiteY2" fmla="*/ 55 h 853990"/>
              <a:gd name="connsiteX3" fmla="*/ 1125773 w 1688991"/>
              <a:gd name="connsiteY3" fmla="*/ 695514 h 853990"/>
              <a:gd name="connsiteX4" fmla="*/ 1688991 w 1688991"/>
              <a:gd name="connsiteY4" fmla="*/ 847537 h 853990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594398"/>
              <a:gd name="connsiteY0" fmla="*/ 854596 h 854596"/>
              <a:gd name="connsiteX1" fmla="*/ 374357 w 1594398"/>
              <a:gd name="connsiteY1" fmla="*/ 734150 h 854596"/>
              <a:gd name="connsiteX2" fmla="*/ 670571 w 1594398"/>
              <a:gd name="connsiteY2" fmla="*/ 55 h 854596"/>
              <a:gd name="connsiteX3" fmla="*/ 1031180 w 1594398"/>
              <a:gd name="connsiteY3" fmla="*/ 695514 h 854596"/>
              <a:gd name="connsiteX4" fmla="*/ 1594398 w 1594398"/>
              <a:gd name="connsiteY4" fmla="*/ 847537 h 854596"/>
              <a:gd name="connsiteX0" fmla="*/ 0 w 1594398"/>
              <a:gd name="connsiteY0" fmla="*/ 851637 h 851637"/>
              <a:gd name="connsiteX1" fmla="*/ 374357 w 1594398"/>
              <a:gd name="connsiteY1" fmla="*/ 734150 h 851637"/>
              <a:gd name="connsiteX2" fmla="*/ 670571 w 1594398"/>
              <a:gd name="connsiteY2" fmla="*/ 55 h 851637"/>
              <a:gd name="connsiteX3" fmla="*/ 1031180 w 1594398"/>
              <a:gd name="connsiteY3" fmla="*/ 695514 h 851637"/>
              <a:gd name="connsiteX4" fmla="*/ 1594398 w 1594398"/>
              <a:gd name="connsiteY4" fmla="*/ 847537 h 851637"/>
              <a:gd name="connsiteX0" fmla="*/ 0 w 1591439"/>
              <a:gd name="connsiteY0" fmla="*/ 845719 h 847882"/>
              <a:gd name="connsiteX1" fmla="*/ 371398 w 1591439"/>
              <a:gd name="connsiteY1" fmla="*/ 734150 h 847882"/>
              <a:gd name="connsiteX2" fmla="*/ 667612 w 1591439"/>
              <a:gd name="connsiteY2" fmla="*/ 55 h 847882"/>
              <a:gd name="connsiteX3" fmla="*/ 1028221 w 1591439"/>
              <a:gd name="connsiteY3" fmla="*/ 695514 h 847882"/>
              <a:gd name="connsiteX4" fmla="*/ 1591439 w 1591439"/>
              <a:gd name="connsiteY4" fmla="*/ 847537 h 847882"/>
              <a:gd name="connsiteX0" fmla="*/ 0 w 1594398"/>
              <a:gd name="connsiteY0" fmla="*/ 848679 h 848809"/>
              <a:gd name="connsiteX1" fmla="*/ 374357 w 1594398"/>
              <a:gd name="connsiteY1" fmla="*/ 734150 h 848809"/>
              <a:gd name="connsiteX2" fmla="*/ 670571 w 1594398"/>
              <a:gd name="connsiteY2" fmla="*/ 55 h 848809"/>
              <a:gd name="connsiteX3" fmla="*/ 1031180 w 1594398"/>
              <a:gd name="connsiteY3" fmla="*/ 695514 h 848809"/>
              <a:gd name="connsiteX4" fmla="*/ 1594398 w 1594398"/>
              <a:gd name="connsiteY4" fmla="*/ 847537 h 848809"/>
              <a:gd name="connsiteX0" fmla="*/ 0 w 1594398"/>
              <a:gd name="connsiteY0" fmla="*/ 902540 h 904313"/>
              <a:gd name="connsiteX1" fmla="*/ 374357 w 1594398"/>
              <a:gd name="connsiteY1" fmla="*/ 788011 h 904313"/>
              <a:gd name="connsiteX2" fmla="*/ 736481 w 1594398"/>
              <a:gd name="connsiteY2" fmla="*/ 50 h 904313"/>
              <a:gd name="connsiteX3" fmla="*/ 1031180 w 1594398"/>
              <a:gd name="connsiteY3" fmla="*/ 749375 h 904313"/>
              <a:gd name="connsiteX4" fmla="*/ 1594398 w 1594398"/>
              <a:gd name="connsiteY4" fmla="*/ 901398 h 904313"/>
              <a:gd name="connsiteX0" fmla="*/ 0 w 1594398"/>
              <a:gd name="connsiteY0" fmla="*/ 902517 h 902517"/>
              <a:gd name="connsiteX1" fmla="*/ 440267 w 1594398"/>
              <a:gd name="connsiteY1" fmla="*/ 722152 h 902517"/>
              <a:gd name="connsiteX2" fmla="*/ 736481 w 1594398"/>
              <a:gd name="connsiteY2" fmla="*/ 27 h 902517"/>
              <a:gd name="connsiteX3" fmla="*/ 1031180 w 1594398"/>
              <a:gd name="connsiteY3" fmla="*/ 749352 h 902517"/>
              <a:gd name="connsiteX4" fmla="*/ 1594398 w 1594398"/>
              <a:gd name="connsiteY4" fmla="*/ 901375 h 902517"/>
              <a:gd name="connsiteX0" fmla="*/ 0 w 1594398"/>
              <a:gd name="connsiteY0" fmla="*/ 902566 h 902566"/>
              <a:gd name="connsiteX1" fmla="*/ 440267 w 1594398"/>
              <a:gd name="connsiteY1" fmla="*/ 722201 h 902566"/>
              <a:gd name="connsiteX2" fmla="*/ 736481 w 1594398"/>
              <a:gd name="connsiteY2" fmla="*/ 76 h 902566"/>
              <a:gd name="connsiteX3" fmla="*/ 950623 w 1594398"/>
              <a:gd name="connsiteY3" fmla="*/ 677580 h 902566"/>
              <a:gd name="connsiteX4" fmla="*/ 1594398 w 1594398"/>
              <a:gd name="connsiteY4" fmla="*/ 901424 h 902566"/>
              <a:gd name="connsiteX0" fmla="*/ 0 w 1594398"/>
              <a:gd name="connsiteY0" fmla="*/ 890597 h 890597"/>
              <a:gd name="connsiteX1" fmla="*/ 440267 w 1594398"/>
              <a:gd name="connsiteY1" fmla="*/ 710232 h 890597"/>
              <a:gd name="connsiteX2" fmla="*/ 641276 w 1594398"/>
              <a:gd name="connsiteY2" fmla="*/ 78 h 890597"/>
              <a:gd name="connsiteX3" fmla="*/ 950623 w 1594398"/>
              <a:gd name="connsiteY3" fmla="*/ 665611 h 890597"/>
              <a:gd name="connsiteX4" fmla="*/ 1594398 w 1594398"/>
              <a:gd name="connsiteY4" fmla="*/ 889455 h 890597"/>
              <a:gd name="connsiteX0" fmla="*/ 0 w 1594398"/>
              <a:gd name="connsiteY0" fmla="*/ 890733 h 890733"/>
              <a:gd name="connsiteX1" fmla="*/ 491530 w 1594398"/>
              <a:gd name="connsiteY1" fmla="*/ 740294 h 890733"/>
              <a:gd name="connsiteX2" fmla="*/ 641276 w 1594398"/>
              <a:gd name="connsiteY2" fmla="*/ 214 h 890733"/>
              <a:gd name="connsiteX3" fmla="*/ 950623 w 1594398"/>
              <a:gd name="connsiteY3" fmla="*/ 665747 h 890733"/>
              <a:gd name="connsiteX4" fmla="*/ 1594398 w 1594398"/>
              <a:gd name="connsiteY4" fmla="*/ 889591 h 890733"/>
              <a:gd name="connsiteX0" fmla="*/ 0 w 1594398"/>
              <a:gd name="connsiteY0" fmla="*/ 890548 h 890548"/>
              <a:gd name="connsiteX1" fmla="*/ 491530 w 1594398"/>
              <a:gd name="connsiteY1" fmla="*/ 692228 h 890548"/>
              <a:gd name="connsiteX2" fmla="*/ 641276 w 1594398"/>
              <a:gd name="connsiteY2" fmla="*/ 29 h 890548"/>
              <a:gd name="connsiteX3" fmla="*/ 950623 w 1594398"/>
              <a:gd name="connsiteY3" fmla="*/ 665562 h 890548"/>
              <a:gd name="connsiteX4" fmla="*/ 1594398 w 1594398"/>
              <a:gd name="connsiteY4" fmla="*/ 889406 h 890548"/>
              <a:gd name="connsiteX0" fmla="*/ 0 w 1594398"/>
              <a:gd name="connsiteY0" fmla="*/ 890681 h 890681"/>
              <a:gd name="connsiteX1" fmla="*/ 491530 w 1594398"/>
              <a:gd name="connsiteY1" fmla="*/ 692361 h 890681"/>
              <a:gd name="connsiteX2" fmla="*/ 641276 w 1594398"/>
              <a:gd name="connsiteY2" fmla="*/ 162 h 890681"/>
              <a:gd name="connsiteX3" fmla="*/ 994563 w 1594398"/>
              <a:gd name="connsiteY3" fmla="*/ 629785 h 890681"/>
              <a:gd name="connsiteX4" fmla="*/ 1594398 w 1594398"/>
              <a:gd name="connsiteY4" fmla="*/ 889539 h 8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398" h="890681">
                <a:moveTo>
                  <a:pt x="0" y="890681"/>
                </a:moveTo>
                <a:cubicBezTo>
                  <a:pt x="330005" y="886244"/>
                  <a:pt x="384651" y="840781"/>
                  <a:pt x="491530" y="692361"/>
                </a:cubicBezTo>
                <a:cubicBezTo>
                  <a:pt x="598409" y="543941"/>
                  <a:pt x="557437" y="10591"/>
                  <a:pt x="641276" y="162"/>
                </a:cubicBezTo>
                <a:cubicBezTo>
                  <a:pt x="725115" y="-10267"/>
                  <a:pt x="842163" y="483825"/>
                  <a:pt x="994563" y="629785"/>
                </a:cubicBezTo>
                <a:cubicBezTo>
                  <a:pt x="1146963" y="775745"/>
                  <a:pt x="1160555" y="892150"/>
                  <a:pt x="1594398" y="889539"/>
                </a:cubicBezTo>
              </a:path>
            </a:pathLst>
          </a:custGeom>
          <a:solidFill>
            <a:srgbClr val="00B0F0">
              <a:alpha val="50196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フリーフォーム 19"/>
          <p:cNvSpPr/>
          <p:nvPr/>
        </p:nvSpPr>
        <p:spPr>
          <a:xfrm>
            <a:off x="5332956" y="2423661"/>
            <a:ext cx="2364972" cy="1656597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73832"/>
              <a:gd name="connsiteY0" fmla="*/ 862939 h 877163"/>
              <a:gd name="connsiteX1" fmla="*/ 553791 w 1773832"/>
              <a:gd name="connsiteY1" fmla="*/ 734150 h 877163"/>
              <a:gd name="connsiteX2" fmla="*/ 850005 w 1773832"/>
              <a:gd name="connsiteY2" fmla="*/ 55 h 877163"/>
              <a:gd name="connsiteX3" fmla="*/ 1210614 w 1773832"/>
              <a:gd name="connsiteY3" fmla="*/ 695514 h 877163"/>
              <a:gd name="connsiteX4" fmla="*/ 1773832 w 1773832"/>
              <a:gd name="connsiteY4" fmla="*/ 847537 h 877163"/>
              <a:gd name="connsiteX0" fmla="*/ 0 w 1688991"/>
              <a:gd name="connsiteY0" fmla="*/ 844086 h 861673"/>
              <a:gd name="connsiteX1" fmla="*/ 468950 w 1688991"/>
              <a:gd name="connsiteY1" fmla="*/ 734150 h 861673"/>
              <a:gd name="connsiteX2" fmla="*/ 765164 w 1688991"/>
              <a:gd name="connsiteY2" fmla="*/ 55 h 861673"/>
              <a:gd name="connsiteX3" fmla="*/ 1125773 w 1688991"/>
              <a:gd name="connsiteY3" fmla="*/ 695514 h 861673"/>
              <a:gd name="connsiteX4" fmla="*/ 1688991 w 1688991"/>
              <a:gd name="connsiteY4" fmla="*/ 847537 h 861673"/>
              <a:gd name="connsiteX0" fmla="*/ 0 w 1688991"/>
              <a:gd name="connsiteY0" fmla="*/ 844086 h 853990"/>
              <a:gd name="connsiteX1" fmla="*/ 468950 w 1688991"/>
              <a:gd name="connsiteY1" fmla="*/ 734150 h 853990"/>
              <a:gd name="connsiteX2" fmla="*/ 765164 w 1688991"/>
              <a:gd name="connsiteY2" fmla="*/ 55 h 853990"/>
              <a:gd name="connsiteX3" fmla="*/ 1125773 w 1688991"/>
              <a:gd name="connsiteY3" fmla="*/ 695514 h 853990"/>
              <a:gd name="connsiteX4" fmla="*/ 1688991 w 1688991"/>
              <a:gd name="connsiteY4" fmla="*/ 847537 h 853990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594398"/>
              <a:gd name="connsiteY0" fmla="*/ 854596 h 854596"/>
              <a:gd name="connsiteX1" fmla="*/ 374357 w 1594398"/>
              <a:gd name="connsiteY1" fmla="*/ 734150 h 854596"/>
              <a:gd name="connsiteX2" fmla="*/ 670571 w 1594398"/>
              <a:gd name="connsiteY2" fmla="*/ 55 h 854596"/>
              <a:gd name="connsiteX3" fmla="*/ 1031180 w 1594398"/>
              <a:gd name="connsiteY3" fmla="*/ 695514 h 854596"/>
              <a:gd name="connsiteX4" fmla="*/ 1594398 w 1594398"/>
              <a:gd name="connsiteY4" fmla="*/ 847537 h 854596"/>
              <a:gd name="connsiteX0" fmla="*/ 0 w 1594398"/>
              <a:gd name="connsiteY0" fmla="*/ 851637 h 851637"/>
              <a:gd name="connsiteX1" fmla="*/ 374357 w 1594398"/>
              <a:gd name="connsiteY1" fmla="*/ 734150 h 851637"/>
              <a:gd name="connsiteX2" fmla="*/ 670571 w 1594398"/>
              <a:gd name="connsiteY2" fmla="*/ 55 h 851637"/>
              <a:gd name="connsiteX3" fmla="*/ 1031180 w 1594398"/>
              <a:gd name="connsiteY3" fmla="*/ 695514 h 851637"/>
              <a:gd name="connsiteX4" fmla="*/ 1594398 w 1594398"/>
              <a:gd name="connsiteY4" fmla="*/ 847537 h 851637"/>
              <a:gd name="connsiteX0" fmla="*/ 0 w 1591439"/>
              <a:gd name="connsiteY0" fmla="*/ 845719 h 847882"/>
              <a:gd name="connsiteX1" fmla="*/ 371398 w 1591439"/>
              <a:gd name="connsiteY1" fmla="*/ 734150 h 847882"/>
              <a:gd name="connsiteX2" fmla="*/ 667612 w 1591439"/>
              <a:gd name="connsiteY2" fmla="*/ 55 h 847882"/>
              <a:gd name="connsiteX3" fmla="*/ 1028221 w 1591439"/>
              <a:gd name="connsiteY3" fmla="*/ 695514 h 847882"/>
              <a:gd name="connsiteX4" fmla="*/ 1591439 w 1591439"/>
              <a:gd name="connsiteY4" fmla="*/ 847537 h 847882"/>
              <a:gd name="connsiteX0" fmla="*/ 0 w 1594398"/>
              <a:gd name="connsiteY0" fmla="*/ 848679 h 848809"/>
              <a:gd name="connsiteX1" fmla="*/ 374357 w 1594398"/>
              <a:gd name="connsiteY1" fmla="*/ 734150 h 848809"/>
              <a:gd name="connsiteX2" fmla="*/ 670571 w 1594398"/>
              <a:gd name="connsiteY2" fmla="*/ 55 h 848809"/>
              <a:gd name="connsiteX3" fmla="*/ 1031180 w 1594398"/>
              <a:gd name="connsiteY3" fmla="*/ 695514 h 848809"/>
              <a:gd name="connsiteX4" fmla="*/ 1594398 w 1594398"/>
              <a:gd name="connsiteY4" fmla="*/ 847537 h 848809"/>
              <a:gd name="connsiteX0" fmla="*/ 0 w 1594398"/>
              <a:gd name="connsiteY0" fmla="*/ 938447 h 941570"/>
              <a:gd name="connsiteX1" fmla="*/ 374357 w 1594398"/>
              <a:gd name="connsiteY1" fmla="*/ 823918 h 941570"/>
              <a:gd name="connsiteX2" fmla="*/ 677894 w 1594398"/>
              <a:gd name="connsiteY2" fmla="*/ 47 h 941570"/>
              <a:gd name="connsiteX3" fmla="*/ 1031180 w 1594398"/>
              <a:gd name="connsiteY3" fmla="*/ 785282 h 941570"/>
              <a:gd name="connsiteX4" fmla="*/ 1594398 w 1594398"/>
              <a:gd name="connsiteY4" fmla="*/ 937305 h 941570"/>
              <a:gd name="connsiteX0" fmla="*/ 0 w 1594398"/>
              <a:gd name="connsiteY0" fmla="*/ 938438 h 938438"/>
              <a:gd name="connsiteX1" fmla="*/ 484207 w 1594398"/>
              <a:gd name="connsiteY1" fmla="*/ 752088 h 938438"/>
              <a:gd name="connsiteX2" fmla="*/ 677894 w 1594398"/>
              <a:gd name="connsiteY2" fmla="*/ 38 h 938438"/>
              <a:gd name="connsiteX3" fmla="*/ 1031180 w 1594398"/>
              <a:gd name="connsiteY3" fmla="*/ 785273 h 938438"/>
              <a:gd name="connsiteX4" fmla="*/ 1594398 w 1594398"/>
              <a:gd name="connsiteY4" fmla="*/ 937296 h 938438"/>
              <a:gd name="connsiteX0" fmla="*/ 0 w 1594398"/>
              <a:gd name="connsiteY0" fmla="*/ 938416 h 938416"/>
              <a:gd name="connsiteX1" fmla="*/ 484207 w 1594398"/>
              <a:gd name="connsiteY1" fmla="*/ 752066 h 938416"/>
              <a:gd name="connsiteX2" fmla="*/ 677894 w 1594398"/>
              <a:gd name="connsiteY2" fmla="*/ 16 h 938416"/>
              <a:gd name="connsiteX3" fmla="*/ 892036 w 1594398"/>
              <a:gd name="connsiteY3" fmla="*/ 731385 h 938416"/>
              <a:gd name="connsiteX4" fmla="*/ 1594398 w 1594398"/>
              <a:gd name="connsiteY4" fmla="*/ 937274 h 938416"/>
              <a:gd name="connsiteX0" fmla="*/ 0 w 1594398"/>
              <a:gd name="connsiteY0" fmla="*/ 1105993 h 1105993"/>
              <a:gd name="connsiteX1" fmla="*/ 484207 w 1594398"/>
              <a:gd name="connsiteY1" fmla="*/ 919643 h 1105993"/>
              <a:gd name="connsiteX2" fmla="*/ 677894 w 1594398"/>
              <a:gd name="connsiteY2" fmla="*/ 11 h 1105993"/>
              <a:gd name="connsiteX3" fmla="*/ 892036 w 1594398"/>
              <a:gd name="connsiteY3" fmla="*/ 898962 h 1105993"/>
              <a:gd name="connsiteX4" fmla="*/ 1594398 w 1594398"/>
              <a:gd name="connsiteY4" fmla="*/ 1104851 h 1105993"/>
              <a:gd name="connsiteX0" fmla="*/ 0 w 1594398"/>
              <a:gd name="connsiteY0" fmla="*/ 1105989 h 1105989"/>
              <a:gd name="connsiteX1" fmla="*/ 484207 w 1594398"/>
              <a:gd name="connsiteY1" fmla="*/ 919639 h 1105989"/>
              <a:gd name="connsiteX2" fmla="*/ 677894 w 1594398"/>
              <a:gd name="connsiteY2" fmla="*/ 7 h 1105989"/>
              <a:gd name="connsiteX3" fmla="*/ 906683 w 1594398"/>
              <a:gd name="connsiteY3" fmla="*/ 934868 h 1105989"/>
              <a:gd name="connsiteX4" fmla="*/ 1594398 w 1594398"/>
              <a:gd name="connsiteY4" fmla="*/ 1104847 h 1105989"/>
              <a:gd name="connsiteX0" fmla="*/ 0 w 1594398"/>
              <a:gd name="connsiteY0" fmla="*/ 1106033 h 1112694"/>
              <a:gd name="connsiteX1" fmla="*/ 469559 w 1594398"/>
              <a:gd name="connsiteY1" fmla="*/ 979534 h 1112694"/>
              <a:gd name="connsiteX2" fmla="*/ 677894 w 1594398"/>
              <a:gd name="connsiteY2" fmla="*/ 51 h 1112694"/>
              <a:gd name="connsiteX3" fmla="*/ 906683 w 1594398"/>
              <a:gd name="connsiteY3" fmla="*/ 934912 h 1112694"/>
              <a:gd name="connsiteX4" fmla="*/ 1594398 w 1594398"/>
              <a:gd name="connsiteY4" fmla="*/ 1104891 h 1112694"/>
              <a:gd name="connsiteX0" fmla="*/ 0 w 1594398"/>
              <a:gd name="connsiteY0" fmla="*/ 1105988 h 1105988"/>
              <a:gd name="connsiteX1" fmla="*/ 498853 w 1594398"/>
              <a:gd name="connsiteY1" fmla="*/ 949564 h 1105988"/>
              <a:gd name="connsiteX2" fmla="*/ 677894 w 1594398"/>
              <a:gd name="connsiteY2" fmla="*/ 6 h 1105988"/>
              <a:gd name="connsiteX3" fmla="*/ 906683 w 1594398"/>
              <a:gd name="connsiteY3" fmla="*/ 934867 h 1105988"/>
              <a:gd name="connsiteX4" fmla="*/ 1594398 w 1594398"/>
              <a:gd name="connsiteY4" fmla="*/ 1104846 h 110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398" h="1105988">
                <a:moveTo>
                  <a:pt x="0" y="1105988"/>
                </a:moveTo>
                <a:cubicBezTo>
                  <a:pt x="330005" y="1101551"/>
                  <a:pt x="385871" y="1133894"/>
                  <a:pt x="498853" y="949564"/>
                </a:cubicBezTo>
                <a:cubicBezTo>
                  <a:pt x="611835" y="765234"/>
                  <a:pt x="609922" y="2455"/>
                  <a:pt x="677894" y="6"/>
                </a:cubicBezTo>
                <a:cubicBezTo>
                  <a:pt x="745866" y="-2443"/>
                  <a:pt x="754283" y="788907"/>
                  <a:pt x="906683" y="934867"/>
                </a:cubicBezTo>
                <a:cubicBezTo>
                  <a:pt x="1059083" y="1080827"/>
                  <a:pt x="1160555" y="1107457"/>
                  <a:pt x="1594398" y="1104846"/>
                </a:cubicBezTo>
              </a:path>
            </a:pathLst>
          </a:custGeom>
          <a:solidFill>
            <a:srgbClr val="FFC000">
              <a:alpha val="40000"/>
            </a:srgbClr>
          </a:solidFill>
          <a:ln w="28575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2564844" y="4681376"/>
            <a:ext cx="3344841" cy="1998273"/>
            <a:chOff x="2564844" y="4681376"/>
            <a:chExt cx="3344841" cy="1998273"/>
          </a:xfrm>
        </p:grpSpPr>
        <p:pic>
          <p:nvPicPr>
  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&#10;=V\chi_2&#10;= \sigma^2&#10;\end{align*}&lt;/body&gt;&#10;  &lt;fcolor&gt;FFFFFFFF&lt;/fcolor&gt;&#10;  &lt;bcolor&gt;FFFFFFFF&lt;/bcolor&gt;&#10;  &lt;transparent&gt;True&lt;/transparent&gt;&#10;  &lt;resolution&gt;1800&lt;/resolution&gt;&#10;  &lt;imageh&gt;281&lt;/imageh&gt;&#10;  &lt;imagew&gt;1995&lt;/imagew&gt;&#10;  &lt;scale&gt;50&lt;/scale&gt;&#10;  &lt;cursor&gt;0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048" y="4681376"/>
              <a:ext cx="2280285" cy="321183"/>
            </a:xfrm>
            <a:prstGeom prst="rect">
              <a:avLst/>
            </a:prstGeom>
          </p:spPr>
        </p:pic>
        <p:pic>
          <p:nvPicPr>
  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S=\frac{ \langle \delta N^3 \rangle }{ \sigma^3 }&#10;\end{align*}&lt;/body&gt;&#10;  &lt;fcolor&gt;FFFFFFFF&lt;/fcolor&gt;&#10;  &lt;bcolor&gt;FFFFFFFF&lt;/bcolor&gt;&#10;  &lt;transparent&gt;True&lt;/transparent&gt;&#10;  &lt;resolution&gt;1800&lt;/resolution&gt;&#10;  &lt;imageh&gt;548&lt;/imageh&gt;&#10;  &lt;imagew&gt;1169&lt;/imagew&gt;&#10;  &lt;scale&gt;50&lt;/scale&gt;&#10;  &lt;cursor&gt;65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881" y="5239071"/>
              <a:ext cx="1336167" cy="626364"/>
            </a:xfrm>
            <a:prstGeom prst="rect">
              <a:avLst/>
            </a:prstGeom>
          </p:spPr>
        </p:pic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kappa &amp;amp;= \frac{ \langle \delta N^4 \rangle - 3\langle \delta N^2\rangle^2}{\chi_2\sigma^2} \end{align*}&lt;/body&gt;&#10;  &lt;fcolor&gt;FFFFFFFF&lt;/fcolor&gt;&#10;  &lt;bcolor&gt;FFFFFFFF&lt;/bcolor&gt;&#10;  &lt;transparent&gt;True&lt;/transparent&gt;&#10;  &lt;resolution&gt;1800&lt;/resolution&gt;&#10;  &lt;imageh&gt;598&lt;/imageh&gt;&#10;  &lt;imagew&gt;2339&lt;/imagew&gt;&#10;  &lt;scale&gt;50&lt;/scale&gt;&#10;  &lt;cursor&gt;33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6208" y="5996135"/>
              <a:ext cx="2673477" cy="683514"/>
            </a:xfrm>
            <a:prstGeom prst="rect">
              <a:avLst/>
            </a:prstGeom>
          </p:spPr>
        </p:pic>
        <p:sp>
          <p:nvSpPr>
            <p:cNvPr id="25" name="左中かっこ 24"/>
            <p:cNvSpPr/>
            <p:nvPr/>
          </p:nvSpPr>
          <p:spPr>
            <a:xfrm>
              <a:off x="2564844" y="4681376"/>
              <a:ext cx="402472" cy="1998273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6" name="右矢印 25"/>
          <p:cNvSpPr/>
          <p:nvPr/>
        </p:nvSpPr>
        <p:spPr>
          <a:xfrm>
            <a:off x="1695818" y="5160514"/>
            <a:ext cx="734580" cy="10399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587418" y="5403770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808DA9">
                    <a:lumMod val="60000"/>
                    <a:lumOff val="40000"/>
                  </a:srgbClr>
                </a:solidFill>
              </a:rPr>
              <a:t>non-</a:t>
            </a:r>
            <a:r>
              <a:rPr lang="en-US" altLang="ja-JP" sz="2400" dirty="0" err="1" smtClean="0">
                <a:solidFill>
                  <a:srgbClr val="808DA9">
                    <a:lumMod val="60000"/>
                    <a:lumOff val="40000"/>
                  </a:srgbClr>
                </a:solidFill>
              </a:rPr>
              <a:t>Gaussianity</a:t>
            </a:r>
            <a:endParaRPr lang="ja-JP" altLang="en-US" sz="2400" dirty="0">
              <a:solidFill>
                <a:srgbClr val="808DA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下矢印 27"/>
          <p:cNvSpPr/>
          <p:nvPr/>
        </p:nvSpPr>
        <p:spPr>
          <a:xfrm>
            <a:off x="6068062" y="5176316"/>
            <a:ext cx="600222" cy="113468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5127812" y="5160514"/>
            <a:ext cx="2321861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6578634" y="4635557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808DA9">
                    <a:lumMod val="60000"/>
                    <a:lumOff val="40000"/>
                  </a:srgbClr>
                </a:solidFill>
              </a:rPr>
              <a:t>Gaussian</a:t>
            </a:r>
            <a:endParaRPr lang="ja-JP" altLang="en-US" sz="2400" dirty="0">
              <a:solidFill>
                <a:srgbClr val="808DA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6" grpId="0" animBg="1"/>
      <p:bldP spid="27" grpId="0"/>
      <p:bldP spid="28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Event-by-Event Measurement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569941" y="1646732"/>
            <a:ext cx="3143294" cy="3490045"/>
          </a:xfrm>
          <a:prstGeom prst="roundRect">
            <a:avLst>
              <a:gd name="adj" fmla="val 13861"/>
            </a:avLst>
          </a:prstGeom>
          <a:ln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5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975923" y="1968042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020542" y="4408511"/>
            <a:ext cx="2304256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</a:rPr>
              <a:t>Detector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974685" y="2924236"/>
            <a:ext cx="1080543" cy="196743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H="1" flipV="1">
            <a:off x="2234912" y="2950956"/>
            <a:ext cx="1171676" cy="194071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H="1">
            <a:off x="1812630" y="3474400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1358272" y="3373515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>
            <a:off x="2012748" y="3580440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2172670" y="3556848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1668614" y="3500021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2843051" y="3447137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2456941" y="3480210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2316686" y="3533257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右矢印 23"/>
          <p:cNvSpPr/>
          <p:nvPr/>
        </p:nvSpPr>
        <p:spPr>
          <a:xfrm>
            <a:off x="3928072" y="2717253"/>
            <a:ext cx="734580" cy="131252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89" y="2042582"/>
            <a:ext cx="3394801" cy="272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083597" y="4781473"/>
            <a:ext cx="3188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STAR Collaboration, PRL 2010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442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Non-</a:t>
            </a:r>
            <a:r>
              <a:rPr kumimoji="1" lang="en-US" altLang="ja-JP" dirty="0" err="1" smtClean="0"/>
              <a:t>Gaussianity</a:t>
            </a:r>
            <a:r>
              <a:rPr kumimoji="1" lang="en-US" altLang="ja-JP" dirty="0" smtClean="0"/>
              <a:t> @ RHIC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4" b="1"/>
          <a:stretch/>
        </p:blipFill>
        <p:spPr bwMode="auto">
          <a:xfrm>
            <a:off x="1161508" y="1412776"/>
            <a:ext cx="4101316" cy="324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522259" y="1412776"/>
            <a:ext cx="3188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STAR Collaboration, PRL 2014</a:t>
            </a:r>
            <a:endParaRPr kumimoji="1" lang="ja-JP" altLang="en-US" sz="2000" dirty="0"/>
          </a:p>
        </p:txBody>
      </p:sp>
      <p:sp>
        <p:nvSpPr>
          <p:cNvPr id="5" name="正方形/長方形 4"/>
          <p:cNvSpPr/>
          <p:nvPr/>
        </p:nvSpPr>
        <p:spPr>
          <a:xfrm>
            <a:off x="354467" y="1412776"/>
            <a:ext cx="1093694" cy="324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p^4\rangle_c }{ \langle \delta N_p^2 \rangle_c }&#10;\end{align*}&lt;/body&gt;&#10;  &lt;fcolor&gt;FF000000&lt;/fcolor&gt;&#10;  &lt;bcolor&gt;FFFFFFFF&lt;/bcolor&gt;&#10;  &lt;transparent&gt;True&lt;/transparent&gt;&#10;  &lt;resolution&gt;1800&lt;/resolution&gt;&#10;  &lt;imageh&gt;667&lt;/imageh&gt;&#10;  &lt;imagew&gt;755&lt;/imagew&gt;&#10;  &lt;scale&gt;50&lt;/scale&gt;&#10;  &lt;cursor&gt;8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27" y="1914800"/>
            <a:ext cx="851647" cy="75238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p^3\rangle_c }{ \langle \delta N_p^2 \rangle_c }&#10;\end{align*}&lt;/body&gt;&#10;  &lt;fcolor&gt;FF000000&lt;/fcolor&gt;&#10;  &lt;bcolor&gt;FFFFFFFF&lt;/bcolor&gt;&#10;  &lt;transparent&gt;True&lt;/transparent&gt;&#10;  &lt;resolution&gt;1800&lt;/resolution&gt;&#10;  &lt;imageh&gt;665&lt;/imageh&gt;&#10;  &lt;imagew&gt;755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26" y="3286321"/>
            <a:ext cx="851647" cy="75012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011863" y="2278370"/>
            <a:ext cx="114608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/>
              <a:t>k</a:t>
            </a:r>
            <a:r>
              <a:rPr kumimoji="1" lang="en-US" altLang="ja-JP" sz="2400" dirty="0" smtClean="0"/>
              <a:t>urtosis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69777" y="3034181"/>
            <a:ext cx="134447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skewness</a:t>
            </a:r>
            <a:endParaRPr kumimoji="1" lang="ja-JP" altLang="en-US" sz="2400" dirty="0"/>
          </a:p>
        </p:txBody>
      </p:sp>
      <p:sp>
        <p:nvSpPr>
          <p:cNvPr id="15" name="フリーフォーム 14"/>
          <p:cNvSpPr/>
          <p:nvPr/>
        </p:nvSpPr>
        <p:spPr>
          <a:xfrm>
            <a:off x="6199001" y="2969790"/>
            <a:ext cx="1951741" cy="1271383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73832"/>
              <a:gd name="connsiteY0" fmla="*/ 862939 h 877163"/>
              <a:gd name="connsiteX1" fmla="*/ 553791 w 1773832"/>
              <a:gd name="connsiteY1" fmla="*/ 734150 h 877163"/>
              <a:gd name="connsiteX2" fmla="*/ 850005 w 1773832"/>
              <a:gd name="connsiteY2" fmla="*/ 55 h 877163"/>
              <a:gd name="connsiteX3" fmla="*/ 1210614 w 1773832"/>
              <a:gd name="connsiteY3" fmla="*/ 695514 h 877163"/>
              <a:gd name="connsiteX4" fmla="*/ 1773832 w 1773832"/>
              <a:gd name="connsiteY4" fmla="*/ 847537 h 877163"/>
              <a:gd name="connsiteX0" fmla="*/ 0 w 1688991"/>
              <a:gd name="connsiteY0" fmla="*/ 844086 h 861673"/>
              <a:gd name="connsiteX1" fmla="*/ 468950 w 1688991"/>
              <a:gd name="connsiteY1" fmla="*/ 734150 h 861673"/>
              <a:gd name="connsiteX2" fmla="*/ 765164 w 1688991"/>
              <a:gd name="connsiteY2" fmla="*/ 55 h 861673"/>
              <a:gd name="connsiteX3" fmla="*/ 1125773 w 1688991"/>
              <a:gd name="connsiteY3" fmla="*/ 695514 h 861673"/>
              <a:gd name="connsiteX4" fmla="*/ 1688991 w 1688991"/>
              <a:gd name="connsiteY4" fmla="*/ 847537 h 861673"/>
              <a:gd name="connsiteX0" fmla="*/ 0 w 1688991"/>
              <a:gd name="connsiteY0" fmla="*/ 844086 h 853990"/>
              <a:gd name="connsiteX1" fmla="*/ 468950 w 1688991"/>
              <a:gd name="connsiteY1" fmla="*/ 734150 h 853990"/>
              <a:gd name="connsiteX2" fmla="*/ 765164 w 1688991"/>
              <a:gd name="connsiteY2" fmla="*/ 55 h 853990"/>
              <a:gd name="connsiteX3" fmla="*/ 1125773 w 1688991"/>
              <a:gd name="connsiteY3" fmla="*/ 695514 h 853990"/>
              <a:gd name="connsiteX4" fmla="*/ 1688991 w 1688991"/>
              <a:gd name="connsiteY4" fmla="*/ 847537 h 853990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594398"/>
              <a:gd name="connsiteY0" fmla="*/ 854596 h 854596"/>
              <a:gd name="connsiteX1" fmla="*/ 374357 w 1594398"/>
              <a:gd name="connsiteY1" fmla="*/ 734150 h 854596"/>
              <a:gd name="connsiteX2" fmla="*/ 670571 w 1594398"/>
              <a:gd name="connsiteY2" fmla="*/ 55 h 854596"/>
              <a:gd name="connsiteX3" fmla="*/ 1031180 w 1594398"/>
              <a:gd name="connsiteY3" fmla="*/ 695514 h 854596"/>
              <a:gd name="connsiteX4" fmla="*/ 1594398 w 1594398"/>
              <a:gd name="connsiteY4" fmla="*/ 847537 h 854596"/>
              <a:gd name="connsiteX0" fmla="*/ 0 w 1594398"/>
              <a:gd name="connsiteY0" fmla="*/ 851637 h 851637"/>
              <a:gd name="connsiteX1" fmla="*/ 374357 w 1594398"/>
              <a:gd name="connsiteY1" fmla="*/ 734150 h 851637"/>
              <a:gd name="connsiteX2" fmla="*/ 670571 w 1594398"/>
              <a:gd name="connsiteY2" fmla="*/ 55 h 851637"/>
              <a:gd name="connsiteX3" fmla="*/ 1031180 w 1594398"/>
              <a:gd name="connsiteY3" fmla="*/ 695514 h 851637"/>
              <a:gd name="connsiteX4" fmla="*/ 1594398 w 1594398"/>
              <a:gd name="connsiteY4" fmla="*/ 847537 h 851637"/>
              <a:gd name="connsiteX0" fmla="*/ 0 w 1591439"/>
              <a:gd name="connsiteY0" fmla="*/ 845719 h 847882"/>
              <a:gd name="connsiteX1" fmla="*/ 371398 w 1591439"/>
              <a:gd name="connsiteY1" fmla="*/ 734150 h 847882"/>
              <a:gd name="connsiteX2" fmla="*/ 667612 w 1591439"/>
              <a:gd name="connsiteY2" fmla="*/ 55 h 847882"/>
              <a:gd name="connsiteX3" fmla="*/ 1028221 w 1591439"/>
              <a:gd name="connsiteY3" fmla="*/ 695514 h 847882"/>
              <a:gd name="connsiteX4" fmla="*/ 1591439 w 1591439"/>
              <a:gd name="connsiteY4" fmla="*/ 847537 h 847882"/>
              <a:gd name="connsiteX0" fmla="*/ 0 w 1594398"/>
              <a:gd name="connsiteY0" fmla="*/ 848679 h 848809"/>
              <a:gd name="connsiteX1" fmla="*/ 374357 w 1594398"/>
              <a:gd name="connsiteY1" fmla="*/ 734150 h 848809"/>
              <a:gd name="connsiteX2" fmla="*/ 670571 w 1594398"/>
              <a:gd name="connsiteY2" fmla="*/ 55 h 848809"/>
              <a:gd name="connsiteX3" fmla="*/ 1031180 w 1594398"/>
              <a:gd name="connsiteY3" fmla="*/ 695514 h 848809"/>
              <a:gd name="connsiteX4" fmla="*/ 1594398 w 1594398"/>
              <a:gd name="connsiteY4" fmla="*/ 847537 h 84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398" h="848809">
                <a:moveTo>
                  <a:pt x="0" y="848679"/>
                </a:moveTo>
                <a:cubicBezTo>
                  <a:pt x="330005" y="844242"/>
                  <a:pt x="262595" y="875587"/>
                  <a:pt x="374357" y="734150"/>
                </a:cubicBezTo>
                <a:cubicBezTo>
                  <a:pt x="486119" y="592713"/>
                  <a:pt x="561101" y="6494"/>
                  <a:pt x="670571" y="55"/>
                </a:cubicBezTo>
                <a:cubicBezTo>
                  <a:pt x="780042" y="-6384"/>
                  <a:pt x="878780" y="549554"/>
                  <a:pt x="1031180" y="695514"/>
                </a:cubicBezTo>
                <a:cubicBezTo>
                  <a:pt x="1183580" y="841474"/>
                  <a:pt x="1160555" y="850148"/>
                  <a:pt x="1594398" y="847537"/>
                </a:cubicBezTo>
              </a:path>
            </a:pathLst>
          </a:custGeom>
          <a:solidFill>
            <a:srgbClr val="570000">
              <a:alpha val="80000"/>
            </a:srgbClr>
          </a:solidFill>
          <a:ln w="2857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dirty="0" smtClean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008046" y="2665908"/>
            <a:ext cx="13014" cy="1734782"/>
          </a:xfrm>
          <a:prstGeom prst="straightConnector1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  <a:headEnd w="lg" len="lg"/>
            <a:tailEnd type="arrow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左右矢印 16"/>
          <p:cNvSpPr/>
          <p:nvPr/>
        </p:nvSpPr>
        <p:spPr>
          <a:xfrm>
            <a:off x="6621282" y="3464948"/>
            <a:ext cx="850274" cy="348193"/>
          </a:xfrm>
          <a:prstGeom prst="leftRightArrow">
            <a:avLst/>
          </a:prstGeom>
          <a:gradFill>
            <a:gsLst>
              <a:gs pos="0">
                <a:schemeClr val="accent4">
                  <a:tint val="70000"/>
                  <a:satMod val="100000"/>
                  <a:lumMod val="110000"/>
                  <a:alpha val="62000"/>
                </a:schemeClr>
              </a:gs>
              <a:gs pos="50000">
                <a:schemeClr val="accent4">
                  <a:tint val="75000"/>
                  <a:satMod val="101000"/>
                  <a:lumMod val="105000"/>
                </a:schemeClr>
              </a:gs>
              <a:gs pos="100000">
                <a:schemeClr val="accent4">
                  <a:tint val="82000"/>
                  <a:satMod val="104000"/>
                  <a:lumMod val="105000"/>
                  <a:alpha val="82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black"/>
              </a:solidFill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5829435" y="4241173"/>
            <a:ext cx="2697953" cy="1746"/>
          </a:xfrm>
          <a:prstGeom prst="straightConnector1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  <a:headEnd w="lg" len="lg"/>
            <a:tailEnd type="arrow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フリーフォーム 23"/>
          <p:cNvSpPr/>
          <p:nvPr/>
        </p:nvSpPr>
        <p:spPr>
          <a:xfrm>
            <a:off x="6181071" y="2906876"/>
            <a:ext cx="1951741" cy="1334101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73832"/>
              <a:gd name="connsiteY0" fmla="*/ 862939 h 877163"/>
              <a:gd name="connsiteX1" fmla="*/ 553791 w 1773832"/>
              <a:gd name="connsiteY1" fmla="*/ 734150 h 877163"/>
              <a:gd name="connsiteX2" fmla="*/ 850005 w 1773832"/>
              <a:gd name="connsiteY2" fmla="*/ 55 h 877163"/>
              <a:gd name="connsiteX3" fmla="*/ 1210614 w 1773832"/>
              <a:gd name="connsiteY3" fmla="*/ 695514 h 877163"/>
              <a:gd name="connsiteX4" fmla="*/ 1773832 w 1773832"/>
              <a:gd name="connsiteY4" fmla="*/ 847537 h 877163"/>
              <a:gd name="connsiteX0" fmla="*/ 0 w 1688991"/>
              <a:gd name="connsiteY0" fmla="*/ 844086 h 861673"/>
              <a:gd name="connsiteX1" fmla="*/ 468950 w 1688991"/>
              <a:gd name="connsiteY1" fmla="*/ 734150 h 861673"/>
              <a:gd name="connsiteX2" fmla="*/ 765164 w 1688991"/>
              <a:gd name="connsiteY2" fmla="*/ 55 h 861673"/>
              <a:gd name="connsiteX3" fmla="*/ 1125773 w 1688991"/>
              <a:gd name="connsiteY3" fmla="*/ 695514 h 861673"/>
              <a:gd name="connsiteX4" fmla="*/ 1688991 w 1688991"/>
              <a:gd name="connsiteY4" fmla="*/ 847537 h 861673"/>
              <a:gd name="connsiteX0" fmla="*/ 0 w 1688991"/>
              <a:gd name="connsiteY0" fmla="*/ 844086 h 853990"/>
              <a:gd name="connsiteX1" fmla="*/ 468950 w 1688991"/>
              <a:gd name="connsiteY1" fmla="*/ 734150 h 853990"/>
              <a:gd name="connsiteX2" fmla="*/ 765164 w 1688991"/>
              <a:gd name="connsiteY2" fmla="*/ 55 h 853990"/>
              <a:gd name="connsiteX3" fmla="*/ 1125773 w 1688991"/>
              <a:gd name="connsiteY3" fmla="*/ 695514 h 853990"/>
              <a:gd name="connsiteX4" fmla="*/ 1688991 w 1688991"/>
              <a:gd name="connsiteY4" fmla="*/ 847537 h 853990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594398"/>
              <a:gd name="connsiteY0" fmla="*/ 854596 h 854596"/>
              <a:gd name="connsiteX1" fmla="*/ 374357 w 1594398"/>
              <a:gd name="connsiteY1" fmla="*/ 734150 h 854596"/>
              <a:gd name="connsiteX2" fmla="*/ 670571 w 1594398"/>
              <a:gd name="connsiteY2" fmla="*/ 55 h 854596"/>
              <a:gd name="connsiteX3" fmla="*/ 1031180 w 1594398"/>
              <a:gd name="connsiteY3" fmla="*/ 695514 h 854596"/>
              <a:gd name="connsiteX4" fmla="*/ 1594398 w 1594398"/>
              <a:gd name="connsiteY4" fmla="*/ 847537 h 854596"/>
              <a:gd name="connsiteX0" fmla="*/ 0 w 1594398"/>
              <a:gd name="connsiteY0" fmla="*/ 851637 h 851637"/>
              <a:gd name="connsiteX1" fmla="*/ 374357 w 1594398"/>
              <a:gd name="connsiteY1" fmla="*/ 734150 h 851637"/>
              <a:gd name="connsiteX2" fmla="*/ 670571 w 1594398"/>
              <a:gd name="connsiteY2" fmla="*/ 55 h 851637"/>
              <a:gd name="connsiteX3" fmla="*/ 1031180 w 1594398"/>
              <a:gd name="connsiteY3" fmla="*/ 695514 h 851637"/>
              <a:gd name="connsiteX4" fmla="*/ 1594398 w 1594398"/>
              <a:gd name="connsiteY4" fmla="*/ 847537 h 851637"/>
              <a:gd name="connsiteX0" fmla="*/ 0 w 1591439"/>
              <a:gd name="connsiteY0" fmla="*/ 845719 h 847882"/>
              <a:gd name="connsiteX1" fmla="*/ 371398 w 1591439"/>
              <a:gd name="connsiteY1" fmla="*/ 734150 h 847882"/>
              <a:gd name="connsiteX2" fmla="*/ 667612 w 1591439"/>
              <a:gd name="connsiteY2" fmla="*/ 55 h 847882"/>
              <a:gd name="connsiteX3" fmla="*/ 1028221 w 1591439"/>
              <a:gd name="connsiteY3" fmla="*/ 695514 h 847882"/>
              <a:gd name="connsiteX4" fmla="*/ 1591439 w 1591439"/>
              <a:gd name="connsiteY4" fmla="*/ 847537 h 847882"/>
              <a:gd name="connsiteX0" fmla="*/ 0 w 1594398"/>
              <a:gd name="connsiteY0" fmla="*/ 848679 h 848809"/>
              <a:gd name="connsiteX1" fmla="*/ 374357 w 1594398"/>
              <a:gd name="connsiteY1" fmla="*/ 734150 h 848809"/>
              <a:gd name="connsiteX2" fmla="*/ 670571 w 1594398"/>
              <a:gd name="connsiteY2" fmla="*/ 55 h 848809"/>
              <a:gd name="connsiteX3" fmla="*/ 1031180 w 1594398"/>
              <a:gd name="connsiteY3" fmla="*/ 695514 h 848809"/>
              <a:gd name="connsiteX4" fmla="*/ 1594398 w 1594398"/>
              <a:gd name="connsiteY4" fmla="*/ 847537 h 848809"/>
              <a:gd name="connsiteX0" fmla="*/ 0 w 1594398"/>
              <a:gd name="connsiteY0" fmla="*/ 902540 h 904313"/>
              <a:gd name="connsiteX1" fmla="*/ 374357 w 1594398"/>
              <a:gd name="connsiteY1" fmla="*/ 788011 h 904313"/>
              <a:gd name="connsiteX2" fmla="*/ 736481 w 1594398"/>
              <a:gd name="connsiteY2" fmla="*/ 50 h 904313"/>
              <a:gd name="connsiteX3" fmla="*/ 1031180 w 1594398"/>
              <a:gd name="connsiteY3" fmla="*/ 749375 h 904313"/>
              <a:gd name="connsiteX4" fmla="*/ 1594398 w 1594398"/>
              <a:gd name="connsiteY4" fmla="*/ 901398 h 904313"/>
              <a:gd name="connsiteX0" fmla="*/ 0 w 1594398"/>
              <a:gd name="connsiteY0" fmla="*/ 902517 h 902517"/>
              <a:gd name="connsiteX1" fmla="*/ 440267 w 1594398"/>
              <a:gd name="connsiteY1" fmla="*/ 722152 h 902517"/>
              <a:gd name="connsiteX2" fmla="*/ 736481 w 1594398"/>
              <a:gd name="connsiteY2" fmla="*/ 27 h 902517"/>
              <a:gd name="connsiteX3" fmla="*/ 1031180 w 1594398"/>
              <a:gd name="connsiteY3" fmla="*/ 749352 h 902517"/>
              <a:gd name="connsiteX4" fmla="*/ 1594398 w 1594398"/>
              <a:gd name="connsiteY4" fmla="*/ 901375 h 902517"/>
              <a:gd name="connsiteX0" fmla="*/ 0 w 1594398"/>
              <a:gd name="connsiteY0" fmla="*/ 902566 h 902566"/>
              <a:gd name="connsiteX1" fmla="*/ 440267 w 1594398"/>
              <a:gd name="connsiteY1" fmla="*/ 722201 h 902566"/>
              <a:gd name="connsiteX2" fmla="*/ 736481 w 1594398"/>
              <a:gd name="connsiteY2" fmla="*/ 76 h 902566"/>
              <a:gd name="connsiteX3" fmla="*/ 950623 w 1594398"/>
              <a:gd name="connsiteY3" fmla="*/ 677580 h 902566"/>
              <a:gd name="connsiteX4" fmla="*/ 1594398 w 1594398"/>
              <a:gd name="connsiteY4" fmla="*/ 901424 h 902566"/>
              <a:gd name="connsiteX0" fmla="*/ 0 w 1594398"/>
              <a:gd name="connsiteY0" fmla="*/ 890597 h 890597"/>
              <a:gd name="connsiteX1" fmla="*/ 440267 w 1594398"/>
              <a:gd name="connsiteY1" fmla="*/ 710232 h 890597"/>
              <a:gd name="connsiteX2" fmla="*/ 641276 w 1594398"/>
              <a:gd name="connsiteY2" fmla="*/ 78 h 890597"/>
              <a:gd name="connsiteX3" fmla="*/ 950623 w 1594398"/>
              <a:gd name="connsiteY3" fmla="*/ 665611 h 890597"/>
              <a:gd name="connsiteX4" fmla="*/ 1594398 w 1594398"/>
              <a:gd name="connsiteY4" fmla="*/ 889455 h 890597"/>
              <a:gd name="connsiteX0" fmla="*/ 0 w 1594398"/>
              <a:gd name="connsiteY0" fmla="*/ 890733 h 890733"/>
              <a:gd name="connsiteX1" fmla="*/ 491530 w 1594398"/>
              <a:gd name="connsiteY1" fmla="*/ 740294 h 890733"/>
              <a:gd name="connsiteX2" fmla="*/ 641276 w 1594398"/>
              <a:gd name="connsiteY2" fmla="*/ 214 h 890733"/>
              <a:gd name="connsiteX3" fmla="*/ 950623 w 1594398"/>
              <a:gd name="connsiteY3" fmla="*/ 665747 h 890733"/>
              <a:gd name="connsiteX4" fmla="*/ 1594398 w 1594398"/>
              <a:gd name="connsiteY4" fmla="*/ 889591 h 890733"/>
              <a:gd name="connsiteX0" fmla="*/ 0 w 1594398"/>
              <a:gd name="connsiteY0" fmla="*/ 890548 h 890548"/>
              <a:gd name="connsiteX1" fmla="*/ 491530 w 1594398"/>
              <a:gd name="connsiteY1" fmla="*/ 692228 h 890548"/>
              <a:gd name="connsiteX2" fmla="*/ 641276 w 1594398"/>
              <a:gd name="connsiteY2" fmla="*/ 29 h 890548"/>
              <a:gd name="connsiteX3" fmla="*/ 950623 w 1594398"/>
              <a:gd name="connsiteY3" fmla="*/ 665562 h 890548"/>
              <a:gd name="connsiteX4" fmla="*/ 1594398 w 1594398"/>
              <a:gd name="connsiteY4" fmla="*/ 889406 h 890548"/>
              <a:gd name="connsiteX0" fmla="*/ 0 w 1594398"/>
              <a:gd name="connsiteY0" fmla="*/ 890681 h 890681"/>
              <a:gd name="connsiteX1" fmla="*/ 491530 w 1594398"/>
              <a:gd name="connsiteY1" fmla="*/ 692361 h 890681"/>
              <a:gd name="connsiteX2" fmla="*/ 641276 w 1594398"/>
              <a:gd name="connsiteY2" fmla="*/ 162 h 890681"/>
              <a:gd name="connsiteX3" fmla="*/ 994563 w 1594398"/>
              <a:gd name="connsiteY3" fmla="*/ 629785 h 890681"/>
              <a:gd name="connsiteX4" fmla="*/ 1594398 w 1594398"/>
              <a:gd name="connsiteY4" fmla="*/ 889539 h 8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398" h="890681">
                <a:moveTo>
                  <a:pt x="0" y="890681"/>
                </a:moveTo>
                <a:cubicBezTo>
                  <a:pt x="330005" y="886244"/>
                  <a:pt x="384651" y="840781"/>
                  <a:pt x="491530" y="692361"/>
                </a:cubicBezTo>
                <a:cubicBezTo>
                  <a:pt x="598409" y="543941"/>
                  <a:pt x="557437" y="10591"/>
                  <a:pt x="641276" y="162"/>
                </a:cubicBezTo>
                <a:cubicBezTo>
                  <a:pt x="725115" y="-10267"/>
                  <a:pt x="842163" y="483825"/>
                  <a:pt x="994563" y="629785"/>
                </a:cubicBezTo>
                <a:cubicBezTo>
                  <a:pt x="1146963" y="775745"/>
                  <a:pt x="1160555" y="892150"/>
                  <a:pt x="1594398" y="889539"/>
                </a:cubicBezTo>
              </a:path>
            </a:pathLst>
          </a:custGeom>
          <a:solidFill>
            <a:srgbClr val="00B0F0">
              <a:alpha val="50196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フリーフォーム 24"/>
          <p:cNvSpPr/>
          <p:nvPr/>
        </p:nvSpPr>
        <p:spPr>
          <a:xfrm>
            <a:off x="6021060" y="2575499"/>
            <a:ext cx="2364972" cy="1656597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73832"/>
              <a:gd name="connsiteY0" fmla="*/ 862939 h 877163"/>
              <a:gd name="connsiteX1" fmla="*/ 553791 w 1773832"/>
              <a:gd name="connsiteY1" fmla="*/ 734150 h 877163"/>
              <a:gd name="connsiteX2" fmla="*/ 850005 w 1773832"/>
              <a:gd name="connsiteY2" fmla="*/ 55 h 877163"/>
              <a:gd name="connsiteX3" fmla="*/ 1210614 w 1773832"/>
              <a:gd name="connsiteY3" fmla="*/ 695514 h 877163"/>
              <a:gd name="connsiteX4" fmla="*/ 1773832 w 1773832"/>
              <a:gd name="connsiteY4" fmla="*/ 847537 h 877163"/>
              <a:gd name="connsiteX0" fmla="*/ 0 w 1688991"/>
              <a:gd name="connsiteY0" fmla="*/ 844086 h 861673"/>
              <a:gd name="connsiteX1" fmla="*/ 468950 w 1688991"/>
              <a:gd name="connsiteY1" fmla="*/ 734150 h 861673"/>
              <a:gd name="connsiteX2" fmla="*/ 765164 w 1688991"/>
              <a:gd name="connsiteY2" fmla="*/ 55 h 861673"/>
              <a:gd name="connsiteX3" fmla="*/ 1125773 w 1688991"/>
              <a:gd name="connsiteY3" fmla="*/ 695514 h 861673"/>
              <a:gd name="connsiteX4" fmla="*/ 1688991 w 1688991"/>
              <a:gd name="connsiteY4" fmla="*/ 847537 h 861673"/>
              <a:gd name="connsiteX0" fmla="*/ 0 w 1688991"/>
              <a:gd name="connsiteY0" fmla="*/ 844086 h 853990"/>
              <a:gd name="connsiteX1" fmla="*/ 468950 w 1688991"/>
              <a:gd name="connsiteY1" fmla="*/ 734150 h 853990"/>
              <a:gd name="connsiteX2" fmla="*/ 765164 w 1688991"/>
              <a:gd name="connsiteY2" fmla="*/ 55 h 853990"/>
              <a:gd name="connsiteX3" fmla="*/ 1125773 w 1688991"/>
              <a:gd name="connsiteY3" fmla="*/ 695514 h 853990"/>
              <a:gd name="connsiteX4" fmla="*/ 1688991 w 1688991"/>
              <a:gd name="connsiteY4" fmla="*/ 847537 h 853990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594398"/>
              <a:gd name="connsiteY0" fmla="*/ 854596 h 854596"/>
              <a:gd name="connsiteX1" fmla="*/ 374357 w 1594398"/>
              <a:gd name="connsiteY1" fmla="*/ 734150 h 854596"/>
              <a:gd name="connsiteX2" fmla="*/ 670571 w 1594398"/>
              <a:gd name="connsiteY2" fmla="*/ 55 h 854596"/>
              <a:gd name="connsiteX3" fmla="*/ 1031180 w 1594398"/>
              <a:gd name="connsiteY3" fmla="*/ 695514 h 854596"/>
              <a:gd name="connsiteX4" fmla="*/ 1594398 w 1594398"/>
              <a:gd name="connsiteY4" fmla="*/ 847537 h 854596"/>
              <a:gd name="connsiteX0" fmla="*/ 0 w 1594398"/>
              <a:gd name="connsiteY0" fmla="*/ 851637 h 851637"/>
              <a:gd name="connsiteX1" fmla="*/ 374357 w 1594398"/>
              <a:gd name="connsiteY1" fmla="*/ 734150 h 851637"/>
              <a:gd name="connsiteX2" fmla="*/ 670571 w 1594398"/>
              <a:gd name="connsiteY2" fmla="*/ 55 h 851637"/>
              <a:gd name="connsiteX3" fmla="*/ 1031180 w 1594398"/>
              <a:gd name="connsiteY3" fmla="*/ 695514 h 851637"/>
              <a:gd name="connsiteX4" fmla="*/ 1594398 w 1594398"/>
              <a:gd name="connsiteY4" fmla="*/ 847537 h 851637"/>
              <a:gd name="connsiteX0" fmla="*/ 0 w 1591439"/>
              <a:gd name="connsiteY0" fmla="*/ 845719 h 847882"/>
              <a:gd name="connsiteX1" fmla="*/ 371398 w 1591439"/>
              <a:gd name="connsiteY1" fmla="*/ 734150 h 847882"/>
              <a:gd name="connsiteX2" fmla="*/ 667612 w 1591439"/>
              <a:gd name="connsiteY2" fmla="*/ 55 h 847882"/>
              <a:gd name="connsiteX3" fmla="*/ 1028221 w 1591439"/>
              <a:gd name="connsiteY3" fmla="*/ 695514 h 847882"/>
              <a:gd name="connsiteX4" fmla="*/ 1591439 w 1591439"/>
              <a:gd name="connsiteY4" fmla="*/ 847537 h 847882"/>
              <a:gd name="connsiteX0" fmla="*/ 0 w 1594398"/>
              <a:gd name="connsiteY0" fmla="*/ 848679 h 848809"/>
              <a:gd name="connsiteX1" fmla="*/ 374357 w 1594398"/>
              <a:gd name="connsiteY1" fmla="*/ 734150 h 848809"/>
              <a:gd name="connsiteX2" fmla="*/ 670571 w 1594398"/>
              <a:gd name="connsiteY2" fmla="*/ 55 h 848809"/>
              <a:gd name="connsiteX3" fmla="*/ 1031180 w 1594398"/>
              <a:gd name="connsiteY3" fmla="*/ 695514 h 848809"/>
              <a:gd name="connsiteX4" fmla="*/ 1594398 w 1594398"/>
              <a:gd name="connsiteY4" fmla="*/ 847537 h 848809"/>
              <a:gd name="connsiteX0" fmla="*/ 0 w 1594398"/>
              <a:gd name="connsiteY0" fmla="*/ 938447 h 941570"/>
              <a:gd name="connsiteX1" fmla="*/ 374357 w 1594398"/>
              <a:gd name="connsiteY1" fmla="*/ 823918 h 941570"/>
              <a:gd name="connsiteX2" fmla="*/ 677894 w 1594398"/>
              <a:gd name="connsiteY2" fmla="*/ 47 h 941570"/>
              <a:gd name="connsiteX3" fmla="*/ 1031180 w 1594398"/>
              <a:gd name="connsiteY3" fmla="*/ 785282 h 941570"/>
              <a:gd name="connsiteX4" fmla="*/ 1594398 w 1594398"/>
              <a:gd name="connsiteY4" fmla="*/ 937305 h 941570"/>
              <a:gd name="connsiteX0" fmla="*/ 0 w 1594398"/>
              <a:gd name="connsiteY0" fmla="*/ 938438 h 938438"/>
              <a:gd name="connsiteX1" fmla="*/ 484207 w 1594398"/>
              <a:gd name="connsiteY1" fmla="*/ 752088 h 938438"/>
              <a:gd name="connsiteX2" fmla="*/ 677894 w 1594398"/>
              <a:gd name="connsiteY2" fmla="*/ 38 h 938438"/>
              <a:gd name="connsiteX3" fmla="*/ 1031180 w 1594398"/>
              <a:gd name="connsiteY3" fmla="*/ 785273 h 938438"/>
              <a:gd name="connsiteX4" fmla="*/ 1594398 w 1594398"/>
              <a:gd name="connsiteY4" fmla="*/ 937296 h 938438"/>
              <a:gd name="connsiteX0" fmla="*/ 0 w 1594398"/>
              <a:gd name="connsiteY0" fmla="*/ 938416 h 938416"/>
              <a:gd name="connsiteX1" fmla="*/ 484207 w 1594398"/>
              <a:gd name="connsiteY1" fmla="*/ 752066 h 938416"/>
              <a:gd name="connsiteX2" fmla="*/ 677894 w 1594398"/>
              <a:gd name="connsiteY2" fmla="*/ 16 h 938416"/>
              <a:gd name="connsiteX3" fmla="*/ 892036 w 1594398"/>
              <a:gd name="connsiteY3" fmla="*/ 731385 h 938416"/>
              <a:gd name="connsiteX4" fmla="*/ 1594398 w 1594398"/>
              <a:gd name="connsiteY4" fmla="*/ 937274 h 938416"/>
              <a:gd name="connsiteX0" fmla="*/ 0 w 1594398"/>
              <a:gd name="connsiteY0" fmla="*/ 1105993 h 1105993"/>
              <a:gd name="connsiteX1" fmla="*/ 484207 w 1594398"/>
              <a:gd name="connsiteY1" fmla="*/ 919643 h 1105993"/>
              <a:gd name="connsiteX2" fmla="*/ 677894 w 1594398"/>
              <a:gd name="connsiteY2" fmla="*/ 11 h 1105993"/>
              <a:gd name="connsiteX3" fmla="*/ 892036 w 1594398"/>
              <a:gd name="connsiteY3" fmla="*/ 898962 h 1105993"/>
              <a:gd name="connsiteX4" fmla="*/ 1594398 w 1594398"/>
              <a:gd name="connsiteY4" fmla="*/ 1104851 h 1105993"/>
              <a:gd name="connsiteX0" fmla="*/ 0 w 1594398"/>
              <a:gd name="connsiteY0" fmla="*/ 1105989 h 1105989"/>
              <a:gd name="connsiteX1" fmla="*/ 484207 w 1594398"/>
              <a:gd name="connsiteY1" fmla="*/ 919639 h 1105989"/>
              <a:gd name="connsiteX2" fmla="*/ 677894 w 1594398"/>
              <a:gd name="connsiteY2" fmla="*/ 7 h 1105989"/>
              <a:gd name="connsiteX3" fmla="*/ 906683 w 1594398"/>
              <a:gd name="connsiteY3" fmla="*/ 934868 h 1105989"/>
              <a:gd name="connsiteX4" fmla="*/ 1594398 w 1594398"/>
              <a:gd name="connsiteY4" fmla="*/ 1104847 h 1105989"/>
              <a:gd name="connsiteX0" fmla="*/ 0 w 1594398"/>
              <a:gd name="connsiteY0" fmla="*/ 1106033 h 1112694"/>
              <a:gd name="connsiteX1" fmla="*/ 469559 w 1594398"/>
              <a:gd name="connsiteY1" fmla="*/ 979534 h 1112694"/>
              <a:gd name="connsiteX2" fmla="*/ 677894 w 1594398"/>
              <a:gd name="connsiteY2" fmla="*/ 51 h 1112694"/>
              <a:gd name="connsiteX3" fmla="*/ 906683 w 1594398"/>
              <a:gd name="connsiteY3" fmla="*/ 934912 h 1112694"/>
              <a:gd name="connsiteX4" fmla="*/ 1594398 w 1594398"/>
              <a:gd name="connsiteY4" fmla="*/ 1104891 h 1112694"/>
              <a:gd name="connsiteX0" fmla="*/ 0 w 1594398"/>
              <a:gd name="connsiteY0" fmla="*/ 1105988 h 1105988"/>
              <a:gd name="connsiteX1" fmla="*/ 498853 w 1594398"/>
              <a:gd name="connsiteY1" fmla="*/ 949564 h 1105988"/>
              <a:gd name="connsiteX2" fmla="*/ 677894 w 1594398"/>
              <a:gd name="connsiteY2" fmla="*/ 6 h 1105988"/>
              <a:gd name="connsiteX3" fmla="*/ 906683 w 1594398"/>
              <a:gd name="connsiteY3" fmla="*/ 934867 h 1105988"/>
              <a:gd name="connsiteX4" fmla="*/ 1594398 w 1594398"/>
              <a:gd name="connsiteY4" fmla="*/ 1104846 h 110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398" h="1105988">
                <a:moveTo>
                  <a:pt x="0" y="1105988"/>
                </a:moveTo>
                <a:cubicBezTo>
                  <a:pt x="330005" y="1101551"/>
                  <a:pt x="385871" y="1133894"/>
                  <a:pt x="498853" y="949564"/>
                </a:cubicBezTo>
                <a:cubicBezTo>
                  <a:pt x="611835" y="765234"/>
                  <a:pt x="609922" y="2455"/>
                  <a:pt x="677894" y="6"/>
                </a:cubicBezTo>
                <a:cubicBezTo>
                  <a:pt x="745866" y="-2443"/>
                  <a:pt x="754283" y="788907"/>
                  <a:pt x="906683" y="934867"/>
                </a:cubicBezTo>
                <a:cubicBezTo>
                  <a:pt x="1059083" y="1080827"/>
                  <a:pt x="1160555" y="1107457"/>
                  <a:pt x="1594398" y="1104846"/>
                </a:cubicBezTo>
              </a:path>
            </a:pathLst>
          </a:custGeom>
          <a:solidFill>
            <a:srgbClr val="FFC000">
              <a:alpha val="40000"/>
            </a:srgbClr>
          </a:solidFill>
          <a:ln w="28575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FFFFFF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14" y="2262770"/>
            <a:ext cx="839089" cy="359610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FFFFFF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96" y="4400690"/>
            <a:ext cx="301841" cy="24551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99691" y="5391862"/>
            <a:ext cx="7338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Nonzero higher-order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of conserved charges (</a:t>
            </a:r>
            <a:r>
              <a:rPr kumimoji="1" lang="en-US" altLang="ja-JP" sz="2400" dirty="0" err="1" smtClean="0"/>
              <a:t>skewness</a:t>
            </a:r>
            <a:r>
              <a:rPr kumimoji="1" lang="en-US" altLang="ja-JP" sz="2400" dirty="0" smtClean="0"/>
              <a:t> and kurtosis)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They are not far from </a:t>
            </a:r>
            <a:r>
              <a:rPr lang="en-US" altLang="ja-JP" sz="2400" dirty="0" err="1" smtClean="0"/>
              <a:t>Poissonian</a:t>
            </a:r>
            <a:r>
              <a:rPr lang="en-US" altLang="ja-JP" sz="2400" dirty="0" smtClean="0"/>
              <a:t> values.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0003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477747" y="1755274"/>
            <a:ext cx="8149988" cy="1631216"/>
            <a:chOff x="477747" y="1755274"/>
            <a:chExt cx="8149988" cy="1631216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477747" y="1755274"/>
              <a:ext cx="814998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6600" dirty="0">
                  <a:latin typeface="HGP教科書体" panose="02020600000000000000" pitchFamily="18" charset="-128"/>
                  <a:ea typeface="HGP教科書体" panose="02020600000000000000" pitchFamily="18" charset="-128"/>
                </a:rPr>
                <a:t>一本の草も涼風宿りけり</a:t>
              </a:r>
              <a:endParaRPr kumimoji="1" lang="ja-JP" altLang="en-US" sz="6600" dirty="0">
                <a:latin typeface="HGP教科書体" panose="02020600000000000000" pitchFamily="18" charset="-128"/>
                <a:ea typeface="HGP教科書体" panose="02020600000000000000" pitchFamily="18" charset="-128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329742" y="2863270"/>
              <a:ext cx="64459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even on one blade of grass the cool wind lives</a:t>
              </a:r>
              <a:endParaRPr kumimoji="1" lang="ja-JP" altLang="en-US" sz="2800" dirty="0"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3434487" y="3989294"/>
            <a:ext cx="2236510" cy="1519936"/>
            <a:chOff x="3434487" y="3989294"/>
            <a:chExt cx="2236510" cy="1519936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3434487" y="3989294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4000" dirty="0" smtClean="0">
                  <a:latin typeface="HGP教科書体" panose="02020600000000000000" pitchFamily="18" charset="-128"/>
                  <a:ea typeface="HGP教科書体" panose="02020600000000000000" pitchFamily="18" charset="-128"/>
                </a:rPr>
                <a:t>小林</a:t>
              </a:r>
              <a:r>
                <a:rPr lang="ja-JP" altLang="en-US" sz="4000" dirty="0">
                  <a:latin typeface="HGP教科書体" panose="02020600000000000000" pitchFamily="18" charset="-128"/>
                  <a:ea typeface="HGP教科書体" panose="02020600000000000000" pitchFamily="18" charset="-128"/>
                </a:rPr>
                <a:t>一茶</a:t>
              </a:r>
              <a:endParaRPr kumimoji="1" lang="ja-JP" altLang="en-US" sz="4000" dirty="0">
                <a:latin typeface="HGP教科書体" panose="02020600000000000000" pitchFamily="18" charset="-128"/>
                <a:ea typeface="HGP教科書体" panose="02020600000000000000" pitchFamily="18" charset="-128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583565" y="4678233"/>
              <a:ext cx="19383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err="1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Issa</a:t>
              </a:r>
              <a:r>
                <a:rPr kumimoji="1" lang="en-US" altLang="ja-JP" sz="2400" dirty="0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 Kobayashi</a:t>
              </a:r>
            </a:p>
            <a:p>
              <a:pPr algn="ctr"/>
              <a:r>
                <a:rPr kumimoji="1" lang="en-US" altLang="ja-JP" sz="2400" dirty="0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1814</a:t>
              </a:r>
              <a:endParaRPr kumimoji="1" lang="ja-JP" altLang="en-US" sz="2400" dirty="0"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90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Search for QCD </a:t>
            </a:r>
            <a:r>
              <a:rPr kumimoji="1" lang="en-US" altLang="ja-JP" dirty="0" smtClean="0"/>
              <a:t>Phase Structure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779785" y="1765987"/>
            <a:ext cx="6163974" cy="4295853"/>
          </a:xfrm>
          <a:prstGeom prst="rect">
            <a:avLst/>
          </a:prstGeom>
        </p:spPr>
      </p:pic>
      <p:cxnSp>
        <p:nvCxnSpPr>
          <p:cNvPr id="4" name="直線矢印コネクタ 3"/>
          <p:cNvCxnSpPr/>
          <p:nvPr/>
        </p:nvCxnSpPr>
        <p:spPr>
          <a:xfrm flipV="1">
            <a:off x="788410" y="1492540"/>
            <a:ext cx="0" cy="4788000"/>
          </a:xfrm>
          <a:prstGeom prst="straightConnector1">
            <a:avLst/>
          </a:prstGeom>
          <a:ln w="38100"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 flipV="1">
            <a:off x="586092" y="6048186"/>
            <a:ext cx="6660000" cy="1"/>
          </a:xfrm>
          <a:prstGeom prst="straightConnector1">
            <a:avLst/>
          </a:prstGeom>
          <a:ln w="38100"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 rot="16200000">
            <a:off x="-475907" y="2317972"/>
            <a:ext cx="1747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temperature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79536" y="6160966"/>
            <a:ext cx="339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baryon chemical potential</a:t>
            </a:r>
            <a:endParaRPr kumimoji="1" lang="ja-JP" altLang="en-US" sz="2400" dirty="0"/>
          </a:p>
        </p:txBody>
      </p:sp>
      <p:sp>
        <p:nvSpPr>
          <p:cNvPr id="12" name="下矢印 11"/>
          <p:cNvSpPr/>
          <p:nvPr/>
        </p:nvSpPr>
        <p:spPr>
          <a:xfrm rot="490128">
            <a:off x="1289068" y="3114114"/>
            <a:ext cx="618565" cy="1560792"/>
          </a:xfrm>
          <a:prstGeom prst="downArrow">
            <a:avLst/>
          </a:prstGeom>
          <a:solidFill>
            <a:srgbClr val="AD010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 rot="2067519">
            <a:off x="2532461" y="3800312"/>
            <a:ext cx="618565" cy="1305508"/>
          </a:xfrm>
          <a:prstGeom prst="downArrow">
            <a:avLst/>
          </a:prstGeom>
          <a:solidFill>
            <a:srgbClr val="AD010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 rot="1184849">
            <a:off x="1924107" y="3432765"/>
            <a:ext cx="618565" cy="1333107"/>
          </a:xfrm>
          <a:prstGeom prst="downArrow">
            <a:avLst/>
          </a:prstGeom>
          <a:solidFill>
            <a:srgbClr val="AD010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 rot="162969">
            <a:off x="663032" y="2664778"/>
            <a:ext cx="618565" cy="1961622"/>
          </a:xfrm>
          <a:prstGeom prst="downArrow">
            <a:avLst/>
          </a:prstGeom>
          <a:solidFill>
            <a:srgbClr val="AD010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 rot="155389">
            <a:off x="1726043" y="2896456"/>
            <a:ext cx="1801906" cy="744071"/>
          </a:xfrm>
          <a:custGeom>
            <a:avLst/>
            <a:gdLst>
              <a:gd name="connsiteX0" fmla="*/ 0 w 1801906"/>
              <a:gd name="connsiteY0" fmla="*/ 0 h 744071"/>
              <a:gd name="connsiteX1" fmla="*/ 1039906 w 1801906"/>
              <a:gd name="connsiteY1" fmla="*/ 268942 h 744071"/>
              <a:gd name="connsiteX2" fmla="*/ 1801906 w 1801906"/>
              <a:gd name="connsiteY2" fmla="*/ 744071 h 74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906" h="744071">
                <a:moveTo>
                  <a:pt x="0" y="0"/>
                </a:moveTo>
                <a:cubicBezTo>
                  <a:pt x="369794" y="72465"/>
                  <a:pt x="739588" y="144930"/>
                  <a:pt x="1039906" y="268942"/>
                </a:cubicBezTo>
                <a:cubicBezTo>
                  <a:pt x="1340224" y="392954"/>
                  <a:pt x="1571065" y="568512"/>
                  <a:pt x="1801906" y="744071"/>
                </a:cubicBezTo>
              </a:path>
            </a:pathLst>
          </a:custGeom>
          <a:noFill/>
          <a:ln w="63500">
            <a:headEnd type="arrow" w="lg" len="lg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 rot="1540144">
            <a:off x="1892088" y="2304335"/>
            <a:ext cx="2875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RHIC</a:t>
            </a:r>
          </a:p>
          <a:p>
            <a:pPr algn="ctr"/>
            <a:r>
              <a:rPr kumimoji="1" lang="en-US" altLang="ja-JP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beam energy scan </a:t>
            </a:r>
            <a:endParaRPr kumimoji="1" lang="ja-JP" altLang="en-US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79785" y="213244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LHC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651437" y="4303786"/>
            <a:ext cx="2887906" cy="954107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future facilities</a:t>
            </a:r>
          </a:p>
          <a:p>
            <a:r>
              <a:rPr lang="en-US" altLang="ja-JP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ex. J-PARC @ Tokai</a:t>
            </a:r>
            <a:endParaRPr kumimoji="1" lang="ja-JP" altLang="en-US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319045" y="1700613"/>
            <a:ext cx="1614545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LHC</a:t>
            </a:r>
          </a:p>
          <a:p>
            <a:r>
              <a:rPr lang="en-US" altLang="ja-JP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2010</a:t>
            </a:r>
            <a:r>
              <a:rPr lang="en-US" altLang="ja-JP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~</a:t>
            </a:r>
            <a:endParaRPr lang="en-US" altLang="ja-JP" sz="2400" dirty="0" smtClean="0">
              <a:solidFill>
                <a:schemeClr val="accent4">
                  <a:lumMod val="60000"/>
                  <a:lumOff val="40000"/>
                </a:schemeClr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endParaRPr kumimoji="1" lang="en-US" altLang="ja-JP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altLang="ja-JP" sz="2800" b="1" dirty="0" smtClean="0">
                <a:solidFill>
                  <a:srgbClr val="FFCCCC"/>
                </a:solidFill>
              </a:rPr>
              <a:t>RHIC-BES</a:t>
            </a:r>
          </a:p>
          <a:p>
            <a:r>
              <a:rPr lang="en-US" altLang="ja-JP" sz="2400" dirty="0" smtClean="0">
                <a:solidFill>
                  <a:srgbClr val="FFCCCC"/>
                </a:solidFill>
              </a:rPr>
              <a:t>Phase I</a:t>
            </a:r>
          </a:p>
          <a:p>
            <a:r>
              <a:rPr lang="en-US" altLang="ja-JP" sz="2400" dirty="0" smtClean="0">
                <a:solidFill>
                  <a:srgbClr val="FFCCCC"/>
                </a:solidFill>
              </a:rPr>
              <a:t>2010</a:t>
            </a:r>
            <a:r>
              <a:rPr lang="en-US" altLang="ja-JP" sz="2400" dirty="0" smtClean="0">
                <a:solidFill>
                  <a:srgbClr val="FFCCCC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~</a:t>
            </a:r>
            <a:r>
              <a:rPr lang="en-US" altLang="ja-JP" sz="2400" dirty="0" smtClean="0">
                <a:solidFill>
                  <a:srgbClr val="FFCCCC"/>
                </a:solidFill>
              </a:rPr>
              <a:t>2013</a:t>
            </a:r>
          </a:p>
          <a:p>
            <a:r>
              <a:rPr kumimoji="1" lang="en-US" altLang="ja-JP" sz="2400" dirty="0" smtClean="0">
                <a:solidFill>
                  <a:srgbClr val="FFCCCC"/>
                </a:solidFill>
              </a:rPr>
              <a:t>Phase II</a:t>
            </a:r>
          </a:p>
          <a:p>
            <a:r>
              <a:rPr lang="en-US" altLang="ja-JP" sz="2400" dirty="0" smtClean="0">
                <a:solidFill>
                  <a:srgbClr val="FFCCCC"/>
                </a:solidFill>
              </a:rPr>
              <a:t>2015</a:t>
            </a:r>
            <a:r>
              <a:rPr lang="en-US" altLang="ja-JP" sz="2400" dirty="0" smtClean="0">
                <a:solidFill>
                  <a:srgbClr val="FFCCCC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~</a:t>
            </a:r>
          </a:p>
          <a:p>
            <a:endParaRPr kumimoji="1" lang="en-US" altLang="ja-JP" sz="16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Adobe Song Std L" panose="02020300000000000000" pitchFamily="18" charset="-128"/>
            </a:endParaRPr>
          </a:p>
          <a:p>
            <a:r>
              <a:rPr lang="en-US" altLang="ja-JP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dobe Song Std L" panose="02020300000000000000" pitchFamily="18" charset="-128"/>
              </a:rPr>
              <a:t>J-PARC</a:t>
            </a:r>
          </a:p>
          <a:p>
            <a:r>
              <a:rPr kumimoji="1" lang="en-US" altLang="ja-JP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Adobe Song Std L" panose="02020300000000000000" pitchFamily="18" charset="-128"/>
              </a:rPr>
              <a:t>2018</a:t>
            </a:r>
            <a:r>
              <a:rPr kumimoji="1" lang="en-US" altLang="ja-JP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~ ??</a:t>
            </a:r>
            <a:endParaRPr kumimoji="1" lang="ja-JP" alt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14" name="下矢印 13"/>
          <p:cNvSpPr/>
          <p:nvPr/>
        </p:nvSpPr>
        <p:spPr>
          <a:xfrm rot="3087491">
            <a:off x="2946769" y="4595307"/>
            <a:ext cx="618565" cy="969801"/>
          </a:xfrm>
          <a:prstGeom prst="downArrow">
            <a:avLst/>
          </a:prstGeom>
          <a:solidFill>
            <a:srgbClr val="AD010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8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Signal of Quark </a:t>
            </a:r>
            <a:r>
              <a:rPr kumimoji="1" lang="en-US" altLang="ja-JP" dirty="0" err="1" smtClean="0"/>
              <a:t>Deconfinement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79354" y="6405264"/>
            <a:ext cx="499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Asakawa</a:t>
            </a:r>
            <a:r>
              <a:rPr kumimoji="1" lang="en-US" altLang="ja-JP" dirty="0" smtClean="0"/>
              <a:t>, Heinz, Muller PRL (2000); </a:t>
            </a:r>
            <a:r>
              <a:rPr kumimoji="1" lang="en-US" altLang="ja-JP" dirty="0" err="1" smtClean="0"/>
              <a:t>Jeon</a:t>
            </a:r>
            <a:r>
              <a:rPr kumimoji="1" lang="en-US" altLang="ja-JP" dirty="0" smtClean="0"/>
              <a:t>, Koch, ibid.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780238" y="1884799"/>
            <a:ext cx="3478220" cy="1854200"/>
          </a:xfrm>
          <a:prstGeom prst="rect">
            <a:avLst/>
          </a:prstGeom>
          <a:gradFill>
            <a:gsLst>
              <a:gs pos="0">
                <a:srgbClr val="FFCCCC"/>
              </a:gs>
              <a:gs pos="100000">
                <a:srgbClr val="FF7C80"/>
              </a:gs>
            </a:gsLst>
            <a:lin ang="1800000" scaled="0"/>
          </a:gradFill>
          <a:ln w="25400" cap="flat" cmpd="sng" algn="ctr">
            <a:noFill/>
            <a:prstDash val="solid"/>
          </a:ln>
          <a:effectLst>
            <a:softEdge rad="508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6468449" y="347152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7340588" y="355947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7600557" y="335005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5300420" y="334347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7484604" y="252426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5633143" y="281189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5987127" y="261927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5192420" y="228386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7196548" y="313405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6019759" y="324205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7906557" y="213513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5693769" y="339747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7708557" y="279260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6601181" y="299605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6420681" y="24763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4976396" y="260404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6710840" y="262175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6672426" y="221436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5580990" y="210116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7153302" y="273860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8018628" y="256775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7906557" y="346398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5023532" y="204716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6201878" y="289574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4969532" y="34626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6872548" y="35151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6234997" y="195567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6242800" y="219449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5468380" y="255458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7340588" y="219083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900428" y="2398535"/>
            <a:ext cx="1150392" cy="786639"/>
          </a:xfrm>
          <a:prstGeom prst="rect">
            <a:avLst/>
          </a:prstGeom>
          <a:noFill/>
          <a:ln w="25400" cap="flat" cmpd="sng" algn="ctr">
            <a:solidFill>
              <a:srgbClr val="C0504D">
                <a:lumMod val="75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646012" y="1884799"/>
            <a:ext cx="3478220" cy="1854200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99CCFF"/>
              </a:gs>
            </a:gsLst>
            <a:lin ang="3000000" scaled="0"/>
          </a:gradFill>
          <a:ln w="25400" cap="flat" cmpd="sng" algn="ctr">
            <a:noFill/>
            <a:prstDash val="solid"/>
          </a:ln>
          <a:effectLst>
            <a:softEdge rad="508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1938839" y="343295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3616931" y="336333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3108041" y="266109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1454237" y="307203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3162041" y="276302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1389093" y="297019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2553834" y="208385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1112035" y="217823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3498099" y="33093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957474" y="328228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3651633" y="21175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910100" y="317428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3216041" y="263687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2050129" y="349363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2417060" y="207479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1113653" y="231794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2488030" y="213898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2062461" y="265244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2582016" y="283690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2506790" y="294490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3705633" y="225079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3604683" y="325533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1346237" y="306437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2474161" y="282598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847911" y="327827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" name="円/楕円 61"/>
          <p:cNvSpPr/>
          <p:nvPr/>
        </p:nvSpPr>
        <p:spPr>
          <a:xfrm>
            <a:off x="2045988" y="337895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1991590" y="259844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" name="円/楕円 63"/>
          <p:cNvSpPr/>
          <p:nvPr/>
        </p:nvSpPr>
        <p:spPr>
          <a:xfrm>
            <a:off x="2005316" y="272926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1221653" y="226848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3580939" y="222556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3550300" y="20828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1906188" y="255090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2374204" y="1985934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1906188" y="3324959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2410244" y="2754150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3454931" y="3182968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802100" y="31269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3047129" y="257280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1294084" y="291094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1042092" y="213624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1798140" y="2370847"/>
            <a:ext cx="1150392" cy="786639"/>
          </a:xfrm>
          <a:prstGeom prst="rect">
            <a:avLst/>
          </a:prstGeom>
          <a:noFill/>
          <a:ln w="25400" cap="flat" cmpd="sng" algn="ctr">
            <a:solidFill>
              <a:srgbClr val="4F81BD">
                <a:lumMod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688717" y="1367226"/>
            <a:ext cx="1501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Hadronic</a:t>
            </a:r>
            <a:endParaRPr kumimoji="1" lang="ja-JP" altLang="en-US" sz="28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5624289" y="1367097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CCCC"/>
                </a:solidFill>
                <a:latin typeface="Calibri" panose="020F0502020204030204" pitchFamily="34" charset="0"/>
              </a:rPr>
              <a:t>Quark-Gluon</a:t>
            </a:r>
            <a:endParaRPr kumimoji="1" lang="ja-JP" altLang="en-US" sz="2800" dirty="0">
              <a:solidFill>
                <a:srgbClr val="FFCCCC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63847" y="4762516"/>
            <a:ext cx="7687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Elemental charge carried by quasi-particles decreases in QGP</a:t>
            </a:r>
            <a:endParaRPr kumimoji="1" lang="ja-JP" altLang="en-US" sz="2400" dirty="0"/>
          </a:p>
        </p:txBody>
      </p:sp>
      <p:pic>
        <p:nvPicPr>
          <p:cNvPr id="88" name="TexTeXPicture" descr="&lt;?xml version=&quot;1.0&quot; encoding=&quot;utf-16&quot;?&gt;&#10;&lt;TeXTeX&gt;&#10;  &lt;preamble&gt;\documentclass{jarticle}&#10;\usepackage{amsmath}&#10;\pagestyle{empty}&lt;/preamble&gt;&#10;  &lt;body&gt;\begin{align*} &#10;|q_B|=1/3 ,~&#10;|q_Q|=1/3,2/3&#10;\end{align*}&lt;/body&gt;&#10;  &lt;fcolor&gt;FFFFFFFF&lt;/fcolor&gt;&#10;  &lt;bcolor&gt;FFFFFFFF&lt;/bcolor&gt;&#10;  &lt;transparent&gt;True&lt;/transparent&gt;&#10;  &lt;resolution&gt;1800&lt;/resolution&gt;&#10;  &lt;imageh&gt;259&lt;/imageh&gt;&#10;  &lt;imagew&gt;2890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49" y="3921975"/>
            <a:ext cx="3599555" cy="322589"/>
          </a:xfrm>
          <a:prstGeom prst="rect">
            <a:avLst/>
          </a:prstGeom>
        </p:spPr>
      </p:pic>
      <p:pic>
        <p:nvPicPr>
          <p:cNvPr id="80" name="TexTeXPicture" descr="&lt;?xml version=&quot;1.0&quot; encoding=&quot;utf-16&quot;?&gt;&#10;&lt;TeXTeX&gt;&#10;  &lt;preamble&gt;\documentclass{jarticle}&#10;\usepackage{amsmath}&#10;\pagestyle{empty}&lt;/preamble&gt;&#10;  &lt;body&gt;\begin{align*} &#10;|q_B|=0,1,~&#10;|q_Q|=0,1&#10;\end{align*}&lt;/body&gt;&#10;  &lt;fcolor&gt;FFFFFFFF&lt;/fcolor&gt;&#10;  &lt;bcolor&gt;FFFFFFFF&lt;/bcolor&gt;&#10;  &lt;transparent&gt;True&lt;/transparent&gt;&#10;  &lt;resolution&gt;1800&lt;/resolution&gt;&#10;  &lt;imageh&gt;259&lt;/imageh&gt;&#10;  &lt;imagew&gt;236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40" y="3922919"/>
            <a:ext cx="2930867" cy="3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角丸四角形 89"/>
          <p:cNvSpPr/>
          <p:nvPr/>
        </p:nvSpPr>
        <p:spPr>
          <a:xfrm>
            <a:off x="334418" y="4684035"/>
            <a:ext cx="8444285" cy="161516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Signal of Quark </a:t>
            </a:r>
            <a:r>
              <a:rPr kumimoji="1" lang="en-US" altLang="ja-JP" dirty="0" err="1" smtClean="0"/>
              <a:t>Deconfinement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79354" y="6405264"/>
            <a:ext cx="499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Asakawa</a:t>
            </a:r>
            <a:r>
              <a:rPr kumimoji="1" lang="en-US" altLang="ja-JP" dirty="0" smtClean="0"/>
              <a:t>, Heinz, Muller PRL (2000); </a:t>
            </a:r>
            <a:r>
              <a:rPr kumimoji="1" lang="en-US" altLang="ja-JP" dirty="0" err="1" smtClean="0"/>
              <a:t>Jeon</a:t>
            </a:r>
            <a:r>
              <a:rPr kumimoji="1" lang="en-US" altLang="ja-JP" dirty="0" smtClean="0"/>
              <a:t>, Koch, ibid.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780238" y="1884799"/>
            <a:ext cx="3478220" cy="1854200"/>
          </a:xfrm>
          <a:prstGeom prst="rect">
            <a:avLst/>
          </a:prstGeom>
          <a:gradFill>
            <a:gsLst>
              <a:gs pos="0">
                <a:srgbClr val="FFCCCC"/>
              </a:gs>
              <a:gs pos="100000">
                <a:srgbClr val="FF7C80"/>
              </a:gs>
            </a:gsLst>
            <a:lin ang="1800000" scaled="0"/>
          </a:gradFill>
          <a:ln w="25400" cap="flat" cmpd="sng" algn="ctr">
            <a:noFill/>
            <a:prstDash val="solid"/>
          </a:ln>
          <a:effectLst>
            <a:softEdge rad="508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6468449" y="347152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7340588" y="355947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7600557" y="335005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5300420" y="334347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7484604" y="252426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5633143" y="281189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5987127" y="261927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5192420" y="228386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7196548" y="313405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6019759" y="324205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7906557" y="213513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5693769" y="339747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7708557" y="279260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6601181" y="299605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6420681" y="24763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4976396" y="260404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6710840" y="262175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6672426" y="221436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5580990" y="210116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7153302" y="273860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8018628" y="256775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7906557" y="346398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5023532" y="204716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6201878" y="289574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4969532" y="34626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6872548" y="35151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6234997" y="195567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6242800" y="219449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5468380" y="255458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7340588" y="219083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900428" y="2398535"/>
            <a:ext cx="1150392" cy="786639"/>
          </a:xfrm>
          <a:prstGeom prst="rect">
            <a:avLst/>
          </a:prstGeom>
          <a:noFill/>
          <a:ln w="25400" cap="flat" cmpd="sng" algn="ctr">
            <a:solidFill>
              <a:srgbClr val="C0504D">
                <a:lumMod val="75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646012" y="1884799"/>
            <a:ext cx="3478220" cy="1854200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99CCFF"/>
              </a:gs>
            </a:gsLst>
            <a:lin ang="3000000" scaled="0"/>
          </a:gradFill>
          <a:ln w="25400" cap="flat" cmpd="sng" algn="ctr">
            <a:noFill/>
            <a:prstDash val="solid"/>
          </a:ln>
          <a:effectLst>
            <a:softEdge rad="508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1938839" y="343295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3616931" y="336333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3108041" y="266109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1454237" y="307203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3162041" y="276302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1389093" y="297019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2553834" y="208385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1112035" y="217823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3498099" y="33093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957474" y="328228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3651633" y="21175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910100" y="317428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3216041" y="263687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2050129" y="349363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2417060" y="207479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1113653" y="231794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2488030" y="213898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2062461" y="265244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2582016" y="283690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2506790" y="294490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3705633" y="225079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3604683" y="325533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1346237" y="306437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2474161" y="282598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847911" y="327827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" name="円/楕円 61"/>
          <p:cNvSpPr/>
          <p:nvPr/>
        </p:nvSpPr>
        <p:spPr>
          <a:xfrm>
            <a:off x="2045988" y="337895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1991590" y="259844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" name="円/楕円 63"/>
          <p:cNvSpPr/>
          <p:nvPr/>
        </p:nvSpPr>
        <p:spPr>
          <a:xfrm>
            <a:off x="2005316" y="272926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1221653" y="226848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3580939" y="222556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3550300" y="20828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1906188" y="255090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2374204" y="1985934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1906188" y="3324959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2410244" y="2754150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3454931" y="3182968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802100" y="31269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3047129" y="257280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1294084" y="291094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1042092" y="213624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1798140" y="2370847"/>
            <a:ext cx="1150392" cy="786639"/>
          </a:xfrm>
          <a:prstGeom prst="rect">
            <a:avLst/>
          </a:prstGeom>
          <a:noFill/>
          <a:ln w="25400" cap="flat" cmpd="sng" algn="ctr">
            <a:solidFill>
              <a:srgbClr val="4F81BD">
                <a:lumMod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688717" y="1367226"/>
            <a:ext cx="1501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Hadronic</a:t>
            </a:r>
            <a:endParaRPr kumimoji="1" lang="ja-JP" altLang="en-US" sz="28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5624289" y="1367097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CCCC"/>
                </a:solidFill>
                <a:latin typeface="Calibri" panose="020F0502020204030204" pitchFamily="34" charset="0"/>
              </a:rPr>
              <a:t>Quark-Gluon</a:t>
            </a:r>
            <a:endParaRPr kumimoji="1" lang="ja-JP" altLang="en-US" sz="2800" dirty="0">
              <a:solidFill>
                <a:srgbClr val="FFCCCC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63847" y="4762516"/>
            <a:ext cx="7687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Elemental charge carried by quasi-particles decreases in QGP</a:t>
            </a:r>
            <a:endParaRPr kumimoji="1" lang="ja-JP" altLang="en-US" sz="2400" dirty="0"/>
          </a:p>
        </p:txBody>
      </p:sp>
      <p:pic>
        <p:nvPicPr>
          <p:cNvPr id="88" name="TexTeXPicture" descr="&lt;?xml version=&quot;1.0&quot; encoding=&quot;utf-16&quot;?&gt;&#10;&lt;TeXTeX&gt;&#10;  &lt;preamble&gt;\documentclass{jarticle}&#10;\usepackage{amsmath}&#10;\pagestyle{empty}&lt;/preamble&gt;&#10;  &lt;body&gt;\begin{align*} &#10;|q_B|=1/3 ,~&#10;|q_Q|=1/3,2/3&#10;\end{align*}&lt;/body&gt;&#10;  &lt;fcolor&gt;FFFFFFFF&lt;/fcolor&gt;&#10;  &lt;bcolor&gt;FFFFFFFF&lt;/bcolor&gt;&#10;  &lt;transparent&gt;True&lt;/transparent&gt;&#10;  &lt;resolution&gt;1800&lt;/resolution&gt;&#10;  &lt;imageh&gt;259&lt;/imageh&gt;&#10;  &lt;imagew&gt;2890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49" y="3921975"/>
            <a:ext cx="3599555" cy="322589"/>
          </a:xfrm>
          <a:prstGeom prst="rect">
            <a:avLst/>
          </a:prstGeom>
        </p:spPr>
      </p:pic>
      <p:sp>
        <p:nvSpPr>
          <p:cNvPr id="89" name="テキスト ボックス 88"/>
          <p:cNvSpPr txBox="1"/>
          <p:nvPr/>
        </p:nvSpPr>
        <p:spPr>
          <a:xfrm>
            <a:off x="1269628" y="5706435"/>
            <a:ext cx="6676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Corresponding </a:t>
            </a:r>
            <a:r>
              <a:rPr kumimoji="1" lang="en-US" altLang="ja-JP" sz="2400" dirty="0" smtClean="0"/>
              <a:t>thermal fluctuations </a:t>
            </a:r>
            <a:r>
              <a:rPr kumimoji="1" lang="en-US" altLang="ja-JP" sz="2400" dirty="0" smtClean="0"/>
              <a:t>decrease in QGP</a:t>
            </a:r>
            <a:endParaRPr kumimoji="1" lang="ja-JP" altLang="en-US" sz="2400" dirty="0"/>
          </a:p>
        </p:txBody>
      </p:sp>
      <p:sp>
        <p:nvSpPr>
          <p:cNvPr id="91" name="下矢印 90"/>
          <p:cNvSpPr/>
          <p:nvPr/>
        </p:nvSpPr>
        <p:spPr>
          <a:xfrm>
            <a:off x="3944202" y="5313894"/>
            <a:ext cx="1224719" cy="36823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0" name="TexTeXPicture" descr="&lt;?xml version=&quot;1.0&quot; encoding=&quot;utf-16&quot;?&gt;&#10;&lt;TeXTeX&gt;&#10;  &lt;preamble&gt;\documentclass{jarticle}&#10;\usepackage{amsmath}&#10;\pagestyle{empty}&lt;/preamble&gt;&#10;  &lt;body&gt;\begin{align*} &#10;|q_B|=0,1,~&#10;|q_Q|=0,1&#10;\end{align*}&lt;/body&gt;&#10;  &lt;fcolor&gt;FFFFFFFF&lt;/fcolor&gt;&#10;  &lt;bcolor&gt;FFFFFFFF&lt;/bcolor&gt;&#10;  &lt;transparent&gt;True&lt;/transparent&gt;&#10;  &lt;resolution&gt;1800&lt;/resolution&gt;&#10;  &lt;imageh&gt;259&lt;/imageh&gt;&#10;  &lt;imagew&gt;236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40" y="3922919"/>
            <a:ext cx="2930867" cy="3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角丸四角形 34"/>
          <p:cNvSpPr/>
          <p:nvPr/>
        </p:nvSpPr>
        <p:spPr>
          <a:xfrm>
            <a:off x="595437" y="1329070"/>
            <a:ext cx="7783033" cy="234811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323845" y="2031181"/>
            <a:ext cx="2825657" cy="11071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Shot Noise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S_{\rm shot} =2e^*\langle I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1501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2201463"/>
            <a:ext cx="2254955" cy="37407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705818" y="1623860"/>
            <a:ext cx="2061714" cy="793070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636497" y="2980658"/>
            <a:ext cx="234840" cy="370400"/>
          </a:xfrm>
          <a:prstGeom prst="rect">
            <a:avLst/>
          </a:prstGeom>
          <a:solidFill>
            <a:srgbClr val="424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2624537" y="2980658"/>
            <a:ext cx="0" cy="3450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2856506" y="2877146"/>
            <a:ext cx="0" cy="576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S_{\rm shot} \sim\langle \delta I^2\rangle&#10;\end{align*}&lt;/body&gt;&#10;  &lt;fcolor&gt;FFFFFFFF&lt;/fcolor&gt;&#10;  &lt;bcolor&gt;FFFFFFFF&lt;/bcolor&gt;&#10;  &lt;transparent&gt;True&lt;/transparent&gt;&#10;  &lt;resolution&gt;1800&lt;/resolution&gt;&#10;  &lt;imageh&gt;281&lt;/imageh&gt;&#10;  &lt;imagew&gt;137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1642771"/>
            <a:ext cx="2068670" cy="42214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4893387" y="2829749"/>
            <a:ext cx="319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charge of quasi-particles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2736673" y="2130065"/>
            <a:ext cx="0" cy="28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2736673" y="1626673"/>
            <a:ext cx="0" cy="28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>
            <a:spLocks noChangeAspect="1"/>
          </p:cNvSpPr>
          <p:nvPr/>
        </p:nvSpPr>
        <p:spPr>
          <a:xfrm>
            <a:off x="2210703" y="1820201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2196608" y="2153994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>
            <a:spLocks noChangeAspect="1"/>
          </p:cNvSpPr>
          <p:nvPr/>
        </p:nvSpPr>
        <p:spPr>
          <a:xfrm>
            <a:off x="2490536" y="2149348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>
            <a:spLocks noChangeAspect="1"/>
          </p:cNvSpPr>
          <p:nvPr/>
        </p:nvSpPr>
        <p:spPr>
          <a:xfrm>
            <a:off x="1917147" y="1897495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>
            <a:spLocks noChangeAspect="1"/>
          </p:cNvSpPr>
          <p:nvPr/>
        </p:nvSpPr>
        <p:spPr>
          <a:xfrm>
            <a:off x="3073167" y="1906735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>
            <a:spLocks noChangeAspect="1"/>
          </p:cNvSpPr>
          <p:nvPr/>
        </p:nvSpPr>
        <p:spPr>
          <a:xfrm>
            <a:off x="1894661" y="2125001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>
            <a:spLocks noChangeAspect="1"/>
          </p:cNvSpPr>
          <p:nvPr/>
        </p:nvSpPr>
        <p:spPr>
          <a:xfrm>
            <a:off x="2462442" y="1720571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>
            <a:spLocks noChangeAspect="1"/>
          </p:cNvSpPr>
          <p:nvPr/>
        </p:nvSpPr>
        <p:spPr>
          <a:xfrm>
            <a:off x="1803717" y="1697388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 flipH="1">
            <a:off x="2299585" y="2289217"/>
            <a:ext cx="831273" cy="347219"/>
          </a:xfrm>
          <a:prstGeom prst="rightArrow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I&#10;\end{align*}&lt;/body&gt;&#10;  &lt;fcolor&gt;FFFFFFFF&lt;/fcolor&gt;&#10;  &lt;bcolor&gt;FFFFFFFF&lt;/bcolor&gt;&#10;  &lt;transparent&gt;True&lt;/transparent&gt;&#10;  &lt;resolution&gt;1800&lt;/resolution&gt;&#10;  &lt;imageh&gt;170&lt;/imageh&gt;&#10;  &lt;imagew&gt;11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21" y="2526473"/>
            <a:ext cx="186562" cy="273410"/>
          </a:xfrm>
          <a:prstGeom prst="rect">
            <a:avLst/>
          </a:prstGeom>
        </p:spPr>
      </p:pic>
      <p:cxnSp>
        <p:nvCxnSpPr>
          <p:cNvPr id="31" name="直線矢印コネクタ 30"/>
          <p:cNvCxnSpPr/>
          <p:nvPr/>
        </p:nvCxnSpPr>
        <p:spPr>
          <a:xfrm flipV="1">
            <a:off x="2591219" y="2009762"/>
            <a:ext cx="396884" cy="3034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6355378" y="2201463"/>
            <a:ext cx="349437" cy="352241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下矢印 33"/>
          <p:cNvSpPr/>
          <p:nvPr/>
        </p:nvSpPr>
        <p:spPr>
          <a:xfrm flipV="1">
            <a:off x="6278272" y="2598114"/>
            <a:ext cx="434495" cy="287134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814068" y="1550297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1" lang="en-US" altLang="ja-JP" sz="2400" i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kumimoji="1" lang="ja-JP" altLang="en-US" sz="2400" i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3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角丸四角形 39"/>
          <p:cNvSpPr/>
          <p:nvPr/>
        </p:nvSpPr>
        <p:spPr>
          <a:xfrm>
            <a:off x="222643" y="4031528"/>
            <a:ext cx="5144494" cy="2439555"/>
          </a:xfrm>
          <a:prstGeom prst="roundRect">
            <a:avLst>
              <a:gd name="adj" fmla="val 6237"/>
            </a:avLst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595437" y="1329070"/>
            <a:ext cx="7783033" cy="234811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323845" y="2031181"/>
            <a:ext cx="2825657" cy="11071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Shot Noise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4768" y="4031528"/>
            <a:ext cx="27484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Superconductors</a:t>
            </a:r>
          </a:p>
          <a:p>
            <a:r>
              <a:rPr lang="en-US" altLang="ja-JP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with Cooper Pairs</a:t>
            </a:r>
            <a:endParaRPr kumimoji="1" lang="ja-JP" altLang="en-US" sz="2800" dirty="0">
              <a:solidFill>
                <a:schemeClr val="accent3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S_{\rm shot} =2e^*\langle I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1501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2201463"/>
            <a:ext cx="2254955" cy="374073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e^*=2 e&#10;\end{align*}&lt;/body&gt;&#10;  &lt;fcolor&gt;FFFFFFFF&lt;/fcolor&gt;&#10;  &lt;bcolor&gt;FFFFFFFF&lt;/bcolor&gt;&#10;  &lt;transparent&gt;True&lt;/transparent&gt;&#10;  &lt;resolution&gt;1800&lt;/resolution&gt;&#10;  &lt;imageh&gt;186&lt;/imageh&gt;&#10;  &lt;imagew&gt;78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99" y="5212137"/>
            <a:ext cx="1177805" cy="27942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705818" y="1623860"/>
            <a:ext cx="2061714" cy="793070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636497" y="2980658"/>
            <a:ext cx="234840" cy="370400"/>
          </a:xfrm>
          <a:prstGeom prst="rect">
            <a:avLst/>
          </a:prstGeom>
          <a:solidFill>
            <a:srgbClr val="424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2624537" y="2980658"/>
            <a:ext cx="0" cy="3450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2856506" y="2877146"/>
            <a:ext cx="0" cy="576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S_{\rm shot} \sim\langle \delta I^2\rangle&#10;\end{align*}&lt;/body&gt;&#10;  &lt;fcolor&gt;FFFFFFFF&lt;/fcolor&gt;&#10;  &lt;bcolor&gt;FFFFFFFF&lt;/bcolor&gt;&#10;  &lt;transparent&gt;True&lt;/transparent&gt;&#10;  &lt;resolution&gt;1800&lt;/resolution&gt;&#10;  &lt;imageh&gt;281&lt;/imageh&gt;&#10;  &lt;imagew&gt;137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1642771"/>
            <a:ext cx="2068670" cy="42214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4893387" y="2829749"/>
            <a:ext cx="319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charge of quasi-particles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2736673" y="2130065"/>
            <a:ext cx="0" cy="28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2736673" y="1626673"/>
            <a:ext cx="0" cy="28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>
            <a:spLocks noChangeAspect="1"/>
          </p:cNvSpPr>
          <p:nvPr/>
        </p:nvSpPr>
        <p:spPr>
          <a:xfrm>
            <a:off x="2210703" y="1820201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2196608" y="2153994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>
            <a:spLocks noChangeAspect="1"/>
          </p:cNvSpPr>
          <p:nvPr/>
        </p:nvSpPr>
        <p:spPr>
          <a:xfrm>
            <a:off x="2490536" y="2149348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>
            <a:spLocks noChangeAspect="1"/>
          </p:cNvSpPr>
          <p:nvPr/>
        </p:nvSpPr>
        <p:spPr>
          <a:xfrm>
            <a:off x="1917147" y="1897495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>
            <a:spLocks noChangeAspect="1"/>
          </p:cNvSpPr>
          <p:nvPr/>
        </p:nvSpPr>
        <p:spPr>
          <a:xfrm>
            <a:off x="3073167" y="1906735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>
            <a:spLocks noChangeAspect="1"/>
          </p:cNvSpPr>
          <p:nvPr/>
        </p:nvSpPr>
        <p:spPr>
          <a:xfrm>
            <a:off x="1894661" y="2125001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>
            <a:spLocks noChangeAspect="1"/>
          </p:cNvSpPr>
          <p:nvPr/>
        </p:nvSpPr>
        <p:spPr>
          <a:xfrm>
            <a:off x="2462442" y="1720571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>
            <a:spLocks noChangeAspect="1"/>
          </p:cNvSpPr>
          <p:nvPr/>
        </p:nvSpPr>
        <p:spPr>
          <a:xfrm>
            <a:off x="1803717" y="1697388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 flipH="1">
            <a:off x="2299585" y="2289217"/>
            <a:ext cx="831273" cy="347219"/>
          </a:xfrm>
          <a:prstGeom prst="rightArrow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I&#10;\end{align*}&lt;/body&gt;&#10;  &lt;fcolor&gt;FFFFFFFF&lt;/fcolor&gt;&#10;  &lt;bcolor&gt;FFFFFFFF&lt;/bcolor&gt;&#10;  &lt;transparent&gt;True&lt;/transparent&gt;&#10;  &lt;resolution&gt;1800&lt;/resolution&gt;&#10;  &lt;imageh&gt;170&lt;/imageh&gt;&#10;  &lt;imagew&gt;11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21" y="2526473"/>
            <a:ext cx="186562" cy="273410"/>
          </a:xfrm>
          <a:prstGeom prst="rect">
            <a:avLst/>
          </a:prstGeom>
        </p:spPr>
      </p:pic>
      <p:cxnSp>
        <p:nvCxnSpPr>
          <p:cNvPr id="31" name="直線矢印コネクタ 30"/>
          <p:cNvCxnSpPr/>
          <p:nvPr/>
        </p:nvCxnSpPr>
        <p:spPr>
          <a:xfrm flipV="1">
            <a:off x="2591219" y="2009762"/>
            <a:ext cx="396884" cy="3034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6355378" y="2201463"/>
            <a:ext cx="349437" cy="352241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下矢印 33"/>
          <p:cNvSpPr/>
          <p:nvPr/>
        </p:nvSpPr>
        <p:spPr>
          <a:xfrm flipV="1">
            <a:off x="6278272" y="2598114"/>
            <a:ext cx="434495" cy="287134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814068" y="1550297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1" lang="en-US" altLang="ja-JP" sz="2400" i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kumimoji="1" lang="ja-JP" altLang="en-US" sz="2400" i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13" y="4234997"/>
            <a:ext cx="2146946" cy="20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テキスト ボックス 37"/>
          <p:cNvSpPr txBox="1"/>
          <p:nvPr/>
        </p:nvSpPr>
        <p:spPr>
          <a:xfrm>
            <a:off x="301466" y="5929672"/>
            <a:ext cx="275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err="1" smtClean="0">
                <a:solidFill>
                  <a:schemeClr val="tx1">
                    <a:lumMod val="85000"/>
                  </a:schemeClr>
                </a:solidFill>
              </a:rPr>
              <a:t>Jehl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+, Nature </a:t>
            </a:r>
            <a:r>
              <a:rPr lang="en-US" altLang="ja-JP" b="1" dirty="0" smtClean="0">
                <a:solidFill>
                  <a:schemeClr val="tx1">
                    <a:lumMod val="85000"/>
                  </a:schemeClr>
                </a:solidFill>
              </a:rPr>
              <a:t>405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,50 </a:t>
            </a:r>
            <a:r>
              <a:rPr lang="en-US" altLang="ja-JP" dirty="0">
                <a:solidFill>
                  <a:schemeClr val="tx1">
                    <a:lumMod val="85000"/>
                  </a:schemeClr>
                </a:solidFill>
              </a:rPr>
              <a:t>(2000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)</a:t>
            </a:r>
            <a:endParaRPr lang="ja-JP" altLang="en-US" dirty="0">
              <a:solidFill>
                <a:schemeClr val="tx1">
                  <a:lumMod val="85000"/>
                </a:schemeClr>
              </a:solidFill>
              <a:ea typeface="HG丸ｺﾞｼｯｸM-PRO" pitchFamily="50" charset="-128"/>
              <a:cs typeface="Times New Roman" pitchFamily="18" charset="0"/>
            </a:endParaRPr>
          </a:p>
        </p:txBody>
      </p:sp>
      <p:sp>
        <p:nvSpPr>
          <p:cNvPr id="42" name="下矢印 41"/>
          <p:cNvSpPr/>
          <p:nvPr/>
        </p:nvSpPr>
        <p:spPr>
          <a:xfrm flipV="1">
            <a:off x="4199430" y="5112080"/>
            <a:ext cx="368039" cy="47954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783786" y="4650415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doubled!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4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角丸四角形 39"/>
          <p:cNvSpPr/>
          <p:nvPr/>
        </p:nvSpPr>
        <p:spPr>
          <a:xfrm>
            <a:off x="222643" y="4031528"/>
            <a:ext cx="5144494" cy="2439555"/>
          </a:xfrm>
          <a:prstGeom prst="roundRect">
            <a:avLst>
              <a:gd name="adj" fmla="val 6237"/>
            </a:avLst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595437" y="1329070"/>
            <a:ext cx="7783033" cy="234811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323845" y="2031181"/>
            <a:ext cx="2825657" cy="11071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Shot Noise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639" y="4031528"/>
            <a:ext cx="30914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Fractional Quantum</a:t>
            </a:r>
          </a:p>
          <a:p>
            <a:r>
              <a:rPr kumimoji="1" lang="en-US" altLang="ja-JP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Hall Systems</a:t>
            </a:r>
            <a:endParaRPr kumimoji="1" lang="ja-JP" altLang="en-US" sz="2800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4768" y="4031528"/>
            <a:ext cx="27484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Superconductors</a:t>
            </a:r>
          </a:p>
          <a:p>
            <a:r>
              <a:rPr lang="en-US" altLang="ja-JP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with Cooper Pairs</a:t>
            </a:r>
            <a:endParaRPr kumimoji="1" lang="ja-JP" altLang="en-US" sz="2800" dirty="0">
              <a:solidFill>
                <a:schemeClr val="accent3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S_{\rm shot} =2e^*\langle I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1501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2201463"/>
            <a:ext cx="2254955" cy="374073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e^*=\frac qp e&#10;\end{align*}&lt;/body&gt;&#10;  &lt;fcolor&gt;FFFFFFFF&lt;/fcolor&gt;&#10;  &lt;bcolor&gt;FFFFFFFF&lt;/bcolor&gt;&#10;  &lt;transparent&gt;True&lt;/transparent&gt;&#10;  &lt;resolution&gt;1800&lt;/resolution&gt;&#10;  &lt;imageh&gt;497&lt;/imageh&gt;&#10;  &lt;imagew&gt;844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379" y="5037277"/>
            <a:ext cx="1267943" cy="746644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e^*=2 e&#10;\end{align*}&lt;/body&gt;&#10;  &lt;fcolor&gt;FFFFFFFF&lt;/fcolor&gt;&#10;  &lt;bcolor&gt;FFFFFFFF&lt;/bcolor&gt;&#10;  &lt;transparent&gt;True&lt;/transparent&gt;&#10;  &lt;resolution&gt;1800&lt;/resolution&gt;&#10;  &lt;imageh&gt;186&lt;/imageh&gt;&#10;  &lt;imagew&gt;78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99" y="5212137"/>
            <a:ext cx="1177805" cy="27942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705818" y="1623860"/>
            <a:ext cx="2061714" cy="793070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636497" y="2980658"/>
            <a:ext cx="234840" cy="370400"/>
          </a:xfrm>
          <a:prstGeom prst="rect">
            <a:avLst/>
          </a:prstGeom>
          <a:solidFill>
            <a:srgbClr val="424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2624537" y="2980658"/>
            <a:ext cx="0" cy="3450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2856506" y="2877146"/>
            <a:ext cx="0" cy="576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S_{\rm shot} \sim\langle \delta I^2\rangle&#10;\end{align*}&lt;/body&gt;&#10;  &lt;fcolor&gt;FFFFFFFF&lt;/fcolor&gt;&#10;  &lt;bcolor&gt;FFFFFFFF&lt;/bcolor&gt;&#10;  &lt;transparent&gt;True&lt;/transparent&gt;&#10;  &lt;resolution&gt;1800&lt;/resolution&gt;&#10;  &lt;imageh&gt;281&lt;/imageh&gt;&#10;  &lt;imagew&gt;137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1642771"/>
            <a:ext cx="2068670" cy="42214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4893387" y="2829749"/>
            <a:ext cx="319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charge of quasi-particles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2736673" y="2130065"/>
            <a:ext cx="0" cy="28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2736673" y="1626673"/>
            <a:ext cx="0" cy="28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>
            <a:spLocks noChangeAspect="1"/>
          </p:cNvSpPr>
          <p:nvPr/>
        </p:nvSpPr>
        <p:spPr>
          <a:xfrm>
            <a:off x="2210703" y="1820201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2196608" y="2153994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>
            <a:spLocks noChangeAspect="1"/>
          </p:cNvSpPr>
          <p:nvPr/>
        </p:nvSpPr>
        <p:spPr>
          <a:xfrm>
            <a:off x="2490536" y="2149348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>
            <a:spLocks noChangeAspect="1"/>
          </p:cNvSpPr>
          <p:nvPr/>
        </p:nvSpPr>
        <p:spPr>
          <a:xfrm>
            <a:off x="1917147" y="1897495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>
            <a:spLocks noChangeAspect="1"/>
          </p:cNvSpPr>
          <p:nvPr/>
        </p:nvSpPr>
        <p:spPr>
          <a:xfrm>
            <a:off x="3073167" y="1906735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>
            <a:spLocks noChangeAspect="1"/>
          </p:cNvSpPr>
          <p:nvPr/>
        </p:nvSpPr>
        <p:spPr>
          <a:xfrm>
            <a:off x="1894661" y="2125001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>
            <a:spLocks noChangeAspect="1"/>
          </p:cNvSpPr>
          <p:nvPr/>
        </p:nvSpPr>
        <p:spPr>
          <a:xfrm>
            <a:off x="2462442" y="1720571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>
            <a:spLocks noChangeAspect="1"/>
          </p:cNvSpPr>
          <p:nvPr/>
        </p:nvSpPr>
        <p:spPr>
          <a:xfrm>
            <a:off x="1803717" y="1697388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 flipH="1">
            <a:off x="2299585" y="2289217"/>
            <a:ext cx="831273" cy="347219"/>
          </a:xfrm>
          <a:prstGeom prst="rightArrow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I&#10;\end{align*}&lt;/body&gt;&#10;  &lt;fcolor&gt;FFFFFFFF&lt;/fcolor&gt;&#10;  &lt;bcolor&gt;FFFFFFFF&lt;/bcolor&gt;&#10;  &lt;transparent&gt;True&lt;/transparent&gt;&#10;  &lt;resolution&gt;1800&lt;/resolution&gt;&#10;  &lt;imageh&gt;170&lt;/imageh&gt;&#10;  &lt;imagew&gt;11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21" y="2526473"/>
            <a:ext cx="186562" cy="273410"/>
          </a:xfrm>
          <a:prstGeom prst="rect">
            <a:avLst/>
          </a:prstGeom>
        </p:spPr>
      </p:pic>
      <p:cxnSp>
        <p:nvCxnSpPr>
          <p:cNvPr id="31" name="直線矢印コネクタ 30"/>
          <p:cNvCxnSpPr/>
          <p:nvPr/>
        </p:nvCxnSpPr>
        <p:spPr>
          <a:xfrm flipV="1">
            <a:off x="2591219" y="2009762"/>
            <a:ext cx="396884" cy="3034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6355378" y="2201463"/>
            <a:ext cx="349437" cy="352241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下矢印 33"/>
          <p:cNvSpPr/>
          <p:nvPr/>
        </p:nvSpPr>
        <p:spPr>
          <a:xfrm flipV="1">
            <a:off x="6278272" y="2598114"/>
            <a:ext cx="434495" cy="287134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814068" y="1550297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1" lang="en-US" altLang="ja-JP" sz="2400" i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kumimoji="1" lang="ja-JP" altLang="en-US" sz="2400" i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13" y="4234997"/>
            <a:ext cx="2146946" cy="20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テキスト ボックス 37"/>
          <p:cNvSpPr txBox="1"/>
          <p:nvPr/>
        </p:nvSpPr>
        <p:spPr>
          <a:xfrm>
            <a:off x="301466" y="5929672"/>
            <a:ext cx="275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err="1" smtClean="0">
                <a:solidFill>
                  <a:schemeClr val="tx1">
                    <a:lumMod val="85000"/>
                  </a:schemeClr>
                </a:solidFill>
              </a:rPr>
              <a:t>Jehl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+, Nature </a:t>
            </a:r>
            <a:r>
              <a:rPr lang="en-US" altLang="ja-JP" b="1" dirty="0" smtClean="0">
                <a:solidFill>
                  <a:schemeClr val="tx1">
                    <a:lumMod val="85000"/>
                  </a:schemeClr>
                </a:solidFill>
              </a:rPr>
              <a:t>405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,50 </a:t>
            </a:r>
            <a:r>
              <a:rPr lang="en-US" altLang="ja-JP" dirty="0">
                <a:solidFill>
                  <a:schemeClr val="tx1">
                    <a:lumMod val="85000"/>
                  </a:schemeClr>
                </a:solidFill>
              </a:rPr>
              <a:t>(2000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)</a:t>
            </a:r>
            <a:endParaRPr lang="ja-JP" altLang="en-US" dirty="0">
              <a:solidFill>
                <a:schemeClr val="tx1">
                  <a:lumMod val="85000"/>
                </a:schemeClr>
              </a:solidFill>
              <a:ea typeface="HG丸ｺﾞｼｯｸM-PRO" pitchFamily="50" charset="-128"/>
              <a:cs typeface="Times New Roman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5624639" y="5920284"/>
            <a:ext cx="3347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>
                <a:solidFill>
                  <a:schemeClr val="tx1">
                    <a:lumMod val="85000"/>
                  </a:schemeClr>
                </a:solidFill>
              </a:rPr>
              <a:t>Saminadayar</a:t>
            </a:r>
            <a:r>
              <a:rPr lang="en-US" altLang="ja-JP" dirty="0">
                <a:solidFill>
                  <a:schemeClr val="tx1">
                    <a:lumMod val="85000"/>
                  </a:schemeClr>
                </a:solidFill>
              </a:rPr>
              <a:t>+, 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PRL</a:t>
            </a:r>
            <a:r>
              <a:rPr lang="en-US" altLang="ja-JP" b="1" dirty="0" smtClean="0">
                <a:solidFill>
                  <a:schemeClr val="tx1">
                    <a:lumMod val="85000"/>
                  </a:schemeClr>
                </a:solidFill>
              </a:rPr>
              <a:t>79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,2526 (</a:t>
            </a:r>
            <a:r>
              <a:rPr lang="en-US" altLang="ja-JP" dirty="0">
                <a:solidFill>
                  <a:schemeClr val="tx1">
                    <a:lumMod val="85000"/>
                  </a:schemeClr>
                </a:solidFill>
              </a:rPr>
              <a:t>1997)</a:t>
            </a:r>
            <a:endParaRPr lang="ja-JP" alt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5557274" y="4031528"/>
            <a:ext cx="3420872" cy="2439555"/>
          </a:xfrm>
          <a:prstGeom prst="roundRect">
            <a:avLst>
              <a:gd name="adj" fmla="val 6237"/>
            </a:avLst>
          </a:prstGeom>
          <a:noFill/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下矢印 41"/>
          <p:cNvSpPr/>
          <p:nvPr/>
        </p:nvSpPr>
        <p:spPr>
          <a:xfrm flipV="1">
            <a:off x="4199430" y="5112080"/>
            <a:ext cx="368039" cy="47954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783786" y="4650415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doubled!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6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Diffusion of Fluctuations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51520" y="3048163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71C2FF"/>
              </a:gs>
              <a:gs pos="100000">
                <a:srgbClr val="4BD0FF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51520" y="1694592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6565"/>
              </a:gs>
              <a:gs pos="100000">
                <a:srgbClr val="FC945A"/>
              </a:gs>
            </a:gsLst>
            <a:lin ang="2700000" scaled="1"/>
            <a:tileRect/>
          </a:gradFill>
          <a:ln>
            <a:solidFill>
              <a:srgbClr val="C000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475725" y="237865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3347864" y="229694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3607833" y="22571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223616" y="225060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572000" y="209064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640419" y="186762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994403" y="185877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960644" y="20671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3203824" y="208690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2027035" y="23329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4788024" y="232465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1701045" y="23046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3715833" y="184833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608457" y="211693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575544" y="184833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899592" y="190548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2718116" y="18912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337968" y="235463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903992" y="21030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3160578" y="18693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4283968" y="18187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3955873" y="237112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412188" y="237793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2209154" y="20323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892728" y="23697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2879824" y="228778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67544" y="19950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1694419" y="214090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1259632" y="18334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734024" y="18727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208643" y="36241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4734000" y="33364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3372808" y="362115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1383817" y="367721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3426808" y="37230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1318673" y="357536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2555422" y="361403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861559" y="31980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615168" y="32824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478902" y="367212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3845277" y="319082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431528" y="356412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3480808" y="3596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4319933" y="368479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2418648" y="360497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863177" y="33377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489618" y="36691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028009" y="32936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979612" y="327486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2904386" y="338286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3899277" y="332405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4721752" y="32284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1275817" y="366954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871757" y="32639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369339" y="366810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4315792" y="3570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957138" y="32396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1970864" y="337047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971177" y="328832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774583" y="329882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3743944" y="315607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1871736" y="319211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2375792" y="351611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4175992" y="351611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2807840" y="319211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4572000" y="315607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23528" y="351680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3311896" y="353285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1223664" y="351611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>
            <a:off x="791616" y="315607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251520" y="4517495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75C4FF"/>
              </a:gs>
              <a:gs pos="100000">
                <a:srgbClr val="9FE6FF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51371" y="1374568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C000"/>
                </a:solidFill>
              </a:rPr>
              <a:t>QGP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51371" y="2725740"/>
            <a:ext cx="179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9FE6FF"/>
                </a:solidFill>
              </a:rPr>
              <a:t>Confinement</a:t>
            </a:r>
            <a:endParaRPr kumimoji="1" lang="ja-JP" altLang="en-US" sz="2400" dirty="0">
              <a:solidFill>
                <a:srgbClr val="9FE6FF"/>
              </a:solidFill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251520" y="4176063"/>
            <a:ext cx="1416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93E3FF"/>
                </a:solidFill>
              </a:rPr>
              <a:t>Freezeout</a:t>
            </a:r>
            <a:endParaRPr kumimoji="1" lang="ja-JP" altLang="en-US" sz="2400" dirty="0">
              <a:solidFill>
                <a:srgbClr val="93E3FF"/>
              </a:solidFill>
            </a:endParaRPr>
          </a:p>
        </p:txBody>
      </p:sp>
      <p:sp>
        <p:nvSpPr>
          <p:cNvPr id="82" name="円/楕円 81"/>
          <p:cNvSpPr/>
          <p:nvPr/>
        </p:nvSpPr>
        <p:spPr>
          <a:xfrm>
            <a:off x="4145019" y="50911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4725812" y="48118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3081973" y="500778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1536217" y="47925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>
            <a:off x="3135973" y="510970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/>
          <p:nvPr/>
        </p:nvSpPr>
        <p:spPr>
          <a:xfrm>
            <a:off x="1471073" y="46907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>
            <a:off x="2455758" y="47113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/>
          <p:nvPr/>
        </p:nvSpPr>
        <p:spPr>
          <a:xfrm>
            <a:off x="789551" y="47454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>
            <a:off x="4606980" y="475782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>
            <a:off x="550910" y="513768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>
            <a:off x="3709645" y="479221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>
            <a:off x="503536" y="502968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>
            <a:off x="3189973" y="498356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4256309" y="51518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2318984" y="470231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>
            <a:off x="791169" y="488516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>
            <a:off x="2389954" y="47664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>
            <a:off x="2108401" y="51078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/>
          <p:nvPr/>
        </p:nvSpPr>
        <p:spPr>
          <a:xfrm>
            <a:off x="2627956" y="508910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/>
        </p:nvSpPr>
        <p:spPr>
          <a:xfrm>
            <a:off x="2552730" y="519710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/>
          <p:nvPr/>
        </p:nvSpPr>
        <p:spPr>
          <a:xfrm>
            <a:off x="3763645" y="492544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/>
          <p:nvPr/>
        </p:nvSpPr>
        <p:spPr>
          <a:xfrm>
            <a:off x="4713564" y="47038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/>
          <p:cNvSpPr/>
          <p:nvPr/>
        </p:nvSpPr>
        <p:spPr>
          <a:xfrm>
            <a:off x="1428217" y="47848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/>
          <p:nvPr/>
        </p:nvSpPr>
        <p:spPr>
          <a:xfrm>
            <a:off x="2520101" y="507819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/>
          <p:nvPr/>
        </p:nvSpPr>
        <p:spPr>
          <a:xfrm>
            <a:off x="441347" y="513367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/楕円 106"/>
          <p:cNvSpPr/>
          <p:nvPr/>
        </p:nvSpPr>
        <p:spPr>
          <a:xfrm>
            <a:off x="4252168" y="50371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円/楕円 107"/>
          <p:cNvSpPr/>
          <p:nvPr/>
        </p:nvSpPr>
        <p:spPr>
          <a:xfrm>
            <a:off x="2037530" y="50538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円/楕円 108"/>
          <p:cNvSpPr/>
          <p:nvPr/>
        </p:nvSpPr>
        <p:spPr>
          <a:xfrm>
            <a:off x="2051256" y="518471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/>
          <p:nvPr/>
        </p:nvSpPr>
        <p:spPr>
          <a:xfrm>
            <a:off x="899169" y="48357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/>
          <p:nvPr/>
        </p:nvSpPr>
        <p:spPr>
          <a:xfrm>
            <a:off x="3638951" y="490021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/>
          <p:nvPr/>
        </p:nvSpPr>
        <p:spPr>
          <a:xfrm>
            <a:off x="3608312" y="475746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/>
          <p:nvPr/>
        </p:nvSpPr>
        <p:spPr>
          <a:xfrm>
            <a:off x="1952128" y="5006354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/>
          <p:cNvSpPr/>
          <p:nvPr/>
        </p:nvSpPr>
        <p:spPr>
          <a:xfrm>
            <a:off x="2276128" y="461344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/>
          <p:cNvSpPr/>
          <p:nvPr/>
        </p:nvSpPr>
        <p:spPr>
          <a:xfrm>
            <a:off x="4112368" y="4983154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/>
          <p:nvPr/>
        </p:nvSpPr>
        <p:spPr>
          <a:xfrm>
            <a:off x="2456184" y="500635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/>
          <p:nvPr/>
        </p:nvSpPr>
        <p:spPr>
          <a:xfrm>
            <a:off x="4563812" y="46314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/>
          <p:nvPr/>
        </p:nvSpPr>
        <p:spPr>
          <a:xfrm>
            <a:off x="395536" y="498236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/>
          <p:nvPr/>
        </p:nvSpPr>
        <p:spPr>
          <a:xfrm>
            <a:off x="3021061" y="4919488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/>
          <p:nvPr/>
        </p:nvSpPr>
        <p:spPr>
          <a:xfrm>
            <a:off x="1376064" y="46314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円/楕円 120"/>
          <p:cNvSpPr/>
          <p:nvPr/>
        </p:nvSpPr>
        <p:spPr>
          <a:xfrm>
            <a:off x="719608" y="4703464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正方形/長方形 121"/>
          <p:cNvSpPr/>
          <p:nvPr/>
        </p:nvSpPr>
        <p:spPr>
          <a:xfrm>
            <a:off x="1730987" y="5783339"/>
            <a:ext cx="1641821" cy="4034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/>
              <a:t>detector</a:t>
            </a:r>
            <a:endParaRPr kumimoji="1" lang="ja-JP" altLang="en-US" sz="3200" dirty="0"/>
          </a:p>
        </p:txBody>
      </p:sp>
      <p:cxnSp>
        <p:nvCxnSpPr>
          <p:cNvPr id="138" name="直線コネクタ 137"/>
          <p:cNvCxnSpPr/>
          <p:nvPr/>
        </p:nvCxnSpPr>
        <p:spPr>
          <a:xfrm>
            <a:off x="1730988" y="1167681"/>
            <a:ext cx="9630" cy="5435942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/>
          <p:nvPr/>
        </p:nvCxnSpPr>
        <p:spPr>
          <a:xfrm>
            <a:off x="3351000" y="1185054"/>
            <a:ext cx="4815" cy="5418569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0" name="下矢印 139"/>
          <p:cNvSpPr/>
          <p:nvPr/>
        </p:nvSpPr>
        <p:spPr>
          <a:xfrm>
            <a:off x="4140970" y="2444627"/>
            <a:ext cx="970059" cy="562225"/>
          </a:xfrm>
          <a:prstGeom prst="downArrow">
            <a:avLst/>
          </a:prstGeom>
          <a:solidFill>
            <a:srgbClr val="AD0101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下矢印 140"/>
          <p:cNvSpPr/>
          <p:nvPr/>
        </p:nvSpPr>
        <p:spPr>
          <a:xfrm>
            <a:off x="4140970" y="3836204"/>
            <a:ext cx="970059" cy="562225"/>
          </a:xfrm>
          <a:prstGeom prst="downArrow">
            <a:avLst/>
          </a:prstGeom>
          <a:solidFill>
            <a:srgbClr val="AD0101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3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FFFFFF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19" y="6294415"/>
            <a:ext cx="480113" cy="348081"/>
          </a:xfrm>
          <a:prstGeom prst="rect">
            <a:avLst/>
          </a:prstGeom>
        </p:spPr>
      </p:pic>
      <p:sp>
        <p:nvSpPr>
          <p:cNvPr id="144" name="テキスト ボックス 143"/>
          <p:cNvSpPr txBox="1"/>
          <p:nvPr/>
        </p:nvSpPr>
        <p:spPr>
          <a:xfrm>
            <a:off x="5345062" y="2357159"/>
            <a:ext cx="36059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Experiments can vary</a:t>
            </a:r>
          </a:p>
          <a:p>
            <a:pPr algn="ctr"/>
            <a:r>
              <a:rPr lang="en-US" altLang="ja-JP" sz="2800" dirty="0" smtClean="0"/>
              <a:t>spatial volume</a:t>
            </a:r>
          </a:p>
          <a:p>
            <a:pPr algn="ctr"/>
            <a:r>
              <a:rPr kumimoji="1" lang="en-US" altLang="ja-JP" sz="2800" dirty="0" smtClean="0"/>
              <a:t>to measure fluctuations</a:t>
            </a:r>
            <a:endParaRPr kumimoji="1" lang="ja-JP" altLang="en-US" sz="2800" dirty="0"/>
          </a:p>
        </p:txBody>
      </p:sp>
      <p:sp>
        <p:nvSpPr>
          <p:cNvPr id="145" name="下矢印 144"/>
          <p:cNvSpPr/>
          <p:nvPr/>
        </p:nvSpPr>
        <p:spPr>
          <a:xfrm>
            <a:off x="6335146" y="4023076"/>
            <a:ext cx="1637968" cy="61193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5416812" y="4886942"/>
            <a:ext cx="34624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The larger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sz="2800" i="1" dirty="0" smtClean="0">
                <a:latin typeface="Symbol" panose="05050102010706020507" pitchFamily="18" charset="2"/>
              </a:rPr>
              <a:t>h</a:t>
            </a:r>
            <a:r>
              <a:rPr kumimoji="1" lang="en-US" altLang="ja-JP" sz="2800" dirty="0" smtClean="0"/>
              <a:t>,</a:t>
            </a:r>
          </a:p>
          <a:p>
            <a:pPr algn="ctr"/>
            <a:r>
              <a:rPr lang="en-US" altLang="ja-JP" sz="2800" dirty="0" smtClean="0"/>
              <a:t>the earlier fluctuations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730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6609294" y="3132455"/>
            <a:ext cx="1387223" cy="94669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364834" cy="1658198"/>
          </a:xfrm>
        </p:spPr>
        <p:txBody>
          <a:bodyPr/>
          <a:lstStyle/>
          <a:p>
            <a:r>
              <a:rPr kumimoji="1" lang="en-US" altLang="ja-JP" dirty="0" smtClean="0"/>
              <a:t>Electric Charge Fluctuations @ LHC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/>
          <a:stretch/>
        </p:blipFill>
        <p:spPr bwMode="auto">
          <a:xfrm>
            <a:off x="2313826" y="1626980"/>
            <a:ext cx="3958298" cy="306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398764" y="1350460"/>
            <a:ext cx="2476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ALICE Collaboration,</a:t>
            </a:r>
          </a:p>
          <a:p>
            <a:pPr algn="r"/>
            <a:r>
              <a:rPr kumimoji="1" lang="en-US" altLang="ja-JP" sz="2000" dirty="0" smtClean="0"/>
              <a:t>PRL </a:t>
            </a:r>
            <a:r>
              <a:rPr kumimoji="1" lang="en-US" altLang="ja-JP" sz="2000" b="1" dirty="0" smtClean="0"/>
              <a:t>110</a:t>
            </a:r>
            <a:r>
              <a:rPr kumimoji="1" lang="en-US" altLang="ja-JP" sz="2000" dirty="0" smtClean="0"/>
              <a:t>, 152301 2013</a:t>
            </a:r>
            <a:endParaRPr kumimoji="1" lang="ja-JP" altLang="en-US" sz="2000" dirty="0"/>
          </a:p>
        </p:txBody>
      </p:sp>
      <p:sp>
        <p:nvSpPr>
          <p:cNvPr id="7" name="正方形/長方形 6"/>
          <p:cNvSpPr/>
          <p:nvPr/>
        </p:nvSpPr>
        <p:spPr>
          <a:xfrm>
            <a:off x="2367767" y="1688453"/>
            <a:ext cx="3478309" cy="625377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60025" y="1691766"/>
            <a:ext cx="1475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Hadronic</a:t>
            </a:r>
            <a:endParaRPr kumimoji="1" lang="ja-JP" altLang="en-US" sz="2400" dirty="0"/>
          </a:p>
        </p:txBody>
      </p:sp>
      <p:sp>
        <p:nvSpPr>
          <p:cNvPr id="9" name="正方形/長方形 8"/>
          <p:cNvSpPr/>
          <p:nvPr/>
        </p:nvSpPr>
        <p:spPr>
          <a:xfrm>
            <a:off x="2366362" y="3999507"/>
            <a:ext cx="3478309" cy="34986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91138" y="390360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Quark-gluon</a:t>
            </a:r>
            <a:endParaRPr kumimoji="1" lang="ja-JP" altLang="en-US" sz="2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3841651" y="3366178"/>
            <a:ext cx="1915089" cy="5406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sim \frac{\langle \delta N_Q^2 \rangle}V&#10;\end{align*}&lt;/body&gt;&#10;  &lt;fcolor&gt;FFFFFFFF&lt;/fcolor&gt;&#10;  &lt;bcolor&gt;FFFFFFFF&lt;/bcolor&gt;&#10;  &lt;transparent&gt;True&lt;/transparent&gt;&#10;  &lt;resolution&gt;1800&lt;/resolution&gt;&#10;  &lt;imageh&gt;582&lt;/imageh&gt;&#10;  &lt;imagew&gt;963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06" y="3257902"/>
            <a:ext cx="1130475" cy="683215"/>
          </a:xfrm>
          <a:prstGeom prst="rect">
            <a:avLst/>
          </a:prstGeom>
        </p:spPr>
      </p:pic>
      <p:sp>
        <p:nvSpPr>
          <p:cNvPr id="17" name="二等辺三角形 16"/>
          <p:cNvSpPr/>
          <p:nvPr/>
        </p:nvSpPr>
        <p:spPr>
          <a:xfrm rot="18217112">
            <a:off x="6320733" y="2963457"/>
            <a:ext cx="330827" cy="531598"/>
          </a:xfrm>
          <a:prstGeom prst="triangl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2680448" y="4811841"/>
            <a:ext cx="873782" cy="44441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二等辺三角形 19"/>
          <p:cNvSpPr/>
          <p:nvPr/>
        </p:nvSpPr>
        <p:spPr>
          <a:xfrm rot="3118221">
            <a:off x="3599313" y="4509226"/>
            <a:ext cx="179430" cy="688355"/>
          </a:xfrm>
          <a:prstGeom prst="triangl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sim V&#10;\end{align*}&lt;/body&gt;&#10;  &lt;fcolor&gt;FFFFFFFF&lt;/fcolor&gt;&#10;  &lt;bcolor&gt;FFFFFFFF&lt;/bcolor&gt;&#10;  &lt;transparent&gt;True&lt;/transparent&gt;&#10;  &lt;resolution&gt;1800&lt;/resolution&gt;&#10;  &lt;imageh&gt;175&lt;/imageh&gt;&#10;  &lt;imagew&gt;441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77" y="4920472"/>
            <a:ext cx="565998" cy="224602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773503" y="5701094"/>
            <a:ext cx="78036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Fluctuation is more QGP-like </a:t>
            </a:r>
            <a:r>
              <a:rPr lang="en-US" altLang="ja-JP" sz="2800" dirty="0" smtClean="0"/>
              <a:t>as </a:t>
            </a:r>
            <a:r>
              <a:rPr lang="en-US" altLang="ja-JP" sz="2800" i="1" dirty="0" smtClean="0"/>
              <a:t>V</a:t>
            </a:r>
            <a:r>
              <a:rPr lang="en-US" altLang="ja-JP" sz="2800" dirty="0" smtClean="0"/>
              <a:t> becomes larger.</a:t>
            </a:r>
          </a:p>
          <a:p>
            <a:pPr algn="ctr"/>
            <a:r>
              <a:rPr kumimoji="1" lang="en-US" altLang="ja-JP" sz="2800" dirty="0" smtClean="0"/>
              <a:t>The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sz="2800" dirty="0" smtClean="0"/>
              <a:t> dependence encodes history of the medium!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5213" y="1861516"/>
            <a:ext cx="1415772" cy="35500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rtlCol="0">
            <a:spAutoFit/>
          </a:bodyPr>
          <a:lstStyle/>
          <a:p>
            <a:r>
              <a:rPr lang="ja-JP" altLang="en-US" sz="4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一本の草</a:t>
            </a:r>
            <a:r>
              <a:rPr lang="ja-JP" altLang="en-US" sz="4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も涼風</a:t>
            </a:r>
            <a:endParaRPr lang="en-US" altLang="ja-JP" sz="40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宿りけり　一茶</a:t>
            </a:r>
            <a:endParaRPr kumimoji="1" lang="ja-JP" altLang="en-US" sz="4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11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80237" y="2357718"/>
            <a:ext cx="7156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 smtClean="0"/>
              <a:t>Diffusion of non-</a:t>
            </a:r>
            <a:r>
              <a:rPr kumimoji="1" lang="en-US" altLang="ja-JP" sz="4800" dirty="0" err="1" smtClean="0"/>
              <a:t>Gaussianity</a:t>
            </a:r>
            <a:endParaRPr kumimoji="1" lang="ja-JP" altLang="en-US" sz="4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94909" y="3979069"/>
            <a:ext cx="3927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MK,Asakawa,Ono,PLB</a:t>
            </a:r>
            <a:r>
              <a:rPr kumimoji="1" lang="en-US" altLang="ja-JP" sz="2000" b="1" dirty="0" smtClean="0">
                <a:solidFill>
                  <a:schemeClr val="tx1">
                    <a:lumMod val="85000"/>
                  </a:schemeClr>
                </a:solidFill>
              </a:rPr>
              <a:t>728</a:t>
            </a:r>
            <a:r>
              <a:rPr kumimoji="1"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,386(2014)</a:t>
            </a:r>
            <a:endParaRPr kumimoji="1" lang="ja-JP" altLang="en-US" sz="20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5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6609294" y="3132455"/>
            <a:ext cx="1387223" cy="94669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364834" cy="1658198"/>
          </a:xfrm>
        </p:spPr>
        <p:txBody>
          <a:bodyPr/>
          <a:lstStyle/>
          <a:p>
            <a:r>
              <a:rPr kumimoji="1" lang="en-US" altLang="ja-JP" dirty="0" smtClean="0"/>
              <a:t>Electric Charge Fluctuations @ LHC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/>
          <a:stretch/>
        </p:blipFill>
        <p:spPr bwMode="auto">
          <a:xfrm>
            <a:off x="2313826" y="1626980"/>
            <a:ext cx="3958298" cy="306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398764" y="1350460"/>
            <a:ext cx="2476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ALICE Collaboration,</a:t>
            </a:r>
          </a:p>
          <a:p>
            <a:pPr algn="r"/>
            <a:r>
              <a:rPr kumimoji="1" lang="en-US" altLang="ja-JP" sz="2000" dirty="0" smtClean="0"/>
              <a:t>PRL </a:t>
            </a:r>
            <a:r>
              <a:rPr kumimoji="1" lang="en-US" altLang="ja-JP" sz="2000" b="1" dirty="0" smtClean="0"/>
              <a:t>110</a:t>
            </a:r>
            <a:r>
              <a:rPr kumimoji="1" lang="en-US" altLang="ja-JP" sz="2000" dirty="0" smtClean="0"/>
              <a:t>, 152301 2013</a:t>
            </a:r>
            <a:endParaRPr kumimoji="1" lang="ja-JP" altLang="en-US" sz="2000" dirty="0"/>
          </a:p>
        </p:txBody>
      </p:sp>
      <p:sp>
        <p:nvSpPr>
          <p:cNvPr id="7" name="正方形/長方形 6"/>
          <p:cNvSpPr/>
          <p:nvPr/>
        </p:nvSpPr>
        <p:spPr>
          <a:xfrm>
            <a:off x="2367767" y="1688453"/>
            <a:ext cx="3478309" cy="625377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60025" y="1691766"/>
            <a:ext cx="1475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Hadronic</a:t>
            </a:r>
            <a:endParaRPr kumimoji="1" lang="ja-JP" altLang="en-US" sz="2400" dirty="0"/>
          </a:p>
        </p:txBody>
      </p:sp>
      <p:sp>
        <p:nvSpPr>
          <p:cNvPr id="9" name="正方形/長方形 8"/>
          <p:cNvSpPr/>
          <p:nvPr/>
        </p:nvSpPr>
        <p:spPr>
          <a:xfrm>
            <a:off x="2366362" y="3999507"/>
            <a:ext cx="3478309" cy="34986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91138" y="390360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Quark-gluon</a:t>
            </a:r>
            <a:endParaRPr kumimoji="1" lang="ja-JP" altLang="en-US" sz="2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3841651" y="3366178"/>
            <a:ext cx="1915089" cy="5406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sim \frac{\langle \delta N_Q^2 \rangle}V&#10;\end{align*}&lt;/body&gt;&#10;  &lt;fcolor&gt;FFFFFFFF&lt;/fcolor&gt;&#10;  &lt;bcolor&gt;FFFFFFFF&lt;/bcolor&gt;&#10;  &lt;transparent&gt;True&lt;/transparent&gt;&#10;  &lt;resolution&gt;1800&lt;/resolution&gt;&#10;  &lt;imageh&gt;582&lt;/imageh&gt;&#10;  &lt;imagew&gt;963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06" y="3257902"/>
            <a:ext cx="1130475" cy="683215"/>
          </a:xfrm>
          <a:prstGeom prst="rect">
            <a:avLst/>
          </a:prstGeom>
        </p:spPr>
      </p:pic>
      <p:sp>
        <p:nvSpPr>
          <p:cNvPr id="17" name="二等辺三角形 16"/>
          <p:cNvSpPr/>
          <p:nvPr/>
        </p:nvSpPr>
        <p:spPr>
          <a:xfrm rot="18217112">
            <a:off x="6320733" y="2963457"/>
            <a:ext cx="330827" cy="531598"/>
          </a:xfrm>
          <a:prstGeom prst="triangl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2680448" y="4811841"/>
            <a:ext cx="873782" cy="44441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二等辺三角形 19"/>
          <p:cNvSpPr/>
          <p:nvPr/>
        </p:nvSpPr>
        <p:spPr>
          <a:xfrm rot="3118221">
            <a:off x="3599313" y="4509226"/>
            <a:ext cx="179430" cy="688355"/>
          </a:xfrm>
          <a:prstGeom prst="triangl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sim V&#10;\end{align*}&lt;/body&gt;&#10;  &lt;fcolor&gt;FFFFFFFF&lt;/fcolor&gt;&#10;  &lt;bcolor&gt;FFFFFFFF&lt;/bcolor&gt;&#10;  &lt;transparent&gt;True&lt;/transparent&gt;&#10;  &lt;resolution&gt;1800&lt;/resolution&gt;&#10;  &lt;imageh&gt;175&lt;/imageh&gt;&#10;  &lt;imagew&gt;441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77" y="4920472"/>
            <a:ext cx="565998" cy="22460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74516" y="5668925"/>
            <a:ext cx="7527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Experimental results only for 2</a:t>
            </a:r>
            <a:r>
              <a:rPr kumimoji="1" lang="en-US" altLang="ja-JP" sz="2400" baseline="30000" dirty="0" smtClean="0"/>
              <a:t>nd</a:t>
            </a:r>
            <a:r>
              <a:rPr kumimoji="1" lang="en-US" altLang="ja-JP" sz="2400" dirty="0" smtClean="0"/>
              <a:t> order fluctuation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 results </a:t>
            </a:r>
            <a:r>
              <a:rPr lang="en-US" altLang="ja-JP" sz="2400" dirty="0"/>
              <a:t>on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smtClean="0"/>
              <a:t>dependence of higher-order </a:t>
            </a:r>
            <a:r>
              <a:rPr kumimoji="1" lang="en-US" altLang="ja-JP" sz="2400" dirty="0" err="1" smtClean="0"/>
              <a:t>cumulants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8908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670312" y="548641"/>
            <a:ext cx="523572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800" dirty="0" err="1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Physicits</a:t>
            </a:r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 can feel </a:t>
            </a:r>
            <a:r>
              <a:rPr kumimoji="1" lang="en-US" altLang="ja-JP" sz="2800" dirty="0" smtClean="0">
                <a:solidFill>
                  <a:srgbClr val="FF5050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hot </a:t>
            </a:r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early Universe</a:t>
            </a:r>
          </a:p>
          <a:p>
            <a:pPr algn="r"/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13 800 000 000 years ago</a:t>
            </a:r>
          </a:p>
          <a:p>
            <a:pPr algn="r"/>
            <a:r>
              <a:rPr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in tiny </a:t>
            </a:r>
            <a:r>
              <a:rPr lang="en-US" altLang="ja-JP" sz="2800" dirty="0" smtClean="0">
                <a:solidFill>
                  <a:srgbClr val="B3D9FF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fluctuations </a:t>
            </a:r>
            <a:r>
              <a:rPr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of</a:t>
            </a:r>
          </a:p>
          <a:p>
            <a:pPr algn="r"/>
            <a:r>
              <a:rPr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cosmic microwave</a:t>
            </a:r>
            <a:endParaRPr kumimoji="1" lang="ja-JP" altLang="en-US" sz="28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5" t="-5654" r="1944" b="35540"/>
          <a:stretch/>
        </p:blipFill>
        <p:spPr>
          <a:xfrm>
            <a:off x="0" y="2794958"/>
            <a:ext cx="9168939" cy="406304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24000">
                <a:srgbClr val="FFFFFF">
                  <a:alpha val="25000"/>
                </a:srgbClr>
              </a:gs>
              <a:gs pos="32178">
                <a:srgbClr val="FFFFFF">
                  <a:alpha val="10000"/>
                </a:srgbClr>
              </a:gs>
              <a:gs pos="62000">
                <a:schemeClr val="tx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1984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1317810" y="3942688"/>
            <a:ext cx="5665695" cy="141200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吹き出し 14"/>
          <p:cNvSpPr/>
          <p:nvPr/>
        </p:nvSpPr>
        <p:spPr>
          <a:xfrm>
            <a:off x="4506517" y="5495007"/>
            <a:ext cx="4359577" cy="482249"/>
          </a:xfrm>
          <a:prstGeom prst="wedgeRoundRectCallout">
            <a:avLst>
              <a:gd name="adj1" fmla="val -28996"/>
              <a:gd name="adj2" fmla="val -992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Stochastic Formalism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3412" y="1673626"/>
            <a:ext cx="4588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Fluctuating hydrodynamics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13646" y="2164050"/>
            <a:ext cx="3529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(stochastic hydrodynamics)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30549" y="1846527"/>
            <a:ext cx="2503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Landau, </a:t>
            </a:r>
            <a:r>
              <a:rPr kumimoji="1" lang="en-US" altLang="ja-JP" sz="2000" dirty="0" err="1" smtClean="0"/>
              <a:t>Lifshitz</a:t>
            </a:r>
            <a:r>
              <a:rPr kumimoji="1" lang="en-US" altLang="ja-JP" sz="2000" dirty="0" smtClean="0"/>
              <a:t>, </a:t>
            </a:r>
          </a:p>
          <a:p>
            <a:r>
              <a:rPr lang="en-US" altLang="ja-JP" sz="2000" dirty="0" smtClean="0"/>
              <a:t>Statistical Mechanics II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80350" y="4045297"/>
            <a:ext cx="4340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Stochastic diffusion equation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2919" y="3340713"/>
            <a:ext cx="5080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/>
              <a:t>C</a:t>
            </a:r>
            <a:r>
              <a:rPr kumimoji="1" lang="en-US" altLang="ja-JP" sz="2400" dirty="0" smtClean="0"/>
              <a:t>ounterpart for diffusive processes</a:t>
            </a:r>
            <a:endParaRPr kumimoji="1" lang="ja-JP" altLang="en-US" sz="2400" dirty="0"/>
          </a:p>
        </p:txBody>
      </p:sp>
      <p:sp>
        <p:nvSpPr>
          <p:cNvPr id="11" name="下矢印 10"/>
          <p:cNvSpPr/>
          <p:nvPr/>
        </p:nvSpPr>
        <p:spPr>
          <a:xfrm>
            <a:off x="1577790" y="2752162"/>
            <a:ext cx="1478558" cy="49890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x^2 n + \partial_x \xi(\eta,\tau)&#10;\end{align*}&lt;/body&gt;&#10;  &lt;fcolor&gt;FFFFFFFF&lt;/fcolor&gt;&#10;  &lt;bcolor&gt;FFFFFFFF&lt;/bcolor&gt;&#10;  &lt;transparent&gt;True&lt;/transparent&gt;&#10;  &lt;resolution&gt;1800&lt;/resolution&gt;&#10;  &lt;imageh&gt;282&lt;/imageh&gt;&#10;  &lt;imagew&gt;2581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938" y="4655226"/>
            <a:ext cx="4866980" cy="53176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506517" y="5495007"/>
            <a:ext cx="4429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Random force determined by FDR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00432" y="6144961"/>
            <a:ext cx="7182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CCCC"/>
                </a:solidFill>
              </a:rPr>
              <a:t>This formalism </a:t>
            </a:r>
            <a:r>
              <a:rPr lang="en-US" altLang="ja-JP" sz="2800" dirty="0" smtClean="0">
                <a:solidFill>
                  <a:srgbClr val="FFCCCC"/>
                </a:solidFill>
              </a:rPr>
              <a:t>cannot</a:t>
            </a:r>
            <a:r>
              <a:rPr kumimoji="1" lang="en-US" altLang="ja-JP" sz="2800" dirty="0" smtClean="0">
                <a:solidFill>
                  <a:srgbClr val="FFCCCC"/>
                </a:solidFill>
              </a:rPr>
              <a:t> describe non-</a:t>
            </a:r>
            <a:r>
              <a:rPr kumimoji="1" lang="en-US" altLang="ja-JP" sz="2800" dirty="0" err="1" smtClean="0">
                <a:solidFill>
                  <a:srgbClr val="FFCCCC"/>
                </a:solidFill>
              </a:rPr>
              <a:t>Gaussianity</a:t>
            </a:r>
            <a:r>
              <a:rPr kumimoji="1" lang="en-US" altLang="ja-JP" sz="2800" dirty="0" smtClean="0">
                <a:solidFill>
                  <a:srgbClr val="FFCCCC"/>
                </a:solidFill>
              </a:rPr>
              <a:t>!</a:t>
            </a:r>
            <a:endParaRPr kumimoji="1" lang="ja-JP" altLang="en-US" sz="2800" dirty="0">
              <a:solidFill>
                <a:srgbClr val="FFCCCC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289176" y="4655226"/>
            <a:ext cx="1362636" cy="598092"/>
          </a:xfrm>
          <a:prstGeom prst="rect">
            <a:avLst/>
          </a:prstGeom>
          <a:solidFill>
            <a:srgbClr val="FF000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51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Diffusion Master Equation</a:t>
            </a:r>
            <a:endParaRPr kumimoji="1" lang="ja-JP" altLang="en-US" dirty="0"/>
          </a:p>
        </p:txBody>
      </p:sp>
      <p:sp>
        <p:nvSpPr>
          <p:cNvPr id="47" name="角丸四角形 46"/>
          <p:cNvSpPr/>
          <p:nvPr/>
        </p:nvSpPr>
        <p:spPr>
          <a:xfrm>
            <a:off x="7236296" y="2236227"/>
            <a:ext cx="1661051" cy="1194519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395536" y="4078818"/>
            <a:ext cx="8136904" cy="1898506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49" name="直線矢印コネクタ 48"/>
          <p:cNvCxnSpPr/>
          <p:nvPr/>
        </p:nvCxnSpPr>
        <p:spPr>
          <a:xfrm>
            <a:off x="251520" y="3142714"/>
            <a:ext cx="6552728" cy="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539552" y="2610898"/>
            <a:ext cx="0" cy="531816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1403648" y="2632843"/>
            <a:ext cx="0" cy="50987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2267744" y="2632843"/>
            <a:ext cx="0" cy="50987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3131840" y="2632843"/>
            <a:ext cx="0" cy="50987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H="1">
            <a:off x="3995936" y="2632843"/>
            <a:ext cx="947" cy="50987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4860032" y="2632843"/>
            <a:ext cx="0" cy="50987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5724128" y="2610898"/>
            <a:ext cx="0" cy="531816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251520" y="1774562"/>
            <a:ext cx="5428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Divide spatial coordinate into discrete cells</a:t>
            </a:r>
            <a:endParaRPr lang="ja-JP" altLang="en-US" sz="2400" dirty="0"/>
          </a:p>
        </p:txBody>
      </p:sp>
      <p:sp>
        <p:nvSpPr>
          <p:cNvPr id="65" name="円/楕円 64"/>
          <p:cNvSpPr/>
          <p:nvPr/>
        </p:nvSpPr>
        <p:spPr>
          <a:xfrm>
            <a:off x="3258551" y="2678644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5096122" y="2561076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2548585" y="2728210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899592" y="2795816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5940152" y="2827062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4973137" y="2838067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5381246" y="2782674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4541089" y="2787288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1629297" y="2795816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4145549" y="2610898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1926930" y="2620198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666735" y="2632843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右カーブ矢印 77"/>
          <p:cNvSpPr/>
          <p:nvPr/>
        </p:nvSpPr>
        <p:spPr>
          <a:xfrm rot="16200000">
            <a:off x="3830100" y="2840510"/>
            <a:ext cx="333566" cy="669023"/>
          </a:xfrm>
          <a:prstGeom prst="curved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右カーブ矢印 78"/>
          <p:cNvSpPr/>
          <p:nvPr/>
        </p:nvSpPr>
        <p:spPr>
          <a:xfrm rot="5400000" flipH="1">
            <a:off x="3156461" y="2839603"/>
            <a:ext cx="333566" cy="670840"/>
          </a:xfrm>
          <a:prstGeom prst="curved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090287" y="4121157"/>
            <a:ext cx="2598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Calibri" panose="020F0502020204030204" pitchFamily="34" charset="0"/>
              </a:rPr>
              <a:t>Master Equation</a:t>
            </a:r>
            <a:endParaRPr lang="ja-JP" altLang="en-US" sz="2800" dirty="0">
              <a:latin typeface="Calibri" panose="020F0502020204030204" pitchFamily="34" charset="0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7301980" y="2350626"/>
            <a:ext cx="1509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j-lt"/>
              </a:rPr>
              <a:t>probability</a:t>
            </a:r>
            <a:endParaRPr lang="ja-JP" altLang="en-US" sz="2400" dirty="0">
              <a:latin typeface="+mj-lt"/>
            </a:endParaRPr>
          </a:p>
        </p:txBody>
      </p:sp>
      <p:sp>
        <p:nvSpPr>
          <p:cNvPr id="83" name="右矢印 82"/>
          <p:cNvSpPr/>
          <p:nvPr/>
        </p:nvSpPr>
        <p:spPr>
          <a:xfrm>
            <a:off x="6804248" y="2468255"/>
            <a:ext cx="432048" cy="602451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1697695" y="6241667"/>
            <a:ext cx="5383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latin typeface="+mj-lt"/>
              </a:rPr>
              <a:t>Solve the DME </a:t>
            </a:r>
            <a:r>
              <a:rPr lang="en-US" altLang="ja-JP" sz="2400" b="1" dirty="0" smtClean="0">
                <a:solidFill>
                  <a:srgbClr val="FFFF00"/>
                </a:solidFill>
                <a:latin typeface="+mj-lt"/>
              </a:rPr>
              <a:t>exactly</a:t>
            </a:r>
            <a:r>
              <a:rPr lang="en-US" altLang="ja-JP" sz="2400" dirty="0" smtClean="0">
                <a:latin typeface="+mj-lt"/>
              </a:rPr>
              <a:t>, and take </a:t>
            </a:r>
            <a:r>
              <a:rPr lang="en-US" altLang="ja-JP" sz="2400" i="1" dirty="0" smtClean="0">
                <a:latin typeface="+mj-lt"/>
              </a:rPr>
              <a:t>a</a:t>
            </a:r>
            <a:r>
              <a:rPr lang="en-US" altLang="ja-JP" sz="2400" dirty="0" smtClean="0">
                <a:latin typeface="+mj-lt"/>
                <a:sym typeface="Wingdings" pitchFamily="2" charset="2"/>
              </a:rPr>
              <a:t>0 limit</a:t>
            </a:r>
            <a:endParaRPr lang="ja-JP" altLang="en-US" sz="2400" dirty="0">
              <a:latin typeface="+mj-lt"/>
            </a:endParaRPr>
          </a:p>
        </p:txBody>
      </p:sp>
      <p:sp>
        <p:nvSpPr>
          <p:cNvPr id="85" name="フリーフォーム 84"/>
          <p:cNvSpPr/>
          <p:nvPr/>
        </p:nvSpPr>
        <p:spPr>
          <a:xfrm>
            <a:off x="4847828" y="3156034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90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FFFFFF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50626"/>
            <a:ext cx="595266" cy="179543"/>
          </a:xfrm>
          <a:prstGeom prst="rect">
            <a:avLst/>
          </a:prstGeom>
        </p:spPr>
      </p:pic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FFFFFF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2350626"/>
            <a:ext cx="295223" cy="179543"/>
          </a:xfrm>
          <a:prstGeom prst="rect">
            <a:avLst/>
          </a:prstGeom>
        </p:spPr>
      </p:pic>
      <p:pic>
        <p:nvPicPr>
          <p:cNvPr id="92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FFFFFF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2357948"/>
            <a:ext cx="591651" cy="203643"/>
          </a:xfrm>
          <a:prstGeom prst="rect">
            <a:avLst/>
          </a:prstGeom>
        </p:spPr>
      </p:pic>
      <p:pic>
        <p:nvPicPr>
          <p:cNvPr id="9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FFFFFF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396476"/>
            <a:ext cx="598881" cy="203643"/>
          </a:xfrm>
          <a:prstGeom prst="rect">
            <a:avLst/>
          </a:prstGeom>
        </p:spPr>
      </p:pic>
      <p:pic>
        <p:nvPicPr>
          <p:cNvPr id="95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FFFFFF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2498839"/>
            <a:ext cx="297633" cy="31330"/>
          </a:xfrm>
          <a:prstGeom prst="rect">
            <a:avLst/>
          </a:prstGeom>
        </p:spPr>
      </p:pic>
      <p:pic>
        <p:nvPicPr>
          <p:cNvPr id="9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FFFFFF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52591"/>
            <a:ext cx="297633" cy="31330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FFFFFF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612" y="2909808"/>
            <a:ext cx="747036" cy="362596"/>
          </a:xfrm>
          <a:prstGeom prst="rect">
            <a:avLst/>
          </a:prstGeom>
        </p:spPr>
      </p:pic>
      <p:sp>
        <p:nvSpPr>
          <p:cNvPr id="62" name="円/楕円 61"/>
          <p:cNvSpPr/>
          <p:nvPr/>
        </p:nvSpPr>
        <p:spPr>
          <a:xfrm>
            <a:off x="3554370" y="2854682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FF909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76" y="3413391"/>
            <a:ext cx="230076" cy="28803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157126" y="1235869"/>
            <a:ext cx="3927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MK,Asakawa,Ono,PLB</a:t>
            </a:r>
            <a:r>
              <a:rPr kumimoji="1" lang="en-US" altLang="ja-JP" sz="2000" b="1" dirty="0" smtClean="0">
                <a:solidFill>
                  <a:schemeClr val="tx1">
                    <a:lumMod val="85000"/>
                  </a:schemeClr>
                </a:solidFill>
              </a:rPr>
              <a:t>728</a:t>
            </a:r>
            <a:r>
              <a:rPr kumimoji="1"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,386(2014)</a:t>
            </a:r>
            <a:endParaRPr kumimoji="1" lang="ja-JP" altLang="en-US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-2 n_x P({\bf n})  ]&#10;\end{align*}&lt;/body&gt;&#10;  &lt;fcolor&gt;FFFFFFFF&lt;/fcolor&gt;&#10;  &lt;bcolor&gt;FFFFFFFF&lt;/bcolor&gt;&#10;  &lt;transparent&gt;True&lt;/transparent&gt;&#10;  &lt;resolution&gt;1800&lt;/resolution&gt;&#10;  &lt;imageh&gt;249&lt;/imageh&gt;&#10;  &lt;imagew&gt;1160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85" y="5520726"/>
            <a:ext cx="1227666" cy="263525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&#10;P({\bf n})&#10;= \gamma \sum_x  &amp;amp; &#10;[ (n_x+1) &#10;\left\{ P({\bf n}+{\bf e}_x- {\bf e}_{x+1})&#10;+P({\bf n}+ {\bf e}_x - {\bf e}_{x-1})&#10;\right\} &#10;\end{align*}&lt;/body&gt;&#10;  &lt;fcolor&gt;FFFFFFFF&lt;/fcolor&gt;&#10;  &lt;bcolor&gt;FFFFFFFF&lt;/bcolor&gt;&#10;  &lt;transparent&gt;True&lt;/transparent&gt;&#10;  &lt;resolution&gt;1800&lt;/resolution&gt;&#10;  &lt;imageh&gt;634&lt;/imageh&gt;&#10;  &lt;imagew&gt;7080&lt;/imagew&gt;&#10;  &lt;scale&gt;50&lt;/scale&gt;&#10;  &lt;cursor&gt;17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0" y="4717318"/>
            <a:ext cx="7492998" cy="670983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FFFFFF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3358738"/>
            <a:ext cx="167551" cy="16461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3336371"/>
            <a:ext cx="149419" cy="13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824753" y="1460207"/>
            <a:ext cx="6673408" cy="44564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Our</a:t>
            </a:r>
            <a:r>
              <a:rPr kumimoji="1" lang="en-US" altLang="ja-JP" dirty="0" smtClean="0"/>
              <a:t> Predictions</a:t>
            </a:r>
            <a:endParaRPr kumimoji="1" lang="ja-JP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73" y="1460207"/>
            <a:ext cx="5985087" cy="418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3101446" y="3005017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Arial"/>
              </a:rPr>
              <a:t>4th</a:t>
            </a:r>
            <a:endParaRPr lang="ja-JP" altLang="en-US" sz="24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343747" y="3321261"/>
            <a:ext cx="720080" cy="35837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23" y="5449781"/>
            <a:ext cx="1526328" cy="397706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7856" y="3153646"/>
            <a:ext cx="1284078" cy="752030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/>
          <a:stretch/>
        </p:blipFill>
        <p:spPr bwMode="auto">
          <a:xfrm>
            <a:off x="5623177" y="926694"/>
            <a:ext cx="3168431" cy="24528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左右矢印 13"/>
          <p:cNvSpPr/>
          <p:nvPr/>
        </p:nvSpPr>
        <p:spPr>
          <a:xfrm rot="20673386">
            <a:off x="4875102" y="2439020"/>
            <a:ext cx="797859" cy="439271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79887" y="419696"/>
            <a:ext cx="2836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ALICE Collaboration, 2013</a:t>
            </a:r>
            <a:endParaRPr kumimoji="1" lang="ja-JP" altLang="en-US" sz="2000" dirty="0"/>
          </a:p>
        </p:txBody>
      </p:sp>
      <p:sp>
        <p:nvSpPr>
          <p:cNvPr id="16" name="正方形/長方形 15"/>
          <p:cNvSpPr/>
          <p:nvPr/>
        </p:nvSpPr>
        <p:spPr>
          <a:xfrm>
            <a:off x="2223247" y="1676397"/>
            <a:ext cx="2480540" cy="3379694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734191" y="1637461"/>
            <a:ext cx="2011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>
                <a:solidFill>
                  <a:srgbClr val="003300"/>
                </a:solidFill>
              </a:rPr>
              <a:t>experimentally</a:t>
            </a:r>
          </a:p>
          <a:p>
            <a:pPr algn="r"/>
            <a:r>
              <a:rPr lang="en-US" altLang="ja-JP" sz="2400" dirty="0" smtClean="0">
                <a:solidFill>
                  <a:srgbClr val="003300"/>
                </a:solidFill>
              </a:rPr>
              <a:t>accessible</a:t>
            </a:r>
            <a:endParaRPr kumimoji="1" lang="ja-JP" altLang="en-US" sz="2400" dirty="0">
              <a:solidFill>
                <a:srgbClr val="0033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01780" y="6188187"/>
            <a:ext cx="8804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Volume dep. of non-</a:t>
            </a:r>
            <a:r>
              <a:rPr kumimoji="1" lang="en-US" altLang="ja-JP" sz="2800" dirty="0" err="1" smtClean="0"/>
              <a:t>Gaussianity</a:t>
            </a:r>
            <a:r>
              <a:rPr kumimoji="1" lang="en-US" altLang="ja-JP" sz="2800" dirty="0" smtClean="0"/>
              <a:t> encodes more information!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11039" y="255249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Arial"/>
              </a:rPr>
              <a:t>2nd</a:t>
            </a:r>
            <a:endParaRPr lang="ja-JP" altLang="en-US" sz="2400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96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5305" y="1598211"/>
            <a:ext cx="84301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Fluctuations are invaluable tools in physics, as well as in our daily life.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8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Fluctuations acquires much attention in relativistic heavy-ion collisions. In particular, their non-</a:t>
            </a:r>
            <a:r>
              <a:rPr kumimoji="1" lang="en-US" altLang="ja-JP" sz="2800" dirty="0" err="1" smtClean="0"/>
              <a:t>Gaussianity</a:t>
            </a:r>
            <a:r>
              <a:rPr kumimoji="1" lang="en-US" altLang="ja-JP" sz="2800" dirty="0" smtClean="0"/>
              <a:t> is one of the latest topics in this realm.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23533" y="5772613"/>
            <a:ext cx="4491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0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The noise is the signal</a:t>
            </a:r>
            <a:endParaRPr kumimoji="1" lang="ja-JP" altLang="en-US" sz="40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23604" y="4977476"/>
            <a:ext cx="1891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4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1998</a:t>
            </a:r>
          </a:p>
          <a:p>
            <a:pPr algn="r"/>
            <a:r>
              <a:rPr lang="en-US" altLang="ja-JP" sz="24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R</a:t>
            </a:r>
            <a:r>
              <a:rPr kumimoji="1" lang="en-US" altLang="ja-JP" sz="24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olf </a:t>
            </a:r>
            <a:r>
              <a:rPr kumimoji="1" lang="en-US" altLang="ja-JP" sz="2400" dirty="0" err="1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Landauer</a:t>
            </a:r>
            <a:endParaRPr kumimoji="1" lang="en-US" altLang="ja-JP" sz="2400" dirty="0" smtClean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949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6238573" y="4007318"/>
            <a:ext cx="2062749" cy="46166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325549" y="511798"/>
            <a:ext cx="1620957" cy="4616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0786" y="1214947"/>
            <a:ext cx="54954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4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一本の草も涼風宿りけり</a:t>
            </a:r>
            <a:endParaRPr kumimoji="1" lang="ja-JP" altLang="en-US" sz="44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5549" y="1936437"/>
            <a:ext cx="5572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even on one blade of grass the cool wind lives</a:t>
            </a:r>
            <a:endParaRPr kumimoji="1" lang="ja-JP" altLang="en-US" sz="24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5549" y="244088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小林</a:t>
            </a:r>
            <a:r>
              <a:rPr lang="ja-JP" altLang="en-US" sz="28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一茶</a:t>
            </a:r>
            <a:endParaRPr kumimoji="1" lang="ja-JP" altLang="en-US" sz="28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5242" y="2895754"/>
            <a:ext cx="1938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Issa</a:t>
            </a:r>
            <a:r>
              <a:rPr kumimoji="1" lang="en-US" altLang="ja-JP" sz="24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 Kobayashi</a:t>
            </a:r>
          </a:p>
          <a:p>
            <a:r>
              <a:rPr lang="en-US" altLang="ja-JP" sz="24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1814</a:t>
            </a:r>
            <a:endParaRPr kumimoji="1" lang="ja-JP" altLang="en-US" sz="24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0698" y="511798"/>
            <a:ext cx="1558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 poet said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69920" y="4007319"/>
            <a:ext cx="2102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 physicist said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59033" y="5390617"/>
            <a:ext cx="4919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The noise is the signal</a:t>
            </a:r>
            <a:endParaRPr kumimoji="1" lang="ja-JP" altLang="en-US" sz="44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45698" y="4600954"/>
            <a:ext cx="1891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4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1998</a:t>
            </a:r>
          </a:p>
          <a:p>
            <a:pPr algn="r"/>
            <a:r>
              <a:rPr lang="en-US" altLang="ja-JP" sz="24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R</a:t>
            </a:r>
            <a:r>
              <a:rPr kumimoji="1" lang="en-US" altLang="ja-JP" sz="24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olf </a:t>
            </a:r>
            <a:r>
              <a:rPr kumimoji="1" lang="en-US" altLang="ja-JP" sz="2400" dirty="0" err="1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Landauer</a:t>
            </a:r>
            <a:endParaRPr kumimoji="1" lang="en-US" altLang="ja-JP" sz="2400" dirty="0" smtClean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34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upload.wikimedia.org/wikipedia/commons/c/c2/Brownian_motion_lar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49" y="1965384"/>
            <a:ext cx="4372663" cy="437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48953" y="492464"/>
            <a:ext cx="67024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Physicists can feel the existence of </a:t>
            </a:r>
            <a:r>
              <a:rPr kumimoji="1" lang="en-US" altLang="ja-JP" sz="2800" dirty="0" smtClean="0">
                <a:solidFill>
                  <a:srgbClr val="FFFF00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microscopic</a:t>
            </a:r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 </a:t>
            </a:r>
          </a:p>
          <a:p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atoms </a:t>
            </a:r>
            <a:r>
              <a:rPr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behind random </a:t>
            </a:r>
            <a:r>
              <a:rPr lang="en-US" altLang="ja-JP" sz="2800" dirty="0" smtClean="0">
                <a:solidFill>
                  <a:srgbClr val="B3D9FF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fluctuations </a:t>
            </a:r>
          </a:p>
          <a:p>
            <a:r>
              <a:rPr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of Brownian pollens</a:t>
            </a:r>
            <a:endParaRPr kumimoji="1" lang="ja-JP" altLang="en-US" sz="28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087742" y="3493777"/>
            <a:ext cx="1807407" cy="2985588"/>
            <a:chOff x="6399575" y="2753944"/>
            <a:chExt cx="1807407" cy="2985588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9575" y="2753944"/>
              <a:ext cx="1754507" cy="2190190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6732411" y="4908535"/>
              <a:ext cx="14745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2400" dirty="0" smtClean="0">
                  <a:solidFill>
                    <a:schemeClr val="tx1">
                      <a:lumMod val="85000"/>
                    </a:schemeClr>
                  </a:solidFill>
                </a:rPr>
                <a:t>A. Einstein</a:t>
              </a:r>
            </a:p>
            <a:p>
              <a:pPr algn="r"/>
              <a:r>
                <a:rPr kumimoji="1" lang="en-US" altLang="ja-JP" sz="2400" dirty="0" smtClean="0">
                  <a:solidFill>
                    <a:schemeClr val="tx1">
                      <a:lumMod val="85000"/>
                    </a:schemeClr>
                  </a:solidFill>
                </a:rPr>
                <a:t>1905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650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98348" y="2726575"/>
            <a:ext cx="4519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F</a:t>
            </a:r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eel </a:t>
            </a:r>
            <a:r>
              <a:rPr kumimoji="1" lang="en-US" altLang="ja-JP" sz="2800" dirty="0" smtClean="0">
                <a:solidFill>
                  <a:srgbClr val="FFCCCC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quarks</a:t>
            </a:r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 behind </a:t>
            </a:r>
            <a:r>
              <a:rPr kumimoji="1" lang="en-US" altLang="ja-JP" sz="2800" dirty="0" smtClean="0">
                <a:solidFill>
                  <a:srgbClr val="B3D9FF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fluctuations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4188949" y="2726575"/>
            <a:ext cx="2828585" cy="523220"/>
          </a:xfrm>
          <a:prstGeom prst="rect">
            <a:avLst/>
          </a:prstGeom>
          <a:solidFill>
            <a:srgbClr val="1E1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498348" y="2767005"/>
            <a:ext cx="711017" cy="523220"/>
          </a:xfrm>
          <a:prstGeom prst="rect">
            <a:avLst/>
          </a:prstGeom>
          <a:solidFill>
            <a:srgbClr val="1E1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1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498348" y="2726575"/>
            <a:ext cx="4519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F</a:t>
            </a:r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eel </a:t>
            </a:r>
            <a:r>
              <a:rPr kumimoji="1" lang="en-US" altLang="ja-JP" sz="2800" dirty="0" smtClean="0">
                <a:solidFill>
                  <a:srgbClr val="FFCCCC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quarks</a:t>
            </a:r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 behind </a:t>
            </a:r>
            <a:r>
              <a:rPr kumimoji="1" lang="en-US" altLang="ja-JP" sz="2800" dirty="0" smtClean="0">
                <a:solidFill>
                  <a:srgbClr val="B3D9FF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fluctuations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188949" y="2726575"/>
            <a:ext cx="2828585" cy="523220"/>
          </a:xfrm>
          <a:prstGeom prst="rect">
            <a:avLst/>
          </a:prstGeom>
          <a:solidFill>
            <a:srgbClr val="1E1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498348" y="2767005"/>
            <a:ext cx="711017" cy="523220"/>
          </a:xfrm>
          <a:prstGeom prst="rect">
            <a:avLst/>
          </a:prstGeom>
          <a:solidFill>
            <a:srgbClr val="1E1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98962" y="2726575"/>
            <a:ext cx="471795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F</a:t>
            </a:r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eel </a:t>
            </a:r>
            <a:r>
              <a:rPr kumimoji="1" lang="en-US" altLang="ja-JP" sz="2800" dirty="0" smtClean="0">
                <a:solidFill>
                  <a:srgbClr val="FFCCCC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quarks</a:t>
            </a:r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 behind </a:t>
            </a:r>
            <a:r>
              <a:rPr kumimoji="1" lang="en-US" altLang="ja-JP" sz="2800" dirty="0" smtClean="0">
                <a:solidFill>
                  <a:srgbClr val="B3D9FF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fluctuations</a:t>
            </a:r>
          </a:p>
          <a:p>
            <a:pPr algn="ctr"/>
            <a:r>
              <a:rPr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in relativistic heavy ion collisions</a:t>
            </a:r>
          </a:p>
          <a:p>
            <a:pPr algn="ctr"/>
            <a:endParaRPr kumimoji="1" lang="en-US" altLang="ja-JP" sz="28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pPr algn="ctr"/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2014</a:t>
            </a:r>
            <a:endParaRPr kumimoji="1" lang="ja-JP" altLang="en-US" sz="28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868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dirty="0" smtClean="0"/>
              <a:t>Non-Gaussian </a:t>
            </a:r>
            <a:r>
              <a:rPr kumimoji="1" lang="en-US" altLang="ja-JP" sz="5400" dirty="0" smtClean="0">
                <a:solidFill>
                  <a:srgbClr val="C9E4FF"/>
                </a:solidFill>
              </a:rPr>
              <a:t>Fluctuations</a:t>
            </a:r>
            <a:r>
              <a:rPr kumimoji="1" lang="en-US" altLang="ja-JP" sz="5400" dirty="0" smtClean="0"/>
              <a:t/>
            </a:r>
            <a:br>
              <a:rPr kumimoji="1" lang="en-US" altLang="ja-JP" sz="5400" dirty="0" smtClean="0"/>
            </a:br>
            <a:r>
              <a:rPr lang="en-US" altLang="ja-JP" sz="5400" dirty="0" smtClean="0"/>
              <a:t>in Relativistic Heavy Ion Collisions</a:t>
            </a: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7630354" cy="1645920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Masakiyo Kitazawa</a:t>
            </a:r>
            <a:r>
              <a:rPr lang="ja-JP" altLang="en-US" sz="3200" dirty="0"/>
              <a:t> </a:t>
            </a:r>
            <a:r>
              <a:rPr lang="en-US" altLang="ja-JP" dirty="0" smtClean="0"/>
              <a:t>(Osaka U.)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88300" y="6364944"/>
            <a:ext cx="6015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tx1">
                    <a:lumMod val="75000"/>
                  </a:schemeClr>
                </a:solidFill>
              </a:rPr>
              <a:t>Frontiers of Theoretical Science, </a:t>
            </a:r>
            <a:r>
              <a:rPr lang="en-US" altLang="ja-JP" sz="2000" dirty="0" err="1" smtClean="0">
                <a:solidFill>
                  <a:schemeClr val="tx1">
                    <a:lumMod val="75000"/>
                  </a:schemeClr>
                </a:solidFill>
              </a:rPr>
              <a:t>Kavli</a:t>
            </a:r>
            <a:r>
              <a:rPr lang="en-US" altLang="ja-JP" sz="2000" dirty="0" smtClean="0">
                <a:solidFill>
                  <a:schemeClr val="tx1">
                    <a:lumMod val="75000"/>
                  </a:schemeClr>
                </a:solidFill>
              </a:rPr>
              <a:t> IPMU, Nov. 6, 2014</a:t>
            </a:r>
            <a:endParaRPr kumimoji="1" lang="ja-JP" alt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92919" y="2540444"/>
            <a:ext cx="2419003" cy="2468880"/>
          </a:xfrm>
          <a:prstGeom prst="roundRect">
            <a:avLst/>
          </a:prstGeom>
          <a:gradFill>
            <a:gsLst>
              <a:gs pos="0">
                <a:srgbClr val="C9E4FF"/>
              </a:gs>
              <a:gs pos="98000">
                <a:srgbClr val="B3D9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Quark-Gluon Plasma</a:t>
            </a:r>
            <a:endParaRPr kumimoji="1" lang="ja-JP" altLang="en-US" dirty="0"/>
          </a:p>
        </p:txBody>
      </p:sp>
      <p:sp>
        <p:nvSpPr>
          <p:cNvPr id="4" name="円/楕円 3"/>
          <p:cNvSpPr>
            <a:spLocks noChangeAspect="1"/>
          </p:cNvSpPr>
          <p:nvPr/>
        </p:nvSpPr>
        <p:spPr>
          <a:xfrm>
            <a:off x="1004455" y="3095106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2342" y="1853737"/>
            <a:ext cx="1314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C9E4FF"/>
                </a:solidFill>
              </a:rPr>
              <a:t>vacuum</a:t>
            </a:r>
            <a:endParaRPr kumimoji="1" lang="ja-JP" altLang="en-US" sz="2800" dirty="0">
              <a:solidFill>
                <a:srgbClr val="C9E4FF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212142" y="319171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212142" y="33581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078742" y="323216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>
            <a:spLocks/>
          </p:cNvSpPr>
          <p:nvPr/>
        </p:nvSpPr>
        <p:spPr>
          <a:xfrm rot="20482384">
            <a:off x="1920296" y="382281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2031309" y="403744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001983" y="3904505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64399" y="2876763"/>
            <a:ext cx="833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baryon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817174" y="408059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meson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10" name="直線コネクタ 209"/>
          <p:cNvCxnSpPr/>
          <p:nvPr/>
        </p:nvCxnSpPr>
        <p:spPr>
          <a:xfrm flipH="1">
            <a:off x="1764399" y="3218684"/>
            <a:ext cx="83381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2" name="直線矢印コネクタ 211"/>
          <p:cNvCxnSpPr>
            <a:endCxn id="4" idx="6"/>
          </p:cNvCxnSpPr>
          <p:nvPr/>
        </p:nvCxnSpPr>
        <p:spPr>
          <a:xfrm flipH="1">
            <a:off x="1436455" y="3218684"/>
            <a:ext cx="327944" cy="92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4" name="直線コネクタ 213"/>
          <p:cNvCxnSpPr/>
          <p:nvPr/>
        </p:nvCxnSpPr>
        <p:spPr>
          <a:xfrm flipH="1">
            <a:off x="804198" y="4398836"/>
            <a:ext cx="83381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5" name="直線矢印コネクタ 214"/>
          <p:cNvCxnSpPr/>
          <p:nvPr/>
        </p:nvCxnSpPr>
        <p:spPr>
          <a:xfrm flipV="1">
            <a:off x="1629051" y="4127780"/>
            <a:ext cx="307814" cy="268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92919" y="2540444"/>
            <a:ext cx="2419003" cy="2468880"/>
          </a:xfrm>
          <a:prstGeom prst="roundRect">
            <a:avLst/>
          </a:prstGeom>
          <a:gradFill>
            <a:gsLst>
              <a:gs pos="0">
                <a:srgbClr val="C9E4FF"/>
              </a:gs>
              <a:gs pos="98000">
                <a:srgbClr val="B3D9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Quark-Gluon Plasma</a:t>
            </a:r>
            <a:endParaRPr kumimoji="1" lang="ja-JP" altLang="en-US" dirty="0"/>
          </a:p>
        </p:txBody>
      </p:sp>
      <p:sp>
        <p:nvSpPr>
          <p:cNvPr id="4" name="円/楕円 3"/>
          <p:cNvSpPr>
            <a:spLocks noChangeAspect="1"/>
          </p:cNvSpPr>
          <p:nvPr/>
        </p:nvSpPr>
        <p:spPr>
          <a:xfrm>
            <a:off x="1004455" y="3095106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2342" y="1853737"/>
            <a:ext cx="1314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C9E4FF"/>
                </a:solidFill>
              </a:rPr>
              <a:t>vacuum</a:t>
            </a:r>
            <a:endParaRPr kumimoji="1" lang="ja-JP" altLang="en-US" sz="2800" dirty="0">
              <a:solidFill>
                <a:srgbClr val="C9E4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74720" y="1853737"/>
            <a:ext cx="2607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CCCC"/>
                </a:solidFill>
              </a:rPr>
              <a:t>As</a:t>
            </a:r>
            <a:r>
              <a:rPr kumimoji="1" lang="en-US" altLang="ja-JP" sz="2800" i="1" dirty="0" smtClean="0">
                <a:solidFill>
                  <a:srgbClr val="FFCCCC"/>
                </a:solidFill>
              </a:rPr>
              <a:t> T </a:t>
            </a:r>
            <a:r>
              <a:rPr kumimoji="1" lang="en-US" altLang="ja-JP" sz="2800" dirty="0" smtClean="0">
                <a:solidFill>
                  <a:srgbClr val="FFCCCC"/>
                </a:solidFill>
              </a:rPr>
              <a:t>increases … </a:t>
            </a:r>
            <a:endParaRPr kumimoji="1" lang="ja-JP" altLang="en-US" sz="2800" dirty="0">
              <a:solidFill>
                <a:srgbClr val="FFCCCC"/>
              </a:solidFill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6151431" y="5893725"/>
            <a:ext cx="2514596" cy="831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43366" y="5610137"/>
            <a:ext cx="2232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9999"/>
                </a:solidFill>
              </a:rPr>
              <a:t>Early Universe</a:t>
            </a:r>
            <a:endParaRPr kumimoji="1" lang="ja-JP" altLang="en-US" sz="2800" dirty="0">
              <a:solidFill>
                <a:srgbClr val="FF9999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212142" y="319171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212142" y="33581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078742" y="323216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3356568" y="2540444"/>
            <a:ext cx="2419003" cy="2468880"/>
          </a:xfrm>
          <a:prstGeom prst="roundRect">
            <a:avLst/>
          </a:prstGeom>
          <a:gradFill>
            <a:gsLst>
              <a:gs pos="0">
                <a:srgbClr val="FFCC99"/>
              </a:gs>
              <a:gs pos="98000">
                <a:srgbClr val="FF9999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>
            <a:spLocks/>
          </p:cNvSpPr>
          <p:nvPr/>
        </p:nvSpPr>
        <p:spPr>
          <a:xfrm rot="20482384">
            <a:off x="1920296" y="382281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2031309" y="403744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001983" y="3904505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4026132" y="2924697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4378534" y="40611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>
            <a:spLocks/>
          </p:cNvSpPr>
          <p:nvPr/>
        </p:nvSpPr>
        <p:spPr>
          <a:xfrm rot="1228704">
            <a:off x="3777723" y="3609044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5245198" y="4612210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>
            <a:spLocks noChangeAspect="1"/>
          </p:cNvSpPr>
          <p:nvPr/>
        </p:nvSpPr>
        <p:spPr>
          <a:xfrm>
            <a:off x="4333319" y="3974838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290308" y="31688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4085004" y="31379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>
            <a:spLocks/>
          </p:cNvSpPr>
          <p:nvPr/>
        </p:nvSpPr>
        <p:spPr>
          <a:xfrm rot="5085779">
            <a:off x="4703969" y="297614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>
            <a:spLocks/>
          </p:cNvSpPr>
          <p:nvPr/>
        </p:nvSpPr>
        <p:spPr>
          <a:xfrm rot="18258488">
            <a:off x="4697821" y="3592270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>
            <a:spLocks/>
          </p:cNvSpPr>
          <p:nvPr/>
        </p:nvSpPr>
        <p:spPr>
          <a:xfrm rot="7329639">
            <a:off x="3880263" y="4230930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>
            <a:spLocks/>
          </p:cNvSpPr>
          <p:nvPr/>
        </p:nvSpPr>
        <p:spPr>
          <a:xfrm rot="612483">
            <a:off x="5184736" y="3447661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>
            <a:spLocks/>
          </p:cNvSpPr>
          <p:nvPr/>
        </p:nvSpPr>
        <p:spPr>
          <a:xfrm rot="17901955">
            <a:off x="5100240" y="437569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>
            <a:spLocks/>
          </p:cNvSpPr>
          <p:nvPr/>
        </p:nvSpPr>
        <p:spPr>
          <a:xfrm rot="3041351">
            <a:off x="5040797" y="376202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>
            <a:spLocks/>
          </p:cNvSpPr>
          <p:nvPr/>
        </p:nvSpPr>
        <p:spPr>
          <a:xfrm rot="18258488">
            <a:off x="3583416" y="3035389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>
            <a:spLocks/>
          </p:cNvSpPr>
          <p:nvPr/>
        </p:nvSpPr>
        <p:spPr>
          <a:xfrm rot="18258488">
            <a:off x="4222665" y="3406599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>
            <a:spLocks/>
          </p:cNvSpPr>
          <p:nvPr/>
        </p:nvSpPr>
        <p:spPr>
          <a:xfrm rot="18944790">
            <a:off x="5183850" y="2819145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>
            <a:spLocks/>
          </p:cNvSpPr>
          <p:nvPr/>
        </p:nvSpPr>
        <p:spPr>
          <a:xfrm rot="5190448">
            <a:off x="4388708" y="4500631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64399" y="2876763"/>
            <a:ext cx="833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baryon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817174" y="408059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meson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4404132" y="46904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5141609" y="445399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4557382" y="406118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4276775" y="297635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4527066" y="429149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121587" y="440268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3785300" y="314701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3887456" y="367919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4726052" y="316222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4847898" y="382549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4300947" y="34454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5373789" y="360200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5226610" y="291346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5065989" y="38564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4737874" y="3704264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3889483" y="4429045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3875990" y="3835148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3597493" y="3245713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5209904" y="3927851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4314051" y="3648580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5184268" y="3630302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4884237" y="3062995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5373789" y="2916937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>
            <a:off x="4573678" y="4567247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0" name="直線コネクタ 209"/>
          <p:cNvCxnSpPr/>
          <p:nvPr/>
        </p:nvCxnSpPr>
        <p:spPr>
          <a:xfrm flipH="1">
            <a:off x="1764399" y="3218684"/>
            <a:ext cx="83381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2" name="直線矢印コネクタ 211"/>
          <p:cNvCxnSpPr>
            <a:endCxn id="4" idx="6"/>
          </p:cNvCxnSpPr>
          <p:nvPr/>
        </p:nvCxnSpPr>
        <p:spPr>
          <a:xfrm flipH="1">
            <a:off x="1436455" y="3218684"/>
            <a:ext cx="327944" cy="92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4" name="直線コネクタ 213"/>
          <p:cNvCxnSpPr/>
          <p:nvPr/>
        </p:nvCxnSpPr>
        <p:spPr>
          <a:xfrm flipH="1">
            <a:off x="804198" y="4398836"/>
            <a:ext cx="83381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5" name="直線矢印コネクタ 214"/>
          <p:cNvCxnSpPr/>
          <p:nvPr/>
        </p:nvCxnSpPr>
        <p:spPr>
          <a:xfrm flipV="1">
            <a:off x="1629051" y="4127780"/>
            <a:ext cx="307814" cy="268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68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メトロポリタン">
  <a:themeElements>
    <a:clrScheme name="メトロポリタン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メトロポリタン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メトロポリタ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D5487D36-20B9-4AF8-9845-4EE893DA08C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D3C59963-43CF-4A2B-966A-8B1A19BBF98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3653</TotalTime>
  <Words>727</Words>
  <Application>Microsoft Office PowerPoint</Application>
  <PresentationFormat>画面に合わせる (4:3)</PresentationFormat>
  <Paragraphs>217</Paragraphs>
  <Slides>34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6" baseType="lpstr">
      <vt:lpstr>Adobe Song Std L</vt:lpstr>
      <vt:lpstr>HGP教科書体</vt:lpstr>
      <vt:lpstr>HGS明朝E</vt:lpstr>
      <vt:lpstr>HG丸ｺﾞｼｯｸM-PRO</vt:lpstr>
      <vt:lpstr>ＭＳ Ｐゴシック</vt:lpstr>
      <vt:lpstr>Arial</vt:lpstr>
      <vt:lpstr>Calibri</vt:lpstr>
      <vt:lpstr>Calibri Light</vt:lpstr>
      <vt:lpstr>Symbol</vt:lpstr>
      <vt:lpstr>Times New Roman</vt:lpstr>
      <vt:lpstr>Wingdings</vt:lpstr>
      <vt:lpstr>1_メトロポリタン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Non-Gaussian Fluctuations in Relativistic Heavy Ion Collisions</vt:lpstr>
      <vt:lpstr>Quark-Gluon Plasma</vt:lpstr>
      <vt:lpstr>Quark-Gluon Plasma</vt:lpstr>
      <vt:lpstr>Quark-Gluon Plasma (QGP)</vt:lpstr>
      <vt:lpstr>QCD Phase Diagram</vt:lpstr>
      <vt:lpstr>QCD Phase Diagram</vt:lpstr>
      <vt:lpstr>Relativistic Heavy Ion Collisions</vt:lpstr>
      <vt:lpstr>Relativistic Heavy Ion Collisions</vt:lpstr>
      <vt:lpstr>Relativistic Heavy Ion Collisions</vt:lpstr>
      <vt:lpstr>PowerPoint プレゼンテーション</vt:lpstr>
      <vt:lpstr>Thermal Fluctuations</vt:lpstr>
      <vt:lpstr>Event-by-Event Measurement</vt:lpstr>
      <vt:lpstr>Non-Gaussianity @ RHIC</vt:lpstr>
      <vt:lpstr>Search for QCD Phase Structure</vt:lpstr>
      <vt:lpstr>Signal of Quark Deconfinement</vt:lpstr>
      <vt:lpstr>Signal of Quark Deconfinement</vt:lpstr>
      <vt:lpstr>Shot Noise</vt:lpstr>
      <vt:lpstr>Shot Noise</vt:lpstr>
      <vt:lpstr>Shot Noise</vt:lpstr>
      <vt:lpstr>Diffusion of Fluctuations</vt:lpstr>
      <vt:lpstr>Electric Charge Fluctuations @ LHC</vt:lpstr>
      <vt:lpstr>PowerPoint プレゼンテーション</vt:lpstr>
      <vt:lpstr>Electric Charge Fluctuations @ LHC</vt:lpstr>
      <vt:lpstr>Stochastic Formalism</vt:lpstr>
      <vt:lpstr>Diffusion Master Equation</vt:lpstr>
      <vt:lpstr>Our Predictions</vt:lpstr>
      <vt:lpstr>Summary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Thermodynamics of SU(3) gauge theory from gradient flow</dc:title>
  <dc:creator>Masakiyo Kitazawa</dc:creator>
  <cp:lastModifiedBy>Masakiyo Kitazawa</cp:lastModifiedBy>
  <cp:revision>281</cp:revision>
  <dcterms:created xsi:type="dcterms:W3CDTF">2014-05-30T06:19:35Z</dcterms:created>
  <dcterms:modified xsi:type="dcterms:W3CDTF">2014-11-06T03:15:28Z</dcterms:modified>
</cp:coreProperties>
</file>