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"/>
    <p:sldMasterId id="2147483684" r:id="rId3"/>
  </p:sldMasterIdLst>
  <p:notesMasterIdLst>
    <p:notesMasterId r:id="rId56"/>
  </p:notesMasterIdLst>
  <p:sldIdLst>
    <p:sldId id="256" r:id="rId4"/>
    <p:sldId id="273" r:id="rId5"/>
    <p:sldId id="274" r:id="rId6"/>
    <p:sldId id="258" r:id="rId7"/>
    <p:sldId id="259" r:id="rId8"/>
    <p:sldId id="260" r:id="rId9"/>
    <p:sldId id="261" r:id="rId10"/>
    <p:sldId id="262" r:id="rId11"/>
    <p:sldId id="275" r:id="rId12"/>
    <p:sldId id="276" r:id="rId13"/>
    <p:sldId id="277" r:id="rId14"/>
    <p:sldId id="278" r:id="rId15"/>
    <p:sldId id="264" r:id="rId16"/>
    <p:sldId id="280" r:id="rId17"/>
    <p:sldId id="281" r:id="rId18"/>
    <p:sldId id="282" r:id="rId19"/>
    <p:sldId id="265" r:id="rId20"/>
    <p:sldId id="266" r:id="rId21"/>
    <p:sldId id="283" r:id="rId22"/>
    <p:sldId id="268" r:id="rId23"/>
    <p:sldId id="269" r:id="rId24"/>
    <p:sldId id="290" r:id="rId25"/>
    <p:sldId id="291" r:id="rId26"/>
    <p:sldId id="292" r:id="rId27"/>
    <p:sldId id="294" r:id="rId28"/>
    <p:sldId id="303" r:id="rId29"/>
    <p:sldId id="271" r:id="rId30"/>
    <p:sldId id="296" r:id="rId31"/>
    <p:sldId id="279" r:id="rId32"/>
    <p:sldId id="298" r:id="rId33"/>
    <p:sldId id="299" r:id="rId34"/>
    <p:sldId id="300" r:id="rId35"/>
    <p:sldId id="301" r:id="rId36"/>
    <p:sldId id="302" r:id="rId37"/>
    <p:sldId id="305" r:id="rId38"/>
    <p:sldId id="297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295" r:id="rId50"/>
    <p:sldId id="286" r:id="rId51"/>
    <p:sldId id="287" r:id="rId52"/>
    <p:sldId id="288" r:id="rId53"/>
    <p:sldId id="284" r:id="rId54"/>
    <p:sldId id="285" r:id="rId5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8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A95E1-B118-4E0F-BB73-3F63ADBC6A2A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E2D02-052F-4A70-8AEC-9B54A4E33E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487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443E8-4982-4D2A-B127-80A3ECA70F75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3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227CBF-5509-4A88-A6C9-EA389D0293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9E6C40-A55B-487D-AAE6-C627EBDEDD6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5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686C7F-A635-45E5-8808-EFFFDC6B61F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6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8FEA13-F3E8-4CC8-A377-9862CCFDE47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26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132C81-9F3E-4128-AE1D-BE4D345D40D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30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B913B4-BD3B-48B9-8AC8-3381895B9388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2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922454-E412-4993-AA0E-6E485907792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16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A4F5D1-04C6-40B3-B4BA-A55047D38870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6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277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E13BC-1EE2-4337-BB56-B3C271C697B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65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974D87-DE28-447B-9F34-7095E143127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31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F11072-C8E7-4CDA-9BA6-C0A69D473D6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53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7400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2014/11/15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kumimoji="1"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1B0A8C-25D7-4128-B52E-E0DB00033A9F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8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allpaper.pro/sozailink.htm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754326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クォーク・グルオン・プラズマ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3600" dirty="0" smtClean="0"/>
              <a:t>ビッグバン直後の宇宙の世界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19200"/>
          </a:xfrm>
        </p:spPr>
        <p:txBody>
          <a:bodyPr/>
          <a:lstStyle/>
          <a:p>
            <a:r>
              <a:rPr kumimoji="1" lang="ja-JP" altLang="en-US" sz="4000" dirty="0" smtClean="0"/>
              <a:t>北沢正清</a:t>
            </a:r>
            <a:endParaRPr kumimoji="1" lang="en-US" altLang="ja-JP" sz="4000" dirty="0" smtClean="0"/>
          </a:p>
          <a:p>
            <a:r>
              <a:rPr lang="ja-JP" altLang="en-US" dirty="0" smtClean="0"/>
              <a:t>原子核理論研究室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61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856908" y="5201756"/>
            <a:ext cx="2762295" cy="1469197"/>
          </a:xfrm>
          <a:prstGeom prst="roundRect">
            <a:avLst>
              <a:gd name="adj" fmla="val 13621"/>
            </a:avLst>
          </a:prstGeom>
          <a:solidFill>
            <a:srgbClr val="00B050"/>
          </a:solidFill>
          <a:ln>
            <a:solidFill>
              <a:srgbClr val="33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856908" y="2672975"/>
            <a:ext cx="2837636" cy="1476105"/>
          </a:xfrm>
          <a:prstGeom prst="roundRect">
            <a:avLst>
              <a:gd name="adj" fmla="val 13757"/>
            </a:avLst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856908" y="2060848"/>
            <a:ext cx="3132408" cy="540000"/>
          </a:xfrm>
          <a:prstGeom prst="roundRect">
            <a:avLst>
              <a:gd name="adj" fmla="val 3183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644008" y="1196752"/>
            <a:ext cx="4392488" cy="30963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標準模型</a:t>
            </a:r>
            <a:endParaRPr kumimoji="1" lang="ja-JP" altLang="en-US" dirty="0"/>
          </a:p>
        </p:txBody>
      </p:sp>
      <p:pic>
        <p:nvPicPr>
          <p:cNvPr id="1026" name="Picture 2" descr="susyparticles_s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r="50000" b="15799"/>
          <a:stretch/>
        </p:blipFill>
        <p:spPr bwMode="auto">
          <a:xfrm>
            <a:off x="4860032" y="1378584"/>
            <a:ext cx="3960440" cy="27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1412776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物質の構成要素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6908" y="2093359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rgbClr val="C00000"/>
                </a:solidFill>
              </a:rPr>
              <a:t>クォーク（６種類）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6908" y="275131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レプトン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18572" y="3212976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電子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など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</a:rPr>
              <a:t>ニュートリノ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1071372" y="3248920"/>
            <a:ext cx="260268" cy="723045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9512" y="4581128"/>
            <a:ext cx="6032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物質の相互作用：粒子による媒介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6908" y="5325015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/>
              <a:t>電磁相互作用 </a:t>
            </a:r>
            <a:r>
              <a:rPr kumimoji="1" lang="en-US" altLang="ja-JP" sz="2400" dirty="0" smtClean="0">
                <a:latin typeface="HGPｺﾞｼｯｸM" pitchFamily="50" charset="-128"/>
                <a:ea typeface="HGPｺﾞｼｯｸM" pitchFamily="50" charset="-128"/>
              </a:rPr>
              <a:t>γ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/>
              <a:t>弱い</a:t>
            </a:r>
            <a:r>
              <a:rPr lang="ja-JP" altLang="en-US" sz="2400" dirty="0" smtClean="0"/>
              <a:t>力　</a:t>
            </a:r>
            <a:r>
              <a:rPr lang="en-US" altLang="ja-JP" sz="2400" dirty="0" smtClean="0"/>
              <a:t>Z,W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/>
              <a:t>強い</a:t>
            </a:r>
            <a:r>
              <a:rPr kumimoji="1" lang="ja-JP" altLang="en-US" sz="2400" dirty="0" smtClean="0"/>
              <a:t>力 </a:t>
            </a:r>
            <a:r>
              <a:rPr kumimoji="1" lang="en-US" altLang="ja-JP" sz="2400" dirty="0" smtClean="0"/>
              <a:t>g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66436" y="55892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2060"/>
                </a:solidFill>
              </a:rPr>
              <a:t>電弱統一理論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18" name="右中かっこ 17"/>
          <p:cNvSpPr/>
          <p:nvPr/>
        </p:nvSpPr>
        <p:spPr>
          <a:xfrm>
            <a:off x="3676403" y="5445224"/>
            <a:ext cx="190033" cy="664621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22536" y="616530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量子色力学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21" name="右中かっこ 20"/>
          <p:cNvSpPr/>
          <p:nvPr/>
        </p:nvSpPr>
        <p:spPr>
          <a:xfrm>
            <a:off x="5450612" y="5517232"/>
            <a:ext cx="190033" cy="927720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66636" y="579688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2060"/>
                </a:solidFill>
              </a:rPr>
              <a:t>大統一理論</a:t>
            </a:r>
            <a:r>
              <a:rPr lang="ja-JP" altLang="en-US" dirty="0">
                <a:solidFill>
                  <a:srgbClr val="002060"/>
                </a:solidFill>
              </a:rPr>
              <a:t>？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クォークの性質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484784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クォークは分数電荷を持つ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5" name="円/楕円 4"/>
          <p:cNvSpPr>
            <a:spLocks noChangeAspect="1"/>
          </p:cNvSpPr>
          <p:nvPr/>
        </p:nvSpPr>
        <p:spPr>
          <a:xfrm>
            <a:off x="791580" y="2132856"/>
            <a:ext cx="1260140" cy="1260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41652" y="2276872"/>
            <a:ext cx="396000" cy="39598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71600" y="2744984"/>
            <a:ext cx="396000" cy="39598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511704" y="2672976"/>
            <a:ext cx="396000" cy="3959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84802" y="22901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14750" y="27583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4854" y="26728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347864" y="2132856"/>
            <a:ext cx="1260000" cy="12600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761932" y="2276872"/>
            <a:ext cx="396000" cy="39598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491880" y="2744984"/>
            <a:ext cx="396000" cy="3959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031984" y="2672976"/>
            <a:ext cx="396000" cy="3959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05082" y="22901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35030" y="27583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75134" y="26728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1716" y="3356992"/>
            <a:ext cx="11079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陽子</a:t>
            </a:r>
            <a:endParaRPr lang="en-US" altLang="ja-JP" dirty="0">
              <a:solidFill>
                <a:srgbClr val="FF000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電荷＋１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15052" y="3356992"/>
            <a:ext cx="12618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70C0"/>
                </a:solidFill>
              </a:rPr>
              <a:t>中性子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電荷 ０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106522" y="2348880"/>
            <a:ext cx="396000" cy="39598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106522" y="3179129"/>
            <a:ext cx="396000" cy="3959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49672" y="23622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49672" y="31790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38570" y="2276872"/>
            <a:ext cx="2569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336600"/>
                </a:solidFill>
              </a:rPr>
              <a:t>アップクォーク</a:t>
            </a:r>
            <a:r>
              <a:rPr kumimoji="1" lang="ja-JP" altLang="en-US" dirty="0" smtClean="0">
                <a:solidFill>
                  <a:srgbClr val="336600"/>
                </a:solidFill>
              </a:rPr>
              <a:t>　</a:t>
            </a:r>
            <a:endParaRPr kumimoji="1" lang="en-US" altLang="ja-JP" dirty="0" smtClean="0">
              <a:solidFill>
                <a:srgbClr val="336600"/>
              </a:solidFill>
            </a:endParaRPr>
          </a:p>
          <a:p>
            <a:r>
              <a:rPr kumimoji="1" lang="ja-JP" altLang="en-US" dirty="0" smtClean="0">
                <a:solidFill>
                  <a:srgbClr val="336600"/>
                </a:solidFill>
              </a:rPr>
              <a:t>電荷</a:t>
            </a:r>
            <a:r>
              <a:rPr kumimoji="1" lang="en-US" altLang="ja-JP" dirty="0" smtClean="0">
                <a:solidFill>
                  <a:srgbClr val="336600"/>
                </a:solidFill>
              </a:rPr>
              <a:t>+2/3</a:t>
            </a:r>
            <a:endParaRPr kumimoji="1" lang="ja-JP" altLang="en-US" dirty="0">
              <a:solidFill>
                <a:srgbClr val="3366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38570" y="3140968"/>
            <a:ext cx="2569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C00000"/>
                </a:solidFill>
              </a:rPr>
              <a:t>ダウンクォーク</a:t>
            </a:r>
            <a:r>
              <a:rPr lang="ja-JP" altLang="en-US" dirty="0" smtClean="0">
                <a:solidFill>
                  <a:srgbClr val="C00000"/>
                </a:solidFill>
              </a:rPr>
              <a:t>　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r>
              <a:rPr lang="ja-JP" altLang="en-US" dirty="0" smtClean="0">
                <a:solidFill>
                  <a:srgbClr val="C00000"/>
                </a:solidFill>
              </a:rPr>
              <a:t>電荷</a:t>
            </a:r>
            <a:r>
              <a:rPr lang="en-US" altLang="ja-JP" dirty="0" smtClean="0">
                <a:solidFill>
                  <a:srgbClr val="C00000"/>
                </a:solidFill>
              </a:rPr>
              <a:t>-1/3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左中かっこ 27"/>
          <p:cNvSpPr/>
          <p:nvPr/>
        </p:nvSpPr>
        <p:spPr>
          <a:xfrm>
            <a:off x="5580112" y="2276872"/>
            <a:ext cx="360040" cy="16027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895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クォークの性質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520" y="1484784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クォークは分数電荷を持つ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5" name="円/楕円 4"/>
          <p:cNvSpPr>
            <a:spLocks noChangeAspect="1"/>
          </p:cNvSpPr>
          <p:nvPr/>
        </p:nvSpPr>
        <p:spPr>
          <a:xfrm>
            <a:off x="791580" y="2132856"/>
            <a:ext cx="1260140" cy="1260000"/>
          </a:xfrm>
          <a:prstGeom prst="ellipse">
            <a:avLst/>
          </a:prstGeom>
          <a:solidFill>
            <a:srgbClr val="FF0066"/>
          </a:solidFill>
          <a:ln>
            <a:solidFill>
              <a:srgbClr val="FF000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241652" y="2276872"/>
            <a:ext cx="396000" cy="39598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71600" y="2744984"/>
            <a:ext cx="396000" cy="39598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511704" y="2672976"/>
            <a:ext cx="396000" cy="3959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284802" y="22901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14750" y="27583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54854" y="26728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3" name="円/楕円 12"/>
          <p:cNvSpPr/>
          <p:nvPr/>
        </p:nvSpPr>
        <p:spPr>
          <a:xfrm>
            <a:off x="3347864" y="2132856"/>
            <a:ext cx="1260000" cy="1260000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761932" y="2276872"/>
            <a:ext cx="396000" cy="39598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3491880" y="2744984"/>
            <a:ext cx="396000" cy="3959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4031984" y="2672976"/>
            <a:ext cx="396000" cy="3959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05082" y="229019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35030" y="275831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075134" y="267285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71716" y="3356992"/>
            <a:ext cx="11079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陽子</a:t>
            </a:r>
            <a:endParaRPr lang="en-US" altLang="ja-JP" dirty="0">
              <a:solidFill>
                <a:srgbClr val="FF000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電荷＋１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315052" y="3356992"/>
            <a:ext cx="12618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70C0"/>
                </a:solidFill>
              </a:rPr>
              <a:t>中性子</a:t>
            </a:r>
            <a:endParaRPr lang="en-US" altLang="ja-JP" sz="2800" dirty="0" smtClean="0">
              <a:solidFill>
                <a:srgbClr val="0070C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0070C0"/>
                </a:solidFill>
              </a:rPr>
              <a:t>電荷 ０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106522" y="2348880"/>
            <a:ext cx="396000" cy="395984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6106522" y="3179129"/>
            <a:ext cx="396000" cy="395984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49672" y="236220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u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49672" y="31790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38570" y="2276872"/>
            <a:ext cx="2569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336600"/>
                </a:solidFill>
              </a:rPr>
              <a:t>アップクォーク</a:t>
            </a:r>
            <a:r>
              <a:rPr kumimoji="1" lang="ja-JP" altLang="en-US" dirty="0" smtClean="0">
                <a:solidFill>
                  <a:srgbClr val="336600"/>
                </a:solidFill>
              </a:rPr>
              <a:t>　</a:t>
            </a:r>
            <a:endParaRPr kumimoji="1" lang="en-US" altLang="ja-JP" dirty="0" smtClean="0">
              <a:solidFill>
                <a:srgbClr val="336600"/>
              </a:solidFill>
            </a:endParaRPr>
          </a:p>
          <a:p>
            <a:r>
              <a:rPr kumimoji="1" lang="ja-JP" altLang="en-US" dirty="0" smtClean="0">
                <a:solidFill>
                  <a:srgbClr val="336600"/>
                </a:solidFill>
              </a:rPr>
              <a:t>電荷</a:t>
            </a:r>
            <a:r>
              <a:rPr kumimoji="1" lang="en-US" altLang="ja-JP" dirty="0" smtClean="0">
                <a:solidFill>
                  <a:srgbClr val="336600"/>
                </a:solidFill>
              </a:rPr>
              <a:t>+2/3</a:t>
            </a:r>
            <a:endParaRPr kumimoji="1" lang="ja-JP" altLang="en-US" dirty="0">
              <a:solidFill>
                <a:srgbClr val="3366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538570" y="3140968"/>
            <a:ext cx="25699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C00000"/>
                </a:solidFill>
              </a:rPr>
              <a:t>ダウンクォーク</a:t>
            </a:r>
            <a:r>
              <a:rPr lang="ja-JP" altLang="en-US" dirty="0" smtClean="0">
                <a:solidFill>
                  <a:srgbClr val="C00000"/>
                </a:solidFill>
              </a:rPr>
              <a:t>　</a:t>
            </a:r>
            <a:endParaRPr lang="en-US" altLang="ja-JP" dirty="0" smtClean="0">
              <a:solidFill>
                <a:srgbClr val="C00000"/>
              </a:solidFill>
            </a:endParaRPr>
          </a:p>
          <a:p>
            <a:r>
              <a:rPr lang="ja-JP" altLang="en-US" dirty="0" smtClean="0">
                <a:solidFill>
                  <a:srgbClr val="C00000"/>
                </a:solidFill>
              </a:rPr>
              <a:t>電荷</a:t>
            </a:r>
            <a:r>
              <a:rPr lang="en-US" altLang="ja-JP" dirty="0" smtClean="0">
                <a:solidFill>
                  <a:srgbClr val="C00000"/>
                </a:solidFill>
              </a:rPr>
              <a:t>-1/3</a:t>
            </a:r>
            <a:endParaRPr kumimoji="1" lang="ja-JP" altLang="en-US" dirty="0">
              <a:solidFill>
                <a:srgbClr val="C00000"/>
              </a:solidFill>
            </a:endParaRPr>
          </a:p>
        </p:txBody>
      </p:sp>
      <p:sp>
        <p:nvSpPr>
          <p:cNvPr id="28" name="左中かっこ 27"/>
          <p:cNvSpPr/>
          <p:nvPr/>
        </p:nvSpPr>
        <p:spPr>
          <a:xfrm>
            <a:off x="5580112" y="2276872"/>
            <a:ext cx="360040" cy="160276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520" y="4653136"/>
            <a:ext cx="639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ja-JP" altLang="en-US" sz="2800" dirty="0">
                <a:latin typeface="+mj-ea"/>
                <a:ea typeface="+mj-ea"/>
              </a:rPr>
              <a:t>クォークは</a:t>
            </a:r>
            <a:r>
              <a:rPr lang="ja-JP" altLang="en-US" sz="2800" dirty="0" smtClean="0">
                <a:latin typeface="+mj-ea"/>
                <a:ea typeface="+mj-ea"/>
              </a:rPr>
              <a:t>、単独では観測できない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88310" y="5311456"/>
            <a:ext cx="422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無理</a:t>
            </a:r>
            <a:r>
              <a:rPr lang="ja-JP" altLang="en-US" sz="2000" dirty="0"/>
              <a:t>矢理</a:t>
            </a:r>
            <a:r>
              <a:rPr kumimoji="1" lang="ja-JP" altLang="en-US" sz="2000" dirty="0" smtClean="0"/>
              <a:t>引っ張り出そうとすると</a:t>
            </a:r>
            <a:r>
              <a:rPr kumimoji="1" lang="en-US" altLang="ja-JP" sz="2000" dirty="0" smtClean="0"/>
              <a:t>…</a:t>
            </a:r>
            <a:endParaRPr kumimoji="1" lang="ja-JP" altLang="en-US" sz="2000" dirty="0"/>
          </a:p>
        </p:txBody>
      </p:sp>
      <p:sp>
        <p:nvSpPr>
          <p:cNvPr id="54" name="Oval 49"/>
          <p:cNvSpPr>
            <a:spLocks noChangeArrowheads="1"/>
          </p:cNvSpPr>
          <p:nvPr/>
        </p:nvSpPr>
        <p:spPr bwMode="auto">
          <a:xfrm>
            <a:off x="1135063" y="5804618"/>
            <a:ext cx="772641" cy="720725"/>
          </a:xfrm>
          <a:prstGeom prst="ellipse">
            <a:avLst/>
          </a:prstGeom>
          <a:solidFill>
            <a:srgbClr val="FF33CC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  <a:softEdge rad="38100"/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Oval 50"/>
          <p:cNvSpPr>
            <a:spLocks noChangeArrowheads="1"/>
          </p:cNvSpPr>
          <p:nvPr/>
        </p:nvSpPr>
        <p:spPr bwMode="auto">
          <a:xfrm>
            <a:off x="1352550" y="5877644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Oval 51"/>
          <p:cNvSpPr>
            <a:spLocks noChangeArrowheads="1"/>
          </p:cNvSpPr>
          <p:nvPr/>
        </p:nvSpPr>
        <p:spPr bwMode="auto">
          <a:xfrm>
            <a:off x="1568450" y="6093544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Oval 52"/>
          <p:cNvSpPr>
            <a:spLocks noChangeArrowheads="1"/>
          </p:cNvSpPr>
          <p:nvPr/>
        </p:nvSpPr>
        <p:spPr bwMode="auto">
          <a:xfrm>
            <a:off x="1279525" y="6164982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193504" y="5793506"/>
            <a:ext cx="1450975" cy="731837"/>
            <a:chOff x="2565400" y="5793506"/>
            <a:chExt cx="1450975" cy="731837"/>
          </a:xfrm>
        </p:grpSpPr>
        <p:sp>
          <p:nvSpPr>
            <p:cNvPr id="53" name="Freeform 57"/>
            <p:cNvSpPr>
              <a:spLocks/>
            </p:cNvSpPr>
            <p:nvPr/>
          </p:nvSpPr>
          <p:spPr bwMode="auto">
            <a:xfrm>
              <a:off x="2565400" y="5793506"/>
              <a:ext cx="969962" cy="731837"/>
            </a:xfrm>
            <a:custGeom>
              <a:avLst/>
              <a:gdLst>
                <a:gd name="T0" fmla="*/ 415 w 611"/>
                <a:gd name="T1" fmla="*/ 98 h 416"/>
                <a:gd name="T2" fmla="*/ 279 w 611"/>
                <a:gd name="T3" fmla="*/ 7 h 416"/>
                <a:gd name="T4" fmla="*/ 52 w 611"/>
                <a:gd name="T5" fmla="*/ 53 h 416"/>
                <a:gd name="T6" fmla="*/ 7 w 611"/>
                <a:gd name="T7" fmla="*/ 234 h 416"/>
                <a:gd name="T8" fmla="*/ 97 w 611"/>
                <a:gd name="T9" fmla="*/ 370 h 416"/>
                <a:gd name="T10" fmla="*/ 233 w 611"/>
                <a:gd name="T11" fmla="*/ 416 h 416"/>
                <a:gd name="T12" fmla="*/ 415 w 611"/>
                <a:gd name="T13" fmla="*/ 370 h 416"/>
                <a:gd name="T14" fmla="*/ 551 w 611"/>
                <a:gd name="T15" fmla="*/ 370 h 416"/>
                <a:gd name="T16" fmla="*/ 596 w 611"/>
                <a:gd name="T17" fmla="*/ 234 h 416"/>
                <a:gd name="T18" fmla="*/ 460 w 611"/>
                <a:gd name="T19" fmla="*/ 144 h 416"/>
                <a:gd name="T20" fmla="*/ 415 w 611"/>
                <a:gd name="T21" fmla="*/ 9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416">
                  <a:moveTo>
                    <a:pt x="415" y="98"/>
                  </a:moveTo>
                  <a:cubicBezTo>
                    <a:pt x="377" y="56"/>
                    <a:pt x="340" y="14"/>
                    <a:pt x="279" y="7"/>
                  </a:cubicBezTo>
                  <a:cubicBezTo>
                    <a:pt x="218" y="0"/>
                    <a:pt x="97" y="15"/>
                    <a:pt x="52" y="53"/>
                  </a:cubicBezTo>
                  <a:cubicBezTo>
                    <a:pt x="7" y="91"/>
                    <a:pt x="0" y="181"/>
                    <a:pt x="7" y="234"/>
                  </a:cubicBezTo>
                  <a:cubicBezTo>
                    <a:pt x="14" y="287"/>
                    <a:pt x="60" y="340"/>
                    <a:pt x="97" y="370"/>
                  </a:cubicBezTo>
                  <a:cubicBezTo>
                    <a:pt x="134" y="400"/>
                    <a:pt x="180" y="416"/>
                    <a:pt x="233" y="416"/>
                  </a:cubicBezTo>
                  <a:cubicBezTo>
                    <a:pt x="286" y="416"/>
                    <a:pt x="362" y="378"/>
                    <a:pt x="415" y="370"/>
                  </a:cubicBezTo>
                  <a:cubicBezTo>
                    <a:pt x="468" y="362"/>
                    <a:pt x="521" y="393"/>
                    <a:pt x="551" y="370"/>
                  </a:cubicBezTo>
                  <a:cubicBezTo>
                    <a:pt x="581" y="347"/>
                    <a:pt x="611" y="272"/>
                    <a:pt x="596" y="234"/>
                  </a:cubicBezTo>
                  <a:cubicBezTo>
                    <a:pt x="581" y="196"/>
                    <a:pt x="483" y="159"/>
                    <a:pt x="460" y="144"/>
                  </a:cubicBezTo>
                  <a:cubicBezTo>
                    <a:pt x="460" y="144"/>
                    <a:pt x="415" y="98"/>
                    <a:pt x="415" y="98"/>
                  </a:cubicBezTo>
                  <a:close/>
                </a:path>
              </a:pathLst>
            </a:cu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2792413" y="5877644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3224213" y="6165428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2719388" y="6164982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Line 58"/>
            <p:cNvSpPr>
              <a:spLocks noChangeShapeType="1"/>
            </p:cNvSpPr>
            <p:nvPr/>
          </p:nvSpPr>
          <p:spPr bwMode="auto">
            <a:xfrm>
              <a:off x="3440113" y="6308303"/>
              <a:ext cx="576262" cy="1587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651649" y="5877644"/>
            <a:ext cx="1944687" cy="719708"/>
            <a:chOff x="4735513" y="5877644"/>
            <a:chExt cx="1944687" cy="719708"/>
          </a:xfrm>
        </p:grpSpPr>
        <p:sp>
          <p:nvSpPr>
            <p:cNvPr id="51" name="Oval 73"/>
            <p:cNvSpPr>
              <a:spLocks noChangeArrowheads="1"/>
            </p:cNvSpPr>
            <p:nvPr/>
          </p:nvSpPr>
          <p:spPr bwMode="auto">
            <a:xfrm rot="558360">
              <a:off x="5477290" y="6093544"/>
              <a:ext cx="720724" cy="431800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val 72"/>
            <p:cNvSpPr>
              <a:spLocks noChangeArrowheads="1"/>
            </p:cNvSpPr>
            <p:nvPr/>
          </p:nvSpPr>
          <p:spPr bwMode="auto">
            <a:xfrm>
              <a:off x="4735513" y="5877644"/>
              <a:ext cx="720725" cy="719708"/>
            </a:xfrm>
            <a:prstGeom prst="ellipse">
              <a:avLst/>
            </a:prstGeom>
            <a:solidFill>
              <a:srgbClr val="FF33CC"/>
            </a:solidFill>
            <a:ln w="9525">
              <a:noFill/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  <a:softEdge rad="38100"/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4953000" y="5950669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5168900" y="6166569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4879975" y="6238007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64"/>
            <p:cNvSpPr>
              <a:spLocks noChangeArrowheads="1"/>
            </p:cNvSpPr>
            <p:nvPr/>
          </p:nvSpPr>
          <p:spPr bwMode="auto">
            <a:xfrm>
              <a:off x="5888038" y="6238007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Oval 65" descr="右上がり対角線 (太)"/>
            <p:cNvSpPr>
              <a:spLocks noChangeArrowheads="1"/>
            </p:cNvSpPr>
            <p:nvPr/>
          </p:nvSpPr>
          <p:spPr bwMode="auto">
            <a:xfrm>
              <a:off x="5600700" y="6164982"/>
              <a:ext cx="215900" cy="215900"/>
            </a:xfrm>
            <a:prstGeom prst="ellipse">
              <a:avLst/>
            </a:prstGeom>
            <a:pattFill prst="wdUpDiag">
              <a:fgClr>
                <a:srgbClr val="808080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Line 66"/>
            <p:cNvSpPr>
              <a:spLocks noChangeShapeType="1"/>
            </p:cNvSpPr>
            <p:nvPr/>
          </p:nvSpPr>
          <p:spPr bwMode="auto">
            <a:xfrm>
              <a:off x="6103938" y="6345895"/>
              <a:ext cx="576262" cy="1587"/>
            </a:xfrm>
            <a:prstGeom prst="line">
              <a:avLst/>
            </a:prstGeom>
            <a:noFill/>
            <a:ln w="57150">
              <a:solidFill>
                <a:srgbClr val="00206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74"/>
            <p:cNvSpPr>
              <a:spLocks noChangeArrowheads="1"/>
            </p:cNvSpPr>
            <p:nvPr/>
          </p:nvSpPr>
          <p:spPr bwMode="auto">
            <a:xfrm>
              <a:off x="5095875" y="6093544"/>
              <a:ext cx="792162" cy="360362"/>
            </a:xfrm>
            <a:prstGeom prst="ellipse">
              <a:avLst/>
            </a:prstGeom>
            <a:noFill/>
            <a:ln w="317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0" name="Line 58"/>
          <p:cNvSpPr>
            <a:spLocks noChangeShapeType="1"/>
          </p:cNvSpPr>
          <p:nvPr/>
        </p:nvSpPr>
        <p:spPr bwMode="auto">
          <a:xfrm>
            <a:off x="1784350" y="6201494"/>
            <a:ext cx="576262" cy="158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21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04056"/>
            <a:ext cx="9144000" cy="1212776"/>
          </a:xfrm>
        </p:spPr>
        <p:txBody>
          <a:bodyPr/>
          <a:lstStyle/>
          <a:p>
            <a:r>
              <a:rPr kumimoji="1" lang="ja-JP" altLang="en-US" dirty="0" smtClean="0"/>
              <a:t>クォークの基礎理論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＝量子色力学</a:t>
            </a: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 rot="21540000">
            <a:off x="791580" y="2702787"/>
            <a:ext cx="7560840" cy="1348988"/>
            <a:chOff x="971600" y="2296036"/>
            <a:chExt cx="7560840" cy="1348988"/>
          </a:xfrm>
        </p:grpSpPr>
        <p:sp>
          <p:nvSpPr>
            <p:cNvPr id="4" name="正方形/長方形 3"/>
            <p:cNvSpPr/>
            <p:nvPr/>
          </p:nvSpPr>
          <p:spPr>
            <a:xfrm>
              <a:off x="971600" y="2296036"/>
              <a:ext cx="7560840" cy="134898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7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{\cal L}=\bar\psi (i\rlap{\hspace{2pt}/}D-m)\psi - \frac14 F_{\mu\nu,a}F^{\mu\nu}_{a}&#10;\end{align*}&lt;/body&gt;&#10;  &lt;fcolor&gt;FF000000&lt;/fcolor&gt;&#10;  &lt;bcolor&gt;FFFFFFFF&lt;/bcolor&gt;&#10;  &lt;transparent&gt;True&lt;/transparent&gt;&#10;  &lt;resolution&gt;1800&lt;/resolution&gt;&#10;  &lt;imageh&gt;505&lt;/imageh&gt;&#10;  &lt;imagew&gt;3322&lt;/imagew&gt;&#10;  &lt;scale&gt;50&lt;/scale&gt;&#10;  &lt;cursor&gt;10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525" y="2454231"/>
              <a:ext cx="6885959" cy="1046777"/>
            </a:xfrm>
            <a:prstGeom prst="rect">
              <a:avLst/>
            </a:prstGeom>
            <a:effectLst>
              <a:outerShdw blurRad="127000" sx="102000" sy="102000" algn="ctr" rotWithShape="0">
                <a:schemeClr val="tx1">
                  <a:alpha val="60000"/>
                </a:schemeClr>
              </a:outerShdw>
            </a:effectLst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833625" y="4941168"/>
            <a:ext cx="5394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ものすごく難しい。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ja-JP" altLang="en-US" sz="2400" dirty="0" smtClean="0"/>
              <a:t>最近は、直接解くこと</a:t>
            </a:r>
            <a:r>
              <a:rPr lang="ja-JP" altLang="en-US" sz="2400" dirty="0" smtClean="0"/>
              <a:t>をあきらめて</a:t>
            </a:r>
            <a:r>
              <a:rPr lang="ja-JP" altLang="en-US" sz="2400" dirty="0" smtClean="0"/>
              <a:t>スパコンで解析する研究が活発。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48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我々とは、何なのだろう？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4892967"/>
            <a:ext cx="4474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時間／空間とは何だろうか？</a:t>
            </a:r>
            <a:endParaRPr kumimoji="1"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時間に始まりはあるのか？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空間</a:t>
            </a: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に果てはあるのか？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700808"/>
            <a:ext cx="663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我々は、何でできているのだろうか？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4153723"/>
            <a:ext cx="782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我々が存在する世界とは、何なのだろうか？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2420888"/>
            <a:ext cx="760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物質を分割していくと、何に辿り着くのか？</a:t>
            </a:r>
            <a:endParaRPr kumimoji="1"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それらは、どのような法則に従って運動するのか？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251520" y="4005064"/>
            <a:ext cx="8424936" cy="2376264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4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43408"/>
            <a:ext cx="9144000" cy="1257400"/>
          </a:xfrm>
        </p:spPr>
        <p:txBody>
          <a:bodyPr/>
          <a:lstStyle/>
          <a:p>
            <a:r>
              <a:rPr kumimoji="1" lang="ja-JP" altLang="en-US" dirty="0" smtClean="0"/>
              <a:t>我々の宇宙は、ビッグバンから</a:t>
            </a:r>
            <a:r>
              <a:rPr lang="ja-JP" altLang="en-US" dirty="0"/>
              <a:t>始まった</a:t>
            </a:r>
            <a:endParaRPr kumimoji="1" lang="ja-JP" altLang="en-US" dirty="0"/>
          </a:p>
        </p:txBody>
      </p:sp>
      <p:pic>
        <p:nvPicPr>
          <p:cNvPr id="1026" name="Picture 2" descr="http://image.space.rakuten.co.jp/lg01/10/0000807510/95/img3896efa4zikfzj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27280"/>
            <a:ext cx="406475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at.ameba.jp/user_images/20111004/19/gipsy-toshi/eb/8b/j/o08000564115260818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1" r="19328"/>
          <a:stretch/>
        </p:blipFill>
        <p:spPr bwMode="auto">
          <a:xfrm rot="5400000">
            <a:off x="5328083" y="1315213"/>
            <a:ext cx="266429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256139" y="4730368"/>
            <a:ext cx="66479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時空</a:t>
            </a:r>
            <a:r>
              <a:rPr lang="ja-JP" altLang="en-US" sz="2400" dirty="0" smtClean="0"/>
              <a:t>の構造は、</a:t>
            </a:r>
            <a:r>
              <a:rPr kumimoji="1" lang="ja-JP" altLang="en-US" sz="2400" dirty="0" smtClean="0"/>
              <a:t>内部の物質と共に変化する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（アインシュタインの一般相対性理論）</a:t>
            </a:r>
            <a:endParaRPr kumimoji="1" lang="en-US" altLang="ja-JP" sz="2400" dirty="0" smtClean="0"/>
          </a:p>
          <a:p>
            <a:pPr algn="ctr"/>
            <a:endParaRPr lang="en-US" altLang="ja-JP" sz="2400" dirty="0"/>
          </a:p>
          <a:p>
            <a:pPr algn="ctr"/>
            <a:r>
              <a:rPr kumimoji="1" lang="ja-JP" altLang="en-US" sz="2400" dirty="0" smtClean="0"/>
              <a:t>宇宙は超高温状態</a:t>
            </a:r>
            <a:r>
              <a:rPr lang="ja-JP" altLang="en-US" sz="2400" dirty="0" smtClean="0"/>
              <a:t>から開闢した。</a:t>
            </a:r>
            <a:endParaRPr lang="en-US" altLang="ja-JP" sz="2400" dirty="0" smtClean="0"/>
          </a:p>
          <a:p>
            <a:pPr algn="ctr"/>
            <a:r>
              <a:rPr kumimoji="1" lang="ja-JP" altLang="en-US" sz="2400" dirty="0"/>
              <a:t>初期宇宙の姿</a:t>
            </a:r>
            <a:r>
              <a:rPr kumimoji="1" lang="ja-JP" altLang="en-US" sz="2400" dirty="0" smtClean="0"/>
              <a:t>は、現代とは全く違うものだった</a:t>
            </a:r>
            <a:endParaRPr kumimoji="1" lang="en-US" altLang="ja-JP" sz="24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4726422" y="3583463"/>
            <a:ext cx="360040" cy="7200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92080" y="4050357"/>
            <a:ext cx="360040" cy="5412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524328" y="4424371"/>
            <a:ext cx="720080" cy="1672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2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なぜそんなことが分かるの？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772816"/>
            <a:ext cx="8021748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ja-JP" altLang="en-US" sz="3600" dirty="0"/>
              <a:t>宇宙</a:t>
            </a:r>
            <a:r>
              <a:rPr lang="ja-JP" altLang="en-US" sz="3600" dirty="0" smtClean="0"/>
              <a:t>は膨張している</a:t>
            </a:r>
            <a:endParaRPr lang="en-US" altLang="ja-JP" sz="3600" dirty="0" smtClean="0"/>
          </a:p>
          <a:p>
            <a:pPr lvl="1"/>
            <a:r>
              <a:rPr kumimoji="1" lang="en-US" altLang="ja-JP" sz="3200" dirty="0" smtClean="0"/>
              <a:t>	</a:t>
            </a:r>
            <a:r>
              <a:rPr kumimoji="1" lang="ja-JP" altLang="en-US" sz="2800" dirty="0" smtClean="0"/>
              <a:t>遠い</a:t>
            </a:r>
            <a:r>
              <a:rPr kumimoji="1" lang="ja-JP" altLang="en-US" sz="2800" dirty="0"/>
              <a:t>星</a:t>
            </a:r>
            <a:r>
              <a:rPr kumimoji="1" lang="ja-JP" altLang="en-US" sz="2800" dirty="0" smtClean="0"/>
              <a:t>ほど早く遠ざかる－ハッブルの法則</a:t>
            </a:r>
            <a:endParaRPr kumimoji="1" lang="en-US" altLang="ja-JP" sz="2800" dirty="0" smtClean="0"/>
          </a:p>
          <a:p>
            <a:pPr marL="342900" indent="-342900">
              <a:buFont typeface="+mj-ea"/>
              <a:buAutoNum type="circleNumDbPlain"/>
            </a:pPr>
            <a:endParaRPr lang="en-US" altLang="ja-JP" sz="3600" dirty="0"/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3600" dirty="0" smtClean="0"/>
              <a:t>宇宙を構成する元素の比率</a:t>
            </a:r>
            <a:endParaRPr lang="en-US" altLang="ja-JP" sz="3600" dirty="0"/>
          </a:p>
          <a:p>
            <a:pPr lvl="2"/>
            <a:r>
              <a:rPr lang="ja-JP" altLang="en-US" sz="2800" dirty="0" smtClean="0"/>
              <a:t>水素</a:t>
            </a:r>
            <a:r>
              <a:rPr lang="en-US" altLang="ja-JP" sz="2800" dirty="0" smtClean="0"/>
              <a:t>75%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ヘリウム</a:t>
            </a:r>
            <a:r>
              <a:rPr lang="en-US" altLang="ja-JP" sz="2800" dirty="0" smtClean="0"/>
              <a:t>25%</a:t>
            </a:r>
            <a:r>
              <a:rPr lang="ja-JP" altLang="en-US" sz="2800" dirty="0" err="1" smtClean="0"/>
              <a:t>、</a:t>
            </a:r>
            <a:r>
              <a:rPr lang="ja-JP" altLang="en-US" sz="2800" dirty="0" smtClean="0"/>
              <a:t>他ごくわずか</a:t>
            </a:r>
            <a:endParaRPr lang="en-US" altLang="ja-JP" sz="2800" dirty="0" smtClean="0"/>
          </a:p>
          <a:p>
            <a:pPr marL="800100" lvl="1" indent="-342900">
              <a:buFont typeface="+mj-ea"/>
              <a:buAutoNum type="circleNumDbPlain"/>
            </a:pPr>
            <a:endParaRPr lang="en-US" altLang="ja-JP" sz="3600" dirty="0" smtClean="0"/>
          </a:p>
          <a:p>
            <a:pPr marL="342900" indent="-342900">
              <a:buFont typeface="+mj-ea"/>
              <a:buAutoNum type="circleNumDbPlain"/>
            </a:pPr>
            <a:r>
              <a:rPr kumimoji="1" lang="ja-JP" altLang="en-US" sz="3600" dirty="0" smtClean="0"/>
              <a:t>宇宙背景放射</a:t>
            </a:r>
            <a:endParaRPr kumimoji="1" lang="en-US" altLang="ja-JP" sz="3600" dirty="0" smtClean="0"/>
          </a:p>
          <a:p>
            <a:pPr lvl="2"/>
            <a:r>
              <a:rPr lang="ja-JP" altLang="en-US" sz="2800" dirty="0"/>
              <a:t>宇宙</a:t>
            </a:r>
            <a:r>
              <a:rPr lang="ja-JP" altLang="en-US" sz="2800" dirty="0" smtClean="0"/>
              <a:t>は</a:t>
            </a:r>
            <a:r>
              <a:rPr lang="en-US" altLang="ja-JP" sz="2800" dirty="0" smtClean="0"/>
              <a:t>2.7K</a:t>
            </a:r>
            <a:r>
              <a:rPr lang="ja-JP" altLang="en-US" sz="2800" dirty="0" smtClean="0"/>
              <a:t>の黒体放射をしている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704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クォークグルオンプラズマ</a:t>
            </a:r>
            <a:endParaRPr kumimoji="1" lang="ja-JP" alt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38089" y="2420863"/>
            <a:ext cx="2447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Arial" charset="0"/>
              </a:rPr>
              <a:t>核子を</a:t>
            </a:r>
            <a:r>
              <a:rPr lang="ja-JP" altLang="en-US" sz="2400" dirty="0">
                <a:latin typeface="Arial" charset="0"/>
              </a:rPr>
              <a:t>どんどん熱していくと</a:t>
            </a:r>
            <a:r>
              <a:rPr lang="en-US" altLang="ja-JP" sz="2400" dirty="0">
                <a:latin typeface="Arial" charset="0"/>
              </a:rPr>
              <a:t>…</a:t>
            </a:r>
          </a:p>
        </p:txBody>
      </p:sp>
      <p:sp>
        <p:nvSpPr>
          <p:cNvPr id="10" name="Oval 22"/>
          <p:cNvSpPr>
            <a:spLocks noChangeArrowheads="1"/>
          </p:cNvSpPr>
          <p:nvPr/>
        </p:nvSpPr>
        <p:spPr bwMode="auto">
          <a:xfrm>
            <a:off x="1836241" y="1515988"/>
            <a:ext cx="863551" cy="760411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23"/>
          <p:cNvSpPr>
            <a:spLocks noChangeArrowheads="1"/>
          </p:cNvSpPr>
          <p:nvPr/>
        </p:nvSpPr>
        <p:spPr bwMode="auto">
          <a:xfrm>
            <a:off x="2113062" y="16302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24"/>
          <p:cNvSpPr>
            <a:spLocks noChangeArrowheads="1"/>
          </p:cNvSpPr>
          <p:nvPr/>
        </p:nvSpPr>
        <p:spPr bwMode="auto">
          <a:xfrm>
            <a:off x="2328962" y="1846188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Oval 25"/>
          <p:cNvSpPr>
            <a:spLocks noChangeArrowheads="1"/>
          </p:cNvSpPr>
          <p:nvPr/>
        </p:nvSpPr>
        <p:spPr bwMode="auto">
          <a:xfrm>
            <a:off x="2040037" y="1917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6" name="AutoShape 61"/>
          <p:cNvSpPr>
            <a:spLocks noChangeArrowheads="1"/>
          </p:cNvSpPr>
          <p:nvPr/>
        </p:nvSpPr>
        <p:spPr bwMode="auto">
          <a:xfrm>
            <a:off x="3586014" y="1736650"/>
            <a:ext cx="564679" cy="1061709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>
                  <a:gamma/>
                  <a:tint val="47451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4151189" y="1515988"/>
            <a:ext cx="2509043" cy="1735872"/>
            <a:chOff x="4151189" y="1515988"/>
            <a:chExt cx="2509043" cy="1735872"/>
          </a:xfrm>
        </p:grpSpPr>
        <p:sp>
          <p:nvSpPr>
            <p:cNvPr id="16" name="Freeform 29"/>
            <p:cNvSpPr>
              <a:spLocks/>
            </p:cNvSpPr>
            <p:nvPr/>
          </p:nvSpPr>
          <p:spPr bwMode="auto">
            <a:xfrm>
              <a:off x="4784551" y="1515988"/>
              <a:ext cx="1011585" cy="827087"/>
            </a:xfrm>
            <a:custGeom>
              <a:avLst/>
              <a:gdLst>
                <a:gd name="T0" fmla="*/ 499 w 555"/>
                <a:gd name="T1" fmla="*/ 47 h 521"/>
                <a:gd name="T2" fmla="*/ 273 w 555"/>
                <a:gd name="T3" fmla="*/ 5 h 521"/>
                <a:gd name="T4" fmla="*/ 52 w 555"/>
                <a:gd name="T5" fmla="*/ 79 h 521"/>
                <a:gd name="T6" fmla="*/ 7 w 555"/>
                <a:gd name="T7" fmla="*/ 260 h 521"/>
                <a:gd name="T8" fmla="*/ 97 w 555"/>
                <a:gd name="T9" fmla="*/ 396 h 521"/>
                <a:gd name="T10" fmla="*/ 215 w 555"/>
                <a:gd name="T11" fmla="*/ 506 h 521"/>
                <a:gd name="T12" fmla="*/ 415 w 555"/>
                <a:gd name="T13" fmla="*/ 489 h 521"/>
                <a:gd name="T14" fmla="*/ 507 w 555"/>
                <a:gd name="T15" fmla="*/ 406 h 521"/>
                <a:gd name="T16" fmla="*/ 549 w 555"/>
                <a:gd name="T17" fmla="*/ 297 h 521"/>
                <a:gd name="T18" fmla="*/ 540 w 555"/>
                <a:gd name="T19" fmla="*/ 180 h 521"/>
                <a:gd name="T20" fmla="*/ 499 w 555"/>
                <a:gd name="T21" fmla="*/ 47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5" h="521">
                  <a:moveTo>
                    <a:pt x="499" y="47"/>
                  </a:moveTo>
                  <a:cubicBezTo>
                    <a:pt x="455" y="18"/>
                    <a:pt x="347" y="0"/>
                    <a:pt x="273" y="5"/>
                  </a:cubicBezTo>
                  <a:cubicBezTo>
                    <a:pt x="199" y="10"/>
                    <a:pt x="96" y="36"/>
                    <a:pt x="52" y="79"/>
                  </a:cubicBezTo>
                  <a:cubicBezTo>
                    <a:pt x="8" y="122"/>
                    <a:pt x="0" y="207"/>
                    <a:pt x="7" y="260"/>
                  </a:cubicBezTo>
                  <a:cubicBezTo>
                    <a:pt x="14" y="313"/>
                    <a:pt x="62" y="355"/>
                    <a:pt x="97" y="396"/>
                  </a:cubicBezTo>
                  <a:cubicBezTo>
                    <a:pt x="132" y="437"/>
                    <a:pt x="162" y="491"/>
                    <a:pt x="215" y="506"/>
                  </a:cubicBezTo>
                  <a:cubicBezTo>
                    <a:pt x="268" y="521"/>
                    <a:pt x="366" y="506"/>
                    <a:pt x="415" y="489"/>
                  </a:cubicBezTo>
                  <a:cubicBezTo>
                    <a:pt x="464" y="472"/>
                    <a:pt x="485" y="438"/>
                    <a:pt x="507" y="406"/>
                  </a:cubicBezTo>
                  <a:cubicBezTo>
                    <a:pt x="529" y="374"/>
                    <a:pt x="543" y="335"/>
                    <a:pt x="549" y="297"/>
                  </a:cubicBezTo>
                  <a:cubicBezTo>
                    <a:pt x="555" y="259"/>
                    <a:pt x="548" y="222"/>
                    <a:pt x="540" y="180"/>
                  </a:cubicBezTo>
                  <a:cubicBezTo>
                    <a:pt x="532" y="138"/>
                    <a:pt x="545" y="69"/>
                    <a:pt x="499" y="47"/>
                  </a:cubicBezTo>
                  <a:close/>
                </a:path>
              </a:pathLst>
            </a:custGeom>
            <a:solidFill>
              <a:srgbClr val="FF99FF"/>
            </a:solidFill>
            <a:ln w="9525">
              <a:noFill/>
              <a:round/>
              <a:headEnd/>
              <a:tailEnd/>
            </a:ln>
            <a:effectLst>
              <a:softEdge rad="63500"/>
            </a:effec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Oval 31"/>
            <p:cNvSpPr>
              <a:spLocks noChangeArrowheads="1"/>
            </p:cNvSpPr>
            <p:nvPr/>
          </p:nvSpPr>
          <p:spPr bwMode="auto">
            <a:xfrm>
              <a:off x="5368007" y="1628700"/>
              <a:ext cx="215900" cy="2159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5294982" y="1916038"/>
              <a:ext cx="215900" cy="2159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5007644" y="1844600"/>
              <a:ext cx="215900" cy="2159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Line 34"/>
            <p:cNvSpPr>
              <a:spLocks noChangeShapeType="1"/>
            </p:cNvSpPr>
            <p:nvPr/>
          </p:nvSpPr>
          <p:spPr bwMode="auto">
            <a:xfrm flipH="1" flipV="1">
              <a:off x="4936207" y="1700138"/>
              <a:ext cx="14287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4936207" y="1700138"/>
              <a:ext cx="358775" cy="73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 flipH="1">
              <a:off x="5294982" y="2060500"/>
              <a:ext cx="73025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37"/>
            <p:cNvSpPr>
              <a:spLocks noChangeShapeType="1"/>
            </p:cNvSpPr>
            <p:nvPr/>
          </p:nvSpPr>
          <p:spPr bwMode="auto">
            <a:xfrm flipH="1" flipV="1">
              <a:off x="5223544" y="1916038"/>
              <a:ext cx="71438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>
              <a:off x="5512469" y="1773163"/>
              <a:ext cx="21590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 flipH="1">
              <a:off x="5512469" y="1989063"/>
              <a:ext cx="215900" cy="1444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Text Box 63"/>
            <p:cNvSpPr txBox="1">
              <a:spLocks noChangeArrowheads="1"/>
            </p:cNvSpPr>
            <p:nvPr/>
          </p:nvSpPr>
          <p:spPr bwMode="auto">
            <a:xfrm>
              <a:off x="4151189" y="2420863"/>
              <a:ext cx="2509043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ja-JP" altLang="en-US" sz="2400" dirty="0">
                  <a:latin typeface="Arial" charset="0"/>
                </a:rPr>
                <a:t>次第に熱運動が激しくなり</a:t>
              </a:r>
              <a:r>
                <a:rPr lang="en-US" altLang="ja-JP" sz="2400" dirty="0">
                  <a:latin typeface="Arial" charset="0"/>
                </a:rPr>
                <a:t>…</a:t>
              </a:r>
            </a:p>
          </p:txBody>
        </p:sp>
      </p:grpSp>
      <p:sp>
        <p:nvSpPr>
          <p:cNvPr id="62" name="曲折矢印 61"/>
          <p:cNvSpPr/>
          <p:nvPr/>
        </p:nvSpPr>
        <p:spPr bwMode="auto">
          <a:xfrm rot="5400000">
            <a:off x="6624228" y="2528900"/>
            <a:ext cx="1008112" cy="1080120"/>
          </a:xfrm>
          <a:prstGeom prst="bentArrow">
            <a:avLst>
              <a:gd name="adj1" fmla="val 36338"/>
              <a:gd name="adj2" fmla="val 37598"/>
              <a:gd name="adj3" fmla="val 31299"/>
              <a:gd name="adj4" fmla="val 43750"/>
            </a:avLst>
          </a:prstGeom>
          <a:gradFill rotWithShape="1">
            <a:gsLst>
              <a:gs pos="0">
                <a:srgbClr val="FF0000">
                  <a:gamma/>
                  <a:tint val="47451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2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クォークグルオンプラズマ</a:t>
            </a:r>
            <a:endParaRPr kumimoji="1" lang="ja-JP" altLang="en-US" dirty="0"/>
          </a:p>
        </p:txBody>
      </p:sp>
      <p:sp>
        <p:nvSpPr>
          <p:cNvPr id="5" name="AutoShape 65"/>
          <p:cNvSpPr>
            <a:spLocks noChangeArrowheads="1"/>
          </p:cNvSpPr>
          <p:nvPr/>
        </p:nvSpPr>
        <p:spPr bwMode="auto">
          <a:xfrm>
            <a:off x="4784550" y="3645024"/>
            <a:ext cx="4251945" cy="314096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434781" y="5910371"/>
            <a:ext cx="32416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2400" dirty="0">
                <a:latin typeface="Arial" charset="0"/>
              </a:rPr>
              <a:t>クォークが自由</a:t>
            </a:r>
            <a:r>
              <a:rPr lang="ja-JP" altLang="en-US" sz="2400" dirty="0" smtClean="0">
                <a:latin typeface="Arial" charset="0"/>
              </a:rPr>
              <a:t>に飛び回る</a:t>
            </a:r>
            <a:r>
              <a:rPr lang="ja-JP" altLang="en-US" sz="2400" dirty="0">
                <a:latin typeface="Arial" charset="0"/>
              </a:rPr>
              <a:t>世界が実現する！</a:t>
            </a:r>
          </a:p>
        </p:txBody>
      </p:sp>
      <p:sp>
        <p:nvSpPr>
          <p:cNvPr id="33" name="Rectangle 46"/>
          <p:cNvSpPr>
            <a:spLocks noChangeArrowheads="1"/>
          </p:cNvSpPr>
          <p:nvPr/>
        </p:nvSpPr>
        <p:spPr bwMode="auto">
          <a:xfrm>
            <a:off x="5577978" y="4149081"/>
            <a:ext cx="2974876" cy="1761290"/>
          </a:xfrm>
          <a:prstGeom prst="rect">
            <a:avLst/>
          </a:prstGeom>
          <a:gradFill flip="none" rotWithShape="1">
            <a:gsLst>
              <a:gs pos="0">
                <a:srgbClr val="FF33CC"/>
              </a:gs>
              <a:gs pos="100000">
                <a:srgbClr val="FF99FF"/>
              </a:gs>
            </a:gsLst>
            <a:lin ang="1200000" scaled="0"/>
            <a:tileRect/>
          </a:gradFill>
          <a:ln w="28575">
            <a:solidFill>
              <a:srgbClr val="FF0066"/>
            </a:solidFill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47"/>
          <p:cNvSpPr>
            <a:spLocks noChangeArrowheads="1"/>
          </p:cNvSpPr>
          <p:nvPr/>
        </p:nvSpPr>
        <p:spPr bwMode="auto">
          <a:xfrm>
            <a:off x="6800874" y="450904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48"/>
          <p:cNvSpPr>
            <a:spLocks noChangeArrowheads="1"/>
          </p:cNvSpPr>
          <p:nvPr/>
        </p:nvSpPr>
        <p:spPr bwMode="auto">
          <a:xfrm>
            <a:off x="7232674" y="4437608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9"/>
          <p:cNvSpPr>
            <a:spLocks noChangeArrowheads="1"/>
          </p:cNvSpPr>
          <p:nvPr/>
        </p:nvSpPr>
        <p:spPr bwMode="auto">
          <a:xfrm>
            <a:off x="6224612" y="494084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51" descr="右上がり対角線 (太)"/>
          <p:cNvSpPr>
            <a:spLocks noChangeArrowheads="1"/>
          </p:cNvSpPr>
          <p:nvPr/>
        </p:nvSpPr>
        <p:spPr bwMode="auto">
          <a:xfrm>
            <a:off x="6369074" y="4580483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53" descr="右上がり対角線 (太)"/>
          <p:cNvSpPr>
            <a:spLocks noChangeArrowheads="1"/>
          </p:cNvSpPr>
          <p:nvPr/>
        </p:nvSpPr>
        <p:spPr bwMode="auto">
          <a:xfrm>
            <a:off x="6873899" y="5012283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00FF"/>
            </a:bgClr>
          </a:pattFill>
          <a:ln w="9525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" name="Oval 54" descr="右上がり対角線 (太)"/>
          <p:cNvSpPr>
            <a:spLocks noChangeArrowheads="1"/>
          </p:cNvSpPr>
          <p:nvPr/>
        </p:nvSpPr>
        <p:spPr bwMode="auto">
          <a:xfrm>
            <a:off x="7161237" y="4940845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FF0000"/>
            </a:bgClr>
          </a:pattFill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" name="Line 55"/>
          <p:cNvSpPr>
            <a:spLocks noChangeShapeType="1"/>
          </p:cNvSpPr>
          <p:nvPr/>
        </p:nvSpPr>
        <p:spPr bwMode="auto">
          <a:xfrm flipH="1" flipV="1">
            <a:off x="6081737" y="4437608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Line 56"/>
          <p:cNvSpPr>
            <a:spLocks noChangeShapeType="1"/>
          </p:cNvSpPr>
          <p:nvPr/>
        </p:nvSpPr>
        <p:spPr bwMode="auto">
          <a:xfrm>
            <a:off x="6513537" y="4724945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Line 57"/>
          <p:cNvSpPr>
            <a:spLocks noChangeShapeType="1"/>
          </p:cNvSpPr>
          <p:nvPr/>
        </p:nvSpPr>
        <p:spPr bwMode="auto">
          <a:xfrm flipH="1">
            <a:off x="6440512" y="4653508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Line 58"/>
          <p:cNvSpPr>
            <a:spLocks noChangeShapeType="1"/>
          </p:cNvSpPr>
          <p:nvPr/>
        </p:nvSpPr>
        <p:spPr bwMode="auto">
          <a:xfrm flipH="1">
            <a:off x="6513537" y="5085308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Line 59"/>
          <p:cNvSpPr>
            <a:spLocks noChangeShapeType="1"/>
          </p:cNvSpPr>
          <p:nvPr/>
        </p:nvSpPr>
        <p:spPr bwMode="auto">
          <a:xfrm>
            <a:off x="7377137" y="4580483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 flipV="1">
            <a:off x="7305699" y="4724945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Oval 47"/>
          <p:cNvSpPr>
            <a:spLocks noChangeArrowheads="1"/>
          </p:cNvSpPr>
          <p:nvPr/>
        </p:nvSpPr>
        <p:spPr bwMode="auto">
          <a:xfrm>
            <a:off x="7437462" y="5442059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1" name="Oval 48"/>
          <p:cNvSpPr>
            <a:spLocks noChangeArrowheads="1"/>
          </p:cNvSpPr>
          <p:nvPr/>
        </p:nvSpPr>
        <p:spPr bwMode="auto">
          <a:xfrm>
            <a:off x="7859290" y="5358352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" name="Oval 49"/>
          <p:cNvSpPr>
            <a:spLocks noChangeArrowheads="1"/>
          </p:cNvSpPr>
          <p:nvPr/>
        </p:nvSpPr>
        <p:spPr bwMode="auto">
          <a:xfrm>
            <a:off x="5708847" y="5518224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" name="Oval 51" descr="右上がり対角線 (太)"/>
          <p:cNvSpPr>
            <a:spLocks noChangeArrowheads="1"/>
          </p:cNvSpPr>
          <p:nvPr/>
        </p:nvSpPr>
        <p:spPr bwMode="auto">
          <a:xfrm>
            <a:off x="5816797" y="4869407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" name="Oval 53" descr="右上がり対角線 (太)"/>
          <p:cNvSpPr>
            <a:spLocks noChangeArrowheads="1"/>
          </p:cNvSpPr>
          <p:nvPr/>
        </p:nvSpPr>
        <p:spPr bwMode="auto">
          <a:xfrm>
            <a:off x="6716910" y="5429790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00FF"/>
            </a:bgClr>
          </a:pattFill>
          <a:ln w="9525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5" name="Oval 54" descr="右上がり対角線 (太)"/>
          <p:cNvSpPr>
            <a:spLocks noChangeArrowheads="1"/>
          </p:cNvSpPr>
          <p:nvPr/>
        </p:nvSpPr>
        <p:spPr bwMode="auto">
          <a:xfrm>
            <a:off x="7857529" y="4444389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FF0000"/>
            </a:bgClr>
          </a:pattFill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 flipH="1" flipV="1">
            <a:off x="7732290" y="4821420"/>
            <a:ext cx="21590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7" name="Line 56"/>
          <p:cNvSpPr>
            <a:spLocks noChangeShapeType="1"/>
          </p:cNvSpPr>
          <p:nvPr/>
        </p:nvSpPr>
        <p:spPr bwMode="auto">
          <a:xfrm>
            <a:off x="5924747" y="5657959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7437462" y="4581276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 flipH="1">
            <a:off x="7053461" y="5574252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>
            <a:off x="5996185" y="5054485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 flipV="1">
            <a:off x="6824860" y="5241750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3" name="曲折矢印 62"/>
          <p:cNvSpPr/>
          <p:nvPr/>
        </p:nvSpPr>
        <p:spPr bwMode="auto">
          <a:xfrm rot="5400000">
            <a:off x="6624228" y="2528900"/>
            <a:ext cx="1008112" cy="1080120"/>
          </a:xfrm>
          <a:prstGeom prst="bentArrow">
            <a:avLst>
              <a:gd name="adj1" fmla="val 36338"/>
              <a:gd name="adj2" fmla="val 37598"/>
              <a:gd name="adj3" fmla="val 31299"/>
              <a:gd name="adj4" fmla="val 43750"/>
            </a:avLst>
          </a:prstGeom>
          <a:gradFill rotWithShape="1">
            <a:gsLst>
              <a:gs pos="0">
                <a:srgbClr val="FF0000">
                  <a:gamma/>
                  <a:tint val="47451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Oval 47"/>
          <p:cNvSpPr>
            <a:spLocks noChangeArrowheads="1"/>
          </p:cNvSpPr>
          <p:nvPr/>
        </p:nvSpPr>
        <p:spPr bwMode="auto">
          <a:xfrm>
            <a:off x="8156450" y="4286747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5" name="Oval 48"/>
          <p:cNvSpPr>
            <a:spLocks noChangeArrowheads="1"/>
          </p:cNvSpPr>
          <p:nvPr/>
        </p:nvSpPr>
        <p:spPr bwMode="auto">
          <a:xfrm>
            <a:off x="5708847" y="4286747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8" name="Oval 53" descr="右上がり対角線 (太)"/>
          <p:cNvSpPr>
            <a:spLocks noChangeArrowheads="1"/>
          </p:cNvSpPr>
          <p:nvPr/>
        </p:nvSpPr>
        <p:spPr bwMode="auto">
          <a:xfrm>
            <a:off x="8117965" y="5606270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00FF"/>
            </a:bgClr>
          </a:pattFill>
          <a:ln w="9525">
            <a:solidFill>
              <a:srgbClr val="3366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9" name="Oval 54" descr="右上がり対角線 (太)"/>
          <p:cNvSpPr>
            <a:spLocks noChangeArrowheads="1"/>
          </p:cNvSpPr>
          <p:nvPr/>
        </p:nvSpPr>
        <p:spPr bwMode="auto">
          <a:xfrm>
            <a:off x="6212085" y="4265782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FF0000"/>
            </a:bgClr>
          </a:pattFill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" name="Line 57"/>
          <p:cNvSpPr>
            <a:spLocks noChangeShapeType="1"/>
          </p:cNvSpPr>
          <p:nvPr/>
        </p:nvSpPr>
        <p:spPr bwMode="auto">
          <a:xfrm flipH="1">
            <a:off x="5816797" y="4432146"/>
            <a:ext cx="4333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3" name="Line 58"/>
          <p:cNvSpPr>
            <a:spLocks noChangeShapeType="1"/>
          </p:cNvSpPr>
          <p:nvPr/>
        </p:nvSpPr>
        <p:spPr bwMode="auto">
          <a:xfrm flipH="1">
            <a:off x="7634065" y="5021977"/>
            <a:ext cx="4318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4" name="Line 59"/>
          <p:cNvSpPr>
            <a:spLocks noChangeShapeType="1"/>
          </p:cNvSpPr>
          <p:nvPr/>
        </p:nvSpPr>
        <p:spPr bwMode="auto">
          <a:xfrm>
            <a:off x="8279890" y="4487704"/>
            <a:ext cx="107950" cy="5667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" name="Line 60"/>
          <p:cNvSpPr>
            <a:spLocks noChangeShapeType="1"/>
          </p:cNvSpPr>
          <p:nvPr/>
        </p:nvSpPr>
        <p:spPr bwMode="auto">
          <a:xfrm flipV="1">
            <a:off x="6185398" y="5429789"/>
            <a:ext cx="2873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8" name="Oval 49"/>
          <p:cNvSpPr>
            <a:spLocks noChangeArrowheads="1"/>
          </p:cNvSpPr>
          <p:nvPr/>
        </p:nvSpPr>
        <p:spPr bwMode="auto">
          <a:xfrm>
            <a:off x="8048500" y="4863339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9" name="Oval 51" descr="右上がり対角線 (太)"/>
          <p:cNvSpPr>
            <a:spLocks noChangeArrowheads="1"/>
          </p:cNvSpPr>
          <p:nvPr/>
        </p:nvSpPr>
        <p:spPr bwMode="auto">
          <a:xfrm>
            <a:off x="6034284" y="5665190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" name="Line 58"/>
          <p:cNvSpPr>
            <a:spLocks noChangeShapeType="1"/>
          </p:cNvSpPr>
          <p:nvPr/>
        </p:nvSpPr>
        <p:spPr bwMode="auto">
          <a:xfrm flipH="1">
            <a:off x="7686165" y="5714361"/>
            <a:ext cx="431800" cy="15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6" name="Line 59"/>
          <p:cNvSpPr>
            <a:spLocks noChangeShapeType="1"/>
          </p:cNvSpPr>
          <p:nvPr/>
        </p:nvSpPr>
        <p:spPr bwMode="auto">
          <a:xfrm flipH="1">
            <a:off x="5708847" y="4484524"/>
            <a:ext cx="71438" cy="5452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1138089" y="2420863"/>
            <a:ext cx="24479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latin typeface="Arial" charset="0"/>
              </a:rPr>
              <a:t>核子を</a:t>
            </a:r>
            <a:r>
              <a:rPr lang="ja-JP" altLang="en-US" sz="2400" dirty="0">
                <a:latin typeface="Arial" charset="0"/>
              </a:rPr>
              <a:t>どんどん熱していくと</a:t>
            </a:r>
            <a:r>
              <a:rPr lang="en-US" altLang="ja-JP" sz="2400" dirty="0">
                <a:latin typeface="Arial" charset="0"/>
              </a:rPr>
              <a:t>…</a:t>
            </a:r>
          </a:p>
        </p:txBody>
      </p:sp>
      <p:sp>
        <p:nvSpPr>
          <p:cNvPr id="66" name="Oval 22"/>
          <p:cNvSpPr>
            <a:spLocks noChangeArrowheads="1"/>
          </p:cNvSpPr>
          <p:nvPr/>
        </p:nvSpPr>
        <p:spPr bwMode="auto">
          <a:xfrm>
            <a:off x="1836241" y="1515988"/>
            <a:ext cx="863551" cy="760411"/>
          </a:xfrm>
          <a:prstGeom prst="ellipse">
            <a:avLst/>
          </a:prstGeom>
          <a:solidFill>
            <a:srgbClr val="FF99FF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7" name="Oval 23"/>
          <p:cNvSpPr>
            <a:spLocks noChangeArrowheads="1"/>
          </p:cNvSpPr>
          <p:nvPr/>
        </p:nvSpPr>
        <p:spPr bwMode="auto">
          <a:xfrm>
            <a:off x="2113062" y="16302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0" name="Oval 24"/>
          <p:cNvSpPr>
            <a:spLocks noChangeArrowheads="1"/>
          </p:cNvSpPr>
          <p:nvPr/>
        </p:nvSpPr>
        <p:spPr bwMode="auto">
          <a:xfrm>
            <a:off x="2328962" y="1846188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2040037" y="19176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Freeform 29"/>
          <p:cNvSpPr>
            <a:spLocks/>
          </p:cNvSpPr>
          <p:nvPr/>
        </p:nvSpPr>
        <p:spPr bwMode="auto">
          <a:xfrm>
            <a:off x="4784551" y="1515988"/>
            <a:ext cx="1011585" cy="827087"/>
          </a:xfrm>
          <a:custGeom>
            <a:avLst/>
            <a:gdLst>
              <a:gd name="T0" fmla="*/ 499 w 555"/>
              <a:gd name="T1" fmla="*/ 47 h 521"/>
              <a:gd name="T2" fmla="*/ 273 w 555"/>
              <a:gd name="T3" fmla="*/ 5 h 521"/>
              <a:gd name="T4" fmla="*/ 52 w 555"/>
              <a:gd name="T5" fmla="*/ 79 h 521"/>
              <a:gd name="T6" fmla="*/ 7 w 555"/>
              <a:gd name="T7" fmla="*/ 260 h 521"/>
              <a:gd name="T8" fmla="*/ 97 w 555"/>
              <a:gd name="T9" fmla="*/ 396 h 521"/>
              <a:gd name="T10" fmla="*/ 215 w 555"/>
              <a:gd name="T11" fmla="*/ 506 h 521"/>
              <a:gd name="T12" fmla="*/ 415 w 555"/>
              <a:gd name="T13" fmla="*/ 489 h 521"/>
              <a:gd name="T14" fmla="*/ 507 w 555"/>
              <a:gd name="T15" fmla="*/ 406 h 521"/>
              <a:gd name="T16" fmla="*/ 549 w 555"/>
              <a:gd name="T17" fmla="*/ 297 h 521"/>
              <a:gd name="T18" fmla="*/ 540 w 555"/>
              <a:gd name="T19" fmla="*/ 180 h 521"/>
              <a:gd name="T20" fmla="*/ 499 w 555"/>
              <a:gd name="T21" fmla="*/ 47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5" h="521">
                <a:moveTo>
                  <a:pt x="499" y="47"/>
                </a:moveTo>
                <a:cubicBezTo>
                  <a:pt x="455" y="18"/>
                  <a:pt x="347" y="0"/>
                  <a:pt x="273" y="5"/>
                </a:cubicBezTo>
                <a:cubicBezTo>
                  <a:pt x="199" y="10"/>
                  <a:pt x="96" y="36"/>
                  <a:pt x="52" y="79"/>
                </a:cubicBezTo>
                <a:cubicBezTo>
                  <a:pt x="8" y="122"/>
                  <a:pt x="0" y="207"/>
                  <a:pt x="7" y="260"/>
                </a:cubicBezTo>
                <a:cubicBezTo>
                  <a:pt x="14" y="313"/>
                  <a:pt x="62" y="355"/>
                  <a:pt x="97" y="396"/>
                </a:cubicBezTo>
                <a:cubicBezTo>
                  <a:pt x="132" y="437"/>
                  <a:pt x="162" y="491"/>
                  <a:pt x="215" y="506"/>
                </a:cubicBezTo>
                <a:cubicBezTo>
                  <a:pt x="268" y="521"/>
                  <a:pt x="366" y="506"/>
                  <a:pt x="415" y="489"/>
                </a:cubicBezTo>
                <a:cubicBezTo>
                  <a:pt x="464" y="472"/>
                  <a:pt x="485" y="438"/>
                  <a:pt x="507" y="406"/>
                </a:cubicBezTo>
                <a:cubicBezTo>
                  <a:pt x="529" y="374"/>
                  <a:pt x="543" y="335"/>
                  <a:pt x="549" y="297"/>
                </a:cubicBezTo>
                <a:cubicBezTo>
                  <a:pt x="555" y="259"/>
                  <a:pt x="548" y="222"/>
                  <a:pt x="540" y="180"/>
                </a:cubicBezTo>
                <a:cubicBezTo>
                  <a:pt x="532" y="138"/>
                  <a:pt x="545" y="69"/>
                  <a:pt x="499" y="47"/>
                </a:cubicBezTo>
                <a:close/>
              </a:path>
            </a:pathLst>
          </a:custGeom>
          <a:solidFill>
            <a:srgbClr val="FF99FF"/>
          </a:solidFill>
          <a:ln w="9525">
            <a:noFill/>
            <a:round/>
            <a:headEnd/>
            <a:tailEnd/>
          </a:ln>
          <a:effectLst>
            <a:softEdge rad="63500"/>
          </a:effectLst>
        </p:spPr>
        <p:txBody>
          <a:bodyPr/>
          <a:lstStyle/>
          <a:p>
            <a:endParaRPr lang="ja-JP" altLang="en-US"/>
          </a:p>
        </p:txBody>
      </p:sp>
      <p:sp>
        <p:nvSpPr>
          <p:cNvPr id="77" name="Oval 31"/>
          <p:cNvSpPr>
            <a:spLocks noChangeArrowheads="1"/>
          </p:cNvSpPr>
          <p:nvPr/>
        </p:nvSpPr>
        <p:spPr bwMode="auto">
          <a:xfrm>
            <a:off x="5368007" y="16287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0" name="Oval 32"/>
          <p:cNvSpPr>
            <a:spLocks noChangeArrowheads="1"/>
          </p:cNvSpPr>
          <p:nvPr/>
        </p:nvSpPr>
        <p:spPr bwMode="auto">
          <a:xfrm>
            <a:off x="5294982" y="1916038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" name="Oval 33"/>
          <p:cNvSpPr>
            <a:spLocks noChangeArrowheads="1"/>
          </p:cNvSpPr>
          <p:nvPr/>
        </p:nvSpPr>
        <p:spPr bwMode="auto">
          <a:xfrm>
            <a:off x="5007644" y="18446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" name="Line 34"/>
          <p:cNvSpPr>
            <a:spLocks noChangeShapeType="1"/>
          </p:cNvSpPr>
          <p:nvPr/>
        </p:nvSpPr>
        <p:spPr bwMode="auto">
          <a:xfrm flipH="1" flipV="1">
            <a:off x="4936207" y="1700138"/>
            <a:ext cx="14287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3" name="Line 35"/>
          <p:cNvSpPr>
            <a:spLocks noChangeShapeType="1"/>
          </p:cNvSpPr>
          <p:nvPr/>
        </p:nvSpPr>
        <p:spPr bwMode="auto">
          <a:xfrm>
            <a:off x="4936207" y="1700138"/>
            <a:ext cx="35877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4" name="Line 36"/>
          <p:cNvSpPr>
            <a:spLocks noChangeShapeType="1"/>
          </p:cNvSpPr>
          <p:nvPr/>
        </p:nvSpPr>
        <p:spPr bwMode="auto">
          <a:xfrm flipH="1">
            <a:off x="5294982" y="2060500"/>
            <a:ext cx="730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 flipH="1" flipV="1">
            <a:off x="5223544" y="1916038"/>
            <a:ext cx="714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8" name="Line 38"/>
          <p:cNvSpPr>
            <a:spLocks noChangeShapeType="1"/>
          </p:cNvSpPr>
          <p:nvPr/>
        </p:nvSpPr>
        <p:spPr bwMode="auto">
          <a:xfrm>
            <a:off x="5512469" y="17731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 flipH="1">
            <a:off x="5512469" y="1989063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0" name="AutoShape 61"/>
          <p:cNvSpPr>
            <a:spLocks noChangeArrowheads="1"/>
          </p:cNvSpPr>
          <p:nvPr/>
        </p:nvSpPr>
        <p:spPr bwMode="auto">
          <a:xfrm>
            <a:off x="3586014" y="1736650"/>
            <a:ext cx="564679" cy="1061709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>
                  <a:gamma/>
                  <a:tint val="47451"/>
                  <a:invGamma/>
                </a:srgbClr>
              </a:gs>
              <a:gs pos="100000">
                <a:srgbClr val="FF0000"/>
              </a:gs>
            </a:gsLst>
            <a:lin ang="0" scaled="1"/>
          </a:gra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1" name="Text Box 63"/>
          <p:cNvSpPr txBox="1">
            <a:spLocks noChangeArrowheads="1"/>
          </p:cNvSpPr>
          <p:nvPr/>
        </p:nvSpPr>
        <p:spPr bwMode="auto">
          <a:xfrm>
            <a:off x="4151189" y="2420863"/>
            <a:ext cx="2509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Arial" charset="0"/>
              </a:rPr>
              <a:t>次第に熱運動が激しくなり</a:t>
            </a:r>
            <a:r>
              <a:rPr lang="en-US" altLang="ja-JP" sz="2400" dirty="0">
                <a:latin typeface="Arial" charset="0"/>
              </a:rPr>
              <a:t>…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78276" y="367046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約２兆度に達すると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539552" y="4797152"/>
            <a:ext cx="412062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altLang="ja-JP" sz="2400" dirty="0">
                <a:solidFill>
                  <a:srgbClr val="002060"/>
                </a:solidFill>
                <a:latin typeface="Arial" charset="0"/>
              </a:rPr>
              <a:t>QGP</a:t>
            </a:r>
            <a:r>
              <a:rPr lang="ja-JP" altLang="en-US" sz="2400" dirty="0">
                <a:solidFill>
                  <a:srgbClr val="002060"/>
                </a:solidFill>
                <a:latin typeface="Arial" charset="0"/>
              </a:rPr>
              <a:t>状態は、ビッグバン直後</a:t>
            </a:r>
            <a:r>
              <a:rPr lang="ja-JP" altLang="en-US" sz="2400" dirty="0">
                <a:solidFill>
                  <a:srgbClr val="002060"/>
                </a:solidFill>
              </a:rPr>
              <a:t>（</a:t>
            </a:r>
            <a:r>
              <a:rPr lang="en-US" altLang="ja-JP" sz="2400" i="1" dirty="0" smtClean="0">
                <a:solidFill>
                  <a:srgbClr val="002060"/>
                </a:solidFill>
              </a:rPr>
              <a:t>t</a:t>
            </a:r>
            <a:r>
              <a:rPr lang="en-US" altLang="ja-JP" sz="2400" dirty="0" smtClean="0">
                <a:solidFill>
                  <a:srgbClr val="002060"/>
                </a:solidFill>
              </a:rPr>
              <a:t>&lt;10</a:t>
            </a:r>
            <a:r>
              <a:rPr lang="en-US" altLang="ja-JP" sz="2400" baseline="30000" dirty="0" smtClean="0">
                <a:solidFill>
                  <a:srgbClr val="002060"/>
                </a:solidFill>
              </a:rPr>
              <a:t>-5</a:t>
            </a:r>
            <a:r>
              <a:rPr lang="ja-JP" altLang="en-US" sz="2400" dirty="0">
                <a:solidFill>
                  <a:srgbClr val="002060"/>
                </a:solidFill>
              </a:rPr>
              <a:t>秒）</a:t>
            </a:r>
            <a:r>
              <a:rPr lang="ja-JP" altLang="en-US" sz="2400" dirty="0" smtClean="0">
                <a:solidFill>
                  <a:srgbClr val="002060"/>
                </a:solidFill>
                <a:latin typeface="Arial" charset="0"/>
              </a:rPr>
              <a:t>の</a:t>
            </a:r>
            <a:r>
              <a:rPr lang="ja-JP" altLang="en-US" sz="2400" dirty="0">
                <a:solidFill>
                  <a:srgbClr val="002060"/>
                </a:solidFill>
                <a:latin typeface="Arial" charset="0"/>
              </a:rPr>
              <a:t>宇宙の</a:t>
            </a:r>
            <a:r>
              <a:rPr lang="ja-JP" altLang="en-US" sz="2400" dirty="0" smtClean="0">
                <a:solidFill>
                  <a:srgbClr val="002060"/>
                </a:solidFill>
                <a:latin typeface="Arial" charset="0"/>
              </a:rPr>
              <a:t>姿</a:t>
            </a:r>
            <a:endParaRPr lang="ja-JP" altLang="en-US" sz="2400" dirty="0">
              <a:solidFill>
                <a:srgbClr val="002060"/>
              </a:solidFill>
              <a:latin typeface="Arial" charset="0"/>
            </a:endParaRP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ja-JP" altLang="en-US" sz="2400" dirty="0" smtClean="0">
                <a:solidFill>
                  <a:srgbClr val="002060"/>
                </a:solidFill>
                <a:latin typeface="Arial" charset="0"/>
              </a:rPr>
              <a:t>宇宙は、進化の過程で相転移を起こした。</a:t>
            </a:r>
            <a:endParaRPr lang="ja-JP" altLang="en-US" sz="24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9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高温の物質</a:t>
            </a:r>
            <a:endParaRPr kumimoji="1" lang="ja-JP" altLang="en-US" dirty="0"/>
          </a:p>
        </p:txBody>
      </p:sp>
      <p:pic>
        <p:nvPicPr>
          <p:cNvPr id="1026" name="Picture 2" descr="http://www.ile.osaka-u.ac.jp/research/GOD/image/gallery/LaserShot-1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7" b="14682"/>
          <a:stretch/>
        </p:blipFill>
        <p:spPr bwMode="auto">
          <a:xfrm>
            <a:off x="3328198" y="2288531"/>
            <a:ext cx="214577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231532" y="162880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阪大レーザー研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89564" y="4936049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</a:t>
            </a:r>
            <a:r>
              <a:rPr kumimoji="1" lang="ja-JP" altLang="en-US" sz="2400" dirty="0" smtClean="0"/>
              <a:t>億</a:t>
            </a:r>
            <a:r>
              <a:rPr kumimoji="1" lang="en-US" altLang="ja-JP" sz="2400" dirty="0" smtClean="0"/>
              <a:t>K</a:t>
            </a:r>
            <a:endParaRPr kumimoji="1" lang="ja-JP" altLang="en-US" sz="2400" dirty="0"/>
          </a:p>
        </p:txBody>
      </p:sp>
      <p:pic>
        <p:nvPicPr>
          <p:cNvPr id="1028" name="Picture 4" descr="http://gmghgd.com/gmghgd/03160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r="11060"/>
          <a:stretch/>
        </p:blipFill>
        <p:spPr bwMode="auto">
          <a:xfrm>
            <a:off x="529606" y="2288531"/>
            <a:ext cx="2448272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53632" y="163089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太陽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6669" y="4982215"/>
            <a:ext cx="2254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表面：</a:t>
            </a:r>
            <a:r>
              <a:rPr lang="en-US" altLang="ja-JP" sz="2400" dirty="0" smtClean="0"/>
              <a:t>58</a:t>
            </a:r>
            <a:r>
              <a:rPr kumimoji="1" lang="en-US" altLang="ja-JP" sz="2400" dirty="0" smtClean="0"/>
              <a:t>00</a:t>
            </a:r>
            <a:r>
              <a:rPr lang="en-US" altLang="ja-JP" sz="2400" dirty="0" smtClean="0"/>
              <a:t>K</a:t>
            </a:r>
          </a:p>
          <a:p>
            <a:r>
              <a:rPr kumimoji="1" lang="ja-JP" altLang="en-US" sz="2400" dirty="0" smtClean="0"/>
              <a:t>中心：</a:t>
            </a:r>
            <a:r>
              <a:rPr kumimoji="1" lang="en-US" altLang="ja-JP" sz="2400" dirty="0" smtClean="0"/>
              <a:t>1500</a:t>
            </a:r>
            <a:r>
              <a:rPr kumimoji="1" lang="ja-JP" altLang="en-US" sz="2400" dirty="0" smtClean="0"/>
              <a:t>万</a:t>
            </a:r>
            <a:r>
              <a:rPr kumimoji="1" lang="en-US" altLang="ja-JP" sz="2400" dirty="0" smtClean="0"/>
              <a:t>K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86188" y="162880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/>
              <a:t>超新星爆発の中心部</a:t>
            </a:r>
            <a:endParaRPr kumimoji="1" lang="ja-JP" altLang="en-US" sz="2400" dirty="0"/>
          </a:p>
        </p:txBody>
      </p:sp>
      <p:pic>
        <p:nvPicPr>
          <p:cNvPr id="1030" name="Picture 6" descr="http://pocchie-house.cocolog-nifty.com/photos/uncategorized/2013/10/06/supernova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89" y="2288531"/>
            <a:ext cx="296227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598109" y="4941168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1000</a:t>
            </a:r>
            <a:r>
              <a:rPr kumimoji="1" lang="ja-JP" altLang="en-US" sz="2400" dirty="0" smtClean="0"/>
              <a:t>億</a:t>
            </a:r>
            <a:r>
              <a:rPr kumimoji="1" lang="en-US" altLang="ja-JP" sz="2400" dirty="0" smtClean="0"/>
              <a:t>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164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754326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クォーク・グルオン・プラズマ</a:t>
            </a:r>
            <a:r>
              <a:rPr kumimoji="1" lang="en-US" altLang="ja-JP" sz="4800" dirty="0" smtClean="0"/>
              <a:t/>
            </a:r>
            <a:br>
              <a:rPr kumimoji="1" lang="en-US" altLang="ja-JP" sz="4800" dirty="0" smtClean="0"/>
            </a:br>
            <a:r>
              <a:rPr lang="ja-JP" altLang="en-US" sz="3600" dirty="0"/>
              <a:t>ビッグバン直後の宇宙の世界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19200"/>
          </a:xfrm>
        </p:spPr>
        <p:txBody>
          <a:bodyPr/>
          <a:lstStyle/>
          <a:p>
            <a:r>
              <a:rPr kumimoji="1" lang="ja-JP" altLang="en-US" sz="4000" dirty="0" smtClean="0"/>
              <a:t>北沢正清</a:t>
            </a:r>
            <a:endParaRPr kumimoji="1" lang="en-US" altLang="ja-JP" sz="4000" dirty="0" smtClean="0"/>
          </a:p>
          <a:p>
            <a:r>
              <a:rPr lang="ja-JP" altLang="en-US" dirty="0" smtClean="0"/>
              <a:t>原子核理論研究室</a:t>
            </a:r>
            <a:endParaRPr kumimoji="1" lang="ja-JP" altLang="en-US" dirty="0"/>
          </a:p>
        </p:txBody>
      </p:sp>
      <p:pic>
        <p:nvPicPr>
          <p:cNvPr id="1026" name="Picture 2" descr="http://img5.blogs.yahoo.co.jp/ybi/1/c1/32/yukuowigoclub/folder/485981/img_485981_8543063_0?13038219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494" r="26832" b="47741"/>
          <a:stretch/>
        </p:blipFill>
        <p:spPr bwMode="auto">
          <a:xfrm>
            <a:off x="136478" y="4353010"/>
            <a:ext cx="2825086" cy="23883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136478" y="4353010"/>
            <a:ext cx="2825086" cy="2388358"/>
          </a:xfrm>
          <a:prstGeom prst="wedgeRoundRectCallout">
            <a:avLst>
              <a:gd name="adj1" fmla="val 75303"/>
              <a:gd name="adj2" fmla="val 1664"/>
              <a:gd name="adj3" fmla="val 16667"/>
            </a:avLst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十字形 5"/>
          <p:cNvSpPr>
            <a:spLocks noChangeAspect="1"/>
          </p:cNvSpPr>
          <p:nvPr/>
        </p:nvSpPr>
        <p:spPr>
          <a:xfrm rot="2700000">
            <a:off x="85270" y="4216334"/>
            <a:ext cx="2733806" cy="2698845"/>
          </a:xfrm>
          <a:prstGeom prst="plus">
            <a:avLst>
              <a:gd name="adj" fmla="val 41000"/>
            </a:avLst>
          </a:prstGeom>
          <a:solidFill>
            <a:srgbClr val="FF000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2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 bwMode="auto">
          <a:xfrm>
            <a:off x="1835695" y="2080012"/>
            <a:ext cx="5472609" cy="401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初期宇宙を地上で実験する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340768"/>
            <a:ext cx="844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超高速</a:t>
            </a:r>
            <a:r>
              <a:rPr kumimoji="1" lang="ja-JP" altLang="en-US" sz="2800" dirty="0" smtClean="0"/>
              <a:t>の原子核を衝突させると</a:t>
            </a:r>
            <a:r>
              <a:rPr lang="ja-JP" altLang="en-US" sz="2800" dirty="0" smtClean="0"/>
              <a:t>初期宇宙が作れる！</a:t>
            </a:r>
            <a:endParaRPr kumimoji="1" lang="en-US" altLang="ja-JP" sz="2800" dirty="0" smtClean="0"/>
          </a:p>
        </p:txBody>
      </p:sp>
      <p:pic>
        <p:nvPicPr>
          <p:cNvPr id="14" name="Picture 3" descr="H:\tex\paris01\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6018"/>
            <a:ext cx="8928992" cy="16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ev2_fron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04656" cy="45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026921" y="6362164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/>
              <a:t>小さな</a:t>
            </a:r>
            <a:r>
              <a:rPr lang="ja-JP" altLang="en-US" sz="2800" dirty="0" smtClean="0"/>
              <a:t>ビッグバン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14196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加速器による原子核衝突実験</a:t>
            </a:r>
            <a:endParaRPr kumimoji="1" lang="ja-JP" altLang="en-US" dirty="0"/>
          </a:p>
        </p:txBody>
      </p:sp>
      <p:pic>
        <p:nvPicPr>
          <p:cNvPr id="10" name="Picture 58" descr="R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6096"/>
          <a:stretch/>
        </p:blipFill>
        <p:spPr bwMode="auto">
          <a:xfrm>
            <a:off x="323528" y="1412776"/>
            <a:ext cx="4094329" cy="290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 bwMode="auto">
          <a:xfrm>
            <a:off x="4859156" y="1412776"/>
            <a:ext cx="3961316" cy="29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87941" y="4318018"/>
            <a:ext cx="23118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ＲＨＩＣ</a:t>
            </a:r>
            <a:endParaRPr kumimoji="1"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sz="2400" dirty="0" smtClean="0"/>
              <a:t>アメリカ</a:t>
            </a:r>
            <a:endParaRPr lang="en-US" altLang="ja-JP" sz="2400" dirty="0" smtClean="0"/>
          </a:p>
          <a:p>
            <a:r>
              <a:rPr lang="en-US" altLang="ja-JP" sz="2400" dirty="0" smtClean="0"/>
              <a:t>2000</a:t>
            </a:r>
            <a:r>
              <a:rPr lang="ja-JP" altLang="en-US" sz="2400" dirty="0" smtClean="0"/>
              <a:t>年～</a:t>
            </a:r>
            <a:endParaRPr lang="en-US" altLang="ja-JP" sz="2400" dirty="0" smtClean="0"/>
          </a:p>
          <a:p>
            <a:r>
              <a:rPr lang="ja-JP" altLang="en-US" sz="2400" dirty="0" smtClean="0"/>
              <a:t>全長</a:t>
            </a:r>
            <a:r>
              <a:rPr lang="en-US" altLang="ja-JP" sz="2400" dirty="0" smtClean="0"/>
              <a:t>6km</a:t>
            </a:r>
          </a:p>
          <a:p>
            <a:r>
              <a:rPr kumimoji="1" lang="ja-JP" altLang="en-US" sz="2400" dirty="0">
                <a:solidFill>
                  <a:srgbClr val="002060"/>
                </a:solidFill>
              </a:rPr>
              <a:t>光速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の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99.996%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r>
              <a:rPr lang="ja-JP" altLang="en-US" sz="2400" dirty="0" smtClean="0">
                <a:solidFill>
                  <a:srgbClr val="FF0000"/>
                </a:solidFill>
              </a:rPr>
              <a:t>兆度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84168" y="4318018"/>
            <a:ext cx="264694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ＬＨＣ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/>
            <a:r>
              <a:rPr lang="ja-JP" altLang="en-US" sz="2400" dirty="0" smtClean="0"/>
              <a:t>スイス・フランス</a:t>
            </a:r>
            <a:endParaRPr lang="en-US" altLang="ja-JP" sz="2400" dirty="0" smtClean="0"/>
          </a:p>
          <a:p>
            <a:pPr algn="r"/>
            <a:r>
              <a:rPr lang="en-US" altLang="ja-JP" sz="2400" dirty="0" smtClean="0"/>
              <a:t>2010</a:t>
            </a:r>
            <a:r>
              <a:rPr lang="ja-JP" altLang="en-US" sz="2400" dirty="0" smtClean="0"/>
              <a:t>年～</a:t>
            </a:r>
            <a:endParaRPr lang="en-US" altLang="ja-JP" sz="2400" dirty="0" smtClean="0"/>
          </a:p>
          <a:p>
            <a:pPr algn="r"/>
            <a:r>
              <a:rPr lang="ja-JP" altLang="en-US" sz="2400" dirty="0" smtClean="0"/>
              <a:t>全長</a:t>
            </a:r>
            <a:r>
              <a:rPr lang="en-US" altLang="ja-JP" sz="2400" dirty="0" smtClean="0"/>
              <a:t>30km</a:t>
            </a:r>
          </a:p>
          <a:p>
            <a:pPr algn="r"/>
            <a:r>
              <a:rPr kumimoji="1" lang="ja-JP" altLang="en-US" sz="2400" dirty="0">
                <a:solidFill>
                  <a:srgbClr val="002060"/>
                </a:solidFill>
              </a:rPr>
              <a:t>光速</a:t>
            </a:r>
            <a:r>
              <a:rPr kumimoji="1" lang="ja-JP" altLang="en-US" sz="2400" dirty="0" smtClean="0">
                <a:solidFill>
                  <a:srgbClr val="002060"/>
                </a:solidFill>
              </a:rPr>
              <a:t>の</a:t>
            </a:r>
            <a:r>
              <a:rPr kumimoji="1" lang="en-US" altLang="ja-JP" sz="2400" dirty="0" smtClean="0">
                <a:solidFill>
                  <a:srgbClr val="002060"/>
                </a:solidFill>
              </a:rPr>
              <a:t>99.9999%</a:t>
            </a:r>
          </a:p>
          <a:p>
            <a:pPr algn="r"/>
            <a:r>
              <a:rPr lang="ja-JP" altLang="en-US" sz="2400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dirty="0">
                <a:solidFill>
                  <a:srgbClr val="FF0000"/>
                </a:solidFill>
              </a:rPr>
              <a:t>6</a:t>
            </a:r>
            <a:r>
              <a:rPr lang="ja-JP" altLang="en-US" sz="2400" dirty="0" smtClean="0">
                <a:solidFill>
                  <a:srgbClr val="FF0000"/>
                </a:solidFill>
              </a:rPr>
              <a:t>兆度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陽子衝突と原子核衝突</a:t>
            </a:r>
            <a:endParaRPr kumimoji="1" lang="ja-JP" altLang="en-US" dirty="0"/>
          </a:p>
        </p:txBody>
      </p:sp>
      <p:pic>
        <p:nvPicPr>
          <p:cNvPr id="3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テキスト ボックス 53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</a:rPr>
              <a:t>LHC – Large Hadron Collider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陽子衝突と原子核衝突</a:t>
            </a:r>
            <a:endParaRPr kumimoji="1" lang="ja-JP" altLang="en-US" dirty="0"/>
          </a:p>
        </p:txBody>
      </p:sp>
      <p:pic>
        <p:nvPicPr>
          <p:cNvPr id="3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49132" y="1632061"/>
            <a:ext cx="3823855" cy="24494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951" y="1759520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424E5B">
                    <a:lumMod val="50000"/>
                  </a:srgbClr>
                </a:solidFill>
                <a:latin typeface="Calibri" panose="020F0502020204030204" pitchFamily="34" charset="0"/>
              </a:rPr>
              <a:t>新粒子探索実験</a:t>
            </a:r>
            <a:endParaRPr lang="ja-JP" altLang="en-US" sz="2800" b="1" dirty="0">
              <a:solidFill>
                <a:srgbClr val="424E5B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7322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340306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130531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2438400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5667" y="334077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5050"/>
                </a:solidFill>
              </a:rPr>
              <a:t>陽子</a:t>
            </a:r>
            <a:endParaRPr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4954" y="33262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5050"/>
                </a:solidFill>
              </a:rPr>
              <a:t>陽子</a:t>
            </a:r>
            <a:endParaRPr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</a:rPr>
              <a:t>LHC – Large Hadron Collider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陽子衝突と原子核衝突</a:t>
            </a:r>
            <a:endParaRPr kumimoji="1" lang="ja-JP" altLang="en-US" dirty="0"/>
          </a:p>
        </p:txBody>
      </p:sp>
      <p:pic>
        <p:nvPicPr>
          <p:cNvPr id="3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349132" y="1632061"/>
            <a:ext cx="3823855" cy="24494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6951" y="1759520"/>
            <a:ext cx="2709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>
                <a:solidFill>
                  <a:srgbClr val="424E5B">
                    <a:lumMod val="50000"/>
                  </a:srgbClr>
                </a:solidFill>
                <a:latin typeface="Calibri" panose="020F0502020204030204" pitchFamily="34" charset="0"/>
              </a:rPr>
              <a:t>新粒子探索実験</a:t>
            </a:r>
            <a:endParaRPr lang="ja-JP" altLang="en-US" sz="2800" b="1" dirty="0">
              <a:solidFill>
                <a:srgbClr val="424E5B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098470" y="4012272"/>
            <a:ext cx="3920839" cy="2449487"/>
          </a:xfrm>
          <a:prstGeom prst="roundRect">
            <a:avLst/>
          </a:prstGeom>
          <a:solidFill>
            <a:srgbClr val="FFCCCC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82444" y="4165496"/>
            <a:ext cx="3430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高温</a:t>
            </a:r>
            <a:r>
              <a:rPr lang="ja-JP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物</a:t>
            </a:r>
            <a:r>
              <a:rPr lang="ja-JP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質の生成実験</a:t>
            </a:r>
            <a:endParaRPr lang="ja-JP" alt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円/楕円 7"/>
          <p:cNvSpPr>
            <a:spLocks noChangeAspect="1"/>
          </p:cNvSpPr>
          <p:nvPr/>
        </p:nvSpPr>
        <p:spPr>
          <a:xfrm>
            <a:off x="87322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>
            <a:spLocks noChangeAspect="1"/>
          </p:cNvSpPr>
          <p:nvPr/>
        </p:nvSpPr>
        <p:spPr>
          <a:xfrm>
            <a:off x="3403064" y="31422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130531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2438400" y="3214211"/>
            <a:ext cx="809267" cy="0"/>
          </a:xfrm>
          <a:prstGeom prst="straightConnector1">
            <a:avLst/>
          </a:prstGeom>
          <a:ln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85667" y="334077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5050"/>
                </a:solidFill>
              </a:rPr>
              <a:t>陽子</a:t>
            </a:r>
            <a:endParaRPr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74954" y="33262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5050"/>
                </a:solidFill>
              </a:rPr>
              <a:t>陽子</a:t>
            </a:r>
            <a:endParaRPr lang="ja-JP" altLang="en-US" sz="2400" dirty="0">
              <a:solidFill>
                <a:srgbClr val="FF5050"/>
              </a:solidFill>
            </a:endParaRPr>
          </a:p>
        </p:txBody>
      </p:sp>
      <p:sp>
        <p:nvSpPr>
          <p:cNvPr id="14" name="円/楕円 13"/>
          <p:cNvSpPr>
            <a:spLocks noChangeAspect="1"/>
          </p:cNvSpPr>
          <p:nvPr/>
        </p:nvSpPr>
        <p:spPr>
          <a:xfrm>
            <a:off x="8039490" y="55485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>
            <a:spLocks noChangeAspect="1"/>
          </p:cNvSpPr>
          <p:nvPr/>
        </p:nvSpPr>
        <p:spPr>
          <a:xfrm>
            <a:off x="8128390" y="569251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6" name="円/楕円 15"/>
          <p:cNvSpPr>
            <a:spLocks noChangeAspect="1"/>
          </p:cNvSpPr>
          <p:nvPr/>
        </p:nvSpPr>
        <p:spPr>
          <a:xfrm>
            <a:off x="8281096" y="582094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7" name="円/楕円 16"/>
          <p:cNvSpPr>
            <a:spLocks noChangeAspect="1"/>
          </p:cNvSpPr>
          <p:nvPr/>
        </p:nvSpPr>
        <p:spPr>
          <a:xfrm>
            <a:off x="8183490" y="554851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円/楕円 17"/>
          <p:cNvSpPr>
            <a:spLocks noChangeAspect="1"/>
          </p:cNvSpPr>
          <p:nvPr/>
        </p:nvSpPr>
        <p:spPr>
          <a:xfrm>
            <a:off x="8348590" y="570091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>
            <a:spLocks noChangeAspect="1"/>
          </p:cNvSpPr>
          <p:nvPr/>
        </p:nvSpPr>
        <p:spPr>
          <a:xfrm>
            <a:off x="8395439" y="582219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>
            <a:spLocks noChangeAspect="1"/>
          </p:cNvSpPr>
          <p:nvPr/>
        </p:nvSpPr>
        <p:spPr>
          <a:xfrm>
            <a:off x="8410609" y="566261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8235666" y="569946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8254716" y="592669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8048569" y="542129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8314498" y="571975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8193091" y="5377890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8270599" y="54603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8338848" y="555370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>
            <a:spLocks noChangeAspect="1"/>
          </p:cNvSpPr>
          <p:nvPr/>
        </p:nvSpPr>
        <p:spPr>
          <a:xfrm>
            <a:off x="8419824" y="575318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9" name="円/楕円 28"/>
          <p:cNvSpPr>
            <a:spLocks noChangeAspect="1"/>
          </p:cNvSpPr>
          <p:nvPr/>
        </p:nvSpPr>
        <p:spPr>
          <a:xfrm>
            <a:off x="7995445" y="556865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>
            <a:spLocks noChangeAspect="1"/>
          </p:cNvSpPr>
          <p:nvPr/>
        </p:nvSpPr>
        <p:spPr>
          <a:xfrm>
            <a:off x="8020340" y="5803147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1" name="円/楕円 30"/>
          <p:cNvSpPr>
            <a:spLocks noChangeAspect="1"/>
          </p:cNvSpPr>
          <p:nvPr/>
        </p:nvSpPr>
        <p:spPr>
          <a:xfrm>
            <a:off x="8222297" y="607627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2" name="円/楕円 31"/>
          <p:cNvSpPr>
            <a:spLocks noChangeAspect="1"/>
          </p:cNvSpPr>
          <p:nvPr/>
        </p:nvSpPr>
        <p:spPr>
          <a:xfrm>
            <a:off x="8153441" y="544991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3" name="円/楕円 32"/>
          <p:cNvSpPr>
            <a:spLocks noChangeAspect="1"/>
          </p:cNvSpPr>
          <p:nvPr/>
        </p:nvSpPr>
        <p:spPr>
          <a:xfrm>
            <a:off x="8029374" y="590304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4" name="円/楕円 33"/>
          <p:cNvSpPr>
            <a:spLocks noChangeAspect="1"/>
          </p:cNvSpPr>
          <p:nvPr/>
        </p:nvSpPr>
        <p:spPr>
          <a:xfrm>
            <a:off x="8166141" y="5773110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5" name="円/楕円 34"/>
          <p:cNvSpPr>
            <a:spLocks noChangeAspect="1"/>
          </p:cNvSpPr>
          <p:nvPr/>
        </p:nvSpPr>
        <p:spPr>
          <a:xfrm>
            <a:off x="8087932" y="583000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6" name="円/楕円 35"/>
          <p:cNvSpPr>
            <a:spLocks noChangeAspect="1"/>
          </p:cNvSpPr>
          <p:nvPr/>
        </p:nvSpPr>
        <p:spPr>
          <a:xfrm>
            <a:off x="8091794" y="554269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>
            <a:spLocks noChangeAspect="1"/>
          </p:cNvSpPr>
          <p:nvPr/>
        </p:nvSpPr>
        <p:spPr>
          <a:xfrm>
            <a:off x="8079640" y="5352691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8" name="円/楕円 37"/>
          <p:cNvSpPr>
            <a:spLocks noChangeAspect="1"/>
          </p:cNvSpPr>
          <p:nvPr/>
        </p:nvSpPr>
        <p:spPr>
          <a:xfrm>
            <a:off x="7981671" y="577552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9" name="円/楕円 38"/>
          <p:cNvSpPr>
            <a:spLocks noChangeAspect="1"/>
          </p:cNvSpPr>
          <p:nvPr/>
        </p:nvSpPr>
        <p:spPr>
          <a:xfrm>
            <a:off x="8420319" y="558386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>
            <a:spLocks noChangeAspect="1"/>
          </p:cNvSpPr>
          <p:nvPr/>
        </p:nvSpPr>
        <p:spPr>
          <a:xfrm>
            <a:off x="8112906" y="603288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>
            <a:spLocks noChangeAspect="1"/>
          </p:cNvSpPr>
          <p:nvPr/>
        </p:nvSpPr>
        <p:spPr>
          <a:xfrm>
            <a:off x="8017959" y="546715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>
            <a:spLocks noChangeAspect="1"/>
          </p:cNvSpPr>
          <p:nvPr/>
        </p:nvSpPr>
        <p:spPr>
          <a:xfrm>
            <a:off x="8161078" y="527536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>
            <a:spLocks noChangeAspect="1"/>
          </p:cNvSpPr>
          <p:nvPr/>
        </p:nvSpPr>
        <p:spPr>
          <a:xfrm>
            <a:off x="8216980" y="595943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>
            <a:spLocks noChangeAspect="1"/>
          </p:cNvSpPr>
          <p:nvPr/>
        </p:nvSpPr>
        <p:spPr>
          <a:xfrm>
            <a:off x="8326716" y="600986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5" name="円/楕円 44"/>
          <p:cNvSpPr>
            <a:spLocks noChangeAspect="1"/>
          </p:cNvSpPr>
          <p:nvPr/>
        </p:nvSpPr>
        <p:spPr>
          <a:xfrm>
            <a:off x="8240379" y="534721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6" name="円/楕円 45"/>
          <p:cNvSpPr>
            <a:spLocks noChangeAspect="1"/>
          </p:cNvSpPr>
          <p:nvPr/>
        </p:nvSpPr>
        <p:spPr>
          <a:xfrm>
            <a:off x="8350340" y="53616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7" name="円/楕円 46"/>
          <p:cNvSpPr>
            <a:spLocks noChangeAspect="1"/>
          </p:cNvSpPr>
          <p:nvPr/>
        </p:nvSpPr>
        <p:spPr>
          <a:xfrm>
            <a:off x="8365411" y="59251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8" name="円/楕円 47"/>
          <p:cNvSpPr>
            <a:spLocks noChangeAspect="1"/>
          </p:cNvSpPr>
          <p:nvPr/>
        </p:nvSpPr>
        <p:spPr>
          <a:xfrm>
            <a:off x="7983513" y="568749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9" name="円/楕円 48"/>
          <p:cNvSpPr>
            <a:spLocks noChangeAspect="1"/>
          </p:cNvSpPr>
          <p:nvPr/>
        </p:nvSpPr>
        <p:spPr>
          <a:xfrm>
            <a:off x="8402717" y="546864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0" name="円/楕円 49"/>
          <p:cNvSpPr>
            <a:spLocks noChangeAspect="1"/>
          </p:cNvSpPr>
          <p:nvPr/>
        </p:nvSpPr>
        <p:spPr>
          <a:xfrm>
            <a:off x="8063918" y="595727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1" name="円/楕円 50"/>
          <p:cNvSpPr>
            <a:spLocks noChangeAspect="1"/>
          </p:cNvSpPr>
          <p:nvPr/>
        </p:nvSpPr>
        <p:spPr>
          <a:xfrm>
            <a:off x="8248965" y="557531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2" name="右矢印 51"/>
          <p:cNvSpPr/>
          <p:nvPr/>
        </p:nvSpPr>
        <p:spPr>
          <a:xfrm>
            <a:off x="6248565" y="5145077"/>
            <a:ext cx="677348" cy="6785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3" name="右矢印 52"/>
          <p:cNvSpPr/>
          <p:nvPr/>
        </p:nvSpPr>
        <p:spPr>
          <a:xfrm flipH="1">
            <a:off x="7190785" y="5419864"/>
            <a:ext cx="692507" cy="6785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</a:rPr>
              <a:t>LHC – Large Hadron Collider</a:t>
            </a:r>
            <a:endParaRPr lang="ja-JP" altLang="en-US" sz="2400" dirty="0">
              <a:solidFill>
                <a:prstClr val="white"/>
              </a:solidFill>
            </a:endParaRPr>
          </a:p>
        </p:txBody>
      </p:sp>
      <p:sp>
        <p:nvSpPr>
          <p:cNvPr id="55" name="円/楕円 54"/>
          <p:cNvSpPr>
            <a:spLocks noChangeAspect="1"/>
          </p:cNvSpPr>
          <p:nvPr/>
        </p:nvSpPr>
        <p:spPr>
          <a:xfrm>
            <a:off x="8057807" y="575118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6" name="円/楕円 55"/>
          <p:cNvSpPr>
            <a:spLocks noChangeAspect="1"/>
          </p:cNvSpPr>
          <p:nvPr/>
        </p:nvSpPr>
        <p:spPr>
          <a:xfrm>
            <a:off x="8170590" y="587271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7" name="円/楕円 56"/>
          <p:cNvSpPr>
            <a:spLocks noChangeAspect="1"/>
          </p:cNvSpPr>
          <p:nvPr/>
        </p:nvSpPr>
        <p:spPr>
          <a:xfrm>
            <a:off x="8058912" y="566069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8" name="円/楕円 57"/>
          <p:cNvSpPr>
            <a:spLocks noChangeAspect="1"/>
          </p:cNvSpPr>
          <p:nvPr/>
        </p:nvSpPr>
        <p:spPr>
          <a:xfrm>
            <a:off x="8180210" y="598258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9" name="円/楕円 58"/>
          <p:cNvSpPr>
            <a:spLocks noChangeAspect="1"/>
          </p:cNvSpPr>
          <p:nvPr/>
        </p:nvSpPr>
        <p:spPr>
          <a:xfrm>
            <a:off x="8318246" y="562382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0" name="円/楕円 59"/>
          <p:cNvSpPr>
            <a:spLocks noChangeAspect="1"/>
          </p:cNvSpPr>
          <p:nvPr/>
        </p:nvSpPr>
        <p:spPr>
          <a:xfrm>
            <a:off x="8172089" y="561302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1" name="円/楕円 60"/>
          <p:cNvSpPr>
            <a:spLocks noChangeAspect="1"/>
          </p:cNvSpPr>
          <p:nvPr/>
        </p:nvSpPr>
        <p:spPr>
          <a:xfrm>
            <a:off x="8355057" y="560120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2" name="円/楕円 61"/>
          <p:cNvSpPr>
            <a:spLocks noChangeAspect="1"/>
          </p:cNvSpPr>
          <p:nvPr/>
        </p:nvSpPr>
        <p:spPr>
          <a:xfrm>
            <a:off x="8157670" y="537715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3" name="円/楕円 62"/>
          <p:cNvSpPr>
            <a:spLocks noChangeAspect="1"/>
          </p:cNvSpPr>
          <p:nvPr/>
        </p:nvSpPr>
        <p:spPr>
          <a:xfrm>
            <a:off x="8270469" y="528581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4" name="円/楕円 63"/>
          <p:cNvSpPr>
            <a:spLocks noChangeAspect="1"/>
          </p:cNvSpPr>
          <p:nvPr/>
        </p:nvSpPr>
        <p:spPr>
          <a:xfrm>
            <a:off x="8193106" y="552239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5" name="円/楕円 64"/>
          <p:cNvSpPr>
            <a:spLocks noChangeAspect="1"/>
          </p:cNvSpPr>
          <p:nvPr/>
        </p:nvSpPr>
        <p:spPr>
          <a:xfrm>
            <a:off x="5635701" y="530048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6" name="円/楕円 65"/>
          <p:cNvSpPr>
            <a:spLocks noChangeAspect="1"/>
          </p:cNvSpPr>
          <p:nvPr/>
        </p:nvSpPr>
        <p:spPr>
          <a:xfrm>
            <a:off x="5724601" y="5444481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7" name="円/楕円 66"/>
          <p:cNvSpPr>
            <a:spLocks noChangeAspect="1"/>
          </p:cNvSpPr>
          <p:nvPr/>
        </p:nvSpPr>
        <p:spPr>
          <a:xfrm>
            <a:off x="5877307" y="5572910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8" name="円/楕円 67"/>
          <p:cNvSpPr>
            <a:spLocks noChangeAspect="1"/>
          </p:cNvSpPr>
          <p:nvPr/>
        </p:nvSpPr>
        <p:spPr>
          <a:xfrm>
            <a:off x="5779701" y="530048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9" name="円/楕円 68"/>
          <p:cNvSpPr>
            <a:spLocks noChangeAspect="1"/>
          </p:cNvSpPr>
          <p:nvPr/>
        </p:nvSpPr>
        <p:spPr>
          <a:xfrm>
            <a:off x="5944801" y="5452881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0" name="円/楕円 69"/>
          <p:cNvSpPr>
            <a:spLocks noChangeAspect="1"/>
          </p:cNvSpPr>
          <p:nvPr/>
        </p:nvSpPr>
        <p:spPr>
          <a:xfrm>
            <a:off x="5991650" y="557416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1" name="円/楕円 70"/>
          <p:cNvSpPr>
            <a:spLocks noChangeAspect="1"/>
          </p:cNvSpPr>
          <p:nvPr/>
        </p:nvSpPr>
        <p:spPr>
          <a:xfrm>
            <a:off x="6006820" y="541458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2" name="円/楕円 71"/>
          <p:cNvSpPr>
            <a:spLocks noChangeAspect="1"/>
          </p:cNvSpPr>
          <p:nvPr/>
        </p:nvSpPr>
        <p:spPr>
          <a:xfrm>
            <a:off x="5831877" y="545143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3" name="円/楕円 72"/>
          <p:cNvSpPr>
            <a:spLocks noChangeAspect="1"/>
          </p:cNvSpPr>
          <p:nvPr/>
        </p:nvSpPr>
        <p:spPr>
          <a:xfrm>
            <a:off x="5850927" y="5678663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4" name="円/楕円 73"/>
          <p:cNvSpPr>
            <a:spLocks noChangeAspect="1"/>
          </p:cNvSpPr>
          <p:nvPr/>
        </p:nvSpPr>
        <p:spPr>
          <a:xfrm>
            <a:off x="5644780" y="517326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5" name="円/楕円 74"/>
          <p:cNvSpPr>
            <a:spLocks noChangeAspect="1"/>
          </p:cNvSpPr>
          <p:nvPr/>
        </p:nvSpPr>
        <p:spPr>
          <a:xfrm>
            <a:off x="5910709" y="547172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6" name="円/楕円 75"/>
          <p:cNvSpPr>
            <a:spLocks noChangeAspect="1"/>
          </p:cNvSpPr>
          <p:nvPr/>
        </p:nvSpPr>
        <p:spPr>
          <a:xfrm>
            <a:off x="5789302" y="5129860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円/楕円 76"/>
          <p:cNvSpPr>
            <a:spLocks noChangeAspect="1"/>
          </p:cNvSpPr>
          <p:nvPr/>
        </p:nvSpPr>
        <p:spPr>
          <a:xfrm>
            <a:off x="5866810" y="521232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8" name="円/楕円 77"/>
          <p:cNvSpPr>
            <a:spLocks noChangeAspect="1"/>
          </p:cNvSpPr>
          <p:nvPr/>
        </p:nvSpPr>
        <p:spPr>
          <a:xfrm>
            <a:off x="5935059" y="530567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9" name="円/楕円 78"/>
          <p:cNvSpPr>
            <a:spLocks noChangeAspect="1"/>
          </p:cNvSpPr>
          <p:nvPr/>
        </p:nvSpPr>
        <p:spPr>
          <a:xfrm>
            <a:off x="6016035" y="5505152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0" name="円/楕円 79"/>
          <p:cNvSpPr>
            <a:spLocks noChangeAspect="1"/>
          </p:cNvSpPr>
          <p:nvPr/>
        </p:nvSpPr>
        <p:spPr>
          <a:xfrm>
            <a:off x="5591656" y="532062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1" name="円/楕円 80"/>
          <p:cNvSpPr>
            <a:spLocks noChangeAspect="1"/>
          </p:cNvSpPr>
          <p:nvPr/>
        </p:nvSpPr>
        <p:spPr>
          <a:xfrm>
            <a:off x="5616551" y="5555117"/>
            <a:ext cx="144000" cy="144000"/>
          </a:xfrm>
          <a:prstGeom prst="ellipse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2" name="円/楕円 81"/>
          <p:cNvSpPr>
            <a:spLocks noChangeAspect="1"/>
          </p:cNvSpPr>
          <p:nvPr/>
        </p:nvSpPr>
        <p:spPr>
          <a:xfrm>
            <a:off x="5818508" y="582824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3" name="円/楕円 82"/>
          <p:cNvSpPr>
            <a:spLocks noChangeAspect="1"/>
          </p:cNvSpPr>
          <p:nvPr/>
        </p:nvSpPr>
        <p:spPr>
          <a:xfrm>
            <a:off x="5749652" y="520188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4" name="円/楕円 83"/>
          <p:cNvSpPr>
            <a:spLocks noChangeAspect="1"/>
          </p:cNvSpPr>
          <p:nvPr/>
        </p:nvSpPr>
        <p:spPr>
          <a:xfrm>
            <a:off x="5625585" y="565501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5" name="円/楕円 84"/>
          <p:cNvSpPr>
            <a:spLocks noChangeAspect="1"/>
          </p:cNvSpPr>
          <p:nvPr/>
        </p:nvSpPr>
        <p:spPr>
          <a:xfrm>
            <a:off x="5762352" y="5525080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6" name="円/楕円 85"/>
          <p:cNvSpPr>
            <a:spLocks noChangeAspect="1"/>
          </p:cNvSpPr>
          <p:nvPr/>
        </p:nvSpPr>
        <p:spPr>
          <a:xfrm>
            <a:off x="5684143" y="558197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7" name="円/楕円 86"/>
          <p:cNvSpPr>
            <a:spLocks noChangeAspect="1"/>
          </p:cNvSpPr>
          <p:nvPr/>
        </p:nvSpPr>
        <p:spPr>
          <a:xfrm>
            <a:off x="5688005" y="529466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8" name="円/楕円 87"/>
          <p:cNvSpPr>
            <a:spLocks noChangeAspect="1"/>
          </p:cNvSpPr>
          <p:nvPr/>
        </p:nvSpPr>
        <p:spPr>
          <a:xfrm>
            <a:off x="5675851" y="5104661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9" name="円/楕円 88"/>
          <p:cNvSpPr>
            <a:spLocks noChangeAspect="1"/>
          </p:cNvSpPr>
          <p:nvPr/>
        </p:nvSpPr>
        <p:spPr>
          <a:xfrm>
            <a:off x="5577882" y="552749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0" name="円/楕円 89"/>
          <p:cNvSpPr>
            <a:spLocks noChangeAspect="1"/>
          </p:cNvSpPr>
          <p:nvPr/>
        </p:nvSpPr>
        <p:spPr>
          <a:xfrm>
            <a:off x="6016530" y="533583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1" name="円/楕円 90"/>
          <p:cNvSpPr>
            <a:spLocks noChangeAspect="1"/>
          </p:cNvSpPr>
          <p:nvPr/>
        </p:nvSpPr>
        <p:spPr>
          <a:xfrm>
            <a:off x="5709117" y="5784858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2" name="円/楕円 91"/>
          <p:cNvSpPr>
            <a:spLocks noChangeAspect="1"/>
          </p:cNvSpPr>
          <p:nvPr/>
        </p:nvSpPr>
        <p:spPr>
          <a:xfrm>
            <a:off x="5614170" y="521912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3" name="円/楕円 92"/>
          <p:cNvSpPr>
            <a:spLocks noChangeAspect="1"/>
          </p:cNvSpPr>
          <p:nvPr/>
        </p:nvSpPr>
        <p:spPr>
          <a:xfrm>
            <a:off x="5757289" y="502733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4" name="円/楕円 93"/>
          <p:cNvSpPr>
            <a:spLocks noChangeAspect="1"/>
          </p:cNvSpPr>
          <p:nvPr/>
        </p:nvSpPr>
        <p:spPr>
          <a:xfrm>
            <a:off x="5813191" y="571140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5" name="円/楕円 94"/>
          <p:cNvSpPr>
            <a:spLocks noChangeAspect="1"/>
          </p:cNvSpPr>
          <p:nvPr/>
        </p:nvSpPr>
        <p:spPr>
          <a:xfrm>
            <a:off x="5922927" y="576183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6" name="円/楕円 95"/>
          <p:cNvSpPr>
            <a:spLocks noChangeAspect="1"/>
          </p:cNvSpPr>
          <p:nvPr/>
        </p:nvSpPr>
        <p:spPr>
          <a:xfrm>
            <a:off x="5836590" y="5099189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7" name="円/楕円 96"/>
          <p:cNvSpPr>
            <a:spLocks noChangeAspect="1"/>
          </p:cNvSpPr>
          <p:nvPr/>
        </p:nvSpPr>
        <p:spPr>
          <a:xfrm>
            <a:off x="5946551" y="51136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8" name="円/楕円 97"/>
          <p:cNvSpPr>
            <a:spLocks noChangeAspect="1"/>
          </p:cNvSpPr>
          <p:nvPr/>
        </p:nvSpPr>
        <p:spPr>
          <a:xfrm>
            <a:off x="5961622" y="567712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9" name="円/楕円 98"/>
          <p:cNvSpPr>
            <a:spLocks noChangeAspect="1"/>
          </p:cNvSpPr>
          <p:nvPr/>
        </p:nvSpPr>
        <p:spPr>
          <a:xfrm>
            <a:off x="5579724" y="543946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0" name="円/楕円 99"/>
          <p:cNvSpPr>
            <a:spLocks noChangeAspect="1"/>
          </p:cNvSpPr>
          <p:nvPr/>
        </p:nvSpPr>
        <p:spPr>
          <a:xfrm>
            <a:off x="5998928" y="522061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1" name="円/楕円 100"/>
          <p:cNvSpPr>
            <a:spLocks noChangeAspect="1"/>
          </p:cNvSpPr>
          <p:nvPr/>
        </p:nvSpPr>
        <p:spPr>
          <a:xfrm>
            <a:off x="5660129" y="570924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2" name="円/楕円 101"/>
          <p:cNvSpPr>
            <a:spLocks noChangeAspect="1"/>
          </p:cNvSpPr>
          <p:nvPr/>
        </p:nvSpPr>
        <p:spPr>
          <a:xfrm>
            <a:off x="5845176" y="5327285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3" name="円/楕円 102"/>
          <p:cNvSpPr>
            <a:spLocks noChangeAspect="1"/>
          </p:cNvSpPr>
          <p:nvPr/>
        </p:nvSpPr>
        <p:spPr>
          <a:xfrm>
            <a:off x="5654018" y="5503157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4" name="円/楕円 103"/>
          <p:cNvSpPr>
            <a:spLocks noChangeAspect="1"/>
          </p:cNvSpPr>
          <p:nvPr/>
        </p:nvSpPr>
        <p:spPr>
          <a:xfrm>
            <a:off x="5766801" y="5624686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5" name="円/楕円 104"/>
          <p:cNvSpPr>
            <a:spLocks noChangeAspect="1"/>
          </p:cNvSpPr>
          <p:nvPr/>
        </p:nvSpPr>
        <p:spPr>
          <a:xfrm>
            <a:off x="5655123" y="541266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6" name="円/楕円 105"/>
          <p:cNvSpPr>
            <a:spLocks noChangeAspect="1"/>
          </p:cNvSpPr>
          <p:nvPr/>
        </p:nvSpPr>
        <p:spPr>
          <a:xfrm>
            <a:off x="5776421" y="5734554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7" name="円/楕円 106"/>
          <p:cNvSpPr>
            <a:spLocks noChangeAspect="1"/>
          </p:cNvSpPr>
          <p:nvPr/>
        </p:nvSpPr>
        <p:spPr>
          <a:xfrm>
            <a:off x="5914457" y="5375793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8" name="円/楕円 107"/>
          <p:cNvSpPr>
            <a:spLocks noChangeAspect="1"/>
          </p:cNvSpPr>
          <p:nvPr/>
        </p:nvSpPr>
        <p:spPr>
          <a:xfrm>
            <a:off x="5768300" y="536499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9" name="円/楕円 108"/>
          <p:cNvSpPr>
            <a:spLocks noChangeAspect="1"/>
          </p:cNvSpPr>
          <p:nvPr/>
        </p:nvSpPr>
        <p:spPr>
          <a:xfrm>
            <a:off x="5951268" y="5353179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0" name="円/楕円 109"/>
          <p:cNvSpPr>
            <a:spLocks noChangeAspect="1"/>
          </p:cNvSpPr>
          <p:nvPr/>
        </p:nvSpPr>
        <p:spPr>
          <a:xfrm>
            <a:off x="5753881" y="5129127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1" name="円/楕円 110"/>
          <p:cNvSpPr>
            <a:spLocks noChangeAspect="1"/>
          </p:cNvSpPr>
          <p:nvPr/>
        </p:nvSpPr>
        <p:spPr>
          <a:xfrm>
            <a:off x="5866680" y="5037786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2" name="円/楕円 111"/>
          <p:cNvSpPr>
            <a:spLocks noChangeAspect="1"/>
          </p:cNvSpPr>
          <p:nvPr/>
        </p:nvSpPr>
        <p:spPr>
          <a:xfrm>
            <a:off x="5789317" y="5274368"/>
            <a:ext cx="144000" cy="1440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glow rad="381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09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実験的観測</a:t>
            </a:r>
            <a:endParaRPr kumimoji="1" lang="ja-JP" altLang="en-US" dirty="0"/>
          </a:p>
        </p:txBody>
      </p:sp>
      <p:pic>
        <p:nvPicPr>
          <p:cNvPr id="3" name="Picture 2" descr="http://3.bp.blogspot.com/_iUP5mII57Lo/TOCe-c3DrFI/AAAAAAAABp0/NfWZQ9iltmI/s1600/1011251_01-A4-at-144-dpi_ALICE_LHC_FirstCollisionsHeavyIonsLowTeVNov8_ALICE-Team_CERN2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59" y="1218085"/>
            <a:ext cx="5839482" cy="429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11560" y="5517232"/>
            <a:ext cx="8167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400" dirty="0" smtClean="0"/>
              <a:t>4</a:t>
            </a:r>
            <a:r>
              <a:rPr kumimoji="1" lang="ja-JP" altLang="en-US" sz="2400" dirty="0" smtClean="0"/>
              <a:t>兆度の物質ができるのは、</a:t>
            </a:r>
            <a:r>
              <a:rPr kumimoji="1" lang="en-US" altLang="ja-JP" sz="2400" dirty="0" smtClean="0"/>
              <a:t>10</a:t>
            </a:r>
            <a:r>
              <a:rPr kumimoji="1" lang="en-US" altLang="ja-JP" sz="2400" baseline="30000" dirty="0" smtClean="0"/>
              <a:t>-22</a:t>
            </a:r>
            <a:r>
              <a:rPr kumimoji="1" lang="ja-JP" altLang="en-US" sz="2400" dirty="0" smtClean="0"/>
              <a:t>秒間。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ja-JP" altLang="en-US" sz="2400" dirty="0" smtClean="0"/>
              <a:t>一度の衝突で、</a:t>
            </a:r>
            <a:r>
              <a:rPr kumimoji="1" lang="en-US" altLang="ja-JP" sz="2400" dirty="0" smtClean="0"/>
              <a:t>10000</a:t>
            </a:r>
            <a:r>
              <a:rPr kumimoji="1" lang="ja-JP" altLang="en-US" sz="2400" dirty="0" smtClean="0"/>
              <a:t>個くらいの粒子ができる。</a:t>
            </a:r>
            <a:endParaRPr kumimoji="1" lang="en-US" altLang="ja-JP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sz="2400" dirty="0" smtClean="0"/>
              <a:t>これらの粒子から、数兆度の世界の物質の性質を探る。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42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高次ゆらぎの観測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" b="2"/>
          <a:stretch/>
        </p:blipFill>
        <p:spPr bwMode="auto">
          <a:xfrm>
            <a:off x="179512" y="1412776"/>
            <a:ext cx="410131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427984" y="148478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陽子数キュムラント　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STAR, PRL(2014)</a:t>
            </a:r>
            <a:endParaRPr kumimoji="1" lang="ja-JP" altLang="en-US" sz="2000" dirty="0"/>
          </a:p>
        </p:txBody>
      </p:sp>
      <p:sp>
        <p:nvSpPr>
          <p:cNvPr id="5" name="右中かっこ 4"/>
          <p:cNvSpPr/>
          <p:nvPr/>
        </p:nvSpPr>
        <p:spPr>
          <a:xfrm>
            <a:off x="4355976" y="2924944"/>
            <a:ext cx="720080" cy="2808312"/>
          </a:xfrm>
          <a:prstGeom prst="rightBrace">
            <a:avLst>
              <a:gd name="adj1" fmla="val 8333"/>
              <a:gd name="adj2" fmla="val 35316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51204" y="3728935"/>
            <a:ext cx="2954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これらのデータの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１からのずれの中に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面白い物理がある。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839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216024" y="476672"/>
            <a:ext cx="2771800" cy="2808312"/>
            <a:chOff x="216024" y="692696"/>
            <a:chExt cx="2771800" cy="2808312"/>
          </a:xfrm>
        </p:grpSpPr>
        <p:sp>
          <p:nvSpPr>
            <p:cNvPr id="12" name="角丸四角形 11"/>
            <p:cNvSpPr/>
            <p:nvPr/>
          </p:nvSpPr>
          <p:spPr>
            <a:xfrm>
              <a:off x="216024" y="692696"/>
              <a:ext cx="2771800" cy="2808312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Picture 25" descr="ev2_front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908720"/>
              <a:ext cx="2376264" cy="1833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467544" y="2708920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加速器実験による</a:t>
              </a:r>
              <a:endParaRPr kumimoji="1" lang="en-US" altLang="ja-JP" sz="2000" dirty="0" smtClean="0"/>
            </a:p>
            <a:p>
              <a:r>
                <a:rPr lang="ja-JP" altLang="en-US" sz="2000" dirty="0" smtClean="0"/>
                <a:t>実験的情報</a:t>
              </a:r>
              <a:endParaRPr kumimoji="1" lang="ja-JP" altLang="en-US" sz="2000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>
            <a:off x="3779912" y="4418435"/>
            <a:ext cx="2808312" cy="2322933"/>
            <a:chOff x="3779912" y="4490443"/>
            <a:chExt cx="2808312" cy="2322933"/>
          </a:xfrm>
        </p:grpSpPr>
        <p:sp>
          <p:nvSpPr>
            <p:cNvPr id="15" name="角丸四角形 14"/>
            <p:cNvSpPr/>
            <p:nvPr/>
          </p:nvSpPr>
          <p:spPr>
            <a:xfrm>
              <a:off x="3779912" y="4490443"/>
              <a:ext cx="2808312" cy="2322933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Picture 230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97" t="13928" r="12036" b="12302"/>
            <a:stretch/>
          </p:blipFill>
          <p:spPr bwMode="auto">
            <a:xfrm>
              <a:off x="4067945" y="4711977"/>
              <a:ext cx="2232248" cy="1629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3923928" y="6357893"/>
              <a:ext cx="2492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初期宇宙の姿の探求</a:t>
              </a:r>
              <a:endParaRPr kumimoji="1" lang="ja-JP" altLang="en-US" sz="2000" dirty="0"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6444208" y="2486026"/>
            <a:ext cx="2592288" cy="2743174"/>
            <a:chOff x="6444208" y="2564904"/>
            <a:chExt cx="2592288" cy="2743174"/>
          </a:xfrm>
        </p:grpSpPr>
        <p:sp>
          <p:nvSpPr>
            <p:cNvPr id="13" name="角丸四角形 12"/>
            <p:cNvSpPr/>
            <p:nvPr/>
          </p:nvSpPr>
          <p:spPr>
            <a:xfrm>
              <a:off x="6444208" y="2564904"/>
              <a:ext cx="2592288" cy="2743174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6" name="Picture 2" descr="http://newenterprise.allthingsd.com/files/2011/02/BlueGeneQ-275x22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779571"/>
              <a:ext cx="2088232" cy="1738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588224" y="4515990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大型計算機による</a:t>
              </a:r>
              <a:endParaRPr kumimoji="1" lang="en-US" altLang="ja-JP" sz="2000" dirty="0" smtClean="0"/>
            </a:p>
            <a:p>
              <a:r>
                <a:rPr lang="ja-JP" altLang="en-US" sz="2000" dirty="0"/>
                <a:t>数値解析</a:t>
              </a:r>
              <a:endParaRPr kumimoji="1" lang="ja-JP" altLang="en-US" sz="2000" dirty="0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79512" y="3789040"/>
            <a:ext cx="3456384" cy="2592288"/>
            <a:chOff x="179512" y="3789040"/>
            <a:chExt cx="3456384" cy="2592288"/>
          </a:xfrm>
        </p:grpSpPr>
        <p:sp>
          <p:nvSpPr>
            <p:cNvPr id="14" name="角丸四角形 13"/>
            <p:cNvSpPr/>
            <p:nvPr/>
          </p:nvSpPr>
          <p:spPr>
            <a:xfrm>
              <a:off x="179512" y="3789040"/>
              <a:ext cx="3456384" cy="2592288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83"/>
            <a:stretch/>
          </p:blipFill>
          <p:spPr bwMode="auto">
            <a:xfrm>
              <a:off x="467544" y="3914378"/>
              <a:ext cx="2800086" cy="2047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395536" y="5909210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dirty="0"/>
                <a:t>物性論として</a:t>
              </a:r>
              <a:r>
                <a:rPr lang="ja-JP" altLang="en-US" sz="2000" dirty="0" smtClean="0"/>
                <a:t>の素粒子系</a:t>
              </a:r>
              <a:endParaRPr kumimoji="1" lang="ja-JP" altLang="en-US" sz="2000" dirty="0"/>
            </a:p>
          </p:txBody>
        </p:sp>
      </p:grpSp>
      <p:sp>
        <p:nvSpPr>
          <p:cNvPr id="3" name="円/楕円 2"/>
          <p:cNvSpPr/>
          <p:nvPr/>
        </p:nvSpPr>
        <p:spPr>
          <a:xfrm>
            <a:off x="2704054" y="2420888"/>
            <a:ext cx="3812162" cy="1800200"/>
          </a:xfrm>
          <a:prstGeom prst="ellipse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4000" dirty="0" smtClean="0"/>
              <a:t>極限状態の</a:t>
            </a:r>
            <a:endParaRPr kumimoji="1" lang="en-US" altLang="ja-JP" sz="4000" dirty="0" smtClean="0"/>
          </a:p>
          <a:p>
            <a:pPr algn="ctr"/>
            <a:r>
              <a:rPr lang="ja-JP" altLang="en-US" sz="4000" dirty="0"/>
              <a:t>物質</a:t>
            </a:r>
            <a:r>
              <a:rPr lang="ja-JP" altLang="en-US" sz="4000" dirty="0" smtClean="0"/>
              <a:t>の探求</a:t>
            </a:r>
            <a:endParaRPr kumimoji="1" lang="ja-JP" altLang="en-US" sz="40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3131840" y="724634"/>
            <a:ext cx="5472608" cy="1480230"/>
            <a:chOff x="3131840" y="940658"/>
            <a:chExt cx="5472608" cy="1480230"/>
          </a:xfrm>
        </p:grpSpPr>
        <p:sp>
          <p:nvSpPr>
            <p:cNvPr id="17" name="角丸四角形 16"/>
            <p:cNvSpPr/>
            <p:nvPr/>
          </p:nvSpPr>
          <p:spPr>
            <a:xfrm>
              <a:off x="3131840" y="940658"/>
              <a:ext cx="5472608" cy="1480230"/>
            </a:xfrm>
            <a:prstGeom prst="round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/>
            <p:cNvGrpSpPr>
              <a:grpSpLocks noChangeAspect="1"/>
            </p:cNvGrpSpPr>
            <p:nvPr/>
          </p:nvGrpSpPr>
          <p:grpSpPr>
            <a:xfrm>
              <a:off x="3401487" y="1084674"/>
              <a:ext cx="4914550" cy="876842"/>
              <a:chOff x="971600" y="2296036"/>
              <a:chExt cx="7560840" cy="1348988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971600" y="2296036"/>
                <a:ext cx="7560840" cy="1348988"/>
              </a:xfrm>
              <a:prstGeom prst="rect">
                <a:avLst/>
              </a:prstGeom>
              <a:blipFill>
                <a:blip r:embed="rId6"/>
                <a:tile tx="0" ty="0" sx="100000" sy="100000" flip="none" algn="tl"/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21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{\cal L}=\bar\psi (i\rlap{\hspace{2pt}/}D-m)\psi - \frac14 F_{\mu\nu,a}F^{\mu\nu}_{a}&#10;\end{align*}&lt;/body&gt;&#10;  &lt;fcolor&gt;FF000000&lt;/fcolor&gt;&#10;  &lt;bcolor&gt;FFFFFFFF&lt;/bcolor&gt;&#10;  &lt;transparent&gt;True&lt;/transparent&gt;&#10;  &lt;resolution&gt;1800&lt;/resolution&gt;&#10;  &lt;imageh&gt;505&lt;/imageh&gt;&#10;  &lt;imagew&gt;3322&lt;/imagew&gt;&#10;  &lt;scale&gt;50&lt;/scale&gt;&#10;  &lt;cursor&gt;101&lt;/cursor&gt;&#10;&lt;/TeXTeX&gt;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9525" y="2454231"/>
                <a:ext cx="6885959" cy="1046777"/>
              </a:xfrm>
              <a:prstGeom prst="rect">
                <a:avLst/>
              </a:prstGeom>
              <a:effectLst>
                <a:outerShdw blurRad="127000" sx="102000" sy="102000" algn="ctr" rotWithShape="0">
                  <a:schemeClr val="tx1">
                    <a:alpha val="60000"/>
                  </a:schemeClr>
                </a:outerShdw>
              </a:effectLst>
            </p:spPr>
          </p:pic>
        </p:grpSp>
        <p:sp>
          <p:nvSpPr>
            <p:cNvPr id="16" name="テキスト ボックス 15"/>
            <p:cNvSpPr txBox="1"/>
            <p:nvPr/>
          </p:nvSpPr>
          <p:spPr>
            <a:xfrm>
              <a:off x="4283968" y="2020778"/>
              <a:ext cx="32624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/>
                <a:t>ＱＣＤに基づく理論的解析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196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59632"/>
            <a:ext cx="9144000" cy="1257400"/>
          </a:xfrm>
        </p:spPr>
        <p:txBody>
          <a:bodyPr/>
          <a:lstStyle/>
          <a:p>
            <a:r>
              <a:rPr kumimoji="1" lang="ja-JP" altLang="en-US" dirty="0" smtClean="0"/>
              <a:t>宇宙の進化と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元素</a:t>
            </a:r>
            <a:r>
              <a:rPr lang="ja-JP" altLang="en-US" dirty="0"/>
              <a:t>合成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42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二等辺三角形 511"/>
          <p:cNvSpPr/>
          <p:nvPr/>
        </p:nvSpPr>
        <p:spPr>
          <a:xfrm rot="16200000">
            <a:off x="2423352" y="-1695159"/>
            <a:ext cx="3828737" cy="9612560"/>
          </a:xfrm>
          <a:prstGeom prst="triangle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2D2D8A">
                  <a:lumMod val="4000"/>
                  <a:lumOff val="96000"/>
                </a:srgbClr>
              </a:gs>
              <a:gs pos="100000">
                <a:srgbClr val="2D2D8A">
                  <a:lumMod val="4000"/>
                  <a:lumOff val="96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ビッグバンと元素</a:t>
            </a:r>
            <a:endParaRPr kumimoji="1" lang="ja-JP" altLang="en-US" dirty="0"/>
          </a:p>
        </p:txBody>
      </p:sp>
      <p:sp>
        <p:nvSpPr>
          <p:cNvPr id="445" name="円/楕円 444"/>
          <p:cNvSpPr/>
          <p:nvPr/>
        </p:nvSpPr>
        <p:spPr>
          <a:xfrm>
            <a:off x="1949" y="30571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448013" y="31551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983267" y="323171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2393686" y="322550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121139" y="344239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2375768" y="269462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1" name="円/楕円 450"/>
          <p:cNvSpPr/>
          <p:nvPr/>
        </p:nvSpPr>
        <p:spPr>
          <a:xfrm>
            <a:off x="1586925" y="282506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2" name="円/楕円 451"/>
          <p:cNvSpPr/>
          <p:nvPr/>
        </p:nvSpPr>
        <p:spPr>
          <a:xfrm>
            <a:off x="1471496" y="306301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3" name="円/楕円 452"/>
          <p:cNvSpPr/>
          <p:nvPr/>
        </p:nvSpPr>
        <p:spPr>
          <a:xfrm>
            <a:off x="1827618" y="27558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4" name="円/楕円 453"/>
          <p:cNvSpPr/>
          <p:nvPr/>
        </p:nvSpPr>
        <p:spPr>
          <a:xfrm>
            <a:off x="2810234" y="305590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5" name="円/楕円 454"/>
          <p:cNvSpPr/>
          <p:nvPr/>
        </p:nvSpPr>
        <p:spPr>
          <a:xfrm>
            <a:off x="1207020" y="300895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6" name="円/楕円 455"/>
          <p:cNvSpPr/>
          <p:nvPr/>
        </p:nvSpPr>
        <p:spPr>
          <a:xfrm>
            <a:off x="2175139" y="313122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7" name="円/楕円 456"/>
          <p:cNvSpPr/>
          <p:nvPr/>
        </p:nvSpPr>
        <p:spPr>
          <a:xfrm>
            <a:off x="590020" y="30629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8" name="円/楕円 457"/>
          <p:cNvSpPr/>
          <p:nvPr/>
        </p:nvSpPr>
        <p:spPr>
          <a:xfrm>
            <a:off x="2756234" y="28407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9" name="円/楕円 458"/>
          <p:cNvSpPr/>
          <p:nvPr/>
        </p:nvSpPr>
        <p:spPr>
          <a:xfrm>
            <a:off x="2603255" y="301562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0" name="円/楕円 459"/>
          <p:cNvSpPr/>
          <p:nvPr/>
        </p:nvSpPr>
        <p:spPr>
          <a:xfrm>
            <a:off x="2469395" y="344658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1" name="円/楕円 460"/>
          <p:cNvSpPr/>
          <p:nvPr/>
        </p:nvSpPr>
        <p:spPr>
          <a:xfrm>
            <a:off x="1469843" y="33127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2" name="円/楕円 461"/>
          <p:cNvSpPr/>
          <p:nvPr/>
        </p:nvSpPr>
        <p:spPr>
          <a:xfrm>
            <a:off x="1249272" y="316390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3" name="円/楕円 462"/>
          <p:cNvSpPr/>
          <p:nvPr/>
        </p:nvSpPr>
        <p:spPr>
          <a:xfrm>
            <a:off x="1025983" y="29749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4" name="円/楕円 463"/>
          <p:cNvSpPr/>
          <p:nvPr/>
        </p:nvSpPr>
        <p:spPr>
          <a:xfrm>
            <a:off x="218479" y="30877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5" name="円/楕円 464"/>
          <p:cNvSpPr/>
          <p:nvPr/>
        </p:nvSpPr>
        <p:spPr>
          <a:xfrm>
            <a:off x="1661590" y="334033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6" name="円/楕円 465"/>
          <p:cNvSpPr/>
          <p:nvPr/>
        </p:nvSpPr>
        <p:spPr>
          <a:xfrm>
            <a:off x="1898393" y="331347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7" name="円/楕円 466"/>
          <p:cNvSpPr/>
          <p:nvPr/>
        </p:nvSpPr>
        <p:spPr>
          <a:xfrm>
            <a:off x="2089395" y="26478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8" name="円/楕円 467"/>
          <p:cNvSpPr/>
          <p:nvPr/>
        </p:nvSpPr>
        <p:spPr>
          <a:xfrm>
            <a:off x="358994" y="30053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0" name="円/楕円 499"/>
          <p:cNvSpPr/>
          <p:nvPr/>
        </p:nvSpPr>
        <p:spPr>
          <a:xfrm>
            <a:off x="1958409" y="30838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1" name="円/楕円 500"/>
          <p:cNvSpPr/>
          <p:nvPr/>
        </p:nvSpPr>
        <p:spPr>
          <a:xfrm>
            <a:off x="1707018" y="29690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2" name="円/楕円 501"/>
          <p:cNvSpPr/>
          <p:nvPr/>
        </p:nvSpPr>
        <p:spPr>
          <a:xfrm>
            <a:off x="811843" y="290521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4" name="円/楕円 503"/>
          <p:cNvSpPr/>
          <p:nvPr/>
        </p:nvSpPr>
        <p:spPr>
          <a:xfrm>
            <a:off x="819646" y="31440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5" name="円/楕円 504"/>
          <p:cNvSpPr/>
          <p:nvPr/>
        </p:nvSpPr>
        <p:spPr>
          <a:xfrm>
            <a:off x="1309647" y="2824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6" name="円/楕円 505"/>
          <p:cNvSpPr/>
          <p:nvPr/>
        </p:nvSpPr>
        <p:spPr>
          <a:xfrm>
            <a:off x="2268446" y="290911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9" name="テキスト ボックス 508"/>
          <p:cNvSpPr txBox="1"/>
          <p:nvPr/>
        </p:nvSpPr>
        <p:spPr>
          <a:xfrm rot="239061">
            <a:off x="404389" y="4104249"/>
            <a:ext cx="1620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クォーク</a:t>
            </a:r>
            <a:endParaRPr kumimoji="1"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グルオン</a:t>
            </a:r>
            <a:endParaRPr lang="en-US" altLang="ja-JP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プラズマ</a:t>
            </a:r>
          </a:p>
        </p:txBody>
      </p:sp>
      <p:sp>
        <p:nvSpPr>
          <p:cNvPr id="511" name="テキスト ボックス 510"/>
          <p:cNvSpPr txBox="1"/>
          <p:nvPr/>
        </p:nvSpPr>
        <p:spPr>
          <a:xfrm rot="204682">
            <a:off x="4296509" y="5114356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陽子と中性子の世界</a:t>
            </a:r>
            <a:endParaRPr kumimoji="1" lang="ja-JP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3" name="円/楕円 512"/>
          <p:cNvSpPr/>
          <p:nvPr/>
        </p:nvSpPr>
        <p:spPr>
          <a:xfrm>
            <a:off x="2657255" y="259002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4" name="円/楕円 513"/>
          <p:cNvSpPr/>
          <p:nvPr/>
        </p:nvSpPr>
        <p:spPr>
          <a:xfrm>
            <a:off x="3446000" y="311750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5" name="円/楕円 514"/>
          <p:cNvSpPr/>
          <p:nvPr/>
        </p:nvSpPr>
        <p:spPr>
          <a:xfrm>
            <a:off x="3392000" y="25895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6" name="円/楕円 515"/>
          <p:cNvSpPr/>
          <p:nvPr/>
        </p:nvSpPr>
        <p:spPr>
          <a:xfrm>
            <a:off x="4385306" y="286052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7" name="円/楕円 516"/>
          <p:cNvSpPr/>
          <p:nvPr/>
        </p:nvSpPr>
        <p:spPr>
          <a:xfrm>
            <a:off x="5467633" y="30900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8" name="円/楕円 517"/>
          <p:cNvSpPr/>
          <p:nvPr/>
        </p:nvSpPr>
        <p:spPr>
          <a:xfrm>
            <a:off x="4535049" y="23043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9" name="円/楕円 518"/>
          <p:cNvSpPr/>
          <p:nvPr/>
        </p:nvSpPr>
        <p:spPr>
          <a:xfrm>
            <a:off x="2555406" y="280262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0" name="円/楕円 519"/>
          <p:cNvSpPr/>
          <p:nvPr/>
        </p:nvSpPr>
        <p:spPr>
          <a:xfrm>
            <a:off x="4074144" y="253161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1" name="円/楕円 520"/>
          <p:cNvSpPr/>
          <p:nvPr/>
        </p:nvSpPr>
        <p:spPr>
          <a:xfrm>
            <a:off x="2066409" y="28939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2" name="円/楕円 521"/>
          <p:cNvSpPr/>
          <p:nvPr/>
        </p:nvSpPr>
        <p:spPr>
          <a:xfrm>
            <a:off x="5101710" y="26210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3" name="円/楕円 522"/>
          <p:cNvSpPr/>
          <p:nvPr/>
        </p:nvSpPr>
        <p:spPr>
          <a:xfrm>
            <a:off x="891671" y="303670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4" name="円/楕円 523"/>
          <p:cNvSpPr/>
          <p:nvPr/>
        </p:nvSpPr>
        <p:spPr>
          <a:xfrm>
            <a:off x="5672165" y="308386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5" name="円/楕円 524"/>
          <p:cNvSpPr/>
          <p:nvPr/>
        </p:nvSpPr>
        <p:spPr>
          <a:xfrm>
            <a:off x="3330449" y="27867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6" name="円/楕円 525"/>
          <p:cNvSpPr/>
          <p:nvPr/>
        </p:nvSpPr>
        <p:spPr>
          <a:xfrm>
            <a:off x="5047710" y="24059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7" name="円/楕円 526"/>
          <p:cNvSpPr/>
          <p:nvPr/>
        </p:nvSpPr>
        <p:spPr>
          <a:xfrm>
            <a:off x="4894731" y="25807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8" name="円/楕円 527"/>
          <p:cNvSpPr/>
          <p:nvPr/>
        </p:nvSpPr>
        <p:spPr>
          <a:xfrm>
            <a:off x="5565191" y="291452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9" name="円/楕円 528"/>
          <p:cNvSpPr/>
          <p:nvPr/>
        </p:nvSpPr>
        <p:spPr>
          <a:xfrm>
            <a:off x="4208620" y="28217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0" name="円/楕円 529"/>
          <p:cNvSpPr/>
          <p:nvPr/>
        </p:nvSpPr>
        <p:spPr>
          <a:xfrm>
            <a:off x="3851920" y="263250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1" name="円/楕円 530"/>
          <p:cNvSpPr/>
          <p:nvPr/>
        </p:nvSpPr>
        <p:spPr>
          <a:xfrm>
            <a:off x="3795908" y="24416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2" name="円/楕円 531"/>
          <p:cNvSpPr/>
          <p:nvPr/>
        </p:nvSpPr>
        <p:spPr>
          <a:xfrm>
            <a:off x="3025832" y="26975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3" name="円/楕円 532"/>
          <p:cNvSpPr/>
          <p:nvPr/>
        </p:nvSpPr>
        <p:spPr>
          <a:xfrm>
            <a:off x="1025983" y="284573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4" name="円/楕円 533"/>
          <p:cNvSpPr/>
          <p:nvPr/>
        </p:nvSpPr>
        <p:spPr>
          <a:xfrm>
            <a:off x="1662988" y="314276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5" name="円/楕円 534"/>
          <p:cNvSpPr/>
          <p:nvPr/>
        </p:nvSpPr>
        <p:spPr>
          <a:xfrm>
            <a:off x="4337337" y="23367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6" name="円/楕円 535"/>
          <p:cNvSpPr/>
          <p:nvPr/>
        </p:nvSpPr>
        <p:spPr>
          <a:xfrm>
            <a:off x="3166347" y="243431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7" name="円/楕円 536"/>
          <p:cNvSpPr/>
          <p:nvPr/>
        </p:nvSpPr>
        <p:spPr>
          <a:xfrm>
            <a:off x="2609406" y="36088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8" name="円/楕円 537"/>
          <p:cNvSpPr/>
          <p:nvPr/>
        </p:nvSpPr>
        <p:spPr>
          <a:xfrm>
            <a:off x="5197669" y="35287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9" name="円/楕円 538"/>
          <p:cNvSpPr/>
          <p:nvPr/>
        </p:nvSpPr>
        <p:spPr>
          <a:xfrm>
            <a:off x="3518999" y="241427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0" name="円/楕円 539"/>
          <p:cNvSpPr/>
          <p:nvPr/>
        </p:nvSpPr>
        <p:spPr>
          <a:xfrm>
            <a:off x="3626999" y="275379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1" name="円/楕円 540"/>
          <p:cNvSpPr/>
          <p:nvPr/>
        </p:nvSpPr>
        <p:spPr>
          <a:xfrm>
            <a:off x="3912295" y="229350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2" name="円/楕円 541"/>
          <p:cNvSpPr/>
          <p:nvPr/>
        </p:nvSpPr>
        <p:spPr>
          <a:xfrm>
            <a:off x="4427727" y="251887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3" name="円/楕円 542"/>
          <p:cNvSpPr/>
          <p:nvPr/>
        </p:nvSpPr>
        <p:spPr>
          <a:xfrm>
            <a:off x="2857929" y="347654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4" name="円/楕円 543"/>
          <p:cNvSpPr/>
          <p:nvPr/>
        </p:nvSpPr>
        <p:spPr>
          <a:xfrm>
            <a:off x="4063000" y="371687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5" name="円/楕円 544"/>
          <p:cNvSpPr/>
          <p:nvPr/>
        </p:nvSpPr>
        <p:spPr>
          <a:xfrm>
            <a:off x="3905920" y="377087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6" name="円/楕円 545"/>
          <p:cNvSpPr/>
          <p:nvPr/>
        </p:nvSpPr>
        <p:spPr>
          <a:xfrm>
            <a:off x="4063000" y="386464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7" name="円/楕円 546"/>
          <p:cNvSpPr/>
          <p:nvPr/>
        </p:nvSpPr>
        <p:spPr>
          <a:xfrm>
            <a:off x="4457721" y="37268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8" name="円/楕円 547"/>
          <p:cNvSpPr/>
          <p:nvPr/>
        </p:nvSpPr>
        <p:spPr>
          <a:xfrm>
            <a:off x="2657255" y="329695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9" name="円/楕円 548"/>
          <p:cNvSpPr/>
          <p:nvPr/>
        </p:nvSpPr>
        <p:spPr>
          <a:xfrm>
            <a:off x="4067944" y="324448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0" name="円/楕円 549"/>
          <p:cNvSpPr/>
          <p:nvPr/>
        </p:nvSpPr>
        <p:spPr>
          <a:xfrm>
            <a:off x="1160868" y="329900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1" name="円/楕円 550"/>
          <p:cNvSpPr/>
          <p:nvPr/>
        </p:nvSpPr>
        <p:spPr>
          <a:xfrm>
            <a:off x="4599093" y="30900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2" name="円/楕円 551"/>
          <p:cNvSpPr/>
          <p:nvPr/>
        </p:nvSpPr>
        <p:spPr>
          <a:xfrm>
            <a:off x="5412981" y="389857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3" name="円/楕円 552"/>
          <p:cNvSpPr/>
          <p:nvPr/>
        </p:nvSpPr>
        <p:spPr>
          <a:xfrm>
            <a:off x="3942995" y="317771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4" name="円/楕円 553"/>
          <p:cNvSpPr/>
          <p:nvPr/>
        </p:nvSpPr>
        <p:spPr>
          <a:xfrm>
            <a:off x="4505117" y="391992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5" name="円/楕円 554"/>
          <p:cNvSpPr/>
          <p:nvPr/>
        </p:nvSpPr>
        <p:spPr>
          <a:xfrm>
            <a:off x="3446000" y="359362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6" name="円/楕円 555"/>
          <p:cNvSpPr/>
          <p:nvPr/>
        </p:nvSpPr>
        <p:spPr>
          <a:xfrm>
            <a:off x="5273739" y="40473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7" name="円/楕円 556"/>
          <p:cNvSpPr/>
          <p:nvPr/>
        </p:nvSpPr>
        <p:spPr>
          <a:xfrm>
            <a:off x="5206002" y="385828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8" name="円/楕円 557"/>
          <p:cNvSpPr/>
          <p:nvPr/>
        </p:nvSpPr>
        <p:spPr>
          <a:xfrm>
            <a:off x="4653297" y="37168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9" name="円/楕円 558"/>
          <p:cNvSpPr/>
          <p:nvPr/>
        </p:nvSpPr>
        <p:spPr>
          <a:xfrm>
            <a:off x="5098011" y="307394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0" name="円/楕円 559"/>
          <p:cNvSpPr/>
          <p:nvPr/>
        </p:nvSpPr>
        <p:spPr>
          <a:xfrm>
            <a:off x="657370" y="32231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1" name="円/楕円 560"/>
          <p:cNvSpPr/>
          <p:nvPr/>
        </p:nvSpPr>
        <p:spPr>
          <a:xfrm>
            <a:off x="3852640" y="35431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2" name="円/楕円 561"/>
          <p:cNvSpPr/>
          <p:nvPr/>
        </p:nvSpPr>
        <p:spPr>
          <a:xfrm>
            <a:off x="3091418" y="364762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3" name="円/楕円 562"/>
          <p:cNvSpPr/>
          <p:nvPr/>
        </p:nvSpPr>
        <p:spPr>
          <a:xfrm>
            <a:off x="4253207" y="29433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4" name="円/楕円 563"/>
          <p:cNvSpPr/>
          <p:nvPr/>
        </p:nvSpPr>
        <p:spPr>
          <a:xfrm>
            <a:off x="3771621" y="292803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5" name="円/楕円 564"/>
          <p:cNvSpPr/>
          <p:nvPr/>
        </p:nvSpPr>
        <p:spPr>
          <a:xfrm>
            <a:off x="3020459" y="325076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6" name="円/楕円 565"/>
          <p:cNvSpPr/>
          <p:nvPr/>
        </p:nvSpPr>
        <p:spPr>
          <a:xfrm>
            <a:off x="3214974" y="34247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7" name="円/楕円 566"/>
          <p:cNvSpPr/>
          <p:nvPr/>
        </p:nvSpPr>
        <p:spPr>
          <a:xfrm>
            <a:off x="4599093" y="32965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8" name="円/楕円 567"/>
          <p:cNvSpPr/>
          <p:nvPr/>
        </p:nvSpPr>
        <p:spPr>
          <a:xfrm>
            <a:off x="562911" y="29329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9" name="円/楕円 568"/>
          <p:cNvSpPr/>
          <p:nvPr/>
        </p:nvSpPr>
        <p:spPr>
          <a:xfrm>
            <a:off x="3182459" y="30289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0" name="円/楕円 569"/>
          <p:cNvSpPr/>
          <p:nvPr/>
        </p:nvSpPr>
        <p:spPr>
          <a:xfrm>
            <a:off x="3635107" y="341020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1" name="円/楕円 570"/>
          <p:cNvSpPr/>
          <p:nvPr/>
        </p:nvSpPr>
        <p:spPr>
          <a:xfrm>
            <a:off x="4066528" y="311306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2" name="円/楕円 571"/>
          <p:cNvSpPr/>
          <p:nvPr/>
        </p:nvSpPr>
        <p:spPr>
          <a:xfrm>
            <a:off x="4748234" y="315543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3" name="円/楕円 572"/>
          <p:cNvSpPr/>
          <p:nvPr/>
        </p:nvSpPr>
        <p:spPr>
          <a:xfrm>
            <a:off x="5399253" y="2861799"/>
            <a:ext cx="453970" cy="451673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4" name="円/楕円 573"/>
          <p:cNvSpPr/>
          <p:nvPr/>
        </p:nvSpPr>
        <p:spPr>
          <a:xfrm>
            <a:off x="5126142" y="3751779"/>
            <a:ext cx="453970" cy="451673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5" name="円/楕円 574"/>
          <p:cNvSpPr/>
          <p:nvPr/>
        </p:nvSpPr>
        <p:spPr>
          <a:xfrm>
            <a:off x="4355976" y="3637013"/>
            <a:ext cx="453970" cy="451673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6" name="円/楕円 575"/>
          <p:cNvSpPr/>
          <p:nvPr/>
        </p:nvSpPr>
        <p:spPr>
          <a:xfrm>
            <a:off x="4838110" y="2340869"/>
            <a:ext cx="453970" cy="451673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7" name="円/楕円 576"/>
          <p:cNvSpPr/>
          <p:nvPr/>
        </p:nvSpPr>
        <p:spPr>
          <a:xfrm>
            <a:off x="4278484" y="2224258"/>
            <a:ext cx="453970" cy="451673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8" name="円/楕円 577"/>
          <p:cNvSpPr/>
          <p:nvPr/>
        </p:nvSpPr>
        <p:spPr>
          <a:xfrm>
            <a:off x="4495771" y="3004097"/>
            <a:ext cx="453970" cy="451673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83" name="グループ化 582"/>
          <p:cNvGrpSpPr/>
          <p:nvPr/>
        </p:nvGrpSpPr>
        <p:grpSpPr>
          <a:xfrm>
            <a:off x="8080295" y="1695161"/>
            <a:ext cx="452120" cy="432000"/>
            <a:chOff x="6152771" y="2338816"/>
            <a:chExt cx="452120" cy="432000"/>
          </a:xfrm>
        </p:grpSpPr>
        <p:sp>
          <p:nvSpPr>
            <p:cNvPr id="579" name="円/楕円 578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円/楕円 579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4" name="グループ化 583"/>
          <p:cNvGrpSpPr/>
          <p:nvPr/>
        </p:nvGrpSpPr>
        <p:grpSpPr>
          <a:xfrm>
            <a:off x="5868144" y="2268909"/>
            <a:ext cx="452120" cy="432000"/>
            <a:chOff x="6152771" y="2338816"/>
            <a:chExt cx="452120" cy="432000"/>
          </a:xfrm>
        </p:grpSpPr>
        <p:sp>
          <p:nvSpPr>
            <p:cNvPr id="585" name="円/楕円 584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円/楕円 585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7" name="グループ化 586"/>
          <p:cNvGrpSpPr/>
          <p:nvPr/>
        </p:nvGrpSpPr>
        <p:grpSpPr>
          <a:xfrm>
            <a:off x="6707582" y="2569902"/>
            <a:ext cx="452120" cy="432000"/>
            <a:chOff x="6152771" y="2338816"/>
            <a:chExt cx="452120" cy="432000"/>
          </a:xfrm>
        </p:grpSpPr>
        <p:sp>
          <p:nvSpPr>
            <p:cNvPr id="588" name="円/楕円 587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円/楕円 588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0" name="グループ化 589"/>
          <p:cNvGrpSpPr/>
          <p:nvPr/>
        </p:nvGrpSpPr>
        <p:grpSpPr>
          <a:xfrm>
            <a:off x="7812360" y="4257806"/>
            <a:ext cx="452120" cy="432000"/>
            <a:chOff x="6152771" y="2338816"/>
            <a:chExt cx="452120" cy="432000"/>
          </a:xfrm>
        </p:grpSpPr>
        <p:sp>
          <p:nvSpPr>
            <p:cNvPr id="591" name="円/楕円 590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円/楕円 591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3" name="グループ化 592"/>
          <p:cNvGrpSpPr/>
          <p:nvPr/>
        </p:nvGrpSpPr>
        <p:grpSpPr>
          <a:xfrm>
            <a:off x="6115633" y="3894897"/>
            <a:ext cx="452120" cy="432000"/>
            <a:chOff x="6152771" y="2338816"/>
            <a:chExt cx="452120" cy="432000"/>
          </a:xfrm>
        </p:grpSpPr>
        <p:sp>
          <p:nvSpPr>
            <p:cNvPr id="594" name="円/楕円 593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円/楕円 594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6" name="グループ化 595"/>
          <p:cNvGrpSpPr/>
          <p:nvPr/>
        </p:nvGrpSpPr>
        <p:grpSpPr>
          <a:xfrm>
            <a:off x="8632626" y="4385745"/>
            <a:ext cx="452120" cy="432000"/>
            <a:chOff x="6152771" y="2338816"/>
            <a:chExt cx="452120" cy="432000"/>
          </a:xfrm>
        </p:grpSpPr>
        <p:sp>
          <p:nvSpPr>
            <p:cNvPr id="597" name="円/楕円 596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円/楕円 597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99" name="グループ化 598"/>
          <p:cNvGrpSpPr/>
          <p:nvPr/>
        </p:nvGrpSpPr>
        <p:grpSpPr>
          <a:xfrm>
            <a:off x="5292080" y="1980877"/>
            <a:ext cx="452120" cy="432000"/>
            <a:chOff x="6152771" y="2338816"/>
            <a:chExt cx="452120" cy="432000"/>
          </a:xfrm>
        </p:grpSpPr>
        <p:sp>
          <p:nvSpPr>
            <p:cNvPr id="600" name="円/楕円 599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円/楕円 600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3" name="グループ化 602"/>
          <p:cNvGrpSpPr/>
          <p:nvPr/>
        </p:nvGrpSpPr>
        <p:grpSpPr>
          <a:xfrm>
            <a:off x="6130991" y="2890923"/>
            <a:ext cx="452120" cy="432000"/>
            <a:chOff x="6316891" y="3462848"/>
            <a:chExt cx="452120" cy="432000"/>
          </a:xfrm>
        </p:grpSpPr>
        <p:sp>
          <p:nvSpPr>
            <p:cNvPr id="604" name="円/楕円 603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円/楕円 604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9" name="グループ化 608"/>
          <p:cNvGrpSpPr/>
          <p:nvPr/>
        </p:nvGrpSpPr>
        <p:grpSpPr>
          <a:xfrm>
            <a:off x="7570386" y="2572875"/>
            <a:ext cx="452120" cy="432000"/>
            <a:chOff x="6316891" y="3462848"/>
            <a:chExt cx="452120" cy="432000"/>
          </a:xfrm>
        </p:grpSpPr>
        <p:sp>
          <p:nvSpPr>
            <p:cNvPr id="610" name="円/楕円 609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円/楕円 610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2" name="グループ化 611"/>
          <p:cNvGrpSpPr/>
          <p:nvPr/>
        </p:nvGrpSpPr>
        <p:grpSpPr>
          <a:xfrm>
            <a:off x="6357051" y="1833474"/>
            <a:ext cx="452120" cy="432000"/>
            <a:chOff x="6316891" y="3462848"/>
            <a:chExt cx="452120" cy="432000"/>
          </a:xfrm>
        </p:grpSpPr>
        <p:sp>
          <p:nvSpPr>
            <p:cNvPr id="613" name="円/楕円 612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円/楕円 613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5" name="グループ化 614"/>
          <p:cNvGrpSpPr/>
          <p:nvPr/>
        </p:nvGrpSpPr>
        <p:grpSpPr>
          <a:xfrm>
            <a:off x="7095211" y="4090356"/>
            <a:ext cx="452120" cy="432000"/>
            <a:chOff x="6316891" y="3462848"/>
            <a:chExt cx="452120" cy="432000"/>
          </a:xfrm>
        </p:grpSpPr>
        <p:sp>
          <p:nvSpPr>
            <p:cNvPr id="616" name="円/楕円 615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円/楕円 616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18" name="グループ化 617"/>
          <p:cNvGrpSpPr/>
          <p:nvPr/>
        </p:nvGrpSpPr>
        <p:grpSpPr>
          <a:xfrm>
            <a:off x="5683633" y="3462897"/>
            <a:ext cx="452120" cy="432000"/>
            <a:chOff x="6316891" y="3462848"/>
            <a:chExt cx="452120" cy="432000"/>
          </a:xfrm>
        </p:grpSpPr>
        <p:sp>
          <p:nvSpPr>
            <p:cNvPr id="619" name="円/楕円 618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円/楕円 619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1" name="グループ化 620"/>
          <p:cNvGrpSpPr/>
          <p:nvPr/>
        </p:nvGrpSpPr>
        <p:grpSpPr>
          <a:xfrm>
            <a:off x="7542551" y="3472580"/>
            <a:ext cx="452120" cy="432000"/>
            <a:chOff x="6316891" y="3462848"/>
            <a:chExt cx="452120" cy="432000"/>
          </a:xfrm>
        </p:grpSpPr>
        <p:sp>
          <p:nvSpPr>
            <p:cNvPr id="622" name="円/楕円 621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円/楕円 622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4" name="グループ化 623"/>
          <p:cNvGrpSpPr/>
          <p:nvPr/>
        </p:nvGrpSpPr>
        <p:grpSpPr>
          <a:xfrm>
            <a:off x="7701178" y="3534908"/>
            <a:ext cx="452120" cy="432000"/>
            <a:chOff x="6152771" y="2338816"/>
            <a:chExt cx="452120" cy="432000"/>
          </a:xfrm>
        </p:grpSpPr>
        <p:sp>
          <p:nvSpPr>
            <p:cNvPr id="625" name="円/楕円 624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円/楕円 625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7" name="円/楕円 626"/>
          <p:cNvSpPr/>
          <p:nvPr/>
        </p:nvSpPr>
        <p:spPr>
          <a:xfrm>
            <a:off x="5569350" y="207685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8" name="円/楕円 627"/>
          <p:cNvSpPr/>
          <p:nvPr/>
        </p:nvSpPr>
        <p:spPr>
          <a:xfrm>
            <a:off x="5371638" y="210923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9" name="円/楕円 628"/>
          <p:cNvSpPr/>
          <p:nvPr/>
        </p:nvSpPr>
        <p:spPr>
          <a:xfrm>
            <a:off x="5472595" y="224561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0" name="円/楕円 629"/>
          <p:cNvSpPr/>
          <p:nvPr/>
        </p:nvSpPr>
        <p:spPr>
          <a:xfrm>
            <a:off x="5739753" y="37057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1" name="円/楕円 630"/>
          <p:cNvSpPr/>
          <p:nvPr/>
        </p:nvSpPr>
        <p:spPr>
          <a:xfrm>
            <a:off x="5917633" y="367213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2" name="円/楕円 631"/>
          <p:cNvSpPr/>
          <p:nvPr/>
        </p:nvSpPr>
        <p:spPr>
          <a:xfrm>
            <a:off x="5845633" y="351254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633" name="グループ化 632"/>
          <p:cNvGrpSpPr/>
          <p:nvPr/>
        </p:nvGrpSpPr>
        <p:grpSpPr>
          <a:xfrm>
            <a:off x="6583111" y="3542510"/>
            <a:ext cx="452120" cy="432000"/>
            <a:chOff x="6152771" y="2338816"/>
            <a:chExt cx="452120" cy="432000"/>
          </a:xfrm>
        </p:grpSpPr>
        <p:sp>
          <p:nvSpPr>
            <p:cNvPr id="634" name="円/楕円 633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円/楕円 634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6" name="グループ化 635"/>
          <p:cNvGrpSpPr/>
          <p:nvPr/>
        </p:nvGrpSpPr>
        <p:grpSpPr>
          <a:xfrm>
            <a:off x="6951211" y="3091247"/>
            <a:ext cx="452120" cy="432000"/>
            <a:chOff x="6316891" y="3462848"/>
            <a:chExt cx="452120" cy="432000"/>
          </a:xfrm>
        </p:grpSpPr>
        <p:sp>
          <p:nvSpPr>
            <p:cNvPr id="637" name="円/楕円 636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円/楕円 637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39" name="円/楕円 638"/>
          <p:cNvSpPr/>
          <p:nvPr/>
        </p:nvSpPr>
        <p:spPr>
          <a:xfrm>
            <a:off x="6408216" y="40226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0" name="円/楕円 639"/>
          <p:cNvSpPr/>
          <p:nvPr/>
        </p:nvSpPr>
        <p:spPr>
          <a:xfrm>
            <a:off x="6268974" y="417146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1" name="円/楕円 640"/>
          <p:cNvSpPr/>
          <p:nvPr/>
        </p:nvSpPr>
        <p:spPr>
          <a:xfrm>
            <a:off x="6201237" y="398235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2" name="円/楕円 641"/>
          <p:cNvSpPr/>
          <p:nvPr/>
        </p:nvSpPr>
        <p:spPr>
          <a:xfrm>
            <a:off x="6415373" y="30408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3" name="円/楕円 642"/>
          <p:cNvSpPr/>
          <p:nvPr/>
        </p:nvSpPr>
        <p:spPr>
          <a:xfrm>
            <a:off x="6276131" y="318966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4" name="円/楕円 643"/>
          <p:cNvSpPr/>
          <p:nvPr/>
        </p:nvSpPr>
        <p:spPr>
          <a:xfrm>
            <a:off x="6208394" y="300055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5" name="円/楕円 644"/>
          <p:cNvSpPr/>
          <p:nvPr/>
        </p:nvSpPr>
        <p:spPr>
          <a:xfrm>
            <a:off x="5939947" y="25117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6" name="円/楕円 645"/>
          <p:cNvSpPr/>
          <p:nvPr/>
        </p:nvSpPr>
        <p:spPr>
          <a:xfrm>
            <a:off x="6117827" y="2478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7" name="円/楕円 646"/>
          <p:cNvSpPr/>
          <p:nvPr/>
        </p:nvSpPr>
        <p:spPr>
          <a:xfrm>
            <a:off x="6045827" y="231857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000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8" name="右矢印 647"/>
          <p:cNvSpPr/>
          <p:nvPr/>
        </p:nvSpPr>
        <p:spPr>
          <a:xfrm rot="20814698">
            <a:off x="812226" y="1751935"/>
            <a:ext cx="3905751" cy="544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9" name="テキスト ボックス 648"/>
          <p:cNvSpPr txBox="1"/>
          <p:nvPr/>
        </p:nvSpPr>
        <p:spPr>
          <a:xfrm rot="20743524">
            <a:off x="2067147" y="14965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6">
                    <a:lumMod val="75000"/>
                  </a:schemeClr>
                </a:solidFill>
              </a:rPr>
              <a:t>時間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0" name="テキスト ボックス 649"/>
          <p:cNvSpPr txBox="1"/>
          <p:nvPr/>
        </p:nvSpPr>
        <p:spPr>
          <a:xfrm rot="215717">
            <a:off x="2425864" y="450993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原子核の生成</a:t>
            </a:r>
            <a:endParaRPr kumimoji="1" lang="ja-JP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1" name="円/楕円 650"/>
          <p:cNvSpPr/>
          <p:nvPr/>
        </p:nvSpPr>
        <p:spPr>
          <a:xfrm rot="987003">
            <a:off x="7446119" y="3452081"/>
            <a:ext cx="793567" cy="530544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55" name="グループ化 654"/>
          <p:cNvGrpSpPr/>
          <p:nvPr/>
        </p:nvGrpSpPr>
        <p:grpSpPr>
          <a:xfrm>
            <a:off x="7331118" y="1789734"/>
            <a:ext cx="452120" cy="432000"/>
            <a:chOff x="6152771" y="2338816"/>
            <a:chExt cx="452120" cy="432000"/>
          </a:xfrm>
        </p:grpSpPr>
        <p:sp>
          <p:nvSpPr>
            <p:cNvPr id="656" name="円/楕円 655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円/楕円 656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2" name="グループ化 651"/>
          <p:cNvGrpSpPr/>
          <p:nvPr/>
        </p:nvGrpSpPr>
        <p:grpSpPr>
          <a:xfrm>
            <a:off x="7186349" y="1880214"/>
            <a:ext cx="452120" cy="432000"/>
            <a:chOff x="6316891" y="3462848"/>
            <a:chExt cx="452120" cy="432000"/>
          </a:xfrm>
        </p:grpSpPr>
        <p:sp>
          <p:nvSpPr>
            <p:cNvPr id="653" name="円/楕円 652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円/楕円 653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58" name="円/楕円 657"/>
          <p:cNvSpPr/>
          <p:nvPr/>
        </p:nvSpPr>
        <p:spPr>
          <a:xfrm rot="19244903">
            <a:off x="7076059" y="1763137"/>
            <a:ext cx="793567" cy="530544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59" name="グループ化 658"/>
          <p:cNvGrpSpPr/>
          <p:nvPr/>
        </p:nvGrpSpPr>
        <p:grpSpPr>
          <a:xfrm>
            <a:off x="8374931" y="2472582"/>
            <a:ext cx="452120" cy="432000"/>
            <a:chOff x="6316891" y="3462848"/>
            <a:chExt cx="452120" cy="432000"/>
          </a:xfrm>
        </p:grpSpPr>
        <p:sp>
          <p:nvSpPr>
            <p:cNvPr id="660" name="円/楕円 659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円/楕円 660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2" name="グループ化 661"/>
          <p:cNvGrpSpPr/>
          <p:nvPr/>
        </p:nvGrpSpPr>
        <p:grpSpPr>
          <a:xfrm>
            <a:off x="8558956" y="2569484"/>
            <a:ext cx="452120" cy="432000"/>
            <a:chOff x="6152771" y="2338816"/>
            <a:chExt cx="452120" cy="432000"/>
          </a:xfrm>
        </p:grpSpPr>
        <p:sp>
          <p:nvSpPr>
            <p:cNvPr id="663" name="円/楕円 662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円/楕円 663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65" name="グループ化 664"/>
          <p:cNvGrpSpPr/>
          <p:nvPr/>
        </p:nvGrpSpPr>
        <p:grpSpPr>
          <a:xfrm>
            <a:off x="8520528" y="2292433"/>
            <a:ext cx="452120" cy="432000"/>
            <a:chOff x="6152771" y="2338816"/>
            <a:chExt cx="452120" cy="432000"/>
          </a:xfrm>
        </p:grpSpPr>
        <p:sp>
          <p:nvSpPr>
            <p:cNvPr id="666" name="円/楕円 665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円/楕円 666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06" name="グループ化 605"/>
          <p:cNvGrpSpPr/>
          <p:nvPr/>
        </p:nvGrpSpPr>
        <p:grpSpPr>
          <a:xfrm>
            <a:off x="8683051" y="2428567"/>
            <a:ext cx="452120" cy="432000"/>
            <a:chOff x="6316891" y="3462848"/>
            <a:chExt cx="452120" cy="432000"/>
          </a:xfrm>
        </p:grpSpPr>
        <p:sp>
          <p:nvSpPr>
            <p:cNvPr id="607" name="円/楕円 606"/>
            <p:cNvSpPr/>
            <p:nvPr/>
          </p:nvSpPr>
          <p:spPr>
            <a:xfrm>
              <a:off x="6316891" y="3462848"/>
              <a:ext cx="432000" cy="432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円/楕円 607"/>
            <p:cNvSpPr/>
            <p:nvPr/>
          </p:nvSpPr>
          <p:spPr>
            <a:xfrm>
              <a:off x="6481011" y="3471656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8" name="円/楕円 667"/>
          <p:cNvSpPr/>
          <p:nvPr/>
        </p:nvSpPr>
        <p:spPr>
          <a:xfrm rot="21047314">
            <a:off x="8317110" y="2233092"/>
            <a:ext cx="793567" cy="826827"/>
          </a:xfrm>
          <a:prstGeom prst="ellipse">
            <a:avLst/>
          </a:pr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69" name="グループ化 668"/>
          <p:cNvGrpSpPr/>
          <p:nvPr/>
        </p:nvGrpSpPr>
        <p:grpSpPr>
          <a:xfrm>
            <a:off x="8458588" y="3203822"/>
            <a:ext cx="452120" cy="432000"/>
            <a:chOff x="6152771" y="2338816"/>
            <a:chExt cx="452120" cy="432000"/>
          </a:xfrm>
        </p:grpSpPr>
        <p:sp>
          <p:nvSpPr>
            <p:cNvPr id="670" name="円/楕円 669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円/楕円 670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72" name="グループ化 671"/>
          <p:cNvGrpSpPr/>
          <p:nvPr/>
        </p:nvGrpSpPr>
        <p:grpSpPr>
          <a:xfrm>
            <a:off x="8652746" y="1455608"/>
            <a:ext cx="452120" cy="432000"/>
            <a:chOff x="6152771" y="2338816"/>
            <a:chExt cx="452120" cy="432000"/>
          </a:xfrm>
        </p:grpSpPr>
        <p:sp>
          <p:nvSpPr>
            <p:cNvPr id="673" name="円/楕円 672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円/楕円 673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5" name="左中かっこ 674"/>
          <p:cNvSpPr/>
          <p:nvPr/>
        </p:nvSpPr>
        <p:spPr>
          <a:xfrm rot="16857161">
            <a:off x="1663084" y="2025076"/>
            <a:ext cx="532677" cy="3813246"/>
          </a:xfrm>
          <a:prstGeom prst="leftBrace">
            <a:avLst>
              <a:gd name="adj1" fmla="val 8333"/>
              <a:gd name="adj2" fmla="val 3230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7" name="左中かっこ 676"/>
          <p:cNvSpPr/>
          <p:nvPr/>
        </p:nvSpPr>
        <p:spPr>
          <a:xfrm rot="16857161">
            <a:off x="4640386" y="3678002"/>
            <a:ext cx="532677" cy="1702665"/>
          </a:xfrm>
          <a:prstGeom prst="leftBrace">
            <a:avLst>
              <a:gd name="adj1" fmla="val 8333"/>
              <a:gd name="adj2" fmla="val 1594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680" name="テキスト ボックス 679"/>
          <p:cNvSpPr txBox="1"/>
          <p:nvPr/>
        </p:nvSpPr>
        <p:spPr>
          <a:xfrm rot="180248">
            <a:off x="5364088" y="5910371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重水素・ヘリウムが生成</a:t>
            </a:r>
            <a:endParaRPr kumimoji="1" lang="en-US" altLang="ja-JP" sz="2400" dirty="0" smtClean="0"/>
          </a:p>
          <a:p>
            <a:r>
              <a:rPr lang="ja-JP" altLang="en-US" sz="2400" dirty="0"/>
              <a:t>中性子</a:t>
            </a:r>
            <a:r>
              <a:rPr lang="ja-JP" altLang="en-US" sz="2400" dirty="0" smtClean="0"/>
              <a:t>は</a:t>
            </a:r>
            <a:r>
              <a:rPr lang="en-US" altLang="ja-JP" sz="2400" dirty="0" smtClean="0"/>
              <a:t>15</a:t>
            </a:r>
            <a:r>
              <a:rPr lang="ja-JP" altLang="en-US" sz="2400" dirty="0" smtClean="0"/>
              <a:t>分で崩壊</a:t>
            </a:r>
            <a:endParaRPr kumimoji="1" lang="ja-JP" altLang="en-US" sz="2400" dirty="0"/>
          </a:p>
        </p:txBody>
      </p:sp>
      <p:sp>
        <p:nvSpPr>
          <p:cNvPr id="682" name="左中かっこ 681"/>
          <p:cNvSpPr/>
          <p:nvPr/>
        </p:nvSpPr>
        <p:spPr>
          <a:xfrm rot="16857161">
            <a:off x="6566627" y="3895736"/>
            <a:ext cx="532677" cy="2002523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grpSp>
        <p:nvGrpSpPr>
          <p:cNvPr id="683" name="グループ化 682"/>
          <p:cNvGrpSpPr/>
          <p:nvPr/>
        </p:nvGrpSpPr>
        <p:grpSpPr>
          <a:xfrm>
            <a:off x="8374931" y="3858288"/>
            <a:ext cx="452120" cy="432000"/>
            <a:chOff x="6152771" y="2338816"/>
            <a:chExt cx="452120" cy="432000"/>
          </a:xfrm>
        </p:grpSpPr>
        <p:sp>
          <p:nvSpPr>
            <p:cNvPr id="684" name="円/楕円 683"/>
            <p:cNvSpPr/>
            <p:nvPr/>
          </p:nvSpPr>
          <p:spPr>
            <a:xfrm>
              <a:off x="6152771" y="2338816"/>
              <a:ext cx="432000" cy="43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円/楕円 684"/>
            <p:cNvSpPr/>
            <p:nvPr/>
          </p:nvSpPr>
          <p:spPr>
            <a:xfrm>
              <a:off x="6316891" y="2347624"/>
              <a:ext cx="288000" cy="288000"/>
            </a:xfrm>
            <a:prstGeom prst="ellipse">
              <a:avLst/>
            </a:prstGeom>
            <a:gradFill flip="none" rotWithShape="1">
              <a:gsLst>
                <a:gs pos="6000">
                  <a:schemeClr val="bg1"/>
                </a:gs>
                <a:gs pos="100000">
                  <a:schemeClr val="bg1">
                    <a:alpha val="2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687" name="直線矢印コネクタ 686"/>
          <p:cNvCxnSpPr/>
          <p:nvPr/>
        </p:nvCxnSpPr>
        <p:spPr>
          <a:xfrm flipV="1">
            <a:off x="8281470" y="5517232"/>
            <a:ext cx="106954" cy="4543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9" name="左中かっこ 688"/>
          <p:cNvSpPr/>
          <p:nvPr/>
        </p:nvSpPr>
        <p:spPr>
          <a:xfrm rot="16857161">
            <a:off x="8180849" y="4621864"/>
            <a:ext cx="532677" cy="117347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C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1438" y="5787261"/>
            <a:ext cx="4493538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ビッグバン宇宙論は、水素が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多い宇宙を自然に説明できる。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8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自然界</a:t>
            </a:r>
            <a:r>
              <a:rPr lang="ja-JP" altLang="en-US" dirty="0" smtClean="0"/>
              <a:t>の</a:t>
            </a:r>
            <a:r>
              <a:rPr lang="ja-JP" altLang="en-US" dirty="0"/>
              <a:t>不思議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4" y="4892967"/>
            <a:ext cx="44743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時間／空間とは何だろうか？</a:t>
            </a:r>
            <a:endParaRPr kumimoji="1"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時間に始まりはあるのか？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空間</a:t>
            </a: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に果てはあるのか？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700808"/>
            <a:ext cx="6635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我々は、何でできているのだろうか？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4153723"/>
            <a:ext cx="782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我々が存在する世界とは、何なのだろうか？</a:t>
            </a:r>
            <a:endParaRPr kumimoji="1"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2420888"/>
            <a:ext cx="760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物質を分割していくと、何に辿り着くのか？</a:t>
            </a:r>
            <a:endParaRPr kumimoji="1"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それらは、どのような法則に従って運動するのか？</a:t>
            </a:r>
            <a:endParaRPr lang="en-US" altLang="ja-JP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角丸四角形 6"/>
          <p:cNvSpPr/>
          <p:nvPr/>
        </p:nvSpPr>
        <p:spPr bwMode="auto">
          <a:xfrm>
            <a:off x="251520" y="1556792"/>
            <a:ext cx="8424936" cy="216024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98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我々のまわりの元素</a:t>
            </a:r>
            <a:endParaRPr kumimoji="1" lang="ja-JP" altLang="en-US" sz="4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33" y="1043010"/>
            <a:ext cx="6123895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角丸四角形 5"/>
          <p:cNvSpPr/>
          <p:nvPr/>
        </p:nvSpPr>
        <p:spPr>
          <a:xfrm>
            <a:off x="2051720" y="2636912"/>
            <a:ext cx="360040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3923928" y="2636912"/>
            <a:ext cx="360040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74809"/>
            <a:ext cx="1440160" cy="187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角丸四角形 3"/>
          <p:cNvSpPr/>
          <p:nvPr/>
        </p:nvSpPr>
        <p:spPr>
          <a:xfrm>
            <a:off x="4932040" y="3429000"/>
            <a:ext cx="288032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22426"/>
            <a:ext cx="1461322" cy="194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47" y="4814474"/>
            <a:ext cx="15049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73" y="4814474"/>
            <a:ext cx="15144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4284248" y="4509120"/>
            <a:ext cx="288032" cy="3477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56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原子核</a:t>
            </a:r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884277" y="2669402"/>
            <a:ext cx="1289968" cy="1568304"/>
            <a:chOff x="6028492" y="3742196"/>
            <a:chExt cx="1289968" cy="1568304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6090344" y="3742196"/>
              <a:ext cx="1116364" cy="998360"/>
              <a:chOff x="6104875" y="4488040"/>
              <a:chExt cx="1116364" cy="998360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6241428" y="4797152"/>
                <a:ext cx="862309" cy="689248"/>
                <a:chOff x="5919057" y="5476056"/>
                <a:chExt cx="862309" cy="689248"/>
              </a:xfrm>
            </p:grpSpPr>
            <p:sp>
              <p:nvSpPr>
                <p:cNvPr id="17" name="円/楕円 16"/>
                <p:cNvSpPr/>
                <p:nvPr/>
              </p:nvSpPr>
              <p:spPr>
                <a:xfrm>
                  <a:off x="6215456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  <p:sp>
              <p:nvSpPr>
                <p:cNvPr id="18" name="円/楕円 17"/>
                <p:cNvSpPr/>
                <p:nvPr/>
              </p:nvSpPr>
              <p:spPr>
                <a:xfrm>
                  <a:off x="5919057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19" name="円/楕円 18"/>
                <p:cNvSpPr/>
                <p:nvPr/>
              </p:nvSpPr>
              <p:spPr>
                <a:xfrm>
                  <a:off x="6349318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20" name="円/楕円 19"/>
                <p:cNvSpPr/>
                <p:nvPr/>
              </p:nvSpPr>
              <p:spPr>
                <a:xfrm>
                  <a:off x="6024382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</p:grpSp>
          <p:grpSp>
            <p:nvGrpSpPr>
              <p:cNvPr id="7" name="グループ化 6"/>
              <p:cNvGrpSpPr/>
              <p:nvPr/>
            </p:nvGrpSpPr>
            <p:grpSpPr>
              <a:xfrm>
                <a:off x="6319112" y="4488040"/>
                <a:ext cx="902127" cy="691838"/>
                <a:chOff x="5554303" y="5473466"/>
                <a:chExt cx="902127" cy="691838"/>
              </a:xfrm>
            </p:grpSpPr>
            <p:sp>
              <p:nvSpPr>
                <p:cNvPr id="13" name="円/楕円 12"/>
                <p:cNvSpPr/>
                <p:nvPr/>
              </p:nvSpPr>
              <p:spPr>
                <a:xfrm>
                  <a:off x="5617962" y="547346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  <p:sp>
              <p:nvSpPr>
                <p:cNvPr id="14" name="円/楕円 13"/>
                <p:cNvSpPr/>
                <p:nvPr/>
              </p:nvSpPr>
              <p:spPr>
                <a:xfrm>
                  <a:off x="5919057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15" name="円/楕円 14"/>
                <p:cNvSpPr/>
                <p:nvPr/>
              </p:nvSpPr>
              <p:spPr>
                <a:xfrm>
                  <a:off x="5554303" y="568130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16" name="円/楕円 15"/>
                <p:cNvSpPr/>
                <p:nvPr/>
              </p:nvSpPr>
              <p:spPr>
                <a:xfrm>
                  <a:off x="6024382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6104875" y="4578054"/>
                <a:ext cx="862309" cy="689248"/>
                <a:chOff x="5919057" y="5476056"/>
                <a:chExt cx="862309" cy="689248"/>
              </a:xfrm>
            </p:grpSpPr>
            <p:sp>
              <p:nvSpPr>
                <p:cNvPr id="9" name="円/楕円 8"/>
                <p:cNvSpPr/>
                <p:nvPr/>
              </p:nvSpPr>
              <p:spPr>
                <a:xfrm>
                  <a:off x="6215456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  <p:sp>
              <p:nvSpPr>
                <p:cNvPr id="10" name="円/楕円 9"/>
                <p:cNvSpPr/>
                <p:nvPr/>
              </p:nvSpPr>
              <p:spPr>
                <a:xfrm>
                  <a:off x="5919057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11" name="円/楕円 10"/>
                <p:cNvSpPr/>
                <p:nvPr/>
              </p:nvSpPr>
              <p:spPr>
                <a:xfrm>
                  <a:off x="6349318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12" name="円/楕円 11"/>
                <p:cNvSpPr/>
                <p:nvPr/>
              </p:nvSpPr>
              <p:spPr>
                <a:xfrm>
                  <a:off x="6024382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6028492" y="4941168"/>
                  <a:ext cx="12899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12</m:t>
                            </m:r>
                          </m:sup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𝐶</m:t>
                            </m:r>
                          </m:e>
                        </m:sPre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8492" y="4941168"/>
                  <a:ext cx="128996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テキスト ボックス 90"/>
          <p:cNvSpPr txBox="1"/>
          <p:nvPr/>
        </p:nvSpPr>
        <p:spPr>
          <a:xfrm>
            <a:off x="2595105" y="4797152"/>
            <a:ext cx="367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原子核</a:t>
            </a:r>
            <a:r>
              <a:rPr kumimoji="1"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は陽子と中性子でできている</a:t>
            </a:r>
            <a:endParaRPr kumimoji="1" lang="ja-JP" altLang="en-US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3563888" y="2736419"/>
            <a:ext cx="4961543" cy="932174"/>
            <a:chOff x="3563888" y="2736419"/>
            <a:chExt cx="4961543" cy="932174"/>
          </a:xfrm>
        </p:grpSpPr>
        <p:sp>
          <p:nvSpPr>
            <p:cNvPr id="87" name="円/楕円 86"/>
            <p:cNvSpPr/>
            <p:nvPr/>
          </p:nvSpPr>
          <p:spPr>
            <a:xfrm>
              <a:off x="6413996" y="2747058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6088077" y="2745108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5752395" y="2736419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6413996" y="3236545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6088077" y="3236545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5752395" y="3236545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7236296" y="2897460"/>
              <a:ext cx="1289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HGP創英角ﾎﾟｯﾌﾟ体" pitchFamily="50" charset="-128"/>
                  <a:ea typeface="HGP創英角ﾎﾟｯﾌﾟ体" pitchFamily="50" charset="-128"/>
                </a:rPr>
                <a:t>陽子６個</a:t>
              </a:r>
              <a:endParaRPr kumimoji="1" lang="en-US" altLang="ja-JP" dirty="0" smtClean="0">
                <a:latin typeface="HGP創英角ﾎﾟｯﾌﾟ体" pitchFamily="50" charset="-128"/>
                <a:ea typeface="HGP創英角ﾎﾟｯﾌﾟ体" pitchFamily="50" charset="-128"/>
              </a:endParaRPr>
            </a:p>
            <a:p>
              <a:r>
                <a:rPr lang="ja-JP" altLang="en-US" dirty="0" smtClean="0">
                  <a:latin typeface="HGP創英角ﾎﾟｯﾌﾟ体" pitchFamily="50" charset="-128"/>
                  <a:ea typeface="HGP創英角ﾎﾟｯﾌﾟ体" pitchFamily="50" charset="-128"/>
                </a:rPr>
                <a:t>中性子６個</a:t>
              </a:r>
              <a:endParaRPr kumimoji="1" lang="ja-JP" altLang="en-US" dirty="0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22" name="右矢印 21"/>
            <p:cNvSpPr/>
            <p:nvPr/>
          </p:nvSpPr>
          <p:spPr>
            <a:xfrm>
              <a:off x="3563888" y="2929192"/>
              <a:ext cx="864096" cy="5828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/>
          </p:nvSpPr>
          <p:spPr>
            <a:xfrm>
              <a:off x="5392077" y="2745108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41" name="円/楕円 40"/>
            <p:cNvSpPr/>
            <p:nvPr/>
          </p:nvSpPr>
          <p:spPr>
            <a:xfrm>
              <a:off x="5046429" y="2747058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42" name="円/楕円 41"/>
            <p:cNvSpPr/>
            <p:nvPr/>
          </p:nvSpPr>
          <p:spPr>
            <a:xfrm>
              <a:off x="4705945" y="2736419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37" name="円/楕円 36"/>
            <p:cNvSpPr/>
            <p:nvPr/>
          </p:nvSpPr>
          <p:spPr>
            <a:xfrm>
              <a:off x="5392077" y="323571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38" name="円/楕円 37"/>
            <p:cNvSpPr/>
            <p:nvPr/>
          </p:nvSpPr>
          <p:spPr>
            <a:xfrm>
              <a:off x="5046429" y="323571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39" name="円/楕円 38"/>
            <p:cNvSpPr/>
            <p:nvPr/>
          </p:nvSpPr>
          <p:spPr>
            <a:xfrm>
              <a:off x="4705945" y="3236545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83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原子核の分類</a:t>
            </a:r>
            <a:endParaRPr kumimoji="1" lang="ja-JP" altLang="en-US" sz="3200" dirty="0"/>
          </a:p>
        </p:txBody>
      </p:sp>
      <p:grpSp>
        <p:nvGrpSpPr>
          <p:cNvPr id="68" name="グループ化 67"/>
          <p:cNvGrpSpPr/>
          <p:nvPr/>
        </p:nvGrpSpPr>
        <p:grpSpPr>
          <a:xfrm>
            <a:off x="1887971" y="2212320"/>
            <a:ext cx="7056199" cy="3096344"/>
            <a:chOff x="179512" y="3140968"/>
            <a:chExt cx="7056199" cy="3096344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3775648" y="5805264"/>
              <a:ext cx="720080" cy="432048"/>
              <a:chOff x="2483768" y="5805264"/>
              <a:chExt cx="720080" cy="432048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2771800" y="580526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2483768" y="580526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</p:grpSp>
        <p:sp>
          <p:nvSpPr>
            <p:cNvPr id="13" name="円/楕円 12"/>
            <p:cNvSpPr/>
            <p:nvPr/>
          </p:nvSpPr>
          <p:spPr>
            <a:xfrm>
              <a:off x="2098828" y="5805264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grpSp>
          <p:nvGrpSpPr>
            <p:cNvPr id="26" name="グループ化 25"/>
            <p:cNvGrpSpPr/>
            <p:nvPr/>
          </p:nvGrpSpPr>
          <p:grpSpPr>
            <a:xfrm>
              <a:off x="3616052" y="5013176"/>
              <a:ext cx="1087616" cy="432048"/>
              <a:chOff x="2846978" y="5013176"/>
              <a:chExt cx="1087616" cy="432048"/>
            </a:xfrm>
          </p:grpSpPr>
          <p:sp>
            <p:nvSpPr>
              <p:cNvPr id="5" name="円/楕円 4"/>
              <p:cNvSpPr/>
              <p:nvPr/>
            </p:nvSpPr>
            <p:spPr>
              <a:xfrm>
                <a:off x="3502546" y="501317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6" name="円/楕円 5"/>
              <p:cNvSpPr/>
              <p:nvPr/>
            </p:nvSpPr>
            <p:spPr>
              <a:xfrm>
                <a:off x="3203848" y="501317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2846978" y="501317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grpSp>
          <p:nvGrpSpPr>
            <p:cNvPr id="24" name="グループ化 23"/>
            <p:cNvGrpSpPr/>
            <p:nvPr/>
          </p:nvGrpSpPr>
          <p:grpSpPr>
            <a:xfrm>
              <a:off x="3449354" y="4149730"/>
              <a:ext cx="1303640" cy="445790"/>
              <a:chOff x="2340268" y="4999434"/>
              <a:chExt cx="1303640" cy="445790"/>
            </a:xfrm>
          </p:grpSpPr>
          <p:sp>
            <p:nvSpPr>
              <p:cNvPr id="7" name="円/楕円 6"/>
              <p:cNvSpPr/>
              <p:nvPr/>
            </p:nvSpPr>
            <p:spPr>
              <a:xfrm>
                <a:off x="3211860" y="501315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8" name="円/楕円 7"/>
              <p:cNvSpPr/>
              <p:nvPr/>
            </p:nvSpPr>
            <p:spPr>
              <a:xfrm>
                <a:off x="2915816" y="501317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2629416" y="499943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2340268" y="501317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grpSp>
          <p:nvGrpSpPr>
            <p:cNvPr id="27" name="グループ化 26"/>
            <p:cNvGrpSpPr/>
            <p:nvPr/>
          </p:nvGrpSpPr>
          <p:grpSpPr>
            <a:xfrm>
              <a:off x="1757882" y="4149080"/>
              <a:ext cx="1163739" cy="432698"/>
              <a:chOff x="1268854" y="4149080"/>
              <a:chExt cx="1163739" cy="432698"/>
            </a:xfrm>
          </p:grpSpPr>
          <p:sp>
            <p:nvSpPr>
              <p:cNvPr id="9" name="円/楕円 8"/>
              <p:cNvSpPr/>
              <p:nvPr/>
            </p:nvSpPr>
            <p:spPr>
              <a:xfrm>
                <a:off x="2000545" y="4149080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1619672" y="4149080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1268854" y="4149730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grpSp>
          <p:nvGrpSpPr>
            <p:cNvPr id="28" name="グループ化 27"/>
            <p:cNvGrpSpPr/>
            <p:nvPr/>
          </p:nvGrpSpPr>
          <p:grpSpPr>
            <a:xfrm>
              <a:off x="395536" y="4149080"/>
              <a:ext cx="792088" cy="432048"/>
              <a:chOff x="395536" y="4149080"/>
              <a:chExt cx="792088" cy="432048"/>
            </a:xfrm>
          </p:grpSpPr>
          <p:sp>
            <p:nvSpPr>
              <p:cNvPr id="19" name="円/楕円 18"/>
              <p:cNvSpPr/>
              <p:nvPr/>
            </p:nvSpPr>
            <p:spPr>
              <a:xfrm>
                <a:off x="755576" y="4149080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395536" y="4149080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grpSp>
          <p:nvGrpSpPr>
            <p:cNvPr id="23" name="グループ化 22"/>
            <p:cNvGrpSpPr/>
            <p:nvPr/>
          </p:nvGrpSpPr>
          <p:grpSpPr>
            <a:xfrm>
              <a:off x="1937142" y="5013176"/>
              <a:ext cx="720080" cy="432048"/>
              <a:chOff x="1403648" y="5013176"/>
              <a:chExt cx="720080" cy="432048"/>
            </a:xfrm>
          </p:grpSpPr>
          <p:sp>
            <p:nvSpPr>
              <p:cNvPr id="12" name="円/楕円 11"/>
              <p:cNvSpPr/>
              <p:nvPr/>
            </p:nvSpPr>
            <p:spPr>
              <a:xfrm>
                <a:off x="1691680" y="501317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403648" y="5013176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sp>
          <p:nvSpPr>
            <p:cNvPr id="22" name="円/楕円 21"/>
            <p:cNvSpPr/>
            <p:nvPr/>
          </p:nvSpPr>
          <p:spPr>
            <a:xfrm>
              <a:off x="611560" y="5013176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grpSp>
          <p:nvGrpSpPr>
            <p:cNvPr id="42" name="グループ化 41"/>
            <p:cNvGrpSpPr/>
            <p:nvPr/>
          </p:nvGrpSpPr>
          <p:grpSpPr>
            <a:xfrm>
              <a:off x="179512" y="3140968"/>
              <a:ext cx="1108089" cy="432048"/>
              <a:chOff x="179512" y="3140968"/>
              <a:chExt cx="1108089" cy="432048"/>
            </a:xfrm>
          </p:grpSpPr>
          <p:sp>
            <p:nvSpPr>
              <p:cNvPr id="32" name="円/楕円 31"/>
              <p:cNvSpPr/>
              <p:nvPr/>
            </p:nvSpPr>
            <p:spPr>
              <a:xfrm>
                <a:off x="855553" y="314096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539552" y="314096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179512" y="314096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grpSp>
          <p:nvGrpSpPr>
            <p:cNvPr id="43" name="グループ化 42"/>
            <p:cNvGrpSpPr/>
            <p:nvPr/>
          </p:nvGrpSpPr>
          <p:grpSpPr>
            <a:xfrm>
              <a:off x="5603741" y="5805264"/>
              <a:ext cx="1166589" cy="432048"/>
              <a:chOff x="4788024" y="5805264"/>
              <a:chExt cx="1166589" cy="432048"/>
            </a:xfrm>
          </p:grpSpPr>
          <p:sp>
            <p:nvSpPr>
              <p:cNvPr id="39" name="円/楕円 38"/>
              <p:cNvSpPr/>
              <p:nvPr/>
            </p:nvSpPr>
            <p:spPr>
              <a:xfrm>
                <a:off x="5522565" y="580526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40" name="円/楕円 39"/>
              <p:cNvSpPr/>
              <p:nvPr/>
            </p:nvSpPr>
            <p:spPr>
              <a:xfrm>
                <a:off x="5148064" y="580526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41" name="円/楕円 40"/>
              <p:cNvSpPr/>
              <p:nvPr/>
            </p:nvSpPr>
            <p:spPr>
              <a:xfrm>
                <a:off x="4788024" y="5805264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</p:grpSp>
        <p:grpSp>
          <p:nvGrpSpPr>
            <p:cNvPr id="50" name="グループ化 49"/>
            <p:cNvGrpSpPr/>
            <p:nvPr/>
          </p:nvGrpSpPr>
          <p:grpSpPr>
            <a:xfrm>
              <a:off x="5412993" y="5013176"/>
              <a:ext cx="1502946" cy="432048"/>
              <a:chOff x="4581222" y="4989629"/>
              <a:chExt cx="1502946" cy="432048"/>
            </a:xfrm>
          </p:grpSpPr>
          <p:sp>
            <p:nvSpPr>
              <p:cNvPr id="36" name="円/楕円 35"/>
              <p:cNvSpPr/>
              <p:nvPr/>
            </p:nvSpPr>
            <p:spPr>
              <a:xfrm>
                <a:off x="5652120" y="498962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37" name="円/楕円 36"/>
              <p:cNvSpPr/>
              <p:nvPr/>
            </p:nvSpPr>
            <p:spPr>
              <a:xfrm>
                <a:off x="5306541" y="498962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4920208" y="498962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4581222" y="498962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5251395" y="4142209"/>
              <a:ext cx="1843098" cy="432048"/>
              <a:chOff x="4393470" y="4142209"/>
              <a:chExt cx="1843098" cy="432048"/>
            </a:xfrm>
          </p:grpSpPr>
          <p:sp>
            <p:nvSpPr>
              <p:cNvPr id="44" name="円/楕円 43"/>
              <p:cNvSpPr/>
              <p:nvPr/>
            </p:nvSpPr>
            <p:spPr>
              <a:xfrm>
                <a:off x="5804520" y="414220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45" name="円/楕円 44"/>
              <p:cNvSpPr/>
              <p:nvPr/>
            </p:nvSpPr>
            <p:spPr>
              <a:xfrm>
                <a:off x="5436096" y="414220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5090517" y="414220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47" name="円/楕円 46"/>
              <p:cNvSpPr/>
              <p:nvPr/>
            </p:nvSpPr>
            <p:spPr>
              <a:xfrm>
                <a:off x="4744541" y="414220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48" name="円/楕円 47"/>
              <p:cNvSpPr/>
              <p:nvPr/>
            </p:nvSpPr>
            <p:spPr>
              <a:xfrm>
                <a:off x="4393470" y="4142209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grpSp>
          <p:nvGrpSpPr>
            <p:cNvPr id="63" name="グループ化 62"/>
            <p:cNvGrpSpPr/>
            <p:nvPr/>
          </p:nvGrpSpPr>
          <p:grpSpPr>
            <a:xfrm>
              <a:off x="3131840" y="3140968"/>
              <a:ext cx="1828725" cy="448551"/>
              <a:chOff x="3131840" y="3140968"/>
              <a:chExt cx="1828725" cy="448551"/>
            </a:xfrm>
          </p:grpSpPr>
          <p:sp>
            <p:nvSpPr>
              <p:cNvPr id="35" name="円/楕円 34"/>
              <p:cNvSpPr/>
              <p:nvPr/>
            </p:nvSpPr>
            <p:spPr>
              <a:xfrm>
                <a:off x="4528517" y="314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55" name="円/楕円 54"/>
              <p:cNvSpPr/>
              <p:nvPr/>
            </p:nvSpPr>
            <p:spPr>
              <a:xfrm>
                <a:off x="4177446" y="315747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3855668" y="3140968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3489248" y="315747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51" name="円/楕円 50"/>
              <p:cNvSpPr/>
              <p:nvPr/>
            </p:nvSpPr>
            <p:spPr>
              <a:xfrm>
                <a:off x="3131840" y="315747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grpSp>
          <p:nvGrpSpPr>
            <p:cNvPr id="58" name="グループ化 57"/>
            <p:cNvGrpSpPr/>
            <p:nvPr/>
          </p:nvGrpSpPr>
          <p:grpSpPr>
            <a:xfrm>
              <a:off x="1538208" y="3155521"/>
              <a:ext cx="1407418" cy="433348"/>
              <a:chOff x="1465828" y="3155521"/>
              <a:chExt cx="1407418" cy="433348"/>
            </a:xfrm>
          </p:grpSpPr>
          <p:sp>
            <p:nvSpPr>
              <p:cNvPr id="57" name="円/楕円 56"/>
              <p:cNvSpPr/>
              <p:nvPr/>
            </p:nvSpPr>
            <p:spPr>
              <a:xfrm>
                <a:off x="2441198" y="315682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52" name="円/楕円 51"/>
              <p:cNvSpPr/>
              <p:nvPr/>
            </p:nvSpPr>
            <p:spPr>
              <a:xfrm>
                <a:off x="2123728" y="315617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53" name="円/楕円 52"/>
              <p:cNvSpPr/>
              <p:nvPr/>
            </p:nvSpPr>
            <p:spPr>
              <a:xfrm>
                <a:off x="1809869" y="315552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1465828" y="315552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  <p:grpSp>
          <p:nvGrpSpPr>
            <p:cNvPr id="67" name="グループ化 66"/>
            <p:cNvGrpSpPr/>
            <p:nvPr/>
          </p:nvGrpSpPr>
          <p:grpSpPr>
            <a:xfrm>
              <a:off x="5095612" y="3146832"/>
              <a:ext cx="2140099" cy="442687"/>
              <a:chOff x="5095612" y="3146832"/>
              <a:chExt cx="2140099" cy="442687"/>
            </a:xfrm>
          </p:grpSpPr>
          <p:sp>
            <p:nvSpPr>
              <p:cNvPr id="61" name="円/楕円 60"/>
              <p:cNvSpPr/>
              <p:nvPr/>
            </p:nvSpPr>
            <p:spPr>
              <a:xfrm>
                <a:off x="6803663" y="314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62" name="円/楕円 61"/>
              <p:cNvSpPr/>
              <p:nvPr/>
            </p:nvSpPr>
            <p:spPr>
              <a:xfrm>
                <a:off x="6477744" y="314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56" name="円/楕円 55"/>
              <p:cNvSpPr/>
              <p:nvPr/>
            </p:nvSpPr>
            <p:spPr>
              <a:xfrm>
                <a:off x="6142062" y="315747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n</a:t>
                </a:r>
                <a:endParaRPr kumimoji="1" lang="ja-JP" altLang="en-US" dirty="0"/>
              </a:p>
            </p:txBody>
          </p:sp>
          <p:sp>
            <p:nvSpPr>
              <p:cNvPr id="64" name="円/楕円 63"/>
              <p:cNvSpPr/>
              <p:nvPr/>
            </p:nvSpPr>
            <p:spPr>
              <a:xfrm>
                <a:off x="5781744" y="315552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65" name="円/楕円 64"/>
              <p:cNvSpPr/>
              <p:nvPr/>
            </p:nvSpPr>
            <p:spPr>
              <a:xfrm>
                <a:off x="5436096" y="3157471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  <p:sp>
            <p:nvSpPr>
              <p:cNvPr id="66" name="円/楕円 65"/>
              <p:cNvSpPr/>
              <p:nvPr/>
            </p:nvSpPr>
            <p:spPr>
              <a:xfrm>
                <a:off x="5095612" y="3146832"/>
                <a:ext cx="432048" cy="432048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/>
                  <a:t>p</a:t>
                </a:r>
                <a:endParaRPr kumimoji="1" lang="ja-JP" altLang="en-US" dirty="0"/>
              </a:p>
            </p:txBody>
          </p:sp>
        </p:grpSp>
      </p:grpSp>
      <p:sp>
        <p:nvSpPr>
          <p:cNvPr id="69" name="テキスト ボックス 68"/>
          <p:cNvSpPr txBox="1"/>
          <p:nvPr/>
        </p:nvSpPr>
        <p:spPr>
          <a:xfrm>
            <a:off x="733986" y="225823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Li</a:t>
            </a:r>
            <a:endParaRPr kumimoji="1" lang="ja-JP" altLang="en-US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33986" y="32524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He</a:t>
            </a:r>
            <a:endParaRPr kumimoji="1" lang="ja-JP" altLang="en-US" dirty="0"/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733986" y="411588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H</a:t>
            </a:r>
          </a:p>
        </p:txBody>
      </p:sp>
      <p:sp>
        <p:nvSpPr>
          <p:cNvPr id="70" name="十字形 69"/>
          <p:cNvSpPr/>
          <p:nvPr/>
        </p:nvSpPr>
        <p:spPr>
          <a:xfrm rot="2732974">
            <a:off x="3435891" y="1824929"/>
            <a:ext cx="1146322" cy="1152128"/>
          </a:xfrm>
          <a:prstGeom prst="plus">
            <a:avLst>
              <a:gd name="adj" fmla="val 37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十字形 73"/>
          <p:cNvSpPr/>
          <p:nvPr/>
        </p:nvSpPr>
        <p:spPr>
          <a:xfrm rot="2732974">
            <a:off x="1962882" y="1858144"/>
            <a:ext cx="1146322" cy="1152128"/>
          </a:xfrm>
          <a:prstGeom prst="plus">
            <a:avLst>
              <a:gd name="adj" fmla="val 37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十字形 74"/>
          <p:cNvSpPr/>
          <p:nvPr/>
        </p:nvSpPr>
        <p:spPr>
          <a:xfrm rot="2732974">
            <a:off x="1962882" y="2861197"/>
            <a:ext cx="1146322" cy="1152128"/>
          </a:xfrm>
          <a:prstGeom prst="plus">
            <a:avLst>
              <a:gd name="adj" fmla="val 37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十字形 78"/>
          <p:cNvSpPr/>
          <p:nvPr/>
        </p:nvSpPr>
        <p:spPr>
          <a:xfrm rot="2732974">
            <a:off x="5295769" y="1846192"/>
            <a:ext cx="1146322" cy="1152128"/>
          </a:xfrm>
          <a:prstGeom prst="plus">
            <a:avLst>
              <a:gd name="adj" fmla="val 37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十字形 79"/>
          <p:cNvSpPr/>
          <p:nvPr/>
        </p:nvSpPr>
        <p:spPr>
          <a:xfrm rot="2732974">
            <a:off x="7319325" y="2874759"/>
            <a:ext cx="1146322" cy="1152128"/>
          </a:xfrm>
          <a:prstGeom prst="plus">
            <a:avLst>
              <a:gd name="adj" fmla="val 37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十字形 77"/>
          <p:cNvSpPr/>
          <p:nvPr/>
        </p:nvSpPr>
        <p:spPr>
          <a:xfrm rot="2732974">
            <a:off x="5295769" y="4545964"/>
            <a:ext cx="1146322" cy="1152128"/>
          </a:xfrm>
          <a:prstGeom prst="plus">
            <a:avLst>
              <a:gd name="adj" fmla="val 37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十字形 76"/>
          <p:cNvSpPr/>
          <p:nvPr/>
        </p:nvSpPr>
        <p:spPr>
          <a:xfrm rot="2732974">
            <a:off x="7325047" y="4545964"/>
            <a:ext cx="1146322" cy="1152128"/>
          </a:xfrm>
          <a:prstGeom prst="plus">
            <a:avLst>
              <a:gd name="adj" fmla="val 3716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366830" y="3879226"/>
            <a:ext cx="1290066" cy="792088"/>
          </a:xfrm>
          <a:prstGeom prst="rect">
            <a:avLst/>
          </a:prstGeom>
          <a:solidFill>
            <a:schemeClr val="accent3">
              <a:alpha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baseline="30000" dirty="0" smtClean="0"/>
              <a:t>2</a:t>
            </a:r>
            <a:r>
              <a:rPr kumimoji="1" lang="en-US" altLang="ja-JP" sz="3600" dirty="0" smtClean="0"/>
              <a:t>H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99593" y="6099585"/>
            <a:ext cx="7860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中性子数</a:t>
            </a:r>
            <a:r>
              <a:rPr kumimoji="1" lang="ja-JP" altLang="en-US" sz="2000" dirty="0" smtClean="0"/>
              <a:t>　     </a:t>
            </a:r>
            <a:r>
              <a:rPr kumimoji="1" lang="en-US" altLang="ja-JP" sz="2000" dirty="0" smtClean="0"/>
              <a:t>0</a:t>
            </a:r>
            <a:r>
              <a:rPr kumimoji="1" lang="ja-JP" altLang="en-US" sz="2000" dirty="0" smtClean="0"/>
              <a:t>　　　　　　　   </a:t>
            </a:r>
            <a:r>
              <a:rPr kumimoji="1" lang="en-US" altLang="ja-JP" sz="2000" dirty="0" smtClean="0"/>
              <a:t>1</a:t>
            </a:r>
            <a:r>
              <a:rPr kumimoji="1" lang="ja-JP" altLang="en-US" sz="2000" dirty="0" smtClean="0"/>
              <a:t>　　　　　　　　　   </a:t>
            </a:r>
            <a:r>
              <a:rPr kumimoji="1" lang="en-US" altLang="ja-JP" sz="2000" dirty="0" smtClean="0"/>
              <a:t>2</a:t>
            </a:r>
            <a:r>
              <a:rPr kumimoji="1" lang="ja-JP" altLang="en-US" sz="2000" dirty="0" smtClean="0"/>
              <a:t>　　　　　　　　　       </a:t>
            </a:r>
            <a:r>
              <a:rPr kumimoji="1" lang="en-US" altLang="ja-JP" sz="2000" dirty="0" smtClean="0"/>
              <a:t>3</a:t>
            </a:r>
            <a:endParaRPr kumimoji="1" lang="ja-JP" altLang="en-US" sz="2000" dirty="0"/>
          </a:p>
        </p:txBody>
      </p:sp>
      <p:sp>
        <p:nvSpPr>
          <p:cNvPr id="81" name="正方形/長方形 80"/>
          <p:cNvSpPr/>
          <p:nvPr/>
        </p:nvSpPr>
        <p:spPr>
          <a:xfrm>
            <a:off x="3348651" y="3033541"/>
            <a:ext cx="1290066" cy="792088"/>
          </a:xfrm>
          <a:prstGeom prst="rect">
            <a:avLst/>
          </a:prstGeom>
          <a:solidFill>
            <a:schemeClr val="accent3">
              <a:alpha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 smtClean="0"/>
              <a:t>3</a:t>
            </a:r>
            <a:r>
              <a:rPr kumimoji="1" lang="en-US" altLang="ja-JP" sz="3600" dirty="0" smtClean="0"/>
              <a:t>He</a:t>
            </a:r>
            <a:endParaRPr kumimoji="1" lang="ja-JP" altLang="en-US" sz="3600" dirty="0"/>
          </a:p>
        </p:txBody>
      </p:sp>
      <p:sp>
        <p:nvSpPr>
          <p:cNvPr id="82" name="正方形/長方形 81"/>
          <p:cNvSpPr/>
          <p:nvPr/>
        </p:nvSpPr>
        <p:spPr>
          <a:xfrm>
            <a:off x="7243231" y="2038164"/>
            <a:ext cx="1290066" cy="792088"/>
          </a:xfrm>
          <a:prstGeom prst="rect">
            <a:avLst/>
          </a:prstGeom>
          <a:solidFill>
            <a:schemeClr val="accent3">
              <a:alpha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 smtClean="0"/>
              <a:t>6</a:t>
            </a:r>
            <a:r>
              <a:rPr lang="en-US" altLang="ja-JP" sz="3600" dirty="0" smtClean="0"/>
              <a:t>Li</a:t>
            </a:r>
            <a:endParaRPr kumimoji="1" lang="ja-JP" altLang="en-US" sz="3600" dirty="0"/>
          </a:p>
        </p:txBody>
      </p:sp>
      <p:sp>
        <p:nvSpPr>
          <p:cNvPr id="84" name="正方形/長方形 83"/>
          <p:cNvSpPr/>
          <p:nvPr/>
        </p:nvSpPr>
        <p:spPr>
          <a:xfrm>
            <a:off x="5197707" y="3904508"/>
            <a:ext cx="1290066" cy="792088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/>
              <a:t>3</a:t>
            </a:r>
            <a:r>
              <a:rPr kumimoji="1" lang="en-US" altLang="ja-JP" sz="3600" dirty="0" smtClean="0"/>
              <a:t>H</a:t>
            </a:r>
            <a:endParaRPr kumimoji="1" lang="ja-JP" altLang="en-US" sz="3600" dirty="0"/>
          </a:p>
        </p:txBody>
      </p:sp>
      <p:sp>
        <p:nvSpPr>
          <p:cNvPr id="86" name="正方形/長方形 85"/>
          <p:cNvSpPr/>
          <p:nvPr/>
        </p:nvSpPr>
        <p:spPr>
          <a:xfrm>
            <a:off x="5197707" y="3033541"/>
            <a:ext cx="1290066" cy="792088"/>
          </a:xfrm>
          <a:prstGeom prst="rect">
            <a:avLst/>
          </a:prstGeom>
          <a:solidFill>
            <a:schemeClr val="accent3">
              <a:alpha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 smtClean="0"/>
              <a:t>4</a:t>
            </a:r>
            <a:r>
              <a:rPr kumimoji="1" lang="en-US" altLang="ja-JP" sz="3600" dirty="0" smtClean="0"/>
              <a:t>He</a:t>
            </a:r>
            <a:endParaRPr kumimoji="1" lang="ja-JP" altLang="en-US" sz="3600" dirty="0"/>
          </a:p>
        </p:txBody>
      </p:sp>
      <p:sp>
        <p:nvSpPr>
          <p:cNvPr id="88" name="正方形/長方形 87"/>
          <p:cNvSpPr/>
          <p:nvPr/>
        </p:nvSpPr>
        <p:spPr>
          <a:xfrm>
            <a:off x="7201738" y="3904508"/>
            <a:ext cx="1290066" cy="792088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/>
              <a:t>4</a:t>
            </a:r>
            <a:r>
              <a:rPr kumimoji="1" lang="en-US" altLang="ja-JP" sz="3600" dirty="0" smtClean="0"/>
              <a:t>H</a:t>
            </a:r>
            <a:endParaRPr kumimoji="1" lang="ja-JP" altLang="en-US" sz="3600" dirty="0"/>
          </a:p>
        </p:txBody>
      </p:sp>
      <p:sp>
        <p:nvSpPr>
          <p:cNvPr id="89" name="正方形/長方形 88"/>
          <p:cNvSpPr/>
          <p:nvPr/>
        </p:nvSpPr>
        <p:spPr>
          <a:xfrm>
            <a:off x="1918979" y="3879226"/>
            <a:ext cx="1290066" cy="792088"/>
          </a:xfrm>
          <a:prstGeom prst="rect">
            <a:avLst/>
          </a:prstGeom>
          <a:solidFill>
            <a:schemeClr val="accent3">
              <a:alpha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baseline="30000" dirty="0"/>
              <a:t>1</a:t>
            </a:r>
            <a:r>
              <a:rPr kumimoji="1" lang="en-US" altLang="ja-JP" sz="3600" dirty="0" smtClean="0"/>
              <a:t>H</a:t>
            </a:r>
            <a:endParaRPr kumimoji="1" lang="ja-JP" altLang="en-US" sz="3600" dirty="0"/>
          </a:p>
        </p:txBody>
      </p:sp>
      <p:sp>
        <p:nvSpPr>
          <p:cNvPr id="90" name="正方形/長方形 89"/>
          <p:cNvSpPr/>
          <p:nvPr/>
        </p:nvSpPr>
        <p:spPr>
          <a:xfrm>
            <a:off x="3364019" y="4725984"/>
            <a:ext cx="1290066" cy="792088"/>
          </a:xfrm>
          <a:prstGeom prst="rect">
            <a:avLst/>
          </a:prstGeom>
          <a:solidFill>
            <a:schemeClr val="accent3">
              <a:alpha val="3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600" dirty="0" smtClean="0"/>
              <a:t>n</a:t>
            </a:r>
            <a:endParaRPr kumimoji="1" lang="ja-JP" altLang="en-US" sz="3600" dirty="0"/>
          </a:p>
        </p:txBody>
      </p:sp>
      <p:sp>
        <p:nvSpPr>
          <p:cNvPr id="59" name="テキスト ボックス 58"/>
          <p:cNvSpPr txBox="1"/>
          <p:nvPr/>
        </p:nvSpPr>
        <p:spPr>
          <a:xfrm rot="16200000">
            <a:off x="-2186893" y="3884807"/>
            <a:ext cx="4768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陽子数</a:t>
            </a:r>
            <a:r>
              <a:rPr lang="ja-JP" altLang="en-US" sz="2000" dirty="0" smtClean="0"/>
              <a:t>　    </a:t>
            </a:r>
            <a:r>
              <a:rPr lang="en-US" altLang="ja-JP" sz="2000" dirty="0" smtClean="0"/>
              <a:t>0             1            2                3</a:t>
            </a:r>
            <a:endParaRPr kumimoji="1" lang="ja-JP" altLang="en-US" sz="2000" dirty="0"/>
          </a:p>
        </p:txBody>
      </p:sp>
      <p:grpSp>
        <p:nvGrpSpPr>
          <p:cNvPr id="95" name="グループ化 94"/>
          <p:cNvGrpSpPr/>
          <p:nvPr/>
        </p:nvGrpSpPr>
        <p:grpSpPr>
          <a:xfrm>
            <a:off x="6515869" y="44624"/>
            <a:ext cx="2243827" cy="1737484"/>
            <a:chOff x="6515869" y="44624"/>
            <a:chExt cx="2243827" cy="1737484"/>
          </a:xfrm>
        </p:grpSpPr>
        <p:sp>
          <p:nvSpPr>
            <p:cNvPr id="87" name="正方形/長方形 86"/>
            <p:cNvSpPr/>
            <p:nvPr/>
          </p:nvSpPr>
          <p:spPr>
            <a:xfrm>
              <a:off x="6903274" y="455841"/>
              <a:ext cx="1290066" cy="792088"/>
            </a:xfrm>
            <a:prstGeom prst="rect">
              <a:avLst/>
            </a:prstGeom>
            <a:solidFill>
              <a:schemeClr val="accent3">
                <a:alpha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3600" baseline="30000" dirty="0" smtClean="0"/>
                <a:t>2</a:t>
              </a:r>
              <a:r>
                <a:rPr kumimoji="1" lang="en-US" altLang="ja-JP" sz="3600" dirty="0" smtClean="0"/>
                <a:t>H</a:t>
              </a:r>
              <a:endParaRPr kumimoji="1" lang="ja-JP" altLang="en-US" sz="3600" dirty="0"/>
            </a:p>
          </p:txBody>
        </p:sp>
        <p:cxnSp>
          <p:nvCxnSpPr>
            <p:cNvPr id="73" name="直線矢印コネクタ 72"/>
            <p:cNvCxnSpPr/>
            <p:nvPr/>
          </p:nvCxnSpPr>
          <p:spPr>
            <a:xfrm flipV="1">
              <a:off x="7654496" y="1052736"/>
              <a:ext cx="0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テキスト ボックス 75"/>
            <p:cNvSpPr txBox="1"/>
            <p:nvPr/>
          </p:nvSpPr>
          <p:spPr>
            <a:xfrm>
              <a:off x="7142219" y="1412776"/>
              <a:ext cx="14622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元素の種類</a:t>
              </a:r>
              <a:endParaRPr kumimoji="1" lang="ja-JP" altLang="en-US" dirty="0"/>
            </a:p>
          </p:txBody>
        </p:sp>
        <p:cxnSp>
          <p:nvCxnSpPr>
            <p:cNvPr id="91" name="直線矢印コネクタ 90"/>
            <p:cNvCxnSpPr/>
            <p:nvPr/>
          </p:nvCxnSpPr>
          <p:spPr>
            <a:xfrm>
              <a:off x="7373971" y="33265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テキスト ボックス 92"/>
            <p:cNvSpPr txBox="1"/>
            <p:nvPr/>
          </p:nvSpPr>
          <p:spPr>
            <a:xfrm>
              <a:off x="6515869" y="44624"/>
              <a:ext cx="2243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陽子＋中性子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92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4" grpId="0" animBg="1"/>
      <p:bldP spid="75" grpId="0" animBg="1"/>
      <p:bldP spid="79" grpId="0" animBg="1"/>
      <p:bldP spid="80" grpId="0" animBg="1"/>
      <p:bldP spid="78" grpId="0" animBg="1"/>
      <p:bldP spid="77" grpId="0" animBg="1"/>
      <p:bldP spid="3" grpId="0" animBg="1"/>
      <p:bldP spid="81" grpId="0" animBg="1"/>
      <p:bldP spid="82" grpId="0" animBg="1"/>
      <p:bldP spid="84" grpId="0" animBg="1"/>
      <p:bldP spid="86" grpId="0" animBg="1"/>
      <p:bldP spid="88" grpId="0" animBg="1"/>
      <p:bldP spid="89" grpId="0" animBg="1"/>
      <p:bldP spid="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6686549" cy="45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462" y="3677208"/>
            <a:ext cx="5122381" cy="291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1236" cy="92211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原子核</a:t>
            </a:r>
            <a:r>
              <a:rPr lang="ja-JP" altLang="en-US" dirty="0" smtClean="0"/>
              <a:t>の分類表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23528" y="3416176"/>
            <a:ext cx="8712968" cy="3441824"/>
            <a:chOff x="323528" y="3416176"/>
            <a:chExt cx="8712968" cy="3441824"/>
          </a:xfrm>
        </p:grpSpPr>
        <p:sp>
          <p:nvSpPr>
            <p:cNvPr id="3" name="円/楕円 2"/>
            <p:cNvSpPr/>
            <p:nvPr/>
          </p:nvSpPr>
          <p:spPr>
            <a:xfrm>
              <a:off x="323528" y="4653136"/>
              <a:ext cx="576064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cxnSp>
          <p:nvCxnSpPr>
            <p:cNvPr id="5" name="直線コネクタ 4"/>
            <p:cNvCxnSpPr>
              <a:stCxn id="3" idx="0"/>
            </p:cNvCxnSpPr>
            <p:nvPr/>
          </p:nvCxnSpPr>
          <p:spPr>
            <a:xfrm flipV="1">
              <a:off x="611560" y="3573016"/>
              <a:ext cx="4680520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>
              <a:stCxn id="3" idx="4"/>
            </p:cNvCxnSpPr>
            <p:nvPr/>
          </p:nvCxnSpPr>
          <p:spPr>
            <a:xfrm>
              <a:off x="611560" y="4941168"/>
              <a:ext cx="4248472" cy="1584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円/楕円 10"/>
            <p:cNvSpPr/>
            <p:nvPr/>
          </p:nvSpPr>
          <p:spPr>
            <a:xfrm>
              <a:off x="3738810" y="3416176"/>
              <a:ext cx="5297686" cy="34418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635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7517"/>
            <a:ext cx="6686549" cy="458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1236" cy="922114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原子核</a:t>
            </a:r>
            <a:r>
              <a:rPr lang="ja-JP" altLang="en-US" dirty="0" smtClean="0"/>
              <a:t>の種類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3921797" y="2780928"/>
            <a:ext cx="288032" cy="25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1867611" y="3969881"/>
            <a:ext cx="288032" cy="25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1773592" y="4099101"/>
            <a:ext cx="288032" cy="25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>
            <a:stCxn id="15" idx="2"/>
          </p:cNvCxnSpPr>
          <p:nvPr/>
        </p:nvCxnSpPr>
        <p:spPr>
          <a:xfrm flipH="1">
            <a:off x="909447" y="4228321"/>
            <a:ext cx="864145" cy="6464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5" idx="6"/>
          </p:cNvCxnSpPr>
          <p:nvPr/>
        </p:nvCxnSpPr>
        <p:spPr>
          <a:xfrm>
            <a:off x="2061624" y="4228321"/>
            <a:ext cx="278128" cy="7128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>
            <a:stCxn id="14" idx="3"/>
            <a:endCxn id="19" idx="1"/>
          </p:cNvCxnSpPr>
          <p:nvPr/>
        </p:nvCxnSpPr>
        <p:spPr>
          <a:xfrm>
            <a:off x="1909792" y="4190473"/>
            <a:ext cx="1059981" cy="16241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4" idx="7"/>
          </p:cNvCxnSpPr>
          <p:nvPr/>
        </p:nvCxnSpPr>
        <p:spPr>
          <a:xfrm>
            <a:off x="2113462" y="4007729"/>
            <a:ext cx="2242514" cy="8146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4" idx="3"/>
            <a:endCxn id="20" idx="1"/>
          </p:cNvCxnSpPr>
          <p:nvPr/>
        </p:nvCxnSpPr>
        <p:spPr>
          <a:xfrm>
            <a:off x="3963978" y="3001520"/>
            <a:ext cx="968062" cy="27951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直線コネクタ 2047"/>
          <p:cNvCxnSpPr>
            <a:stCxn id="4" idx="7"/>
          </p:cNvCxnSpPr>
          <p:nvPr/>
        </p:nvCxnSpPr>
        <p:spPr>
          <a:xfrm>
            <a:off x="4167648" y="2818776"/>
            <a:ext cx="2132544" cy="205603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47" y="4814474"/>
            <a:ext cx="15049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73" y="4814474"/>
            <a:ext cx="15144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22426"/>
            <a:ext cx="1461322" cy="194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74809"/>
            <a:ext cx="1440160" cy="187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円/楕円 27"/>
          <p:cNvSpPr/>
          <p:nvPr/>
        </p:nvSpPr>
        <p:spPr>
          <a:xfrm>
            <a:off x="5220092" y="2132856"/>
            <a:ext cx="288032" cy="258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/>
          <p:cNvCxnSpPr/>
          <p:nvPr/>
        </p:nvCxnSpPr>
        <p:spPr>
          <a:xfrm>
            <a:off x="5508124" y="2220932"/>
            <a:ext cx="2808292" cy="265387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28" idx="3"/>
            <a:endCxn id="22" idx="1"/>
          </p:cNvCxnSpPr>
          <p:nvPr/>
        </p:nvCxnSpPr>
        <p:spPr>
          <a:xfrm>
            <a:off x="5262273" y="2353448"/>
            <a:ext cx="1757999" cy="3461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13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宇宙初期や惑星内部の元素合成</a:t>
            </a:r>
            <a:endParaRPr kumimoji="1" lang="ja-JP" altLang="en-US" sz="4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9" r="71444" b="1"/>
          <a:stretch/>
        </p:blipFill>
        <p:spPr bwMode="auto">
          <a:xfrm>
            <a:off x="1" y="3468029"/>
            <a:ext cx="2989438" cy="338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109793" y="1446785"/>
            <a:ext cx="432048" cy="432048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054009" y="1441189"/>
            <a:ext cx="432048" cy="432048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894306" y="4627194"/>
            <a:ext cx="751453" cy="750982"/>
            <a:chOff x="7236296" y="2821490"/>
            <a:chExt cx="751453" cy="750982"/>
          </a:xfrm>
        </p:grpSpPr>
        <p:sp>
          <p:nvSpPr>
            <p:cNvPr id="7" name="円/楕円 6"/>
            <p:cNvSpPr/>
            <p:nvPr/>
          </p:nvSpPr>
          <p:spPr>
            <a:xfrm>
              <a:off x="7452320" y="3140424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7555701" y="2821490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7236296" y="2904468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0" name="円/楕円 9"/>
          <p:cNvSpPr/>
          <p:nvPr/>
        </p:nvSpPr>
        <p:spPr>
          <a:xfrm>
            <a:off x="4758402" y="2701304"/>
            <a:ext cx="432048" cy="432048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2773414" y="2701304"/>
            <a:ext cx="783503" cy="432048"/>
            <a:chOff x="7164288" y="3179452"/>
            <a:chExt cx="783503" cy="432048"/>
          </a:xfrm>
        </p:grpSpPr>
        <p:sp>
          <p:nvSpPr>
            <p:cNvPr id="12" name="円/楕円 11"/>
            <p:cNvSpPr/>
            <p:nvPr/>
          </p:nvSpPr>
          <p:spPr>
            <a:xfrm>
              <a:off x="7164288" y="3179452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515743" y="3179452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4" name="爆発 1 13"/>
          <p:cNvSpPr/>
          <p:nvPr/>
        </p:nvSpPr>
        <p:spPr>
          <a:xfrm>
            <a:off x="2517094" y="1745871"/>
            <a:ext cx="1296144" cy="825557"/>
          </a:xfrm>
          <a:prstGeom prst="irregularSeal1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爆発 1 14"/>
          <p:cNvSpPr/>
          <p:nvPr/>
        </p:nvSpPr>
        <p:spPr>
          <a:xfrm>
            <a:off x="3481427" y="3284984"/>
            <a:ext cx="1577212" cy="1224136"/>
          </a:xfrm>
          <a:prstGeom prst="irregularSeal1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034496" y="1426962"/>
            <a:ext cx="432048" cy="432048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953965" y="1412776"/>
            <a:ext cx="432048" cy="432048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6338744" y="4647801"/>
            <a:ext cx="751453" cy="750982"/>
            <a:chOff x="7236296" y="2821490"/>
            <a:chExt cx="751453" cy="750982"/>
          </a:xfrm>
        </p:grpSpPr>
        <p:sp>
          <p:nvSpPr>
            <p:cNvPr id="19" name="円/楕円 18"/>
            <p:cNvSpPr/>
            <p:nvPr/>
          </p:nvSpPr>
          <p:spPr>
            <a:xfrm>
              <a:off x="7452320" y="3140424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>
              <a:off x="7555701" y="2821490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>
              <a:off x="7236296" y="2904468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2" name="円/楕円 21"/>
          <p:cNvSpPr/>
          <p:nvPr/>
        </p:nvSpPr>
        <p:spPr>
          <a:xfrm>
            <a:off x="8683105" y="4057249"/>
            <a:ext cx="432048" cy="432048"/>
          </a:xfrm>
          <a:prstGeom prst="ellipse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p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6914141" y="2681481"/>
            <a:ext cx="783503" cy="432048"/>
            <a:chOff x="7164288" y="3179452"/>
            <a:chExt cx="783503" cy="432048"/>
          </a:xfrm>
        </p:grpSpPr>
        <p:sp>
          <p:nvSpPr>
            <p:cNvPr id="24" name="円/楕円 23"/>
            <p:cNvSpPr/>
            <p:nvPr/>
          </p:nvSpPr>
          <p:spPr>
            <a:xfrm>
              <a:off x="7164288" y="3179452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25" name="円/楕円 24"/>
            <p:cNvSpPr/>
            <p:nvPr/>
          </p:nvSpPr>
          <p:spPr>
            <a:xfrm>
              <a:off x="7515743" y="3179452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26" name="爆発 1 25"/>
          <p:cNvSpPr/>
          <p:nvPr/>
        </p:nvSpPr>
        <p:spPr>
          <a:xfrm>
            <a:off x="6657821" y="1726048"/>
            <a:ext cx="1296144" cy="825557"/>
          </a:xfrm>
          <a:prstGeom prst="irregularSeal1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爆発 1 26"/>
          <p:cNvSpPr/>
          <p:nvPr/>
        </p:nvSpPr>
        <p:spPr>
          <a:xfrm>
            <a:off x="5925865" y="3344355"/>
            <a:ext cx="1577212" cy="1224136"/>
          </a:xfrm>
          <a:prstGeom prst="irregularSeal1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爆発 1 27"/>
          <p:cNvSpPr/>
          <p:nvPr/>
        </p:nvSpPr>
        <p:spPr>
          <a:xfrm>
            <a:off x="4731388" y="4330361"/>
            <a:ext cx="1519132" cy="1342585"/>
          </a:xfrm>
          <a:prstGeom prst="irregularSeal1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213711" y="5889744"/>
            <a:ext cx="2660134" cy="707608"/>
            <a:chOff x="3363550" y="5889744"/>
            <a:chExt cx="2660134" cy="707608"/>
          </a:xfrm>
        </p:grpSpPr>
        <p:sp>
          <p:nvSpPr>
            <p:cNvPr id="30" name="円/楕円 29"/>
            <p:cNvSpPr/>
            <p:nvPr/>
          </p:nvSpPr>
          <p:spPr>
            <a:xfrm>
              <a:off x="3807633" y="5889744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1" name="円/楕円 30"/>
            <p:cNvSpPr/>
            <p:nvPr/>
          </p:nvSpPr>
          <p:spPr>
            <a:xfrm>
              <a:off x="3437787" y="5889744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2" name="円/楕円 31"/>
            <p:cNvSpPr/>
            <p:nvPr/>
          </p:nvSpPr>
          <p:spPr>
            <a:xfrm>
              <a:off x="3692217" y="6165304"/>
              <a:ext cx="432048" cy="43204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n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円/楕円 32"/>
            <p:cNvSpPr/>
            <p:nvPr/>
          </p:nvSpPr>
          <p:spPr>
            <a:xfrm>
              <a:off x="5591636" y="6105768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4" name="円/楕円 33"/>
            <p:cNvSpPr/>
            <p:nvPr/>
          </p:nvSpPr>
          <p:spPr>
            <a:xfrm>
              <a:off x="4697157" y="6105768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円/楕円 34"/>
            <p:cNvSpPr/>
            <p:nvPr/>
          </p:nvSpPr>
          <p:spPr>
            <a:xfrm>
              <a:off x="3363550" y="6165304"/>
              <a:ext cx="432048" cy="432048"/>
            </a:xfrm>
            <a:prstGeom prst="ellipse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rPr>
                <a:t>p</a:t>
              </a: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6" name="下矢印 35"/>
          <p:cNvSpPr/>
          <p:nvPr/>
        </p:nvSpPr>
        <p:spPr>
          <a:xfrm rot="16200000">
            <a:off x="1282415" y="4685224"/>
            <a:ext cx="445270" cy="582962"/>
          </a:xfrm>
          <a:prstGeom prst="downArrow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7" name="下矢印 36"/>
          <p:cNvSpPr/>
          <p:nvPr/>
        </p:nvSpPr>
        <p:spPr>
          <a:xfrm rot="10800000">
            <a:off x="1598840" y="4541406"/>
            <a:ext cx="283746" cy="425329"/>
          </a:xfrm>
          <a:prstGeom prst="downArrow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8" name="下矢印 37"/>
          <p:cNvSpPr/>
          <p:nvPr/>
        </p:nvSpPr>
        <p:spPr>
          <a:xfrm rot="13683989">
            <a:off x="1270143" y="4510293"/>
            <a:ext cx="206784" cy="456649"/>
          </a:xfrm>
          <a:prstGeom prst="downArrow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9" name="下矢印 38"/>
          <p:cNvSpPr/>
          <p:nvPr/>
        </p:nvSpPr>
        <p:spPr>
          <a:xfrm rot="16200000">
            <a:off x="1777228" y="4211400"/>
            <a:ext cx="445270" cy="582962"/>
          </a:xfrm>
          <a:prstGeom prst="downArrow">
            <a:avLst/>
          </a:prstGeom>
          <a:solidFill>
            <a:srgbClr val="4F81BD">
              <a:alpha val="37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78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L 0.07101 0.06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34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0226 0.069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8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2.96296E-6 L -0.05347 0.13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687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8941 0.137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09844 0.0715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3565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08003 0.0736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8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85185E-6 L -0.23056 -0.0287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-1435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6423 0.119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11024 0.0016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6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1099 -0.0013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000"/>
                            </p:stCondLst>
                            <p:childTnLst>
                              <p:par>
                                <p:cTn id="15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He</a:t>
            </a:r>
            <a:r>
              <a:rPr lang="ja-JP" altLang="en-US" dirty="0" smtClean="0"/>
              <a:t>以降の元素合成</a:t>
            </a:r>
            <a:endParaRPr kumimoji="1" lang="ja-JP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57447" cy="379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コネクタ 4"/>
          <p:cNvCxnSpPr/>
          <p:nvPr/>
        </p:nvCxnSpPr>
        <p:spPr>
          <a:xfrm>
            <a:off x="1691680" y="2636912"/>
            <a:ext cx="2592288" cy="2736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>
            <a:off x="2123728" y="2060848"/>
            <a:ext cx="2592288" cy="2736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7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恒星といっても大小様々</a:t>
            </a:r>
            <a:endParaRPr kumimoji="1" lang="ja-JP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99" y="3356992"/>
            <a:ext cx="4770451" cy="3339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7544" y="497252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圧力、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温度、密度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が高い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と</a:t>
            </a:r>
            <a:endParaRPr lang="en-US" altLang="ja-JP" dirty="0" smtClean="0"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核反応</a:t>
            </a:r>
            <a:r>
              <a:rPr lang="ja-JP" altLang="en-US" dirty="0">
                <a:latin typeface="HGP創英角ﾎﾟｯﾌﾟ体" pitchFamily="50" charset="-128"/>
                <a:ea typeface="HGP創英角ﾎﾟｯﾌﾟ体" pitchFamily="50" charset="-128"/>
              </a:rPr>
              <a:t>が</a:t>
            </a:r>
            <a:r>
              <a:rPr lang="ja-JP" altLang="en-US" dirty="0" smtClean="0">
                <a:latin typeface="HGP創英角ﾎﾟｯﾌﾟ体" pitchFamily="50" charset="-128"/>
                <a:ea typeface="HGP創英角ﾎﾟｯﾌﾟ体" pitchFamily="50" charset="-128"/>
              </a:rPr>
              <a:t>起こりやすい</a:t>
            </a:r>
            <a:endParaRPr lang="en-US" altLang="ja-JP" dirty="0" smtClean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5" y="1124744"/>
            <a:ext cx="3143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1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3200" dirty="0" smtClean="0"/>
              <a:t>炭素の合成</a:t>
            </a:r>
            <a:endParaRPr kumimoji="1" lang="ja-JP" altLang="en-US" sz="3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65"/>
          <a:stretch/>
        </p:blipFill>
        <p:spPr bwMode="auto">
          <a:xfrm>
            <a:off x="755576" y="1844824"/>
            <a:ext cx="3490788" cy="379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7884368" y="2667744"/>
            <a:ext cx="862309" cy="689248"/>
            <a:chOff x="5919057" y="5476056"/>
            <a:chExt cx="862309" cy="689248"/>
          </a:xfrm>
        </p:grpSpPr>
        <p:sp>
          <p:nvSpPr>
            <p:cNvPr id="5" name="円/楕円 4"/>
            <p:cNvSpPr/>
            <p:nvPr/>
          </p:nvSpPr>
          <p:spPr>
            <a:xfrm>
              <a:off x="6215456" y="5476056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6" name="円/楕円 5"/>
            <p:cNvSpPr/>
            <p:nvPr/>
          </p:nvSpPr>
          <p:spPr>
            <a:xfrm>
              <a:off x="5919057" y="547605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7" name="円/楕円 6"/>
            <p:cNvSpPr/>
            <p:nvPr/>
          </p:nvSpPr>
          <p:spPr>
            <a:xfrm>
              <a:off x="6349318" y="573325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8" name="円/楕円 7"/>
            <p:cNvSpPr/>
            <p:nvPr/>
          </p:nvSpPr>
          <p:spPr>
            <a:xfrm>
              <a:off x="6024382" y="5733256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4680005" y="2667744"/>
            <a:ext cx="862309" cy="689248"/>
            <a:chOff x="5919057" y="5476056"/>
            <a:chExt cx="862309" cy="689248"/>
          </a:xfrm>
        </p:grpSpPr>
        <p:sp>
          <p:nvSpPr>
            <p:cNvPr id="10" name="円/楕円 9"/>
            <p:cNvSpPr/>
            <p:nvPr/>
          </p:nvSpPr>
          <p:spPr>
            <a:xfrm>
              <a:off x="6215456" y="5476056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5919057" y="547605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6349318" y="573325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6024382" y="5733256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6136103" y="1026976"/>
            <a:ext cx="862309" cy="689248"/>
            <a:chOff x="5919057" y="5476056"/>
            <a:chExt cx="862309" cy="689248"/>
          </a:xfrm>
        </p:grpSpPr>
        <p:sp>
          <p:nvSpPr>
            <p:cNvPr id="15" name="円/楕円 14"/>
            <p:cNvSpPr/>
            <p:nvPr/>
          </p:nvSpPr>
          <p:spPr>
            <a:xfrm>
              <a:off x="6215456" y="5476056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5919057" y="547605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17" name="円/楕円 16"/>
            <p:cNvSpPr/>
            <p:nvPr/>
          </p:nvSpPr>
          <p:spPr>
            <a:xfrm>
              <a:off x="6349318" y="5733256"/>
              <a:ext cx="432048" cy="43204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n</a:t>
              </a:r>
              <a:endParaRPr kumimoji="1" lang="ja-JP" altLang="en-US" dirty="0"/>
            </a:p>
          </p:txBody>
        </p:sp>
        <p:sp>
          <p:nvSpPr>
            <p:cNvPr id="18" name="円/楕円 17"/>
            <p:cNvSpPr/>
            <p:nvPr/>
          </p:nvSpPr>
          <p:spPr>
            <a:xfrm>
              <a:off x="6024382" y="5733256"/>
              <a:ext cx="432048" cy="432048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/>
                <a:t>p</a:t>
              </a:r>
              <a:endParaRPr kumimoji="1" lang="ja-JP" altLang="en-US" dirty="0"/>
            </a:p>
          </p:txBody>
        </p:sp>
      </p:grpSp>
      <p:sp>
        <p:nvSpPr>
          <p:cNvPr id="19" name="爆発 1 18"/>
          <p:cNvSpPr/>
          <p:nvPr/>
        </p:nvSpPr>
        <p:spPr>
          <a:xfrm>
            <a:off x="5682469" y="1628800"/>
            <a:ext cx="1982014" cy="1728192"/>
          </a:xfrm>
          <a:prstGeom prst="irregularSeal1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下矢印 35"/>
          <p:cNvSpPr/>
          <p:nvPr/>
        </p:nvSpPr>
        <p:spPr>
          <a:xfrm rot="13499231">
            <a:off x="2502554" y="2607847"/>
            <a:ext cx="432048" cy="1861769"/>
          </a:xfrm>
          <a:prstGeom prst="down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8" name="グループ化 37"/>
          <p:cNvGrpSpPr/>
          <p:nvPr/>
        </p:nvGrpSpPr>
        <p:grpSpPr>
          <a:xfrm>
            <a:off x="6028492" y="3742196"/>
            <a:ext cx="1289968" cy="1568304"/>
            <a:chOff x="6028492" y="3742196"/>
            <a:chExt cx="1289968" cy="1568304"/>
          </a:xfrm>
        </p:grpSpPr>
        <p:grpSp>
          <p:nvGrpSpPr>
            <p:cNvPr id="35" name="グループ化 34"/>
            <p:cNvGrpSpPr/>
            <p:nvPr/>
          </p:nvGrpSpPr>
          <p:grpSpPr>
            <a:xfrm>
              <a:off x="6090344" y="3742196"/>
              <a:ext cx="1116364" cy="998360"/>
              <a:chOff x="6104875" y="4488040"/>
              <a:chExt cx="1116364" cy="998360"/>
            </a:xfrm>
          </p:grpSpPr>
          <p:grpSp>
            <p:nvGrpSpPr>
              <p:cNvPr id="20" name="グループ化 19"/>
              <p:cNvGrpSpPr/>
              <p:nvPr/>
            </p:nvGrpSpPr>
            <p:grpSpPr>
              <a:xfrm>
                <a:off x="6241428" y="4797152"/>
                <a:ext cx="862309" cy="689248"/>
                <a:chOff x="5919057" y="5476056"/>
                <a:chExt cx="862309" cy="689248"/>
              </a:xfrm>
            </p:grpSpPr>
            <p:sp>
              <p:nvSpPr>
                <p:cNvPr id="21" name="円/楕円 20"/>
                <p:cNvSpPr/>
                <p:nvPr/>
              </p:nvSpPr>
              <p:spPr>
                <a:xfrm>
                  <a:off x="6215456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  <p:sp>
              <p:nvSpPr>
                <p:cNvPr id="22" name="円/楕円 21"/>
                <p:cNvSpPr/>
                <p:nvPr/>
              </p:nvSpPr>
              <p:spPr>
                <a:xfrm>
                  <a:off x="5919057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23" name="円/楕円 22"/>
                <p:cNvSpPr/>
                <p:nvPr/>
              </p:nvSpPr>
              <p:spPr>
                <a:xfrm>
                  <a:off x="6349318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24" name="円/楕円 23"/>
                <p:cNvSpPr/>
                <p:nvPr/>
              </p:nvSpPr>
              <p:spPr>
                <a:xfrm>
                  <a:off x="6024382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6319112" y="4488040"/>
                <a:ext cx="902127" cy="691838"/>
                <a:chOff x="5554303" y="5473466"/>
                <a:chExt cx="902127" cy="691838"/>
              </a:xfrm>
            </p:grpSpPr>
            <p:sp>
              <p:nvSpPr>
                <p:cNvPr id="26" name="円/楕円 25"/>
                <p:cNvSpPr/>
                <p:nvPr/>
              </p:nvSpPr>
              <p:spPr>
                <a:xfrm>
                  <a:off x="5617962" y="547346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  <p:sp>
              <p:nvSpPr>
                <p:cNvPr id="27" name="円/楕円 26"/>
                <p:cNvSpPr/>
                <p:nvPr/>
              </p:nvSpPr>
              <p:spPr>
                <a:xfrm>
                  <a:off x="5919057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28" name="円/楕円 27"/>
                <p:cNvSpPr/>
                <p:nvPr/>
              </p:nvSpPr>
              <p:spPr>
                <a:xfrm>
                  <a:off x="5554303" y="568130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29" name="円/楕円 28"/>
                <p:cNvSpPr/>
                <p:nvPr/>
              </p:nvSpPr>
              <p:spPr>
                <a:xfrm>
                  <a:off x="6024382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</p:grpSp>
          <p:grpSp>
            <p:nvGrpSpPr>
              <p:cNvPr id="30" name="グループ化 29"/>
              <p:cNvGrpSpPr/>
              <p:nvPr/>
            </p:nvGrpSpPr>
            <p:grpSpPr>
              <a:xfrm>
                <a:off x="6104875" y="4578054"/>
                <a:ext cx="862309" cy="689248"/>
                <a:chOff x="5919057" y="5476056"/>
                <a:chExt cx="862309" cy="689248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6215456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5919057" y="54760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6349318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n</a:t>
                  </a:r>
                  <a:endParaRPr kumimoji="1" lang="ja-JP" altLang="en-US" dirty="0"/>
                </a:p>
              </p:txBody>
            </p:sp>
            <p:sp>
              <p:nvSpPr>
                <p:cNvPr id="34" name="円/楕円 33"/>
                <p:cNvSpPr/>
                <p:nvPr/>
              </p:nvSpPr>
              <p:spPr>
                <a:xfrm>
                  <a:off x="6024382" y="5733256"/>
                  <a:ext cx="432048" cy="432048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/>
                    <a:t>p</a:t>
                  </a:r>
                  <a:endParaRPr kumimoji="1" lang="ja-JP" altLang="en-US" dirty="0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テキスト ボックス 36"/>
                <p:cNvSpPr txBox="1"/>
                <p:nvPr/>
              </p:nvSpPr>
              <p:spPr>
                <a:xfrm>
                  <a:off x="6028492" y="4941168"/>
                  <a:ext cx="12899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kumimoji="1"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altLang="ja-JP" b="0" i="1" smtClean="0">
                                <a:latin typeface="Cambria Math"/>
                              </a:rPr>
                              <m:t>12</m:t>
                            </m:r>
                          </m:sup>
                          <m:e>
                            <m:r>
                              <a:rPr lang="en-US" altLang="ja-JP" b="0" i="1" smtClean="0">
                                <a:latin typeface="Cambria Math"/>
                              </a:rPr>
                              <m:t>𝐶</m:t>
                            </m:r>
                          </m:e>
                        </m:sPre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>
            <p:sp>
              <p:nvSpPr>
                <p:cNvPr id="37" name="テキスト ボックス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8492" y="4941168"/>
                  <a:ext cx="128996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2722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14948 -0.0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-2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0.13021 -0.05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-273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00243 0.131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恒星内部の元素合成の進み方</a:t>
            </a:r>
            <a:endParaRPr kumimoji="1" lang="ja-JP" altLang="en-US" sz="4800" dirty="0"/>
          </a:p>
        </p:txBody>
      </p:sp>
      <p:pic>
        <p:nvPicPr>
          <p:cNvPr id="3076" name="Picture 4" descr="http://www.rri.kyoto-u.ac.jp/NBMP/study/images/nucl_char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372" r="17655" b="11244"/>
          <a:stretch/>
        </p:blipFill>
        <p:spPr bwMode="auto">
          <a:xfrm>
            <a:off x="-2" y="1159902"/>
            <a:ext cx="6876257" cy="39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-yamaga.jp/nanimono/uchu/koseinoshink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33"/>
          <a:stretch/>
        </p:blipFill>
        <p:spPr bwMode="auto">
          <a:xfrm>
            <a:off x="1485900" y="4608199"/>
            <a:ext cx="878159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円/楕円 4"/>
          <p:cNvSpPr/>
          <p:nvPr/>
        </p:nvSpPr>
        <p:spPr>
          <a:xfrm>
            <a:off x="611560" y="396638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3902927" y="2352907"/>
            <a:ext cx="3389971" cy="2207942"/>
          </a:xfrm>
          <a:custGeom>
            <a:avLst/>
            <a:gdLst>
              <a:gd name="connsiteX0" fmla="*/ 3389971 w 3389971"/>
              <a:gd name="connsiteY0" fmla="*/ 122664 h 2207942"/>
              <a:gd name="connsiteX1" fmla="*/ 3389971 w 3389971"/>
              <a:gd name="connsiteY1" fmla="*/ 122664 h 2207942"/>
              <a:gd name="connsiteX2" fmla="*/ 3289610 w 3389971"/>
              <a:gd name="connsiteY2" fmla="*/ 100361 h 2207942"/>
              <a:gd name="connsiteX3" fmla="*/ 3245005 w 3389971"/>
              <a:gd name="connsiteY3" fmla="*/ 89210 h 2207942"/>
              <a:gd name="connsiteX4" fmla="*/ 3044283 w 3389971"/>
              <a:gd name="connsiteY4" fmla="*/ 78059 h 2207942"/>
              <a:gd name="connsiteX5" fmla="*/ 2932771 w 3389971"/>
              <a:gd name="connsiteY5" fmla="*/ 44605 h 2207942"/>
              <a:gd name="connsiteX6" fmla="*/ 2888166 w 3389971"/>
              <a:gd name="connsiteY6" fmla="*/ 33454 h 2207942"/>
              <a:gd name="connsiteX7" fmla="*/ 2854712 w 3389971"/>
              <a:gd name="connsiteY7" fmla="*/ 22303 h 2207942"/>
              <a:gd name="connsiteX8" fmla="*/ 2698595 w 3389971"/>
              <a:gd name="connsiteY8" fmla="*/ 11152 h 2207942"/>
              <a:gd name="connsiteX9" fmla="*/ 2620536 w 3389971"/>
              <a:gd name="connsiteY9" fmla="*/ 0 h 2207942"/>
              <a:gd name="connsiteX10" fmla="*/ 1761893 w 3389971"/>
              <a:gd name="connsiteY10" fmla="*/ 11152 h 2207942"/>
              <a:gd name="connsiteX11" fmla="*/ 1583473 w 3389971"/>
              <a:gd name="connsiteY11" fmla="*/ 33454 h 2207942"/>
              <a:gd name="connsiteX12" fmla="*/ 1471961 w 3389971"/>
              <a:gd name="connsiteY12" fmla="*/ 89210 h 2207942"/>
              <a:gd name="connsiteX13" fmla="*/ 1449658 w 3389971"/>
              <a:gd name="connsiteY13" fmla="*/ 111513 h 2207942"/>
              <a:gd name="connsiteX14" fmla="*/ 1371600 w 3389971"/>
              <a:gd name="connsiteY14" fmla="*/ 144966 h 2207942"/>
              <a:gd name="connsiteX15" fmla="*/ 1338146 w 3389971"/>
              <a:gd name="connsiteY15" fmla="*/ 167269 h 2207942"/>
              <a:gd name="connsiteX16" fmla="*/ 1260088 w 3389971"/>
              <a:gd name="connsiteY16" fmla="*/ 211873 h 2207942"/>
              <a:gd name="connsiteX17" fmla="*/ 1193180 w 3389971"/>
              <a:gd name="connsiteY17" fmla="*/ 256478 h 2207942"/>
              <a:gd name="connsiteX18" fmla="*/ 1059366 w 3389971"/>
              <a:gd name="connsiteY18" fmla="*/ 345688 h 2207942"/>
              <a:gd name="connsiteX19" fmla="*/ 1025912 w 3389971"/>
              <a:gd name="connsiteY19" fmla="*/ 367991 h 2207942"/>
              <a:gd name="connsiteX20" fmla="*/ 981307 w 3389971"/>
              <a:gd name="connsiteY20" fmla="*/ 401444 h 2207942"/>
              <a:gd name="connsiteX21" fmla="*/ 936702 w 3389971"/>
              <a:gd name="connsiteY21" fmla="*/ 412595 h 2207942"/>
              <a:gd name="connsiteX22" fmla="*/ 903249 w 3389971"/>
              <a:gd name="connsiteY22" fmla="*/ 434898 h 2207942"/>
              <a:gd name="connsiteX23" fmla="*/ 836341 w 3389971"/>
              <a:gd name="connsiteY23" fmla="*/ 512956 h 2207942"/>
              <a:gd name="connsiteX24" fmla="*/ 825190 w 3389971"/>
              <a:gd name="connsiteY24" fmla="*/ 546410 h 2207942"/>
              <a:gd name="connsiteX25" fmla="*/ 735980 w 3389971"/>
              <a:gd name="connsiteY25" fmla="*/ 624469 h 2207942"/>
              <a:gd name="connsiteX26" fmla="*/ 713678 w 3389971"/>
              <a:gd name="connsiteY26" fmla="*/ 657922 h 2207942"/>
              <a:gd name="connsiteX27" fmla="*/ 680224 w 3389971"/>
              <a:gd name="connsiteY27" fmla="*/ 713678 h 2207942"/>
              <a:gd name="connsiteX28" fmla="*/ 635619 w 3389971"/>
              <a:gd name="connsiteY28" fmla="*/ 814039 h 2207942"/>
              <a:gd name="connsiteX29" fmla="*/ 613317 w 3389971"/>
              <a:gd name="connsiteY29" fmla="*/ 836342 h 2207942"/>
              <a:gd name="connsiteX30" fmla="*/ 579863 w 3389971"/>
              <a:gd name="connsiteY30" fmla="*/ 880947 h 2207942"/>
              <a:gd name="connsiteX31" fmla="*/ 557561 w 3389971"/>
              <a:gd name="connsiteY31" fmla="*/ 914400 h 2207942"/>
              <a:gd name="connsiteX32" fmla="*/ 501805 w 3389971"/>
              <a:gd name="connsiteY32" fmla="*/ 970156 h 2207942"/>
              <a:gd name="connsiteX33" fmla="*/ 479502 w 3389971"/>
              <a:gd name="connsiteY33" fmla="*/ 992459 h 2207942"/>
              <a:gd name="connsiteX34" fmla="*/ 446049 w 3389971"/>
              <a:gd name="connsiteY34" fmla="*/ 1014761 h 2207942"/>
              <a:gd name="connsiteX35" fmla="*/ 390293 w 3389971"/>
              <a:gd name="connsiteY35" fmla="*/ 1070517 h 2207942"/>
              <a:gd name="connsiteX36" fmla="*/ 367990 w 3389971"/>
              <a:gd name="connsiteY36" fmla="*/ 1092820 h 2207942"/>
              <a:gd name="connsiteX37" fmla="*/ 323385 w 3389971"/>
              <a:gd name="connsiteY37" fmla="*/ 1148576 h 2207942"/>
              <a:gd name="connsiteX38" fmla="*/ 278780 w 3389971"/>
              <a:gd name="connsiteY38" fmla="*/ 1204332 h 2207942"/>
              <a:gd name="connsiteX39" fmla="*/ 267629 w 3389971"/>
              <a:gd name="connsiteY39" fmla="*/ 1237786 h 2207942"/>
              <a:gd name="connsiteX40" fmla="*/ 223024 w 3389971"/>
              <a:gd name="connsiteY40" fmla="*/ 1293542 h 2207942"/>
              <a:gd name="connsiteX41" fmla="*/ 189571 w 3389971"/>
              <a:gd name="connsiteY41" fmla="*/ 1371600 h 2207942"/>
              <a:gd name="connsiteX42" fmla="*/ 167268 w 3389971"/>
              <a:gd name="connsiteY42" fmla="*/ 1427356 h 2207942"/>
              <a:gd name="connsiteX43" fmla="*/ 133814 w 3389971"/>
              <a:gd name="connsiteY43" fmla="*/ 1505415 h 2207942"/>
              <a:gd name="connsiteX44" fmla="*/ 100361 w 3389971"/>
              <a:gd name="connsiteY44" fmla="*/ 1594625 h 2207942"/>
              <a:gd name="connsiteX45" fmla="*/ 78058 w 3389971"/>
              <a:gd name="connsiteY45" fmla="*/ 1661532 h 2207942"/>
              <a:gd name="connsiteX46" fmla="*/ 55756 w 3389971"/>
              <a:gd name="connsiteY46" fmla="*/ 1694986 h 2207942"/>
              <a:gd name="connsiteX47" fmla="*/ 22302 w 3389971"/>
              <a:gd name="connsiteY47" fmla="*/ 1784195 h 2207942"/>
              <a:gd name="connsiteX48" fmla="*/ 11151 w 3389971"/>
              <a:gd name="connsiteY48" fmla="*/ 1828800 h 2207942"/>
              <a:gd name="connsiteX49" fmla="*/ 0 w 3389971"/>
              <a:gd name="connsiteY49" fmla="*/ 1862254 h 2207942"/>
              <a:gd name="connsiteX50" fmla="*/ 11151 w 3389971"/>
              <a:gd name="connsiteY50" fmla="*/ 2040673 h 2207942"/>
              <a:gd name="connsiteX51" fmla="*/ 22302 w 3389971"/>
              <a:gd name="connsiteY51" fmla="*/ 2074127 h 2207942"/>
              <a:gd name="connsiteX52" fmla="*/ 44605 w 3389971"/>
              <a:gd name="connsiteY52" fmla="*/ 2096430 h 2207942"/>
              <a:gd name="connsiteX53" fmla="*/ 100361 w 3389971"/>
              <a:gd name="connsiteY53" fmla="*/ 2141034 h 2207942"/>
              <a:gd name="connsiteX54" fmla="*/ 122663 w 3389971"/>
              <a:gd name="connsiteY54" fmla="*/ 2163337 h 2207942"/>
              <a:gd name="connsiteX55" fmla="*/ 200722 w 3389971"/>
              <a:gd name="connsiteY55" fmla="*/ 2185639 h 2207942"/>
              <a:gd name="connsiteX56" fmla="*/ 289932 w 3389971"/>
              <a:gd name="connsiteY56" fmla="*/ 2207942 h 2207942"/>
              <a:gd name="connsiteX57" fmla="*/ 992458 w 3389971"/>
              <a:gd name="connsiteY57" fmla="*/ 2196791 h 2207942"/>
              <a:gd name="connsiteX58" fmla="*/ 1025912 w 3389971"/>
              <a:gd name="connsiteY58" fmla="*/ 2185639 h 2207942"/>
              <a:gd name="connsiteX59" fmla="*/ 1081668 w 3389971"/>
              <a:gd name="connsiteY59" fmla="*/ 2163337 h 2207942"/>
              <a:gd name="connsiteX60" fmla="*/ 1237785 w 3389971"/>
              <a:gd name="connsiteY60" fmla="*/ 2152186 h 2207942"/>
              <a:gd name="connsiteX61" fmla="*/ 1304693 w 3389971"/>
              <a:gd name="connsiteY61" fmla="*/ 2141034 h 2207942"/>
              <a:gd name="connsiteX62" fmla="*/ 1672683 w 3389971"/>
              <a:gd name="connsiteY62" fmla="*/ 2118732 h 2207942"/>
              <a:gd name="connsiteX63" fmla="*/ 1773044 w 3389971"/>
              <a:gd name="connsiteY63" fmla="*/ 2107581 h 2207942"/>
              <a:gd name="connsiteX64" fmla="*/ 1839951 w 3389971"/>
              <a:gd name="connsiteY64" fmla="*/ 2085278 h 2207942"/>
              <a:gd name="connsiteX65" fmla="*/ 1962614 w 3389971"/>
              <a:gd name="connsiteY65" fmla="*/ 2051825 h 2207942"/>
              <a:gd name="connsiteX66" fmla="*/ 2051824 w 3389971"/>
              <a:gd name="connsiteY66" fmla="*/ 2018371 h 2207942"/>
              <a:gd name="connsiteX67" fmla="*/ 2341756 w 3389971"/>
              <a:gd name="connsiteY67" fmla="*/ 1984917 h 2207942"/>
              <a:gd name="connsiteX68" fmla="*/ 2631688 w 3389971"/>
              <a:gd name="connsiteY68" fmla="*/ 1962615 h 2207942"/>
              <a:gd name="connsiteX69" fmla="*/ 2687444 w 3389971"/>
              <a:gd name="connsiteY69" fmla="*/ 1951464 h 2207942"/>
              <a:gd name="connsiteX70" fmla="*/ 2776653 w 3389971"/>
              <a:gd name="connsiteY70" fmla="*/ 1906859 h 2207942"/>
              <a:gd name="connsiteX71" fmla="*/ 2832410 w 3389971"/>
              <a:gd name="connsiteY71" fmla="*/ 1851103 h 2207942"/>
              <a:gd name="connsiteX72" fmla="*/ 2899317 w 3389971"/>
              <a:gd name="connsiteY72" fmla="*/ 1795347 h 2207942"/>
              <a:gd name="connsiteX73" fmla="*/ 2921619 w 3389971"/>
              <a:gd name="connsiteY73" fmla="*/ 1761893 h 2207942"/>
              <a:gd name="connsiteX74" fmla="*/ 2955073 w 3389971"/>
              <a:gd name="connsiteY74" fmla="*/ 1739591 h 2207942"/>
              <a:gd name="connsiteX75" fmla="*/ 3021980 w 3389971"/>
              <a:gd name="connsiteY75" fmla="*/ 1639230 h 2207942"/>
              <a:gd name="connsiteX76" fmla="*/ 3044283 w 3389971"/>
              <a:gd name="connsiteY76" fmla="*/ 1583473 h 2207942"/>
              <a:gd name="connsiteX77" fmla="*/ 3066585 w 3389971"/>
              <a:gd name="connsiteY77" fmla="*/ 1538869 h 2207942"/>
              <a:gd name="connsiteX78" fmla="*/ 3100039 w 3389971"/>
              <a:gd name="connsiteY78" fmla="*/ 1438508 h 2207942"/>
              <a:gd name="connsiteX79" fmla="*/ 3111190 w 3389971"/>
              <a:gd name="connsiteY79" fmla="*/ 1360449 h 2207942"/>
              <a:gd name="connsiteX80" fmla="*/ 3144644 w 3389971"/>
              <a:gd name="connsiteY80" fmla="*/ 1237786 h 2207942"/>
              <a:gd name="connsiteX81" fmla="*/ 3166946 w 3389971"/>
              <a:gd name="connsiteY81" fmla="*/ 1070517 h 2207942"/>
              <a:gd name="connsiteX82" fmla="*/ 3189249 w 3389971"/>
              <a:gd name="connsiteY82" fmla="*/ 880947 h 2207942"/>
              <a:gd name="connsiteX83" fmla="*/ 3200400 w 3389971"/>
              <a:gd name="connsiteY83" fmla="*/ 669073 h 2207942"/>
              <a:gd name="connsiteX84" fmla="*/ 3222702 w 3389971"/>
              <a:gd name="connsiteY84" fmla="*/ 524108 h 2207942"/>
              <a:gd name="connsiteX85" fmla="*/ 3245005 w 3389971"/>
              <a:gd name="connsiteY85" fmla="*/ 457200 h 2207942"/>
              <a:gd name="connsiteX86" fmla="*/ 3289610 w 3389971"/>
              <a:gd name="connsiteY86" fmla="*/ 379142 h 2207942"/>
              <a:gd name="connsiteX87" fmla="*/ 3311912 w 3389971"/>
              <a:gd name="connsiteY87" fmla="*/ 345688 h 2207942"/>
              <a:gd name="connsiteX88" fmla="*/ 3334214 w 3389971"/>
              <a:gd name="connsiteY88" fmla="*/ 278781 h 2207942"/>
              <a:gd name="connsiteX89" fmla="*/ 3356517 w 3389971"/>
              <a:gd name="connsiteY89" fmla="*/ 211873 h 2207942"/>
              <a:gd name="connsiteX90" fmla="*/ 3378819 w 3389971"/>
              <a:gd name="connsiteY90" fmla="*/ 133815 h 2207942"/>
              <a:gd name="connsiteX91" fmla="*/ 3389971 w 3389971"/>
              <a:gd name="connsiteY91" fmla="*/ 122664 h 22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9971" h="2207942">
                <a:moveTo>
                  <a:pt x="3389971" y="122664"/>
                </a:moveTo>
                <a:lnTo>
                  <a:pt x="3389971" y="122664"/>
                </a:lnTo>
                <a:lnTo>
                  <a:pt x="3289610" y="100361"/>
                </a:lnTo>
                <a:cubicBezTo>
                  <a:pt x="3274677" y="96915"/>
                  <a:pt x="3260268" y="90598"/>
                  <a:pt x="3245005" y="89210"/>
                </a:cubicBezTo>
                <a:cubicBezTo>
                  <a:pt x="3178270" y="83143"/>
                  <a:pt x="3111190" y="81776"/>
                  <a:pt x="3044283" y="78059"/>
                </a:cubicBezTo>
                <a:cubicBezTo>
                  <a:pt x="2972650" y="42242"/>
                  <a:pt x="3025330" y="63117"/>
                  <a:pt x="2932771" y="44605"/>
                </a:cubicBezTo>
                <a:cubicBezTo>
                  <a:pt x="2917743" y="41599"/>
                  <a:pt x="2902902" y="37664"/>
                  <a:pt x="2888166" y="33454"/>
                </a:cubicBezTo>
                <a:cubicBezTo>
                  <a:pt x="2876864" y="30225"/>
                  <a:pt x="2866386" y="23676"/>
                  <a:pt x="2854712" y="22303"/>
                </a:cubicBezTo>
                <a:cubicBezTo>
                  <a:pt x="2802898" y="16207"/>
                  <a:pt x="2750634" y="14869"/>
                  <a:pt x="2698595" y="11152"/>
                </a:cubicBezTo>
                <a:cubicBezTo>
                  <a:pt x="2672575" y="7435"/>
                  <a:pt x="2646820" y="0"/>
                  <a:pt x="2620536" y="0"/>
                </a:cubicBezTo>
                <a:cubicBezTo>
                  <a:pt x="2334298" y="0"/>
                  <a:pt x="2048054" y="4497"/>
                  <a:pt x="1761893" y="11152"/>
                </a:cubicBezTo>
                <a:cubicBezTo>
                  <a:pt x="1728320" y="11933"/>
                  <a:pt x="1622301" y="27907"/>
                  <a:pt x="1583473" y="33454"/>
                </a:cubicBezTo>
                <a:cubicBezTo>
                  <a:pt x="1503814" y="86560"/>
                  <a:pt x="1542570" y="71558"/>
                  <a:pt x="1471961" y="89210"/>
                </a:cubicBezTo>
                <a:cubicBezTo>
                  <a:pt x="1464527" y="96644"/>
                  <a:pt x="1458406" y="105681"/>
                  <a:pt x="1449658" y="111513"/>
                </a:cubicBezTo>
                <a:cubicBezTo>
                  <a:pt x="1422100" y="129885"/>
                  <a:pt x="1401335" y="135054"/>
                  <a:pt x="1371600" y="144966"/>
                </a:cubicBezTo>
                <a:cubicBezTo>
                  <a:pt x="1360449" y="152400"/>
                  <a:pt x="1349782" y="160620"/>
                  <a:pt x="1338146" y="167269"/>
                </a:cubicBezTo>
                <a:cubicBezTo>
                  <a:pt x="1303441" y="187101"/>
                  <a:pt x="1289727" y="187174"/>
                  <a:pt x="1260088" y="211873"/>
                </a:cubicBezTo>
                <a:cubicBezTo>
                  <a:pt x="1204401" y="258279"/>
                  <a:pt x="1251971" y="236881"/>
                  <a:pt x="1193180" y="256478"/>
                </a:cubicBezTo>
                <a:lnTo>
                  <a:pt x="1059366" y="345688"/>
                </a:lnTo>
                <a:cubicBezTo>
                  <a:pt x="1048215" y="353122"/>
                  <a:pt x="1036634" y="359950"/>
                  <a:pt x="1025912" y="367991"/>
                </a:cubicBezTo>
                <a:cubicBezTo>
                  <a:pt x="1011044" y="379142"/>
                  <a:pt x="997930" y="393133"/>
                  <a:pt x="981307" y="401444"/>
                </a:cubicBezTo>
                <a:cubicBezTo>
                  <a:pt x="967599" y="408298"/>
                  <a:pt x="951570" y="408878"/>
                  <a:pt x="936702" y="412595"/>
                </a:cubicBezTo>
                <a:cubicBezTo>
                  <a:pt x="925551" y="420029"/>
                  <a:pt x="913424" y="426176"/>
                  <a:pt x="903249" y="434898"/>
                </a:cubicBezTo>
                <a:cubicBezTo>
                  <a:pt x="861186" y="470953"/>
                  <a:pt x="862648" y="473498"/>
                  <a:pt x="836341" y="512956"/>
                </a:cubicBezTo>
                <a:cubicBezTo>
                  <a:pt x="832624" y="524107"/>
                  <a:pt x="832022" y="536845"/>
                  <a:pt x="825190" y="546410"/>
                </a:cubicBezTo>
                <a:cubicBezTo>
                  <a:pt x="781757" y="607216"/>
                  <a:pt x="784755" y="575694"/>
                  <a:pt x="735980" y="624469"/>
                </a:cubicBezTo>
                <a:cubicBezTo>
                  <a:pt x="726503" y="633946"/>
                  <a:pt x="720781" y="646557"/>
                  <a:pt x="713678" y="657922"/>
                </a:cubicBezTo>
                <a:cubicBezTo>
                  <a:pt x="702191" y="676302"/>
                  <a:pt x="689917" y="694292"/>
                  <a:pt x="680224" y="713678"/>
                </a:cubicBezTo>
                <a:cubicBezTo>
                  <a:pt x="631841" y="810445"/>
                  <a:pt x="736585" y="652493"/>
                  <a:pt x="635619" y="814039"/>
                </a:cubicBezTo>
                <a:cubicBezTo>
                  <a:pt x="630047" y="822954"/>
                  <a:pt x="620048" y="828265"/>
                  <a:pt x="613317" y="836342"/>
                </a:cubicBezTo>
                <a:cubicBezTo>
                  <a:pt x="601419" y="850620"/>
                  <a:pt x="590666" y="865823"/>
                  <a:pt x="579863" y="880947"/>
                </a:cubicBezTo>
                <a:cubicBezTo>
                  <a:pt x="572073" y="891853"/>
                  <a:pt x="566386" y="904314"/>
                  <a:pt x="557561" y="914400"/>
                </a:cubicBezTo>
                <a:cubicBezTo>
                  <a:pt x="540253" y="934180"/>
                  <a:pt x="520390" y="951571"/>
                  <a:pt x="501805" y="970156"/>
                </a:cubicBezTo>
                <a:cubicBezTo>
                  <a:pt x="494371" y="977590"/>
                  <a:pt x="488250" y="986627"/>
                  <a:pt x="479502" y="992459"/>
                </a:cubicBezTo>
                <a:cubicBezTo>
                  <a:pt x="468351" y="999893"/>
                  <a:pt x="456135" y="1005936"/>
                  <a:pt x="446049" y="1014761"/>
                </a:cubicBezTo>
                <a:cubicBezTo>
                  <a:pt x="426269" y="1032069"/>
                  <a:pt x="408878" y="1051932"/>
                  <a:pt x="390293" y="1070517"/>
                </a:cubicBezTo>
                <a:cubicBezTo>
                  <a:pt x="382859" y="1077951"/>
                  <a:pt x="373822" y="1084072"/>
                  <a:pt x="367990" y="1092820"/>
                </a:cubicBezTo>
                <a:cubicBezTo>
                  <a:pt x="339856" y="1135021"/>
                  <a:pt x="355165" y="1116796"/>
                  <a:pt x="323385" y="1148576"/>
                </a:cubicBezTo>
                <a:cubicBezTo>
                  <a:pt x="295357" y="1232664"/>
                  <a:pt x="336425" y="1132275"/>
                  <a:pt x="278780" y="1204332"/>
                </a:cubicBezTo>
                <a:cubicBezTo>
                  <a:pt x="271437" y="1213511"/>
                  <a:pt x="272886" y="1227272"/>
                  <a:pt x="267629" y="1237786"/>
                </a:cubicBezTo>
                <a:cubicBezTo>
                  <a:pt x="253562" y="1265920"/>
                  <a:pt x="243768" y="1272798"/>
                  <a:pt x="223024" y="1293542"/>
                </a:cubicBezTo>
                <a:cubicBezTo>
                  <a:pt x="183860" y="1371872"/>
                  <a:pt x="214185" y="1305964"/>
                  <a:pt x="189571" y="1371600"/>
                </a:cubicBezTo>
                <a:cubicBezTo>
                  <a:pt x="182542" y="1390343"/>
                  <a:pt x="173598" y="1408366"/>
                  <a:pt x="167268" y="1427356"/>
                </a:cubicBezTo>
                <a:cubicBezTo>
                  <a:pt x="143264" y="1499366"/>
                  <a:pt x="173015" y="1446614"/>
                  <a:pt x="133814" y="1505415"/>
                </a:cubicBezTo>
                <a:cubicBezTo>
                  <a:pt x="107379" y="1637591"/>
                  <a:pt x="142125" y="1500656"/>
                  <a:pt x="100361" y="1594625"/>
                </a:cubicBezTo>
                <a:cubicBezTo>
                  <a:pt x="90813" y="1616108"/>
                  <a:pt x="91098" y="1641971"/>
                  <a:pt x="78058" y="1661532"/>
                </a:cubicBezTo>
                <a:cubicBezTo>
                  <a:pt x="70624" y="1672683"/>
                  <a:pt x="61750" y="1682999"/>
                  <a:pt x="55756" y="1694986"/>
                </a:cubicBezTo>
                <a:cubicBezTo>
                  <a:pt x="47899" y="1710699"/>
                  <a:pt x="28737" y="1761674"/>
                  <a:pt x="22302" y="1784195"/>
                </a:cubicBezTo>
                <a:cubicBezTo>
                  <a:pt x="18092" y="1798931"/>
                  <a:pt x="15361" y="1814064"/>
                  <a:pt x="11151" y="1828800"/>
                </a:cubicBezTo>
                <a:cubicBezTo>
                  <a:pt x="7922" y="1840102"/>
                  <a:pt x="3717" y="1851103"/>
                  <a:pt x="0" y="1862254"/>
                </a:cubicBezTo>
                <a:cubicBezTo>
                  <a:pt x="3717" y="1921727"/>
                  <a:pt x="4913" y="1981411"/>
                  <a:pt x="11151" y="2040673"/>
                </a:cubicBezTo>
                <a:cubicBezTo>
                  <a:pt x="12381" y="2052363"/>
                  <a:pt x="16254" y="2064048"/>
                  <a:pt x="22302" y="2074127"/>
                </a:cubicBezTo>
                <a:cubicBezTo>
                  <a:pt x="27711" y="2083142"/>
                  <a:pt x="38037" y="2088220"/>
                  <a:pt x="44605" y="2096430"/>
                </a:cubicBezTo>
                <a:cubicBezTo>
                  <a:pt x="81288" y="2142284"/>
                  <a:pt x="47298" y="2123347"/>
                  <a:pt x="100361" y="2141034"/>
                </a:cubicBezTo>
                <a:cubicBezTo>
                  <a:pt x="107795" y="2148468"/>
                  <a:pt x="113648" y="2157928"/>
                  <a:pt x="122663" y="2163337"/>
                </a:cubicBezTo>
                <a:cubicBezTo>
                  <a:pt x="134815" y="2170629"/>
                  <a:pt x="191444" y="2182988"/>
                  <a:pt x="200722" y="2185639"/>
                </a:cubicBezTo>
                <a:cubicBezTo>
                  <a:pt x="280737" y="2208501"/>
                  <a:pt x="176562" y="2185269"/>
                  <a:pt x="289932" y="2207942"/>
                </a:cubicBezTo>
                <a:lnTo>
                  <a:pt x="992458" y="2196791"/>
                </a:lnTo>
                <a:cubicBezTo>
                  <a:pt x="1004207" y="2196435"/>
                  <a:pt x="1014906" y="2189766"/>
                  <a:pt x="1025912" y="2185639"/>
                </a:cubicBezTo>
                <a:cubicBezTo>
                  <a:pt x="1044654" y="2178611"/>
                  <a:pt x="1061896" y="2166459"/>
                  <a:pt x="1081668" y="2163337"/>
                </a:cubicBezTo>
                <a:cubicBezTo>
                  <a:pt x="1133201" y="2155200"/>
                  <a:pt x="1185746" y="2155903"/>
                  <a:pt x="1237785" y="2152186"/>
                </a:cubicBezTo>
                <a:cubicBezTo>
                  <a:pt x="1260088" y="2148469"/>
                  <a:pt x="1282185" y="2143178"/>
                  <a:pt x="1304693" y="2141034"/>
                </a:cubicBezTo>
                <a:cubicBezTo>
                  <a:pt x="1409897" y="2131014"/>
                  <a:pt x="1570774" y="2126281"/>
                  <a:pt x="1672683" y="2118732"/>
                </a:cubicBezTo>
                <a:cubicBezTo>
                  <a:pt x="1706251" y="2116246"/>
                  <a:pt x="1739590" y="2111298"/>
                  <a:pt x="1773044" y="2107581"/>
                </a:cubicBezTo>
                <a:cubicBezTo>
                  <a:pt x="1795346" y="2100147"/>
                  <a:pt x="1817144" y="2090980"/>
                  <a:pt x="1839951" y="2085278"/>
                </a:cubicBezTo>
                <a:cubicBezTo>
                  <a:pt x="1853595" y="2081867"/>
                  <a:pt x="1933433" y="2064332"/>
                  <a:pt x="1962614" y="2051825"/>
                </a:cubicBezTo>
                <a:cubicBezTo>
                  <a:pt x="2013901" y="2029844"/>
                  <a:pt x="1997569" y="2026937"/>
                  <a:pt x="2051824" y="2018371"/>
                </a:cubicBezTo>
                <a:cubicBezTo>
                  <a:pt x="2209982" y="1993399"/>
                  <a:pt x="2199429" y="1999150"/>
                  <a:pt x="2341756" y="1984917"/>
                </a:cubicBezTo>
                <a:cubicBezTo>
                  <a:pt x="2549064" y="1964186"/>
                  <a:pt x="2325705" y="1980614"/>
                  <a:pt x="2631688" y="1962615"/>
                </a:cubicBezTo>
                <a:cubicBezTo>
                  <a:pt x="2650273" y="1958898"/>
                  <a:pt x="2670492" y="1959940"/>
                  <a:pt x="2687444" y="1951464"/>
                </a:cubicBezTo>
                <a:cubicBezTo>
                  <a:pt x="2812392" y="1888989"/>
                  <a:pt x="2611577" y="1939874"/>
                  <a:pt x="2776653" y="1906859"/>
                </a:cubicBezTo>
                <a:cubicBezTo>
                  <a:pt x="2865861" y="1847386"/>
                  <a:pt x="2758071" y="1925442"/>
                  <a:pt x="2832410" y="1851103"/>
                </a:cubicBezTo>
                <a:cubicBezTo>
                  <a:pt x="2920113" y="1763400"/>
                  <a:pt x="2807990" y="1904939"/>
                  <a:pt x="2899317" y="1795347"/>
                </a:cubicBezTo>
                <a:cubicBezTo>
                  <a:pt x="2907897" y="1785051"/>
                  <a:pt x="2912142" y="1771370"/>
                  <a:pt x="2921619" y="1761893"/>
                </a:cubicBezTo>
                <a:cubicBezTo>
                  <a:pt x="2931096" y="1752416"/>
                  <a:pt x="2945596" y="1749068"/>
                  <a:pt x="2955073" y="1739591"/>
                </a:cubicBezTo>
                <a:cubicBezTo>
                  <a:pt x="2989629" y="1705035"/>
                  <a:pt x="3003304" y="1681250"/>
                  <a:pt x="3021980" y="1639230"/>
                </a:cubicBezTo>
                <a:cubicBezTo>
                  <a:pt x="3030110" y="1620938"/>
                  <a:pt x="3036153" y="1601765"/>
                  <a:pt x="3044283" y="1583473"/>
                </a:cubicBezTo>
                <a:cubicBezTo>
                  <a:pt x="3051034" y="1568283"/>
                  <a:pt x="3060618" y="1554384"/>
                  <a:pt x="3066585" y="1538869"/>
                </a:cubicBezTo>
                <a:cubicBezTo>
                  <a:pt x="3079244" y="1505956"/>
                  <a:pt x="3100039" y="1438508"/>
                  <a:pt x="3100039" y="1438508"/>
                </a:cubicBezTo>
                <a:cubicBezTo>
                  <a:pt x="3103756" y="1412488"/>
                  <a:pt x="3106035" y="1386222"/>
                  <a:pt x="3111190" y="1360449"/>
                </a:cubicBezTo>
                <a:cubicBezTo>
                  <a:pt x="3133067" y="1251061"/>
                  <a:pt x="3116795" y="1460580"/>
                  <a:pt x="3144644" y="1237786"/>
                </a:cubicBezTo>
                <a:cubicBezTo>
                  <a:pt x="3176598" y="982148"/>
                  <a:pt x="3136171" y="1301336"/>
                  <a:pt x="3166946" y="1070517"/>
                </a:cubicBezTo>
                <a:cubicBezTo>
                  <a:pt x="3177161" y="993902"/>
                  <a:pt x="3180528" y="959433"/>
                  <a:pt x="3189249" y="880947"/>
                </a:cubicBezTo>
                <a:cubicBezTo>
                  <a:pt x="3192966" y="810322"/>
                  <a:pt x="3195361" y="739616"/>
                  <a:pt x="3200400" y="669073"/>
                </a:cubicBezTo>
                <a:cubicBezTo>
                  <a:pt x="3204572" y="610671"/>
                  <a:pt x="3207336" y="575327"/>
                  <a:pt x="3222702" y="524108"/>
                </a:cubicBezTo>
                <a:cubicBezTo>
                  <a:pt x="3229457" y="501590"/>
                  <a:pt x="3231964" y="476761"/>
                  <a:pt x="3245005" y="457200"/>
                </a:cubicBezTo>
                <a:cubicBezTo>
                  <a:pt x="3299336" y="375704"/>
                  <a:pt x="3233023" y="478169"/>
                  <a:pt x="3289610" y="379142"/>
                </a:cubicBezTo>
                <a:cubicBezTo>
                  <a:pt x="3296259" y="367506"/>
                  <a:pt x="3306469" y="357935"/>
                  <a:pt x="3311912" y="345688"/>
                </a:cubicBezTo>
                <a:cubicBezTo>
                  <a:pt x="3321460" y="324205"/>
                  <a:pt x="3326780" y="301083"/>
                  <a:pt x="3334214" y="278781"/>
                </a:cubicBezTo>
                <a:lnTo>
                  <a:pt x="3356517" y="211873"/>
                </a:lnTo>
                <a:cubicBezTo>
                  <a:pt x="3363565" y="183683"/>
                  <a:pt x="3368156" y="160473"/>
                  <a:pt x="3378819" y="133815"/>
                </a:cubicBezTo>
                <a:cubicBezTo>
                  <a:pt x="3381906" y="126098"/>
                  <a:pt x="3386254" y="118947"/>
                  <a:pt x="3389971" y="1226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45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モノはなにからできている？</a:t>
            </a:r>
            <a:endParaRPr kumimoji="1" lang="ja-JP" altLang="en-US" sz="4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2485546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500174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/>
          <p:cNvSpPr/>
          <p:nvPr/>
        </p:nvSpPr>
        <p:spPr>
          <a:xfrm>
            <a:off x="4214810" y="2214554"/>
            <a:ext cx="57150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86578" y="278605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072198" y="1285860"/>
            <a:ext cx="481583" cy="252983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429256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00760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506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恒星内部の元素合成の進み方</a:t>
            </a:r>
            <a:endParaRPr kumimoji="1" lang="ja-JP" altLang="en-US" sz="4800" dirty="0"/>
          </a:p>
        </p:txBody>
      </p:sp>
      <p:pic>
        <p:nvPicPr>
          <p:cNvPr id="3076" name="Picture 4" descr="http://www.rri.kyoto-u.ac.jp/NBMP/study/images/nucl_char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372" r="17655" b="11244"/>
          <a:stretch/>
        </p:blipFill>
        <p:spPr bwMode="auto">
          <a:xfrm>
            <a:off x="-2" y="1159902"/>
            <a:ext cx="6876257" cy="39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-yamaga.jp/nanimono/uchu/koseinoshink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24"/>
          <a:stretch/>
        </p:blipFill>
        <p:spPr bwMode="auto">
          <a:xfrm>
            <a:off x="1485900" y="4608199"/>
            <a:ext cx="212709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 rot="13858184">
            <a:off x="456357" y="4055562"/>
            <a:ext cx="936104" cy="232000"/>
          </a:xfrm>
          <a:prstGeom prst="down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912798" y="3877241"/>
            <a:ext cx="33522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3902927" y="2352907"/>
            <a:ext cx="3389971" cy="2207942"/>
          </a:xfrm>
          <a:custGeom>
            <a:avLst/>
            <a:gdLst>
              <a:gd name="connsiteX0" fmla="*/ 3389971 w 3389971"/>
              <a:gd name="connsiteY0" fmla="*/ 122664 h 2207942"/>
              <a:gd name="connsiteX1" fmla="*/ 3389971 w 3389971"/>
              <a:gd name="connsiteY1" fmla="*/ 122664 h 2207942"/>
              <a:gd name="connsiteX2" fmla="*/ 3289610 w 3389971"/>
              <a:gd name="connsiteY2" fmla="*/ 100361 h 2207942"/>
              <a:gd name="connsiteX3" fmla="*/ 3245005 w 3389971"/>
              <a:gd name="connsiteY3" fmla="*/ 89210 h 2207942"/>
              <a:gd name="connsiteX4" fmla="*/ 3044283 w 3389971"/>
              <a:gd name="connsiteY4" fmla="*/ 78059 h 2207942"/>
              <a:gd name="connsiteX5" fmla="*/ 2932771 w 3389971"/>
              <a:gd name="connsiteY5" fmla="*/ 44605 h 2207942"/>
              <a:gd name="connsiteX6" fmla="*/ 2888166 w 3389971"/>
              <a:gd name="connsiteY6" fmla="*/ 33454 h 2207942"/>
              <a:gd name="connsiteX7" fmla="*/ 2854712 w 3389971"/>
              <a:gd name="connsiteY7" fmla="*/ 22303 h 2207942"/>
              <a:gd name="connsiteX8" fmla="*/ 2698595 w 3389971"/>
              <a:gd name="connsiteY8" fmla="*/ 11152 h 2207942"/>
              <a:gd name="connsiteX9" fmla="*/ 2620536 w 3389971"/>
              <a:gd name="connsiteY9" fmla="*/ 0 h 2207942"/>
              <a:gd name="connsiteX10" fmla="*/ 1761893 w 3389971"/>
              <a:gd name="connsiteY10" fmla="*/ 11152 h 2207942"/>
              <a:gd name="connsiteX11" fmla="*/ 1583473 w 3389971"/>
              <a:gd name="connsiteY11" fmla="*/ 33454 h 2207942"/>
              <a:gd name="connsiteX12" fmla="*/ 1471961 w 3389971"/>
              <a:gd name="connsiteY12" fmla="*/ 89210 h 2207942"/>
              <a:gd name="connsiteX13" fmla="*/ 1449658 w 3389971"/>
              <a:gd name="connsiteY13" fmla="*/ 111513 h 2207942"/>
              <a:gd name="connsiteX14" fmla="*/ 1371600 w 3389971"/>
              <a:gd name="connsiteY14" fmla="*/ 144966 h 2207942"/>
              <a:gd name="connsiteX15" fmla="*/ 1338146 w 3389971"/>
              <a:gd name="connsiteY15" fmla="*/ 167269 h 2207942"/>
              <a:gd name="connsiteX16" fmla="*/ 1260088 w 3389971"/>
              <a:gd name="connsiteY16" fmla="*/ 211873 h 2207942"/>
              <a:gd name="connsiteX17" fmla="*/ 1193180 w 3389971"/>
              <a:gd name="connsiteY17" fmla="*/ 256478 h 2207942"/>
              <a:gd name="connsiteX18" fmla="*/ 1059366 w 3389971"/>
              <a:gd name="connsiteY18" fmla="*/ 345688 h 2207942"/>
              <a:gd name="connsiteX19" fmla="*/ 1025912 w 3389971"/>
              <a:gd name="connsiteY19" fmla="*/ 367991 h 2207942"/>
              <a:gd name="connsiteX20" fmla="*/ 981307 w 3389971"/>
              <a:gd name="connsiteY20" fmla="*/ 401444 h 2207942"/>
              <a:gd name="connsiteX21" fmla="*/ 936702 w 3389971"/>
              <a:gd name="connsiteY21" fmla="*/ 412595 h 2207942"/>
              <a:gd name="connsiteX22" fmla="*/ 903249 w 3389971"/>
              <a:gd name="connsiteY22" fmla="*/ 434898 h 2207942"/>
              <a:gd name="connsiteX23" fmla="*/ 836341 w 3389971"/>
              <a:gd name="connsiteY23" fmla="*/ 512956 h 2207942"/>
              <a:gd name="connsiteX24" fmla="*/ 825190 w 3389971"/>
              <a:gd name="connsiteY24" fmla="*/ 546410 h 2207942"/>
              <a:gd name="connsiteX25" fmla="*/ 735980 w 3389971"/>
              <a:gd name="connsiteY25" fmla="*/ 624469 h 2207942"/>
              <a:gd name="connsiteX26" fmla="*/ 713678 w 3389971"/>
              <a:gd name="connsiteY26" fmla="*/ 657922 h 2207942"/>
              <a:gd name="connsiteX27" fmla="*/ 680224 w 3389971"/>
              <a:gd name="connsiteY27" fmla="*/ 713678 h 2207942"/>
              <a:gd name="connsiteX28" fmla="*/ 635619 w 3389971"/>
              <a:gd name="connsiteY28" fmla="*/ 814039 h 2207942"/>
              <a:gd name="connsiteX29" fmla="*/ 613317 w 3389971"/>
              <a:gd name="connsiteY29" fmla="*/ 836342 h 2207942"/>
              <a:gd name="connsiteX30" fmla="*/ 579863 w 3389971"/>
              <a:gd name="connsiteY30" fmla="*/ 880947 h 2207942"/>
              <a:gd name="connsiteX31" fmla="*/ 557561 w 3389971"/>
              <a:gd name="connsiteY31" fmla="*/ 914400 h 2207942"/>
              <a:gd name="connsiteX32" fmla="*/ 501805 w 3389971"/>
              <a:gd name="connsiteY32" fmla="*/ 970156 h 2207942"/>
              <a:gd name="connsiteX33" fmla="*/ 479502 w 3389971"/>
              <a:gd name="connsiteY33" fmla="*/ 992459 h 2207942"/>
              <a:gd name="connsiteX34" fmla="*/ 446049 w 3389971"/>
              <a:gd name="connsiteY34" fmla="*/ 1014761 h 2207942"/>
              <a:gd name="connsiteX35" fmla="*/ 390293 w 3389971"/>
              <a:gd name="connsiteY35" fmla="*/ 1070517 h 2207942"/>
              <a:gd name="connsiteX36" fmla="*/ 367990 w 3389971"/>
              <a:gd name="connsiteY36" fmla="*/ 1092820 h 2207942"/>
              <a:gd name="connsiteX37" fmla="*/ 323385 w 3389971"/>
              <a:gd name="connsiteY37" fmla="*/ 1148576 h 2207942"/>
              <a:gd name="connsiteX38" fmla="*/ 278780 w 3389971"/>
              <a:gd name="connsiteY38" fmla="*/ 1204332 h 2207942"/>
              <a:gd name="connsiteX39" fmla="*/ 267629 w 3389971"/>
              <a:gd name="connsiteY39" fmla="*/ 1237786 h 2207942"/>
              <a:gd name="connsiteX40" fmla="*/ 223024 w 3389971"/>
              <a:gd name="connsiteY40" fmla="*/ 1293542 h 2207942"/>
              <a:gd name="connsiteX41" fmla="*/ 189571 w 3389971"/>
              <a:gd name="connsiteY41" fmla="*/ 1371600 h 2207942"/>
              <a:gd name="connsiteX42" fmla="*/ 167268 w 3389971"/>
              <a:gd name="connsiteY42" fmla="*/ 1427356 h 2207942"/>
              <a:gd name="connsiteX43" fmla="*/ 133814 w 3389971"/>
              <a:gd name="connsiteY43" fmla="*/ 1505415 h 2207942"/>
              <a:gd name="connsiteX44" fmla="*/ 100361 w 3389971"/>
              <a:gd name="connsiteY44" fmla="*/ 1594625 h 2207942"/>
              <a:gd name="connsiteX45" fmla="*/ 78058 w 3389971"/>
              <a:gd name="connsiteY45" fmla="*/ 1661532 h 2207942"/>
              <a:gd name="connsiteX46" fmla="*/ 55756 w 3389971"/>
              <a:gd name="connsiteY46" fmla="*/ 1694986 h 2207942"/>
              <a:gd name="connsiteX47" fmla="*/ 22302 w 3389971"/>
              <a:gd name="connsiteY47" fmla="*/ 1784195 h 2207942"/>
              <a:gd name="connsiteX48" fmla="*/ 11151 w 3389971"/>
              <a:gd name="connsiteY48" fmla="*/ 1828800 h 2207942"/>
              <a:gd name="connsiteX49" fmla="*/ 0 w 3389971"/>
              <a:gd name="connsiteY49" fmla="*/ 1862254 h 2207942"/>
              <a:gd name="connsiteX50" fmla="*/ 11151 w 3389971"/>
              <a:gd name="connsiteY50" fmla="*/ 2040673 h 2207942"/>
              <a:gd name="connsiteX51" fmla="*/ 22302 w 3389971"/>
              <a:gd name="connsiteY51" fmla="*/ 2074127 h 2207942"/>
              <a:gd name="connsiteX52" fmla="*/ 44605 w 3389971"/>
              <a:gd name="connsiteY52" fmla="*/ 2096430 h 2207942"/>
              <a:gd name="connsiteX53" fmla="*/ 100361 w 3389971"/>
              <a:gd name="connsiteY53" fmla="*/ 2141034 h 2207942"/>
              <a:gd name="connsiteX54" fmla="*/ 122663 w 3389971"/>
              <a:gd name="connsiteY54" fmla="*/ 2163337 h 2207942"/>
              <a:gd name="connsiteX55" fmla="*/ 200722 w 3389971"/>
              <a:gd name="connsiteY55" fmla="*/ 2185639 h 2207942"/>
              <a:gd name="connsiteX56" fmla="*/ 289932 w 3389971"/>
              <a:gd name="connsiteY56" fmla="*/ 2207942 h 2207942"/>
              <a:gd name="connsiteX57" fmla="*/ 992458 w 3389971"/>
              <a:gd name="connsiteY57" fmla="*/ 2196791 h 2207942"/>
              <a:gd name="connsiteX58" fmla="*/ 1025912 w 3389971"/>
              <a:gd name="connsiteY58" fmla="*/ 2185639 h 2207942"/>
              <a:gd name="connsiteX59" fmla="*/ 1081668 w 3389971"/>
              <a:gd name="connsiteY59" fmla="*/ 2163337 h 2207942"/>
              <a:gd name="connsiteX60" fmla="*/ 1237785 w 3389971"/>
              <a:gd name="connsiteY60" fmla="*/ 2152186 h 2207942"/>
              <a:gd name="connsiteX61" fmla="*/ 1304693 w 3389971"/>
              <a:gd name="connsiteY61" fmla="*/ 2141034 h 2207942"/>
              <a:gd name="connsiteX62" fmla="*/ 1672683 w 3389971"/>
              <a:gd name="connsiteY62" fmla="*/ 2118732 h 2207942"/>
              <a:gd name="connsiteX63" fmla="*/ 1773044 w 3389971"/>
              <a:gd name="connsiteY63" fmla="*/ 2107581 h 2207942"/>
              <a:gd name="connsiteX64" fmla="*/ 1839951 w 3389971"/>
              <a:gd name="connsiteY64" fmla="*/ 2085278 h 2207942"/>
              <a:gd name="connsiteX65" fmla="*/ 1962614 w 3389971"/>
              <a:gd name="connsiteY65" fmla="*/ 2051825 h 2207942"/>
              <a:gd name="connsiteX66" fmla="*/ 2051824 w 3389971"/>
              <a:gd name="connsiteY66" fmla="*/ 2018371 h 2207942"/>
              <a:gd name="connsiteX67" fmla="*/ 2341756 w 3389971"/>
              <a:gd name="connsiteY67" fmla="*/ 1984917 h 2207942"/>
              <a:gd name="connsiteX68" fmla="*/ 2631688 w 3389971"/>
              <a:gd name="connsiteY68" fmla="*/ 1962615 h 2207942"/>
              <a:gd name="connsiteX69" fmla="*/ 2687444 w 3389971"/>
              <a:gd name="connsiteY69" fmla="*/ 1951464 h 2207942"/>
              <a:gd name="connsiteX70" fmla="*/ 2776653 w 3389971"/>
              <a:gd name="connsiteY70" fmla="*/ 1906859 h 2207942"/>
              <a:gd name="connsiteX71" fmla="*/ 2832410 w 3389971"/>
              <a:gd name="connsiteY71" fmla="*/ 1851103 h 2207942"/>
              <a:gd name="connsiteX72" fmla="*/ 2899317 w 3389971"/>
              <a:gd name="connsiteY72" fmla="*/ 1795347 h 2207942"/>
              <a:gd name="connsiteX73" fmla="*/ 2921619 w 3389971"/>
              <a:gd name="connsiteY73" fmla="*/ 1761893 h 2207942"/>
              <a:gd name="connsiteX74" fmla="*/ 2955073 w 3389971"/>
              <a:gd name="connsiteY74" fmla="*/ 1739591 h 2207942"/>
              <a:gd name="connsiteX75" fmla="*/ 3021980 w 3389971"/>
              <a:gd name="connsiteY75" fmla="*/ 1639230 h 2207942"/>
              <a:gd name="connsiteX76" fmla="*/ 3044283 w 3389971"/>
              <a:gd name="connsiteY76" fmla="*/ 1583473 h 2207942"/>
              <a:gd name="connsiteX77" fmla="*/ 3066585 w 3389971"/>
              <a:gd name="connsiteY77" fmla="*/ 1538869 h 2207942"/>
              <a:gd name="connsiteX78" fmla="*/ 3100039 w 3389971"/>
              <a:gd name="connsiteY78" fmla="*/ 1438508 h 2207942"/>
              <a:gd name="connsiteX79" fmla="*/ 3111190 w 3389971"/>
              <a:gd name="connsiteY79" fmla="*/ 1360449 h 2207942"/>
              <a:gd name="connsiteX80" fmla="*/ 3144644 w 3389971"/>
              <a:gd name="connsiteY80" fmla="*/ 1237786 h 2207942"/>
              <a:gd name="connsiteX81" fmla="*/ 3166946 w 3389971"/>
              <a:gd name="connsiteY81" fmla="*/ 1070517 h 2207942"/>
              <a:gd name="connsiteX82" fmla="*/ 3189249 w 3389971"/>
              <a:gd name="connsiteY82" fmla="*/ 880947 h 2207942"/>
              <a:gd name="connsiteX83" fmla="*/ 3200400 w 3389971"/>
              <a:gd name="connsiteY83" fmla="*/ 669073 h 2207942"/>
              <a:gd name="connsiteX84" fmla="*/ 3222702 w 3389971"/>
              <a:gd name="connsiteY84" fmla="*/ 524108 h 2207942"/>
              <a:gd name="connsiteX85" fmla="*/ 3245005 w 3389971"/>
              <a:gd name="connsiteY85" fmla="*/ 457200 h 2207942"/>
              <a:gd name="connsiteX86" fmla="*/ 3289610 w 3389971"/>
              <a:gd name="connsiteY86" fmla="*/ 379142 h 2207942"/>
              <a:gd name="connsiteX87" fmla="*/ 3311912 w 3389971"/>
              <a:gd name="connsiteY87" fmla="*/ 345688 h 2207942"/>
              <a:gd name="connsiteX88" fmla="*/ 3334214 w 3389971"/>
              <a:gd name="connsiteY88" fmla="*/ 278781 h 2207942"/>
              <a:gd name="connsiteX89" fmla="*/ 3356517 w 3389971"/>
              <a:gd name="connsiteY89" fmla="*/ 211873 h 2207942"/>
              <a:gd name="connsiteX90" fmla="*/ 3378819 w 3389971"/>
              <a:gd name="connsiteY90" fmla="*/ 133815 h 2207942"/>
              <a:gd name="connsiteX91" fmla="*/ 3389971 w 3389971"/>
              <a:gd name="connsiteY91" fmla="*/ 122664 h 22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9971" h="2207942">
                <a:moveTo>
                  <a:pt x="3389971" y="122664"/>
                </a:moveTo>
                <a:lnTo>
                  <a:pt x="3389971" y="122664"/>
                </a:lnTo>
                <a:lnTo>
                  <a:pt x="3289610" y="100361"/>
                </a:lnTo>
                <a:cubicBezTo>
                  <a:pt x="3274677" y="96915"/>
                  <a:pt x="3260268" y="90598"/>
                  <a:pt x="3245005" y="89210"/>
                </a:cubicBezTo>
                <a:cubicBezTo>
                  <a:pt x="3178270" y="83143"/>
                  <a:pt x="3111190" y="81776"/>
                  <a:pt x="3044283" y="78059"/>
                </a:cubicBezTo>
                <a:cubicBezTo>
                  <a:pt x="2972650" y="42242"/>
                  <a:pt x="3025330" y="63117"/>
                  <a:pt x="2932771" y="44605"/>
                </a:cubicBezTo>
                <a:cubicBezTo>
                  <a:pt x="2917743" y="41599"/>
                  <a:pt x="2902902" y="37664"/>
                  <a:pt x="2888166" y="33454"/>
                </a:cubicBezTo>
                <a:cubicBezTo>
                  <a:pt x="2876864" y="30225"/>
                  <a:pt x="2866386" y="23676"/>
                  <a:pt x="2854712" y="22303"/>
                </a:cubicBezTo>
                <a:cubicBezTo>
                  <a:pt x="2802898" y="16207"/>
                  <a:pt x="2750634" y="14869"/>
                  <a:pt x="2698595" y="11152"/>
                </a:cubicBezTo>
                <a:cubicBezTo>
                  <a:pt x="2672575" y="7435"/>
                  <a:pt x="2646820" y="0"/>
                  <a:pt x="2620536" y="0"/>
                </a:cubicBezTo>
                <a:cubicBezTo>
                  <a:pt x="2334298" y="0"/>
                  <a:pt x="2048054" y="4497"/>
                  <a:pt x="1761893" y="11152"/>
                </a:cubicBezTo>
                <a:cubicBezTo>
                  <a:pt x="1728320" y="11933"/>
                  <a:pt x="1622301" y="27907"/>
                  <a:pt x="1583473" y="33454"/>
                </a:cubicBezTo>
                <a:cubicBezTo>
                  <a:pt x="1503814" y="86560"/>
                  <a:pt x="1542570" y="71558"/>
                  <a:pt x="1471961" y="89210"/>
                </a:cubicBezTo>
                <a:cubicBezTo>
                  <a:pt x="1464527" y="96644"/>
                  <a:pt x="1458406" y="105681"/>
                  <a:pt x="1449658" y="111513"/>
                </a:cubicBezTo>
                <a:cubicBezTo>
                  <a:pt x="1422100" y="129885"/>
                  <a:pt x="1401335" y="135054"/>
                  <a:pt x="1371600" y="144966"/>
                </a:cubicBezTo>
                <a:cubicBezTo>
                  <a:pt x="1360449" y="152400"/>
                  <a:pt x="1349782" y="160620"/>
                  <a:pt x="1338146" y="167269"/>
                </a:cubicBezTo>
                <a:cubicBezTo>
                  <a:pt x="1303441" y="187101"/>
                  <a:pt x="1289727" y="187174"/>
                  <a:pt x="1260088" y="211873"/>
                </a:cubicBezTo>
                <a:cubicBezTo>
                  <a:pt x="1204401" y="258279"/>
                  <a:pt x="1251971" y="236881"/>
                  <a:pt x="1193180" y="256478"/>
                </a:cubicBezTo>
                <a:lnTo>
                  <a:pt x="1059366" y="345688"/>
                </a:lnTo>
                <a:cubicBezTo>
                  <a:pt x="1048215" y="353122"/>
                  <a:pt x="1036634" y="359950"/>
                  <a:pt x="1025912" y="367991"/>
                </a:cubicBezTo>
                <a:cubicBezTo>
                  <a:pt x="1011044" y="379142"/>
                  <a:pt x="997930" y="393133"/>
                  <a:pt x="981307" y="401444"/>
                </a:cubicBezTo>
                <a:cubicBezTo>
                  <a:pt x="967599" y="408298"/>
                  <a:pt x="951570" y="408878"/>
                  <a:pt x="936702" y="412595"/>
                </a:cubicBezTo>
                <a:cubicBezTo>
                  <a:pt x="925551" y="420029"/>
                  <a:pt x="913424" y="426176"/>
                  <a:pt x="903249" y="434898"/>
                </a:cubicBezTo>
                <a:cubicBezTo>
                  <a:pt x="861186" y="470953"/>
                  <a:pt x="862648" y="473498"/>
                  <a:pt x="836341" y="512956"/>
                </a:cubicBezTo>
                <a:cubicBezTo>
                  <a:pt x="832624" y="524107"/>
                  <a:pt x="832022" y="536845"/>
                  <a:pt x="825190" y="546410"/>
                </a:cubicBezTo>
                <a:cubicBezTo>
                  <a:pt x="781757" y="607216"/>
                  <a:pt x="784755" y="575694"/>
                  <a:pt x="735980" y="624469"/>
                </a:cubicBezTo>
                <a:cubicBezTo>
                  <a:pt x="726503" y="633946"/>
                  <a:pt x="720781" y="646557"/>
                  <a:pt x="713678" y="657922"/>
                </a:cubicBezTo>
                <a:cubicBezTo>
                  <a:pt x="702191" y="676302"/>
                  <a:pt x="689917" y="694292"/>
                  <a:pt x="680224" y="713678"/>
                </a:cubicBezTo>
                <a:cubicBezTo>
                  <a:pt x="631841" y="810445"/>
                  <a:pt x="736585" y="652493"/>
                  <a:pt x="635619" y="814039"/>
                </a:cubicBezTo>
                <a:cubicBezTo>
                  <a:pt x="630047" y="822954"/>
                  <a:pt x="620048" y="828265"/>
                  <a:pt x="613317" y="836342"/>
                </a:cubicBezTo>
                <a:cubicBezTo>
                  <a:pt x="601419" y="850620"/>
                  <a:pt x="590666" y="865823"/>
                  <a:pt x="579863" y="880947"/>
                </a:cubicBezTo>
                <a:cubicBezTo>
                  <a:pt x="572073" y="891853"/>
                  <a:pt x="566386" y="904314"/>
                  <a:pt x="557561" y="914400"/>
                </a:cubicBezTo>
                <a:cubicBezTo>
                  <a:pt x="540253" y="934180"/>
                  <a:pt x="520390" y="951571"/>
                  <a:pt x="501805" y="970156"/>
                </a:cubicBezTo>
                <a:cubicBezTo>
                  <a:pt x="494371" y="977590"/>
                  <a:pt x="488250" y="986627"/>
                  <a:pt x="479502" y="992459"/>
                </a:cubicBezTo>
                <a:cubicBezTo>
                  <a:pt x="468351" y="999893"/>
                  <a:pt x="456135" y="1005936"/>
                  <a:pt x="446049" y="1014761"/>
                </a:cubicBezTo>
                <a:cubicBezTo>
                  <a:pt x="426269" y="1032069"/>
                  <a:pt x="408878" y="1051932"/>
                  <a:pt x="390293" y="1070517"/>
                </a:cubicBezTo>
                <a:cubicBezTo>
                  <a:pt x="382859" y="1077951"/>
                  <a:pt x="373822" y="1084072"/>
                  <a:pt x="367990" y="1092820"/>
                </a:cubicBezTo>
                <a:cubicBezTo>
                  <a:pt x="339856" y="1135021"/>
                  <a:pt x="355165" y="1116796"/>
                  <a:pt x="323385" y="1148576"/>
                </a:cubicBezTo>
                <a:cubicBezTo>
                  <a:pt x="295357" y="1232664"/>
                  <a:pt x="336425" y="1132275"/>
                  <a:pt x="278780" y="1204332"/>
                </a:cubicBezTo>
                <a:cubicBezTo>
                  <a:pt x="271437" y="1213511"/>
                  <a:pt x="272886" y="1227272"/>
                  <a:pt x="267629" y="1237786"/>
                </a:cubicBezTo>
                <a:cubicBezTo>
                  <a:pt x="253562" y="1265920"/>
                  <a:pt x="243768" y="1272798"/>
                  <a:pt x="223024" y="1293542"/>
                </a:cubicBezTo>
                <a:cubicBezTo>
                  <a:pt x="183860" y="1371872"/>
                  <a:pt x="214185" y="1305964"/>
                  <a:pt x="189571" y="1371600"/>
                </a:cubicBezTo>
                <a:cubicBezTo>
                  <a:pt x="182542" y="1390343"/>
                  <a:pt x="173598" y="1408366"/>
                  <a:pt x="167268" y="1427356"/>
                </a:cubicBezTo>
                <a:cubicBezTo>
                  <a:pt x="143264" y="1499366"/>
                  <a:pt x="173015" y="1446614"/>
                  <a:pt x="133814" y="1505415"/>
                </a:cubicBezTo>
                <a:cubicBezTo>
                  <a:pt x="107379" y="1637591"/>
                  <a:pt x="142125" y="1500656"/>
                  <a:pt x="100361" y="1594625"/>
                </a:cubicBezTo>
                <a:cubicBezTo>
                  <a:pt x="90813" y="1616108"/>
                  <a:pt x="91098" y="1641971"/>
                  <a:pt x="78058" y="1661532"/>
                </a:cubicBezTo>
                <a:cubicBezTo>
                  <a:pt x="70624" y="1672683"/>
                  <a:pt x="61750" y="1682999"/>
                  <a:pt x="55756" y="1694986"/>
                </a:cubicBezTo>
                <a:cubicBezTo>
                  <a:pt x="47899" y="1710699"/>
                  <a:pt x="28737" y="1761674"/>
                  <a:pt x="22302" y="1784195"/>
                </a:cubicBezTo>
                <a:cubicBezTo>
                  <a:pt x="18092" y="1798931"/>
                  <a:pt x="15361" y="1814064"/>
                  <a:pt x="11151" y="1828800"/>
                </a:cubicBezTo>
                <a:cubicBezTo>
                  <a:pt x="7922" y="1840102"/>
                  <a:pt x="3717" y="1851103"/>
                  <a:pt x="0" y="1862254"/>
                </a:cubicBezTo>
                <a:cubicBezTo>
                  <a:pt x="3717" y="1921727"/>
                  <a:pt x="4913" y="1981411"/>
                  <a:pt x="11151" y="2040673"/>
                </a:cubicBezTo>
                <a:cubicBezTo>
                  <a:pt x="12381" y="2052363"/>
                  <a:pt x="16254" y="2064048"/>
                  <a:pt x="22302" y="2074127"/>
                </a:cubicBezTo>
                <a:cubicBezTo>
                  <a:pt x="27711" y="2083142"/>
                  <a:pt x="38037" y="2088220"/>
                  <a:pt x="44605" y="2096430"/>
                </a:cubicBezTo>
                <a:cubicBezTo>
                  <a:pt x="81288" y="2142284"/>
                  <a:pt x="47298" y="2123347"/>
                  <a:pt x="100361" y="2141034"/>
                </a:cubicBezTo>
                <a:cubicBezTo>
                  <a:pt x="107795" y="2148468"/>
                  <a:pt x="113648" y="2157928"/>
                  <a:pt x="122663" y="2163337"/>
                </a:cubicBezTo>
                <a:cubicBezTo>
                  <a:pt x="134815" y="2170629"/>
                  <a:pt x="191444" y="2182988"/>
                  <a:pt x="200722" y="2185639"/>
                </a:cubicBezTo>
                <a:cubicBezTo>
                  <a:pt x="280737" y="2208501"/>
                  <a:pt x="176562" y="2185269"/>
                  <a:pt x="289932" y="2207942"/>
                </a:cubicBezTo>
                <a:lnTo>
                  <a:pt x="992458" y="2196791"/>
                </a:lnTo>
                <a:cubicBezTo>
                  <a:pt x="1004207" y="2196435"/>
                  <a:pt x="1014906" y="2189766"/>
                  <a:pt x="1025912" y="2185639"/>
                </a:cubicBezTo>
                <a:cubicBezTo>
                  <a:pt x="1044654" y="2178611"/>
                  <a:pt x="1061896" y="2166459"/>
                  <a:pt x="1081668" y="2163337"/>
                </a:cubicBezTo>
                <a:cubicBezTo>
                  <a:pt x="1133201" y="2155200"/>
                  <a:pt x="1185746" y="2155903"/>
                  <a:pt x="1237785" y="2152186"/>
                </a:cubicBezTo>
                <a:cubicBezTo>
                  <a:pt x="1260088" y="2148469"/>
                  <a:pt x="1282185" y="2143178"/>
                  <a:pt x="1304693" y="2141034"/>
                </a:cubicBezTo>
                <a:cubicBezTo>
                  <a:pt x="1409897" y="2131014"/>
                  <a:pt x="1570774" y="2126281"/>
                  <a:pt x="1672683" y="2118732"/>
                </a:cubicBezTo>
                <a:cubicBezTo>
                  <a:pt x="1706251" y="2116246"/>
                  <a:pt x="1739590" y="2111298"/>
                  <a:pt x="1773044" y="2107581"/>
                </a:cubicBezTo>
                <a:cubicBezTo>
                  <a:pt x="1795346" y="2100147"/>
                  <a:pt x="1817144" y="2090980"/>
                  <a:pt x="1839951" y="2085278"/>
                </a:cubicBezTo>
                <a:cubicBezTo>
                  <a:pt x="1853595" y="2081867"/>
                  <a:pt x="1933433" y="2064332"/>
                  <a:pt x="1962614" y="2051825"/>
                </a:cubicBezTo>
                <a:cubicBezTo>
                  <a:pt x="2013901" y="2029844"/>
                  <a:pt x="1997569" y="2026937"/>
                  <a:pt x="2051824" y="2018371"/>
                </a:cubicBezTo>
                <a:cubicBezTo>
                  <a:pt x="2209982" y="1993399"/>
                  <a:pt x="2199429" y="1999150"/>
                  <a:pt x="2341756" y="1984917"/>
                </a:cubicBezTo>
                <a:cubicBezTo>
                  <a:pt x="2549064" y="1964186"/>
                  <a:pt x="2325705" y="1980614"/>
                  <a:pt x="2631688" y="1962615"/>
                </a:cubicBezTo>
                <a:cubicBezTo>
                  <a:pt x="2650273" y="1958898"/>
                  <a:pt x="2670492" y="1959940"/>
                  <a:pt x="2687444" y="1951464"/>
                </a:cubicBezTo>
                <a:cubicBezTo>
                  <a:pt x="2812392" y="1888989"/>
                  <a:pt x="2611577" y="1939874"/>
                  <a:pt x="2776653" y="1906859"/>
                </a:cubicBezTo>
                <a:cubicBezTo>
                  <a:pt x="2865861" y="1847386"/>
                  <a:pt x="2758071" y="1925442"/>
                  <a:pt x="2832410" y="1851103"/>
                </a:cubicBezTo>
                <a:cubicBezTo>
                  <a:pt x="2920113" y="1763400"/>
                  <a:pt x="2807990" y="1904939"/>
                  <a:pt x="2899317" y="1795347"/>
                </a:cubicBezTo>
                <a:cubicBezTo>
                  <a:pt x="2907897" y="1785051"/>
                  <a:pt x="2912142" y="1771370"/>
                  <a:pt x="2921619" y="1761893"/>
                </a:cubicBezTo>
                <a:cubicBezTo>
                  <a:pt x="2931096" y="1752416"/>
                  <a:pt x="2945596" y="1749068"/>
                  <a:pt x="2955073" y="1739591"/>
                </a:cubicBezTo>
                <a:cubicBezTo>
                  <a:pt x="2989629" y="1705035"/>
                  <a:pt x="3003304" y="1681250"/>
                  <a:pt x="3021980" y="1639230"/>
                </a:cubicBezTo>
                <a:cubicBezTo>
                  <a:pt x="3030110" y="1620938"/>
                  <a:pt x="3036153" y="1601765"/>
                  <a:pt x="3044283" y="1583473"/>
                </a:cubicBezTo>
                <a:cubicBezTo>
                  <a:pt x="3051034" y="1568283"/>
                  <a:pt x="3060618" y="1554384"/>
                  <a:pt x="3066585" y="1538869"/>
                </a:cubicBezTo>
                <a:cubicBezTo>
                  <a:pt x="3079244" y="1505956"/>
                  <a:pt x="3100039" y="1438508"/>
                  <a:pt x="3100039" y="1438508"/>
                </a:cubicBezTo>
                <a:cubicBezTo>
                  <a:pt x="3103756" y="1412488"/>
                  <a:pt x="3106035" y="1386222"/>
                  <a:pt x="3111190" y="1360449"/>
                </a:cubicBezTo>
                <a:cubicBezTo>
                  <a:pt x="3133067" y="1251061"/>
                  <a:pt x="3116795" y="1460580"/>
                  <a:pt x="3144644" y="1237786"/>
                </a:cubicBezTo>
                <a:cubicBezTo>
                  <a:pt x="3176598" y="982148"/>
                  <a:pt x="3136171" y="1301336"/>
                  <a:pt x="3166946" y="1070517"/>
                </a:cubicBezTo>
                <a:cubicBezTo>
                  <a:pt x="3177161" y="993902"/>
                  <a:pt x="3180528" y="959433"/>
                  <a:pt x="3189249" y="880947"/>
                </a:cubicBezTo>
                <a:cubicBezTo>
                  <a:pt x="3192966" y="810322"/>
                  <a:pt x="3195361" y="739616"/>
                  <a:pt x="3200400" y="669073"/>
                </a:cubicBezTo>
                <a:cubicBezTo>
                  <a:pt x="3204572" y="610671"/>
                  <a:pt x="3207336" y="575327"/>
                  <a:pt x="3222702" y="524108"/>
                </a:cubicBezTo>
                <a:cubicBezTo>
                  <a:pt x="3229457" y="501590"/>
                  <a:pt x="3231964" y="476761"/>
                  <a:pt x="3245005" y="457200"/>
                </a:cubicBezTo>
                <a:cubicBezTo>
                  <a:pt x="3299336" y="375704"/>
                  <a:pt x="3233023" y="478169"/>
                  <a:pt x="3289610" y="379142"/>
                </a:cubicBezTo>
                <a:cubicBezTo>
                  <a:pt x="3296259" y="367506"/>
                  <a:pt x="3306469" y="357935"/>
                  <a:pt x="3311912" y="345688"/>
                </a:cubicBezTo>
                <a:cubicBezTo>
                  <a:pt x="3321460" y="324205"/>
                  <a:pt x="3326780" y="301083"/>
                  <a:pt x="3334214" y="278781"/>
                </a:cubicBezTo>
                <a:lnTo>
                  <a:pt x="3356517" y="211873"/>
                </a:lnTo>
                <a:cubicBezTo>
                  <a:pt x="3363565" y="183683"/>
                  <a:pt x="3368156" y="160473"/>
                  <a:pt x="3378819" y="133815"/>
                </a:cubicBezTo>
                <a:cubicBezTo>
                  <a:pt x="3381906" y="126098"/>
                  <a:pt x="3386254" y="118947"/>
                  <a:pt x="3389971" y="1226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2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恒星内部の元素合成の進み方</a:t>
            </a:r>
            <a:endParaRPr kumimoji="1" lang="ja-JP" altLang="en-US" sz="4800" dirty="0"/>
          </a:p>
        </p:txBody>
      </p:sp>
      <p:pic>
        <p:nvPicPr>
          <p:cNvPr id="3076" name="Picture 4" descr="http://www.rri.kyoto-u.ac.jp/NBMP/study/images/nucl_char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372" r="17655" b="11244"/>
          <a:stretch/>
        </p:blipFill>
        <p:spPr bwMode="auto">
          <a:xfrm>
            <a:off x="-2" y="1159902"/>
            <a:ext cx="6876257" cy="39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-yamaga.jp/nanimono/uchu/koseinoshink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198"/>
          <a:stretch/>
        </p:blipFill>
        <p:spPr bwMode="auto">
          <a:xfrm>
            <a:off x="1485900" y="4608199"/>
            <a:ext cx="3967046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 rot="13858184">
            <a:off x="456357" y="4055562"/>
            <a:ext cx="936104" cy="232000"/>
          </a:xfrm>
          <a:prstGeom prst="down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352956" y="3451160"/>
            <a:ext cx="33522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 rot="13782698">
            <a:off x="976055" y="3512683"/>
            <a:ext cx="576064" cy="673630"/>
          </a:xfrm>
          <a:prstGeom prst="down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3902927" y="2352907"/>
            <a:ext cx="3389971" cy="2207942"/>
          </a:xfrm>
          <a:custGeom>
            <a:avLst/>
            <a:gdLst>
              <a:gd name="connsiteX0" fmla="*/ 3389971 w 3389971"/>
              <a:gd name="connsiteY0" fmla="*/ 122664 h 2207942"/>
              <a:gd name="connsiteX1" fmla="*/ 3389971 w 3389971"/>
              <a:gd name="connsiteY1" fmla="*/ 122664 h 2207942"/>
              <a:gd name="connsiteX2" fmla="*/ 3289610 w 3389971"/>
              <a:gd name="connsiteY2" fmla="*/ 100361 h 2207942"/>
              <a:gd name="connsiteX3" fmla="*/ 3245005 w 3389971"/>
              <a:gd name="connsiteY3" fmla="*/ 89210 h 2207942"/>
              <a:gd name="connsiteX4" fmla="*/ 3044283 w 3389971"/>
              <a:gd name="connsiteY4" fmla="*/ 78059 h 2207942"/>
              <a:gd name="connsiteX5" fmla="*/ 2932771 w 3389971"/>
              <a:gd name="connsiteY5" fmla="*/ 44605 h 2207942"/>
              <a:gd name="connsiteX6" fmla="*/ 2888166 w 3389971"/>
              <a:gd name="connsiteY6" fmla="*/ 33454 h 2207942"/>
              <a:gd name="connsiteX7" fmla="*/ 2854712 w 3389971"/>
              <a:gd name="connsiteY7" fmla="*/ 22303 h 2207942"/>
              <a:gd name="connsiteX8" fmla="*/ 2698595 w 3389971"/>
              <a:gd name="connsiteY8" fmla="*/ 11152 h 2207942"/>
              <a:gd name="connsiteX9" fmla="*/ 2620536 w 3389971"/>
              <a:gd name="connsiteY9" fmla="*/ 0 h 2207942"/>
              <a:gd name="connsiteX10" fmla="*/ 1761893 w 3389971"/>
              <a:gd name="connsiteY10" fmla="*/ 11152 h 2207942"/>
              <a:gd name="connsiteX11" fmla="*/ 1583473 w 3389971"/>
              <a:gd name="connsiteY11" fmla="*/ 33454 h 2207942"/>
              <a:gd name="connsiteX12" fmla="*/ 1471961 w 3389971"/>
              <a:gd name="connsiteY12" fmla="*/ 89210 h 2207942"/>
              <a:gd name="connsiteX13" fmla="*/ 1449658 w 3389971"/>
              <a:gd name="connsiteY13" fmla="*/ 111513 h 2207942"/>
              <a:gd name="connsiteX14" fmla="*/ 1371600 w 3389971"/>
              <a:gd name="connsiteY14" fmla="*/ 144966 h 2207942"/>
              <a:gd name="connsiteX15" fmla="*/ 1338146 w 3389971"/>
              <a:gd name="connsiteY15" fmla="*/ 167269 h 2207942"/>
              <a:gd name="connsiteX16" fmla="*/ 1260088 w 3389971"/>
              <a:gd name="connsiteY16" fmla="*/ 211873 h 2207942"/>
              <a:gd name="connsiteX17" fmla="*/ 1193180 w 3389971"/>
              <a:gd name="connsiteY17" fmla="*/ 256478 h 2207942"/>
              <a:gd name="connsiteX18" fmla="*/ 1059366 w 3389971"/>
              <a:gd name="connsiteY18" fmla="*/ 345688 h 2207942"/>
              <a:gd name="connsiteX19" fmla="*/ 1025912 w 3389971"/>
              <a:gd name="connsiteY19" fmla="*/ 367991 h 2207942"/>
              <a:gd name="connsiteX20" fmla="*/ 981307 w 3389971"/>
              <a:gd name="connsiteY20" fmla="*/ 401444 h 2207942"/>
              <a:gd name="connsiteX21" fmla="*/ 936702 w 3389971"/>
              <a:gd name="connsiteY21" fmla="*/ 412595 h 2207942"/>
              <a:gd name="connsiteX22" fmla="*/ 903249 w 3389971"/>
              <a:gd name="connsiteY22" fmla="*/ 434898 h 2207942"/>
              <a:gd name="connsiteX23" fmla="*/ 836341 w 3389971"/>
              <a:gd name="connsiteY23" fmla="*/ 512956 h 2207942"/>
              <a:gd name="connsiteX24" fmla="*/ 825190 w 3389971"/>
              <a:gd name="connsiteY24" fmla="*/ 546410 h 2207942"/>
              <a:gd name="connsiteX25" fmla="*/ 735980 w 3389971"/>
              <a:gd name="connsiteY25" fmla="*/ 624469 h 2207942"/>
              <a:gd name="connsiteX26" fmla="*/ 713678 w 3389971"/>
              <a:gd name="connsiteY26" fmla="*/ 657922 h 2207942"/>
              <a:gd name="connsiteX27" fmla="*/ 680224 w 3389971"/>
              <a:gd name="connsiteY27" fmla="*/ 713678 h 2207942"/>
              <a:gd name="connsiteX28" fmla="*/ 635619 w 3389971"/>
              <a:gd name="connsiteY28" fmla="*/ 814039 h 2207942"/>
              <a:gd name="connsiteX29" fmla="*/ 613317 w 3389971"/>
              <a:gd name="connsiteY29" fmla="*/ 836342 h 2207942"/>
              <a:gd name="connsiteX30" fmla="*/ 579863 w 3389971"/>
              <a:gd name="connsiteY30" fmla="*/ 880947 h 2207942"/>
              <a:gd name="connsiteX31" fmla="*/ 557561 w 3389971"/>
              <a:gd name="connsiteY31" fmla="*/ 914400 h 2207942"/>
              <a:gd name="connsiteX32" fmla="*/ 501805 w 3389971"/>
              <a:gd name="connsiteY32" fmla="*/ 970156 h 2207942"/>
              <a:gd name="connsiteX33" fmla="*/ 479502 w 3389971"/>
              <a:gd name="connsiteY33" fmla="*/ 992459 h 2207942"/>
              <a:gd name="connsiteX34" fmla="*/ 446049 w 3389971"/>
              <a:gd name="connsiteY34" fmla="*/ 1014761 h 2207942"/>
              <a:gd name="connsiteX35" fmla="*/ 390293 w 3389971"/>
              <a:gd name="connsiteY35" fmla="*/ 1070517 h 2207942"/>
              <a:gd name="connsiteX36" fmla="*/ 367990 w 3389971"/>
              <a:gd name="connsiteY36" fmla="*/ 1092820 h 2207942"/>
              <a:gd name="connsiteX37" fmla="*/ 323385 w 3389971"/>
              <a:gd name="connsiteY37" fmla="*/ 1148576 h 2207942"/>
              <a:gd name="connsiteX38" fmla="*/ 278780 w 3389971"/>
              <a:gd name="connsiteY38" fmla="*/ 1204332 h 2207942"/>
              <a:gd name="connsiteX39" fmla="*/ 267629 w 3389971"/>
              <a:gd name="connsiteY39" fmla="*/ 1237786 h 2207942"/>
              <a:gd name="connsiteX40" fmla="*/ 223024 w 3389971"/>
              <a:gd name="connsiteY40" fmla="*/ 1293542 h 2207942"/>
              <a:gd name="connsiteX41" fmla="*/ 189571 w 3389971"/>
              <a:gd name="connsiteY41" fmla="*/ 1371600 h 2207942"/>
              <a:gd name="connsiteX42" fmla="*/ 167268 w 3389971"/>
              <a:gd name="connsiteY42" fmla="*/ 1427356 h 2207942"/>
              <a:gd name="connsiteX43" fmla="*/ 133814 w 3389971"/>
              <a:gd name="connsiteY43" fmla="*/ 1505415 h 2207942"/>
              <a:gd name="connsiteX44" fmla="*/ 100361 w 3389971"/>
              <a:gd name="connsiteY44" fmla="*/ 1594625 h 2207942"/>
              <a:gd name="connsiteX45" fmla="*/ 78058 w 3389971"/>
              <a:gd name="connsiteY45" fmla="*/ 1661532 h 2207942"/>
              <a:gd name="connsiteX46" fmla="*/ 55756 w 3389971"/>
              <a:gd name="connsiteY46" fmla="*/ 1694986 h 2207942"/>
              <a:gd name="connsiteX47" fmla="*/ 22302 w 3389971"/>
              <a:gd name="connsiteY47" fmla="*/ 1784195 h 2207942"/>
              <a:gd name="connsiteX48" fmla="*/ 11151 w 3389971"/>
              <a:gd name="connsiteY48" fmla="*/ 1828800 h 2207942"/>
              <a:gd name="connsiteX49" fmla="*/ 0 w 3389971"/>
              <a:gd name="connsiteY49" fmla="*/ 1862254 h 2207942"/>
              <a:gd name="connsiteX50" fmla="*/ 11151 w 3389971"/>
              <a:gd name="connsiteY50" fmla="*/ 2040673 h 2207942"/>
              <a:gd name="connsiteX51" fmla="*/ 22302 w 3389971"/>
              <a:gd name="connsiteY51" fmla="*/ 2074127 h 2207942"/>
              <a:gd name="connsiteX52" fmla="*/ 44605 w 3389971"/>
              <a:gd name="connsiteY52" fmla="*/ 2096430 h 2207942"/>
              <a:gd name="connsiteX53" fmla="*/ 100361 w 3389971"/>
              <a:gd name="connsiteY53" fmla="*/ 2141034 h 2207942"/>
              <a:gd name="connsiteX54" fmla="*/ 122663 w 3389971"/>
              <a:gd name="connsiteY54" fmla="*/ 2163337 h 2207942"/>
              <a:gd name="connsiteX55" fmla="*/ 200722 w 3389971"/>
              <a:gd name="connsiteY55" fmla="*/ 2185639 h 2207942"/>
              <a:gd name="connsiteX56" fmla="*/ 289932 w 3389971"/>
              <a:gd name="connsiteY56" fmla="*/ 2207942 h 2207942"/>
              <a:gd name="connsiteX57" fmla="*/ 992458 w 3389971"/>
              <a:gd name="connsiteY57" fmla="*/ 2196791 h 2207942"/>
              <a:gd name="connsiteX58" fmla="*/ 1025912 w 3389971"/>
              <a:gd name="connsiteY58" fmla="*/ 2185639 h 2207942"/>
              <a:gd name="connsiteX59" fmla="*/ 1081668 w 3389971"/>
              <a:gd name="connsiteY59" fmla="*/ 2163337 h 2207942"/>
              <a:gd name="connsiteX60" fmla="*/ 1237785 w 3389971"/>
              <a:gd name="connsiteY60" fmla="*/ 2152186 h 2207942"/>
              <a:gd name="connsiteX61" fmla="*/ 1304693 w 3389971"/>
              <a:gd name="connsiteY61" fmla="*/ 2141034 h 2207942"/>
              <a:gd name="connsiteX62" fmla="*/ 1672683 w 3389971"/>
              <a:gd name="connsiteY62" fmla="*/ 2118732 h 2207942"/>
              <a:gd name="connsiteX63" fmla="*/ 1773044 w 3389971"/>
              <a:gd name="connsiteY63" fmla="*/ 2107581 h 2207942"/>
              <a:gd name="connsiteX64" fmla="*/ 1839951 w 3389971"/>
              <a:gd name="connsiteY64" fmla="*/ 2085278 h 2207942"/>
              <a:gd name="connsiteX65" fmla="*/ 1962614 w 3389971"/>
              <a:gd name="connsiteY65" fmla="*/ 2051825 h 2207942"/>
              <a:gd name="connsiteX66" fmla="*/ 2051824 w 3389971"/>
              <a:gd name="connsiteY66" fmla="*/ 2018371 h 2207942"/>
              <a:gd name="connsiteX67" fmla="*/ 2341756 w 3389971"/>
              <a:gd name="connsiteY67" fmla="*/ 1984917 h 2207942"/>
              <a:gd name="connsiteX68" fmla="*/ 2631688 w 3389971"/>
              <a:gd name="connsiteY68" fmla="*/ 1962615 h 2207942"/>
              <a:gd name="connsiteX69" fmla="*/ 2687444 w 3389971"/>
              <a:gd name="connsiteY69" fmla="*/ 1951464 h 2207942"/>
              <a:gd name="connsiteX70" fmla="*/ 2776653 w 3389971"/>
              <a:gd name="connsiteY70" fmla="*/ 1906859 h 2207942"/>
              <a:gd name="connsiteX71" fmla="*/ 2832410 w 3389971"/>
              <a:gd name="connsiteY71" fmla="*/ 1851103 h 2207942"/>
              <a:gd name="connsiteX72" fmla="*/ 2899317 w 3389971"/>
              <a:gd name="connsiteY72" fmla="*/ 1795347 h 2207942"/>
              <a:gd name="connsiteX73" fmla="*/ 2921619 w 3389971"/>
              <a:gd name="connsiteY73" fmla="*/ 1761893 h 2207942"/>
              <a:gd name="connsiteX74" fmla="*/ 2955073 w 3389971"/>
              <a:gd name="connsiteY74" fmla="*/ 1739591 h 2207942"/>
              <a:gd name="connsiteX75" fmla="*/ 3021980 w 3389971"/>
              <a:gd name="connsiteY75" fmla="*/ 1639230 h 2207942"/>
              <a:gd name="connsiteX76" fmla="*/ 3044283 w 3389971"/>
              <a:gd name="connsiteY76" fmla="*/ 1583473 h 2207942"/>
              <a:gd name="connsiteX77" fmla="*/ 3066585 w 3389971"/>
              <a:gd name="connsiteY77" fmla="*/ 1538869 h 2207942"/>
              <a:gd name="connsiteX78" fmla="*/ 3100039 w 3389971"/>
              <a:gd name="connsiteY78" fmla="*/ 1438508 h 2207942"/>
              <a:gd name="connsiteX79" fmla="*/ 3111190 w 3389971"/>
              <a:gd name="connsiteY79" fmla="*/ 1360449 h 2207942"/>
              <a:gd name="connsiteX80" fmla="*/ 3144644 w 3389971"/>
              <a:gd name="connsiteY80" fmla="*/ 1237786 h 2207942"/>
              <a:gd name="connsiteX81" fmla="*/ 3166946 w 3389971"/>
              <a:gd name="connsiteY81" fmla="*/ 1070517 h 2207942"/>
              <a:gd name="connsiteX82" fmla="*/ 3189249 w 3389971"/>
              <a:gd name="connsiteY82" fmla="*/ 880947 h 2207942"/>
              <a:gd name="connsiteX83" fmla="*/ 3200400 w 3389971"/>
              <a:gd name="connsiteY83" fmla="*/ 669073 h 2207942"/>
              <a:gd name="connsiteX84" fmla="*/ 3222702 w 3389971"/>
              <a:gd name="connsiteY84" fmla="*/ 524108 h 2207942"/>
              <a:gd name="connsiteX85" fmla="*/ 3245005 w 3389971"/>
              <a:gd name="connsiteY85" fmla="*/ 457200 h 2207942"/>
              <a:gd name="connsiteX86" fmla="*/ 3289610 w 3389971"/>
              <a:gd name="connsiteY86" fmla="*/ 379142 h 2207942"/>
              <a:gd name="connsiteX87" fmla="*/ 3311912 w 3389971"/>
              <a:gd name="connsiteY87" fmla="*/ 345688 h 2207942"/>
              <a:gd name="connsiteX88" fmla="*/ 3334214 w 3389971"/>
              <a:gd name="connsiteY88" fmla="*/ 278781 h 2207942"/>
              <a:gd name="connsiteX89" fmla="*/ 3356517 w 3389971"/>
              <a:gd name="connsiteY89" fmla="*/ 211873 h 2207942"/>
              <a:gd name="connsiteX90" fmla="*/ 3378819 w 3389971"/>
              <a:gd name="connsiteY90" fmla="*/ 133815 h 2207942"/>
              <a:gd name="connsiteX91" fmla="*/ 3389971 w 3389971"/>
              <a:gd name="connsiteY91" fmla="*/ 122664 h 22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9971" h="2207942">
                <a:moveTo>
                  <a:pt x="3389971" y="122664"/>
                </a:moveTo>
                <a:lnTo>
                  <a:pt x="3389971" y="122664"/>
                </a:lnTo>
                <a:lnTo>
                  <a:pt x="3289610" y="100361"/>
                </a:lnTo>
                <a:cubicBezTo>
                  <a:pt x="3274677" y="96915"/>
                  <a:pt x="3260268" y="90598"/>
                  <a:pt x="3245005" y="89210"/>
                </a:cubicBezTo>
                <a:cubicBezTo>
                  <a:pt x="3178270" y="83143"/>
                  <a:pt x="3111190" y="81776"/>
                  <a:pt x="3044283" y="78059"/>
                </a:cubicBezTo>
                <a:cubicBezTo>
                  <a:pt x="2972650" y="42242"/>
                  <a:pt x="3025330" y="63117"/>
                  <a:pt x="2932771" y="44605"/>
                </a:cubicBezTo>
                <a:cubicBezTo>
                  <a:pt x="2917743" y="41599"/>
                  <a:pt x="2902902" y="37664"/>
                  <a:pt x="2888166" y="33454"/>
                </a:cubicBezTo>
                <a:cubicBezTo>
                  <a:pt x="2876864" y="30225"/>
                  <a:pt x="2866386" y="23676"/>
                  <a:pt x="2854712" y="22303"/>
                </a:cubicBezTo>
                <a:cubicBezTo>
                  <a:pt x="2802898" y="16207"/>
                  <a:pt x="2750634" y="14869"/>
                  <a:pt x="2698595" y="11152"/>
                </a:cubicBezTo>
                <a:cubicBezTo>
                  <a:pt x="2672575" y="7435"/>
                  <a:pt x="2646820" y="0"/>
                  <a:pt x="2620536" y="0"/>
                </a:cubicBezTo>
                <a:cubicBezTo>
                  <a:pt x="2334298" y="0"/>
                  <a:pt x="2048054" y="4497"/>
                  <a:pt x="1761893" y="11152"/>
                </a:cubicBezTo>
                <a:cubicBezTo>
                  <a:pt x="1728320" y="11933"/>
                  <a:pt x="1622301" y="27907"/>
                  <a:pt x="1583473" y="33454"/>
                </a:cubicBezTo>
                <a:cubicBezTo>
                  <a:pt x="1503814" y="86560"/>
                  <a:pt x="1542570" y="71558"/>
                  <a:pt x="1471961" y="89210"/>
                </a:cubicBezTo>
                <a:cubicBezTo>
                  <a:pt x="1464527" y="96644"/>
                  <a:pt x="1458406" y="105681"/>
                  <a:pt x="1449658" y="111513"/>
                </a:cubicBezTo>
                <a:cubicBezTo>
                  <a:pt x="1422100" y="129885"/>
                  <a:pt x="1401335" y="135054"/>
                  <a:pt x="1371600" y="144966"/>
                </a:cubicBezTo>
                <a:cubicBezTo>
                  <a:pt x="1360449" y="152400"/>
                  <a:pt x="1349782" y="160620"/>
                  <a:pt x="1338146" y="167269"/>
                </a:cubicBezTo>
                <a:cubicBezTo>
                  <a:pt x="1303441" y="187101"/>
                  <a:pt x="1289727" y="187174"/>
                  <a:pt x="1260088" y="211873"/>
                </a:cubicBezTo>
                <a:cubicBezTo>
                  <a:pt x="1204401" y="258279"/>
                  <a:pt x="1251971" y="236881"/>
                  <a:pt x="1193180" y="256478"/>
                </a:cubicBezTo>
                <a:lnTo>
                  <a:pt x="1059366" y="345688"/>
                </a:lnTo>
                <a:cubicBezTo>
                  <a:pt x="1048215" y="353122"/>
                  <a:pt x="1036634" y="359950"/>
                  <a:pt x="1025912" y="367991"/>
                </a:cubicBezTo>
                <a:cubicBezTo>
                  <a:pt x="1011044" y="379142"/>
                  <a:pt x="997930" y="393133"/>
                  <a:pt x="981307" y="401444"/>
                </a:cubicBezTo>
                <a:cubicBezTo>
                  <a:pt x="967599" y="408298"/>
                  <a:pt x="951570" y="408878"/>
                  <a:pt x="936702" y="412595"/>
                </a:cubicBezTo>
                <a:cubicBezTo>
                  <a:pt x="925551" y="420029"/>
                  <a:pt x="913424" y="426176"/>
                  <a:pt x="903249" y="434898"/>
                </a:cubicBezTo>
                <a:cubicBezTo>
                  <a:pt x="861186" y="470953"/>
                  <a:pt x="862648" y="473498"/>
                  <a:pt x="836341" y="512956"/>
                </a:cubicBezTo>
                <a:cubicBezTo>
                  <a:pt x="832624" y="524107"/>
                  <a:pt x="832022" y="536845"/>
                  <a:pt x="825190" y="546410"/>
                </a:cubicBezTo>
                <a:cubicBezTo>
                  <a:pt x="781757" y="607216"/>
                  <a:pt x="784755" y="575694"/>
                  <a:pt x="735980" y="624469"/>
                </a:cubicBezTo>
                <a:cubicBezTo>
                  <a:pt x="726503" y="633946"/>
                  <a:pt x="720781" y="646557"/>
                  <a:pt x="713678" y="657922"/>
                </a:cubicBezTo>
                <a:cubicBezTo>
                  <a:pt x="702191" y="676302"/>
                  <a:pt x="689917" y="694292"/>
                  <a:pt x="680224" y="713678"/>
                </a:cubicBezTo>
                <a:cubicBezTo>
                  <a:pt x="631841" y="810445"/>
                  <a:pt x="736585" y="652493"/>
                  <a:pt x="635619" y="814039"/>
                </a:cubicBezTo>
                <a:cubicBezTo>
                  <a:pt x="630047" y="822954"/>
                  <a:pt x="620048" y="828265"/>
                  <a:pt x="613317" y="836342"/>
                </a:cubicBezTo>
                <a:cubicBezTo>
                  <a:pt x="601419" y="850620"/>
                  <a:pt x="590666" y="865823"/>
                  <a:pt x="579863" y="880947"/>
                </a:cubicBezTo>
                <a:cubicBezTo>
                  <a:pt x="572073" y="891853"/>
                  <a:pt x="566386" y="904314"/>
                  <a:pt x="557561" y="914400"/>
                </a:cubicBezTo>
                <a:cubicBezTo>
                  <a:pt x="540253" y="934180"/>
                  <a:pt x="520390" y="951571"/>
                  <a:pt x="501805" y="970156"/>
                </a:cubicBezTo>
                <a:cubicBezTo>
                  <a:pt x="494371" y="977590"/>
                  <a:pt x="488250" y="986627"/>
                  <a:pt x="479502" y="992459"/>
                </a:cubicBezTo>
                <a:cubicBezTo>
                  <a:pt x="468351" y="999893"/>
                  <a:pt x="456135" y="1005936"/>
                  <a:pt x="446049" y="1014761"/>
                </a:cubicBezTo>
                <a:cubicBezTo>
                  <a:pt x="426269" y="1032069"/>
                  <a:pt x="408878" y="1051932"/>
                  <a:pt x="390293" y="1070517"/>
                </a:cubicBezTo>
                <a:cubicBezTo>
                  <a:pt x="382859" y="1077951"/>
                  <a:pt x="373822" y="1084072"/>
                  <a:pt x="367990" y="1092820"/>
                </a:cubicBezTo>
                <a:cubicBezTo>
                  <a:pt x="339856" y="1135021"/>
                  <a:pt x="355165" y="1116796"/>
                  <a:pt x="323385" y="1148576"/>
                </a:cubicBezTo>
                <a:cubicBezTo>
                  <a:pt x="295357" y="1232664"/>
                  <a:pt x="336425" y="1132275"/>
                  <a:pt x="278780" y="1204332"/>
                </a:cubicBezTo>
                <a:cubicBezTo>
                  <a:pt x="271437" y="1213511"/>
                  <a:pt x="272886" y="1227272"/>
                  <a:pt x="267629" y="1237786"/>
                </a:cubicBezTo>
                <a:cubicBezTo>
                  <a:pt x="253562" y="1265920"/>
                  <a:pt x="243768" y="1272798"/>
                  <a:pt x="223024" y="1293542"/>
                </a:cubicBezTo>
                <a:cubicBezTo>
                  <a:pt x="183860" y="1371872"/>
                  <a:pt x="214185" y="1305964"/>
                  <a:pt x="189571" y="1371600"/>
                </a:cubicBezTo>
                <a:cubicBezTo>
                  <a:pt x="182542" y="1390343"/>
                  <a:pt x="173598" y="1408366"/>
                  <a:pt x="167268" y="1427356"/>
                </a:cubicBezTo>
                <a:cubicBezTo>
                  <a:pt x="143264" y="1499366"/>
                  <a:pt x="173015" y="1446614"/>
                  <a:pt x="133814" y="1505415"/>
                </a:cubicBezTo>
                <a:cubicBezTo>
                  <a:pt x="107379" y="1637591"/>
                  <a:pt x="142125" y="1500656"/>
                  <a:pt x="100361" y="1594625"/>
                </a:cubicBezTo>
                <a:cubicBezTo>
                  <a:pt x="90813" y="1616108"/>
                  <a:pt x="91098" y="1641971"/>
                  <a:pt x="78058" y="1661532"/>
                </a:cubicBezTo>
                <a:cubicBezTo>
                  <a:pt x="70624" y="1672683"/>
                  <a:pt x="61750" y="1682999"/>
                  <a:pt x="55756" y="1694986"/>
                </a:cubicBezTo>
                <a:cubicBezTo>
                  <a:pt x="47899" y="1710699"/>
                  <a:pt x="28737" y="1761674"/>
                  <a:pt x="22302" y="1784195"/>
                </a:cubicBezTo>
                <a:cubicBezTo>
                  <a:pt x="18092" y="1798931"/>
                  <a:pt x="15361" y="1814064"/>
                  <a:pt x="11151" y="1828800"/>
                </a:cubicBezTo>
                <a:cubicBezTo>
                  <a:pt x="7922" y="1840102"/>
                  <a:pt x="3717" y="1851103"/>
                  <a:pt x="0" y="1862254"/>
                </a:cubicBezTo>
                <a:cubicBezTo>
                  <a:pt x="3717" y="1921727"/>
                  <a:pt x="4913" y="1981411"/>
                  <a:pt x="11151" y="2040673"/>
                </a:cubicBezTo>
                <a:cubicBezTo>
                  <a:pt x="12381" y="2052363"/>
                  <a:pt x="16254" y="2064048"/>
                  <a:pt x="22302" y="2074127"/>
                </a:cubicBezTo>
                <a:cubicBezTo>
                  <a:pt x="27711" y="2083142"/>
                  <a:pt x="38037" y="2088220"/>
                  <a:pt x="44605" y="2096430"/>
                </a:cubicBezTo>
                <a:cubicBezTo>
                  <a:pt x="81288" y="2142284"/>
                  <a:pt x="47298" y="2123347"/>
                  <a:pt x="100361" y="2141034"/>
                </a:cubicBezTo>
                <a:cubicBezTo>
                  <a:pt x="107795" y="2148468"/>
                  <a:pt x="113648" y="2157928"/>
                  <a:pt x="122663" y="2163337"/>
                </a:cubicBezTo>
                <a:cubicBezTo>
                  <a:pt x="134815" y="2170629"/>
                  <a:pt x="191444" y="2182988"/>
                  <a:pt x="200722" y="2185639"/>
                </a:cubicBezTo>
                <a:cubicBezTo>
                  <a:pt x="280737" y="2208501"/>
                  <a:pt x="176562" y="2185269"/>
                  <a:pt x="289932" y="2207942"/>
                </a:cubicBezTo>
                <a:lnTo>
                  <a:pt x="992458" y="2196791"/>
                </a:lnTo>
                <a:cubicBezTo>
                  <a:pt x="1004207" y="2196435"/>
                  <a:pt x="1014906" y="2189766"/>
                  <a:pt x="1025912" y="2185639"/>
                </a:cubicBezTo>
                <a:cubicBezTo>
                  <a:pt x="1044654" y="2178611"/>
                  <a:pt x="1061896" y="2166459"/>
                  <a:pt x="1081668" y="2163337"/>
                </a:cubicBezTo>
                <a:cubicBezTo>
                  <a:pt x="1133201" y="2155200"/>
                  <a:pt x="1185746" y="2155903"/>
                  <a:pt x="1237785" y="2152186"/>
                </a:cubicBezTo>
                <a:cubicBezTo>
                  <a:pt x="1260088" y="2148469"/>
                  <a:pt x="1282185" y="2143178"/>
                  <a:pt x="1304693" y="2141034"/>
                </a:cubicBezTo>
                <a:cubicBezTo>
                  <a:pt x="1409897" y="2131014"/>
                  <a:pt x="1570774" y="2126281"/>
                  <a:pt x="1672683" y="2118732"/>
                </a:cubicBezTo>
                <a:cubicBezTo>
                  <a:pt x="1706251" y="2116246"/>
                  <a:pt x="1739590" y="2111298"/>
                  <a:pt x="1773044" y="2107581"/>
                </a:cubicBezTo>
                <a:cubicBezTo>
                  <a:pt x="1795346" y="2100147"/>
                  <a:pt x="1817144" y="2090980"/>
                  <a:pt x="1839951" y="2085278"/>
                </a:cubicBezTo>
                <a:cubicBezTo>
                  <a:pt x="1853595" y="2081867"/>
                  <a:pt x="1933433" y="2064332"/>
                  <a:pt x="1962614" y="2051825"/>
                </a:cubicBezTo>
                <a:cubicBezTo>
                  <a:pt x="2013901" y="2029844"/>
                  <a:pt x="1997569" y="2026937"/>
                  <a:pt x="2051824" y="2018371"/>
                </a:cubicBezTo>
                <a:cubicBezTo>
                  <a:pt x="2209982" y="1993399"/>
                  <a:pt x="2199429" y="1999150"/>
                  <a:pt x="2341756" y="1984917"/>
                </a:cubicBezTo>
                <a:cubicBezTo>
                  <a:pt x="2549064" y="1964186"/>
                  <a:pt x="2325705" y="1980614"/>
                  <a:pt x="2631688" y="1962615"/>
                </a:cubicBezTo>
                <a:cubicBezTo>
                  <a:pt x="2650273" y="1958898"/>
                  <a:pt x="2670492" y="1959940"/>
                  <a:pt x="2687444" y="1951464"/>
                </a:cubicBezTo>
                <a:cubicBezTo>
                  <a:pt x="2812392" y="1888989"/>
                  <a:pt x="2611577" y="1939874"/>
                  <a:pt x="2776653" y="1906859"/>
                </a:cubicBezTo>
                <a:cubicBezTo>
                  <a:pt x="2865861" y="1847386"/>
                  <a:pt x="2758071" y="1925442"/>
                  <a:pt x="2832410" y="1851103"/>
                </a:cubicBezTo>
                <a:cubicBezTo>
                  <a:pt x="2920113" y="1763400"/>
                  <a:pt x="2807990" y="1904939"/>
                  <a:pt x="2899317" y="1795347"/>
                </a:cubicBezTo>
                <a:cubicBezTo>
                  <a:pt x="2907897" y="1785051"/>
                  <a:pt x="2912142" y="1771370"/>
                  <a:pt x="2921619" y="1761893"/>
                </a:cubicBezTo>
                <a:cubicBezTo>
                  <a:pt x="2931096" y="1752416"/>
                  <a:pt x="2945596" y="1749068"/>
                  <a:pt x="2955073" y="1739591"/>
                </a:cubicBezTo>
                <a:cubicBezTo>
                  <a:pt x="2989629" y="1705035"/>
                  <a:pt x="3003304" y="1681250"/>
                  <a:pt x="3021980" y="1639230"/>
                </a:cubicBezTo>
                <a:cubicBezTo>
                  <a:pt x="3030110" y="1620938"/>
                  <a:pt x="3036153" y="1601765"/>
                  <a:pt x="3044283" y="1583473"/>
                </a:cubicBezTo>
                <a:cubicBezTo>
                  <a:pt x="3051034" y="1568283"/>
                  <a:pt x="3060618" y="1554384"/>
                  <a:pt x="3066585" y="1538869"/>
                </a:cubicBezTo>
                <a:cubicBezTo>
                  <a:pt x="3079244" y="1505956"/>
                  <a:pt x="3100039" y="1438508"/>
                  <a:pt x="3100039" y="1438508"/>
                </a:cubicBezTo>
                <a:cubicBezTo>
                  <a:pt x="3103756" y="1412488"/>
                  <a:pt x="3106035" y="1386222"/>
                  <a:pt x="3111190" y="1360449"/>
                </a:cubicBezTo>
                <a:cubicBezTo>
                  <a:pt x="3133067" y="1251061"/>
                  <a:pt x="3116795" y="1460580"/>
                  <a:pt x="3144644" y="1237786"/>
                </a:cubicBezTo>
                <a:cubicBezTo>
                  <a:pt x="3176598" y="982148"/>
                  <a:pt x="3136171" y="1301336"/>
                  <a:pt x="3166946" y="1070517"/>
                </a:cubicBezTo>
                <a:cubicBezTo>
                  <a:pt x="3177161" y="993902"/>
                  <a:pt x="3180528" y="959433"/>
                  <a:pt x="3189249" y="880947"/>
                </a:cubicBezTo>
                <a:cubicBezTo>
                  <a:pt x="3192966" y="810322"/>
                  <a:pt x="3195361" y="739616"/>
                  <a:pt x="3200400" y="669073"/>
                </a:cubicBezTo>
                <a:cubicBezTo>
                  <a:pt x="3204572" y="610671"/>
                  <a:pt x="3207336" y="575327"/>
                  <a:pt x="3222702" y="524108"/>
                </a:cubicBezTo>
                <a:cubicBezTo>
                  <a:pt x="3229457" y="501590"/>
                  <a:pt x="3231964" y="476761"/>
                  <a:pt x="3245005" y="457200"/>
                </a:cubicBezTo>
                <a:cubicBezTo>
                  <a:pt x="3299336" y="375704"/>
                  <a:pt x="3233023" y="478169"/>
                  <a:pt x="3289610" y="379142"/>
                </a:cubicBezTo>
                <a:cubicBezTo>
                  <a:pt x="3296259" y="367506"/>
                  <a:pt x="3306469" y="357935"/>
                  <a:pt x="3311912" y="345688"/>
                </a:cubicBezTo>
                <a:cubicBezTo>
                  <a:pt x="3321460" y="324205"/>
                  <a:pt x="3326780" y="301083"/>
                  <a:pt x="3334214" y="278781"/>
                </a:cubicBezTo>
                <a:lnTo>
                  <a:pt x="3356517" y="211873"/>
                </a:lnTo>
                <a:cubicBezTo>
                  <a:pt x="3363565" y="183683"/>
                  <a:pt x="3368156" y="160473"/>
                  <a:pt x="3378819" y="133815"/>
                </a:cubicBezTo>
                <a:cubicBezTo>
                  <a:pt x="3381906" y="126098"/>
                  <a:pt x="3386254" y="118947"/>
                  <a:pt x="3389971" y="1226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0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恒星内部の元素合成の進み方</a:t>
            </a:r>
            <a:endParaRPr kumimoji="1" lang="ja-JP" altLang="en-US" sz="4800" dirty="0"/>
          </a:p>
        </p:txBody>
      </p:sp>
      <p:pic>
        <p:nvPicPr>
          <p:cNvPr id="3076" name="Picture 4" descr="http://www.rri.kyoto-u.ac.jp/NBMP/study/images/nucl_char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372" r="17655" b="11244"/>
          <a:stretch/>
        </p:blipFill>
        <p:spPr bwMode="auto">
          <a:xfrm>
            <a:off x="-2" y="1159902"/>
            <a:ext cx="6876257" cy="39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-yamaga.jp/nanimono/uchu/koseinoshink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026"/>
          <a:stretch/>
        </p:blipFill>
        <p:spPr bwMode="auto">
          <a:xfrm>
            <a:off x="1485899" y="4608199"/>
            <a:ext cx="5818149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 rot="13858184">
            <a:off x="456357" y="4055562"/>
            <a:ext cx="936104" cy="232000"/>
          </a:xfrm>
          <a:prstGeom prst="down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1979712" y="2784692"/>
            <a:ext cx="33522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 rot="13782698">
            <a:off x="976055" y="3512683"/>
            <a:ext cx="576064" cy="673630"/>
          </a:xfrm>
          <a:prstGeom prst="down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13422134">
            <a:off x="1640241" y="2867448"/>
            <a:ext cx="432048" cy="875646"/>
          </a:xfrm>
          <a:prstGeom prst="downArrow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3902927" y="2352907"/>
            <a:ext cx="3389971" cy="2207942"/>
          </a:xfrm>
          <a:custGeom>
            <a:avLst/>
            <a:gdLst>
              <a:gd name="connsiteX0" fmla="*/ 3389971 w 3389971"/>
              <a:gd name="connsiteY0" fmla="*/ 122664 h 2207942"/>
              <a:gd name="connsiteX1" fmla="*/ 3389971 w 3389971"/>
              <a:gd name="connsiteY1" fmla="*/ 122664 h 2207942"/>
              <a:gd name="connsiteX2" fmla="*/ 3289610 w 3389971"/>
              <a:gd name="connsiteY2" fmla="*/ 100361 h 2207942"/>
              <a:gd name="connsiteX3" fmla="*/ 3245005 w 3389971"/>
              <a:gd name="connsiteY3" fmla="*/ 89210 h 2207942"/>
              <a:gd name="connsiteX4" fmla="*/ 3044283 w 3389971"/>
              <a:gd name="connsiteY4" fmla="*/ 78059 h 2207942"/>
              <a:gd name="connsiteX5" fmla="*/ 2932771 w 3389971"/>
              <a:gd name="connsiteY5" fmla="*/ 44605 h 2207942"/>
              <a:gd name="connsiteX6" fmla="*/ 2888166 w 3389971"/>
              <a:gd name="connsiteY6" fmla="*/ 33454 h 2207942"/>
              <a:gd name="connsiteX7" fmla="*/ 2854712 w 3389971"/>
              <a:gd name="connsiteY7" fmla="*/ 22303 h 2207942"/>
              <a:gd name="connsiteX8" fmla="*/ 2698595 w 3389971"/>
              <a:gd name="connsiteY8" fmla="*/ 11152 h 2207942"/>
              <a:gd name="connsiteX9" fmla="*/ 2620536 w 3389971"/>
              <a:gd name="connsiteY9" fmla="*/ 0 h 2207942"/>
              <a:gd name="connsiteX10" fmla="*/ 1761893 w 3389971"/>
              <a:gd name="connsiteY10" fmla="*/ 11152 h 2207942"/>
              <a:gd name="connsiteX11" fmla="*/ 1583473 w 3389971"/>
              <a:gd name="connsiteY11" fmla="*/ 33454 h 2207942"/>
              <a:gd name="connsiteX12" fmla="*/ 1471961 w 3389971"/>
              <a:gd name="connsiteY12" fmla="*/ 89210 h 2207942"/>
              <a:gd name="connsiteX13" fmla="*/ 1449658 w 3389971"/>
              <a:gd name="connsiteY13" fmla="*/ 111513 h 2207942"/>
              <a:gd name="connsiteX14" fmla="*/ 1371600 w 3389971"/>
              <a:gd name="connsiteY14" fmla="*/ 144966 h 2207942"/>
              <a:gd name="connsiteX15" fmla="*/ 1338146 w 3389971"/>
              <a:gd name="connsiteY15" fmla="*/ 167269 h 2207942"/>
              <a:gd name="connsiteX16" fmla="*/ 1260088 w 3389971"/>
              <a:gd name="connsiteY16" fmla="*/ 211873 h 2207942"/>
              <a:gd name="connsiteX17" fmla="*/ 1193180 w 3389971"/>
              <a:gd name="connsiteY17" fmla="*/ 256478 h 2207942"/>
              <a:gd name="connsiteX18" fmla="*/ 1059366 w 3389971"/>
              <a:gd name="connsiteY18" fmla="*/ 345688 h 2207942"/>
              <a:gd name="connsiteX19" fmla="*/ 1025912 w 3389971"/>
              <a:gd name="connsiteY19" fmla="*/ 367991 h 2207942"/>
              <a:gd name="connsiteX20" fmla="*/ 981307 w 3389971"/>
              <a:gd name="connsiteY20" fmla="*/ 401444 h 2207942"/>
              <a:gd name="connsiteX21" fmla="*/ 936702 w 3389971"/>
              <a:gd name="connsiteY21" fmla="*/ 412595 h 2207942"/>
              <a:gd name="connsiteX22" fmla="*/ 903249 w 3389971"/>
              <a:gd name="connsiteY22" fmla="*/ 434898 h 2207942"/>
              <a:gd name="connsiteX23" fmla="*/ 836341 w 3389971"/>
              <a:gd name="connsiteY23" fmla="*/ 512956 h 2207942"/>
              <a:gd name="connsiteX24" fmla="*/ 825190 w 3389971"/>
              <a:gd name="connsiteY24" fmla="*/ 546410 h 2207942"/>
              <a:gd name="connsiteX25" fmla="*/ 735980 w 3389971"/>
              <a:gd name="connsiteY25" fmla="*/ 624469 h 2207942"/>
              <a:gd name="connsiteX26" fmla="*/ 713678 w 3389971"/>
              <a:gd name="connsiteY26" fmla="*/ 657922 h 2207942"/>
              <a:gd name="connsiteX27" fmla="*/ 680224 w 3389971"/>
              <a:gd name="connsiteY27" fmla="*/ 713678 h 2207942"/>
              <a:gd name="connsiteX28" fmla="*/ 635619 w 3389971"/>
              <a:gd name="connsiteY28" fmla="*/ 814039 h 2207942"/>
              <a:gd name="connsiteX29" fmla="*/ 613317 w 3389971"/>
              <a:gd name="connsiteY29" fmla="*/ 836342 h 2207942"/>
              <a:gd name="connsiteX30" fmla="*/ 579863 w 3389971"/>
              <a:gd name="connsiteY30" fmla="*/ 880947 h 2207942"/>
              <a:gd name="connsiteX31" fmla="*/ 557561 w 3389971"/>
              <a:gd name="connsiteY31" fmla="*/ 914400 h 2207942"/>
              <a:gd name="connsiteX32" fmla="*/ 501805 w 3389971"/>
              <a:gd name="connsiteY32" fmla="*/ 970156 h 2207942"/>
              <a:gd name="connsiteX33" fmla="*/ 479502 w 3389971"/>
              <a:gd name="connsiteY33" fmla="*/ 992459 h 2207942"/>
              <a:gd name="connsiteX34" fmla="*/ 446049 w 3389971"/>
              <a:gd name="connsiteY34" fmla="*/ 1014761 h 2207942"/>
              <a:gd name="connsiteX35" fmla="*/ 390293 w 3389971"/>
              <a:gd name="connsiteY35" fmla="*/ 1070517 h 2207942"/>
              <a:gd name="connsiteX36" fmla="*/ 367990 w 3389971"/>
              <a:gd name="connsiteY36" fmla="*/ 1092820 h 2207942"/>
              <a:gd name="connsiteX37" fmla="*/ 323385 w 3389971"/>
              <a:gd name="connsiteY37" fmla="*/ 1148576 h 2207942"/>
              <a:gd name="connsiteX38" fmla="*/ 278780 w 3389971"/>
              <a:gd name="connsiteY38" fmla="*/ 1204332 h 2207942"/>
              <a:gd name="connsiteX39" fmla="*/ 267629 w 3389971"/>
              <a:gd name="connsiteY39" fmla="*/ 1237786 h 2207942"/>
              <a:gd name="connsiteX40" fmla="*/ 223024 w 3389971"/>
              <a:gd name="connsiteY40" fmla="*/ 1293542 h 2207942"/>
              <a:gd name="connsiteX41" fmla="*/ 189571 w 3389971"/>
              <a:gd name="connsiteY41" fmla="*/ 1371600 h 2207942"/>
              <a:gd name="connsiteX42" fmla="*/ 167268 w 3389971"/>
              <a:gd name="connsiteY42" fmla="*/ 1427356 h 2207942"/>
              <a:gd name="connsiteX43" fmla="*/ 133814 w 3389971"/>
              <a:gd name="connsiteY43" fmla="*/ 1505415 h 2207942"/>
              <a:gd name="connsiteX44" fmla="*/ 100361 w 3389971"/>
              <a:gd name="connsiteY44" fmla="*/ 1594625 h 2207942"/>
              <a:gd name="connsiteX45" fmla="*/ 78058 w 3389971"/>
              <a:gd name="connsiteY45" fmla="*/ 1661532 h 2207942"/>
              <a:gd name="connsiteX46" fmla="*/ 55756 w 3389971"/>
              <a:gd name="connsiteY46" fmla="*/ 1694986 h 2207942"/>
              <a:gd name="connsiteX47" fmla="*/ 22302 w 3389971"/>
              <a:gd name="connsiteY47" fmla="*/ 1784195 h 2207942"/>
              <a:gd name="connsiteX48" fmla="*/ 11151 w 3389971"/>
              <a:gd name="connsiteY48" fmla="*/ 1828800 h 2207942"/>
              <a:gd name="connsiteX49" fmla="*/ 0 w 3389971"/>
              <a:gd name="connsiteY49" fmla="*/ 1862254 h 2207942"/>
              <a:gd name="connsiteX50" fmla="*/ 11151 w 3389971"/>
              <a:gd name="connsiteY50" fmla="*/ 2040673 h 2207942"/>
              <a:gd name="connsiteX51" fmla="*/ 22302 w 3389971"/>
              <a:gd name="connsiteY51" fmla="*/ 2074127 h 2207942"/>
              <a:gd name="connsiteX52" fmla="*/ 44605 w 3389971"/>
              <a:gd name="connsiteY52" fmla="*/ 2096430 h 2207942"/>
              <a:gd name="connsiteX53" fmla="*/ 100361 w 3389971"/>
              <a:gd name="connsiteY53" fmla="*/ 2141034 h 2207942"/>
              <a:gd name="connsiteX54" fmla="*/ 122663 w 3389971"/>
              <a:gd name="connsiteY54" fmla="*/ 2163337 h 2207942"/>
              <a:gd name="connsiteX55" fmla="*/ 200722 w 3389971"/>
              <a:gd name="connsiteY55" fmla="*/ 2185639 h 2207942"/>
              <a:gd name="connsiteX56" fmla="*/ 289932 w 3389971"/>
              <a:gd name="connsiteY56" fmla="*/ 2207942 h 2207942"/>
              <a:gd name="connsiteX57" fmla="*/ 992458 w 3389971"/>
              <a:gd name="connsiteY57" fmla="*/ 2196791 h 2207942"/>
              <a:gd name="connsiteX58" fmla="*/ 1025912 w 3389971"/>
              <a:gd name="connsiteY58" fmla="*/ 2185639 h 2207942"/>
              <a:gd name="connsiteX59" fmla="*/ 1081668 w 3389971"/>
              <a:gd name="connsiteY59" fmla="*/ 2163337 h 2207942"/>
              <a:gd name="connsiteX60" fmla="*/ 1237785 w 3389971"/>
              <a:gd name="connsiteY60" fmla="*/ 2152186 h 2207942"/>
              <a:gd name="connsiteX61" fmla="*/ 1304693 w 3389971"/>
              <a:gd name="connsiteY61" fmla="*/ 2141034 h 2207942"/>
              <a:gd name="connsiteX62" fmla="*/ 1672683 w 3389971"/>
              <a:gd name="connsiteY62" fmla="*/ 2118732 h 2207942"/>
              <a:gd name="connsiteX63" fmla="*/ 1773044 w 3389971"/>
              <a:gd name="connsiteY63" fmla="*/ 2107581 h 2207942"/>
              <a:gd name="connsiteX64" fmla="*/ 1839951 w 3389971"/>
              <a:gd name="connsiteY64" fmla="*/ 2085278 h 2207942"/>
              <a:gd name="connsiteX65" fmla="*/ 1962614 w 3389971"/>
              <a:gd name="connsiteY65" fmla="*/ 2051825 h 2207942"/>
              <a:gd name="connsiteX66" fmla="*/ 2051824 w 3389971"/>
              <a:gd name="connsiteY66" fmla="*/ 2018371 h 2207942"/>
              <a:gd name="connsiteX67" fmla="*/ 2341756 w 3389971"/>
              <a:gd name="connsiteY67" fmla="*/ 1984917 h 2207942"/>
              <a:gd name="connsiteX68" fmla="*/ 2631688 w 3389971"/>
              <a:gd name="connsiteY68" fmla="*/ 1962615 h 2207942"/>
              <a:gd name="connsiteX69" fmla="*/ 2687444 w 3389971"/>
              <a:gd name="connsiteY69" fmla="*/ 1951464 h 2207942"/>
              <a:gd name="connsiteX70" fmla="*/ 2776653 w 3389971"/>
              <a:gd name="connsiteY70" fmla="*/ 1906859 h 2207942"/>
              <a:gd name="connsiteX71" fmla="*/ 2832410 w 3389971"/>
              <a:gd name="connsiteY71" fmla="*/ 1851103 h 2207942"/>
              <a:gd name="connsiteX72" fmla="*/ 2899317 w 3389971"/>
              <a:gd name="connsiteY72" fmla="*/ 1795347 h 2207942"/>
              <a:gd name="connsiteX73" fmla="*/ 2921619 w 3389971"/>
              <a:gd name="connsiteY73" fmla="*/ 1761893 h 2207942"/>
              <a:gd name="connsiteX74" fmla="*/ 2955073 w 3389971"/>
              <a:gd name="connsiteY74" fmla="*/ 1739591 h 2207942"/>
              <a:gd name="connsiteX75" fmla="*/ 3021980 w 3389971"/>
              <a:gd name="connsiteY75" fmla="*/ 1639230 h 2207942"/>
              <a:gd name="connsiteX76" fmla="*/ 3044283 w 3389971"/>
              <a:gd name="connsiteY76" fmla="*/ 1583473 h 2207942"/>
              <a:gd name="connsiteX77" fmla="*/ 3066585 w 3389971"/>
              <a:gd name="connsiteY77" fmla="*/ 1538869 h 2207942"/>
              <a:gd name="connsiteX78" fmla="*/ 3100039 w 3389971"/>
              <a:gd name="connsiteY78" fmla="*/ 1438508 h 2207942"/>
              <a:gd name="connsiteX79" fmla="*/ 3111190 w 3389971"/>
              <a:gd name="connsiteY79" fmla="*/ 1360449 h 2207942"/>
              <a:gd name="connsiteX80" fmla="*/ 3144644 w 3389971"/>
              <a:gd name="connsiteY80" fmla="*/ 1237786 h 2207942"/>
              <a:gd name="connsiteX81" fmla="*/ 3166946 w 3389971"/>
              <a:gd name="connsiteY81" fmla="*/ 1070517 h 2207942"/>
              <a:gd name="connsiteX82" fmla="*/ 3189249 w 3389971"/>
              <a:gd name="connsiteY82" fmla="*/ 880947 h 2207942"/>
              <a:gd name="connsiteX83" fmla="*/ 3200400 w 3389971"/>
              <a:gd name="connsiteY83" fmla="*/ 669073 h 2207942"/>
              <a:gd name="connsiteX84" fmla="*/ 3222702 w 3389971"/>
              <a:gd name="connsiteY84" fmla="*/ 524108 h 2207942"/>
              <a:gd name="connsiteX85" fmla="*/ 3245005 w 3389971"/>
              <a:gd name="connsiteY85" fmla="*/ 457200 h 2207942"/>
              <a:gd name="connsiteX86" fmla="*/ 3289610 w 3389971"/>
              <a:gd name="connsiteY86" fmla="*/ 379142 h 2207942"/>
              <a:gd name="connsiteX87" fmla="*/ 3311912 w 3389971"/>
              <a:gd name="connsiteY87" fmla="*/ 345688 h 2207942"/>
              <a:gd name="connsiteX88" fmla="*/ 3334214 w 3389971"/>
              <a:gd name="connsiteY88" fmla="*/ 278781 h 2207942"/>
              <a:gd name="connsiteX89" fmla="*/ 3356517 w 3389971"/>
              <a:gd name="connsiteY89" fmla="*/ 211873 h 2207942"/>
              <a:gd name="connsiteX90" fmla="*/ 3378819 w 3389971"/>
              <a:gd name="connsiteY90" fmla="*/ 133815 h 2207942"/>
              <a:gd name="connsiteX91" fmla="*/ 3389971 w 3389971"/>
              <a:gd name="connsiteY91" fmla="*/ 122664 h 22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9971" h="2207942">
                <a:moveTo>
                  <a:pt x="3389971" y="122664"/>
                </a:moveTo>
                <a:lnTo>
                  <a:pt x="3389971" y="122664"/>
                </a:lnTo>
                <a:lnTo>
                  <a:pt x="3289610" y="100361"/>
                </a:lnTo>
                <a:cubicBezTo>
                  <a:pt x="3274677" y="96915"/>
                  <a:pt x="3260268" y="90598"/>
                  <a:pt x="3245005" y="89210"/>
                </a:cubicBezTo>
                <a:cubicBezTo>
                  <a:pt x="3178270" y="83143"/>
                  <a:pt x="3111190" y="81776"/>
                  <a:pt x="3044283" y="78059"/>
                </a:cubicBezTo>
                <a:cubicBezTo>
                  <a:pt x="2972650" y="42242"/>
                  <a:pt x="3025330" y="63117"/>
                  <a:pt x="2932771" y="44605"/>
                </a:cubicBezTo>
                <a:cubicBezTo>
                  <a:pt x="2917743" y="41599"/>
                  <a:pt x="2902902" y="37664"/>
                  <a:pt x="2888166" y="33454"/>
                </a:cubicBezTo>
                <a:cubicBezTo>
                  <a:pt x="2876864" y="30225"/>
                  <a:pt x="2866386" y="23676"/>
                  <a:pt x="2854712" y="22303"/>
                </a:cubicBezTo>
                <a:cubicBezTo>
                  <a:pt x="2802898" y="16207"/>
                  <a:pt x="2750634" y="14869"/>
                  <a:pt x="2698595" y="11152"/>
                </a:cubicBezTo>
                <a:cubicBezTo>
                  <a:pt x="2672575" y="7435"/>
                  <a:pt x="2646820" y="0"/>
                  <a:pt x="2620536" y="0"/>
                </a:cubicBezTo>
                <a:cubicBezTo>
                  <a:pt x="2334298" y="0"/>
                  <a:pt x="2048054" y="4497"/>
                  <a:pt x="1761893" y="11152"/>
                </a:cubicBezTo>
                <a:cubicBezTo>
                  <a:pt x="1728320" y="11933"/>
                  <a:pt x="1622301" y="27907"/>
                  <a:pt x="1583473" y="33454"/>
                </a:cubicBezTo>
                <a:cubicBezTo>
                  <a:pt x="1503814" y="86560"/>
                  <a:pt x="1542570" y="71558"/>
                  <a:pt x="1471961" y="89210"/>
                </a:cubicBezTo>
                <a:cubicBezTo>
                  <a:pt x="1464527" y="96644"/>
                  <a:pt x="1458406" y="105681"/>
                  <a:pt x="1449658" y="111513"/>
                </a:cubicBezTo>
                <a:cubicBezTo>
                  <a:pt x="1422100" y="129885"/>
                  <a:pt x="1401335" y="135054"/>
                  <a:pt x="1371600" y="144966"/>
                </a:cubicBezTo>
                <a:cubicBezTo>
                  <a:pt x="1360449" y="152400"/>
                  <a:pt x="1349782" y="160620"/>
                  <a:pt x="1338146" y="167269"/>
                </a:cubicBezTo>
                <a:cubicBezTo>
                  <a:pt x="1303441" y="187101"/>
                  <a:pt x="1289727" y="187174"/>
                  <a:pt x="1260088" y="211873"/>
                </a:cubicBezTo>
                <a:cubicBezTo>
                  <a:pt x="1204401" y="258279"/>
                  <a:pt x="1251971" y="236881"/>
                  <a:pt x="1193180" y="256478"/>
                </a:cubicBezTo>
                <a:lnTo>
                  <a:pt x="1059366" y="345688"/>
                </a:lnTo>
                <a:cubicBezTo>
                  <a:pt x="1048215" y="353122"/>
                  <a:pt x="1036634" y="359950"/>
                  <a:pt x="1025912" y="367991"/>
                </a:cubicBezTo>
                <a:cubicBezTo>
                  <a:pt x="1011044" y="379142"/>
                  <a:pt x="997930" y="393133"/>
                  <a:pt x="981307" y="401444"/>
                </a:cubicBezTo>
                <a:cubicBezTo>
                  <a:pt x="967599" y="408298"/>
                  <a:pt x="951570" y="408878"/>
                  <a:pt x="936702" y="412595"/>
                </a:cubicBezTo>
                <a:cubicBezTo>
                  <a:pt x="925551" y="420029"/>
                  <a:pt x="913424" y="426176"/>
                  <a:pt x="903249" y="434898"/>
                </a:cubicBezTo>
                <a:cubicBezTo>
                  <a:pt x="861186" y="470953"/>
                  <a:pt x="862648" y="473498"/>
                  <a:pt x="836341" y="512956"/>
                </a:cubicBezTo>
                <a:cubicBezTo>
                  <a:pt x="832624" y="524107"/>
                  <a:pt x="832022" y="536845"/>
                  <a:pt x="825190" y="546410"/>
                </a:cubicBezTo>
                <a:cubicBezTo>
                  <a:pt x="781757" y="607216"/>
                  <a:pt x="784755" y="575694"/>
                  <a:pt x="735980" y="624469"/>
                </a:cubicBezTo>
                <a:cubicBezTo>
                  <a:pt x="726503" y="633946"/>
                  <a:pt x="720781" y="646557"/>
                  <a:pt x="713678" y="657922"/>
                </a:cubicBezTo>
                <a:cubicBezTo>
                  <a:pt x="702191" y="676302"/>
                  <a:pt x="689917" y="694292"/>
                  <a:pt x="680224" y="713678"/>
                </a:cubicBezTo>
                <a:cubicBezTo>
                  <a:pt x="631841" y="810445"/>
                  <a:pt x="736585" y="652493"/>
                  <a:pt x="635619" y="814039"/>
                </a:cubicBezTo>
                <a:cubicBezTo>
                  <a:pt x="630047" y="822954"/>
                  <a:pt x="620048" y="828265"/>
                  <a:pt x="613317" y="836342"/>
                </a:cubicBezTo>
                <a:cubicBezTo>
                  <a:pt x="601419" y="850620"/>
                  <a:pt x="590666" y="865823"/>
                  <a:pt x="579863" y="880947"/>
                </a:cubicBezTo>
                <a:cubicBezTo>
                  <a:pt x="572073" y="891853"/>
                  <a:pt x="566386" y="904314"/>
                  <a:pt x="557561" y="914400"/>
                </a:cubicBezTo>
                <a:cubicBezTo>
                  <a:pt x="540253" y="934180"/>
                  <a:pt x="520390" y="951571"/>
                  <a:pt x="501805" y="970156"/>
                </a:cubicBezTo>
                <a:cubicBezTo>
                  <a:pt x="494371" y="977590"/>
                  <a:pt x="488250" y="986627"/>
                  <a:pt x="479502" y="992459"/>
                </a:cubicBezTo>
                <a:cubicBezTo>
                  <a:pt x="468351" y="999893"/>
                  <a:pt x="456135" y="1005936"/>
                  <a:pt x="446049" y="1014761"/>
                </a:cubicBezTo>
                <a:cubicBezTo>
                  <a:pt x="426269" y="1032069"/>
                  <a:pt x="408878" y="1051932"/>
                  <a:pt x="390293" y="1070517"/>
                </a:cubicBezTo>
                <a:cubicBezTo>
                  <a:pt x="382859" y="1077951"/>
                  <a:pt x="373822" y="1084072"/>
                  <a:pt x="367990" y="1092820"/>
                </a:cubicBezTo>
                <a:cubicBezTo>
                  <a:pt x="339856" y="1135021"/>
                  <a:pt x="355165" y="1116796"/>
                  <a:pt x="323385" y="1148576"/>
                </a:cubicBezTo>
                <a:cubicBezTo>
                  <a:pt x="295357" y="1232664"/>
                  <a:pt x="336425" y="1132275"/>
                  <a:pt x="278780" y="1204332"/>
                </a:cubicBezTo>
                <a:cubicBezTo>
                  <a:pt x="271437" y="1213511"/>
                  <a:pt x="272886" y="1227272"/>
                  <a:pt x="267629" y="1237786"/>
                </a:cubicBezTo>
                <a:cubicBezTo>
                  <a:pt x="253562" y="1265920"/>
                  <a:pt x="243768" y="1272798"/>
                  <a:pt x="223024" y="1293542"/>
                </a:cubicBezTo>
                <a:cubicBezTo>
                  <a:pt x="183860" y="1371872"/>
                  <a:pt x="214185" y="1305964"/>
                  <a:pt x="189571" y="1371600"/>
                </a:cubicBezTo>
                <a:cubicBezTo>
                  <a:pt x="182542" y="1390343"/>
                  <a:pt x="173598" y="1408366"/>
                  <a:pt x="167268" y="1427356"/>
                </a:cubicBezTo>
                <a:cubicBezTo>
                  <a:pt x="143264" y="1499366"/>
                  <a:pt x="173015" y="1446614"/>
                  <a:pt x="133814" y="1505415"/>
                </a:cubicBezTo>
                <a:cubicBezTo>
                  <a:pt x="107379" y="1637591"/>
                  <a:pt x="142125" y="1500656"/>
                  <a:pt x="100361" y="1594625"/>
                </a:cubicBezTo>
                <a:cubicBezTo>
                  <a:pt x="90813" y="1616108"/>
                  <a:pt x="91098" y="1641971"/>
                  <a:pt x="78058" y="1661532"/>
                </a:cubicBezTo>
                <a:cubicBezTo>
                  <a:pt x="70624" y="1672683"/>
                  <a:pt x="61750" y="1682999"/>
                  <a:pt x="55756" y="1694986"/>
                </a:cubicBezTo>
                <a:cubicBezTo>
                  <a:pt x="47899" y="1710699"/>
                  <a:pt x="28737" y="1761674"/>
                  <a:pt x="22302" y="1784195"/>
                </a:cubicBezTo>
                <a:cubicBezTo>
                  <a:pt x="18092" y="1798931"/>
                  <a:pt x="15361" y="1814064"/>
                  <a:pt x="11151" y="1828800"/>
                </a:cubicBezTo>
                <a:cubicBezTo>
                  <a:pt x="7922" y="1840102"/>
                  <a:pt x="3717" y="1851103"/>
                  <a:pt x="0" y="1862254"/>
                </a:cubicBezTo>
                <a:cubicBezTo>
                  <a:pt x="3717" y="1921727"/>
                  <a:pt x="4913" y="1981411"/>
                  <a:pt x="11151" y="2040673"/>
                </a:cubicBezTo>
                <a:cubicBezTo>
                  <a:pt x="12381" y="2052363"/>
                  <a:pt x="16254" y="2064048"/>
                  <a:pt x="22302" y="2074127"/>
                </a:cubicBezTo>
                <a:cubicBezTo>
                  <a:pt x="27711" y="2083142"/>
                  <a:pt x="38037" y="2088220"/>
                  <a:pt x="44605" y="2096430"/>
                </a:cubicBezTo>
                <a:cubicBezTo>
                  <a:pt x="81288" y="2142284"/>
                  <a:pt x="47298" y="2123347"/>
                  <a:pt x="100361" y="2141034"/>
                </a:cubicBezTo>
                <a:cubicBezTo>
                  <a:pt x="107795" y="2148468"/>
                  <a:pt x="113648" y="2157928"/>
                  <a:pt x="122663" y="2163337"/>
                </a:cubicBezTo>
                <a:cubicBezTo>
                  <a:pt x="134815" y="2170629"/>
                  <a:pt x="191444" y="2182988"/>
                  <a:pt x="200722" y="2185639"/>
                </a:cubicBezTo>
                <a:cubicBezTo>
                  <a:pt x="280737" y="2208501"/>
                  <a:pt x="176562" y="2185269"/>
                  <a:pt x="289932" y="2207942"/>
                </a:cubicBezTo>
                <a:lnTo>
                  <a:pt x="992458" y="2196791"/>
                </a:lnTo>
                <a:cubicBezTo>
                  <a:pt x="1004207" y="2196435"/>
                  <a:pt x="1014906" y="2189766"/>
                  <a:pt x="1025912" y="2185639"/>
                </a:cubicBezTo>
                <a:cubicBezTo>
                  <a:pt x="1044654" y="2178611"/>
                  <a:pt x="1061896" y="2166459"/>
                  <a:pt x="1081668" y="2163337"/>
                </a:cubicBezTo>
                <a:cubicBezTo>
                  <a:pt x="1133201" y="2155200"/>
                  <a:pt x="1185746" y="2155903"/>
                  <a:pt x="1237785" y="2152186"/>
                </a:cubicBezTo>
                <a:cubicBezTo>
                  <a:pt x="1260088" y="2148469"/>
                  <a:pt x="1282185" y="2143178"/>
                  <a:pt x="1304693" y="2141034"/>
                </a:cubicBezTo>
                <a:cubicBezTo>
                  <a:pt x="1409897" y="2131014"/>
                  <a:pt x="1570774" y="2126281"/>
                  <a:pt x="1672683" y="2118732"/>
                </a:cubicBezTo>
                <a:cubicBezTo>
                  <a:pt x="1706251" y="2116246"/>
                  <a:pt x="1739590" y="2111298"/>
                  <a:pt x="1773044" y="2107581"/>
                </a:cubicBezTo>
                <a:cubicBezTo>
                  <a:pt x="1795346" y="2100147"/>
                  <a:pt x="1817144" y="2090980"/>
                  <a:pt x="1839951" y="2085278"/>
                </a:cubicBezTo>
                <a:cubicBezTo>
                  <a:pt x="1853595" y="2081867"/>
                  <a:pt x="1933433" y="2064332"/>
                  <a:pt x="1962614" y="2051825"/>
                </a:cubicBezTo>
                <a:cubicBezTo>
                  <a:pt x="2013901" y="2029844"/>
                  <a:pt x="1997569" y="2026937"/>
                  <a:pt x="2051824" y="2018371"/>
                </a:cubicBezTo>
                <a:cubicBezTo>
                  <a:pt x="2209982" y="1993399"/>
                  <a:pt x="2199429" y="1999150"/>
                  <a:pt x="2341756" y="1984917"/>
                </a:cubicBezTo>
                <a:cubicBezTo>
                  <a:pt x="2549064" y="1964186"/>
                  <a:pt x="2325705" y="1980614"/>
                  <a:pt x="2631688" y="1962615"/>
                </a:cubicBezTo>
                <a:cubicBezTo>
                  <a:pt x="2650273" y="1958898"/>
                  <a:pt x="2670492" y="1959940"/>
                  <a:pt x="2687444" y="1951464"/>
                </a:cubicBezTo>
                <a:cubicBezTo>
                  <a:pt x="2812392" y="1888989"/>
                  <a:pt x="2611577" y="1939874"/>
                  <a:pt x="2776653" y="1906859"/>
                </a:cubicBezTo>
                <a:cubicBezTo>
                  <a:pt x="2865861" y="1847386"/>
                  <a:pt x="2758071" y="1925442"/>
                  <a:pt x="2832410" y="1851103"/>
                </a:cubicBezTo>
                <a:cubicBezTo>
                  <a:pt x="2920113" y="1763400"/>
                  <a:pt x="2807990" y="1904939"/>
                  <a:pt x="2899317" y="1795347"/>
                </a:cubicBezTo>
                <a:cubicBezTo>
                  <a:pt x="2907897" y="1785051"/>
                  <a:pt x="2912142" y="1771370"/>
                  <a:pt x="2921619" y="1761893"/>
                </a:cubicBezTo>
                <a:cubicBezTo>
                  <a:pt x="2931096" y="1752416"/>
                  <a:pt x="2945596" y="1749068"/>
                  <a:pt x="2955073" y="1739591"/>
                </a:cubicBezTo>
                <a:cubicBezTo>
                  <a:pt x="2989629" y="1705035"/>
                  <a:pt x="3003304" y="1681250"/>
                  <a:pt x="3021980" y="1639230"/>
                </a:cubicBezTo>
                <a:cubicBezTo>
                  <a:pt x="3030110" y="1620938"/>
                  <a:pt x="3036153" y="1601765"/>
                  <a:pt x="3044283" y="1583473"/>
                </a:cubicBezTo>
                <a:cubicBezTo>
                  <a:pt x="3051034" y="1568283"/>
                  <a:pt x="3060618" y="1554384"/>
                  <a:pt x="3066585" y="1538869"/>
                </a:cubicBezTo>
                <a:cubicBezTo>
                  <a:pt x="3079244" y="1505956"/>
                  <a:pt x="3100039" y="1438508"/>
                  <a:pt x="3100039" y="1438508"/>
                </a:cubicBezTo>
                <a:cubicBezTo>
                  <a:pt x="3103756" y="1412488"/>
                  <a:pt x="3106035" y="1386222"/>
                  <a:pt x="3111190" y="1360449"/>
                </a:cubicBezTo>
                <a:cubicBezTo>
                  <a:pt x="3133067" y="1251061"/>
                  <a:pt x="3116795" y="1460580"/>
                  <a:pt x="3144644" y="1237786"/>
                </a:cubicBezTo>
                <a:cubicBezTo>
                  <a:pt x="3176598" y="982148"/>
                  <a:pt x="3136171" y="1301336"/>
                  <a:pt x="3166946" y="1070517"/>
                </a:cubicBezTo>
                <a:cubicBezTo>
                  <a:pt x="3177161" y="993902"/>
                  <a:pt x="3180528" y="959433"/>
                  <a:pt x="3189249" y="880947"/>
                </a:cubicBezTo>
                <a:cubicBezTo>
                  <a:pt x="3192966" y="810322"/>
                  <a:pt x="3195361" y="739616"/>
                  <a:pt x="3200400" y="669073"/>
                </a:cubicBezTo>
                <a:cubicBezTo>
                  <a:pt x="3204572" y="610671"/>
                  <a:pt x="3207336" y="575327"/>
                  <a:pt x="3222702" y="524108"/>
                </a:cubicBezTo>
                <a:cubicBezTo>
                  <a:pt x="3229457" y="501590"/>
                  <a:pt x="3231964" y="476761"/>
                  <a:pt x="3245005" y="457200"/>
                </a:cubicBezTo>
                <a:cubicBezTo>
                  <a:pt x="3299336" y="375704"/>
                  <a:pt x="3233023" y="478169"/>
                  <a:pt x="3289610" y="379142"/>
                </a:cubicBezTo>
                <a:cubicBezTo>
                  <a:pt x="3296259" y="367506"/>
                  <a:pt x="3306469" y="357935"/>
                  <a:pt x="3311912" y="345688"/>
                </a:cubicBezTo>
                <a:cubicBezTo>
                  <a:pt x="3321460" y="324205"/>
                  <a:pt x="3326780" y="301083"/>
                  <a:pt x="3334214" y="278781"/>
                </a:cubicBezTo>
                <a:lnTo>
                  <a:pt x="3356517" y="211873"/>
                </a:lnTo>
                <a:cubicBezTo>
                  <a:pt x="3363565" y="183683"/>
                  <a:pt x="3368156" y="160473"/>
                  <a:pt x="3378819" y="133815"/>
                </a:cubicBezTo>
                <a:cubicBezTo>
                  <a:pt x="3381906" y="126098"/>
                  <a:pt x="3386254" y="118947"/>
                  <a:pt x="3389971" y="1226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1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恒星内部の元素合成の進み方</a:t>
            </a:r>
            <a:endParaRPr kumimoji="1" lang="ja-JP" altLang="en-US" sz="4800" dirty="0"/>
          </a:p>
        </p:txBody>
      </p:sp>
      <p:pic>
        <p:nvPicPr>
          <p:cNvPr id="3076" name="Picture 4" descr="http://www.rri.kyoto-u.ac.jp/NBMP/study/images/nucl_chart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5372" r="17655" b="11244"/>
          <a:stretch/>
        </p:blipFill>
        <p:spPr bwMode="auto">
          <a:xfrm>
            <a:off x="-2" y="1159902"/>
            <a:ext cx="6876257" cy="39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-yamaga.jp/nanimono/uchu/koseinoshink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1020"/>
          <a:stretch/>
        </p:blipFill>
        <p:spPr bwMode="auto">
          <a:xfrm>
            <a:off x="1485899" y="4608199"/>
            <a:ext cx="773616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下矢印 3"/>
          <p:cNvSpPr/>
          <p:nvPr/>
        </p:nvSpPr>
        <p:spPr>
          <a:xfrm rot="13858184">
            <a:off x="456357" y="4055562"/>
            <a:ext cx="936104" cy="232000"/>
          </a:xfrm>
          <a:prstGeom prst="down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/楕円 2"/>
          <p:cNvSpPr/>
          <p:nvPr/>
        </p:nvSpPr>
        <p:spPr>
          <a:xfrm>
            <a:off x="3874341" y="1340768"/>
            <a:ext cx="335223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4"/>
          <p:cNvSpPr/>
          <p:nvPr/>
        </p:nvSpPr>
        <p:spPr>
          <a:xfrm rot="13782698">
            <a:off x="976055" y="3512683"/>
            <a:ext cx="576064" cy="673630"/>
          </a:xfrm>
          <a:prstGeom prst="down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 rot="13422134">
            <a:off x="1640241" y="2867448"/>
            <a:ext cx="432048" cy="875646"/>
          </a:xfrm>
          <a:prstGeom prst="downArrow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 rot="13915886">
            <a:off x="2884662" y="1171931"/>
            <a:ext cx="360040" cy="2200682"/>
          </a:xfrm>
          <a:prstGeom prst="downArrow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3902927" y="2352907"/>
            <a:ext cx="3389971" cy="2207942"/>
          </a:xfrm>
          <a:custGeom>
            <a:avLst/>
            <a:gdLst>
              <a:gd name="connsiteX0" fmla="*/ 3389971 w 3389971"/>
              <a:gd name="connsiteY0" fmla="*/ 122664 h 2207942"/>
              <a:gd name="connsiteX1" fmla="*/ 3389971 w 3389971"/>
              <a:gd name="connsiteY1" fmla="*/ 122664 h 2207942"/>
              <a:gd name="connsiteX2" fmla="*/ 3289610 w 3389971"/>
              <a:gd name="connsiteY2" fmla="*/ 100361 h 2207942"/>
              <a:gd name="connsiteX3" fmla="*/ 3245005 w 3389971"/>
              <a:gd name="connsiteY3" fmla="*/ 89210 h 2207942"/>
              <a:gd name="connsiteX4" fmla="*/ 3044283 w 3389971"/>
              <a:gd name="connsiteY4" fmla="*/ 78059 h 2207942"/>
              <a:gd name="connsiteX5" fmla="*/ 2932771 w 3389971"/>
              <a:gd name="connsiteY5" fmla="*/ 44605 h 2207942"/>
              <a:gd name="connsiteX6" fmla="*/ 2888166 w 3389971"/>
              <a:gd name="connsiteY6" fmla="*/ 33454 h 2207942"/>
              <a:gd name="connsiteX7" fmla="*/ 2854712 w 3389971"/>
              <a:gd name="connsiteY7" fmla="*/ 22303 h 2207942"/>
              <a:gd name="connsiteX8" fmla="*/ 2698595 w 3389971"/>
              <a:gd name="connsiteY8" fmla="*/ 11152 h 2207942"/>
              <a:gd name="connsiteX9" fmla="*/ 2620536 w 3389971"/>
              <a:gd name="connsiteY9" fmla="*/ 0 h 2207942"/>
              <a:gd name="connsiteX10" fmla="*/ 1761893 w 3389971"/>
              <a:gd name="connsiteY10" fmla="*/ 11152 h 2207942"/>
              <a:gd name="connsiteX11" fmla="*/ 1583473 w 3389971"/>
              <a:gd name="connsiteY11" fmla="*/ 33454 h 2207942"/>
              <a:gd name="connsiteX12" fmla="*/ 1471961 w 3389971"/>
              <a:gd name="connsiteY12" fmla="*/ 89210 h 2207942"/>
              <a:gd name="connsiteX13" fmla="*/ 1449658 w 3389971"/>
              <a:gd name="connsiteY13" fmla="*/ 111513 h 2207942"/>
              <a:gd name="connsiteX14" fmla="*/ 1371600 w 3389971"/>
              <a:gd name="connsiteY14" fmla="*/ 144966 h 2207942"/>
              <a:gd name="connsiteX15" fmla="*/ 1338146 w 3389971"/>
              <a:gd name="connsiteY15" fmla="*/ 167269 h 2207942"/>
              <a:gd name="connsiteX16" fmla="*/ 1260088 w 3389971"/>
              <a:gd name="connsiteY16" fmla="*/ 211873 h 2207942"/>
              <a:gd name="connsiteX17" fmla="*/ 1193180 w 3389971"/>
              <a:gd name="connsiteY17" fmla="*/ 256478 h 2207942"/>
              <a:gd name="connsiteX18" fmla="*/ 1059366 w 3389971"/>
              <a:gd name="connsiteY18" fmla="*/ 345688 h 2207942"/>
              <a:gd name="connsiteX19" fmla="*/ 1025912 w 3389971"/>
              <a:gd name="connsiteY19" fmla="*/ 367991 h 2207942"/>
              <a:gd name="connsiteX20" fmla="*/ 981307 w 3389971"/>
              <a:gd name="connsiteY20" fmla="*/ 401444 h 2207942"/>
              <a:gd name="connsiteX21" fmla="*/ 936702 w 3389971"/>
              <a:gd name="connsiteY21" fmla="*/ 412595 h 2207942"/>
              <a:gd name="connsiteX22" fmla="*/ 903249 w 3389971"/>
              <a:gd name="connsiteY22" fmla="*/ 434898 h 2207942"/>
              <a:gd name="connsiteX23" fmla="*/ 836341 w 3389971"/>
              <a:gd name="connsiteY23" fmla="*/ 512956 h 2207942"/>
              <a:gd name="connsiteX24" fmla="*/ 825190 w 3389971"/>
              <a:gd name="connsiteY24" fmla="*/ 546410 h 2207942"/>
              <a:gd name="connsiteX25" fmla="*/ 735980 w 3389971"/>
              <a:gd name="connsiteY25" fmla="*/ 624469 h 2207942"/>
              <a:gd name="connsiteX26" fmla="*/ 713678 w 3389971"/>
              <a:gd name="connsiteY26" fmla="*/ 657922 h 2207942"/>
              <a:gd name="connsiteX27" fmla="*/ 680224 w 3389971"/>
              <a:gd name="connsiteY27" fmla="*/ 713678 h 2207942"/>
              <a:gd name="connsiteX28" fmla="*/ 635619 w 3389971"/>
              <a:gd name="connsiteY28" fmla="*/ 814039 h 2207942"/>
              <a:gd name="connsiteX29" fmla="*/ 613317 w 3389971"/>
              <a:gd name="connsiteY29" fmla="*/ 836342 h 2207942"/>
              <a:gd name="connsiteX30" fmla="*/ 579863 w 3389971"/>
              <a:gd name="connsiteY30" fmla="*/ 880947 h 2207942"/>
              <a:gd name="connsiteX31" fmla="*/ 557561 w 3389971"/>
              <a:gd name="connsiteY31" fmla="*/ 914400 h 2207942"/>
              <a:gd name="connsiteX32" fmla="*/ 501805 w 3389971"/>
              <a:gd name="connsiteY32" fmla="*/ 970156 h 2207942"/>
              <a:gd name="connsiteX33" fmla="*/ 479502 w 3389971"/>
              <a:gd name="connsiteY33" fmla="*/ 992459 h 2207942"/>
              <a:gd name="connsiteX34" fmla="*/ 446049 w 3389971"/>
              <a:gd name="connsiteY34" fmla="*/ 1014761 h 2207942"/>
              <a:gd name="connsiteX35" fmla="*/ 390293 w 3389971"/>
              <a:gd name="connsiteY35" fmla="*/ 1070517 h 2207942"/>
              <a:gd name="connsiteX36" fmla="*/ 367990 w 3389971"/>
              <a:gd name="connsiteY36" fmla="*/ 1092820 h 2207942"/>
              <a:gd name="connsiteX37" fmla="*/ 323385 w 3389971"/>
              <a:gd name="connsiteY37" fmla="*/ 1148576 h 2207942"/>
              <a:gd name="connsiteX38" fmla="*/ 278780 w 3389971"/>
              <a:gd name="connsiteY38" fmla="*/ 1204332 h 2207942"/>
              <a:gd name="connsiteX39" fmla="*/ 267629 w 3389971"/>
              <a:gd name="connsiteY39" fmla="*/ 1237786 h 2207942"/>
              <a:gd name="connsiteX40" fmla="*/ 223024 w 3389971"/>
              <a:gd name="connsiteY40" fmla="*/ 1293542 h 2207942"/>
              <a:gd name="connsiteX41" fmla="*/ 189571 w 3389971"/>
              <a:gd name="connsiteY41" fmla="*/ 1371600 h 2207942"/>
              <a:gd name="connsiteX42" fmla="*/ 167268 w 3389971"/>
              <a:gd name="connsiteY42" fmla="*/ 1427356 h 2207942"/>
              <a:gd name="connsiteX43" fmla="*/ 133814 w 3389971"/>
              <a:gd name="connsiteY43" fmla="*/ 1505415 h 2207942"/>
              <a:gd name="connsiteX44" fmla="*/ 100361 w 3389971"/>
              <a:gd name="connsiteY44" fmla="*/ 1594625 h 2207942"/>
              <a:gd name="connsiteX45" fmla="*/ 78058 w 3389971"/>
              <a:gd name="connsiteY45" fmla="*/ 1661532 h 2207942"/>
              <a:gd name="connsiteX46" fmla="*/ 55756 w 3389971"/>
              <a:gd name="connsiteY46" fmla="*/ 1694986 h 2207942"/>
              <a:gd name="connsiteX47" fmla="*/ 22302 w 3389971"/>
              <a:gd name="connsiteY47" fmla="*/ 1784195 h 2207942"/>
              <a:gd name="connsiteX48" fmla="*/ 11151 w 3389971"/>
              <a:gd name="connsiteY48" fmla="*/ 1828800 h 2207942"/>
              <a:gd name="connsiteX49" fmla="*/ 0 w 3389971"/>
              <a:gd name="connsiteY49" fmla="*/ 1862254 h 2207942"/>
              <a:gd name="connsiteX50" fmla="*/ 11151 w 3389971"/>
              <a:gd name="connsiteY50" fmla="*/ 2040673 h 2207942"/>
              <a:gd name="connsiteX51" fmla="*/ 22302 w 3389971"/>
              <a:gd name="connsiteY51" fmla="*/ 2074127 h 2207942"/>
              <a:gd name="connsiteX52" fmla="*/ 44605 w 3389971"/>
              <a:gd name="connsiteY52" fmla="*/ 2096430 h 2207942"/>
              <a:gd name="connsiteX53" fmla="*/ 100361 w 3389971"/>
              <a:gd name="connsiteY53" fmla="*/ 2141034 h 2207942"/>
              <a:gd name="connsiteX54" fmla="*/ 122663 w 3389971"/>
              <a:gd name="connsiteY54" fmla="*/ 2163337 h 2207942"/>
              <a:gd name="connsiteX55" fmla="*/ 200722 w 3389971"/>
              <a:gd name="connsiteY55" fmla="*/ 2185639 h 2207942"/>
              <a:gd name="connsiteX56" fmla="*/ 289932 w 3389971"/>
              <a:gd name="connsiteY56" fmla="*/ 2207942 h 2207942"/>
              <a:gd name="connsiteX57" fmla="*/ 992458 w 3389971"/>
              <a:gd name="connsiteY57" fmla="*/ 2196791 h 2207942"/>
              <a:gd name="connsiteX58" fmla="*/ 1025912 w 3389971"/>
              <a:gd name="connsiteY58" fmla="*/ 2185639 h 2207942"/>
              <a:gd name="connsiteX59" fmla="*/ 1081668 w 3389971"/>
              <a:gd name="connsiteY59" fmla="*/ 2163337 h 2207942"/>
              <a:gd name="connsiteX60" fmla="*/ 1237785 w 3389971"/>
              <a:gd name="connsiteY60" fmla="*/ 2152186 h 2207942"/>
              <a:gd name="connsiteX61" fmla="*/ 1304693 w 3389971"/>
              <a:gd name="connsiteY61" fmla="*/ 2141034 h 2207942"/>
              <a:gd name="connsiteX62" fmla="*/ 1672683 w 3389971"/>
              <a:gd name="connsiteY62" fmla="*/ 2118732 h 2207942"/>
              <a:gd name="connsiteX63" fmla="*/ 1773044 w 3389971"/>
              <a:gd name="connsiteY63" fmla="*/ 2107581 h 2207942"/>
              <a:gd name="connsiteX64" fmla="*/ 1839951 w 3389971"/>
              <a:gd name="connsiteY64" fmla="*/ 2085278 h 2207942"/>
              <a:gd name="connsiteX65" fmla="*/ 1962614 w 3389971"/>
              <a:gd name="connsiteY65" fmla="*/ 2051825 h 2207942"/>
              <a:gd name="connsiteX66" fmla="*/ 2051824 w 3389971"/>
              <a:gd name="connsiteY66" fmla="*/ 2018371 h 2207942"/>
              <a:gd name="connsiteX67" fmla="*/ 2341756 w 3389971"/>
              <a:gd name="connsiteY67" fmla="*/ 1984917 h 2207942"/>
              <a:gd name="connsiteX68" fmla="*/ 2631688 w 3389971"/>
              <a:gd name="connsiteY68" fmla="*/ 1962615 h 2207942"/>
              <a:gd name="connsiteX69" fmla="*/ 2687444 w 3389971"/>
              <a:gd name="connsiteY69" fmla="*/ 1951464 h 2207942"/>
              <a:gd name="connsiteX70" fmla="*/ 2776653 w 3389971"/>
              <a:gd name="connsiteY70" fmla="*/ 1906859 h 2207942"/>
              <a:gd name="connsiteX71" fmla="*/ 2832410 w 3389971"/>
              <a:gd name="connsiteY71" fmla="*/ 1851103 h 2207942"/>
              <a:gd name="connsiteX72" fmla="*/ 2899317 w 3389971"/>
              <a:gd name="connsiteY72" fmla="*/ 1795347 h 2207942"/>
              <a:gd name="connsiteX73" fmla="*/ 2921619 w 3389971"/>
              <a:gd name="connsiteY73" fmla="*/ 1761893 h 2207942"/>
              <a:gd name="connsiteX74" fmla="*/ 2955073 w 3389971"/>
              <a:gd name="connsiteY74" fmla="*/ 1739591 h 2207942"/>
              <a:gd name="connsiteX75" fmla="*/ 3021980 w 3389971"/>
              <a:gd name="connsiteY75" fmla="*/ 1639230 h 2207942"/>
              <a:gd name="connsiteX76" fmla="*/ 3044283 w 3389971"/>
              <a:gd name="connsiteY76" fmla="*/ 1583473 h 2207942"/>
              <a:gd name="connsiteX77" fmla="*/ 3066585 w 3389971"/>
              <a:gd name="connsiteY77" fmla="*/ 1538869 h 2207942"/>
              <a:gd name="connsiteX78" fmla="*/ 3100039 w 3389971"/>
              <a:gd name="connsiteY78" fmla="*/ 1438508 h 2207942"/>
              <a:gd name="connsiteX79" fmla="*/ 3111190 w 3389971"/>
              <a:gd name="connsiteY79" fmla="*/ 1360449 h 2207942"/>
              <a:gd name="connsiteX80" fmla="*/ 3144644 w 3389971"/>
              <a:gd name="connsiteY80" fmla="*/ 1237786 h 2207942"/>
              <a:gd name="connsiteX81" fmla="*/ 3166946 w 3389971"/>
              <a:gd name="connsiteY81" fmla="*/ 1070517 h 2207942"/>
              <a:gd name="connsiteX82" fmla="*/ 3189249 w 3389971"/>
              <a:gd name="connsiteY82" fmla="*/ 880947 h 2207942"/>
              <a:gd name="connsiteX83" fmla="*/ 3200400 w 3389971"/>
              <a:gd name="connsiteY83" fmla="*/ 669073 h 2207942"/>
              <a:gd name="connsiteX84" fmla="*/ 3222702 w 3389971"/>
              <a:gd name="connsiteY84" fmla="*/ 524108 h 2207942"/>
              <a:gd name="connsiteX85" fmla="*/ 3245005 w 3389971"/>
              <a:gd name="connsiteY85" fmla="*/ 457200 h 2207942"/>
              <a:gd name="connsiteX86" fmla="*/ 3289610 w 3389971"/>
              <a:gd name="connsiteY86" fmla="*/ 379142 h 2207942"/>
              <a:gd name="connsiteX87" fmla="*/ 3311912 w 3389971"/>
              <a:gd name="connsiteY87" fmla="*/ 345688 h 2207942"/>
              <a:gd name="connsiteX88" fmla="*/ 3334214 w 3389971"/>
              <a:gd name="connsiteY88" fmla="*/ 278781 h 2207942"/>
              <a:gd name="connsiteX89" fmla="*/ 3356517 w 3389971"/>
              <a:gd name="connsiteY89" fmla="*/ 211873 h 2207942"/>
              <a:gd name="connsiteX90" fmla="*/ 3378819 w 3389971"/>
              <a:gd name="connsiteY90" fmla="*/ 133815 h 2207942"/>
              <a:gd name="connsiteX91" fmla="*/ 3389971 w 3389971"/>
              <a:gd name="connsiteY91" fmla="*/ 122664 h 2207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3389971" h="2207942">
                <a:moveTo>
                  <a:pt x="3389971" y="122664"/>
                </a:moveTo>
                <a:lnTo>
                  <a:pt x="3389971" y="122664"/>
                </a:lnTo>
                <a:lnTo>
                  <a:pt x="3289610" y="100361"/>
                </a:lnTo>
                <a:cubicBezTo>
                  <a:pt x="3274677" y="96915"/>
                  <a:pt x="3260268" y="90598"/>
                  <a:pt x="3245005" y="89210"/>
                </a:cubicBezTo>
                <a:cubicBezTo>
                  <a:pt x="3178270" y="83143"/>
                  <a:pt x="3111190" y="81776"/>
                  <a:pt x="3044283" y="78059"/>
                </a:cubicBezTo>
                <a:cubicBezTo>
                  <a:pt x="2972650" y="42242"/>
                  <a:pt x="3025330" y="63117"/>
                  <a:pt x="2932771" y="44605"/>
                </a:cubicBezTo>
                <a:cubicBezTo>
                  <a:pt x="2917743" y="41599"/>
                  <a:pt x="2902902" y="37664"/>
                  <a:pt x="2888166" y="33454"/>
                </a:cubicBezTo>
                <a:cubicBezTo>
                  <a:pt x="2876864" y="30225"/>
                  <a:pt x="2866386" y="23676"/>
                  <a:pt x="2854712" y="22303"/>
                </a:cubicBezTo>
                <a:cubicBezTo>
                  <a:pt x="2802898" y="16207"/>
                  <a:pt x="2750634" y="14869"/>
                  <a:pt x="2698595" y="11152"/>
                </a:cubicBezTo>
                <a:cubicBezTo>
                  <a:pt x="2672575" y="7435"/>
                  <a:pt x="2646820" y="0"/>
                  <a:pt x="2620536" y="0"/>
                </a:cubicBezTo>
                <a:cubicBezTo>
                  <a:pt x="2334298" y="0"/>
                  <a:pt x="2048054" y="4497"/>
                  <a:pt x="1761893" y="11152"/>
                </a:cubicBezTo>
                <a:cubicBezTo>
                  <a:pt x="1728320" y="11933"/>
                  <a:pt x="1622301" y="27907"/>
                  <a:pt x="1583473" y="33454"/>
                </a:cubicBezTo>
                <a:cubicBezTo>
                  <a:pt x="1503814" y="86560"/>
                  <a:pt x="1542570" y="71558"/>
                  <a:pt x="1471961" y="89210"/>
                </a:cubicBezTo>
                <a:cubicBezTo>
                  <a:pt x="1464527" y="96644"/>
                  <a:pt x="1458406" y="105681"/>
                  <a:pt x="1449658" y="111513"/>
                </a:cubicBezTo>
                <a:cubicBezTo>
                  <a:pt x="1422100" y="129885"/>
                  <a:pt x="1401335" y="135054"/>
                  <a:pt x="1371600" y="144966"/>
                </a:cubicBezTo>
                <a:cubicBezTo>
                  <a:pt x="1360449" y="152400"/>
                  <a:pt x="1349782" y="160620"/>
                  <a:pt x="1338146" y="167269"/>
                </a:cubicBezTo>
                <a:cubicBezTo>
                  <a:pt x="1303441" y="187101"/>
                  <a:pt x="1289727" y="187174"/>
                  <a:pt x="1260088" y="211873"/>
                </a:cubicBezTo>
                <a:cubicBezTo>
                  <a:pt x="1204401" y="258279"/>
                  <a:pt x="1251971" y="236881"/>
                  <a:pt x="1193180" y="256478"/>
                </a:cubicBezTo>
                <a:lnTo>
                  <a:pt x="1059366" y="345688"/>
                </a:lnTo>
                <a:cubicBezTo>
                  <a:pt x="1048215" y="353122"/>
                  <a:pt x="1036634" y="359950"/>
                  <a:pt x="1025912" y="367991"/>
                </a:cubicBezTo>
                <a:cubicBezTo>
                  <a:pt x="1011044" y="379142"/>
                  <a:pt x="997930" y="393133"/>
                  <a:pt x="981307" y="401444"/>
                </a:cubicBezTo>
                <a:cubicBezTo>
                  <a:pt x="967599" y="408298"/>
                  <a:pt x="951570" y="408878"/>
                  <a:pt x="936702" y="412595"/>
                </a:cubicBezTo>
                <a:cubicBezTo>
                  <a:pt x="925551" y="420029"/>
                  <a:pt x="913424" y="426176"/>
                  <a:pt x="903249" y="434898"/>
                </a:cubicBezTo>
                <a:cubicBezTo>
                  <a:pt x="861186" y="470953"/>
                  <a:pt x="862648" y="473498"/>
                  <a:pt x="836341" y="512956"/>
                </a:cubicBezTo>
                <a:cubicBezTo>
                  <a:pt x="832624" y="524107"/>
                  <a:pt x="832022" y="536845"/>
                  <a:pt x="825190" y="546410"/>
                </a:cubicBezTo>
                <a:cubicBezTo>
                  <a:pt x="781757" y="607216"/>
                  <a:pt x="784755" y="575694"/>
                  <a:pt x="735980" y="624469"/>
                </a:cubicBezTo>
                <a:cubicBezTo>
                  <a:pt x="726503" y="633946"/>
                  <a:pt x="720781" y="646557"/>
                  <a:pt x="713678" y="657922"/>
                </a:cubicBezTo>
                <a:cubicBezTo>
                  <a:pt x="702191" y="676302"/>
                  <a:pt x="689917" y="694292"/>
                  <a:pt x="680224" y="713678"/>
                </a:cubicBezTo>
                <a:cubicBezTo>
                  <a:pt x="631841" y="810445"/>
                  <a:pt x="736585" y="652493"/>
                  <a:pt x="635619" y="814039"/>
                </a:cubicBezTo>
                <a:cubicBezTo>
                  <a:pt x="630047" y="822954"/>
                  <a:pt x="620048" y="828265"/>
                  <a:pt x="613317" y="836342"/>
                </a:cubicBezTo>
                <a:cubicBezTo>
                  <a:pt x="601419" y="850620"/>
                  <a:pt x="590666" y="865823"/>
                  <a:pt x="579863" y="880947"/>
                </a:cubicBezTo>
                <a:cubicBezTo>
                  <a:pt x="572073" y="891853"/>
                  <a:pt x="566386" y="904314"/>
                  <a:pt x="557561" y="914400"/>
                </a:cubicBezTo>
                <a:cubicBezTo>
                  <a:pt x="540253" y="934180"/>
                  <a:pt x="520390" y="951571"/>
                  <a:pt x="501805" y="970156"/>
                </a:cubicBezTo>
                <a:cubicBezTo>
                  <a:pt x="494371" y="977590"/>
                  <a:pt x="488250" y="986627"/>
                  <a:pt x="479502" y="992459"/>
                </a:cubicBezTo>
                <a:cubicBezTo>
                  <a:pt x="468351" y="999893"/>
                  <a:pt x="456135" y="1005936"/>
                  <a:pt x="446049" y="1014761"/>
                </a:cubicBezTo>
                <a:cubicBezTo>
                  <a:pt x="426269" y="1032069"/>
                  <a:pt x="408878" y="1051932"/>
                  <a:pt x="390293" y="1070517"/>
                </a:cubicBezTo>
                <a:cubicBezTo>
                  <a:pt x="382859" y="1077951"/>
                  <a:pt x="373822" y="1084072"/>
                  <a:pt x="367990" y="1092820"/>
                </a:cubicBezTo>
                <a:cubicBezTo>
                  <a:pt x="339856" y="1135021"/>
                  <a:pt x="355165" y="1116796"/>
                  <a:pt x="323385" y="1148576"/>
                </a:cubicBezTo>
                <a:cubicBezTo>
                  <a:pt x="295357" y="1232664"/>
                  <a:pt x="336425" y="1132275"/>
                  <a:pt x="278780" y="1204332"/>
                </a:cubicBezTo>
                <a:cubicBezTo>
                  <a:pt x="271437" y="1213511"/>
                  <a:pt x="272886" y="1227272"/>
                  <a:pt x="267629" y="1237786"/>
                </a:cubicBezTo>
                <a:cubicBezTo>
                  <a:pt x="253562" y="1265920"/>
                  <a:pt x="243768" y="1272798"/>
                  <a:pt x="223024" y="1293542"/>
                </a:cubicBezTo>
                <a:cubicBezTo>
                  <a:pt x="183860" y="1371872"/>
                  <a:pt x="214185" y="1305964"/>
                  <a:pt x="189571" y="1371600"/>
                </a:cubicBezTo>
                <a:cubicBezTo>
                  <a:pt x="182542" y="1390343"/>
                  <a:pt x="173598" y="1408366"/>
                  <a:pt x="167268" y="1427356"/>
                </a:cubicBezTo>
                <a:cubicBezTo>
                  <a:pt x="143264" y="1499366"/>
                  <a:pt x="173015" y="1446614"/>
                  <a:pt x="133814" y="1505415"/>
                </a:cubicBezTo>
                <a:cubicBezTo>
                  <a:pt x="107379" y="1637591"/>
                  <a:pt x="142125" y="1500656"/>
                  <a:pt x="100361" y="1594625"/>
                </a:cubicBezTo>
                <a:cubicBezTo>
                  <a:pt x="90813" y="1616108"/>
                  <a:pt x="91098" y="1641971"/>
                  <a:pt x="78058" y="1661532"/>
                </a:cubicBezTo>
                <a:cubicBezTo>
                  <a:pt x="70624" y="1672683"/>
                  <a:pt x="61750" y="1682999"/>
                  <a:pt x="55756" y="1694986"/>
                </a:cubicBezTo>
                <a:cubicBezTo>
                  <a:pt x="47899" y="1710699"/>
                  <a:pt x="28737" y="1761674"/>
                  <a:pt x="22302" y="1784195"/>
                </a:cubicBezTo>
                <a:cubicBezTo>
                  <a:pt x="18092" y="1798931"/>
                  <a:pt x="15361" y="1814064"/>
                  <a:pt x="11151" y="1828800"/>
                </a:cubicBezTo>
                <a:cubicBezTo>
                  <a:pt x="7922" y="1840102"/>
                  <a:pt x="3717" y="1851103"/>
                  <a:pt x="0" y="1862254"/>
                </a:cubicBezTo>
                <a:cubicBezTo>
                  <a:pt x="3717" y="1921727"/>
                  <a:pt x="4913" y="1981411"/>
                  <a:pt x="11151" y="2040673"/>
                </a:cubicBezTo>
                <a:cubicBezTo>
                  <a:pt x="12381" y="2052363"/>
                  <a:pt x="16254" y="2064048"/>
                  <a:pt x="22302" y="2074127"/>
                </a:cubicBezTo>
                <a:cubicBezTo>
                  <a:pt x="27711" y="2083142"/>
                  <a:pt x="38037" y="2088220"/>
                  <a:pt x="44605" y="2096430"/>
                </a:cubicBezTo>
                <a:cubicBezTo>
                  <a:pt x="81288" y="2142284"/>
                  <a:pt x="47298" y="2123347"/>
                  <a:pt x="100361" y="2141034"/>
                </a:cubicBezTo>
                <a:cubicBezTo>
                  <a:pt x="107795" y="2148468"/>
                  <a:pt x="113648" y="2157928"/>
                  <a:pt x="122663" y="2163337"/>
                </a:cubicBezTo>
                <a:cubicBezTo>
                  <a:pt x="134815" y="2170629"/>
                  <a:pt x="191444" y="2182988"/>
                  <a:pt x="200722" y="2185639"/>
                </a:cubicBezTo>
                <a:cubicBezTo>
                  <a:pt x="280737" y="2208501"/>
                  <a:pt x="176562" y="2185269"/>
                  <a:pt x="289932" y="2207942"/>
                </a:cubicBezTo>
                <a:lnTo>
                  <a:pt x="992458" y="2196791"/>
                </a:lnTo>
                <a:cubicBezTo>
                  <a:pt x="1004207" y="2196435"/>
                  <a:pt x="1014906" y="2189766"/>
                  <a:pt x="1025912" y="2185639"/>
                </a:cubicBezTo>
                <a:cubicBezTo>
                  <a:pt x="1044654" y="2178611"/>
                  <a:pt x="1061896" y="2166459"/>
                  <a:pt x="1081668" y="2163337"/>
                </a:cubicBezTo>
                <a:cubicBezTo>
                  <a:pt x="1133201" y="2155200"/>
                  <a:pt x="1185746" y="2155903"/>
                  <a:pt x="1237785" y="2152186"/>
                </a:cubicBezTo>
                <a:cubicBezTo>
                  <a:pt x="1260088" y="2148469"/>
                  <a:pt x="1282185" y="2143178"/>
                  <a:pt x="1304693" y="2141034"/>
                </a:cubicBezTo>
                <a:cubicBezTo>
                  <a:pt x="1409897" y="2131014"/>
                  <a:pt x="1570774" y="2126281"/>
                  <a:pt x="1672683" y="2118732"/>
                </a:cubicBezTo>
                <a:cubicBezTo>
                  <a:pt x="1706251" y="2116246"/>
                  <a:pt x="1739590" y="2111298"/>
                  <a:pt x="1773044" y="2107581"/>
                </a:cubicBezTo>
                <a:cubicBezTo>
                  <a:pt x="1795346" y="2100147"/>
                  <a:pt x="1817144" y="2090980"/>
                  <a:pt x="1839951" y="2085278"/>
                </a:cubicBezTo>
                <a:cubicBezTo>
                  <a:pt x="1853595" y="2081867"/>
                  <a:pt x="1933433" y="2064332"/>
                  <a:pt x="1962614" y="2051825"/>
                </a:cubicBezTo>
                <a:cubicBezTo>
                  <a:pt x="2013901" y="2029844"/>
                  <a:pt x="1997569" y="2026937"/>
                  <a:pt x="2051824" y="2018371"/>
                </a:cubicBezTo>
                <a:cubicBezTo>
                  <a:pt x="2209982" y="1993399"/>
                  <a:pt x="2199429" y="1999150"/>
                  <a:pt x="2341756" y="1984917"/>
                </a:cubicBezTo>
                <a:cubicBezTo>
                  <a:pt x="2549064" y="1964186"/>
                  <a:pt x="2325705" y="1980614"/>
                  <a:pt x="2631688" y="1962615"/>
                </a:cubicBezTo>
                <a:cubicBezTo>
                  <a:pt x="2650273" y="1958898"/>
                  <a:pt x="2670492" y="1959940"/>
                  <a:pt x="2687444" y="1951464"/>
                </a:cubicBezTo>
                <a:cubicBezTo>
                  <a:pt x="2812392" y="1888989"/>
                  <a:pt x="2611577" y="1939874"/>
                  <a:pt x="2776653" y="1906859"/>
                </a:cubicBezTo>
                <a:cubicBezTo>
                  <a:pt x="2865861" y="1847386"/>
                  <a:pt x="2758071" y="1925442"/>
                  <a:pt x="2832410" y="1851103"/>
                </a:cubicBezTo>
                <a:cubicBezTo>
                  <a:pt x="2920113" y="1763400"/>
                  <a:pt x="2807990" y="1904939"/>
                  <a:pt x="2899317" y="1795347"/>
                </a:cubicBezTo>
                <a:cubicBezTo>
                  <a:pt x="2907897" y="1785051"/>
                  <a:pt x="2912142" y="1771370"/>
                  <a:pt x="2921619" y="1761893"/>
                </a:cubicBezTo>
                <a:cubicBezTo>
                  <a:pt x="2931096" y="1752416"/>
                  <a:pt x="2945596" y="1749068"/>
                  <a:pt x="2955073" y="1739591"/>
                </a:cubicBezTo>
                <a:cubicBezTo>
                  <a:pt x="2989629" y="1705035"/>
                  <a:pt x="3003304" y="1681250"/>
                  <a:pt x="3021980" y="1639230"/>
                </a:cubicBezTo>
                <a:cubicBezTo>
                  <a:pt x="3030110" y="1620938"/>
                  <a:pt x="3036153" y="1601765"/>
                  <a:pt x="3044283" y="1583473"/>
                </a:cubicBezTo>
                <a:cubicBezTo>
                  <a:pt x="3051034" y="1568283"/>
                  <a:pt x="3060618" y="1554384"/>
                  <a:pt x="3066585" y="1538869"/>
                </a:cubicBezTo>
                <a:cubicBezTo>
                  <a:pt x="3079244" y="1505956"/>
                  <a:pt x="3100039" y="1438508"/>
                  <a:pt x="3100039" y="1438508"/>
                </a:cubicBezTo>
                <a:cubicBezTo>
                  <a:pt x="3103756" y="1412488"/>
                  <a:pt x="3106035" y="1386222"/>
                  <a:pt x="3111190" y="1360449"/>
                </a:cubicBezTo>
                <a:cubicBezTo>
                  <a:pt x="3133067" y="1251061"/>
                  <a:pt x="3116795" y="1460580"/>
                  <a:pt x="3144644" y="1237786"/>
                </a:cubicBezTo>
                <a:cubicBezTo>
                  <a:pt x="3176598" y="982148"/>
                  <a:pt x="3136171" y="1301336"/>
                  <a:pt x="3166946" y="1070517"/>
                </a:cubicBezTo>
                <a:cubicBezTo>
                  <a:pt x="3177161" y="993902"/>
                  <a:pt x="3180528" y="959433"/>
                  <a:pt x="3189249" y="880947"/>
                </a:cubicBezTo>
                <a:cubicBezTo>
                  <a:pt x="3192966" y="810322"/>
                  <a:pt x="3195361" y="739616"/>
                  <a:pt x="3200400" y="669073"/>
                </a:cubicBezTo>
                <a:cubicBezTo>
                  <a:pt x="3204572" y="610671"/>
                  <a:pt x="3207336" y="575327"/>
                  <a:pt x="3222702" y="524108"/>
                </a:cubicBezTo>
                <a:cubicBezTo>
                  <a:pt x="3229457" y="501590"/>
                  <a:pt x="3231964" y="476761"/>
                  <a:pt x="3245005" y="457200"/>
                </a:cubicBezTo>
                <a:cubicBezTo>
                  <a:pt x="3299336" y="375704"/>
                  <a:pt x="3233023" y="478169"/>
                  <a:pt x="3289610" y="379142"/>
                </a:cubicBezTo>
                <a:cubicBezTo>
                  <a:pt x="3296259" y="367506"/>
                  <a:pt x="3306469" y="357935"/>
                  <a:pt x="3311912" y="345688"/>
                </a:cubicBezTo>
                <a:cubicBezTo>
                  <a:pt x="3321460" y="324205"/>
                  <a:pt x="3326780" y="301083"/>
                  <a:pt x="3334214" y="278781"/>
                </a:cubicBezTo>
                <a:lnTo>
                  <a:pt x="3356517" y="211873"/>
                </a:lnTo>
                <a:cubicBezTo>
                  <a:pt x="3363565" y="183683"/>
                  <a:pt x="3368156" y="160473"/>
                  <a:pt x="3378819" y="133815"/>
                </a:cubicBezTo>
                <a:cubicBezTo>
                  <a:pt x="3381906" y="126098"/>
                  <a:pt x="3386254" y="118947"/>
                  <a:pt x="3389971" y="1226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0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kumimoji="1" lang="ja-JP" altLang="en-US" sz="3200" dirty="0" smtClean="0"/>
              <a:t>鉄は最も安定な元素</a:t>
            </a:r>
            <a:endParaRPr kumimoji="1" lang="ja-JP" altLang="en-US" sz="3200" dirty="0"/>
          </a:p>
        </p:txBody>
      </p:sp>
      <p:pic>
        <p:nvPicPr>
          <p:cNvPr id="7170" name="Picture 2" descr="http://be.nucl.ap.titech.ac.jp/~sako/RIKEN_photographs/LEGO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3"/>
          <a:stretch/>
        </p:blipFill>
        <p:spPr bwMode="auto">
          <a:xfrm>
            <a:off x="135771" y="1412776"/>
            <a:ext cx="56740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60510" y="616530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ﾌﾟﾚｾﾞﾝｽEB" pitchFamily="18" charset="-128"/>
                <a:ea typeface="HGP創英ﾌﾟﾚｾﾞﾝｽEB" pitchFamily="18" charset="-128"/>
              </a:rPr>
              <a:t>一核子当たりのエネルギー</a:t>
            </a:r>
            <a:endParaRPr kumimoji="1" lang="ja-JP" altLang="en-US" dirty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pic>
        <p:nvPicPr>
          <p:cNvPr id="7172" name="Picture 4" descr="http://cdn-ak.f.st-hatena.com/images/fotolife/p/petersham/20121017/2012101708265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5353" b="-1"/>
          <a:stretch/>
        </p:blipFill>
        <p:spPr bwMode="auto">
          <a:xfrm>
            <a:off x="5919607" y="923619"/>
            <a:ext cx="2955672" cy="398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/>
          <p:cNvCxnSpPr/>
          <p:nvPr/>
        </p:nvCxnSpPr>
        <p:spPr>
          <a:xfrm flipV="1">
            <a:off x="7397443" y="4197556"/>
            <a:ext cx="46638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783703" y="52776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ここが鉄</a:t>
            </a:r>
            <a:endParaRPr kumimoji="1" lang="ja-JP" altLang="en-US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300192" y="5805264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𝐸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5805264"/>
                <a:ext cx="223224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84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ja-JP" altLang="en-US" sz="3200" dirty="0"/>
              <a:t>超新星爆発</a:t>
            </a:r>
            <a:endParaRPr kumimoji="1" lang="ja-JP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32" y="1988840"/>
            <a:ext cx="4153644" cy="41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070083" y="6309320"/>
            <a:ext cx="3637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dirty="0" smtClean="0">
                <a:latin typeface="HGP創英ﾌﾟﾚｾﾞﾝｽEB" pitchFamily="18" charset="-128"/>
                <a:ea typeface="HGP創英ﾌﾟﾚｾﾞﾝｽEB" pitchFamily="18" charset="-128"/>
              </a:rPr>
              <a:t>麒麟座</a:t>
            </a:r>
            <a:r>
              <a:rPr lang="ja-JP" altLang="en-US" dirty="0">
                <a:latin typeface="HGP創英ﾌﾟﾚｾﾞﾝｽEB" pitchFamily="18" charset="-128"/>
                <a:ea typeface="HGP創英ﾌﾟﾚｾﾞﾝｽEB" pitchFamily="18" charset="-128"/>
              </a:rPr>
              <a:t>の</a:t>
            </a:r>
            <a:r>
              <a:rPr lang="ja-JP" altLang="ja-JP" dirty="0" smtClean="0">
                <a:latin typeface="HGP創英ﾌﾟﾚｾﾞﾝｽEB" pitchFamily="18" charset="-128"/>
                <a:ea typeface="HGP創英ﾌﾟﾚｾﾞﾝｽEB" pitchFamily="18" charset="-128"/>
              </a:rPr>
              <a:t>V848</a:t>
            </a:r>
            <a:r>
              <a:rPr lang="ja-JP" altLang="ja-JP" dirty="0">
                <a:latin typeface="HGP創英ﾌﾟﾚｾﾞﾝｽEB" pitchFamily="18" charset="-128"/>
                <a:ea typeface="HGP創英ﾌﾟﾚｾﾞﾝｽEB" pitchFamily="18" charset="-128"/>
              </a:rPr>
              <a:t>の</a:t>
            </a:r>
            <a:r>
              <a:rPr lang="ja-JP" altLang="ja-JP" b="1" dirty="0">
                <a:latin typeface="HGP創英ﾌﾟﾚｾﾞﾝｽEB" pitchFamily="18" charset="-128"/>
                <a:ea typeface="HGP創英ﾌﾟﾚｾﾞﾝｽEB" pitchFamily="18" charset="-128"/>
              </a:rPr>
              <a:t>超新星</a:t>
            </a:r>
            <a:r>
              <a:rPr lang="ja-JP" altLang="ja-JP" b="1" dirty="0" smtClean="0">
                <a:latin typeface="HGP創英ﾌﾟﾚｾﾞﾝｽEB" pitchFamily="18" charset="-128"/>
                <a:ea typeface="HGP創英ﾌﾟﾚｾﾞﾝｽEB" pitchFamily="18" charset="-128"/>
              </a:rPr>
              <a:t>爆発</a:t>
            </a:r>
            <a:r>
              <a:rPr lang="ja-JP" altLang="en-US" b="1" dirty="0" smtClean="0">
                <a:latin typeface="HGP創英ﾌﾟﾚｾﾞﾝｽEB" pitchFamily="18" charset="-128"/>
                <a:ea typeface="HGP創英ﾌﾟﾚｾﾞﾝｽEB" pitchFamily="18" charset="-128"/>
              </a:rPr>
              <a:t>の残骸</a:t>
            </a:r>
            <a:endParaRPr lang="ja-JP" altLang="en-US" dirty="0"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6046" y="501317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鉄以降の元素合成は超新星爆発で行われたといわれている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2050" name="Picture 2" descr="超新星爆発 壁紙 - Explosion of Supernova WALLPAP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8" y="908720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0106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1" lang="ja-JP" alt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星は循環している</a:t>
            </a:r>
            <a:endParaRPr kumimoji="1" lang="ja-JP" alt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463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-20051" y="5475484"/>
            <a:ext cx="9144000" cy="138499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en-US" altLang="ja-JP" b="1" dirty="0">
              <a:ln/>
              <a:solidFill>
                <a:schemeClr val="accent3"/>
              </a:solidFill>
            </a:endParaRPr>
          </a:p>
          <a:p>
            <a:pPr algn="ctr"/>
            <a:r>
              <a:rPr kumimoji="1" lang="ja-JP" altLang="en-US" sz="2400" b="1" dirty="0" smtClean="0">
                <a:ln/>
                <a:solidFill>
                  <a:schemeClr val="accent3"/>
                </a:solidFill>
              </a:rPr>
              <a:t>私たちを構成する元素は星の中で作られた</a:t>
            </a:r>
            <a:endParaRPr kumimoji="1" lang="en-US" altLang="ja-JP" sz="2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kumimoji="1" lang="ja-JP" altLang="en-US" sz="2400" b="1" dirty="0" smtClean="0">
                <a:ln/>
                <a:solidFill>
                  <a:schemeClr val="accent3"/>
                </a:solidFill>
              </a:rPr>
              <a:t>私たちは星のかけらである</a:t>
            </a:r>
            <a:endParaRPr kumimoji="1" lang="en-US" altLang="ja-JP" sz="2400" b="1" dirty="0" smtClean="0">
              <a:ln/>
              <a:solidFill>
                <a:schemeClr val="accent3"/>
              </a:solidFill>
            </a:endParaRPr>
          </a:p>
          <a:p>
            <a:pPr algn="ctr"/>
            <a:endParaRPr lang="en-US" altLang="ja-JP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8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459632"/>
            <a:ext cx="9144000" cy="1257400"/>
          </a:xfrm>
        </p:spPr>
        <p:txBody>
          <a:bodyPr/>
          <a:lstStyle/>
          <a:p>
            <a:r>
              <a:rPr kumimoji="1" lang="ja-JP" altLang="en-US" dirty="0" smtClean="0"/>
              <a:t>物理学とは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438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913" y="2267532"/>
            <a:ext cx="5142087" cy="342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自然は複雑で、難しい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99792" y="6237597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人間の計算能力など、所詮有限である</a:t>
            </a:r>
            <a:r>
              <a:rPr kumimoji="1" lang="ja-JP" altLang="en-US" sz="2400" dirty="0" err="1" smtClean="0"/>
              <a:t>。。。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1556792"/>
            <a:ext cx="3262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基本法則が分かれば、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自然を理解したことに</a:t>
            </a:r>
            <a:endParaRPr lang="en-US" altLang="ja-JP" sz="2400" dirty="0" smtClean="0"/>
          </a:p>
          <a:p>
            <a:r>
              <a:rPr lang="ja-JP" altLang="en-US" sz="2400" dirty="0" smtClean="0"/>
              <a:t>なる？</a:t>
            </a:r>
            <a:endParaRPr lang="en-US" altLang="ja-JP" sz="2400" dirty="0" smtClean="0"/>
          </a:p>
          <a:p>
            <a:pPr algn="r"/>
            <a:r>
              <a:rPr kumimoji="1" lang="ja-JP" altLang="en-US" sz="2400" b="1" dirty="0" smtClean="0"/>
              <a:t>→ＮＯ</a:t>
            </a:r>
            <a:endParaRPr kumimoji="1" lang="ja-JP" altLang="en-US" sz="2400" b="1" dirty="0"/>
          </a:p>
        </p:txBody>
      </p:sp>
      <p:pic>
        <p:nvPicPr>
          <p:cNvPr id="4100" name="Picture 4" descr="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5" b="29803"/>
          <a:stretch/>
        </p:blipFill>
        <p:spPr bwMode="auto">
          <a:xfrm>
            <a:off x="107504" y="3878017"/>
            <a:ext cx="2310233" cy="283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円形吹き出し 6"/>
          <p:cNvSpPr/>
          <p:nvPr/>
        </p:nvSpPr>
        <p:spPr>
          <a:xfrm>
            <a:off x="1691680" y="4005064"/>
            <a:ext cx="2473240" cy="1183149"/>
          </a:xfrm>
          <a:prstGeom prst="wedgeEllipseCallout">
            <a:avLst>
              <a:gd name="adj1" fmla="val -50980"/>
              <a:gd name="adj2" fmla="val 387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さっぱり</a:t>
            </a:r>
            <a:endParaRPr kumimoji="1" lang="en-US" altLang="ja-JP" sz="2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</a:rPr>
              <a:t>分からん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624" y="63416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羽生名人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自然は複雑で、難しい</a:t>
            </a:r>
            <a:endParaRPr kumimoji="1" lang="ja-JP" altLang="en-US" dirty="0"/>
          </a:p>
        </p:txBody>
      </p:sp>
      <p:pic>
        <p:nvPicPr>
          <p:cNvPr id="2050" name="Picture 2" descr="20090317131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25247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059832" y="162880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北欧神話の世界観</a:t>
            </a:r>
            <a:endParaRPr kumimoji="1" lang="ja-JP" altLang="en-US" sz="2400" dirty="0"/>
          </a:p>
        </p:txBody>
      </p:sp>
      <p:pic>
        <p:nvPicPr>
          <p:cNvPr id="2052" name="Picture 4" descr="Cellarius_ptolemaic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10769"/>
            <a:ext cx="4199583" cy="351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331640" y="5415607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プトレマイオスの宇宙観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45746" y="6237597"/>
            <a:ext cx="6032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人間の</a:t>
            </a:r>
            <a:r>
              <a:rPr lang="ja-JP" altLang="en-US" sz="2400" dirty="0" smtClean="0"/>
              <a:t>想像</a:t>
            </a:r>
            <a:r>
              <a:rPr kumimoji="1" lang="ja-JP" altLang="en-US" sz="2400" dirty="0" smtClean="0"/>
              <a:t>力など、所詮有限である</a:t>
            </a:r>
            <a:r>
              <a:rPr kumimoji="1" lang="ja-JP" altLang="en-US" sz="2400" dirty="0" err="1" smtClean="0"/>
              <a:t>。。。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448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323528" y="4147365"/>
            <a:ext cx="8568952" cy="2652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モノはなにからできている？</a:t>
            </a:r>
            <a:endParaRPr kumimoji="1" lang="ja-JP" altLang="en-US" sz="4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2485546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500174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/>
          <p:cNvSpPr/>
          <p:nvPr/>
        </p:nvSpPr>
        <p:spPr>
          <a:xfrm>
            <a:off x="4214810" y="2214554"/>
            <a:ext cx="57150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86578" y="278605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072198" y="1285860"/>
            <a:ext cx="481583" cy="252983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429256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00760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214818"/>
            <a:ext cx="5715040" cy="2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正方形/長方形 2"/>
          <p:cNvSpPr/>
          <p:nvPr/>
        </p:nvSpPr>
        <p:spPr bwMode="auto">
          <a:xfrm>
            <a:off x="3059832" y="4214818"/>
            <a:ext cx="4176464" cy="2514617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7000">
                <a:schemeClr val="bg1"/>
              </a:gs>
            </a:gsLst>
            <a:lin ang="1200000" scaled="0"/>
          </a:gradFill>
          <a:ln w="254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97577" y="6237312"/>
            <a:ext cx="1549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原子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-8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 rot="9232330">
            <a:off x="3154663" y="3618975"/>
            <a:ext cx="24060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6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物理</a:t>
            </a:r>
            <a:r>
              <a:rPr lang="ja-JP" altLang="en-US" dirty="0"/>
              <a:t>学者</a:t>
            </a:r>
            <a:r>
              <a:rPr lang="ja-JP" altLang="en-US" dirty="0" smtClean="0"/>
              <a:t>と詩人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7007" y="2132856"/>
            <a:ext cx="8149988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66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一本の草も涼風宿りけり</a:t>
            </a:r>
            <a:endParaRPr kumimoji="1" lang="en-US" altLang="ja-JP" sz="66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kumimoji="1" lang="ja-JP" altLang="en-US" sz="4800" dirty="0" smtClean="0">
                <a:latin typeface="HGP教科書体" panose="02020600000000000000" pitchFamily="18" charset="-128"/>
                <a:ea typeface="HGP教科書体" panose="02020600000000000000" pitchFamily="18" charset="-128"/>
              </a:rPr>
              <a:t>小林一茶</a:t>
            </a:r>
            <a:endParaRPr kumimoji="1" lang="en-US" altLang="ja-JP" sz="4800" dirty="0" smtClean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/>
            <a:r>
              <a:rPr lang="en-US" altLang="ja-JP" sz="3600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1814</a:t>
            </a:r>
            <a:endParaRPr kumimoji="1" lang="ja-JP" altLang="en-US" sz="3600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6348" y="5631631"/>
            <a:ext cx="7571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一茶はなぜ、涼風を感じることができたのだろうか？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953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まとめにかえて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628800"/>
            <a:ext cx="7632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現代</a:t>
            </a:r>
            <a:r>
              <a:rPr lang="ja-JP" altLang="en-US" sz="2800" dirty="0" smtClean="0"/>
              <a:t>科学が描く素粒子論・宇宙論は、様々な自然現象を説明し、遙か過去の出来事を知り、未来を予言することができる。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7745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 bwMode="auto">
          <a:xfrm>
            <a:off x="755576" y="4149080"/>
            <a:ext cx="7056784" cy="2304256"/>
          </a:xfrm>
          <a:prstGeom prst="roundRect">
            <a:avLst/>
          </a:prstGeom>
          <a:ln>
            <a:headEnd/>
            <a:tailEnd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まとめにかえて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628800"/>
            <a:ext cx="76328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現代</a:t>
            </a:r>
            <a:r>
              <a:rPr lang="ja-JP" altLang="en-US" sz="2800" dirty="0" smtClean="0"/>
              <a:t>科学が描く素粒子論・宇宙論は、様々な自然現象を説明し、遙か過去の出来事を知り、未来を予言することができる</a:t>
            </a:r>
            <a:r>
              <a:rPr lang="ja-JP" altLang="en-US" sz="2800" dirty="0"/>
              <a:t>。</a:t>
            </a:r>
          </a:p>
          <a:p>
            <a:endParaRPr kumimoji="1" lang="en-US" altLang="ja-JP" sz="2800" dirty="0" smtClean="0"/>
          </a:p>
          <a:p>
            <a:r>
              <a:rPr lang="ja-JP" altLang="en-US" sz="2800" dirty="0"/>
              <a:t>しかし</a:t>
            </a:r>
            <a:r>
              <a:rPr lang="ja-JP" altLang="en-US" sz="2800" dirty="0" smtClean="0"/>
              <a:t>、自然というのは複雑な対象である。</a:t>
            </a:r>
            <a:endParaRPr lang="en-US" altLang="ja-JP" sz="28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67628" y="559583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ミクロ</a:t>
            </a:r>
            <a:endParaRPr kumimoji="1" lang="ja-JP" altLang="en-US" sz="2800" dirty="0"/>
          </a:p>
        </p:txBody>
      </p:sp>
      <p:sp>
        <p:nvSpPr>
          <p:cNvPr id="5" name="左右矢印 4"/>
          <p:cNvSpPr/>
          <p:nvPr/>
        </p:nvSpPr>
        <p:spPr bwMode="auto">
          <a:xfrm>
            <a:off x="3691649" y="5556532"/>
            <a:ext cx="1312399" cy="680780"/>
          </a:xfrm>
          <a:prstGeom prst="leftRightArrow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10316" y="561249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マクロ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616" y="4365104"/>
            <a:ext cx="2247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宇宙</a:t>
            </a:r>
            <a:r>
              <a:rPr kumimoji="1" lang="en-US" altLang="ja-JP" sz="2800" dirty="0" smtClean="0"/>
              <a:t>130</a:t>
            </a:r>
            <a:r>
              <a:rPr kumimoji="1" lang="ja-JP" altLang="en-US" sz="2800" dirty="0" smtClean="0"/>
              <a:t>億年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の歴史</a:t>
            </a:r>
            <a:endParaRPr kumimoji="1" lang="ja-JP" altLang="en-US" sz="2800" dirty="0"/>
          </a:p>
        </p:txBody>
      </p:sp>
      <p:sp>
        <p:nvSpPr>
          <p:cNvPr id="8" name="右矢印 7"/>
          <p:cNvSpPr/>
          <p:nvPr/>
        </p:nvSpPr>
        <p:spPr bwMode="auto">
          <a:xfrm>
            <a:off x="3851920" y="4509120"/>
            <a:ext cx="1008112" cy="720080"/>
          </a:xfrm>
          <a:prstGeom prst="rightArrow">
            <a:avLst/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03496" y="4599160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現代の私たち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5867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323528" y="4147365"/>
            <a:ext cx="8568952" cy="2652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モノはなにからできている？</a:t>
            </a:r>
            <a:endParaRPr kumimoji="1" lang="ja-JP" altLang="en-US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14818"/>
            <a:ext cx="5715040" cy="2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428736"/>
            <a:ext cx="2485546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500174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/>
          <p:cNvSpPr/>
          <p:nvPr/>
        </p:nvSpPr>
        <p:spPr>
          <a:xfrm>
            <a:off x="4214810" y="2214554"/>
            <a:ext cx="57150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86578" y="278605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072198" y="1285860"/>
            <a:ext cx="481583" cy="252983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429256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00760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 rot="9232330">
            <a:off x="3154663" y="3618975"/>
            <a:ext cx="24060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97577" y="6237312"/>
            <a:ext cx="1549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原子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-8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59821" y="5923725"/>
            <a:ext cx="1126206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/>
              <a:t>原子核</a:t>
            </a:r>
            <a:endParaRPr kumimoji="1" lang="en-US" altLang="ja-JP" sz="2000" dirty="0" smtClean="0"/>
          </a:p>
          <a:p>
            <a:pPr algn="ctr"/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-12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73334" y="4214818"/>
            <a:ext cx="95410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電子　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56176" y="5462532"/>
            <a:ext cx="20506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クォーク</a:t>
            </a:r>
            <a:r>
              <a:rPr lang="en-US" altLang="ja-JP" dirty="0" smtClean="0"/>
              <a:t>&lt;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-16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 bwMode="auto">
          <a:xfrm>
            <a:off x="4283968" y="5013176"/>
            <a:ext cx="3922898" cy="171625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2000">
                <a:schemeClr val="bg1"/>
              </a:gs>
            </a:gsLst>
            <a:lin ang="1200000" scaled="0"/>
          </a:gradFill>
          <a:ln w="254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02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323528" y="4147365"/>
            <a:ext cx="8568952" cy="2652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モノはなにからできている？</a:t>
            </a:r>
            <a:endParaRPr kumimoji="1" lang="ja-JP" altLang="en-US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14818"/>
            <a:ext cx="5715040" cy="2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428736"/>
            <a:ext cx="2485546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500174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/>
          <p:cNvSpPr/>
          <p:nvPr/>
        </p:nvSpPr>
        <p:spPr>
          <a:xfrm>
            <a:off x="4214810" y="2214554"/>
            <a:ext cx="57150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86578" y="278605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072198" y="1285860"/>
            <a:ext cx="481583" cy="252983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429256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00760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 rot="9232330">
            <a:off x="3154663" y="3618975"/>
            <a:ext cx="24060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97577" y="6237312"/>
            <a:ext cx="1549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原子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-8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59821" y="5923725"/>
            <a:ext cx="1126206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原子核</a:t>
            </a:r>
            <a:endParaRPr kumimoji="1" lang="en-US" altLang="ja-JP" sz="2000" dirty="0" smtClean="0"/>
          </a:p>
          <a:p>
            <a:pPr algn="ctr"/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-12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73334" y="4214818"/>
            <a:ext cx="95410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電子　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56176" y="5462532"/>
            <a:ext cx="205069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クォーク</a:t>
            </a:r>
            <a:r>
              <a:rPr lang="en-US" altLang="ja-JP" dirty="0" smtClean="0"/>
              <a:t>&lt;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-16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 bwMode="auto">
          <a:xfrm>
            <a:off x="5715008" y="5013176"/>
            <a:ext cx="2491858" cy="171625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5000">
                <a:schemeClr val="bg1"/>
              </a:gs>
            </a:gsLst>
            <a:lin ang="1200000" scaled="0"/>
          </a:gradFill>
          <a:ln w="25400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39900" y="5079789"/>
            <a:ext cx="27733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陽子・中性子～</a:t>
            </a:r>
            <a:r>
              <a:rPr kumimoji="1" lang="en-US" altLang="ja-JP" sz="2000" dirty="0" smtClean="0"/>
              <a:t>10</a:t>
            </a:r>
            <a:r>
              <a:rPr kumimoji="1" lang="en-US" altLang="ja-JP" sz="2000" baseline="30000" dirty="0" smtClean="0"/>
              <a:t>-13</a:t>
            </a:r>
            <a:r>
              <a:rPr kumimoji="1" lang="en-US" altLang="ja-JP" sz="2000" dirty="0" smtClean="0"/>
              <a:t>㎝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949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角丸四角形 22"/>
          <p:cNvSpPr/>
          <p:nvPr/>
        </p:nvSpPr>
        <p:spPr>
          <a:xfrm>
            <a:off x="323528" y="4147365"/>
            <a:ext cx="8568952" cy="2652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dirty="0" smtClean="0"/>
              <a:t>モノはなにからできている？</a:t>
            </a:r>
            <a:endParaRPr kumimoji="1" lang="ja-JP" altLang="en-US" sz="4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14818"/>
            <a:ext cx="5715040" cy="2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428736"/>
            <a:ext cx="2485546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1500174"/>
            <a:ext cx="2286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矢印 7"/>
          <p:cNvSpPr/>
          <p:nvPr/>
        </p:nvSpPr>
        <p:spPr>
          <a:xfrm>
            <a:off x="4214810" y="2214554"/>
            <a:ext cx="57150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786578" y="278605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pic>
        <p:nvPicPr>
          <p:cNvPr id="10" name="図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6072198" y="1285860"/>
            <a:ext cx="481583" cy="252983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5429256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00760" y="2571744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O</a:t>
            </a:r>
            <a:endParaRPr kumimoji="1" lang="ja-JP" altLang="en-US" dirty="0"/>
          </a:p>
        </p:txBody>
      </p:sp>
      <p:sp>
        <p:nvSpPr>
          <p:cNvPr id="13" name="右矢印 12"/>
          <p:cNvSpPr/>
          <p:nvPr/>
        </p:nvSpPr>
        <p:spPr>
          <a:xfrm rot="9232330">
            <a:off x="3154663" y="3618975"/>
            <a:ext cx="240605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497577" y="6237312"/>
            <a:ext cx="15493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原子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-8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259821" y="5923725"/>
            <a:ext cx="1126206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原子核</a:t>
            </a:r>
            <a:endParaRPr kumimoji="1" lang="en-US" altLang="ja-JP" sz="2000" dirty="0" smtClean="0"/>
          </a:p>
          <a:p>
            <a:pPr algn="ctr"/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-12</a:t>
            </a:r>
            <a:r>
              <a:rPr kumimoji="1" lang="en-US" altLang="ja-JP" dirty="0" smtClean="0"/>
              <a:t>㎝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373334" y="4214818"/>
            <a:ext cx="95410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電子　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56176" y="5462532"/>
            <a:ext cx="12105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 smtClean="0"/>
              <a:t>クォーク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539900" y="5079789"/>
            <a:ext cx="27733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陽子・中性子～</a:t>
            </a:r>
            <a:r>
              <a:rPr kumimoji="1" lang="en-US" altLang="ja-JP" sz="2000" dirty="0" smtClean="0"/>
              <a:t>10</a:t>
            </a:r>
            <a:r>
              <a:rPr kumimoji="1" lang="en-US" altLang="ja-JP" sz="2000" baseline="30000" dirty="0" smtClean="0"/>
              <a:t>-13</a:t>
            </a:r>
            <a:r>
              <a:rPr kumimoji="1" lang="en-US" altLang="ja-JP" sz="2000" dirty="0" smtClean="0"/>
              <a:t>㎝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0527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角丸四角形 21"/>
          <p:cNvSpPr/>
          <p:nvPr/>
        </p:nvSpPr>
        <p:spPr>
          <a:xfrm>
            <a:off x="856908" y="2672975"/>
            <a:ext cx="2837636" cy="1476105"/>
          </a:xfrm>
          <a:prstGeom prst="roundRect">
            <a:avLst>
              <a:gd name="adj" fmla="val 13757"/>
            </a:avLst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856908" y="2060848"/>
            <a:ext cx="3132408" cy="540000"/>
          </a:xfrm>
          <a:prstGeom prst="roundRect">
            <a:avLst>
              <a:gd name="adj" fmla="val 3183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644008" y="1196752"/>
            <a:ext cx="4392488" cy="30963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標準模型</a:t>
            </a:r>
            <a:endParaRPr kumimoji="1" lang="ja-JP" altLang="en-US" dirty="0"/>
          </a:p>
        </p:txBody>
      </p:sp>
      <p:pic>
        <p:nvPicPr>
          <p:cNvPr id="1026" name="Picture 2" descr="susyparticles_s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3" r="50000" b="15799"/>
          <a:stretch/>
        </p:blipFill>
        <p:spPr bwMode="auto">
          <a:xfrm>
            <a:off x="4860032" y="1378584"/>
            <a:ext cx="3960440" cy="27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79512" y="1412776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kumimoji="1" lang="ja-JP" altLang="en-US" sz="2800" dirty="0" smtClean="0">
                <a:latin typeface="+mj-ea"/>
                <a:ea typeface="+mj-ea"/>
              </a:rPr>
              <a:t>物質の構成要素</a:t>
            </a:r>
            <a:endParaRPr kumimoji="1" lang="ja-JP" altLang="en-US" sz="2800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6908" y="2093359"/>
            <a:ext cx="3300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rgbClr val="C00000"/>
                </a:solidFill>
              </a:rPr>
              <a:t>クォーク（６種類）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56908" y="2751311"/>
            <a:ext cx="1762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レプトン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318572" y="3212976"/>
            <a:ext cx="2377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kumimoji="1" lang="ja-JP" altLang="en-US" sz="2400" dirty="0" smtClean="0">
                <a:solidFill>
                  <a:schemeClr val="bg1"/>
                </a:solidFill>
              </a:rPr>
              <a:t>電子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など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ja-JP" altLang="en-US" sz="2400" dirty="0">
                <a:solidFill>
                  <a:schemeClr val="bg1"/>
                </a:solidFill>
              </a:rPr>
              <a:t>ニュートリノ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左中かっこ 10"/>
          <p:cNvSpPr/>
          <p:nvPr/>
        </p:nvSpPr>
        <p:spPr>
          <a:xfrm>
            <a:off x="1071372" y="3248920"/>
            <a:ext cx="260268" cy="723045"/>
          </a:xfrm>
          <a:prstGeom prst="lef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,amssymb,bm}&#10;\begin{document}&#10;\begin{eqnarray*}&#10;{\rm H_2O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84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,amssymb,bm}&#10;\begin{document}&#10;\begin{eqnarray*}&#10;{\rm H_2O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8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,amssymb,bm}&#10;\begin{document}&#10;\begin{eqnarray*}&#10;{\rm H_2O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84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,amssymb,bm}&#10;\begin{document}&#10;\begin{eqnarray*}&#10;{\rm H_2O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8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\pagestyle{empty}&#10;\usepackage{amsmath,amssymb,bm}&#10;\begin{document}&#10;\begin{eqnarray*}&#10;{\rm H_2O}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8"/>
  <p:tag name="BOXHEIGHT" val="291"/>
  <p:tag name="BOXFONT" val="10"/>
  <p:tag name="BOXWRAP" val="False"/>
  <p:tag name="WORKAROUNDTRANSPARENCYBUG" val="False"/>
  <p:tag name="ALLOWFONTSUBSTITUTION" val="False"/>
  <p:tag name="BITMAPFORMAT" val="pngmono"/>
  <p:tag name="ORIGWIDTH" val="18.96"/>
  <p:tag name="PICTUREFILESIZE" val="84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エグゼクティブ">
  <a:themeElements>
    <a:clrScheme name="エグゼクティブ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エグゼクティブ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エグゼクティ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 \ u s e p a c k a g e { a m s m a t h , a m s s y m b , c o l o r }  
 \ p a g e s t y l e { e m p t y }  
 \ n e w c o m m a n d { \ b m } [ 1 ] { \ m b o x { \ b o l d m a t h $ # 1 $ } } < / p r e a m b l e >  
     < b o d y > \ b e g i n { a l i g n * }    
  
 \ e n d { a l i g n * } < / b o d y >  
     < f c o l o r > F F 0 0 0 0 0 0 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B34044FC-4708-4C4A-8EC9-CC5AB3FBE77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493</TotalTime>
  <Words>1324</Words>
  <Application>Microsoft Office PowerPoint</Application>
  <PresentationFormat>画面に合わせる (4:3)</PresentationFormat>
  <Paragraphs>410</Paragraphs>
  <Slides>52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52</vt:i4>
      </vt:variant>
    </vt:vector>
  </HeadingPairs>
  <TitlesOfParts>
    <vt:vector size="69" baseType="lpstr">
      <vt:lpstr>HGPｺﾞｼｯｸM</vt:lpstr>
      <vt:lpstr>HGP教科書体</vt:lpstr>
      <vt:lpstr>HGP創英ﾌﾟﾚｾﾞﾝｽEB</vt:lpstr>
      <vt:lpstr>HGP創英角ｺﾞｼｯｸUB</vt:lpstr>
      <vt:lpstr>HGP創英角ﾎﾟｯﾌﾟ体</vt:lpstr>
      <vt:lpstr>HGS明朝E</vt:lpstr>
      <vt:lpstr>HGｺﾞｼｯｸM</vt:lpstr>
      <vt:lpstr>ＭＳ Ｐゴシック</vt:lpstr>
      <vt:lpstr>Arial</vt:lpstr>
      <vt:lpstr>Calibri</vt:lpstr>
      <vt:lpstr>Cambria Math</vt:lpstr>
      <vt:lpstr>Century Gothic</vt:lpstr>
      <vt:lpstr>Courier New</vt:lpstr>
      <vt:lpstr>Palatino Linotype</vt:lpstr>
      <vt:lpstr>Wingdings</vt:lpstr>
      <vt:lpstr>エグゼクティブ</vt:lpstr>
      <vt:lpstr>1_標準デザイン</vt:lpstr>
      <vt:lpstr>クォーク・グルオン・プラズマ ビッグバン直後の宇宙の世界</vt:lpstr>
      <vt:lpstr>クォーク・グルオン・プラズマ ビッグバン直後の宇宙の世界</vt:lpstr>
      <vt:lpstr>自然界の不思議</vt:lpstr>
      <vt:lpstr>モノはなにからできている？</vt:lpstr>
      <vt:lpstr>モノはなにからできている？</vt:lpstr>
      <vt:lpstr>モノはなにからできている？</vt:lpstr>
      <vt:lpstr>モノはなにからできている？</vt:lpstr>
      <vt:lpstr>モノはなにからできている？</vt:lpstr>
      <vt:lpstr>標準模型</vt:lpstr>
      <vt:lpstr>標準模型</vt:lpstr>
      <vt:lpstr>クォークの性質</vt:lpstr>
      <vt:lpstr>クォークの性質</vt:lpstr>
      <vt:lpstr>クォークの基礎理論 ＝量子色力学</vt:lpstr>
      <vt:lpstr>我々とは、何なのだろう？</vt:lpstr>
      <vt:lpstr>我々の宇宙は、ビッグバンから始まった</vt:lpstr>
      <vt:lpstr>なぜそんなことが分かるの？</vt:lpstr>
      <vt:lpstr>クォークグルオンプラズマ</vt:lpstr>
      <vt:lpstr>クォークグルオンプラズマ</vt:lpstr>
      <vt:lpstr>高温の物質</vt:lpstr>
      <vt:lpstr>初期宇宙を地上で実験する</vt:lpstr>
      <vt:lpstr>加速器による原子核衝突実験</vt:lpstr>
      <vt:lpstr>陽子衝突と原子核衝突</vt:lpstr>
      <vt:lpstr>陽子衝突と原子核衝突</vt:lpstr>
      <vt:lpstr>陽子衝突と原子核衝突</vt:lpstr>
      <vt:lpstr>実験的観測</vt:lpstr>
      <vt:lpstr>高次ゆらぎの観測</vt:lpstr>
      <vt:lpstr>PowerPoint プレゼンテーション</vt:lpstr>
      <vt:lpstr>宇宙の進化と 元素合成</vt:lpstr>
      <vt:lpstr>ビッグバンと元素</vt:lpstr>
      <vt:lpstr>我々のまわりの元素</vt:lpstr>
      <vt:lpstr>原子核</vt:lpstr>
      <vt:lpstr>原子核の分類</vt:lpstr>
      <vt:lpstr>原子核の分類表</vt:lpstr>
      <vt:lpstr>原子核の種類</vt:lpstr>
      <vt:lpstr>宇宙初期や惑星内部の元素合成</vt:lpstr>
      <vt:lpstr>He以降の元素合成</vt:lpstr>
      <vt:lpstr>恒星といっても大小様々</vt:lpstr>
      <vt:lpstr>炭素の合成</vt:lpstr>
      <vt:lpstr>恒星内部の元素合成の進み方</vt:lpstr>
      <vt:lpstr>恒星内部の元素合成の進み方</vt:lpstr>
      <vt:lpstr>恒星内部の元素合成の進み方</vt:lpstr>
      <vt:lpstr>恒星内部の元素合成の進み方</vt:lpstr>
      <vt:lpstr>恒星内部の元素合成の進み方</vt:lpstr>
      <vt:lpstr>鉄は最も安定な元素</vt:lpstr>
      <vt:lpstr>超新星爆発</vt:lpstr>
      <vt:lpstr>星は循環している</vt:lpstr>
      <vt:lpstr>物理学とは</vt:lpstr>
      <vt:lpstr>自然は複雑で、難しい</vt:lpstr>
      <vt:lpstr>自然は複雑で、難しい</vt:lpstr>
      <vt:lpstr>物理学者と詩人</vt:lpstr>
      <vt:lpstr>まとめにかえて</vt:lpstr>
      <vt:lpstr>まとめにかえて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クォーク・グルオン・プラズマ</dc:title>
  <dc:creator>kitazawa</dc:creator>
  <cp:lastModifiedBy>Masakiyo Kitazawa</cp:lastModifiedBy>
  <cp:revision>38</cp:revision>
  <dcterms:created xsi:type="dcterms:W3CDTF">2013-04-14T00:57:17Z</dcterms:created>
  <dcterms:modified xsi:type="dcterms:W3CDTF">2014-11-15T06:32:59Z</dcterms:modified>
</cp:coreProperties>
</file>