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57"/>
  </p:notesMasterIdLst>
  <p:sldIdLst>
    <p:sldId id="256" r:id="rId12"/>
    <p:sldId id="621" r:id="rId13"/>
    <p:sldId id="449" r:id="rId14"/>
    <p:sldId id="685" r:id="rId15"/>
    <p:sldId id="686" r:id="rId16"/>
    <p:sldId id="687" r:id="rId17"/>
    <p:sldId id="688" r:id="rId18"/>
    <p:sldId id="664" r:id="rId19"/>
    <p:sldId id="648" r:id="rId20"/>
    <p:sldId id="678" r:id="rId21"/>
    <p:sldId id="677" r:id="rId22"/>
    <p:sldId id="650" r:id="rId23"/>
    <p:sldId id="674" r:id="rId24"/>
    <p:sldId id="679" r:id="rId25"/>
    <p:sldId id="456" r:id="rId26"/>
    <p:sldId id="690" r:id="rId27"/>
    <p:sldId id="638" r:id="rId28"/>
    <p:sldId id="676" r:id="rId29"/>
    <p:sldId id="543" r:id="rId30"/>
    <p:sldId id="656" r:id="rId31"/>
    <p:sldId id="680" r:id="rId32"/>
    <p:sldId id="681" r:id="rId33"/>
    <p:sldId id="682" r:id="rId34"/>
    <p:sldId id="652" r:id="rId35"/>
    <p:sldId id="665" r:id="rId36"/>
    <p:sldId id="611" r:id="rId37"/>
    <p:sldId id="683" r:id="rId38"/>
    <p:sldId id="458" r:id="rId39"/>
    <p:sldId id="459" r:id="rId40"/>
    <p:sldId id="643" r:id="rId41"/>
    <p:sldId id="684" r:id="rId42"/>
    <p:sldId id="657" r:id="rId43"/>
    <p:sldId id="634" r:id="rId44"/>
    <p:sldId id="597" r:id="rId45"/>
    <p:sldId id="500" r:id="rId46"/>
    <p:sldId id="614" r:id="rId47"/>
    <p:sldId id="667" r:id="rId48"/>
    <p:sldId id="661" r:id="rId49"/>
    <p:sldId id="660" r:id="rId50"/>
    <p:sldId id="653" r:id="rId51"/>
    <p:sldId id="689" r:id="rId52"/>
    <p:sldId id="605" r:id="rId53"/>
    <p:sldId id="485" r:id="rId54"/>
    <p:sldId id="537" r:id="rId55"/>
    <p:sldId id="620" r:id="rId5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33FF"/>
    <a:srgbClr val="6600CC"/>
    <a:srgbClr val="FF0000"/>
    <a:srgbClr val="C0C0C0"/>
    <a:srgbClr val="CCCC00"/>
    <a:srgbClr val="CC6600"/>
    <a:srgbClr val="333399"/>
    <a:srgbClr val="FF99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73" d="100"/>
          <a:sy n="73" d="100"/>
        </p:scale>
        <p:origin x="2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61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3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95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6.png"/><Relationship Id="rId5" Type="http://schemas.openxmlformats.org/officeDocument/2006/relationships/image" Target="../media/image67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emf"/><Relationship Id="rId7" Type="http://schemas.openxmlformats.org/officeDocument/2006/relationships/image" Target="../media/image74.png"/><Relationship Id="rId12" Type="http://schemas.openxmlformats.org/officeDocument/2006/relationships/image" Target="../media/image8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png"/><Relationship Id="rId11" Type="http://schemas.openxmlformats.org/officeDocument/2006/relationships/image" Target="../media/image77.png"/><Relationship Id="rId5" Type="http://schemas.openxmlformats.org/officeDocument/2006/relationships/image" Target="../media/image79.png"/><Relationship Id="rId10" Type="http://schemas.openxmlformats.org/officeDocument/2006/relationships/image" Target="../media/image76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2.emf"/><Relationship Id="rId7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1.png"/><Relationship Id="rId4" Type="http://schemas.openxmlformats.org/officeDocument/2006/relationships/image" Target="../media/image83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15543" y="3212976"/>
            <a:ext cx="4516621" cy="1508105"/>
          </a:xfrm>
        </p:spPr>
        <p:txBody>
          <a:bodyPr wrap="none">
            <a:spAutoFit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4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5400" dirty="0"/>
              <a:t>低エネルギー衝突で</a:t>
            </a:r>
            <a:r>
              <a:rPr lang="ja-JP" altLang="en-US" sz="5400" dirty="0" smtClean="0"/>
              <a:t>の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熱ゆらぎ</a:t>
            </a:r>
            <a:r>
              <a:rPr lang="ja-JP" altLang="en-US" sz="5400" dirty="0"/>
              <a:t>観測に関する問題点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5013176"/>
            <a:ext cx="660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Ono, </a:t>
            </a:r>
            <a:r>
              <a:rPr lang="en-US" altLang="ja-JP" sz="2400" dirty="0" smtClean="0"/>
              <a:t>Phys. </a:t>
            </a:r>
            <a:r>
              <a:rPr lang="en-US" altLang="ja-JP" sz="2400" dirty="0" err="1" smtClean="0"/>
              <a:t>Lett</a:t>
            </a:r>
            <a:r>
              <a:rPr lang="en-US" altLang="ja-JP" sz="2400" dirty="0"/>
              <a:t>. B728 (2014) 386-392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Sakaida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MK, arXiv:1409.6866</a:t>
            </a:r>
          </a:p>
          <a:p>
            <a:r>
              <a:rPr lang="en-US" altLang="ja-JP" sz="2400" dirty="0" smtClean="0"/>
              <a:t>MK, to appear soon!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69227" y="6444044"/>
            <a:ext cx="702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『J-PARC</a:t>
            </a:r>
            <a:r>
              <a:rPr lang="ja-JP" altLang="en-US" dirty="0"/>
              <a:t>における重イオン衝突実験が拓く新しい物理</a:t>
            </a:r>
            <a:r>
              <a:rPr lang="en-US" altLang="ja-JP" dirty="0"/>
              <a:t>』, </a:t>
            </a:r>
            <a:r>
              <a:rPr lang="en-US" altLang="ja-JP" dirty="0" smtClean="0"/>
              <a:t>KEK, 2014/11/26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851666" y="4626359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4088" y="4059103"/>
            <a:ext cx="260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Q:</a:t>
            </a:r>
            <a:endParaRPr kumimoji="1" lang="ja-JP" altLang="en-US" sz="2800" i="1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4685020"/>
            <a:ext cx="1085849" cy="26352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5090724"/>
            <a:ext cx="3619500" cy="297392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8" y="4744907"/>
            <a:ext cx="1296144" cy="705692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076056" y="4843463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2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5557274" y="3573016"/>
            <a:ext cx="3420872" cy="2439555"/>
          </a:xfrm>
          <a:prstGeom prst="roundRect">
            <a:avLst>
              <a:gd name="adj" fmla="val 623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22643" y="3573016"/>
            <a:ext cx="5144494" cy="2439555"/>
          </a:xfrm>
          <a:prstGeom prst="roundRect">
            <a:avLst>
              <a:gd name="adj" fmla="val 6237"/>
            </a:avLst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24639" y="3573016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4768" y="3573016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4578765"/>
            <a:ext cx="1267943" cy="746644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4753625"/>
            <a:ext cx="1177805" cy="27942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3776485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301466" y="5471160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24639" y="5461772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4" name="下矢印 53"/>
          <p:cNvSpPr/>
          <p:nvPr/>
        </p:nvSpPr>
        <p:spPr>
          <a:xfrm flipV="1">
            <a:off x="4199430" y="4653568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83786" y="419190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8448" y="619086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63888" y="6093296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rd order: </a:t>
            </a:r>
            <a:r>
              <a:rPr kumimoji="1" lang="en-US" altLang="ja-JP" sz="1600" dirty="0" smtClean="0"/>
              <a:t>ex.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3563888" y="6379790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/>
              <a:t>up to 5th order: </a:t>
            </a:r>
            <a:r>
              <a:rPr lang="fr-FR" altLang="ja-JP" sz="1600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sz="1600" b="1" dirty="0" smtClean="0">
                <a:solidFill>
                  <a:srgbClr val="002060"/>
                </a:solidFill>
              </a:rPr>
              <a:t>64</a:t>
            </a:r>
            <a:r>
              <a:rPr lang="fr-FR" altLang="ja-JP" sz="1600" dirty="0" smtClean="0">
                <a:solidFill>
                  <a:srgbClr val="002060"/>
                </a:solidFill>
              </a:rPr>
              <a:t>,191(2009</a:t>
            </a:r>
            <a:r>
              <a:rPr lang="fr-FR" altLang="ja-JP" sz="1600" dirty="0">
                <a:solidFill>
                  <a:srgbClr val="002060"/>
                </a:solidFill>
              </a:rPr>
              <a:t>)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6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up to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in 2014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23453" y="1412776"/>
            <a:ext cx="372846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63744" y="1770317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great achievement </a:t>
            </a:r>
            <a:r>
              <a:rPr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physics!</a:t>
            </a:r>
            <a:endParaRPr kumimoji="1" lang="ja-JP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7" r="6626" b="1606"/>
          <a:stretch/>
        </p:blipFill>
        <p:spPr>
          <a:xfrm rot="829714">
            <a:off x="5073174" y="4764510"/>
            <a:ext cx="5052672" cy="234308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728095" y="5206438"/>
            <a:ext cx="28803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185470" y="5206438"/>
            <a:ext cx="28803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 rot="19963228">
            <a:off x="5617041" y="5084014"/>
            <a:ext cx="323735" cy="602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93271" y="5245542"/>
            <a:ext cx="107805" cy="109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208413" y="5263956"/>
            <a:ext cx="107805" cy="109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手作業 12"/>
          <p:cNvSpPr/>
          <p:nvPr/>
        </p:nvSpPr>
        <p:spPr>
          <a:xfrm flipV="1">
            <a:off x="5886555" y="5687730"/>
            <a:ext cx="468262" cy="180784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2007177">
            <a:off x="6290714" y="5097413"/>
            <a:ext cx="323735" cy="602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7110217" y="4620935"/>
            <a:ext cx="1929583" cy="830005"/>
          </a:xfrm>
          <a:prstGeom prst="cloudCallout">
            <a:avLst>
              <a:gd name="adj1" fmla="val -70230"/>
              <a:gd name="adj2" fmla="val 387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 lose…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円弧 16"/>
          <p:cNvSpPr/>
          <p:nvPr/>
        </p:nvSpPr>
        <p:spPr>
          <a:xfrm rot="6748697">
            <a:off x="5250017" y="6042088"/>
            <a:ext cx="860391" cy="287144"/>
          </a:xfrm>
          <a:prstGeom prst="arc">
            <a:avLst>
              <a:gd name="adj1" fmla="val 16200000"/>
              <a:gd name="adj2" fmla="val 546249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/>
        </p:nvSpPr>
        <p:spPr>
          <a:xfrm rot="5855233">
            <a:off x="6109926" y="6079612"/>
            <a:ext cx="860391" cy="287144"/>
          </a:xfrm>
          <a:prstGeom prst="arc">
            <a:avLst>
              <a:gd name="adj1" fmla="val 16200000"/>
              <a:gd name="adj2" fmla="val 546249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3523" y="5151765"/>
            <a:ext cx="3041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However, </a:t>
            </a:r>
          </a:p>
          <a:p>
            <a:r>
              <a:rPr kumimoji="1" lang="en-US" altLang="ja-JP" sz="2800" dirty="0" smtClean="0"/>
              <a:t>still a lot of things </a:t>
            </a:r>
          </a:p>
          <a:p>
            <a:r>
              <a:rPr lang="en-US" altLang="ja-JP" sz="2800" dirty="0" smtClean="0"/>
              <a:t>to do…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99887" y="3318597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CC0000"/>
                </a:solidFill>
              </a:rPr>
              <a:t>重イオン衝突</a:t>
            </a:r>
            <a:r>
              <a:rPr lang="ja-JP" altLang="en-US" sz="2400" dirty="0">
                <a:solidFill>
                  <a:srgbClr val="CC0000"/>
                </a:solidFill>
              </a:rPr>
              <a:t>実験</a:t>
            </a:r>
            <a:r>
              <a:rPr lang="ja-JP" altLang="en-US" sz="2400" dirty="0" smtClean="0">
                <a:solidFill>
                  <a:srgbClr val="CC0000"/>
                </a:solidFill>
              </a:rPr>
              <a:t>は</a:t>
            </a:r>
            <a:endParaRPr lang="en-US" altLang="ja-JP" sz="2400" dirty="0" smtClean="0">
              <a:solidFill>
                <a:srgbClr val="CC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CC0000"/>
                </a:solidFill>
              </a:rPr>
              <a:t>完全計数統計解析が可能である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Experimentalists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733907"/>
            <a:ext cx="585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Measure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Determine </a:t>
            </a:r>
            <a:r>
              <a:rPr lang="en-US" altLang="ja-JP" sz="2400" dirty="0" smtClean="0">
                <a:solidFill>
                  <a:srgbClr val="FF0000"/>
                </a:solidFill>
              </a:rPr>
              <a:t>baryon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662" y="2924944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Theorists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71093"/>
            <a:ext cx="787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thermal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Let’s pursue descriptions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non-</a:t>
            </a:r>
            <a:r>
              <a:rPr kumimoji="1" lang="en-US" altLang="ja-JP" sz="2400" dirty="0" smtClean="0"/>
              <a:t>eq.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518" y="4933929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err="1" smtClean="0"/>
              <a:t>Latticians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2435" y="5478323"/>
            <a:ext cx="676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Measure more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more accurately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42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39959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HIC</a:t>
            </a:r>
            <a:r>
              <a:rPr lang="ja-JP" altLang="en-US" dirty="0" smtClean="0"/>
              <a:t>が観測するゆらぎは、何者か？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1277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実験が観測するゆらぎは、化学フリーズアウト時における熱平衡状態のもの</a:t>
            </a:r>
            <a:r>
              <a:rPr lang="ja-JP" altLang="en-US" sz="2800" dirty="0"/>
              <a:t>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24" y="3068960"/>
            <a:ext cx="5454752" cy="30082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38027" y="3246094"/>
            <a:ext cx="1868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From V. Koch, 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0810.2520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467667" y="4123257"/>
            <a:ext cx="1296144" cy="86409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617972" y="5141074"/>
            <a:ext cx="1296144" cy="10801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1919111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3647303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1703087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063127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046578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038203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48478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36381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1919111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184710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33910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464272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304462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486450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097487" y="338254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large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D \sim \frac{\langle \delta N_Q^2 \rangle}V&#10;\end{align*}&lt;/body&gt;&#10;  &lt;fcolor&gt;FF000000&lt;/fcolor&gt;&#10;  &lt;bcolor&gt;FFFFFFFF&lt;/bcolor&gt;&#10;  &lt;transparent&gt;True&lt;/transparent&gt;&#10;  &lt;resolution&gt;1800&lt;/resolution&gt;&#10;  &lt;imageh&gt;582&lt;/imageh&gt;&#10;  &lt;imagew&gt;1249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27" y="618913"/>
            <a:ext cx="1990912" cy="9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1919111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3647303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1703087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063127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046578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038203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48478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36381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1919111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184710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33910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464272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304462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486450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5695560" y="2108972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6141893" y="3549131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141893" y="3765155"/>
            <a:ext cx="0" cy="136815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8" y="5271942"/>
            <a:ext cx="170910" cy="355315"/>
          </a:xfrm>
          <a:prstGeom prst="rect">
            <a:avLst/>
          </a:prstGeom>
        </p:spPr>
      </p:pic>
      <p:sp>
        <p:nvSpPr>
          <p:cNvPr id="31" name="円/楕円 30"/>
          <p:cNvSpPr/>
          <p:nvPr/>
        </p:nvSpPr>
        <p:spPr>
          <a:xfrm>
            <a:off x="6777681" y="41391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559505" y="39410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553970" y="36648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900875" y="44312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876034" y="39050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553970" y="41886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764534" y="36571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870687" y="490498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805543" y="48031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551486" y="517530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801323" y="57206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753949" y="56126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553104" y="53150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690602" y="44788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762687" y="48973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691760" y="5716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619731" y="44248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633457" y="45556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1104" y="52655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6534329" y="43772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645949" y="556535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710534" y="474389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481543" y="51333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3106387"/>
            <a:ext cx="289859" cy="1363709"/>
          </a:xfrm>
          <a:prstGeom prst="trapezoid">
            <a:avLst/>
          </a:prstGeom>
        </p:spPr>
      </p:pic>
      <p:pic>
        <p:nvPicPr>
          <p:cNvPr id="55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3852302"/>
            <a:ext cx="289859" cy="1363709"/>
          </a:xfrm>
          <a:prstGeom prst="trapezoid">
            <a:avLst/>
          </a:prstGeom>
        </p:spPr>
      </p:pic>
      <p:pic>
        <p:nvPicPr>
          <p:cNvPr id="56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105602" y="4572382"/>
            <a:ext cx="289859" cy="1363709"/>
          </a:xfrm>
          <a:prstGeom prst="trapezoid">
            <a:avLst/>
          </a:prstGeom>
        </p:spPr>
      </p:pic>
      <p:sp>
        <p:nvSpPr>
          <p:cNvPr id="57" name="上下矢印 56"/>
          <p:cNvSpPr/>
          <p:nvPr/>
        </p:nvSpPr>
        <p:spPr>
          <a:xfrm>
            <a:off x="7870085" y="3640205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5" y="4387188"/>
            <a:ext cx="443000" cy="321174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8097487" y="338254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large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27267" y="523725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small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999308" y="2189386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thermometer?</a:t>
            </a:r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 \sim 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119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32" y="1016767"/>
            <a:ext cx="1896866" cy="5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94625" y="6021288"/>
            <a:ext cx="894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Fluctuations continue to change until kinetic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freezeout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!!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/>
                <a:t>The larger </a:t>
              </a:r>
              <a:r>
                <a:rPr lang="en-US" altLang="ja-JP" sz="2400" dirty="0" smtClean="0">
                  <a:latin typeface="Symbol" pitchFamily="18" charset="2"/>
                </a:rPr>
                <a:t>Dh</a:t>
              </a:r>
              <a:r>
                <a:rPr lang="en-US" altLang="ja-JP" sz="2400" dirty="0" smtClean="0"/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/>
                <a:t>the </a:t>
              </a:r>
              <a:r>
                <a:rPr lang="en-US" altLang="ja-JP" sz="2400" dirty="0"/>
                <a:t>slower diffusion</a:t>
              </a:r>
              <a:endParaRPr lang="ja-JP" altLang="en-US" sz="2400" dirty="0"/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5695560" y="548681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13693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  <p:sp>
        <p:nvSpPr>
          <p:cNvPr id="3" name="下矢印 2"/>
          <p:cNvSpPr/>
          <p:nvPr/>
        </p:nvSpPr>
        <p:spPr>
          <a:xfrm>
            <a:off x="6141893" y="1988840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141893" y="2204864"/>
            <a:ext cx="0" cy="136815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8" y="3711651"/>
            <a:ext cx="170910" cy="355315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6777681" y="2578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559505" y="23807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553970" y="21045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900875" y="28709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876034" y="23447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553970" y="26283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764534" y="2096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870687" y="33446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805543" y="32428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551486" y="3615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801323" y="41603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753949" y="40523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553104" y="37547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690602" y="29185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762687" y="33370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691760" y="41563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619731" y="28645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33457" y="29953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661104" y="3705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534329" y="28169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645949" y="40050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710534" y="318360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481543" y="35730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1546096"/>
            <a:ext cx="289859" cy="1363709"/>
          </a:xfrm>
          <a:prstGeom prst="trapezoid">
            <a:avLst/>
          </a:prstGeom>
        </p:spPr>
      </p:pic>
      <p:pic>
        <p:nvPicPr>
          <p:cNvPr id="49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2292011"/>
            <a:ext cx="289859" cy="1363709"/>
          </a:xfrm>
          <a:prstGeom prst="trapezoid">
            <a:avLst/>
          </a:prstGeom>
        </p:spPr>
      </p:pic>
      <p:pic>
        <p:nvPicPr>
          <p:cNvPr id="50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105602" y="3012091"/>
            <a:ext cx="289859" cy="1363709"/>
          </a:xfrm>
          <a:prstGeom prst="trapezoid">
            <a:avLst/>
          </a:prstGeom>
        </p:spPr>
      </p:pic>
      <p:sp>
        <p:nvSpPr>
          <p:cNvPr id="23" name="上下矢印 22"/>
          <p:cNvSpPr/>
          <p:nvPr/>
        </p:nvSpPr>
        <p:spPr>
          <a:xfrm>
            <a:off x="7870085" y="2079914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5" y="2826897"/>
            <a:ext cx="443000" cy="32117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8097487" y="18222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large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127267" y="367696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small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99308" y="629095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thermometer?</a:t>
            </a:r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/>
          <p:cNvSpPr/>
          <p:nvPr/>
        </p:nvSpPr>
        <p:spPr>
          <a:xfrm>
            <a:off x="1723187" y="5733256"/>
            <a:ext cx="1649621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68027" cy="584775"/>
          </a:xfrm>
        </p:spPr>
        <p:txBody>
          <a:bodyPr/>
          <a:lstStyle/>
          <a:p>
            <a:r>
              <a:rPr kumimoji="1" lang="en-US" altLang="ja-JP" dirty="0" smtClean="0"/>
              <a:t> Conversion of </a:t>
            </a:r>
            <a:r>
              <a:rPr kumimoji="1" lang="en-US" altLang="ja-JP" dirty="0" err="1" smtClean="0"/>
              <a:t>Rapidities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31682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0466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648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9251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9185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7128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869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781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551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7091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00091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926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725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676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848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67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4248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4105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0225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7252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8874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4409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0390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0458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546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03773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902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6172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631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5283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949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61296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1889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012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1859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2420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2878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14016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1788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7628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8472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2369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7556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1289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1617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2495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1697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025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2339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85846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8396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294767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8888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7932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2343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82875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2329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1349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04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29352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8531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8636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720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75691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080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08091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756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72087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0816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0976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080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72087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13709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884775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187206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369937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75" y="6366304"/>
            <a:ext cx="480113" cy="348081"/>
          </a:xfrm>
          <a:prstGeom prst="rect">
            <a:avLst/>
          </a:prstGeom>
        </p:spPr>
      </p:pic>
      <p:sp>
        <p:nvSpPr>
          <p:cNvPr id="136" name="下矢印 135"/>
          <p:cNvSpPr/>
          <p:nvPr/>
        </p:nvSpPr>
        <p:spPr>
          <a:xfrm>
            <a:off x="4445992" y="343456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48102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4314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6273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4121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47293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3103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3309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3650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37742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4803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4118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46950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603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48709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321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50476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3860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47846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47658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487385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5450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3234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4044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475493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47989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4756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47306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486146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4553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5198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3770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68310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23304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47022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68310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25105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64768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53908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25105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3230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144816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873251" y="578035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2385183" y="5151119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flipH="1">
            <a:off x="2183090" y="5151119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直線矢印コネクタ 182"/>
          <p:cNvCxnSpPr/>
          <p:nvPr/>
        </p:nvCxnSpPr>
        <p:spPr>
          <a:xfrm>
            <a:off x="2491986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>
            <a:off x="3878952" y="515814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/>
          <p:nvPr/>
        </p:nvCxnSpPr>
        <p:spPr>
          <a:xfrm flipH="1">
            <a:off x="3676859" y="515814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6" name="直線矢印コネクタ 185"/>
          <p:cNvCxnSpPr/>
          <p:nvPr/>
        </p:nvCxnSpPr>
        <p:spPr>
          <a:xfrm>
            <a:off x="3985755" y="516410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直線矢印コネクタ 186"/>
          <p:cNvCxnSpPr/>
          <p:nvPr/>
        </p:nvCxnSpPr>
        <p:spPr>
          <a:xfrm>
            <a:off x="3160578" y="5173742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8" name="直線矢印コネクタ 187"/>
          <p:cNvCxnSpPr/>
          <p:nvPr/>
        </p:nvCxnSpPr>
        <p:spPr>
          <a:xfrm flipH="1">
            <a:off x="2958485" y="5173742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3267381" y="5179700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/>
          <p:nvPr/>
        </p:nvCxnSpPr>
        <p:spPr>
          <a:xfrm>
            <a:off x="1572244" y="5151119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flipH="1">
            <a:off x="1370151" y="5151119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>
            <a:off x="1679047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>
            <a:off x="760283" y="515707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/>
          <p:nvPr/>
        </p:nvCxnSpPr>
        <p:spPr>
          <a:xfrm flipH="1">
            <a:off x="558190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>
            <a:off x="867086" y="516303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角丸四角形吹き出し 89"/>
          <p:cNvSpPr/>
          <p:nvPr/>
        </p:nvSpPr>
        <p:spPr>
          <a:xfrm>
            <a:off x="5087593" y="4077072"/>
            <a:ext cx="3500734" cy="1739812"/>
          </a:xfrm>
          <a:prstGeom prst="wedgeRoundRectCallout">
            <a:avLst>
              <a:gd name="adj1" fmla="val -67990"/>
              <a:gd name="adj2" fmla="val 224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conversion </a:t>
            </a:r>
          </a:p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from coordinate-space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to momentum-space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rapidities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eta \to y&#10;\end{align*}&lt;/body&gt;&#10;  &lt;fcolor&gt;FF000000&lt;/fcolor&gt;&#10;  &lt;bcolor&gt;FFFFFFFF&lt;/bcolor&gt;&#10;  &lt;transparent&gt;True&lt;/transparent&gt;&#10;  &lt;resolution&gt;1800&lt;/resolution&gt;&#10;  &lt;imageh&gt;181&lt;/imageh&gt;&#10;  &lt;imagew&gt;63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72" y="6045634"/>
            <a:ext cx="1126776" cy="3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3015" cy="584775"/>
          </a:xfrm>
        </p:spPr>
        <p:txBody>
          <a:bodyPr/>
          <a:lstStyle/>
          <a:p>
            <a:r>
              <a:rPr kumimoji="1" lang="en-US" altLang="ja-JP" dirty="0" smtClean="0"/>
              <a:t> Blurring with Rapidity Conversion 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47659"/>
            <a:ext cx="5405888" cy="39386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79280" y="1857887"/>
            <a:ext cx="3621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Assume </a:t>
            </a:r>
            <a:r>
              <a:rPr lang="en-US" altLang="ja-JP" sz="2000" dirty="0" err="1" smtClean="0"/>
              <a:t>Bjorken</a:t>
            </a:r>
            <a:r>
              <a:rPr lang="en-US" altLang="ja-JP" sz="2000" dirty="0" smtClean="0"/>
              <a:t>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y: momentum rapidity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η: coordinate-space rapidity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 mT = 1.4&#10;\end{align*}&lt;/body&gt;&#10;  &lt;fcolor&gt;FF000000&lt;/fcolor&gt;&#10;  &lt;bcolor&gt;FFFFFFFF&lt;/bcolor&gt;&#10;  &lt;transparent&gt;True&lt;/transparent&gt;&#10;  &lt;resolution&gt;1800&lt;/resolution&gt;&#10;  &lt;imageh&gt;449&lt;/imageh&gt;&#10;  &lt;imagew&gt;8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5" y="1857887"/>
            <a:ext cx="944033" cy="4751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04" y="4216020"/>
            <a:ext cx="3503980" cy="25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156176" y="348417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blast wave fit for 200GeV</a:t>
            </a:r>
          </a:p>
          <a:p>
            <a:pPr algn="ctr"/>
            <a:r>
              <a:rPr lang="en-US" altLang="ja-JP" dirty="0" smtClean="0"/>
              <a:t>@STAR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218" y="5535363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thermal distribution + blast wave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2164" y="1052736"/>
            <a:ext cx="454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y distribution of a particle at η=0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37323" y="391014"/>
            <a:ext cx="1482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Y. </a:t>
            </a:r>
            <a:r>
              <a:rPr kumimoji="1" lang="en-US" altLang="ja-JP" sz="2000" dirty="0" err="1" smtClean="0"/>
              <a:t>Onishi</a:t>
            </a:r>
            <a:r>
              <a:rPr kumimoji="1" lang="en-US" altLang="ja-JP" sz="2000" dirty="0" smtClean="0"/>
              <a:t>+, </a:t>
            </a:r>
          </a:p>
          <a:p>
            <a:r>
              <a:rPr kumimoji="1" lang="en-US" altLang="ja-JP" sz="2000" dirty="0" smtClean="0"/>
              <a:t>in prep</a:t>
            </a:r>
          </a:p>
          <a:p>
            <a:r>
              <a:rPr lang="ja-JP" altLang="en-US" sz="2000" dirty="0" smtClean="0"/>
              <a:t>（修士論文）</a:t>
            </a:r>
            <a:endParaRPr kumimoji="1" lang="ja-JP" altLang="en-US" sz="2000" dirty="0"/>
          </a:p>
        </p:txBody>
      </p:sp>
      <p:sp>
        <p:nvSpPr>
          <p:cNvPr id="4" name="左中かっこ 3"/>
          <p:cNvSpPr/>
          <p:nvPr/>
        </p:nvSpPr>
        <p:spPr>
          <a:xfrm>
            <a:off x="5278909" y="1857887"/>
            <a:ext cx="229195" cy="101566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Width of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6" y="980728"/>
            <a:ext cx="5633504" cy="410445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139952" y="1212517"/>
            <a:ext cx="293438" cy="3242101"/>
          </a:xfrm>
          <a:prstGeom prst="rect">
            <a:avLst/>
          </a:prstGeom>
          <a:solidFill>
            <a:srgbClr val="3333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26388" y="508692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top RHIC</a:t>
            </a:r>
          </a:p>
          <a:p>
            <a:pPr algn="ctr"/>
            <a:r>
              <a:rPr lang="en-US" altLang="ja-JP" dirty="0" smtClean="0"/>
              <a:t>LHC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 flipV="1">
            <a:off x="4113190" y="4665320"/>
            <a:ext cx="360040" cy="441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48534" y="161486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9959" y="24789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6600CC"/>
                </a:solidFill>
              </a:rPr>
              <a:t>kaon</a:t>
            </a:r>
            <a:endParaRPr kumimoji="1" lang="ja-JP" altLang="en-US" dirty="0">
              <a:solidFill>
                <a:srgbClr val="66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0670" y="335699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proton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46" y="515821"/>
            <a:ext cx="3364454" cy="245127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 mT = 1.4&#10;\end{align*}&lt;/body&gt;&#10;  &lt;fcolor&gt;FF000000&lt;/fcolor&gt;&#10;  &lt;bcolor&gt;FFFFFFFF&lt;/bcolor&gt;&#10;  &lt;transparent&gt;True&lt;/transparent&gt;&#10;  &lt;resolution&gt;1800&lt;/resolution&gt;&#10;  &lt;imageh&gt;449&lt;/imageh&gt;&#10;  &lt;imagew&gt;8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02" y="743132"/>
            <a:ext cx="869856" cy="43785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018910" y="5229200"/>
            <a:ext cx="288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σ~0.6 for </a:t>
            </a:r>
            <a:r>
              <a:rPr kumimoji="1" lang="en-US" altLang="ja-JP" sz="2400" dirty="0" err="1" smtClean="0"/>
              <a:t>pions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σ~0.3 for protons</a:t>
            </a:r>
            <a:endParaRPr kumimoji="1" lang="ja-JP" altLang="en-US" sz="2400" dirty="0"/>
          </a:p>
        </p:txBody>
      </p:sp>
      <p:sp>
        <p:nvSpPr>
          <p:cNvPr id="14" name="左中かっこ 13"/>
          <p:cNvSpPr/>
          <p:nvPr/>
        </p:nvSpPr>
        <p:spPr>
          <a:xfrm>
            <a:off x="5713386" y="5320662"/>
            <a:ext cx="283360" cy="64807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8" y="1890415"/>
            <a:ext cx="5266063" cy="38367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F(\Delta y)&#10;\end{align*}&lt;/body&gt;&#10;  &lt;fcolor&gt;FF000000&lt;/fcolor&gt;&#10;  &lt;bcolor&gt;FFFFFFFF&lt;/bcolor&gt;&#10;  &lt;transparent&gt;True&lt;/transparent&gt;&#10;  &lt;resolution&gt;1800&lt;/resolution&gt;&#10;  &lt;imageh&gt;249&lt;/imageh&gt;&#10;  &lt;imagew&gt;69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05068"/>
            <a:ext cx="977411" cy="35068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 mT = 1.4&#10;\end{align*}&lt;/body&gt;&#10;  &lt;fcolor&gt;FF000000&lt;/fcolor&gt;&#10;  &lt;bcolor&gt;FFFFFFFF&lt;/bcolor&gt;&#10;  &lt;transparent&gt;True&lt;/transparent&gt;&#10;  &lt;resolution&gt;1800&lt;/resolution&gt;&#10;  &lt;imageh&gt;449&lt;/imageh&gt;&#10;  &lt;imagew&gt;8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539333"/>
            <a:ext cx="864096" cy="43495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43609" y="5976284"/>
            <a:ext cx="637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電磁電荷に対し、にじみ効果はかなり大きい。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Δy</a:t>
            </a:r>
            <a:r>
              <a:rPr kumimoji="1" lang="en-US" altLang="ja-JP" sz="2400" dirty="0" smtClean="0"/>
              <a:t>=1</a:t>
            </a:r>
            <a:r>
              <a:rPr kumimoji="1" lang="ja-JP" altLang="en-US" sz="2400" dirty="0" smtClean="0"/>
              <a:t>では、熱平衡値との平均程度。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1864089" y="908720"/>
            <a:ext cx="5193655" cy="1063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09892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y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6012160" y="2826519"/>
            <a:ext cx="2923622" cy="22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^2 \rangle_{\Delta y} }{ \langle \delta N^2 \rangle_{\rm eq} }&#10;= F(\Delta y) +&#10;(1-F(\Delta y)) &#10;\frac{ \langle \delta N^2 \rangle }{ \langle \delta N^2 \rangle_{\rm eq} }&#10;\end{align*}&lt;/body&gt;&#10;  &lt;fcolor&gt;FF000000&lt;/fcolor&gt;&#10;  &lt;bcolor&gt;FFFFFFFF&lt;/bcolor&gt;&#10;  &lt;transparent&gt;True&lt;/transparent&gt;&#10;  &lt;resolution&gt;1800&lt;/resolution&gt;&#10;  &lt;imageh&gt;617&lt;/imageh&gt;&#10;  &lt;imagew&gt;4569&lt;/imagew&gt;&#10;  &lt;scale&gt;50&lt;/scale&gt;&#10;  &lt;cursor&gt;20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7" y="1119825"/>
            <a:ext cx="4835525" cy="65299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796136" y="240506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electric charge 2nd</a:t>
            </a:r>
            <a:endParaRPr kumimoji="1" lang="ja-JP" altLang="en-US" sz="20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8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00" y="5513960"/>
            <a:ext cx="369448" cy="264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左中かっこ 15"/>
          <p:cNvSpPr/>
          <p:nvPr/>
        </p:nvSpPr>
        <p:spPr>
          <a:xfrm>
            <a:off x="755576" y="6093296"/>
            <a:ext cx="216024" cy="64807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908720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Large contribution</a:t>
            </a:r>
            <a:r>
              <a:rPr kumimoji="1" lang="en-US" altLang="ja-JP" sz="2800" dirty="0" smtClean="0"/>
              <a:t>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Violation of </a:t>
            </a:r>
            <a:r>
              <a:rPr lang="en-US" altLang="ja-JP" sz="2800" dirty="0" err="1" smtClean="0"/>
              <a:t>Bjorken</a:t>
            </a:r>
            <a:r>
              <a:rPr lang="en-US" altLang="ja-JP" sz="2800" dirty="0" smtClean="0"/>
              <a:t> scaling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52292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Careful treatment is required to interpret fluctuations at low beam energies!</a:t>
            </a: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統計</a:t>
            </a:r>
            <a:r>
              <a:rPr lang="ja-JP" altLang="en-US" sz="2400" dirty="0">
                <a:solidFill>
                  <a:srgbClr val="FF0000"/>
                </a:solidFill>
              </a:rPr>
              <a:t>力学</a:t>
            </a:r>
            <a:r>
              <a:rPr lang="ja-JP" altLang="en-US" sz="2400" dirty="0" smtClean="0">
                <a:solidFill>
                  <a:srgbClr val="FF0000"/>
                </a:solidFill>
              </a:rPr>
              <a:t>との比較は、おそらくほとんど意味をなさない。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多点相関関数から物理を抜き出す等の新しいアイディアを</a:t>
            </a:r>
            <a:r>
              <a:rPr lang="en-US" altLang="ja-JP" sz="2400" dirty="0" smtClean="0">
                <a:solidFill>
                  <a:srgbClr val="FF0000"/>
                </a:solidFill>
              </a:rPr>
              <a:t>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63410" y="4192884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25379" y="2145724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821979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4207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44932" y="23189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29617" y="23396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63410" y="23736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313411" y="28337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77395" y="27036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92843" y="23305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65028" y="251339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163813" y="23947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82260" y="27932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01815" y="27744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26589" y="28824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202076" y="24131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293960" y="2763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03848" y="28297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11389" y="27392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825115" y="28700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673028" y="24639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725987" y="269173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049987" y="22416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30043" y="269173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69395" y="265631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9923" y="22596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93467" y="23316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26848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189740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210740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201714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143483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164483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155457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134588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155588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146562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750595" y="2111077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dirty="0" smtClean="0"/>
              <a:t>→坂井</a:t>
            </a:r>
            <a:r>
              <a:rPr lang="ja-JP" altLang="en-US" sz="2400" dirty="0"/>
              <a:t>田</a:t>
            </a:r>
            <a:r>
              <a:rPr lang="ja-JP" altLang="en-US" sz="2400" dirty="0" smtClean="0"/>
              <a:t>さんの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トーク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94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700808"/>
            <a:ext cx="8815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Rapidity Window Dependences of </a:t>
            </a:r>
          </a:p>
          <a:p>
            <a:pPr algn="ctr"/>
            <a:r>
              <a:rPr lang="en-US" altLang="ja-JP" sz="4400" dirty="0" smtClean="0"/>
              <a:t>Higher Order </a:t>
            </a:r>
            <a:r>
              <a:rPr lang="en-US" altLang="ja-JP" sz="4400" dirty="0" err="1" smtClean="0"/>
              <a:t>Cumulants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8961" y="4725144"/>
            <a:ext cx="6276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Ono, </a:t>
            </a:r>
            <a:r>
              <a:rPr lang="en-US" altLang="ja-JP" sz="2000" dirty="0" smtClean="0">
                <a:solidFill>
                  <a:srgbClr val="002060"/>
                </a:solidFill>
              </a:rPr>
              <a:t>Phys.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Lett</a:t>
            </a:r>
            <a:r>
              <a:rPr lang="en-US" altLang="ja-JP" sz="2000" dirty="0">
                <a:solidFill>
                  <a:srgbClr val="002060"/>
                </a:solidFill>
              </a:rPr>
              <a:t>. B728 (2014) </a:t>
            </a:r>
            <a:r>
              <a:rPr lang="en-US" altLang="ja-JP" sz="2000" dirty="0" smtClean="0">
                <a:solidFill>
                  <a:srgbClr val="002060"/>
                </a:solidFill>
              </a:rPr>
              <a:t>386-392;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2060"/>
                </a:solidFill>
              </a:rPr>
              <a:t>MK, to appear soon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テキスト ボックス 3"/>
          <p:cNvSpPr txBox="1"/>
          <p:nvPr/>
        </p:nvSpPr>
        <p:spPr>
          <a:xfrm rot="245011">
            <a:off x="-23401" y="5869670"/>
            <a:ext cx="1935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NEW</a:t>
            </a:r>
          </a:p>
          <a:p>
            <a:pPr algn="ctr"/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normalization!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flipV="1">
            <a:off x="713525" y="5036438"/>
            <a:ext cx="461293" cy="6664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角丸四角形 41"/>
          <p:cNvSpPr/>
          <p:nvPr/>
        </p:nvSpPr>
        <p:spPr>
          <a:xfrm>
            <a:off x="4499992" y="5157192"/>
            <a:ext cx="4536504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572000" y="521075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Same information as</a:t>
            </a:r>
            <a:endParaRPr kumimoji="1" lang="ja-JP" altLang="en-US" sz="2400" b="1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langle n(\eta)n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82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85" y="5797671"/>
            <a:ext cx="1258686" cy="289660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83788" y="5686100"/>
            <a:ext cx="254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particle corr.: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83788" y="6126287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Balance function</a:t>
            </a:r>
            <a:endParaRPr kumimoji="1" lang="ja-JP" altLang="en-US" sz="2400" dirty="0"/>
          </a:p>
        </p:txBody>
      </p:sp>
      <p:sp>
        <p:nvSpPr>
          <p:cNvPr id="47" name="左中かっこ 46"/>
          <p:cNvSpPr/>
          <p:nvPr/>
        </p:nvSpPr>
        <p:spPr>
          <a:xfrm>
            <a:off x="4848391" y="5686100"/>
            <a:ext cx="235397" cy="90185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14040" y="3436394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794357" y="1952688"/>
            <a:ext cx="1982541" cy="1034545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3930" y="126230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C3300"/>
                </a:solidFill>
              </a:rPr>
              <a:t>LHC</a:t>
            </a:r>
            <a:endParaRPr lang="ja-JP" altLang="en-US" sz="28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430873">
            <a:off x="2056796" y="1972806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RHIC BES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534424" y="2940376"/>
            <a:ext cx="149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CC3300"/>
                </a:solidFill>
              </a:rPr>
              <a:t>J-PARC</a:t>
            </a:r>
            <a:endParaRPr lang="ja-JP" alt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5584" y="2880604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of 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dirty="0" smtClean="0"/>
              <a:t> is </a:t>
            </a:r>
            <a:r>
              <a:rPr kumimoji="1" lang="en-US" altLang="ja-JP" sz="2800" dirty="0" smtClean="0"/>
              <a:t>Gaussian </a:t>
            </a:r>
            <a:r>
              <a:rPr lang="en-US" altLang="ja-JP" sz="2800" dirty="0" smtClean="0"/>
              <a:t>in equilibrium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757535" y="291919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6978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4221088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983559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661248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>
                      <a:lumMod val="50000"/>
                    </a:schemeClr>
                  </a:solidFill>
                </a:rPr>
                <a:t>REMARK:</a:t>
              </a:r>
              <a:endParaRPr kumimoji="1" lang="ja-JP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285584" y="2880604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of 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dirty="0" smtClean="0"/>
              <a:t> is </a:t>
            </a:r>
            <a:r>
              <a:rPr kumimoji="1" lang="en-US" altLang="ja-JP" sz="2800" dirty="0" smtClean="0"/>
              <a:t>Gaussian </a:t>
            </a:r>
            <a:r>
              <a:rPr lang="en-US" altLang="ja-JP" sz="2800" dirty="0" smtClean="0"/>
              <a:t>in equilibrium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757535" y="291919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776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① </a:t>
            </a:r>
            <a:r>
              <a:rPr lang="en-US" altLang="ja-JP" sz="2400" dirty="0" smtClean="0"/>
              <a:t>Describe time evolution of Brownian particles exactly</a:t>
            </a:r>
          </a:p>
          <a:p>
            <a:r>
              <a:rPr lang="ja-JP" altLang="en-US" sz="2400" dirty="0" smtClean="0"/>
              <a:t>② </a:t>
            </a:r>
            <a:r>
              <a:rPr lang="en-US" altLang="ja-JP" sz="2400" dirty="0" smtClean="0"/>
              <a:t>Obtain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0049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/>
              <a:t>Initial Condition @ </a:t>
            </a:r>
            <a:r>
              <a:rPr kumimoji="1" lang="en-US" altLang="ja-JP" dirty="0" err="1" smtClean="0"/>
              <a:t>Hadronization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683568" y="1376872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640691" y="1952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166048" y="16651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04856" y="19498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815865" y="20059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858856" y="20517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750721" y="19040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987470" y="19427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293607" y="1526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047216" y="1611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910950" y="20008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277325" y="15195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863576" y="1892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912856" y="192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751981" y="2013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850696" y="19336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1295225" y="16664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921666" y="19978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460057" y="1622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3411660" y="160357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3336434" y="1711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31325" y="16527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153800" y="15571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707865" y="199825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303805" y="15926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801387" y="19968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747840" y="18988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2389186" y="15683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2402912" y="1699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403225" y="1617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4206631" y="1627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4175992" y="148478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303784" y="152082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807840" y="1844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608040" y="184482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239888" y="1520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004048" y="148478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755576" y="18455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743944" y="18615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655712" y="184482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223664" y="148478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83419" y="951111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651575" y="3774997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0" y="3774997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5" name="下矢印 104"/>
          <p:cNvSpPr/>
          <p:nvPr/>
        </p:nvSpPr>
        <p:spPr>
          <a:xfrm flipV="1">
            <a:off x="2123728" y="424837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flipV="1">
            <a:off x="3851920" y="424837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 flipV="1">
            <a:off x="6222578" y="424837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4835594" y="4647326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1075016" y="4647326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108812" y="4647326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860032" y="4647326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" y="3781333"/>
            <a:ext cx="2810527" cy="369086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6" y="3774997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14" name="テキスト ボックス 113"/>
          <p:cNvSpPr txBox="1"/>
          <p:nvPr/>
        </p:nvSpPr>
        <p:spPr>
          <a:xfrm>
            <a:off x="934089" y="2664201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15" name="左中かっこ 114"/>
          <p:cNvSpPr/>
          <p:nvPr/>
        </p:nvSpPr>
        <p:spPr>
          <a:xfrm>
            <a:off x="611560" y="2691157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4403" y="6134670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Charcteristic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4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7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\langle \delta N^3 \rangle (0)&#10;\end{align*}&lt;/body&gt;&#10;  &lt;fcolor&gt;FF000000&lt;/fcolor&gt;&#10;  &lt;bcolor&gt;FFFFFFFF&lt;/bcolor&gt;&#10;  &lt;transparent&gt;True&lt;/transparent&gt;&#10;  &lt;resolution&gt;1800&lt;/resolution&gt;&#10;  &lt;imageh&gt;282&lt;/imageh&gt;&#10;  &lt;imagew&gt;2021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443889" cy="341008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98425" y="1017093"/>
            <a:ext cx="8867212" cy="15571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98425" y="3573016"/>
            <a:ext cx="8867212" cy="2448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645024"/>
            <a:ext cx="864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Plenty of information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/>
              <a:t> dependences of various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,~&#10;\langle N_Q^3 \rangle_c,~&#10;\langle N_Q^4 \rangle_c,~&#10;\langle N_B^2 \rangle_c,~&#10;\langle N_B^3 \rangle_c,~&#10;\langle N_B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4919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5863194" cy="3778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34783" y="4715852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those of non-conserved charges, mixed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298" y="1217510"/>
            <a:ext cx="7859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Fluctuations are not frozen at chemical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Careful treatment is required especially for low </a:t>
            </a:r>
            <a:r>
              <a:rPr lang="ja-JP" altLang="en-US" sz="2400" dirty="0" smtClean="0"/>
              <a:t>√</a:t>
            </a:r>
            <a:r>
              <a:rPr lang="en-US" altLang="ja-JP" sz="2400" dirty="0" smtClean="0"/>
              <a:t>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Multi-particle correlation should be interesting!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98477" y="5373216"/>
            <a:ext cx="549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And, multi-particle correlation functions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9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Experimentalists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733907"/>
            <a:ext cx="585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Measure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Determine </a:t>
            </a:r>
            <a:r>
              <a:rPr lang="en-US" altLang="ja-JP" sz="2400" dirty="0" smtClean="0">
                <a:solidFill>
                  <a:srgbClr val="FF0000"/>
                </a:solidFill>
              </a:rPr>
              <a:t>baryon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662" y="2924944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Theorists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71093"/>
            <a:ext cx="787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thermal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Let’s pursue descriptions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non-</a:t>
            </a:r>
            <a:r>
              <a:rPr kumimoji="1" lang="en-US" altLang="ja-JP" sz="2400" dirty="0" smtClean="0"/>
              <a:t>eq.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518" y="4933929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err="1" smtClean="0"/>
              <a:t>Latticians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2435" y="5478323"/>
            <a:ext cx="676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Measure more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more accurately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91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24157" y="378888"/>
            <a:ext cx="3075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024157" y="378888"/>
            <a:ext cx="3075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75609" y="3260511"/>
            <a:ext cx="293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6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up to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in 2014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23453" y="1412776"/>
            <a:ext cx="372846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9906" y="2322342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great achievement </a:t>
            </a:r>
            <a:r>
              <a:rPr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physics!</a:t>
            </a:r>
            <a:endParaRPr kumimoji="1" lang="ja-JP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1589" y="908415"/>
            <a:ext cx="2124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 PRL 2014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12514</TotalTime>
  <Words>1277</Words>
  <Application>Microsoft Office PowerPoint</Application>
  <PresentationFormat>画面に合わせる (4:3)</PresentationFormat>
  <Paragraphs>316</Paragraphs>
  <Slides>45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45</vt:i4>
      </vt:variant>
    </vt:vector>
  </HeadingPairs>
  <TitlesOfParts>
    <vt:vector size="63" baseType="lpstr">
      <vt:lpstr>HG丸ｺﾞｼｯｸM-PRO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低エネルギー衝突での 熱ゆらぎ観測に関する問題点</vt:lpstr>
      <vt:lpstr> Beam-Energy Scan  </vt:lpstr>
      <vt:lpstr> Beam-Energy Scan  </vt:lpstr>
      <vt:lpstr> Fluctuations  </vt:lpstr>
      <vt:lpstr> Fluctuations  </vt:lpstr>
      <vt:lpstr> Event-by-Event Analysis @ HIC  </vt:lpstr>
      <vt:lpstr> Event-by-Event Analysis @ HIC  </vt:lpstr>
      <vt:lpstr> Cumulants up to 4th Order in 2014  </vt:lpstr>
      <vt:lpstr> Fluctuations and Elemental Charge  </vt:lpstr>
      <vt:lpstr> Shot Noise  </vt:lpstr>
      <vt:lpstr> Shot Noise  </vt:lpstr>
      <vt:lpstr> Cumulants up to 4th Order in 2014  </vt:lpstr>
      <vt:lpstr> Many Things to Do  </vt:lpstr>
      <vt:lpstr> HICが観測するゆらぎは、何者か？  </vt:lpstr>
      <vt:lpstr> Dh Dependence @ ALICE  </vt:lpstr>
      <vt:lpstr> Dh Dependence @ ALICE  </vt:lpstr>
      <vt:lpstr> Time Evolution of Fluctuations  </vt:lpstr>
      <vt:lpstr> Time Evolution of Fluctuations  </vt:lpstr>
      <vt:lpstr> Dh Dependence @ ALICE  </vt:lpstr>
      <vt:lpstr> Conversion of Rapidities  </vt:lpstr>
      <vt:lpstr> Blurring with Rapidity Conversion  </vt:lpstr>
      <vt:lpstr> Width of Blurring  </vt:lpstr>
      <vt:lpstr> y dependence  </vt:lpstr>
      <vt:lpstr> Very Low Energy Collisions  </vt:lpstr>
      <vt:lpstr>PowerPoint プレゼンテーション</vt:lpstr>
      <vt:lpstr> &lt;dNB2&gt; and &lt; dNp2 &gt; @ LHC ?  </vt:lpstr>
      <vt:lpstr> &lt;dNB2&gt; and &lt; dNp2 &gt; @ LHC ?  </vt:lpstr>
      <vt:lpstr> &lt;dNB2&gt; and &lt; dNp2 &gt; @ LHC ?  </vt:lpstr>
      <vt:lpstr> &lt;dNQ4&gt; @ LHC ?  </vt:lpstr>
      <vt:lpstr> How to Introduce Non-Gaussianity?  </vt:lpstr>
      <vt:lpstr> How to Introduce Non-Gaussianity?  </vt:lpstr>
      <vt:lpstr> A Brownian Particle’s Model  </vt:lpstr>
      <vt:lpstr> Baryons in Hadronic Phase  </vt:lpstr>
      <vt:lpstr> Initial Condition @ Hadronization  </vt:lpstr>
      <vt:lpstr> Dh Dependence at Freezeout  </vt:lpstr>
      <vt:lpstr> Total Charge Number  </vt:lpstr>
      <vt:lpstr> Dh Dependence: 4th order  </vt:lpstr>
      <vt:lpstr> Dh Dependence: 4th order  </vt:lpstr>
      <vt:lpstr> Dh Dependence: 3rd order  </vt:lpstr>
      <vt:lpstr> Summary  </vt:lpstr>
      <vt:lpstr> Many Things to Do  </vt:lpstr>
      <vt:lpstr> Dh Dependence  </vt:lpstr>
      <vt:lpstr> Diffusion Master Equation  </vt:lpstr>
      <vt:lpstr> Diffusion Master Equation  </vt:lpstr>
      <vt:lpstr> Hydrodynamic Fluctuations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852</cp:revision>
  <dcterms:created xsi:type="dcterms:W3CDTF">2011-06-07T09:50:32Z</dcterms:created>
  <dcterms:modified xsi:type="dcterms:W3CDTF">2014-11-26T09:24:23Z</dcterms:modified>
</cp:coreProperties>
</file>