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324" r:id="rId3"/>
    <p:sldId id="396" r:id="rId4"/>
    <p:sldId id="397" r:id="rId5"/>
    <p:sldId id="354" r:id="rId6"/>
    <p:sldId id="355" r:id="rId7"/>
    <p:sldId id="356" r:id="rId8"/>
    <p:sldId id="358" r:id="rId9"/>
    <p:sldId id="395" r:id="rId10"/>
    <p:sldId id="362" r:id="rId11"/>
    <p:sldId id="391" r:id="rId12"/>
    <p:sldId id="390" r:id="rId13"/>
    <p:sldId id="367" r:id="rId14"/>
    <p:sldId id="392" r:id="rId15"/>
    <p:sldId id="359" r:id="rId16"/>
    <p:sldId id="394" r:id="rId17"/>
    <p:sldId id="393" r:id="rId18"/>
    <p:sldId id="361" r:id="rId19"/>
    <p:sldId id="363" r:id="rId20"/>
    <p:sldId id="366" r:id="rId21"/>
    <p:sldId id="373" r:id="rId22"/>
    <p:sldId id="370" r:id="rId23"/>
    <p:sldId id="371" r:id="rId24"/>
    <p:sldId id="388" r:id="rId25"/>
    <p:sldId id="372" r:id="rId26"/>
    <p:sldId id="386" r:id="rId27"/>
    <p:sldId id="387" r:id="rId28"/>
    <p:sldId id="378" r:id="rId29"/>
    <p:sldId id="379" r:id="rId30"/>
    <p:sldId id="382" r:id="rId31"/>
    <p:sldId id="389" r:id="rId32"/>
    <p:sldId id="384" r:id="rId33"/>
    <p:sldId id="414" r:id="rId34"/>
    <p:sldId id="418" r:id="rId35"/>
    <p:sldId id="415" r:id="rId36"/>
    <p:sldId id="416" r:id="rId37"/>
    <p:sldId id="417" r:id="rId38"/>
    <p:sldId id="419" r:id="rId39"/>
    <p:sldId id="380" r:id="rId40"/>
    <p:sldId id="398" r:id="rId41"/>
    <p:sldId id="399" r:id="rId42"/>
    <p:sldId id="400" r:id="rId43"/>
    <p:sldId id="406" r:id="rId44"/>
    <p:sldId id="421" r:id="rId45"/>
    <p:sldId id="403" r:id="rId46"/>
    <p:sldId id="401" r:id="rId47"/>
    <p:sldId id="420" r:id="rId48"/>
    <p:sldId id="407" r:id="rId49"/>
    <p:sldId id="408" r:id="rId50"/>
    <p:sldId id="411" r:id="rId51"/>
    <p:sldId id="412" r:id="rId52"/>
    <p:sldId id="410" r:id="rId53"/>
    <p:sldId id="402" r:id="rId54"/>
    <p:sldId id="413" r:id="rId5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32"/>
    <a:srgbClr val="C9E4FF"/>
    <a:srgbClr val="FFCCCC"/>
    <a:srgbClr val="003300"/>
    <a:srgbClr val="FF0000"/>
    <a:srgbClr val="FFFF00"/>
    <a:srgbClr val="FFFFFF"/>
    <a:srgbClr val="AD0101"/>
    <a:srgbClr val="FF9999"/>
    <a:srgbClr val="424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4" autoAdjust="0"/>
  </p:normalViewPr>
  <p:slideViewPr>
    <p:cSldViewPr snapToGrid="0">
      <p:cViewPr varScale="1">
        <p:scale>
          <a:sx n="71" d="100"/>
          <a:sy n="71" d="100"/>
        </p:scale>
        <p:origin x="1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2015/3/10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2015/3/10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2015/3/10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1E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2015/3/10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2015/3/10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2015/3/10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2015/3/10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2015/3/10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2015/3/10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2015/3/10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894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2015/3/10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2015/3/10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8.gif"/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5.png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 smtClean="0"/>
              <a:t>文学に学ぶクォークの物理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7630354" cy="1645920"/>
          </a:xfrm>
        </p:spPr>
        <p:txBody>
          <a:bodyPr>
            <a:noAutofit/>
          </a:bodyPr>
          <a:lstStyle/>
          <a:p>
            <a:r>
              <a:rPr kumimoji="1" lang="ja-JP" altLang="en-US" sz="3200" dirty="0" smtClean="0"/>
              <a:t>北沢正清（原子核理論研究室）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4658" y="6364944"/>
            <a:ext cx="3842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物理院生春の学校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 2015</a:t>
            </a:r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年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3</a:t>
            </a:r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月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9</a:t>
            </a:r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日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Quark-Gluon Plasma</a:t>
            </a:r>
            <a:r>
              <a:rPr lang="ja-JP" altLang="en-US" dirty="0"/>
              <a:t> </a:t>
            </a:r>
            <a:r>
              <a:rPr lang="en-US" altLang="ja-JP" dirty="0" smtClean="0"/>
              <a:t>(QGP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4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342" y="1853737"/>
            <a:ext cx="131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9E4FF"/>
                </a:solidFill>
              </a:rPr>
              <a:t>vacuum</a:t>
            </a:r>
            <a:endParaRPr kumimoji="1" lang="ja-JP" altLang="en-US" sz="2800" dirty="0">
              <a:solidFill>
                <a:srgbClr val="C9E4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74720" y="1853737"/>
            <a:ext cx="260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CCCC"/>
                </a:solidFill>
              </a:rPr>
              <a:t>As</a:t>
            </a:r>
            <a:r>
              <a:rPr kumimoji="1" lang="en-US" altLang="ja-JP" sz="2800" i="1" dirty="0" smtClean="0">
                <a:solidFill>
                  <a:srgbClr val="FFCCCC"/>
                </a:solidFill>
              </a:rPr>
              <a:t> T </a:t>
            </a:r>
            <a:r>
              <a:rPr kumimoji="1" lang="en-US" altLang="ja-JP" sz="2800" dirty="0" smtClean="0">
                <a:solidFill>
                  <a:srgbClr val="FFCCCC"/>
                </a:solidFill>
              </a:rPr>
              <a:t>increases … </a:t>
            </a:r>
            <a:endParaRPr kumimoji="1" lang="ja-JP" altLang="en-US" sz="2800" dirty="0">
              <a:solidFill>
                <a:srgbClr val="FFCCCC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6151431" y="5893725"/>
            <a:ext cx="2514596" cy="831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43366" y="5610137"/>
            <a:ext cx="223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9999"/>
                </a:solidFill>
              </a:rPr>
              <a:t>Early Universe</a:t>
            </a:r>
            <a:endParaRPr kumimoji="1" lang="ja-JP" altLang="en-US" sz="2800" dirty="0">
              <a:solidFill>
                <a:srgbClr val="FF9999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35656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4026132" y="292469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378534" y="40611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/>
          </p:cNvSpPr>
          <p:nvPr/>
        </p:nvSpPr>
        <p:spPr>
          <a:xfrm rot="1228704">
            <a:off x="3777723" y="360904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245198" y="461221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4333319" y="3974838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290308" y="31688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4085004" y="31379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>
            <a:spLocks/>
          </p:cNvSpPr>
          <p:nvPr/>
        </p:nvSpPr>
        <p:spPr>
          <a:xfrm rot="5085779">
            <a:off x="4703969" y="297614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>
            <a:spLocks/>
          </p:cNvSpPr>
          <p:nvPr/>
        </p:nvSpPr>
        <p:spPr>
          <a:xfrm rot="18258488">
            <a:off x="4697821" y="359227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>
            <a:spLocks/>
          </p:cNvSpPr>
          <p:nvPr/>
        </p:nvSpPr>
        <p:spPr>
          <a:xfrm rot="7329639">
            <a:off x="3880263" y="423093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>
            <a:spLocks/>
          </p:cNvSpPr>
          <p:nvPr/>
        </p:nvSpPr>
        <p:spPr>
          <a:xfrm rot="612483">
            <a:off x="5184736" y="344766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>
            <a:spLocks/>
          </p:cNvSpPr>
          <p:nvPr/>
        </p:nvSpPr>
        <p:spPr>
          <a:xfrm rot="17901955">
            <a:off x="5100240" y="437569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>
            <a:spLocks/>
          </p:cNvSpPr>
          <p:nvPr/>
        </p:nvSpPr>
        <p:spPr>
          <a:xfrm rot="3041351">
            <a:off x="5040797" y="376202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>
            <a:spLocks/>
          </p:cNvSpPr>
          <p:nvPr/>
        </p:nvSpPr>
        <p:spPr>
          <a:xfrm rot="18258488">
            <a:off x="3583416" y="303538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>
            <a:spLocks/>
          </p:cNvSpPr>
          <p:nvPr/>
        </p:nvSpPr>
        <p:spPr>
          <a:xfrm rot="18258488">
            <a:off x="4222665" y="340659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>
            <a:spLocks/>
          </p:cNvSpPr>
          <p:nvPr/>
        </p:nvSpPr>
        <p:spPr>
          <a:xfrm rot="18944790">
            <a:off x="5183850" y="281914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>
            <a:spLocks/>
          </p:cNvSpPr>
          <p:nvPr/>
        </p:nvSpPr>
        <p:spPr>
          <a:xfrm rot="5190448">
            <a:off x="4388708" y="450063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baryon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meson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404132" y="46904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5141609" y="4453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4557382" y="406118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276775" y="29763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527066" y="4291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121587" y="44026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785300" y="31470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3887456" y="36791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4726052" y="316222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4847898" y="38254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300947" y="34454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5373789" y="36020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5226610" y="29134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65989" y="38564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4737874" y="3704264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3889483" y="442904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3875990" y="383514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597493" y="324571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5209904" y="3927851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4314051" y="364858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5184268" y="3630302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4884237" y="306299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5373789" y="2916937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4573678" y="456724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0" name="直線コネクタ 209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>
            <a:endCxn id="4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5" name="直線矢印コネクタ 214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6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Quark-Gluon Plasma</a:t>
            </a:r>
            <a:r>
              <a:rPr lang="ja-JP" altLang="en-US" dirty="0"/>
              <a:t> </a:t>
            </a:r>
            <a:r>
              <a:rPr lang="en-US" altLang="ja-JP" dirty="0" smtClean="0"/>
              <a:t>(QGP)</a:t>
            </a:r>
            <a:endParaRPr kumimoji="1" lang="ja-JP" altLang="en-US" dirty="0"/>
          </a:p>
        </p:txBody>
      </p:sp>
      <p:sp>
        <p:nvSpPr>
          <p:cNvPr id="4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342" y="1853737"/>
            <a:ext cx="131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9E4FF"/>
                </a:solidFill>
              </a:rPr>
              <a:t>vacuum</a:t>
            </a:r>
            <a:endParaRPr kumimoji="1" lang="ja-JP" altLang="en-US" sz="2800" dirty="0">
              <a:solidFill>
                <a:srgbClr val="C9E4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74720" y="1853737"/>
            <a:ext cx="2607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CCCC"/>
                </a:solidFill>
              </a:rPr>
              <a:t>As</a:t>
            </a:r>
            <a:r>
              <a:rPr kumimoji="1" lang="en-US" altLang="ja-JP" sz="2800" i="1" dirty="0" smtClean="0">
                <a:solidFill>
                  <a:srgbClr val="FFCCCC"/>
                </a:solidFill>
              </a:rPr>
              <a:t> T </a:t>
            </a:r>
            <a:r>
              <a:rPr kumimoji="1" lang="en-US" altLang="ja-JP" sz="2800" dirty="0" smtClean="0">
                <a:solidFill>
                  <a:srgbClr val="FFCCCC"/>
                </a:solidFill>
              </a:rPr>
              <a:t>increases … </a:t>
            </a:r>
            <a:endParaRPr kumimoji="1" lang="ja-JP" altLang="en-US" sz="2800" dirty="0">
              <a:solidFill>
                <a:srgbClr val="FFCCCC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6151431" y="5893725"/>
            <a:ext cx="2514596" cy="831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43366" y="5610137"/>
            <a:ext cx="2232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9999"/>
                </a:solidFill>
              </a:rPr>
              <a:t>Early Universe</a:t>
            </a:r>
            <a:endParaRPr kumimoji="1" lang="ja-JP" altLang="en-US" sz="2800" dirty="0">
              <a:solidFill>
                <a:srgbClr val="FF9999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335656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622021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FF505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4026132" y="292469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378534" y="40611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/>
          </p:cNvSpPr>
          <p:nvPr/>
        </p:nvSpPr>
        <p:spPr>
          <a:xfrm rot="1228704">
            <a:off x="3777723" y="360904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245198" y="461221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7321636" y="301167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>
            <a:spLocks/>
          </p:cNvSpPr>
          <p:nvPr/>
        </p:nvSpPr>
        <p:spPr>
          <a:xfrm rot="17174715">
            <a:off x="7601005" y="379676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4333319" y="3974838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290308" y="31688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4085004" y="31379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>
            <a:spLocks/>
          </p:cNvSpPr>
          <p:nvPr/>
        </p:nvSpPr>
        <p:spPr>
          <a:xfrm rot="5085779">
            <a:off x="4703969" y="297614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>
            <a:spLocks/>
          </p:cNvSpPr>
          <p:nvPr/>
        </p:nvSpPr>
        <p:spPr>
          <a:xfrm rot="18258488">
            <a:off x="4697821" y="359227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>
            <a:spLocks/>
          </p:cNvSpPr>
          <p:nvPr/>
        </p:nvSpPr>
        <p:spPr>
          <a:xfrm rot="7329639">
            <a:off x="3880263" y="423093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>
            <a:spLocks/>
          </p:cNvSpPr>
          <p:nvPr/>
        </p:nvSpPr>
        <p:spPr>
          <a:xfrm rot="612483">
            <a:off x="5184736" y="344766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>
            <a:spLocks/>
          </p:cNvSpPr>
          <p:nvPr/>
        </p:nvSpPr>
        <p:spPr>
          <a:xfrm rot="17901955">
            <a:off x="5100240" y="437569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>
            <a:spLocks/>
          </p:cNvSpPr>
          <p:nvPr/>
        </p:nvSpPr>
        <p:spPr>
          <a:xfrm rot="3041351">
            <a:off x="5040797" y="376202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>
            <a:spLocks/>
          </p:cNvSpPr>
          <p:nvPr/>
        </p:nvSpPr>
        <p:spPr>
          <a:xfrm rot="18258488">
            <a:off x="3583416" y="303538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>
            <a:spLocks/>
          </p:cNvSpPr>
          <p:nvPr/>
        </p:nvSpPr>
        <p:spPr>
          <a:xfrm rot="18258488">
            <a:off x="4222665" y="340659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>
            <a:spLocks/>
          </p:cNvSpPr>
          <p:nvPr/>
        </p:nvSpPr>
        <p:spPr>
          <a:xfrm rot="18944790">
            <a:off x="5183850" y="281914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>
            <a:spLocks/>
          </p:cNvSpPr>
          <p:nvPr/>
        </p:nvSpPr>
        <p:spPr>
          <a:xfrm rot="5190448">
            <a:off x="4388708" y="450063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baryon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meson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4404132" y="46904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5141609" y="4453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4557382" y="406118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4276775" y="29763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527066" y="4291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4121587" y="44026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785300" y="31470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3887456" y="36791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4726052" y="316222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4847898" y="38254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4300947" y="34454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5373789" y="36020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5226610" y="29134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5065989" y="38564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4737874" y="3704264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3889483" y="442904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3875990" y="383514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3597493" y="324571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5209904" y="3927851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4314051" y="364858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5184268" y="3630302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4884237" y="306299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5373789" y="2916937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4573678" y="456724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6295827" y="295979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7259234" y="400279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8105070" y="3819175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/>
          </p:cNvSpPr>
          <p:nvPr/>
        </p:nvSpPr>
        <p:spPr>
          <a:xfrm rot="3236454">
            <a:off x="7763889" y="360068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/>
          </p:cNvSpPr>
          <p:nvPr/>
        </p:nvSpPr>
        <p:spPr>
          <a:xfrm rot="20603844">
            <a:off x="7905805" y="415871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/>
          </p:cNvSpPr>
          <p:nvPr/>
        </p:nvSpPr>
        <p:spPr>
          <a:xfrm rot="1137787">
            <a:off x="6356846" y="333345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/>
          </p:cNvSpPr>
          <p:nvPr/>
        </p:nvSpPr>
        <p:spPr>
          <a:xfrm>
            <a:off x="8142372" y="444477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/>
          </p:cNvSpPr>
          <p:nvPr/>
        </p:nvSpPr>
        <p:spPr>
          <a:xfrm rot="5400000">
            <a:off x="7020578" y="323860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/>
          </p:cNvSpPr>
          <p:nvPr/>
        </p:nvSpPr>
        <p:spPr>
          <a:xfrm rot="17174715">
            <a:off x="6493120" y="356758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/>
          </p:cNvSpPr>
          <p:nvPr/>
        </p:nvSpPr>
        <p:spPr>
          <a:xfrm rot="3236454">
            <a:off x="7024355" y="3503296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>
            <a:spLocks/>
          </p:cNvSpPr>
          <p:nvPr/>
        </p:nvSpPr>
        <p:spPr>
          <a:xfrm rot="20603844">
            <a:off x="6797920" y="387238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>
            <a:spLocks/>
          </p:cNvSpPr>
          <p:nvPr/>
        </p:nvSpPr>
        <p:spPr>
          <a:xfrm rot="1137787">
            <a:off x="7325604" y="337655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/>
          </p:cNvSpPr>
          <p:nvPr/>
        </p:nvSpPr>
        <p:spPr>
          <a:xfrm>
            <a:off x="6707290" y="291346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/>
          </p:cNvSpPr>
          <p:nvPr/>
        </p:nvSpPr>
        <p:spPr>
          <a:xfrm rot="5400000">
            <a:off x="6504872" y="267875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>
            <a:spLocks/>
          </p:cNvSpPr>
          <p:nvPr/>
        </p:nvSpPr>
        <p:spPr>
          <a:xfrm rot="17174715">
            <a:off x="7392149" y="268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/>
          </p:cNvSpPr>
          <p:nvPr/>
        </p:nvSpPr>
        <p:spPr>
          <a:xfrm rot="3236454">
            <a:off x="8089678" y="2673183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/>
          </p:cNvSpPr>
          <p:nvPr/>
        </p:nvSpPr>
        <p:spPr>
          <a:xfrm rot="20603844">
            <a:off x="7696542" y="293428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>
            <a:spLocks/>
          </p:cNvSpPr>
          <p:nvPr/>
        </p:nvSpPr>
        <p:spPr>
          <a:xfrm rot="1137787">
            <a:off x="8195531" y="291555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>
            <a:spLocks/>
          </p:cNvSpPr>
          <p:nvPr/>
        </p:nvSpPr>
        <p:spPr>
          <a:xfrm>
            <a:off x="6654731" y="326387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/>
          </p:cNvSpPr>
          <p:nvPr/>
        </p:nvSpPr>
        <p:spPr>
          <a:xfrm rot="5400000">
            <a:off x="8109413" y="339119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/>
          </p:cNvSpPr>
          <p:nvPr/>
        </p:nvSpPr>
        <p:spPr>
          <a:xfrm rot="17174715">
            <a:off x="6339315" y="415368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/>
          </p:cNvSpPr>
          <p:nvPr/>
        </p:nvSpPr>
        <p:spPr>
          <a:xfrm rot="3236454">
            <a:off x="6492206" y="386091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/>
          </p:cNvSpPr>
          <p:nvPr/>
        </p:nvSpPr>
        <p:spPr>
          <a:xfrm rot="20603844">
            <a:off x="7081405" y="382281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/>
          </p:cNvSpPr>
          <p:nvPr/>
        </p:nvSpPr>
        <p:spPr>
          <a:xfrm rot="1137787">
            <a:off x="7882961" y="4508706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/>
          </p:cNvSpPr>
          <p:nvPr/>
        </p:nvSpPr>
        <p:spPr>
          <a:xfrm>
            <a:off x="6638040" y="411598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/>
          </p:cNvSpPr>
          <p:nvPr/>
        </p:nvSpPr>
        <p:spPr>
          <a:xfrm rot="5400000">
            <a:off x="6745691" y="44039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>
            <a:spLocks/>
          </p:cNvSpPr>
          <p:nvPr/>
        </p:nvSpPr>
        <p:spPr>
          <a:xfrm rot="17174715">
            <a:off x="7187014" y="434732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>
            <a:spLocks/>
          </p:cNvSpPr>
          <p:nvPr/>
        </p:nvSpPr>
        <p:spPr>
          <a:xfrm rot="3236454">
            <a:off x="6936853" y="413809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>
            <a:spLocks/>
          </p:cNvSpPr>
          <p:nvPr/>
        </p:nvSpPr>
        <p:spPr>
          <a:xfrm rot="20603844">
            <a:off x="7824592" y="324202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/>
          </p:cNvSpPr>
          <p:nvPr/>
        </p:nvSpPr>
        <p:spPr>
          <a:xfrm rot="1137787">
            <a:off x="7348461" y="364329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/>
          </p:cNvSpPr>
          <p:nvPr/>
        </p:nvSpPr>
        <p:spPr>
          <a:xfrm>
            <a:off x="7574629" y="338293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/>
          </p:cNvSpPr>
          <p:nvPr/>
        </p:nvSpPr>
        <p:spPr>
          <a:xfrm rot="5400000">
            <a:off x="7264444" y="459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/>
          </p:cNvSpPr>
          <p:nvPr/>
        </p:nvSpPr>
        <p:spPr>
          <a:xfrm rot="17174715">
            <a:off x="8008256" y="313253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/>
          </p:cNvSpPr>
          <p:nvPr/>
        </p:nvSpPr>
        <p:spPr>
          <a:xfrm rot="3236454">
            <a:off x="7665138" y="403384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/>
          </p:cNvSpPr>
          <p:nvPr/>
        </p:nvSpPr>
        <p:spPr>
          <a:xfrm rot="20603844">
            <a:off x="6992807" y="455545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/>
          </p:cNvSpPr>
          <p:nvPr/>
        </p:nvSpPr>
        <p:spPr>
          <a:xfrm rot="1137787">
            <a:off x="6788568" y="351269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/>
          </p:cNvSpPr>
          <p:nvPr/>
        </p:nvSpPr>
        <p:spPr>
          <a:xfrm>
            <a:off x="7919757" y="381113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/>
          </p:cNvSpPr>
          <p:nvPr/>
        </p:nvSpPr>
        <p:spPr>
          <a:xfrm rot="5400000">
            <a:off x="8206164" y="415194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7485508" y="4359623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7667139" y="2632503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6350040" y="447055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/>
          <p:nvPr/>
        </p:nvSpPr>
        <p:spPr>
          <a:xfrm>
            <a:off x="6530891" y="2837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/>
          <p:nvPr/>
        </p:nvSpPr>
        <p:spPr>
          <a:xfrm>
            <a:off x="7342274" y="332109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/>
          <p:nvPr/>
        </p:nvSpPr>
        <p:spPr>
          <a:xfrm>
            <a:off x="7996717" y="43013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/>
          <p:nvPr/>
        </p:nvSpPr>
        <p:spPr>
          <a:xfrm>
            <a:off x="6581649" y="34738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/>
          <p:nvPr/>
        </p:nvSpPr>
        <p:spPr>
          <a:xfrm>
            <a:off x="6454244" y="31706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/>
          <p:nvPr/>
        </p:nvSpPr>
        <p:spPr>
          <a:xfrm>
            <a:off x="6777636" y="33611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130"/>
          <p:cNvSpPr/>
          <p:nvPr/>
        </p:nvSpPr>
        <p:spPr>
          <a:xfrm>
            <a:off x="8173488" y="3562913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131"/>
          <p:cNvSpPr/>
          <p:nvPr/>
        </p:nvSpPr>
        <p:spPr>
          <a:xfrm>
            <a:off x="6567084" y="467524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132"/>
          <p:cNvSpPr/>
          <p:nvPr/>
        </p:nvSpPr>
        <p:spPr>
          <a:xfrm>
            <a:off x="6739883" y="2898983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133"/>
          <p:cNvSpPr/>
          <p:nvPr/>
        </p:nvSpPr>
        <p:spPr>
          <a:xfrm>
            <a:off x="6459433" y="4589253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134"/>
          <p:cNvSpPr/>
          <p:nvPr/>
        </p:nvSpPr>
        <p:spPr>
          <a:xfrm>
            <a:off x="6764799" y="423749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135"/>
          <p:cNvSpPr/>
          <p:nvPr/>
        </p:nvSpPr>
        <p:spPr>
          <a:xfrm>
            <a:off x="6574505" y="4111154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/>
          <p:nvPr/>
        </p:nvSpPr>
        <p:spPr>
          <a:xfrm>
            <a:off x="7794633" y="27702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/>
          <p:nvPr/>
        </p:nvSpPr>
        <p:spPr>
          <a:xfrm>
            <a:off x="8025069" y="392364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/>
          <p:nvPr/>
        </p:nvSpPr>
        <p:spPr>
          <a:xfrm>
            <a:off x="7191800" y="40486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/>
          <p:nvPr/>
        </p:nvSpPr>
        <p:spPr>
          <a:xfrm>
            <a:off x="7501743" y="42990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/>
          <p:nvPr/>
        </p:nvSpPr>
        <p:spPr>
          <a:xfrm>
            <a:off x="6867499" y="37379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/>
          <p:nvPr/>
        </p:nvSpPr>
        <p:spPr>
          <a:xfrm>
            <a:off x="8110899" y="332492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/>
          <p:nvPr/>
        </p:nvSpPr>
        <p:spPr>
          <a:xfrm>
            <a:off x="7089686" y="454017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/>
          <p:nvPr/>
        </p:nvSpPr>
        <p:spPr>
          <a:xfrm>
            <a:off x="7585258" y="391014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/>
          <p:nvPr/>
        </p:nvSpPr>
        <p:spPr>
          <a:xfrm>
            <a:off x="7241926" y="3711448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/>
          <p:nvPr/>
        </p:nvSpPr>
        <p:spPr>
          <a:xfrm>
            <a:off x="6650588" y="317414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/>
          <p:nvPr/>
        </p:nvSpPr>
        <p:spPr>
          <a:xfrm>
            <a:off x="7659847" y="3488168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/>
          <p:nvPr/>
        </p:nvSpPr>
        <p:spPr>
          <a:xfrm>
            <a:off x="6625865" y="4507998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/>
          <p:nvPr/>
        </p:nvSpPr>
        <p:spPr>
          <a:xfrm>
            <a:off x="7604019" y="459048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/>
          <p:nvPr/>
        </p:nvSpPr>
        <p:spPr>
          <a:xfrm>
            <a:off x="7327074" y="41644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/>
          <p:nvPr/>
        </p:nvSpPr>
        <p:spPr>
          <a:xfrm>
            <a:off x="6561864" y="37174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/>
          <p:nvPr/>
        </p:nvSpPr>
        <p:spPr>
          <a:xfrm>
            <a:off x="7869081" y="353189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/>
          <p:nvPr/>
        </p:nvSpPr>
        <p:spPr>
          <a:xfrm>
            <a:off x="7349629" y="47287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/>
          <p:nvPr/>
        </p:nvSpPr>
        <p:spPr>
          <a:xfrm>
            <a:off x="7449491" y="409813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/>
          <p:nvPr/>
        </p:nvSpPr>
        <p:spPr>
          <a:xfrm>
            <a:off x="8269388" y="405196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/>
          <p:nvPr/>
        </p:nvSpPr>
        <p:spPr>
          <a:xfrm>
            <a:off x="7736615" y="4205941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156"/>
          <p:cNvSpPr/>
          <p:nvPr/>
        </p:nvSpPr>
        <p:spPr>
          <a:xfrm>
            <a:off x="8416148" y="3930459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157"/>
          <p:cNvSpPr/>
          <p:nvPr/>
        </p:nvSpPr>
        <p:spPr>
          <a:xfrm>
            <a:off x="7747588" y="4463439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158"/>
          <p:cNvSpPr/>
          <p:nvPr/>
        </p:nvSpPr>
        <p:spPr>
          <a:xfrm>
            <a:off x="7191668" y="4720009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159"/>
          <p:cNvSpPr/>
          <p:nvPr/>
        </p:nvSpPr>
        <p:spPr>
          <a:xfrm>
            <a:off x="6942731" y="4004303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160"/>
          <p:cNvSpPr/>
          <p:nvPr/>
        </p:nvSpPr>
        <p:spPr>
          <a:xfrm>
            <a:off x="6913623" y="4444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161"/>
          <p:cNvSpPr/>
          <p:nvPr/>
        </p:nvSpPr>
        <p:spPr>
          <a:xfrm>
            <a:off x="7415604" y="2792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162"/>
          <p:cNvSpPr/>
          <p:nvPr/>
        </p:nvSpPr>
        <p:spPr>
          <a:xfrm>
            <a:off x="7552328" y="31525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163"/>
          <p:cNvSpPr/>
          <p:nvPr/>
        </p:nvSpPr>
        <p:spPr>
          <a:xfrm>
            <a:off x="8342483" y="298497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164"/>
          <p:cNvSpPr/>
          <p:nvPr/>
        </p:nvSpPr>
        <p:spPr>
          <a:xfrm>
            <a:off x="6998660" y="339979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165"/>
          <p:cNvSpPr/>
          <p:nvPr/>
        </p:nvSpPr>
        <p:spPr>
          <a:xfrm>
            <a:off x="8253413" y="2755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166"/>
          <p:cNvSpPr/>
          <p:nvPr/>
        </p:nvSpPr>
        <p:spPr>
          <a:xfrm>
            <a:off x="6439953" y="35504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167"/>
          <p:cNvSpPr/>
          <p:nvPr/>
        </p:nvSpPr>
        <p:spPr>
          <a:xfrm>
            <a:off x="6853999" y="2993018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168"/>
          <p:cNvSpPr/>
          <p:nvPr/>
        </p:nvSpPr>
        <p:spPr>
          <a:xfrm>
            <a:off x="7170680" y="3426031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169"/>
          <p:cNvSpPr/>
          <p:nvPr/>
        </p:nvSpPr>
        <p:spPr>
          <a:xfrm>
            <a:off x="7514626" y="287096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170"/>
          <p:cNvSpPr/>
          <p:nvPr/>
        </p:nvSpPr>
        <p:spPr>
          <a:xfrm>
            <a:off x="7971540" y="4720009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171"/>
          <p:cNvSpPr/>
          <p:nvPr/>
        </p:nvSpPr>
        <p:spPr>
          <a:xfrm>
            <a:off x="7902250" y="3331416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172"/>
          <p:cNvSpPr/>
          <p:nvPr/>
        </p:nvSpPr>
        <p:spPr>
          <a:xfrm>
            <a:off x="7928978" y="45702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173"/>
          <p:cNvSpPr/>
          <p:nvPr/>
        </p:nvSpPr>
        <p:spPr>
          <a:xfrm>
            <a:off x="7800914" y="3713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74"/>
          <p:cNvSpPr/>
          <p:nvPr/>
        </p:nvSpPr>
        <p:spPr>
          <a:xfrm>
            <a:off x="8218482" y="432221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75"/>
          <p:cNvSpPr/>
          <p:nvPr/>
        </p:nvSpPr>
        <p:spPr>
          <a:xfrm>
            <a:off x="8246235" y="44899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円/楕円 176"/>
          <p:cNvSpPr/>
          <p:nvPr/>
        </p:nvSpPr>
        <p:spPr>
          <a:xfrm>
            <a:off x="7653942" y="43706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円/楕円 177"/>
          <p:cNvSpPr/>
          <p:nvPr/>
        </p:nvSpPr>
        <p:spPr>
          <a:xfrm>
            <a:off x="7793916" y="46266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/楕円 178"/>
          <p:cNvSpPr/>
          <p:nvPr/>
        </p:nvSpPr>
        <p:spPr>
          <a:xfrm>
            <a:off x="7399831" y="3930336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/楕円 179"/>
          <p:cNvSpPr/>
          <p:nvPr/>
        </p:nvSpPr>
        <p:spPr>
          <a:xfrm>
            <a:off x="7114274" y="424415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円/楕円 180"/>
          <p:cNvSpPr/>
          <p:nvPr/>
        </p:nvSpPr>
        <p:spPr>
          <a:xfrm>
            <a:off x="7335588" y="4417017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円/楕円 181"/>
          <p:cNvSpPr/>
          <p:nvPr/>
        </p:nvSpPr>
        <p:spPr>
          <a:xfrm>
            <a:off x="7430809" y="4628549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円/楕円 182"/>
          <p:cNvSpPr/>
          <p:nvPr/>
        </p:nvSpPr>
        <p:spPr>
          <a:xfrm>
            <a:off x="8269846" y="4630969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円/楕円 183"/>
          <p:cNvSpPr/>
          <p:nvPr/>
        </p:nvSpPr>
        <p:spPr>
          <a:xfrm>
            <a:off x="8379299" y="4271919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円/楕円 184"/>
          <p:cNvSpPr/>
          <p:nvPr/>
        </p:nvSpPr>
        <p:spPr>
          <a:xfrm>
            <a:off x="7237536" y="3891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円/楕円 185"/>
          <p:cNvSpPr/>
          <p:nvPr/>
        </p:nvSpPr>
        <p:spPr>
          <a:xfrm>
            <a:off x="6517972" y="44064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円/楕円 186"/>
          <p:cNvSpPr/>
          <p:nvPr/>
        </p:nvSpPr>
        <p:spPr>
          <a:xfrm>
            <a:off x="6568408" y="393746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円/楕円 187"/>
          <p:cNvSpPr/>
          <p:nvPr/>
        </p:nvSpPr>
        <p:spPr>
          <a:xfrm>
            <a:off x="7007629" y="473555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円/楕円 188"/>
          <p:cNvSpPr/>
          <p:nvPr/>
        </p:nvSpPr>
        <p:spPr>
          <a:xfrm>
            <a:off x="7781319" y="30572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円/楕円 189"/>
          <p:cNvSpPr/>
          <p:nvPr/>
        </p:nvSpPr>
        <p:spPr>
          <a:xfrm>
            <a:off x="6934770" y="419379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円/楕円 190"/>
          <p:cNvSpPr/>
          <p:nvPr/>
        </p:nvSpPr>
        <p:spPr>
          <a:xfrm>
            <a:off x="6918962" y="3562329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円/楕円 191"/>
          <p:cNvSpPr/>
          <p:nvPr/>
        </p:nvSpPr>
        <p:spPr>
          <a:xfrm>
            <a:off x="7926202" y="315145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円/楕円 192"/>
          <p:cNvSpPr/>
          <p:nvPr/>
        </p:nvSpPr>
        <p:spPr>
          <a:xfrm>
            <a:off x="7863508" y="3896153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円/楕円 193"/>
          <p:cNvSpPr/>
          <p:nvPr/>
        </p:nvSpPr>
        <p:spPr>
          <a:xfrm>
            <a:off x="6396786" y="4247587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円/楕円 194"/>
          <p:cNvSpPr/>
          <p:nvPr/>
        </p:nvSpPr>
        <p:spPr>
          <a:xfrm>
            <a:off x="6879356" y="461938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円/楕円 195"/>
          <p:cNvSpPr/>
          <p:nvPr/>
        </p:nvSpPr>
        <p:spPr>
          <a:xfrm>
            <a:off x="6708168" y="3725972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円/楕円 196"/>
          <p:cNvSpPr/>
          <p:nvPr/>
        </p:nvSpPr>
        <p:spPr>
          <a:xfrm>
            <a:off x="7471609" y="3487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円/楕円 197"/>
          <p:cNvSpPr/>
          <p:nvPr/>
        </p:nvSpPr>
        <p:spPr>
          <a:xfrm>
            <a:off x="8272870" y="3483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円/楕円 198"/>
          <p:cNvSpPr/>
          <p:nvPr/>
        </p:nvSpPr>
        <p:spPr>
          <a:xfrm>
            <a:off x="7247885" y="45428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99"/>
          <p:cNvSpPr/>
          <p:nvPr/>
        </p:nvSpPr>
        <p:spPr>
          <a:xfrm>
            <a:off x="7438359" y="36263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円/楕円 200"/>
          <p:cNvSpPr/>
          <p:nvPr/>
        </p:nvSpPr>
        <p:spPr>
          <a:xfrm>
            <a:off x="7941374" y="27718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円/楕円 201"/>
          <p:cNvSpPr/>
          <p:nvPr/>
        </p:nvSpPr>
        <p:spPr>
          <a:xfrm>
            <a:off x="7882258" y="29494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円/楕円 202"/>
          <p:cNvSpPr/>
          <p:nvPr/>
        </p:nvSpPr>
        <p:spPr>
          <a:xfrm>
            <a:off x="7503821" y="3295083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/楕円 203"/>
          <p:cNvSpPr/>
          <p:nvPr/>
        </p:nvSpPr>
        <p:spPr>
          <a:xfrm>
            <a:off x="7406533" y="3075201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/楕円 204"/>
          <p:cNvSpPr/>
          <p:nvPr/>
        </p:nvSpPr>
        <p:spPr>
          <a:xfrm>
            <a:off x="8117426" y="2868232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/楕円 205"/>
          <p:cNvSpPr/>
          <p:nvPr/>
        </p:nvSpPr>
        <p:spPr>
          <a:xfrm>
            <a:off x="7082533" y="370213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/楕円 206"/>
          <p:cNvSpPr/>
          <p:nvPr/>
        </p:nvSpPr>
        <p:spPr>
          <a:xfrm>
            <a:off x="8234399" y="314613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円/楕円 207"/>
          <p:cNvSpPr/>
          <p:nvPr/>
        </p:nvSpPr>
        <p:spPr>
          <a:xfrm>
            <a:off x="6745933" y="4398836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0" name="直線コネクタ 209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>
            <a:endCxn id="4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5" name="直線矢印コネクタ 214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8" name="テキスト ボックス 217"/>
          <p:cNvSpPr txBox="1"/>
          <p:nvPr/>
        </p:nvSpPr>
        <p:spPr>
          <a:xfrm>
            <a:off x="5119989" y="499991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CCCC"/>
                </a:solidFill>
              </a:rPr>
              <a:t>quark-gluon plasma</a:t>
            </a:r>
            <a:endParaRPr kumimoji="1" lang="ja-JP" altLang="en-US" dirty="0">
              <a:solidFill>
                <a:srgbClr val="FFCCCC"/>
              </a:solidFill>
            </a:endParaRPr>
          </a:p>
        </p:txBody>
      </p:sp>
      <p:cxnSp>
        <p:nvCxnSpPr>
          <p:cNvPr id="219" name="直線コネクタ 218"/>
          <p:cNvCxnSpPr/>
          <p:nvPr/>
        </p:nvCxnSpPr>
        <p:spPr>
          <a:xfrm flipH="1">
            <a:off x="5119989" y="5317586"/>
            <a:ext cx="2021707" cy="0"/>
          </a:xfrm>
          <a:prstGeom prst="line">
            <a:avLst/>
          </a:prstGeom>
          <a:ln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矢印コネクタ 219"/>
          <p:cNvCxnSpPr>
            <a:endCxn id="14" idx="2"/>
          </p:cNvCxnSpPr>
          <p:nvPr/>
        </p:nvCxnSpPr>
        <p:spPr>
          <a:xfrm flipV="1">
            <a:off x="7141696" y="5009324"/>
            <a:ext cx="288024" cy="316130"/>
          </a:xfrm>
          <a:prstGeom prst="straightConnector1">
            <a:avLst/>
          </a:prstGeom>
          <a:ln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2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021831" y="1604618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030456" y="1331171"/>
            <a:ext cx="0" cy="4788000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828138" y="5886817"/>
            <a:ext cx="6660000" cy="1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421582" y="5146715"/>
            <a:ext cx="2682145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Color Superconductivity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06691" y="3570408"/>
            <a:ext cx="2037737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QCD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C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15842" y="4503751"/>
            <a:ext cx="180850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Hadronic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 Phase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(Confined)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15842" y="2502881"/>
            <a:ext cx="3012363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Quark-Gluon Plasma (QGP)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-233861" y="2156603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temperature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21582" y="5999597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chemical potential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298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1021831" y="1604618"/>
            <a:ext cx="6163974" cy="429585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1030456" y="1331171"/>
            <a:ext cx="0" cy="4788000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828138" y="5886817"/>
            <a:ext cx="6660000" cy="1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4421582" y="5146715"/>
            <a:ext cx="2682145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Color Superconductivity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06691" y="3570408"/>
            <a:ext cx="2037737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QCD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 </a:t>
            </a:r>
            <a:r>
              <a:rPr lang="en-US" altLang="ja-JP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C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ritical Point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15842" y="4503751"/>
            <a:ext cx="1808508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Hadronic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 Phase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(Confined)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15842" y="2502881"/>
            <a:ext cx="3012363" cy="400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HGS明朝E"/>
              </a:rPr>
              <a:t>Quark-Gluon Plasma (QGP)</a:t>
            </a:r>
            <a:endParaRPr lang="ja-JP" altLang="en-US" sz="2000" kern="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HGS明朝E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 rot="16200000">
            <a:off x="-233861" y="2156603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temperature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421582" y="5999597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chemical potential</a:t>
            </a:r>
            <a:endParaRPr kumimoji="1" lang="ja-JP" altLang="en-US" sz="2400" dirty="0"/>
          </a:p>
        </p:txBody>
      </p:sp>
      <p:pic>
        <p:nvPicPr>
          <p:cNvPr id="1026" name="Picture 2" descr="https://stevengoddard.files.wordpress.com/2010/09/water-phase-diagra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67" y="1299091"/>
            <a:ext cx="32099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5711495" y="837426"/>
            <a:ext cx="3087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Phase </a:t>
            </a:r>
            <a:r>
              <a:rPr lang="en-US" altLang="ja-JP" sz="2400" dirty="0" smtClean="0"/>
              <a:t>diagram of w</a:t>
            </a:r>
            <a:r>
              <a:rPr kumimoji="1" lang="en-US" altLang="ja-JP" sz="2400" dirty="0" smtClean="0"/>
              <a:t>ater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056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Relativistic Heavy Ion Collisions</a:t>
            </a:r>
            <a:endParaRPr kumimoji="1" lang="ja-JP" altLang="en-US" dirty="0"/>
          </a:p>
        </p:txBody>
      </p:sp>
      <p:pic>
        <p:nvPicPr>
          <p:cNvPr id="1026" name="Picture 2" descr="http://legacy.kek.jp/newskek/2002/marapr/photo/CERN-MonBlan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160"/>
          <a:stretch/>
        </p:blipFill>
        <p:spPr bwMode="auto">
          <a:xfrm>
            <a:off x="1017224" y="1346661"/>
            <a:ext cx="7030969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006890" y="6461759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LHC – Large Hadron Collider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259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Relativistic Heavy Ion Collisions</a:t>
            </a:r>
            <a:endParaRPr kumimoji="1" lang="ja-JP" altLang="en-US" dirty="0"/>
          </a:p>
        </p:txBody>
      </p:sp>
      <p:pic>
        <p:nvPicPr>
          <p:cNvPr id="1026" name="Picture 2" descr="http://legacy.kek.jp/newskek/2002/marapr/photo/CERN-MonBlan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160"/>
          <a:stretch/>
        </p:blipFill>
        <p:spPr bwMode="auto">
          <a:xfrm>
            <a:off x="1017224" y="1346661"/>
            <a:ext cx="7030969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349132" y="1632061"/>
            <a:ext cx="3823855" cy="24494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951" y="1759520"/>
            <a:ext cx="2765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For the search of </a:t>
            </a:r>
          </a:p>
          <a:p>
            <a:r>
              <a:rPr lang="en-US" altLang="ja-JP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kumimoji="1" lang="en-US" altLang="ja-JP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ew particles</a:t>
            </a:r>
            <a:endParaRPr kumimoji="1" lang="ja-JP" altLang="en-US" sz="2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873224" y="31422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3403064" y="31422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130531" y="3214211"/>
            <a:ext cx="80926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2438400" y="3214211"/>
            <a:ext cx="80926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33417" y="3286211"/>
            <a:ext cx="102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proton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63257" y="3291578"/>
            <a:ext cx="102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proton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6890" y="6461759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LHC – Large Hadron Collider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042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Relativistic Heavy Ion Collisions</a:t>
            </a:r>
            <a:endParaRPr kumimoji="1" lang="ja-JP" altLang="en-US" dirty="0"/>
          </a:p>
        </p:txBody>
      </p:sp>
      <p:pic>
        <p:nvPicPr>
          <p:cNvPr id="1026" name="Picture 2" descr="http://legacy.kek.jp/newskek/2002/marapr/photo/CERN-MonBlan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160"/>
          <a:stretch/>
        </p:blipFill>
        <p:spPr bwMode="auto">
          <a:xfrm>
            <a:off x="1017224" y="1346661"/>
            <a:ext cx="7030969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349132" y="1632061"/>
            <a:ext cx="3823855" cy="24494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951" y="1759520"/>
            <a:ext cx="27656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For the search of </a:t>
            </a:r>
          </a:p>
          <a:p>
            <a:r>
              <a:rPr lang="en-US" altLang="ja-JP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n</a:t>
            </a:r>
            <a:r>
              <a:rPr kumimoji="1" lang="en-US" altLang="ja-JP" sz="28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ew particles</a:t>
            </a:r>
            <a:endParaRPr kumimoji="1" lang="ja-JP" altLang="en-US" sz="28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098470" y="4012272"/>
            <a:ext cx="3920839" cy="24494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7639" y="4165496"/>
            <a:ext cx="29455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To create the </a:t>
            </a:r>
            <a:r>
              <a:rPr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arly</a:t>
            </a:r>
          </a:p>
          <a:p>
            <a:pPr algn="r"/>
            <a:r>
              <a:rPr kumimoji="1" lang="en-US" altLang="ja-JP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Universe</a:t>
            </a:r>
            <a:endParaRPr kumimoji="1" lang="ja-JP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873224" y="31422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>
            <a:spLocks noChangeAspect="1"/>
          </p:cNvSpPr>
          <p:nvPr/>
        </p:nvSpPr>
        <p:spPr>
          <a:xfrm>
            <a:off x="3403064" y="31422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130531" y="3214211"/>
            <a:ext cx="80926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2438400" y="3214211"/>
            <a:ext cx="80926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33417" y="3286211"/>
            <a:ext cx="102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proton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63257" y="3291578"/>
            <a:ext cx="102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proton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8039490" y="55485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>
            <a:spLocks noChangeAspect="1"/>
          </p:cNvSpPr>
          <p:nvPr/>
        </p:nvSpPr>
        <p:spPr>
          <a:xfrm>
            <a:off x="8128390" y="56925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8281096" y="582094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8183490" y="5548511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>
            <a:spLocks noChangeAspect="1"/>
          </p:cNvSpPr>
          <p:nvPr/>
        </p:nvSpPr>
        <p:spPr>
          <a:xfrm>
            <a:off x="8348590" y="5700911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8395439" y="582219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8410609" y="566261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8235666" y="569946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8254716" y="592669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8048569" y="542129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8314498" y="571975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>
            <a:spLocks noChangeAspect="1"/>
          </p:cNvSpPr>
          <p:nvPr/>
        </p:nvSpPr>
        <p:spPr>
          <a:xfrm>
            <a:off x="8193091" y="5377890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8270599" y="54603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8338848" y="555370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8419824" y="575318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7995445" y="556865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8020340" y="5803147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8222297" y="607627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8153441" y="544991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8029374" y="590304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8166141" y="5773110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8087932" y="583000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8091794" y="554269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8079640" y="5352691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7981671" y="577552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8420319" y="558386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8112906" y="603288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8017959" y="546715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8161078" y="527536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8216980" y="595943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8326716" y="600986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8240379" y="534721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8350340" y="53616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8365411" y="59251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7983513" y="568749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8402717" y="546864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8063918" y="595727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8248965" y="5575315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右矢印 2"/>
          <p:cNvSpPr/>
          <p:nvPr/>
        </p:nvSpPr>
        <p:spPr>
          <a:xfrm>
            <a:off x="6248565" y="5145077"/>
            <a:ext cx="677348" cy="6785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右矢印 97"/>
          <p:cNvSpPr/>
          <p:nvPr/>
        </p:nvSpPr>
        <p:spPr>
          <a:xfrm flipH="1">
            <a:off x="7190785" y="5419864"/>
            <a:ext cx="692507" cy="6785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06890" y="6461759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LHC – Large Hadron Collider</a:t>
            </a:r>
            <a:endParaRPr kumimoji="1" lang="ja-JP" altLang="en-US" sz="2400" dirty="0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8057807" y="57511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8170590" y="587271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8058912" y="566069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8180210" y="598258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8318246" y="562382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8172089" y="561302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8355057" y="560120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8157670" y="537715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>
            <a:spLocks noChangeAspect="1"/>
          </p:cNvSpPr>
          <p:nvPr/>
        </p:nvSpPr>
        <p:spPr>
          <a:xfrm>
            <a:off x="8270469" y="528581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>
            <a:spLocks noChangeAspect="1"/>
          </p:cNvSpPr>
          <p:nvPr/>
        </p:nvSpPr>
        <p:spPr>
          <a:xfrm>
            <a:off x="8193106" y="552239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5635701" y="530048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724601" y="544448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877307" y="557291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779701" y="5300481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>
          <a:xfrm>
            <a:off x="5944801" y="5452881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>
          <a:xfrm>
            <a:off x="5991650" y="557416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>
          <a:xfrm>
            <a:off x="6006820" y="541458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>
            <a:spLocks noChangeAspect="1"/>
          </p:cNvSpPr>
          <p:nvPr/>
        </p:nvSpPr>
        <p:spPr>
          <a:xfrm>
            <a:off x="5831877" y="545143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>
            <a:spLocks noChangeAspect="1"/>
          </p:cNvSpPr>
          <p:nvPr/>
        </p:nvSpPr>
        <p:spPr>
          <a:xfrm>
            <a:off x="5850927" y="567866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>
            <a:spLocks noChangeAspect="1"/>
          </p:cNvSpPr>
          <p:nvPr/>
        </p:nvSpPr>
        <p:spPr>
          <a:xfrm>
            <a:off x="5644780" y="517326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>
            <a:spLocks noChangeAspect="1"/>
          </p:cNvSpPr>
          <p:nvPr/>
        </p:nvSpPr>
        <p:spPr>
          <a:xfrm>
            <a:off x="5910709" y="547172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>
            <a:spLocks noChangeAspect="1"/>
          </p:cNvSpPr>
          <p:nvPr/>
        </p:nvSpPr>
        <p:spPr>
          <a:xfrm>
            <a:off x="5789302" y="5129860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>
            <a:spLocks noChangeAspect="1"/>
          </p:cNvSpPr>
          <p:nvPr/>
        </p:nvSpPr>
        <p:spPr>
          <a:xfrm>
            <a:off x="5866810" y="521232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>
          <a:xfrm>
            <a:off x="5935059" y="530567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>
          <a:xfrm>
            <a:off x="6016035" y="550515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>
          <a:xfrm>
            <a:off x="5591656" y="532062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>
          <a:xfrm>
            <a:off x="5616551" y="5555117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>
          <a:xfrm>
            <a:off x="5818508" y="582824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>
          <a:xfrm>
            <a:off x="5749652" y="520188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>
          <a:xfrm>
            <a:off x="5625585" y="565501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>
          <a:xfrm>
            <a:off x="5762352" y="5525080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>
          <a:xfrm>
            <a:off x="5684143" y="558197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130"/>
          <p:cNvSpPr>
            <a:spLocks noChangeAspect="1"/>
          </p:cNvSpPr>
          <p:nvPr/>
        </p:nvSpPr>
        <p:spPr>
          <a:xfrm>
            <a:off x="5688005" y="529466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131"/>
          <p:cNvSpPr>
            <a:spLocks noChangeAspect="1"/>
          </p:cNvSpPr>
          <p:nvPr/>
        </p:nvSpPr>
        <p:spPr>
          <a:xfrm>
            <a:off x="5675851" y="5104661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132"/>
          <p:cNvSpPr>
            <a:spLocks noChangeAspect="1"/>
          </p:cNvSpPr>
          <p:nvPr/>
        </p:nvSpPr>
        <p:spPr>
          <a:xfrm>
            <a:off x="5577882" y="552749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133"/>
          <p:cNvSpPr>
            <a:spLocks noChangeAspect="1"/>
          </p:cNvSpPr>
          <p:nvPr/>
        </p:nvSpPr>
        <p:spPr>
          <a:xfrm>
            <a:off x="6016530" y="533583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134"/>
          <p:cNvSpPr>
            <a:spLocks noChangeAspect="1"/>
          </p:cNvSpPr>
          <p:nvPr/>
        </p:nvSpPr>
        <p:spPr>
          <a:xfrm>
            <a:off x="5709117" y="578485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135"/>
          <p:cNvSpPr>
            <a:spLocks noChangeAspect="1"/>
          </p:cNvSpPr>
          <p:nvPr/>
        </p:nvSpPr>
        <p:spPr>
          <a:xfrm>
            <a:off x="5614170" y="521912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36"/>
          <p:cNvSpPr>
            <a:spLocks noChangeAspect="1"/>
          </p:cNvSpPr>
          <p:nvPr/>
        </p:nvSpPr>
        <p:spPr>
          <a:xfrm>
            <a:off x="5757289" y="502733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137"/>
          <p:cNvSpPr>
            <a:spLocks noChangeAspect="1"/>
          </p:cNvSpPr>
          <p:nvPr/>
        </p:nvSpPr>
        <p:spPr>
          <a:xfrm>
            <a:off x="5813191" y="571140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138"/>
          <p:cNvSpPr>
            <a:spLocks noChangeAspect="1"/>
          </p:cNvSpPr>
          <p:nvPr/>
        </p:nvSpPr>
        <p:spPr>
          <a:xfrm>
            <a:off x="5922927" y="576183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139"/>
          <p:cNvSpPr>
            <a:spLocks noChangeAspect="1"/>
          </p:cNvSpPr>
          <p:nvPr/>
        </p:nvSpPr>
        <p:spPr>
          <a:xfrm>
            <a:off x="5836590" y="509918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140"/>
          <p:cNvSpPr>
            <a:spLocks noChangeAspect="1"/>
          </p:cNvSpPr>
          <p:nvPr/>
        </p:nvSpPr>
        <p:spPr>
          <a:xfrm>
            <a:off x="5946551" y="51136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141"/>
          <p:cNvSpPr>
            <a:spLocks noChangeAspect="1"/>
          </p:cNvSpPr>
          <p:nvPr/>
        </p:nvSpPr>
        <p:spPr>
          <a:xfrm>
            <a:off x="5961622" y="567712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142"/>
          <p:cNvSpPr>
            <a:spLocks noChangeAspect="1"/>
          </p:cNvSpPr>
          <p:nvPr/>
        </p:nvSpPr>
        <p:spPr>
          <a:xfrm>
            <a:off x="5579724" y="543946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143"/>
          <p:cNvSpPr>
            <a:spLocks noChangeAspect="1"/>
          </p:cNvSpPr>
          <p:nvPr/>
        </p:nvSpPr>
        <p:spPr>
          <a:xfrm>
            <a:off x="5998928" y="522061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144"/>
          <p:cNvSpPr>
            <a:spLocks noChangeAspect="1"/>
          </p:cNvSpPr>
          <p:nvPr/>
        </p:nvSpPr>
        <p:spPr>
          <a:xfrm>
            <a:off x="5660129" y="570924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145"/>
          <p:cNvSpPr>
            <a:spLocks noChangeAspect="1"/>
          </p:cNvSpPr>
          <p:nvPr/>
        </p:nvSpPr>
        <p:spPr>
          <a:xfrm>
            <a:off x="5845176" y="5327285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146"/>
          <p:cNvSpPr>
            <a:spLocks noChangeAspect="1"/>
          </p:cNvSpPr>
          <p:nvPr/>
        </p:nvSpPr>
        <p:spPr>
          <a:xfrm>
            <a:off x="5654018" y="55031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147"/>
          <p:cNvSpPr>
            <a:spLocks noChangeAspect="1"/>
          </p:cNvSpPr>
          <p:nvPr/>
        </p:nvSpPr>
        <p:spPr>
          <a:xfrm>
            <a:off x="5766801" y="562468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148"/>
          <p:cNvSpPr>
            <a:spLocks noChangeAspect="1"/>
          </p:cNvSpPr>
          <p:nvPr/>
        </p:nvSpPr>
        <p:spPr>
          <a:xfrm>
            <a:off x="5655123" y="541266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149"/>
          <p:cNvSpPr>
            <a:spLocks noChangeAspect="1"/>
          </p:cNvSpPr>
          <p:nvPr/>
        </p:nvSpPr>
        <p:spPr>
          <a:xfrm>
            <a:off x="5776421" y="573455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150"/>
          <p:cNvSpPr>
            <a:spLocks noChangeAspect="1"/>
          </p:cNvSpPr>
          <p:nvPr/>
        </p:nvSpPr>
        <p:spPr>
          <a:xfrm>
            <a:off x="5914457" y="537579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151"/>
          <p:cNvSpPr>
            <a:spLocks noChangeAspect="1"/>
          </p:cNvSpPr>
          <p:nvPr/>
        </p:nvSpPr>
        <p:spPr>
          <a:xfrm>
            <a:off x="5768300" y="536499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152"/>
          <p:cNvSpPr>
            <a:spLocks noChangeAspect="1"/>
          </p:cNvSpPr>
          <p:nvPr/>
        </p:nvSpPr>
        <p:spPr>
          <a:xfrm>
            <a:off x="5951268" y="535317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153"/>
          <p:cNvSpPr>
            <a:spLocks noChangeAspect="1"/>
          </p:cNvSpPr>
          <p:nvPr/>
        </p:nvSpPr>
        <p:spPr>
          <a:xfrm>
            <a:off x="5753881" y="512912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154"/>
          <p:cNvSpPr>
            <a:spLocks noChangeAspect="1"/>
          </p:cNvSpPr>
          <p:nvPr/>
        </p:nvSpPr>
        <p:spPr>
          <a:xfrm>
            <a:off x="5866680" y="503778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155"/>
          <p:cNvSpPr>
            <a:spLocks noChangeAspect="1"/>
          </p:cNvSpPr>
          <p:nvPr/>
        </p:nvSpPr>
        <p:spPr>
          <a:xfrm>
            <a:off x="5789317" y="527436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http://3.bp.blogspot.com/_iUP5mII57Lo/TOCe-c3DrFI/AAAAAAAABp0/NfWZQ9iltmI/s1600/1011251_01-A4-at-144-dpi_ALICE_LHC_FirstCollisionsHeavyIonsLowTeVNov8_ALICE-Team_CERN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0" y="568475"/>
            <a:ext cx="7662284" cy="56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5120639" y="2144684"/>
            <a:ext cx="3862343" cy="1599180"/>
            <a:chOff x="5120639" y="2144684"/>
            <a:chExt cx="3862343" cy="1599180"/>
          </a:xfrm>
        </p:grpSpPr>
        <p:sp>
          <p:nvSpPr>
            <p:cNvPr id="9" name="角丸四角形 8"/>
            <p:cNvSpPr/>
            <p:nvPr/>
          </p:nvSpPr>
          <p:spPr>
            <a:xfrm>
              <a:off x="5120639" y="2144684"/>
              <a:ext cx="3862343" cy="159918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211372" y="2230382"/>
              <a:ext cx="3771610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②</a:t>
              </a:r>
              <a:endParaRPr kumimoji="1" lang="en-US" altLang="ja-JP" sz="2800" dirty="0" smtClean="0"/>
            </a:p>
            <a:p>
              <a:r>
                <a:rPr kumimoji="1" lang="en-US" altLang="ja-JP" sz="2800" dirty="0" smtClean="0"/>
                <a:t>The medium then cools</a:t>
              </a:r>
            </a:p>
            <a:p>
              <a:r>
                <a:rPr lang="en-US" altLang="ja-JP" sz="2800" dirty="0" smtClean="0"/>
                <a:t>down with an expansion.</a:t>
              </a:r>
              <a:endParaRPr kumimoji="1" lang="ja-JP" altLang="en-US" sz="2800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3951315" y="5102874"/>
            <a:ext cx="3553666" cy="1577789"/>
            <a:chOff x="3951315" y="5102874"/>
            <a:chExt cx="3553666" cy="1577789"/>
          </a:xfrm>
        </p:grpSpPr>
        <p:sp>
          <p:nvSpPr>
            <p:cNvPr id="10" name="角丸四角形 9"/>
            <p:cNvSpPr/>
            <p:nvPr/>
          </p:nvSpPr>
          <p:spPr>
            <a:xfrm>
              <a:off x="3951315" y="5102874"/>
              <a:ext cx="3553666" cy="1577789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130215" y="5184864"/>
              <a:ext cx="330577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/>
                <a:t>③</a:t>
              </a:r>
              <a:endParaRPr kumimoji="1" lang="en-US" altLang="ja-JP" sz="2800" dirty="0" smtClean="0"/>
            </a:p>
            <a:p>
              <a:r>
                <a:rPr kumimoji="1" lang="en-US" altLang="ja-JP" sz="2800" dirty="0" smtClean="0"/>
                <a:t>Confined particles</a:t>
              </a:r>
            </a:p>
            <a:p>
              <a:r>
                <a:rPr lang="en-US" altLang="ja-JP" sz="2800" dirty="0" smtClean="0"/>
                <a:t>arrive at the detector.</a:t>
              </a:r>
              <a:endParaRPr kumimoji="1" lang="ja-JP" altLang="en-US" sz="2800" dirty="0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182880" y="775755"/>
            <a:ext cx="4539137" cy="2393273"/>
            <a:chOff x="182880" y="775755"/>
            <a:chExt cx="4539137" cy="2393273"/>
          </a:xfrm>
        </p:grpSpPr>
        <p:sp>
          <p:nvSpPr>
            <p:cNvPr id="5" name="角丸四角形 4"/>
            <p:cNvSpPr/>
            <p:nvPr/>
          </p:nvSpPr>
          <p:spPr>
            <a:xfrm>
              <a:off x="182880" y="775755"/>
              <a:ext cx="4000694" cy="195020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二等辺三角形 5"/>
            <p:cNvSpPr/>
            <p:nvPr/>
          </p:nvSpPr>
          <p:spPr>
            <a:xfrm rot="7779159">
              <a:off x="3804699" y="2251711"/>
              <a:ext cx="374073" cy="1460562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245445" y="838577"/>
              <a:ext cx="3886257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/>
                <a:t>①</a:t>
              </a:r>
              <a:endParaRPr kumimoji="1" lang="en-US" altLang="ja-JP" sz="2800" dirty="0" smtClean="0"/>
            </a:p>
            <a:p>
              <a:r>
                <a:rPr kumimoji="1" lang="en-US" altLang="ja-JP" sz="2800" dirty="0" smtClean="0"/>
                <a:t>Quark-Gluon Plasma</a:t>
              </a:r>
            </a:p>
            <a:p>
              <a:r>
                <a:rPr lang="en-US" altLang="ja-JP" sz="2800" dirty="0" smtClean="0"/>
                <a:t>temperature : T</a:t>
              </a:r>
              <a:r>
                <a:rPr lang="en-US" altLang="ja-JP" sz="28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~</a:t>
              </a:r>
              <a:r>
                <a:rPr lang="en-US" altLang="ja-JP" sz="2800" dirty="0" smtClean="0"/>
                <a:t>4x10</a:t>
              </a:r>
              <a:r>
                <a:rPr lang="en-US" altLang="ja-JP" sz="2800" baseline="30000" dirty="0" smtClean="0"/>
                <a:t>12</a:t>
              </a:r>
              <a:r>
                <a:rPr lang="en-US" altLang="ja-JP" sz="2800" dirty="0" smtClean="0"/>
                <a:t>K</a:t>
              </a:r>
            </a:p>
            <a:p>
              <a:r>
                <a:rPr kumimoji="1" lang="en-US" altLang="ja-JP" sz="2800" dirty="0" smtClean="0"/>
                <a:t>lifetime : t</a:t>
              </a:r>
              <a:r>
                <a:rPr kumimoji="1" lang="en-US" altLang="ja-JP" sz="28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~</a:t>
              </a:r>
              <a:r>
                <a:rPr kumimoji="1" lang="en-US" altLang="ja-JP" sz="2800" dirty="0" smtClean="0"/>
                <a:t>10</a:t>
              </a:r>
              <a:r>
                <a:rPr kumimoji="1" lang="en-US" altLang="ja-JP" sz="2800" baseline="30000" dirty="0" smtClean="0"/>
                <a:t>-22</a:t>
              </a:r>
              <a:r>
                <a:rPr kumimoji="1" lang="en-US" altLang="ja-JP" sz="2800" dirty="0" smtClean="0"/>
                <a:t> seconds.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000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FFCCCC"/>
                </a:solidFill>
              </a:rPr>
              <a:t>Thermal</a:t>
            </a:r>
            <a:r>
              <a:rPr kumimoji="1" lang="en-US" altLang="ja-JP" dirty="0" smtClean="0"/>
              <a:t> Fluctuations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65300" y="2161158"/>
            <a:ext cx="2577431" cy="2124963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59713" y="2854573"/>
            <a:ext cx="798472" cy="71300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6927" y="37549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V</a:t>
            </a:r>
            <a:endParaRPr lang="ja-JP" altLang="en-US" sz="2400" i="1" dirty="0">
              <a:solidFill>
                <a:srgbClr val="BBE0E3">
                  <a:lumMod val="25000"/>
                </a:srgbClr>
              </a:solidFill>
              <a:latin typeface="Arial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60448" y="1424351"/>
            <a:ext cx="6313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prstClr val="white"/>
                </a:solidFill>
              </a:rPr>
              <a:t>Observables in equilibrium are fluctuating!</a:t>
            </a:r>
            <a:endParaRPr lang="ja-JP" altLang="en-US" sz="2800" dirty="0">
              <a:solidFill>
                <a:prstClr val="white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94" y="3081142"/>
            <a:ext cx="301841" cy="245517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906176" y="2110932"/>
            <a:ext cx="4302198" cy="2137920"/>
            <a:chOff x="3906176" y="2110932"/>
            <a:chExt cx="4302198" cy="2137920"/>
          </a:xfrm>
        </p:grpSpPr>
        <p:sp>
          <p:nvSpPr>
            <p:cNvPr id="10" name="フリーフォーム 9"/>
            <p:cNvSpPr/>
            <p:nvPr/>
          </p:nvSpPr>
          <p:spPr>
            <a:xfrm>
              <a:off x="5510897" y="2817952"/>
              <a:ext cx="1951741" cy="1271383"/>
            </a:xfrm>
            <a:custGeom>
              <a:avLst/>
              <a:gdLst>
                <a:gd name="connsiteX0" fmla="*/ 0 w 1764405"/>
                <a:gd name="connsiteY0" fmla="*/ 862889 h 891731"/>
                <a:gd name="connsiteX1" fmla="*/ 669701 w 1764405"/>
                <a:gd name="connsiteY1" fmla="*/ 785616 h 891731"/>
                <a:gd name="connsiteX2" fmla="*/ 850005 w 1764405"/>
                <a:gd name="connsiteY2" fmla="*/ 5 h 891731"/>
                <a:gd name="connsiteX3" fmla="*/ 1159098 w 1764405"/>
                <a:gd name="connsiteY3" fmla="*/ 772737 h 891731"/>
                <a:gd name="connsiteX4" fmla="*/ 1764405 w 1764405"/>
                <a:gd name="connsiteY4" fmla="*/ 875768 h 891731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9 h 880255"/>
                <a:gd name="connsiteX1" fmla="*/ 643943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2939 h 880255"/>
                <a:gd name="connsiteX1" fmla="*/ 553791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73832"/>
                <a:gd name="connsiteY0" fmla="*/ 862939 h 877163"/>
                <a:gd name="connsiteX1" fmla="*/ 553791 w 1773832"/>
                <a:gd name="connsiteY1" fmla="*/ 734150 h 877163"/>
                <a:gd name="connsiteX2" fmla="*/ 850005 w 1773832"/>
                <a:gd name="connsiteY2" fmla="*/ 55 h 877163"/>
                <a:gd name="connsiteX3" fmla="*/ 1210614 w 1773832"/>
                <a:gd name="connsiteY3" fmla="*/ 695514 h 877163"/>
                <a:gd name="connsiteX4" fmla="*/ 1773832 w 1773832"/>
                <a:gd name="connsiteY4" fmla="*/ 847537 h 877163"/>
                <a:gd name="connsiteX0" fmla="*/ 0 w 1688991"/>
                <a:gd name="connsiteY0" fmla="*/ 844086 h 861673"/>
                <a:gd name="connsiteX1" fmla="*/ 468950 w 1688991"/>
                <a:gd name="connsiteY1" fmla="*/ 734150 h 861673"/>
                <a:gd name="connsiteX2" fmla="*/ 765164 w 1688991"/>
                <a:gd name="connsiteY2" fmla="*/ 55 h 861673"/>
                <a:gd name="connsiteX3" fmla="*/ 1125773 w 1688991"/>
                <a:gd name="connsiteY3" fmla="*/ 695514 h 861673"/>
                <a:gd name="connsiteX4" fmla="*/ 1688991 w 1688991"/>
                <a:gd name="connsiteY4" fmla="*/ 847537 h 861673"/>
                <a:gd name="connsiteX0" fmla="*/ 0 w 1688991"/>
                <a:gd name="connsiteY0" fmla="*/ 844086 h 853990"/>
                <a:gd name="connsiteX1" fmla="*/ 468950 w 1688991"/>
                <a:gd name="connsiteY1" fmla="*/ 734150 h 853990"/>
                <a:gd name="connsiteX2" fmla="*/ 765164 w 1688991"/>
                <a:gd name="connsiteY2" fmla="*/ 55 h 853990"/>
                <a:gd name="connsiteX3" fmla="*/ 1125773 w 1688991"/>
                <a:gd name="connsiteY3" fmla="*/ 695514 h 853990"/>
                <a:gd name="connsiteX4" fmla="*/ 1688991 w 1688991"/>
                <a:gd name="connsiteY4" fmla="*/ 847537 h 853990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594398"/>
                <a:gd name="connsiteY0" fmla="*/ 854596 h 854596"/>
                <a:gd name="connsiteX1" fmla="*/ 374357 w 1594398"/>
                <a:gd name="connsiteY1" fmla="*/ 734150 h 854596"/>
                <a:gd name="connsiteX2" fmla="*/ 670571 w 1594398"/>
                <a:gd name="connsiteY2" fmla="*/ 55 h 854596"/>
                <a:gd name="connsiteX3" fmla="*/ 1031180 w 1594398"/>
                <a:gd name="connsiteY3" fmla="*/ 695514 h 854596"/>
                <a:gd name="connsiteX4" fmla="*/ 1594398 w 1594398"/>
                <a:gd name="connsiteY4" fmla="*/ 847537 h 854596"/>
                <a:gd name="connsiteX0" fmla="*/ 0 w 1594398"/>
                <a:gd name="connsiteY0" fmla="*/ 851637 h 851637"/>
                <a:gd name="connsiteX1" fmla="*/ 374357 w 1594398"/>
                <a:gd name="connsiteY1" fmla="*/ 734150 h 851637"/>
                <a:gd name="connsiteX2" fmla="*/ 670571 w 1594398"/>
                <a:gd name="connsiteY2" fmla="*/ 55 h 851637"/>
                <a:gd name="connsiteX3" fmla="*/ 1031180 w 1594398"/>
                <a:gd name="connsiteY3" fmla="*/ 695514 h 851637"/>
                <a:gd name="connsiteX4" fmla="*/ 1594398 w 1594398"/>
                <a:gd name="connsiteY4" fmla="*/ 847537 h 851637"/>
                <a:gd name="connsiteX0" fmla="*/ 0 w 1591439"/>
                <a:gd name="connsiteY0" fmla="*/ 845719 h 847882"/>
                <a:gd name="connsiteX1" fmla="*/ 371398 w 1591439"/>
                <a:gd name="connsiteY1" fmla="*/ 734150 h 847882"/>
                <a:gd name="connsiteX2" fmla="*/ 667612 w 1591439"/>
                <a:gd name="connsiteY2" fmla="*/ 55 h 847882"/>
                <a:gd name="connsiteX3" fmla="*/ 1028221 w 1591439"/>
                <a:gd name="connsiteY3" fmla="*/ 695514 h 847882"/>
                <a:gd name="connsiteX4" fmla="*/ 1591439 w 1591439"/>
                <a:gd name="connsiteY4" fmla="*/ 847537 h 847882"/>
                <a:gd name="connsiteX0" fmla="*/ 0 w 1594398"/>
                <a:gd name="connsiteY0" fmla="*/ 848679 h 848809"/>
                <a:gd name="connsiteX1" fmla="*/ 374357 w 1594398"/>
                <a:gd name="connsiteY1" fmla="*/ 734150 h 848809"/>
                <a:gd name="connsiteX2" fmla="*/ 670571 w 1594398"/>
                <a:gd name="connsiteY2" fmla="*/ 55 h 848809"/>
                <a:gd name="connsiteX3" fmla="*/ 1031180 w 1594398"/>
                <a:gd name="connsiteY3" fmla="*/ 695514 h 848809"/>
                <a:gd name="connsiteX4" fmla="*/ 1594398 w 1594398"/>
                <a:gd name="connsiteY4" fmla="*/ 847537 h 8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398" h="848809">
                  <a:moveTo>
                    <a:pt x="0" y="848679"/>
                  </a:moveTo>
                  <a:cubicBezTo>
                    <a:pt x="330005" y="844242"/>
                    <a:pt x="262595" y="875587"/>
                    <a:pt x="374357" y="734150"/>
                  </a:cubicBezTo>
                  <a:cubicBezTo>
                    <a:pt x="486119" y="592713"/>
                    <a:pt x="561101" y="6494"/>
                    <a:pt x="670571" y="55"/>
                  </a:cubicBezTo>
                  <a:cubicBezTo>
                    <a:pt x="780042" y="-6384"/>
                    <a:pt x="878780" y="549554"/>
                    <a:pt x="1031180" y="695514"/>
                  </a:cubicBezTo>
                  <a:cubicBezTo>
                    <a:pt x="1183580" y="841474"/>
                    <a:pt x="1160555" y="850148"/>
                    <a:pt x="1594398" y="847537"/>
                  </a:cubicBezTo>
                </a:path>
              </a:pathLst>
            </a:custGeom>
            <a:solidFill>
              <a:srgbClr val="570000">
                <a:alpha val="80000"/>
              </a:srgbClr>
            </a:solidFill>
            <a:ln w="2857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dirty="0" smtClean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H="1" flipV="1">
              <a:off x="5319942" y="2514070"/>
              <a:ext cx="13014" cy="1734782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左右矢印 11"/>
            <p:cNvSpPr/>
            <p:nvPr/>
          </p:nvSpPr>
          <p:spPr>
            <a:xfrm>
              <a:off x="5933178" y="3313110"/>
              <a:ext cx="850274" cy="348193"/>
            </a:xfrm>
            <a:prstGeom prst="leftRightArrow">
              <a:avLst/>
            </a:prstGeom>
            <a:gradFill>
              <a:gsLst>
                <a:gs pos="0">
                  <a:schemeClr val="accent4">
                    <a:tint val="70000"/>
                    <a:satMod val="100000"/>
                    <a:lumMod val="110000"/>
                    <a:alpha val="62000"/>
                  </a:schemeClr>
                </a:gs>
                <a:gs pos="50000">
                  <a:schemeClr val="accent4">
                    <a:tint val="75000"/>
                    <a:satMod val="101000"/>
                    <a:lumMod val="105000"/>
                  </a:schemeClr>
                </a:gs>
                <a:gs pos="100000">
                  <a:schemeClr val="accent4">
                    <a:tint val="82000"/>
                    <a:satMod val="104000"/>
                    <a:lumMod val="105000"/>
                    <a:alpha val="82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FFFFFF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971" y="2903094"/>
              <a:ext cx="232562" cy="193504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477401" y="2748405"/>
              <a:ext cx="1220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prstClr val="white"/>
                  </a:solidFill>
                </a:rPr>
                <a:t>variance</a:t>
              </a:r>
              <a:endParaRPr lang="ja-JP" alt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33" y="3966576"/>
              <a:ext cx="301841" cy="245517"/>
            </a:xfrm>
            <a:prstGeom prst="rect">
              <a:avLst/>
            </a:prstGeom>
          </p:spPr>
        </p:pic>
        <p:pic>
          <p:nvPicPr>
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10" y="2110932"/>
              <a:ext cx="839089" cy="359610"/>
            </a:xfrm>
            <a:prstGeom prst="rect">
              <a:avLst/>
            </a:prstGeom>
          </p:spPr>
        </p:pic>
        <p:sp>
          <p:nvSpPr>
            <p:cNvPr id="17" name="右矢印 16"/>
            <p:cNvSpPr/>
            <p:nvPr/>
          </p:nvSpPr>
          <p:spPr>
            <a:xfrm>
              <a:off x="3906176" y="2782440"/>
              <a:ext cx="734580" cy="1039996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5141331" y="4089335"/>
              <a:ext cx="2697953" cy="1746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9" name="フリーフォーム 18"/>
          <p:cNvSpPr/>
          <p:nvPr/>
        </p:nvSpPr>
        <p:spPr>
          <a:xfrm>
            <a:off x="5492967" y="2755038"/>
            <a:ext cx="1951741" cy="1334101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02540 h 904313"/>
              <a:gd name="connsiteX1" fmla="*/ 374357 w 1594398"/>
              <a:gd name="connsiteY1" fmla="*/ 788011 h 904313"/>
              <a:gd name="connsiteX2" fmla="*/ 736481 w 1594398"/>
              <a:gd name="connsiteY2" fmla="*/ 50 h 904313"/>
              <a:gd name="connsiteX3" fmla="*/ 1031180 w 1594398"/>
              <a:gd name="connsiteY3" fmla="*/ 749375 h 904313"/>
              <a:gd name="connsiteX4" fmla="*/ 1594398 w 1594398"/>
              <a:gd name="connsiteY4" fmla="*/ 901398 h 904313"/>
              <a:gd name="connsiteX0" fmla="*/ 0 w 1594398"/>
              <a:gd name="connsiteY0" fmla="*/ 902517 h 902517"/>
              <a:gd name="connsiteX1" fmla="*/ 440267 w 1594398"/>
              <a:gd name="connsiteY1" fmla="*/ 722152 h 902517"/>
              <a:gd name="connsiteX2" fmla="*/ 736481 w 1594398"/>
              <a:gd name="connsiteY2" fmla="*/ 27 h 902517"/>
              <a:gd name="connsiteX3" fmla="*/ 1031180 w 1594398"/>
              <a:gd name="connsiteY3" fmla="*/ 749352 h 902517"/>
              <a:gd name="connsiteX4" fmla="*/ 1594398 w 1594398"/>
              <a:gd name="connsiteY4" fmla="*/ 901375 h 902517"/>
              <a:gd name="connsiteX0" fmla="*/ 0 w 1594398"/>
              <a:gd name="connsiteY0" fmla="*/ 902566 h 902566"/>
              <a:gd name="connsiteX1" fmla="*/ 440267 w 1594398"/>
              <a:gd name="connsiteY1" fmla="*/ 722201 h 902566"/>
              <a:gd name="connsiteX2" fmla="*/ 736481 w 1594398"/>
              <a:gd name="connsiteY2" fmla="*/ 76 h 902566"/>
              <a:gd name="connsiteX3" fmla="*/ 950623 w 1594398"/>
              <a:gd name="connsiteY3" fmla="*/ 677580 h 902566"/>
              <a:gd name="connsiteX4" fmla="*/ 1594398 w 1594398"/>
              <a:gd name="connsiteY4" fmla="*/ 901424 h 902566"/>
              <a:gd name="connsiteX0" fmla="*/ 0 w 1594398"/>
              <a:gd name="connsiteY0" fmla="*/ 890597 h 890597"/>
              <a:gd name="connsiteX1" fmla="*/ 440267 w 1594398"/>
              <a:gd name="connsiteY1" fmla="*/ 710232 h 890597"/>
              <a:gd name="connsiteX2" fmla="*/ 641276 w 1594398"/>
              <a:gd name="connsiteY2" fmla="*/ 78 h 890597"/>
              <a:gd name="connsiteX3" fmla="*/ 950623 w 1594398"/>
              <a:gd name="connsiteY3" fmla="*/ 665611 h 890597"/>
              <a:gd name="connsiteX4" fmla="*/ 1594398 w 1594398"/>
              <a:gd name="connsiteY4" fmla="*/ 889455 h 890597"/>
              <a:gd name="connsiteX0" fmla="*/ 0 w 1594398"/>
              <a:gd name="connsiteY0" fmla="*/ 890733 h 890733"/>
              <a:gd name="connsiteX1" fmla="*/ 491530 w 1594398"/>
              <a:gd name="connsiteY1" fmla="*/ 740294 h 890733"/>
              <a:gd name="connsiteX2" fmla="*/ 641276 w 1594398"/>
              <a:gd name="connsiteY2" fmla="*/ 214 h 890733"/>
              <a:gd name="connsiteX3" fmla="*/ 950623 w 1594398"/>
              <a:gd name="connsiteY3" fmla="*/ 665747 h 890733"/>
              <a:gd name="connsiteX4" fmla="*/ 1594398 w 1594398"/>
              <a:gd name="connsiteY4" fmla="*/ 889591 h 890733"/>
              <a:gd name="connsiteX0" fmla="*/ 0 w 1594398"/>
              <a:gd name="connsiteY0" fmla="*/ 890548 h 890548"/>
              <a:gd name="connsiteX1" fmla="*/ 491530 w 1594398"/>
              <a:gd name="connsiteY1" fmla="*/ 692228 h 890548"/>
              <a:gd name="connsiteX2" fmla="*/ 641276 w 1594398"/>
              <a:gd name="connsiteY2" fmla="*/ 29 h 890548"/>
              <a:gd name="connsiteX3" fmla="*/ 950623 w 1594398"/>
              <a:gd name="connsiteY3" fmla="*/ 665562 h 890548"/>
              <a:gd name="connsiteX4" fmla="*/ 1594398 w 1594398"/>
              <a:gd name="connsiteY4" fmla="*/ 889406 h 890548"/>
              <a:gd name="connsiteX0" fmla="*/ 0 w 1594398"/>
              <a:gd name="connsiteY0" fmla="*/ 890681 h 890681"/>
              <a:gd name="connsiteX1" fmla="*/ 491530 w 1594398"/>
              <a:gd name="connsiteY1" fmla="*/ 692361 h 890681"/>
              <a:gd name="connsiteX2" fmla="*/ 641276 w 1594398"/>
              <a:gd name="connsiteY2" fmla="*/ 162 h 890681"/>
              <a:gd name="connsiteX3" fmla="*/ 994563 w 1594398"/>
              <a:gd name="connsiteY3" fmla="*/ 629785 h 890681"/>
              <a:gd name="connsiteX4" fmla="*/ 1594398 w 1594398"/>
              <a:gd name="connsiteY4" fmla="*/ 889539 h 8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90681">
                <a:moveTo>
                  <a:pt x="0" y="890681"/>
                </a:moveTo>
                <a:cubicBezTo>
                  <a:pt x="330005" y="886244"/>
                  <a:pt x="384651" y="840781"/>
                  <a:pt x="491530" y="692361"/>
                </a:cubicBezTo>
                <a:cubicBezTo>
                  <a:pt x="598409" y="543941"/>
                  <a:pt x="557437" y="10591"/>
                  <a:pt x="641276" y="162"/>
                </a:cubicBezTo>
                <a:cubicBezTo>
                  <a:pt x="725115" y="-10267"/>
                  <a:pt x="842163" y="483825"/>
                  <a:pt x="994563" y="629785"/>
                </a:cubicBezTo>
                <a:cubicBezTo>
                  <a:pt x="1146963" y="775745"/>
                  <a:pt x="1160555" y="892150"/>
                  <a:pt x="1594398" y="889539"/>
                </a:cubicBezTo>
              </a:path>
            </a:pathLst>
          </a:custGeom>
          <a:solidFill>
            <a:srgbClr val="00B0F0">
              <a:alpha val="50196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5332956" y="2423661"/>
            <a:ext cx="2364972" cy="1656597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38447 h 941570"/>
              <a:gd name="connsiteX1" fmla="*/ 374357 w 1594398"/>
              <a:gd name="connsiteY1" fmla="*/ 823918 h 941570"/>
              <a:gd name="connsiteX2" fmla="*/ 677894 w 1594398"/>
              <a:gd name="connsiteY2" fmla="*/ 47 h 941570"/>
              <a:gd name="connsiteX3" fmla="*/ 1031180 w 1594398"/>
              <a:gd name="connsiteY3" fmla="*/ 785282 h 941570"/>
              <a:gd name="connsiteX4" fmla="*/ 1594398 w 1594398"/>
              <a:gd name="connsiteY4" fmla="*/ 937305 h 941570"/>
              <a:gd name="connsiteX0" fmla="*/ 0 w 1594398"/>
              <a:gd name="connsiteY0" fmla="*/ 938438 h 938438"/>
              <a:gd name="connsiteX1" fmla="*/ 484207 w 1594398"/>
              <a:gd name="connsiteY1" fmla="*/ 752088 h 938438"/>
              <a:gd name="connsiteX2" fmla="*/ 677894 w 1594398"/>
              <a:gd name="connsiteY2" fmla="*/ 38 h 938438"/>
              <a:gd name="connsiteX3" fmla="*/ 1031180 w 1594398"/>
              <a:gd name="connsiteY3" fmla="*/ 785273 h 938438"/>
              <a:gd name="connsiteX4" fmla="*/ 1594398 w 1594398"/>
              <a:gd name="connsiteY4" fmla="*/ 937296 h 938438"/>
              <a:gd name="connsiteX0" fmla="*/ 0 w 1594398"/>
              <a:gd name="connsiteY0" fmla="*/ 938416 h 938416"/>
              <a:gd name="connsiteX1" fmla="*/ 484207 w 1594398"/>
              <a:gd name="connsiteY1" fmla="*/ 752066 h 938416"/>
              <a:gd name="connsiteX2" fmla="*/ 677894 w 1594398"/>
              <a:gd name="connsiteY2" fmla="*/ 16 h 938416"/>
              <a:gd name="connsiteX3" fmla="*/ 892036 w 1594398"/>
              <a:gd name="connsiteY3" fmla="*/ 731385 h 938416"/>
              <a:gd name="connsiteX4" fmla="*/ 1594398 w 1594398"/>
              <a:gd name="connsiteY4" fmla="*/ 937274 h 938416"/>
              <a:gd name="connsiteX0" fmla="*/ 0 w 1594398"/>
              <a:gd name="connsiteY0" fmla="*/ 1105993 h 1105993"/>
              <a:gd name="connsiteX1" fmla="*/ 484207 w 1594398"/>
              <a:gd name="connsiteY1" fmla="*/ 919643 h 1105993"/>
              <a:gd name="connsiteX2" fmla="*/ 677894 w 1594398"/>
              <a:gd name="connsiteY2" fmla="*/ 11 h 1105993"/>
              <a:gd name="connsiteX3" fmla="*/ 892036 w 1594398"/>
              <a:gd name="connsiteY3" fmla="*/ 898962 h 1105993"/>
              <a:gd name="connsiteX4" fmla="*/ 1594398 w 1594398"/>
              <a:gd name="connsiteY4" fmla="*/ 1104851 h 1105993"/>
              <a:gd name="connsiteX0" fmla="*/ 0 w 1594398"/>
              <a:gd name="connsiteY0" fmla="*/ 1105989 h 1105989"/>
              <a:gd name="connsiteX1" fmla="*/ 484207 w 1594398"/>
              <a:gd name="connsiteY1" fmla="*/ 919639 h 1105989"/>
              <a:gd name="connsiteX2" fmla="*/ 677894 w 1594398"/>
              <a:gd name="connsiteY2" fmla="*/ 7 h 1105989"/>
              <a:gd name="connsiteX3" fmla="*/ 906683 w 1594398"/>
              <a:gd name="connsiteY3" fmla="*/ 934868 h 1105989"/>
              <a:gd name="connsiteX4" fmla="*/ 1594398 w 1594398"/>
              <a:gd name="connsiteY4" fmla="*/ 1104847 h 1105989"/>
              <a:gd name="connsiteX0" fmla="*/ 0 w 1594398"/>
              <a:gd name="connsiteY0" fmla="*/ 1106033 h 1112694"/>
              <a:gd name="connsiteX1" fmla="*/ 469559 w 1594398"/>
              <a:gd name="connsiteY1" fmla="*/ 979534 h 1112694"/>
              <a:gd name="connsiteX2" fmla="*/ 677894 w 1594398"/>
              <a:gd name="connsiteY2" fmla="*/ 51 h 1112694"/>
              <a:gd name="connsiteX3" fmla="*/ 906683 w 1594398"/>
              <a:gd name="connsiteY3" fmla="*/ 934912 h 1112694"/>
              <a:gd name="connsiteX4" fmla="*/ 1594398 w 1594398"/>
              <a:gd name="connsiteY4" fmla="*/ 1104891 h 1112694"/>
              <a:gd name="connsiteX0" fmla="*/ 0 w 1594398"/>
              <a:gd name="connsiteY0" fmla="*/ 1105988 h 1105988"/>
              <a:gd name="connsiteX1" fmla="*/ 498853 w 1594398"/>
              <a:gd name="connsiteY1" fmla="*/ 949564 h 1105988"/>
              <a:gd name="connsiteX2" fmla="*/ 677894 w 1594398"/>
              <a:gd name="connsiteY2" fmla="*/ 6 h 1105988"/>
              <a:gd name="connsiteX3" fmla="*/ 906683 w 1594398"/>
              <a:gd name="connsiteY3" fmla="*/ 934867 h 1105988"/>
              <a:gd name="connsiteX4" fmla="*/ 1594398 w 1594398"/>
              <a:gd name="connsiteY4" fmla="*/ 1104846 h 1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1105988">
                <a:moveTo>
                  <a:pt x="0" y="1105988"/>
                </a:moveTo>
                <a:cubicBezTo>
                  <a:pt x="330005" y="1101551"/>
                  <a:pt x="385871" y="1133894"/>
                  <a:pt x="498853" y="949564"/>
                </a:cubicBezTo>
                <a:cubicBezTo>
                  <a:pt x="611835" y="765234"/>
                  <a:pt x="609922" y="2455"/>
                  <a:pt x="677894" y="6"/>
                </a:cubicBezTo>
                <a:cubicBezTo>
                  <a:pt x="745866" y="-2443"/>
                  <a:pt x="754283" y="788907"/>
                  <a:pt x="906683" y="934867"/>
                </a:cubicBezTo>
                <a:cubicBezTo>
                  <a:pt x="1059083" y="1080827"/>
                  <a:pt x="1160555" y="1107457"/>
                  <a:pt x="1594398" y="1104846"/>
                </a:cubicBezTo>
              </a:path>
            </a:pathLst>
          </a:custGeom>
          <a:solidFill>
            <a:srgbClr val="FFC000">
              <a:alpha val="40000"/>
            </a:srgbClr>
          </a:solid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2564844" y="4681376"/>
            <a:ext cx="3344841" cy="1998273"/>
            <a:chOff x="2564844" y="4681376"/>
            <a:chExt cx="3344841" cy="1998273"/>
          </a:xfrm>
        </p:grpSpPr>
        <p:pic>
          <p:nvPicPr>
  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FFFFFF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048" y="4681376"/>
              <a:ext cx="2280285" cy="321183"/>
            </a:xfrm>
            <a:prstGeom prst="rect">
              <a:avLst/>
            </a:prstGeom>
          </p:spPr>
        </p:pic>
        <p:pic>
          <p:nvPicPr>
  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FFFFFF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81" y="5239071"/>
              <a:ext cx="1336167" cy="626364"/>
            </a:xfrm>
            <a:prstGeom prst="rect">
              <a:avLst/>
            </a:prstGeom>
          </p:spPr>
        </p:pic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FFFFFF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208" y="5996135"/>
              <a:ext cx="2673477" cy="683514"/>
            </a:xfrm>
            <a:prstGeom prst="rect">
              <a:avLst/>
            </a:prstGeom>
          </p:spPr>
        </p:pic>
        <p:sp>
          <p:nvSpPr>
            <p:cNvPr id="25" name="左中かっこ 24"/>
            <p:cNvSpPr/>
            <p:nvPr/>
          </p:nvSpPr>
          <p:spPr>
            <a:xfrm>
              <a:off x="2564844" y="4681376"/>
              <a:ext cx="402472" cy="199827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6" name="右矢印 25"/>
          <p:cNvSpPr/>
          <p:nvPr/>
        </p:nvSpPr>
        <p:spPr>
          <a:xfrm>
            <a:off x="1695818" y="5160514"/>
            <a:ext cx="734580" cy="103999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87418" y="5403770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808DA9">
                    <a:lumMod val="60000"/>
                    <a:lumOff val="40000"/>
                  </a:srgbClr>
                </a:solidFill>
              </a:rPr>
              <a:t>non-</a:t>
            </a:r>
            <a:r>
              <a:rPr lang="en-US" altLang="ja-JP" sz="2400" dirty="0" err="1" smtClean="0">
                <a:solidFill>
                  <a:srgbClr val="808DA9">
                    <a:lumMod val="60000"/>
                    <a:lumOff val="40000"/>
                  </a:srgbClr>
                </a:solidFill>
              </a:rPr>
              <a:t>Gaussianity</a:t>
            </a:r>
            <a:endParaRPr lang="ja-JP" altLang="en-US" sz="2400" dirty="0">
              <a:solidFill>
                <a:srgbClr val="808DA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下矢印 27"/>
          <p:cNvSpPr/>
          <p:nvPr/>
        </p:nvSpPr>
        <p:spPr>
          <a:xfrm>
            <a:off x="6068062" y="5176316"/>
            <a:ext cx="600222" cy="113468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5127812" y="5160514"/>
            <a:ext cx="2321861" cy="0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/>
          <p:cNvSpPr txBox="1"/>
          <p:nvPr/>
        </p:nvSpPr>
        <p:spPr>
          <a:xfrm>
            <a:off x="6578634" y="4635557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808DA9">
                    <a:lumMod val="60000"/>
                    <a:lumOff val="40000"/>
                  </a:srgbClr>
                </a:solidFill>
              </a:rPr>
              <a:t>Gaussian</a:t>
            </a:r>
            <a:endParaRPr lang="ja-JP" altLang="en-US" sz="2400" dirty="0">
              <a:solidFill>
                <a:srgbClr val="808DA9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/>
      <p:bldP spid="28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Event-by-Event Measurement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69941" y="1646732"/>
            <a:ext cx="3143294" cy="3490045"/>
          </a:xfrm>
          <a:prstGeom prst="roundRect">
            <a:avLst>
              <a:gd name="adj" fmla="val 13861"/>
            </a:avLst>
          </a:prstGeom>
          <a:ln>
            <a:noFill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5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75923" y="1968042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020542" y="4408511"/>
            <a:ext cx="2304256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rgbClr val="000000"/>
                </a:solidFill>
              </a:rPr>
              <a:t>Detector</a:t>
            </a:r>
            <a:endParaRPr lang="ja-JP" altLang="en-US" sz="2400" dirty="0">
              <a:solidFill>
                <a:srgbClr val="00000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974685" y="2924236"/>
            <a:ext cx="1080543" cy="196743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 flipV="1">
            <a:off x="2234912" y="2950956"/>
            <a:ext cx="1171676" cy="194071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1812630" y="3474400"/>
            <a:ext cx="14401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1358272" y="3373515"/>
            <a:ext cx="310342" cy="413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2012748" y="3580440"/>
            <a:ext cx="31812" cy="3683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2172670" y="3556848"/>
            <a:ext cx="0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1668614" y="3500021"/>
            <a:ext cx="144016" cy="340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843051" y="3447137"/>
            <a:ext cx="243413" cy="26660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2456941" y="3480210"/>
            <a:ext cx="151538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316686" y="3533257"/>
            <a:ext cx="64486" cy="415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矢印 23"/>
          <p:cNvSpPr/>
          <p:nvPr/>
        </p:nvSpPr>
        <p:spPr>
          <a:xfrm>
            <a:off x="3928072" y="2717253"/>
            <a:ext cx="734580" cy="131252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89" y="2042582"/>
            <a:ext cx="3394801" cy="272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083597" y="4781473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 Collaboration, PRL 2010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44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03457" y="1639906"/>
            <a:ext cx="399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CCCC"/>
                </a:solidFill>
              </a:rPr>
              <a:t>小林一茶</a:t>
            </a:r>
            <a:r>
              <a:rPr kumimoji="1" lang="ja-JP" altLang="en-US" sz="2400" dirty="0" smtClean="0"/>
              <a:t>と</a:t>
            </a:r>
            <a:r>
              <a:rPr kumimoji="1" lang="ja-JP" altLang="en-US" sz="2400" dirty="0" smtClean="0">
                <a:solidFill>
                  <a:srgbClr val="C9E4FF"/>
                </a:solidFill>
              </a:rPr>
              <a:t>重イオン衝突実験</a:t>
            </a:r>
            <a:endParaRPr kumimoji="1" lang="ja-JP" altLang="en-US" sz="2400" dirty="0">
              <a:solidFill>
                <a:srgbClr val="C9E4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556" y="2235043"/>
            <a:ext cx="880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非ガウスゆらぎで探るクォーク・グルオン・プラズマ</a:t>
            </a:r>
            <a:endParaRPr kumimoji="1" lang="ja-JP" altLang="en-US" sz="2800" dirty="0">
              <a:latin typeface="小塚ゴシック Pr6N M" panose="020B0700000000000000" pitchFamily="34" charset="-128"/>
              <a:ea typeface="小塚ゴシック Pr6N M" panose="020B0700000000000000" pitchFamily="34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74653" y="4419601"/>
            <a:ext cx="485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CCCC"/>
                </a:solidFill>
              </a:rPr>
              <a:t>論語</a:t>
            </a:r>
            <a:r>
              <a:rPr kumimoji="1" lang="ja-JP" altLang="en-US" sz="2400" dirty="0" smtClean="0"/>
              <a:t>と</a:t>
            </a:r>
            <a:r>
              <a:rPr kumimoji="1" lang="ja-JP" altLang="en-US" sz="2400" dirty="0" smtClean="0">
                <a:solidFill>
                  <a:srgbClr val="C9E4FF"/>
                </a:solidFill>
              </a:rPr>
              <a:t>格子</a:t>
            </a:r>
            <a:r>
              <a:rPr kumimoji="1" lang="en-US" altLang="ja-JP" sz="2400" dirty="0" smtClean="0">
                <a:solidFill>
                  <a:srgbClr val="C9E4FF"/>
                </a:solidFill>
              </a:rPr>
              <a:t>QCD</a:t>
            </a:r>
            <a:r>
              <a:rPr kumimoji="1" lang="ja-JP" altLang="en-US" sz="2400" dirty="0" smtClean="0">
                <a:solidFill>
                  <a:srgbClr val="C9E4FF"/>
                </a:solidFill>
              </a:rPr>
              <a:t>数値シミュレーション</a:t>
            </a:r>
            <a:endParaRPr kumimoji="1" lang="ja-JP" altLang="en-US" sz="2400" dirty="0">
              <a:solidFill>
                <a:srgbClr val="C9E4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9883" y="5011272"/>
            <a:ext cx="7383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「勾配フロー」がもたらす格子</a:t>
            </a:r>
            <a:r>
              <a:rPr kumimoji="1" lang="en-US" altLang="ja-JP" sz="2800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QCD</a:t>
            </a:r>
            <a:r>
              <a:rPr kumimoji="1" lang="ja-JP" altLang="en-US" sz="2800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の新展開</a:t>
            </a:r>
            <a:endParaRPr kumimoji="1" lang="ja-JP" altLang="en-US" sz="2800" dirty="0">
              <a:latin typeface="小塚ゴシック Pr6N M" panose="020B0700000000000000" pitchFamily="34" charset="-128"/>
              <a:ea typeface="小塚ゴシック Pr6N M" panose="020B0700000000000000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41163" y="969231"/>
            <a:ext cx="132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話題その一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41165" y="3747693"/>
            <a:ext cx="132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話題その二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3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</a:t>
            </a:r>
            <a:r>
              <a:rPr kumimoji="1" lang="en-US" altLang="ja-JP" dirty="0" err="1" smtClean="0"/>
              <a:t>Gaussianity</a:t>
            </a:r>
            <a:r>
              <a:rPr kumimoji="1" lang="en-US" altLang="ja-JP" dirty="0" smtClean="0"/>
              <a:t> @ RHIC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4" b="1"/>
          <a:stretch/>
        </p:blipFill>
        <p:spPr bwMode="auto">
          <a:xfrm>
            <a:off x="1161508" y="1412776"/>
            <a:ext cx="4101316" cy="324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522259" y="1412776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STAR Collaboration, PRL 2014</a:t>
            </a:r>
            <a:endParaRPr kumimoji="1" lang="ja-JP" altLang="en-US" sz="2000" dirty="0"/>
          </a:p>
        </p:txBody>
      </p:sp>
      <p:sp>
        <p:nvSpPr>
          <p:cNvPr id="5" name="正方形/長方形 4"/>
          <p:cNvSpPr/>
          <p:nvPr/>
        </p:nvSpPr>
        <p:spPr>
          <a:xfrm>
            <a:off x="354467" y="1412776"/>
            <a:ext cx="1093694" cy="32428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4\rangle_c }{ \langle \delta N_p^2 \rangle_c }&#10;\end{align*}&lt;/body&gt;&#10;  &lt;fcolor&gt;FF000000&lt;/fcolor&gt;&#10;  &lt;bcolor&gt;FFFFFFFF&lt;/bcolor&gt;&#10;  &lt;transparent&gt;True&lt;/transparent&gt;&#10;  &lt;resolution&gt;1800&lt;/resolution&gt;&#10;  &lt;imageh&gt;667&lt;/imageh&gt;&#10;  &lt;imagew&gt;755&lt;/imagew&gt;&#10;  &lt;scale&gt;50&lt;/scale&gt;&#10;  &lt;cursor&gt;8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7" y="1914800"/>
            <a:ext cx="851647" cy="75238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frac{ \langle \delta N_p^3\rangle_c }{ \langle \delta N_p^2 \rangle_c }&#10;\end{align*}&lt;/body&gt;&#10;  &lt;fcolor&gt;FF000000&lt;/fcolor&gt;&#10;  &lt;bcolor&gt;FFFFFFFF&lt;/bcolor&gt;&#10;  &lt;transparent&gt;True&lt;/transparent&gt;&#10;  &lt;resolution&gt;1800&lt;/resolution&gt;&#10;  &lt;imageh&gt;665&lt;/imageh&gt;&#10;  &lt;imagew&gt;755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6" y="3286321"/>
            <a:ext cx="851647" cy="75012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011863" y="2278370"/>
            <a:ext cx="11460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/>
              <a:t>k</a:t>
            </a:r>
            <a:r>
              <a:rPr kumimoji="1" lang="en-US" altLang="ja-JP" sz="2400" dirty="0" smtClean="0"/>
              <a:t>urtosis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9777" y="3034181"/>
            <a:ext cx="134447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skewness</a:t>
            </a:r>
            <a:endParaRPr kumimoji="1" lang="ja-JP" altLang="en-US" sz="2400" dirty="0"/>
          </a:p>
        </p:txBody>
      </p:sp>
      <p:sp>
        <p:nvSpPr>
          <p:cNvPr id="15" name="フリーフォーム 14"/>
          <p:cNvSpPr/>
          <p:nvPr/>
        </p:nvSpPr>
        <p:spPr>
          <a:xfrm>
            <a:off x="6199001" y="2969790"/>
            <a:ext cx="1951741" cy="1271383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48809">
                <a:moveTo>
                  <a:pt x="0" y="848679"/>
                </a:moveTo>
                <a:cubicBezTo>
                  <a:pt x="330005" y="844242"/>
                  <a:pt x="262595" y="875587"/>
                  <a:pt x="374357" y="734150"/>
                </a:cubicBezTo>
                <a:cubicBezTo>
                  <a:pt x="486119" y="592713"/>
                  <a:pt x="561101" y="6494"/>
                  <a:pt x="670571" y="55"/>
                </a:cubicBezTo>
                <a:cubicBezTo>
                  <a:pt x="780042" y="-6384"/>
                  <a:pt x="878780" y="549554"/>
                  <a:pt x="1031180" y="695514"/>
                </a:cubicBezTo>
                <a:cubicBezTo>
                  <a:pt x="1183580" y="841474"/>
                  <a:pt x="1160555" y="850148"/>
                  <a:pt x="1594398" y="847537"/>
                </a:cubicBezTo>
              </a:path>
            </a:pathLst>
          </a:custGeom>
          <a:solidFill>
            <a:srgbClr val="570000">
              <a:alpha val="80000"/>
            </a:srgbClr>
          </a:solidFill>
          <a:ln w="2857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dirty="0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008046" y="2665908"/>
            <a:ext cx="13014" cy="1734782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headEnd w="lg" len="lg"/>
            <a:tailEnd type="arrow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左右矢印 16"/>
          <p:cNvSpPr/>
          <p:nvPr/>
        </p:nvSpPr>
        <p:spPr>
          <a:xfrm>
            <a:off x="6621282" y="3464948"/>
            <a:ext cx="850274" cy="348193"/>
          </a:xfrm>
          <a:prstGeom prst="leftRightArrow">
            <a:avLst/>
          </a:prstGeom>
          <a:gradFill>
            <a:gsLst>
              <a:gs pos="0">
                <a:schemeClr val="accent4">
                  <a:tint val="70000"/>
                  <a:satMod val="100000"/>
                  <a:lumMod val="110000"/>
                  <a:alpha val="62000"/>
                </a:schemeClr>
              </a:gs>
              <a:gs pos="50000">
                <a:schemeClr val="accent4">
                  <a:tint val="75000"/>
                  <a:satMod val="101000"/>
                  <a:lumMod val="105000"/>
                </a:schemeClr>
              </a:gs>
              <a:gs pos="100000">
                <a:schemeClr val="accent4">
                  <a:tint val="82000"/>
                  <a:satMod val="104000"/>
                  <a:lumMod val="105000"/>
                  <a:alpha val="82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V="1">
            <a:off x="5829435" y="4241173"/>
            <a:ext cx="2697953" cy="1746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headEnd w="lg" len="lg"/>
            <a:tailEnd type="arrow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>
            <a:off x="6181071" y="2906876"/>
            <a:ext cx="1951741" cy="1334101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02540 h 904313"/>
              <a:gd name="connsiteX1" fmla="*/ 374357 w 1594398"/>
              <a:gd name="connsiteY1" fmla="*/ 788011 h 904313"/>
              <a:gd name="connsiteX2" fmla="*/ 736481 w 1594398"/>
              <a:gd name="connsiteY2" fmla="*/ 50 h 904313"/>
              <a:gd name="connsiteX3" fmla="*/ 1031180 w 1594398"/>
              <a:gd name="connsiteY3" fmla="*/ 749375 h 904313"/>
              <a:gd name="connsiteX4" fmla="*/ 1594398 w 1594398"/>
              <a:gd name="connsiteY4" fmla="*/ 901398 h 904313"/>
              <a:gd name="connsiteX0" fmla="*/ 0 w 1594398"/>
              <a:gd name="connsiteY0" fmla="*/ 902517 h 902517"/>
              <a:gd name="connsiteX1" fmla="*/ 440267 w 1594398"/>
              <a:gd name="connsiteY1" fmla="*/ 722152 h 902517"/>
              <a:gd name="connsiteX2" fmla="*/ 736481 w 1594398"/>
              <a:gd name="connsiteY2" fmla="*/ 27 h 902517"/>
              <a:gd name="connsiteX3" fmla="*/ 1031180 w 1594398"/>
              <a:gd name="connsiteY3" fmla="*/ 749352 h 902517"/>
              <a:gd name="connsiteX4" fmla="*/ 1594398 w 1594398"/>
              <a:gd name="connsiteY4" fmla="*/ 901375 h 902517"/>
              <a:gd name="connsiteX0" fmla="*/ 0 w 1594398"/>
              <a:gd name="connsiteY0" fmla="*/ 902566 h 902566"/>
              <a:gd name="connsiteX1" fmla="*/ 440267 w 1594398"/>
              <a:gd name="connsiteY1" fmla="*/ 722201 h 902566"/>
              <a:gd name="connsiteX2" fmla="*/ 736481 w 1594398"/>
              <a:gd name="connsiteY2" fmla="*/ 76 h 902566"/>
              <a:gd name="connsiteX3" fmla="*/ 950623 w 1594398"/>
              <a:gd name="connsiteY3" fmla="*/ 677580 h 902566"/>
              <a:gd name="connsiteX4" fmla="*/ 1594398 w 1594398"/>
              <a:gd name="connsiteY4" fmla="*/ 901424 h 902566"/>
              <a:gd name="connsiteX0" fmla="*/ 0 w 1594398"/>
              <a:gd name="connsiteY0" fmla="*/ 890597 h 890597"/>
              <a:gd name="connsiteX1" fmla="*/ 440267 w 1594398"/>
              <a:gd name="connsiteY1" fmla="*/ 710232 h 890597"/>
              <a:gd name="connsiteX2" fmla="*/ 641276 w 1594398"/>
              <a:gd name="connsiteY2" fmla="*/ 78 h 890597"/>
              <a:gd name="connsiteX3" fmla="*/ 950623 w 1594398"/>
              <a:gd name="connsiteY3" fmla="*/ 665611 h 890597"/>
              <a:gd name="connsiteX4" fmla="*/ 1594398 w 1594398"/>
              <a:gd name="connsiteY4" fmla="*/ 889455 h 890597"/>
              <a:gd name="connsiteX0" fmla="*/ 0 w 1594398"/>
              <a:gd name="connsiteY0" fmla="*/ 890733 h 890733"/>
              <a:gd name="connsiteX1" fmla="*/ 491530 w 1594398"/>
              <a:gd name="connsiteY1" fmla="*/ 740294 h 890733"/>
              <a:gd name="connsiteX2" fmla="*/ 641276 w 1594398"/>
              <a:gd name="connsiteY2" fmla="*/ 214 h 890733"/>
              <a:gd name="connsiteX3" fmla="*/ 950623 w 1594398"/>
              <a:gd name="connsiteY3" fmla="*/ 665747 h 890733"/>
              <a:gd name="connsiteX4" fmla="*/ 1594398 w 1594398"/>
              <a:gd name="connsiteY4" fmla="*/ 889591 h 890733"/>
              <a:gd name="connsiteX0" fmla="*/ 0 w 1594398"/>
              <a:gd name="connsiteY0" fmla="*/ 890548 h 890548"/>
              <a:gd name="connsiteX1" fmla="*/ 491530 w 1594398"/>
              <a:gd name="connsiteY1" fmla="*/ 692228 h 890548"/>
              <a:gd name="connsiteX2" fmla="*/ 641276 w 1594398"/>
              <a:gd name="connsiteY2" fmla="*/ 29 h 890548"/>
              <a:gd name="connsiteX3" fmla="*/ 950623 w 1594398"/>
              <a:gd name="connsiteY3" fmla="*/ 665562 h 890548"/>
              <a:gd name="connsiteX4" fmla="*/ 1594398 w 1594398"/>
              <a:gd name="connsiteY4" fmla="*/ 889406 h 890548"/>
              <a:gd name="connsiteX0" fmla="*/ 0 w 1594398"/>
              <a:gd name="connsiteY0" fmla="*/ 890681 h 890681"/>
              <a:gd name="connsiteX1" fmla="*/ 491530 w 1594398"/>
              <a:gd name="connsiteY1" fmla="*/ 692361 h 890681"/>
              <a:gd name="connsiteX2" fmla="*/ 641276 w 1594398"/>
              <a:gd name="connsiteY2" fmla="*/ 162 h 890681"/>
              <a:gd name="connsiteX3" fmla="*/ 994563 w 1594398"/>
              <a:gd name="connsiteY3" fmla="*/ 629785 h 890681"/>
              <a:gd name="connsiteX4" fmla="*/ 1594398 w 1594398"/>
              <a:gd name="connsiteY4" fmla="*/ 889539 h 8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90681">
                <a:moveTo>
                  <a:pt x="0" y="890681"/>
                </a:moveTo>
                <a:cubicBezTo>
                  <a:pt x="330005" y="886244"/>
                  <a:pt x="384651" y="840781"/>
                  <a:pt x="491530" y="692361"/>
                </a:cubicBezTo>
                <a:cubicBezTo>
                  <a:pt x="598409" y="543941"/>
                  <a:pt x="557437" y="10591"/>
                  <a:pt x="641276" y="162"/>
                </a:cubicBezTo>
                <a:cubicBezTo>
                  <a:pt x="725115" y="-10267"/>
                  <a:pt x="842163" y="483825"/>
                  <a:pt x="994563" y="629785"/>
                </a:cubicBezTo>
                <a:cubicBezTo>
                  <a:pt x="1146963" y="775745"/>
                  <a:pt x="1160555" y="892150"/>
                  <a:pt x="1594398" y="889539"/>
                </a:cubicBezTo>
              </a:path>
            </a:pathLst>
          </a:custGeom>
          <a:solidFill>
            <a:srgbClr val="00B0F0">
              <a:alpha val="50196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6021060" y="2575499"/>
            <a:ext cx="2364972" cy="1656597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38447 h 941570"/>
              <a:gd name="connsiteX1" fmla="*/ 374357 w 1594398"/>
              <a:gd name="connsiteY1" fmla="*/ 823918 h 941570"/>
              <a:gd name="connsiteX2" fmla="*/ 677894 w 1594398"/>
              <a:gd name="connsiteY2" fmla="*/ 47 h 941570"/>
              <a:gd name="connsiteX3" fmla="*/ 1031180 w 1594398"/>
              <a:gd name="connsiteY3" fmla="*/ 785282 h 941570"/>
              <a:gd name="connsiteX4" fmla="*/ 1594398 w 1594398"/>
              <a:gd name="connsiteY4" fmla="*/ 937305 h 941570"/>
              <a:gd name="connsiteX0" fmla="*/ 0 w 1594398"/>
              <a:gd name="connsiteY0" fmla="*/ 938438 h 938438"/>
              <a:gd name="connsiteX1" fmla="*/ 484207 w 1594398"/>
              <a:gd name="connsiteY1" fmla="*/ 752088 h 938438"/>
              <a:gd name="connsiteX2" fmla="*/ 677894 w 1594398"/>
              <a:gd name="connsiteY2" fmla="*/ 38 h 938438"/>
              <a:gd name="connsiteX3" fmla="*/ 1031180 w 1594398"/>
              <a:gd name="connsiteY3" fmla="*/ 785273 h 938438"/>
              <a:gd name="connsiteX4" fmla="*/ 1594398 w 1594398"/>
              <a:gd name="connsiteY4" fmla="*/ 937296 h 938438"/>
              <a:gd name="connsiteX0" fmla="*/ 0 w 1594398"/>
              <a:gd name="connsiteY0" fmla="*/ 938416 h 938416"/>
              <a:gd name="connsiteX1" fmla="*/ 484207 w 1594398"/>
              <a:gd name="connsiteY1" fmla="*/ 752066 h 938416"/>
              <a:gd name="connsiteX2" fmla="*/ 677894 w 1594398"/>
              <a:gd name="connsiteY2" fmla="*/ 16 h 938416"/>
              <a:gd name="connsiteX3" fmla="*/ 892036 w 1594398"/>
              <a:gd name="connsiteY3" fmla="*/ 731385 h 938416"/>
              <a:gd name="connsiteX4" fmla="*/ 1594398 w 1594398"/>
              <a:gd name="connsiteY4" fmla="*/ 937274 h 938416"/>
              <a:gd name="connsiteX0" fmla="*/ 0 w 1594398"/>
              <a:gd name="connsiteY0" fmla="*/ 1105993 h 1105993"/>
              <a:gd name="connsiteX1" fmla="*/ 484207 w 1594398"/>
              <a:gd name="connsiteY1" fmla="*/ 919643 h 1105993"/>
              <a:gd name="connsiteX2" fmla="*/ 677894 w 1594398"/>
              <a:gd name="connsiteY2" fmla="*/ 11 h 1105993"/>
              <a:gd name="connsiteX3" fmla="*/ 892036 w 1594398"/>
              <a:gd name="connsiteY3" fmla="*/ 898962 h 1105993"/>
              <a:gd name="connsiteX4" fmla="*/ 1594398 w 1594398"/>
              <a:gd name="connsiteY4" fmla="*/ 1104851 h 1105993"/>
              <a:gd name="connsiteX0" fmla="*/ 0 w 1594398"/>
              <a:gd name="connsiteY0" fmla="*/ 1105989 h 1105989"/>
              <a:gd name="connsiteX1" fmla="*/ 484207 w 1594398"/>
              <a:gd name="connsiteY1" fmla="*/ 919639 h 1105989"/>
              <a:gd name="connsiteX2" fmla="*/ 677894 w 1594398"/>
              <a:gd name="connsiteY2" fmla="*/ 7 h 1105989"/>
              <a:gd name="connsiteX3" fmla="*/ 906683 w 1594398"/>
              <a:gd name="connsiteY3" fmla="*/ 934868 h 1105989"/>
              <a:gd name="connsiteX4" fmla="*/ 1594398 w 1594398"/>
              <a:gd name="connsiteY4" fmla="*/ 1104847 h 1105989"/>
              <a:gd name="connsiteX0" fmla="*/ 0 w 1594398"/>
              <a:gd name="connsiteY0" fmla="*/ 1106033 h 1112694"/>
              <a:gd name="connsiteX1" fmla="*/ 469559 w 1594398"/>
              <a:gd name="connsiteY1" fmla="*/ 979534 h 1112694"/>
              <a:gd name="connsiteX2" fmla="*/ 677894 w 1594398"/>
              <a:gd name="connsiteY2" fmla="*/ 51 h 1112694"/>
              <a:gd name="connsiteX3" fmla="*/ 906683 w 1594398"/>
              <a:gd name="connsiteY3" fmla="*/ 934912 h 1112694"/>
              <a:gd name="connsiteX4" fmla="*/ 1594398 w 1594398"/>
              <a:gd name="connsiteY4" fmla="*/ 1104891 h 1112694"/>
              <a:gd name="connsiteX0" fmla="*/ 0 w 1594398"/>
              <a:gd name="connsiteY0" fmla="*/ 1105988 h 1105988"/>
              <a:gd name="connsiteX1" fmla="*/ 498853 w 1594398"/>
              <a:gd name="connsiteY1" fmla="*/ 949564 h 1105988"/>
              <a:gd name="connsiteX2" fmla="*/ 677894 w 1594398"/>
              <a:gd name="connsiteY2" fmla="*/ 6 h 1105988"/>
              <a:gd name="connsiteX3" fmla="*/ 906683 w 1594398"/>
              <a:gd name="connsiteY3" fmla="*/ 934867 h 1105988"/>
              <a:gd name="connsiteX4" fmla="*/ 1594398 w 1594398"/>
              <a:gd name="connsiteY4" fmla="*/ 1104846 h 1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1105988">
                <a:moveTo>
                  <a:pt x="0" y="1105988"/>
                </a:moveTo>
                <a:cubicBezTo>
                  <a:pt x="330005" y="1101551"/>
                  <a:pt x="385871" y="1133894"/>
                  <a:pt x="498853" y="949564"/>
                </a:cubicBezTo>
                <a:cubicBezTo>
                  <a:pt x="611835" y="765234"/>
                  <a:pt x="609922" y="2455"/>
                  <a:pt x="677894" y="6"/>
                </a:cubicBezTo>
                <a:cubicBezTo>
                  <a:pt x="745866" y="-2443"/>
                  <a:pt x="754283" y="788907"/>
                  <a:pt x="906683" y="934867"/>
                </a:cubicBezTo>
                <a:cubicBezTo>
                  <a:pt x="1059083" y="1080827"/>
                  <a:pt x="1160555" y="1107457"/>
                  <a:pt x="1594398" y="1104846"/>
                </a:cubicBezTo>
              </a:path>
            </a:pathLst>
          </a:custGeom>
          <a:solidFill>
            <a:srgbClr val="FFC000">
              <a:alpha val="40000"/>
            </a:srgbClr>
          </a:solid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FFFF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514" y="2262770"/>
            <a:ext cx="839089" cy="35961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FFFF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96" y="4400690"/>
            <a:ext cx="301841" cy="245517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299691" y="5391862"/>
            <a:ext cx="7338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Nonzero higher-order </a:t>
            </a:r>
            <a:r>
              <a:rPr kumimoji="1" lang="en-US" altLang="ja-JP" sz="2400" dirty="0" err="1" smtClean="0"/>
              <a:t>cumulants</a:t>
            </a:r>
            <a:r>
              <a:rPr kumimoji="1" lang="en-US" altLang="ja-JP" sz="2400" dirty="0" smtClean="0"/>
              <a:t> of conserved charges (</a:t>
            </a:r>
            <a:r>
              <a:rPr kumimoji="1" lang="en-US" altLang="ja-JP" sz="2400" dirty="0" err="1" smtClean="0"/>
              <a:t>skewness</a:t>
            </a:r>
            <a:r>
              <a:rPr kumimoji="1" lang="en-US" altLang="ja-JP" sz="2400" dirty="0" smtClean="0"/>
              <a:t> and kurtosis)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They are not far from </a:t>
            </a:r>
            <a:r>
              <a:rPr lang="en-US" altLang="ja-JP" sz="2400" dirty="0" err="1" smtClean="0"/>
              <a:t>Poissonian</a:t>
            </a:r>
            <a:r>
              <a:rPr lang="en-US" altLang="ja-JP" sz="2400" dirty="0" smtClean="0"/>
              <a:t> values.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0003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Search for QCD Phase Structure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765987"/>
            <a:ext cx="6163974" cy="4295853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 flipV="1">
            <a:off x="788410" y="1492540"/>
            <a:ext cx="0" cy="4788000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586092" y="6048186"/>
            <a:ext cx="6660000" cy="1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 rot="16200000">
            <a:off x="-475907" y="2317972"/>
            <a:ext cx="1747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temperature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179536" y="6160966"/>
            <a:ext cx="339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baryon chemical potential</a:t>
            </a:r>
            <a:endParaRPr kumimoji="1" lang="ja-JP" altLang="en-US" sz="2400" dirty="0"/>
          </a:p>
        </p:txBody>
      </p:sp>
      <p:sp>
        <p:nvSpPr>
          <p:cNvPr id="12" name="下矢印 11"/>
          <p:cNvSpPr/>
          <p:nvPr/>
        </p:nvSpPr>
        <p:spPr>
          <a:xfrm rot="490128">
            <a:off x="1289068" y="3114114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2067519">
            <a:off x="2532461" y="3800312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184849">
            <a:off x="1924107" y="3432765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rot="162969">
            <a:off x="663032" y="2664778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rot="155389">
            <a:off x="1726043" y="2896456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>
            <a:headEnd type="arrow" w="lg" len="lg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 rot="1540144">
            <a:off x="1892088" y="2304335"/>
            <a:ext cx="2875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RHIC</a:t>
            </a:r>
          </a:p>
          <a:p>
            <a:pPr algn="ctr"/>
            <a:r>
              <a:rPr kumimoji="1" lang="en-US" altLang="ja-JP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beam energy scan </a:t>
            </a:r>
            <a:endParaRPr kumimoji="1" lang="ja-JP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9785" y="213244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LHC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651437" y="4303786"/>
            <a:ext cx="2887906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future facilities</a:t>
            </a:r>
          </a:p>
          <a:p>
            <a:r>
              <a:rPr lang="en-US" altLang="ja-JP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ex. J-PARC @ Tokai</a:t>
            </a:r>
            <a:endParaRPr kumimoji="1" lang="ja-JP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319045" y="1700613"/>
            <a:ext cx="161454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LHC</a:t>
            </a:r>
          </a:p>
          <a:p>
            <a:r>
              <a:rPr lang="en-US" altLang="ja-JP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2010</a:t>
            </a:r>
            <a:r>
              <a:rPr lang="en-US" altLang="ja-JP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~</a:t>
            </a:r>
            <a:endParaRPr lang="en-US" altLang="ja-JP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endParaRPr kumimoji="1" lang="en-US" altLang="ja-JP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altLang="ja-JP" sz="2800" b="1" dirty="0" smtClean="0">
                <a:solidFill>
                  <a:srgbClr val="FFCCCC"/>
                </a:solidFill>
              </a:rPr>
              <a:t>RHIC-BES</a:t>
            </a:r>
          </a:p>
          <a:p>
            <a:r>
              <a:rPr lang="en-US" altLang="ja-JP" sz="2400" dirty="0" smtClean="0">
                <a:solidFill>
                  <a:srgbClr val="FFCCCC"/>
                </a:solidFill>
              </a:rPr>
              <a:t>Phase I</a:t>
            </a:r>
          </a:p>
          <a:p>
            <a:r>
              <a:rPr lang="en-US" altLang="ja-JP" sz="2400" dirty="0" smtClean="0">
                <a:solidFill>
                  <a:srgbClr val="FFCCCC"/>
                </a:solidFill>
              </a:rPr>
              <a:t>2010</a:t>
            </a:r>
            <a:r>
              <a:rPr lang="en-US" altLang="ja-JP" sz="2400" dirty="0" smtClean="0">
                <a:solidFill>
                  <a:srgbClr val="FFCCCC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~</a:t>
            </a:r>
            <a:r>
              <a:rPr lang="en-US" altLang="ja-JP" sz="2400" dirty="0" smtClean="0">
                <a:solidFill>
                  <a:srgbClr val="FFCCCC"/>
                </a:solidFill>
              </a:rPr>
              <a:t>2014</a:t>
            </a:r>
          </a:p>
          <a:p>
            <a:r>
              <a:rPr kumimoji="1" lang="en-US" altLang="ja-JP" sz="2400" dirty="0" smtClean="0">
                <a:solidFill>
                  <a:srgbClr val="FFCCCC"/>
                </a:solidFill>
              </a:rPr>
              <a:t>Phase II</a:t>
            </a:r>
          </a:p>
          <a:p>
            <a:r>
              <a:rPr lang="en-US" altLang="ja-JP" sz="2400" dirty="0" smtClean="0">
                <a:solidFill>
                  <a:srgbClr val="FFCCCC"/>
                </a:solidFill>
              </a:rPr>
              <a:t>2015</a:t>
            </a:r>
            <a:r>
              <a:rPr lang="en-US" altLang="ja-JP" sz="2400" dirty="0" smtClean="0">
                <a:solidFill>
                  <a:srgbClr val="FFCCCC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~</a:t>
            </a:r>
          </a:p>
          <a:p>
            <a:endParaRPr kumimoji="1" lang="en-US" altLang="ja-JP" sz="1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Adobe Song Std L" panose="02020300000000000000" pitchFamily="18" charset="-128"/>
            </a:endParaRPr>
          </a:p>
          <a:p>
            <a:r>
              <a:rPr lang="en-US" altLang="ja-JP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dobe Song Std L" panose="02020300000000000000" pitchFamily="18" charset="-128"/>
              </a:rPr>
              <a:t>J-PARC</a:t>
            </a:r>
          </a:p>
          <a:p>
            <a:r>
              <a:rPr kumimoji="1" lang="en-US" altLang="ja-JP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Adobe Song Std L" panose="02020300000000000000" pitchFamily="18" charset="-128"/>
              </a:rPr>
              <a:t>2018</a:t>
            </a:r>
            <a:r>
              <a:rPr kumimoji="1" lang="en-US" altLang="ja-JP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~ ??</a:t>
            </a:r>
            <a:endParaRPr kumimoji="1" lang="ja-JP" alt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4" name="下矢印 13"/>
          <p:cNvSpPr/>
          <p:nvPr/>
        </p:nvSpPr>
        <p:spPr>
          <a:xfrm rot="3087491">
            <a:off x="2946769" y="4595307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8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Signal of Quark </a:t>
            </a:r>
            <a:r>
              <a:rPr kumimoji="1" lang="en-US" altLang="ja-JP" dirty="0" err="1" smtClean="0"/>
              <a:t>Deconfinement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79354" y="6405264"/>
            <a:ext cx="499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Heinz, Muller PRL (2000); </a:t>
            </a:r>
            <a:r>
              <a:rPr kumimoji="1" lang="en-US" altLang="ja-JP" dirty="0" err="1" smtClean="0"/>
              <a:t>Jeon</a:t>
            </a:r>
            <a:r>
              <a:rPr kumimoji="1" lang="en-US" altLang="ja-JP" dirty="0" smtClean="0"/>
              <a:t>, Koch, ibid.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780238" y="1884799"/>
            <a:ext cx="3478220" cy="1854200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F7C80"/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468449" y="34715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7340588" y="355947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600557" y="3350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300420" y="3343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484604" y="25242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633143" y="281189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987127" y="26192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192420" y="22838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196548" y="3134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019759" y="324205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906557" y="2135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693769" y="33974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708557" y="279260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601181" y="29960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420681" y="2476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976396" y="26040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710840" y="26217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672426" y="221436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580990" y="210116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7153302" y="27386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8018628" y="256775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7906557" y="34639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023532" y="20471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201878" y="28957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969532" y="34626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872548" y="35151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6234997" y="19556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242800" y="219449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468380" y="255458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7340588" y="219083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900428" y="2398535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46012" y="1884799"/>
            <a:ext cx="3478220" cy="18542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99CCFF"/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938839" y="34329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616931" y="33633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3108041" y="26610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454237" y="30720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162041" y="276302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1389093" y="297019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2553834" y="20838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1112035" y="21782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498099" y="3309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957474" y="32822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3651633" y="21175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910100" y="31742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3216041" y="26368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050129" y="34936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417060" y="20747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1113653" y="23179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488030" y="213898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062461" y="26524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582016" y="28369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506790" y="29449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705633" y="22507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604683" y="32553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1346237" y="30643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2474161" y="282598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847911" y="32782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2045988" y="337895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991590" y="259844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2005316" y="272926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221653" y="226848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580939" y="222556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3550300" y="20828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1906188" y="255090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2374204" y="1985934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906188" y="332495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2410244" y="275415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454931" y="318296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802100" y="31269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047129" y="257280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1294084" y="291094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1042092" y="213624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798140" y="2370847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688717" y="1367226"/>
            <a:ext cx="150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Hadronic</a:t>
            </a:r>
            <a:endParaRPr kumimoji="1" lang="ja-JP" alt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624289" y="1367097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CCCC"/>
                </a:solidFill>
                <a:latin typeface="Calibri" panose="020F0502020204030204" pitchFamily="34" charset="0"/>
              </a:rPr>
              <a:t>Quark-Gluon</a:t>
            </a:r>
            <a:endParaRPr kumimoji="1" lang="ja-JP" altLang="en-US" sz="2800" dirty="0">
              <a:solidFill>
                <a:srgbClr val="FFCCCC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63847" y="4762516"/>
            <a:ext cx="7687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Elemental charge carried by quasi-particles decreases in QGP</a:t>
            </a:r>
            <a:endParaRPr kumimoji="1" lang="ja-JP" altLang="en-US" sz="2400" dirty="0"/>
          </a:p>
        </p:txBody>
      </p:sp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|q_B|=1/3 ,~&#10;|q_Q|=1/3,2/3&#10;\end{align*}&lt;/body&gt;&#10;  &lt;fcolor&gt;FFFFFFFF&lt;/fcolor&gt;&#10;  &lt;bcolor&gt;FFFFFFFF&lt;/bcolor&gt;&#10;  &lt;transparent&gt;True&lt;/transparent&gt;&#10;  &lt;resolution&gt;1800&lt;/resolution&gt;&#10;  &lt;imageh&gt;259&lt;/imageh&gt;&#10;  &lt;imagew&gt;289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9" y="3921975"/>
            <a:ext cx="3599555" cy="322589"/>
          </a:xfrm>
          <a:prstGeom prst="rect">
            <a:avLst/>
          </a:prstGeom>
        </p:spPr>
      </p:pic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|q_B|=0,1,~&#10;|q_Q|=0,1&#10;\end{align*}&lt;/body&gt;&#10;  &lt;fcolor&gt;FFFFFFFF&lt;/fcolor&gt;&#10;  &lt;bcolor&gt;FFFFFFFF&lt;/bcolor&gt;&#10;  &lt;transparent&gt;True&lt;/transparent&gt;&#10;  &lt;resolution&gt;1800&lt;/resolution&gt;&#10;  &lt;imageh&gt;259&lt;/imageh&gt;&#10;  &lt;imagew&gt;236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0" y="3922919"/>
            <a:ext cx="2930867" cy="3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角丸四角形 89"/>
          <p:cNvSpPr/>
          <p:nvPr/>
        </p:nvSpPr>
        <p:spPr>
          <a:xfrm>
            <a:off x="334418" y="4684035"/>
            <a:ext cx="8444285" cy="161516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Signal of Quark </a:t>
            </a:r>
            <a:r>
              <a:rPr kumimoji="1" lang="en-US" altLang="ja-JP" dirty="0" err="1" smtClean="0"/>
              <a:t>Deconfinement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79354" y="6405264"/>
            <a:ext cx="499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Heinz, Muller PRL (2000); </a:t>
            </a:r>
            <a:r>
              <a:rPr kumimoji="1" lang="en-US" altLang="ja-JP" dirty="0" err="1" smtClean="0"/>
              <a:t>Jeon</a:t>
            </a:r>
            <a:r>
              <a:rPr kumimoji="1" lang="en-US" altLang="ja-JP" dirty="0" smtClean="0"/>
              <a:t>, Koch, ibid.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780238" y="1884799"/>
            <a:ext cx="3478220" cy="1854200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F7C80"/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468449" y="34715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7340588" y="355947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600557" y="3350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300420" y="3343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484604" y="25242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633143" y="281189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987127" y="26192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192420" y="22838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196548" y="3134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019759" y="324205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906557" y="2135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693769" y="33974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708557" y="279260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601181" y="29960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420681" y="2476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976396" y="26040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710840" y="26217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672426" y="221436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580990" y="210116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7153302" y="27386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8018628" y="256775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7906557" y="34639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023532" y="20471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201878" y="28957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969532" y="34626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872548" y="35151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6234997" y="19556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242800" y="219449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468380" y="255458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7340588" y="219083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900428" y="2398535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46012" y="1884799"/>
            <a:ext cx="3478220" cy="18542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99CCFF"/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938839" y="34329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616931" y="33633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3108041" y="26610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454237" y="30720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162041" y="276302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1389093" y="297019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2553834" y="20838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1112035" y="21782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498099" y="3309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957474" y="32822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3651633" y="21175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910100" y="31742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3216041" y="26368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050129" y="34936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417060" y="20747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1113653" y="23179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488030" y="213898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062461" y="26524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582016" y="28369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506790" y="29449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705633" y="22507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604683" y="32553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1346237" y="30643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2474161" y="282598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847911" y="32782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2045988" y="337895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991590" y="259844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2005316" y="272926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221653" y="226848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580939" y="222556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3550300" y="20828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1906188" y="255090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2374204" y="1985934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906188" y="332495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2410244" y="275415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454931" y="318296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802100" y="31269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047129" y="257280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1294084" y="291094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1042092" y="213624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798140" y="2370847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688717" y="1367226"/>
            <a:ext cx="1501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Hadronic</a:t>
            </a:r>
            <a:endParaRPr kumimoji="1" lang="ja-JP" alt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624289" y="1367097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CCCC"/>
                </a:solidFill>
                <a:latin typeface="Calibri" panose="020F0502020204030204" pitchFamily="34" charset="0"/>
              </a:rPr>
              <a:t>Quark-Gluon</a:t>
            </a:r>
            <a:endParaRPr kumimoji="1" lang="ja-JP" altLang="en-US" sz="2800" dirty="0">
              <a:solidFill>
                <a:srgbClr val="FFCCCC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63847" y="4762516"/>
            <a:ext cx="7687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Elemental charge carried by quasi-particles decreases in QGP</a:t>
            </a:r>
            <a:endParaRPr kumimoji="1" lang="ja-JP" altLang="en-US" sz="2400" dirty="0"/>
          </a:p>
        </p:txBody>
      </p:sp>
      <p:pic>
        <p:nvPicPr>
          <p:cNvPr id="88" name="TexTeXPicture" descr="&lt;?xml version=&quot;1.0&quot; encoding=&quot;utf-16&quot;?&gt;&#10;&lt;TeXTeX&gt;&#10;  &lt;preamble&gt;\documentclass{jarticle}&#10;\usepackage{amsmath}&#10;\pagestyle{empty}&lt;/preamble&gt;&#10;  &lt;body&gt;\begin{align*} &#10;|q_B|=1/3 ,~&#10;|q_Q|=1/3,2/3&#10;\end{align*}&lt;/body&gt;&#10;  &lt;fcolor&gt;FFFFFFFF&lt;/fcolor&gt;&#10;  &lt;bcolor&gt;FFFFFFFF&lt;/bcolor&gt;&#10;  &lt;transparent&gt;True&lt;/transparent&gt;&#10;  &lt;resolution&gt;1800&lt;/resolution&gt;&#10;  &lt;imageh&gt;259&lt;/imageh&gt;&#10;  &lt;imagew&gt;289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9" y="3921975"/>
            <a:ext cx="3599555" cy="322589"/>
          </a:xfrm>
          <a:prstGeom prst="rect">
            <a:avLst/>
          </a:prstGeom>
        </p:spPr>
      </p:pic>
      <p:sp>
        <p:nvSpPr>
          <p:cNvPr id="89" name="テキスト ボックス 88"/>
          <p:cNvSpPr txBox="1"/>
          <p:nvPr/>
        </p:nvSpPr>
        <p:spPr>
          <a:xfrm>
            <a:off x="1269628" y="5706435"/>
            <a:ext cx="6676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Corresponding thermal fluctuations decrease in QGP</a:t>
            </a:r>
            <a:endParaRPr kumimoji="1" lang="ja-JP" altLang="en-US" sz="2400" dirty="0"/>
          </a:p>
        </p:txBody>
      </p:sp>
      <p:sp>
        <p:nvSpPr>
          <p:cNvPr id="91" name="下矢印 90"/>
          <p:cNvSpPr/>
          <p:nvPr/>
        </p:nvSpPr>
        <p:spPr>
          <a:xfrm>
            <a:off x="3944202" y="5313894"/>
            <a:ext cx="1224719" cy="36823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|q_B|=0,1,~&#10;|q_Q|=0,1&#10;\end{align*}&lt;/body&gt;&#10;  &lt;fcolor&gt;FFFFFFFF&lt;/fcolor&gt;&#10;  &lt;bcolor&gt;FFFFFFFF&lt;/bcolor&gt;&#10;  &lt;transparent&gt;True&lt;/transparent&gt;&#10;  &lt;resolution&gt;1800&lt;/resolution&gt;&#10;  &lt;imageh&gt;259&lt;/imageh&gt;&#10;  &lt;imagew&gt;236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0" y="3922919"/>
            <a:ext cx="2930867" cy="32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34"/>
          <p:cNvSpPr/>
          <p:nvPr/>
        </p:nvSpPr>
        <p:spPr>
          <a:xfrm>
            <a:off x="595437" y="1329070"/>
            <a:ext cx="7783033" cy="234811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23845" y="2031181"/>
            <a:ext cx="2825657" cy="11071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Shot Noise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2201463"/>
            <a:ext cx="2254955" cy="374073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05818" y="1623860"/>
            <a:ext cx="2061714" cy="79307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36497" y="2980658"/>
            <a:ext cx="234840" cy="370400"/>
          </a:xfrm>
          <a:prstGeom prst="rect">
            <a:avLst/>
          </a:prstGeom>
          <a:solidFill>
            <a:srgbClr val="424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2624537" y="2980658"/>
            <a:ext cx="0" cy="345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2856506" y="2877146"/>
            <a:ext cx="0" cy="57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642771"/>
            <a:ext cx="2068670" cy="42214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893387" y="2829749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charge of quasi-particles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736673" y="2130065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736673" y="1626673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>
            <a:spLocks noChangeAspect="1"/>
          </p:cNvSpPr>
          <p:nvPr/>
        </p:nvSpPr>
        <p:spPr>
          <a:xfrm>
            <a:off x="2210703" y="18202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2196608" y="2153994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2490536" y="214934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1917147" y="189749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3073167" y="190673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1894661" y="21250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2462442" y="172057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1803717" y="169738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flipH="1">
            <a:off x="2299585" y="2289217"/>
            <a:ext cx="831273" cy="347219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526473"/>
            <a:ext cx="186562" cy="273410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2591219" y="2009762"/>
            <a:ext cx="396884" cy="3034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6355378" y="2201463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 flipV="1">
            <a:off x="6278272" y="2598114"/>
            <a:ext cx="434495" cy="287134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14068" y="155029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kumimoji="1"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3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角丸四角形 39"/>
          <p:cNvSpPr/>
          <p:nvPr/>
        </p:nvSpPr>
        <p:spPr>
          <a:xfrm>
            <a:off x="222643" y="4031528"/>
            <a:ext cx="5144494" cy="2439555"/>
          </a:xfrm>
          <a:prstGeom prst="roundRect">
            <a:avLst>
              <a:gd name="adj" fmla="val 6237"/>
            </a:avLst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595437" y="1329070"/>
            <a:ext cx="7783033" cy="234811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23845" y="2031181"/>
            <a:ext cx="2825657" cy="11071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Shot Noise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768" y="4031528"/>
            <a:ext cx="2748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Superconductors</a:t>
            </a:r>
          </a:p>
          <a:p>
            <a:r>
              <a:rPr lang="en-US" altLang="ja-JP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with Cooper Pairs</a:t>
            </a:r>
            <a:endParaRPr kumimoji="1" lang="ja-JP" alt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2201463"/>
            <a:ext cx="2254955" cy="37407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e^*=2 e&#10;\end{align*}&lt;/body&gt;&#10;  &lt;fcolor&gt;FFFFFFFF&lt;/fcolor&gt;&#10;  &lt;bcolor&gt;FFFFFFFF&lt;/bcolor&gt;&#10;  &lt;transparent&gt;True&lt;/transparent&gt;&#10;  &lt;resolution&gt;1800&lt;/resolution&gt;&#10;  &lt;imageh&gt;186&lt;/imageh&gt;&#10;  &lt;imagew&gt;78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9" y="5212137"/>
            <a:ext cx="1177805" cy="27942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05818" y="1623860"/>
            <a:ext cx="2061714" cy="79307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36497" y="2980658"/>
            <a:ext cx="234840" cy="370400"/>
          </a:xfrm>
          <a:prstGeom prst="rect">
            <a:avLst/>
          </a:prstGeom>
          <a:solidFill>
            <a:srgbClr val="424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2624537" y="2980658"/>
            <a:ext cx="0" cy="345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2856506" y="2877146"/>
            <a:ext cx="0" cy="57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642771"/>
            <a:ext cx="2068670" cy="42214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893387" y="2829749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charge of quasi-particles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736673" y="2130065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736673" y="1626673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>
            <a:spLocks noChangeAspect="1"/>
          </p:cNvSpPr>
          <p:nvPr/>
        </p:nvSpPr>
        <p:spPr>
          <a:xfrm>
            <a:off x="2210703" y="18202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2196608" y="2153994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2490536" y="214934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1917147" y="189749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3073167" y="190673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1894661" y="21250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2462442" y="172057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1803717" y="169738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flipH="1">
            <a:off x="2299585" y="2289217"/>
            <a:ext cx="831273" cy="347219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526473"/>
            <a:ext cx="186562" cy="273410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2591219" y="2009762"/>
            <a:ext cx="396884" cy="3034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6355378" y="2201463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 flipV="1">
            <a:off x="6278272" y="2598114"/>
            <a:ext cx="434495" cy="287134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14068" y="155029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kumimoji="1"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3" y="4234997"/>
            <a:ext cx="2146946" cy="2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301466" y="5929672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Jehl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+, Nature </a:t>
            </a:r>
            <a:r>
              <a:rPr lang="en-US" altLang="ja-JP" b="1" dirty="0" smtClean="0">
                <a:solidFill>
                  <a:schemeClr val="tx1">
                    <a:lumMod val="85000"/>
                  </a:schemeClr>
                </a:solidFill>
              </a:rPr>
              <a:t>405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,50 </a:t>
            </a:r>
            <a:r>
              <a:rPr lang="en-US" altLang="ja-JP" dirty="0">
                <a:solidFill>
                  <a:schemeClr val="tx1">
                    <a:lumMod val="85000"/>
                  </a:schemeClr>
                </a:solidFill>
              </a:rPr>
              <a:t>(2000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  <a:endParaRPr lang="ja-JP" altLang="en-US" dirty="0">
              <a:solidFill>
                <a:schemeClr val="tx1">
                  <a:lumMod val="85000"/>
                </a:schemeClr>
              </a:solidFill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42" name="下矢印 41"/>
          <p:cNvSpPr/>
          <p:nvPr/>
        </p:nvSpPr>
        <p:spPr>
          <a:xfrm flipV="1">
            <a:off x="4199430" y="5112080"/>
            <a:ext cx="368039" cy="47954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83786" y="4650415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doubled!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角丸四角形 39"/>
          <p:cNvSpPr/>
          <p:nvPr/>
        </p:nvSpPr>
        <p:spPr>
          <a:xfrm>
            <a:off x="222643" y="4031528"/>
            <a:ext cx="5144494" cy="2439555"/>
          </a:xfrm>
          <a:prstGeom prst="roundRect">
            <a:avLst>
              <a:gd name="adj" fmla="val 6237"/>
            </a:avLst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角丸四角形 34"/>
          <p:cNvSpPr/>
          <p:nvPr/>
        </p:nvSpPr>
        <p:spPr>
          <a:xfrm>
            <a:off x="595437" y="1329070"/>
            <a:ext cx="7783033" cy="234811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323845" y="2031181"/>
            <a:ext cx="2825657" cy="11071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Shot Noise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24639" y="4031528"/>
            <a:ext cx="3091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Fractional Quantum</a:t>
            </a:r>
          </a:p>
          <a:p>
            <a:r>
              <a:rPr kumimoji="1" lang="en-US" altLang="ja-JP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Hall Systems</a:t>
            </a:r>
            <a:endParaRPr kumimoji="1" lang="ja-JP" alt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768" y="4031528"/>
            <a:ext cx="2748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Superconductors</a:t>
            </a:r>
          </a:p>
          <a:p>
            <a:r>
              <a:rPr lang="en-US" altLang="ja-JP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with Cooper Pairs</a:t>
            </a:r>
            <a:endParaRPr kumimoji="1" lang="ja-JP" altLang="en-US" sz="2800" dirty="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2201463"/>
            <a:ext cx="2254955" cy="37407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e^*=\frac qp e&#10;\end{align*}&lt;/body&gt;&#10;  &lt;fcolor&gt;FFFFFFFF&lt;/fcolor&gt;&#10;  &lt;bcolor&gt;FFFFFFFF&lt;/bcolor&gt;&#10;  &lt;transparent&gt;True&lt;/transparent&gt;&#10;  &lt;resolution&gt;1800&lt;/resolution&gt;&#10;  &lt;imageh&gt;497&lt;/imageh&gt;&#10;  &lt;imagew&gt;844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79" y="5037277"/>
            <a:ext cx="1267943" cy="746644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e^*=2 e&#10;\end{align*}&lt;/body&gt;&#10;  &lt;fcolor&gt;FFFFFFFF&lt;/fcolor&gt;&#10;  &lt;bcolor&gt;FFFFFFFF&lt;/bcolor&gt;&#10;  &lt;transparent&gt;True&lt;/transparent&gt;&#10;  &lt;resolution&gt;1800&lt;/resolution&gt;&#10;  &lt;imageh&gt;186&lt;/imageh&gt;&#10;  &lt;imagew&gt;78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9" y="5212137"/>
            <a:ext cx="1177805" cy="27942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1705818" y="1623860"/>
            <a:ext cx="2061714" cy="793070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36497" y="2980658"/>
            <a:ext cx="234840" cy="370400"/>
          </a:xfrm>
          <a:prstGeom prst="rect">
            <a:avLst/>
          </a:prstGeom>
          <a:solidFill>
            <a:srgbClr val="424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2624537" y="2980658"/>
            <a:ext cx="0" cy="345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2856506" y="2877146"/>
            <a:ext cx="0" cy="57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642771"/>
            <a:ext cx="2068670" cy="42214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893387" y="2829749"/>
            <a:ext cx="319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charge of quasi-particles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736673" y="2130065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736673" y="1626673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>
            <a:spLocks noChangeAspect="1"/>
          </p:cNvSpPr>
          <p:nvPr/>
        </p:nvSpPr>
        <p:spPr>
          <a:xfrm>
            <a:off x="2210703" y="18202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2196608" y="2153994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2490536" y="214934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1917147" y="189749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3073167" y="190673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1894661" y="21250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2462442" y="172057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1803717" y="169738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flipH="1">
            <a:off x="2299585" y="2289217"/>
            <a:ext cx="831273" cy="347219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526473"/>
            <a:ext cx="186562" cy="273410"/>
          </a:xfrm>
          <a:prstGeom prst="rect">
            <a:avLst/>
          </a:prstGeom>
        </p:spPr>
      </p:pic>
      <p:cxnSp>
        <p:nvCxnSpPr>
          <p:cNvPr id="31" name="直線矢印コネクタ 30"/>
          <p:cNvCxnSpPr/>
          <p:nvPr/>
        </p:nvCxnSpPr>
        <p:spPr>
          <a:xfrm flipV="1">
            <a:off x="2591219" y="2009762"/>
            <a:ext cx="396884" cy="3034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6355378" y="2201463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下矢印 33"/>
          <p:cNvSpPr/>
          <p:nvPr/>
        </p:nvSpPr>
        <p:spPr>
          <a:xfrm flipV="1">
            <a:off x="6278272" y="2598114"/>
            <a:ext cx="434495" cy="287134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14068" y="155029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kumimoji="1"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3" y="4234997"/>
            <a:ext cx="2146946" cy="2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37"/>
          <p:cNvSpPr txBox="1"/>
          <p:nvPr/>
        </p:nvSpPr>
        <p:spPr>
          <a:xfrm>
            <a:off x="301466" y="5929672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Jehl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+, Nature </a:t>
            </a:r>
            <a:r>
              <a:rPr lang="en-US" altLang="ja-JP" b="1" dirty="0" smtClean="0">
                <a:solidFill>
                  <a:schemeClr val="tx1">
                    <a:lumMod val="85000"/>
                  </a:schemeClr>
                </a:solidFill>
              </a:rPr>
              <a:t>405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,50 </a:t>
            </a:r>
            <a:r>
              <a:rPr lang="en-US" altLang="ja-JP" dirty="0">
                <a:solidFill>
                  <a:schemeClr val="tx1">
                    <a:lumMod val="85000"/>
                  </a:schemeClr>
                </a:solidFill>
              </a:rPr>
              <a:t>(2000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  <a:endParaRPr lang="ja-JP" altLang="en-US" dirty="0">
              <a:solidFill>
                <a:schemeClr val="tx1">
                  <a:lumMod val="85000"/>
                </a:schemeClr>
              </a:solidFill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5624639" y="5920284"/>
            <a:ext cx="334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schemeClr val="tx1">
                    <a:lumMod val="85000"/>
                  </a:schemeClr>
                </a:solidFill>
              </a:rPr>
              <a:t>Saminadayar</a:t>
            </a:r>
            <a:r>
              <a:rPr lang="en-US" altLang="ja-JP" dirty="0">
                <a:solidFill>
                  <a:schemeClr val="tx1">
                    <a:lumMod val="85000"/>
                  </a:schemeClr>
                </a:solidFill>
              </a:rPr>
              <a:t>+, 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PRL</a:t>
            </a:r>
            <a:r>
              <a:rPr lang="en-US" altLang="ja-JP" b="1" dirty="0" smtClean="0">
                <a:solidFill>
                  <a:schemeClr val="tx1">
                    <a:lumMod val="85000"/>
                  </a:schemeClr>
                </a:solidFill>
              </a:rPr>
              <a:t>79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,2526 (</a:t>
            </a:r>
            <a:r>
              <a:rPr lang="en-US" altLang="ja-JP" dirty="0">
                <a:solidFill>
                  <a:schemeClr val="tx1">
                    <a:lumMod val="85000"/>
                  </a:schemeClr>
                </a:solidFill>
              </a:rPr>
              <a:t>1997)</a:t>
            </a:r>
            <a:endParaRPr lang="ja-JP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5557274" y="4031528"/>
            <a:ext cx="3420872" cy="2439555"/>
          </a:xfrm>
          <a:prstGeom prst="roundRect">
            <a:avLst>
              <a:gd name="adj" fmla="val 6237"/>
            </a:avLst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下矢印 41"/>
          <p:cNvSpPr/>
          <p:nvPr/>
        </p:nvSpPr>
        <p:spPr>
          <a:xfrm flipV="1">
            <a:off x="4199430" y="5112080"/>
            <a:ext cx="368039" cy="47954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783786" y="4650415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doubled!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Diffusion of Fluctuations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51520" y="304816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71C2FF"/>
              </a:gs>
              <a:gs pos="100000">
                <a:srgbClr val="4BD0FF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51520" y="1694592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6565"/>
              </a:gs>
              <a:gs pos="100000">
                <a:srgbClr val="FC945A"/>
              </a:gs>
            </a:gsLst>
            <a:lin ang="2700000" scaled="1"/>
            <a:tileRect/>
          </a:gradFill>
          <a:ln>
            <a:solidFill>
              <a:srgbClr val="C00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475725" y="237865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3347864" y="22969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607833" y="225718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223616" y="225060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572000" y="209064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640419" y="18676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994403" y="185877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960644" y="20671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203824" y="208690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027035" y="23329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4788024" y="232465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1701045" y="230460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3715833" y="184833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2608457" y="211693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575544" y="184833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899592" y="190548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2718116" y="189122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337968" y="235463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3903992" y="2103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3160578" y="186938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/>
          <p:nvPr/>
        </p:nvSpPr>
        <p:spPr>
          <a:xfrm>
            <a:off x="4283968" y="18187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3955873" y="237112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412188" y="237793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209154" y="20323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892728" y="23697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879824" y="228778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67544" y="199504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1694419" y="214090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1259632" y="183347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4734024" y="18727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4208643" y="36241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/>
        </p:nvSpPr>
        <p:spPr>
          <a:xfrm>
            <a:off x="4734000" y="33364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/>
        </p:nvSpPr>
        <p:spPr>
          <a:xfrm>
            <a:off x="3372808" y="36211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1383817" y="367721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/>
        </p:nvSpPr>
        <p:spPr>
          <a:xfrm>
            <a:off x="3426808" y="37230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1318673" y="357536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2555422" y="361403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861559" y="319807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/>
        </p:nvSpPr>
        <p:spPr>
          <a:xfrm>
            <a:off x="4615168" y="328244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/>
        </p:nvSpPr>
        <p:spPr>
          <a:xfrm>
            <a:off x="478902" y="36721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/>
        </p:nvSpPr>
        <p:spPr>
          <a:xfrm>
            <a:off x="3845277" y="319082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431528" y="356412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3480808" y="35969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/>
        </p:nvSpPr>
        <p:spPr>
          <a:xfrm>
            <a:off x="4319933" y="368479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/>
        </p:nvSpPr>
        <p:spPr>
          <a:xfrm>
            <a:off x="2418648" y="36049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863177" y="333777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489618" y="366916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2028009" y="329366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/>
        </p:nvSpPr>
        <p:spPr>
          <a:xfrm>
            <a:off x="2979612" y="327486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/>
        </p:nvSpPr>
        <p:spPr>
          <a:xfrm>
            <a:off x="2904386" y="338286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3899277" y="332405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/>
        </p:nvSpPr>
        <p:spPr>
          <a:xfrm>
            <a:off x="4721752" y="322844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58"/>
          <p:cNvSpPr/>
          <p:nvPr/>
        </p:nvSpPr>
        <p:spPr>
          <a:xfrm>
            <a:off x="1275817" y="366954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/>
        </p:nvSpPr>
        <p:spPr>
          <a:xfrm>
            <a:off x="2871757" y="326395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369339" y="366810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円/楕円 61"/>
          <p:cNvSpPr/>
          <p:nvPr/>
        </p:nvSpPr>
        <p:spPr>
          <a:xfrm>
            <a:off x="4315792" y="357011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/>
        </p:nvSpPr>
        <p:spPr>
          <a:xfrm>
            <a:off x="1957138" y="323966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/>
        </p:nvSpPr>
        <p:spPr>
          <a:xfrm>
            <a:off x="1970864" y="337047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円/楕円 64"/>
          <p:cNvSpPr/>
          <p:nvPr/>
        </p:nvSpPr>
        <p:spPr>
          <a:xfrm>
            <a:off x="971177" y="328832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/>
        </p:nvSpPr>
        <p:spPr>
          <a:xfrm>
            <a:off x="3774583" y="329882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円/楕円 66"/>
          <p:cNvSpPr/>
          <p:nvPr/>
        </p:nvSpPr>
        <p:spPr>
          <a:xfrm>
            <a:off x="3743944" y="315607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/>
        </p:nvSpPr>
        <p:spPr>
          <a:xfrm>
            <a:off x="1871736" y="319211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/>
        </p:nvSpPr>
        <p:spPr>
          <a:xfrm>
            <a:off x="2375792" y="351611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/>
        </p:nvSpPr>
        <p:spPr>
          <a:xfrm>
            <a:off x="4175992" y="351611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/>
        </p:nvSpPr>
        <p:spPr>
          <a:xfrm>
            <a:off x="2807840" y="319211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/>
        </p:nvSpPr>
        <p:spPr>
          <a:xfrm>
            <a:off x="4572000" y="31560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/>
        </p:nvSpPr>
        <p:spPr>
          <a:xfrm>
            <a:off x="323528" y="3516802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3311896" y="3532859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1223664" y="3516115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791616" y="3156075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/>
        </p:nvSpPr>
        <p:spPr>
          <a:xfrm>
            <a:off x="251520" y="451749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75C4FF"/>
              </a:gs>
              <a:gs pos="100000">
                <a:srgbClr val="9FE6FF"/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251371" y="1374568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QGP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51371" y="2725740"/>
            <a:ext cx="179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FE6FF"/>
                </a:solidFill>
              </a:rPr>
              <a:t>Confinement</a:t>
            </a:r>
            <a:endParaRPr kumimoji="1" lang="ja-JP" altLang="en-US" sz="2400" dirty="0">
              <a:solidFill>
                <a:srgbClr val="9FE6FF"/>
              </a:solidFill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51520" y="4176063"/>
            <a:ext cx="1416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rgbClr val="93E3FF"/>
                </a:solidFill>
              </a:rPr>
              <a:t>Freezeout</a:t>
            </a:r>
            <a:endParaRPr kumimoji="1" lang="ja-JP" altLang="en-US" sz="2400" dirty="0">
              <a:solidFill>
                <a:srgbClr val="93E3FF"/>
              </a:solidFill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4145019" y="509115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円/楕円 82"/>
          <p:cNvSpPr/>
          <p:nvPr/>
        </p:nvSpPr>
        <p:spPr>
          <a:xfrm>
            <a:off x="4725812" y="481182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3081973" y="500778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円/楕円 84"/>
          <p:cNvSpPr/>
          <p:nvPr/>
        </p:nvSpPr>
        <p:spPr>
          <a:xfrm>
            <a:off x="1536217" y="479255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円/楕円 85"/>
          <p:cNvSpPr/>
          <p:nvPr/>
        </p:nvSpPr>
        <p:spPr>
          <a:xfrm>
            <a:off x="3135973" y="510970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円/楕円 86"/>
          <p:cNvSpPr/>
          <p:nvPr/>
        </p:nvSpPr>
        <p:spPr>
          <a:xfrm>
            <a:off x="1471073" y="469070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円/楕円 87"/>
          <p:cNvSpPr/>
          <p:nvPr/>
        </p:nvSpPr>
        <p:spPr>
          <a:xfrm>
            <a:off x="2455758" y="471137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789551" y="474546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円/楕円 89"/>
          <p:cNvSpPr/>
          <p:nvPr/>
        </p:nvSpPr>
        <p:spPr>
          <a:xfrm>
            <a:off x="4606980" y="475782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円/楕円 90"/>
          <p:cNvSpPr/>
          <p:nvPr/>
        </p:nvSpPr>
        <p:spPr>
          <a:xfrm>
            <a:off x="550910" y="513768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3709645" y="4792213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503536" y="502968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円/楕円 93"/>
          <p:cNvSpPr/>
          <p:nvPr/>
        </p:nvSpPr>
        <p:spPr>
          <a:xfrm>
            <a:off x="3189973" y="498356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円/楕円 94"/>
          <p:cNvSpPr/>
          <p:nvPr/>
        </p:nvSpPr>
        <p:spPr>
          <a:xfrm>
            <a:off x="4256309" y="515183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2318984" y="47023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791169" y="488516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97"/>
          <p:cNvSpPr/>
          <p:nvPr/>
        </p:nvSpPr>
        <p:spPr>
          <a:xfrm>
            <a:off x="2389954" y="476649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98"/>
          <p:cNvSpPr/>
          <p:nvPr/>
        </p:nvSpPr>
        <p:spPr>
          <a:xfrm>
            <a:off x="2108401" y="510789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2627956" y="508910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/>
        </p:nvSpPr>
        <p:spPr>
          <a:xfrm>
            <a:off x="2552730" y="519710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3763645" y="4925446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4713564" y="47038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1428217" y="478488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円/楕円 104"/>
          <p:cNvSpPr/>
          <p:nvPr/>
        </p:nvSpPr>
        <p:spPr>
          <a:xfrm>
            <a:off x="2520101" y="507819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441347" y="5133671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4252168" y="50371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2037530" y="505389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108"/>
          <p:cNvSpPr/>
          <p:nvPr/>
        </p:nvSpPr>
        <p:spPr>
          <a:xfrm>
            <a:off x="2051256" y="518471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円/楕円 109"/>
          <p:cNvSpPr/>
          <p:nvPr/>
        </p:nvSpPr>
        <p:spPr>
          <a:xfrm>
            <a:off x="899169" y="483571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110"/>
          <p:cNvSpPr/>
          <p:nvPr/>
        </p:nvSpPr>
        <p:spPr>
          <a:xfrm>
            <a:off x="3638951" y="490021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11"/>
          <p:cNvSpPr/>
          <p:nvPr/>
        </p:nvSpPr>
        <p:spPr>
          <a:xfrm>
            <a:off x="3608312" y="475746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12"/>
          <p:cNvSpPr/>
          <p:nvPr/>
        </p:nvSpPr>
        <p:spPr>
          <a:xfrm>
            <a:off x="1952128" y="500635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113"/>
          <p:cNvSpPr/>
          <p:nvPr/>
        </p:nvSpPr>
        <p:spPr>
          <a:xfrm>
            <a:off x="2276128" y="4613448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114"/>
          <p:cNvSpPr/>
          <p:nvPr/>
        </p:nvSpPr>
        <p:spPr>
          <a:xfrm>
            <a:off x="4112368" y="498315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115"/>
          <p:cNvSpPr/>
          <p:nvPr/>
        </p:nvSpPr>
        <p:spPr>
          <a:xfrm>
            <a:off x="2456184" y="5006354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116"/>
          <p:cNvSpPr/>
          <p:nvPr/>
        </p:nvSpPr>
        <p:spPr>
          <a:xfrm>
            <a:off x="4563812" y="4631456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117"/>
          <p:cNvSpPr/>
          <p:nvPr/>
        </p:nvSpPr>
        <p:spPr>
          <a:xfrm>
            <a:off x="395536" y="4982367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3021061" y="4919488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1376064" y="4631456"/>
            <a:ext cx="324000" cy="324000"/>
          </a:xfrm>
          <a:prstGeom prst="ellipse">
            <a:avLst/>
          </a:prstGeom>
          <a:solidFill>
            <a:schemeClr val="accent3">
              <a:lumMod val="40000"/>
              <a:lumOff val="60000"/>
              <a:alpha val="10000"/>
            </a:schemeClr>
          </a:solidFill>
          <a:ln w="19050">
            <a:solidFill>
              <a:schemeClr val="accent3">
                <a:lumMod val="75000"/>
              </a:schemeClr>
            </a:solidFill>
            <a:prstDash val="dash"/>
          </a:ln>
          <a:effectLst>
            <a:glow rad="63500">
              <a:schemeClr val="accent3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120"/>
          <p:cNvSpPr/>
          <p:nvPr/>
        </p:nvSpPr>
        <p:spPr>
          <a:xfrm>
            <a:off x="719608" y="4703464"/>
            <a:ext cx="324000" cy="324000"/>
          </a:xfrm>
          <a:prstGeom prst="ellipse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 w="19050">
            <a:solidFill>
              <a:schemeClr val="accent6">
                <a:lumMod val="75000"/>
              </a:schemeClr>
            </a:solidFill>
            <a:prstDash val="dash"/>
          </a:ln>
          <a:effectLst>
            <a:glow rad="63500">
              <a:schemeClr val="accent6">
                <a:satMod val="175000"/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1730987" y="5783339"/>
            <a:ext cx="1641821" cy="4034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/>
              <a:t>detector</a:t>
            </a:r>
            <a:endParaRPr kumimoji="1" lang="ja-JP" altLang="en-US" sz="3200" dirty="0"/>
          </a:p>
        </p:txBody>
      </p:sp>
      <p:cxnSp>
        <p:nvCxnSpPr>
          <p:cNvPr id="138" name="直線コネクタ 137"/>
          <p:cNvCxnSpPr/>
          <p:nvPr/>
        </p:nvCxnSpPr>
        <p:spPr>
          <a:xfrm>
            <a:off x="1730988" y="1167681"/>
            <a:ext cx="9630" cy="543594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3351000" y="1185054"/>
            <a:ext cx="4815" cy="541856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0" name="下矢印 139"/>
          <p:cNvSpPr/>
          <p:nvPr/>
        </p:nvSpPr>
        <p:spPr>
          <a:xfrm>
            <a:off x="4140970" y="2444627"/>
            <a:ext cx="970059" cy="562225"/>
          </a:xfrm>
          <a:prstGeom prst="downArrow">
            <a:avLst/>
          </a:prstGeom>
          <a:solidFill>
            <a:srgbClr val="AD0101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下矢印 140"/>
          <p:cNvSpPr/>
          <p:nvPr/>
        </p:nvSpPr>
        <p:spPr>
          <a:xfrm>
            <a:off x="4140970" y="3836204"/>
            <a:ext cx="970059" cy="562225"/>
          </a:xfrm>
          <a:prstGeom prst="downArrow">
            <a:avLst/>
          </a:prstGeom>
          <a:solidFill>
            <a:srgbClr val="AD0101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3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FFFFFF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19" y="6294415"/>
            <a:ext cx="480113" cy="348081"/>
          </a:xfrm>
          <a:prstGeom prst="rect">
            <a:avLst/>
          </a:prstGeom>
        </p:spPr>
      </p:pic>
      <p:sp>
        <p:nvSpPr>
          <p:cNvPr id="144" name="テキスト ボックス 143"/>
          <p:cNvSpPr txBox="1"/>
          <p:nvPr/>
        </p:nvSpPr>
        <p:spPr>
          <a:xfrm>
            <a:off x="5345062" y="2357159"/>
            <a:ext cx="36059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Experiments can vary</a:t>
            </a:r>
          </a:p>
          <a:p>
            <a:pPr algn="ctr"/>
            <a:r>
              <a:rPr lang="en-US" altLang="ja-JP" sz="2800" dirty="0" smtClean="0"/>
              <a:t>spatial volume</a:t>
            </a:r>
          </a:p>
          <a:p>
            <a:pPr algn="ctr"/>
            <a:r>
              <a:rPr kumimoji="1" lang="en-US" altLang="ja-JP" sz="2800" dirty="0" smtClean="0"/>
              <a:t>to measure fluctuations</a:t>
            </a:r>
            <a:endParaRPr kumimoji="1" lang="ja-JP" altLang="en-US" sz="2800" dirty="0"/>
          </a:p>
        </p:txBody>
      </p:sp>
      <p:sp>
        <p:nvSpPr>
          <p:cNvPr id="145" name="下矢印 144"/>
          <p:cNvSpPr/>
          <p:nvPr/>
        </p:nvSpPr>
        <p:spPr>
          <a:xfrm>
            <a:off x="6335146" y="4023076"/>
            <a:ext cx="1637968" cy="6119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5416812" y="4886942"/>
            <a:ext cx="3462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The larger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</a:t>
            </a:r>
            <a:r>
              <a:rPr kumimoji="1" lang="en-US" altLang="ja-JP" sz="2800" i="1" dirty="0" smtClean="0">
                <a:latin typeface="Symbol" panose="05050102010706020507" pitchFamily="18" charset="2"/>
              </a:rPr>
              <a:t>h</a:t>
            </a:r>
            <a:r>
              <a:rPr kumimoji="1" lang="en-US" altLang="ja-JP" sz="2800" dirty="0" smtClean="0"/>
              <a:t>,</a:t>
            </a:r>
          </a:p>
          <a:p>
            <a:pPr algn="ctr"/>
            <a:r>
              <a:rPr lang="en-US" altLang="ja-JP" sz="2800" dirty="0" smtClean="0"/>
              <a:t>the earlier fluctuations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730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6609294" y="3132455"/>
            <a:ext cx="1387223" cy="9466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364834" cy="1658198"/>
          </a:xfrm>
        </p:spPr>
        <p:txBody>
          <a:bodyPr/>
          <a:lstStyle/>
          <a:p>
            <a:r>
              <a:rPr kumimoji="1" lang="en-US" altLang="ja-JP" dirty="0" smtClean="0"/>
              <a:t>Electric Charge Fluctuations @ LHC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/>
          <a:stretch/>
        </p:blipFill>
        <p:spPr bwMode="auto">
          <a:xfrm>
            <a:off x="2313826" y="1626980"/>
            <a:ext cx="3958298" cy="30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398764" y="1350460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ALICE Collaboration,</a:t>
            </a:r>
          </a:p>
          <a:p>
            <a:pPr algn="r"/>
            <a:r>
              <a:rPr kumimoji="1" lang="en-US" altLang="ja-JP" sz="2000" dirty="0" smtClean="0"/>
              <a:t>PRL </a:t>
            </a:r>
            <a:r>
              <a:rPr kumimoji="1" lang="en-US" altLang="ja-JP" sz="2000" b="1" dirty="0" smtClean="0"/>
              <a:t>110</a:t>
            </a:r>
            <a:r>
              <a:rPr kumimoji="1" lang="en-US" altLang="ja-JP" sz="2000" dirty="0" smtClean="0"/>
              <a:t>, 152301 2013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2367767" y="1688453"/>
            <a:ext cx="3478309" cy="625377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0025" y="1691766"/>
            <a:ext cx="147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Hadronic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2366362" y="3999507"/>
            <a:ext cx="3478309" cy="34986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91138" y="390360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Quark-gluon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841651" y="3366178"/>
            <a:ext cx="1915089" cy="5406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im \frac{\langle \delta N_Q^2 \rangle}V&#10;\end{align*}&lt;/body&gt;&#10;  &lt;fcolor&gt;FFFFFFFF&lt;/fcolor&gt;&#10;  &lt;bcolor&gt;FFFFFFFF&lt;/bcolor&gt;&#10;  &lt;transparent&gt;True&lt;/transparent&gt;&#10;  &lt;resolution&gt;1800&lt;/resolution&gt;&#10;  &lt;imageh&gt;582&lt;/imageh&gt;&#10;  &lt;imagew&gt;963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06" y="3257902"/>
            <a:ext cx="1130475" cy="683215"/>
          </a:xfrm>
          <a:prstGeom prst="rect">
            <a:avLst/>
          </a:prstGeom>
        </p:spPr>
      </p:pic>
      <p:sp>
        <p:nvSpPr>
          <p:cNvPr id="17" name="二等辺三角形 16"/>
          <p:cNvSpPr/>
          <p:nvPr/>
        </p:nvSpPr>
        <p:spPr>
          <a:xfrm rot="18217112">
            <a:off x="6320733" y="2963457"/>
            <a:ext cx="330827" cy="531598"/>
          </a:xfrm>
          <a:prstGeom prst="triangl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680448" y="4811841"/>
            <a:ext cx="873782" cy="4444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/>
          <p:cNvSpPr/>
          <p:nvPr/>
        </p:nvSpPr>
        <p:spPr>
          <a:xfrm rot="3118221">
            <a:off x="3599313" y="4509226"/>
            <a:ext cx="179430" cy="688355"/>
          </a:xfrm>
          <a:prstGeom prst="triangl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sim V&#10;\end{align*}&lt;/body&gt;&#10;  &lt;fcolor&gt;FFFFFFFF&lt;/fcolor&gt;&#10;  &lt;bcolor&gt;FFFFFFFF&lt;/bcolor&gt;&#10;  &lt;transparent&gt;True&lt;/transparent&gt;&#10;  &lt;resolution&gt;1800&lt;/resolution&gt;&#10;  &lt;imageh&gt;175&lt;/imageh&gt;&#10;  &lt;imagew&gt;441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77" y="4920472"/>
            <a:ext cx="565998" cy="22460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773503" y="5701094"/>
            <a:ext cx="7803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Fluctuation is more QGP-like </a:t>
            </a:r>
            <a:r>
              <a:rPr lang="en-US" altLang="ja-JP" sz="2800" dirty="0" smtClean="0"/>
              <a:t>as </a:t>
            </a:r>
            <a:r>
              <a:rPr lang="en-US" altLang="ja-JP" sz="2800" i="1" dirty="0" smtClean="0"/>
              <a:t>V</a:t>
            </a:r>
            <a:r>
              <a:rPr lang="en-US" altLang="ja-JP" sz="2800" dirty="0" smtClean="0"/>
              <a:t> becomes larger.</a:t>
            </a:r>
          </a:p>
          <a:p>
            <a:pPr algn="ctr"/>
            <a:r>
              <a:rPr kumimoji="1" lang="en-US" altLang="ja-JP" sz="2800" dirty="0" smtClean="0"/>
              <a:t>The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800" dirty="0" smtClean="0"/>
              <a:t> dependence encodes history of the medium!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5213" y="1861516"/>
            <a:ext cx="1415772" cy="35500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eaVert" wrap="none" rtlCol="0">
            <a:spAutoFit/>
          </a:bodyPr>
          <a:lstStyle/>
          <a:p>
            <a:r>
              <a:rPr lang="ja-JP" altLang="en-US" sz="40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一本の草</a:t>
            </a:r>
            <a:r>
              <a:rPr lang="ja-JP" altLang="en-US" sz="4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も涼風</a:t>
            </a:r>
            <a:endParaRPr lang="en-US" altLang="ja-JP" sz="40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宿りけり　一茶</a:t>
            </a:r>
            <a:endParaRPr kumimoji="1" lang="ja-JP" altLang="en-US" sz="40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80237" y="2357718"/>
            <a:ext cx="7156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Diffusion of non-</a:t>
            </a:r>
            <a:r>
              <a:rPr kumimoji="1" lang="en-US" altLang="ja-JP" sz="4800" dirty="0" err="1" smtClean="0"/>
              <a:t>Gaussianity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4791" y="3979069"/>
            <a:ext cx="4787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MK,Asakawa,Ono,PLB</a:t>
            </a:r>
            <a:r>
              <a:rPr kumimoji="1" lang="en-US" altLang="ja-JP" sz="2000" b="1" dirty="0" smtClean="0">
                <a:solidFill>
                  <a:schemeClr val="tx1">
                    <a:lumMod val="85000"/>
                  </a:schemeClr>
                </a:solidFill>
              </a:rPr>
              <a:t>728</a:t>
            </a:r>
            <a:r>
              <a:rPr kumimoji="1"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,386(2014)</a:t>
            </a:r>
          </a:p>
          <a:p>
            <a:pPr algn="ctr"/>
            <a:r>
              <a:rPr lang="en-US" altLang="ja-JP" sz="2000" dirty="0" err="1" smtClean="0">
                <a:solidFill>
                  <a:schemeClr val="tx1">
                    <a:lumMod val="85000"/>
                  </a:schemeClr>
                </a:solidFill>
              </a:rPr>
              <a:t>Sakaida</a:t>
            </a:r>
            <a:r>
              <a:rPr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en-US" altLang="ja-JP" sz="2000" dirty="0" err="1" smtClean="0">
                <a:solidFill>
                  <a:schemeClr val="tx1">
                    <a:lumMod val="85000"/>
                  </a:schemeClr>
                </a:solidFill>
              </a:rPr>
              <a:t>Asakawa</a:t>
            </a:r>
            <a:r>
              <a:rPr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 MK, PR</a:t>
            </a:r>
            <a:r>
              <a:rPr lang="en-US" altLang="ja-JP" sz="2000" b="1" dirty="0" smtClean="0">
                <a:solidFill>
                  <a:schemeClr val="tx1">
                    <a:lumMod val="85000"/>
                  </a:schemeClr>
                </a:solidFill>
              </a:rPr>
              <a:t>C90</a:t>
            </a:r>
            <a:r>
              <a:rPr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,064911 (2014)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03457" y="2339152"/>
            <a:ext cx="399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CCCC"/>
                </a:solidFill>
              </a:rPr>
              <a:t>小林一茶</a:t>
            </a:r>
            <a:r>
              <a:rPr kumimoji="1" lang="ja-JP" altLang="en-US" sz="2400" dirty="0" smtClean="0"/>
              <a:t>と</a:t>
            </a:r>
            <a:r>
              <a:rPr kumimoji="1" lang="ja-JP" altLang="en-US" sz="2400" dirty="0" smtClean="0">
                <a:solidFill>
                  <a:srgbClr val="C9E4FF"/>
                </a:solidFill>
              </a:rPr>
              <a:t>重イオン衝突実験</a:t>
            </a:r>
            <a:endParaRPr kumimoji="1" lang="ja-JP" altLang="en-US" sz="2400" dirty="0">
              <a:solidFill>
                <a:srgbClr val="C9E4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556" y="2934289"/>
            <a:ext cx="880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非ガウスゆらぎで探るクォーク・グルオン・プラズマ</a:t>
            </a:r>
            <a:endParaRPr kumimoji="1" lang="ja-JP" altLang="en-US" sz="2800" dirty="0">
              <a:latin typeface="小塚ゴシック Pr6N M" panose="020B0700000000000000" pitchFamily="34" charset="-128"/>
              <a:ea typeface="小塚ゴシック Pr6N M" panose="020B0700000000000000" pitchFamily="34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41163" y="1668477"/>
            <a:ext cx="132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話題その一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70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6609294" y="3132455"/>
            <a:ext cx="1387223" cy="94669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364834" cy="1658198"/>
          </a:xfrm>
        </p:spPr>
        <p:txBody>
          <a:bodyPr/>
          <a:lstStyle/>
          <a:p>
            <a:r>
              <a:rPr kumimoji="1" lang="en-US" altLang="ja-JP" dirty="0" smtClean="0"/>
              <a:t>Electric Charge Fluctuations @ LHC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/>
          <a:stretch/>
        </p:blipFill>
        <p:spPr bwMode="auto">
          <a:xfrm>
            <a:off x="2313826" y="1626980"/>
            <a:ext cx="3958298" cy="30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398764" y="1350460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ALICE Collaboration,</a:t>
            </a:r>
          </a:p>
          <a:p>
            <a:pPr algn="r"/>
            <a:r>
              <a:rPr kumimoji="1" lang="en-US" altLang="ja-JP" sz="2000" dirty="0" smtClean="0"/>
              <a:t>PRL </a:t>
            </a:r>
            <a:r>
              <a:rPr kumimoji="1" lang="en-US" altLang="ja-JP" sz="2000" b="1" dirty="0" smtClean="0"/>
              <a:t>110</a:t>
            </a:r>
            <a:r>
              <a:rPr kumimoji="1" lang="en-US" altLang="ja-JP" sz="2000" dirty="0" smtClean="0"/>
              <a:t>, 152301 2013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2367767" y="1688453"/>
            <a:ext cx="3478309" cy="625377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60025" y="1691766"/>
            <a:ext cx="147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Hadronic</a:t>
            </a:r>
            <a:endParaRPr kumimoji="1" lang="ja-JP" altLang="en-US" sz="2400" dirty="0"/>
          </a:p>
        </p:txBody>
      </p:sp>
      <p:sp>
        <p:nvSpPr>
          <p:cNvPr id="9" name="正方形/長方形 8"/>
          <p:cNvSpPr/>
          <p:nvPr/>
        </p:nvSpPr>
        <p:spPr>
          <a:xfrm>
            <a:off x="2366362" y="3999507"/>
            <a:ext cx="3478309" cy="34986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91138" y="390360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Quark-gluon</a:t>
            </a:r>
            <a:endParaRPr kumimoji="1"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3841651" y="3366178"/>
            <a:ext cx="1915089" cy="5406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im \frac{\langle \delta N_Q^2 \rangle}V&#10;\end{align*}&lt;/body&gt;&#10;  &lt;fcolor&gt;FFFFFFFF&lt;/fcolor&gt;&#10;  &lt;bcolor&gt;FFFFFFFF&lt;/bcolor&gt;&#10;  &lt;transparent&gt;True&lt;/transparent&gt;&#10;  &lt;resolution&gt;1800&lt;/resolution&gt;&#10;  &lt;imageh&gt;582&lt;/imageh&gt;&#10;  &lt;imagew&gt;963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06" y="3257902"/>
            <a:ext cx="1130475" cy="683215"/>
          </a:xfrm>
          <a:prstGeom prst="rect">
            <a:avLst/>
          </a:prstGeom>
        </p:spPr>
      </p:pic>
      <p:sp>
        <p:nvSpPr>
          <p:cNvPr id="17" name="二等辺三角形 16"/>
          <p:cNvSpPr/>
          <p:nvPr/>
        </p:nvSpPr>
        <p:spPr>
          <a:xfrm rot="18217112">
            <a:off x="6320733" y="2963457"/>
            <a:ext cx="330827" cy="531598"/>
          </a:xfrm>
          <a:prstGeom prst="triangl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2680448" y="4811841"/>
            <a:ext cx="873782" cy="44441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二等辺三角形 19"/>
          <p:cNvSpPr/>
          <p:nvPr/>
        </p:nvSpPr>
        <p:spPr>
          <a:xfrm rot="3118221">
            <a:off x="3599313" y="4509226"/>
            <a:ext cx="179430" cy="688355"/>
          </a:xfrm>
          <a:prstGeom prst="triangle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sim V&#10;\end{align*}&lt;/body&gt;&#10;  &lt;fcolor&gt;FFFFFFFF&lt;/fcolor&gt;&#10;  &lt;bcolor&gt;FFFFFFFF&lt;/bcolor&gt;&#10;  &lt;transparent&gt;True&lt;/transparent&gt;&#10;  &lt;resolution&gt;1800&lt;/resolution&gt;&#10;  &lt;imageh&gt;175&lt;/imageh&gt;&#10;  &lt;imagew&gt;441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77" y="4920472"/>
            <a:ext cx="565998" cy="22460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74516" y="5668925"/>
            <a:ext cx="7527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Experimental results only for 2</a:t>
            </a:r>
            <a:r>
              <a:rPr kumimoji="1" lang="en-US" altLang="ja-JP" sz="2400" baseline="30000" dirty="0" smtClean="0"/>
              <a:t>nd</a:t>
            </a:r>
            <a:r>
              <a:rPr kumimoji="1" lang="en-US" altLang="ja-JP" sz="2400" dirty="0" smtClean="0"/>
              <a:t> order fluctuation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results </a:t>
            </a:r>
            <a:r>
              <a:rPr lang="en-US" altLang="ja-JP" sz="2400" dirty="0"/>
              <a:t>on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Dh</a:t>
            </a:r>
            <a:r>
              <a:rPr kumimoji="1" lang="en-US" altLang="ja-JP" sz="2400" dirty="0" smtClean="0"/>
              <a:t> dependence of higher-order </a:t>
            </a:r>
            <a:r>
              <a:rPr kumimoji="1" lang="en-US" altLang="ja-JP" sz="2400" dirty="0" err="1" smtClean="0"/>
              <a:t>cumulants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90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824753" y="1460207"/>
            <a:ext cx="6673408" cy="44564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Our</a:t>
            </a:r>
            <a:r>
              <a:rPr kumimoji="1" lang="en-US" altLang="ja-JP" dirty="0" smtClean="0"/>
              <a:t> Predictions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73" y="1460207"/>
            <a:ext cx="5985087" cy="418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101446" y="300501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Arial"/>
              </a:rPr>
              <a:t>4th</a:t>
            </a:r>
            <a:endParaRPr lang="ja-JP" altLang="en-US" sz="24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43747" y="3321261"/>
            <a:ext cx="720080" cy="35837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23" y="5449781"/>
            <a:ext cx="1526328" cy="397706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7856" y="3153646"/>
            <a:ext cx="1284078" cy="752030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/>
          <a:stretch/>
        </p:blipFill>
        <p:spPr bwMode="auto">
          <a:xfrm>
            <a:off x="5623177" y="926694"/>
            <a:ext cx="3168431" cy="24528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左右矢印 13"/>
          <p:cNvSpPr/>
          <p:nvPr/>
        </p:nvSpPr>
        <p:spPr>
          <a:xfrm rot="20673386">
            <a:off x="4875102" y="2439020"/>
            <a:ext cx="797859" cy="439271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79887" y="419696"/>
            <a:ext cx="2836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ALICE Collaboration, 2013</a:t>
            </a:r>
            <a:endParaRPr kumimoji="1" lang="ja-JP" altLang="en-US" sz="20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223247" y="1676397"/>
            <a:ext cx="2480540" cy="3379694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34191" y="1637461"/>
            <a:ext cx="2011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solidFill>
                  <a:srgbClr val="003300"/>
                </a:solidFill>
              </a:rPr>
              <a:t>experimentally</a:t>
            </a:r>
          </a:p>
          <a:p>
            <a:pPr algn="r"/>
            <a:r>
              <a:rPr lang="en-US" altLang="ja-JP" sz="2400" dirty="0" smtClean="0">
                <a:solidFill>
                  <a:srgbClr val="003300"/>
                </a:solidFill>
              </a:rPr>
              <a:t>accessible</a:t>
            </a:r>
            <a:endParaRPr kumimoji="1" lang="ja-JP" altLang="en-US" sz="2400" dirty="0">
              <a:solidFill>
                <a:srgbClr val="0033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1780" y="6188187"/>
            <a:ext cx="8804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Volume dep. of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encodes more information!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1039" y="2552497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2060"/>
                </a:solidFill>
                <a:latin typeface="Arial"/>
              </a:rPr>
              <a:t>2nd</a:t>
            </a:r>
            <a:endParaRPr lang="ja-JP" altLang="en-US" sz="240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6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19410" y="1837764"/>
            <a:ext cx="66783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Relation b/w baryon and</a:t>
            </a:r>
          </a:p>
          <a:p>
            <a:pPr algn="ctr"/>
            <a:r>
              <a:rPr lang="en-US" altLang="ja-JP" sz="4800" dirty="0" smtClean="0"/>
              <a:t>proton number </a:t>
            </a:r>
            <a:r>
              <a:rPr lang="en-US" altLang="ja-JP" sz="4800" dirty="0" err="1" smtClean="0"/>
              <a:t>cumulants</a:t>
            </a:r>
            <a:endParaRPr kumimoji="1" lang="ja-JP" altLang="en-US" sz="4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09335" y="3979069"/>
            <a:ext cx="40984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altLang="ja-JP" sz="2000" dirty="0" smtClean="0">
                <a:solidFill>
                  <a:schemeClr val="tx1">
                    <a:lumMod val="85000"/>
                  </a:schemeClr>
                </a:solidFill>
              </a:rPr>
              <a:t>MK</a:t>
            </a:r>
            <a:r>
              <a:rPr lang="pl-PL" altLang="ja-JP" sz="2000" dirty="0">
                <a:solidFill>
                  <a:schemeClr val="tx1">
                    <a:lumMod val="85000"/>
                  </a:schemeClr>
                </a:solidFill>
              </a:rPr>
              <a:t>, Asakawa, PR</a:t>
            </a:r>
            <a:r>
              <a:rPr lang="pl-PL" altLang="ja-JP" sz="2000" b="1" dirty="0">
                <a:solidFill>
                  <a:schemeClr val="tx1">
                    <a:lumMod val="85000"/>
                  </a:schemeClr>
                </a:solidFill>
              </a:rPr>
              <a:t>C85</a:t>
            </a:r>
            <a:r>
              <a:rPr lang="pl-PL" altLang="ja-JP" sz="2000" dirty="0">
                <a:solidFill>
                  <a:schemeClr val="tx1">
                    <a:lumMod val="85000"/>
                  </a:schemeClr>
                </a:solidFill>
              </a:rPr>
              <a:t>,021901C(2012); </a:t>
            </a:r>
            <a:endParaRPr lang="en-US" altLang="ja-JP" sz="2000" dirty="0" smtClean="0">
              <a:solidFill>
                <a:schemeClr val="tx1">
                  <a:lumMod val="85000"/>
                </a:schemeClr>
              </a:solidFill>
            </a:endParaRPr>
          </a:p>
          <a:p>
            <a:pPr algn="ctr"/>
            <a:r>
              <a:rPr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MK, </a:t>
            </a:r>
            <a:r>
              <a:rPr lang="en-US" altLang="ja-JP" sz="2000" dirty="0" err="1" smtClean="0">
                <a:solidFill>
                  <a:schemeClr val="tx1">
                    <a:lumMod val="85000"/>
                  </a:schemeClr>
                </a:solidFill>
              </a:rPr>
              <a:t>Asakawa</a:t>
            </a:r>
            <a:r>
              <a:rPr lang="en-US" altLang="ja-JP" sz="2000" dirty="0" smtClean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pl-PL" altLang="ja-JP" sz="2000" dirty="0" smtClean="0">
                <a:solidFill>
                  <a:schemeClr val="tx1">
                    <a:lumMod val="85000"/>
                  </a:schemeClr>
                </a:solidFill>
              </a:rPr>
              <a:t>PR</a:t>
            </a:r>
            <a:r>
              <a:rPr lang="pl-PL" altLang="ja-JP" sz="2000" b="1" dirty="0" smtClean="0">
                <a:solidFill>
                  <a:schemeClr val="tx1">
                    <a:lumMod val="85000"/>
                  </a:schemeClr>
                </a:solidFill>
              </a:rPr>
              <a:t>C86</a:t>
            </a:r>
            <a:r>
              <a:rPr lang="pl-PL" altLang="ja-JP" sz="2000" dirty="0">
                <a:solidFill>
                  <a:schemeClr val="tx1">
                    <a:lumMod val="85000"/>
                  </a:schemeClr>
                </a:solidFill>
              </a:rPr>
              <a:t>, 024904(2012)</a:t>
            </a:r>
            <a:endParaRPr kumimoji="1" lang="ja-JP" alt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116429" y="1597624"/>
            <a:ext cx="3506362" cy="2895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560871" y="1595718"/>
            <a:ext cx="3506362" cy="2895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バリオン数 ≃ 陽子数？？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89574" y="2660790"/>
            <a:ext cx="2048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バリオン数</a:t>
            </a:r>
            <a:endParaRPr kumimoji="1" lang="en-US" altLang="ja-JP" sz="32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853948" y="181983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実験的観測量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52917" y="5800165"/>
            <a:ext cx="5245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両者を同一視してよいのか？</a:t>
            </a:r>
            <a:endParaRPr kumimoji="1" lang="ja-JP" altLang="en-US" sz="32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simeq&#10;\end{align*}&lt;/body&gt;&#10;  &lt;fcolor&gt;FFFFFFFF&lt;/fcolor&gt;&#10;  &lt;bcolor&gt;FFFFFFFF&lt;/bcolor&gt;&#10;  &lt;transparent&gt;True&lt;/transparent&gt;&#10;  &lt;resolution&gt;1800&lt;/resolution&gt;&#10;  &lt;imageh&gt;107&lt;/imageh&gt;&#10;  &lt;imagew&gt;166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4164" y="3316935"/>
            <a:ext cx="359777" cy="23190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452280" y="181983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理論的予言</a:t>
            </a:r>
            <a:endParaRPr kumimoji="1" lang="en-US" altLang="ja-JP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61725" y="291441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陽子数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90614" y="361277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陽子数＋中性子数</a:t>
            </a:r>
            <a:endParaRPr kumimoji="1" lang="ja-JP" altLang="en-US" sz="2400" dirty="0"/>
          </a:p>
        </p:txBody>
      </p:sp>
      <p:sp>
        <p:nvSpPr>
          <p:cNvPr id="13" name="左右矢印 12"/>
          <p:cNvSpPr/>
          <p:nvPr/>
        </p:nvSpPr>
        <p:spPr>
          <a:xfrm>
            <a:off x="3863783" y="2510118"/>
            <a:ext cx="1524000" cy="989070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9256" y="4673496"/>
            <a:ext cx="3307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※</a:t>
            </a:r>
            <a:r>
              <a:rPr kumimoji="1" lang="ja-JP" altLang="en-US" sz="2000" dirty="0" smtClean="0"/>
              <a:t>保存電荷であるバリオン数は理論的取り扱いが容易</a:t>
            </a:r>
            <a:endParaRPr kumimoji="1" lang="ja-JP" altLang="en-US" sz="2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15621" y="4673496"/>
            <a:ext cx="3307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※</a:t>
            </a:r>
            <a:r>
              <a:rPr kumimoji="1" lang="ja-JP" altLang="en-US" sz="2000" dirty="0" smtClean="0"/>
              <a:t>検出器は、電荷を持たない中性子を観測できない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031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Nucleon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and a coin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835696" y="2037081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218312" y="2037081"/>
            <a:ext cx="792088" cy="762556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左中かっこ 7"/>
          <p:cNvSpPr/>
          <p:nvPr/>
        </p:nvSpPr>
        <p:spPr>
          <a:xfrm rot="5400000">
            <a:off x="1907704" y="1749049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5590" y="3909289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43808" y="3909289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218109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40322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402488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左中かっこ 13"/>
          <p:cNvSpPr/>
          <p:nvPr/>
        </p:nvSpPr>
        <p:spPr>
          <a:xfrm rot="5400000">
            <a:off x="6290320" y="1749049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60200" y="6362528"/>
            <a:ext cx="212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MK, Asakawa,2012</a:t>
            </a:r>
            <a:endParaRPr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3159" y="5165411"/>
            <a:ext cx="244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Nucleon has</a:t>
            </a:r>
          </a:p>
          <a:p>
            <a:pPr algn="ctr"/>
            <a:r>
              <a:rPr lang="en-US" altLang="ja-JP" sz="2400" dirty="0" smtClean="0"/>
              <a:t>two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states.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82208" y="5290300"/>
            <a:ext cx="273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coin has two sides.</a:t>
            </a:r>
            <a:endParaRPr kumimoji="1" lang="ja-JP" altLang="en-US" sz="2400" dirty="0"/>
          </a:p>
        </p:txBody>
      </p:sp>
      <p:pic>
        <p:nvPicPr>
          <p:cNvPr id="205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5185560" y="3943106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ドイツの国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7175243" y="3938821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57243" y="1630506"/>
            <a:ext cx="91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coin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45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角丸四角形 92"/>
          <p:cNvSpPr/>
          <p:nvPr/>
        </p:nvSpPr>
        <p:spPr>
          <a:xfrm>
            <a:off x="924910" y="1203397"/>
            <a:ext cx="2333297" cy="2632879"/>
          </a:xfrm>
          <a:prstGeom prst="roundRect">
            <a:avLst>
              <a:gd name="adj" fmla="val 8559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Slot Machine Analogy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2660" y="1288575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円/楕円 76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latin typeface="Arial"/>
              </a:rPr>
              <a:t>=     +</a:t>
            </a:r>
            <a:endParaRPr lang="ja-JP" altLang="en-US" sz="3600" dirty="0">
              <a:latin typeface="Arial"/>
            </a:endParaRPr>
          </a:p>
        </p:txBody>
      </p:sp>
      <p:pic>
        <p:nvPicPr>
          <p:cNvPr id="89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7561454" y="683153"/>
            <a:ext cx="504860" cy="50040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8430305" y="686769"/>
            <a:ext cx="515351" cy="516628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675683" y="4916581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1991570" y="444794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1842204" y="4929291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3544518">
            <a:off x="1864123" y="529104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2310895" y="567068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7219991">
            <a:off x="2527403" y="497038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1343591" y="419021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8044006">
            <a:off x="1293131" y="491069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1234925" y="5715732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2548359">
            <a:off x="598896" y="5608347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2615439" y="42221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5232448">
            <a:off x="639073" y="4173560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7744" y="4132728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F0F1E">
                  <a:alpha val="0"/>
                </a:srgbClr>
              </a:gs>
              <a:gs pos="83000">
                <a:srgbClr val="1E1E32"/>
              </a:gs>
              <a:gs pos="100000">
                <a:srgbClr val="1E1E3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4644008" y="1408425"/>
            <a:ext cx="3678271" cy="2234547"/>
            <a:chOff x="4644008" y="1408425"/>
            <a:chExt cx="3678271" cy="2234547"/>
          </a:xfrm>
        </p:grpSpPr>
        <p:sp>
          <p:nvSpPr>
            <p:cNvPr id="48" name="正方形/長方形 47"/>
            <p:cNvSpPr/>
            <p:nvPr/>
          </p:nvSpPr>
          <p:spPr>
            <a:xfrm>
              <a:off x="5387167" y="2416534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5531183" y="3010600"/>
              <a:ext cx="144016" cy="19802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675199" y="2812578"/>
              <a:ext cx="144016" cy="39604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819215" y="2488542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5963230" y="2416534"/>
              <a:ext cx="144017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6107247" y="2200510"/>
              <a:ext cx="144016" cy="100811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6251263" y="2056494"/>
              <a:ext cx="144016" cy="115212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6395279" y="2056494"/>
              <a:ext cx="144016" cy="115212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6539295" y="2272518"/>
              <a:ext cx="144016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6683311" y="2416534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827327" y="2488542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971343" y="2668562"/>
              <a:ext cx="144016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7115359" y="2920590"/>
              <a:ext cx="144016" cy="28803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259375" y="3017596"/>
              <a:ext cx="144016" cy="1910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85" name="直線矢印コネクタ 84"/>
            <p:cNvCxnSpPr/>
            <p:nvPr/>
          </p:nvCxnSpPr>
          <p:spPr>
            <a:xfrm flipV="1">
              <a:off x="5387167" y="1840470"/>
              <a:ext cx="0" cy="16561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直線矢印コネクタ 85"/>
            <p:cNvCxnSpPr/>
            <p:nvPr/>
          </p:nvCxnSpPr>
          <p:spPr>
            <a:xfrm>
              <a:off x="5171143" y="3208622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_{\rm tot}(N)&#10;\end{align*}&lt;/body&gt;&#10;  &lt;fcolor&gt;FFFFFFFF&lt;/fcolor&gt;&#10;  &lt;bcolor&gt;FFFFFFFF&lt;/bcolor&gt;&#10;  &lt;transparent&gt;True&lt;/transparent&gt;&#10;  &lt;resolution&gt;1800&lt;/resolution&gt;&#10;  &lt;imageh&gt;249&lt;/imageh&gt;&#10;  &lt;imagew&gt;813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408425"/>
              <a:ext cx="1268414" cy="388481"/>
            </a:xfrm>
            <a:prstGeom prst="rect">
              <a:avLst/>
            </a:prstGeom>
          </p:spPr>
        </p:pic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N_{\rm tot}&#10;\end{align*}&lt;/body&gt;&#10;  &lt;fcolor&gt;FFFFFFFF&lt;/fcolor&gt;&#10;  &lt;bcolor&gt;FFFFFFFF&lt;/bcolor&gt;&#10;  &lt;transparent&gt;True&lt;/transparent&gt;&#10;  &lt;resolution&gt;1800&lt;/resolution&gt;&#10;  &lt;imageh&gt;209&lt;/imageh&gt;&#10;  &lt;imagew&gt;432&lt;/imagew&gt;&#10;  &lt;scale&gt;50&lt;/scale&gt;&#10;  &lt;cursor&gt;2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029" y="3335640"/>
              <a:ext cx="635250" cy="307332"/>
            </a:xfrm>
            <a:prstGeom prst="rect">
              <a:avLst/>
            </a:prstGeom>
          </p:spPr>
        </p:pic>
      </p:grpSp>
      <p:grpSp>
        <p:nvGrpSpPr>
          <p:cNvPr id="9" name="グループ化 8"/>
          <p:cNvGrpSpPr/>
          <p:nvPr/>
        </p:nvGrpSpPr>
        <p:grpSpPr>
          <a:xfrm>
            <a:off x="4648048" y="4132728"/>
            <a:ext cx="3828632" cy="2327345"/>
            <a:chOff x="4648048" y="4132728"/>
            <a:chExt cx="3828632" cy="2327345"/>
          </a:xfrm>
        </p:grpSpPr>
        <p:sp>
          <p:nvSpPr>
            <p:cNvPr id="64" name="正方形/長方形 63"/>
            <p:cNvSpPr/>
            <p:nvPr/>
          </p:nvSpPr>
          <p:spPr>
            <a:xfrm>
              <a:off x="5402388" y="5237911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549579" y="5669959"/>
              <a:ext cx="144016" cy="36004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5693922" y="5484465"/>
              <a:ext cx="128795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5819215" y="5320341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963230" y="5237911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6112993" y="5489939"/>
              <a:ext cx="128795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6240915" y="5320341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6385872" y="5561947"/>
              <a:ext cx="144016" cy="46805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6531067" y="5795973"/>
              <a:ext cx="144016" cy="23402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6822636" y="5849978"/>
              <a:ext cx="144016" cy="18002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 flipV="1">
              <a:off x="5402388" y="4661847"/>
              <a:ext cx="0" cy="1656184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cxnSp>
          <p:nvCxnSpPr>
            <p:cNvPr id="88" name="直線矢印コネクタ 87"/>
            <p:cNvCxnSpPr/>
            <p:nvPr/>
          </p:nvCxnSpPr>
          <p:spPr>
            <a:xfrm>
              <a:off x="5186364" y="6029999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pic>
          <p:nvPicPr>
  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N_{\rm head}&#10;\end{align*}&lt;/body&gt;&#10;  &lt;fcolor&gt;FFFFFFFF&lt;/fcolor&gt;&#10;  &lt;bcolor&gt;FFFFFFFF&lt;/bcolor&gt;&#10;  &lt;transparent&gt;True&lt;/transparent&gt;&#10;  &lt;resolution&gt;1800&lt;/resolution&gt;&#10;  &lt;imageh&gt;210&lt;/imageh&gt;&#10;  &lt;imagew&gt;589&lt;/imagew&gt;&#10;  &lt;scale&gt;50&lt;/scale&gt;&#10;  &lt;cursor&gt;28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890" y="6175988"/>
              <a:ext cx="796790" cy="284085"/>
            </a:xfrm>
            <a:prstGeom prst="rect">
              <a:avLst/>
            </a:prstGeom>
          </p:spPr>
        </p:pic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{\rm head}(N)&#10;\end{align*}&lt;/body&gt;&#10;  &lt;fcolor&gt;FFFFFFFF&lt;/fcolor&gt;&#10;  &lt;bcolor&gt;FFFFFFFF&lt;/bcolor&gt;&#10;  &lt;transparent&gt;True&lt;/transparent&gt;&#10;  &lt;resolution&gt;1800&lt;/resolution&gt;&#10;  &lt;imageh&gt;249&lt;/imageh&gt;&#10;  &lt;imagew&gt;967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048" y="4132728"/>
              <a:ext cx="1508679" cy="388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5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492919" y="1622606"/>
            <a:ext cx="8229740" cy="128195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Reconstructing Total Coin Number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_{\rm head}(N_{\rm head}) &#10;= \sum_{N_{\rm tot}}&#10;B_{1/2}(N_{\rm head};N_{\rm tot})&#10;P_{\rm tot}(N_{\rm tot})&#10;\end{align*}&lt;/body&gt;&#10;  &lt;fcolor&gt;FFFFFFFF&lt;/fcolor&gt;&#10;  &lt;bcolor&gt;FFFFFFFF&lt;/bcolor&gt;&#10;  &lt;transparent&gt;True&lt;/transparent&gt;&#10;  &lt;resolution&gt;1800&lt;/resolution&gt;&#10;  &lt;imageh&gt;561&lt;/imageh&gt;&#10;  &lt;imagew&gt;5107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8" y="1950207"/>
            <a:ext cx="7626917" cy="837811"/>
          </a:xfrm>
          <a:prstGeom prst="rect">
            <a:avLst/>
          </a:prstGeom>
        </p:spPr>
      </p:pic>
      <p:pic>
        <p:nvPicPr>
          <p:cNvPr id="6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5731771" y="40187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7047658" y="3550152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6898292" y="403149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3544518">
            <a:off x="6920211" y="4393249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7366983" y="477289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7219991">
            <a:off x="7583491" y="4072592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6399679" y="329242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8044006">
            <a:off x="6349219" y="4012899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6291013" y="481793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2548359">
            <a:off x="5654984" y="471055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7671527" y="3324393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5232448">
            <a:off x="5695161" y="327576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5593832" y="3234934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1E1E32">
                  <a:alpha val="0"/>
                </a:srgbClr>
              </a:gs>
              <a:gs pos="83000">
                <a:srgbClr val="1E1E32"/>
              </a:gs>
              <a:gs pos="100000">
                <a:srgbClr val="1E1E3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吹き出し 19"/>
          <p:cNvSpPr/>
          <p:nvPr/>
        </p:nvSpPr>
        <p:spPr>
          <a:xfrm>
            <a:off x="5773264" y="3286744"/>
            <a:ext cx="2666209" cy="2289297"/>
          </a:xfrm>
          <a:prstGeom prst="wedgeRectCallout">
            <a:avLst>
              <a:gd name="adj1" fmla="val 19566"/>
              <a:gd name="adj2" fmla="val -82236"/>
            </a:avLst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781696" y="40187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1948217" y="403149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2416908" y="477289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1449604" y="329242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1340938" y="481793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2721452" y="3324393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643757" y="3234934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1E1E32">
                  <a:alpha val="0"/>
                </a:srgbClr>
              </a:gs>
              <a:gs pos="83000">
                <a:srgbClr val="1E1E32"/>
              </a:gs>
              <a:gs pos="100000">
                <a:srgbClr val="1E1E3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吹き出し 33"/>
          <p:cNvSpPr/>
          <p:nvPr/>
        </p:nvSpPr>
        <p:spPr>
          <a:xfrm>
            <a:off x="823189" y="3286744"/>
            <a:ext cx="2666209" cy="2289297"/>
          </a:xfrm>
          <a:prstGeom prst="wedgeRectCallout">
            <a:avLst>
              <a:gd name="adj1" fmla="val -21455"/>
              <a:gd name="adj2" fmla="val -80278"/>
            </a:avLst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06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1192306" y="1936377"/>
            <a:ext cx="6687671" cy="227703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Relation b/w baryon/proton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89529" y="4679165"/>
            <a:ext cx="6203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And, similar formulae for higher order </a:t>
            </a:r>
            <a:r>
              <a:rPr kumimoji="1" lang="en-US" altLang="ja-JP" sz="2400" dirty="0" err="1" smtClean="0"/>
              <a:t>cumulants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p^{\rm (net)})^2 \rangle&#10;=&amp;amp; \frac14 \langle (\delta N_{\rm B}^{\rm (net)})^2 \rangle&#10;+ \frac14 \langle N_{\rm B}^{\rm (tot)} \rangle&#10;\end{align*}&lt;/body&gt;&#10;  &lt;fcolor&gt;FF000000&lt;/fcolor&gt;&#10;  &lt;bcolor&gt;FFFFFFFF&lt;/bcolor&gt;&#10;  &lt;transparent&gt;True&lt;/transparent&gt;&#10;  &lt;resolution&gt;1800&lt;/resolution&gt;&#10;  &lt;imageh&gt;505&lt;/imageh&gt;&#10;  &lt;imagew&gt;4305&lt;/imagew&gt;&#10;  &lt;scale&gt;50&lt;/scale&gt;&#10;  &lt;cursor&gt;14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56" y="2200545"/>
            <a:ext cx="5643411" cy="66200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(\delta N_{\rm B}^{\rm (net)})^2 \rangle&#10;=&amp;amp; 4 \langle (\delta N_p^{\rm (net)})^2 \rangle&#10;-2 \langle N_p^{\rm (tot)} \rangle \end{align*}&lt;/body&gt;&#10;  &lt;fcolor&gt;FF000000&lt;/fcolor&gt;&#10;  &lt;bcolor&gt;FFFFFFFF&lt;/bcolor&gt;&#10;  &lt;transparent&gt;True&lt;/transparent&gt;&#10;  &lt;resolution&gt;1800&lt;/resolution&gt;&#10;  &lt;imageh&gt;356&lt;/imageh&gt;&#10;  &lt;imagew&gt;4187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53" y="3280665"/>
            <a:ext cx="5832648" cy="4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0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5305" y="1598211"/>
            <a:ext cx="84301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Fluctuations are invaluable tools in physics, as well as in our daily life.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Fluctuations acquire much attention in relativistic heavy-ion collisions. In particular, their non-</a:t>
            </a:r>
            <a:r>
              <a:rPr kumimoji="1" lang="en-US" altLang="ja-JP" sz="2800" dirty="0" err="1" smtClean="0"/>
              <a:t>Gaussianity</a:t>
            </a:r>
            <a:r>
              <a:rPr kumimoji="1" lang="en-US" altLang="ja-JP" sz="2800" dirty="0" smtClean="0"/>
              <a:t> is one of the latest topics in this realm.</a:t>
            </a:r>
          </a:p>
        </p:txBody>
      </p:sp>
    </p:spTree>
    <p:extLst>
      <p:ext uri="{BB962C8B-B14F-4D97-AF65-F5344CB8AC3E}">
        <p14:creationId xmlns:p14="http://schemas.microsoft.com/office/powerpoint/2010/main" val="37994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174653" y="2563906"/>
            <a:ext cx="485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FFCCCC"/>
                </a:solidFill>
              </a:rPr>
              <a:t>論語</a:t>
            </a:r>
            <a:r>
              <a:rPr kumimoji="1" lang="ja-JP" altLang="en-US" sz="2400" dirty="0" smtClean="0"/>
              <a:t>と</a:t>
            </a:r>
            <a:r>
              <a:rPr kumimoji="1" lang="ja-JP" altLang="en-US" sz="2400" dirty="0" smtClean="0">
                <a:solidFill>
                  <a:srgbClr val="C9E4FF"/>
                </a:solidFill>
              </a:rPr>
              <a:t>格子</a:t>
            </a:r>
            <a:r>
              <a:rPr kumimoji="1" lang="en-US" altLang="ja-JP" sz="2400" dirty="0" smtClean="0">
                <a:solidFill>
                  <a:srgbClr val="C9E4FF"/>
                </a:solidFill>
              </a:rPr>
              <a:t>QCD</a:t>
            </a:r>
            <a:r>
              <a:rPr kumimoji="1" lang="ja-JP" altLang="en-US" sz="2400" dirty="0" smtClean="0">
                <a:solidFill>
                  <a:srgbClr val="C9E4FF"/>
                </a:solidFill>
              </a:rPr>
              <a:t>数値シミュレーション</a:t>
            </a:r>
            <a:endParaRPr kumimoji="1" lang="ja-JP" altLang="en-US" sz="2400" dirty="0">
              <a:solidFill>
                <a:srgbClr val="C9E4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1" y="3155577"/>
            <a:ext cx="8101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「勾配フロー変換」がもたらす格子</a:t>
            </a:r>
            <a:r>
              <a:rPr kumimoji="1" lang="en-US" altLang="ja-JP" sz="2800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QCD</a:t>
            </a:r>
            <a:r>
              <a:rPr kumimoji="1" lang="ja-JP" altLang="en-US" sz="2800" dirty="0" smtClean="0">
                <a:latin typeface="小塚ゴシック Pr6N M" panose="020B0700000000000000" pitchFamily="34" charset="-128"/>
                <a:ea typeface="小塚ゴシック Pr6N M" panose="020B0700000000000000" pitchFamily="34" charset="-128"/>
              </a:rPr>
              <a:t>の新展開</a:t>
            </a:r>
            <a:endParaRPr kumimoji="1" lang="ja-JP" altLang="en-US" sz="2800" dirty="0">
              <a:latin typeface="小塚ゴシック Pr6N M" panose="020B0700000000000000" pitchFamily="34" charset="-128"/>
              <a:ea typeface="小塚ゴシック Pr6N M" panose="020B0700000000000000" pitchFamily="34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41165" y="1891998"/>
            <a:ext cx="132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話題その二</a:t>
            </a:r>
            <a:endParaRPr kumimoji="1" lang="ja-JP" altLang="en-US" dirty="0"/>
          </a:p>
        </p:txBody>
      </p:sp>
      <p:pic>
        <p:nvPicPr>
          <p:cNvPr id="1026" name="Picture 2" descr="http://www.nachikan.jp/files/3613/1545/0056/img-nachinotaki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8" b="11332"/>
          <a:stretch/>
        </p:blipFill>
        <p:spPr bwMode="auto">
          <a:xfrm>
            <a:off x="1380069" y="4061011"/>
            <a:ext cx="2857500" cy="2665785"/>
          </a:xfrm>
          <a:prstGeom prst="wedgeRectCallout">
            <a:avLst>
              <a:gd name="adj1" fmla="val -18323"/>
              <a:gd name="adj2" fmla="val -6191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8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477747" y="1755274"/>
            <a:ext cx="8149988" cy="1631216"/>
            <a:chOff x="477747" y="1755274"/>
            <a:chExt cx="8149988" cy="163121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77747" y="1755274"/>
              <a:ext cx="814998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6600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一本の草も涼風宿りけり</a:t>
              </a:r>
              <a:endParaRPr kumimoji="1" lang="ja-JP" altLang="en-US" sz="66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329742" y="2863270"/>
              <a:ext cx="6445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even on one blade of grass the cool wind lives</a:t>
              </a:r>
              <a:endParaRPr kumimoji="1" lang="ja-JP" altLang="en-US" sz="28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434487" y="3989294"/>
            <a:ext cx="2236510" cy="1519936"/>
            <a:chOff x="3434487" y="3989294"/>
            <a:chExt cx="2236510" cy="151993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434487" y="3989294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0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小林</a:t>
              </a:r>
              <a:r>
                <a:rPr lang="ja-JP" altLang="en-US" sz="4000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一茶</a:t>
              </a:r>
              <a:endParaRPr kumimoji="1" lang="ja-JP" altLang="en-US" sz="40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583565" y="4678233"/>
              <a:ext cx="19383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err="1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Issa</a:t>
              </a:r>
              <a:r>
                <a:rPr kumimoji="1"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 Kobayashi</a:t>
              </a:r>
            </a:p>
            <a:p>
              <a:pPr algn="ctr"/>
              <a:r>
                <a:rPr kumimoji="1"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1814</a:t>
              </a:r>
              <a:endParaRPr kumimoji="1" lang="ja-JP" altLang="en-US" sz="24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90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格子</a:t>
            </a:r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数値シミュレーション</a:t>
            </a:r>
            <a:endParaRPr kumimoji="1" lang="ja-JP" altLang="en-US" dirty="0"/>
          </a:p>
        </p:txBody>
      </p:sp>
      <p:pic>
        <p:nvPicPr>
          <p:cNvPr id="9" name="Picture 76" descr="latt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04">
            <a:off x="2744318" y="1331065"/>
            <a:ext cx="3686357" cy="355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3487275" y="2064132"/>
            <a:ext cx="2196000" cy="2196000"/>
          </a:xfrm>
          <a:prstGeom prst="ellipse">
            <a:avLst/>
          </a:prstGeom>
          <a:solidFill>
            <a:srgbClr val="B3D9FF">
              <a:alpha val="50000"/>
            </a:srgb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026183" y="2287534"/>
            <a:ext cx="1080000" cy="108000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339354" y="2758042"/>
            <a:ext cx="1080000" cy="1080000"/>
          </a:xfrm>
          <a:prstGeom prst="ellipse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758234" y="2793852"/>
            <a:ext cx="1080000" cy="108000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05565" y="4874698"/>
            <a:ext cx="6070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量子色力学（</a:t>
            </a:r>
            <a:r>
              <a:rPr kumimoji="1" lang="en-US" altLang="ja-JP" sz="2800" dirty="0" smtClean="0"/>
              <a:t>QCD</a:t>
            </a:r>
            <a:r>
              <a:rPr kumimoji="1" lang="ja-JP" altLang="en-US" sz="2800" dirty="0" smtClean="0"/>
              <a:t>）を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第一原理的に取り扱う現状唯一の手段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2079" y="6206355"/>
            <a:ext cx="836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/>
              <a:t>ただし、</a:t>
            </a:r>
            <a:r>
              <a:rPr lang="ja-JP" altLang="en-US" sz="2400" dirty="0"/>
              <a:t>正確</a:t>
            </a:r>
            <a:r>
              <a:rPr lang="ja-JP" altLang="en-US" sz="2400" dirty="0" smtClean="0"/>
              <a:t>な予言を行うためには「連続極限」への外挿が必要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81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格子間隔と計算コスト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531076" y="2638114"/>
            <a:ext cx="4157458" cy="575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991140" y="1680746"/>
            <a:ext cx="0" cy="1867413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75" y="2532316"/>
            <a:ext cx="234267" cy="211596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1531140" y="1680746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071140" y="1680170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611140" y="1679238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151140" y="1680170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691140" y="1680171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231140" y="1680169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982890" y="2344613"/>
            <a:ext cx="562314" cy="45342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531140" y="2354446"/>
            <a:ext cx="540000" cy="21687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 flipV="1">
            <a:off x="2057077" y="2571325"/>
            <a:ext cx="552423" cy="33666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 flipV="1">
            <a:off x="2609500" y="2907757"/>
            <a:ext cx="541640" cy="531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3149500" y="2488197"/>
            <a:ext cx="539999" cy="47267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 flipV="1">
            <a:off x="3692769" y="2480930"/>
            <a:ext cx="535089" cy="3678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V="1">
            <a:off x="4217439" y="2395346"/>
            <a:ext cx="585591" cy="45342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H="1" flipV="1">
            <a:off x="457240" y="2748882"/>
            <a:ext cx="541640" cy="531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3696445" y="3230880"/>
            <a:ext cx="534695" cy="0"/>
          </a:xfrm>
          <a:prstGeom prst="straightConnector1">
            <a:avLst/>
          </a:prstGeom>
          <a:ln>
            <a:solidFill>
              <a:srgbClr val="C9E4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08" y="3282816"/>
            <a:ext cx="191589" cy="188227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phi(x)&#10;\end{align*}&lt;/body&gt;&#10;  &lt;fcolor&gt;FFFFFFFF&lt;/fcolor&gt;&#10;  &lt;bcolor&gt;FFFFFFFF&lt;/bcolor&gt;&#10;  &lt;transparent&gt;True&lt;/transparent&gt;&#10;  &lt;resolution&gt;1800&lt;/resolution&gt;&#10;  &lt;imageh&gt;249&lt;/imageh&gt;&#10;  &lt;imagew&gt;44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181" y="1703372"/>
            <a:ext cx="773275" cy="430750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401832" y="3768766"/>
            <a:ext cx="4634339" cy="2712127"/>
            <a:chOff x="401832" y="3768766"/>
            <a:chExt cx="4634339" cy="2712127"/>
          </a:xfrm>
        </p:grpSpPr>
        <p:cxnSp>
          <p:nvCxnSpPr>
            <p:cNvPr id="71" name="直線矢印コネクタ 70"/>
            <p:cNvCxnSpPr/>
            <p:nvPr/>
          </p:nvCxnSpPr>
          <p:spPr>
            <a:xfrm>
              <a:off x="532411" y="5305076"/>
              <a:ext cx="4157458" cy="57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 flipV="1">
              <a:off x="991140" y="4372141"/>
              <a:ext cx="0" cy="186741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904" y="5223711"/>
              <a:ext cx="234267" cy="211596"/>
            </a:xfrm>
            <a:prstGeom prst="rect">
              <a:avLst/>
            </a:prstGeom>
          </p:spPr>
        </p:pic>
        <p:cxnSp>
          <p:nvCxnSpPr>
            <p:cNvPr id="74" name="直線コネクタ 73"/>
            <p:cNvCxnSpPr/>
            <p:nvPr/>
          </p:nvCxnSpPr>
          <p:spPr>
            <a:xfrm>
              <a:off x="1171140" y="4372141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1351140" y="4371565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1531140" y="4370633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1711140" y="4371565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1891140" y="4371566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2071140" y="4371564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2251140" y="4351014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2431140" y="4350438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611140" y="4349506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791140" y="4350438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2971140" y="4350439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3151140" y="4350437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>
              <a:off x="3331140" y="4340053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3511140" y="4339477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691140" y="4338545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3871140" y="4339477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4051140" y="4339478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4231140" y="4339476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V="1">
              <a:off x="982890" y="5008049"/>
              <a:ext cx="562314" cy="453422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>
              <a:off x="1531140" y="5017882"/>
              <a:ext cx="540000" cy="216878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flipH="1" flipV="1">
              <a:off x="2057077" y="5234761"/>
              <a:ext cx="552423" cy="336664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 flipH="1" flipV="1">
              <a:off x="2609500" y="5571193"/>
              <a:ext cx="541640" cy="53113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 flipH="1">
              <a:off x="3149500" y="5151633"/>
              <a:ext cx="539999" cy="472673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 flipV="1">
              <a:off x="3692769" y="5144366"/>
              <a:ext cx="535089" cy="367839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V="1">
              <a:off x="4217439" y="5058782"/>
              <a:ext cx="585591" cy="453422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 flipH="1" flipV="1">
              <a:off x="457240" y="5412318"/>
              <a:ext cx="541640" cy="53113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V="1">
              <a:off x="977078" y="5043207"/>
              <a:ext cx="187738" cy="5947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V="1">
              <a:off x="1341148" y="5121689"/>
              <a:ext cx="184850" cy="31779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 flipV="1">
              <a:off x="2061763" y="5013251"/>
              <a:ext cx="187738" cy="5947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 flipV="1">
              <a:off x="2781761" y="5637944"/>
              <a:ext cx="196101" cy="24869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 flipV="1">
              <a:off x="3322779" y="5063984"/>
              <a:ext cx="187738" cy="5947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 flipV="1">
              <a:off x="3859534" y="5164102"/>
              <a:ext cx="187738" cy="5947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1173066" y="5063984"/>
              <a:ext cx="168403" cy="37132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 flipH="1">
              <a:off x="1527272" y="5003876"/>
              <a:ext cx="181934" cy="11781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 flipV="1">
              <a:off x="1704357" y="5013251"/>
              <a:ext cx="180642" cy="15799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 flipV="1">
              <a:off x="1900734" y="5164102"/>
              <a:ext cx="170394" cy="43364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 flipH="1" flipV="1">
              <a:off x="2250124" y="5037821"/>
              <a:ext cx="181640" cy="72555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 flipV="1">
              <a:off x="2424815" y="5151633"/>
              <a:ext cx="187738" cy="5947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/>
            <p:nvPr/>
          </p:nvCxnSpPr>
          <p:spPr>
            <a:xfrm flipH="1" flipV="1">
              <a:off x="2617352" y="5151021"/>
              <a:ext cx="169920" cy="70703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 flipV="1">
              <a:off x="3145723" y="5054294"/>
              <a:ext cx="192138" cy="5992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flipV="1">
              <a:off x="2963461" y="5058794"/>
              <a:ext cx="187738" cy="5947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flipH="1" flipV="1">
              <a:off x="3516232" y="5056544"/>
              <a:ext cx="181628" cy="32438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 flipV="1">
              <a:off x="3696445" y="5369711"/>
              <a:ext cx="163089" cy="391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H="1" flipV="1">
              <a:off x="4043969" y="5155762"/>
              <a:ext cx="180642" cy="15799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H="1" flipV="1">
              <a:off x="4225892" y="5304340"/>
              <a:ext cx="163640" cy="33360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824218" y="5299593"/>
              <a:ext cx="163640" cy="33360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下矢印 84"/>
            <p:cNvSpPr/>
            <p:nvPr/>
          </p:nvSpPr>
          <p:spPr>
            <a:xfrm>
              <a:off x="998880" y="3768766"/>
              <a:ext cx="1850761" cy="40519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881465" y="3771144"/>
              <a:ext cx="1930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連続</a:t>
              </a:r>
              <a:r>
                <a:rPr lang="ja-JP" altLang="en-US" sz="2000" dirty="0"/>
                <a:t>理論</a:t>
              </a:r>
              <a:r>
                <a:rPr lang="ja-JP" altLang="en-US" sz="2000" dirty="0" smtClean="0"/>
                <a:t>に迫る</a:t>
              </a:r>
              <a:endParaRPr kumimoji="1" lang="ja-JP" altLang="en-US" sz="2000" dirty="0"/>
            </a:p>
          </p:txBody>
        </p:sp>
        <p:cxnSp>
          <p:nvCxnSpPr>
            <p:cNvPr id="86" name="直線矢印コネクタ 85"/>
            <p:cNvCxnSpPr/>
            <p:nvPr/>
          </p:nvCxnSpPr>
          <p:spPr>
            <a:xfrm>
              <a:off x="4028704" y="6216919"/>
              <a:ext cx="213325" cy="1"/>
            </a:xfrm>
            <a:prstGeom prst="straightConnector1">
              <a:avLst/>
            </a:prstGeom>
            <a:ln>
              <a:solidFill>
                <a:srgbClr val="C9E4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643" y="6292666"/>
              <a:ext cx="191589" cy="188227"/>
            </a:xfrm>
            <a:prstGeom prst="rect">
              <a:avLst/>
            </a:prstGeom>
          </p:spPr>
        </p:pic>
        <p:pic>
          <p:nvPicPr>
  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phi(x)&#10;\end{align*}&lt;/body&gt;&#10;  &lt;fcolor&gt;FFFFFFFF&lt;/fcolor&gt;&#10;  &lt;bcolor&gt;FFFFFFFF&lt;/bcolor&gt;&#10;  &lt;transparent&gt;True&lt;/transparent&gt;&#10;  &lt;resolution&gt;1800&lt;/resolution&gt;&#10;  &lt;imageh&gt;249&lt;/imageh&gt;&#10;  &lt;imagew&gt;447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0569" y="4349032"/>
              <a:ext cx="773275" cy="430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6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格子間隔と計算コスト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531076" y="2638114"/>
            <a:ext cx="4157458" cy="575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991140" y="1680746"/>
            <a:ext cx="0" cy="1867413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75" y="2532316"/>
            <a:ext cx="234267" cy="211596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1531140" y="1680746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071140" y="1680170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2611140" y="1679238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151140" y="1680170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3691140" y="1680171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4231140" y="1680169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982890" y="2344613"/>
            <a:ext cx="562314" cy="45342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531140" y="2354446"/>
            <a:ext cx="540000" cy="21687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 flipV="1">
            <a:off x="2057077" y="2571325"/>
            <a:ext cx="552423" cy="33666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 flipV="1">
            <a:off x="2609500" y="2907757"/>
            <a:ext cx="541640" cy="531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3149500" y="2488197"/>
            <a:ext cx="539999" cy="47267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 flipV="1">
            <a:off x="3692769" y="2480930"/>
            <a:ext cx="535089" cy="36783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V="1">
            <a:off x="4217439" y="2395346"/>
            <a:ext cx="585591" cy="45342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H="1" flipV="1">
            <a:off x="457240" y="2748882"/>
            <a:ext cx="541640" cy="531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3696445" y="3230880"/>
            <a:ext cx="534695" cy="0"/>
          </a:xfrm>
          <a:prstGeom prst="straightConnector1">
            <a:avLst/>
          </a:prstGeom>
          <a:ln>
            <a:solidFill>
              <a:srgbClr val="C9E4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08" y="3282816"/>
            <a:ext cx="191589" cy="188227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phi(x)&#10;\end{align*}&lt;/body&gt;&#10;  &lt;fcolor&gt;FFFFFFFF&lt;/fcolor&gt;&#10;  &lt;bcolor&gt;FFFFFFFF&lt;/bcolor&gt;&#10;  &lt;transparent&gt;True&lt;/transparent&gt;&#10;  &lt;resolution&gt;1800&lt;/resolution&gt;&#10;  &lt;imageh&gt;249&lt;/imageh&gt;&#10;  &lt;imagew&gt;44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0181" y="1703372"/>
            <a:ext cx="773275" cy="430750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401832" y="3768766"/>
            <a:ext cx="4634339" cy="2712127"/>
            <a:chOff x="401832" y="3768766"/>
            <a:chExt cx="4634339" cy="2712127"/>
          </a:xfrm>
        </p:grpSpPr>
        <p:cxnSp>
          <p:nvCxnSpPr>
            <p:cNvPr id="71" name="直線矢印コネクタ 70"/>
            <p:cNvCxnSpPr/>
            <p:nvPr/>
          </p:nvCxnSpPr>
          <p:spPr>
            <a:xfrm>
              <a:off x="532411" y="5305076"/>
              <a:ext cx="4157458" cy="57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矢印コネクタ 71"/>
            <p:cNvCxnSpPr/>
            <p:nvPr/>
          </p:nvCxnSpPr>
          <p:spPr>
            <a:xfrm flipV="1">
              <a:off x="991140" y="4372141"/>
              <a:ext cx="0" cy="186741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3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904" y="5223711"/>
              <a:ext cx="234267" cy="211596"/>
            </a:xfrm>
            <a:prstGeom prst="rect">
              <a:avLst/>
            </a:prstGeom>
          </p:spPr>
        </p:pic>
        <p:cxnSp>
          <p:nvCxnSpPr>
            <p:cNvPr id="74" name="直線コネクタ 73"/>
            <p:cNvCxnSpPr/>
            <p:nvPr/>
          </p:nvCxnSpPr>
          <p:spPr>
            <a:xfrm>
              <a:off x="1171140" y="4372141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>
              <a:off x="1351140" y="4371565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1531140" y="4370633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>
              <a:off x="1711140" y="4371565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コネクタ 77"/>
            <p:cNvCxnSpPr/>
            <p:nvPr/>
          </p:nvCxnSpPr>
          <p:spPr>
            <a:xfrm>
              <a:off x="1891140" y="4371566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2071140" y="4371564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/>
            <p:cNvCxnSpPr/>
            <p:nvPr/>
          </p:nvCxnSpPr>
          <p:spPr>
            <a:xfrm>
              <a:off x="2251140" y="4351014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/>
            <p:cNvCxnSpPr/>
            <p:nvPr/>
          </p:nvCxnSpPr>
          <p:spPr>
            <a:xfrm>
              <a:off x="2431140" y="4350438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2611140" y="4349506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/>
            <p:cNvCxnSpPr/>
            <p:nvPr/>
          </p:nvCxnSpPr>
          <p:spPr>
            <a:xfrm>
              <a:off x="2791140" y="4350438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/>
            <p:cNvCxnSpPr/>
            <p:nvPr/>
          </p:nvCxnSpPr>
          <p:spPr>
            <a:xfrm>
              <a:off x="2971140" y="4350439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/>
            <p:cNvCxnSpPr/>
            <p:nvPr/>
          </p:nvCxnSpPr>
          <p:spPr>
            <a:xfrm>
              <a:off x="3151140" y="4350437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/>
            <p:cNvCxnSpPr/>
            <p:nvPr/>
          </p:nvCxnSpPr>
          <p:spPr>
            <a:xfrm>
              <a:off x="3331140" y="4340053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3511140" y="4339477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/>
            <p:cNvCxnSpPr/>
            <p:nvPr/>
          </p:nvCxnSpPr>
          <p:spPr>
            <a:xfrm>
              <a:off x="3691140" y="4338545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/>
            <p:cNvCxnSpPr/>
            <p:nvPr/>
          </p:nvCxnSpPr>
          <p:spPr>
            <a:xfrm>
              <a:off x="3871140" y="4339477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>
            <a:xfrm>
              <a:off x="4051140" y="4339478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/>
            <p:cNvCxnSpPr/>
            <p:nvPr/>
          </p:nvCxnSpPr>
          <p:spPr>
            <a:xfrm>
              <a:off x="4231140" y="4339476"/>
              <a:ext cx="0" cy="1867413"/>
            </a:xfrm>
            <a:prstGeom prst="line">
              <a:avLst/>
            </a:prstGeom>
            <a:ln>
              <a:solidFill>
                <a:srgbClr val="C9E4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/>
            <p:nvPr/>
          </p:nvCxnSpPr>
          <p:spPr>
            <a:xfrm flipV="1">
              <a:off x="982890" y="5008049"/>
              <a:ext cx="562314" cy="453422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/>
            <p:cNvCxnSpPr/>
            <p:nvPr/>
          </p:nvCxnSpPr>
          <p:spPr>
            <a:xfrm>
              <a:off x="1531140" y="5017882"/>
              <a:ext cx="540000" cy="216878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 flipH="1" flipV="1">
              <a:off x="2057077" y="5234761"/>
              <a:ext cx="552423" cy="336664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/>
            <p:nvPr/>
          </p:nvCxnSpPr>
          <p:spPr>
            <a:xfrm flipH="1" flipV="1">
              <a:off x="2609500" y="5571193"/>
              <a:ext cx="541640" cy="53113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 flipH="1">
              <a:off x="3149500" y="5151633"/>
              <a:ext cx="539999" cy="472673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/>
            <p:nvPr/>
          </p:nvCxnSpPr>
          <p:spPr>
            <a:xfrm flipH="1" flipV="1">
              <a:off x="3692769" y="5144366"/>
              <a:ext cx="535089" cy="367839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>
            <a:xfrm flipV="1">
              <a:off x="4217439" y="5058782"/>
              <a:ext cx="585591" cy="453422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/>
            <p:cNvCxnSpPr/>
            <p:nvPr/>
          </p:nvCxnSpPr>
          <p:spPr>
            <a:xfrm flipH="1" flipV="1">
              <a:off x="457240" y="5412318"/>
              <a:ext cx="541640" cy="53113"/>
            </a:xfrm>
            <a:prstGeom prst="line">
              <a:avLst/>
            </a:prstGeom>
            <a:ln w="952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V="1">
              <a:off x="977078" y="5043207"/>
              <a:ext cx="187738" cy="5947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/>
            <p:cNvCxnSpPr/>
            <p:nvPr/>
          </p:nvCxnSpPr>
          <p:spPr>
            <a:xfrm flipV="1">
              <a:off x="1341148" y="5121689"/>
              <a:ext cx="184850" cy="31779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線コネクタ 124"/>
            <p:cNvCxnSpPr/>
            <p:nvPr/>
          </p:nvCxnSpPr>
          <p:spPr>
            <a:xfrm flipV="1">
              <a:off x="2061763" y="5013251"/>
              <a:ext cx="187738" cy="5947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 flipV="1">
              <a:off x="2781761" y="5637944"/>
              <a:ext cx="196101" cy="24869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 flipV="1">
              <a:off x="3322779" y="5063984"/>
              <a:ext cx="187738" cy="5947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 flipV="1">
              <a:off x="3859534" y="5164102"/>
              <a:ext cx="187738" cy="5947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1173066" y="5063984"/>
              <a:ext cx="168403" cy="37132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 flipH="1">
              <a:off x="1527272" y="5003876"/>
              <a:ext cx="181934" cy="11781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 flipH="1" flipV="1">
              <a:off x="1704357" y="5013251"/>
              <a:ext cx="180642" cy="15799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/>
            <p:cNvCxnSpPr/>
            <p:nvPr/>
          </p:nvCxnSpPr>
          <p:spPr>
            <a:xfrm flipH="1" flipV="1">
              <a:off x="1900734" y="5164102"/>
              <a:ext cx="170394" cy="43364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/>
            <p:cNvCxnSpPr/>
            <p:nvPr/>
          </p:nvCxnSpPr>
          <p:spPr>
            <a:xfrm flipH="1" flipV="1">
              <a:off x="2250124" y="5037821"/>
              <a:ext cx="181640" cy="725553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 flipV="1">
              <a:off x="2424815" y="5151633"/>
              <a:ext cx="187738" cy="5947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/>
            <p:nvPr/>
          </p:nvCxnSpPr>
          <p:spPr>
            <a:xfrm flipH="1" flipV="1">
              <a:off x="2617352" y="5151021"/>
              <a:ext cx="169920" cy="707032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/>
            <p:cNvCxnSpPr/>
            <p:nvPr/>
          </p:nvCxnSpPr>
          <p:spPr>
            <a:xfrm flipH="1" flipV="1">
              <a:off x="3145723" y="5054294"/>
              <a:ext cx="192138" cy="5992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/>
            <p:cNvCxnSpPr/>
            <p:nvPr/>
          </p:nvCxnSpPr>
          <p:spPr>
            <a:xfrm flipV="1">
              <a:off x="2963461" y="5058794"/>
              <a:ext cx="187738" cy="59473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/>
            <p:cNvCxnSpPr/>
            <p:nvPr/>
          </p:nvCxnSpPr>
          <p:spPr>
            <a:xfrm flipH="1" flipV="1">
              <a:off x="3516232" y="5056544"/>
              <a:ext cx="181628" cy="324381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 flipV="1">
              <a:off x="3696445" y="5369711"/>
              <a:ext cx="163089" cy="391026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/>
            <p:cNvCxnSpPr/>
            <p:nvPr/>
          </p:nvCxnSpPr>
          <p:spPr>
            <a:xfrm flipH="1" flipV="1">
              <a:off x="4043969" y="5155762"/>
              <a:ext cx="180642" cy="157995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H="1" flipV="1">
              <a:off x="4225892" y="5304340"/>
              <a:ext cx="163640" cy="33360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 flipV="1">
              <a:off x="824218" y="5299593"/>
              <a:ext cx="163640" cy="333604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下矢印 84"/>
            <p:cNvSpPr/>
            <p:nvPr/>
          </p:nvSpPr>
          <p:spPr>
            <a:xfrm>
              <a:off x="998880" y="3768766"/>
              <a:ext cx="1850761" cy="40519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2881465" y="3771144"/>
              <a:ext cx="19303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連続</a:t>
              </a:r>
              <a:r>
                <a:rPr lang="ja-JP" altLang="en-US" sz="2000" dirty="0"/>
                <a:t>理論</a:t>
              </a:r>
              <a:r>
                <a:rPr lang="ja-JP" altLang="en-US" sz="2000" dirty="0" smtClean="0"/>
                <a:t>に迫る</a:t>
              </a:r>
              <a:endParaRPr kumimoji="1" lang="ja-JP" altLang="en-US" sz="2000" dirty="0"/>
            </a:p>
          </p:txBody>
        </p:sp>
        <p:cxnSp>
          <p:nvCxnSpPr>
            <p:cNvPr id="86" name="直線矢印コネクタ 85"/>
            <p:cNvCxnSpPr/>
            <p:nvPr/>
          </p:nvCxnSpPr>
          <p:spPr>
            <a:xfrm>
              <a:off x="4028704" y="6216919"/>
              <a:ext cx="213325" cy="1"/>
            </a:xfrm>
            <a:prstGeom prst="straightConnector1">
              <a:avLst/>
            </a:prstGeom>
            <a:ln>
              <a:solidFill>
                <a:srgbClr val="C9E4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3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3643" y="6292666"/>
              <a:ext cx="191589" cy="188227"/>
            </a:xfrm>
            <a:prstGeom prst="rect">
              <a:avLst/>
            </a:prstGeom>
          </p:spPr>
        </p:pic>
        <p:pic>
          <p:nvPicPr>
            <p:cNvPr id="101" name="TexTeXPicture" descr="&lt;?xml version=&quot;1.0&quot; encoding=&quot;utf-16&quot;?&gt;&#10;&lt;TeXTeX&gt;&#10;  &lt;preamble&gt;\documentclass{jarticle}&#10;\usepackage{amsmath}&#10;\pagestyle{empty}&lt;/preamble&gt;&#10;  &lt;body&gt;\begin{align*} &#10;\phi(x)&#10;\end{align*}&lt;/body&gt;&#10;  &lt;fcolor&gt;FFFFFFFF&lt;/fcolor&gt;&#10;  &lt;bcolor&gt;FFFFFFFF&lt;/bcolor&gt;&#10;  &lt;transparent&gt;True&lt;/transparent&gt;&#10;  &lt;resolution&gt;1800&lt;/resolution&gt;&#10;  &lt;imageh&gt;249&lt;/imageh&gt;&#10;  &lt;imagew&gt;447&lt;/imagew&gt;&#10;  &lt;scale&gt;50&lt;/scale&gt;&#10;  &lt;cursor&gt;23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30569" y="4349032"/>
              <a:ext cx="773275" cy="430750"/>
            </a:xfrm>
            <a:prstGeom prst="rect">
              <a:avLst/>
            </a:prstGeom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5546876" y="1680169"/>
            <a:ext cx="3060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Symbol" panose="05050102010706020507" pitchFamily="18" charset="2"/>
              </a:rPr>
              <a:t>f</a:t>
            </a:r>
            <a:r>
              <a:rPr lang="ja-JP" altLang="en-US" sz="2400" dirty="0" smtClean="0"/>
              <a:t>のノイズは</a:t>
            </a:r>
            <a:r>
              <a:rPr lang="en-US" altLang="ja-JP" sz="2400" dirty="0" smtClean="0"/>
              <a:t>a</a:t>
            </a:r>
            <a:r>
              <a:rPr lang="en-US" altLang="ja-JP" sz="2400" baseline="30000" dirty="0" smtClean="0"/>
              <a:t>1/2</a:t>
            </a:r>
            <a:r>
              <a:rPr lang="ja-JP" altLang="en-US" sz="2400" dirty="0" smtClean="0"/>
              <a:t>に比例</a:t>
            </a:r>
            <a:endParaRPr lang="en-US" altLang="ja-JP" sz="2400" dirty="0" smtClean="0"/>
          </a:p>
        </p:txBody>
      </p:sp>
      <p:grpSp>
        <p:nvGrpSpPr>
          <p:cNvPr id="9" name="グループ化 8"/>
          <p:cNvGrpSpPr/>
          <p:nvPr/>
        </p:nvGrpSpPr>
        <p:grpSpPr>
          <a:xfrm>
            <a:off x="5715003" y="2325207"/>
            <a:ext cx="3004349" cy="1328334"/>
            <a:chOff x="5715003" y="2325207"/>
            <a:chExt cx="3004349" cy="1328334"/>
          </a:xfrm>
        </p:grpSpPr>
        <p:sp>
          <p:nvSpPr>
            <p:cNvPr id="102" name="下矢印 101"/>
            <p:cNvSpPr/>
            <p:nvPr/>
          </p:nvSpPr>
          <p:spPr>
            <a:xfrm>
              <a:off x="6475320" y="2325207"/>
              <a:ext cx="1139984" cy="40519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715003" y="2822544"/>
              <a:ext cx="30043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　　　　　　のノイズは、</a:t>
              </a:r>
              <a:endParaRPr kumimoji="1" lang="en-US" altLang="ja-JP" sz="2400" dirty="0" smtClean="0"/>
            </a:p>
            <a:p>
              <a:r>
                <a:rPr lang="en-US" altLang="ja-JP" sz="2400" dirty="0" smtClean="0"/>
                <a:t>a</a:t>
              </a:r>
              <a:r>
                <a:rPr lang="ja-JP" altLang="en-US" sz="2400" dirty="0" smtClean="0"/>
                <a:t>の減少と共に増大</a:t>
              </a:r>
              <a:endParaRPr kumimoji="1" lang="ja-JP" altLang="en-US" sz="2400" dirty="0"/>
            </a:p>
          </p:txBody>
        </p:sp>
        <p:pic>
          <p:nvPicPr>
  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d\phi(x)/dx&#10;\end{align*}&lt;/body&gt;&#10;  &lt;fcolor&gt;FFFFFFFF&lt;/fcolor&gt;&#10;  &lt;bcolor&gt;FFFFFFFF&lt;/bcolor&gt;&#10;  &lt;transparent&gt;True&lt;/transparent&gt;&#10;  &lt;resolution&gt;1800&lt;/resolution&gt;&#10;  &lt;imageh&gt;250&lt;/imageh&gt;&#10;  &lt;imagew&gt;990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1947" y="2914599"/>
              <a:ext cx="1207691" cy="304972"/>
            </a:xfrm>
            <a:prstGeom prst="rect">
              <a:avLst/>
            </a:prstGeom>
          </p:spPr>
        </p:pic>
      </p:grpSp>
      <p:grpSp>
        <p:nvGrpSpPr>
          <p:cNvPr id="18" name="グループ化 17"/>
          <p:cNvGrpSpPr/>
          <p:nvPr/>
        </p:nvGrpSpPr>
        <p:grpSpPr>
          <a:xfrm>
            <a:off x="5267514" y="3745596"/>
            <a:ext cx="3659976" cy="900172"/>
            <a:chOff x="5267514" y="3745596"/>
            <a:chExt cx="3659976" cy="900172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5267514" y="4184103"/>
              <a:ext cx="3659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/>
                <a:t>数値コストが爆発的に増大</a:t>
              </a:r>
              <a:endParaRPr kumimoji="1" lang="ja-JP" altLang="en-US" sz="2400" dirty="0"/>
            </a:p>
          </p:txBody>
        </p:sp>
        <p:sp>
          <p:nvSpPr>
            <p:cNvPr id="103" name="下矢印 102"/>
            <p:cNvSpPr/>
            <p:nvPr/>
          </p:nvSpPr>
          <p:spPr>
            <a:xfrm>
              <a:off x="6501076" y="3745596"/>
              <a:ext cx="1139984" cy="40519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" name="テキスト ボックス 103"/>
          <p:cNvSpPr txBox="1"/>
          <p:nvPr/>
        </p:nvSpPr>
        <p:spPr>
          <a:xfrm rot="21281470">
            <a:off x="5948007" y="5158674"/>
            <a:ext cx="284084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量子場の理論の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紫外発散に</a:t>
            </a:r>
            <a:r>
              <a:rPr lang="ja-JP" altLang="en-US" sz="2400" dirty="0" smtClean="0"/>
              <a:t>対応した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原理的困難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520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49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12524" y="3240772"/>
            <a:ext cx="638828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小利</a:t>
            </a:r>
            <a:r>
              <a:rPr lang="ja-JP" altLang="en-US" sz="3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を見ればすなわち大事成らず</a:t>
            </a:r>
            <a:endParaRPr lang="en-US" altLang="ja-JP" sz="36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en-US" altLang="ja-JP" sz="32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Miss </a:t>
            </a:r>
            <a:r>
              <a:rPr lang="en-US" altLang="ja-JP" sz="32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wood for the </a:t>
            </a:r>
            <a:r>
              <a:rPr lang="en-US" altLang="ja-JP" sz="32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trees</a:t>
            </a:r>
            <a:endParaRPr lang="ja-JP" altLang="en-US" sz="32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1017" y="1181559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見小利則大事不成</a:t>
            </a:r>
            <a:endParaRPr kumimoji="1" lang="ja-JP" altLang="en-US" sz="7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61399" y="4847141"/>
            <a:ext cx="289053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孔子</a:t>
            </a:r>
            <a:endParaRPr lang="en-US" altLang="ja-JP" sz="44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（</a:t>
            </a:r>
            <a:r>
              <a:rPr kumimoji="1"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論語、子路</a:t>
            </a:r>
            <a:r>
              <a:rPr kumimoji="1" lang="en-US" altLang="ja-JP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13</a:t>
            </a:r>
            <a:r>
              <a:rPr kumimoji="1"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）</a:t>
            </a:r>
            <a:endParaRPr kumimoji="1" lang="ja-JP" altLang="en-US" sz="3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67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解決策：にじませてみる</a:t>
            </a:r>
            <a:endParaRPr kumimoji="1" lang="ja-JP" altLang="en-US" dirty="0"/>
          </a:p>
        </p:txBody>
      </p:sp>
      <p:cxnSp>
        <p:nvCxnSpPr>
          <p:cNvPr id="68" name="直線矢印コネクタ 67"/>
          <p:cNvCxnSpPr/>
          <p:nvPr/>
        </p:nvCxnSpPr>
        <p:spPr>
          <a:xfrm>
            <a:off x="534944" y="2554989"/>
            <a:ext cx="4157458" cy="575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V="1">
            <a:off x="993673" y="1622054"/>
            <a:ext cx="0" cy="1867413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37" y="2473624"/>
            <a:ext cx="234267" cy="211596"/>
          </a:xfrm>
          <a:prstGeom prst="rect">
            <a:avLst/>
          </a:prstGeom>
        </p:spPr>
      </p:pic>
      <p:cxnSp>
        <p:nvCxnSpPr>
          <p:cNvPr id="71" name="直線コネクタ 70"/>
          <p:cNvCxnSpPr/>
          <p:nvPr/>
        </p:nvCxnSpPr>
        <p:spPr>
          <a:xfrm>
            <a:off x="1173673" y="1622054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1353673" y="1621478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1533673" y="1620546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1713673" y="1621478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1893673" y="1621479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2073673" y="1621477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2253673" y="1600927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2433673" y="1600351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2613673" y="1599419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2793673" y="1600351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2973673" y="1600352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3153673" y="1600350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3333673" y="1589966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3513673" y="1589390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3693673" y="1588458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3873673" y="1589390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4053673" y="1589391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>
            <a:off x="4233673" y="1589389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V="1">
            <a:off x="979611" y="2293120"/>
            <a:ext cx="187738" cy="594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 flipV="1">
            <a:off x="1343681" y="2371602"/>
            <a:ext cx="184850" cy="31779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 flipV="1">
            <a:off x="2064296" y="2263164"/>
            <a:ext cx="187738" cy="594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 flipV="1">
            <a:off x="2784294" y="2887857"/>
            <a:ext cx="196101" cy="24869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 flipV="1">
            <a:off x="3325312" y="2313897"/>
            <a:ext cx="187738" cy="594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 flipV="1">
            <a:off x="3862067" y="2414015"/>
            <a:ext cx="187738" cy="594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1175599" y="2313897"/>
            <a:ext cx="168403" cy="3713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H="1">
            <a:off x="1529805" y="2253789"/>
            <a:ext cx="181934" cy="117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H="1" flipV="1">
            <a:off x="1706890" y="2263164"/>
            <a:ext cx="180642" cy="1579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 flipH="1" flipV="1">
            <a:off x="1903267" y="2414015"/>
            <a:ext cx="170394" cy="43364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flipH="1" flipV="1">
            <a:off x="2252657" y="2287734"/>
            <a:ext cx="181640" cy="72555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 flipV="1">
            <a:off x="2427348" y="2401546"/>
            <a:ext cx="187738" cy="594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2619885" y="2400934"/>
            <a:ext cx="169920" cy="7070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flipH="1" flipV="1">
            <a:off x="3148256" y="2304207"/>
            <a:ext cx="192138" cy="5992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2965994" y="2308707"/>
            <a:ext cx="187738" cy="594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 flipH="1" flipV="1">
            <a:off x="3518765" y="2306457"/>
            <a:ext cx="181628" cy="32438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flipH="1" flipV="1">
            <a:off x="3698978" y="2619624"/>
            <a:ext cx="163089" cy="39102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flipH="1" flipV="1">
            <a:off x="4046502" y="2405675"/>
            <a:ext cx="180642" cy="1579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 flipH="1" flipV="1">
            <a:off x="4228425" y="2554253"/>
            <a:ext cx="163640" cy="33360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 flipH="1" flipV="1">
            <a:off x="826751" y="2549506"/>
            <a:ext cx="163640" cy="33360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\phi(x)&#10;\end{align*}&lt;/body&gt;&#10;  &lt;fcolor&gt;FFFFFFFF&lt;/fcolor&gt;&#10;  &lt;bcolor&gt;FFFFFFFF&lt;/bcolor&gt;&#10;  &lt;transparent&gt;True&lt;/transparent&gt;&#10;  &lt;resolution&gt;1800&lt;/resolution&gt;&#10;  &lt;imageh&gt;249&lt;/imageh&gt;&#10;  &lt;imagew&gt;44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102" y="1598945"/>
            <a:ext cx="773275" cy="430750"/>
          </a:xfrm>
          <a:prstGeom prst="rect">
            <a:avLst/>
          </a:prstGeom>
        </p:spPr>
      </p:pic>
      <p:grpSp>
        <p:nvGrpSpPr>
          <p:cNvPr id="7" name="グループ化 6"/>
          <p:cNvGrpSpPr/>
          <p:nvPr/>
        </p:nvGrpSpPr>
        <p:grpSpPr>
          <a:xfrm>
            <a:off x="4491050" y="2730613"/>
            <a:ext cx="4550897" cy="1966892"/>
            <a:chOff x="4491050" y="2730613"/>
            <a:chExt cx="4550897" cy="1966892"/>
          </a:xfrm>
        </p:grpSpPr>
        <p:pic>
          <p:nvPicPr>
  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tilde\phi(x) \sim \int dx' e^{-x'^2/r^2} \phi(x')&#10;\end{align*}&lt;/body&gt;&#10;  &lt;fcolor&gt;FFFFFFFF&lt;/fcolor&gt;&#10;  &lt;bcolor&gt;FFFFFFFF&lt;/bcolor&gt;&#10;  &lt;transparent&gt;True&lt;/transparent&gt;&#10;  &lt;resolution&gt;1800&lt;/resolution&gt;&#10;  &lt;imageh&gt;553&lt;/imageh&gt;&#10;  &lt;imagew&gt;2813&lt;/imagew&gt;&#10;  &lt;scale&gt;50&lt;/scale&gt;&#10;  &lt;cursor&gt;65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363" y="2730613"/>
              <a:ext cx="3753584" cy="737906"/>
            </a:xfrm>
            <a:prstGeom prst="rect">
              <a:avLst/>
            </a:prstGeom>
          </p:spPr>
        </p:pic>
        <p:sp>
          <p:nvSpPr>
            <p:cNvPr id="4" name="左カーブ矢印 3"/>
            <p:cNvSpPr/>
            <p:nvPr/>
          </p:nvSpPr>
          <p:spPr>
            <a:xfrm>
              <a:off x="4491050" y="3091320"/>
              <a:ext cx="806824" cy="1606185"/>
            </a:xfrm>
            <a:prstGeom prst="curvedLef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2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直線コネクタ 85"/>
          <p:cNvCxnSpPr/>
          <p:nvPr/>
        </p:nvCxnSpPr>
        <p:spPr>
          <a:xfrm flipV="1">
            <a:off x="996301" y="4987502"/>
            <a:ext cx="187738" cy="5947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V="1">
            <a:off x="1360371" y="5065984"/>
            <a:ext cx="184850" cy="31779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 flipV="1">
            <a:off x="2080986" y="4957546"/>
            <a:ext cx="187738" cy="5947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コネクタ 101"/>
          <p:cNvCxnSpPr/>
          <p:nvPr/>
        </p:nvCxnSpPr>
        <p:spPr>
          <a:xfrm flipV="1">
            <a:off x="3342002" y="5008279"/>
            <a:ext cx="187738" cy="5947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 flipV="1">
            <a:off x="3878757" y="5108397"/>
            <a:ext cx="187738" cy="5947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コネクタ 103"/>
          <p:cNvCxnSpPr/>
          <p:nvPr/>
        </p:nvCxnSpPr>
        <p:spPr>
          <a:xfrm>
            <a:off x="1192289" y="5008279"/>
            <a:ext cx="168403" cy="37132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flipH="1">
            <a:off x="1546495" y="4948171"/>
            <a:ext cx="181934" cy="11781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H="1" flipV="1">
            <a:off x="1723580" y="4957546"/>
            <a:ext cx="180642" cy="15799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 flipH="1" flipV="1">
            <a:off x="1919957" y="5108397"/>
            <a:ext cx="170394" cy="43364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flipH="1" flipV="1">
            <a:off x="2269347" y="4982116"/>
            <a:ext cx="181640" cy="72555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flipV="1">
            <a:off x="2444038" y="5095928"/>
            <a:ext cx="187738" cy="5947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flipH="1" flipV="1">
            <a:off x="3164946" y="4998589"/>
            <a:ext cx="192138" cy="5992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flipV="1">
            <a:off x="2982684" y="5003089"/>
            <a:ext cx="187738" cy="5947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H="1" flipV="1">
            <a:off x="3535455" y="5000839"/>
            <a:ext cx="181628" cy="324381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flipH="1" flipV="1">
            <a:off x="3715668" y="5314006"/>
            <a:ext cx="163089" cy="39102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 flipH="1" flipV="1">
            <a:off x="4063192" y="5100057"/>
            <a:ext cx="180642" cy="157995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/>
          <p:nvPr/>
        </p:nvCxnSpPr>
        <p:spPr>
          <a:xfrm flipH="1" flipV="1">
            <a:off x="4245115" y="5248635"/>
            <a:ext cx="163640" cy="33360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H="1" flipV="1">
            <a:off x="843441" y="5243888"/>
            <a:ext cx="163640" cy="33360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flipV="1">
            <a:off x="2800984" y="5582239"/>
            <a:ext cx="196101" cy="24869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H="1" flipV="1">
            <a:off x="2636575" y="5095316"/>
            <a:ext cx="169920" cy="70703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759452" y="4843271"/>
            <a:ext cx="3788608" cy="1105231"/>
          </a:xfrm>
          <a:prstGeom prst="rect">
            <a:avLst/>
          </a:prstGeom>
          <a:solidFill>
            <a:srgbClr val="1E1E32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解決策：にじませてみる</a:t>
            </a:r>
            <a:endParaRPr kumimoji="1" lang="ja-JP" altLang="en-US" dirty="0"/>
          </a:p>
        </p:txBody>
      </p:sp>
      <p:cxnSp>
        <p:nvCxnSpPr>
          <p:cNvPr id="45" name="直線矢印コネクタ 44"/>
          <p:cNvCxnSpPr/>
          <p:nvPr/>
        </p:nvCxnSpPr>
        <p:spPr>
          <a:xfrm>
            <a:off x="551634" y="5249371"/>
            <a:ext cx="4157458" cy="575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V="1">
            <a:off x="1010363" y="4316436"/>
            <a:ext cx="0" cy="1867413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27" y="5168006"/>
            <a:ext cx="234267" cy="211596"/>
          </a:xfrm>
          <a:prstGeom prst="rect">
            <a:avLst/>
          </a:prstGeom>
        </p:spPr>
      </p:pic>
      <p:cxnSp>
        <p:nvCxnSpPr>
          <p:cNvPr id="48" name="直線コネクタ 47"/>
          <p:cNvCxnSpPr/>
          <p:nvPr/>
        </p:nvCxnSpPr>
        <p:spPr>
          <a:xfrm>
            <a:off x="1190363" y="4316436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1370363" y="4315860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1550363" y="4314928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1730363" y="4315860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1910363" y="4315861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2090363" y="4315859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2270363" y="4295309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2450363" y="4294733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2630363" y="4293801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2810363" y="4294733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2990363" y="4294734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3170363" y="4294732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3350363" y="4284348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3530363" y="4283772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3710363" y="4282840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3890363" y="4283772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4070363" y="4283773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4250363" y="4283771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リーフォーム 2"/>
          <p:cNvSpPr/>
          <p:nvPr/>
        </p:nvSpPr>
        <p:spPr>
          <a:xfrm>
            <a:off x="759452" y="5067145"/>
            <a:ext cx="3657600" cy="438285"/>
          </a:xfrm>
          <a:custGeom>
            <a:avLst/>
            <a:gdLst>
              <a:gd name="connsiteX0" fmla="*/ 0 w 3657600"/>
              <a:gd name="connsiteY0" fmla="*/ 305457 h 438285"/>
              <a:gd name="connsiteX1" fmla="*/ 313508 w 3657600"/>
              <a:gd name="connsiteY1" fmla="*/ 305457 h 438285"/>
              <a:gd name="connsiteX2" fmla="*/ 661851 w 3657600"/>
              <a:gd name="connsiteY2" fmla="*/ 122577 h 438285"/>
              <a:gd name="connsiteX3" fmla="*/ 1045028 w 3657600"/>
              <a:gd name="connsiteY3" fmla="*/ 657 h 438285"/>
              <a:gd name="connsiteX4" fmla="*/ 1410788 w 3657600"/>
              <a:gd name="connsiteY4" fmla="*/ 174828 h 438285"/>
              <a:gd name="connsiteX5" fmla="*/ 1985554 w 3657600"/>
              <a:gd name="connsiteY5" fmla="*/ 436086 h 438285"/>
              <a:gd name="connsiteX6" fmla="*/ 2542902 w 3657600"/>
              <a:gd name="connsiteY6" fmla="*/ 296748 h 438285"/>
              <a:gd name="connsiteX7" fmla="*/ 3056708 w 3657600"/>
              <a:gd name="connsiteY7" fmla="*/ 235788 h 438285"/>
              <a:gd name="connsiteX8" fmla="*/ 3657600 w 3657600"/>
              <a:gd name="connsiteY8" fmla="*/ 357708 h 438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57600" h="438285">
                <a:moveTo>
                  <a:pt x="0" y="305457"/>
                </a:moveTo>
                <a:cubicBezTo>
                  <a:pt x="101600" y="320697"/>
                  <a:pt x="203200" y="335937"/>
                  <a:pt x="313508" y="305457"/>
                </a:cubicBezTo>
                <a:cubicBezTo>
                  <a:pt x="423816" y="274977"/>
                  <a:pt x="539931" y="173377"/>
                  <a:pt x="661851" y="122577"/>
                </a:cubicBezTo>
                <a:cubicBezTo>
                  <a:pt x="783771" y="71777"/>
                  <a:pt x="920205" y="-8052"/>
                  <a:pt x="1045028" y="657"/>
                </a:cubicBezTo>
                <a:cubicBezTo>
                  <a:pt x="1169851" y="9365"/>
                  <a:pt x="1410788" y="174828"/>
                  <a:pt x="1410788" y="174828"/>
                </a:cubicBezTo>
                <a:cubicBezTo>
                  <a:pt x="1567542" y="247399"/>
                  <a:pt x="1796868" y="415766"/>
                  <a:pt x="1985554" y="436086"/>
                </a:cubicBezTo>
                <a:cubicBezTo>
                  <a:pt x="2174240" y="456406"/>
                  <a:pt x="2364376" y="330131"/>
                  <a:pt x="2542902" y="296748"/>
                </a:cubicBezTo>
                <a:cubicBezTo>
                  <a:pt x="2721428" y="263365"/>
                  <a:pt x="2870925" y="225628"/>
                  <a:pt x="3056708" y="235788"/>
                </a:cubicBezTo>
                <a:cubicBezTo>
                  <a:pt x="3242491" y="245948"/>
                  <a:pt x="3450045" y="301828"/>
                  <a:pt x="3657600" y="35770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tilde\phi(x) \sim \int dx' e^{-x'^2/r^2} \phi(x')&#10;\end{align*}&lt;/body&gt;&#10;  &lt;fcolor&gt;FFFFFFFF&lt;/fcolor&gt;&#10;  &lt;bcolor&gt;FFFFFFFF&lt;/bcolor&gt;&#10;  &lt;transparent&gt;True&lt;/transparent&gt;&#10;  &lt;resolution&gt;1800&lt;/resolution&gt;&#10;  &lt;imageh&gt;553&lt;/imageh&gt;&#10;  &lt;imagew&gt;2813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63" y="2730613"/>
            <a:ext cx="3753584" cy="737906"/>
          </a:xfrm>
          <a:prstGeom prst="rect">
            <a:avLst/>
          </a:prstGeom>
        </p:spPr>
      </p:pic>
      <p:cxnSp>
        <p:nvCxnSpPr>
          <p:cNvPr id="68" name="直線矢印コネクタ 67"/>
          <p:cNvCxnSpPr/>
          <p:nvPr/>
        </p:nvCxnSpPr>
        <p:spPr>
          <a:xfrm>
            <a:off x="534944" y="2554989"/>
            <a:ext cx="4157458" cy="575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V="1">
            <a:off x="993673" y="1622054"/>
            <a:ext cx="0" cy="1867413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FFFFFF&lt;/bcolor&gt;&#10;  &lt;transparent&gt;True&lt;/transparent&gt;&#10;  &lt;resolution&gt;1800&lt;/resolution&gt;&#10;  &lt;imageh&gt;112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37" y="2473624"/>
            <a:ext cx="234267" cy="211596"/>
          </a:xfrm>
          <a:prstGeom prst="rect">
            <a:avLst/>
          </a:prstGeom>
        </p:spPr>
      </p:pic>
      <p:cxnSp>
        <p:nvCxnSpPr>
          <p:cNvPr id="71" name="直線コネクタ 70"/>
          <p:cNvCxnSpPr/>
          <p:nvPr/>
        </p:nvCxnSpPr>
        <p:spPr>
          <a:xfrm>
            <a:off x="1173673" y="1622054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1353673" y="1621478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1533673" y="1620546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1713673" y="1621478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1893673" y="1621479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>
            <a:off x="2073673" y="1621477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2253673" y="1600927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2433673" y="1600351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>
            <a:off x="2613673" y="1599419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2793673" y="1600351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2973673" y="1600352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>
            <a:off x="3153673" y="1600350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>
            <a:off x="3333673" y="1589966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3513673" y="1589390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>
            <a:off x="3693673" y="1588458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3873673" y="1589390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コネクタ 87"/>
          <p:cNvCxnSpPr/>
          <p:nvPr/>
        </p:nvCxnSpPr>
        <p:spPr>
          <a:xfrm>
            <a:off x="4053673" y="1589391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>
            <a:off x="4233673" y="1589389"/>
            <a:ext cx="0" cy="1867413"/>
          </a:xfrm>
          <a:prstGeom prst="line">
            <a:avLst/>
          </a:prstGeom>
          <a:ln>
            <a:solidFill>
              <a:srgbClr val="C9E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 flipV="1">
            <a:off x="979611" y="2293120"/>
            <a:ext cx="187738" cy="594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 flipV="1">
            <a:off x="1343681" y="2371602"/>
            <a:ext cx="184850" cy="31779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 flipV="1">
            <a:off x="2064296" y="2263164"/>
            <a:ext cx="187738" cy="594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 flipV="1">
            <a:off x="2784294" y="2887857"/>
            <a:ext cx="196101" cy="24869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/>
          <p:nvPr/>
        </p:nvCxnSpPr>
        <p:spPr>
          <a:xfrm flipV="1">
            <a:off x="3325312" y="2313897"/>
            <a:ext cx="187738" cy="594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 flipV="1">
            <a:off x="3862067" y="2414015"/>
            <a:ext cx="187738" cy="594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1175599" y="2313897"/>
            <a:ext cx="168403" cy="37132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 flipH="1">
            <a:off x="1529805" y="2253789"/>
            <a:ext cx="181934" cy="11781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H="1" flipV="1">
            <a:off x="1706890" y="2263164"/>
            <a:ext cx="180642" cy="1579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/>
          <p:nvPr/>
        </p:nvCxnSpPr>
        <p:spPr>
          <a:xfrm flipH="1" flipV="1">
            <a:off x="1903267" y="2414015"/>
            <a:ext cx="170394" cy="43364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 flipH="1" flipV="1">
            <a:off x="2252657" y="2287734"/>
            <a:ext cx="181640" cy="725553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/>
          <p:nvPr/>
        </p:nvCxnSpPr>
        <p:spPr>
          <a:xfrm flipV="1">
            <a:off x="2427348" y="2401546"/>
            <a:ext cx="187738" cy="594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/>
          <p:nvPr/>
        </p:nvCxnSpPr>
        <p:spPr>
          <a:xfrm flipH="1" flipV="1">
            <a:off x="2619885" y="2400934"/>
            <a:ext cx="169920" cy="707032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flipH="1" flipV="1">
            <a:off x="3148256" y="2304207"/>
            <a:ext cx="192138" cy="5992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 flipV="1">
            <a:off x="2965994" y="2308707"/>
            <a:ext cx="187738" cy="59473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 flipH="1" flipV="1">
            <a:off x="3518765" y="2306457"/>
            <a:ext cx="181628" cy="32438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 flipH="1" flipV="1">
            <a:off x="3698978" y="2619624"/>
            <a:ext cx="163089" cy="39102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/>
          <p:nvPr/>
        </p:nvCxnSpPr>
        <p:spPr>
          <a:xfrm flipH="1" flipV="1">
            <a:off x="4046502" y="2405675"/>
            <a:ext cx="180642" cy="15799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 flipH="1" flipV="1">
            <a:off x="4228425" y="2554253"/>
            <a:ext cx="163640" cy="33360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/>
          <p:nvPr/>
        </p:nvCxnSpPr>
        <p:spPr>
          <a:xfrm flipH="1" flipV="1">
            <a:off x="826751" y="2549506"/>
            <a:ext cx="163640" cy="33360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1" name="TexTeXPicture" descr="&lt;?xml version=&quot;1.0&quot; encoding=&quot;utf-16&quot;?&gt;&#10;&lt;TeXTeX&gt;&#10;  &lt;preamble&gt;\documentclass{jarticle}&#10;\usepackage{amsmath}&#10;\pagestyle{empty}&lt;/preamble&gt;&#10;  &lt;body&gt;\begin{align*} &#10;\phi(x)&#10;\end{align*}&lt;/body&gt;&#10;  &lt;fcolor&gt;FFFFFFFF&lt;/fcolor&gt;&#10;  &lt;bcolor&gt;FFFFFFFF&lt;/bcolor&gt;&#10;  &lt;transparent&gt;True&lt;/transparent&gt;&#10;  &lt;resolution&gt;1800&lt;/resolution&gt;&#10;  &lt;imageh&gt;249&lt;/imageh&gt;&#10;  &lt;imagew&gt;44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102" y="1598945"/>
            <a:ext cx="773275" cy="430750"/>
          </a:xfrm>
          <a:prstGeom prst="rect">
            <a:avLst/>
          </a:prstGeom>
        </p:spPr>
      </p:pic>
      <p:sp>
        <p:nvSpPr>
          <p:cNvPr id="4" name="左カーブ矢印 3"/>
          <p:cNvSpPr/>
          <p:nvPr/>
        </p:nvSpPr>
        <p:spPr>
          <a:xfrm>
            <a:off x="4491050" y="3091320"/>
            <a:ext cx="806824" cy="1606185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&#10;\phi(x)&#10;\end{align*}&lt;/body&gt;&#10;  &lt;fcolor&gt;FFFFFFFF&lt;/fcolor&gt;&#10;  &lt;bcolor&gt;FFFFFFFF&lt;/bcolor&gt;&#10;  &lt;transparent&gt;True&lt;/transparent&gt;&#10;  &lt;resolution&gt;1800&lt;/resolution&gt;&#10;  &lt;imageh&gt;294&lt;/imageh&gt;&#10;  &lt;imagew&gt;447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8044" y="4298244"/>
            <a:ext cx="773275" cy="50859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365657" y="5448832"/>
            <a:ext cx="3427571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にじませた場上では、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ノイズ激減！！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798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問題点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20" y="1801906"/>
            <a:ext cx="80795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800" dirty="0" smtClean="0"/>
              <a:t>場をにじませた時点で、もはや別の理論になっているのでは？</a:t>
            </a:r>
            <a:endParaRPr kumimoji="1"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800" dirty="0" smtClean="0"/>
              <a:t>にじませるんだったら、粗い格子でシミュレーションしているのと</a:t>
            </a:r>
            <a:r>
              <a:rPr kumimoji="1" lang="ja-JP" altLang="en-US" sz="2800" dirty="0" smtClean="0"/>
              <a:t>同じなの</a:t>
            </a:r>
            <a:r>
              <a:rPr kumimoji="1" lang="ja-JP" altLang="en-US" sz="2800" dirty="0" smtClean="0"/>
              <a:t>ではないか？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5304" y="4894729"/>
            <a:ext cx="7734810" cy="1508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最近の発展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「もとの理論」と「にじませた理論」との間の理論的関係づけ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「にじませた理論」を測定に使う</a:t>
            </a:r>
            <a:r>
              <a:rPr lang="ja-JP" altLang="en-US" sz="2400" dirty="0"/>
              <a:t>方法論</a:t>
            </a:r>
            <a:r>
              <a:rPr lang="ja-JP" altLang="en-US" sz="2400" dirty="0" smtClean="0"/>
              <a:t>の確立</a:t>
            </a:r>
            <a:endParaRPr lang="en-US" altLang="ja-JP" sz="2400" dirty="0" smtClean="0"/>
          </a:p>
          <a:p>
            <a:pPr algn="ctr"/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2010; </a:t>
            </a:r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Weiss, 2011; Suzuki, 2014; …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728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1299880" y="5486552"/>
            <a:ext cx="6598023" cy="111147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1622612" y="2357717"/>
            <a:ext cx="6006353" cy="14074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「勾配フロー」方程式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＝「にじませた場」生成法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45168" y="4276173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連続変換の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/>
              <a:t>パラメータ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87610" y="4276172"/>
            <a:ext cx="2613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元の４次元理論の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空間変数</a:t>
            </a:r>
            <a:endParaRPr kumimoji="1" lang="ja-JP" altLang="en-US" sz="2400" dirty="0"/>
          </a:p>
        </p:txBody>
      </p:sp>
      <p:sp>
        <p:nvSpPr>
          <p:cNvPr id="10" name="下矢印 9"/>
          <p:cNvSpPr/>
          <p:nvPr/>
        </p:nvSpPr>
        <p:spPr>
          <a:xfrm flipV="1">
            <a:off x="2058869" y="3626225"/>
            <a:ext cx="573741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flipV="1">
            <a:off x="5157229" y="3626225"/>
            <a:ext cx="573741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10810" y="5560671"/>
            <a:ext cx="6407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 smtClean="0"/>
              <a:t>空間４次元世界の拡散方程式</a:t>
            </a:r>
            <a:endParaRPr kumimoji="1"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s</a:t>
            </a:r>
            <a:r>
              <a:rPr lang="ja-JP" altLang="en-US" sz="2800" dirty="0" smtClean="0"/>
              <a:t>の増加とともに、場の「にじみ」が進行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s}\phi(x,s) = \sum_\mu\frac{\partial^2}{\partial x_\mu^2} \phi(x,s)&#10;\end{align*}&lt;/body&gt;&#10;  &lt;fcolor&gt;FFFFFFFF&lt;/fcolor&gt;&#10;  &lt;bcolor&gt;FFFFFFFF&lt;/bcolor&gt;&#10;  &lt;transparent&gt;True&lt;/transparent&gt;&#10;  &lt;resolution&gt;1800&lt;/resolution&gt;&#10;  &lt;imageh&gt;699&lt;/imageh&gt;&#10;  &lt;imagew&gt;2907&lt;/imagew&gt;&#10;  &lt;scale&gt;50&lt;/scale&gt;&#10;  &lt;cursor&gt;9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51" y="2482696"/>
            <a:ext cx="5025335" cy="12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x,y,z,t,s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５次元理論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2685596" y="1311892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3435971" y="2945972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6"/>
          <p:cNvSpPr/>
          <p:nvPr/>
        </p:nvSpPr>
        <p:spPr>
          <a:xfrm>
            <a:off x="4446322" y="2822448"/>
            <a:ext cx="268941" cy="2716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O(x)&#10;\end{align*}&lt;/body&gt;&#10;  &lt;fcolor&gt;FFFFFFFF&lt;/fcolor&gt;&#10;  &lt;bcolor&gt;FFFFFFFF&lt;/bcolor&gt;&#10;  &lt;transparent&gt;True&lt;/transparent&gt;&#10;  &lt;resolution&gt;1800&lt;/resolution&gt;&#10;  &lt;imageh&gt;249&lt;/imageh&gt;&#10;  &lt;imagew&gt;49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15" y="5110883"/>
            <a:ext cx="730678" cy="367553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O(x,s)&#10;\end{align*}&lt;/body&gt;&#10;  &lt;fcolor&gt;FFFFFFFF&lt;/fcolor&gt;&#10;  &lt;bcolor&gt;FFFFFFFF&lt;/bcolor&gt;&#10;  &lt;transparent&gt;True&lt;/transparent&gt;&#10;  &lt;resolution&gt;1800&lt;/resolution&gt;&#10;  &lt;imageh&gt;249&lt;/imageh&gt;&#10;  &lt;imagew&gt;72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57" y="5110882"/>
            <a:ext cx="1068708" cy="367553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x,s)&#10;\end{align*}&lt;/body&gt;&#10;  &lt;fcolor&gt;FFFFFFFF&lt;/fcolor&gt;&#10;  &lt;bcolor&gt;FFFFFFFF&lt;/bcolor&gt;&#10;  &lt;transparent&gt;True&lt;/transparent&gt;&#10;  &lt;resolution&gt;1800&lt;/resolution&gt;&#10;  &lt;imageh&gt;292&lt;/imageh&gt;&#10;  &lt;imagew&gt;73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39" y="3188102"/>
            <a:ext cx="909528" cy="363811"/>
          </a:xfrm>
          <a:prstGeom prst="rect">
            <a:avLst/>
          </a:prstGeom>
        </p:spPr>
      </p:pic>
      <p:sp>
        <p:nvSpPr>
          <p:cNvPr id="21" name="左右矢印 20"/>
          <p:cNvSpPr/>
          <p:nvPr/>
        </p:nvSpPr>
        <p:spPr>
          <a:xfrm>
            <a:off x="4051720" y="5110882"/>
            <a:ext cx="842510" cy="367553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70009" y="5737272"/>
            <a:ext cx="62215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>
                <a:sym typeface="Wingdings" panose="05000000000000000000" pitchFamily="2" charset="2"/>
              </a:rPr>
              <a:t>４次元理論</a:t>
            </a:r>
            <a:r>
              <a:rPr kumimoji="1" lang="ja-JP" altLang="en-US" sz="3200" dirty="0" smtClean="0">
                <a:sym typeface="Wingdings" panose="05000000000000000000" pitchFamily="2" charset="2"/>
              </a:rPr>
              <a:t>と</a:t>
            </a:r>
            <a:r>
              <a:rPr kumimoji="1" lang="ja-JP" altLang="en-US" sz="3200" dirty="0" smtClean="0">
                <a:sym typeface="Wingdings" panose="05000000000000000000" pitchFamily="2" charset="2"/>
              </a:rPr>
              <a:t>、有限</a:t>
            </a:r>
            <a:r>
              <a:rPr kumimoji="1" lang="en-US" altLang="ja-JP" sz="3200" dirty="0" smtClean="0">
                <a:sym typeface="Wingdings" panose="05000000000000000000" pitchFamily="2" charset="2"/>
              </a:rPr>
              <a:t>s</a:t>
            </a:r>
            <a:r>
              <a:rPr kumimoji="1" lang="ja-JP" altLang="en-US" sz="3200" dirty="0" smtClean="0"/>
              <a:t>の関係が確立</a:t>
            </a:r>
            <a:endParaRPr kumimoji="1" lang="en-US" altLang="ja-JP" sz="3200" dirty="0" smtClean="0"/>
          </a:p>
          <a:p>
            <a:pPr algn="ctr"/>
            <a:r>
              <a:rPr kumimoji="1" lang="en-US" altLang="ja-JP" dirty="0" err="1" smtClean="0"/>
              <a:t>Luscher</a:t>
            </a:r>
            <a:r>
              <a:rPr kumimoji="1" lang="en-US" altLang="ja-JP" dirty="0" smtClean="0"/>
              <a:t>, Weiss, 2011; Suzuki, 2014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12&lt;/imageh&gt;&#10;  &lt;imagew&gt;9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07" y="2945754"/>
            <a:ext cx="168968" cy="205701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(x,y,z,t)&#10;\end{align*}&lt;/body&gt;&#10;  &lt;fcolor&gt;FFFFFFFF&lt;/fcolor&gt;&#10;  &lt;bcolor&gt;FFFFFFFF&lt;/bcolor&gt;&#10;  &lt;transparent&gt;True&lt;/transparent&gt;&#10;  &lt;resolution&gt;1800&lt;/resolution&gt;&#10;  &lt;imageh&gt;249&lt;/imageh&gt;&#10;  &lt;imagew&gt;96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4051" y="2776674"/>
            <a:ext cx="1500718" cy="38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70312" y="548641"/>
            <a:ext cx="52357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Physicists can feel </a:t>
            </a:r>
            <a:r>
              <a:rPr kumimoji="1" lang="en-US" altLang="ja-JP" sz="2800" dirty="0" smtClean="0">
                <a:solidFill>
                  <a:srgbClr val="FF505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hot 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early Universe</a:t>
            </a:r>
          </a:p>
          <a:p>
            <a:pPr algn="r"/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13 800 000 000 years ago</a:t>
            </a:r>
          </a:p>
          <a:p>
            <a:pPr algn="r"/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in tiny </a:t>
            </a:r>
            <a:r>
              <a:rPr lang="en-US" altLang="ja-JP" sz="2800" dirty="0" smtClean="0">
                <a:solidFill>
                  <a:srgbClr val="B3D9FF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 </a:t>
            </a:r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of</a:t>
            </a:r>
          </a:p>
          <a:p>
            <a:pPr algn="r"/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cosmic microwave</a:t>
            </a:r>
            <a:endParaRPr kumimoji="1" lang="ja-JP" altLang="en-US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5" t="-5654" r="1944" b="35540"/>
          <a:stretch/>
        </p:blipFill>
        <p:spPr>
          <a:xfrm>
            <a:off x="0" y="2794958"/>
            <a:ext cx="9168939" cy="406304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4000">
                <a:srgbClr val="FFFFFF">
                  <a:alpha val="25000"/>
                </a:srgbClr>
              </a:gs>
              <a:gs pos="32178">
                <a:srgbClr val="FFFFFF">
                  <a:alpha val="10000"/>
                </a:srgbClr>
              </a:gs>
              <a:gs pos="62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</p:spPr>
      </p:pic>
    </p:spTree>
    <p:extLst>
      <p:ext uri="{BB962C8B-B14F-4D97-AF65-F5344CB8AC3E}">
        <p14:creationId xmlns:p14="http://schemas.microsoft.com/office/powerpoint/2010/main" val="198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エネルギー運動量テンソル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77387" y="1503291"/>
            <a:ext cx="5080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/>
              <a:t>時空</a:t>
            </a:r>
            <a:r>
              <a:rPr lang="ja-JP" altLang="en-US" sz="2400" dirty="0" smtClean="0"/>
              <a:t>の並進対称性と深く関係</a:t>
            </a:r>
            <a:endParaRPr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格子</a:t>
            </a:r>
            <a:r>
              <a:rPr kumimoji="1" lang="ja-JP" altLang="en-US" sz="2400" dirty="0"/>
              <a:t>上</a:t>
            </a:r>
            <a:r>
              <a:rPr kumimoji="1" lang="ja-JP" altLang="en-US" sz="2400" dirty="0" smtClean="0"/>
              <a:t>ではうまく定義できない</a:t>
            </a:r>
            <a:endParaRPr kumimoji="1" lang="en-US" altLang="ja-JP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仮に</a:t>
            </a:r>
            <a:r>
              <a:rPr lang="ja-JP" altLang="en-US" sz="2400" dirty="0"/>
              <a:t>測定</a:t>
            </a:r>
            <a:r>
              <a:rPr lang="ja-JP" altLang="en-US" sz="2400" dirty="0" smtClean="0"/>
              <a:t>できても、ノイズがでかい</a:t>
            </a:r>
            <a:endParaRPr kumimoji="1" lang="ja-JP" altLang="en-US" sz="2400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6" y="1676527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27" y="2310560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76" descr="lattic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20" y="3211194"/>
            <a:ext cx="2402613" cy="232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6" descr="lattic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06" y="3185550"/>
            <a:ext cx="2402613" cy="2320033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4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矢印 8"/>
          <p:cNvSpPr/>
          <p:nvPr/>
        </p:nvSpPr>
        <p:spPr>
          <a:xfrm>
            <a:off x="3681523" y="3870054"/>
            <a:ext cx="1523908" cy="9369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勾配フロー</a:t>
            </a:r>
            <a:endParaRPr kumimoji="1" lang="ja-JP" altLang="en-US" dirty="0"/>
          </a:p>
        </p:txBody>
      </p:sp>
      <p:sp>
        <p:nvSpPr>
          <p:cNvPr id="10" name="角丸四角形吹き出し 9"/>
          <p:cNvSpPr/>
          <p:nvPr/>
        </p:nvSpPr>
        <p:spPr>
          <a:xfrm>
            <a:off x="3074889" y="5620871"/>
            <a:ext cx="4509252" cy="1001899"/>
          </a:xfrm>
          <a:prstGeom prst="wedgeRoundRectCallout">
            <a:avLst>
              <a:gd name="adj1" fmla="val 21191"/>
              <a:gd name="adj2" fmla="val -10271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にじんで格子が見えなくなった場の上でなら、問題なく定義可能！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241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achikan.jp/files/3613/1545/0056/img-nachinotaki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98" y="1177262"/>
            <a:ext cx="4461010" cy="5650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1766047" y="1093694"/>
            <a:ext cx="5163671" cy="5734182"/>
          </a:xfrm>
          <a:prstGeom prst="rect">
            <a:avLst/>
          </a:prstGeom>
          <a:solidFill>
            <a:srgbClr val="1E1E3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勾配フロー法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21496" y="1950476"/>
            <a:ext cx="2348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b="1" dirty="0" smtClean="0"/>
              <a:t>格子場の理論</a:t>
            </a:r>
            <a:endParaRPr kumimoji="1" lang="ja-JP" altLang="en-US" sz="28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 smtClean="0"/>
              <a:t>勾配フロー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accent4">
                    <a:lumMod val="50000"/>
                  </a:schemeClr>
                </a:solidFill>
              </a:rPr>
              <a:t>連続理論</a:t>
            </a:r>
            <a:endParaRPr kumimoji="1" lang="en-US" altLang="ja-JP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ja-JP" altLang="en-US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連続理論</a:t>
              </a:r>
              <a:endParaRPr kumimoji="1" lang="en-US" altLang="ja-JP" sz="20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/>
                <a:t>勾配フロー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左右矢印 16"/>
          <p:cNvSpPr/>
          <p:nvPr/>
        </p:nvSpPr>
        <p:spPr>
          <a:xfrm>
            <a:off x="2318548" y="4325372"/>
            <a:ext cx="3456962" cy="669103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01866" y="444014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解析的関係式</a:t>
            </a:r>
            <a:endParaRPr lang="en-US" altLang="ja-JP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01626" y="3425329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数値測定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tilde{T}_{\mu\nu}^R&#10;\end{align*}&lt;/body&gt;&#10;  &lt;fcolor&gt;FF000000&lt;/fcolor&gt;&#10;  &lt;bcolor&gt;FFFFFFFF&lt;/bcolor&gt;&#10;  &lt;transparent&gt;True&lt;/transparent&gt;&#10;  &lt;resolution&gt;1800&lt;/resolution&gt;&#10;  &lt;imageh&gt;329&lt;/imageh&gt;&#10;  &lt;imagew&gt;36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470" y="4471202"/>
            <a:ext cx="683710" cy="61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3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6" y="2467351"/>
            <a:ext cx="4290638" cy="3741868"/>
          </a:xfrm>
          <a:prstGeom prst="rect">
            <a:avLst/>
          </a:prstGeom>
        </p:spPr>
      </p:pic>
      <p:sp>
        <p:nvSpPr>
          <p:cNvPr id="22" name="雲形吹き出し 21"/>
          <p:cNvSpPr/>
          <p:nvPr/>
        </p:nvSpPr>
        <p:spPr>
          <a:xfrm>
            <a:off x="4526774" y="1596851"/>
            <a:ext cx="3866615" cy="1785257"/>
          </a:xfrm>
          <a:prstGeom prst="cloudCallout">
            <a:avLst>
              <a:gd name="adj1" fmla="val -54570"/>
              <a:gd name="adj2" fmla="val 5358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エネルギー時間依存性の測定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60445" y="3510568"/>
            <a:ext cx="4209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latin typeface="Symbol" panose="05050102010706020507" pitchFamily="18" charset="2"/>
              </a:rPr>
              <a:t>まともに測定したこと自体が世界初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latin typeface="Symbol" panose="05050102010706020507" pitchFamily="18" charset="2"/>
              </a:rPr>
              <a:t>（虚）時間</a:t>
            </a:r>
            <a:r>
              <a:rPr lang="en-US" altLang="ja-JP" sz="2400" dirty="0" smtClean="0">
                <a:latin typeface="Symbol" panose="05050102010706020507" pitchFamily="18" charset="2"/>
              </a:rPr>
              <a:t>t </a:t>
            </a:r>
            <a:r>
              <a:rPr lang="ja-JP" altLang="en-US" sz="2400" dirty="0" err="1" smtClean="0">
                <a:latin typeface="Symbol" panose="05050102010706020507" pitchFamily="18" charset="2"/>
              </a:rPr>
              <a:t>に依</a:t>
            </a:r>
            <a:r>
              <a:rPr lang="ja-JP" altLang="en-US" sz="2400" dirty="0" smtClean="0">
                <a:latin typeface="Symbol" panose="05050102010706020507" pitchFamily="18" charset="2"/>
              </a:rPr>
              <a:t>存しない</a:t>
            </a:r>
            <a:endParaRPr lang="en-US" altLang="ja-JP" sz="2400" dirty="0" smtClean="0"/>
          </a:p>
        </p:txBody>
      </p:sp>
      <p:sp>
        <p:nvSpPr>
          <p:cNvPr id="7" name="右矢印 6"/>
          <p:cNvSpPr/>
          <p:nvPr/>
        </p:nvSpPr>
        <p:spPr>
          <a:xfrm rot="21092892" flipH="1">
            <a:off x="4165507" y="4354591"/>
            <a:ext cx="656194" cy="493059"/>
          </a:xfrm>
          <a:prstGeom prst="rightArrow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576601" y="4432879"/>
            <a:ext cx="1647056" cy="463961"/>
          </a:xfrm>
          <a:prstGeom prst="rect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2490006" y="3245994"/>
            <a:ext cx="0" cy="1979893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sp>
        <p:nvSpPr>
          <p:cNvPr id="10" name="右矢印 9"/>
          <p:cNvSpPr/>
          <p:nvPr/>
        </p:nvSpPr>
        <p:spPr>
          <a:xfrm flipH="1">
            <a:off x="1980958" y="4708153"/>
            <a:ext cx="509048" cy="320504"/>
          </a:xfrm>
          <a:prstGeom prst="rightArrow">
            <a:avLst/>
          </a:prstGeom>
          <a:solidFill>
            <a:srgbClr val="2FA3EE"/>
          </a:solidFill>
          <a:ln w="15875" cap="flat" cmpd="sng" algn="ctr">
            <a:solidFill>
              <a:srgbClr val="2FA3E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4028" y="49950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70C0"/>
                </a:solidFill>
                <a:latin typeface="Tw Cen MT" panose="020B0602020104020603"/>
              </a:rPr>
              <a:t>信頼不可</a:t>
            </a:r>
            <a:endParaRPr lang="ja-JP" altLang="en-US" sz="2400" dirty="0">
              <a:solidFill>
                <a:srgbClr val="0070C0"/>
              </a:solidFill>
              <a:latin typeface="Tw Cen MT" panose="020B0602020104020603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2122629" y="2911276"/>
            <a:ext cx="0" cy="13297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289592" y="3117467"/>
            <a:ext cx="0" cy="1401515"/>
          </a:xfrm>
          <a:prstGeom prst="line">
            <a:avLst/>
          </a:prstGeom>
          <a:ln w="190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936008" y="627187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虚時間</a:t>
            </a:r>
            <a:endParaRPr kumimoji="1" lang="ja-JP" altLang="en-US" sz="2400" dirty="0"/>
          </a:p>
        </p:txBody>
      </p:sp>
      <p:sp>
        <p:nvSpPr>
          <p:cNvPr id="18" name="下矢印 17"/>
          <p:cNvSpPr/>
          <p:nvPr/>
        </p:nvSpPr>
        <p:spPr>
          <a:xfrm>
            <a:off x="6062187" y="4804098"/>
            <a:ext cx="1462019" cy="46166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94875" y="5356516"/>
            <a:ext cx="29177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1" lang="ja-JP" altLang="en-US" sz="2400" dirty="0" smtClean="0"/>
              <a:t>エネルギー保存則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ja-JP" altLang="en-US" sz="2400" dirty="0" smtClean="0"/>
              <a:t>線形応答関係式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　　　の直接的</a:t>
            </a:r>
            <a:r>
              <a:rPr kumimoji="1" lang="ja-JP" altLang="en-US" sz="2400" dirty="0" smtClean="0"/>
              <a:t>確認</a:t>
            </a:r>
            <a:endParaRPr kumimoji="1" lang="ja-JP" altLang="en-US" sz="24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463756" y="1164611"/>
            <a:ext cx="3637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Kitazawa+, </a:t>
            </a:r>
            <a:r>
              <a:rPr kumimoji="1" lang="en-US" altLang="ja-JP" sz="2000" dirty="0" err="1" smtClean="0"/>
              <a:t>PoS</a:t>
            </a:r>
            <a:r>
              <a:rPr kumimoji="1" lang="en-US" altLang="ja-JP" sz="2000" dirty="0" smtClean="0"/>
              <a:t>(LATTICE2014),014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64132" y="1991812"/>
            <a:ext cx="31918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系の全エネルギーの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時間依存性みたいな量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\delta T_{00}(\tau) \delta T_{00}(0) \rangle /T^5&#10;\end{align*}&lt;/body&gt;&#10;  &lt;fcolor&gt;FFFFFFFF&lt;/fcolor&gt;&#10;  &lt;bcolor&gt;FFFFFFFF&lt;/bcolor&gt;&#10;  &lt;transparent&gt;True&lt;/transparent&gt;&#10;  &lt;resolution&gt;1800&lt;/resolution&gt;&#10;  &lt;imageh&gt;282&lt;/imageh&gt;&#10;  &lt;imagew&gt;2160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3" y="1930948"/>
            <a:ext cx="3199081" cy="41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532964"/>
            <a:ext cx="80795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場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理論</a:t>
            </a:r>
            <a:r>
              <a:rPr lang="ja-JP" altLang="en-US" sz="2400" dirty="0" smtClean="0"/>
              <a:t>の数値解析は、連続極限に迫る際に数値コストが爆発的に増大する。これは紫外発散に伴う、原理的問題。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最近、格子上の場を系統的に「にじませる」手法＝「勾配フロー方程式</a:t>
            </a:r>
            <a:r>
              <a:rPr lang="ja-JP" altLang="en-US" sz="2400" dirty="0"/>
              <a:t>」</a:t>
            </a:r>
            <a:r>
              <a:rPr lang="ja-JP" altLang="en-US" sz="2400" dirty="0" smtClean="0"/>
              <a:t>が提案された。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我々</a:t>
            </a:r>
            <a:r>
              <a:rPr lang="ja-JP" altLang="en-US" sz="2400" dirty="0" smtClean="0"/>
              <a:t>が行った幾つかの数値解析は、この方法が正しく機能し、かつ実用上著しく有用であることを示唆している。</a:t>
            </a:r>
            <a:endParaRPr lang="en-US" altLang="ja-JP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62610" y="4955702"/>
            <a:ext cx="63401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0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見小利則大事不成</a:t>
            </a:r>
            <a:endParaRPr kumimoji="1" lang="en-US" altLang="ja-JP" sz="60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4400" dirty="0" err="1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を克</a:t>
            </a:r>
            <a:r>
              <a:rPr lang="ja-JP" altLang="en-US" sz="4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服せよ！</a:t>
            </a:r>
            <a:endParaRPr kumimoji="1" lang="ja-JP" altLang="en-US" sz="44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3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49" y="1965384"/>
            <a:ext cx="4372663" cy="43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48953" y="492464"/>
            <a:ext cx="67024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Physicists can feel the existence of </a:t>
            </a:r>
            <a:r>
              <a:rPr kumimoji="1" lang="en-US" altLang="ja-JP" sz="2800" dirty="0" smtClean="0">
                <a:solidFill>
                  <a:srgbClr val="FFFF00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microscopic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</a:t>
            </a:r>
          </a:p>
          <a:p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atoms </a:t>
            </a:r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behind random </a:t>
            </a:r>
            <a:r>
              <a:rPr lang="en-US" altLang="ja-JP" sz="2800" dirty="0" smtClean="0">
                <a:solidFill>
                  <a:srgbClr val="B3D9FF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 </a:t>
            </a:r>
          </a:p>
          <a:p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of Brownian pollens</a:t>
            </a:r>
            <a:endParaRPr kumimoji="1" lang="ja-JP" altLang="en-US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087742" y="3493777"/>
            <a:ext cx="1807407" cy="2985588"/>
            <a:chOff x="6399575" y="2753944"/>
            <a:chExt cx="1807407" cy="2985588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9575" y="2753944"/>
              <a:ext cx="1754507" cy="219019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732411" y="4908535"/>
              <a:ext cx="14745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</a:rPr>
                <a:t>A. Einstein</a:t>
              </a:r>
            </a:p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</a:rPr>
                <a:t>1905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50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98348" y="2726575"/>
            <a:ext cx="451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eel </a:t>
            </a:r>
            <a:r>
              <a:rPr kumimoji="1" lang="en-US" altLang="ja-JP" sz="2800" dirty="0" smtClean="0">
                <a:solidFill>
                  <a:srgbClr val="FFCCCC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quarks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behind </a:t>
            </a:r>
            <a:r>
              <a:rPr kumimoji="1" lang="en-US" altLang="ja-JP" sz="2800" dirty="0" smtClean="0">
                <a:solidFill>
                  <a:srgbClr val="B3D9FF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188949" y="2726575"/>
            <a:ext cx="2828585" cy="523220"/>
          </a:xfrm>
          <a:prstGeom prst="rect">
            <a:avLst/>
          </a:prstGeom>
          <a:solidFill>
            <a:srgbClr val="1E1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498348" y="2767005"/>
            <a:ext cx="711017" cy="523220"/>
          </a:xfrm>
          <a:prstGeom prst="rect">
            <a:avLst/>
          </a:prstGeom>
          <a:solidFill>
            <a:srgbClr val="1E1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1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498348" y="2726575"/>
            <a:ext cx="4519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eel </a:t>
            </a:r>
            <a:r>
              <a:rPr kumimoji="1" lang="en-US" altLang="ja-JP" sz="2800" dirty="0" smtClean="0">
                <a:solidFill>
                  <a:srgbClr val="FFCCCC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quarks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behind </a:t>
            </a:r>
            <a:r>
              <a:rPr kumimoji="1" lang="en-US" altLang="ja-JP" sz="2800" dirty="0" smtClean="0">
                <a:solidFill>
                  <a:srgbClr val="B3D9FF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188949" y="2726575"/>
            <a:ext cx="2828585" cy="523220"/>
          </a:xfrm>
          <a:prstGeom prst="rect">
            <a:avLst/>
          </a:prstGeom>
          <a:solidFill>
            <a:srgbClr val="1E1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498348" y="2767005"/>
            <a:ext cx="711017" cy="523220"/>
          </a:xfrm>
          <a:prstGeom prst="rect">
            <a:avLst/>
          </a:prstGeom>
          <a:solidFill>
            <a:srgbClr val="1E1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98962" y="2726575"/>
            <a:ext cx="471795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F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eel </a:t>
            </a:r>
            <a:r>
              <a:rPr kumimoji="1" lang="en-US" altLang="ja-JP" sz="2800" dirty="0" smtClean="0">
                <a:solidFill>
                  <a:srgbClr val="FFCCCC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quarks</a:t>
            </a:r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 behind </a:t>
            </a:r>
            <a:r>
              <a:rPr kumimoji="1" lang="en-US" altLang="ja-JP" sz="2800" dirty="0" smtClean="0">
                <a:solidFill>
                  <a:srgbClr val="B3D9FF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fluctuations</a:t>
            </a:r>
          </a:p>
          <a:p>
            <a:pPr algn="ctr"/>
            <a:r>
              <a:rPr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in relativistic heavy ion collisions</a:t>
            </a:r>
          </a:p>
          <a:p>
            <a:pPr algn="ctr"/>
            <a:endParaRPr kumimoji="1" lang="en-US" altLang="ja-JP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ctr"/>
            <a:r>
              <a:rPr kumimoji="1" lang="en-US" altLang="ja-JP" sz="28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2012~</a:t>
            </a:r>
            <a:endParaRPr kumimoji="1" lang="ja-JP" altLang="en-US" sz="28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6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Quark-Gluon Plasma </a:t>
            </a:r>
            <a:r>
              <a:rPr lang="en-US" altLang="ja-JP" dirty="0"/>
              <a:t>(QGP)</a:t>
            </a:r>
            <a:endParaRPr kumimoji="1" lang="ja-JP" altLang="en-US" dirty="0"/>
          </a:p>
        </p:txBody>
      </p:sp>
      <p:sp>
        <p:nvSpPr>
          <p:cNvPr id="4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2342" y="1853737"/>
            <a:ext cx="1314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C9E4FF"/>
                </a:solidFill>
              </a:rPr>
              <a:t>vacuum</a:t>
            </a:r>
            <a:endParaRPr kumimoji="1" lang="ja-JP" altLang="en-US" sz="2800" dirty="0">
              <a:solidFill>
                <a:srgbClr val="C9E4FF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baryon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meson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10" name="直線コネクタ 209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2" name="直線矢印コネクタ 211"/>
          <p:cNvCxnSpPr>
            <a:endCxn id="4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4" name="直線コネクタ 213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5" name="直線矢印コネクタ 214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メトロポリタン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D3C59963-43CF-4A2B-966A-8B1A19BBF9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1283</Words>
  <Application>Microsoft Office PowerPoint</Application>
  <PresentationFormat>画面に合わせる (4:3)</PresentationFormat>
  <Paragraphs>304</Paragraphs>
  <Slides>53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7" baseType="lpstr">
      <vt:lpstr>Adobe Song Std L</vt:lpstr>
      <vt:lpstr>HGP教科書体</vt:lpstr>
      <vt:lpstr>HGS明朝E</vt:lpstr>
      <vt:lpstr>HG丸ｺﾞｼｯｸM-PRO</vt:lpstr>
      <vt:lpstr>ＭＳ Ｐゴシック</vt:lpstr>
      <vt:lpstr>小塚ゴシック Pr6N M</vt:lpstr>
      <vt:lpstr>Arial</vt:lpstr>
      <vt:lpstr>Calibri</vt:lpstr>
      <vt:lpstr>Calibri Light</vt:lpstr>
      <vt:lpstr>Symbol</vt:lpstr>
      <vt:lpstr>Times New Roman</vt:lpstr>
      <vt:lpstr>Tw Cen MT</vt:lpstr>
      <vt:lpstr>Wingdings</vt:lpstr>
      <vt:lpstr>1_メトロポリタン</vt:lpstr>
      <vt:lpstr>文学に学ぶクォークの物理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Quark-Gluon Plasma (QGP)</vt:lpstr>
      <vt:lpstr>Quark-Gluon Plasma (QGP)</vt:lpstr>
      <vt:lpstr>Quark-Gluon Plasma (QGP)</vt:lpstr>
      <vt:lpstr>QCD Phase Diagram</vt:lpstr>
      <vt:lpstr>QCD Phase Diagram</vt:lpstr>
      <vt:lpstr>Relativistic Heavy Ion Collisions</vt:lpstr>
      <vt:lpstr>Relativistic Heavy Ion Collisions</vt:lpstr>
      <vt:lpstr>Relativistic Heavy Ion Collisions</vt:lpstr>
      <vt:lpstr>PowerPoint プレゼンテーション</vt:lpstr>
      <vt:lpstr>Thermal Fluctuations</vt:lpstr>
      <vt:lpstr>Event-by-Event Measurement</vt:lpstr>
      <vt:lpstr>Non-Gaussianity @ RHIC</vt:lpstr>
      <vt:lpstr>Search for QCD Phase Structure</vt:lpstr>
      <vt:lpstr>Signal of Quark Deconfinement</vt:lpstr>
      <vt:lpstr>Signal of Quark Deconfinement</vt:lpstr>
      <vt:lpstr>Shot Noise</vt:lpstr>
      <vt:lpstr>Shot Noise</vt:lpstr>
      <vt:lpstr>Shot Noise</vt:lpstr>
      <vt:lpstr>Diffusion of Fluctuations</vt:lpstr>
      <vt:lpstr>Electric Charge Fluctuations @ LHC</vt:lpstr>
      <vt:lpstr>PowerPoint プレゼンテーション</vt:lpstr>
      <vt:lpstr>Electric Charge Fluctuations @ LHC</vt:lpstr>
      <vt:lpstr>Our Predictions</vt:lpstr>
      <vt:lpstr>PowerPoint プレゼンテーション</vt:lpstr>
      <vt:lpstr>バリオン数 ≃ 陽子数？？</vt:lpstr>
      <vt:lpstr>Nucleon isospin and a coin</vt:lpstr>
      <vt:lpstr>Slot Machine Analogy</vt:lpstr>
      <vt:lpstr>Reconstructing Total Coin Number</vt:lpstr>
      <vt:lpstr>Relation b/w baryon/proton</vt:lpstr>
      <vt:lpstr>Summary</vt:lpstr>
      <vt:lpstr>PowerPoint プレゼンテーション</vt:lpstr>
      <vt:lpstr>格子QCD数値シミュレーション</vt:lpstr>
      <vt:lpstr>格子間隔と計算コスト</vt:lpstr>
      <vt:lpstr>格子間隔と計算コスト</vt:lpstr>
      <vt:lpstr>PowerPoint プレゼンテーション</vt:lpstr>
      <vt:lpstr>PowerPoint プレゼンテーション</vt:lpstr>
      <vt:lpstr>解決策：にじませてみる</vt:lpstr>
      <vt:lpstr>解決策：にじませてみる</vt:lpstr>
      <vt:lpstr>問題点</vt:lpstr>
      <vt:lpstr>「勾配フロー」方程式 ＝「にじませた場」生成法</vt:lpstr>
      <vt:lpstr>(x,y,z,t,s)５次元理論</vt:lpstr>
      <vt:lpstr>エネルギー運動量テンソル</vt:lpstr>
      <vt:lpstr>勾配フロー法</vt:lpstr>
      <vt:lpstr>エネルギー時間依存性の測定</vt:lpstr>
      <vt:lpstr>まとめ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of SU(3) gauge theory from gradient flow</dc:title>
  <dc:creator>Masakiyo Kitazawa</dc:creator>
  <cp:lastModifiedBy>Masakiyo Kitazawa</cp:lastModifiedBy>
  <cp:revision>324</cp:revision>
  <dcterms:created xsi:type="dcterms:W3CDTF">2014-05-30T06:19:35Z</dcterms:created>
  <dcterms:modified xsi:type="dcterms:W3CDTF">2015-03-10T13:35:16Z</dcterms:modified>
</cp:coreProperties>
</file>