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2"/>
  </p:sldMasterIdLst>
  <p:sldIdLst>
    <p:sldId id="324" r:id="rId3"/>
    <p:sldId id="381" r:id="rId4"/>
    <p:sldId id="396" r:id="rId5"/>
    <p:sldId id="401" r:id="rId6"/>
    <p:sldId id="397" r:id="rId7"/>
    <p:sldId id="382" r:id="rId8"/>
    <p:sldId id="372" r:id="rId9"/>
    <p:sldId id="359" r:id="rId10"/>
    <p:sldId id="399" r:id="rId11"/>
    <p:sldId id="385" r:id="rId12"/>
    <p:sldId id="400" r:id="rId13"/>
    <p:sldId id="402" r:id="rId14"/>
    <p:sldId id="403" r:id="rId15"/>
    <p:sldId id="388" r:id="rId16"/>
    <p:sldId id="389" r:id="rId17"/>
    <p:sldId id="391" r:id="rId18"/>
    <p:sldId id="392" r:id="rId19"/>
    <p:sldId id="395" r:id="rId20"/>
    <p:sldId id="393" r:id="rId21"/>
    <p:sldId id="394" r:id="rId2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D9FF"/>
    <a:srgbClr val="006600"/>
    <a:srgbClr val="FF0000"/>
    <a:srgbClr val="FFC000"/>
    <a:srgbClr val="0070C0"/>
    <a:srgbClr val="FF9900"/>
    <a:srgbClr val="FF5050"/>
    <a:srgbClr val="A50021"/>
    <a:srgbClr val="003300"/>
    <a:srgbClr val="AD0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27F97BB-C833-4FB7-BDE5-3F7075034690}" styleName="テーマ スタイル 2 - アクセント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04" autoAdjust="0"/>
  </p:normalViewPr>
  <p:slideViewPr>
    <p:cSldViewPr snapToGrid="0">
      <p:cViewPr varScale="1">
        <p:scale>
          <a:sx n="71" d="100"/>
          <a:sy n="71" d="100"/>
        </p:scale>
        <p:origin x="984" y="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3008-8B0A-4895-BB24-3CCF12A64703}" type="datetimeFigureOut">
              <a:rPr lang="ja-JP" altLang="en-US" smtClean="0">
                <a:solidFill>
                  <a:prstClr val="white">
                    <a:alpha val="75000"/>
                  </a:prstClr>
                </a:solidFill>
              </a:rPr>
              <a:pPr/>
              <a:t>2015/3/24</a:t>
            </a:fld>
            <a:endParaRPr lang="ja-JP" altLang="en-US">
              <a:solidFill>
                <a:prstClr val="white">
                  <a:alpha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white">
                  <a:alpha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877C-1C90-4B5F-90F0-EBA6F7746CE6}" type="slidenum">
              <a:rPr lang="ja-JP" altLang="en-US" smtClean="0">
                <a:solidFill>
                  <a:prstClr val="white">
                    <a:alpha val="20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white">
                  <a:alpha val="2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151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3008-8B0A-4895-BB24-3CCF12A64703}" type="datetimeFigureOut">
              <a:rPr lang="ja-JP" altLang="en-US" smtClean="0">
                <a:solidFill>
                  <a:prstClr val="white">
                    <a:alpha val="75000"/>
                  </a:prstClr>
                </a:solidFill>
              </a:rPr>
              <a:pPr/>
              <a:t>2015/3/24</a:t>
            </a:fld>
            <a:endParaRPr lang="ja-JP" altLang="en-US">
              <a:solidFill>
                <a:prstClr val="white">
                  <a:alpha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white">
                  <a:alpha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877C-1C90-4B5F-90F0-EBA6F7746CE6}" type="slidenum">
              <a:rPr lang="ja-JP" altLang="en-US" smtClean="0">
                <a:solidFill>
                  <a:prstClr val="white">
                    <a:alpha val="20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white">
                  <a:alpha val="2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228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3008-8B0A-4895-BB24-3CCF12A64703}" type="datetimeFigureOut">
              <a:rPr lang="ja-JP" altLang="en-US" smtClean="0">
                <a:solidFill>
                  <a:prstClr val="white">
                    <a:alpha val="75000"/>
                  </a:prstClr>
                </a:solidFill>
              </a:rPr>
              <a:pPr/>
              <a:t>2015/3/24</a:t>
            </a:fld>
            <a:endParaRPr lang="ja-JP" altLang="en-US">
              <a:solidFill>
                <a:prstClr val="white">
                  <a:alpha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white">
                  <a:alpha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877C-1C90-4B5F-90F0-EBA6F7746CE6}" type="slidenum">
              <a:rPr lang="ja-JP" altLang="en-US" smtClean="0">
                <a:solidFill>
                  <a:prstClr val="white">
                    <a:alpha val="20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white">
                  <a:alpha val="2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083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Pr>
        <a:solidFill>
          <a:srgbClr val="1E1E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15428"/>
            <a:ext cx="8079581" cy="165819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3008-8B0A-4895-BB24-3CCF12A64703}" type="datetimeFigureOut">
              <a:rPr lang="ja-JP" altLang="en-US" smtClean="0">
                <a:solidFill>
                  <a:prstClr val="white">
                    <a:alpha val="75000"/>
                  </a:prstClr>
                </a:solidFill>
              </a:rPr>
              <a:pPr/>
              <a:t>2015/3/24</a:t>
            </a:fld>
            <a:endParaRPr lang="ja-JP" altLang="en-US">
              <a:solidFill>
                <a:prstClr val="white">
                  <a:alpha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white">
                  <a:alpha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877C-1C90-4B5F-90F0-EBA6F7746CE6}" type="slidenum">
              <a:rPr lang="ja-JP" altLang="en-US" smtClean="0">
                <a:solidFill>
                  <a:prstClr val="white">
                    <a:alpha val="20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white">
                  <a:alpha val="2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1101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3008-8B0A-4895-BB24-3CCF12A64703}" type="datetimeFigureOut">
              <a:rPr lang="ja-JP" altLang="en-US" smtClean="0">
                <a:solidFill>
                  <a:prstClr val="white">
                    <a:alpha val="75000"/>
                  </a:prstClr>
                </a:solidFill>
              </a:rPr>
              <a:pPr/>
              <a:t>2015/3/24</a:t>
            </a:fld>
            <a:endParaRPr lang="ja-JP" altLang="en-US">
              <a:solidFill>
                <a:prstClr val="white">
                  <a:alpha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white">
                  <a:alpha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877C-1C90-4B5F-90F0-EBA6F7746CE6}" type="slidenum">
              <a:rPr lang="ja-JP" altLang="en-US" smtClean="0">
                <a:solidFill>
                  <a:prstClr val="white">
                    <a:alpha val="20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white">
                  <a:alpha val="2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074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3008-8B0A-4895-BB24-3CCF12A64703}" type="datetimeFigureOut">
              <a:rPr lang="ja-JP" altLang="en-US" smtClean="0">
                <a:solidFill>
                  <a:prstClr val="white">
                    <a:alpha val="75000"/>
                  </a:prstClr>
                </a:solidFill>
              </a:rPr>
              <a:pPr/>
              <a:t>2015/3/24</a:t>
            </a:fld>
            <a:endParaRPr lang="ja-JP" altLang="en-US">
              <a:solidFill>
                <a:prstClr val="white">
                  <a:alpha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white">
                  <a:alpha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877C-1C90-4B5F-90F0-EBA6F7746CE6}" type="slidenum">
              <a:rPr lang="ja-JP" altLang="en-US" smtClean="0">
                <a:solidFill>
                  <a:prstClr val="white">
                    <a:alpha val="20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white">
                  <a:alpha val="2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95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2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3008-8B0A-4895-BB24-3CCF12A64703}" type="datetimeFigureOut">
              <a:rPr lang="ja-JP" altLang="en-US" smtClean="0">
                <a:solidFill>
                  <a:prstClr val="white">
                    <a:alpha val="75000"/>
                  </a:prstClr>
                </a:solidFill>
              </a:rPr>
              <a:pPr/>
              <a:t>2015/3/24</a:t>
            </a:fld>
            <a:endParaRPr lang="ja-JP" altLang="en-US">
              <a:solidFill>
                <a:prstClr val="white">
                  <a:alpha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white">
                  <a:alpha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877C-1C90-4B5F-90F0-EBA6F7746CE6}" type="slidenum">
              <a:rPr lang="ja-JP" altLang="en-US" smtClean="0">
                <a:solidFill>
                  <a:prstClr val="white">
                    <a:alpha val="20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white">
                  <a:alpha val="2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552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92919" y="15435"/>
            <a:ext cx="8079581" cy="165819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3008-8B0A-4895-BB24-3CCF12A64703}" type="datetimeFigureOut">
              <a:rPr lang="ja-JP" altLang="en-US" smtClean="0">
                <a:solidFill>
                  <a:prstClr val="white">
                    <a:alpha val="75000"/>
                  </a:prstClr>
                </a:solidFill>
              </a:rPr>
              <a:pPr/>
              <a:t>2015/3/24</a:t>
            </a:fld>
            <a:endParaRPr lang="ja-JP" altLang="en-US">
              <a:solidFill>
                <a:prstClr val="white">
                  <a:alpha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white">
                  <a:alpha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877C-1C90-4B5F-90F0-EBA6F7746CE6}" type="slidenum">
              <a:rPr lang="ja-JP" altLang="en-US" smtClean="0">
                <a:solidFill>
                  <a:prstClr val="white">
                    <a:alpha val="20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white">
                  <a:alpha val="2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526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3008-8B0A-4895-BB24-3CCF12A64703}" type="datetimeFigureOut">
              <a:rPr lang="ja-JP" altLang="en-US" smtClean="0">
                <a:solidFill>
                  <a:prstClr val="white">
                    <a:alpha val="75000"/>
                  </a:prstClr>
                </a:solidFill>
              </a:rPr>
              <a:pPr/>
              <a:t>2015/3/24</a:t>
            </a:fld>
            <a:endParaRPr lang="ja-JP" altLang="en-US">
              <a:solidFill>
                <a:prstClr val="white">
                  <a:alpha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white">
                  <a:alpha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877C-1C90-4B5F-90F0-EBA6F7746CE6}" type="slidenum">
              <a:rPr lang="ja-JP" altLang="en-US" smtClean="0">
                <a:solidFill>
                  <a:prstClr val="white">
                    <a:alpha val="20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white">
                  <a:alpha val="2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458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3008-8B0A-4895-BB24-3CCF12A64703}" type="datetimeFigureOut">
              <a:rPr lang="ja-JP" altLang="en-US" smtClean="0">
                <a:solidFill>
                  <a:prstClr val="white">
                    <a:alpha val="75000"/>
                  </a:prstClr>
                </a:solidFill>
              </a:rPr>
              <a:pPr/>
              <a:t>2015/3/24</a:t>
            </a:fld>
            <a:endParaRPr lang="ja-JP" altLang="en-US">
              <a:solidFill>
                <a:prstClr val="white">
                  <a:alpha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white">
                  <a:alpha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567C877C-1C90-4B5F-90F0-EBA6F7746CE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089425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tx2"/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3008-8B0A-4895-BB24-3CCF12A64703}" type="datetimeFigureOut">
              <a:rPr lang="ja-JP" altLang="en-US" smtClean="0">
                <a:solidFill>
                  <a:prstClr val="white">
                    <a:alpha val="75000"/>
                  </a:prstClr>
                </a:solidFill>
              </a:rPr>
              <a:pPr/>
              <a:t>2015/3/24</a:t>
            </a:fld>
            <a:endParaRPr lang="ja-JP" altLang="en-US">
              <a:solidFill>
                <a:prstClr val="white">
                  <a:alpha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877C-1C90-4B5F-90F0-EBA6F7746CE6}" type="slidenum">
              <a:rPr lang="ja-JP" altLang="en-US" smtClean="0">
                <a:solidFill>
                  <a:prstClr val="white">
                    <a:alpha val="20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white">
                  <a:alpha val="2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218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15428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EC0E3008-8B0A-4895-BB24-3CCF12A64703}" type="datetimeFigureOut">
              <a:rPr lang="ja-JP" altLang="en-US" smtClean="0">
                <a:solidFill>
                  <a:prstClr val="white">
                    <a:alpha val="75000"/>
                  </a:prstClr>
                </a:solidFill>
              </a:rPr>
              <a:pPr/>
              <a:t>2015/3/24</a:t>
            </a:fld>
            <a:endParaRPr lang="ja-JP" altLang="en-US">
              <a:solidFill>
                <a:prstClr val="white">
                  <a:alpha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white">
                  <a:alpha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567C877C-1C90-4B5F-90F0-EBA6F7746CE6}" type="slidenum">
              <a:rPr lang="ja-JP" altLang="en-US" smtClean="0">
                <a:solidFill>
                  <a:prstClr val="white">
                    <a:alpha val="20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white">
                  <a:alpha val="2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6541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8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kumimoji="1"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2000" i="1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10" Type="http://schemas.openxmlformats.org/officeDocument/2006/relationships/image" Target="../media/image35.png"/><Relationship Id="rId4" Type="http://schemas.openxmlformats.org/officeDocument/2006/relationships/image" Target="../media/image30.png"/><Relationship Id="rId9" Type="http://schemas.openxmlformats.org/officeDocument/2006/relationships/image" Target="../media/image19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6.emf"/><Relationship Id="rId5" Type="http://schemas.openxmlformats.org/officeDocument/2006/relationships/image" Target="../media/image31.png"/><Relationship Id="rId10" Type="http://schemas.openxmlformats.org/officeDocument/2006/relationships/image" Target="../media/image35.png"/><Relationship Id="rId4" Type="http://schemas.openxmlformats.org/officeDocument/2006/relationships/image" Target="../media/image30.png"/><Relationship Id="rId9" Type="http://schemas.openxmlformats.org/officeDocument/2006/relationships/image" Target="../media/image19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7.emf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6.emf"/><Relationship Id="rId5" Type="http://schemas.openxmlformats.org/officeDocument/2006/relationships/image" Target="../media/image31.png"/><Relationship Id="rId10" Type="http://schemas.openxmlformats.org/officeDocument/2006/relationships/image" Target="../media/image35.png"/><Relationship Id="rId4" Type="http://schemas.openxmlformats.org/officeDocument/2006/relationships/image" Target="../media/image30.png"/><Relationship Id="rId9" Type="http://schemas.openxmlformats.org/officeDocument/2006/relationships/image" Target="../media/image19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42.png"/><Relationship Id="rId4" Type="http://schemas.openxmlformats.org/officeDocument/2006/relationships/image" Target="../media/image41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emf"/><Relationship Id="rId5" Type="http://schemas.openxmlformats.org/officeDocument/2006/relationships/image" Target="../media/image46.emf"/><Relationship Id="rId4" Type="http://schemas.openxmlformats.org/officeDocument/2006/relationships/image" Target="../media/image45.emf"/><Relationship Id="rId9" Type="http://schemas.openxmlformats.org/officeDocument/2006/relationships/image" Target="../media/image5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2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6.png"/><Relationship Id="rId4" Type="http://schemas.openxmlformats.org/officeDocument/2006/relationships/image" Target="../media/image55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6000" dirty="0"/>
              <a:t>G</a:t>
            </a:r>
            <a:r>
              <a:rPr lang="en-US" altLang="ja-JP" sz="6600" dirty="0" smtClean="0"/>
              <a:t>radient flow</a:t>
            </a:r>
            <a:r>
              <a:rPr lang="ja-JP" altLang="en-US" sz="6000" dirty="0" smtClean="0"/>
              <a:t>による</a:t>
            </a:r>
            <a:r>
              <a:rPr lang="en-US" altLang="ja-JP" sz="6600" dirty="0" smtClean="0"/>
              <a:t>SU(3) Wilson</a:t>
            </a:r>
            <a:r>
              <a:rPr lang="ja-JP" altLang="en-US" sz="6000" dirty="0" smtClean="0"/>
              <a:t>ゲージ作用の格子間隔の測定</a:t>
            </a:r>
            <a:r>
              <a:rPr lang="en-US" altLang="ja-JP" sz="6600" dirty="0" smtClean="0"/>
              <a:t/>
            </a:r>
            <a:br>
              <a:rPr lang="en-US" altLang="ja-JP" sz="6600" dirty="0" smtClean="0"/>
            </a:br>
            <a:endParaRPr kumimoji="1" lang="ja-JP" altLang="en-US" sz="6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7630354" cy="1645920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北沢正清（阪大理）</a:t>
            </a:r>
            <a:endParaRPr lang="en-US" altLang="ja-JP" dirty="0" smtClean="0"/>
          </a:p>
          <a:p>
            <a:r>
              <a:rPr lang="en-US" altLang="ja-JP" dirty="0" smtClean="0"/>
              <a:t>for </a:t>
            </a:r>
            <a:r>
              <a:rPr lang="en-US" altLang="ja-JP" dirty="0" err="1" smtClean="0"/>
              <a:t>FlowQCD</a:t>
            </a:r>
            <a:r>
              <a:rPr lang="en-US" altLang="ja-JP" dirty="0" smtClean="0"/>
              <a:t> Collaboration</a:t>
            </a:r>
            <a:endParaRPr lang="en-US" altLang="ja-JP" dirty="0" smtClean="0">
              <a:solidFill>
                <a:schemeClr val="tx1">
                  <a:lumMod val="85000"/>
                </a:schemeClr>
              </a:solidFill>
            </a:endParaRPr>
          </a:p>
          <a:p>
            <a:pPr>
              <a:lnSpc>
                <a:spcPts val="2000"/>
              </a:lnSpc>
              <a:spcBef>
                <a:spcPts val="0"/>
              </a:spcBef>
            </a:pPr>
            <a:r>
              <a:rPr kumimoji="1" lang="ja-JP" altLang="en-US" sz="2400" dirty="0" smtClean="0">
                <a:solidFill>
                  <a:schemeClr val="tx1">
                    <a:lumMod val="85000"/>
                  </a:schemeClr>
                </a:solidFill>
              </a:rPr>
              <a:t>浅川正之、初田哲男、入谷匠、伊藤悦子、鈴木博</a:t>
            </a:r>
            <a:r>
              <a:rPr kumimoji="1" lang="en-US" altLang="ja-JP" sz="2400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</a:p>
          <a:p>
            <a:r>
              <a:rPr kumimoji="1" lang="en-US" altLang="ja-JP" sz="2400" dirty="0" err="1" smtClean="0">
                <a:solidFill>
                  <a:schemeClr val="tx1">
                    <a:lumMod val="85000"/>
                  </a:schemeClr>
                </a:solidFill>
              </a:rPr>
              <a:t>FlowQCD</a:t>
            </a:r>
            <a:r>
              <a:rPr kumimoji="1" lang="en-US" altLang="ja-JP" sz="2400" dirty="0" smtClean="0">
                <a:solidFill>
                  <a:schemeClr val="tx1">
                    <a:lumMod val="85000"/>
                  </a:schemeClr>
                </a:solidFill>
              </a:rPr>
              <a:t>, arXiv:1503.06516</a:t>
            </a:r>
            <a:endParaRPr kumimoji="1" lang="ja-JP" altLang="en-US" sz="24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69755" y="6364944"/>
            <a:ext cx="5652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dirty="0" smtClean="0">
                <a:solidFill>
                  <a:schemeClr val="tx1">
                    <a:lumMod val="75000"/>
                  </a:schemeClr>
                </a:solidFill>
              </a:rPr>
              <a:t>日本物理学会第</a:t>
            </a:r>
            <a:r>
              <a:rPr lang="en-US" altLang="ja-JP" sz="2000" dirty="0" smtClean="0">
                <a:solidFill>
                  <a:schemeClr val="tx1">
                    <a:lumMod val="75000"/>
                  </a:schemeClr>
                </a:solidFill>
              </a:rPr>
              <a:t>70</a:t>
            </a:r>
            <a:r>
              <a:rPr lang="ja-JP" altLang="en-US" sz="2000" dirty="0" smtClean="0">
                <a:solidFill>
                  <a:schemeClr val="tx1">
                    <a:lumMod val="75000"/>
                  </a:schemeClr>
                </a:solidFill>
              </a:rPr>
              <a:t>回年次大会　</a:t>
            </a:r>
            <a:r>
              <a:rPr lang="en-US" altLang="ja-JP" sz="2000" dirty="0" smtClean="0">
                <a:solidFill>
                  <a:schemeClr val="tx1">
                    <a:lumMod val="75000"/>
                  </a:schemeClr>
                </a:solidFill>
              </a:rPr>
              <a:t>2015/3/24 24pDK2</a:t>
            </a:r>
            <a:endParaRPr kumimoji="1" lang="ja-JP" altLang="en-US" sz="2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66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Numerical Analysis</a:t>
            </a:r>
            <a:endParaRPr kumimoji="1" lang="ja-JP" altLang="en-US" dirty="0"/>
          </a:p>
        </p:txBody>
      </p:sp>
      <p:pic>
        <p:nvPicPr>
          <p:cNvPr id="4" name="Picture 76" descr="lattic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30204">
            <a:off x="6686530" y="273103"/>
            <a:ext cx="1843089" cy="1779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890245" y="1261589"/>
            <a:ext cx="343074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1" lang="en-US" altLang="ja-JP" sz="2800" dirty="0" smtClean="0"/>
              <a:t>SU(3) YM theory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kumimoji="1" lang="en-US" altLang="ja-JP" sz="2800" dirty="0" smtClean="0"/>
              <a:t>Wilson gauge action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800" dirty="0" smtClean="0"/>
              <a:t>w</a:t>
            </a:r>
            <a:r>
              <a:rPr lang="en-US" altLang="ja-JP" sz="2800" baseline="-25000" dirty="0" smtClean="0"/>
              <a:t>0.4</a:t>
            </a:r>
            <a:r>
              <a:rPr lang="en-US" altLang="ja-JP" sz="2800" dirty="0" smtClean="0"/>
              <a:t> scaling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/>
          </p:nvPr>
        </p:nvGraphicFramePr>
        <p:xfrm>
          <a:off x="1484709" y="2886074"/>
          <a:ext cx="6096000" cy="3200400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Symbol" panose="05050102010706020507" pitchFamily="18" charset="2"/>
                        </a:rPr>
                        <a:t>b</a:t>
                      </a:r>
                      <a:endParaRPr kumimoji="1" lang="ja-JP" altLang="en-US" sz="2400" dirty="0">
                        <a:latin typeface="Symbol" panose="05050102010706020507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size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err="1" smtClean="0"/>
                        <a:t>N</a:t>
                      </a:r>
                      <a:r>
                        <a:rPr kumimoji="1" lang="en-US" altLang="ja-JP" sz="2400" baseline="-25000" dirty="0" err="1" smtClean="0"/>
                        <a:t>conf</a:t>
                      </a:r>
                      <a:endParaRPr kumimoji="1" lang="ja-JP" alt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Symbol" panose="05050102010706020507" pitchFamily="18" charset="2"/>
                        </a:rPr>
                        <a:t>b</a:t>
                      </a:r>
                      <a:endParaRPr kumimoji="1" lang="ja-JP" altLang="en-US" sz="2400" dirty="0">
                        <a:latin typeface="Symbol" panose="05050102010706020507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size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err="1" smtClean="0"/>
                        <a:t>N</a:t>
                      </a:r>
                      <a:r>
                        <a:rPr kumimoji="1" lang="en-US" altLang="ja-JP" sz="2400" baseline="-25000" dirty="0" err="1" smtClean="0"/>
                        <a:t>conf</a:t>
                      </a:r>
                      <a:endParaRPr kumimoji="1" lang="ja-JP" altLang="en-US" sz="24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6.3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64</a:t>
                      </a:r>
                      <a:r>
                        <a:rPr kumimoji="1" lang="en-US" altLang="ja-JP" sz="2400" baseline="30000" dirty="0" smtClean="0"/>
                        <a:t>4</a:t>
                      </a:r>
                      <a:endParaRPr kumimoji="1" lang="ja-JP" altLang="en-US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6.9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/>
                        <a:t>64</a:t>
                      </a:r>
                      <a:r>
                        <a:rPr kumimoji="1" lang="en-US" altLang="ja-JP" sz="2400" baseline="30000" dirty="0" smtClean="0"/>
                        <a:t>4</a:t>
                      </a:r>
                      <a:endParaRPr kumimoji="1" lang="ja-JP" altLang="en-US" sz="24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30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6.4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/>
                        <a:t>64</a:t>
                      </a:r>
                      <a:r>
                        <a:rPr kumimoji="1" lang="en-US" altLang="ja-JP" sz="2400" baseline="30000" dirty="0" smtClean="0"/>
                        <a:t>4</a:t>
                      </a:r>
                      <a:endParaRPr kumimoji="1" lang="ja-JP" altLang="en-US" sz="24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100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7.0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/>
                        <a:t>96</a:t>
                      </a:r>
                      <a:r>
                        <a:rPr kumimoji="1" lang="en-US" altLang="ja-JP" sz="2400" baseline="30000" dirty="0" smtClean="0"/>
                        <a:t>4</a:t>
                      </a:r>
                      <a:endParaRPr kumimoji="1" lang="ja-JP" altLang="en-US" sz="24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60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6.5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/>
                        <a:t>64</a:t>
                      </a:r>
                      <a:r>
                        <a:rPr kumimoji="1" lang="en-US" altLang="ja-JP" sz="2400" baseline="30000" dirty="0" smtClean="0"/>
                        <a:t>4</a:t>
                      </a:r>
                      <a:endParaRPr kumimoji="1" lang="ja-JP" altLang="en-US" sz="24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49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7.2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/>
                        <a:t>96</a:t>
                      </a:r>
                      <a:r>
                        <a:rPr kumimoji="1" lang="en-US" altLang="ja-JP" sz="2400" baseline="30000" dirty="0" smtClean="0"/>
                        <a:t>4</a:t>
                      </a:r>
                      <a:endParaRPr kumimoji="1" lang="ja-JP" altLang="en-US" sz="24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53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6.6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/>
                        <a:t>64</a:t>
                      </a:r>
                      <a:r>
                        <a:rPr kumimoji="1" lang="en-US" altLang="ja-JP" sz="2400" baseline="30000" dirty="0" smtClean="0"/>
                        <a:t>4</a:t>
                      </a:r>
                      <a:endParaRPr kumimoji="1" lang="ja-JP" altLang="en-US" sz="24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100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7.4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/>
                        <a:t>128</a:t>
                      </a:r>
                      <a:r>
                        <a:rPr kumimoji="1" lang="en-US" altLang="ja-JP" sz="2400" baseline="30000" dirty="0" smtClean="0"/>
                        <a:t>4</a:t>
                      </a:r>
                      <a:endParaRPr kumimoji="1" lang="ja-JP" altLang="en-US" sz="24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40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6.7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/>
                        <a:t>64</a:t>
                      </a:r>
                      <a:r>
                        <a:rPr kumimoji="1" lang="en-US" altLang="ja-JP" sz="2400" baseline="30000" dirty="0" smtClean="0"/>
                        <a:t>4</a:t>
                      </a:r>
                      <a:endParaRPr kumimoji="1" lang="ja-JP" altLang="en-US" sz="24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7.5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/>
                        <a:t>128</a:t>
                      </a:r>
                      <a:r>
                        <a:rPr kumimoji="1" lang="en-US" altLang="ja-JP" sz="2400" baseline="30000" dirty="0" smtClean="0"/>
                        <a:t>4</a:t>
                      </a:r>
                      <a:endParaRPr kumimoji="1" lang="ja-JP" altLang="en-US" sz="24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60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6.8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/>
                        <a:t>64</a:t>
                      </a:r>
                      <a:r>
                        <a:rPr kumimoji="1" lang="en-US" altLang="ja-JP" sz="2400" baseline="30000" dirty="0" smtClean="0"/>
                        <a:t>4</a:t>
                      </a:r>
                      <a:endParaRPr kumimoji="1" lang="ja-JP" altLang="en-US" sz="24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100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2142139" y="6329083"/>
            <a:ext cx="6852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E</a:t>
            </a:r>
            <a:r>
              <a:rPr kumimoji="1" lang="en-US" altLang="ja-JP" sz="2000" dirty="0" smtClean="0"/>
              <a:t>ach configuration is separated by 1000 gauge updates (HB+OR</a:t>
            </a:r>
            <a:r>
              <a:rPr kumimoji="1" lang="en-US" altLang="ja-JP" sz="2000" baseline="30000" dirty="0" smtClean="0"/>
              <a:t>5</a:t>
            </a:r>
            <a:r>
              <a:rPr kumimoji="1" lang="en-US" altLang="ja-JP" sz="2000" dirty="0" smtClean="0"/>
              <a:t>)</a:t>
            </a:r>
            <a:endParaRPr kumimoji="1" lang="ja-JP" altLang="en-US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319099" y="1934534"/>
            <a:ext cx="25779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BlueGene</a:t>
            </a:r>
            <a:r>
              <a:rPr kumimoji="1" lang="en-US" altLang="ja-JP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/Q @ KEK</a:t>
            </a:r>
          </a:p>
          <a:p>
            <a:pPr algn="ctr"/>
            <a:r>
              <a:rPr lang="en-US" altLang="ja-JP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~30% efficiency</a:t>
            </a:r>
            <a:endParaRPr kumimoji="1" lang="ja-JP" alt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58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Various Scales</a:t>
            </a:r>
            <a:endParaRPr kumimoji="1" lang="ja-JP" altLang="en-US" dirty="0"/>
          </a:p>
        </p:txBody>
      </p:sp>
      <p:pic>
        <p:nvPicPr>
          <p:cNvPr id="4" name="TexTeXPicture" descr="&lt;?xml version=&quot;1.0&quot; encoding=&quot;utf-16&quot;?&gt;&#10;&lt;TeXTeX&gt;&#10;  &lt;preamble&gt;\documentclass{jarticle}&#10;\usepackage{amsmath}&#10;\pagestyle{empty}&lt;/preamble&gt;&#10;  &lt;body&gt;\begin{align*} &#10;t_{0.2}&#10;\end{align*}&lt;/body&gt;&#10;  &lt;fcolor&gt;FFFFFFFF&lt;/fcolor&gt;&#10;  &lt;bcolor&gt;FFFFFFFF&lt;/bcolor&gt;&#10;  &lt;transparent&gt;True&lt;/transparent&gt;&#10;  &lt;resolution&gt;1800&lt;/resolution&gt;&#10;  &lt;imageh&gt;197&lt;/imageh&gt;&#10;  &lt;imagew&gt;330&lt;/imagew&gt;&#10;  &lt;scale&gt;50&lt;/scale&gt;&#10;  &lt;cursor&gt;23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58" y="1673626"/>
            <a:ext cx="672353" cy="401375"/>
          </a:xfrm>
          <a:prstGeom prst="rect">
            <a:avLst/>
          </a:prstGeom>
        </p:spPr>
      </p:pic>
      <p:pic>
        <p:nvPicPr>
          <p:cNvPr id="7" name="TexTeXPicture" descr="&lt;?xml version=&quot;1.0&quot; encoding=&quot;utf-16&quot;?&gt;&#10;&lt;TeXTeX&gt;&#10;  &lt;preamble&gt;\documentclass{jarticle}&#10;\usepackage{amsmath}&#10;\pagestyle{empty}&lt;/preamble&gt;&#10;  &lt;body&gt;\begin{align*} &#10;t_{0.3} \equiv t_0&#10;\end{align*}&lt;/body&gt;&#10;  &lt;fcolor&gt;FFFFFFFF&lt;/fcolor&gt;&#10;  &lt;bcolor&gt;FFFFFFFF&lt;/bcolor&gt;&#10;  &lt;transparent&gt;True&lt;/transparent&gt;&#10;  &lt;resolution&gt;1800&lt;/resolution&gt;&#10;  &lt;imageh&gt;197&lt;/imageh&gt;&#10;  &lt;imagew&gt;867&lt;/imagew&gt;&#10;  &lt;scale&gt;50&lt;/scale&gt;&#10;  &lt;cursor&gt;34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83" y="2408732"/>
            <a:ext cx="1766455" cy="401375"/>
          </a:xfrm>
          <a:prstGeom prst="rect">
            <a:avLst/>
          </a:prstGeom>
        </p:spPr>
      </p:pic>
      <p:pic>
        <p:nvPicPr>
          <p:cNvPr id="3" name="TexTeXPicture" descr="&lt;?xml version=&quot;1.0&quot; encoding=&quot;utf-16&quot;?&gt;&#10;&lt;TeXTeX&gt;&#10;  &lt;preamble&gt;\documentclass{jarticle}&#10;\usepackage{amsmath}&#10;\pagestyle{empty}&lt;/preamble&gt;&#10;  &lt;body&gt;\begin{align*} &#10;t_{0.4}&#10;\end{align*}&lt;/body&gt;&#10;  &lt;fcolor&gt;FFFFFFFF&lt;/fcolor&gt;&#10;  &lt;bcolor&gt;FFFFFFFF&lt;/bcolor&gt;&#10;  &lt;transparent&gt;True&lt;/transparent&gt;&#10;  &lt;resolution&gt;1800&lt;/resolution&gt;&#10;  &lt;imageh&gt;197&lt;/imageh&gt;&#10;  &lt;imagew&gt;334&lt;/imagew&gt;&#10;  &lt;scale&gt;50&lt;/scale&gt;&#10;  &lt;cursor&gt;22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08" y="3143838"/>
            <a:ext cx="680503" cy="401375"/>
          </a:xfrm>
          <a:prstGeom prst="rect">
            <a:avLst/>
          </a:prstGeom>
        </p:spPr>
      </p:pic>
      <p:pic>
        <p:nvPicPr>
          <p:cNvPr id="6" name="TexTeXPicture" descr="&lt;?xml version=&quot;1.0&quot; encoding=&quot;utf-16&quot;?&gt;&#10;&lt;TeXTeX&gt;&#10;  &lt;preamble&gt;\documentclass{jarticle}&#10;\usepackage{amsmath}&#10;\pagestyle{empty}&lt;/preamble&gt;&#10;  &lt;body&gt;\begin{align*} &#10;w_{0.2}&#10;\end{align*}&lt;/body&gt;&#10;  &lt;fcolor&gt;FFFFFFFF&lt;/fcolor&gt;&#10;  &lt;bcolor&gt;FFFFFFFF&lt;/bcolor&gt;&#10;  &lt;transparent&gt;True&lt;/transparent&gt;&#10;  &lt;resolution&gt;1800&lt;/resolution&gt;&#10;  &lt;imageh&gt;151&lt;/imageh&gt;&#10;  &lt;imagew&gt;417&lt;/imagew&gt;&#10;  &lt;scale&gt;50&lt;/scale&gt;&#10;  &lt;cursor&gt;17&lt;/cursor&gt;&#10;&lt;/TeXTeX&gt;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58" y="3908338"/>
            <a:ext cx="849610" cy="307653"/>
          </a:xfrm>
          <a:prstGeom prst="rect">
            <a:avLst/>
          </a:prstGeom>
        </p:spPr>
      </p:pic>
      <p:pic>
        <p:nvPicPr>
          <p:cNvPr id="10" name="TexTeXPicture" descr="&lt;?xml version=&quot;1.0&quot; encoding=&quot;utf-16&quot;?&gt;&#10;&lt;TeXTeX&gt;&#10;  &lt;preamble&gt;\documentclass{jarticle}&#10;\usepackage{amsmath}&#10;\pagestyle{empty}&lt;/preamble&gt;&#10;  &lt;body&gt;\begin{align*} &#10;w_{0.3} = w_0&#10;\end{align*}&lt;/body&gt;&#10;  &lt;fcolor&gt;FFFFFFFF&lt;/fcolor&gt;&#10;  &lt;bcolor&gt;FFFFFFFF&lt;/bcolor&gt;&#10;  &lt;transparent&gt;True&lt;/transparent&gt;&#10;  &lt;resolution&gt;1800&lt;/resolution&gt;&#10;  &lt;imageh&gt;151&lt;/imageh&gt;&#10;  &lt;imagew&gt;1042&lt;/imagew&gt;&#10;  &lt;scale&gt;50&lt;/scale&gt;&#10;  &lt;cursor&gt;29&lt;/cursor&gt;&#10;&lt;/TeXTeX&gt;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08" y="4579117"/>
            <a:ext cx="2123006" cy="307653"/>
          </a:xfrm>
          <a:prstGeom prst="rect">
            <a:avLst/>
          </a:prstGeom>
        </p:spPr>
      </p:pic>
      <p:pic>
        <p:nvPicPr>
          <p:cNvPr id="12" name="TexTeXPicture" descr="&lt;?xml version=&quot;1.0&quot; encoding=&quot;utf-16&quot;?&gt;&#10;&lt;TeXTeX&gt;&#10;  &lt;preamble&gt;\documentclass{jarticle}&#10;\usepackage{amsmath}&#10;\pagestyle{empty}&lt;/preamble&gt;&#10;  &lt;body&gt;\begin{align*} &#10;w_{0.4}&#10;\end{align*}&lt;/body&gt;&#10;  &lt;fcolor&gt;FFFFFFFF&lt;/fcolor&gt;&#10;  &lt;bcolor&gt;FFFFFFFF&lt;/bcolor&gt;&#10;  &lt;transparent&gt;True&lt;/transparent&gt;&#10;  &lt;resolution&gt;1800&lt;/resolution&gt;&#10;  &lt;imageh&gt;151&lt;/imageh&gt;&#10;  &lt;imagew&gt;421&lt;/imagew&gt;&#10;  &lt;scale&gt;50&lt;/scale&gt;&#10;  &lt;cursor&gt;22&lt;/cursor&gt;&#10;&lt;/TeXTeX&gt;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58" y="5249895"/>
            <a:ext cx="857760" cy="307653"/>
          </a:xfrm>
          <a:prstGeom prst="rect">
            <a:avLst/>
          </a:prstGeom>
        </p:spPr>
      </p:pic>
      <p:pic>
        <p:nvPicPr>
          <p:cNvPr id="14" name="TexTeXPicture" descr="&lt;?xml version=&quot;1.0&quot; encoding=&quot;utf-16&quot;?&gt;&#10;&lt;TeXTeX&gt;&#10;  &lt;preamble&gt;\documentclass{jarticle}&#10;\usepackage{amsmath}&#10;\pagestyle{empty}&lt;/preamble&gt;&#10;  &lt;body&gt;\begin{align*} &#10;t^2 \langle E \rangle = X&#10;\end{align*}&lt;/body&gt;&#10;  &lt;fcolor&gt;FFFFFFFF&lt;/fcolor&gt;&#10;  &lt;bcolor&gt;FFFFFFFF&lt;/bcolor&gt;&#10;  &lt;transparent&gt;True&lt;/transparent&gt;&#10;  &lt;resolution&gt;1800&lt;/resolution&gt;&#10;  &lt;imageh&gt;281&lt;/imageh&gt;&#10;  &lt;imagew&gt;1132&lt;/imagew&gt;&#10;  &lt;scale&gt;50&lt;/scale&gt;&#10;  &lt;cursor&gt;41&lt;/cursor&gt;&#10;&lt;/TeXTeX&gt;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080" y="2483913"/>
            <a:ext cx="1919318" cy="476439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9"/>
          <a:stretch/>
        </p:blipFill>
        <p:spPr>
          <a:xfrm>
            <a:off x="5869141" y="200480"/>
            <a:ext cx="2961093" cy="2208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TexTeXPicture" descr="&lt;?xml version=&quot;1.0&quot; encoding=&quot;utf-16&quot;?&gt;&#10;&lt;TeXTeX&gt;&#10;  &lt;preamble&gt;\documentclass{jarticle}&#10;\usepackage{amsmath}&#10;\pagestyle{empty}&lt;/preamble&gt;&#10;  &lt;body&gt;\begin{align*} &#10;X=0.2,~0.3,~0.4&#10;\end{align*}&lt;/body&gt;&#10;  &lt;fcolor&gt;FFFFFFFF&lt;/fcolor&gt;&#10;  &lt;bcolor&gt;FFFFFFFF&lt;/bcolor&gt;&#10;  &lt;transparent&gt;True&lt;/transparent&gt;&#10;  &lt;resolution&gt;1800&lt;/resolution&gt;&#10;  &lt;imageh&gt;218&lt;/imageh&gt;&#10;  &lt;imagew&gt;1886&lt;/imagew&gt;&#10;  &lt;scale&gt;50&lt;/scale&gt;&#10;  &lt;cursor&gt;31&lt;/cursor&gt;&#10;&lt;/TeXTeX&gt;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730" y="3044817"/>
            <a:ext cx="1996017" cy="230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98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Various Scales</a:t>
            </a:r>
            <a:endParaRPr kumimoji="1" lang="ja-JP" altLang="en-US" dirty="0"/>
          </a:p>
        </p:txBody>
      </p:sp>
      <p:pic>
        <p:nvPicPr>
          <p:cNvPr id="4" name="TexTeXPicture" descr="&lt;?xml version=&quot;1.0&quot; encoding=&quot;utf-16&quot;?&gt;&#10;&lt;TeXTeX&gt;&#10;  &lt;preamble&gt;\documentclass{jarticle}&#10;\usepackage{amsmath}&#10;\pagestyle{empty}&lt;/preamble&gt;&#10;  &lt;body&gt;\begin{align*} &#10;t_{0.2}&#10;\end{align*}&lt;/body&gt;&#10;  &lt;fcolor&gt;FFFFFFFF&lt;/fcolor&gt;&#10;  &lt;bcolor&gt;FFFFFFFF&lt;/bcolor&gt;&#10;  &lt;transparent&gt;True&lt;/transparent&gt;&#10;  &lt;resolution&gt;1800&lt;/resolution&gt;&#10;  &lt;imageh&gt;197&lt;/imageh&gt;&#10;  &lt;imagew&gt;330&lt;/imagew&gt;&#10;  &lt;scale&gt;50&lt;/scale&gt;&#10;  &lt;cursor&gt;23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58" y="1673626"/>
            <a:ext cx="672353" cy="401375"/>
          </a:xfrm>
          <a:prstGeom prst="rect">
            <a:avLst/>
          </a:prstGeom>
        </p:spPr>
      </p:pic>
      <p:pic>
        <p:nvPicPr>
          <p:cNvPr id="7" name="TexTeXPicture" descr="&lt;?xml version=&quot;1.0&quot; encoding=&quot;utf-16&quot;?&gt;&#10;&lt;TeXTeX&gt;&#10;  &lt;preamble&gt;\documentclass{jarticle}&#10;\usepackage{amsmath}&#10;\pagestyle{empty}&lt;/preamble&gt;&#10;  &lt;body&gt;\begin{align*} &#10;t_{0.3} \equiv t_0&#10;\end{align*}&lt;/body&gt;&#10;  &lt;fcolor&gt;FFFFFFFF&lt;/fcolor&gt;&#10;  &lt;bcolor&gt;FFFFFFFF&lt;/bcolor&gt;&#10;  &lt;transparent&gt;True&lt;/transparent&gt;&#10;  &lt;resolution&gt;1800&lt;/resolution&gt;&#10;  &lt;imageh&gt;197&lt;/imageh&gt;&#10;  &lt;imagew&gt;867&lt;/imagew&gt;&#10;  &lt;scale&gt;50&lt;/scale&gt;&#10;  &lt;cursor&gt;34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83" y="2408732"/>
            <a:ext cx="1766455" cy="401375"/>
          </a:xfrm>
          <a:prstGeom prst="rect">
            <a:avLst/>
          </a:prstGeom>
        </p:spPr>
      </p:pic>
      <p:pic>
        <p:nvPicPr>
          <p:cNvPr id="3" name="TexTeXPicture" descr="&lt;?xml version=&quot;1.0&quot; encoding=&quot;utf-16&quot;?&gt;&#10;&lt;TeXTeX&gt;&#10;  &lt;preamble&gt;\documentclass{jarticle}&#10;\usepackage{amsmath}&#10;\pagestyle{empty}&lt;/preamble&gt;&#10;  &lt;body&gt;\begin{align*} &#10;t_{0.4}&#10;\end{align*}&lt;/body&gt;&#10;  &lt;fcolor&gt;FFFFFFFF&lt;/fcolor&gt;&#10;  &lt;bcolor&gt;FFFFFFFF&lt;/bcolor&gt;&#10;  &lt;transparent&gt;True&lt;/transparent&gt;&#10;  &lt;resolution&gt;1800&lt;/resolution&gt;&#10;  &lt;imageh&gt;197&lt;/imageh&gt;&#10;  &lt;imagew&gt;334&lt;/imagew&gt;&#10;  &lt;scale&gt;50&lt;/scale&gt;&#10;  &lt;cursor&gt;22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08" y="3143838"/>
            <a:ext cx="680503" cy="401375"/>
          </a:xfrm>
          <a:prstGeom prst="rect">
            <a:avLst/>
          </a:prstGeom>
        </p:spPr>
      </p:pic>
      <p:pic>
        <p:nvPicPr>
          <p:cNvPr id="6" name="TexTeXPicture" descr="&lt;?xml version=&quot;1.0&quot; encoding=&quot;utf-16&quot;?&gt;&#10;&lt;TeXTeX&gt;&#10;  &lt;preamble&gt;\documentclass{jarticle}&#10;\usepackage{amsmath}&#10;\pagestyle{empty}&lt;/preamble&gt;&#10;  &lt;body&gt;\begin{align*} &#10;w_{0.2}&#10;\end{align*}&lt;/body&gt;&#10;  &lt;fcolor&gt;FFFFFFFF&lt;/fcolor&gt;&#10;  &lt;bcolor&gt;FFFFFFFF&lt;/bcolor&gt;&#10;  &lt;transparent&gt;True&lt;/transparent&gt;&#10;  &lt;resolution&gt;1800&lt;/resolution&gt;&#10;  &lt;imageh&gt;151&lt;/imageh&gt;&#10;  &lt;imagew&gt;417&lt;/imagew&gt;&#10;  &lt;scale&gt;50&lt;/scale&gt;&#10;  &lt;cursor&gt;17&lt;/cursor&gt;&#10;&lt;/TeXTeX&gt;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58" y="3908338"/>
            <a:ext cx="849610" cy="307653"/>
          </a:xfrm>
          <a:prstGeom prst="rect">
            <a:avLst/>
          </a:prstGeom>
        </p:spPr>
      </p:pic>
      <p:pic>
        <p:nvPicPr>
          <p:cNvPr id="10" name="TexTeXPicture" descr="&lt;?xml version=&quot;1.0&quot; encoding=&quot;utf-16&quot;?&gt;&#10;&lt;TeXTeX&gt;&#10;  &lt;preamble&gt;\documentclass{jarticle}&#10;\usepackage{amsmath}&#10;\pagestyle{empty}&lt;/preamble&gt;&#10;  &lt;body&gt;\begin{align*} &#10;w_{0.3} = w_0&#10;\end{align*}&lt;/body&gt;&#10;  &lt;fcolor&gt;FFFFFFFF&lt;/fcolor&gt;&#10;  &lt;bcolor&gt;FFFFFFFF&lt;/bcolor&gt;&#10;  &lt;transparent&gt;True&lt;/transparent&gt;&#10;  &lt;resolution&gt;1800&lt;/resolution&gt;&#10;  &lt;imageh&gt;151&lt;/imageh&gt;&#10;  &lt;imagew&gt;1042&lt;/imagew&gt;&#10;  &lt;scale&gt;50&lt;/scale&gt;&#10;  &lt;cursor&gt;29&lt;/cursor&gt;&#10;&lt;/TeXTeX&gt;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08" y="4579117"/>
            <a:ext cx="2123006" cy="307653"/>
          </a:xfrm>
          <a:prstGeom prst="rect">
            <a:avLst/>
          </a:prstGeom>
        </p:spPr>
      </p:pic>
      <p:pic>
        <p:nvPicPr>
          <p:cNvPr id="12" name="TexTeXPicture" descr="&lt;?xml version=&quot;1.0&quot; encoding=&quot;utf-16&quot;?&gt;&#10;&lt;TeXTeX&gt;&#10;  &lt;preamble&gt;\documentclass{jarticle}&#10;\usepackage{amsmath}&#10;\pagestyle{empty}&lt;/preamble&gt;&#10;  &lt;body&gt;\begin{align*} &#10;w_{0.4}&#10;\end{align*}&lt;/body&gt;&#10;  &lt;fcolor&gt;FFFFFFFF&lt;/fcolor&gt;&#10;  &lt;bcolor&gt;FFFFFFFF&lt;/bcolor&gt;&#10;  &lt;transparent&gt;True&lt;/transparent&gt;&#10;  &lt;resolution&gt;1800&lt;/resolution&gt;&#10;  &lt;imageh&gt;151&lt;/imageh&gt;&#10;  &lt;imagew&gt;421&lt;/imagew&gt;&#10;  &lt;scale&gt;50&lt;/scale&gt;&#10;  &lt;cursor&gt;22&lt;/cursor&gt;&#10;&lt;/TeXTeX&gt;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58" y="5249895"/>
            <a:ext cx="857760" cy="307653"/>
          </a:xfrm>
          <a:prstGeom prst="rect">
            <a:avLst/>
          </a:prstGeom>
        </p:spPr>
      </p:pic>
      <p:pic>
        <p:nvPicPr>
          <p:cNvPr id="14" name="TexTeXPicture" descr="&lt;?xml version=&quot;1.0&quot; encoding=&quot;utf-16&quot;?&gt;&#10;&lt;TeXTeX&gt;&#10;  &lt;preamble&gt;\documentclass{jarticle}&#10;\usepackage{amsmath}&#10;\pagestyle{empty}&lt;/preamble&gt;&#10;  &lt;body&gt;\begin{align*} &#10;t^2 \langle E \rangle = X&#10;\end{align*}&lt;/body&gt;&#10;  &lt;fcolor&gt;FFFFFFFF&lt;/fcolor&gt;&#10;  &lt;bcolor&gt;FFFFFFFF&lt;/bcolor&gt;&#10;  &lt;transparent&gt;True&lt;/transparent&gt;&#10;  &lt;resolution&gt;1800&lt;/resolution&gt;&#10;  &lt;imageh&gt;281&lt;/imageh&gt;&#10;  &lt;imagew&gt;1132&lt;/imagew&gt;&#10;  &lt;scale&gt;50&lt;/scale&gt;&#10;  &lt;cursor&gt;41&lt;/cursor&gt;&#10;&lt;/TeXTeX&gt;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080" y="2483913"/>
            <a:ext cx="1919318" cy="476439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9"/>
          <a:stretch/>
        </p:blipFill>
        <p:spPr>
          <a:xfrm>
            <a:off x="5869141" y="200480"/>
            <a:ext cx="2961093" cy="2208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TexTeXPicture" descr="&lt;?xml version=&quot;1.0&quot; encoding=&quot;utf-16&quot;?&gt;&#10;&lt;TeXTeX&gt;&#10;  &lt;preamble&gt;\documentclass{jarticle}&#10;\usepackage{amsmath}&#10;\pagestyle{empty}&lt;/preamble&gt;&#10;  &lt;body&gt;\begin{align*} &#10;X=0.2,~0.3,~0.4&#10;\end{align*}&lt;/body&gt;&#10;  &lt;fcolor&gt;FFFFFFFF&lt;/fcolor&gt;&#10;  &lt;bcolor&gt;FFFFFFFF&lt;/bcolor&gt;&#10;  &lt;transparent&gt;True&lt;/transparent&gt;&#10;  &lt;resolution&gt;1800&lt;/resolution&gt;&#10;  &lt;imageh&gt;218&lt;/imageh&gt;&#10;  &lt;imagew&gt;1886&lt;/imagew&gt;&#10;  &lt;scale&gt;50&lt;/scale&gt;&#10;  &lt;cursor&gt;31&lt;/cursor&gt;&#10;&lt;/TeXTeX&gt;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730" y="3044817"/>
            <a:ext cx="1996017" cy="230717"/>
          </a:xfrm>
          <a:prstGeom prst="rect">
            <a:avLst/>
          </a:prstGeom>
        </p:spPr>
      </p:pic>
      <p:sp>
        <p:nvSpPr>
          <p:cNvPr id="9" name="角丸四角形 8"/>
          <p:cNvSpPr/>
          <p:nvPr/>
        </p:nvSpPr>
        <p:spPr>
          <a:xfrm>
            <a:off x="474988" y="1550893"/>
            <a:ext cx="1010299" cy="627530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 15"/>
          <p:cNvSpPr/>
          <p:nvPr/>
        </p:nvSpPr>
        <p:spPr>
          <a:xfrm>
            <a:off x="492919" y="3017922"/>
            <a:ext cx="1010299" cy="627530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右矢印 19"/>
          <p:cNvSpPr/>
          <p:nvPr/>
        </p:nvSpPr>
        <p:spPr>
          <a:xfrm flipH="1">
            <a:off x="1773243" y="1673626"/>
            <a:ext cx="1108161" cy="484632"/>
          </a:xfrm>
          <a:prstGeom prst="rightArrow">
            <a:avLst/>
          </a:prstGeom>
          <a:solidFill>
            <a:srgbClr val="B3D9FF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右矢印 20"/>
          <p:cNvSpPr/>
          <p:nvPr/>
        </p:nvSpPr>
        <p:spPr>
          <a:xfrm flipH="1">
            <a:off x="1773242" y="3081858"/>
            <a:ext cx="1108161" cy="484632"/>
          </a:xfrm>
          <a:prstGeom prst="rightArrow">
            <a:avLst/>
          </a:prstGeom>
          <a:solidFill>
            <a:srgbClr val="B3D9FF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732059" y="1400946"/>
            <a:ext cx="3305939" cy="2284630"/>
          </a:xfrm>
          <a:prstGeom prst="roundRect">
            <a:avLst>
              <a:gd name="adj" fmla="val 9982"/>
            </a:avLst>
          </a:prstGeom>
          <a:ln w="38100"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168800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Various Scales</a:t>
            </a:r>
            <a:endParaRPr kumimoji="1" lang="ja-JP" altLang="en-US" dirty="0"/>
          </a:p>
        </p:txBody>
      </p:sp>
      <p:pic>
        <p:nvPicPr>
          <p:cNvPr id="4" name="TexTeXPicture" descr="&lt;?xml version=&quot;1.0&quot; encoding=&quot;utf-16&quot;?&gt;&#10;&lt;TeXTeX&gt;&#10;  &lt;preamble&gt;\documentclass{jarticle}&#10;\usepackage{amsmath}&#10;\pagestyle{empty}&lt;/preamble&gt;&#10;  &lt;body&gt;\begin{align*} &#10;t_{0.2}&#10;\end{align*}&lt;/body&gt;&#10;  &lt;fcolor&gt;FFFFFFFF&lt;/fcolor&gt;&#10;  &lt;bcolor&gt;FFFFFFFF&lt;/bcolor&gt;&#10;  &lt;transparent&gt;True&lt;/transparent&gt;&#10;  &lt;resolution&gt;1800&lt;/resolution&gt;&#10;  &lt;imageh&gt;197&lt;/imageh&gt;&#10;  &lt;imagew&gt;330&lt;/imagew&gt;&#10;  &lt;scale&gt;50&lt;/scale&gt;&#10;  &lt;cursor&gt;23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58" y="1673626"/>
            <a:ext cx="672353" cy="401375"/>
          </a:xfrm>
          <a:prstGeom prst="rect">
            <a:avLst/>
          </a:prstGeom>
        </p:spPr>
      </p:pic>
      <p:pic>
        <p:nvPicPr>
          <p:cNvPr id="7" name="TexTeXPicture" descr="&lt;?xml version=&quot;1.0&quot; encoding=&quot;utf-16&quot;?&gt;&#10;&lt;TeXTeX&gt;&#10;  &lt;preamble&gt;\documentclass{jarticle}&#10;\usepackage{amsmath}&#10;\pagestyle{empty}&lt;/preamble&gt;&#10;  &lt;body&gt;\begin{align*} &#10;t_{0.3} \equiv t_0&#10;\end{align*}&lt;/body&gt;&#10;  &lt;fcolor&gt;FFFFFFFF&lt;/fcolor&gt;&#10;  &lt;bcolor&gt;FFFFFFFF&lt;/bcolor&gt;&#10;  &lt;transparent&gt;True&lt;/transparent&gt;&#10;  &lt;resolution&gt;1800&lt;/resolution&gt;&#10;  &lt;imageh&gt;197&lt;/imageh&gt;&#10;  &lt;imagew&gt;867&lt;/imagew&gt;&#10;  &lt;scale&gt;50&lt;/scale&gt;&#10;  &lt;cursor&gt;34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83" y="2408732"/>
            <a:ext cx="1766455" cy="401375"/>
          </a:xfrm>
          <a:prstGeom prst="rect">
            <a:avLst/>
          </a:prstGeom>
        </p:spPr>
      </p:pic>
      <p:pic>
        <p:nvPicPr>
          <p:cNvPr id="3" name="TexTeXPicture" descr="&lt;?xml version=&quot;1.0&quot; encoding=&quot;utf-16&quot;?&gt;&#10;&lt;TeXTeX&gt;&#10;  &lt;preamble&gt;\documentclass{jarticle}&#10;\usepackage{amsmath}&#10;\pagestyle{empty}&lt;/preamble&gt;&#10;  &lt;body&gt;\begin{align*} &#10;t_{0.4}&#10;\end{align*}&lt;/body&gt;&#10;  &lt;fcolor&gt;FFFFFFFF&lt;/fcolor&gt;&#10;  &lt;bcolor&gt;FFFFFFFF&lt;/bcolor&gt;&#10;  &lt;transparent&gt;True&lt;/transparent&gt;&#10;  &lt;resolution&gt;1800&lt;/resolution&gt;&#10;  &lt;imageh&gt;197&lt;/imageh&gt;&#10;  &lt;imagew&gt;334&lt;/imagew&gt;&#10;  &lt;scale&gt;50&lt;/scale&gt;&#10;  &lt;cursor&gt;22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08" y="3143838"/>
            <a:ext cx="680503" cy="401375"/>
          </a:xfrm>
          <a:prstGeom prst="rect">
            <a:avLst/>
          </a:prstGeom>
        </p:spPr>
      </p:pic>
      <p:pic>
        <p:nvPicPr>
          <p:cNvPr id="6" name="TexTeXPicture" descr="&lt;?xml version=&quot;1.0&quot; encoding=&quot;utf-16&quot;?&gt;&#10;&lt;TeXTeX&gt;&#10;  &lt;preamble&gt;\documentclass{jarticle}&#10;\usepackage{amsmath}&#10;\pagestyle{empty}&lt;/preamble&gt;&#10;  &lt;body&gt;\begin{align*} &#10;w_{0.2}&#10;\end{align*}&lt;/body&gt;&#10;  &lt;fcolor&gt;FFFFFFFF&lt;/fcolor&gt;&#10;  &lt;bcolor&gt;FFFFFFFF&lt;/bcolor&gt;&#10;  &lt;transparent&gt;True&lt;/transparent&gt;&#10;  &lt;resolution&gt;1800&lt;/resolution&gt;&#10;  &lt;imageh&gt;151&lt;/imageh&gt;&#10;  &lt;imagew&gt;417&lt;/imagew&gt;&#10;  &lt;scale&gt;50&lt;/scale&gt;&#10;  &lt;cursor&gt;17&lt;/cursor&gt;&#10;&lt;/TeXTeX&gt;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58" y="3908338"/>
            <a:ext cx="849610" cy="307653"/>
          </a:xfrm>
          <a:prstGeom prst="rect">
            <a:avLst/>
          </a:prstGeom>
        </p:spPr>
      </p:pic>
      <p:pic>
        <p:nvPicPr>
          <p:cNvPr id="10" name="TexTeXPicture" descr="&lt;?xml version=&quot;1.0&quot; encoding=&quot;utf-16&quot;?&gt;&#10;&lt;TeXTeX&gt;&#10;  &lt;preamble&gt;\documentclass{jarticle}&#10;\usepackage{amsmath}&#10;\pagestyle{empty}&lt;/preamble&gt;&#10;  &lt;body&gt;\begin{align*} &#10;w_{0.3} = w_0&#10;\end{align*}&lt;/body&gt;&#10;  &lt;fcolor&gt;FFFFFFFF&lt;/fcolor&gt;&#10;  &lt;bcolor&gt;FFFFFFFF&lt;/bcolor&gt;&#10;  &lt;transparent&gt;True&lt;/transparent&gt;&#10;  &lt;resolution&gt;1800&lt;/resolution&gt;&#10;  &lt;imageh&gt;151&lt;/imageh&gt;&#10;  &lt;imagew&gt;1042&lt;/imagew&gt;&#10;  &lt;scale&gt;50&lt;/scale&gt;&#10;  &lt;cursor&gt;29&lt;/cursor&gt;&#10;&lt;/TeXTeX&gt;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08" y="4579117"/>
            <a:ext cx="2123006" cy="307653"/>
          </a:xfrm>
          <a:prstGeom prst="rect">
            <a:avLst/>
          </a:prstGeom>
        </p:spPr>
      </p:pic>
      <p:pic>
        <p:nvPicPr>
          <p:cNvPr id="12" name="TexTeXPicture" descr="&lt;?xml version=&quot;1.0&quot; encoding=&quot;utf-16&quot;?&gt;&#10;&lt;TeXTeX&gt;&#10;  &lt;preamble&gt;\documentclass{jarticle}&#10;\usepackage{amsmath}&#10;\pagestyle{empty}&lt;/preamble&gt;&#10;  &lt;body&gt;\begin{align*} &#10;w_{0.4}&#10;\end{align*}&lt;/body&gt;&#10;  &lt;fcolor&gt;FFFFFFFF&lt;/fcolor&gt;&#10;  &lt;bcolor&gt;FFFFFFFF&lt;/bcolor&gt;&#10;  &lt;transparent&gt;True&lt;/transparent&gt;&#10;  &lt;resolution&gt;1800&lt;/resolution&gt;&#10;  &lt;imageh&gt;151&lt;/imageh&gt;&#10;  &lt;imagew&gt;421&lt;/imagew&gt;&#10;  &lt;scale&gt;50&lt;/scale&gt;&#10;  &lt;cursor&gt;22&lt;/cursor&gt;&#10;&lt;/TeXTeX&gt;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58" y="5249895"/>
            <a:ext cx="857760" cy="307653"/>
          </a:xfrm>
          <a:prstGeom prst="rect">
            <a:avLst/>
          </a:prstGeom>
        </p:spPr>
      </p:pic>
      <p:pic>
        <p:nvPicPr>
          <p:cNvPr id="14" name="TexTeXPicture" descr="&lt;?xml version=&quot;1.0&quot; encoding=&quot;utf-16&quot;?&gt;&#10;&lt;TeXTeX&gt;&#10;  &lt;preamble&gt;\documentclass{jarticle}&#10;\usepackage{amsmath}&#10;\pagestyle{empty}&lt;/preamble&gt;&#10;  &lt;body&gt;\begin{align*} &#10;t^2 \langle E \rangle = X&#10;\end{align*}&lt;/body&gt;&#10;  &lt;fcolor&gt;FFFFFFFF&lt;/fcolor&gt;&#10;  &lt;bcolor&gt;FFFFFFFF&lt;/bcolor&gt;&#10;  &lt;transparent&gt;True&lt;/transparent&gt;&#10;  &lt;resolution&gt;1800&lt;/resolution&gt;&#10;  &lt;imageh&gt;281&lt;/imageh&gt;&#10;  &lt;imagew&gt;1132&lt;/imagew&gt;&#10;  &lt;scale&gt;50&lt;/scale&gt;&#10;  &lt;cursor&gt;41&lt;/cursor&gt;&#10;&lt;/TeXTeX&gt;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080" y="2483913"/>
            <a:ext cx="1919318" cy="476439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9"/>
          <a:stretch/>
        </p:blipFill>
        <p:spPr>
          <a:xfrm>
            <a:off x="5869141" y="200480"/>
            <a:ext cx="2961093" cy="2208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TexTeXPicture" descr="&lt;?xml version=&quot;1.0&quot; encoding=&quot;utf-16&quot;?&gt;&#10;&lt;TeXTeX&gt;&#10;  &lt;preamble&gt;\documentclass{jarticle}&#10;\usepackage{amsmath}&#10;\pagestyle{empty}&lt;/preamble&gt;&#10;  &lt;body&gt;\begin{align*} &#10;X=0.2,~0.3,~0.4&#10;\end{align*}&lt;/body&gt;&#10;  &lt;fcolor&gt;FFFFFFFF&lt;/fcolor&gt;&#10;  &lt;bcolor&gt;FFFFFFFF&lt;/bcolor&gt;&#10;  &lt;transparent&gt;True&lt;/transparent&gt;&#10;  &lt;resolution&gt;1800&lt;/resolution&gt;&#10;  &lt;imageh&gt;218&lt;/imageh&gt;&#10;  &lt;imagew&gt;1886&lt;/imagew&gt;&#10;  &lt;scale&gt;50&lt;/scale&gt;&#10;  &lt;cursor&gt;31&lt;/cursor&gt;&#10;&lt;/TeXTeX&gt;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730" y="3044817"/>
            <a:ext cx="1996017" cy="230717"/>
          </a:xfrm>
          <a:prstGeom prst="rect">
            <a:avLst/>
          </a:prstGeom>
        </p:spPr>
      </p:pic>
      <p:sp>
        <p:nvSpPr>
          <p:cNvPr id="9" name="角丸四角形 8"/>
          <p:cNvSpPr/>
          <p:nvPr/>
        </p:nvSpPr>
        <p:spPr>
          <a:xfrm>
            <a:off x="474988" y="1550893"/>
            <a:ext cx="1010299" cy="627530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 15"/>
          <p:cNvSpPr/>
          <p:nvPr/>
        </p:nvSpPr>
        <p:spPr>
          <a:xfrm>
            <a:off x="492919" y="3017922"/>
            <a:ext cx="1010299" cy="627530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角丸四角形 17"/>
          <p:cNvSpPr/>
          <p:nvPr/>
        </p:nvSpPr>
        <p:spPr>
          <a:xfrm>
            <a:off x="492918" y="3721504"/>
            <a:ext cx="1111764" cy="627530"/>
          </a:xfrm>
          <a:prstGeom prst="roundRect">
            <a:avLst/>
          </a:prstGeom>
          <a:noFill/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角丸四角形 18"/>
          <p:cNvSpPr/>
          <p:nvPr/>
        </p:nvSpPr>
        <p:spPr>
          <a:xfrm>
            <a:off x="492918" y="5083914"/>
            <a:ext cx="1111764" cy="627530"/>
          </a:xfrm>
          <a:prstGeom prst="roundRect">
            <a:avLst/>
          </a:prstGeom>
          <a:noFill/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544847" y="4132778"/>
            <a:ext cx="24294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err="1" smtClean="0"/>
              <a:t>w</a:t>
            </a:r>
            <a:r>
              <a:rPr kumimoji="1" lang="en-US" altLang="ja-JP" sz="2800" i="1" baseline="-25000" dirty="0" err="1" smtClean="0"/>
              <a:t>X</a:t>
            </a:r>
            <a:r>
              <a:rPr kumimoji="1" lang="ja-JP" altLang="en-US" sz="2800" dirty="0" smtClean="0"/>
              <a:t>の方が、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離散化誤差が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小さそう</a:t>
            </a:r>
            <a:endParaRPr kumimoji="1" lang="en-US" altLang="ja-JP" sz="2800" dirty="0" smtClean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73039" y="6226898"/>
            <a:ext cx="76113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本研究では、</a:t>
            </a:r>
            <a:r>
              <a:rPr kumimoji="1" lang="en-US" altLang="ja-JP" sz="2800" dirty="0" smtClean="0"/>
              <a:t>w</a:t>
            </a:r>
            <a:r>
              <a:rPr kumimoji="1" lang="en-US" altLang="ja-JP" sz="2800" baseline="-25000" dirty="0" smtClean="0"/>
              <a:t>0.2</a:t>
            </a:r>
            <a:r>
              <a:rPr kumimoji="1" lang="ja-JP" altLang="en-US" sz="2800" dirty="0" smtClean="0"/>
              <a:t>と</a:t>
            </a:r>
            <a:r>
              <a:rPr kumimoji="1" lang="en-US" altLang="ja-JP" sz="2800" dirty="0" smtClean="0"/>
              <a:t>w</a:t>
            </a:r>
            <a:r>
              <a:rPr kumimoji="1" lang="en-US" altLang="ja-JP" sz="2800" baseline="-25000" dirty="0" smtClean="0"/>
              <a:t>0.4</a:t>
            </a:r>
            <a:r>
              <a:rPr kumimoji="1" lang="ja-JP" altLang="en-US" sz="2800" dirty="0" smtClean="0"/>
              <a:t>を併用してスケールに使用</a:t>
            </a:r>
            <a:endParaRPr kumimoji="1" lang="ja-JP" altLang="en-US" sz="2800" dirty="0"/>
          </a:p>
        </p:txBody>
      </p:sp>
      <p:sp>
        <p:nvSpPr>
          <p:cNvPr id="20" name="右矢印 19"/>
          <p:cNvSpPr/>
          <p:nvPr/>
        </p:nvSpPr>
        <p:spPr>
          <a:xfrm flipH="1">
            <a:off x="1773243" y="1673626"/>
            <a:ext cx="1108161" cy="484632"/>
          </a:xfrm>
          <a:prstGeom prst="rightArrow">
            <a:avLst/>
          </a:prstGeom>
          <a:solidFill>
            <a:srgbClr val="B3D9FF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右矢印 20"/>
          <p:cNvSpPr/>
          <p:nvPr/>
        </p:nvSpPr>
        <p:spPr>
          <a:xfrm flipH="1">
            <a:off x="1773242" y="3081858"/>
            <a:ext cx="1108161" cy="484632"/>
          </a:xfrm>
          <a:prstGeom prst="rightArrow">
            <a:avLst/>
          </a:prstGeom>
          <a:solidFill>
            <a:srgbClr val="B3D9FF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右矢印 21"/>
          <p:cNvSpPr/>
          <p:nvPr/>
        </p:nvSpPr>
        <p:spPr>
          <a:xfrm flipH="1">
            <a:off x="1924522" y="3797190"/>
            <a:ext cx="1347420" cy="4846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732059" y="1400946"/>
            <a:ext cx="3305939" cy="2284630"/>
          </a:xfrm>
          <a:prstGeom prst="roundRect">
            <a:avLst>
              <a:gd name="adj" fmla="val 9982"/>
            </a:avLst>
          </a:prstGeom>
          <a:ln w="38100">
            <a:solidFill>
              <a:srgbClr val="00B0F0"/>
            </a:solidFill>
          </a:ln>
        </p:spPr>
      </p:pic>
      <p:sp>
        <p:nvSpPr>
          <p:cNvPr id="23" name="右矢印 22"/>
          <p:cNvSpPr/>
          <p:nvPr/>
        </p:nvSpPr>
        <p:spPr>
          <a:xfrm flipH="1">
            <a:off x="1924522" y="5172770"/>
            <a:ext cx="1347420" cy="4846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175710" y="3645452"/>
            <a:ext cx="3332667" cy="2376682"/>
          </a:xfrm>
          <a:prstGeom prst="roundRect">
            <a:avLst>
              <a:gd name="adj" fmla="val 8029"/>
            </a:avLst>
          </a:prstGeom>
          <a:ln w="38100">
            <a:solidFill>
              <a:schemeClr val="accent1">
                <a:lumMod val="40000"/>
                <a:lumOff val="6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03706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有限体積効果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/>
          <a:srcRect l="9115"/>
          <a:stretch/>
        </p:blipFill>
        <p:spPr>
          <a:xfrm>
            <a:off x="906842" y="1701512"/>
            <a:ext cx="5000825" cy="382877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 rot="16200000">
            <a:off x="-292548" y="3318717"/>
            <a:ext cx="1693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格子長</a:t>
            </a:r>
            <a:r>
              <a:rPr kumimoji="1" lang="en-US" altLang="ja-JP" sz="2400" dirty="0" smtClean="0"/>
              <a:t>/w</a:t>
            </a:r>
            <a:r>
              <a:rPr kumimoji="1" lang="en-US" altLang="ja-JP" sz="2400" baseline="-25000" dirty="0" smtClean="0"/>
              <a:t>0.2</a:t>
            </a:r>
            <a:endParaRPr kumimoji="1" lang="ja-JP" altLang="en-US" sz="2400" dirty="0"/>
          </a:p>
        </p:txBody>
      </p:sp>
      <p:pic>
        <p:nvPicPr>
          <p:cNvPr id="6" name="TexTeXPicture" descr="&lt;?xml version=&quot;1.0&quot; encoding=&quot;utf-16&quot;?&gt;&#10;&lt;TeXTeX&gt;&#10;  &lt;preamble&gt;\documentclass{jarticle}&#10;\usepackage{amsmath}&#10;\pagestyle{empty}&lt;/preamble&gt;&#10;  &lt;body&gt;\begin{align*} &#10;\beta&#10;\end{align*}&lt;/body&gt;&#10;  &lt;fcolor&gt;FFFFFFFF&lt;/fcolor&gt;&#10;  &lt;bcolor&gt;FFFFFFFF&lt;/bcolor&gt;&#10;  &lt;transparent&gt;True&lt;/transparent&gt;&#10;  &lt;resolution&gt;1800&lt;/resolution&gt;&#10;  &lt;imageh&gt;223&lt;/imageh&gt;&#10;  &lt;imagew&gt;136&lt;/imagew&gt;&#10;  &lt;scale&gt;50&lt;/scale&gt;&#10;  &lt;cursor&gt;21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227" y="5791260"/>
            <a:ext cx="235232" cy="385712"/>
          </a:xfrm>
          <a:prstGeom prst="rect">
            <a:avLst/>
          </a:prstGeom>
        </p:spPr>
      </p:pic>
      <p:sp>
        <p:nvSpPr>
          <p:cNvPr id="7" name="円/楕円 6"/>
          <p:cNvSpPr/>
          <p:nvPr/>
        </p:nvSpPr>
        <p:spPr>
          <a:xfrm>
            <a:off x="3604700" y="3545428"/>
            <a:ext cx="389186" cy="1292252"/>
          </a:xfrm>
          <a:prstGeom prst="ellipse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4822640" y="4059305"/>
            <a:ext cx="389186" cy="955344"/>
          </a:xfrm>
          <a:prstGeom prst="ellipse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32274" y="2703003"/>
            <a:ext cx="20008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dirty="0">
                <a:solidFill>
                  <a:srgbClr val="0070C0"/>
                </a:solidFill>
              </a:rPr>
              <a:t>誤差</a:t>
            </a:r>
            <a:r>
              <a:rPr lang="ja-JP" altLang="en-US" sz="2400" dirty="0" smtClean="0">
                <a:solidFill>
                  <a:srgbClr val="0070C0"/>
                </a:solidFill>
              </a:rPr>
              <a:t>の</a:t>
            </a:r>
            <a:r>
              <a:rPr lang="ja-JP" altLang="en-US" sz="2400" dirty="0">
                <a:solidFill>
                  <a:srgbClr val="0070C0"/>
                </a:solidFill>
              </a:rPr>
              <a:t>範囲</a:t>
            </a:r>
            <a:r>
              <a:rPr lang="ja-JP" altLang="en-US" sz="2400" dirty="0" smtClean="0">
                <a:solidFill>
                  <a:srgbClr val="0070C0"/>
                </a:solidFill>
              </a:rPr>
              <a:t>で</a:t>
            </a:r>
            <a:endParaRPr lang="en-US" altLang="ja-JP" sz="2400" dirty="0" smtClean="0">
              <a:solidFill>
                <a:srgbClr val="0070C0"/>
              </a:solidFill>
            </a:endParaRPr>
          </a:p>
          <a:p>
            <a:pPr algn="ctr"/>
            <a:r>
              <a:rPr lang="ja-JP" altLang="en-US" sz="2400" dirty="0" smtClean="0">
                <a:solidFill>
                  <a:srgbClr val="0070C0"/>
                </a:solidFill>
              </a:rPr>
              <a:t>結果が一致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4213670" y="4160684"/>
            <a:ext cx="389186" cy="1022419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下矢印 11"/>
          <p:cNvSpPr/>
          <p:nvPr/>
        </p:nvSpPr>
        <p:spPr>
          <a:xfrm rot="751555">
            <a:off x="3847677" y="3469167"/>
            <a:ext cx="309966" cy="348712"/>
          </a:xfrm>
          <a:prstGeom prst="downArrow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下矢印 12"/>
          <p:cNvSpPr/>
          <p:nvPr/>
        </p:nvSpPr>
        <p:spPr>
          <a:xfrm rot="20402327">
            <a:off x="4645139" y="3430004"/>
            <a:ext cx="309966" cy="791885"/>
          </a:xfrm>
          <a:prstGeom prst="downArrow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下矢印 13"/>
          <p:cNvSpPr/>
          <p:nvPr/>
        </p:nvSpPr>
        <p:spPr>
          <a:xfrm rot="20944921" flipV="1">
            <a:off x="4471928" y="4996048"/>
            <a:ext cx="309966" cy="707822"/>
          </a:xfrm>
          <a:prstGeom prst="downArrow">
            <a:avLst/>
          </a:prstGeom>
          <a:solidFill>
            <a:srgbClr val="FF5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49727" y="5682493"/>
            <a:ext cx="29241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 smtClean="0">
                <a:solidFill>
                  <a:srgbClr val="FF5050"/>
                </a:solidFill>
              </a:rPr>
              <a:t>誤差の範囲で不一致</a:t>
            </a:r>
            <a:endParaRPr kumimoji="1" lang="en-US" altLang="ja-JP" sz="2400" dirty="0" smtClean="0">
              <a:solidFill>
                <a:srgbClr val="FF5050"/>
              </a:solidFill>
            </a:endParaRPr>
          </a:p>
          <a:p>
            <a:pPr algn="ctr"/>
            <a:r>
              <a:rPr lang="ja-JP" altLang="en-US" sz="2400" dirty="0" smtClean="0">
                <a:solidFill>
                  <a:srgbClr val="FF5050"/>
                </a:solidFill>
              </a:rPr>
              <a:t>（</a:t>
            </a:r>
            <a:r>
              <a:rPr lang="en-US" altLang="ja-JP" sz="2400" dirty="0" smtClean="0">
                <a:solidFill>
                  <a:srgbClr val="FF5050"/>
                </a:solidFill>
              </a:rPr>
              <a:t>2%</a:t>
            </a:r>
            <a:r>
              <a:rPr lang="ja-JP" altLang="en-US" sz="2400" dirty="0" smtClean="0">
                <a:solidFill>
                  <a:srgbClr val="FF5050"/>
                </a:solidFill>
              </a:rPr>
              <a:t>程度のずれ</a:t>
            </a:r>
            <a:r>
              <a:rPr lang="ja-JP" altLang="en-US" sz="2400" dirty="0">
                <a:solidFill>
                  <a:srgbClr val="FF5050"/>
                </a:solidFill>
              </a:rPr>
              <a:t>）</a:t>
            </a:r>
            <a:endParaRPr kumimoji="1" lang="ja-JP" altLang="en-US" sz="2400" dirty="0">
              <a:solidFill>
                <a:srgbClr val="FF5050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356102" y="4837679"/>
            <a:ext cx="4269783" cy="329173"/>
          </a:xfrm>
          <a:prstGeom prst="rect">
            <a:avLst/>
          </a:prstGeom>
          <a:solidFill>
            <a:srgbClr val="00B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188281" y="4210228"/>
            <a:ext cx="25442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有限体積効果は、</a:t>
            </a:r>
            <a:endParaRPr kumimoji="1" lang="en-US" altLang="ja-JP" sz="2400" dirty="0" smtClean="0"/>
          </a:p>
          <a:p>
            <a:r>
              <a:rPr kumimoji="1" lang="en-US" altLang="ja-JP" sz="2400" dirty="0" smtClean="0"/>
              <a:t>L/w</a:t>
            </a:r>
            <a:r>
              <a:rPr kumimoji="1" lang="en-US" altLang="ja-JP" sz="2400" baseline="-25000" dirty="0" smtClean="0"/>
              <a:t>0.2</a:t>
            </a:r>
            <a:r>
              <a:rPr kumimoji="1" lang="en-US" altLang="ja-JP" sz="2400" dirty="0" smtClean="0"/>
              <a:t>&gt;10</a:t>
            </a:r>
            <a:r>
              <a:rPr kumimoji="1" lang="ja-JP" altLang="en-US" sz="2400" dirty="0" smtClean="0"/>
              <a:t>なら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無視可能</a:t>
            </a:r>
            <a:endParaRPr kumimoji="1" lang="ja-JP" altLang="en-US" sz="2400" dirty="0"/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3119" y="951157"/>
            <a:ext cx="3340003" cy="181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20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数値解析結果と</a:t>
            </a:r>
            <a:r>
              <a:rPr lang="ja-JP" altLang="en-US" dirty="0" smtClean="0"/>
              <a:t>フィット関数</a:t>
            </a:r>
            <a:endParaRPr kumimoji="1" lang="ja-JP" altLang="en-US" i="1" dirty="0"/>
          </a:p>
        </p:txBody>
      </p:sp>
      <p:pic>
        <p:nvPicPr>
          <p:cNvPr id="8" name="TexTeXPicture" descr="&lt;?xml version=&quot;1.0&quot; encoding=&quot;utf-16&quot;?&gt;&#10;&lt;TeXTeX&gt;&#10;  &lt;preamble&gt;\documentclass{jarticle}&#10;\usepackage{amsmath}&#10;\pagestyle{empty}&lt;/preamble&gt;&#10;  &lt;body&gt;\begin{align*} &#10;\beta&#10;\end{align*}&lt;/body&gt;&#10;  &lt;fcolor&gt;FFFFFFFF&lt;/fcolor&gt;&#10;  &lt;bcolor&gt;FFFFFFFF&lt;/bcolor&gt;&#10;  &lt;transparent&gt;True&lt;/transparent&gt;&#10;  &lt;resolution&gt;1800&lt;/resolution&gt;&#10;  &lt;imageh&gt;223&lt;/imageh&gt;&#10;  &lt;imagew&gt;136&lt;/imagew&gt;&#10;  &lt;scale&gt;50&lt;/scale&gt;&#10;  &lt;cursor&gt;21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646" y="6377487"/>
            <a:ext cx="197224" cy="323390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5740492" y="3039032"/>
            <a:ext cx="2036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3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parameter fit</a:t>
            </a:r>
            <a:endParaRPr kumimoji="1" lang="en-US" altLang="ja-JP" sz="2400" dirty="0" smtClean="0"/>
          </a:p>
        </p:txBody>
      </p:sp>
      <p:pic>
        <p:nvPicPr>
          <p:cNvPr id="17" name="TexTeXPicture" descr="&lt;?xml version=&quot;1.0&quot; encoding=&quot;utf-16&quot;?&gt;&#10;&lt;TeXTeX&gt;&#10;  &lt;preamble&gt;\documentclass{jarticle}&#10;\usepackage{amsmath}&#10;\pagestyle{empty}&lt;/preamble&gt;&#10;  &lt;body&gt;\begin{align*} &#10;\chi^2/{\rm dof}=0.92&#10;\end{align*}&lt;/body&gt;&#10;  &lt;fcolor&gt;FFFFFFFF&lt;/fcolor&gt;&#10;  &lt;bcolor&gt;FFFFFFFF&lt;/bcolor&gt;&#10;  &lt;transparent&gt;True&lt;/transparent&gt;&#10;  &lt;resolution&gt;1800&lt;/resolution&gt;&#10;  &lt;imageh&gt;282&lt;/imageh&gt;&#10;  &lt;imagew&gt;1506&lt;/imagew&gt;&#10;  &lt;scale&gt;50&lt;/scale&gt;&#10;  &lt;cursor&gt;37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987" y="3500697"/>
            <a:ext cx="1793849" cy="3359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276" y="3021102"/>
            <a:ext cx="4672633" cy="3238095"/>
          </a:xfrm>
          <a:prstGeom prst="rect">
            <a:avLst/>
          </a:prstGeom>
        </p:spPr>
      </p:pic>
      <p:pic>
        <p:nvPicPr>
          <p:cNvPr id="5" name="TexTeXPicture" descr="&lt;?xml version=&quot;1.0&quot; encoding=&quot;utf-16&quot;?&gt;&#10;&lt;TeXTeX&gt;&#10;  &lt;preamble&gt;\documentclass{jarticle}&#10;\usepackage{amsmath}&#10;\pagestyle{empty}&lt;/preamble&gt;&#10;  &lt;body&gt;\begin{align*} &#10;a(\beta)_{\rm data} / a(\beta)_{\rm fit}&#10;\end{align*}&lt;/body&gt;&#10;  &lt;fcolor&gt;FFFFFFFF&lt;/fcolor&gt;&#10;  &lt;bcolor&gt;FFFFFFFF&lt;/bcolor&gt;&#10;  &lt;transparent&gt;True&lt;/transparent&gt;&#10;  &lt;resolution&gt;1800&lt;/resolution&gt;&#10;  &lt;imageh&gt;250&lt;/imageh&gt;&#10;  &lt;imagew&gt;1651&lt;/imagew&gt;&#10;  &lt;scale&gt;50&lt;/scale&gt;&#10;  &lt;cursor&gt;55&lt;/cursor&gt;&#10;&lt;/TeXTeX&gt;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865657" y="4384479"/>
            <a:ext cx="2373783" cy="359446"/>
          </a:xfrm>
          <a:prstGeom prst="rect">
            <a:avLst/>
          </a:prstGeom>
        </p:spPr>
      </p:pic>
      <p:sp>
        <p:nvSpPr>
          <p:cNvPr id="21" name="角丸四角形 20"/>
          <p:cNvSpPr/>
          <p:nvPr/>
        </p:nvSpPr>
        <p:spPr>
          <a:xfrm>
            <a:off x="457060" y="1385579"/>
            <a:ext cx="8261286" cy="1287565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02766" y="1432877"/>
            <a:ext cx="2764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Our parametrization:</a:t>
            </a:r>
            <a:endParaRPr kumimoji="1" lang="ja-JP" altLang="en-US" sz="2400" dirty="0"/>
          </a:p>
        </p:txBody>
      </p:sp>
      <p:pic>
        <p:nvPicPr>
          <p:cNvPr id="23" name="TexTeXPicture" descr="&lt;?xml version=&quot;1.0&quot; encoding=&quot;utf-16&quot;?&gt;&#10;&lt;TeXTeX&gt;&#10;  &lt;preamble&gt;\documentclass{jarticle}&#10;\usepackage{amsmath}&#10;\pagestyle{empty}&lt;/preamble&gt;&#10;  &lt;body&gt;\begin{align*} &#10;\log \left( \frac{w_{0.4}}a \right) (\beta)&#10;= \frac{4\pi^2}{33}\beta&#10;-8.6853 + \frac{37.704}\beta&#10;- \frac{144.77}{\beta^2}&#10;\end{align*}&lt;/body&gt;&#10;  &lt;fcolor&gt;FFFFFFFF&lt;/fcolor&gt;&#10;  &lt;bcolor&gt;FFFFFFFF&lt;/bcolor&gt;&#10;  &lt;transparent&gt;True&lt;/transparent&gt;&#10;  &lt;resolution&gt;1800&lt;/resolution&gt;&#10;  &lt;imageh&gt;593&lt;/imageh&gt;&#10;  &lt;imagew&gt;5562&lt;/imagew&gt;&#10;  &lt;scale&gt;50&lt;/scale&gt;&#10;  &lt;cursor&gt;128&lt;/cursor&gt;&#10;&lt;/TeXTeX&gt;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93" y="1952073"/>
            <a:ext cx="5376391" cy="573211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6392293" y="1854092"/>
            <a:ext cx="22268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統計誤差</a:t>
            </a:r>
            <a:r>
              <a:rPr lang="en-US" altLang="ja-JP" sz="2000" dirty="0" smtClean="0"/>
              <a:t>0.4%</a:t>
            </a:r>
            <a:r>
              <a:rPr lang="ja-JP" altLang="en-US" sz="2000" dirty="0" smtClean="0"/>
              <a:t>以下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系統誤差</a:t>
            </a:r>
            <a:r>
              <a:rPr kumimoji="1" lang="en-US" altLang="ja-JP" sz="2000" dirty="0" smtClean="0"/>
              <a:t>0.7%</a:t>
            </a:r>
            <a:r>
              <a:rPr kumimoji="1" lang="ja-JP" altLang="en-US" sz="2000" dirty="0" smtClean="0"/>
              <a:t>以下</a:t>
            </a:r>
            <a:endParaRPr kumimoji="1" lang="ja-JP" altLang="en-US" sz="2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12365" y="4468590"/>
            <a:ext cx="34467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/>
              <a:t>様々</a:t>
            </a:r>
            <a:r>
              <a:rPr lang="ja-JP" altLang="en-US" sz="2400" dirty="0" smtClean="0"/>
              <a:t>なフィット</a:t>
            </a:r>
            <a:r>
              <a:rPr lang="ja-JP" altLang="en-US" sz="2400" dirty="0"/>
              <a:t>関数</a:t>
            </a:r>
            <a:r>
              <a:rPr lang="ja-JP" altLang="en-US" sz="2400" dirty="0" smtClean="0"/>
              <a:t>を</a:t>
            </a:r>
            <a:r>
              <a:rPr lang="ja-JP" altLang="en-US" sz="2400" dirty="0"/>
              <a:t>使用</a:t>
            </a:r>
            <a:endParaRPr kumimoji="1" lang="ja-JP" altLang="en-US" sz="2400" dirty="0"/>
          </a:p>
        </p:txBody>
      </p:sp>
      <p:sp>
        <p:nvSpPr>
          <p:cNvPr id="10" name="下矢印 9"/>
          <p:cNvSpPr/>
          <p:nvPr/>
        </p:nvSpPr>
        <p:spPr>
          <a:xfrm>
            <a:off x="6465263" y="5015403"/>
            <a:ext cx="1425389" cy="376517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637567" y="5464664"/>
            <a:ext cx="3080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フィット関数ごとの差を系統誤差として評価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6881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角丸四角形 31"/>
          <p:cNvSpPr/>
          <p:nvPr/>
        </p:nvSpPr>
        <p:spPr>
          <a:xfrm>
            <a:off x="331694" y="1300178"/>
            <a:ext cx="4647200" cy="228929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2919" y="314"/>
            <a:ext cx="8079581" cy="1658198"/>
          </a:xfrm>
        </p:spPr>
        <p:txBody>
          <a:bodyPr/>
          <a:lstStyle/>
          <a:p>
            <a:r>
              <a:rPr lang="ja-JP" altLang="en-US" dirty="0"/>
              <a:t>スケール</a:t>
            </a:r>
            <a:r>
              <a:rPr lang="ja-JP" altLang="en-US" dirty="0" smtClean="0"/>
              <a:t>の</a:t>
            </a:r>
            <a:r>
              <a:rPr lang="ja-JP" altLang="en-US" dirty="0"/>
              <a:t>比較</a:t>
            </a:r>
            <a:endParaRPr kumimoji="1" lang="ja-JP" altLang="en-US" dirty="0"/>
          </a:p>
        </p:txBody>
      </p:sp>
      <p:pic>
        <p:nvPicPr>
          <p:cNvPr id="12" name="TexTeXPicture" descr="&lt;?xml version=&quot;1.0&quot; encoding=&quot;utf-16&quot;?&gt;&#10;&lt;TeXTeX&gt;&#10;  &lt;preamble&gt;\documentclass{jarticle}&#10;\usepackage{amsmath}&#10;\pagestyle{empty}&lt;/preamble&gt;&#10;  &lt;body&gt;\begin{align*} &#10;r_0&#10;\end{align*}&lt;/body&gt;&#10;  &lt;fcolor&gt;FFFFFFFF&lt;/fcolor&gt;&#10;  &lt;bcolor&gt;FFFFFFFF&lt;/bcolor&gt;&#10;  &lt;transparent&gt;True&lt;/transparent&gt;&#10;  &lt;resolution&gt;1800&lt;/resolution&gt;&#10;  &lt;imageh&gt;151&lt;/imageh&gt;&#10;  &lt;imagew&gt;196&lt;/imagew&gt;&#10;  &lt;scale&gt;50&lt;/scale&gt;&#10;  &lt;cursor&gt;19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867" y="2262418"/>
            <a:ext cx="255038" cy="196483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2334062" y="1426586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err="1" smtClean="0"/>
              <a:t>Luscher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(2011)</a:t>
            </a:r>
            <a:endParaRPr kumimoji="1" lang="ja-JP" altLang="en-US" sz="20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334062" y="2160604"/>
            <a:ext cx="17860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err="1" smtClean="0"/>
              <a:t>Sommer</a:t>
            </a:r>
            <a:r>
              <a:rPr kumimoji="1" lang="en-US" altLang="ja-JP" sz="2000" dirty="0" smtClean="0"/>
              <a:t> (1994)</a:t>
            </a:r>
            <a:endParaRPr kumimoji="1" lang="ja-JP" altLang="en-US" sz="2000" dirty="0"/>
          </a:p>
        </p:txBody>
      </p:sp>
      <p:pic>
        <p:nvPicPr>
          <p:cNvPr id="17" name="TexTeXPicture" descr="&lt;?xml version=&quot;1.0&quot; encoding=&quot;utf-16&quot;?&gt;&#10;&lt;TeXTeX&gt;&#10;  &lt;preamble&gt;\documentclass{jarticle}&#10;\usepackage{amsmath}&#10;\pagestyle{empty}&lt;/preamble&gt;&#10;  &lt;body&gt;\begin{align*} &#10;r_c&#10;\end{align*}&lt;/body&gt;&#10;  &lt;fcolor&gt;FFFFFFFF&lt;/fcolor&gt;&#10;  &lt;bcolor&gt;FFFFFFFF&lt;/bcolor&gt;&#10;  &lt;transparent&gt;True&lt;/transparent&gt;&#10;  &lt;resolution&gt;1800&lt;/resolution&gt;&#10;  &lt;imageh&gt;149&lt;/imageh&gt;&#10;  &lt;imagew&gt;191&lt;/imagew&gt;&#10;  &lt;scale&gt;50&lt;/scale&gt;&#10;  &lt;cursor&gt;19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867" y="2640952"/>
            <a:ext cx="248532" cy="193881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2334062" y="2530352"/>
            <a:ext cx="2539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err="1" smtClean="0"/>
              <a:t>Necco</a:t>
            </a:r>
            <a:r>
              <a:rPr kumimoji="1" lang="en-US" altLang="ja-JP" sz="2000" dirty="0" smtClean="0"/>
              <a:t>, </a:t>
            </a:r>
            <a:r>
              <a:rPr kumimoji="1" lang="en-US" altLang="ja-JP" sz="2000" dirty="0" err="1" smtClean="0"/>
              <a:t>Sommer</a:t>
            </a:r>
            <a:r>
              <a:rPr kumimoji="1" lang="en-US" altLang="ja-JP" sz="2000" dirty="0" smtClean="0"/>
              <a:t> (2002)</a:t>
            </a:r>
            <a:endParaRPr kumimoji="1" lang="ja-JP" altLang="en-US" sz="2000" dirty="0"/>
          </a:p>
        </p:txBody>
      </p:sp>
      <p:sp>
        <p:nvSpPr>
          <p:cNvPr id="20" name="左中かっこ 19"/>
          <p:cNvSpPr/>
          <p:nvPr/>
        </p:nvSpPr>
        <p:spPr>
          <a:xfrm>
            <a:off x="645004" y="1440351"/>
            <a:ext cx="259688" cy="1872506"/>
          </a:xfrm>
          <a:prstGeom prst="leftBrace">
            <a:avLst>
              <a:gd name="adj1" fmla="val 8333"/>
              <a:gd name="adj2" fmla="val 21842"/>
            </a:avLst>
          </a:prstGeom>
          <a:ln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6285" y="1276768"/>
            <a:ext cx="3429525" cy="2364266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5004" y="4383358"/>
            <a:ext cx="7494707" cy="1011954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5004" y="5383801"/>
            <a:ext cx="6006566" cy="1014305"/>
          </a:xfrm>
          <a:prstGeom prst="rect">
            <a:avLst/>
          </a:prstGeom>
        </p:spPr>
      </p:pic>
      <p:pic>
        <p:nvPicPr>
          <p:cNvPr id="28" name="TexTeXPicture" descr="&lt;?xml version=&quot;1.0&quot; encoding=&quot;utf-16&quot;?&gt;&#10;&lt;TeXTeX&gt;&#10;  &lt;preamble&gt;\documentclass{jarticle}&#10;\usepackage{amsmath}&#10;\pagestyle{empty}&lt;/preamble&gt;&#10;  &lt;body&gt;\begin{align*} &#10;T_c,~ \Lambda_{\overline{\rm MS}}&#10;\end{align*}&lt;/body&gt;&#10;  &lt;fcolor&gt;FFFFFFFF&lt;/fcolor&gt;&#10;  &lt;bcolor&gt;FFFFFFFF&lt;/bcolor&gt;&#10;  &lt;transparent&gt;True&lt;/transparent&gt;&#10;  &lt;resolution&gt;1800&lt;/resolution&gt;&#10;  &lt;imageh&gt;258&lt;/imageh&gt;&#10;  &lt;imagew&gt;910&lt;/imagew&gt;&#10;  &lt;scale&gt;50&lt;/scale&gt;&#10;  &lt;cursor&gt;45&lt;/cursor&gt;&#10;&lt;/TeXTeX&gt;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85" y="2977143"/>
            <a:ext cx="1184103" cy="335714"/>
          </a:xfrm>
          <a:prstGeom prst="rect">
            <a:avLst/>
          </a:prstGeom>
        </p:spPr>
      </p:pic>
      <p:pic>
        <p:nvPicPr>
          <p:cNvPr id="29" name="TexTeXPicture" descr="&lt;?xml version=&quot;1.0&quot; encoding=&quot;utf-16&quot;?&gt;&#10;&lt;TeXTeX&gt;&#10;  &lt;preamble&gt;\documentclass{jarticle}&#10;\usepackage{amsmath}&#10;\pagestyle{empty}&lt;/preamble&gt;&#10;  &lt;body&gt;\begin{align*} &#10;t_X&#10;\end{align*}&lt;/body&gt;&#10;  &lt;fcolor&gt;FFFFFFFF&lt;/fcolor&gt;&#10;  &lt;bcolor&gt;FFFFFFFF&lt;/bcolor&gt;&#10;  &lt;transparent&gt;True&lt;/transparent&gt;&#10;  &lt;resolution&gt;1800&lt;/resolution&gt;&#10;  &lt;imageh&gt;194&lt;/imageh&gt;&#10;  &lt;imagew&gt;247&lt;/imagew&gt;&#10;  &lt;scale&gt;50&lt;/scale&gt;&#10;  &lt;cursor&gt;19&lt;/cursor&gt;&#10;&lt;/TeXTeX&gt;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867" y="1482776"/>
            <a:ext cx="321400" cy="252435"/>
          </a:xfrm>
          <a:prstGeom prst="rect">
            <a:avLst/>
          </a:prstGeom>
        </p:spPr>
      </p:pic>
      <p:pic>
        <p:nvPicPr>
          <p:cNvPr id="31" name="TexTeXPicture" descr="&lt;?xml version=&quot;1.0&quot; encoding=&quot;utf-16&quot;?&gt;&#10;&lt;TeXTeX&gt;&#10;  &lt;preamble&gt;\documentclass{jarticle}&#10;\usepackage{amsmath}&#10;\pagestyle{empty}&lt;/preamble&gt;&#10;  &lt;body&gt;\begin{align*} &#10;w_X&#10;\end{align*}&lt;/body&gt;&#10;  &lt;fcolor&gt;FFFFFFFF&lt;/fcolor&gt;&#10;  &lt;bcolor&gt;FFFFFFFF&lt;/bcolor&gt;&#10;  &lt;transparent&gt;True&lt;/transparent&gt;&#10;  &lt;resolution&gt;1800&lt;/resolution&gt;&#10;  &lt;imageh&gt;148&lt;/imageh&gt;&#10;  &lt;imagew&gt;334&lt;/imagew&gt;&#10;  &lt;scale&gt;50&lt;/scale&gt;&#10;  &lt;cursor&gt;19&lt;/cursor&gt;&#10;&lt;/TeXTeX&gt;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867" y="1892313"/>
            <a:ext cx="434605" cy="192580"/>
          </a:xfrm>
          <a:prstGeom prst="rect">
            <a:avLst/>
          </a:prstGeom>
        </p:spPr>
      </p:pic>
      <p:sp>
        <p:nvSpPr>
          <p:cNvPr id="33" name="テキスト ボックス 32"/>
          <p:cNvSpPr txBox="1"/>
          <p:nvPr/>
        </p:nvSpPr>
        <p:spPr>
          <a:xfrm>
            <a:off x="2334062" y="1818365"/>
            <a:ext cx="1852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BW Collab.</a:t>
            </a:r>
            <a:r>
              <a:rPr lang="ja-JP" altLang="en-US" dirty="0" smtClean="0"/>
              <a:t> </a:t>
            </a:r>
            <a:r>
              <a:rPr lang="en-US" altLang="ja-JP" dirty="0" smtClean="0"/>
              <a:t>(2012)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7361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先行研究との比較</a:t>
            </a:r>
            <a:endParaRPr kumimoji="1" lang="ja-JP" altLang="en-US" i="1" dirty="0"/>
          </a:p>
        </p:txBody>
      </p:sp>
      <p:pic>
        <p:nvPicPr>
          <p:cNvPr id="8" name="TexTeXPicture" descr="&lt;?xml version=&quot;1.0&quot; encoding=&quot;utf-16&quot;?&gt;&#10;&lt;TeXTeX&gt;&#10;  &lt;preamble&gt;\documentclass{jarticle}&#10;\usepackage{amsmath}&#10;\pagestyle{empty}&lt;/preamble&gt;&#10;  &lt;body&gt;\begin{align*} &#10;\beta&#10;\end{align*}&lt;/body&gt;&#10;  &lt;fcolor&gt;FFFFFFFF&lt;/fcolor&gt;&#10;  &lt;bcolor&gt;FFFFFFFF&lt;/bcolor&gt;&#10;  &lt;transparent&gt;True&lt;/transparent&gt;&#10;  &lt;resolution&gt;1800&lt;/resolution&gt;&#10;  &lt;imageh&gt;223&lt;/imageh&gt;&#10;  &lt;imagew&gt;136&lt;/imagew&gt;&#10;  &lt;scale&gt;50&lt;/scale&gt;&#10;  &lt;cursor&gt;21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903" y="5446129"/>
            <a:ext cx="197224" cy="323390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5773270" y="737477"/>
            <a:ext cx="328564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Edwards, Heller, </a:t>
            </a:r>
            <a:r>
              <a:rPr kumimoji="1" lang="en-US" altLang="ja-JP" sz="2000" dirty="0" err="1" smtClean="0"/>
              <a:t>Klassen</a:t>
            </a:r>
            <a:r>
              <a:rPr kumimoji="1" lang="en-US" altLang="ja-JP" sz="2000" dirty="0" smtClean="0"/>
              <a:t>, 1998</a:t>
            </a:r>
          </a:p>
          <a:p>
            <a:r>
              <a:rPr lang="en-US" altLang="ja-JP" sz="2000" dirty="0" smtClean="0"/>
              <a:t>Alpha-Collaboration, 1998</a:t>
            </a:r>
          </a:p>
          <a:p>
            <a:r>
              <a:rPr lang="en-US" altLang="ja-JP" sz="2000" dirty="0" err="1" smtClean="0"/>
              <a:t>Necco</a:t>
            </a:r>
            <a:r>
              <a:rPr lang="en-US" altLang="ja-JP" sz="2000" dirty="0" smtClean="0"/>
              <a:t>, </a:t>
            </a:r>
            <a:r>
              <a:rPr lang="en-US" altLang="ja-JP" sz="2000" dirty="0" err="1" smtClean="0"/>
              <a:t>Sommer</a:t>
            </a:r>
            <a:r>
              <a:rPr lang="en-US" altLang="ja-JP" sz="2000" dirty="0" smtClean="0"/>
              <a:t>, 2002</a:t>
            </a:r>
          </a:p>
          <a:p>
            <a:r>
              <a:rPr kumimoji="1" lang="en-US" altLang="ja-JP" sz="2000" dirty="0" err="1" smtClean="0"/>
              <a:t>Durr</a:t>
            </a:r>
            <a:r>
              <a:rPr kumimoji="1" lang="en-US" altLang="ja-JP" sz="2000" dirty="0" smtClean="0"/>
              <a:t>, Fodor, </a:t>
            </a:r>
            <a:r>
              <a:rPr kumimoji="1" lang="en-US" altLang="ja-JP" sz="2000" dirty="0" err="1" smtClean="0"/>
              <a:t>Hoelbling</a:t>
            </a:r>
            <a:r>
              <a:rPr kumimoji="1" lang="en-US" altLang="ja-JP" sz="2000" dirty="0" smtClean="0"/>
              <a:t>, 2007</a:t>
            </a:r>
            <a:endParaRPr kumimoji="1" lang="ja-JP" altLang="en-US" sz="2000" dirty="0"/>
          </a:p>
        </p:txBody>
      </p:sp>
      <p:pic>
        <p:nvPicPr>
          <p:cNvPr id="9" name="TexTeXPicture" descr="&lt;?xml version=&quot;1.0&quot; encoding=&quot;utf-16&quot;?&gt;&#10;&lt;TeXTeX&gt;&#10;  &lt;preamble&gt;\documentclass{jarticle}&#10;\usepackage{amsmath}&#10;\pagestyle{empty}&lt;/preamble&gt;&#10;  &lt;body&gt;\begin{align*} &#10;a(\beta)_{\rm ours} / a(\beta)_{\rm data,prev.}&#10;\end{align*}&lt;/body&gt;&#10;  &lt;fcolor&gt;FFFFFFFF&lt;/fcolor&gt;&#10;  &lt;bcolor&gt;FFFFFFFF&lt;/bcolor&gt;&#10;  &lt;transparent&gt;True&lt;/transparent&gt;&#10;  &lt;resolution&gt;1800&lt;/resolution&gt;&#10;  &lt;imageh&gt;259&lt;/imageh&gt;&#10;  &lt;imagew&gt;2321&lt;/imagew&gt;&#10;  &lt;scale&gt;50&lt;/scale&gt;&#10;  &lt;cursor&gt;63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246537" y="3514352"/>
            <a:ext cx="3337099" cy="372386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310144" y="3242374"/>
            <a:ext cx="26431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our parametrization</a:t>
            </a:r>
          </a:p>
          <a:p>
            <a:pPr algn="ctr"/>
            <a:r>
              <a:rPr kumimoji="1" lang="en-US" altLang="ja-JP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by w</a:t>
            </a:r>
            <a:r>
              <a:rPr kumimoji="1" lang="en-US" altLang="ja-JP" sz="2400" baseline="-25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0.4</a:t>
            </a:r>
            <a:endParaRPr kumimoji="1" lang="ja-JP" altLang="en-US" sz="2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右矢印 5"/>
          <p:cNvSpPr/>
          <p:nvPr/>
        </p:nvSpPr>
        <p:spPr>
          <a:xfrm flipH="1">
            <a:off x="5700545" y="3332916"/>
            <a:ext cx="609599" cy="519953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907" y="1847437"/>
            <a:ext cx="4952638" cy="3521658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998565" y="6085828"/>
            <a:ext cx="7338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Symbol" panose="05050102010706020507" pitchFamily="18" charset="2"/>
              </a:rPr>
              <a:t>b</a:t>
            </a:r>
            <a:r>
              <a:rPr kumimoji="1" lang="en-US" altLang="ja-JP" sz="3200" dirty="0" smtClean="0"/>
              <a:t>&gt;6.3</a:t>
            </a:r>
            <a:r>
              <a:rPr kumimoji="1" lang="ja-JP" altLang="en-US" sz="3200" dirty="0" smtClean="0"/>
              <a:t>では</a:t>
            </a:r>
            <a:r>
              <a:rPr kumimoji="1" lang="en-US" altLang="ja-JP" sz="3200" dirty="0" err="1" smtClean="0"/>
              <a:t>FlowQCD</a:t>
            </a:r>
            <a:r>
              <a:rPr lang="ja-JP" altLang="en-US" sz="3200" dirty="0" smtClean="0"/>
              <a:t>の格子間隔</a:t>
            </a:r>
            <a:r>
              <a:rPr kumimoji="1" lang="ja-JP" altLang="en-US" sz="3200" dirty="0" smtClean="0"/>
              <a:t>を使おう！</a:t>
            </a:r>
            <a:endParaRPr kumimoji="1" lang="ja-JP" altLang="en-US" sz="3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008095" y="2624574"/>
            <a:ext cx="2137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>
                <a:solidFill>
                  <a:srgbClr val="FF0000"/>
                </a:solidFill>
              </a:rPr>
              <a:t>Necco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, </a:t>
            </a:r>
            <a:r>
              <a:rPr kumimoji="1" lang="en-US" altLang="ja-JP" sz="2400" dirty="0" err="1" smtClean="0">
                <a:solidFill>
                  <a:srgbClr val="FF0000"/>
                </a:solidFill>
              </a:rPr>
              <a:t>Sommer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4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まと</a:t>
            </a:r>
            <a:r>
              <a:rPr lang="ja-JP" altLang="en-US" dirty="0"/>
              <a:t>め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91531" y="3904611"/>
            <a:ext cx="78895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kumimoji="1" lang="en-US" altLang="ja-JP" sz="2400" dirty="0" smtClean="0"/>
              <a:t>SU(3) Wilson </a:t>
            </a:r>
            <a:r>
              <a:rPr kumimoji="1" lang="ja-JP" altLang="en-US" sz="2400" dirty="0" smtClean="0"/>
              <a:t>ゲージ作用の格子間隔を、</a:t>
            </a:r>
            <a:r>
              <a:rPr kumimoji="1" lang="en-US" altLang="ja-JP" sz="2400" dirty="0" smtClean="0"/>
              <a:t>6.3&lt;</a:t>
            </a:r>
            <a:r>
              <a:rPr kumimoji="1" lang="en-US" altLang="ja-JP" sz="2400" dirty="0" smtClean="0">
                <a:latin typeface="Symbol" panose="05050102010706020507" pitchFamily="18" charset="2"/>
              </a:rPr>
              <a:t>b</a:t>
            </a:r>
            <a:r>
              <a:rPr kumimoji="1" lang="en-US" altLang="ja-JP" sz="2400" dirty="0" smtClean="0"/>
              <a:t>&lt;7.5</a:t>
            </a:r>
            <a:r>
              <a:rPr kumimoji="1" lang="ja-JP" altLang="en-US" sz="2400" dirty="0" smtClean="0"/>
              <a:t>の範囲で誤差</a:t>
            </a:r>
            <a:r>
              <a:rPr kumimoji="1" lang="en-US" altLang="ja-JP" sz="2400" dirty="0" smtClean="0"/>
              <a:t>0.7%</a:t>
            </a:r>
            <a:r>
              <a:rPr kumimoji="1" lang="ja-JP" altLang="en-US" sz="2400" dirty="0" smtClean="0"/>
              <a:t>以下で決定した。</a:t>
            </a:r>
            <a:endParaRPr kumimoji="1" lang="en-US" altLang="ja-JP" sz="2400" dirty="0" smtClean="0"/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ja-JP" sz="2400" dirty="0"/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ja-JP" sz="2400" dirty="0"/>
              <a:t>R</a:t>
            </a:r>
            <a:r>
              <a:rPr kumimoji="1" lang="en-US" altLang="ja-JP" sz="2400" dirty="0" smtClean="0"/>
              <a:t>eference scale</a:t>
            </a:r>
            <a:r>
              <a:rPr kumimoji="1" lang="ja-JP" altLang="en-US" sz="2400" dirty="0" smtClean="0"/>
              <a:t>には、</a:t>
            </a:r>
            <a:r>
              <a:rPr kumimoji="1" lang="en-US" altLang="ja-JP" sz="2400" dirty="0" smtClean="0"/>
              <a:t>w</a:t>
            </a:r>
            <a:r>
              <a:rPr kumimoji="1" lang="en-US" altLang="ja-JP" sz="2400" baseline="-25000" dirty="0" smtClean="0"/>
              <a:t>0.4</a:t>
            </a:r>
            <a:r>
              <a:rPr kumimoji="1" lang="ja-JP" altLang="en-US" sz="2400" dirty="0" smtClean="0"/>
              <a:t>と</a:t>
            </a:r>
            <a:r>
              <a:rPr kumimoji="1" lang="en-US" altLang="ja-JP" sz="2400" dirty="0" smtClean="0"/>
              <a:t>w</a:t>
            </a:r>
            <a:r>
              <a:rPr kumimoji="1" lang="en-US" altLang="ja-JP" sz="2400" baseline="-25000" dirty="0" smtClean="0"/>
              <a:t>0.2</a:t>
            </a:r>
            <a:r>
              <a:rPr kumimoji="1" lang="ja-JP" altLang="en-US" sz="2400" dirty="0" smtClean="0"/>
              <a:t>を採用した。</a:t>
            </a:r>
            <a:endParaRPr kumimoji="1" lang="en-US" altLang="ja-JP" sz="2400" dirty="0" smtClean="0"/>
          </a:p>
          <a:p>
            <a:pPr marL="342900" indent="-342900">
              <a:buFont typeface="Wingdings" panose="05000000000000000000" pitchFamily="2" charset="2"/>
              <a:buChar char="l"/>
            </a:pPr>
            <a:endParaRPr kumimoji="1" lang="en-US" altLang="ja-JP" sz="2400" dirty="0" smtClean="0"/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kumimoji="1" lang="en-US" altLang="ja-JP" sz="2400" dirty="0" smtClean="0"/>
              <a:t>w</a:t>
            </a:r>
            <a:r>
              <a:rPr kumimoji="1" lang="en-US" altLang="ja-JP" sz="2400" baseline="-25000" dirty="0" smtClean="0"/>
              <a:t>0.4</a:t>
            </a:r>
            <a:r>
              <a:rPr kumimoji="1" lang="ja-JP" altLang="en-US" sz="2400" dirty="0" smtClean="0"/>
              <a:t>が持つ格子間隔依存性は、よく抑制されているようにみえる。</a:t>
            </a:r>
            <a:r>
              <a:rPr lang="ja-JP" altLang="en-US" sz="2400" dirty="0" smtClean="0"/>
              <a:t>有限体積</a:t>
            </a:r>
            <a:r>
              <a:rPr lang="ja-JP" altLang="en-US" sz="2400" dirty="0"/>
              <a:t>効果</a:t>
            </a:r>
            <a:r>
              <a:rPr lang="ja-JP" altLang="en-US" sz="2400" dirty="0" smtClean="0"/>
              <a:t>もよく抑制されている。</a:t>
            </a:r>
            <a:endParaRPr kumimoji="1" lang="en-US" altLang="ja-JP" sz="2400" dirty="0" smtClean="0"/>
          </a:p>
        </p:txBody>
      </p:sp>
      <p:sp>
        <p:nvSpPr>
          <p:cNvPr id="5" name="角丸四角形 4"/>
          <p:cNvSpPr/>
          <p:nvPr/>
        </p:nvSpPr>
        <p:spPr>
          <a:xfrm>
            <a:off x="457060" y="1380567"/>
            <a:ext cx="8162125" cy="2008091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11287" y="1494479"/>
            <a:ext cx="65245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SU(3) Wilson</a:t>
            </a:r>
            <a:r>
              <a:rPr kumimoji="1" lang="ja-JP" altLang="en-US" sz="2800" dirty="0" smtClean="0"/>
              <a:t>ゲージの格子間隔</a:t>
            </a:r>
            <a:r>
              <a:rPr kumimoji="1" lang="en-US" altLang="ja-JP" sz="2800" dirty="0" smtClean="0"/>
              <a:t>(6.3&lt;</a:t>
            </a:r>
            <a:r>
              <a:rPr kumimoji="1" lang="en-US" altLang="ja-JP" sz="2800" dirty="0" smtClean="0">
                <a:latin typeface="Symbol" panose="05050102010706020507" pitchFamily="18" charset="2"/>
              </a:rPr>
              <a:t>b</a:t>
            </a:r>
            <a:r>
              <a:rPr kumimoji="1" lang="en-US" altLang="ja-JP" sz="2800" dirty="0" smtClean="0"/>
              <a:t>&lt;7.5)</a:t>
            </a:r>
            <a:endParaRPr kumimoji="1" lang="ja-JP" altLang="en-US" sz="2800" dirty="0"/>
          </a:p>
        </p:txBody>
      </p:sp>
      <p:pic>
        <p:nvPicPr>
          <p:cNvPr id="7" name="TexTeXPicture" descr="&lt;?xml version=&quot;1.0&quot; encoding=&quot;utf-16&quot;?&gt;&#10;&lt;TeXTeX&gt;&#10;  &lt;preamble&gt;\documentclass{jarticle}&#10;\usepackage{amsmath}&#10;\pagestyle{empty}&lt;/preamble&gt;&#10;  &lt;body&gt;\begin{align*} &#10;\log \left( \frac{w_{0.4}}a \right) (\beta)&#10;= \frac{4\pi^2}{33}\beta&#10;-8.6853 + \frac{37.704}\beta&#10;- \frac{144.77}{\beta^2}&#10;\end{align*}&lt;/body&gt;&#10;  &lt;fcolor&gt;FFFFFFFF&lt;/fcolor&gt;&#10;  &lt;bcolor&gt;FFFFFFFF&lt;/bcolor&gt;&#10;  &lt;transparent&gt;True&lt;/transparent&gt;&#10;  &lt;resolution&gt;1800&lt;/resolution&gt;&#10;  &lt;imageh&gt;593&lt;/imageh&gt;&#10;  &lt;imagew&gt;5562&lt;/imagew&gt;&#10;  &lt;scale&gt;50&lt;/scale&gt;&#10;  &lt;cursor&gt;128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908" y="2346531"/>
            <a:ext cx="5822664" cy="620791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6524006" y="2354930"/>
            <a:ext cx="2023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統計誤差</a:t>
            </a:r>
            <a:r>
              <a:rPr lang="en-US" altLang="ja-JP" dirty="0" smtClean="0"/>
              <a:t>0.4%</a:t>
            </a:r>
            <a:r>
              <a:rPr lang="ja-JP" altLang="en-US" dirty="0" smtClean="0"/>
              <a:t>以下</a:t>
            </a:r>
            <a:endParaRPr kumimoji="1" lang="en-US" altLang="ja-JP" dirty="0" smtClean="0"/>
          </a:p>
          <a:p>
            <a:r>
              <a:rPr kumimoji="1" lang="ja-JP" altLang="en-US" dirty="0" smtClean="0"/>
              <a:t>系統誤差</a:t>
            </a:r>
            <a:r>
              <a:rPr kumimoji="1" lang="en-US" altLang="ja-JP" dirty="0" smtClean="0"/>
              <a:t>0.7%</a:t>
            </a:r>
            <a:r>
              <a:rPr kumimoji="1" lang="ja-JP" altLang="en-US" dirty="0" smtClean="0"/>
              <a:t>以下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623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摂動</a:t>
            </a:r>
            <a:r>
              <a:rPr lang="ja-JP" altLang="en-US" dirty="0"/>
              <a:t>論</a:t>
            </a:r>
            <a:r>
              <a:rPr lang="ja-JP" altLang="en-US" dirty="0" smtClean="0"/>
              <a:t>との比較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" y="1308386"/>
            <a:ext cx="4336020" cy="2881006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5100993" y="1304294"/>
            <a:ext cx="262783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1-loop perturbation</a:t>
            </a:r>
          </a:p>
          <a:p>
            <a:r>
              <a:rPr lang="en-US" altLang="ja-JP" dirty="0" err="1" smtClean="0"/>
              <a:t>Luscher</a:t>
            </a:r>
            <a:r>
              <a:rPr lang="en-US" altLang="ja-JP" dirty="0" smtClean="0"/>
              <a:t> (2010)</a:t>
            </a:r>
            <a:endParaRPr kumimoji="1" lang="ja-JP" altLang="en-US" dirty="0"/>
          </a:p>
        </p:txBody>
      </p:sp>
      <p:pic>
        <p:nvPicPr>
          <p:cNvPr id="8" name="TexTeXPicture" descr="&lt;?xml version=&quot;1.0&quot; encoding=&quot;utf-16&quot;?&gt;&#10;&lt;TeXTeX&gt;&#10;  &lt;preamble&gt;\documentclass{jarticle}&#10;\usepackage{amsmath}&#10;\pagestyle{empty}&lt;/preamble&gt;&#10;  &lt;body&gt;\begin{align*} &#10;t^2 \langle E \rangle =&#10;\frac{3}{(4\pi)^2}g^2 ( 1 + k_1 g^2 ) &#10;\end{align*}&lt;/body&gt;&#10;  &lt;fcolor&gt;FFFFFFFF&lt;/fcolor&gt;&#10;  &lt;bcolor&gt;FFFFFFFF&lt;/bcolor&gt;&#10;  &lt;transparent&gt;True&lt;/transparent&gt;&#10;  &lt;resolution&gt;1800&lt;/resolution&gt;&#10;  &lt;imageh&gt;567&lt;/imageh&gt;&#10;  &lt;imagew&gt;2879&lt;/imagew&gt;&#10;  &lt;scale&gt;50&lt;/scale&gt;&#10;  &lt;cursor&gt;76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148" y="2042958"/>
            <a:ext cx="2945516" cy="580101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6349861" y="2764141"/>
            <a:ext cx="27579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2400" dirty="0" smtClean="0"/>
              <a:t>g</a:t>
            </a:r>
            <a:r>
              <a:rPr kumimoji="1" lang="en-US" altLang="ja-JP" sz="2400" baseline="30000" dirty="0" smtClean="0"/>
              <a:t>2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: </a:t>
            </a:r>
            <a:r>
              <a:rPr kumimoji="1" lang="en-US" altLang="ja-JP" sz="2400" dirty="0" smtClean="0"/>
              <a:t>4-loop beta </a:t>
            </a:r>
            <a:r>
              <a:rPr kumimoji="1" lang="en-US" altLang="ja-JP" sz="2400" dirty="0" err="1" smtClean="0"/>
              <a:t>func</a:t>
            </a:r>
            <a:r>
              <a:rPr kumimoji="1" lang="en-US" altLang="ja-JP" sz="2400" dirty="0" smtClean="0"/>
              <a:t>.</a:t>
            </a:r>
          </a:p>
          <a:p>
            <a:pPr algn="r"/>
            <a:r>
              <a:rPr lang="en-US" altLang="ja-JP" sz="2400" dirty="0" smtClean="0"/>
              <a:t>g=g(t/</a:t>
            </a:r>
            <a:r>
              <a:rPr lang="en-US" altLang="ja-JP" sz="2400" dirty="0" smtClean="0">
                <a:latin typeface="Symbol" panose="05050102010706020507" pitchFamily="18" charset="2"/>
              </a:rPr>
              <a:t>L</a:t>
            </a:r>
            <a:r>
              <a:rPr lang="en-US" altLang="ja-JP" sz="2400" baseline="30000" dirty="0" smtClean="0"/>
              <a:t>2</a:t>
            </a:r>
            <a:r>
              <a:rPr lang="en-US" altLang="ja-JP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3633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484586" y="1257503"/>
            <a:ext cx="4596130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4400" dirty="0" smtClean="0">
                <a:latin typeface="HGP平成角ｺﾞｼｯｸ体W9" panose="020B0A00000000000000" pitchFamily="50" charset="-128"/>
                <a:ea typeface="HGP平成角ｺﾞｼｯｸ体W9" panose="020B0A00000000000000" pitchFamily="50" charset="-128"/>
              </a:rPr>
              <a:t>否</a:t>
            </a:r>
            <a:endParaRPr kumimoji="1" lang="ja-JP" altLang="en-US" sz="34400" dirty="0">
              <a:latin typeface="HGP平成角ｺﾞｼｯｸ体W9" panose="020B0A00000000000000" pitchFamily="50" charset="-128"/>
              <a:ea typeface="HGP平成角ｺﾞｼｯｸ体W9" panose="020B0A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84586" y="1257503"/>
            <a:ext cx="4596130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4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HGP平成角ｺﾞｼｯｸ体W9" panose="020B0A00000000000000" pitchFamily="50" charset="-128"/>
                <a:ea typeface="HGP平成角ｺﾞｼｯｸ体W9" panose="020B0A00000000000000" pitchFamily="50" charset="-128"/>
              </a:rPr>
              <a:t>否</a:t>
            </a:r>
            <a:endParaRPr kumimoji="1" lang="ja-JP" altLang="en-US" sz="34400" dirty="0">
              <a:solidFill>
                <a:schemeClr val="bg1">
                  <a:lumMod val="75000"/>
                  <a:lumOff val="25000"/>
                </a:schemeClr>
              </a:solidFill>
              <a:latin typeface="HGP平成角ｺﾞｼｯｸ体W9" panose="020B0A00000000000000" pitchFamily="50" charset="-128"/>
              <a:ea typeface="HGP平成角ｺﾞｼｯｸ体W9" panose="020B0A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2014" y="581891"/>
            <a:ext cx="81964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クエンチ数値解析は終わったか？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29055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摂動</a:t>
            </a:r>
            <a:r>
              <a:rPr lang="ja-JP" altLang="en-US" dirty="0"/>
              <a:t>論</a:t>
            </a:r>
            <a:r>
              <a:rPr lang="ja-JP" altLang="en-US" dirty="0" smtClean="0"/>
              <a:t>との比較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" y="1308386"/>
            <a:ext cx="4336020" cy="2881006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5100993" y="1304294"/>
            <a:ext cx="262783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1-loop perturbation</a:t>
            </a:r>
          </a:p>
          <a:p>
            <a:r>
              <a:rPr lang="en-US" altLang="ja-JP" dirty="0" err="1" smtClean="0"/>
              <a:t>Luscher</a:t>
            </a:r>
            <a:r>
              <a:rPr lang="en-US" altLang="ja-JP" dirty="0" smtClean="0"/>
              <a:t> (2010)</a:t>
            </a:r>
            <a:endParaRPr kumimoji="1" lang="ja-JP" altLang="en-US" dirty="0"/>
          </a:p>
        </p:txBody>
      </p:sp>
      <p:pic>
        <p:nvPicPr>
          <p:cNvPr id="8" name="TexTeXPicture" descr="&lt;?xml version=&quot;1.0&quot; encoding=&quot;utf-16&quot;?&gt;&#10;&lt;TeXTeX&gt;&#10;  &lt;preamble&gt;\documentclass{jarticle}&#10;\usepackage{amsmath}&#10;\pagestyle{empty}&lt;/preamble&gt;&#10;  &lt;body&gt;\begin{align*} &#10;t^2 \langle E \rangle =&#10;\frac{3}{(4\pi)^2}g^2 ( 1 + k_1 g^2 ) &#10;\end{align*}&lt;/body&gt;&#10;  &lt;fcolor&gt;FFFFFFFF&lt;/fcolor&gt;&#10;  &lt;bcolor&gt;FFFFFFFF&lt;/bcolor&gt;&#10;  &lt;transparent&gt;True&lt;/transparent&gt;&#10;  &lt;resolution&gt;1800&lt;/resolution&gt;&#10;  &lt;imageh&gt;567&lt;/imageh&gt;&#10;  &lt;imagew&gt;2879&lt;/imagew&gt;&#10;  &lt;scale&gt;50&lt;/scale&gt;&#10;  &lt;cursor&gt;76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148" y="2042958"/>
            <a:ext cx="2945516" cy="580101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6349861" y="2764141"/>
            <a:ext cx="27579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2400" dirty="0" smtClean="0"/>
              <a:t>g</a:t>
            </a:r>
            <a:r>
              <a:rPr kumimoji="1" lang="en-US" altLang="ja-JP" sz="2400" baseline="30000" dirty="0" smtClean="0"/>
              <a:t>2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: </a:t>
            </a:r>
            <a:r>
              <a:rPr kumimoji="1" lang="en-US" altLang="ja-JP" sz="2400" dirty="0" smtClean="0"/>
              <a:t>4-loop beta </a:t>
            </a:r>
            <a:r>
              <a:rPr kumimoji="1" lang="en-US" altLang="ja-JP" sz="2400" dirty="0" err="1" smtClean="0"/>
              <a:t>func</a:t>
            </a:r>
            <a:r>
              <a:rPr kumimoji="1" lang="en-US" altLang="ja-JP" sz="2400" dirty="0" smtClean="0"/>
              <a:t>.</a:t>
            </a:r>
          </a:p>
          <a:p>
            <a:pPr algn="r"/>
            <a:r>
              <a:rPr lang="en-US" altLang="ja-JP" sz="2400" dirty="0" smtClean="0"/>
              <a:t>g=g(t/</a:t>
            </a:r>
            <a:r>
              <a:rPr lang="en-US" altLang="ja-JP" sz="2400" dirty="0" smtClean="0">
                <a:latin typeface="Symbol" panose="05050102010706020507" pitchFamily="18" charset="2"/>
              </a:rPr>
              <a:t>L</a:t>
            </a:r>
            <a:r>
              <a:rPr lang="en-US" altLang="ja-JP" sz="2400" baseline="30000" dirty="0" smtClean="0"/>
              <a:t>2</a:t>
            </a:r>
            <a:r>
              <a:rPr lang="en-US" altLang="ja-JP" sz="2400" dirty="0" smtClean="0"/>
              <a:t>)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15636" y="4495711"/>
            <a:ext cx="37032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摂動</a:t>
            </a:r>
            <a:r>
              <a:rPr lang="ja-JP" altLang="en-US" sz="2400" dirty="0"/>
              <a:t>論</a:t>
            </a:r>
            <a:r>
              <a:rPr lang="ja-JP" altLang="en-US" sz="2400" dirty="0" smtClean="0"/>
              <a:t>と、格子上の結果の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逆関数</a:t>
            </a:r>
            <a:r>
              <a:rPr kumimoji="1" lang="ja-JP" altLang="en-US" sz="2400" dirty="0"/>
              <a:t>同士</a:t>
            </a:r>
            <a:r>
              <a:rPr kumimoji="1" lang="ja-JP" altLang="en-US" sz="2400" dirty="0" smtClean="0"/>
              <a:t>を比較してみる</a:t>
            </a:r>
            <a:endParaRPr kumimoji="1" lang="en-US" altLang="ja-JP" sz="2400" dirty="0" smtClean="0"/>
          </a:p>
          <a:p>
            <a:endParaRPr lang="en-US" altLang="ja-JP" sz="2400" dirty="0"/>
          </a:p>
          <a:p>
            <a:r>
              <a:rPr kumimoji="1" lang="ja-JP" altLang="en-US" sz="2400" dirty="0" smtClean="0"/>
              <a:t>プラトーを仮定すると、</a:t>
            </a:r>
            <a:endParaRPr kumimoji="1" lang="ja-JP" altLang="en-US" sz="2400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5492" y="3929653"/>
            <a:ext cx="4114555" cy="2701588"/>
          </a:xfrm>
          <a:prstGeom prst="rect">
            <a:avLst/>
          </a:prstGeom>
        </p:spPr>
      </p:pic>
      <p:pic>
        <p:nvPicPr>
          <p:cNvPr id="14" name="TexTeXPicture" descr="&lt;?xml version=&quot;1.0&quot; encoding=&quot;utf-16&quot;?&gt;&#10;&lt;TeXTeX&gt;&#10;  &lt;preamble&gt;\documentclass{jarticle}&#10;\usepackage{amsmath}&#10;\pagestyle{empty}&lt;/preamble&gt;&#10;  &lt;body&gt;\begin{align*} &#10;\Lambda w_{0.4} = 0.2332(4)&#10;\end{align*}&lt;/body&gt;&#10;  &lt;fcolor&gt;FFFFFFFF&lt;/fcolor&gt;&#10;  &lt;bcolor&gt;FFFFFFFF&lt;/bcolor&gt;&#10;  &lt;transparent&gt;True&lt;/transparent&gt;&#10;  &lt;resolution&gt;1800&lt;/resolution&gt;&#10;  &lt;imageh&gt;249&lt;/imageh&gt;&#10;  &lt;imagew&gt;1932&lt;/imagew&gt;&#10;  &lt;scale&gt;50&lt;/scale&gt;&#10;  &lt;cursor&gt;43&lt;/cursor&gt;&#10;&lt;/TeXTeX&gt;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26" y="6195144"/>
            <a:ext cx="2739646" cy="35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60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2484586" y="1257503"/>
            <a:ext cx="4596130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4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HGP平成角ｺﾞｼｯｸ体W9" panose="020B0A00000000000000" pitchFamily="50" charset="-128"/>
                <a:ea typeface="HGP平成角ｺﾞｼｯｸ体W9" panose="020B0A00000000000000" pitchFamily="50" charset="-128"/>
              </a:rPr>
              <a:t>否</a:t>
            </a:r>
            <a:endParaRPr kumimoji="1" lang="ja-JP" altLang="en-US" sz="34400" dirty="0">
              <a:solidFill>
                <a:schemeClr val="bg1">
                  <a:lumMod val="75000"/>
                  <a:lumOff val="25000"/>
                </a:schemeClr>
              </a:solidFill>
              <a:latin typeface="HGP平成角ｺﾞｼｯｸ体W9" panose="020B0A00000000000000" pitchFamily="50" charset="-128"/>
              <a:ea typeface="HGP平成角ｺﾞｼｯｸ体W9" panose="020B0A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2014" y="581891"/>
            <a:ext cx="81964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クエンチ数値解析は終わったか？</a:t>
            </a:r>
            <a:endParaRPr kumimoji="1" lang="ja-JP" altLang="en-US" sz="44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32014" y="1945341"/>
            <a:ext cx="3866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u="sng" dirty="0" smtClean="0"/>
              <a:t>非摂動ゲージ理論として</a:t>
            </a:r>
            <a:endParaRPr kumimoji="1" lang="ja-JP" altLang="en-US" sz="2800" u="sng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26917" y="2662473"/>
            <a:ext cx="4899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400" dirty="0" smtClean="0"/>
              <a:t>相転移 </a:t>
            </a:r>
            <a:r>
              <a:rPr kumimoji="1" lang="en-US" altLang="ja-JP" sz="2400" dirty="0" smtClean="0"/>
              <a:t>/ </a:t>
            </a:r>
            <a:r>
              <a:rPr lang="ja-JP" altLang="en-US" sz="2400" dirty="0" smtClean="0"/>
              <a:t>閉じ込め </a:t>
            </a:r>
            <a:r>
              <a:rPr lang="en-US" altLang="ja-JP" sz="2400" dirty="0" smtClean="0"/>
              <a:t>/ </a:t>
            </a:r>
            <a:r>
              <a:rPr kumimoji="1" lang="ja-JP" altLang="en-US" sz="2400" dirty="0" smtClean="0"/>
              <a:t>トポロジー </a:t>
            </a:r>
            <a:r>
              <a:rPr kumimoji="1" lang="en-US" altLang="ja-JP" sz="2400" dirty="0" smtClean="0"/>
              <a:t>/ …</a:t>
            </a:r>
            <a:endParaRPr kumimoji="1" lang="ja-JP" altLang="en-US" sz="2400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1657948" y="3709190"/>
            <a:ext cx="7471294" cy="1498516"/>
            <a:chOff x="1657948" y="3709190"/>
            <a:chExt cx="7471294" cy="1498516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1657948" y="3709190"/>
              <a:ext cx="350448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u="sng" dirty="0" smtClean="0"/>
                <a:t>QCD</a:t>
              </a:r>
              <a:r>
                <a:rPr kumimoji="1" lang="ja-JP" altLang="en-US" sz="2800" u="sng" dirty="0" err="1" smtClean="0"/>
                <a:t>の近</a:t>
              </a:r>
              <a:r>
                <a:rPr kumimoji="1" lang="ja-JP" altLang="en-US" sz="2800" u="sng" dirty="0" smtClean="0"/>
                <a:t>似理論として</a:t>
              </a:r>
              <a:endParaRPr kumimoji="1" lang="ja-JP" altLang="en-US" sz="2800" u="sng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2306540" y="4376709"/>
              <a:ext cx="682270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ja-JP" altLang="en-US" sz="2400" dirty="0" smtClean="0"/>
                <a:t>クエンチ近似：</a:t>
              </a:r>
              <a:r>
                <a:rPr kumimoji="1" lang="ja-JP" altLang="en-US" sz="2400" dirty="0" smtClean="0"/>
                <a:t>ゲージ場の非摂動性を含む解析</a:t>
              </a:r>
              <a:endParaRPr kumimoji="1" lang="en-US" altLang="ja-JP" sz="2400" dirty="0" smtClean="0"/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ja-JP" altLang="en-US" sz="2400" dirty="0"/>
                <a:t>解析</a:t>
              </a:r>
              <a:r>
                <a:rPr lang="ja-JP" altLang="en-US" sz="2400" dirty="0" smtClean="0"/>
                <a:t>が軽い</a:t>
              </a:r>
              <a:r>
                <a:rPr lang="en-US" altLang="ja-JP" sz="2400" dirty="0" smtClean="0">
                  <a:sym typeface="Wingdings" panose="05000000000000000000" pitchFamily="2" charset="2"/>
                </a:rPr>
                <a:t></a:t>
              </a:r>
              <a:r>
                <a:rPr kumimoji="1" lang="ja-JP" altLang="en-US" sz="2400" dirty="0" smtClean="0"/>
                <a:t>大きい</a:t>
              </a:r>
              <a:r>
                <a:rPr kumimoji="1" lang="en-US" altLang="ja-JP" sz="2400" dirty="0" err="1" smtClean="0"/>
                <a:t>Nx</a:t>
              </a:r>
              <a:r>
                <a:rPr kumimoji="1" lang="en-US" altLang="ja-JP" sz="2400" dirty="0" smtClean="0"/>
                <a:t>, </a:t>
              </a:r>
              <a:r>
                <a:rPr kumimoji="1" lang="en-US" altLang="ja-JP" sz="2400" dirty="0" err="1" smtClean="0"/>
                <a:t>Nt</a:t>
              </a:r>
              <a:r>
                <a:rPr kumimoji="1" lang="ja-JP" altLang="en-US" sz="2400" dirty="0" smtClean="0"/>
                <a:t>を取ることが可能</a:t>
              </a:r>
              <a:endParaRPr kumimoji="1" lang="ja-JP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53896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/>
          <p:cNvSpPr/>
          <p:nvPr/>
        </p:nvSpPr>
        <p:spPr>
          <a:xfrm>
            <a:off x="1649506" y="2303925"/>
            <a:ext cx="5387788" cy="121023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TexTeXPicture" descr="&lt;?xml version=&quot;1.0&quot; encoding=&quot;utf-16&quot;?&gt;&#10;&lt;TeXTeX&gt;&#10;  &lt;preamble&gt;\documentclass{jarticle}&#10;\usepackage{amsmath}&#10;\pagestyle{empty}&lt;/preamble&gt;&#10;  &lt;body&gt;\begin{align*} &#10;a&#10;\end{align*}&lt;/body&gt;&#10;  &lt;fcolor&gt;FFFFFFFF&lt;/fcolor&gt;&#10;  &lt;bcolor&gt;FFFFFFFF&lt;/bcolor&gt;&#10;  &lt;transparent&gt;True&lt;/transparent&gt;&#10;  &lt;resolution&gt;1800&lt;/resolution&gt;&#10;  &lt;imageh&gt;112&lt;/imageh&gt;&#10;  &lt;imagew&gt;114&lt;/imagew&gt;&#10;  &lt;scale&gt;50&lt;/scale&gt;&#10;  &lt;cursor&gt;17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42" y="230497"/>
            <a:ext cx="1590349" cy="1562443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5" name="テキスト ボックス 4"/>
          <p:cNvSpPr txBox="1"/>
          <p:nvPr/>
        </p:nvSpPr>
        <p:spPr>
          <a:xfrm>
            <a:off x="2276052" y="230498"/>
            <a:ext cx="567815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 smtClean="0"/>
              <a:t>格子間隔：</a:t>
            </a:r>
            <a:endParaRPr kumimoji="1" lang="en-US" altLang="ja-JP" sz="6000" dirty="0" smtClean="0"/>
          </a:p>
          <a:p>
            <a:r>
              <a:rPr kumimoji="1" lang="ja-JP" altLang="en-US" sz="4000" dirty="0" smtClean="0"/>
              <a:t>格子上の最も基本的な量</a:t>
            </a:r>
            <a:endParaRPr kumimoji="1" lang="ja-JP" altLang="en-US" sz="4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29435" y="2409717"/>
            <a:ext cx="31598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ja-JP" altLang="en-US" sz="2800" dirty="0" smtClean="0"/>
              <a:t>物理次元の導入</a:t>
            </a:r>
            <a:endParaRPr kumimoji="1" lang="en-US" altLang="ja-JP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ja-JP" altLang="en-US" sz="2800" dirty="0" smtClean="0"/>
              <a:t>連続外挿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634098" y="2625160"/>
            <a:ext cx="12410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に必須</a:t>
            </a:r>
            <a:endParaRPr kumimoji="1" lang="ja-JP" altLang="en-US" sz="2800" dirty="0"/>
          </a:p>
        </p:txBody>
      </p:sp>
      <p:sp>
        <p:nvSpPr>
          <p:cNvPr id="9" name="左中かっこ 8"/>
          <p:cNvSpPr/>
          <p:nvPr/>
        </p:nvSpPr>
        <p:spPr>
          <a:xfrm>
            <a:off x="2011692" y="2492183"/>
            <a:ext cx="372920" cy="871641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63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右矢印 11"/>
          <p:cNvSpPr/>
          <p:nvPr/>
        </p:nvSpPr>
        <p:spPr>
          <a:xfrm>
            <a:off x="575441" y="4084972"/>
            <a:ext cx="8079828" cy="740979"/>
          </a:xfrm>
          <a:prstGeom prst="rightArrow">
            <a:avLst>
              <a:gd name="adj1" fmla="val 50000"/>
              <a:gd name="adj2" fmla="val 145744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TexTeXPicture" descr="&lt;?xml version=&quot;1.0&quot; encoding=&quot;utf-16&quot;?&gt;&#10;&lt;TeXTeX&gt;&#10;  &lt;preamble&gt;\documentclass{jarticle}&#10;\usepackage{amsmath}&#10;\pagestyle{empty}&lt;/preamble&gt;&#10;  &lt;body&gt;\begin{align*} &#10;a&#10;\end{align*}&lt;/body&gt;&#10;  &lt;fcolor&gt;FFFFFFFF&lt;/fcolor&gt;&#10;  &lt;bcolor&gt;FFFFFFFF&lt;/bcolor&gt;&#10;  &lt;transparent&gt;True&lt;/transparent&gt;&#10;  &lt;resolution&gt;1800&lt;/resolution&gt;&#10;  &lt;imageh&gt;112&lt;/imageh&gt;&#10;  &lt;imagew&gt;114&lt;/imagew&gt;&#10;  &lt;scale&gt;50&lt;/scale&gt;&#10;  &lt;cursor&gt;17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42" y="230497"/>
            <a:ext cx="1590349" cy="1562443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5" name="テキスト ボックス 4"/>
          <p:cNvSpPr txBox="1"/>
          <p:nvPr/>
        </p:nvSpPr>
        <p:spPr>
          <a:xfrm>
            <a:off x="2276052" y="230498"/>
            <a:ext cx="567815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 smtClean="0"/>
              <a:t>格子間隔：</a:t>
            </a:r>
            <a:endParaRPr kumimoji="1" lang="en-US" altLang="ja-JP" sz="6000" dirty="0" smtClean="0"/>
          </a:p>
          <a:p>
            <a:r>
              <a:rPr kumimoji="1" lang="ja-JP" altLang="en-US" sz="4000" dirty="0" smtClean="0"/>
              <a:t>格子上の最も基本的な量</a:t>
            </a:r>
            <a:endParaRPr kumimoji="1" lang="ja-JP" altLang="en-US" sz="4000" dirty="0"/>
          </a:p>
        </p:txBody>
      </p:sp>
      <p:sp>
        <p:nvSpPr>
          <p:cNvPr id="11" name="正方形/長方形 10"/>
          <p:cNvSpPr/>
          <p:nvPr/>
        </p:nvSpPr>
        <p:spPr>
          <a:xfrm>
            <a:off x="670034" y="3398373"/>
            <a:ext cx="2380594" cy="36260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TexTeXPicture" descr="&lt;?xml version=&quot;1.0&quot; encoding=&quot;utf-16&quot;?&gt;&#10;&lt;TeXTeX&gt;&#10;  &lt;preamble&gt;\documentclass{jarticle}&#10;\usepackage{amsmath}&#10;\pagestyle{empty}&lt;/preamble&gt;&#10;  &lt;body&gt;\begin{align*} &#10;\beta&#10;\end{align*}&lt;/body&gt;&#10;  &lt;fcolor&gt;FFFFFFFF&lt;/fcolor&gt;&#10;  &lt;bcolor&gt;FFFFFFFF&lt;/bcolor&gt;&#10;  &lt;transparent&gt;True&lt;/transparent&gt;&#10;  &lt;resolution&gt;1800&lt;/resolution&gt;&#10;  &lt;imageh&gt;223&lt;/imageh&gt;&#10;  &lt;imagew&gt;136&lt;/imagew&gt;&#10;  &lt;scale&gt;50&lt;/scale&gt;&#10;  &lt;cursor&gt;21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003" y="4671377"/>
            <a:ext cx="291662" cy="478240"/>
          </a:xfrm>
          <a:prstGeom prst="rect">
            <a:avLst/>
          </a:prstGeom>
        </p:spPr>
      </p:pic>
      <p:cxnSp>
        <p:nvCxnSpPr>
          <p:cNvPr id="14" name="直線コネクタ 13"/>
          <p:cNvCxnSpPr/>
          <p:nvPr/>
        </p:nvCxnSpPr>
        <p:spPr>
          <a:xfrm>
            <a:off x="1182414" y="3982496"/>
            <a:ext cx="7883" cy="84345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4708635" y="4033733"/>
            <a:ext cx="7883" cy="84345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670034" y="2995322"/>
            <a:ext cx="2262352" cy="36260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662151" y="3788446"/>
            <a:ext cx="3783724" cy="36260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493173" y="3748555"/>
            <a:ext cx="3011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/>
              <a:t>Necco</a:t>
            </a:r>
            <a:r>
              <a:rPr kumimoji="1" lang="en-US" altLang="ja-JP" sz="2400" dirty="0" smtClean="0"/>
              <a:t>, </a:t>
            </a:r>
            <a:r>
              <a:rPr kumimoji="1" lang="en-US" altLang="ja-JP" sz="2400" dirty="0" err="1" smtClean="0"/>
              <a:t>Sommer</a:t>
            </a:r>
            <a:r>
              <a:rPr lang="en-US" altLang="ja-JP" sz="2400" dirty="0" smtClean="0"/>
              <a:t> (2002)</a:t>
            </a:r>
            <a:endParaRPr kumimoji="1" lang="ja-JP" altLang="en-US" sz="2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050624" y="2947745"/>
            <a:ext cx="2254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Edwards+ (1998</a:t>
            </a:r>
            <a:r>
              <a:rPr lang="en-US" altLang="ja-JP" sz="2400" dirty="0" smtClean="0"/>
              <a:t>)</a:t>
            </a:r>
            <a:endParaRPr kumimoji="1" lang="ja-JP" altLang="en-US" sz="2400" dirty="0"/>
          </a:p>
        </p:txBody>
      </p:sp>
      <p:pic>
        <p:nvPicPr>
          <p:cNvPr id="20" name="TexTeXPicture" descr="&lt;?xml version=&quot;1.0&quot; encoding=&quot;utf-16&quot;?&gt;&#10;&lt;TeXTeX&gt;&#10;  &lt;preamble&gt;\documentclass{jarticle}&#10;\usepackage{amsmath}&#10;\pagestyle{empty}&lt;/preamble&gt;&#10;  &lt;body&gt;\begin{align*} &#10;\beta \le 6.5&#10;\end{align*}&lt;/body&gt;&#10;  &lt;fcolor&gt;FFFFFFFF&lt;/fcolor&gt;&#10;  &lt;bcolor&gt;FFFFFFFF&lt;/bcolor&gt;&#10;  &lt;transparent&gt;True&lt;/transparent&gt;&#10;  &lt;resolution&gt;1800&lt;/resolution&gt;&#10;  &lt;imageh&gt;223&lt;/imageh&gt;&#10;  &lt;imagew&gt;785&lt;/imagew&gt;&#10;  &lt;scale&gt;50&lt;/scale&gt;&#10;  &lt;cursor&gt;29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270" y="3059697"/>
            <a:ext cx="922283" cy="261998"/>
          </a:xfrm>
          <a:prstGeom prst="rect">
            <a:avLst/>
          </a:prstGeom>
        </p:spPr>
      </p:pic>
      <p:sp>
        <p:nvSpPr>
          <p:cNvPr id="21" name="正方形/長方形 20"/>
          <p:cNvSpPr/>
          <p:nvPr/>
        </p:nvSpPr>
        <p:spPr>
          <a:xfrm>
            <a:off x="323193" y="2751635"/>
            <a:ext cx="362607" cy="2459796"/>
          </a:xfrm>
          <a:prstGeom prst="rect">
            <a:avLst/>
          </a:prstGeom>
          <a:solidFill>
            <a:srgbClr val="1E1E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352795" y="3339334"/>
            <a:ext cx="2672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Alpha Collab. (1998)</a:t>
            </a:r>
            <a:endParaRPr kumimoji="1" lang="ja-JP" altLang="en-US" sz="2400" dirty="0"/>
          </a:p>
        </p:txBody>
      </p:sp>
      <p:pic>
        <p:nvPicPr>
          <p:cNvPr id="23" name="TexTeXPicture" descr="&lt;?xml version=&quot;1.0&quot; encoding=&quot;utf-16&quot;?&gt;&#10;&lt;TeXTeX&gt;&#10;  &lt;preamble&gt;\documentclass{jarticle}&#10;\usepackage{amsmath}&#10;\pagestyle{empty}&lt;/preamble&gt;&#10;  &lt;body&gt;\begin{align*} &#10;\beta \le 6.57&#10;\end{align*}&lt;/body&gt;&#10;  &lt;fcolor&gt;FFFFFFFF&lt;/fcolor&gt;&#10;  &lt;bcolor&gt;FFFFFFFF&lt;/bcolor&gt;&#10;  &lt;transparent&gt;True&lt;/transparent&gt;&#10;  &lt;resolution&gt;1800&lt;/resolution&gt;&#10;  &lt;imageh&gt;223&lt;/imageh&gt;&#10;  &lt;imagew&gt;919&lt;/imagew&gt;&#10;  &lt;scale&gt;50&lt;/scale&gt;&#10;  &lt;cursor&gt;30&lt;/cursor&gt;&#10;&lt;/TeXTeX&gt;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707" y="3456645"/>
            <a:ext cx="1079717" cy="261998"/>
          </a:xfrm>
          <a:prstGeom prst="rect">
            <a:avLst/>
          </a:prstGeom>
        </p:spPr>
      </p:pic>
      <p:pic>
        <p:nvPicPr>
          <p:cNvPr id="24" name="TexTeXPicture" descr="&lt;?xml version=&quot;1.0&quot; encoding=&quot;utf-16&quot;?&gt;&#10;&lt;TeXTeX&gt;&#10;  &lt;preamble&gt;\documentclass{jarticle}&#10;\usepackage{amsmath}&#10;\pagestyle{empty}&lt;/preamble&gt;&#10;  &lt;body&gt;\begin{align*} &#10;\beta \le 6.92&#10;\end{align*}&lt;/body&gt;&#10;  &lt;fcolor&gt;FFFFFFFF&lt;/fcolor&gt;&#10;  &lt;bcolor&gt;FFFFFFFF&lt;/bcolor&gt;&#10;  &lt;transparent&gt;True&lt;/transparent&gt;&#10;  &lt;resolution&gt;1800&lt;/resolution&gt;&#10;  &lt;imageh&gt;223&lt;/imageh&gt;&#10;  &lt;imagew&gt;910&lt;/imagew&gt;&#10;  &lt;scale&gt;50&lt;/scale&gt;&#10;  &lt;cursor&gt;30&lt;/cursor&gt;&#10;&lt;/TeXTeX&gt;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815" y="3849640"/>
            <a:ext cx="1069143" cy="261998"/>
          </a:xfrm>
          <a:prstGeom prst="rect">
            <a:avLst/>
          </a:prstGeom>
        </p:spPr>
      </p:pic>
      <p:pic>
        <p:nvPicPr>
          <p:cNvPr id="25" name="TexTeXPicture" descr="&lt;?xml version=&quot;1.0&quot; encoding=&quot;utf-16&quot;?&gt;&#10;&lt;TeXTeX&gt;&#10;  &lt;preamble&gt;\documentclass{jarticle}&#10;\usepackage{amsmath}&#10;\pagestyle{empty}&lt;/preamble&gt;&#10;  &lt;body&gt;\begin{align*} &#10;6.0&#10;\end{align*}&lt;/body&gt;&#10;  &lt;fcolor&gt;FFFFFFFF&lt;/fcolor&gt;&#10;  &lt;bcolor&gt;FFFFFFFF&lt;/bcolor&gt;&#10;  &lt;transparent&gt;True&lt;/transparent&gt;&#10;  &lt;resolution&gt;1800&lt;/resolution&gt;&#10;  &lt;imageh&gt;172&lt;/imageh&gt;&#10;  &lt;imagew&gt;298&lt;/imagew&gt;&#10;  &lt;scale&gt;50&lt;/scale&gt;&#10;  &lt;cursor&gt;19&lt;/cursor&gt;&#10;&lt;/TeXTeX&gt;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553" y="4878473"/>
            <a:ext cx="409721" cy="236483"/>
          </a:xfrm>
          <a:prstGeom prst="rect">
            <a:avLst/>
          </a:prstGeom>
        </p:spPr>
      </p:pic>
      <p:pic>
        <p:nvPicPr>
          <p:cNvPr id="26" name="TexTeXPicture" descr="&lt;?xml version=&quot;1.0&quot; encoding=&quot;utf-16&quot;?&gt;&#10;&lt;TeXTeX&gt;&#10;  &lt;preamble&gt;\documentclass{jarticle}&#10;\usepackage{amsmath}&#10;\pagestyle{empty}&lt;/preamble&gt;&#10;  &lt;body&gt;\begin{align*} &#10;7.0&#10;\end{align*}&lt;/body&gt;&#10;  &lt;fcolor&gt;FFFFFFFF&lt;/fcolor&gt;&#10;  &lt;bcolor&gt;FFFFFFFF&lt;/bcolor&gt;&#10;  &lt;transparent&gt;True&lt;/transparent&gt;&#10;  &lt;resolution&gt;1800&lt;/resolution&gt;&#10;  &lt;imageh&gt;174&lt;/imageh&gt;&#10;  &lt;imagew&gt;295&lt;/imagew&gt;&#10;  &lt;scale&gt;50&lt;/scale&gt;&#10;  &lt;cursor&gt;17&lt;/cursor&gt;&#10;&lt;/TeXTeX&gt;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657" y="4875825"/>
            <a:ext cx="405596" cy="239233"/>
          </a:xfrm>
          <a:prstGeom prst="rect">
            <a:avLst/>
          </a:prstGeom>
        </p:spPr>
      </p:pic>
      <p:grpSp>
        <p:nvGrpSpPr>
          <p:cNvPr id="3" name="グループ化 2"/>
          <p:cNvGrpSpPr/>
          <p:nvPr/>
        </p:nvGrpSpPr>
        <p:grpSpPr>
          <a:xfrm>
            <a:off x="1931270" y="4152831"/>
            <a:ext cx="4507315" cy="536916"/>
            <a:chOff x="1931270" y="5300316"/>
            <a:chExt cx="4507315" cy="536916"/>
          </a:xfrm>
        </p:grpSpPr>
        <p:sp>
          <p:nvSpPr>
            <p:cNvPr id="27" name="正方形/長方形 26"/>
            <p:cNvSpPr/>
            <p:nvPr/>
          </p:nvSpPr>
          <p:spPr>
            <a:xfrm>
              <a:off x="1931270" y="5309413"/>
              <a:ext cx="4507315" cy="527819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8" name="TexTeXPicture" descr="&lt;?xml version=&quot;1.0&quot; encoding=&quot;utf-16&quot;?&gt;&#10;&lt;TeXTeX&gt;&#10;  &lt;preamble&gt;\documentclass{jarticle}&#10;\usepackage{amsmath}&#10;\pagestyle{empty}&lt;/preamble&gt;&#10;  &lt;body&gt;\begin{align*} &#10;6.3\le\beta\le 7.5&#10;\end{align*}&lt;/body&gt;&#10;  &lt;fcolor&gt;FFFFFFFF&lt;/fcolor&gt;&#10;  &lt;bcolor&gt;FFFFFFFF&lt;/bcolor&gt;&#10;  &lt;transparent&gt;True&lt;/transparent&gt;&#10;  &lt;resolution&gt;1800&lt;/resolution&gt;&#10;  &lt;imageh&gt;223&lt;/imageh&gt;&#10;  &lt;imagew&gt;1431&lt;/imagew&gt;&#10;  &lt;scale&gt;50&lt;/scale&gt;&#10;  &lt;cursor&gt;34&lt;/cursor&gt;&#10;&lt;/TeXTeX&gt;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9645" y="5418525"/>
              <a:ext cx="2168302" cy="337897"/>
            </a:xfrm>
            <a:prstGeom prst="rect">
              <a:avLst/>
            </a:prstGeom>
          </p:spPr>
        </p:pic>
        <p:sp>
          <p:nvSpPr>
            <p:cNvPr id="29" name="テキスト ボックス 28"/>
            <p:cNvSpPr txBox="1"/>
            <p:nvPr/>
          </p:nvSpPr>
          <p:spPr>
            <a:xfrm>
              <a:off x="2111735" y="5300316"/>
              <a:ext cx="17491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This Study:</a:t>
              </a:r>
              <a:endParaRPr kumimoji="1" lang="ja-JP" altLang="en-US" sz="2800" dirty="0"/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1629544" y="4555148"/>
            <a:ext cx="6307920" cy="906036"/>
            <a:chOff x="1629544" y="5747458"/>
            <a:chExt cx="6307920" cy="906036"/>
          </a:xfrm>
        </p:grpSpPr>
        <p:sp>
          <p:nvSpPr>
            <p:cNvPr id="37" name="上矢印 36"/>
            <p:cNvSpPr/>
            <p:nvPr/>
          </p:nvSpPr>
          <p:spPr>
            <a:xfrm>
              <a:off x="3266978" y="5754310"/>
              <a:ext cx="392374" cy="548753"/>
            </a:xfrm>
            <a:prstGeom prst="upArrow">
              <a:avLst/>
            </a:prstGeom>
            <a:solidFill>
              <a:srgbClr val="B3D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上矢印 37"/>
            <p:cNvSpPr/>
            <p:nvPr/>
          </p:nvSpPr>
          <p:spPr>
            <a:xfrm>
              <a:off x="5539056" y="5751526"/>
              <a:ext cx="392374" cy="548753"/>
            </a:xfrm>
            <a:prstGeom prst="upArrow">
              <a:avLst/>
            </a:prstGeom>
            <a:solidFill>
              <a:srgbClr val="B3D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上矢印 38"/>
            <p:cNvSpPr/>
            <p:nvPr/>
          </p:nvSpPr>
          <p:spPr>
            <a:xfrm>
              <a:off x="6553233" y="5747458"/>
              <a:ext cx="392374" cy="548753"/>
            </a:xfrm>
            <a:prstGeom prst="upArrow">
              <a:avLst/>
            </a:prstGeom>
            <a:solidFill>
              <a:srgbClr val="B3D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角丸四角形 39"/>
            <p:cNvSpPr/>
            <p:nvPr/>
          </p:nvSpPr>
          <p:spPr>
            <a:xfrm>
              <a:off x="2750757" y="6159624"/>
              <a:ext cx="1434170" cy="422833"/>
            </a:xfrm>
            <a:prstGeom prst="round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角丸四角形 40"/>
            <p:cNvSpPr/>
            <p:nvPr/>
          </p:nvSpPr>
          <p:spPr>
            <a:xfrm>
              <a:off x="4979843" y="6147555"/>
              <a:ext cx="1434170" cy="434902"/>
            </a:xfrm>
            <a:prstGeom prst="round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角丸四角形 41"/>
            <p:cNvSpPr/>
            <p:nvPr/>
          </p:nvSpPr>
          <p:spPr>
            <a:xfrm>
              <a:off x="6503294" y="6159624"/>
              <a:ext cx="1434170" cy="422833"/>
            </a:xfrm>
            <a:prstGeom prst="round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1629544" y="6130274"/>
              <a:ext cx="101476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>
                  <a:solidFill>
                    <a:srgbClr val="B3D9FF"/>
                  </a:solidFill>
                </a:rPr>
                <a:t>T=2Tc</a:t>
              </a:r>
              <a:endParaRPr kumimoji="1" lang="ja-JP" altLang="en-US" sz="2800" dirty="0">
                <a:solidFill>
                  <a:srgbClr val="B3D9FF"/>
                </a:solidFill>
              </a:endParaRPr>
            </a:p>
          </p:txBody>
        </p:sp>
        <p:pic>
          <p:nvPicPr>
            <p:cNvPr id="31" name="TexTeXPicture" descr="&lt;?xml version=&quot;1.0&quot; encoding=&quot;utf-16&quot;?&gt;&#10;&lt;TeXTeX&gt;&#10;  &lt;preamble&gt;\documentclass{jarticle}&#10;\usepackage{amsmath}&#10;\pagestyle{empty}&lt;/preamble&gt;&#10;  &lt;body&gt;\begin{align*} &#10;N_\tau=30&#10;\end{align*}&lt;/body&gt;&#10;  &lt;fcolor&gt;FFFFFFFF&lt;/fcolor&gt;&#10;  &lt;bcolor&gt;FFFFFFFF&lt;/bcolor&gt;&#10;  &lt;transparent&gt;True&lt;/transparent&gt;&#10;  &lt;resolution&gt;1800&lt;/resolution&gt;&#10;  &lt;imageh&gt;210&lt;/imageh&gt;&#10;  &lt;imagew&gt;887&lt;/imagew&gt;&#10;  &lt;scale&gt;50&lt;/scale&gt;&#10;  &lt;cursor&gt;24&lt;/cursor&gt;&#10;&lt;/TeXTeX&gt;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58807" y="6248665"/>
              <a:ext cx="1070520" cy="253449"/>
            </a:xfrm>
            <a:prstGeom prst="rect">
              <a:avLst/>
            </a:prstGeom>
          </p:spPr>
        </p:pic>
        <p:pic>
          <p:nvPicPr>
            <p:cNvPr id="33" name="TexTeXPicture" descr="&lt;?xml version=&quot;1.0&quot; encoding=&quot;utf-16&quot;?&gt;&#10;&lt;TeXTeX&gt;&#10;  &lt;preamble&gt;\documentclass{jarticle}&#10;\usepackage{amsmath}&#10;\pagestyle{empty}&lt;/preamble&gt;&#10;  &lt;body&gt;\begin{align*} &#10;N_\tau=20&#10;\end{align*}&lt;/body&gt;&#10;  &lt;fcolor&gt;FFFFFFFF&lt;/fcolor&gt;&#10;  &lt;bcolor&gt;FFFFFFFF&lt;/bcolor&gt;&#10;  &lt;transparent&gt;True&lt;/transparent&gt;&#10;  &lt;resolution&gt;1800&lt;/resolution&gt;&#10;  &lt;imageh&gt;210&lt;/imageh&gt;&#10;  &lt;imagew&gt;887&lt;/imagew&gt;&#10;  &lt;scale&gt;50&lt;/scale&gt;&#10;  &lt;cursor&gt;25&lt;/cursor&gt;&#10;&lt;/TeXTeX&gt;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73086" y="6248665"/>
              <a:ext cx="1070520" cy="253449"/>
            </a:xfrm>
            <a:prstGeom prst="rect">
              <a:avLst/>
            </a:prstGeom>
          </p:spPr>
        </p:pic>
        <p:pic>
          <p:nvPicPr>
            <p:cNvPr id="35" name="TexTeXPicture" descr="&lt;?xml version=&quot;1.0&quot; encoding=&quot;utf-16&quot;?&gt;&#10;&lt;TeXTeX&gt;&#10;  &lt;preamble&gt;\documentclass{jarticle}&#10;\usepackage{amsmath}&#10;\pagestyle{empty}&lt;/preamble&gt;&#10;  &lt;body&gt;\begin{align*} &#10;N_\tau=10&#10;\end{align*}&lt;/body&gt;&#10;  &lt;fcolor&gt;FFFFFFFF&lt;/fcolor&gt;&#10;  &lt;bcolor&gt;FFFFFFFF&lt;/bcolor&gt;&#10;  &lt;transparent&gt;True&lt;/transparent&gt;&#10;  &lt;resolution&gt;1800&lt;/resolution&gt;&#10;  &lt;imageh&gt;210&lt;/imageh&gt;&#10;  &lt;imagew&gt;887&lt;/imagew&gt;&#10;  &lt;scale&gt;50&lt;/scale&gt;&#10;  &lt;cursor&gt;24&lt;/cursor&gt;&#10;&lt;/TeXTeX&gt;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23916" y="6252806"/>
              <a:ext cx="1070520" cy="253449"/>
            </a:xfrm>
            <a:prstGeom prst="rect">
              <a:avLst/>
            </a:prstGeom>
          </p:spPr>
        </p:pic>
      </p:grpSp>
      <p:sp>
        <p:nvSpPr>
          <p:cNvPr id="43" name="テキスト ボックス 42"/>
          <p:cNvSpPr txBox="1"/>
          <p:nvPr/>
        </p:nvSpPr>
        <p:spPr>
          <a:xfrm>
            <a:off x="2260027" y="2257373"/>
            <a:ext cx="40463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SU(3)Wilson</a:t>
            </a:r>
            <a:r>
              <a:rPr kumimoji="1" lang="ja-JP" altLang="en-US" sz="2800" dirty="0" smtClean="0"/>
              <a:t>ゲージ作用</a:t>
            </a:r>
            <a:r>
              <a:rPr lang="ja-JP" altLang="en-US" sz="2800" dirty="0" smtClean="0"/>
              <a:t>の</a:t>
            </a:r>
            <a:endParaRPr kumimoji="1" lang="en-US" altLang="ja-JP" sz="2800" dirty="0" smtClean="0"/>
          </a:p>
        </p:txBody>
      </p:sp>
      <p:sp>
        <p:nvSpPr>
          <p:cNvPr id="44" name="角丸四角形 43"/>
          <p:cNvSpPr/>
          <p:nvPr/>
        </p:nvSpPr>
        <p:spPr>
          <a:xfrm>
            <a:off x="251012" y="2115672"/>
            <a:ext cx="8668870" cy="3523128"/>
          </a:xfrm>
          <a:prstGeom prst="roundRect">
            <a:avLst>
              <a:gd name="adj" fmla="val 13614"/>
            </a:avLst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5" name="TexTeXPicture" descr="&lt;?xml version=&quot;1.0&quot; encoding=&quot;utf-16&quot;?&gt;&#10;&lt;TeXTeX&gt;&#10;  &lt;preamble&gt;\documentclass{jarticle}&#10;\usepackage{amsmath}&#10;\pagestyle{empty}&lt;/preamble&gt;&#10;  &lt;body&gt;\begin{align*} &#10;a&#10;\end{align*}&lt;/body&gt;&#10;  &lt;fcolor&gt;FFFFFFFF&lt;/fcolor&gt;&#10;  &lt;bcolor&gt;FFFFFFFF&lt;/bcolor&gt;&#10;  &lt;transparent&gt;True&lt;/transparent&gt;&#10;  &lt;resolution&gt;1800&lt;/resolution&gt;&#10;  &lt;imageh&gt;112&lt;/imageh&gt;&#10;  &lt;imagew&gt;114&lt;/imagew&gt;&#10;  &lt;scale&gt;50&lt;/scale&gt;&#10;  &lt;cursor&gt;17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968" y="2335810"/>
            <a:ext cx="341126" cy="335140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46" name="TexTeXPicture" descr="&lt;?xml version=&quot;1.0&quot; encoding=&quot;utf-16&quot;?&gt;&#10;&lt;TeXTeX&gt;&#10;  &lt;preamble&gt;\documentclass{jarticle}&#10;\usepackage{amsmath}&#10;\pagestyle{empty}&lt;/preamble&gt;&#10;  &lt;body&gt;\begin{align*} &#10;\log \left( \frac{w_{0.4}}a \right) (\beta)&#10;= \frac{4\pi^2}{33}\beta&#10;-8.6853 + \frac{37.704}\beta&#10;- \frac{144.77}{\beta^2}&#10;\end{align*}&lt;/body&gt;&#10;  &lt;fcolor&gt;FFFFFFFF&lt;/fcolor&gt;&#10;  &lt;bcolor&gt;FFFFFFFF&lt;/bcolor&gt;&#10;  &lt;transparent&gt;True&lt;/transparent&gt;&#10;  &lt;resolution&gt;1800&lt;/resolution&gt;&#10;  &lt;imageh&gt;593&lt;/imageh&gt;&#10;  &lt;imagew&gt;5562&lt;/imagew&gt;&#10;  &lt;scale&gt;50&lt;/scale&gt;&#10;  &lt;cursor&gt;128&lt;/cursor&gt;&#10;&lt;/TeXTeX&gt;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297" y="5921426"/>
            <a:ext cx="6911290" cy="736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02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331696" y="1721229"/>
            <a:ext cx="3612777" cy="307489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String Tension / </a:t>
            </a:r>
            <a:r>
              <a:rPr kumimoji="1" lang="en-US" altLang="ja-JP" dirty="0" err="1" smtClean="0"/>
              <a:t>Sommer</a:t>
            </a:r>
            <a:r>
              <a:rPr kumimoji="1" lang="en-US" altLang="ja-JP" dirty="0" smtClean="0"/>
              <a:t> Scale</a:t>
            </a:r>
            <a:endParaRPr kumimoji="1" lang="ja-JP" altLang="en-US" dirty="0"/>
          </a:p>
        </p:txBody>
      </p:sp>
      <p:cxnSp>
        <p:nvCxnSpPr>
          <p:cNvPr id="4" name="直線矢印コネクタ 3"/>
          <p:cNvCxnSpPr/>
          <p:nvPr/>
        </p:nvCxnSpPr>
        <p:spPr>
          <a:xfrm flipV="1">
            <a:off x="1479178" y="2608734"/>
            <a:ext cx="0" cy="198120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" name="直線矢印コネクタ 4"/>
          <p:cNvCxnSpPr/>
          <p:nvPr/>
        </p:nvCxnSpPr>
        <p:spPr>
          <a:xfrm flipV="1">
            <a:off x="1210236" y="3415557"/>
            <a:ext cx="2302106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599592" y="1915695"/>
            <a:ext cx="3199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重クォークポテンシャル</a:t>
            </a:r>
            <a:endParaRPr kumimoji="1" lang="ja-JP" altLang="en-US" sz="2400" dirty="0"/>
          </a:p>
        </p:txBody>
      </p:sp>
      <p:sp>
        <p:nvSpPr>
          <p:cNvPr id="7" name="フリーフォーム 6"/>
          <p:cNvSpPr/>
          <p:nvPr/>
        </p:nvSpPr>
        <p:spPr>
          <a:xfrm>
            <a:off x="1593144" y="2617698"/>
            <a:ext cx="1643116" cy="1775013"/>
          </a:xfrm>
          <a:custGeom>
            <a:avLst/>
            <a:gdLst>
              <a:gd name="connsiteX0" fmla="*/ 14773 w 1664279"/>
              <a:gd name="connsiteY0" fmla="*/ 1792942 h 1792942"/>
              <a:gd name="connsiteX1" fmla="*/ 238891 w 1664279"/>
              <a:gd name="connsiteY1" fmla="*/ 914400 h 1792942"/>
              <a:gd name="connsiteX2" fmla="*/ 1664279 w 1664279"/>
              <a:gd name="connsiteY2" fmla="*/ 0 h 1792942"/>
              <a:gd name="connsiteX0" fmla="*/ 18270 w 1649847"/>
              <a:gd name="connsiteY0" fmla="*/ 1604684 h 1604684"/>
              <a:gd name="connsiteX1" fmla="*/ 224459 w 1649847"/>
              <a:gd name="connsiteY1" fmla="*/ 914400 h 1604684"/>
              <a:gd name="connsiteX2" fmla="*/ 1649847 w 1649847"/>
              <a:gd name="connsiteY2" fmla="*/ 0 h 1604684"/>
              <a:gd name="connsiteX0" fmla="*/ 2678 w 1634255"/>
              <a:gd name="connsiteY0" fmla="*/ 1604684 h 1604684"/>
              <a:gd name="connsiteX1" fmla="*/ 406091 w 1634255"/>
              <a:gd name="connsiteY1" fmla="*/ 833718 h 1604684"/>
              <a:gd name="connsiteX2" fmla="*/ 1634255 w 1634255"/>
              <a:gd name="connsiteY2" fmla="*/ 0 h 1604684"/>
              <a:gd name="connsiteX0" fmla="*/ 2574 w 1643116"/>
              <a:gd name="connsiteY0" fmla="*/ 1775013 h 1775013"/>
              <a:gd name="connsiteX1" fmla="*/ 414952 w 1643116"/>
              <a:gd name="connsiteY1" fmla="*/ 833718 h 1775013"/>
              <a:gd name="connsiteX2" fmla="*/ 1643116 w 1643116"/>
              <a:gd name="connsiteY2" fmla="*/ 0 h 1775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43116" h="1775013">
                <a:moveTo>
                  <a:pt x="2574" y="1775013"/>
                </a:moveTo>
                <a:cubicBezTo>
                  <a:pt x="-22826" y="1485154"/>
                  <a:pt x="141528" y="1129553"/>
                  <a:pt x="414952" y="833718"/>
                </a:cubicBezTo>
                <a:cubicBezTo>
                  <a:pt x="688376" y="537883"/>
                  <a:pt x="1067881" y="307788"/>
                  <a:pt x="1643116" y="0"/>
                </a:cubicBezTo>
              </a:path>
            </a:pathLst>
          </a:custGeom>
          <a:noFill/>
          <a:ln w="317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611910" y="2419350"/>
            <a:ext cx="2880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V(r)</a:t>
            </a:r>
            <a:r>
              <a:rPr kumimoji="1" lang="ja-JP" altLang="en-US" sz="2400" dirty="0" smtClean="0"/>
              <a:t>の遠方での傾き</a:t>
            </a:r>
            <a:r>
              <a:rPr lang="en-US" altLang="ja-JP" sz="2400" dirty="0" smtClean="0"/>
              <a:t>σ</a:t>
            </a:r>
            <a:endParaRPr kumimoji="1" lang="ja-JP" altLang="en-US" sz="2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36201" y="1868619"/>
            <a:ext cx="1608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p"/>
            </a:pPr>
            <a:r>
              <a:rPr lang="ja-JP" altLang="en-US" sz="2800" dirty="0" smtClean="0"/>
              <a:t>弦張力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136201" y="3154544"/>
            <a:ext cx="2543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p"/>
            </a:pPr>
            <a:r>
              <a:rPr kumimoji="1" lang="en-US" altLang="ja-JP" sz="2800" dirty="0" err="1" smtClean="0"/>
              <a:t>Sommer</a:t>
            </a:r>
            <a:r>
              <a:rPr kumimoji="1" lang="en-US" altLang="ja-JP" sz="2800" dirty="0" smtClean="0"/>
              <a:t> scale</a:t>
            </a:r>
            <a:endParaRPr kumimoji="1" lang="ja-JP" altLang="en-US" sz="2800" dirty="0"/>
          </a:p>
        </p:txBody>
      </p:sp>
      <p:pic>
        <p:nvPicPr>
          <p:cNvPr id="15" name="TexTeXPicture" descr="&lt;?xml version=&quot;1.0&quot; encoding=&quot;utf-16&quot;?&gt;&#10;&lt;TeXTeX&gt;&#10;  &lt;preamble&gt;\documentclass{jarticle}&#10;\usepackage{amsmath}&#10;\pagestyle{empty}&lt;/preamble&gt;&#10;  &lt;body&gt;\begin{align*} &#10;r_0^2 V(r_0) = 1.65&#10;\end{align*}&lt;/body&gt;&#10;  &lt;fcolor&gt;FFFFFFFF&lt;/fcolor&gt;&#10;  &lt;bcolor&gt;FFFFFFFF&lt;/bcolor&gt;&#10;  &lt;transparent&gt;True&lt;/transparent&gt;&#10;  &lt;resolution&gt;1800&lt;/resolution&gt;&#10;  &lt;imageh&gt;284&lt;/imageh&gt;&#10;  &lt;imagew&gt;1605&lt;/imagew&gt;&#10;  &lt;scale&gt;50&lt;/scale&gt;&#10;  &lt;cursor&gt;27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451" y="3750684"/>
            <a:ext cx="2300603" cy="407085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5611910" y="4212349"/>
            <a:ext cx="2311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となる</a:t>
            </a:r>
            <a:r>
              <a:rPr kumimoji="1" lang="en-US" altLang="ja-JP" sz="2400" dirty="0" smtClean="0"/>
              <a:t>r</a:t>
            </a:r>
            <a:r>
              <a:rPr kumimoji="1" lang="en-US" altLang="ja-JP" sz="2400" baseline="-25000" dirty="0" smtClean="0"/>
              <a:t>0</a:t>
            </a:r>
            <a:r>
              <a:rPr kumimoji="1" lang="ja-JP" altLang="en-US" sz="2400" dirty="0" smtClean="0"/>
              <a:t>を求める</a:t>
            </a:r>
            <a:endParaRPr kumimoji="1" lang="ja-JP" altLang="en-US" sz="2400" dirty="0"/>
          </a:p>
        </p:txBody>
      </p:sp>
      <p:sp>
        <p:nvSpPr>
          <p:cNvPr id="17" name="右矢印 16"/>
          <p:cNvSpPr/>
          <p:nvPr/>
        </p:nvSpPr>
        <p:spPr>
          <a:xfrm>
            <a:off x="4301240" y="2396675"/>
            <a:ext cx="636494" cy="1748117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8" name="TexTeXPicture" descr="&lt;?xml version=&quot;1.0&quot; encoding=&quot;utf-16&quot;?&gt;&#10;&lt;TeXTeX&gt;&#10;  &lt;preamble&gt;\documentclass{jarticle}&#10;\usepackage{amsmath}&#10;\pagestyle{empty}&lt;/preamble&gt;&#10;  &lt;body&gt;\begin{align*} &#10;r&#10;\end{align*}&lt;/body&gt;&#10;  &lt;fcolor&gt;FFFFFFFF&lt;/fcolor&gt;&#10;  &lt;bcolor&gt;FFFFFFFF&lt;/bcolor&gt;&#10;  &lt;transparent&gt;True&lt;/transparent&gt;&#10;  &lt;resolution&gt;1800&lt;/resolution&gt;&#10;  &lt;imageh&gt;112&lt;/imageh&gt;&#10;  &lt;imagew&gt;102&lt;/imagew&gt;&#10;  &lt;scale&gt;50&lt;/scale&gt;&#10;  &lt;cursor&gt;17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013" y="3599334"/>
            <a:ext cx="163286" cy="179294"/>
          </a:xfrm>
          <a:prstGeom prst="rect">
            <a:avLst/>
          </a:prstGeom>
        </p:spPr>
      </p:pic>
      <p:pic>
        <p:nvPicPr>
          <p:cNvPr id="19" name="TexTeXPicture" descr="&lt;?xml version=&quot;1.0&quot; encoding=&quot;utf-16&quot;?&gt;&#10;&lt;TeXTeX&gt;&#10;  &lt;preamble&gt;\documentclass{jarticle}&#10;\usepackage{amsmath}&#10;\pagestyle{empty}&lt;/preamble&gt;&#10;  &lt;body&gt;\begin{align*} &#10;V(r)&#10;\end{align*}&lt;/body&gt;&#10;  &lt;fcolor&gt;FFFFFFFF&lt;/fcolor&gt;&#10;  &lt;bcolor&gt;FFFFFFFF&lt;/bcolor&gt;&#10;  &lt;transparent&gt;True&lt;/transparent&gt;&#10;  &lt;resolution&gt;1800&lt;/resolution&gt;&#10;  &lt;imageh&gt;249&lt;/imageh&gt;&#10;  &lt;imagew&gt;475&lt;/imagew&gt;&#10;  &lt;scale&gt;50&lt;/scale&gt;&#10;  &lt;cursor&gt;20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598" y="2501171"/>
            <a:ext cx="581421" cy="304787"/>
          </a:xfrm>
          <a:prstGeom prst="rect">
            <a:avLst/>
          </a:prstGeom>
        </p:spPr>
      </p:pic>
      <p:sp>
        <p:nvSpPr>
          <p:cNvPr id="20" name="テキスト ボックス 19"/>
          <p:cNvSpPr txBox="1"/>
          <p:nvPr/>
        </p:nvSpPr>
        <p:spPr>
          <a:xfrm>
            <a:off x="2735292" y="5405340"/>
            <a:ext cx="53319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 smtClean="0"/>
              <a:t>V(r)</a:t>
            </a:r>
            <a:r>
              <a:rPr kumimoji="1" lang="ja-JP" altLang="en-US" sz="2400" dirty="0" smtClean="0"/>
              <a:t>を決めるため、フィット解析が必要</a:t>
            </a:r>
            <a:endParaRPr kumimoji="1" lang="en-US" altLang="ja-JP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400" dirty="0" smtClean="0"/>
              <a:t>統計誤差が大きい</a:t>
            </a:r>
            <a:endParaRPr lang="en-US" altLang="ja-JP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400" dirty="0"/>
              <a:t>非局所的</a:t>
            </a:r>
            <a:r>
              <a:rPr kumimoji="1" lang="ja-JP" altLang="en-US" sz="2400" dirty="0" smtClean="0"/>
              <a:t>な数値解析が必要</a:t>
            </a:r>
            <a:endParaRPr kumimoji="1" lang="ja-JP" altLang="en-US" sz="2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8674" y="5743894"/>
            <a:ext cx="1552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デメリット</a:t>
            </a:r>
            <a:endParaRPr kumimoji="1" lang="ja-JP" altLang="en-US" sz="2800" dirty="0"/>
          </a:p>
        </p:txBody>
      </p:sp>
      <p:sp>
        <p:nvSpPr>
          <p:cNvPr id="8" name="左中かっこ 7"/>
          <p:cNvSpPr/>
          <p:nvPr/>
        </p:nvSpPr>
        <p:spPr>
          <a:xfrm>
            <a:off x="2398632" y="5465381"/>
            <a:ext cx="283612" cy="1080245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37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Gradient Flow=</a:t>
            </a:r>
            <a:r>
              <a:rPr kumimoji="1" lang="ja-JP" altLang="en-US" sz="4400" dirty="0" smtClean="0"/>
              <a:t>場の</a:t>
            </a:r>
            <a:r>
              <a:rPr lang="ja-JP" altLang="en-US" sz="4400" dirty="0"/>
              <a:t>連続的</a:t>
            </a:r>
            <a:r>
              <a:rPr kumimoji="1" lang="en-US" altLang="ja-JP" dirty="0" smtClean="0"/>
              <a:t>cooling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193975" y="1370133"/>
            <a:ext cx="15971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Luscher</a:t>
            </a:r>
            <a:r>
              <a:rPr kumimoji="1" lang="en-US" altLang="ja-JP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, 2010</a:t>
            </a:r>
            <a:endParaRPr kumimoji="1" lang="ja-JP" altLang="en-US" sz="2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918093" y="1680088"/>
            <a:ext cx="4617145" cy="141065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04760" y="3156191"/>
            <a:ext cx="1925490" cy="919401"/>
          </a:xfrm>
          <a:prstGeom prst="wedgeRoundRectCallout">
            <a:avLst>
              <a:gd name="adj1" fmla="val 18401"/>
              <a:gd name="adj2" fmla="val -99574"/>
              <a:gd name="adj3" fmla="val 16667"/>
            </a:avLst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t: “flow time”</a:t>
            </a:r>
          </a:p>
          <a:p>
            <a:r>
              <a:rPr lang="en-US" altLang="ja-JP" sz="2400" dirty="0" smtClean="0"/>
              <a:t>dim:[length</a:t>
            </a:r>
            <a:r>
              <a:rPr lang="en-US" altLang="ja-JP" sz="2400" baseline="30000" dirty="0" smtClean="0"/>
              <a:t>2</a:t>
            </a:r>
            <a:r>
              <a:rPr lang="en-US" altLang="ja-JP" sz="2400" dirty="0" smtClean="0"/>
              <a:t>]</a:t>
            </a:r>
            <a:endParaRPr kumimoji="1" lang="ja-JP" altLang="en-US" sz="2400" dirty="0"/>
          </a:p>
        </p:txBody>
      </p:sp>
      <p:pic>
        <p:nvPicPr>
          <p:cNvPr id="14" name="TexTeXPicture" descr="&lt;?xml version=&quot;1.0&quot; encoding=&quot;utf-16&quot;?&gt;&#10;&lt;TeXTeX&gt;&#10;  &lt;preamble&gt;\documentclass{jarticle}&#10;\usepackage{amsmath}&#10;\pagestyle{empty}&lt;/preamble&gt;&#10;  &lt;body&gt;\begin{align*} &#10;\partial_t A_\mu (t,x)&#10;= - \frac{\partial S_{\rm YM} }{ \partial A_\mu }&#10;\end{align*}&lt;/body&gt;&#10;  &lt;fcolor&gt;FFFFFFFF&lt;/fcolor&gt;&#10;  &lt;bcolor&gt;FFFFFFFF&lt;/bcolor&gt;&#10;  &lt;transparent&gt;True&lt;/transparent&gt;&#10;  &lt;resolution&gt;1800&lt;/resolution&gt;&#10;  &lt;imageh&gt;591&lt;/imageh&gt;&#10;  &lt;imagew&gt;2261&lt;/imagew&gt;&#10;  &lt;scale&gt;50&lt;/scale&gt;&#10;  &lt;cursor&gt;28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348" y="1877909"/>
            <a:ext cx="4091439" cy="1069456"/>
          </a:xfrm>
          <a:prstGeom prst="rect">
            <a:avLst/>
          </a:prstGeom>
        </p:spPr>
      </p:pic>
      <p:pic>
        <p:nvPicPr>
          <p:cNvPr id="15" name="TexTeXPicture" descr="&lt;?xml version=&quot;1.0&quot; encoding=&quot;utf-16&quot;?&gt;&#10;&lt;TeXTeX&gt;&#10;  &lt;preamble&gt;\documentclass{jarticle}&#10;\usepackage{amsmath}&#10;\pagestyle{empty}&lt;/preamble&gt;&#10;  &lt;body&gt;\begin{align*} &#10;A_\mu(0,x)=A_\mu(x)&#10;\end{align*}&lt;/body&gt;&#10;  &lt;fcolor&gt;FFFFFFFF&lt;/fcolor&gt;&#10;  &lt;bcolor&gt;FFFFFFFF&lt;/bcolor&gt;&#10;  &lt;transparent&gt;True&lt;/transparent&gt;&#10;  &lt;resolution&gt;1800&lt;/resolution&gt;&#10;  &lt;imageh&gt;262&lt;/imageh&gt;&#10;  &lt;imagew&gt;1846&lt;/imagew&gt;&#10;  &lt;scale&gt;50&lt;/scale&gt;&#10;  &lt;cursor&gt;17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979" y="2343538"/>
            <a:ext cx="2420510" cy="343540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693683" y="4219603"/>
            <a:ext cx="737734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400" dirty="0" smtClean="0"/>
              <a:t>場の変換の数学的構造が明確</a:t>
            </a:r>
            <a:endParaRPr lang="en-US" altLang="ja-JP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ja-JP" altLang="en-US" sz="2400" dirty="0" smtClean="0"/>
              <a:t>各種期待値等の</a:t>
            </a:r>
            <a:r>
              <a:rPr lang="en-US" altLang="ja-JP" sz="2400" dirty="0" smtClean="0"/>
              <a:t>t</a:t>
            </a:r>
            <a:r>
              <a:rPr lang="ja-JP" altLang="en-US" sz="2400" dirty="0" smtClean="0"/>
              <a:t>依存性が摂動論的に評価可能</a:t>
            </a:r>
            <a:endParaRPr lang="en-US" altLang="ja-JP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en-US" altLang="ja-JP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t&gt;0</a:t>
            </a:r>
            <a:r>
              <a:rPr lang="ja-JP" altLang="en-US" sz="2400" dirty="0" smtClean="0"/>
              <a:t>における全ての観測量が紫外有限</a:t>
            </a:r>
            <a:endParaRPr kumimoji="1" lang="ja-JP" altLang="en-US" sz="2400" dirty="0"/>
          </a:p>
        </p:txBody>
      </p:sp>
      <p:sp>
        <p:nvSpPr>
          <p:cNvPr id="21" name="右矢印 20"/>
          <p:cNvSpPr/>
          <p:nvPr/>
        </p:nvSpPr>
        <p:spPr>
          <a:xfrm>
            <a:off x="1709331" y="5789263"/>
            <a:ext cx="480848" cy="39413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190179" y="5753321"/>
            <a:ext cx="6362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t&gt;0</a:t>
            </a:r>
            <a:r>
              <a:rPr kumimoji="1" lang="ja-JP" altLang="en-US" sz="2400" dirty="0" err="1" smtClean="0"/>
              <a:t>での</a:t>
            </a:r>
            <a:r>
              <a:rPr kumimoji="1" lang="ja-JP" altLang="en-US" sz="2400" dirty="0" smtClean="0"/>
              <a:t>場は、もとの理論の正則化法に依らない</a:t>
            </a:r>
            <a:endParaRPr kumimoji="1" lang="ja-JP" altLang="en-US" sz="2400" dirty="0"/>
          </a:p>
        </p:txBody>
      </p:sp>
      <p:sp>
        <p:nvSpPr>
          <p:cNvPr id="23" name="正方形/長方形 22"/>
          <p:cNvSpPr/>
          <p:nvPr/>
        </p:nvSpPr>
        <p:spPr>
          <a:xfrm>
            <a:off x="6066754" y="5353211"/>
            <a:ext cx="23033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2000" dirty="0">
                <a:solidFill>
                  <a:srgbClr val="808DA9">
                    <a:lumMod val="40000"/>
                    <a:lumOff val="60000"/>
                  </a:srgbClr>
                </a:solidFill>
              </a:rPr>
              <a:t>Luescher,Weisz,2011</a:t>
            </a:r>
          </a:p>
        </p:txBody>
      </p:sp>
    </p:spTree>
    <p:extLst>
      <p:ext uri="{BB962C8B-B14F-4D97-AF65-F5344CB8AC3E}">
        <p14:creationId xmlns:p14="http://schemas.microsoft.com/office/powerpoint/2010/main" val="59071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角丸四角形 30"/>
          <p:cNvSpPr/>
          <p:nvPr/>
        </p:nvSpPr>
        <p:spPr>
          <a:xfrm>
            <a:off x="4885764" y="1694332"/>
            <a:ext cx="3989294" cy="3845854"/>
          </a:xfrm>
          <a:prstGeom prst="roundRect">
            <a:avLst>
              <a:gd name="adj" fmla="val 1188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492919" y="1313744"/>
            <a:ext cx="2431442" cy="995081"/>
          </a:xfrm>
          <a:prstGeom prst="round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</a:t>
            </a:r>
            <a:r>
              <a:rPr kumimoji="1" lang="en-US" altLang="ja-JP" baseline="-25000" dirty="0" smtClean="0"/>
              <a:t>0</a:t>
            </a:r>
            <a:r>
              <a:rPr kumimoji="1" lang="en-US" altLang="ja-JP" dirty="0" smtClean="0"/>
              <a:t> Scaling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94604" y="943611"/>
            <a:ext cx="15971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err="1" smtClean="0"/>
              <a:t>Luscher</a:t>
            </a:r>
            <a:r>
              <a:rPr kumimoji="1" lang="en-US" altLang="ja-JP" sz="2000" dirty="0" smtClean="0"/>
              <a:t>, 2010</a:t>
            </a:r>
            <a:endParaRPr kumimoji="1" lang="ja-JP" altLang="en-US" sz="2000" dirty="0"/>
          </a:p>
        </p:txBody>
      </p:sp>
      <p:pic>
        <p:nvPicPr>
          <p:cNvPr id="15" name="TexTeXPicture" descr="&lt;?xml version=&quot;1.0&quot; encoding=&quot;utf-16&quot;?&gt;&#10;&lt;TeXTeX&gt;&#10;  &lt;preamble&gt;\documentclass{jarticle}&#10;\usepackage{amsmath}&#10;\pagestyle{empty}&lt;/preamble&gt;&#10;  &lt;body&gt;\begin{align*} &#10;E \equiv \frac14 F_{\mu\nu} F^{\mu\nu}&#10;\end{align*}&lt;/body&gt;&#10;  &lt;fcolor&gt;FFFFFFFF&lt;/fcolor&gt;&#10;  &lt;bcolor&gt;FFFFFFFF&lt;/bcolor&gt;&#10;  &lt;transparent&gt;True&lt;/transparent&gt;&#10;  &lt;resolution&gt;1800&lt;/resolution&gt;&#10;  &lt;imageh&gt;505&lt;/imageh&gt;&#10;  &lt;imagew&gt;1529&lt;/imagew&gt;&#10;  &lt;scale&gt;50&lt;/scale&gt;&#10;  &lt;cursor&gt;54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970" y="1438164"/>
            <a:ext cx="2008556" cy="663388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3"/>
          <a:srcRect l="9569"/>
          <a:stretch/>
        </p:blipFill>
        <p:spPr>
          <a:xfrm>
            <a:off x="735105" y="2553961"/>
            <a:ext cx="3751580" cy="3093810"/>
          </a:xfrm>
          <a:prstGeom prst="rect">
            <a:avLst/>
          </a:prstGeom>
        </p:spPr>
      </p:pic>
      <p:sp>
        <p:nvSpPr>
          <p:cNvPr id="22" name="テキスト ボックス 21"/>
          <p:cNvSpPr txBox="1"/>
          <p:nvPr/>
        </p:nvSpPr>
        <p:spPr>
          <a:xfrm>
            <a:off x="869581" y="6176679"/>
            <a:ext cx="7818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局所的な測定／統計</a:t>
            </a:r>
            <a:r>
              <a:rPr lang="ja-JP" altLang="en-US" sz="2400" dirty="0" smtClean="0"/>
              <a:t>誤差小／</a:t>
            </a:r>
            <a:r>
              <a:rPr lang="ja-JP" altLang="en-US" sz="2400" dirty="0" smtClean="0"/>
              <a:t>内挿等</a:t>
            </a:r>
            <a:r>
              <a:rPr lang="ja-JP" altLang="en-US" sz="2400" dirty="0" smtClean="0"/>
              <a:t>の</a:t>
            </a:r>
            <a:r>
              <a:rPr lang="ja-JP" altLang="en-US" sz="2400" dirty="0"/>
              <a:t>追加</a:t>
            </a:r>
            <a:r>
              <a:rPr lang="ja-JP" altLang="en-US" sz="2400" dirty="0" smtClean="0"/>
              <a:t>解析</a:t>
            </a:r>
            <a:r>
              <a:rPr lang="ja-JP" altLang="en-US" sz="2400" dirty="0" smtClean="0"/>
              <a:t>が不要</a:t>
            </a:r>
            <a:endParaRPr kumimoji="1" lang="ja-JP" altLang="en-US" sz="2400" dirty="0"/>
          </a:p>
        </p:txBody>
      </p:sp>
      <p:pic>
        <p:nvPicPr>
          <p:cNvPr id="23" name="TexTeXPicture" descr="&lt;?xml version=&quot;1.0&quot; encoding=&quot;utf-16&quot;?&gt;&#10;&lt;TeXTeX&gt;&#10;  &lt;preamble&gt;\documentclass{jarticle}&#10;\usepackage{amsmath}&#10;\pagestyle{empty}&lt;/preamble&gt;&#10;  &lt;body&gt;\begin{align*} &#10;t^2 \langle E \rangle&#10;\end{align*}&lt;/body&gt;&#10;  &lt;fcolor&gt;FFFFFFFF&lt;/fcolor&gt;&#10;  &lt;bcolor&gt;FFFFFFFF&lt;/bcolor&gt;&#10;  &lt;transparent&gt;True&lt;/transparent&gt;&#10;  &lt;resolution&gt;1800&lt;/resolution&gt;&#10;  &lt;imageh&gt;281&lt;/imageh&gt;&#10;  &lt;imagew&gt;560&lt;/imagew&gt;&#10;  &lt;scale&gt;50&lt;/scale&gt;&#10;  &lt;cursor&gt;37&lt;/cursor&gt;&#10;&lt;/TeXTeX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798" y="3793375"/>
            <a:ext cx="829906" cy="416435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5011957" y="1778821"/>
            <a:ext cx="38182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ea"/>
              <a:buAutoNum type="circleNumDbPlain"/>
            </a:pPr>
            <a:r>
              <a:rPr lang="ja-JP" altLang="en-US" sz="2400" dirty="0" smtClean="0"/>
              <a:t>無次元量</a:t>
            </a:r>
            <a:r>
              <a:rPr lang="en-US" altLang="ja-JP" sz="2400" dirty="0" smtClean="0"/>
              <a:t>t</a:t>
            </a:r>
            <a:r>
              <a:rPr lang="en-US" altLang="ja-JP" sz="2400" baseline="30000" dirty="0" smtClean="0"/>
              <a:t>2</a:t>
            </a:r>
            <a:r>
              <a:rPr lang="en-US" altLang="ja-JP" sz="2400" dirty="0" smtClean="0"/>
              <a:t>&lt;E&gt;</a:t>
            </a:r>
            <a:r>
              <a:rPr lang="ja-JP" altLang="en-US" sz="2400" dirty="0" smtClean="0"/>
              <a:t>を用意</a:t>
            </a:r>
            <a:endParaRPr lang="en-US" altLang="ja-JP" sz="2400" dirty="0" smtClean="0"/>
          </a:p>
          <a:p>
            <a:pPr marL="457200" indent="-457200">
              <a:buFont typeface="+mj-ea"/>
              <a:buAutoNum type="circleNumDbPlain"/>
            </a:pPr>
            <a:r>
              <a:rPr lang="en-US" altLang="ja-JP" sz="2400" dirty="0" smtClean="0"/>
              <a:t>t</a:t>
            </a:r>
            <a:r>
              <a:rPr lang="en-US" altLang="ja-JP" sz="2400" baseline="30000" dirty="0" smtClean="0"/>
              <a:t>2</a:t>
            </a:r>
            <a:r>
              <a:rPr lang="en-US" altLang="ja-JP" sz="2400" dirty="0" smtClean="0"/>
              <a:t>&lt;E&gt;</a:t>
            </a:r>
            <a:r>
              <a:rPr lang="ja-JP" altLang="en-US" sz="2400" dirty="0" smtClean="0"/>
              <a:t>が特定の値になるフロー時間を計算</a:t>
            </a:r>
            <a:endParaRPr kumimoji="1" lang="ja-JP" altLang="en-US" sz="2400" dirty="0"/>
          </a:p>
        </p:txBody>
      </p:sp>
      <p:pic>
        <p:nvPicPr>
          <p:cNvPr id="28" name="TexTeXPicture" descr="&lt;?xml version=&quot;1.0&quot; encoding=&quot;utf-16&quot;?&gt;&#10;&lt;TeXTeX&gt;&#10;  &lt;preamble&gt;\documentclass{jarticle}&#10;\usepackage{amsmath}&#10;\pagestyle{empty}&lt;/preamble&gt;&#10;  &lt;body&gt;\begin{align*} &#10;t^2 \langle E \rangle = 0.3&#10;\end{align*}&lt;/body&gt;&#10;  &lt;fcolor&gt;FFFFFFFF&lt;/fcolor&gt;&#10;  &lt;bcolor&gt;FFFFFFFF&lt;/bcolor&gt;&#10;  &lt;transparent&gt;True&lt;/transparent&gt;&#10;  &lt;resolution&gt;1800&lt;/resolution&gt;&#10;  &lt;imageh&gt;281&lt;/imageh&gt;&#10;  &lt;imagew&gt;1228&lt;/imagew&gt;&#10;  &lt;scale&gt;50&lt;/scale&gt;&#10;  &lt;cursor&gt;43&lt;/cursor&gt;&#10;&lt;/TeXTeX&gt;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3789" y="3034156"/>
            <a:ext cx="1932285" cy="442160"/>
          </a:xfrm>
          <a:prstGeom prst="rect">
            <a:avLst/>
          </a:prstGeom>
        </p:spPr>
      </p:pic>
      <p:pic>
        <p:nvPicPr>
          <p:cNvPr id="29" name="TexTeXPicture" descr="&lt;?xml version=&quot;1.0&quot; encoding=&quot;utf-16&quot;?&gt;&#10;&lt;TeXTeX&gt;&#10;  &lt;preamble&gt;\documentclass{jarticle}&#10;\usepackage{amsmath}&#10;\pagestyle{empty}&lt;/preamble&gt;&#10;  &lt;body&gt;\begin{align*} &#10;t=t_0&#10;\end{align*}&lt;/body&gt;&#10;  &lt;fcolor&gt;FFFFFFFF&lt;/fcolor&gt;&#10;  &lt;bcolor&gt;FFFFFFFF&lt;/bcolor&gt;&#10;  &lt;transparent&gt;True&lt;/transparent&gt;&#10;  &lt;resolution&gt;1800&lt;/resolution&gt;&#10;  &lt;imageh&gt;197&lt;/imageh&gt;&#10;  &lt;imagew&gt;597&lt;/imagew&gt;&#10;  &lt;scale&gt;50&lt;/scale&gt;&#10;  &lt;cursor&gt;21&lt;/cursor&gt;&#10;&lt;/TeXTeX&gt;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764" y="4052527"/>
            <a:ext cx="1087950" cy="359005"/>
          </a:xfrm>
          <a:prstGeom prst="rect">
            <a:avLst/>
          </a:prstGeom>
        </p:spPr>
      </p:pic>
      <p:cxnSp>
        <p:nvCxnSpPr>
          <p:cNvPr id="33" name="直線コネクタ 32"/>
          <p:cNvCxnSpPr/>
          <p:nvPr/>
        </p:nvCxnSpPr>
        <p:spPr>
          <a:xfrm>
            <a:off x="1147482" y="3371829"/>
            <a:ext cx="311971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>
            <a:off x="1900518" y="3371829"/>
            <a:ext cx="0" cy="15318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>
            <a:off x="3397623" y="3371829"/>
            <a:ext cx="0" cy="15318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5011274" y="4616030"/>
            <a:ext cx="3818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ea"/>
              <a:buAutoNum type="circleNumDbPlain" startAt="3"/>
            </a:pPr>
            <a:r>
              <a:rPr kumimoji="1" lang="en-US" altLang="ja-JP" sz="2400" dirty="0" smtClean="0"/>
              <a:t>t</a:t>
            </a:r>
            <a:r>
              <a:rPr kumimoji="1" lang="en-US" altLang="ja-JP" sz="2400" baseline="-25000" dirty="0" smtClean="0"/>
              <a:t>0</a:t>
            </a:r>
            <a:r>
              <a:rPr kumimoji="1" lang="ja-JP" altLang="en-US" sz="2400" dirty="0" smtClean="0"/>
              <a:t>を</a:t>
            </a:r>
            <a:r>
              <a:rPr lang="ja-JP" altLang="en-US" sz="2400" dirty="0"/>
              <a:t>格子上の</a:t>
            </a:r>
            <a:r>
              <a:rPr kumimoji="1" lang="ja-JP" altLang="en-US" sz="2400" dirty="0" smtClean="0"/>
              <a:t>スケールとして採用</a:t>
            </a:r>
            <a:endParaRPr kumimoji="1" lang="ja-JP" altLang="en-US" sz="2400" dirty="0"/>
          </a:p>
        </p:txBody>
      </p:sp>
      <p:sp>
        <p:nvSpPr>
          <p:cNvPr id="5" name="上下矢印 4"/>
          <p:cNvSpPr/>
          <p:nvPr/>
        </p:nvSpPr>
        <p:spPr>
          <a:xfrm>
            <a:off x="6695402" y="3524481"/>
            <a:ext cx="370017" cy="447572"/>
          </a:xfrm>
          <a:prstGeom prst="up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972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753031" y="3228272"/>
            <a:ext cx="3084313" cy="2337956"/>
          </a:xfrm>
          <a:prstGeom prst="round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492919" y="1799715"/>
            <a:ext cx="3621881" cy="1179233"/>
          </a:xfrm>
          <a:prstGeom prst="round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改良版： </a:t>
            </a:r>
            <a:r>
              <a:rPr lang="en-US" altLang="ja-JP" dirty="0" smtClean="0"/>
              <a:t>w</a:t>
            </a:r>
            <a:r>
              <a:rPr kumimoji="1" lang="en-US" altLang="ja-JP" baseline="-25000" dirty="0" smtClean="0"/>
              <a:t>0</a:t>
            </a:r>
            <a:r>
              <a:rPr kumimoji="1" lang="en-US" altLang="ja-JP" dirty="0" smtClean="0"/>
              <a:t> Scaling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064877" y="569386"/>
            <a:ext cx="19142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Budapest,</a:t>
            </a:r>
          </a:p>
          <a:p>
            <a:r>
              <a:rPr kumimoji="1" lang="en-US" altLang="ja-JP" sz="2000" dirty="0" smtClean="0"/>
              <a:t>Wuppertal, 2012</a:t>
            </a:r>
            <a:endParaRPr kumimoji="1" lang="ja-JP" altLang="en-US" sz="2000" dirty="0"/>
          </a:p>
        </p:txBody>
      </p:sp>
      <p:pic>
        <p:nvPicPr>
          <p:cNvPr id="3" name="TexTeXPicture" descr="&lt;?xml version=&quot;1.0&quot; encoding=&quot;utf-16&quot;?&gt;&#10;&lt;TeXTeX&gt;&#10;  &lt;preamble&gt;\documentclass{jarticle}&#10;\usepackage{amsmath}&#10;\pagestyle{empty}&lt;/preamble&gt;&#10;  &lt;body&gt;\begin{align*} &#10;t^2 \langle E \rangle&#10;\end{align*}&lt;/body&gt;&#10;  &lt;fcolor&gt;FFFFFFFF&lt;/fcolor&gt;&#10;  &lt;bcolor&gt;FFFFFFFF&lt;/bcolor&gt;&#10;  &lt;transparent&gt;True&lt;/transparent&gt;&#10;  &lt;resolution&gt;1800&lt;/resolution&gt;&#10;  &lt;imageh&gt;281&lt;/imageh&gt;&#10;  &lt;imagew&gt;560&lt;/imagew&gt;&#10;  &lt;scale&gt;50&lt;/scale&gt;&#10;  &lt;cursor&gt;37&lt;/cursor&gt;&#10;&lt;/TeXTeX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926" y="2222146"/>
            <a:ext cx="735639" cy="369133"/>
          </a:xfrm>
          <a:prstGeom prst="rect">
            <a:avLst/>
          </a:prstGeom>
        </p:spPr>
      </p:pic>
      <p:pic>
        <p:nvPicPr>
          <p:cNvPr id="5" name="TexTeXPicture" descr="&lt;?xml version=&quot;1.0&quot; encoding=&quot;utf-16&quot;?&gt;&#10;&lt;TeXTeX&gt;&#10;  &lt;preamble&gt;\documentclass{jarticle}&#10;\usepackage{amsmath}&#10;\pagestyle{empty}&lt;/preamble&gt;&#10;  &lt;body&gt;\begin{align*} &#10;t\frac d{dt} [t^2 \langle E \rangle]&#10;\end{align*}&lt;/body&gt;&#10;  &lt;fcolor&gt;FFFFFFFF&lt;/fcolor&gt;&#10;  &lt;bcolor&gt;FFFFFFFF&lt;/bcolor&gt;&#10;  &lt;transparent&gt;True&lt;/transparent&gt;&#10;  &lt;resolution&gt;1800&lt;/resolution&gt;&#10;  &lt;imageh&gt;514&lt;/imageh&gt;&#10;  &lt;imagew&gt;1067&lt;/imagew&gt;&#10;  &lt;scale&gt;50&lt;/scale&gt;&#10;  &lt;cursor&gt;52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690" y="1999129"/>
            <a:ext cx="1604549" cy="772950"/>
          </a:xfrm>
          <a:prstGeom prst="rect">
            <a:avLst/>
          </a:prstGeom>
        </p:spPr>
      </p:pic>
      <p:sp>
        <p:nvSpPr>
          <p:cNvPr id="6" name="右矢印 5"/>
          <p:cNvSpPr/>
          <p:nvPr/>
        </p:nvSpPr>
        <p:spPr>
          <a:xfrm>
            <a:off x="1679047" y="2221181"/>
            <a:ext cx="421341" cy="396993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 rotWithShape="1">
          <a:blip r:embed="rId4"/>
          <a:srcRect l="8512"/>
          <a:stretch/>
        </p:blipFill>
        <p:spPr>
          <a:xfrm>
            <a:off x="5231091" y="1840195"/>
            <a:ext cx="3733618" cy="3081431"/>
          </a:xfrm>
          <a:prstGeom prst="rect">
            <a:avLst/>
          </a:prstGeom>
        </p:spPr>
      </p:pic>
      <p:pic>
        <p:nvPicPr>
          <p:cNvPr id="24" name="TexTeXPicture" descr="&lt;?xml version=&quot;1.0&quot; encoding=&quot;utf-16&quot;?&gt;&#10;&lt;TeXTeX&gt;&#10;  &lt;preamble&gt;\documentclass{jarticle}&#10;\usepackage{amsmath}&#10;\pagestyle{empty}&lt;/preamble&gt;&#10;  &lt;body&gt;\begin{align*} &#10;t\frac{d}{dt} [t^2 \langle E \rangle]&#10;\end{align*}&lt;/body&gt;&#10;  &lt;fcolor&gt;FFFFFFFF&lt;/fcolor&gt;&#10;  &lt;bcolor&gt;FFFFFFFF&lt;/bcolor&gt;&#10;  &lt;transparent&gt;True&lt;/transparent&gt;&#10;  &lt;resolution&gt;1800&lt;/resolution&gt;&#10;  &lt;imageh&gt;514&lt;/imageh&gt;&#10;  &lt;imagew&gt;1067&lt;/imagew&gt;&#10;  &lt;scale&gt;50&lt;/scale&gt;&#10;  &lt;cursor&gt;53&lt;/cursor&gt;&#10;&lt;/TeXTeX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945021" y="2919124"/>
            <a:ext cx="1581267" cy="761735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2317306" y="5873212"/>
            <a:ext cx="4831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t</a:t>
            </a:r>
            <a:r>
              <a:rPr lang="en-US" altLang="ja-JP" sz="2800" baseline="-25000" dirty="0" smtClean="0"/>
              <a:t>0</a:t>
            </a:r>
            <a:r>
              <a:rPr lang="ja-JP" altLang="en-US" sz="2800" dirty="0" smtClean="0"/>
              <a:t>と比べ格子間隔効果が抑制</a:t>
            </a:r>
            <a:endParaRPr kumimoji="1" lang="ja-JP" altLang="en-US" sz="2800" dirty="0"/>
          </a:p>
        </p:txBody>
      </p:sp>
      <p:sp>
        <p:nvSpPr>
          <p:cNvPr id="32" name="下矢印 31"/>
          <p:cNvSpPr/>
          <p:nvPr/>
        </p:nvSpPr>
        <p:spPr>
          <a:xfrm>
            <a:off x="1660036" y="4339429"/>
            <a:ext cx="1126273" cy="340659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TexTeXPicture" descr="&lt;?xml version=&quot;1.0&quot; encoding=&quot;utf-16&quot;?&gt;&#10;&lt;TeXTeX&gt;&#10;  &lt;preamble&gt;\documentclass{jarticle}&#10;\usepackage{amsmath}&#10;\pagestyle{empty}&lt;/preamble&gt;&#10;  &lt;body&gt;\begin{align*} &#10;t\frac d{dt} [t^2 \langle E \rangle ] = 0.3&#10;\end{align*}&lt;/body&gt;&#10;  &lt;fcolor&gt;FFFFFFFF&lt;/fcolor&gt;&#10;  &lt;bcolor&gt;FFFFFFFF&lt;/bcolor&gt;&#10;  &lt;transparent&gt;True&lt;/transparent&gt;&#10;  &lt;resolution&gt;1800&lt;/resolution&gt;&#10;  &lt;imageh&gt;514&lt;/imageh&gt;&#10;  &lt;imagew&gt;1736&lt;/imagew&gt;&#10;  &lt;scale&gt;50&lt;/scale&gt;&#10;  &lt;cursor&gt;54&lt;/cursor&gt;&#10;&lt;/TeXTeX&gt;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902" y="3500877"/>
            <a:ext cx="2582783" cy="764718"/>
          </a:xfrm>
          <a:prstGeom prst="rect">
            <a:avLst/>
          </a:prstGeom>
        </p:spPr>
      </p:pic>
      <p:pic>
        <p:nvPicPr>
          <p:cNvPr id="11" name="TexTeXPicture" descr="&lt;?xml version=&quot;1.0&quot; encoding=&quot;utf-16&quot;?&gt;&#10;&lt;TeXTeX&gt;&#10;  &lt;preamble&gt;\documentclass{jarticle}&#10;\usepackage{amsmath}&#10;\pagestyle{empty}&lt;/preamble&gt;&#10;  &lt;body&gt;\begin{align*} &#10;\sqrt{t}=w_0&#10;\end{align*}&lt;/body&gt;&#10;  &lt;fcolor&gt;FFFFFFFF&lt;/fcolor&gt;&#10;  &lt;bcolor&gt;FFFFFFFF&lt;/bcolor&gt;&#10;  &lt;transparent&gt;True&lt;/transparent&gt;&#10;  &lt;resolution&gt;1800&lt;/resolution&gt;&#10;  &lt;imageh&gt;265&lt;/imageh&gt;&#10;  &lt;imagew&gt;881&lt;/imagew&gt;&#10;  &lt;scale&gt;50&lt;/scale&gt;&#10;  &lt;cursor&gt;26&lt;/cursor&gt;&#10;&lt;/TeXTeX&gt;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704" y="4772765"/>
            <a:ext cx="1424936" cy="42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21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メトロポリタン">
  <a:themeElements>
    <a:clrScheme name="メトロポリタン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メトロポリタン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メトロポリタン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D5487D36-20B9-4AF8-9845-4EE893DA08C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T e X T e X >  
     < p r e a m b l e > \ d o c u m e n t c l a s s { j a r t i c l e }  
 \ u s e p a c k a g e { a m s m a t h }  
 \ p a g e s t y l e { e m p t y } < / p r e a m b l e >  
     < b o d y > \ b e g i n { a l i g n * }    
  
 \ e n d { a l i g n * } < / b o d y >  
     < f c o l o r > F F F F F F F F < / f c o l o r >  
     < b c o l o r > F F F F F F F F < / b c o l o r >  
     < t r a n s p a r e n t > T r u e < / t r a n s p a r e n t >  
     < r e s o l u t i o n > 1 8 0 0 < / r e s o l u t i o n >  
     < i m a g e h > - 1 < / i m a g e h >  
     < i m a g e w > - 1 < / i m a g e w >  
     < s c a l e > 5 0 < / s c a l e >  
     < c u r s o r > 1 6 < / c u r s o r >  
 < / T e X T e X > 
</file>

<file path=customXml/itemProps1.xml><?xml version="1.0" encoding="utf-8"?>
<ds:datastoreItem xmlns:ds="http://schemas.openxmlformats.org/officeDocument/2006/customXml" ds:itemID="{D3C59963-43CF-4A2B-966A-8B1A19BBF98F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3620</TotalTime>
  <Words>696</Words>
  <Application>Microsoft Office PowerPoint</Application>
  <PresentationFormat>画面に合わせる (4:3)</PresentationFormat>
  <Paragraphs>165</Paragraphs>
  <Slides>20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7" baseType="lpstr">
      <vt:lpstr>HGP平成角ｺﾞｼｯｸ体W9</vt:lpstr>
      <vt:lpstr>ＭＳ Ｐゴシック</vt:lpstr>
      <vt:lpstr>Arial</vt:lpstr>
      <vt:lpstr>Calibri Light</vt:lpstr>
      <vt:lpstr>Symbol</vt:lpstr>
      <vt:lpstr>Wingdings</vt:lpstr>
      <vt:lpstr>1_メトロポリタン</vt:lpstr>
      <vt:lpstr>Gradient flowによるSU(3) Wilsonゲージ作用の格子間隔の測定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String Tension / Sommer Scale</vt:lpstr>
      <vt:lpstr>Gradient Flow=場の連続的cooling</vt:lpstr>
      <vt:lpstr>t0 Scaling</vt:lpstr>
      <vt:lpstr>改良版： w0 Scaling</vt:lpstr>
      <vt:lpstr>Numerical Analysis</vt:lpstr>
      <vt:lpstr>Various Scales</vt:lpstr>
      <vt:lpstr>Various Scales</vt:lpstr>
      <vt:lpstr>Various Scales</vt:lpstr>
      <vt:lpstr>有限体積効果</vt:lpstr>
      <vt:lpstr>数値解析結果とフィット関数</vt:lpstr>
      <vt:lpstr>スケールの比較</vt:lpstr>
      <vt:lpstr>先行研究との比較</vt:lpstr>
      <vt:lpstr>まとめ</vt:lpstr>
      <vt:lpstr>摂動論との比較</vt:lpstr>
      <vt:lpstr>摂動論との比較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Thermodynamics of SU(3) gauge theory from gradient flow</dc:title>
  <dc:creator>Masakiyo Kitazawa</dc:creator>
  <cp:lastModifiedBy>Masakiyo Kitazawa</cp:lastModifiedBy>
  <cp:revision>295</cp:revision>
  <dcterms:created xsi:type="dcterms:W3CDTF">2014-05-30T06:19:35Z</dcterms:created>
  <dcterms:modified xsi:type="dcterms:W3CDTF">2015-03-24T12:39:29Z</dcterms:modified>
</cp:coreProperties>
</file>