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9" r:id="rId2"/>
  </p:sldMasterIdLst>
  <p:notesMasterIdLst>
    <p:notesMasterId r:id="rId60"/>
  </p:notesMasterIdLst>
  <p:sldIdLst>
    <p:sldId id="256" r:id="rId3"/>
    <p:sldId id="271" r:id="rId4"/>
    <p:sldId id="287" r:id="rId5"/>
    <p:sldId id="288" r:id="rId6"/>
    <p:sldId id="257" r:id="rId7"/>
    <p:sldId id="301" r:id="rId8"/>
    <p:sldId id="258" r:id="rId9"/>
    <p:sldId id="259" r:id="rId10"/>
    <p:sldId id="260" r:id="rId11"/>
    <p:sldId id="277" r:id="rId12"/>
    <p:sldId id="261" r:id="rId13"/>
    <p:sldId id="263" r:id="rId14"/>
    <p:sldId id="264" r:id="rId15"/>
    <p:sldId id="289" r:id="rId16"/>
    <p:sldId id="266" r:id="rId17"/>
    <p:sldId id="267" r:id="rId18"/>
    <p:sldId id="299" r:id="rId19"/>
    <p:sldId id="269" r:id="rId20"/>
    <p:sldId id="268" r:id="rId21"/>
    <p:sldId id="265" r:id="rId22"/>
    <p:sldId id="270" r:id="rId23"/>
    <p:sldId id="303" r:id="rId24"/>
    <p:sldId id="262" r:id="rId25"/>
    <p:sldId id="294" r:id="rId26"/>
    <p:sldId id="278" r:id="rId27"/>
    <p:sldId id="295" r:id="rId28"/>
    <p:sldId id="310" r:id="rId29"/>
    <p:sldId id="281" r:id="rId30"/>
    <p:sldId id="302" r:id="rId31"/>
    <p:sldId id="279" r:id="rId32"/>
    <p:sldId id="282" r:id="rId33"/>
    <p:sldId id="283" r:id="rId34"/>
    <p:sldId id="307" r:id="rId35"/>
    <p:sldId id="296" r:id="rId36"/>
    <p:sldId id="311" r:id="rId37"/>
    <p:sldId id="298" r:id="rId38"/>
    <p:sldId id="297" r:id="rId39"/>
    <p:sldId id="300" r:id="rId40"/>
    <p:sldId id="304" r:id="rId41"/>
    <p:sldId id="273" r:id="rId42"/>
    <p:sldId id="274" r:id="rId43"/>
    <p:sldId id="309" r:id="rId44"/>
    <p:sldId id="305" r:id="rId45"/>
    <p:sldId id="272" r:id="rId46"/>
    <p:sldId id="275" r:id="rId47"/>
    <p:sldId id="276" r:id="rId48"/>
    <p:sldId id="291" r:id="rId49"/>
    <p:sldId id="308" r:id="rId50"/>
    <p:sldId id="312" r:id="rId51"/>
    <p:sldId id="284" r:id="rId52"/>
    <p:sldId id="306" r:id="rId53"/>
    <p:sldId id="286" r:id="rId54"/>
    <p:sldId id="285" r:id="rId55"/>
    <p:sldId id="280" r:id="rId56"/>
    <p:sldId id="292" r:id="rId57"/>
    <p:sldId id="293" r:id="rId58"/>
    <p:sldId id="290" r:id="rId59"/>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31166"/>
    <a:srgbClr val="006699"/>
    <a:srgbClr val="33CC33"/>
    <a:srgbClr val="FF3300"/>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1" d="100"/>
          <a:sy n="71" d="100"/>
        </p:scale>
        <p:origin x="98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7A2009-93EB-44D7-B412-A0C120065A9E}" type="datetimeFigureOut">
              <a:rPr kumimoji="1" lang="ja-JP" altLang="en-US" smtClean="0"/>
              <a:t>2015/3/30</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B83E2F-D5C4-4A20-B2D9-A074CADCA7BE}" type="slidenum">
              <a:rPr kumimoji="1" lang="ja-JP" altLang="en-US" smtClean="0"/>
              <a:t>‹#›</a:t>
            </a:fld>
            <a:endParaRPr kumimoji="1" lang="ja-JP" altLang="en-US"/>
          </a:p>
        </p:txBody>
      </p:sp>
    </p:spTree>
    <p:extLst>
      <p:ext uri="{BB962C8B-B14F-4D97-AF65-F5344CB8AC3E}">
        <p14:creationId xmlns:p14="http://schemas.microsoft.com/office/powerpoint/2010/main" val="272496575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4B83E2F-D5C4-4A20-B2D9-A074CADCA7BE}" type="slidenum">
              <a:rPr kumimoji="1" lang="ja-JP" altLang="en-US" smtClean="0"/>
              <a:t>47</a:t>
            </a:fld>
            <a:endParaRPr kumimoji="1" lang="ja-JP" altLang="en-US"/>
          </a:p>
        </p:txBody>
      </p:sp>
    </p:spTree>
    <p:extLst>
      <p:ext uri="{BB962C8B-B14F-4D97-AF65-F5344CB8AC3E}">
        <p14:creationId xmlns:p14="http://schemas.microsoft.com/office/powerpoint/2010/main" val="2194122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4B83E2F-D5C4-4A20-B2D9-A074CADCA7BE}" type="slidenum">
              <a:rPr kumimoji="1" lang="ja-JP" altLang="en-US" smtClean="0"/>
              <a:t>48</a:t>
            </a:fld>
            <a:endParaRPr kumimoji="1" lang="ja-JP" altLang="en-US"/>
          </a:p>
        </p:txBody>
      </p:sp>
    </p:spTree>
    <p:extLst>
      <p:ext uri="{BB962C8B-B14F-4D97-AF65-F5344CB8AC3E}">
        <p14:creationId xmlns:p14="http://schemas.microsoft.com/office/powerpoint/2010/main" val="3962657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4B83E2F-D5C4-4A20-B2D9-A074CADCA7BE}" type="slidenum">
              <a:rPr kumimoji="1" lang="ja-JP" altLang="en-US" smtClean="0"/>
              <a:t>49</a:t>
            </a:fld>
            <a:endParaRPr kumimoji="1" lang="ja-JP" altLang="en-US"/>
          </a:p>
        </p:txBody>
      </p:sp>
    </p:spTree>
    <p:extLst>
      <p:ext uri="{BB962C8B-B14F-4D97-AF65-F5344CB8AC3E}">
        <p14:creationId xmlns:p14="http://schemas.microsoft.com/office/powerpoint/2010/main" val="34160297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D3C8CD60-6670-426E-B168-849FD6D116EE}" type="datetimeFigureOut">
              <a:rPr kumimoji="1" lang="ja-JP" altLang="en-US" smtClean="0"/>
              <a:t>2015/3/30</a:t>
            </a:fld>
            <a:endParaRPr kumimoji="1" lang="ja-JP" altLang="en-US"/>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endParaRPr kumimoji="1" lang="ja-JP" altLang="en-US"/>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F0BC9CA3-84F8-4F85-8F0D-9EDC68F9954E}" type="slidenum">
              <a:rPr kumimoji="1" lang="ja-JP" altLang="en-US" smtClean="0"/>
              <a:t>‹#›</a:t>
            </a:fld>
            <a:endParaRPr kumimoji="1" lang="ja-JP" altLang="en-US"/>
          </a:p>
        </p:txBody>
      </p:sp>
    </p:spTree>
    <p:extLst>
      <p:ext uri="{BB962C8B-B14F-4D97-AF65-F5344CB8AC3E}">
        <p14:creationId xmlns:p14="http://schemas.microsoft.com/office/powerpoint/2010/main" val="3171440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パノラマ写真 (キャプション付き)">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D3C8CD60-6670-426E-B168-849FD6D116EE}" type="datetimeFigureOut">
              <a:rPr kumimoji="1" lang="ja-JP" altLang="en-US" smtClean="0"/>
              <a:t>2015/3/30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F0BC9CA3-84F8-4F85-8F0D-9EDC68F9954E}" type="slidenum">
              <a:rPr kumimoji="1" lang="ja-JP" altLang="en-US" smtClean="0"/>
              <a:t>‹#›</a:t>
            </a:fld>
            <a:endParaRPr kumimoji="1" lang="ja-JP" altLang="en-US"/>
          </a:p>
        </p:txBody>
      </p:sp>
    </p:spTree>
    <p:extLst>
      <p:ext uri="{BB962C8B-B14F-4D97-AF65-F5344CB8AC3E}">
        <p14:creationId xmlns:p14="http://schemas.microsoft.com/office/powerpoint/2010/main" val="76859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タイトルとキャプション">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ja-JP" altLang="en-US" smtClean="0"/>
              <a:t>マスター タイトルの書式設定</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D3C8CD60-6670-426E-B168-849FD6D116EE}" type="datetimeFigureOut">
              <a:rPr kumimoji="1" lang="ja-JP" altLang="en-US" smtClean="0"/>
              <a:t>2015/3/30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F0BC9CA3-84F8-4F85-8F0D-9EDC68F9954E}" type="slidenum">
              <a:rPr kumimoji="1" lang="ja-JP" altLang="en-US" smtClean="0"/>
              <a:t>‹#›</a:t>
            </a:fld>
            <a:endParaRPr kumimoji="1" lang="ja-JP" altLang="en-US"/>
          </a:p>
        </p:txBody>
      </p:sp>
    </p:spTree>
    <p:extLst>
      <p:ext uri="{BB962C8B-B14F-4D97-AF65-F5344CB8AC3E}">
        <p14:creationId xmlns:p14="http://schemas.microsoft.com/office/powerpoint/2010/main" val="13411514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引用 (キャプション付き)">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ja-JP" altLang="en-US" smtClean="0"/>
              <a:t>マスター タイトルの書式設定</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D3C8CD60-6670-426E-B168-849FD6D116EE}" type="datetimeFigureOut">
              <a:rPr kumimoji="1" lang="ja-JP" altLang="en-US" smtClean="0"/>
              <a:t>2015/3/30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F0BC9CA3-84F8-4F85-8F0D-9EDC68F9954E}" type="slidenum">
              <a:rPr kumimoji="1" lang="ja-JP" altLang="en-US" smtClean="0"/>
              <a:t>‹#›</a:t>
            </a:fld>
            <a:endParaRPr kumimoji="1" lang="ja-JP" altLang="en-US"/>
          </a:p>
        </p:txBody>
      </p:sp>
    </p:spTree>
    <p:extLst>
      <p:ext uri="{BB962C8B-B14F-4D97-AF65-F5344CB8AC3E}">
        <p14:creationId xmlns:p14="http://schemas.microsoft.com/office/powerpoint/2010/main" val="8395168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名札">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D3C8CD60-6670-426E-B168-849FD6D116EE}" type="datetimeFigureOut">
              <a:rPr kumimoji="1" lang="ja-JP" altLang="en-US" smtClean="0"/>
              <a:t>2015/3/30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F0BC9CA3-84F8-4F85-8F0D-9EDC68F9954E}" type="slidenum">
              <a:rPr kumimoji="1" lang="ja-JP" altLang="en-US" smtClean="0"/>
              <a:t>‹#›</a:t>
            </a:fld>
            <a:endParaRPr kumimoji="1" lang="ja-JP" altLang="en-US"/>
          </a:p>
        </p:txBody>
      </p:sp>
    </p:spTree>
    <p:extLst>
      <p:ext uri="{BB962C8B-B14F-4D97-AF65-F5344CB8AC3E}">
        <p14:creationId xmlns:p14="http://schemas.microsoft.com/office/powerpoint/2010/main" val="41636205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3C8CD60-6670-426E-B168-849FD6D116EE}" type="datetimeFigureOut">
              <a:rPr kumimoji="1" lang="ja-JP" altLang="en-US" smtClean="0"/>
              <a:t>2015/3/30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F0BC9CA3-84F8-4F85-8F0D-9EDC68F9954E}" type="slidenum">
              <a:rPr kumimoji="1" lang="ja-JP" altLang="en-US" smtClean="0"/>
              <a:t>‹#›</a:t>
            </a:fld>
            <a:endParaRPr kumimoji="1" lang="ja-JP" altLang="en-US"/>
          </a:p>
        </p:txBody>
      </p:sp>
    </p:spTree>
    <p:extLst>
      <p:ext uri="{BB962C8B-B14F-4D97-AF65-F5344CB8AC3E}">
        <p14:creationId xmlns:p14="http://schemas.microsoft.com/office/powerpoint/2010/main" val="905922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3C8CD60-6670-426E-B168-849FD6D116EE}" type="datetimeFigureOut">
              <a:rPr kumimoji="1" lang="ja-JP" altLang="en-US" smtClean="0"/>
              <a:t>2015/3/30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F0BC9CA3-84F8-4F85-8F0D-9EDC68F9954E}" type="slidenum">
              <a:rPr kumimoji="1" lang="ja-JP" altLang="en-US" smtClean="0"/>
              <a:t>‹#›</a:t>
            </a:fld>
            <a:endParaRPr kumimoji="1" lang="ja-JP" altLang="en-US"/>
          </a:p>
        </p:txBody>
      </p:sp>
    </p:spTree>
    <p:extLst>
      <p:ext uri="{BB962C8B-B14F-4D97-AF65-F5344CB8AC3E}">
        <p14:creationId xmlns:p14="http://schemas.microsoft.com/office/powerpoint/2010/main" val="24725651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nchor="t" anchorCtr="0"/>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a:xfrm>
            <a:off x="7621301" y="6387910"/>
            <a:ext cx="990599" cy="228659"/>
          </a:xfrm>
        </p:spPr>
        <p:txBody>
          <a:bodyPr/>
          <a:lstStyle/>
          <a:p>
            <a:fld id="{D3C8CD60-6670-426E-B168-849FD6D116EE}" type="datetimeFigureOut">
              <a:rPr kumimoji="1" lang="ja-JP" altLang="en-US" smtClean="0"/>
              <a:t>2015/3/30</a:t>
            </a:fld>
            <a:endParaRPr kumimoji="1" lang="ja-JP" altLang="en-US"/>
          </a:p>
        </p:txBody>
      </p:sp>
      <p:sp>
        <p:nvSpPr>
          <p:cNvPr id="5" name="Footer Placeholder 4"/>
          <p:cNvSpPr>
            <a:spLocks noGrp="1"/>
          </p:cNvSpPr>
          <p:nvPr>
            <p:ph type="ftr" sz="quarter" idx="11"/>
          </p:nvPr>
        </p:nvSpPr>
        <p:spPr>
          <a:xfrm>
            <a:off x="516133" y="6387910"/>
            <a:ext cx="3859795" cy="228660"/>
          </a:xfrm>
        </p:spPr>
        <p:txBody>
          <a:bodyPr/>
          <a:lstStyle/>
          <a:p>
            <a:endParaRPr kumimoji="1" lang="ja-JP" alt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F0BC9CA3-84F8-4F85-8F0D-9EDC68F9954E}" type="slidenum">
              <a:rPr kumimoji="1" lang="ja-JP" altLang="en-US" smtClean="0"/>
              <a:t>‹#›</a:t>
            </a:fld>
            <a:endParaRPr kumimoji="1" lang="ja-JP" altLang="en-US"/>
          </a:p>
        </p:txBody>
      </p:sp>
    </p:spTree>
    <p:extLst>
      <p:ext uri="{BB962C8B-B14F-4D97-AF65-F5344CB8AC3E}">
        <p14:creationId xmlns:p14="http://schemas.microsoft.com/office/powerpoint/2010/main" val="16740859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D3C8CD60-6670-426E-B168-849FD6D116EE}" type="datetimeFigureOut">
              <a:rPr kumimoji="1" lang="ja-JP" altLang="en-US" smtClean="0"/>
              <a:t>2015/3/30</a:t>
            </a:fld>
            <a:endParaRPr kumimoji="1" lang="ja-JP" altLang="en-US"/>
          </a:p>
        </p:txBody>
      </p:sp>
      <p:sp>
        <p:nvSpPr>
          <p:cNvPr id="5" name="Footer Placeholder 4"/>
          <p:cNvSpPr>
            <a:spLocks noGrp="1"/>
          </p:cNvSpPr>
          <p:nvPr>
            <p:ph type="ftr" sz="quarter" idx="11"/>
          </p:nvPr>
        </p:nvSpPr>
        <p:spPr>
          <a:xfrm>
            <a:off x="538546" y="6365498"/>
            <a:ext cx="3859795" cy="228660"/>
          </a:xfrm>
        </p:spPr>
        <p:txBody>
          <a:bodyPr/>
          <a:lstStyle/>
          <a:p>
            <a:endParaRPr kumimoji="1" lang="ja-JP" alt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F0BC9CA3-84F8-4F85-8F0D-9EDC68F9954E}" type="slidenum">
              <a:rPr kumimoji="1" lang="ja-JP" altLang="en-US" smtClean="0"/>
              <a:t>‹#›</a:t>
            </a:fld>
            <a:endParaRPr kumimoji="1" lang="ja-JP" altLang="en-US"/>
          </a:p>
        </p:txBody>
      </p:sp>
    </p:spTree>
    <p:extLst>
      <p:ext uri="{BB962C8B-B14F-4D97-AF65-F5344CB8AC3E}">
        <p14:creationId xmlns:p14="http://schemas.microsoft.com/office/powerpoint/2010/main" val="2421948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D3C8CD60-6670-426E-B168-849FD6D116EE}" type="datetimeFigureOut">
              <a:rPr kumimoji="1" lang="ja-JP" altLang="en-US" smtClean="0"/>
              <a:t>2015/3/30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F0BC9CA3-84F8-4F85-8F0D-9EDC68F9954E}" type="slidenum">
              <a:rPr kumimoji="1" lang="ja-JP" altLang="en-US" smtClean="0"/>
              <a:t>‹#›</a:t>
            </a:fld>
            <a:endParaRPr kumimoji="1" lang="ja-JP" altLang="en-US"/>
          </a:p>
        </p:txBody>
      </p:sp>
    </p:spTree>
    <p:extLst>
      <p:ext uri="{BB962C8B-B14F-4D97-AF65-F5344CB8AC3E}">
        <p14:creationId xmlns:p14="http://schemas.microsoft.com/office/powerpoint/2010/main" val="1485730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D3C8CD60-6670-426E-B168-849FD6D116EE}" type="datetimeFigureOut">
              <a:rPr kumimoji="1" lang="ja-JP" altLang="en-US" smtClean="0"/>
              <a:t>2015/3/30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F0BC9CA3-84F8-4F85-8F0D-9EDC68F9954E}" type="slidenum">
              <a:rPr kumimoji="1" lang="ja-JP" altLang="en-US" smtClean="0"/>
              <a:t>‹#›</a:t>
            </a:fld>
            <a:endParaRPr kumimoji="1" lang="ja-JP" altLang="en-US"/>
          </a:p>
        </p:txBody>
      </p:sp>
    </p:spTree>
    <p:extLst>
      <p:ext uri="{BB962C8B-B14F-4D97-AF65-F5344CB8AC3E}">
        <p14:creationId xmlns:p14="http://schemas.microsoft.com/office/powerpoint/2010/main" val="3191912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D3C8CD60-6670-426E-B168-849FD6D116EE}" type="datetimeFigureOut">
              <a:rPr kumimoji="1" lang="ja-JP" altLang="en-US" smtClean="0"/>
              <a:t>2015/3/30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F0BC9CA3-84F8-4F85-8F0D-9EDC68F9954E}" type="slidenum">
              <a:rPr kumimoji="1" lang="ja-JP" altLang="en-US" smtClean="0"/>
              <a:t>‹#›</a:t>
            </a:fld>
            <a:endParaRPr kumimoji="1" lang="ja-JP" altLang="en-US"/>
          </a:p>
        </p:txBody>
      </p:sp>
    </p:spTree>
    <p:extLst>
      <p:ext uri="{BB962C8B-B14F-4D97-AF65-F5344CB8AC3E}">
        <p14:creationId xmlns:p14="http://schemas.microsoft.com/office/powerpoint/2010/main" val="1403136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D3C8CD60-6670-426E-B168-849FD6D116EE}" type="datetimeFigureOut">
              <a:rPr kumimoji="1" lang="ja-JP" altLang="en-US" smtClean="0"/>
              <a:t>2015/3/30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F0BC9CA3-84F8-4F85-8F0D-9EDC68F9954E}" type="slidenum">
              <a:rPr kumimoji="1" lang="ja-JP" altLang="en-US" smtClean="0"/>
              <a:t>‹#›</a:t>
            </a:fld>
            <a:endParaRPr kumimoji="1" lang="ja-JP" altLang="en-US"/>
          </a:p>
        </p:txBody>
      </p:sp>
    </p:spTree>
    <p:extLst>
      <p:ext uri="{BB962C8B-B14F-4D97-AF65-F5344CB8AC3E}">
        <p14:creationId xmlns:p14="http://schemas.microsoft.com/office/powerpoint/2010/main" val="2295509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D3C8CD60-6670-426E-B168-849FD6D116EE}" type="datetimeFigureOut">
              <a:rPr kumimoji="1" lang="ja-JP" altLang="en-US" smtClean="0"/>
              <a:t>2015/3/30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F0BC9CA3-84F8-4F85-8F0D-9EDC68F9954E}" type="slidenum">
              <a:rPr kumimoji="1" lang="ja-JP" altLang="en-US" smtClean="0"/>
              <a:t>‹#›</a:t>
            </a:fld>
            <a:endParaRPr kumimoji="1" lang="ja-JP" altLang="en-US"/>
          </a:p>
        </p:txBody>
      </p:sp>
    </p:spTree>
    <p:extLst>
      <p:ext uri="{BB962C8B-B14F-4D97-AF65-F5344CB8AC3E}">
        <p14:creationId xmlns:p14="http://schemas.microsoft.com/office/powerpoint/2010/main" val="4209273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D3C8CD60-6670-426E-B168-849FD6D116EE}" type="datetimeFigureOut">
              <a:rPr kumimoji="1" lang="ja-JP" altLang="en-US" smtClean="0"/>
              <a:t>2015/3/30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F0BC9CA3-84F8-4F85-8F0D-9EDC68F9954E}" type="slidenum">
              <a:rPr kumimoji="1" lang="ja-JP" altLang="en-US" smtClean="0"/>
              <a:t>‹#›</a:t>
            </a:fld>
            <a:endParaRPr kumimoji="1" lang="ja-JP" altLang="en-US"/>
          </a:p>
        </p:txBody>
      </p:sp>
    </p:spTree>
    <p:extLst>
      <p:ext uri="{BB962C8B-B14F-4D97-AF65-F5344CB8AC3E}">
        <p14:creationId xmlns:p14="http://schemas.microsoft.com/office/powerpoint/2010/main" val="3783829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D3C8CD60-6670-426E-B168-849FD6D116EE}" type="datetimeFigureOut">
              <a:rPr kumimoji="1" lang="ja-JP" altLang="en-US" smtClean="0"/>
              <a:t>2015/3/30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F0BC9CA3-84F8-4F85-8F0D-9EDC68F9954E}" type="slidenum">
              <a:rPr kumimoji="1" lang="ja-JP" altLang="en-US" smtClean="0"/>
              <a:t>‹#›</a:t>
            </a:fld>
            <a:endParaRPr kumimoji="1" lang="ja-JP" altLang="en-US"/>
          </a:p>
        </p:txBody>
      </p:sp>
    </p:spTree>
    <p:extLst>
      <p:ext uri="{BB962C8B-B14F-4D97-AF65-F5344CB8AC3E}">
        <p14:creationId xmlns:p14="http://schemas.microsoft.com/office/powerpoint/2010/main" val="3521313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D3C8CD60-6670-426E-B168-849FD6D116EE}" type="datetimeFigureOut">
              <a:rPr kumimoji="1" lang="ja-JP" altLang="en-US" smtClean="0"/>
              <a:t>2015/3/30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F0BC9CA3-84F8-4F85-8F0D-9EDC68F9954E}" type="slidenum">
              <a:rPr kumimoji="1" lang="ja-JP" altLang="en-US" smtClean="0"/>
              <a:t>‹#›</a:t>
            </a:fld>
            <a:endParaRPr kumimoji="1" lang="ja-JP" altLang="en-US"/>
          </a:p>
        </p:txBody>
      </p:sp>
    </p:spTree>
    <p:extLst>
      <p:ext uri="{BB962C8B-B14F-4D97-AF65-F5344CB8AC3E}">
        <p14:creationId xmlns:p14="http://schemas.microsoft.com/office/powerpoint/2010/main" val="2509465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fld id="{D3C8CD60-6670-426E-B168-849FD6D116EE}" type="datetimeFigureOut">
              <a:rPr kumimoji="1" lang="ja-JP" altLang="en-US" smtClean="0"/>
              <a:t>2015/3/30</a:t>
            </a:fld>
            <a:endParaRPr kumimoji="1" lang="ja-JP" altLang="en-US"/>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kumimoji="1" lang="ja-JP" altLang="en-US"/>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F0BC9CA3-84F8-4F85-8F0D-9EDC68F9954E}" type="slidenum">
              <a:rPr kumimoji="1" lang="ja-JP" altLang="en-US" smtClean="0"/>
              <a:t>‹#›</a:t>
            </a:fld>
            <a:endParaRPr kumimoji="1" lang="ja-JP" altLang="en-US"/>
          </a:p>
        </p:txBody>
      </p:sp>
    </p:spTree>
    <p:extLst>
      <p:ext uri="{BB962C8B-B14F-4D97-AF65-F5344CB8AC3E}">
        <p14:creationId xmlns:p14="http://schemas.microsoft.com/office/powerpoint/2010/main" val="3046647943"/>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 id="2147483842" r:id="rId13"/>
    <p:sldLayoutId id="2147483843" r:id="rId14"/>
    <p:sldLayoutId id="2147483844" r:id="rId15"/>
    <p:sldLayoutId id="2147483845" r:id="rId16"/>
    <p:sldLayoutId id="2147483846" r:id="rId17"/>
  </p:sldLayoutIdLst>
  <p:txStyles>
    <p:titleStyle>
      <a:lvl1pPr algn="l" defTabSz="457200" rtl="0" eaLnBrk="1" latinLnBrk="0" hangingPunct="1">
        <a:spcBef>
          <a:spcPct val="0"/>
        </a:spcBef>
        <a:buNone/>
        <a:defRPr kumimoji="1" sz="3200" b="0" i="0" kern="1200">
          <a:solidFill>
            <a:schemeClr val="bg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kumimoji="1"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kumimoji="1"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kumimoji="1"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kumimoji="1"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kumimoji="1"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kumimoji="1"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kumimoji="1"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kumimoji="1"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1.png"/><Relationship Id="rId7"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6.png"/><Relationship Id="rId4" Type="http://schemas.openxmlformats.org/officeDocument/2006/relationships/image" Target="../media/image12.png"/><Relationship Id="rId9"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s>
</file>

<file path=ppt/slides/_rels/slide1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37.png"/><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37.png"/><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9.png"/><Relationship Id="rId7" Type="http://schemas.openxmlformats.org/officeDocument/2006/relationships/image" Target="../media/image42.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1.png"/><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3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36.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8.png"/><Relationship Id="rId7" Type="http://schemas.openxmlformats.org/officeDocument/2006/relationships/image" Target="../media/image60.emf"/><Relationship Id="rId2"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22.png"/><Relationship Id="rId4" Type="http://schemas.openxmlformats.org/officeDocument/2006/relationships/image" Target="../media/image59.png"/></Relationships>
</file>

<file path=ppt/slides/_rels/slide3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image" Target="../media/image64.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69.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45.xml.rels><?xml version="1.0" encoding="UTF-8" standalone="yes"?>
<Relationships xmlns="http://schemas.openxmlformats.org/package/2006/relationships"><Relationship Id="rId3" Type="http://schemas.openxmlformats.org/officeDocument/2006/relationships/image" Target="../media/image70.png"/><Relationship Id="rId7" Type="http://schemas.openxmlformats.org/officeDocument/2006/relationships/image" Target="../media/image76.png"/><Relationship Id="rId2" Type="http://schemas.openxmlformats.org/officeDocument/2006/relationships/image" Target="../media/image73.png"/><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1.png"/></Relationships>
</file>

<file path=ppt/slides/_rels/slide46.xml.rels><?xml version="1.0" encoding="UTF-8" standalone="yes"?>
<Relationships xmlns="http://schemas.openxmlformats.org/package/2006/relationships"><Relationship Id="rId3" Type="http://schemas.openxmlformats.org/officeDocument/2006/relationships/image" Target="../media/image78.emf"/><Relationship Id="rId2" Type="http://schemas.openxmlformats.org/officeDocument/2006/relationships/image" Target="../media/image77.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9.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0.emf"/></Relationships>
</file>

<file path=ppt/slides/_rels/slide49.xml.rels><?xml version="1.0" encoding="UTF-8" standalone="yes"?>
<Relationships xmlns="http://schemas.openxmlformats.org/package/2006/relationships"><Relationship Id="rId3" Type="http://schemas.openxmlformats.org/officeDocument/2006/relationships/image" Target="../media/image79.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0.emf"/></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82.emf"/><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83.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84.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レプトン対生成量（理論）</a:t>
            </a:r>
            <a:endParaRPr kumimoji="1" lang="ja-JP" altLang="en-US" dirty="0"/>
          </a:p>
        </p:txBody>
      </p:sp>
      <p:sp>
        <p:nvSpPr>
          <p:cNvPr id="3" name="サブタイトル 2"/>
          <p:cNvSpPr>
            <a:spLocks noGrp="1"/>
          </p:cNvSpPr>
          <p:nvPr>
            <p:ph type="subTitle" idx="1"/>
          </p:nvPr>
        </p:nvSpPr>
        <p:spPr/>
        <p:txBody>
          <a:bodyPr/>
          <a:lstStyle/>
          <a:p>
            <a:r>
              <a:rPr kumimoji="1" lang="ja-JP" altLang="en-US" dirty="0" smtClean="0"/>
              <a:t>北沢正清</a:t>
            </a:r>
            <a:endParaRPr kumimoji="1" lang="ja-JP" altLang="en-US" dirty="0"/>
          </a:p>
        </p:txBody>
      </p:sp>
    </p:spTree>
    <p:extLst>
      <p:ext uri="{BB962C8B-B14F-4D97-AF65-F5344CB8AC3E}">
        <p14:creationId xmlns:p14="http://schemas.microsoft.com/office/powerpoint/2010/main" val="35828046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正方形/長方形 50"/>
          <p:cNvSpPr/>
          <p:nvPr/>
        </p:nvSpPr>
        <p:spPr>
          <a:xfrm>
            <a:off x="5970496" y="3928310"/>
            <a:ext cx="1210284" cy="57758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smtClean="0"/>
              <a:t>測定できるのは、不変質量分布</a:t>
            </a:r>
            <a:endParaRPr kumimoji="1" lang="ja-JP" altLang="en-US" dirty="0"/>
          </a:p>
        </p:txBody>
      </p:sp>
      <p:sp>
        <p:nvSpPr>
          <p:cNvPr id="4" name="正方形/長方形 3"/>
          <p:cNvSpPr/>
          <p:nvPr/>
        </p:nvSpPr>
        <p:spPr>
          <a:xfrm>
            <a:off x="989937" y="3696930"/>
            <a:ext cx="2352971" cy="2118415"/>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角丸四角形吹き出し 4"/>
          <p:cNvSpPr/>
          <p:nvPr/>
        </p:nvSpPr>
        <p:spPr>
          <a:xfrm>
            <a:off x="3160931" y="3992227"/>
            <a:ext cx="1441798" cy="791933"/>
          </a:xfrm>
          <a:prstGeom prst="wedgeRoundRectCallout">
            <a:avLst>
              <a:gd name="adj1" fmla="val -64521"/>
              <a:gd name="adj2" fmla="val -34264"/>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cxnSp>
        <p:nvCxnSpPr>
          <p:cNvPr id="6" name="直線矢印コネクタ 5"/>
          <p:cNvCxnSpPr/>
          <p:nvPr/>
        </p:nvCxnSpPr>
        <p:spPr>
          <a:xfrm flipH="1" flipV="1">
            <a:off x="980973" y="3484523"/>
            <a:ext cx="8965" cy="2707341"/>
          </a:xfrm>
          <a:prstGeom prst="straightConnector1">
            <a:avLst/>
          </a:prstGeom>
          <a:ln w="38100">
            <a:tailEnd type="arrow" w="lg" len="lg"/>
          </a:ln>
        </p:spPr>
        <p:style>
          <a:lnRef idx="3">
            <a:schemeClr val="dk1"/>
          </a:lnRef>
          <a:fillRef idx="0">
            <a:schemeClr val="dk1"/>
          </a:fillRef>
          <a:effectRef idx="2">
            <a:schemeClr val="dk1"/>
          </a:effectRef>
          <a:fontRef idx="minor">
            <a:schemeClr val="tx1"/>
          </a:fontRef>
        </p:style>
      </p:cxnSp>
      <p:cxnSp>
        <p:nvCxnSpPr>
          <p:cNvPr id="7" name="直線矢印コネクタ 6"/>
          <p:cNvCxnSpPr/>
          <p:nvPr/>
        </p:nvCxnSpPr>
        <p:spPr>
          <a:xfrm>
            <a:off x="744560" y="5815347"/>
            <a:ext cx="2904565" cy="0"/>
          </a:xfrm>
          <a:prstGeom prst="straightConnector1">
            <a:avLst/>
          </a:prstGeom>
          <a:ln w="38100">
            <a:tailEnd type="arrow" w="lg" len="lg"/>
          </a:ln>
        </p:spPr>
        <p:style>
          <a:lnRef idx="3">
            <a:schemeClr val="dk1"/>
          </a:lnRef>
          <a:fillRef idx="0">
            <a:schemeClr val="dk1"/>
          </a:fillRef>
          <a:effectRef idx="2">
            <a:schemeClr val="dk1"/>
          </a:effectRef>
          <a:fontRef idx="minor">
            <a:schemeClr val="tx1"/>
          </a:fontRef>
        </p:style>
      </p:cxnSp>
      <p:sp>
        <p:nvSpPr>
          <p:cNvPr id="8" name="テキスト ボックス 7"/>
          <p:cNvSpPr txBox="1"/>
          <p:nvPr/>
        </p:nvSpPr>
        <p:spPr>
          <a:xfrm rot="16200000">
            <a:off x="-364396" y="4240499"/>
            <a:ext cx="1973617" cy="461665"/>
          </a:xfrm>
          <a:prstGeom prst="rect">
            <a:avLst/>
          </a:prstGeom>
          <a:noFill/>
        </p:spPr>
        <p:txBody>
          <a:bodyPr wrap="none" rtlCol="0">
            <a:spAutoFit/>
          </a:bodyPr>
          <a:lstStyle/>
          <a:p>
            <a:r>
              <a:rPr kumimoji="1" lang="ja-JP" altLang="en-US" sz="2400" dirty="0" smtClean="0"/>
              <a:t>エネルギー </a:t>
            </a:r>
            <a:r>
              <a:rPr kumimoji="1" lang="en-US" altLang="ja-JP" sz="2400" dirty="0" smtClean="0"/>
              <a:t>E</a:t>
            </a:r>
            <a:endParaRPr kumimoji="1" lang="ja-JP" altLang="en-US" sz="2400" dirty="0"/>
          </a:p>
        </p:txBody>
      </p:sp>
      <p:sp>
        <p:nvSpPr>
          <p:cNvPr id="9" name="テキスト ボックス 8"/>
          <p:cNvSpPr txBox="1"/>
          <p:nvPr/>
        </p:nvSpPr>
        <p:spPr>
          <a:xfrm>
            <a:off x="2630479" y="5987889"/>
            <a:ext cx="1402948" cy="461665"/>
          </a:xfrm>
          <a:prstGeom prst="rect">
            <a:avLst/>
          </a:prstGeom>
          <a:noFill/>
        </p:spPr>
        <p:txBody>
          <a:bodyPr wrap="none" rtlCol="0">
            <a:spAutoFit/>
          </a:bodyPr>
          <a:lstStyle/>
          <a:p>
            <a:r>
              <a:rPr kumimoji="1" lang="ja-JP" altLang="en-US" sz="2400" dirty="0" smtClean="0"/>
              <a:t>運動量 </a:t>
            </a:r>
            <a:r>
              <a:rPr kumimoji="1" lang="en-US" altLang="ja-JP" sz="2400" dirty="0" smtClean="0"/>
              <a:t>p</a:t>
            </a:r>
            <a:endParaRPr kumimoji="1" lang="ja-JP" altLang="en-US" sz="2400" dirty="0"/>
          </a:p>
        </p:txBody>
      </p:sp>
      <p:cxnSp>
        <p:nvCxnSpPr>
          <p:cNvPr id="10" name="直線コネクタ 9"/>
          <p:cNvCxnSpPr/>
          <p:nvPr/>
        </p:nvCxnSpPr>
        <p:spPr>
          <a:xfrm flipV="1">
            <a:off x="989938" y="3696932"/>
            <a:ext cx="2342015" cy="2118415"/>
          </a:xfrm>
          <a:prstGeom prst="line">
            <a:avLst/>
          </a:prstGeom>
        </p:spPr>
        <p:style>
          <a:lnRef idx="3">
            <a:schemeClr val="accent3"/>
          </a:lnRef>
          <a:fillRef idx="0">
            <a:schemeClr val="accent3"/>
          </a:fillRef>
          <a:effectRef idx="2">
            <a:schemeClr val="accent3"/>
          </a:effectRef>
          <a:fontRef idx="minor">
            <a:schemeClr val="tx1"/>
          </a:fontRef>
        </p:style>
      </p:cxnSp>
      <p:sp>
        <p:nvSpPr>
          <p:cNvPr id="11" name="テキスト ボックス 10"/>
          <p:cNvSpPr txBox="1"/>
          <p:nvPr/>
        </p:nvSpPr>
        <p:spPr>
          <a:xfrm>
            <a:off x="3222400" y="3969058"/>
            <a:ext cx="1383713" cy="830997"/>
          </a:xfrm>
          <a:prstGeom prst="rect">
            <a:avLst/>
          </a:prstGeom>
          <a:noFill/>
        </p:spPr>
        <p:txBody>
          <a:bodyPr wrap="none" rtlCol="0">
            <a:spAutoFit/>
          </a:bodyPr>
          <a:lstStyle/>
          <a:p>
            <a:pPr algn="ctr"/>
            <a:r>
              <a:rPr kumimoji="1" lang="en-US" altLang="ja-JP" sz="2400" dirty="0" smtClean="0">
                <a:solidFill>
                  <a:schemeClr val="accent3">
                    <a:lumMod val="50000"/>
                  </a:schemeClr>
                </a:solidFill>
              </a:rPr>
              <a:t>E=p</a:t>
            </a:r>
          </a:p>
          <a:p>
            <a:pPr algn="ctr"/>
            <a:r>
              <a:rPr lang="ja-JP" altLang="en-US" sz="2400" dirty="0" smtClean="0">
                <a:solidFill>
                  <a:schemeClr val="accent3">
                    <a:lumMod val="50000"/>
                  </a:schemeClr>
                </a:solidFill>
              </a:rPr>
              <a:t>“実光子”</a:t>
            </a:r>
            <a:endParaRPr kumimoji="1" lang="ja-JP" altLang="en-US" sz="2400" dirty="0">
              <a:solidFill>
                <a:schemeClr val="accent3">
                  <a:lumMod val="50000"/>
                </a:schemeClr>
              </a:solidFill>
            </a:endParaRPr>
          </a:p>
        </p:txBody>
      </p:sp>
      <p:sp>
        <p:nvSpPr>
          <p:cNvPr id="14" name="Freeform 488"/>
          <p:cNvSpPr>
            <a:spLocks/>
          </p:cNvSpPr>
          <p:nvPr/>
        </p:nvSpPr>
        <p:spPr bwMode="auto">
          <a:xfrm rot="20981307">
            <a:off x="4415952" y="2452676"/>
            <a:ext cx="841698" cy="122535"/>
          </a:xfrm>
          <a:custGeom>
            <a:avLst/>
            <a:gdLst>
              <a:gd name="T0" fmla="*/ 0 w 1451"/>
              <a:gd name="T1" fmla="*/ 91 h 91"/>
              <a:gd name="T2" fmla="*/ 181 w 1451"/>
              <a:gd name="T3" fmla="*/ 0 h 91"/>
              <a:gd name="T4" fmla="*/ 363 w 1451"/>
              <a:gd name="T5" fmla="*/ 91 h 91"/>
              <a:gd name="T6" fmla="*/ 544 w 1451"/>
              <a:gd name="T7" fmla="*/ 0 h 91"/>
              <a:gd name="T8" fmla="*/ 726 w 1451"/>
              <a:gd name="T9" fmla="*/ 91 h 91"/>
              <a:gd name="T10" fmla="*/ 907 w 1451"/>
              <a:gd name="T11" fmla="*/ 0 h 91"/>
              <a:gd name="T12" fmla="*/ 1089 w 1451"/>
              <a:gd name="T13" fmla="*/ 91 h 91"/>
              <a:gd name="T14" fmla="*/ 1270 w 1451"/>
              <a:gd name="T15" fmla="*/ 0 h 91"/>
              <a:gd name="T16" fmla="*/ 1451 w 1451"/>
              <a:gd name="T17"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1" h="91">
                <a:moveTo>
                  <a:pt x="0" y="91"/>
                </a:moveTo>
                <a:cubicBezTo>
                  <a:pt x="60" y="45"/>
                  <a:pt x="121" y="0"/>
                  <a:pt x="181" y="0"/>
                </a:cubicBezTo>
                <a:cubicBezTo>
                  <a:pt x="241" y="0"/>
                  <a:pt x="303" y="91"/>
                  <a:pt x="363" y="91"/>
                </a:cubicBezTo>
                <a:cubicBezTo>
                  <a:pt x="423" y="91"/>
                  <a:pt x="484" y="0"/>
                  <a:pt x="544" y="0"/>
                </a:cubicBezTo>
                <a:cubicBezTo>
                  <a:pt x="604" y="0"/>
                  <a:pt x="666" y="91"/>
                  <a:pt x="726" y="91"/>
                </a:cubicBezTo>
                <a:cubicBezTo>
                  <a:pt x="786" y="91"/>
                  <a:pt x="847" y="0"/>
                  <a:pt x="907" y="0"/>
                </a:cubicBezTo>
                <a:cubicBezTo>
                  <a:pt x="967" y="0"/>
                  <a:pt x="1029" y="91"/>
                  <a:pt x="1089" y="91"/>
                </a:cubicBezTo>
                <a:cubicBezTo>
                  <a:pt x="1149" y="91"/>
                  <a:pt x="1210" y="0"/>
                  <a:pt x="1270" y="0"/>
                </a:cubicBezTo>
                <a:cubicBezTo>
                  <a:pt x="1330" y="0"/>
                  <a:pt x="1390" y="45"/>
                  <a:pt x="1451" y="91"/>
                </a:cubicBezTo>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 name="円/楕円 14"/>
          <p:cNvSpPr/>
          <p:nvPr/>
        </p:nvSpPr>
        <p:spPr>
          <a:xfrm>
            <a:off x="5179749" y="2334785"/>
            <a:ext cx="162407" cy="2137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p:nvSpPr>
        <p:spPr>
          <a:xfrm>
            <a:off x="5018209" y="2334785"/>
            <a:ext cx="162407" cy="2137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Freeform 488"/>
          <p:cNvSpPr>
            <a:spLocks/>
          </p:cNvSpPr>
          <p:nvPr/>
        </p:nvSpPr>
        <p:spPr bwMode="auto">
          <a:xfrm rot="20981307">
            <a:off x="3544259" y="4977253"/>
            <a:ext cx="841698" cy="122535"/>
          </a:xfrm>
          <a:custGeom>
            <a:avLst/>
            <a:gdLst>
              <a:gd name="T0" fmla="*/ 0 w 1451"/>
              <a:gd name="T1" fmla="*/ 91 h 91"/>
              <a:gd name="T2" fmla="*/ 181 w 1451"/>
              <a:gd name="T3" fmla="*/ 0 h 91"/>
              <a:gd name="T4" fmla="*/ 363 w 1451"/>
              <a:gd name="T5" fmla="*/ 91 h 91"/>
              <a:gd name="T6" fmla="*/ 544 w 1451"/>
              <a:gd name="T7" fmla="*/ 0 h 91"/>
              <a:gd name="T8" fmla="*/ 726 w 1451"/>
              <a:gd name="T9" fmla="*/ 91 h 91"/>
              <a:gd name="T10" fmla="*/ 907 w 1451"/>
              <a:gd name="T11" fmla="*/ 0 h 91"/>
              <a:gd name="T12" fmla="*/ 1089 w 1451"/>
              <a:gd name="T13" fmla="*/ 91 h 91"/>
              <a:gd name="T14" fmla="*/ 1270 w 1451"/>
              <a:gd name="T15" fmla="*/ 0 h 91"/>
              <a:gd name="T16" fmla="*/ 1451 w 1451"/>
              <a:gd name="T17"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1" h="91">
                <a:moveTo>
                  <a:pt x="0" y="91"/>
                </a:moveTo>
                <a:cubicBezTo>
                  <a:pt x="60" y="45"/>
                  <a:pt x="121" y="0"/>
                  <a:pt x="181" y="0"/>
                </a:cubicBezTo>
                <a:cubicBezTo>
                  <a:pt x="241" y="0"/>
                  <a:pt x="303" y="91"/>
                  <a:pt x="363" y="91"/>
                </a:cubicBezTo>
                <a:cubicBezTo>
                  <a:pt x="423" y="91"/>
                  <a:pt x="484" y="0"/>
                  <a:pt x="544" y="0"/>
                </a:cubicBezTo>
                <a:cubicBezTo>
                  <a:pt x="604" y="0"/>
                  <a:pt x="666" y="91"/>
                  <a:pt x="726" y="91"/>
                </a:cubicBezTo>
                <a:cubicBezTo>
                  <a:pt x="786" y="91"/>
                  <a:pt x="847" y="0"/>
                  <a:pt x="907" y="0"/>
                </a:cubicBezTo>
                <a:cubicBezTo>
                  <a:pt x="967" y="0"/>
                  <a:pt x="1029" y="91"/>
                  <a:pt x="1089" y="91"/>
                </a:cubicBezTo>
                <a:cubicBezTo>
                  <a:pt x="1149" y="91"/>
                  <a:pt x="1210" y="0"/>
                  <a:pt x="1270" y="0"/>
                </a:cubicBezTo>
                <a:cubicBezTo>
                  <a:pt x="1330" y="0"/>
                  <a:pt x="1390" y="45"/>
                  <a:pt x="1451" y="91"/>
                </a:cubicBezTo>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 name="円/楕円 17"/>
          <p:cNvSpPr/>
          <p:nvPr/>
        </p:nvSpPr>
        <p:spPr>
          <a:xfrm>
            <a:off x="4308056" y="4859362"/>
            <a:ext cx="162407" cy="2137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p:nvSpPr>
        <p:spPr>
          <a:xfrm>
            <a:off x="4146516" y="4859362"/>
            <a:ext cx="162407" cy="2137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 name="直線コネクタ 19"/>
          <p:cNvCxnSpPr/>
          <p:nvPr/>
        </p:nvCxnSpPr>
        <p:spPr>
          <a:xfrm flipV="1">
            <a:off x="5062696" y="2411659"/>
            <a:ext cx="231964" cy="56309"/>
          </a:xfrm>
          <a:prstGeom prst="line">
            <a:avLst/>
          </a:prstGeom>
        </p:spPr>
        <p:style>
          <a:lnRef idx="2">
            <a:schemeClr val="dk1"/>
          </a:lnRef>
          <a:fillRef idx="0">
            <a:schemeClr val="dk1"/>
          </a:fillRef>
          <a:effectRef idx="1">
            <a:schemeClr val="dk1"/>
          </a:effectRef>
          <a:fontRef idx="minor">
            <a:schemeClr val="tx1"/>
          </a:fontRef>
        </p:style>
      </p:cxnSp>
      <p:cxnSp>
        <p:nvCxnSpPr>
          <p:cNvPr id="21" name="直線コネクタ 20"/>
          <p:cNvCxnSpPr/>
          <p:nvPr/>
        </p:nvCxnSpPr>
        <p:spPr>
          <a:xfrm>
            <a:off x="5064342" y="2415157"/>
            <a:ext cx="231964" cy="56309"/>
          </a:xfrm>
          <a:prstGeom prst="line">
            <a:avLst/>
          </a:prstGeom>
        </p:spPr>
        <p:style>
          <a:lnRef idx="2">
            <a:schemeClr val="dk1"/>
          </a:lnRef>
          <a:fillRef idx="0">
            <a:schemeClr val="dk1"/>
          </a:fillRef>
          <a:effectRef idx="1">
            <a:schemeClr val="dk1"/>
          </a:effectRef>
          <a:fontRef idx="minor">
            <a:schemeClr val="tx1"/>
          </a:fontRef>
        </p:style>
      </p:cxnSp>
      <p:sp>
        <p:nvSpPr>
          <p:cNvPr id="22" name="円弧 21"/>
          <p:cNvSpPr/>
          <p:nvPr/>
        </p:nvSpPr>
        <p:spPr>
          <a:xfrm>
            <a:off x="4341511" y="4930632"/>
            <a:ext cx="94930" cy="139167"/>
          </a:xfrm>
          <a:prstGeom prst="arc">
            <a:avLst>
              <a:gd name="adj1" fmla="val 12403433"/>
              <a:gd name="adj2" fmla="val 20085783"/>
            </a:avLst>
          </a:prstGeom>
        </p:spPr>
        <p:style>
          <a:lnRef idx="2">
            <a:schemeClr val="dk1"/>
          </a:lnRef>
          <a:fillRef idx="0">
            <a:schemeClr val="dk1"/>
          </a:fillRef>
          <a:effectRef idx="1">
            <a:schemeClr val="dk1"/>
          </a:effectRef>
          <a:fontRef idx="minor">
            <a:schemeClr val="tx1"/>
          </a:fontRef>
        </p:style>
        <p:txBody>
          <a:bodyPr rtlCol="0" anchor="ctr"/>
          <a:lstStyle/>
          <a:p>
            <a:pPr algn="ctr"/>
            <a:endParaRPr kumimoji="1" lang="ja-JP" altLang="en-US"/>
          </a:p>
        </p:txBody>
      </p:sp>
      <p:sp>
        <p:nvSpPr>
          <p:cNvPr id="23" name="円弧 22"/>
          <p:cNvSpPr/>
          <p:nvPr/>
        </p:nvSpPr>
        <p:spPr>
          <a:xfrm>
            <a:off x="4182873" y="4928808"/>
            <a:ext cx="94930" cy="139167"/>
          </a:xfrm>
          <a:prstGeom prst="arc">
            <a:avLst>
              <a:gd name="adj1" fmla="val 12403433"/>
              <a:gd name="adj2" fmla="val 20085783"/>
            </a:avLst>
          </a:prstGeom>
        </p:spPr>
        <p:style>
          <a:lnRef idx="2">
            <a:schemeClr val="dk1"/>
          </a:lnRef>
          <a:fillRef idx="0">
            <a:schemeClr val="dk1"/>
          </a:fillRef>
          <a:effectRef idx="1">
            <a:schemeClr val="dk1"/>
          </a:effectRef>
          <a:fontRef idx="minor">
            <a:schemeClr val="tx1"/>
          </a:fontRef>
        </p:style>
        <p:txBody>
          <a:bodyPr rtlCol="0" anchor="ctr"/>
          <a:lstStyle/>
          <a:p>
            <a:pPr algn="ctr"/>
            <a:endParaRPr kumimoji="1" lang="ja-JP" altLang="en-US"/>
          </a:p>
        </p:txBody>
      </p:sp>
      <p:sp>
        <p:nvSpPr>
          <p:cNvPr id="24" name="テキスト ボックス 23"/>
          <p:cNvSpPr txBox="1"/>
          <p:nvPr/>
        </p:nvSpPr>
        <p:spPr>
          <a:xfrm>
            <a:off x="3686545" y="5186961"/>
            <a:ext cx="1082348" cy="307777"/>
          </a:xfrm>
          <a:prstGeom prst="rect">
            <a:avLst/>
          </a:prstGeom>
          <a:noFill/>
        </p:spPr>
        <p:txBody>
          <a:bodyPr wrap="none" rtlCol="0">
            <a:spAutoFit/>
          </a:bodyPr>
          <a:lstStyle/>
          <a:p>
            <a:r>
              <a:rPr kumimoji="1" lang="ja-JP" altLang="en-US" sz="1400" dirty="0" smtClean="0"/>
              <a:t>安定だよー</a:t>
            </a:r>
            <a:endParaRPr kumimoji="1" lang="ja-JP" altLang="en-US" sz="1400" dirty="0"/>
          </a:p>
        </p:txBody>
      </p:sp>
      <p:sp>
        <p:nvSpPr>
          <p:cNvPr id="26" name="フリーフォーム 25"/>
          <p:cNvSpPr/>
          <p:nvPr/>
        </p:nvSpPr>
        <p:spPr>
          <a:xfrm>
            <a:off x="1005401" y="3696929"/>
            <a:ext cx="2000428" cy="928061"/>
          </a:xfrm>
          <a:custGeom>
            <a:avLst/>
            <a:gdLst>
              <a:gd name="connsiteX0" fmla="*/ 0 w 1703295"/>
              <a:gd name="connsiteY0" fmla="*/ 824753 h 824753"/>
              <a:gd name="connsiteX1" fmla="*/ 923365 w 1703295"/>
              <a:gd name="connsiteY1" fmla="*/ 618565 h 824753"/>
              <a:gd name="connsiteX2" fmla="*/ 1703295 w 1703295"/>
              <a:gd name="connsiteY2" fmla="*/ 0 h 824753"/>
              <a:gd name="connsiteX0" fmla="*/ 0 w 1703295"/>
              <a:gd name="connsiteY0" fmla="*/ 824753 h 824753"/>
              <a:gd name="connsiteX1" fmla="*/ 923365 w 1703295"/>
              <a:gd name="connsiteY1" fmla="*/ 618565 h 824753"/>
              <a:gd name="connsiteX2" fmla="*/ 1703295 w 1703295"/>
              <a:gd name="connsiteY2" fmla="*/ 0 h 824753"/>
              <a:gd name="connsiteX0" fmla="*/ 0 w 1783207"/>
              <a:gd name="connsiteY0" fmla="*/ 824753 h 824753"/>
              <a:gd name="connsiteX1" fmla="*/ 923365 w 1783207"/>
              <a:gd name="connsiteY1" fmla="*/ 618565 h 824753"/>
              <a:gd name="connsiteX2" fmla="*/ 1783207 w 1783207"/>
              <a:gd name="connsiteY2" fmla="*/ 0 h 824753"/>
            </a:gdLst>
            <a:ahLst/>
            <a:cxnLst>
              <a:cxn ang="0">
                <a:pos x="connsiteX0" y="connsiteY0"/>
              </a:cxn>
              <a:cxn ang="0">
                <a:pos x="connsiteX1" y="connsiteY1"/>
              </a:cxn>
              <a:cxn ang="0">
                <a:pos x="connsiteX2" y="connsiteY2"/>
              </a:cxn>
            </a:cxnLst>
            <a:rect l="l" t="t" r="r" b="b"/>
            <a:pathLst>
              <a:path w="1783207" h="824753">
                <a:moveTo>
                  <a:pt x="0" y="824753"/>
                </a:moveTo>
                <a:cubicBezTo>
                  <a:pt x="472141" y="808318"/>
                  <a:pt x="626164" y="756024"/>
                  <a:pt x="923365" y="618565"/>
                </a:cubicBezTo>
                <a:cubicBezTo>
                  <a:pt x="1220566" y="481106"/>
                  <a:pt x="1535183" y="240553"/>
                  <a:pt x="1783207" y="0"/>
                </a:cubicBezTo>
              </a:path>
            </a:pathLst>
          </a:custGeom>
        </p:spPr>
        <p:style>
          <a:lnRef idx="3">
            <a:schemeClr val="accent6"/>
          </a:lnRef>
          <a:fillRef idx="0">
            <a:schemeClr val="accent6"/>
          </a:fillRef>
          <a:effectRef idx="2">
            <a:schemeClr val="accent6"/>
          </a:effectRef>
          <a:fontRef idx="minor">
            <a:schemeClr val="tx1"/>
          </a:fontRef>
        </p:style>
        <p:txBody>
          <a:bodyPr rtlCol="0" anchor="ctr"/>
          <a:lstStyle/>
          <a:p>
            <a:pPr algn="ctr"/>
            <a:endParaRPr kumimoji="1" lang="ja-JP" altLang="en-US" dirty="0"/>
          </a:p>
        </p:txBody>
      </p:sp>
      <p:sp>
        <p:nvSpPr>
          <p:cNvPr id="32" name="Freeform 488"/>
          <p:cNvSpPr>
            <a:spLocks/>
          </p:cNvSpPr>
          <p:nvPr/>
        </p:nvSpPr>
        <p:spPr bwMode="auto">
          <a:xfrm rot="20981307">
            <a:off x="4415953" y="2722538"/>
            <a:ext cx="841698" cy="122535"/>
          </a:xfrm>
          <a:custGeom>
            <a:avLst/>
            <a:gdLst>
              <a:gd name="T0" fmla="*/ 0 w 1451"/>
              <a:gd name="T1" fmla="*/ 91 h 91"/>
              <a:gd name="T2" fmla="*/ 181 w 1451"/>
              <a:gd name="T3" fmla="*/ 0 h 91"/>
              <a:gd name="T4" fmla="*/ 363 w 1451"/>
              <a:gd name="T5" fmla="*/ 91 h 91"/>
              <a:gd name="T6" fmla="*/ 544 w 1451"/>
              <a:gd name="T7" fmla="*/ 0 h 91"/>
              <a:gd name="T8" fmla="*/ 726 w 1451"/>
              <a:gd name="T9" fmla="*/ 91 h 91"/>
              <a:gd name="T10" fmla="*/ 907 w 1451"/>
              <a:gd name="T11" fmla="*/ 0 h 91"/>
              <a:gd name="T12" fmla="*/ 1089 w 1451"/>
              <a:gd name="T13" fmla="*/ 91 h 91"/>
              <a:gd name="T14" fmla="*/ 1270 w 1451"/>
              <a:gd name="T15" fmla="*/ 0 h 91"/>
              <a:gd name="T16" fmla="*/ 1451 w 1451"/>
              <a:gd name="T17"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1" h="91">
                <a:moveTo>
                  <a:pt x="0" y="91"/>
                </a:moveTo>
                <a:cubicBezTo>
                  <a:pt x="60" y="45"/>
                  <a:pt x="121" y="0"/>
                  <a:pt x="181" y="0"/>
                </a:cubicBezTo>
                <a:cubicBezTo>
                  <a:pt x="241" y="0"/>
                  <a:pt x="303" y="91"/>
                  <a:pt x="363" y="91"/>
                </a:cubicBezTo>
                <a:cubicBezTo>
                  <a:pt x="423" y="91"/>
                  <a:pt x="484" y="0"/>
                  <a:pt x="544" y="0"/>
                </a:cubicBezTo>
                <a:cubicBezTo>
                  <a:pt x="604" y="0"/>
                  <a:pt x="666" y="91"/>
                  <a:pt x="726" y="91"/>
                </a:cubicBezTo>
                <a:cubicBezTo>
                  <a:pt x="786" y="91"/>
                  <a:pt x="847" y="0"/>
                  <a:pt x="907" y="0"/>
                </a:cubicBezTo>
                <a:cubicBezTo>
                  <a:pt x="967" y="0"/>
                  <a:pt x="1029" y="91"/>
                  <a:pt x="1089" y="91"/>
                </a:cubicBezTo>
                <a:cubicBezTo>
                  <a:pt x="1149" y="91"/>
                  <a:pt x="1210" y="0"/>
                  <a:pt x="1270" y="0"/>
                </a:cubicBezTo>
                <a:cubicBezTo>
                  <a:pt x="1330" y="0"/>
                  <a:pt x="1390" y="45"/>
                  <a:pt x="1451" y="91"/>
                </a:cubicBezTo>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 name="円/楕円 32"/>
          <p:cNvSpPr/>
          <p:nvPr/>
        </p:nvSpPr>
        <p:spPr>
          <a:xfrm>
            <a:off x="5179750" y="2604647"/>
            <a:ext cx="162407" cy="2137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円/楕円 33"/>
          <p:cNvSpPr/>
          <p:nvPr/>
        </p:nvSpPr>
        <p:spPr>
          <a:xfrm>
            <a:off x="5018210" y="2604647"/>
            <a:ext cx="162407" cy="2137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5" name="直線コネクタ 34"/>
          <p:cNvCxnSpPr/>
          <p:nvPr/>
        </p:nvCxnSpPr>
        <p:spPr>
          <a:xfrm flipV="1">
            <a:off x="5062697" y="2681521"/>
            <a:ext cx="231964" cy="56309"/>
          </a:xfrm>
          <a:prstGeom prst="line">
            <a:avLst/>
          </a:prstGeom>
        </p:spPr>
        <p:style>
          <a:lnRef idx="2">
            <a:schemeClr val="dk1"/>
          </a:lnRef>
          <a:fillRef idx="0">
            <a:schemeClr val="dk1"/>
          </a:fillRef>
          <a:effectRef idx="1">
            <a:schemeClr val="dk1"/>
          </a:effectRef>
          <a:fontRef idx="minor">
            <a:schemeClr val="tx1"/>
          </a:fontRef>
        </p:style>
      </p:cxnSp>
      <p:cxnSp>
        <p:nvCxnSpPr>
          <p:cNvPr id="36" name="直線コネクタ 35"/>
          <p:cNvCxnSpPr/>
          <p:nvPr/>
        </p:nvCxnSpPr>
        <p:spPr>
          <a:xfrm>
            <a:off x="5064343" y="2685019"/>
            <a:ext cx="231964" cy="56309"/>
          </a:xfrm>
          <a:prstGeom prst="line">
            <a:avLst/>
          </a:prstGeom>
        </p:spPr>
        <p:style>
          <a:lnRef idx="2">
            <a:schemeClr val="dk1"/>
          </a:lnRef>
          <a:fillRef idx="0">
            <a:schemeClr val="dk1"/>
          </a:fillRef>
          <a:effectRef idx="1">
            <a:schemeClr val="dk1"/>
          </a:effectRef>
          <a:fontRef idx="minor">
            <a:schemeClr val="tx1"/>
          </a:fontRef>
        </p:style>
      </p:cxnSp>
      <p:sp>
        <p:nvSpPr>
          <p:cNvPr id="42" name="Freeform 488"/>
          <p:cNvSpPr>
            <a:spLocks/>
          </p:cNvSpPr>
          <p:nvPr/>
        </p:nvSpPr>
        <p:spPr bwMode="auto">
          <a:xfrm rot="20981307">
            <a:off x="4415952" y="3017452"/>
            <a:ext cx="841698" cy="122535"/>
          </a:xfrm>
          <a:custGeom>
            <a:avLst/>
            <a:gdLst>
              <a:gd name="T0" fmla="*/ 0 w 1451"/>
              <a:gd name="T1" fmla="*/ 91 h 91"/>
              <a:gd name="T2" fmla="*/ 181 w 1451"/>
              <a:gd name="T3" fmla="*/ 0 h 91"/>
              <a:gd name="T4" fmla="*/ 363 w 1451"/>
              <a:gd name="T5" fmla="*/ 91 h 91"/>
              <a:gd name="T6" fmla="*/ 544 w 1451"/>
              <a:gd name="T7" fmla="*/ 0 h 91"/>
              <a:gd name="T8" fmla="*/ 726 w 1451"/>
              <a:gd name="T9" fmla="*/ 91 h 91"/>
              <a:gd name="T10" fmla="*/ 907 w 1451"/>
              <a:gd name="T11" fmla="*/ 0 h 91"/>
              <a:gd name="T12" fmla="*/ 1089 w 1451"/>
              <a:gd name="T13" fmla="*/ 91 h 91"/>
              <a:gd name="T14" fmla="*/ 1270 w 1451"/>
              <a:gd name="T15" fmla="*/ 0 h 91"/>
              <a:gd name="T16" fmla="*/ 1451 w 1451"/>
              <a:gd name="T17"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1" h="91">
                <a:moveTo>
                  <a:pt x="0" y="91"/>
                </a:moveTo>
                <a:cubicBezTo>
                  <a:pt x="60" y="45"/>
                  <a:pt x="121" y="0"/>
                  <a:pt x="181" y="0"/>
                </a:cubicBezTo>
                <a:cubicBezTo>
                  <a:pt x="241" y="0"/>
                  <a:pt x="303" y="91"/>
                  <a:pt x="363" y="91"/>
                </a:cubicBezTo>
                <a:cubicBezTo>
                  <a:pt x="423" y="91"/>
                  <a:pt x="484" y="0"/>
                  <a:pt x="544" y="0"/>
                </a:cubicBezTo>
                <a:cubicBezTo>
                  <a:pt x="604" y="0"/>
                  <a:pt x="666" y="91"/>
                  <a:pt x="726" y="91"/>
                </a:cubicBezTo>
                <a:cubicBezTo>
                  <a:pt x="786" y="91"/>
                  <a:pt x="847" y="0"/>
                  <a:pt x="907" y="0"/>
                </a:cubicBezTo>
                <a:cubicBezTo>
                  <a:pt x="967" y="0"/>
                  <a:pt x="1029" y="91"/>
                  <a:pt x="1089" y="91"/>
                </a:cubicBezTo>
                <a:cubicBezTo>
                  <a:pt x="1149" y="91"/>
                  <a:pt x="1210" y="0"/>
                  <a:pt x="1270" y="0"/>
                </a:cubicBezTo>
                <a:cubicBezTo>
                  <a:pt x="1330" y="0"/>
                  <a:pt x="1390" y="45"/>
                  <a:pt x="1451" y="91"/>
                </a:cubicBezTo>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3" name="円/楕円 42"/>
          <p:cNvSpPr/>
          <p:nvPr/>
        </p:nvSpPr>
        <p:spPr>
          <a:xfrm>
            <a:off x="5179749" y="2899561"/>
            <a:ext cx="162407" cy="2137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円/楕円 43"/>
          <p:cNvSpPr/>
          <p:nvPr/>
        </p:nvSpPr>
        <p:spPr>
          <a:xfrm>
            <a:off x="5018209" y="2899561"/>
            <a:ext cx="162407" cy="2137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5" name="直線コネクタ 44"/>
          <p:cNvCxnSpPr/>
          <p:nvPr/>
        </p:nvCxnSpPr>
        <p:spPr>
          <a:xfrm flipV="1">
            <a:off x="5062696" y="2976435"/>
            <a:ext cx="231964" cy="56309"/>
          </a:xfrm>
          <a:prstGeom prst="line">
            <a:avLst/>
          </a:prstGeom>
        </p:spPr>
        <p:style>
          <a:lnRef idx="2">
            <a:schemeClr val="dk1"/>
          </a:lnRef>
          <a:fillRef idx="0">
            <a:schemeClr val="dk1"/>
          </a:fillRef>
          <a:effectRef idx="1">
            <a:schemeClr val="dk1"/>
          </a:effectRef>
          <a:fontRef idx="minor">
            <a:schemeClr val="tx1"/>
          </a:fontRef>
        </p:style>
      </p:cxnSp>
      <p:cxnSp>
        <p:nvCxnSpPr>
          <p:cNvPr id="46" name="直線コネクタ 45"/>
          <p:cNvCxnSpPr/>
          <p:nvPr/>
        </p:nvCxnSpPr>
        <p:spPr>
          <a:xfrm>
            <a:off x="5064342" y="2979933"/>
            <a:ext cx="231964" cy="56309"/>
          </a:xfrm>
          <a:prstGeom prst="line">
            <a:avLst/>
          </a:prstGeom>
        </p:spPr>
        <p:style>
          <a:lnRef idx="2">
            <a:schemeClr val="dk1"/>
          </a:lnRef>
          <a:fillRef idx="0">
            <a:schemeClr val="dk1"/>
          </a:fillRef>
          <a:effectRef idx="1">
            <a:schemeClr val="dk1"/>
          </a:effectRef>
          <a:fontRef idx="minor">
            <a:schemeClr val="tx1"/>
          </a:fontRef>
        </p:style>
      </p:cxnSp>
      <p:grpSp>
        <p:nvGrpSpPr>
          <p:cNvPr id="12" name="グループ化 11"/>
          <p:cNvGrpSpPr/>
          <p:nvPr/>
        </p:nvGrpSpPr>
        <p:grpSpPr>
          <a:xfrm>
            <a:off x="5230690" y="5021586"/>
            <a:ext cx="3841642" cy="1737805"/>
            <a:chOff x="5230690" y="5021586"/>
            <a:chExt cx="3841642" cy="1737805"/>
          </a:xfrm>
        </p:grpSpPr>
        <p:sp>
          <p:nvSpPr>
            <p:cNvPr id="52" name="角丸四角形 51"/>
            <p:cNvSpPr/>
            <p:nvPr/>
          </p:nvSpPr>
          <p:spPr>
            <a:xfrm>
              <a:off x="5230690" y="5021586"/>
              <a:ext cx="3787805" cy="1737805"/>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p:cNvSpPr txBox="1"/>
            <p:nvPr/>
          </p:nvSpPr>
          <p:spPr>
            <a:xfrm>
              <a:off x="5343014" y="5119205"/>
              <a:ext cx="3729318" cy="1569660"/>
            </a:xfrm>
            <a:prstGeom prst="rect">
              <a:avLst/>
            </a:prstGeom>
            <a:noFill/>
          </p:spPr>
          <p:txBody>
            <a:bodyPr wrap="square" rtlCol="0">
              <a:spAutoFit/>
            </a:bodyPr>
            <a:lstStyle/>
            <a:p>
              <a:r>
                <a:rPr kumimoji="1" lang="ja-JP" altLang="en-US" sz="2400" b="1" dirty="0" smtClean="0"/>
                <a:t>コメント：</a:t>
              </a:r>
              <a:endParaRPr kumimoji="1" lang="en-US" altLang="ja-JP" sz="2400" b="1" dirty="0" smtClean="0"/>
            </a:p>
            <a:p>
              <a:pPr marL="342900" indent="-342900">
                <a:buFont typeface="Arial" panose="020B0604020202020204" pitchFamily="34" charset="0"/>
                <a:buChar char="•"/>
              </a:pPr>
              <a:r>
                <a:rPr lang="ja-JP" altLang="en-US" sz="2400" dirty="0" smtClean="0"/>
                <a:t>積分計算面倒</a:t>
              </a:r>
              <a:endParaRPr lang="en-US" altLang="ja-JP" sz="2400" dirty="0" smtClean="0"/>
            </a:p>
            <a:p>
              <a:pPr marL="342900" indent="-342900">
                <a:buFont typeface="Arial" panose="020B0604020202020204" pitchFamily="34" charset="0"/>
                <a:buChar char="•"/>
              </a:pPr>
              <a:r>
                <a:rPr kumimoji="1" lang="ja-JP" altLang="en-US" sz="2400" dirty="0" smtClean="0"/>
                <a:t>格子上</a:t>
              </a:r>
              <a:r>
                <a:rPr lang="ja-JP" altLang="en-US" sz="2400" dirty="0" smtClean="0"/>
                <a:t>でも困難</a:t>
              </a:r>
              <a:endParaRPr kumimoji="1" lang="en-US" altLang="ja-JP" sz="2400" dirty="0" smtClean="0"/>
            </a:p>
            <a:p>
              <a:pPr marL="342900" indent="-342900">
                <a:buFont typeface="Arial" panose="020B0604020202020204" pitchFamily="34" charset="0"/>
                <a:buChar char="•"/>
              </a:pPr>
              <a:r>
                <a:rPr lang="en-US" altLang="ja-JP" sz="2400" dirty="0"/>
                <a:t>PHENIX</a:t>
              </a:r>
              <a:r>
                <a:rPr lang="ja-JP" altLang="en-US" sz="2400" dirty="0" smtClean="0"/>
                <a:t>で、</a:t>
              </a:r>
              <a:r>
                <a:rPr lang="en-US" altLang="ja-JP" sz="2400" dirty="0" err="1" smtClean="0"/>
                <a:t>p</a:t>
              </a:r>
              <a:r>
                <a:rPr lang="en-US" altLang="ja-JP" sz="2400" baseline="-25000" dirty="0" err="1" smtClean="0"/>
                <a:t>T</a:t>
              </a:r>
              <a:r>
                <a:rPr lang="ja-JP" altLang="en-US" sz="2400" dirty="0" smtClean="0"/>
                <a:t>ビン解析</a:t>
              </a:r>
              <a:endParaRPr kumimoji="1" lang="ja-JP" altLang="en-US" sz="2400" dirty="0"/>
            </a:p>
          </p:txBody>
        </p:sp>
      </p:grpSp>
      <p:sp>
        <p:nvSpPr>
          <p:cNvPr id="29" name="テキスト ボックス 28"/>
          <p:cNvSpPr txBox="1"/>
          <p:nvPr/>
        </p:nvSpPr>
        <p:spPr>
          <a:xfrm>
            <a:off x="736449" y="2465478"/>
            <a:ext cx="3699992" cy="919401"/>
          </a:xfrm>
          <a:prstGeom prst="wedgeRoundRectCallout">
            <a:avLst>
              <a:gd name="adj1" fmla="val -5181"/>
              <a:gd name="adj2" fmla="val 120030"/>
              <a:gd name="adj3" fmla="val 16667"/>
            </a:avLst>
          </a:prstGeom>
          <a:ln w="28575"/>
        </p:spPr>
        <p:style>
          <a:lnRef idx="2">
            <a:schemeClr val="accent6"/>
          </a:lnRef>
          <a:fillRef idx="1">
            <a:schemeClr val="lt1"/>
          </a:fillRef>
          <a:effectRef idx="0">
            <a:schemeClr val="accent6"/>
          </a:effectRef>
          <a:fontRef idx="minor">
            <a:schemeClr val="dk1"/>
          </a:fontRef>
        </p:style>
        <p:txBody>
          <a:bodyPr wrap="square" rtlCol="0">
            <a:spAutoFit/>
          </a:bodyPr>
          <a:lstStyle/>
          <a:p>
            <a:r>
              <a:rPr kumimoji="1" lang="ja-JP" altLang="en-US" sz="2400" dirty="0" smtClean="0"/>
              <a:t>この経路上を</a:t>
            </a:r>
            <a:r>
              <a:rPr lang="ja-JP" altLang="en-US" sz="2400" dirty="0" smtClean="0"/>
              <a:t>積分した生成量が観測される</a:t>
            </a:r>
            <a:endParaRPr kumimoji="1" lang="ja-JP" altLang="en-US" sz="2400" dirty="0"/>
          </a:p>
        </p:txBody>
      </p:sp>
      <p:sp>
        <p:nvSpPr>
          <p:cNvPr id="50" name="下矢印 49"/>
          <p:cNvSpPr/>
          <p:nvPr/>
        </p:nvSpPr>
        <p:spPr>
          <a:xfrm>
            <a:off x="6207647" y="3461099"/>
            <a:ext cx="1199252" cy="3760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3" name="TexTeXPicture" descr="&lt;?xml version=&quot;1.0&quot; encoding=&quot;utf-16&quot;?&gt;&#10;&lt;TeXTeX&gt;&#10;  &lt;preamble&gt;\documentclass{jarticle}&#10;\usepackage{amsmath}&#10;\pagestyle{empty}&lt;/preamble&gt;&#10;  &lt;body&gt;\begin{align*} &#10;\frac{ d^4R_{ee} }{ dE d^3\vec{p}}(E,\vec{p})&#10;\end{align*}&lt;/body&gt;&#10;  &lt;fcolor&gt;FF000000&lt;/fcolor&gt;&#10;  &lt;bcolor&gt;FFFFFFFF&lt;/bcolor&gt;&#10;  &lt;transparent&gt;True&lt;/transparent&gt;&#10;  &lt;resolution&gt;1800&lt;/resolution&gt;&#10;  &lt;imageh&gt;596&lt;/imageh&gt;&#10;  &lt;imagew&gt;1327&lt;/imagew&gt;&#10;  &lt;scale&gt;50&lt;/scale&gt;&#10;  &lt;cursor&gt;52&lt;/cursor&gt;&#10;&lt;/TeXTeX&g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07647" y="2639684"/>
            <a:ext cx="1562566" cy="701801"/>
          </a:xfrm>
          <a:prstGeom prst="rect">
            <a:avLst/>
          </a:prstGeom>
        </p:spPr>
      </p:pic>
      <p:pic>
        <p:nvPicPr>
          <p:cNvPr id="3" name="TexTeXPicture" descr="&lt;?xml version=&quot;1.0&quot; encoding=&quot;utf-16&quot;?&gt;&#10;&lt;TeXTeX&gt;&#10;  &lt;preamble&gt;\documentclass{jarticle}&#10;\usepackage{amsmath}&#10;\pagestyle{empty}&lt;/preamble&gt;&#10;  &lt;body&gt;\begin{align*} &#10;m&#10;\end{align*}&lt;/body&gt;&#10;  &lt;fcolor&gt;FF000000&lt;/fcolor&gt;&#10;  &lt;bcolor&gt;FFFFFFFF&lt;/bcolor&gt;&#10;  &lt;transparent&gt;True&lt;/transparent&gt;&#10;  &lt;resolution&gt;1800&lt;/resolution&gt;&#10;  &lt;imageh&gt;112&lt;/imageh&gt;&#10;  &lt;imagew&gt;204&lt;/imagew&gt;&#10;  &lt;scale&gt;50&lt;/scale&gt;&#10;  &lt;cursor&gt;17&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2496" y="4726304"/>
            <a:ext cx="322729" cy="177184"/>
          </a:xfrm>
          <a:prstGeom prst="rect">
            <a:avLst/>
          </a:prstGeom>
        </p:spPr>
      </p:pic>
      <p:pic>
        <p:nvPicPr>
          <p:cNvPr id="13" name="TexTeXPicture" descr="&lt;?xml version=&quot;1.0&quot; encoding=&quot;utf-16&quot;?&gt;&#10;&lt;TeXTeX&gt;&#10;  &lt;preamble&gt;\documentclass{jarticle}&#10;\usepackage{amsmath}&#10;\pagestyle{empty}&lt;/preamble&gt;&#10;  &lt;body&gt;\begin{align*} &#10;\int \frac{d^4p}{(2\pi)^4}\frac{ d^4R_{ee} }{ dE d^3\vec{p}}(\omega,\vec{p})\delta(\omega^2-p^2-m^2)&#10;\end{align*}&lt;/body&gt;&#10;  &lt;fcolor&gt;FF000000&lt;/fcolor&gt;&#10;  &lt;bcolor&gt;FFFFFFFF&lt;/bcolor&gt;&#10;  &lt;transparent&gt;True&lt;/transparent&gt;&#10;  &lt;resolution&gt;1800&lt;/resolution&gt;&#10;  &lt;imageh&gt;610&lt;/imageh&gt;&#10;  &lt;imagew&gt;4007&lt;/imagew&gt;&#10;  &lt;scale&gt;50&lt;/scale&gt;&#10;  &lt;cursor&gt;105&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67974" y="3928310"/>
            <a:ext cx="3794036" cy="577580"/>
          </a:xfrm>
          <a:prstGeom prst="rect">
            <a:avLst/>
          </a:prstGeom>
        </p:spPr>
      </p:pic>
    </p:spTree>
    <p:extLst>
      <p:ext uri="{BB962C8B-B14F-4D97-AF65-F5344CB8AC3E}">
        <p14:creationId xmlns:p14="http://schemas.microsoft.com/office/powerpoint/2010/main" val="1032922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515418" y="2409432"/>
            <a:ext cx="4406206" cy="4231327"/>
          </a:xfrm>
          <a:prstGeom prst="rect">
            <a:avLst/>
          </a:prstGeom>
        </p:spPr>
      </p:pic>
      <p:sp>
        <p:nvSpPr>
          <p:cNvPr id="2" name="タイトル 1"/>
          <p:cNvSpPr>
            <a:spLocks noGrp="1"/>
          </p:cNvSpPr>
          <p:nvPr>
            <p:ph type="title"/>
          </p:nvPr>
        </p:nvSpPr>
        <p:spPr/>
        <p:txBody>
          <a:bodyPr/>
          <a:lstStyle/>
          <a:p>
            <a:r>
              <a:rPr kumimoji="1" lang="ja-JP" altLang="en-US" dirty="0" smtClean="0"/>
              <a:t>光子生成量＠</a:t>
            </a:r>
            <a:r>
              <a:rPr kumimoji="1" lang="en-US" altLang="ja-JP" dirty="0" smtClean="0"/>
              <a:t>CERES</a:t>
            </a:r>
            <a:r>
              <a:rPr kumimoji="1" lang="ja-JP" altLang="en-US" dirty="0" smtClean="0"/>
              <a:t>＠</a:t>
            </a:r>
            <a:r>
              <a:rPr kumimoji="1" lang="en-US" altLang="ja-JP" dirty="0" smtClean="0"/>
              <a:t>SPS</a:t>
            </a:r>
            <a:endParaRPr kumimoji="1" lang="ja-JP" altLang="en-US" dirty="0"/>
          </a:p>
        </p:txBody>
      </p:sp>
      <p:sp>
        <p:nvSpPr>
          <p:cNvPr id="5" name="テキスト ボックス 4"/>
          <p:cNvSpPr txBox="1"/>
          <p:nvPr/>
        </p:nvSpPr>
        <p:spPr>
          <a:xfrm>
            <a:off x="5125448" y="4625785"/>
            <a:ext cx="3570208" cy="461665"/>
          </a:xfrm>
          <a:prstGeom prst="rect">
            <a:avLst/>
          </a:prstGeom>
          <a:noFill/>
        </p:spPr>
        <p:txBody>
          <a:bodyPr wrap="none" rtlCol="0">
            <a:spAutoFit/>
          </a:bodyPr>
          <a:lstStyle/>
          <a:p>
            <a:r>
              <a:rPr lang="ja-JP" altLang="en-US" sz="2400" dirty="0" smtClean="0"/>
              <a:t>博士課程</a:t>
            </a:r>
            <a:r>
              <a:rPr kumimoji="1" lang="ja-JP" altLang="en-US" sz="2400" dirty="0" smtClean="0"/>
              <a:t>の北沢の感想：</a:t>
            </a:r>
            <a:endParaRPr kumimoji="1" lang="en-US" altLang="ja-JP" sz="2400" dirty="0" smtClean="0"/>
          </a:p>
        </p:txBody>
      </p:sp>
      <p:sp>
        <p:nvSpPr>
          <p:cNvPr id="6" name="テキスト ボックス 5"/>
          <p:cNvSpPr txBox="1"/>
          <p:nvPr/>
        </p:nvSpPr>
        <p:spPr>
          <a:xfrm>
            <a:off x="5125448" y="5105380"/>
            <a:ext cx="2954655" cy="646331"/>
          </a:xfrm>
          <a:prstGeom prst="rect">
            <a:avLst/>
          </a:prstGeom>
          <a:noFill/>
        </p:spPr>
        <p:txBody>
          <a:bodyPr wrap="none" rtlCol="0">
            <a:spAutoFit/>
          </a:bodyPr>
          <a:lstStyle/>
          <a:p>
            <a:r>
              <a:rPr kumimoji="1" lang="ja-JP" altLang="en-US" sz="3600" dirty="0" smtClean="0"/>
              <a:t>絶望</a:t>
            </a:r>
            <a:r>
              <a:rPr lang="ja-JP" altLang="en-US" sz="3600" dirty="0" smtClean="0"/>
              <a:t>的だわ</a:t>
            </a:r>
            <a:r>
              <a:rPr kumimoji="1" lang="en-US" altLang="ja-JP" sz="3600" dirty="0" smtClean="0"/>
              <a:t>…</a:t>
            </a:r>
            <a:endParaRPr kumimoji="1" lang="ja-JP" altLang="en-US" sz="3600" dirty="0"/>
          </a:p>
        </p:txBody>
      </p:sp>
      <p:sp>
        <p:nvSpPr>
          <p:cNvPr id="7" name="テキスト ボックス 6"/>
          <p:cNvSpPr txBox="1"/>
          <p:nvPr/>
        </p:nvSpPr>
        <p:spPr>
          <a:xfrm>
            <a:off x="6100074" y="5805500"/>
            <a:ext cx="2492990" cy="400110"/>
          </a:xfrm>
          <a:prstGeom prst="rect">
            <a:avLst/>
          </a:prstGeom>
          <a:noFill/>
        </p:spPr>
        <p:txBody>
          <a:bodyPr wrap="none" rtlCol="0">
            <a:spAutoFit/>
          </a:bodyPr>
          <a:lstStyle/>
          <a:p>
            <a:r>
              <a:rPr kumimoji="1" lang="ja-JP" altLang="en-US" sz="2000" dirty="0" smtClean="0"/>
              <a:t>と、初見で思った。</a:t>
            </a:r>
            <a:endParaRPr kumimoji="1" lang="ja-JP" altLang="en-US" sz="2000" dirty="0"/>
          </a:p>
        </p:txBody>
      </p:sp>
      <p:sp>
        <p:nvSpPr>
          <p:cNvPr id="9" name="角丸四角形吹き出し 8"/>
          <p:cNvSpPr/>
          <p:nvPr/>
        </p:nvSpPr>
        <p:spPr>
          <a:xfrm>
            <a:off x="2005730" y="3505818"/>
            <a:ext cx="1831163" cy="560755"/>
          </a:xfrm>
          <a:prstGeom prst="wedgeRoundRectCallout">
            <a:avLst>
              <a:gd name="adj1" fmla="val -36152"/>
              <a:gd name="adj2" fmla="val 86224"/>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2400" dirty="0" smtClean="0"/>
              <a:t>実験データ</a:t>
            </a:r>
            <a:endParaRPr kumimoji="1" lang="ja-JP" altLang="en-US" sz="2400" dirty="0"/>
          </a:p>
        </p:txBody>
      </p:sp>
      <p:sp>
        <p:nvSpPr>
          <p:cNvPr id="10" name="テキスト ボックス 9"/>
          <p:cNvSpPr txBox="1"/>
          <p:nvPr/>
        </p:nvSpPr>
        <p:spPr>
          <a:xfrm>
            <a:off x="6354951" y="2423488"/>
            <a:ext cx="2340705" cy="707886"/>
          </a:xfrm>
          <a:prstGeom prst="rect">
            <a:avLst/>
          </a:prstGeom>
          <a:noFill/>
        </p:spPr>
        <p:txBody>
          <a:bodyPr wrap="none" rtlCol="0">
            <a:spAutoFit/>
          </a:bodyPr>
          <a:lstStyle/>
          <a:p>
            <a:pPr algn="r"/>
            <a:r>
              <a:rPr kumimoji="1" lang="en-US" altLang="ja-JP" sz="2000" dirty="0" smtClean="0"/>
              <a:t>QuarkMatter2005</a:t>
            </a:r>
          </a:p>
          <a:p>
            <a:pPr algn="r"/>
            <a:r>
              <a:rPr lang="en-US" altLang="ja-JP" sz="2000" dirty="0" smtClean="0"/>
              <a:t>CERES</a:t>
            </a:r>
            <a:endParaRPr kumimoji="1" lang="ja-JP" altLang="en-US" sz="2000" dirty="0"/>
          </a:p>
        </p:txBody>
      </p:sp>
    </p:spTree>
    <p:extLst>
      <p:ext uri="{BB962C8B-B14F-4D97-AF65-F5344CB8AC3E}">
        <p14:creationId xmlns:p14="http://schemas.microsoft.com/office/powerpoint/2010/main" val="1763583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3000"/>
                                        <p:tgtEl>
                                          <p:spTgt spid="6"/>
                                        </p:tgtEl>
                                      </p:cBhvr>
                                    </p:animEffect>
                                  </p:childTnLst>
                                </p:cTn>
                              </p:par>
                            </p:childTnLst>
                          </p:cTn>
                        </p:par>
                        <p:par>
                          <p:cTn id="8" fill="hold">
                            <p:stCondLst>
                              <p:cond delay="30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正方形/長方形 37"/>
          <p:cNvSpPr/>
          <p:nvPr/>
        </p:nvSpPr>
        <p:spPr>
          <a:xfrm>
            <a:off x="1346375" y="5118160"/>
            <a:ext cx="685800" cy="340748"/>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角丸四角形 36"/>
          <p:cNvSpPr/>
          <p:nvPr/>
        </p:nvSpPr>
        <p:spPr>
          <a:xfrm>
            <a:off x="5289176" y="2938004"/>
            <a:ext cx="3648636" cy="3301427"/>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p:cNvSpPr/>
          <p:nvPr/>
        </p:nvSpPr>
        <p:spPr>
          <a:xfrm>
            <a:off x="1409129" y="4172372"/>
            <a:ext cx="685800" cy="340748"/>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a:xfrm>
            <a:off x="1409129" y="4660960"/>
            <a:ext cx="685800" cy="340748"/>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p:nvSpPr>
        <p:spPr>
          <a:xfrm>
            <a:off x="1401569" y="5570555"/>
            <a:ext cx="685800" cy="340748"/>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p:cNvSpPr/>
          <p:nvPr/>
        </p:nvSpPr>
        <p:spPr>
          <a:xfrm>
            <a:off x="1416514" y="6100802"/>
            <a:ext cx="685800" cy="340748"/>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p:nvSpPr>
        <p:spPr>
          <a:xfrm>
            <a:off x="1519516" y="3682518"/>
            <a:ext cx="685800" cy="340748"/>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smtClean="0"/>
              <a:t>メソン崩壊</a:t>
            </a:r>
            <a:r>
              <a:rPr lang="ja-JP" altLang="en-US" dirty="0" smtClean="0"/>
              <a:t>によるレプトン対生成</a:t>
            </a:r>
            <a:endParaRPr kumimoji="1" lang="ja-JP" altLang="en-US" dirty="0"/>
          </a:p>
        </p:txBody>
      </p:sp>
      <p:pic>
        <p:nvPicPr>
          <p:cNvPr id="4" name="TexTeXPicture" descr="&lt;?xml version=&quot;1.0&quot; encoding=&quot;utf-16&quot;?&gt;&#10;&lt;TeXTeX&gt;&#10;  &lt;preamble&gt;\documentclass{jarticle}&#10;\usepackage{amsmath}&#10;\pagestyle{empty}&lt;/preamble&gt;&#10;  &lt;body&gt;\begin{align*} &#10;\pi^0 \to e^+ e^- \gamma&#10;\end{align*}&lt;/body&gt;&#10;  &lt;fcolor&gt;FF000000&lt;/fcolor&gt;&#10;  &lt;bcolor&gt;FFFFFFFF&lt;/bcolor&gt;&#10;  &lt;transparent&gt;True&lt;/transparent&gt;&#10;  &lt;resolution&gt;1800&lt;/resolution&gt;&#10;  &lt;imageh&gt;273&lt;/imageh&gt;&#10;  &lt;imagew&gt;1343&lt;/imagew&gt;&#10;  &lt;scale&gt;50&lt;/scale&gt;&#10;  &lt;cursor&gt;40&lt;/cursor&gt;&#10;&lt;/TeXTeX&g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210" y="3675536"/>
            <a:ext cx="1721224" cy="349884"/>
          </a:xfrm>
          <a:prstGeom prst="rect">
            <a:avLst/>
          </a:prstGeom>
        </p:spPr>
      </p:pic>
      <p:pic>
        <p:nvPicPr>
          <p:cNvPr id="6" name="TexTeXPicture" descr="&lt;?xml version=&quot;1.0&quot; encoding=&quot;utf-16&quot;?&gt;&#10;&lt;TeXTeX&gt;&#10;  &lt;preamble&gt;\documentclass{jarticle}&#10;\usepackage{amsmath}&#10;\pagestyle{empty}&lt;/preamble&gt;&#10;  &lt;body&gt;\begin{align*} &#10;\omega \to e^+ e^- \pi^0&#10;\end{align*}&lt;/body&gt;&#10;  &lt;fcolor&gt;FF000000&lt;/fcolor&gt;&#10;  &lt;bcolor&gt;FFFFFFFF&lt;/bcolor&gt;&#10;  &lt;transparent&gt;True&lt;/transparent&gt;&#10;  &lt;resolution&gt;1800&lt;/resolution&gt;&#10;  &lt;imageh&gt;222&lt;/imageh&gt;&#10;  &lt;imagew&gt;1356&lt;/imagew&gt;&#10;  &lt;scale&gt;50&lt;/scale&gt;&#10;  &lt;cursor&gt;40&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210" y="4160154"/>
            <a:ext cx="1737885" cy="284521"/>
          </a:xfrm>
          <a:prstGeom prst="rect">
            <a:avLst/>
          </a:prstGeom>
        </p:spPr>
      </p:pic>
      <p:pic>
        <p:nvPicPr>
          <p:cNvPr id="7" name="TexTeXPicture" descr="&lt;?xml version=&quot;1.0&quot; encoding=&quot;utf-16&quot;?&gt;&#10;&lt;TeXTeX&gt;&#10;  &lt;preamble&gt;\documentclass{jarticle}&#10;\usepackage{amsmath}&#10;\pagestyle{empty}&lt;/preamble&gt;&#10;  &lt;body&gt;\begin{align*} &#10;\eta \to e^+ e^- \gamma&#10;\end{align*}&lt;/body&gt;&#10;  &lt;fcolor&gt;FF000000&lt;/fcolor&gt;&#10;  &lt;bcolor&gt;FFFFFFFF&lt;/bcolor&gt;&#10;  &lt;transparent&gt;True&lt;/transparent&gt;&#10;  &lt;resolution&gt;1800&lt;/resolution&gt;&#10;  &lt;imageh&gt;265&lt;/imageh&gt;&#10;  &lt;imagew&gt;1213&lt;/imagew&gt;&#10;  &lt;scale&gt;50&lt;/scale&gt;&#10;  &lt;cursor&gt;39&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210" y="5583110"/>
            <a:ext cx="1622612" cy="354486"/>
          </a:xfrm>
          <a:prstGeom prst="rect">
            <a:avLst/>
          </a:prstGeom>
        </p:spPr>
      </p:pic>
      <p:pic>
        <p:nvPicPr>
          <p:cNvPr id="9" name="TexTeXPicture" descr="&lt;?xml version=&quot;1.0&quot; encoding=&quot;utf-16&quot;?&gt;&#10;&lt;TeXTeX&gt;&#10;  &lt;preamble&gt;\documentclass{jarticle}&#10;\usepackage{amsmath}&#10;\pagestyle{empty}&lt;/preamble&gt;&#10;  &lt;body&gt;\begin{align*} &#10;\omega \to e^+ e^-&#10;\end{align*}&lt;/body&gt;&#10;  &lt;fcolor&gt;FF000000&lt;/fcolor&gt;&#10;  &lt;bcolor&gt;FFFFFFFF&lt;/bcolor&gt;&#10;  &lt;transparent&gt;True&lt;/transparent&gt;&#10;  &lt;resolution&gt;1800&lt;/resolution&gt;&#10;  &lt;imageh&gt;214&lt;/imageh&gt;&#10;  &lt;imagew&gt;1082&lt;/imagew&gt;&#10;  &lt;scale&gt;50&lt;/scale&gt;&#10;  &lt;cursor&gt;34&lt;/cursor&gt;&#10;&lt;/TeXTeX&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8210" y="4660960"/>
            <a:ext cx="1386719" cy="274268"/>
          </a:xfrm>
          <a:prstGeom prst="rect">
            <a:avLst/>
          </a:prstGeom>
        </p:spPr>
      </p:pic>
      <p:pic>
        <p:nvPicPr>
          <p:cNvPr id="11" name="TexTeXPicture" descr="&lt;?xml version=&quot;1.0&quot; encoding=&quot;utf-16&quot;?&gt;&#10;&lt;TeXTeX&gt;&#10;  &lt;preamble&gt;\documentclass{jarticle}&#10;\usepackage{amsmath}&#10;\pagestyle{empty}&lt;/preamble&gt;&#10;  &lt;body&gt;\begin{align*} &#10;\phi \to e^+ e^-&#10;\end{align*}&lt;/body&gt;&#10;  &lt;fcolor&gt;FF000000&lt;/fcolor&gt;&#10;  &lt;bcolor&gt;FFFFFFFF&lt;/bcolor&gt;&#10;  &lt;transparent&gt;True&lt;/transparent&gt;&#10;  &lt;resolution&gt;1800&lt;/resolution&gt;&#10;  &lt;imageh&gt;261&lt;/imageh&gt;&#10;  &lt;imagew&gt;1059&lt;/imagew&gt;&#10;  &lt;scale&gt;50&lt;/scale&gt;&#10;  &lt;cursor&gt;32&lt;/cursor&gt;&#10;&lt;/TeXTeX&g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8210" y="6092415"/>
            <a:ext cx="1416608" cy="349135"/>
          </a:xfrm>
          <a:prstGeom prst="rect">
            <a:avLst/>
          </a:prstGeom>
        </p:spPr>
      </p:pic>
      <p:sp>
        <p:nvSpPr>
          <p:cNvPr id="12" name="Freeform 488"/>
          <p:cNvSpPr>
            <a:spLocks/>
          </p:cNvSpPr>
          <p:nvPr/>
        </p:nvSpPr>
        <p:spPr bwMode="auto">
          <a:xfrm rot="20229308">
            <a:off x="6427077" y="4961437"/>
            <a:ext cx="777898" cy="119295"/>
          </a:xfrm>
          <a:custGeom>
            <a:avLst/>
            <a:gdLst>
              <a:gd name="T0" fmla="*/ 0 w 1451"/>
              <a:gd name="T1" fmla="*/ 91 h 91"/>
              <a:gd name="T2" fmla="*/ 181 w 1451"/>
              <a:gd name="T3" fmla="*/ 0 h 91"/>
              <a:gd name="T4" fmla="*/ 363 w 1451"/>
              <a:gd name="T5" fmla="*/ 91 h 91"/>
              <a:gd name="T6" fmla="*/ 544 w 1451"/>
              <a:gd name="T7" fmla="*/ 0 h 91"/>
              <a:gd name="T8" fmla="*/ 726 w 1451"/>
              <a:gd name="T9" fmla="*/ 91 h 91"/>
              <a:gd name="T10" fmla="*/ 907 w 1451"/>
              <a:gd name="T11" fmla="*/ 0 h 91"/>
              <a:gd name="T12" fmla="*/ 1089 w 1451"/>
              <a:gd name="T13" fmla="*/ 91 h 91"/>
              <a:gd name="T14" fmla="*/ 1270 w 1451"/>
              <a:gd name="T15" fmla="*/ 0 h 91"/>
              <a:gd name="T16" fmla="*/ 1451 w 1451"/>
              <a:gd name="T17" fmla="*/ 91 h 91"/>
              <a:gd name="connsiteX0" fmla="*/ 0 w 8753"/>
              <a:gd name="connsiteY0" fmla="*/ 10000 h 10000"/>
              <a:gd name="connsiteX1" fmla="*/ 1247 w 8753"/>
              <a:gd name="connsiteY1" fmla="*/ 0 h 10000"/>
              <a:gd name="connsiteX2" fmla="*/ 2502 w 8753"/>
              <a:gd name="connsiteY2" fmla="*/ 10000 h 10000"/>
              <a:gd name="connsiteX3" fmla="*/ 3749 w 8753"/>
              <a:gd name="connsiteY3" fmla="*/ 0 h 10000"/>
              <a:gd name="connsiteX4" fmla="*/ 5003 w 8753"/>
              <a:gd name="connsiteY4" fmla="*/ 10000 h 10000"/>
              <a:gd name="connsiteX5" fmla="*/ 6251 w 8753"/>
              <a:gd name="connsiteY5" fmla="*/ 0 h 10000"/>
              <a:gd name="connsiteX6" fmla="*/ 7505 w 8753"/>
              <a:gd name="connsiteY6" fmla="*/ 10000 h 10000"/>
              <a:gd name="connsiteX7" fmla="*/ 8753 w 8753"/>
              <a:gd name="connsiteY7" fmla="*/ 0 h 10000"/>
              <a:gd name="connsiteX0" fmla="*/ 0 w 8574"/>
              <a:gd name="connsiteY0" fmla="*/ 10000 h 10000"/>
              <a:gd name="connsiteX1" fmla="*/ 1425 w 8574"/>
              <a:gd name="connsiteY1" fmla="*/ 0 h 10000"/>
              <a:gd name="connsiteX2" fmla="*/ 2858 w 8574"/>
              <a:gd name="connsiteY2" fmla="*/ 10000 h 10000"/>
              <a:gd name="connsiteX3" fmla="*/ 4283 w 8574"/>
              <a:gd name="connsiteY3" fmla="*/ 0 h 10000"/>
              <a:gd name="connsiteX4" fmla="*/ 5716 w 8574"/>
              <a:gd name="connsiteY4" fmla="*/ 10000 h 10000"/>
              <a:gd name="connsiteX5" fmla="*/ 7142 w 8574"/>
              <a:gd name="connsiteY5" fmla="*/ 0 h 10000"/>
              <a:gd name="connsiteX6" fmla="*/ 8574 w 8574"/>
              <a:gd name="connsiteY6"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74" h="10000">
                <a:moveTo>
                  <a:pt x="0" y="10000"/>
                </a:moveTo>
                <a:cubicBezTo>
                  <a:pt x="473" y="4945"/>
                  <a:pt x="953" y="0"/>
                  <a:pt x="1425" y="0"/>
                </a:cubicBezTo>
                <a:cubicBezTo>
                  <a:pt x="1898" y="0"/>
                  <a:pt x="2385" y="10000"/>
                  <a:pt x="2858" y="10000"/>
                </a:cubicBezTo>
                <a:cubicBezTo>
                  <a:pt x="3330" y="10000"/>
                  <a:pt x="3811" y="0"/>
                  <a:pt x="4283" y="0"/>
                </a:cubicBezTo>
                <a:cubicBezTo>
                  <a:pt x="4756" y="0"/>
                  <a:pt x="5244" y="10000"/>
                  <a:pt x="5716" y="10000"/>
                </a:cubicBezTo>
                <a:cubicBezTo>
                  <a:pt x="6189" y="10000"/>
                  <a:pt x="6669" y="0"/>
                  <a:pt x="7142" y="0"/>
                </a:cubicBezTo>
                <a:cubicBezTo>
                  <a:pt x="7613" y="0"/>
                  <a:pt x="8102" y="10000"/>
                  <a:pt x="8574" y="10000"/>
                </a:cubicBezTo>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cxnSp>
        <p:nvCxnSpPr>
          <p:cNvPr id="13" name="直線コネクタ 12"/>
          <p:cNvCxnSpPr/>
          <p:nvPr/>
        </p:nvCxnSpPr>
        <p:spPr>
          <a:xfrm>
            <a:off x="5722514" y="5201123"/>
            <a:ext cx="738811" cy="8704"/>
          </a:xfrm>
          <a:prstGeom prst="line">
            <a:avLst/>
          </a:prstGeom>
          <a:ln w="38100"/>
        </p:spPr>
        <p:style>
          <a:lnRef idx="2">
            <a:schemeClr val="accent5"/>
          </a:lnRef>
          <a:fillRef idx="0">
            <a:schemeClr val="accent5"/>
          </a:fillRef>
          <a:effectRef idx="1">
            <a:schemeClr val="accent5"/>
          </a:effectRef>
          <a:fontRef idx="minor">
            <a:schemeClr val="tx1"/>
          </a:fontRef>
        </p:style>
      </p:cxnSp>
      <p:sp>
        <p:nvSpPr>
          <p:cNvPr id="19" name="Freeform 488"/>
          <p:cNvSpPr>
            <a:spLocks/>
          </p:cNvSpPr>
          <p:nvPr/>
        </p:nvSpPr>
        <p:spPr bwMode="auto">
          <a:xfrm rot="11916370">
            <a:off x="6414932" y="5453756"/>
            <a:ext cx="1606704" cy="140987"/>
          </a:xfrm>
          <a:custGeom>
            <a:avLst/>
            <a:gdLst>
              <a:gd name="T0" fmla="*/ 0 w 1451"/>
              <a:gd name="T1" fmla="*/ 91 h 91"/>
              <a:gd name="T2" fmla="*/ 181 w 1451"/>
              <a:gd name="T3" fmla="*/ 0 h 91"/>
              <a:gd name="T4" fmla="*/ 363 w 1451"/>
              <a:gd name="T5" fmla="*/ 91 h 91"/>
              <a:gd name="T6" fmla="*/ 544 w 1451"/>
              <a:gd name="T7" fmla="*/ 0 h 91"/>
              <a:gd name="T8" fmla="*/ 726 w 1451"/>
              <a:gd name="T9" fmla="*/ 91 h 91"/>
              <a:gd name="T10" fmla="*/ 907 w 1451"/>
              <a:gd name="T11" fmla="*/ 0 h 91"/>
              <a:gd name="T12" fmla="*/ 1089 w 1451"/>
              <a:gd name="T13" fmla="*/ 91 h 91"/>
              <a:gd name="T14" fmla="*/ 1270 w 1451"/>
              <a:gd name="T15" fmla="*/ 0 h 91"/>
              <a:gd name="T16" fmla="*/ 1451 w 1451"/>
              <a:gd name="T17"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1" h="91">
                <a:moveTo>
                  <a:pt x="0" y="91"/>
                </a:moveTo>
                <a:cubicBezTo>
                  <a:pt x="60" y="45"/>
                  <a:pt x="121" y="0"/>
                  <a:pt x="181" y="0"/>
                </a:cubicBezTo>
                <a:cubicBezTo>
                  <a:pt x="241" y="0"/>
                  <a:pt x="303" y="91"/>
                  <a:pt x="363" y="91"/>
                </a:cubicBezTo>
                <a:cubicBezTo>
                  <a:pt x="423" y="91"/>
                  <a:pt x="484" y="0"/>
                  <a:pt x="544" y="0"/>
                </a:cubicBezTo>
                <a:cubicBezTo>
                  <a:pt x="604" y="0"/>
                  <a:pt x="666" y="91"/>
                  <a:pt x="726" y="91"/>
                </a:cubicBezTo>
                <a:cubicBezTo>
                  <a:pt x="786" y="91"/>
                  <a:pt x="847" y="0"/>
                  <a:pt x="907" y="0"/>
                </a:cubicBezTo>
                <a:cubicBezTo>
                  <a:pt x="967" y="0"/>
                  <a:pt x="1029" y="91"/>
                  <a:pt x="1089" y="91"/>
                </a:cubicBezTo>
                <a:cubicBezTo>
                  <a:pt x="1149" y="91"/>
                  <a:pt x="1210" y="0"/>
                  <a:pt x="1270" y="0"/>
                </a:cubicBezTo>
                <a:cubicBezTo>
                  <a:pt x="1330" y="0"/>
                  <a:pt x="1390" y="45"/>
                  <a:pt x="1451" y="91"/>
                </a:cubicBezTo>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cxnSp>
        <p:nvCxnSpPr>
          <p:cNvPr id="20" name="直線コネクタ 19"/>
          <p:cNvCxnSpPr/>
          <p:nvPr/>
        </p:nvCxnSpPr>
        <p:spPr>
          <a:xfrm flipV="1">
            <a:off x="7173239" y="4724443"/>
            <a:ext cx="1149039" cy="186731"/>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7177151" y="4934883"/>
            <a:ext cx="1145127" cy="123355"/>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pic>
        <p:nvPicPr>
          <p:cNvPr id="22" name="TexTeXPicture" descr="&lt;?xml version=&quot;1.0&quot; encoding=&quot;utf-16&quot;?&gt;&#10;&lt;TeXTeX&gt;&#10;  &lt;preamble&gt;\documentclass{jarticle}&#10;\usepackage{amsmath}&#10;\pagestyle{empty}&lt;/preamble&gt;&#10;  &lt;body&gt;\begin{align*} &#10;e^+&#10;\end{align*}&lt;/body&gt;&#10;  &lt;fcolor&gt;FF000000&lt;/fcolor&gt;&#10;  &lt;bcolor&gt;FFFFFFFF&lt;/bcolor&gt;&#10;  &lt;transparent&gt;True&lt;/transparent&gt;&#10;  &lt;resolution&gt;1800&lt;/resolution&gt;&#10;  &lt;imageh&gt;213&lt;/imageh&gt;&#10;  &lt;imagew&gt;246&lt;/imagew&gt;&#10;  &lt;scale&gt;50&lt;/scale&gt;&#10;  &lt;cursor&gt;19&lt;/cursor&gt;&#10;&lt;/TeXTeX&gt;"/>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439216" y="4905027"/>
            <a:ext cx="352023" cy="304800"/>
          </a:xfrm>
          <a:prstGeom prst="rect">
            <a:avLst/>
          </a:prstGeom>
        </p:spPr>
      </p:pic>
      <p:pic>
        <p:nvPicPr>
          <p:cNvPr id="23" name="TexTeXPicture" descr="&lt;?xml version=&quot;1.0&quot; encoding=&quot;utf-16&quot;?&gt;&#10;&lt;TeXTeX&gt;&#10;  &lt;preamble&gt;\documentclass{jarticle}&#10;\usepackage{amsmath}&#10;\pagestyle{empty}&lt;/preamble&gt;&#10;  &lt;body&gt;\begin{align*} &#10;e^-&#10;\end{align*}&lt;/body&gt;&#10;  &lt;fcolor&gt;FF000000&lt;/fcolor&gt;&#10;  &lt;bcolor&gt;FFFFFFFF&lt;/bcolor&gt;&#10;  &lt;transparent&gt;True&lt;/transparent&gt;&#10;  &lt;resolution&gt;1800&lt;/resolution&gt;&#10;  &lt;imageh&gt;153&lt;/imageh&gt;&#10;  &lt;imagew&gt;242&lt;/imagew&gt;&#10;  &lt;scale&gt;50&lt;/scale&gt;&#10;  &lt;cursor&gt;19&lt;/cursor&gt;&#10;&lt;/TeXTeX&gt;"/>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444940" y="4614972"/>
            <a:ext cx="346299" cy="218941"/>
          </a:xfrm>
          <a:prstGeom prst="rect">
            <a:avLst/>
          </a:prstGeom>
        </p:spPr>
      </p:pic>
      <p:sp>
        <p:nvSpPr>
          <p:cNvPr id="26" name="テキスト ボックス 25"/>
          <p:cNvSpPr txBox="1"/>
          <p:nvPr/>
        </p:nvSpPr>
        <p:spPr>
          <a:xfrm>
            <a:off x="5786946" y="3131670"/>
            <a:ext cx="2739854" cy="800219"/>
          </a:xfrm>
          <a:prstGeom prst="rect">
            <a:avLst/>
          </a:prstGeom>
          <a:noFill/>
        </p:spPr>
        <p:txBody>
          <a:bodyPr wrap="none" rtlCol="0">
            <a:spAutoFit/>
          </a:bodyPr>
          <a:lstStyle/>
          <a:p>
            <a:pPr algn="ctr"/>
            <a:r>
              <a:rPr kumimoji="1" lang="ja-JP" altLang="en-US" dirty="0" smtClean="0">
                <a:solidFill>
                  <a:schemeClr val="accent3">
                    <a:lumMod val="50000"/>
                  </a:schemeClr>
                </a:solidFill>
              </a:rPr>
              <a:t>覚えておこう！</a:t>
            </a:r>
            <a:endParaRPr kumimoji="1" lang="en-US" altLang="ja-JP" dirty="0" smtClean="0">
              <a:solidFill>
                <a:schemeClr val="accent3">
                  <a:lumMod val="50000"/>
                </a:schemeClr>
              </a:solidFill>
            </a:endParaRPr>
          </a:p>
          <a:p>
            <a:pPr algn="ctr"/>
            <a:r>
              <a:rPr lang="en-US" altLang="ja-JP" sz="2800" b="1" dirty="0" smtClean="0">
                <a:solidFill>
                  <a:schemeClr val="accent3">
                    <a:lumMod val="50000"/>
                  </a:schemeClr>
                </a:solidFill>
              </a:rPr>
              <a:t>“</a:t>
            </a:r>
            <a:r>
              <a:rPr lang="en-US" altLang="ja-JP" sz="2800" b="1" dirty="0" err="1" smtClean="0">
                <a:solidFill>
                  <a:schemeClr val="accent3">
                    <a:lumMod val="50000"/>
                  </a:schemeClr>
                </a:solidFill>
              </a:rPr>
              <a:t>Dalitz</a:t>
            </a:r>
            <a:r>
              <a:rPr lang="en-US" altLang="ja-JP" sz="2800" b="1" dirty="0" smtClean="0">
                <a:solidFill>
                  <a:schemeClr val="accent3">
                    <a:lumMod val="50000"/>
                  </a:schemeClr>
                </a:solidFill>
              </a:rPr>
              <a:t> Decay”</a:t>
            </a:r>
            <a:endParaRPr kumimoji="1" lang="ja-JP" altLang="en-US" sz="2800" b="1" dirty="0">
              <a:solidFill>
                <a:schemeClr val="accent3">
                  <a:lumMod val="50000"/>
                </a:schemeClr>
              </a:solidFill>
            </a:endParaRPr>
          </a:p>
        </p:txBody>
      </p:sp>
      <p:sp>
        <p:nvSpPr>
          <p:cNvPr id="28" name="角丸四角形吹き出し 27"/>
          <p:cNvSpPr/>
          <p:nvPr/>
        </p:nvSpPr>
        <p:spPr>
          <a:xfrm>
            <a:off x="5551581" y="4132104"/>
            <a:ext cx="1470825" cy="593127"/>
          </a:xfrm>
          <a:prstGeom prst="wedgeRoundRectCallout">
            <a:avLst>
              <a:gd name="adj1" fmla="val 32015"/>
              <a:gd name="adj2" fmla="val 82805"/>
              <a:gd name="adj3" fmla="val 16667"/>
            </a:avLst>
          </a:prstGeom>
          <a:ln>
            <a:solidFill>
              <a:srgbClr val="0070C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2400" dirty="0" smtClean="0">
                <a:solidFill>
                  <a:srgbClr val="0070C0"/>
                </a:solidFill>
              </a:rPr>
              <a:t>仮想</a:t>
            </a:r>
            <a:r>
              <a:rPr lang="ja-JP" altLang="en-US" sz="2400" dirty="0">
                <a:solidFill>
                  <a:srgbClr val="0070C0"/>
                </a:solidFill>
              </a:rPr>
              <a:t>光子</a:t>
            </a:r>
            <a:endParaRPr kumimoji="1" lang="ja-JP" altLang="en-US" sz="2400" dirty="0">
              <a:solidFill>
                <a:srgbClr val="0070C0"/>
              </a:solidFill>
            </a:endParaRPr>
          </a:p>
        </p:txBody>
      </p:sp>
      <p:sp>
        <p:nvSpPr>
          <p:cNvPr id="29" name="テキスト ボックス 28"/>
          <p:cNvSpPr txBox="1"/>
          <p:nvPr/>
        </p:nvSpPr>
        <p:spPr>
          <a:xfrm>
            <a:off x="424418" y="2479903"/>
            <a:ext cx="4801314" cy="461665"/>
          </a:xfrm>
          <a:prstGeom prst="rect">
            <a:avLst/>
          </a:prstGeom>
          <a:noFill/>
        </p:spPr>
        <p:txBody>
          <a:bodyPr wrap="none" rtlCol="0">
            <a:spAutoFit/>
          </a:bodyPr>
          <a:lstStyle/>
          <a:p>
            <a:r>
              <a:rPr kumimoji="1" lang="ja-JP" altLang="en-US" sz="2400" dirty="0" smtClean="0"/>
              <a:t>メソン崩壊によるレプトン対生成</a:t>
            </a:r>
            <a:endParaRPr kumimoji="1" lang="ja-JP" altLang="en-US" sz="2400" dirty="0"/>
          </a:p>
        </p:txBody>
      </p:sp>
      <p:sp>
        <p:nvSpPr>
          <p:cNvPr id="35" name="テキスト ボックス 34"/>
          <p:cNvSpPr txBox="1"/>
          <p:nvPr/>
        </p:nvSpPr>
        <p:spPr>
          <a:xfrm>
            <a:off x="1013012" y="3072479"/>
            <a:ext cx="800219" cy="461665"/>
          </a:xfrm>
          <a:prstGeom prst="rect">
            <a:avLst/>
          </a:prstGeom>
          <a:noFill/>
        </p:spPr>
        <p:txBody>
          <a:bodyPr wrap="none" rtlCol="0">
            <a:spAutoFit/>
          </a:bodyPr>
          <a:lstStyle/>
          <a:p>
            <a:r>
              <a:rPr kumimoji="1" lang="ja-JP" altLang="en-US" sz="2400" dirty="0" smtClean="0"/>
              <a:t>崩壊</a:t>
            </a:r>
            <a:endParaRPr kumimoji="1" lang="ja-JP" altLang="en-US" sz="2400" dirty="0"/>
          </a:p>
        </p:txBody>
      </p:sp>
      <p:sp>
        <p:nvSpPr>
          <p:cNvPr id="36" name="テキスト ボックス 35"/>
          <p:cNvSpPr txBox="1"/>
          <p:nvPr/>
        </p:nvSpPr>
        <p:spPr>
          <a:xfrm>
            <a:off x="3123924" y="3072479"/>
            <a:ext cx="1107996" cy="461665"/>
          </a:xfrm>
          <a:prstGeom prst="rect">
            <a:avLst/>
          </a:prstGeom>
          <a:noFill/>
        </p:spPr>
        <p:txBody>
          <a:bodyPr wrap="none" rtlCol="0">
            <a:spAutoFit/>
          </a:bodyPr>
          <a:lstStyle/>
          <a:p>
            <a:r>
              <a:rPr kumimoji="1" lang="ja-JP" altLang="en-US" sz="2400" dirty="0" smtClean="0"/>
              <a:t>分岐比</a:t>
            </a:r>
            <a:endParaRPr kumimoji="1" lang="ja-JP" altLang="en-US" sz="2400" dirty="0"/>
          </a:p>
        </p:txBody>
      </p:sp>
      <p:sp>
        <p:nvSpPr>
          <p:cNvPr id="3" name="テキスト ボックス 2"/>
          <p:cNvSpPr txBox="1"/>
          <p:nvPr/>
        </p:nvSpPr>
        <p:spPr>
          <a:xfrm>
            <a:off x="3141805" y="3685461"/>
            <a:ext cx="848309" cy="461665"/>
          </a:xfrm>
          <a:prstGeom prst="rect">
            <a:avLst/>
          </a:prstGeom>
          <a:noFill/>
        </p:spPr>
        <p:txBody>
          <a:bodyPr wrap="none" rtlCol="0">
            <a:spAutoFit/>
          </a:bodyPr>
          <a:lstStyle/>
          <a:p>
            <a:r>
              <a:rPr kumimoji="1" lang="en-US" altLang="ja-JP" sz="2400" dirty="0" smtClean="0"/>
              <a:t>1.2%</a:t>
            </a:r>
            <a:endParaRPr kumimoji="1" lang="ja-JP" altLang="en-US" sz="2400" dirty="0"/>
          </a:p>
        </p:txBody>
      </p:sp>
      <p:pic>
        <p:nvPicPr>
          <p:cNvPr id="5" name="TexTeXPicture" descr="&lt;?xml version=&quot;1.0&quot; encoding=&quot;utf-16&quot;?&gt;&#10;&lt;TeXTeX&gt;&#10;  &lt;preamble&gt;\documentclass{jarticle}&#10;\usepackage{amsmath}&#10;\pagestyle{empty}&lt;/preamble&gt;&#10;  &lt;body&gt;\begin{align*} &#10;\rho \to e^+ e^-&#10;\end{align*}&lt;/body&gt;&#10;  &lt;fcolor&gt;FF000000&lt;/fcolor&gt;&#10;  &lt;bcolor&gt;FFFFFFFF&lt;/bcolor&gt;&#10;  &lt;transparent&gt;True&lt;/transparent&gt;&#10;  &lt;resolution&gt;1800&lt;/resolution&gt;&#10;  &lt;imageh&gt;265&lt;/imageh&gt;&#10;  &lt;imagew&gt;1044&lt;/imagew&gt;&#10;  &lt;scale&gt;50&lt;/scale&gt;&#10;  &lt;cursor&gt;32&lt;/cursor&gt;&#10;&lt;/TeXTeX&gt;"/>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08210" y="5126595"/>
            <a:ext cx="1293774" cy="328400"/>
          </a:xfrm>
          <a:prstGeom prst="rect">
            <a:avLst/>
          </a:prstGeom>
        </p:spPr>
      </p:pic>
      <p:sp>
        <p:nvSpPr>
          <p:cNvPr id="39" name="テキスト ボックス 38"/>
          <p:cNvSpPr txBox="1"/>
          <p:nvPr/>
        </p:nvSpPr>
        <p:spPr>
          <a:xfrm>
            <a:off x="3141640" y="5532015"/>
            <a:ext cx="1018227" cy="461665"/>
          </a:xfrm>
          <a:prstGeom prst="rect">
            <a:avLst/>
          </a:prstGeom>
          <a:noFill/>
        </p:spPr>
        <p:txBody>
          <a:bodyPr wrap="none" rtlCol="0">
            <a:spAutoFit/>
          </a:bodyPr>
          <a:lstStyle/>
          <a:p>
            <a:r>
              <a:rPr lang="en-US" altLang="ja-JP" sz="2400" dirty="0" smtClean="0"/>
              <a:t>0.7</a:t>
            </a:r>
            <a:r>
              <a:rPr kumimoji="1" lang="en-US" altLang="ja-JP" sz="2400" dirty="0" smtClean="0"/>
              <a:t>2</a:t>
            </a:r>
            <a:r>
              <a:rPr kumimoji="1" lang="en-US" altLang="ja-JP" sz="2400" dirty="0" smtClean="0"/>
              <a:t>%</a:t>
            </a:r>
            <a:endParaRPr kumimoji="1" lang="ja-JP" altLang="en-US" sz="2400" dirty="0"/>
          </a:p>
        </p:txBody>
      </p:sp>
      <p:sp>
        <p:nvSpPr>
          <p:cNvPr id="8" name="テキスト ボックス 7"/>
          <p:cNvSpPr txBox="1"/>
          <p:nvPr/>
        </p:nvSpPr>
        <p:spPr>
          <a:xfrm>
            <a:off x="3141640" y="4140748"/>
            <a:ext cx="1018227" cy="461665"/>
          </a:xfrm>
          <a:prstGeom prst="rect">
            <a:avLst/>
          </a:prstGeom>
          <a:noFill/>
        </p:spPr>
        <p:txBody>
          <a:bodyPr wrap="none" rtlCol="0">
            <a:spAutoFit/>
          </a:bodyPr>
          <a:lstStyle/>
          <a:p>
            <a:r>
              <a:rPr kumimoji="1" lang="en-US" altLang="ja-JP" sz="2400" dirty="0" smtClean="0"/>
              <a:t>0.07%</a:t>
            </a:r>
            <a:endParaRPr kumimoji="1" lang="ja-JP" altLang="en-US" sz="2400" dirty="0"/>
          </a:p>
        </p:txBody>
      </p:sp>
      <p:sp>
        <p:nvSpPr>
          <p:cNvPr id="40" name="テキスト ボックス 39"/>
          <p:cNvSpPr txBox="1"/>
          <p:nvPr/>
        </p:nvSpPr>
        <p:spPr>
          <a:xfrm>
            <a:off x="3141640" y="4600501"/>
            <a:ext cx="1018227" cy="461665"/>
          </a:xfrm>
          <a:prstGeom prst="rect">
            <a:avLst/>
          </a:prstGeom>
          <a:noFill/>
        </p:spPr>
        <p:txBody>
          <a:bodyPr wrap="none" rtlCol="0">
            <a:spAutoFit/>
          </a:bodyPr>
          <a:lstStyle/>
          <a:p>
            <a:r>
              <a:rPr kumimoji="1" lang="en-US" altLang="ja-JP" sz="2400" dirty="0" smtClean="0"/>
              <a:t>0.07%</a:t>
            </a:r>
            <a:endParaRPr kumimoji="1" lang="ja-JP" altLang="en-US" sz="2400" dirty="0"/>
          </a:p>
        </p:txBody>
      </p:sp>
      <p:sp>
        <p:nvSpPr>
          <p:cNvPr id="10" name="テキスト ボックス 9"/>
          <p:cNvSpPr txBox="1"/>
          <p:nvPr/>
        </p:nvSpPr>
        <p:spPr>
          <a:xfrm>
            <a:off x="3135596" y="5057701"/>
            <a:ext cx="1188146" cy="461665"/>
          </a:xfrm>
          <a:prstGeom prst="rect">
            <a:avLst/>
          </a:prstGeom>
          <a:noFill/>
        </p:spPr>
        <p:txBody>
          <a:bodyPr wrap="none" rtlCol="0">
            <a:spAutoFit/>
          </a:bodyPr>
          <a:lstStyle/>
          <a:p>
            <a:r>
              <a:rPr lang="en-US" altLang="ja-JP" sz="2400" dirty="0" smtClean="0"/>
              <a:t>0.005%</a:t>
            </a:r>
            <a:endParaRPr kumimoji="1" lang="ja-JP" altLang="en-US" sz="2400" dirty="0"/>
          </a:p>
        </p:txBody>
      </p:sp>
      <p:sp>
        <p:nvSpPr>
          <p:cNvPr id="14" name="テキスト ボックス 13"/>
          <p:cNvSpPr txBox="1"/>
          <p:nvPr/>
        </p:nvSpPr>
        <p:spPr>
          <a:xfrm>
            <a:off x="3141640" y="6036149"/>
            <a:ext cx="1018227" cy="461665"/>
          </a:xfrm>
          <a:prstGeom prst="rect">
            <a:avLst/>
          </a:prstGeom>
          <a:noFill/>
        </p:spPr>
        <p:txBody>
          <a:bodyPr wrap="none" rtlCol="0">
            <a:spAutoFit/>
          </a:bodyPr>
          <a:lstStyle/>
          <a:p>
            <a:r>
              <a:rPr kumimoji="1" lang="en-US" altLang="ja-JP" sz="2400" dirty="0" smtClean="0"/>
              <a:t>0.03%</a:t>
            </a:r>
            <a:endParaRPr kumimoji="1" lang="ja-JP" altLang="en-US" sz="2400" dirty="0"/>
          </a:p>
        </p:txBody>
      </p:sp>
      <p:pic>
        <p:nvPicPr>
          <p:cNvPr id="15" name="TexTeXPicture" descr="&lt;?xml version=&quot;1.0&quot; encoding=&quot;utf-16&quot;?&gt;&#10;&lt;TeXTeX&gt;&#10;  &lt;preamble&gt;\documentclass{jarticle}&#10;\usepackage{amsmath}&#10;\pagestyle{empty}&lt;/preamble&gt;&#10;  &lt;body&gt;\begin{align*} &#10;\pi^0, \eta&#10;\end{align*}&lt;/body&gt;&#10;  &lt;fcolor&gt;FF000000&lt;/fcolor&gt;&#10;  &lt;bcolor&gt;FFFFFFFF&lt;/bcolor&gt;&#10;  &lt;transparent&gt;True&lt;/transparent&gt;&#10;  &lt;resolution&gt;1800&lt;/resolution&gt;&#10;  &lt;imageh&gt;273&lt;/imageh&gt;&#10;  &lt;imagew&gt;490&lt;/imagew&gt;&#10;  &lt;scale&gt;50&lt;/scale&gt;&#10;  &lt;cursor&gt;27&lt;/cursor&gt;&#10;&lt;/TeXTeX&gt;"/>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656172" y="5295565"/>
            <a:ext cx="682359" cy="380175"/>
          </a:xfrm>
          <a:prstGeom prst="rect">
            <a:avLst/>
          </a:prstGeom>
        </p:spPr>
      </p:pic>
      <p:sp>
        <p:nvSpPr>
          <p:cNvPr id="16" name="テキスト ボックス 15"/>
          <p:cNvSpPr txBox="1"/>
          <p:nvPr/>
        </p:nvSpPr>
        <p:spPr>
          <a:xfrm>
            <a:off x="4310523" y="6368362"/>
            <a:ext cx="3877985" cy="461665"/>
          </a:xfrm>
          <a:prstGeom prst="rect">
            <a:avLst/>
          </a:prstGeom>
          <a:noFill/>
        </p:spPr>
        <p:txBody>
          <a:bodyPr wrap="none" rtlCol="0">
            <a:spAutoFit/>
          </a:bodyPr>
          <a:lstStyle/>
          <a:p>
            <a:r>
              <a:rPr kumimoji="1" lang="en-US" altLang="ja-JP" sz="2400" dirty="0" smtClean="0"/>
              <a:t>※</a:t>
            </a:r>
            <a:r>
              <a:rPr kumimoji="1" lang="ja-JP" altLang="en-US" sz="2400" dirty="0" smtClean="0"/>
              <a:t>レプトン対生成は稀現象</a:t>
            </a:r>
            <a:endParaRPr kumimoji="1" lang="ja-JP" altLang="en-US" sz="2400" dirty="0"/>
          </a:p>
        </p:txBody>
      </p:sp>
    </p:spTree>
    <p:extLst>
      <p:ext uri="{BB962C8B-B14F-4D97-AF65-F5344CB8AC3E}">
        <p14:creationId xmlns:p14="http://schemas.microsoft.com/office/powerpoint/2010/main" val="1190113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仮想</a:t>
            </a:r>
            <a:r>
              <a:rPr lang="ja-JP" altLang="en-US" dirty="0" smtClean="0"/>
              <a:t>光子</a:t>
            </a:r>
            <a:r>
              <a:rPr lang="ja-JP" altLang="en-US" dirty="0"/>
              <a:t>の</a:t>
            </a:r>
            <a:r>
              <a:rPr lang="ja-JP" altLang="en-US" dirty="0" smtClean="0"/>
              <a:t>半分くらいは、</a:t>
            </a:r>
            <a:r>
              <a:rPr lang="en-US" altLang="ja-JP" dirty="0" smtClean="0"/>
              <a:t/>
            </a:r>
            <a:br>
              <a:rPr lang="en-US" altLang="ja-JP" dirty="0" smtClean="0"/>
            </a:br>
            <a:r>
              <a:rPr lang="ja-JP" altLang="en-US" dirty="0" smtClean="0"/>
              <a:t>真</a:t>
            </a:r>
            <a:r>
              <a:rPr lang="ja-JP" altLang="en-US" dirty="0"/>
              <a:t>空中のメソン崩壊で生成する</a:t>
            </a:r>
            <a:endParaRPr kumimoji="1" lang="ja-JP" altLang="en-US" dirty="0"/>
          </a:p>
        </p:txBody>
      </p:sp>
      <p:sp>
        <p:nvSpPr>
          <p:cNvPr id="4" name="円/楕円 3"/>
          <p:cNvSpPr/>
          <p:nvPr/>
        </p:nvSpPr>
        <p:spPr>
          <a:xfrm>
            <a:off x="-1342534" y="2785001"/>
            <a:ext cx="3476634" cy="2553222"/>
          </a:xfrm>
          <a:prstGeom prst="ellipse">
            <a:avLst/>
          </a:prstGeom>
          <a:gradFill flip="none" rotWithShape="1">
            <a:gsLst>
              <a:gs pos="0">
                <a:schemeClr val="accent2"/>
              </a:gs>
              <a:gs pos="100000">
                <a:schemeClr val="accent1">
                  <a:lumMod val="100000"/>
                  <a:alpha val="31000"/>
                </a:schemeClr>
              </a:gs>
            </a:gsLst>
            <a:path path="circle">
              <a:fillToRect l="50000" t="50000" r="50000" b="50000"/>
            </a:path>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5" name="正方形/長方形 4"/>
          <p:cNvSpPr/>
          <p:nvPr/>
        </p:nvSpPr>
        <p:spPr>
          <a:xfrm>
            <a:off x="-311592" y="2438402"/>
            <a:ext cx="820677" cy="3478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直線矢印コネクタ 9"/>
          <p:cNvCxnSpPr/>
          <p:nvPr/>
        </p:nvCxnSpPr>
        <p:spPr>
          <a:xfrm>
            <a:off x="537882" y="2925341"/>
            <a:ext cx="1596218" cy="0"/>
          </a:xfrm>
          <a:prstGeom prst="straightConnector1">
            <a:avLst/>
          </a:prstGeom>
          <a:ln>
            <a:headEnd type="arrow" w="lg" len="lg"/>
            <a:tailEnd type="arrow" w="lg" len="lg"/>
          </a:ln>
        </p:spPr>
        <p:style>
          <a:lnRef idx="3">
            <a:schemeClr val="dk1"/>
          </a:lnRef>
          <a:fillRef idx="0">
            <a:schemeClr val="dk1"/>
          </a:fillRef>
          <a:effectRef idx="2">
            <a:schemeClr val="dk1"/>
          </a:effectRef>
          <a:fontRef idx="minor">
            <a:schemeClr val="tx1"/>
          </a:fontRef>
        </p:style>
      </p:cxnSp>
      <p:sp>
        <p:nvSpPr>
          <p:cNvPr id="14" name="テキスト ボックス 13"/>
          <p:cNvSpPr txBox="1"/>
          <p:nvPr/>
        </p:nvSpPr>
        <p:spPr>
          <a:xfrm>
            <a:off x="187400" y="2070262"/>
            <a:ext cx="2492990" cy="830997"/>
          </a:xfrm>
          <a:prstGeom prst="rect">
            <a:avLst/>
          </a:prstGeom>
          <a:noFill/>
        </p:spPr>
        <p:txBody>
          <a:bodyPr wrap="none" rtlCol="0">
            <a:spAutoFit/>
          </a:bodyPr>
          <a:lstStyle/>
          <a:p>
            <a:pPr algn="ctr"/>
            <a:r>
              <a:rPr kumimoji="1" lang="ja-JP" altLang="en-US" sz="2000" dirty="0" smtClean="0"/>
              <a:t>ハドロン状態の寿命</a:t>
            </a:r>
            <a:endParaRPr kumimoji="1" lang="en-US" altLang="ja-JP" sz="2000" dirty="0" smtClean="0"/>
          </a:p>
          <a:p>
            <a:pPr algn="ctr"/>
            <a:r>
              <a:rPr lang="ja-JP" altLang="en-US" sz="2800" dirty="0" smtClean="0"/>
              <a:t>約</a:t>
            </a:r>
            <a:r>
              <a:rPr lang="en-US" altLang="ja-JP" sz="2800" dirty="0" smtClean="0"/>
              <a:t>20fm</a:t>
            </a:r>
            <a:endParaRPr kumimoji="1" lang="ja-JP" altLang="en-US" sz="2800" dirty="0"/>
          </a:p>
        </p:txBody>
      </p:sp>
    </p:spTree>
    <p:extLst>
      <p:ext uri="{BB962C8B-B14F-4D97-AF65-F5344CB8AC3E}">
        <p14:creationId xmlns:p14="http://schemas.microsoft.com/office/powerpoint/2010/main" val="16574592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仮想</a:t>
            </a:r>
            <a:r>
              <a:rPr lang="ja-JP" altLang="en-US" dirty="0" smtClean="0"/>
              <a:t>光子の半分くらいは、</a:t>
            </a:r>
            <a:r>
              <a:rPr lang="en-US" altLang="ja-JP" dirty="0" smtClean="0"/>
              <a:t/>
            </a:r>
            <a:br>
              <a:rPr lang="en-US" altLang="ja-JP" dirty="0" smtClean="0"/>
            </a:br>
            <a:r>
              <a:rPr lang="ja-JP" altLang="en-US" dirty="0" smtClean="0"/>
              <a:t>真</a:t>
            </a:r>
            <a:r>
              <a:rPr lang="ja-JP" altLang="en-US" dirty="0"/>
              <a:t>空中のメソン崩壊で生成する</a:t>
            </a:r>
            <a:endParaRPr kumimoji="1" lang="ja-JP" altLang="en-US" dirty="0"/>
          </a:p>
        </p:txBody>
      </p:sp>
      <p:sp>
        <p:nvSpPr>
          <p:cNvPr id="4" name="円/楕円 3"/>
          <p:cNvSpPr/>
          <p:nvPr/>
        </p:nvSpPr>
        <p:spPr>
          <a:xfrm>
            <a:off x="-1342534" y="2785001"/>
            <a:ext cx="3476634" cy="2553222"/>
          </a:xfrm>
          <a:prstGeom prst="ellipse">
            <a:avLst/>
          </a:prstGeom>
          <a:gradFill flip="none" rotWithShape="1">
            <a:gsLst>
              <a:gs pos="0">
                <a:schemeClr val="accent2"/>
              </a:gs>
              <a:gs pos="100000">
                <a:schemeClr val="accent1">
                  <a:lumMod val="100000"/>
                  <a:alpha val="31000"/>
                </a:schemeClr>
              </a:gs>
            </a:gsLst>
            <a:path path="circle">
              <a:fillToRect l="50000" t="50000" r="50000" b="50000"/>
            </a:path>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5" name="正方形/長方形 4"/>
          <p:cNvSpPr/>
          <p:nvPr/>
        </p:nvSpPr>
        <p:spPr>
          <a:xfrm>
            <a:off x="-311592" y="2438402"/>
            <a:ext cx="820677" cy="3478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矢印コネクタ 6"/>
          <p:cNvCxnSpPr/>
          <p:nvPr/>
        </p:nvCxnSpPr>
        <p:spPr>
          <a:xfrm flipV="1">
            <a:off x="748101" y="2065486"/>
            <a:ext cx="7870647" cy="1458180"/>
          </a:xfrm>
          <a:prstGeom prst="straightConnector1">
            <a:avLst/>
          </a:prstGeom>
          <a:ln w="76200">
            <a:solidFill>
              <a:srgbClr val="0070C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p:nvPr/>
        </p:nvCxnSpPr>
        <p:spPr>
          <a:xfrm>
            <a:off x="537882" y="2925341"/>
            <a:ext cx="1596218" cy="0"/>
          </a:xfrm>
          <a:prstGeom prst="straightConnector1">
            <a:avLst/>
          </a:prstGeom>
          <a:ln>
            <a:headEnd type="arrow" w="lg" len="lg"/>
            <a:tailEnd type="arrow" w="lg" len="lg"/>
          </a:ln>
        </p:spPr>
        <p:style>
          <a:lnRef idx="3">
            <a:schemeClr val="dk1"/>
          </a:lnRef>
          <a:fillRef idx="0">
            <a:schemeClr val="dk1"/>
          </a:fillRef>
          <a:effectRef idx="2">
            <a:schemeClr val="dk1"/>
          </a:effectRef>
          <a:fontRef idx="minor">
            <a:schemeClr val="tx1"/>
          </a:fontRef>
        </p:style>
      </p:cxnSp>
      <p:sp>
        <p:nvSpPr>
          <p:cNvPr id="14" name="テキスト ボックス 13"/>
          <p:cNvSpPr txBox="1"/>
          <p:nvPr/>
        </p:nvSpPr>
        <p:spPr>
          <a:xfrm>
            <a:off x="187400" y="2070262"/>
            <a:ext cx="2492990" cy="830997"/>
          </a:xfrm>
          <a:prstGeom prst="rect">
            <a:avLst/>
          </a:prstGeom>
          <a:noFill/>
        </p:spPr>
        <p:txBody>
          <a:bodyPr wrap="none" rtlCol="0">
            <a:spAutoFit/>
          </a:bodyPr>
          <a:lstStyle/>
          <a:p>
            <a:pPr algn="ctr"/>
            <a:r>
              <a:rPr kumimoji="1" lang="ja-JP" altLang="en-US" sz="2000" dirty="0" smtClean="0"/>
              <a:t>ハドロン状態の寿命</a:t>
            </a:r>
            <a:endParaRPr kumimoji="1" lang="en-US" altLang="ja-JP" sz="2000" dirty="0" smtClean="0"/>
          </a:p>
          <a:p>
            <a:pPr algn="ctr"/>
            <a:r>
              <a:rPr lang="ja-JP" altLang="en-US" sz="2800" dirty="0" smtClean="0"/>
              <a:t>約</a:t>
            </a:r>
            <a:r>
              <a:rPr lang="en-US" altLang="ja-JP" sz="2800" dirty="0" smtClean="0"/>
              <a:t>20fm</a:t>
            </a:r>
            <a:endParaRPr kumimoji="1" lang="ja-JP" altLang="en-US" sz="2800" dirty="0"/>
          </a:p>
        </p:txBody>
      </p:sp>
      <p:cxnSp>
        <p:nvCxnSpPr>
          <p:cNvPr id="17" name="直線矢印コネクタ 16"/>
          <p:cNvCxnSpPr/>
          <p:nvPr/>
        </p:nvCxnSpPr>
        <p:spPr>
          <a:xfrm flipV="1">
            <a:off x="748101" y="2735852"/>
            <a:ext cx="6461541" cy="970293"/>
          </a:xfrm>
          <a:prstGeom prst="straightConnector1">
            <a:avLst/>
          </a:prstGeom>
          <a:ln w="76200">
            <a:solidFill>
              <a:srgbClr val="006699"/>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flipV="1">
            <a:off x="748101" y="3315231"/>
            <a:ext cx="4934023" cy="600242"/>
          </a:xfrm>
          <a:prstGeom prst="straightConnector1">
            <a:avLst/>
          </a:prstGeom>
          <a:ln w="76200">
            <a:solidFill>
              <a:srgbClr val="00B05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p:nvPr/>
        </p:nvCxnSpPr>
        <p:spPr>
          <a:xfrm flipV="1">
            <a:off x="760487" y="4284098"/>
            <a:ext cx="1545657" cy="22018"/>
          </a:xfrm>
          <a:prstGeom prst="straightConnector1">
            <a:avLst/>
          </a:prstGeom>
          <a:ln w="762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p:nvPr/>
        </p:nvCxnSpPr>
        <p:spPr>
          <a:xfrm>
            <a:off x="748101" y="4508677"/>
            <a:ext cx="462134" cy="74853"/>
          </a:xfrm>
          <a:prstGeom prst="straightConnector1">
            <a:avLst/>
          </a:prstGeom>
          <a:ln w="76200">
            <a:solidFill>
              <a:srgbClr val="7030A0"/>
            </a:solidFill>
            <a:tailEnd type="triangle" w="med" len="lg"/>
          </a:ln>
        </p:spPr>
        <p:style>
          <a:lnRef idx="1">
            <a:schemeClr val="accent1"/>
          </a:lnRef>
          <a:fillRef idx="0">
            <a:schemeClr val="accent1"/>
          </a:fillRef>
          <a:effectRef idx="0">
            <a:schemeClr val="accent1"/>
          </a:effectRef>
          <a:fontRef idx="minor">
            <a:schemeClr val="tx1"/>
          </a:fontRef>
        </p:style>
      </p:cxnSp>
      <p:sp>
        <p:nvSpPr>
          <p:cNvPr id="36" name="Freeform 488"/>
          <p:cNvSpPr>
            <a:spLocks/>
          </p:cNvSpPr>
          <p:nvPr/>
        </p:nvSpPr>
        <p:spPr bwMode="auto">
          <a:xfrm rot="4109637">
            <a:off x="6159944" y="2374439"/>
            <a:ext cx="506742" cy="166651"/>
          </a:xfrm>
          <a:custGeom>
            <a:avLst/>
            <a:gdLst>
              <a:gd name="T0" fmla="*/ 0 w 1451"/>
              <a:gd name="T1" fmla="*/ 91 h 91"/>
              <a:gd name="T2" fmla="*/ 181 w 1451"/>
              <a:gd name="T3" fmla="*/ 0 h 91"/>
              <a:gd name="T4" fmla="*/ 363 w 1451"/>
              <a:gd name="T5" fmla="*/ 91 h 91"/>
              <a:gd name="T6" fmla="*/ 544 w 1451"/>
              <a:gd name="T7" fmla="*/ 0 h 91"/>
              <a:gd name="T8" fmla="*/ 726 w 1451"/>
              <a:gd name="T9" fmla="*/ 91 h 91"/>
              <a:gd name="T10" fmla="*/ 907 w 1451"/>
              <a:gd name="T11" fmla="*/ 0 h 91"/>
              <a:gd name="T12" fmla="*/ 1089 w 1451"/>
              <a:gd name="T13" fmla="*/ 91 h 91"/>
              <a:gd name="T14" fmla="*/ 1270 w 1451"/>
              <a:gd name="T15" fmla="*/ 0 h 91"/>
              <a:gd name="T16" fmla="*/ 1451 w 1451"/>
              <a:gd name="T17" fmla="*/ 91 h 91"/>
              <a:gd name="connsiteX0" fmla="*/ 0 w 8753"/>
              <a:gd name="connsiteY0" fmla="*/ 10000 h 10000"/>
              <a:gd name="connsiteX1" fmla="*/ 1247 w 8753"/>
              <a:gd name="connsiteY1" fmla="*/ 0 h 10000"/>
              <a:gd name="connsiteX2" fmla="*/ 2502 w 8753"/>
              <a:gd name="connsiteY2" fmla="*/ 10000 h 10000"/>
              <a:gd name="connsiteX3" fmla="*/ 3749 w 8753"/>
              <a:gd name="connsiteY3" fmla="*/ 0 h 10000"/>
              <a:gd name="connsiteX4" fmla="*/ 5003 w 8753"/>
              <a:gd name="connsiteY4" fmla="*/ 10000 h 10000"/>
              <a:gd name="connsiteX5" fmla="*/ 6251 w 8753"/>
              <a:gd name="connsiteY5" fmla="*/ 0 h 10000"/>
              <a:gd name="connsiteX6" fmla="*/ 7505 w 8753"/>
              <a:gd name="connsiteY6" fmla="*/ 10000 h 10000"/>
              <a:gd name="connsiteX7" fmla="*/ 8753 w 8753"/>
              <a:gd name="connsiteY7" fmla="*/ 0 h 10000"/>
              <a:gd name="connsiteX0" fmla="*/ 0 w 8574"/>
              <a:gd name="connsiteY0" fmla="*/ 10000 h 10000"/>
              <a:gd name="connsiteX1" fmla="*/ 1425 w 8574"/>
              <a:gd name="connsiteY1" fmla="*/ 0 h 10000"/>
              <a:gd name="connsiteX2" fmla="*/ 2858 w 8574"/>
              <a:gd name="connsiteY2" fmla="*/ 10000 h 10000"/>
              <a:gd name="connsiteX3" fmla="*/ 4283 w 8574"/>
              <a:gd name="connsiteY3" fmla="*/ 0 h 10000"/>
              <a:gd name="connsiteX4" fmla="*/ 5716 w 8574"/>
              <a:gd name="connsiteY4" fmla="*/ 10000 h 10000"/>
              <a:gd name="connsiteX5" fmla="*/ 7142 w 8574"/>
              <a:gd name="connsiteY5" fmla="*/ 0 h 10000"/>
              <a:gd name="connsiteX6" fmla="*/ 8574 w 8574"/>
              <a:gd name="connsiteY6" fmla="*/ 10000 h 10000"/>
              <a:gd name="connsiteX0" fmla="*/ 0 w 8330"/>
              <a:gd name="connsiteY0" fmla="*/ 10000 h 10000"/>
              <a:gd name="connsiteX1" fmla="*/ 1662 w 8330"/>
              <a:gd name="connsiteY1" fmla="*/ 0 h 10000"/>
              <a:gd name="connsiteX2" fmla="*/ 3333 w 8330"/>
              <a:gd name="connsiteY2" fmla="*/ 10000 h 10000"/>
              <a:gd name="connsiteX3" fmla="*/ 4995 w 8330"/>
              <a:gd name="connsiteY3" fmla="*/ 0 h 10000"/>
              <a:gd name="connsiteX4" fmla="*/ 6667 w 8330"/>
              <a:gd name="connsiteY4" fmla="*/ 10000 h 10000"/>
              <a:gd name="connsiteX5" fmla="*/ 8330 w 8330"/>
              <a:gd name="connsiteY5" fmla="*/ 0 h 10000"/>
              <a:gd name="connsiteX0" fmla="*/ 0 w 8004"/>
              <a:gd name="connsiteY0" fmla="*/ 10000 h 10000"/>
              <a:gd name="connsiteX1" fmla="*/ 1995 w 8004"/>
              <a:gd name="connsiteY1" fmla="*/ 0 h 10000"/>
              <a:gd name="connsiteX2" fmla="*/ 4001 w 8004"/>
              <a:gd name="connsiteY2" fmla="*/ 10000 h 10000"/>
              <a:gd name="connsiteX3" fmla="*/ 5996 w 8004"/>
              <a:gd name="connsiteY3" fmla="*/ 0 h 10000"/>
              <a:gd name="connsiteX4" fmla="*/ 8004 w 8004"/>
              <a:gd name="connsiteY4" fmla="*/ 10000 h 10000"/>
              <a:gd name="connsiteX0" fmla="*/ 0 w 7491"/>
              <a:gd name="connsiteY0" fmla="*/ 10000 h 10000"/>
              <a:gd name="connsiteX1" fmla="*/ 2493 w 7491"/>
              <a:gd name="connsiteY1" fmla="*/ 0 h 10000"/>
              <a:gd name="connsiteX2" fmla="*/ 4999 w 7491"/>
              <a:gd name="connsiteY2" fmla="*/ 10000 h 10000"/>
              <a:gd name="connsiteX3" fmla="*/ 7491 w 7491"/>
              <a:gd name="connsiteY3" fmla="*/ 0 h 10000"/>
            </a:gdLst>
            <a:ahLst/>
            <a:cxnLst>
              <a:cxn ang="0">
                <a:pos x="connsiteX0" y="connsiteY0"/>
              </a:cxn>
              <a:cxn ang="0">
                <a:pos x="connsiteX1" y="connsiteY1"/>
              </a:cxn>
              <a:cxn ang="0">
                <a:pos x="connsiteX2" y="connsiteY2"/>
              </a:cxn>
              <a:cxn ang="0">
                <a:pos x="connsiteX3" y="connsiteY3"/>
              </a:cxn>
            </a:cxnLst>
            <a:rect l="l" t="t" r="r" b="b"/>
            <a:pathLst>
              <a:path w="7491" h="10000">
                <a:moveTo>
                  <a:pt x="0" y="10000"/>
                </a:moveTo>
                <a:cubicBezTo>
                  <a:pt x="828" y="4945"/>
                  <a:pt x="1667" y="0"/>
                  <a:pt x="2493" y="0"/>
                </a:cubicBezTo>
                <a:cubicBezTo>
                  <a:pt x="3321" y="0"/>
                  <a:pt x="4173" y="10000"/>
                  <a:pt x="4999" y="10000"/>
                </a:cubicBezTo>
                <a:cubicBezTo>
                  <a:pt x="5826" y="10000"/>
                  <a:pt x="6667" y="0"/>
                  <a:pt x="7491" y="0"/>
                </a:cubicBezTo>
              </a:path>
            </a:pathLst>
          </a:custGeom>
          <a:noFill/>
          <a:ln w="1270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7" name="Freeform 488"/>
          <p:cNvSpPr>
            <a:spLocks/>
          </p:cNvSpPr>
          <p:nvPr/>
        </p:nvSpPr>
        <p:spPr bwMode="auto">
          <a:xfrm rot="4109637">
            <a:off x="6240578" y="2348268"/>
            <a:ext cx="506742" cy="166651"/>
          </a:xfrm>
          <a:custGeom>
            <a:avLst/>
            <a:gdLst>
              <a:gd name="T0" fmla="*/ 0 w 1451"/>
              <a:gd name="T1" fmla="*/ 91 h 91"/>
              <a:gd name="T2" fmla="*/ 181 w 1451"/>
              <a:gd name="T3" fmla="*/ 0 h 91"/>
              <a:gd name="T4" fmla="*/ 363 w 1451"/>
              <a:gd name="T5" fmla="*/ 91 h 91"/>
              <a:gd name="T6" fmla="*/ 544 w 1451"/>
              <a:gd name="T7" fmla="*/ 0 h 91"/>
              <a:gd name="T8" fmla="*/ 726 w 1451"/>
              <a:gd name="T9" fmla="*/ 91 h 91"/>
              <a:gd name="T10" fmla="*/ 907 w 1451"/>
              <a:gd name="T11" fmla="*/ 0 h 91"/>
              <a:gd name="T12" fmla="*/ 1089 w 1451"/>
              <a:gd name="T13" fmla="*/ 91 h 91"/>
              <a:gd name="T14" fmla="*/ 1270 w 1451"/>
              <a:gd name="T15" fmla="*/ 0 h 91"/>
              <a:gd name="T16" fmla="*/ 1451 w 1451"/>
              <a:gd name="T17" fmla="*/ 91 h 91"/>
              <a:gd name="connsiteX0" fmla="*/ 0 w 8753"/>
              <a:gd name="connsiteY0" fmla="*/ 10000 h 10000"/>
              <a:gd name="connsiteX1" fmla="*/ 1247 w 8753"/>
              <a:gd name="connsiteY1" fmla="*/ 0 h 10000"/>
              <a:gd name="connsiteX2" fmla="*/ 2502 w 8753"/>
              <a:gd name="connsiteY2" fmla="*/ 10000 h 10000"/>
              <a:gd name="connsiteX3" fmla="*/ 3749 w 8753"/>
              <a:gd name="connsiteY3" fmla="*/ 0 h 10000"/>
              <a:gd name="connsiteX4" fmla="*/ 5003 w 8753"/>
              <a:gd name="connsiteY4" fmla="*/ 10000 h 10000"/>
              <a:gd name="connsiteX5" fmla="*/ 6251 w 8753"/>
              <a:gd name="connsiteY5" fmla="*/ 0 h 10000"/>
              <a:gd name="connsiteX6" fmla="*/ 7505 w 8753"/>
              <a:gd name="connsiteY6" fmla="*/ 10000 h 10000"/>
              <a:gd name="connsiteX7" fmla="*/ 8753 w 8753"/>
              <a:gd name="connsiteY7" fmla="*/ 0 h 10000"/>
              <a:gd name="connsiteX0" fmla="*/ 0 w 8574"/>
              <a:gd name="connsiteY0" fmla="*/ 10000 h 10000"/>
              <a:gd name="connsiteX1" fmla="*/ 1425 w 8574"/>
              <a:gd name="connsiteY1" fmla="*/ 0 h 10000"/>
              <a:gd name="connsiteX2" fmla="*/ 2858 w 8574"/>
              <a:gd name="connsiteY2" fmla="*/ 10000 h 10000"/>
              <a:gd name="connsiteX3" fmla="*/ 4283 w 8574"/>
              <a:gd name="connsiteY3" fmla="*/ 0 h 10000"/>
              <a:gd name="connsiteX4" fmla="*/ 5716 w 8574"/>
              <a:gd name="connsiteY4" fmla="*/ 10000 h 10000"/>
              <a:gd name="connsiteX5" fmla="*/ 7142 w 8574"/>
              <a:gd name="connsiteY5" fmla="*/ 0 h 10000"/>
              <a:gd name="connsiteX6" fmla="*/ 8574 w 8574"/>
              <a:gd name="connsiteY6" fmla="*/ 10000 h 10000"/>
              <a:gd name="connsiteX0" fmla="*/ 0 w 8330"/>
              <a:gd name="connsiteY0" fmla="*/ 10000 h 10000"/>
              <a:gd name="connsiteX1" fmla="*/ 1662 w 8330"/>
              <a:gd name="connsiteY1" fmla="*/ 0 h 10000"/>
              <a:gd name="connsiteX2" fmla="*/ 3333 w 8330"/>
              <a:gd name="connsiteY2" fmla="*/ 10000 h 10000"/>
              <a:gd name="connsiteX3" fmla="*/ 4995 w 8330"/>
              <a:gd name="connsiteY3" fmla="*/ 0 h 10000"/>
              <a:gd name="connsiteX4" fmla="*/ 6667 w 8330"/>
              <a:gd name="connsiteY4" fmla="*/ 10000 h 10000"/>
              <a:gd name="connsiteX5" fmla="*/ 8330 w 8330"/>
              <a:gd name="connsiteY5" fmla="*/ 0 h 10000"/>
              <a:gd name="connsiteX0" fmla="*/ 0 w 8004"/>
              <a:gd name="connsiteY0" fmla="*/ 10000 h 10000"/>
              <a:gd name="connsiteX1" fmla="*/ 1995 w 8004"/>
              <a:gd name="connsiteY1" fmla="*/ 0 h 10000"/>
              <a:gd name="connsiteX2" fmla="*/ 4001 w 8004"/>
              <a:gd name="connsiteY2" fmla="*/ 10000 h 10000"/>
              <a:gd name="connsiteX3" fmla="*/ 5996 w 8004"/>
              <a:gd name="connsiteY3" fmla="*/ 0 h 10000"/>
              <a:gd name="connsiteX4" fmla="*/ 8004 w 8004"/>
              <a:gd name="connsiteY4" fmla="*/ 10000 h 10000"/>
              <a:gd name="connsiteX0" fmla="*/ 0 w 7491"/>
              <a:gd name="connsiteY0" fmla="*/ 10000 h 10000"/>
              <a:gd name="connsiteX1" fmla="*/ 2493 w 7491"/>
              <a:gd name="connsiteY1" fmla="*/ 0 h 10000"/>
              <a:gd name="connsiteX2" fmla="*/ 4999 w 7491"/>
              <a:gd name="connsiteY2" fmla="*/ 10000 h 10000"/>
              <a:gd name="connsiteX3" fmla="*/ 7491 w 7491"/>
              <a:gd name="connsiteY3" fmla="*/ 0 h 10000"/>
            </a:gdLst>
            <a:ahLst/>
            <a:cxnLst>
              <a:cxn ang="0">
                <a:pos x="connsiteX0" y="connsiteY0"/>
              </a:cxn>
              <a:cxn ang="0">
                <a:pos x="connsiteX1" y="connsiteY1"/>
              </a:cxn>
              <a:cxn ang="0">
                <a:pos x="connsiteX2" y="connsiteY2"/>
              </a:cxn>
              <a:cxn ang="0">
                <a:pos x="connsiteX3" y="connsiteY3"/>
              </a:cxn>
            </a:cxnLst>
            <a:rect l="l" t="t" r="r" b="b"/>
            <a:pathLst>
              <a:path w="7491" h="10000">
                <a:moveTo>
                  <a:pt x="0" y="10000"/>
                </a:moveTo>
                <a:cubicBezTo>
                  <a:pt x="828" y="4945"/>
                  <a:pt x="1667" y="0"/>
                  <a:pt x="2493" y="0"/>
                </a:cubicBezTo>
                <a:cubicBezTo>
                  <a:pt x="3321" y="0"/>
                  <a:pt x="4173" y="10000"/>
                  <a:pt x="4999" y="10000"/>
                </a:cubicBezTo>
                <a:cubicBezTo>
                  <a:pt x="5826" y="10000"/>
                  <a:pt x="6667" y="0"/>
                  <a:pt x="7491" y="0"/>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8" name="Freeform 488"/>
          <p:cNvSpPr>
            <a:spLocks/>
          </p:cNvSpPr>
          <p:nvPr/>
        </p:nvSpPr>
        <p:spPr bwMode="auto">
          <a:xfrm rot="4109637">
            <a:off x="6088183" y="2389836"/>
            <a:ext cx="506742" cy="166651"/>
          </a:xfrm>
          <a:custGeom>
            <a:avLst/>
            <a:gdLst>
              <a:gd name="T0" fmla="*/ 0 w 1451"/>
              <a:gd name="T1" fmla="*/ 91 h 91"/>
              <a:gd name="T2" fmla="*/ 181 w 1451"/>
              <a:gd name="T3" fmla="*/ 0 h 91"/>
              <a:gd name="T4" fmla="*/ 363 w 1451"/>
              <a:gd name="T5" fmla="*/ 91 h 91"/>
              <a:gd name="T6" fmla="*/ 544 w 1451"/>
              <a:gd name="T7" fmla="*/ 0 h 91"/>
              <a:gd name="T8" fmla="*/ 726 w 1451"/>
              <a:gd name="T9" fmla="*/ 91 h 91"/>
              <a:gd name="T10" fmla="*/ 907 w 1451"/>
              <a:gd name="T11" fmla="*/ 0 h 91"/>
              <a:gd name="T12" fmla="*/ 1089 w 1451"/>
              <a:gd name="T13" fmla="*/ 91 h 91"/>
              <a:gd name="T14" fmla="*/ 1270 w 1451"/>
              <a:gd name="T15" fmla="*/ 0 h 91"/>
              <a:gd name="T16" fmla="*/ 1451 w 1451"/>
              <a:gd name="T17" fmla="*/ 91 h 91"/>
              <a:gd name="connsiteX0" fmla="*/ 0 w 8753"/>
              <a:gd name="connsiteY0" fmla="*/ 10000 h 10000"/>
              <a:gd name="connsiteX1" fmla="*/ 1247 w 8753"/>
              <a:gd name="connsiteY1" fmla="*/ 0 h 10000"/>
              <a:gd name="connsiteX2" fmla="*/ 2502 w 8753"/>
              <a:gd name="connsiteY2" fmla="*/ 10000 h 10000"/>
              <a:gd name="connsiteX3" fmla="*/ 3749 w 8753"/>
              <a:gd name="connsiteY3" fmla="*/ 0 h 10000"/>
              <a:gd name="connsiteX4" fmla="*/ 5003 w 8753"/>
              <a:gd name="connsiteY4" fmla="*/ 10000 h 10000"/>
              <a:gd name="connsiteX5" fmla="*/ 6251 w 8753"/>
              <a:gd name="connsiteY5" fmla="*/ 0 h 10000"/>
              <a:gd name="connsiteX6" fmla="*/ 7505 w 8753"/>
              <a:gd name="connsiteY6" fmla="*/ 10000 h 10000"/>
              <a:gd name="connsiteX7" fmla="*/ 8753 w 8753"/>
              <a:gd name="connsiteY7" fmla="*/ 0 h 10000"/>
              <a:gd name="connsiteX0" fmla="*/ 0 w 8574"/>
              <a:gd name="connsiteY0" fmla="*/ 10000 h 10000"/>
              <a:gd name="connsiteX1" fmla="*/ 1425 w 8574"/>
              <a:gd name="connsiteY1" fmla="*/ 0 h 10000"/>
              <a:gd name="connsiteX2" fmla="*/ 2858 w 8574"/>
              <a:gd name="connsiteY2" fmla="*/ 10000 h 10000"/>
              <a:gd name="connsiteX3" fmla="*/ 4283 w 8574"/>
              <a:gd name="connsiteY3" fmla="*/ 0 h 10000"/>
              <a:gd name="connsiteX4" fmla="*/ 5716 w 8574"/>
              <a:gd name="connsiteY4" fmla="*/ 10000 h 10000"/>
              <a:gd name="connsiteX5" fmla="*/ 7142 w 8574"/>
              <a:gd name="connsiteY5" fmla="*/ 0 h 10000"/>
              <a:gd name="connsiteX6" fmla="*/ 8574 w 8574"/>
              <a:gd name="connsiteY6" fmla="*/ 10000 h 10000"/>
              <a:gd name="connsiteX0" fmla="*/ 0 w 8330"/>
              <a:gd name="connsiteY0" fmla="*/ 10000 h 10000"/>
              <a:gd name="connsiteX1" fmla="*/ 1662 w 8330"/>
              <a:gd name="connsiteY1" fmla="*/ 0 h 10000"/>
              <a:gd name="connsiteX2" fmla="*/ 3333 w 8330"/>
              <a:gd name="connsiteY2" fmla="*/ 10000 h 10000"/>
              <a:gd name="connsiteX3" fmla="*/ 4995 w 8330"/>
              <a:gd name="connsiteY3" fmla="*/ 0 h 10000"/>
              <a:gd name="connsiteX4" fmla="*/ 6667 w 8330"/>
              <a:gd name="connsiteY4" fmla="*/ 10000 h 10000"/>
              <a:gd name="connsiteX5" fmla="*/ 8330 w 8330"/>
              <a:gd name="connsiteY5" fmla="*/ 0 h 10000"/>
              <a:gd name="connsiteX0" fmla="*/ 0 w 8004"/>
              <a:gd name="connsiteY0" fmla="*/ 10000 h 10000"/>
              <a:gd name="connsiteX1" fmla="*/ 1995 w 8004"/>
              <a:gd name="connsiteY1" fmla="*/ 0 h 10000"/>
              <a:gd name="connsiteX2" fmla="*/ 4001 w 8004"/>
              <a:gd name="connsiteY2" fmla="*/ 10000 h 10000"/>
              <a:gd name="connsiteX3" fmla="*/ 5996 w 8004"/>
              <a:gd name="connsiteY3" fmla="*/ 0 h 10000"/>
              <a:gd name="connsiteX4" fmla="*/ 8004 w 8004"/>
              <a:gd name="connsiteY4" fmla="*/ 10000 h 10000"/>
              <a:gd name="connsiteX0" fmla="*/ 0 w 7491"/>
              <a:gd name="connsiteY0" fmla="*/ 10000 h 10000"/>
              <a:gd name="connsiteX1" fmla="*/ 2493 w 7491"/>
              <a:gd name="connsiteY1" fmla="*/ 0 h 10000"/>
              <a:gd name="connsiteX2" fmla="*/ 4999 w 7491"/>
              <a:gd name="connsiteY2" fmla="*/ 10000 h 10000"/>
              <a:gd name="connsiteX3" fmla="*/ 7491 w 7491"/>
              <a:gd name="connsiteY3" fmla="*/ 0 h 10000"/>
            </a:gdLst>
            <a:ahLst/>
            <a:cxnLst>
              <a:cxn ang="0">
                <a:pos x="connsiteX0" y="connsiteY0"/>
              </a:cxn>
              <a:cxn ang="0">
                <a:pos x="connsiteX1" y="connsiteY1"/>
              </a:cxn>
              <a:cxn ang="0">
                <a:pos x="connsiteX2" y="connsiteY2"/>
              </a:cxn>
              <a:cxn ang="0">
                <a:pos x="connsiteX3" y="connsiteY3"/>
              </a:cxn>
            </a:cxnLst>
            <a:rect l="l" t="t" r="r" b="b"/>
            <a:pathLst>
              <a:path w="7491" h="10000">
                <a:moveTo>
                  <a:pt x="0" y="10000"/>
                </a:moveTo>
                <a:cubicBezTo>
                  <a:pt x="828" y="4945"/>
                  <a:pt x="1667" y="0"/>
                  <a:pt x="2493" y="0"/>
                </a:cubicBezTo>
                <a:cubicBezTo>
                  <a:pt x="3321" y="0"/>
                  <a:pt x="4173" y="10000"/>
                  <a:pt x="4999" y="10000"/>
                </a:cubicBezTo>
                <a:cubicBezTo>
                  <a:pt x="5826" y="10000"/>
                  <a:pt x="6667" y="0"/>
                  <a:pt x="7491" y="0"/>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9" name="テキスト ボックス 38"/>
          <p:cNvSpPr txBox="1"/>
          <p:nvPr/>
        </p:nvSpPr>
        <p:spPr>
          <a:xfrm>
            <a:off x="537882" y="5567537"/>
            <a:ext cx="8860118" cy="1200329"/>
          </a:xfrm>
          <a:prstGeom prst="rect">
            <a:avLst/>
          </a:prstGeom>
          <a:noFill/>
        </p:spPr>
        <p:txBody>
          <a:bodyPr wrap="none" rtlCol="0">
            <a:spAutoFit/>
          </a:bodyPr>
          <a:lstStyle/>
          <a:p>
            <a:pPr marL="342900" indent="-342900">
              <a:buFont typeface="Wingdings" panose="05000000000000000000" pitchFamily="2" charset="2"/>
              <a:buChar char="Ø"/>
            </a:pPr>
            <a:r>
              <a:rPr kumimoji="1" lang="en-US" altLang="ja-JP" sz="2400" dirty="0" smtClean="0">
                <a:latin typeface="Symbol" panose="05050102010706020507" pitchFamily="18" charset="2"/>
              </a:rPr>
              <a:t>p, h, f</a:t>
            </a:r>
            <a:r>
              <a:rPr kumimoji="1" lang="ja-JP" altLang="en-US" sz="2400" dirty="0" smtClean="0"/>
              <a:t>の寿命はハドロン状態の寿命と比べはるかに長い。</a:t>
            </a:r>
            <a:endParaRPr kumimoji="1" lang="en-US" altLang="ja-JP" sz="2400" dirty="0" smtClean="0"/>
          </a:p>
          <a:p>
            <a:pPr marL="342900" indent="-342900">
              <a:buFont typeface="Wingdings" panose="05000000000000000000" pitchFamily="2" charset="2"/>
              <a:buChar char="Ø"/>
            </a:pPr>
            <a:r>
              <a:rPr lang="ja-JP" altLang="en-US" sz="2400" dirty="0" smtClean="0"/>
              <a:t>これらの粒子</a:t>
            </a:r>
            <a:r>
              <a:rPr lang="ja-JP" altLang="en-US" sz="2400" dirty="0"/>
              <a:t>崩壊</a:t>
            </a:r>
            <a:r>
              <a:rPr lang="ja-JP" altLang="en-US" sz="2400" dirty="0" smtClean="0"/>
              <a:t>への媒質効果は、基本的に無視できる。</a:t>
            </a:r>
            <a:endParaRPr lang="en-US" altLang="ja-JP" sz="2400" dirty="0" smtClean="0"/>
          </a:p>
          <a:p>
            <a:pPr marL="342900" indent="-342900">
              <a:buFont typeface="Wingdings" panose="05000000000000000000" pitchFamily="2" charset="2"/>
              <a:buChar char="Ø"/>
            </a:pPr>
            <a:r>
              <a:rPr kumimoji="1" lang="en-US" altLang="ja-JP" sz="2400" b="1" dirty="0" smtClean="0">
                <a:latin typeface="Symbol" panose="05050102010706020507" pitchFamily="18" charset="2"/>
              </a:rPr>
              <a:t>r</a:t>
            </a:r>
            <a:r>
              <a:rPr kumimoji="1" lang="ja-JP" altLang="en-US" sz="2400" b="1" dirty="0" smtClean="0"/>
              <a:t>メソンのみが、例外！</a:t>
            </a:r>
            <a:endParaRPr kumimoji="1" lang="ja-JP" altLang="en-US" sz="2400" b="1" dirty="0"/>
          </a:p>
        </p:txBody>
      </p:sp>
      <p:pic>
        <p:nvPicPr>
          <p:cNvPr id="11" name="TexTeXPicture" descr="&lt;?xml version=&quot;1.0&quot; encoding=&quot;utf-16&quot;?&gt;&#10;&lt;TeXTeX&gt;&#10;  &lt;preamble&gt;\documentclass{jarticle}&#10;\usepackage{amsmath}&#10;\pagestyle{empty}&lt;/preamble&gt;&#10;  &lt;body&gt;\begin{align*} &#10;\pi^0&#10;\end{align*}&lt;/body&gt;&#10;  &lt;fcolor&gt;FF000000&lt;/fcolor&gt;&#10;  &lt;bcolor&gt;FFFFFFFF&lt;/bcolor&gt;&#10;  &lt;transparent&gt;True&lt;/transparent&gt;&#10;  &lt;resolution&gt;1800&lt;/resolution&gt;&#10;  &lt;imageh&gt;221&lt;/imageh&gt;&#10;  &lt;imagew&gt;235&lt;/imagew&gt;&#10;  &lt;scale&gt;50&lt;/scale&gt;&#10;  &lt;cursor&gt;21&lt;/cursor&gt;&#10;&lt;/TeXTeX&g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88230" y="2048165"/>
            <a:ext cx="304800" cy="286642"/>
          </a:xfrm>
          <a:prstGeom prst="rect">
            <a:avLst/>
          </a:prstGeom>
        </p:spPr>
      </p:pic>
      <p:pic>
        <p:nvPicPr>
          <p:cNvPr id="13" name="TexTeXPicture" descr="&lt;?xml version=&quot;1.0&quot; encoding=&quot;utf-16&quot;?&gt;&#10;&lt;TeXTeX&gt;&#10;  &lt;preamble&gt;\documentclass{jarticle}&#10;\usepackage{amsmath}&#10;\pagestyle{empty}&lt;/preamble&gt;&#10;  &lt;body&gt;\begin{align*} &#10;\rho^0&#10;\end{align*}&lt;/body&gt;&#10;  &lt;fcolor&gt;FF000000&lt;/fcolor&gt;&#10;  &lt;bcolor&gt;FFFFFFFF&lt;/bcolor&gt;&#10;  &lt;transparent&gt;True&lt;/transparent&gt;&#10;  &lt;resolution&gt;1800&lt;/resolution&gt;&#10;  &lt;imageh&gt;273&lt;/imageh&gt;&#10;  &lt;imagew&gt;213&lt;/imagew&gt;&#10;  &lt;scale&gt;50&lt;/scale&gt;&#10;  &lt;cursor&gt;20&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1118" y="4424048"/>
            <a:ext cx="276266" cy="354087"/>
          </a:xfrm>
          <a:prstGeom prst="rect">
            <a:avLst/>
          </a:prstGeom>
        </p:spPr>
      </p:pic>
      <p:pic>
        <p:nvPicPr>
          <p:cNvPr id="20" name="TexTeXPicture" descr="&lt;?xml version=&quot;1.0&quot; encoding=&quot;utf-16&quot;?&gt;&#10;&lt;TeXTeX&gt;&#10;  &lt;preamble&gt;\documentclass{jarticle}&#10;\usepackage{amsmath}&#10;\pagestyle{empty}&lt;/preamble&gt;&#10;  &lt;body&gt;\begin{align*} &#10;\phi&#10;\end{align*}&lt;/body&gt;&#10;  &lt;fcolor&gt;FF000000&lt;/fcolor&gt;&#10;  &lt;bcolor&gt;FFFFFFFF&lt;/bcolor&gt;&#10;  &lt;transparent&gt;True&lt;/transparent&gt;&#10;  &lt;resolution&gt;1800&lt;/resolution&gt;&#10;  &lt;imageh&gt;223&lt;/imageh&gt;&#10;  &lt;imagew&gt;131&lt;/imagew&gt;&#10;  &lt;scale&gt;50&lt;/scale&gt;&#10;  &lt;cursor&gt;20&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46792" y="3762779"/>
            <a:ext cx="169910" cy="289236"/>
          </a:xfrm>
          <a:prstGeom prst="rect">
            <a:avLst/>
          </a:prstGeom>
        </p:spPr>
      </p:pic>
      <p:pic>
        <p:nvPicPr>
          <p:cNvPr id="23" name="TexTeXPicture" descr="&lt;?xml version=&quot;1.0&quot; encoding=&quot;utf-16&quot;?&gt;&#10;&lt;TeXTeX&gt;&#10;  &lt;preamble&gt;\documentclass{jarticle}&#10;\usepackage{amsmath}&#10;\pagestyle{empty}&lt;/preamble&gt;&#10;  &lt;body&gt;\begin{align*} &#10;\eta&#10;\end{align*}&lt;/body&gt;&#10;  &lt;fcolor&gt;FF000000&lt;/fcolor&gt;&#10;  &lt;bcolor&gt;FFFFFFFF&lt;/bcolor&gt;&#10;  &lt;transparent&gt;True&lt;/transparent&gt;&#10;  &lt;resolution&gt;1800&lt;/resolution&gt;&#10;  &lt;imageh&gt;164&lt;/imageh&gt;&#10;  &lt;imagew&gt;117&lt;/imagew&gt;&#10;  &lt;scale&gt;50&lt;/scale&gt;&#10;  &lt;cursor&gt;20&lt;/cursor&gt;&#10;&lt;/TeXTeX&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10794" y="2843564"/>
            <a:ext cx="151751" cy="212712"/>
          </a:xfrm>
          <a:prstGeom prst="rect">
            <a:avLst/>
          </a:prstGeom>
        </p:spPr>
      </p:pic>
      <p:pic>
        <p:nvPicPr>
          <p:cNvPr id="32" name="TexTeXPicture" descr="&lt;?xml version=&quot;1.0&quot; encoding=&quot;utf-16&quot;?&gt;&#10;&lt;TeXTeX&gt;&#10;  &lt;preamble&gt;\documentclass{jarticle}&#10;\usepackage{amsmath}&#10;\pagestyle{empty}&lt;/preamble&gt;&#10;  &lt;body&gt;\begin{align*} &#10;J/\psi&#10;\end{align*}&lt;/body&gt;&#10;  &lt;fcolor&gt;FF000000&lt;/fcolor&gt;&#10;  &lt;bcolor&gt;FFFFFFFF&lt;/bcolor&gt;&#10;  &lt;transparent&gt;True&lt;/transparent&gt;&#10;  &lt;resolution&gt;1800&lt;/resolution&gt;&#10;  &lt;imageh&gt;250&lt;/imageh&gt;&#10;  &lt;imagew&gt;413&lt;/imagew&gt;&#10;  &lt;scale&gt;50&lt;/scale&gt;&#10;  &lt;cursor&gt;22&lt;/cursor&gt;&#10;&lt;/TeXTeX&g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62834" y="4680916"/>
            <a:ext cx="535670" cy="324256"/>
          </a:xfrm>
          <a:prstGeom prst="rect">
            <a:avLst/>
          </a:prstGeom>
        </p:spPr>
      </p:pic>
      <p:pic>
        <p:nvPicPr>
          <p:cNvPr id="6" name="TexTeXPicture" descr="&lt;?xml version=&quot;1.0&quot; encoding=&quot;utf-16&quot;?&gt;&#10;&lt;TeXTeX&gt;&#10;  &lt;preamble&gt;\documentclass{jarticle}&#10;\usepackage{amsmath}&#10;\pagestyle{empty}&lt;/preamble&gt;&#10;  &lt;body&gt;\begin{align*} &#10;\omega&#10;\end{align*}&lt;/body&gt;&#10;  &lt;fcolor&gt;FF000000&lt;/fcolor&gt;&#10;  &lt;bcolor&gt;FFFFFFFF&lt;/bcolor&gt;&#10;  &lt;transparent&gt;True&lt;/transparent&gt;&#10;  &lt;resolution&gt;1800&lt;/resolution&gt;&#10;  &lt;imageh&gt;113&lt;/imageh&gt;&#10;  &lt;imagew&gt;148&lt;/imagew&gt;&#10;  &lt;scale&gt;50&lt;/scale&gt;&#10;  &lt;cursor&gt;22&lt;/cursor&gt;&#10;&lt;/TeXTeX&gt;"/>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85502" y="4187407"/>
            <a:ext cx="191959" cy="146564"/>
          </a:xfrm>
          <a:prstGeom prst="rect">
            <a:avLst/>
          </a:prstGeom>
        </p:spPr>
      </p:pic>
      <p:pic>
        <p:nvPicPr>
          <p:cNvPr id="18" name="TexTeXPicture" descr="&lt;?xml version=&quot;1.0&quot; encoding=&quot;utf-16&quot;?&gt;&#10;&lt;TeXTeX&gt;&#10;  &lt;preamble&gt;\documentclass{jarticle}&#10;\usepackage{amsmath}&#10;\pagestyle{empty}&lt;/preamble&gt;&#10;  &lt;body&gt;\begin{align*} &#10;\eta'&#10;\end{align*}&lt;/body&gt;&#10;  &lt;fcolor&gt;FF000000&lt;/fcolor&gt;&#10;  &lt;bcolor&gt;FFFFFFFF&lt;/bcolor&gt;&#10;  &lt;transparent&gt;True&lt;/transparent&gt;&#10;  &lt;resolution&gt;1800&lt;/resolution&gt;&#10;  &lt;imageh&gt;254&lt;/imageh&gt;&#10;  &lt;imagew&gt;177&lt;/imagew&gt;&#10;  &lt;scale&gt;50&lt;/scale&gt;&#10;  &lt;cursor&gt;21&lt;/cursor&gt;&#10;&lt;/TeXTeX&gt;"/>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39304" y="3150055"/>
            <a:ext cx="229572" cy="329444"/>
          </a:xfrm>
          <a:prstGeom prst="rect">
            <a:avLst/>
          </a:prstGeom>
        </p:spPr>
      </p:pic>
      <p:pic>
        <p:nvPicPr>
          <p:cNvPr id="41" name="TexTeXPicture" descr="&lt;?xml version=&quot;1.0&quot; encoding=&quot;utf-16&quot;?&gt;&#10;&lt;TeXTeX&gt;&#10;  &lt;preamble&gt;\documentclass{jarticle}&#10;\usepackage{amsmath}&#10;\pagestyle{empty}&lt;/preamble&gt;&#10;  &lt;body&gt;\begin{align*} &#10;2.8\times10^6 {\rm fm}&#10;\end{align*}&lt;/body&gt;&#10;  &lt;fcolor&gt;FF000000&lt;/fcolor&gt;&#10;  &lt;bcolor&gt;FFFFFFFF&lt;/bcolor&gt;&#10;  &lt;transparent&gt;True&lt;/transparent&gt;&#10;  &lt;resolution&gt;1800&lt;/resolution&gt;&#10;  &lt;imageh&gt;225&lt;/imageh&gt;&#10;  &lt;imagew&gt;1250&lt;/imagew&gt;&#10;  &lt;scale&gt;50&lt;/scale&gt;&#10;  &lt;cursor&gt;37&lt;/cursor&gt;&#10;&lt;/TeXTeX&gt;"/>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11567" y="2402126"/>
            <a:ext cx="1322917" cy="238125"/>
          </a:xfrm>
          <a:prstGeom prst="rect">
            <a:avLst/>
          </a:prstGeom>
        </p:spPr>
      </p:pic>
      <p:pic>
        <p:nvPicPr>
          <p:cNvPr id="42" name="TexTeXPicture" descr="&lt;?xml version=&quot;1.0&quot; encoding=&quot;utf-16&quot;?&gt;&#10;&lt;TeXTeX&gt;&#10;  &lt;preamble&gt;\documentclass{jarticle}&#10;\usepackage{amsmath}&#10;\pagestyle{empty}&lt;/preamble&gt;&#10;  &lt;body&gt;\begin{align*} &#10;1.7\times10^4 {\rm fm}&#10;\end{align*}&lt;/body&gt;&#10;  &lt;fcolor&gt;FF000000&lt;/fcolor&gt;&#10;  &lt;bcolor&gt;FFFFFFFF&lt;/bcolor&gt;&#10;  &lt;transparent&gt;True&lt;/transparent&gt;&#10;  &lt;resolution&gt;1800&lt;/resolution&gt;&#10;  &lt;imageh&gt;227&lt;/imageh&gt;&#10;  &lt;imagew&gt;1241&lt;/imagew&gt;&#10;  &lt;scale&gt;50&lt;/scale&gt;&#10;  &lt;cursor&gt;37&lt;/cursor&gt;&#10;&lt;/TeXTeX&gt;"/>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374838" y="3081512"/>
            <a:ext cx="1313392" cy="240242"/>
          </a:xfrm>
          <a:prstGeom prst="rect">
            <a:avLst/>
          </a:prstGeom>
        </p:spPr>
      </p:pic>
      <p:pic>
        <p:nvPicPr>
          <p:cNvPr id="44" name="TexTeXPicture" descr="&lt;?xml version=&quot;1.0&quot; encoding=&quot;utf-16&quot;?&gt;&#10;&lt;TeXTeX&gt;&#10;  &lt;preamble&gt;\documentclass{jarticle}&#10;\usepackage{amsmath}&#10;\pagestyle{empty}&lt;/preamble&gt;&#10;  &lt;body&gt;\begin{align*} &#10;300{\rm fm}&#10;\end{align*}&lt;/body&gt;&#10;  &lt;fcolor&gt;FF000000&lt;/fcolor&gt;&#10;  &lt;bcolor&gt;FFFFFFFF&lt;/bcolor&gt;&#10;  &lt;transparent&gt;True&lt;/transparent&gt;&#10;  &lt;resolution&gt;1800&lt;/resolution&gt;&#10;  &lt;imageh&gt;181&lt;/imageh&gt;&#10;  &lt;imagew&gt;644&lt;/imagew&gt;&#10;  &lt;scale&gt;50&lt;/scale&gt;&#10;  &lt;cursor&gt;26&lt;/cursor&gt;&#10;&lt;/TeXTeX&gt;"/>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146916" y="5037784"/>
            <a:ext cx="681566" cy="191559"/>
          </a:xfrm>
          <a:prstGeom prst="rect">
            <a:avLst/>
          </a:prstGeom>
        </p:spPr>
      </p:pic>
      <p:sp>
        <p:nvSpPr>
          <p:cNvPr id="45" name="Freeform 488"/>
          <p:cNvSpPr>
            <a:spLocks/>
          </p:cNvSpPr>
          <p:nvPr/>
        </p:nvSpPr>
        <p:spPr bwMode="auto">
          <a:xfrm rot="15711800">
            <a:off x="3402811" y="3065539"/>
            <a:ext cx="1193344" cy="170203"/>
          </a:xfrm>
          <a:custGeom>
            <a:avLst/>
            <a:gdLst>
              <a:gd name="T0" fmla="*/ 0 w 1451"/>
              <a:gd name="T1" fmla="*/ 91 h 91"/>
              <a:gd name="T2" fmla="*/ 181 w 1451"/>
              <a:gd name="T3" fmla="*/ 0 h 91"/>
              <a:gd name="T4" fmla="*/ 363 w 1451"/>
              <a:gd name="T5" fmla="*/ 91 h 91"/>
              <a:gd name="T6" fmla="*/ 544 w 1451"/>
              <a:gd name="T7" fmla="*/ 0 h 91"/>
              <a:gd name="T8" fmla="*/ 726 w 1451"/>
              <a:gd name="T9" fmla="*/ 91 h 91"/>
              <a:gd name="T10" fmla="*/ 907 w 1451"/>
              <a:gd name="T11" fmla="*/ 0 h 91"/>
              <a:gd name="T12" fmla="*/ 1089 w 1451"/>
              <a:gd name="T13" fmla="*/ 91 h 91"/>
              <a:gd name="T14" fmla="*/ 1270 w 1451"/>
              <a:gd name="T15" fmla="*/ 0 h 91"/>
              <a:gd name="T16" fmla="*/ 1451 w 1451"/>
              <a:gd name="T17" fmla="*/ 91 h 91"/>
              <a:gd name="connsiteX0" fmla="*/ 0 w 8753"/>
              <a:gd name="connsiteY0" fmla="*/ 10000 h 10000"/>
              <a:gd name="connsiteX1" fmla="*/ 1247 w 8753"/>
              <a:gd name="connsiteY1" fmla="*/ 0 h 10000"/>
              <a:gd name="connsiteX2" fmla="*/ 2502 w 8753"/>
              <a:gd name="connsiteY2" fmla="*/ 10000 h 10000"/>
              <a:gd name="connsiteX3" fmla="*/ 3749 w 8753"/>
              <a:gd name="connsiteY3" fmla="*/ 0 h 10000"/>
              <a:gd name="connsiteX4" fmla="*/ 5003 w 8753"/>
              <a:gd name="connsiteY4" fmla="*/ 10000 h 10000"/>
              <a:gd name="connsiteX5" fmla="*/ 6251 w 8753"/>
              <a:gd name="connsiteY5" fmla="*/ 0 h 10000"/>
              <a:gd name="connsiteX6" fmla="*/ 7505 w 8753"/>
              <a:gd name="connsiteY6" fmla="*/ 10000 h 10000"/>
              <a:gd name="connsiteX7" fmla="*/ 8753 w 8753"/>
              <a:gd name="connsiteY7" fmla="*/ 0 h 10000"/>
              <a:gd name="connsiteX0" fmla="*/ 0 w 8574"/>
              <a:gd name="connsiteY0" fmla="*/ 10000 h 10000"/>
              <a:gd name="connsiteX1" fmla="*/ 1425 w 8574"/>
              <a:gd name="connsiteY1" fmla="*/ 0 h 10000"/>
              <a:gd name="connsiteX2" fmla="*/ 2858 w 8574"/>
              <a:gd name="connsiteY2" fmla="*/ 10000 h 10000"/>
              <a:gd name="connsiteX3" fmla="*/ 4283 w 8574"/>
              <a:gd name="connsiteY3" fmla="*/ 0 h 10000"/>
              <a:gd name="connsiteX4" fmla="*/ 5716 w 8574"/>
              <a:gd name="connsiteY4" fmla="*/ 10000 h 10000"/>
              <a:gd name="connsiteX5" fmla="*/ 7142 w 8574"/>
              <a:gd name="connsiteY5" fmla="*/ 0 h 10000"/>
              <a:gd name="connsiteX6" fmla="*/ 8574 w 8574"/>
              <a:gd name="connsiteY6"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74" h="10000">
                <a:moveTo>
                  <a:pt x="0" y="10000"/>
                </a:moveTo>
                <a:cubicBezTo>
                  <a:pt x="473" y="4945"/>
                  <a:pt x="953" y="0"/>
                  <a:pt x="1425" y="0"/>
                </a:cubicBezTo>
                <a:cubicBezTo>
                  <a:pt x="1898" y="0"/>
                  <a:pt x="2385" y="10000"/>
                  <a:pt x="2858" y="10000"/>
                </a:cubicBezTo>
                <a:cubicBezTo>
                  <a:pt x="3330" y="10000"/>
                  <a:pt x="3811" y="0"/>
                  <a:pt x="4283" y="0"/>
                </a:cubicBezTo>
                <a:cubicBezTo>
                  <a:pt x="4756" y="0"/>
                  <a:pt x="5244" y="10000"/>
                  <a:pt x="5716" y="10000"/>
                </a:cubicBezTo>
                <a:cubicBezTo>
                  <a:pt x="6189" y="10000"/>
                  <a:pt x="6669" y="0"/>
                  <a:pt x="7142" y="0"/>
                </a:cubicBezTo>
                <a:cubicBezTo>
                  <a:pt x="7613" y="0"/>
                  <a:pt x="8102" y="10000"/>
                  <a:pt x="8574" y="10000"/>
                </a:cubicBezTo>
              </a:path>
            </a:pathLst>
          </a:custGeom>
          <a:noFill/>
          <a:ln w="1270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7" name="Freeform 488"/>
          <p:cNvSpPr>
            <a:spLocks/>
          </p:cNvSpPr>
          <p:nvPr/>
        </p:nvSpPr>
        <p:spPr bwMode="auto">
          <a:xfrm rot="15711800">
            <a:off x="3392243" y="3084464"/>
            <a:ext cx="1058770" cy="158107"/>
          </a:xfrm>
          <a:custGeom>
            <a:avLst/>
            <a:gdLst>
              <a:gd name="T0" fmla="*/ 0 w 1451"/>
              <a:gd name="T1" fmla="*/ 91 h 91"/>
              <a:gd name="T2" fmla="*/ 181 w 1451"/>
              <a:gd name="T3" fmla="*/ 0 h 91"/>
              <a:gd name="T4" fmla="*/ 363 w 1451"/>
              <a:gd name="T5" fmla="*/ 91 h 91"/>
              <a:gd name="T6" fmla="*/ 544 w 1451"/>
              <a:gd name="T7" fmla="*/ 0 h 91"/>
              <a:gd name="T8" fmla="*/ 726 w 1451"/>
              <a:gd name="T9" fmla="*/ 91 h 91"/>
              <a:gd name="T10" fmla="*/ 907 w 1451"/>
              <a:gd name="T11" fmla="*/ 0 h 91"/>
              <a:gd name="T12" fmla="*/ 1089 w 1451"/>
              <a:gd name="T13" fmla="*/ 91 h 91"/>
              <a:gd name="T14" fmla="*/ 1270 w 1451"/>
              <a:gd name="T15" fmla="*/ 0 h 91"/>
              <a:gd name="T16" fmla="*/ 1451 w 1451"/>
              <a:gd name="T17" fmla="*/ 91 h 91"/>
              <a:gd name="connsiteX0" fmla="*/ 0 w 8753"/>
              <a:gd name="connsiteY0" fmla="*/ 10000 h 10000"/>
              <a:gd name="connsiteX1" fmla="*/ 1247 w 8753"/>
              <a:gd name="connsiteY1" fmla="*/ 0 h 10000"/>
              <a:gd name="connsiteX2" fmla="*/ 2502 w 8753"/>
              <a:gd name="connsiteY2" fmla="*/ 10000 h 10000"/>
              <a:gd name="connsiteX3" fmla="*/ 3749 w 8753"/>
              <a:gd name="connsiteY3" fmla="*/ 0 h 10000"/>
              <a:gd name="connsiteX4" fmla="*/ 5003 w 8753"/>
              <a:gd name="connsiteY4" fmla="*/ 10000 h 10000"/>
              <a:gd name="connsiteX5" fmla="*/ 6251 w 8753"/>
              <a:gd name="connsiteY5" fmla="*/ 0 h 10000"/>
              <a:gd name="connsiteX6" fmla="*/ 7505 w 8753"/>
              <a:gd name="connsiteY6" fmla="*/ 10000 h 10000"/>
              <a:gd name="connsiteX7" fmla="*/ 8753 w 8753"/>
              <a:gd name="connsiteY7" fmla="*/ 0 h 10000"/>
              <a:gd name="connsiteX0" fmla="*/ 0 w 8574"/>
              <a:gd name="connsiteY0" fmla="*/ 10000 h 10000"/>
              <a:gd name="connsiteX1" fmla="*/ 1425 w 8574"/>
              <a:gd name="connsiteY1" fmla="*/ 0 h 10000"/>
              <a:gd name="connsiteX2" fmla="*/ 2858 w 8574"/>
              <a:gd name="connsiteY2" fmla="*/ 10000 h 10000"/>
              <a:gd name="connsiteX3" fmla="*/ 4283 w 8574"/>
              <a:gd name="connsiteY3" fmla="*/ 0 h 10000"/>
              <a:gd name="connsiteX4" fmla="*/ 5716 w 8574"/>
              <a:gd name="connsiteY4" fmla="*/ 10000 h 10000"/>
              <a:gd name="connsiteX5" fmla="*/ 7142 w 8574"/>
              <a:gd name="connsiteY5" fmla="*/ 0 h 10000"/>
              <a:gd name="connsiteX6" fmla="*/ 8574 w 8574"/>
              <a:gd name="connsiteY6"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74" h="10000">
                <a:moveTo>
                  <a:pt x="0" y="10000"/>
                </a:moveTo>
                <a:cubicBezTo>
                  <a:pt x="473" y="4945"/>
                  <a:pt x="953" y="0"/>
                  <a:pt x="1425" y="0"/>
                </a:cubicBezTo>
                <a:cubicBezTo>
                  <a:pt x="1898" y="0"/>
                  <a:pt x="2385" y="10000"/>
                  <a:pt x="2858" y="10000"/>
                </a:cubicBezTo>
                <a:cubicBezTo>
                  <a:pt x="3330" y="10000"/>
                  <a:pt x="3811" y="0"/>
                  <a:pt x="4283" y="0"/>
                </a:cubicBezTo>
                <a:cubicBezTo>
                  <a:pt x="4756" y="0"/>
                  <a:pt x="5244" y="10000"/>
                  <a:pt x="5716" y="10000"/>
                </a:cubicBezTo>
                <a:cubicBezTo>
                  <a:pt x="6189" y="10000"/>
                  <a:pt x="6669" y="0"/>
                  <a:pt x="7142" y="0"/>
                </a:cubicBezTo>
                <a:cubicBezTo>
                  <a:pt x="7613" y="0"/>
                  <a:pt x="8102" y="10000"/>
                  <a:pt x="8574" y="10000"/>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8" name="Freeform 488"/>
          <p:cNvSpPr>
            <a:spLocks/>
          </p:cNvSpPr>
          <p:nvPr/>
        </p:nvSpPr>
        <p:spPr bwMode="auto">
          <a:xfrm rot="15711800">
            <a:off x="3558948" y="3066910"/>
            <a:ext cx="1058770" cy="158107"/>
          </a:xfrm>
          <a:custGeom>
            <a:avLst/>
            <a:gdLst>
              <a:gd name="T0" fmla="*/ 0 w 1451"/>
              <a:gd name="T1" fmla="*/ 91 h 91"/>
              <a:gd name="T2" fmla="*/ 181 w 1451"/>
              <a:gd name="T3" fmla="*/ 0 h 91"/>
              <a:gd name="T4" fmla="*/ 363 w 1451"/>
              <a:gd name="T5" fmla="*/ 91 h 91"/>
              <a:gd name="T6" fmla="*/ 544 w 1451"/>
              <a:gd name="T7" fmla="*/ 0 h 91"/>
              <a:gd name="T8" fmla="*/ 726 w 1451"/>
              <a:gd name="T9" fmla="*/ 91 h 91"/>
              <a:gd name="T10" fmla="*/ 907 w 1451"/>
              <a:gd name="T11" fmla="*/ 0 h 91"/>
              <a:gd name="T12" fmla="*/ 1089 w 1451"/>
              <a:gd name="T13" fmla="*/ 91 h 91"/>
              <a:gd name="T14" fmla="*/ 1270 w 1451"/>
              <a:gd name="T15" fmla="*/ 0 h 91"/>
              <a:gd name="T16" fmla="*/ 1451 w 1451"/>
              <a:gd name="T17" fmla="*/ 91 h 91"/>
              <a:gd name="connsiteX0" fmla="*/ 0 w 8753"/>
              <a:gd name="connsiteY0" fmla="*/ 10000 h 10000"/>
              <a:gd name="connsiteX1" fmla="*/ 1247 w 8753"/>
              <a:gd name="connsiteY1" fmla="*/ 0 h 10000"/>
              <a:gd name="connsiteX2" fmla="*/ 2502 w 8753"/>
              <a:gd name="connsiteY2" fmla="*/ 10000 h 10000"/>
              <a:gd name="connsiteX3" fmla="*/ 3749 w 8753"/>
              <a:gd name="connsiteY3" fmla="*/ 0 h 10000"/>
              <a:gd name="connsiteX4" fmla="*/ 5003 w 8753"/>
              <a:gd name="connsiteY4" fmla="*/ 10000 h 10000"/>
              <a:gd name="connsiteX5" fmla="*/ 6251 w 8753"/>
              <a:gd name="connsiteY5" fmla="*/ 0 h 10000"/>
              <a:gd name="connsiteX6" fmla="*/ 7505 w 8753"/>
              <a:gd name="connsiteY6" fmla="*/ 10000 h 10000"/>
              <a:gd name="connsiteX7" fmla="*/ 8753 w 8753"/>
              <a:gd name="connsiteY7" fmla="*/ 0 h 10000"/>
              <a:gd name="connsiteX0" fmla="*/ 0 w 8574"/>
              <a:gd name="connsiteY0" fmla="*/ 10000 h 10000"/>
              <a:gd name="connsiteX1" fmla="*/ 1425 w 8574"/>
              <a:gd name="connsiteY1" fmla="*/ 0 h 10000"/>
              <a:gd name="connsiteX2" fmla="*/ 2858 w 8574"/>
              <a:gd name="connsiteY2" fmla="*/ 10000 h 10000"/>
              <a:gd name="connsiteX3" fmla="*/ 4283 w 8574"/>
              <a:gd name="connsiteY3" fmla="*/ 0 h 10000"/>
              <a:gd name="connsiteX4" fmla="*/ 5716 w 8574"/>
              <a:gd name="connsiteY4" fmla="*/ 10000 h 10000"/>
              <a:gd name="connsiteX5" fmla="*/ 7142 w 8574"/>
              <a:gd name="connsiteY5" fmla="*/ 0 h 10000"/>
              <a:gd name="connsiteX6" fmla="*/ 8574 w 8574"/>
              <a:gd name="connsiteY6"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74" h="10000">
                <a:moveTo>
                  <a:pt x="0" y="10000"/>
                </a:moveTo>
                <a:cubicBezTo>
                  <a:pt x="473" y="4945"/>
                  <a:pt x="953" y="0"/>
                  <a:pt x="1425" y="0"/>
                </a:cubicBezTo>
                <a:cubicBezTo>
                  <a:pt x="1898" y="0"/>
                  <a:pt x="2385" y="10000"/>
                  <a:pt x="2858" y="10000"/>
                </a:cubicBezTo>
                <a:cubicBezTo>
                  <a:pt x="3330" y="10000"/>
                  <a:pt x="3811" y="0"/>
                  <a:pt x="4283" y="0"/>
                </a:cubicBezTo>
                <a:cubicBezTo>
                  <a:pt x="4756" y="0"/>
                  <a:pt x="5244" y="10000"/>
                  <a:pt x="5716" y="10000"/>
                </a:cubicBezTo>
                <a:cubicBezTo>
                  <a:pt x="6189" y="10000"/>
                  <a:pt x="6669" y="0"/>
                  <a:pt x="7142" y="0"/>
                </a:cubicBezTo>
                <a:cubicBezTo>
                  <a:pt x="7613" y="0"/>
                  <a:pt x="8102" y="10000"/>
                  <a:pt x="8574" y="10000"/>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cxnSp>
        <p:nvCxnSpPr>
          <p:cNvPr id="49" name="直線矢印コネクタ 48"/>
          <p:cNvCxnSpPr/>
          <p:nvPr/>
        </p:nvCxnSpPr>
        <p:spPr>
          <a:xfrm flipV="1">
            <a:off x="748101" y="3816121"/>
            <a:ext cx="3398691" cy="306000"/>
          </a:xfrm>
          <a:prstGeom prst="straightConnector1">
            <a:avLst/>
          </a:prstGeom>
          <a:ln w="76200">
            <a:solidFill>
              <a:srgbClr val="FF3300"/>
            </a:solidFill>
            <a:tailEnd type="triangle" w="med" len="lg"/>
          </a:ln>
        </p:spPr>
        <p:style>
          <a:lnRef idx="1">
            <a:schemeClr val="accent1"/>
          </a:lnRef>
          <a:fillRef idx="0">
            <a:schemeClr val="accent1"/>
          </a:fillRef>
          <a:effectRef idx="0">
            <a:schemeClr val="accent1"/>
          </a:effectRef>
          <a:fontRef idx="minor">
            <a:schemeClr val="tx1"/>
          </a:fontRef>
        </p:style>
      </p:cxnSp>
      <p:pic>
        <p:nvPicPr>
          <p:cNvPr id="51" name="TexTeXPicture" descr="&lt;?xml version=&quot;1.0&quot; encoding=&quot;utf-16&quot;?&gt;&#10;&lt;TeXTeX&gt;&#10;  &lt;preamble&gt;\documentclass{jarticle}&#10;\usepackage{amsmath}&#10;\pagestyle{empty}&lt;/preamble&gt;&#10;  &lt;body&gt;\begin{align*} &#10;970 {\rm fm}&#10;\end{align*}&lt;/body&gt;&#10;  &lt;fcolor&gt;FF000000&lt;/fcolor&gt;&#10;  &lt;bcolor&gt;FFFFFFFF&lt;/bcolor&gt;&#10;  &lt;transparent&gt;True&lt;/transparent&gt;&#10;  &lt;resolution&gt;1800&lt;/resolution&gt;&#10;  &lt;imageh&gt;181&lt;/imageh&gt;&#10;  &lt;imagew&gt;643&lt;/imagew&gt;&#10;  &lt;scale&gt;50&lt;/scale&gt;&#10;  &lt;cursor&gt;27&lt;/cursor&gt;&#10;&lt;/TeXTeX&gt;"/>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864866" y="3549837"/>
            <a:ext cx="680509" cy="191559"/>
          </a:xfrm>
          <a:prstGeom prst="rect">
            <a:avLst/>
          </a:prstGeom>
        </p:spPr>
      </p:pic>
      <p:pic>
        <p:nvPicPr>
          <p:cNvPr id="52" name="TexTeXPicture" descr="&lt;?xml version=&quot;1.0&quot; encoding=&quot;utf-16&quot;?&gt;&#10;&lt;TeXTeX&gt;&#10;  &lt;preamble&gt;\documentclass{jarticle}&#10;\usepackage{amsmath}&#10;\pagestyle{empty}&lt;/preamble&gt;&#10;  &lt;body&gt;\begin{align*} &#10;45{\rm fm}&#10;\end{align*}&lt;/body&gt;&#10;  &lt;fcolor&gt;FF000000&lt;/fcolor&gt;&#10;  &lt;bcolor&gt;FFFFFFFF&lt;/bcolor&gt;&#10;  &lt;transparent&gt;True&lt;/transparent&gt;&#10;  &lt;resolution&gt;1800&lt;/resolution&gt;&#10;  &lt;imageh&gt;179&lt;/imageh&gt;&#10;  &lt;imagew&gt;522&lt;/imagew&gt;&#10;  &lt;scale&gt;50&lt;/scale&gt;&#10;  &lt;cursor&gt;25&lt;/cursor&gt;&#10;&lt;/TeXTeX&gt;"/>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389767" y="3982291"/>
            <a:ext cx="552450" cy="189442"/>
          </a:xfrm>
          <a:prstGeom prst="rect">
            <a:avLst/>
          </a:prstGeom>
        </p:spPr>
      </p:pic>
      <p:pic>
        <p:nvPicPr>
          <p:cNvPr id="53" name="TexTeXPicture" descr="&lt;?xml version=&quot;1.0&quot; encoding=&quot;utf-16&quot;?&gt;&#10;&lt;TeXTeX&gt;&#10;  &lt;preamble&gt;\documentclass{jarticle}&#10;\usepackage{amsmath}&#10;\pagestyle{empty}&lt;/preamble&gt;&#10;  &lt;body&gt;\begin{align*} &#10;23{\rm fm}&#10;\end{align*}&lt;/body&gt;&#10;  &lt;fcolor&gt;FF000000&lt;/fcolor&gt;&#10;  &lt;bcolor&gt;FFFFFFFF&lt;/bcolor&gt;&#10;  &lt;transparent&gt;True&lt;/transparent&gt;&#10;  &lt;resolution&gt;1800&lt;/resolution&gt;&#10;  &lt;imageh&gt;179&lt;/imageh&gt;&#10;  &lt;imagew&gt;516&lt;/imagew&gt;&#10;  &lt;scale&gt;50&lt;/scale&gt;&#10;  &lt;cursor&gt;25&lt;/cursor&gt;&#10;&lt;/TeXTeX&gt;"/>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571105" y="4377196"/>
            <a:ext cx="546100" cy="189442"/>
          </a:xfrm>
          <a:prstGeom prst="rect">
            <a:avLst/>
          </a:prstGeom>
        </p:spPr>
      </p:pic>
      <p:cxnSp>
        <p:nvCxnSpPr>
          <p:cNvPr id="59" name="直線矢印コネクタ 58"/>
          <p:cNvCxnSpPr/>
          <p:nvPr/>
        </p:nvCxnSpPr>
        <p:spPr>
          <a:xfrm flipV="1">
            <a:off x="746094" y="5171126"/>
            <a:ext cx="4196123" cy="953"/>
          </a:xfrm>
          <a:prstGeom prst="straightConnector1">
            <a:avLst/>
          </a:prstGeom>
          <a:ln w="76200">
            <a:solidFill>
              <a:srgbClr val="00B0F0"/>
            </a:solidFill>
            <a:tailEnd type="triangle" w="med" len="lg"/>
          </a:ln>
        </p:spPr>
        <p:style>
          <a:lnRef idx="1">
            <a:schemeClr val="accent1"/>
          </a:lnRef>
          <a:fillRef idx="0">
            <a:schemeClr val="accent1"/>
          </a:fillRef>
          <a:effectRef idx="0">
            <a:schemeClr val="accent1"/>
          </a:effectRef>
          <a:fontRef idx="minor">
            <a:schemeClr val="tx1"/>
          </a:fontRef>
        </p:style>
      </p:cxnSp>
      <p:pic>
        <p:nvPicPr>
          <p:cNvPr id="61" name="TexTeXPicture" descr="&lt;?xml version=&quot;1.0&quot; encoding=&quot;utf-16&quot;?&gt;&#10;&lt;TeXTeX&gt;&#10;  &lt;preamble&gt;\documentclass{jarticle}&#10;\usepackage{amsmath}&#10;\pagestyle{empty}&lt;/preamble&gt;&#10;  &lt;body&gt;\begin{align*} &#10;1.6 {\rm fm}&#10;\end{align*}&lt;/body&gt;&#10;  &lt;fcolor&gt;FF000000&lt;/fcolor&gt;&#10;  &lt;bcolor&gt;FFFFFFFF&lt;/bcolor&gt;&#10;  &lt;transparent&gt;True&lt;/transparent&gt;&#10;  &lt;resolution&gt;1800&lt;/resolution&gt;&#10;  &lt;imageh&gt;179&lt;/imageh&gt;&#10;  &lt;imagew&gt;576&lt;/imagew&gt;&#10;  &lt;scale&gt;50&lt;/scale&gt;&#10;  &lt;cursor&gt;27&lt;/cursor&gt;&#10;&lt;/TeXTeX&gt;"/>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625290" y="4691984"/>
            <a:ext cx="609599" cy="189441"/>
          </a:xfrm>
          <a:prstGeom prst="rect">
            <a:avLst/>
          </a:prstGeom>
        </p:spPr>
      </p:pic>
      <p:grpSp>
        <p:nvGrpSpPr>
          <p:cNvPr id="65" name="グループ化 64"/>
          <p:cNvGrpSpPr/>
          <p:nvPr/>
        </p:nvGrpSpPr>
        <p:grpSpPr>
          <a:xfrm rot="1260000">
            <a:off x="3586678" y="4860806"/>
            <a:ext cx="319046" cy="548310"/>
            <a:chOff x="3548406" y="4852765"/>
            <a:chExt cx="319046" cy="548310"/>
          </a:xfrm>
        </p:grpSpPr>
        <p:sp>
          <p:nvSpPr>
            <p:cNvPr id="62" name="Freeform 488"/>
            <p:cNvSpPr>
              <a:spLocks/>
            </p:cNvSpPr>
            <p:nvPr/>
          </p:nvSpPr>
          <p:spPr bwMode="auto">
            <a:xfrm rot="4109637">
              <a:off x="3450122" y="5048981"/>
              <a:ext cx="506742" cy="166651"/>
            </a:xfrm>
            <a:custGeom>
              <a:avLst/>
              <a:gdLst>
                <a:gd name="T0" fmla="*/ 0 w 1451"/>
                <a:gd name="T1" fmla="*/ 91 h 91"/>
                <a:gd name="T2" fmla="*/ 181 w 1451"/>
                <a:gd name="T3" fmla="*/ 0 h 91"/>
                <a:gd name="T4" fmla="*/ 363 w 1451"/>
                <a:gd name="T5" fmla="*/ 91 h 91"/>
                <a:gd name="T6" fmla="*/ 544 w 1451"/>
                <a:gd name="T7" fmla="*/ 0 h 91"/>
                <a:gd name="T8" fmla="*/ 726 w 1451"/>
                <a:gd name="T9" fmla="*/ 91 h 91"/>
                <a:gd name="T10" fmla="*/ 907 w 1451"/>
                <a:gd name="T11" fmla="*/ 0 h 91"/>
                <a:gd name="T12" fmla="*/ 1089 w 1451"/>
                <a:gd name="T13" fmla="*/ 91 h 91"/>
                <a:gd name="T14" fmla="*/ 1270 w 1451"/>
                <a:gd name="T15" fmla="*/ 0 h 91"/>
                <a:gd name="T16" fmla="*/ 1451 w 1451"/>
                <a:gd name="T17" fmla="*/ 91 h 91"/>
                <a:gd name="connsiteX0" fmla="*/ 0 w 8753"/>
                <a:gd name="connsiteY0" fmla="*/ 10000 h 10000"/>
                <a:gd name="connsiteX1" fmla="*/ 1247 w 8753"/>
                <a:gd name="connsiteY1" fmla="*/ 0 h 10000"/>
                <a:gd name="connsiteX2" fmla="*/ 2502 w 8753"/>
                <a:gd name="connsiteY2" fmla="*/ 10000 h 10000"/>
                <a:gd name="connsiteX3" fmla="*/ 3749 w 8753"/>
                <a:gd name="connsiteY3" fmla="*/ 0 h 10000"/>
                <a:gd name="connsiteX4" fmla="*/ 5003 w 8753"/>
                <a:gd name="connsiteY4" fmla="*/ 10000 h 10000"/>
                <a:gd name="connsiteX5" fmla="*/ 6251 w 8753"/>
                <a:gd name="connsiteY5" fmla="*/ 0 h 10000"/>
                <a:gd name="connsiteX6" fmla="*/ 7505 w 8753"/>
                <a:gd name="connsiteY6" fmla="*/ 10000 h 10000"/>
                <a:gd name="connsiteX7" fmla="*/ 8753 w 8753"/>
                <a:gd name="connsiteY7" fmla="*/ 0 h 10000"/>
                <a:gd name="connsiteX0" fmla="*/ 0 w 8574"/>
                <a:gd name="connsiteY0" fmla="*/ 10000 h 10000"/>
                <a:gd name="connsiteX1" fmla="*/ 1425 w 8574"/>
                <a:gd name="connsiteY1" fmla="*/ 0 h 10000"/>
                <a:gd name="connsiteX2" fmla="*/ 2858 w 8574"/>
                <a:gd name="connsiteY2" fmla="*/ 10000 h 10000"/>
                <a:gd name="connsiteX3" fmla="*/ 4283 w 8574"/>
                <a:gd name="connsiteY3" fmla="*/ 0 h 10000"/>
                <a:gd name="connsiteX4" fmla="*/ 5716 w 8574"/>
                <a:gd name="connsiteY4" fmla="*/ 10000 h 10000"/>
                <a:gd name="connsiteX5" fmla="*/ 7142 w 8574"/>
                <a:gd name="connsiteY5" fmla="*/ 0 h 10000"/>
                <a:gd name="connsiteX6" fmla="*/ 8574 w 8574"/>
                <a:gd name="connsiteY6" fmla="*/ 10000 h 10000"/>
                <a:gd name="connsiteX0" fmla="*/ 0 w 8330"/>
                <a:gd name="connsiteY0" fmla="*/ 10000 h 10000"/>
                <a:gd name="connsiteX1" fmla="*/ 1662 w 8330"/>
                <a:gd name="connsiteY1" fmla="*/ 0 h 10000"/>
                <a:gd name="connsiteX2" fmla="*/ 3333 w 8330"/>
                <a:gd name="connsiteY2" fmla="*/ 10000 h 10000"/>
                <a:gd name="connsiteX3" fmla="*/ 4995 w 8330"/>
                <a:gd name="connsiteY3" fmla="*/ 0 h 10000"/>
                <a:gd name="connsiteX4" fmla="*/ 6667 w 8330"/>
                <a:gd name="connsiteY4" fmla="*/ 10000 h 10000"/>
                <a:gd name="connsiteX5" fmla="*/ 8330 w 8330"/>
                <a:gd name="connsiteY5" fmla="*/ 0 h 10000"/>
                <a:gd name="connsiteX0" fmla="*/ 0 w 8004"/>
                <a:gd name="connsiteY0" fmla="*/ 10000 h 10000"/>
                <a:gd name="connsiteX1" fmla="*/ 1995 w 8004"/>
                <a:gd name="connsiteY1" fmla="*/ 0 h 10000"/>
                <a:gd name="connsiteX2" fmla="*/ 4001 w 8004"/>
                <a:gd name="connsiteY2" fmla="*/ 10000 h 10000"/>
                <a:gd name="connsiteX3" fmla="*/ 5996 w 8004"/>
                <a:gd name="connsiteY3" fmla="*/ 0 h 10000"/>
                <a:gd name="connsiteX4" fmla="*/ 8004 w 8004"/>
                <a:gd name="connsiteY4" fmla="*/ 10000 h 10000"/>
                <a:gd name="connsiteX0" fmla="*/ 0 w 7491"/>
                <a:gd name="connsiteY0" fmla="*/ 10000 h 10000"/>
                <a:gd name="connsiteX1" fmla="*/ 2493 w 7491"/>
                <a:gd name="connsiteY1" fmla="*/ 0 h 10000"/>
                <a:gd name="connsiteX2" fmla="*/ 4999 w 7491"/>
                <a:gd name="connsiteY2" fmla="*/ 10000 h 10000"/>
                <a:gd name="connsiteX3" fmla="*/ 7491 w 7491"/>
                <a:gd name="connsiteY3" fmla="*/ 0 h 10000"/>
              </a:gdLst>
              <a:ahLst/>
              <a:cxnLst>
                <a:cxn ang="0">
                  <a:pos x="connsiteX0" y="connsiteY0"/>
                </a:cxn>
                <a:cxn ang="0">
                  <a:pos x="connsiteX1" y="connsiteY1"/>
                </a:cxn>
                <a:cxn ang="0">
                  <a:pos x="connsiteX2" y="connsiteY2"/>
                </a:cxn>
                <a:cxn ang="0">
                  <a:pos x="connsiteX3" y="connsiteY3"/>
                </a:cxn>
              </a:cxnLst>
              <a:rect l="l" t="t" r="r" b="b"/>
              <a:pathLst>
                <a:path w="7491" h="10000">
                  <a:moveTo>
                    <a:pt x="0" y="10000"/>
                  </a:moveTo>
                  <a:cubicBezTo>
                    <a:pt x="828" y="4945"/>
                    <a:pt x="1667" y="0"/>
                    <a:pt x="2493" y="0"/>
                  </a:cubicBezTo>
                  <a:cubicBezTo>
                    <a:pt x="3321" y="0"/>
                    <a:pt x="4173" y="10000"/>
                    <a:pt x="4999" y="10000"/>
                  </a:cubicBezTo>
                  <a:cubicBezTo>
                    <a:pt x="5826" y="10000"/>
                    <a:pt x="6667" y="0"/>
                    <a:pt x="7491" y="0"/>
                  </a:cubicBezTo>
                </a:path>
              </a:pathLst>
            </a:custGeom>
            <a:noFill/>
            <a:ln w="1270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3" name="Freeform 488"/>
            <p:cNvSpPr>
              <a:spLocks/>
            </p:cNvSpPr>
            <p:nvPr/>
          </p:nvSpPr>
          <p:spPr bwMode="auto">
            <a:xfrm rot="4109637">
              <a:off x="3530756" y="5022810"/>
              <a:ext cx="506742" cy="166651"/>
            </a:xfrm>
            <a:custGeom>
              <a:avLst/>
              <a:gdLst>
                <a:gd name="T0" fmla="*/ 0 w 1451"/>
                <a:gd name="T1" fmla="*/ 91 h 91"/>
                <a:gd name="T2" fmla="*/ 181 w 1451"/>
                <a:gd name="T3" fmla="*/ 0 h 91"/>
                <a:gd name="T4" fmla="*/ 363 w 1451"/>
                <a:gd name="T5" fmla="*/ 91 h 91"/>
                <a:gd name="T6" fmla="*/ 544 w 1451"/>
                <a:gd name="T7" fmla="*/ 0 h 91"/>
                <a:gd name="T8" fmla="*/ 726 w 1451"/>
                <a:gd name="T9" fmla="*/ 91 h 91"/>
                <a:gd name="T10" fmla="*/ 907 w 1451"/>
                <a:gd name="T11" fmla="*/ 0 h 91"/>
                <a:gd name="T12" fmla="*/ 1089 w 1451"/>
                <a:gd name="T13" fmla="*/ 91 h 91"/>
                <a:gd name="T14" fmla="*/ 1270 w 1451"/>
                <a:gd name="T15" fmla="*/ 0 h 91"/>
                <a:gd name="T16" fmla="*/ 1451 w 1451"/>
                <a:gd name="T17" fmla="*/ 91 h 91"/>
                <a:gd name="connsiteX0" fmla="*/ 0 w 8753"/>
                <a:gd name="connsiteY0" fmla="*/ 10000 h 10000"/>
                <a:gd name="connsiteX1" fmla="*/ 1247 w 8753"/>
                <a:gd name="connsiteY1" fmla="*/ 0 h 10000"/>
                <a:gd name="connsiteX2" fmla="*/ 2502 w 8753"/>
                <a:gd name="connsiteY2" fmla="*/ 10000 h 10000"/>
                <a:gd name="connsiteX3" fmla="*/ 3749 w 8753"/>
                <a:gd name="connsiteY3" fmla="*/ 0 h 10000"/>
                <a:gd name="connsiteX4" fmla="*/ 5003 w 8753"/>
                <a:gd name="connsiteY4" fmla="*/ 10000 h 10000"/>
                <a:gd name="connsiteX5" fmla="*/ 6251 w 8753"/>
                <a:gd name="connsiteY5" fmla="*/ 0 h 10000"/>
                <a:gd name="connsiteX6" fmla="*/ 7505 w 8753"/>
                <a:gd name="connsiteY6" fmla="*/ 10000 h 10000"/>
                <a:gd name="connsiteX7" fmla="*/ 8753 w 8753"/>
                <a:gd name="connsiteY7" fmla="*/ 0 h 10000"/>
                <a:gd name="connsiteX0" fmla="*/ 0 w 8574"/>
                <a:gd name="connsiteY0" fmla="*/ 10000 h 10000"/>
                <a:gd name="connsiteX1" fmla="*/ 1425 w 8574"/>
                <a:gd name="connsiteY1" fmla="*/ 0 h 10000"/>
                <a:gd name="connsiteX2" fmla="*/ 2858 w 8574"/>
                <a:gd name="connsiteY2" fmla="*/ 10000 h 10000"/>
                <a:gd name="connsiteX3" fmla="*/ 4283 w 8574"/>
                <a:gd name="connsiteY3" fmla="*/ 0 h 10000"/>
                <a:gd name="connsiteX4" fmla="*/ 5716 w 8574"/>
                <a:gd name="connsiteY4" fmla="*/ 10000 h 10000"/>
                <a:gd name="connsiteX5" fmla="*/ 7142 w 8574"/>
                <a:gd name="connsiteY5" fmla="*/ 0 h 10000"/>
                <a:gd name="connsiteX6" fmla="*/ 8574 w 8574"/>
                <a:gd name="connsiteY6" fmla="*/ 10000 h 10000"/>
                <a:gd name="connsiteX0" fmla="*/ 0 w 8330"/>
                <a:gd name="connsiteY0" fmla="*/ 10000 h 10000"/>
                <a:gd name="connsiteX1" fmla="*/ 1662 w 8330"/>
                <a:gd name="connsiteY1" fmla="*/ 0 h 10000"/>
                <a:gd name="connsiteX2" fmla="*/ 3333 w 8330"/>
                <a:gd name="connsiteY2" fmla="*/ 10000 h 10000"/>
                <a:gd name="connsiteX3" fmla="*/ 4995 w 8330"/>
                <a:gd name="connsiteY3" fmla="*/ 0 h 10000"/>
                <a:gd name="connsiteX4" fmla="*/ 6667 w 8330"/>
                <a:gd name="connsiteY4" fmla="*/ 10000 h 10000"/>
                <a:gd name="connsiteX5" fmla="*/ 8330 w 8330"/>
                <a:gd name="connsiteY5" fmla="*/ 0 h 10000"/>
                <a:gd name="connsiteX0" fmla="*/ 0 w 8004"/>
                <a:gd name="connsiteY0" fmla="*/ 10000 h 10000"/>
                <a:gd name="connsiteX1" fmla="*/ 1995 w 8004"/>
                <a:gd name="connsiteY1" fmla="*/ 0 h 10000"/>
                <a:gd name="connsiteX2" fmla="*/ 4001 w 8004"/>
                <a:gd name="connsiteY2" fmla="*/ 10000 h 10000"/>
                <a:gd name="connsiteX3" fmla="*/ 5996 w 8004"/>
                <a:gd name="connsiteY3" fmla="*/ 0 h 10000"/>
                <a:gd name="connsiteX4" fmla="*/ 8004 w 8004"/>
                <a:gd name="connsiteY4" fmla="*/ 10000 h 10000"/>
                <a:gd name="connsiteX0" fmla="*/ 0 w 7491"/>
                <a:gd name="connsiteY0" fmla="*/ 10000 h 10000"/>
                <a:gd name="connsiteX1" fmla="*/ 2493 w 7491"/>
                <a:gd name="connsiteY1" fmla="*/ 0 h 10000"/>
                <a:gd name="connsiteX2" fmla="*/ 4999 w 7491"/>
                <a:gd name="connsiteY2" fmla="*/ 10000 h 10000"/>
                <a:gd name="connsiteX3" fmla="*/ 7491 w 7491"/>
                <a:gd name="connsiteY3" fmla="*/ 0 h 10000"/>
              </a:gdLst>
              <a:ahLst/>
              <a:cxnLst>
                <a:cxn ang="0">
                  <a:pos x="connsiteX0" y="connsiteY0"/>
                </a:cxn>
                <a:cxn ang="0">
                  <a:pos x="connsiteX1" y="connsiteY1"/>
                </a:cxn>
                <a:cxn ang="0">
                  <a:pos x="connsiteX2" y="connsiteY2"/>
                </a:cxn>
                <a:cxn ang="0">
                  <a:pos x="connsiteX3" y="connsiteY3"/>
                </a:cxn>
              </a:cxnLst>
              <a:rect l="l" t="t" r="r" b="b"/>
              <a:pathLst>
                <a:path w="7491" h="10000">
                  <a:moveTo>
                    <a:pt x="0" y="10000"/>
                  </a:moveTo>
                  <a:cubicBezTo>
                    <a:pt x="828" y="4945"/>
                    <a:pt x="1667" y="0"/>
                    <a:pt x="2493" y="0"/>
                  </a:cubicBezTo>
                  <a:cubicBezTo>
                    <a:pt x="3321" y="0"/>
                    <a:pt x="4173" y="10000"/>
                    <a:pt x="4999" y="10000"/>
                  </a:cubicBezTo>
                  <a:cubicBezTo>
                    <a:pt x="5826" y="10000"/>
                    <a:pt x="6667" y="0"/>
                    <a:pt x="7491" y="0"/>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4" name="Freeform 488"/>
            <p:cNvSpPr>
              <a:spLocks/>
            </p:cNvSpPr>
            <p:nvPr/>
          </p:nvSpPr>
          <p:spPr bwMode="auto">
            <a:xfrm rot="4109637">
              <a:off x="3378361" y="5064378"/>
              <a:ext cx="506742" cy="166651"/>
            </a:xfrm>
            <a:custGeom>
              <a:avLst/>
              <a:gdLst>
                <a:gd name="T0" fmla="*/ 0 w 1451"/>
                <a:gd name="T1" fmla="*/ 91 h 91"/>
                <a:gd name="T2" fmla="*/ 181 w 1451"/>
                <a:gd name="T3" fmla="*/ 0 h 91"/>
                <a:gd name="T4" fmla="*/ 363 w 1451"/>
                <a:gd name="T5" fmla="*/ 91 h 91"/>
                <a:gd name="T6" fmla="*/ 544 w 1451"/>
                <a:gd name="T7" fmla="*/ 0 h 91"/>
                <a:gd name="T8" fmla="*/ 726 w 1451"/>
                <a:gd name="T9" fmla="*/ 91 h 91"/>
                <a:gd name="T10" fmla="*/ 907 w 1451"/>
                <a:gd name="T11" fmla="*/ 0 h 91"/>
                <a:gd name="T12" fmla="*/ 1089 w 1451"/>
                <a:gd name="T13" fmla="*/ 91 h 91"/>
                <a:gd name="T14" fmla="*/ 1270 w 1451"/>
                <a:gd name="T15" fmla="*/ 0 h 91"/>
                <a:gd name="T16" fmla="*/ 1451 w 1451"/>
                <a:gd name="T17" fmla="*/ 91 h 91"/>
                <a:gd name="connsiteX0" fmla="*/ 0 w 8753"/>
                <a:gd name="connsiteY0" fmla="*/ 10000 h 10000"/>
                <a:gd name="connsiteX1" fmla="*/ 1247 w 8753"/>
                <a:gd name="connsiteY1" fmla="*/ 0 h 10000"/>
                <a:gd name="connsiteX2" fmla="*/ 2502 w 8753"/>
                <a:gd name="connsiteY2" fmla="*/ 10000 h 10000"/>
                <a:gd name="connsiteX3" fmla="*/ 3749 w 8753"/>
                <a:gd name="connsiteY3" fmla="*/ 0 h 10000"/>
                <a:gd name="connsiteX4" fmla="*/ 5003 w 8753"/>
                <a:gd name="connsiteY4" fmla="*/ 10000 h 10000"/>
                <a:gd name="connsiteX5" fmla="*/ 6251 w 8753"/>
                <a:gd name="connsiteY5" fmla="*/ 0 h 10000"/>
                <a:gd name="connsiteX6" fmla="*/ 7505 w 8753"/>
                <a:gd name="connsiteY6" fmla="*/ 10000 h 10000"/>
                <a:gd name="connsiteX7" fmla="*/ 8753 w 8753"/>
                <a:gd name="connsiteY7" fmla="*/ 0 h 10000"/>
                <a:gd name="connsiteX0" fmla="*/ 0 w 8574"/>
                <a:gd name="connsiteY0" fmla="*/ 10000 h 10000"/>
                <a:gd name="connsiteX1" fmla="*/ 1425 w 8574"/>
                <a:gd name="connsiteY1" fmla="*/ 0 h 10000"/>
                <a:gd name="connsiteX2" fmla="*/ 2858 w 8574"/>
                <a:gd name="connsiteY2" fmla="*/ 10000 h 10000"/>
                <a:gd name="connsiteX3" fmla="*/ 4283 w 8574"/>
                <a:gd name="connsiteY3" fmla="*/ 0 h 10000"/>
                <a:gd name="connsiteX4" fmla="*/ 5716 w 8574"/>
                <a:gd name="connsiteY4" fmla="*/ 10000 h 10000"/>
                <a:gd name="connsiteX5" fmla="*/ 7142 w 8574"/>
                <a:gd name="connsiteY5" fmla="*/ 0 h 10000"/>
                <a:gd name="connsiteX6" fmla="*/ 8574 w 8574"/>
                <a:gd name="connsiteY6" fmla="*/ 10000 h 10000"/>
                <a:gd name="connsiteX0" fmla="*/ 0 w 8330"/>
                <a:gd name="connsiteY0" fmla="*/ 10000 h 10000"/>
                <a:gd name="connsiteX1" fmla="*/ 1662 w 8330"/>
                <a:gd name="connsiteY1" fmla="*/ 0 h 10000"/>
                <a:gd name="connsiteX2" fmla="*/ 3333 w 8330"/>
                <a:gd name="connsiteY2" fmla="*/ 10000 h 10000"/>
                <a:gd name="connsiteX3" fmla="*/ 4995 w 8330"/>
                <a:gd name="connsiteY3" fmla="*/ 0 h 10000"/>
                <a:gd name="connsiteX4" fmla="*/ 6667 w 8330"/>
                <a:gd name="connsiteY4" fmla="*/ 10000 h 10000"/>
                <a:gd name="connsiteX5" fmla="*/ 8330 w 8330"/>
                <a:gd name="connsiteY5" fmla="*/ 0 h 10000"/>
                <a:gd name="connsiteX0" fmla="*/ 0 w 8004"/>
                <a:gd name="connsiteY0" fmla="*/ 10000 h 10000"/>
                <a:gd name="connsiteX1" fmla="*/ 1995 w 8004"/>
                <a:gd name="connsiteY1" fmla="*/ 0 h 10000"/>
                <a:gd name="connsiteX2" fmla="*/ 4001 w 8004"/>
                <a:gd name="connsiteY2" fmla="*/ 10000 h 10000"/>
                <a:gd name="connsiteX3" fmla="*/ 5996 w 8004"/>
                <a:gd name="connsiteY3" fmla="*/ 0 h 10000"/>
                <a:gd name="connsiteX4" fmla="*/ 8004 w 8004"/>
                <a:gd name="connsiteY4" fmla="*/ 10000 h 10000"/>
                <a:gd name="connsiteX0" fmla="*/ 0 w 7491"/>
                <a:gd name="connsiteY0" fmla="*/ 10000 h 10000"/>
                <a:gd name="connsiteX1" fmla="*/ 2493 w 7491"/>
                <a:gd name="connsiteY1" fmla="*/ 0 h 10000"/>
                <a:gd name="connsiteX2" fmla="*/ 4999 w 7491"/>
                <a:gd name="connsiteY2" fmla="*/ 10000 h 10000"/>
                <a:gd name="connsiteX3" fmla="*/ 7491 w 7491"/>
                <a:gd name="connsiteY3" fmla="*/ 0 h 10000"/>
              </a:gdLst>
              <a:ahLst/>
              <a:cxnLst>
                <a:cxn ang="0">
                  <a:pos x="connsiteX0" y="connsiteY0"/>
                </a:cxn>
                <a:cxn ang="0">
                  <a:pos x="connsiteX1" y="connsiteY1"/>
                </a:cxn>
                <a:cxn ang="0">
                  <a:pos x="connsiteX2" y="connsiteY2"/>
                </a:cxn>
                <a:cxn ang="0">
                  <a:pos x="connsiteX3" y="connsiteY3"/>
                </a:cxn>
              </a:cxnLst>
              <a:rect l="l" t="t" r="r" b="b"/>
              <a:pathLst>
                <a:path w="7491" h="10000">
                  <a:moveTo>
                    <a:pt x="0" y="10000"/>
                  </a:moveTo>
                  <a:cubicBezTo>
                    <a:pt x="828" y="4945"/>
                    <a:pt x="1667" y="0"/>
                    <a:pt x="2493" y="0"/>
                  </a:cubicBezTo>
                  <a:cubicBezTo>
                    <a:pt x="3321" y="0"/>
                    <a:pt x="4173" y="10000"/>
                    <a:pt x="4999" y="10000"/>
                  </a:cubicBezTo>
                  <a:cubicBezTo>
                    <a:pt x="5826" y="10000"/>
                    <a:pt x="6667" y="0"/>
                    <a:pt x="7491" y="0"/>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3" name="円/楕円 2"/>
          <p:cNvSpPr/>
          <p:nvPr/>
        </p:nvSpPr>
        <p:spPr>
          <a:xfrm>
            <a:off x="501890" y="4272162"/>
            <a:ext cx="1876417" cy="898964"/>
          </a:xfrm>
          <a:prstGeom prst="ellipse">
            <a:avLst/>
          </a:prstGeom>
          <a:noFill/>
          <a:ln w="38100">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17552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p:cNvPicPr>
            <a:picLocks noChangeAspect="1"/>
          </p:cNvPicPr>
          <p:nvPr/>
        </p:nvPicPr>
        <p:blipFill>
          <a:blip r:embed="rId2"/>
          <a:stretch>
            <a:fillRect/>
          </a:stretch>
        </p:blipFill>
        <p:spPr>
          <a:xfrm>
            <a:off x="4755236" y="2474281"/>
            <a:ext cx="4214328" cy="4047064"/>
          </a:xfrm>
          <a:prstGeom prst="rect">
            <a:avLst/>
          </a:prstGeom>
        </p:spPr>
      </p:pic>
      <p:sp>
        <p:nvSpPr>
          <p:cNvPr id="7" name="角丸四角形 6"/>
          <p:cNvSpPr/>
          <p:nvPr/>
        </p:nvSpPr>
        <p:spPr>
          <a:xfrm>
            <a:off x="380204" y="2277038"/>
            <a:ext cx="4173865" cy="2949389"/>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smtClean="0"/>
              <a:t>カクテル</a:t>
            </a:r>
            <a:endParaRPr kumimoji="1" lang="ja-JP" altLang="en-US" dirty="0"/>
          </a:p>
        </p:txBody>
      </p:sp>
      <p:sp>
        <p:nvSpPr>
          <p:cNvPr id="4" name="テキスト ボックス 3"/>
          <p:cNvSpPr txBox="1"/>
          <p:nvPr/>
        </p:nvSpPr>
        <p:spPr>
          <a:xfrm>
            <a:off x="865972" y="3074897"/>
            <a:ext cx="3403496" cy="954107"/>
          </a:xfrm>
          <a:prstGeom prst="rect">
            <a:avLst/>
          </a:prstGeom>
          <a:noFill/>
        </p:spPr>
        <p:txBody>
          <a:bodyPr wrap="none" rtlCol="0">
            <a:spAutoFit/>
          </a:bodyPr>
          <a:lstStyle/>
          <a:p>
            <a:pPr marL="342900" indent="-342900">
              <a:buFont typeface="Arial" panose="020B0604020202020204" pitchFamily="34" charset="0"/>
              <a:buChar char="•"/>
            </a:pPr>
            <a:r>
              <a:rPr kumimoji="1" lang="ja-JP" altLang="en-US" sz="2800" dirty="0" smtClean="0"/>
              <a:t>終状態の粒子収量</a:t>
            </a:r>
            <a:endParaRPr kumimoji="1" lang="en-US" altLang="ja-JP" sz="2800" dirty="0" smtClean="0"/>
          </a:p>
          <a:p>
            <a:pPr marL="342900" indent="-342900">
              <a:buFont typeface="Arial" panose="020B0604020202020204" pitchFamily="34" charset="0"/>
              <a:buChar char="•"/>
            </a:pPr>
            <a:r>
              <a:rPr kumimoji="1" lang="ja-JP" altLang="en-US" sz="2800" dirty="0" smtClean="0"/>
              <a:t>真空の崩壊比</a:t>
            </a:r>
            <a:endParaRPr kumimoji="1" lang="ja-JP" altLang="en-US" sz="2800" dirty="0"/>
          </a:p>
        </p:txBody>
      </p:sp>
      <p:sp>
        <p:nvSpPr>
          <p:cNvPr id="5" name="テキスト ボックス 4"/>
          <p:cNvSpPr txBox="1"/>
          <p:nvPr/>
        </p:nvSpPr>
        <p:spPr>
          <a:xfrm>
            <a:off x="490584" y="4132733"/>
            <a:ext cx="3939113" cy="830997"/>
          </a:xfrm>
          <a:prstGeom prst="rect">
            <a:avLst/>
          </a:prstGeom>
          <a:noFill/>
        </p:spPr>
        <p:txBody>
          <a:bodyPr wrap="square" rtlCol="0">
            <a:spAutoFit/>
          </a:bodyPr>
          <a:lstStyle/>
          <a:p>
            <a:r>
              <a:rPr lang="ja-JP" altLang="en-US" sz="2400" dirty="0" smtClean="0"/>
              <a:t>から見積もられた</a:t>
            </a:r>
            <a:r>
              <a:rPr kumimoji="1" lang="ja-JP" altLang="en-US" sz="2400" dirty="0" smtClean="0"/>
              <a:t>、メソン崩壊由来のレプトン対の数</a:t>
            </a:r>
            <a:endParaRPr kumimoji="1" lang="ja-JP" altLang="en-US" sz="2400" dirty="0"/>
          </a:p>
        </p:txBody>
      </p:sp>
      <p:sp>
        <p:nvSpPr>
          <p:cNvPr id="6" name="左中かっこ 5"/>
          <p:cNvSpPr/>
          <p:nvPr/>
        </p:nvSpPr>
        <p:spPr>
          <a:xfrm>
            <a:off x="600640" y="3074897"/>
            <a:ext cx="268942" cy="851647"/>
          </a:xfrm>
          <a:prstGeom prst="lef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kumimoji="1" lang="ja-JP" altLang="en-US"/>
          </a:p>
        </p:txBody>
      </p:sp>
      <p:sp>
        <p:nvSpPr>
          <p:cNvPr id="9" name="角丸四角形吹き出し 8"/>
          <p:cNvSpPr/>
          <p:nvPr/>
        </p:nvSpPr>
        <p:spPr>
          <a:xfrm>
            <a:off x="7470094" y="4232227"/>
            <a:ext cx="1499470" cy="531171"/>
          </a:xfrm>
          <a:prstGeom prst="wedgeRoundRectCallout">
            <a:avLst>
              <a:gd name="adj1" fmla="val -53118"/>
              <a:gd name="adj2" fmla="val 83661"/>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2400" dirty="0" smtClean="0"/>
              <a:t>カクテル</a:t>
            </a:r>
            <a:endParaRPr kumimoji="1" lang="ja-JP" altLang="en-US" sz="2400" dirty="0"/>
          </a:p>
        </p:txBody>
      </p:sp>
      <p:sp>
        <p:nvSpPr>
          <p:cNvPr id="11" name="テキスト ボックス 10"/>
          <p:cNvSpPr txBox="1"/>
          <p:nvPr/>
        </p:nvSpPr>
        <p:spPr>
          <a:xfrm>
            <a:off x="1554065" y="2393448"/>
            <a:ext cx="1826141" cy="584775"/>
          </a:xfrm>
          <a:prstGeom prst="rect">
            <a:avLst/>
          </a:prstGeom>
          <a:noFill/>
        </p:spPr>
        <p:txBody>
          <a:bodyPr wrap="none" rtlCol="0">
            <a:spAutoFit/>
          </a:bodyPr>
          <a:lstStyle/>
          <a:p>
            <a:r>
              <a:rPr kumimoji="1" lang="ja-JP" altLang="en-US" sz="3200" b="1" dirty="0" smtClean="0">
                <a:solidFill>
                  <a:schemeClr val="accent3">
                    <a:lumMod val="50000"/>
                  </a:schemeClr>
                </a:solidFill>
              </a:rPr>
              <a:t>カクテル</a:t>
            </a:r>
            <a:endParaRPr kumimoji="1" lang="ja-JP" altLang="en-US" sz="3200" b="1" dirty="0">
              <a:solidFill>
                <a:schemeClr val="accent3">
                  <a:lumMod val="50000"/>
                </a:schemeClr>
              </a:solidFill>
            </a:endParaRPr>
          </a:p>
        </p:txBody>
      </p:sp>
      <p:sp>
        <p:nvSpPr>
          <p:cNvPr id="13" name="テキスト ボックス 12"/>
          <p:cNvSpPr txBox="1"/>
          <p:nvPr/>
        </p:nvSpPr>
        <p:spPr>
          <a:xfrm>
            <a:off x="490584" y="5752693"/>
            <a:ext cx="4072774" cy="1015663"/>
          </a:xfrm>
          <a:prstGeom prst="rect">
            <a:avLst/>
          </a:prstGeom>
          <a:noFill/>
        </p:spPr>
        <p:txBody>
          <a:bodyPr wrap="square" rtlCol="0">
            <a:spAutoFit/>
          </a:bodyPr>
          <a:lstStyle/>
          <a:p>
            <a:r>
              <a:rPr kumimoji="1" lang="en-US" altLang="ja-JP" sz="2000" dirty="0" smtClean="0"/>
              <a:t>※</a:t>
            </a:r>
            <a:r>
              <a:rPr kumimoji="1" lang="en-US" altLang="ja-JP" sz="2000" dirty="0" smtClean="0">
                <a:latin typeface="Symbol" panose="05050102010706020507" pitchFamily="18" charset="2"/>
              </a:rPr>
              <a:t>r</a:t>
            </a:r>
            <a:r>
              <a:rPr kumimoji="1" lang="ja-JP" altLang="en-US" sz="2000" dirty="0" smtClean="0"/>
              <a:t>メソンは、含む場合と含まない場合がある</a:t>
            </a:r>
            <a:endParaRPr kumimoji="1" lang="en-US" altLang="ja-JP" sz="2000" dirty="0" smtClean="0"/>
          </a:p>
          <a:p>
            <a:r>
              <a:rPr lang="en-US" altLang="ja-JP" sz="2000" dirty="0" smtClean="0"/>
              <a:t>※</a:t>
            </a:r>
            <a:r>
              <a:rPr lang="ja-JP" altLang="en-US" sz="2000" dirty="0" smtClean="0"/>
              <a:t>昔は、</a:t>
            </a:r>
            <a:r>
              <a:rPr lang="en-US" altLang="ja-JP" sz="2000" dirty="0" smtClean="0"/>
              <a:t>pp</a:t>
            </a:r>
            <a:r>
              <a:rPr lang="ja-JP" altLang="en-US" sz="2000" dirty="0" smtClean="0"/>
              <a:t>の収量を定数倍</a:t>
            </a:r>
            <a:endParaRPr kumimoji="1" lang="ja-JP" altLang="en-US" sz="2000" dirty="0"/>
          </a:p>
        </p:txBody>
      </p:sp>
    </p:spTree>
    <p:extLst>
      <p:ext uri="{BB962C8B-B14F-4D97-AF65-F5344CB8AC3E}">
        <p14:creationId xmlns:p14="http://schemas.microsoft.com/office/powerpoint/2010/main" val="32650106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2"/>
          <a:stretch>
            <a:fillRect/>
          </a:stretch>
        </p:blipFill>
        <p:spPr>
          <a:xfrm>
            <a:off x="4710411" y="2474281"/>
            <a:ext cx="4214328" cy="4047064"/>
          </a:xfrm>
          <a:prstGeom prst="rect">
            <a:avLst/>
          </a:prstGeom>
        </p:spPr>
      </p:pic>
      <p:sp>
        <p:nvSpPr>
          <p:cNvPr id="2" name="タイトル 1"/>
          <p:cNvSpPr>
            <a:spLocks noGrp="1"/>
          </p:cNvSpPr>
          <p:nvPr>
            <p:ph type="title"/>
          </p:nvPr>
        </p:nvSpPr>
        <p:spPr/>
        <p:txBody>
          <a:bodyPr/>
          <a:lstStyle/>
          <a:p>
            <a:r>
              <a:rPr kumimoji="1" lang="ja-JP" altLang="en-US" dirty="0" smtClean="0"/>
              <a:t>カクテル</a:t>
            </a:r>
            <a:endParaRPr kumimoji="1" lang="ja-JP" altLang="en-US" dirty="0"/>
          </a:p>
        </p:txBody>
      </p:sp>
      <p:sp>
        <p:nvSpPr>
          <p:cNvPr id="7" name="テキスト ボックス 6"/>
          <p:cNvSpPr txBox="1"/>
          <p:nvPr/>
        </p:nvSpPr>
        <p:spPr>
          <a:xfrm>
            <a:off x="532607" y="2463765"/>
            <a:ext cx="3541059" cy="1261884"/>
          </a:xfrm>
          <a:prstGeom prst="rect">
            <a:avLst/>
          </a:prstGeom>
          <a:noFill/>
        </p:spPr>
        <p:txBody>
          <a:bodyPr wrap="square" rtlCol="0">
            <a:spAutoFit/>
          </a:bodyPr>
          <a:lstStyle/>
          <a:p>
            <a:pPr algn="ctr"/>
            <a:r>
              <a:rPr kumimoji="1" lang="ja-JP" altLang="en-US" sz="2400" dirty="0" smtClean="0"/>
              <a:t>実験結果とカクテルの間には、明瞭なずれがある</a:t>
            </a:r>
            <a:endParaRPr kumimoji="1" lang="en-US" altLang="ja-JP" sz="2400" dirty="0" smtClean="0"/>
          </a:p>
          <a:p>
            <a:pPr algn="ctr"/>
            <a:r>
              <a:rPr kumimoji="1" lang="ja-JP" altLang="en-US" sz="2800" b="1" dirty="0" smtClean="0"/>
              <a:t>なん</a:t>
            </a:r>
            <a:r>
              <a:rPr kumimoji="1" lang="ja-JP" altLang="en-US" sz="2800" b="1" dirty="0" err="1" smtClean="0"/>
              <a:t>でだろう</a:t>
            </a:r>
            <a:r>
              <a:rPr kumimoji="1" lang="ja-JP" altLang="en-US" sz="2800" b="1" dirty="0" smtClean="0"/>
              <a:t>？</a:t>
            </a:r>
            <a:endParaRPr kumimoji="1" lang="ja-JP" altLang="en-US" sz="2800" b="1" dirty="0"/>
          </a:p>
        </p:txBody>
      </p:sp>
      <p:sp>
        <p:nvSpPr>
          <p:cNvPr id="12" name="円/楕円 11"/>
          <p:cNvSpPr/>
          <p:nvPr/>
        </p:nvSpPr>
        <p:spPr>
          <a:xfrm rot="855763">
            <a:off x="5386844" y="3919218"/>
            <a:ext cx="1555059" cy="1124003"/>
          </a:xfrm>
          <a:prstGeom prst="ellipse">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吹き出し 5"/>
          <p:cNvSpPr/>
          <p:nvPr/>
        </p:nvSpPr>
        <p:spPr>
          <a:xfrm>
            <a:off x="5867837" y="3291599"/>
            <a:ext cx="1831163" cy="560755"/>
          </a:xfrm>
          <a:prstGeom prst="wedgeRoundRectCallout">
            <a:avLst>
              <a:gd name="adj1" fmla="val -36152"/>
              <a:gd name="adj2" fmla="val 86224"/>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2400" dirty="0" smtClean="0"/>
              <a:t>実験データ</a:t>
            </a:r>
            <a:endParaRPr kumimoji="1" lang="ja-JP" altLang="en-US" sz="2400" dirty="0"/>
          </a:p>
        </p:txBody>
      </p:sp>
      <p:sp>
        <p:nvSpPr>
          <p:cNvPr id="5" name="角丸四角形吹き出し 4"/>
          <p:cNvSpPr/>
          <p:nvPr/>
        </p:nvSpPr>
        <p:spPr>
          <a:xfrm>
            <a:off x="7519022" y="4505647"/>
            <a:ext cx="1499470" cy="531171"/>
          </a:xfrm>
          <a:prstGeom prst="wedgeRoundRectCallout">
            <a:avLst>
              <a:gd name="adj1" fmla="val -59694"/>
              <a:gd name="adj2" fmla="val 38092"/>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2400" dirty="0" smtClean="0"/>
              <a:t>カクテル</a:t>
            </a:r>
            <a:endParaRPr kumimoji="1" lang="ja-JP" altLang="en-US" sz="2400" dirty="0"/>
          </a:p>
        </p:txBody>
      </p:sp>
      <p:sp>
        <p:nvSpPr>
          <p:cNvPr id="3" name="テキスト ボックス 2"/>
          <p:cNvSpPr txBox="1"/>
          <p:nvPr/>
        </p:nvSpPr>
        <p:spPr>
          <a:xfrm>
            <a:off x="761503" y="5006675"/>
            <a:ext cx="3209364" cy="1200329"/>
          </a:xfrm>
          <a:prstGeom prst="rect">
            <a:avLst/>
          </a:prstGeom>
          <a:noFill/>
        </p:spPr>
        <p:txBody>
          <a:bodyPr wrap="square" rtlCol="0">
            <a:spAutoFit/>
          </a:bodyPr>
          <a:lstStyle/>
          <a:p>
            <a:r>
              <a:rPr kumimoji="1" lang="en-US" altLang="ja-JP" sz="2400" dirty="0" smtClean="0"/>
              <a:t>※pp</a:t>
            </a:r>
            <a:r>
              <a:rPr kumimoji="1" lang="ja-JP" altLang="en-US" sz="2400" dirty="0" smtClean="0"/>
              <a:t>衝突の結果は、カクテルとよく一致する。</a:t>
            </a:r>
            <a:endParaRPr kumimoji="1" lang="ja-JP" altLang="en-US" sz="2400" dirty="0"/>
          </a:p>
        </p:txBody>
      </p:sp>
    </p:spTree>
    <p:extLst>
      <p:ext uri="{BB962C8B-B14F-4D97-AF65-F5344CB8AC3E}">
        <p14:creationId xmlns:p14="http://schemas.microsoft.com/office/powerpoint/2010/main" val="31854224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p:cNvPicPr>
            <a:picLocks noChangeAspect="1"/>
          </p:cNvPicPr>
          <p:nvPr/>
        </p:nvPicPr>
        <p:blipFill>
          <a:blip r:embed="rId2"/>
          <a:stretch>
            <a:fillRect/>
          </a:stretch>
        </p:blipFill>
        <p:spPr>
          <a:xfrm>
            <a:off x="4710411" y="2474281"/>
            <a:ext cx="4214328" cy="4047064"/>
          </a:xfrm>
          <a:prstGeom prst="rect">
            <a:avLst/>
          </a:prstGeom>
        </p:spPr>
      </p:pic>
      <p:sp>
        <p:nvSpPr>
          <p:cNvPr id="11" name="角丸四角形 10"/>
          <p:cNvSpPr/>
          <p:nvPr/>
        </p:nvSpPr>
        <p:spPr>
          <a:xfrm>
            <a:off x="220555" y="4267123"/>
            <a:ext cx="4173865" cy="1990243"/>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smtClean="0"/>
              <a:t>カクテル</a:t>
            </a:r>
            <a:endParaRPr kumimoji="1" lang="ja-JP" altLang="en-US" dirty="0"/>
          </a:p>
        </p:txBody>
      </p:sp>
      <p:sp>
        <p:nvSpPr>
          <p:cNvPr id="7" name="テキスト ボックス 6"/>
          <p:cNvSpPr txBox="1"/>
          <p:nvPr/>
        </p:nvSpPr>
        <p:spPr>
          <a:xfrm>
            <a:off x="532607" y="2463765"/>
            <a:ext cx="3541059" cy="1261884"/>
          </a:xfrm>
          <a:prstGeom prst="rect">
            <a:avLst/>
          </a:prstGeom>
          <a:noFill/>
        </p:spPr>
        <p:txBody>
          <a:bodyPr wrap="square" rtlCol="0">
            <a:spAutoFit/>
          </a:bodyPr>
          <a:lstStyle/>
          <a:p>
            <a:pPr algn="ctr"/>
            <a:r>
              <a:rPr kumimoji="1" lang="ja-JP" altLang="en-US" sz="2400" dirty="0" smtClean="0"/>
              <a:t>実験結果とカクテルの間には、明瞭なずれがある</a:t>
            </a:r>
            <a:endParaRPr kumimoji="1" lang="en-US" altLang="ja-JP" sz="2400" dirty="0" smtClean="0"/>
          </a:p>
          <a:p>
            <a:pPr algn="ctr"/>
            <a:r>
              <a:rPr kumimoji="1" lang="ja-JP" altLang="en-US" sz="2800" b="1" dirty="0" smtClean="0"/>
              <a:t>なん</a:t>
            </a:r>
            <a:r>
              <a:rPr kumimoji="1" lang="ja-JP" altLang="en-US" sz="2800" b="1" dirty="0" err="1" smtClean="0"/>
              <a:t>でだろう</a:t>
            </a:r>
            <a:r>
              <a:rPr kumimoji="1" lang="ja-JP" altLang="en-US" sz="2800" b="1" dirty="0" smtClean="0"/>
              <a:t>？</a:t>
            </a:r>
            <a:endParaRPr kumimoji="1" lang="ja-JP" altLang="en-US" sz="2800" b="1" dirty="0"/>
          </a:p>
        </p:txBody>
      </p:sp>
      <p:sp>
        <p:nvSpPr>
          <p:cNvPr id="8" name="テキスト ボックス 7"/>
          <p:cNvSpPr txBox="1"/>
          <p:nvPr/>
        </p:nvSpPr>
        <p:spPr>
          <a:xfrm>
            <a:off x="242042" y="4421843"/>
            <a:ext cx="4185761" cy="461665"/>
          </a:xfrm>
          <a:prstGeom prst="rect">
            <a:avLst/>
          </a:prstGeom>
          <a:noFill/>
        </p:spPr>
        <p:txBody>
          <a:bodyPr wrap="none" rtlCol="0">
            <a:spAutoFit/>
          </a:bodyPr>
          <a:lstStyle/>
          <a:p>
            <a:pPr algn="ctr"/>
            <a:r>
              <a:rPr kumimoji="1" lang="ja-JP" altLang="en-US" sz="2400" b="1" dirty="0" smtClean="0"/>
              <a:t>高温物質の媒質効果</a:t>
            </a:r>
            <a:r>
              <a:rPr kumimoji="1" lang="ja-JP" altLang="en-US" sz="2400" dirty="0" smtClean="0"/>
              <a:t>の研究へ</a:t>
            </a:r>
            <a:endParaRPr kumimoji="1" lang="en-US" altLang="ja-JP" sz="2400" dirty="0" smtClean="0"/>
          </a:p>
        </p:txBody>
      </p:sp>
      <p:sp>
        <p:nvSpPr>
          <p:cNvPr id="10" name="下矢印 9"/>
          <p:cNvSpPr/>
          <p:nvPr/>
        </p:nvSpPr>
        <p:spPr>
          <a:xfrm>
            <a:off x="1783183" y="3828101"/>
            <a:ext cx="1039906" cy="376089"/>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667718" y="4912718"/>
            <a:ext cx="2853666" cy="1200329"/>
          </a:xfrm>
          <a:prstGeom prst="rect">
            <a:avLst/>
          </a:prstGeom>
          <a:noFill/>
        </p:spPr>
        <p:txBody>
          <a:bodyPr wrap="none" rtlCol="0">
            <a:spAutoFit/>
          </a:bodyPr>
          <a:lstStyle/>
          <a:p>
            <a:pPr marL="342900" indent="-342900">
              <a:buFont typeface="Arial" panose="020B0604020202020204" pitchFamily="34" charset="0"/>
              <a:buChar char="•"/>
            </a:pPr>
            <a:r>
              <a:rPr kumimoji="1" lang="en-US" altLang="ja-JP" sz="2400" dirty="0" smtClean="0">
                <a:latin typeface="Symbol" panose="05050102010706020507" pitchFamily="18" charset="2"/>
              </a:rPr>
              <a:t>r</a:t>
            </a:r>
            <a:r>
              <a:rPr kumimoji="1" lang="ja-JP" altLang="en-US" sz="2400" dirty="0" smtClean="0"/>
              <a:t>の性質の変化？</a:t>
            </a:r>
            <a:endParaRPr kumimoji="1" lang="en-US" altLang="ja-JP" sz="2400" dirty="0" smtClean="0"/>
          </a:p>
          <a:p>
            <a:pPr marL="342900" indent="-342900">
              <a:buFont typeface="Arial" panose="020B0604020202020204" pitchFamily="34" charset="0"/>
              <a:buChar char="•"/>
            </a:pPr>
            <a:r>
              <a:rPr kumimoji="1" lang="en-US" altLang="ja-JP" sz="2400" dirty="0" err="1" smtClean="0">
                <a:latin typeface="Symbol" panose="05050102010706020507" pitchFamily="18" charset="2"/>
              </a:rPr>
              <a:t>p</a:t>
            </a:r>
            <a:r>
              <a:rPr kumimoji="1" lang="en-US" altLang="ja-JP" sz="2400" baseline="30000" dirty="0" err="1" smtClean="0"/>
              <a:t>+</a:t>
            </a:r>
            <a:r>
              <a:rPr kumimoji="1" lang="en-US" altLang="ja-JP" sz="2400" dirty="0" err="1" smtClean="0">
                <a:latin typeface="Symbol" panose="05050102010706020507" pitchFamily="18" charset="2"/>
              </a:rPr>
              <a:t>p</a:t>
            </a:r>
            <a:r>
              <a:rPr kumimoji="1" lang="en-US" altLang="ja-JP" sz="2400" baseline="30000" dirty="0" smtClean="0"/>
              <a:t>-</a:t>
            </a:r>
            <a:r>
              <a:rPr kumimoji="1" lang="ja-JP" altLang="en-US" sz="2400" dirty="0" smtClean="0"/>
              <a:t>対消滅？</a:t>
            </a:r>
            <a:endParaRPr kumimoji="1" lang="en-US" altLang="ja-JP" sz="2400" dirty="0" smtClean="0"/>
          </a:p>
          <a:p>
            <a:pPr marL="342900" indent="-342900">
              <a:buFont typeface="Arial" panose="020B0604020202020204" pitchFamily="34" charset="0"/>
              <a:buChar char="•"/>
            </a:pPr>
            <a:r>
              <a:rPr lang="en-US" altLang="ja-JP" sz="2400" dirty="0" smtClean="0"/>
              <a:t>QGP</a:t>
            </a:r>
            <a:r>
              <a:rPr lang="ja-JP" altLang="en-US" sz="2400" dirty="0" smtClean="0"/>
              <a:t>の熱放射？</a:t>
            </a:r>
            <a:endParaRPr lang="en-US" altLang="ja-JP" sz="2400" dirty="0" smtClean="0"/>
          </a:p>
        </p:txBody>
      </p:sp>
      <p:sp>
        <p:nvSpPr>
          <p:cNvPr id="15" name="角丸四角形吹き出し 14"/>
          <p:cNvSpPr/>
          <p:nvPr/>
        </p:nvSpPr>
        <p:spPr>
          <a:xfrm>
            <a:off x="7519022" y="4505647"/>
            <a:ext cx="1499470" cy="531171"/>
          </a:xfrm>
          <a:prstGeom prst="wedgeRoundRectCallout">
            <a:avLst>
              <a:gd name="adj1" fmla="val -59694"/>
              <a:gd name="adj2" fmla="val 38092"/>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2400" dirty="0" smtClean="0"/>
              <a:t>カクテル</a:t>
            </a:r>
            <a:endParaRPr kumimoji="1" lang="ja-JP" altLang="en-US" sz="2400" dirty="0"/>
          </a:p>
        </p:txBody>
      </p:sp>
      <p:sp>
        <p:nvSpPr>
          <p:cNvPr id="16" name="円/楕円 15"/>
          <p:cNvSpPr/>
          <p:nvPr/>
        </p:nvSpPr>
        <p:spPr>
          <a:xfrm rot="855763">
            <a:off x="5386844" y="3919218"/>
            <a:ext cx="1555059" cy="1124003"/>
          </a:xfrm>
          <a:prstGeom prst="ellipse">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吹き出し 13"/>
          <p:cNvSpPr/>
          <p:nvPr/>
        </p:nvSpPr>
        <p:spPr>
          <a:xfrm>
            <a:off x="5867837" y="3291599"/>
            <a:ext cx="1831163" cy="560755"/>
          </a:xfrm>
          <a:prstGeom prst="wedgeRoundRectCallout">
            <a:avLst>
              <a:gd name="adj1" fmla="val -36152"/>
              <a:gd name="adj2" fmla="val 86224"/>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2400" dirty="0" smtClean="0"/>
              <a:t>実験データ</a:t>
            </a:r>
            <a:endParaRPr kumimoji="1" lang="ja-JP" altLang="en-US" sz="2400" dirty="0"/>
          </a:p>
        </p:txBody>
      </p:sp>
    </p:spTree>
    <p:extLst>
      <p:ext uri="{BB962C8B-B14F-4D97-AF65-F5344CB8AC3E}">
        <p14:creationId xmlns:p14="http://schemas.microsoft.com/office/powerpoint/2010/main" val="41664527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2"/>
          <a:stretch>
            <a:fillRect/>
          </a:stretch>
        </p:blipFill>
        <p:spPr>
          <a:xfrm rot="20734142">
            <a:off x="7089032" y="4857496"/>
            <a:ext cx="2162856" cy="1271906"/>
          </a:xfrm>
          <a:prstGeom prst="rect">
            <a:avLst/>
          </a:prstGeom>
        </p:spPr>
      </p:pic>
      <p:sp>
        <p:nvSpPr>
          <p:cNvPr id="2" name="タイトル 1"/>
          <p:cNvSpPr>
            <a:spLocks noGrp="1"/>
          </p:cNvSpPr>
          <p:nvPr>
            <p:ph type="title"/>
          </p:nvPr>
        </p:nvSpPr>
        <p:spPr/>
        <p:txBody>
          <a:bodyPr/>
          <a:lstStyle/>
          <a:p>
            <a:r>
              <a:rPr kumimoji="1" lang="ja-JP" altLang="en-US" dirty="0" smtClean="0"/>
              <a:t>３種類のエネルギー領域</a:t>
            </a:r>
            <a:endParaRPr kumimoji="1" lang="ja-JP" altLang="en-US" dirty="0"/>
          </a:p>
        </p:txBody>
      </p:sp>
      <p:pic>
        <p:nvPicPr>
          <p:cNvPr id="4" name="図 3"/>
          <p:cNvPicPr>
            <a:picLocks noChangeAspect="1"/>
          </p:cNvPicPr>
          <p:nvPr/>
        </p:nvPicPr>
        <p:blipFill>
          <a:blip r:embed="rId3"/>
          <a:stretch>
            <a:fillRect/>
          </a:stretch>
        </p:blipFill>
        <p:spPr>
          <a:xfrm>
            <a:off x="271886" y="2290940"/>
            <a:ext cx="4219432" cy="4181575"/>
          </a:xfrm>
          <a:prstGeom prst="rect">
            <a:avLst/>
          </a:prstGeom>
        </p:spPr>
      </p:pic>
      <p:sp>
        <p:nvSpPr>
          <p:cNvPr id="5" name="テキスト ボックス 4"/>
          <p:cNvSpPr txBox="1"/>
          <p:nvPr/>
        </p:nvSpPr>
        <p:spPr>
          <a:xfrm>
            <a:off x="4679570" y="2217290"/>
            <a:ext cx="3522118" cy="1323439"/>
          </a:xfrm>
          <a:prstGeom prst="rect">
            <a:avLst/>
          </a:prstGeom>
        </p:spPr>
        <p:style>
          <a:lnRef idx="3">
            <a:schemeClr val="lt1"/>
          </a:lnRef>
          <a:fillRef idx="1">
            <a:schemeClr val="accent5"/>
          </a:fillRef>
          <a:effectRef idx="1">
            <a:schemeClr val="accent5"/>
          </a:effectRef>
          <a:fontRef idx="minor">
            <a:schemeClr val="lt1"/>
          </a:fontRef>
        </p:style>
        <p:txBody>
          <a:bodyPr wrap="none" rtlCol="0">
            <a:spAutoFit/>
          </a:bodyPr>
          <a:lstStyle/>
          <a:p>
            <a:r>
              <a:rPr kumimoji="1" lang="en-US" altLang="ja-JP" sz="3200" b="1" dirty="0" smtClean="0"/>
              <a:t>LMR</a:t>
            </a:r>
            <a:r>
              <a:rPr kumimoji="1" lang="en-US" altLang="ja-JP" sz="2400" dirty="0" smtClean="0"/>
              <a:t>: low mass region</a:t>
            </a:r>
          </a:p>
          <a:p>
            <a:r>
              <a:rPr kumimoji="1" lang="en-US" altLang="ja-JP" sz="2400" dirty="0" smtClean="0"/>
              <a:t>(m&lt;1GeV)</a:t>
            </a:r>
          </a:p>
          <a:p>
            <a:pPr marL="342900" indent="-342900">
              <a:buFont typeface="Arial" panose="020B0604020202020204" pitchFamily="34" charset="0"/>
              <a:buChar char="•"/>
            </a:pPr>
            <a:r>
              <a:rPr lang="ja-JP" altLang="en-US" sz="2400" dirty="0" smtClean="0"/>
              <a:t>媒質</a:t>
            </a:r>
            <a:r>
              <a:rPr lang="ja-JP" altLang="en-US" sz="2400" dirty="0"/>
              <a:t>効果</a:t>
            </a:r>
            <a:r>
              <a:rPr lang="ja-JP" altLang="en-US" sz="2400" dirty="0" smtClean="0"/>
              <a:t>の物理</a:t>
            </a:r>
            <a:endParaRPr kumimoji="1" lang="ja-JP" altLang="en-US" sz="2400" dirty="0"/>
          </a:p>
        </p:txBody>
      </p:sp>
      <p:sp>
        <p:nvSpPr>
          <p:cNvPr id="6" name="テキスト ボックス 5"/>
          <p:cNvSpPr txBox="1"/>
          <p:nvPr/>
        </p:nvSpPr>
        <p:spPr>
          <a:xfrm>
            <a:off x="4679570" y="3595740"/>
            <a:ext cx="3392275" cy="1692771"/>
          </a:xfrm>
          <a:prstGeom prst="rect">
            <a:avLst/>
          </a:prstGeom>
        </p:spPr>
        <p:style>
          <a:lnRef idx="3">
            <a:schemeClr val="lt1"/>
          </a:lnRef>
          <a:fillRef idx="1">
            <a:schemeClr val="accent2"/>
          </a:fillRef>
          <a:effectRef idx="1">
            <a:schemeClr val="accent2"/>
          </a:effectRef>
          <a:fontRef idx="minor">
            <a:schemeClr val="lt1"/>
          </a:fontRef>
        </p:style>
        <p:txBody>
          <a:bodyPr wrap="none" rtlCol="0">
            <a:spAutoFit/>
          </a:bodyPr>
          <a:lstStyle/>
          <a:p>
            <a:r>
              <a:rPr lang="en-US" altLang="ja-JP" sz="3200" b="1" dirty="0"/>
              <a:t>I</a:t>
            </a:r>
            <a:r>
              <a:rPr kumimoji="1" lang="en-US" altLang="ja-JP" sz="3200" b="1" dirty="0" smtClean="0"/>
              <a:t>MR</a:t>
            </a:r>
            <a:r>
              <a:rPr kumimoji="1" lang="en-US" altLang="ja-JP" sz="2400" dirty="0" smtClean="0"/>
              <a:t>: intermediate 〃</a:t>
            </a:r>
          </a:p>
          <a:p>
            <a:r>
              <a:rPr kumimoji="1" lang="en-US" altLang="ja-JP" sz="2400" dirty="0" smtClean="0"/>
              <a:t>(1&lt;m&lt;3GeV)</a:t>
            </a:r>
          </a:p>
          <a:p>
            <a:pPr marL="342900" indent="-342900">
              <a:buFont typeface="Arial" panose="020B0604020202020204" pitchFamily="34" charset="0"/>
              <a:buChar char="•"/>
            </a:pPr>
            <a:r>
              <a:rPr lang="en-US" altLang="ja-JP" sz="2400" dirty="0" smtClean="0"/>
              <a:t>DD</a:t>
            </a:r>
            <a:r>
              <a:rPr lang="ja-JP" altLang="en-US" sz="2400" dirty="0" smtClean="0"/>
              <a:t>相関崩壊</a:t>
            </a:r>
            <a:endParaRPr lang="en-US" altLang="ja-JP" sz="2400" dirty="0" smtClean="0"/>
          </a:p>
          <a:p>
            <a:pPr marL="342900" indent="-342900">
              <a:buFont typeface="Arial" panose="020B0604020202020204" pitchFamily="34" charset="0"/>
              <a:buChar char="•"/>
            </a:pPr>
            <a:r>
              <a:rPr kumimoji="1" lang="ja-JP" altLang="en-US" sz="2400" dirty="0" smtClean="0"/>
              <a:t>熱的放射</a:t>
            </a:r>
            <a:endParaRPr kumimoji="1" lang="ja-JP" altLang="en-US" sz="2400" dirty="0"/>
          </a:p>
        </p:txBody>
      </p:sp>
      <p:sp>
        <p:nvSpPr>
          <p:cNvPr id="7" name="テキスト ボックス 6"/>
          <p:cNvSpPr txBox="1"/>
          <p:nvPr/>
        </p:nvSpPr>
        <p:spPr>
          <a:xfrm>
            <a:off x="4679570" y="5343522"/>
            <a:ext cx="2473754" cy="1323439"/>
          </a:xfrm>
          <a:prstGeom prst="rect">
            <a:avLst/>
          </a:prstGeom>
        </p:spPr>
        <p:style>
          <a:lnRef idx="3">
            <a:schemeClr val="lt1"/>
          </a:lnRef>
          <a:fillRef idx="1">
            <a:schemeClr val="accent1"/>
          </a:fillRef>
          <a:effectRef idx="1">
            <a:schemeClr val="accent1"/>
          </a:effectRef>
          <a:fontRef idx="minor">
            <a:schemeClr val="lt1"/>
          </a:fontRef>
        </p:style>
        <p:txBody>
          <a:bodyPr wrap="none" rtlCol="0">
            <a:spAutoFit/>
          </a:bodyPr>
          <a:lstStyle/>
          <a:p>
            <a:r>
              <a:rPr lang="en-US" altLang="ja-JP" sz="3200" b="1" dirty="0" smtClean="0"/>
              <a:t>H</a:t>
            </a:r>
            <a:r>
              <a:rPr kumimoji="1" lang="en-US" altLang="ja-JP" sz="3200" b="1" dirty="0" smtClean="0"/>
              <a:t>MR</a:t>
            </a:r>
            <a:r>
              <a:rPr kumimoji="1" lang="en-US" altLang="ja-JP" sz="2400" dirty="0" smtClean="0"/>
              <a:t>: high 〃</a:t>
            </a:r>
          </a:p>
          <a:p>
            <a:r>
              <a:rPr lang="en-US" altLang="ja-JP" sz="2400" dirty="0" smtClean="0"/>
              <a:t>(m&gt;3GeV)</a:t>
            </a:r>
            <a:endParaRPr kumimoji="1" lang="en-US" altLang="ja-JP" sz="2400" dirty="0" smtClean="0"/>
          </a:p>
          <a:p>
            <a:pPr marL="342900" indent="-342900">
              <a:buFont typeface="Arial" panose="020B0604020202020204" pitchFamily="34" charset="0"/>
              <a:buChar char="•"/>
            </a:pPr>
            <a:r>
              <a:rPr kumimoji="1" lang="en-US" altLang="ja-JP" sz="2400" dirty="0" err="1" smtClean="0"/>
              <a:t>Drell</a:t>
            </a:r>
            <a:r>
              <a:rPr kumimoji="1" lang="en-US" altLang="ja-JP" sz="2400" dirty="0" smtClean="0"/>
              <a:t>-Yan</a:t>
            </a:r>
            <a:r>
              <a:rPr kumimoji="1" lang="ja-JP" altLang="en-US" sz="2400" dirty="0" smtClean="0"/>
              <a:t>過程</a:t>
            </a:r>
            <a:endParaRPr kumimoji="1" lang="ja-JP" altLang="en-US" sz="2400" dirty="0"/>
          </a:p>
        </p:txBody>
      </p:sp>
      <p:sp>
        <p:nvSpPr>
          <p:cNvPr id="10" name="テキスト ボックス 9"/>
          <p:cNvSpPr txBox="1"/>
          <p:nvPr/>
        </p:nvSpPr>
        <p:spPr>
          <a:xfrm>
            <a:off x="3048000" y="2509677"/>
            <a:ext cx="1116011" cy="369332"/>
          </a:xfrm>
          <a:prstGeom prst="rect">
            <a:avLst/>
          </a:prstGeom>
          <a:noFill/>
        </p:spPr>
        <p:txBody>
          <a:bodyPr wrap="none" rtlCol="0">
            <a:spAutoFit/>
          </a:bodyPr>
          <a:lstStyle/>
          <a:p>
            <a:r>
              <a:rPr kumimoji="1" lang="en-US" altLang="ja-JP" dirty="0" smtClean="0"/>
              <a:t>A. Drees</a:t>
            </a:r>
            <a:endParaRPr kumimoji="1" lang="ja-JP" altLang="en-US" dirty="0"/>
          </a:p>
        </p:txBody>
      </p:sp>
      <p:sp>
        <p:nvSpPr>
          <p:cNvPr id="3" name="正方形/長方形 2"/>
          <p:cNvSpPr/>
          <p:nvPr/>
        </p:nvSpPr>
        <p:spPr>
          <a:xfrm>
            <a:off x="636494" y="5343522"/>
            <a:ext cx="654424" cy="591113"/>
          </a:xfrm>
          <a:prstGeom prst="rect">
            <a:avLst/>
          </a:prstGeom>
          <a:solidFill>
            <a:schemeClr val="accent5">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1313329" y="5343521"/>
            <a:ext cx="1340223" cy="591113"/>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2658033" y="5343520"/>
            <a:ext cx="1600202" cy="591113"/>
          </a:xfrm>
          <a:prstGeom prst="rect">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67918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1281953" y="3259622"/>
            <a:ext cx="6562165" cy="2235743"/>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smtClean="0"/>
              <a:t>衝突初期のレプトン対生成</a:t>
            </a:r>
            <a:endParaRPr kumimoji="1" lang="ja-JP" altLang="en-US" dirty="0"/>
          </a:p>
        </p:txBody>
      </p:sp>
      <p:sp>
        <p:nvSpPr>
          <p:cNvPr id="4" name="テキスト ボックス 3"/>
          <p:cNvSpPr txBox="1"/>
          <p:nvPr/>
        </p:nvSpPr>
        <p:spPr>
          <a:xfrm>
            <a:off x="466167" y="2447367"/>
            <a:ext cx="7859844" cy="830997"/>
          </a:xfrm>
          <a:prstGeom prst="rect">
            <a:avLst/>
          </a:prstGeom>
          <a:noFill/>
        </p:spPr>
        <p:txBody>
          <a:bodyPr wrap="none" rtlCol="0">
            <a:spAutoFit/>
          </a:bodyPr>
          <a:lstStyle/>
          <a:p>
            <a:pPr marL="285750" indent="-285750">
              <a:buFont typeface="Wingdings" panose="05000000000000000000" pitchFamily="2" charset="2"/>
              <a:buChar char="Ø"/>
            </a:pPr>
            <a:r>
              <a:rPr lang="ja-JP" altLang="en-US" sz="2400" dirty="0" smtClean="0"/>
              <a:t>クォーク対消滅のみから発生（グルオンは電荷中性）</a:t>
            </a:r>
            <a:endParaRPr lang="en-US" altLang="ja-JP" sz="2400" dirty="0" smtClean="0"/>
          </a:p>
          <a:p>
            <a:pPr marL="285750" indent="-285750">
              <a:buFont typeface="Wingdings" panose="05000000000000000000" pitchFamily="2" charset="2"/>
              <a:buChar char="Ø"/>
            </a:pPr>
            <a:r>
              <a:rPr lang="ja-JP" altLang="en-US" sz="2400" dirty="0" smtClean="0"/>
              <a:t>衝突核内のクォークが関与する</a:t>
            </a:r>
            <a:endParaRPr lang="en-US" altLang="ja-JP" sz="2400" dirty="0" smtClean="0"/>
          </a:p>
        </p:txBody>
      </p:sp>
      <p:pic>
        <p:nvPicPr>
          <p:cNvPr id="1026" name="Picture 2" descr="http://upload.wikimedia.org/wikipedia/commons/thumb/9/9f/Drell-Yan.svg/1920px-Drell-Yan.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48632" y="3317238"/>
            <a:ext cx="4308849" cy="2156510"/>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1751526" y="3918439"/>
            <a:ext cx="1734770" cy="954107"/>
          </a:xfrm>
          <a:prstGeom prst="rect">
            <a:avLst/>
          </a:prstGeom>
          <a:noFill/>
        </p:spPr>
        <p:txBody>
          <a:bodyPr wrap="none" rtlCol="0">
            <a:spAutoFit/>
          </a:bodyPr>
          <a:lstStyle/>
          <a:p>
            <a:r>
              <a:rPr kumimoji="1" lang="en-US" altLang="ja-JP" sz="2800" dirty="0" err="1" smtClean="0"/>
              <a:t>Drell</a:t>
            </a:r>
            <a:r>
              <a:rPr kumimoji="1" lang="en-US" altLang="ja-JP" sz="2800" dirty="0" smtClean="0"/>
              <a:t>-Yan</a:t>
            </a:r>
          </a:p>
          <a:p>
            <a:r>
              <a:rPr lang="en-US" altLang="ja-JP" sz="2800" dirty="0" smtClean="0"/>
              <a:t>process:</a:t>
            </a:r>
            <a:endParaRPr kumimoji="1" lang="ja-JP" altLang="en-US" sz="2800" dirty="0"/>
          </a:p>
        </p:txBody>
      </p:sp>
      <p:sp>
        <p:nvSpPr>
          <p:cNvPr id="5" name="テキスト ボックス 4"/>
          <p:cNvSpPr txBox="1"/>
          <p:nvPr/>
        </p:nvSpPr>
        <p:spPr>
          <a:xfrm>
            <a:off x="2752414" y="5723423"/>
            <a:ext cx="3416320" cy="523220"/>
          </a:xfrm>
          <a:prstGeom prst="rect">
            <a:avLst/>
          </a:prstGeom>
          <a:noFill/>
        </p:spPr>
        <p:txBody>
          <a:bodyPr wrap="none" rtlCol="0">
            <a:spAutoFit/>
          </a:bodyPr>
          <a:lstStyle/>
          <a:p>
            <a:r>
              <a:rPr lang="ja-JP" altLang="en-US" sz="2800" dirty="0" smtClean="0"/>
              <a:t>高不変質量で支配的</a:t>
            </a:r>
            <a:endParaRPr kumimoji="1" lang="ja-JP" altLang="en-US" sz="2800" dirty="0"/>
          </a:p>
        </p:txBody>
      </p:sp>
    </p:spTree>
    <p:extLst>
      <p:ext uri="{BB962C8B-B14F-4D97-AF65-F5344CB8AC3E}">
        <p14:creationId xmlns:p14="http://schemas.microsoft.com/office/powerpoint/2010/main" val="38419553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目次</a:t>
            </a:r>
            <a:endParaRPr kumimoji="1" lang="ja-JP" altLang="en-US" dirty="0"/>
          </a:p>
        </p:txBody>
      </p:sp>
      <p:sp>
        <p:nvSpPr>
          <p:cNvPr id="3" name="コンテンツ プレースホルダー 2"/>
          <p:cNvSpPr>
            <a:spLocks noGrp="1"/>
          </p:cNvSpPr>
          <p:nvPr>
            <p:ph idx="1"/>
          </p:nvPr>
        </p:nvSpPr>
        <p:spPr/>
        <p:txBody>
          <a:bodyPr>
            <a:noAutofit/>
          </a:bodyPr>
          <a:lstStyle/>
          <a:p>
            <a:r>
              <a:rPr lang="ja-JP" altLang="en-US" sz="2800" dirty="0"/>
              <a:t>イントロダクション</a:t>
            </a:r>
            <a:endParaRPr kumimoji="1" lang="en-US" altLang="ja-JP" sz="2800" dirty="0" smtClean="0"/>
          </a:p>
          <a:p>
            <a:pPr lvl="1"/>
            <a:r>
              <a:rPr lang="ja-JP" altLang="en-US" sz="2400" dirty="0" smtClean="0"/>
              <a:t>レプトン対・仮想光子・光子／カクテル／エネルギー領域の分類</a:t>
            </a:r>
            <a:endParaRPr lang="en-US" altLang="ja-JP" sz="2400" dirty="0"/>
          </a:p>
          <a:p>
            <a:r>
              <a:rPr kumimoji="1" lang="ja-JP" altLang="en-US" sz="2800" dirty="0" smtClean="0"/>
              <a:t>媒質効果</a:t>
            </a:r>
            <a:endParaRPr kumimoji="1" lang="en-US" altLang="ja-JP" sz="2800" dirty="0" smtClean="0"/>
          </a:p>
          <a:p>
            <a:pPr lvl="1"/>
            <a:r>
              <a:rPr lang="ja-JP" altLang="en-US" sz="2400" dirty="0" smtClean="0"/>
              <a:t>仮想</a:t>
            </a:r>
            <a:r>
              <a:rPr lang="ja-JP" altLang="en-US" sz="2400" dirty="0"/>
              <a:t>光子</a:t>
            </a:r>
            <a:r>
              <a:rPr lang="ja-JP" altLang="en-US" sz="2400" dirty="0" smtClean="0"/>
              <a:t>の計算式／</a:t>
            </a:r>
            <a:r>
              <a:rPr kumimoji="1" lang="ja-JP" altLang="en-US" sz="2400" dirty="0" smtClean="0"/>
              <a:t>ハドロンの媒質効果／カイラル対称性との関係／</a:t>
            </a:r>
            <a:r>
              <a:rPr lang="en-US" altLang="ja-JP" sz="2400" dirty="0" smtClean="0"/>
              <a:t>QCD</a:t>
            </a:r>
            <a:r>
              <a:rPr lang="ja-JP" altLang="en-US" sz="2400" dirty="0" smtClean="0"/>
              <a:t>和則／</a:t>
            </a:r>
            <a:r>
              <a:rPr kumimoji="1" lang="ja-JP" altLang="en-US" sz="2400" dirty="0" smtClean="0"/>
              <a:t>格子</a:t>
            </a:r>
            <a:r>
              <a:rPr kumimoji="1" lang="en-US" altLang="ja-JP" sz="2400" dirty="0" smtClean="0"/>
              <a:t>QCD</a:t>
            </a:r>
            <a:endParaRPr kumimoji="1" lang="ja-JP" altLang="en-US" sz="2400" dirty="0"/>
          </a:p>
        </p:txBody>
      </p:sp>
    </p:spTree>
    <p:extLst>
      <p:ext uri="{BB962C8B-B14F-4D97-AF65-F5344CB8AC3E}">
        <p14:creationId xmlns:p14="http://schemas.microsoft.com/office/powerpoint/2010/main" val="15349994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ここまでのまとめ</a:t>
            </a:r>
            <a:endParaRPr kumimoji="1" lang="ja-JP" altLang="en-US" dirty="0"/>
          </a:p>
        </p:txBody>
      </p:sp>
      <p:sp>
        <p:nvSpPr>
          <p:cNvPr id="3" name="コンテンツ プレースホルダー 2"/>
          <p:cNvSpPr>
            <a:spLocks noGrp="1"/>
          </p:cNvSpPr>
          <p:nvPr>
            <p:ph idx="1"/>
          </p:nvPr>
        </p:nvSpPr>
        <p:spPr>
          <a:xfrm>
            <a:off x="460970" y="2372659"/>
            <a:ext cx="8046536" cy="4037106"/>
          </a:xfrm>
        </p:spPr>
        <p:txBody>
          <a:bodyPr>
            <a:normAutofit/>
          </a:bodyPr>
          <a:lstStyle/>
          <a:p>
            <a:r>
              <a:rPr kumimoji="1" lang="ja-JP" altLang="en-US" sz="2400" dirty="0" smtClean="0"/>
              <a:t>レプトン対生成量を用いると、</a:t>
            </a:r>
            <a:r>
              <a:rPr kumimoji="1" lang="en-US" altLang="ja-JP" sz="2400" dirty="0" smtClean="0"/>
              <a:t>HIC</a:t>
            </a:r>
            <a:r>
              <a:rPr kumimoji="1" lang="ja-JP" altLang="en-US" sz="2400" dirty="0" smtClean="0"/>
              <a:t>で生成された仮想光子の不変質量分布を調べることができる</a:t>
            </a:r>
            <a:endParaRPr kumimoji="1" lang="en-US" altLang="ja-JP" sz="2400" dirty="0" smtClean="0"/>
          </a:p>
          <a:p>
            <a:endParaRPr lang="en-US" altLang="ja-JP" sz="2400" dirty="0" smtClean="0"/>
          </a:p>
          <a:p>
            <a:r>
              <a:rPr lang="ja-JP" altLang="en-US" sz="2400" dirty="0" smtClean="0"/>
              <a:t>電磁</a:t>
            </a:r>
            <a:r>
              <a:rPr lang="ja-JP" altLang="en-US" sz="2400" dirty="0"/>
              <a:t>プローブ</a:t>
            </a:r>
            <a:r>
              <a:rPr lang="ja-JP" altLang="en-US" sz="2400" dirty="0" smtClean="0"/>
              <a:t>は、</a:t>
            </a:r>
            <a:r>
              <a:rPr lang="en-US" altLang="ja-JP" sz="2400" dirty="0" smtClean="0"/>
              <a:t>HIC</a:t>
            </a:r>
            <a:r>
              <a:rPr lang="ja-JP" altLang="en-US" sz="2400" dirty="0" smtClean="0"/>
              <a:t>の全てのステージの情報が直接検出器に到達する。これはメリットでありデメリット。</a:t>
            </a:r>
            <a:endParaRPr lang="en-US" altLang="ja-JP" sz="2400" dirty="0" smtClean="0"/>
          </a:p>
          <a:p>
            <a:endParaRPr lang="en-US" altLang="ja-JP" sz="2400" dirty="0"/>
          </a:p>
          <a:p>
            <a:r>
              <a:rPr kumimoji="1" lang="en-US" altLang="ja-JP" sz="2400" dirty="0" smtClean="0"/>
              <a:t>AA</a:t>
            </a:r>
            <a:r>
              <a:rPr kumimoji="1" lang="ja-JP" altLang="en-US" sz="2400" dirty="0" smtClean="0"/>
              <a:t>衝突では、カクテルからのずれ＝「媒質効果」が観測されている。</a:t>
            </a:r>
            <a:endParaRPr kumimoji="1" lang="en-US" altLang="ja-JP" sz="2400" dirty="0" smtClean="0"/>
          </a:p>
          <a:p>
            <a:endParaRPr lang="en-US" altLang="ja-JP" sz="2400" dirty="0"/>
          </a:p>
          <a:p>
            <a:endParaRPr kumimoji="1" lang="ja-JP" altLang="en-US" sz="2400" dirty="0"/>
          </a:p>
        </p:txBody>
      </p:sp>
    </p:spTree>
    <p:extLst>
      <p:ext uri="{BB962C8B-B14F-4D97-AF65-F5344CB8AC3E}">
        <p14:creationId xmlns:p14="http://schemas.microsoft.com/office/powerpoint/2010/main" val="19673635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4" name="テキスト ボックス 3"/>
          <p:cNvSpPr txBox="1"/>
          <p:nvPr/>
        </p:nvSpPr>
        <p:spPr>
          <a:xfrm>
            <a:off x="1201271" y="3451412"/>
            <a:ext cx="3902030" cy="1015663"/>
          </a:xfrm>
          <a:prstGeom prst="rect">
            <a:avLst/>
          </a:prstGeom>
          <a:noFill/>
        </p:spPr>
        <p:txBody>
          <a:bodyPr wrap="none" rtlCol="0">
            <a:spAutoFit/>
          </a:bodyPr>
          <a:lstStyle/>
          <a:p>
            <a:r>
              <a:rPr kumimoji="1" lang="en-US" altLang="ja-JP" sz="6000" dirty="0" smtClean="0"/>
              <a:t>2.</a:t>
            </a:r>
            <a:r>
              <a:rPr kumimoji="1" lang="ja-JP" altLang="en-US" sz="6000" dirty="0" smtClean="0"/>
              <a:t>媒質効果</a:t>
            </a:r>
            <a:endParaRPr kumimoji="1" lang="ja-JP" altLang="en-US" sz="6000" dirty="0"/>
          </a:p>
        </p:txBody>
      </p:sp>
    </p:spTree>
    <p:extLst>
      <p:ext uri="{BB962C8B-B14F-4D97-AF65-F5344CB8AC3E}">
        <p14:creationId xmlns:p14="http://schemas.microsoft.com/office/powerpoint/2010/main" val="16564196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4" name="テキスト ボックス 3"/>
          <p:cNvSpPr txBox="1"/>
          <p:nvPr/>
        </p:nvSpPr>
        <p:spPr>
          <a:xfrm>
            <a:off x="1272987" y="3567953"/>
            <a:ext cx="6340197" cy="707886"/>
          </a:xfrm>
          <a:prstGeom prst="rect">
            <a:avLst/>
          </a:prstGeom>
          <a:noFill/>
        </p:spPr>
        <p:txBody>
          <a:bodyPr wrap="none" rtlCol="0">
            <a:spAutoFit/>
          </a:bodyPr>
          <a:lstStyle/>
          <a:p>
            <a:r>
              <a:rPr kumimoji="1" lang="ja-JP" altLang="en-US" sz="4000" dirty="0" smtClean="0"/>
              <a:t>レプトン対生成量の計算法</a:t>
            </a:r>
            <a:endParaRPr kumimoji="1" lang="ja-JP" altLang="en-US" sz="4000" dirty="0"/>
          </a:p>
        </p:txBody>
      </p:sp>
    </p:spTree>
    <p:extLst>
      <p:ext uri="{BB962C8B-B14F-4D97-AF65-F5344CB8AC3E}">
        <p14:creationId xmlns:p14="http://schemas.microsoft.com/office/powerpoint/2010/main" val="11430306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角丸四角形 38"/>
          <p:cNvSpPr/>
          <p:nvPr/>
        </p:nvSpPr>
        <p:spPr>
          <a:xfrm>
            <a:off x="736212" y="2253659"/>
            <a:ext cx="7771292" cy="1681847"/>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lang="ja-JP" altLang="en-US" dirty="0" smtClean="0"/>
              <a:t>高温</a:t>
            </a:r>
            <a:r>
              <a:rPr lang="ja-JP" altLang="en-US" dirty="0"/>
              <a:t>物質</a:t>
            </a:r>
            <a:r>
              <a:rPr lang="ja-JP" altLang="en-US" dirty="0" smtClean="0"/>
              <a:t>からの仮想光子生成</a:t>
            </a:r>
            <a:endParaRPr kumimoji="1" lang="ja-JP" altLang="en-US" dirty="0"/>
          </a:p>
        </p:txBody>
      </p:sp>
      <p:sp>
        <p:nvSpPr>
          <p:cNvPr id="4" name="Freeform 488"/>
          <p:cNvSpPr>
            <a:spLocks/>
          </p:cNvSpPr>
          <p:nvPr/>
        </p:nvSpPr>
        <p:spPr bwMode="auto">
          <a:xfrm>
            <a:off x="1885962" y="3314991"/>
            <a:ext cx="1036532" cy="119295"/>
          </a:xfrm>
          <a:custGeom>
            <a:avLst/>
            <a:gdLst>
              <a:gd name="T0" fmla="*/ 0 w 1451"/>
              <a:gd name="T1" fmla="*/ 91 h 91"/>
              <a:gd name="T2" fmla="*/ 181 w 1451"/>
              <a:gd name="T3" fmla="*/ 0 h 91"/>
              <a:gd name="T4" fmla="*/ 363 w 1451"/>
              <a:gd name="T5" fmla="*/ 91 h 91"/>
              <a:gd name="T6" fmla="*/ 544 w 1451"/>
              <a:gd name="T7" fmla="*/ 0 h 91"/>
              <a:gd name="T8" fmla="*/ 726 w 1451"/>
              <a:gd name="T9" fmla="*/ 91 h 91"/>
              <a:gd name="T10" fmla="*/ 907 w 1451"/>
              <a:gd name="T11" fmla="*/ 0 h 91"/>
              <a:gd name="T12" fmla="*/ 1089 w 1451"/>
              <a:gd name="T13" fmla="*/ 91 h 91"/>
              <a:gd name="T14" fmla="*/ 1270 w 1451"/>
              <a:gd name="T15" fmla="*/ 0 h 91"/>
              <a:gd name="T16" fmla="*/ 1451 w 1451"/>
              <a:gd name="T17"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1" h="91">
                <a:moveTo>
                  <a:pt x="0" y="91"/>
                </a:moveTo>
                <a:cubicBezTo>
                  <a:pt x="60" y="45"/>
                  <a:pt x="121" y="0"/>
                  <a:pt x="181" y="0"/>
                </a:cubicBezTo>
                <a:cubicBezTo>
                  <a:pt x="241" y="0"/>
                  <a:pt x="303" y="91"/>
                  <a:pt x="363" y="91"/>
                </a:cubicBezTo>
                <a:cubicBezTo>
                  <a:pt x="423" y="91"/>
                  <a:pt x="484" y="0"/>
                  <a:pt x="544" y="0"/>
                </a:cubicBezTo>
                <a:cubicBezTo>
                  <a:pt x="604" y="0"/>
                  <a:pt x="666" y="91"/>
                  <a:pt x="726" y="91"/>
                </a:cubicBezTo>
                <a:cubicBezTo>
                  <a:pt x="786" y="91"/>
                  <a:pt x="847" y="0"/>
                  <a:pt x="907" y="0"/>
                </a:cubicBezTo>
                <a:cubicBezTo>
                  <a:pt x="967" y="0"/>
                  <a:pt x="1029" y="91"/>
                  <a:pt x="1089" y="91"/>
                </a:cubicBezTo>
                <a:cubicBezTo>
                  <a:pt x="1149" y="91"/>
                  <a:pt x="1210" y="0"/>
                  <a:pt x="1270" y="0"/>
                </a:cubicBezTo>
                <a:cubicBezTo>
                  <a:pt x="1330" y="0"/>
                  <a:pt x="1390" y="45"/>
                  <a:pt x="1451" y="91"/>
                </a:cubicBezTo>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cxnSp>
        <p:nvCxnSpPr>
          <p:cNvPr id="5" name="直線コネクタ 4"/>
          <p:cNvCxnSpPr/>
          <p:nvPr/>
        </p:nvCxnSpPr>
        <p:spPr>
          <a:xfrm>
            <a:off x="1550894" y="3012140"/>
            <a:ext cx="335068" cy="422146"/>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flipH="1">
            <a:off x="1550894" y="3421906"/>
            <a:ext cx="336681" cy="217764"/>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pic>
        <p:nvPicPr>
          <p:cNvPr id="14" name="TexTeXPicture" descr="&lt;?xml version=&quot;1.0&quot; encoding=&quot;utf-16&quot;?&gt;&#10;&lt;TeXTeX&gt;&#10;  &lt;preamble&gt;\documentclass{jarticle}&#10;\usepackage{amsmath}&#10;\pagestyle{empty}&lt;/preamble&gt;&#10;  &lt;body&gt;\begin{align*} &#10;q&#10;\end{align*}&lt;/body&gt;&#10;  &lt;fcolor&gt;FF000000&lt;/fcolor&gt;&#10;  &lt;bcolor&gt;FFFFFFFF&lt;/bcolor&gt;&#10;  &lt;transparent&gt;True&lt;/transparent&gt;&#10;  &lt;resolution&gt;1800&lt;/resolution&gt;&#10;  &lt;imageh&gt;158&lt;/imageh&gt;&#10;  &lt;imagew&gt;103&lt;/imagew&gt;&#10;  &lt;scale&gt;50&lt;/scale&gt;&#10;  &lt;cursor&gt;17&lt;/cursor&gt;&#10;&lt;/TeXTeX&g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6275" y="2902126"/>
            <a:ext cx="143435" cy="220028"/>
          </a:xfrm>
          <a:prstGeom prst="rect">
            <a:avLst/>
          </a:prstGeom>
        </p:spPr>
      </p:pic>
      <p:pic>
        <p:nvPicPr>
          <p:cNvPr id="16" name="TexTeXPicture" descr="&lt;?xml version=&quot;1.0&quot; encoding=&quot;utf-16&quot;?&gt;&#10;&lt;TeXTeX&gt;&#10;  &lt;preamble&gt;\documentclass{jarticle}&#10;\usepackage{amsmath}&#10;\pagestyle{empty}&lt;/preamble&gt;&#10;  &lt;body&gt;\begin{align*} &#10;\bar{q}&#10;\end{align*}&lt;/body&gt;&#10;  &lt;fcolor&gt;FF000000&lt;/fcolor&gt;&#10;  &lt;bcolor&gt;FFFFFFFF&lt;/bcolor&gt;&#10;  &lt;transparent&gt;True&lt;/transparent&gt;&#10;  &lt;resolution&gt;1800&lt;/resolution&gt;&#10;  &lt;imageh&gt;195&lt;/imageh&gt;&#10;  &lt;imagew&gt;116&lt;/imagew&gt;&#10;  &lt;scale&gt;50&lt;/scale&gt;&#10;  &lt;cursor&gt;23&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9486" y="3529656"/>
            <a:ext cx="161538" cy="271554"/>
          </a:xfrm>
          <a:prstGeom prst="rect">
            <a:avLst/>
          </a:prstGeom>
        </p:spPr>
      </p:pic>
      <p:sp>
        <p:nvSpPr>
          <p:cNvPr id="3" name="テキスト ボックス 2"/>
          <p:cNvSpPr txBox="1"/>
          <p:nvPr/>
        </p:nvSpPr>
        <p:spPr>
          <a:xfrm>
            <a:off x="1111622" y="2387003"/>
            <a:ext cx="2339102" cy="461665"/>
          </a:xfrm>
          <a:prstGeom prst="rect">
            <a:avLst/>
          </a:prstGeom>
          <a:noFill/>
        </p:spPr>
        <p:txBody>
          <a:bodyPr wrap="none" rtlCol="0">
            <a:spAutoFit/>
          </a:bodyPr>
          <a:lstStyle/>
          <a:p>
            <a:r>
              <a:rPr kumimoji="1" lang="ja-JP" altLang="en-US" sz="2400" dirty="0" smtClean="0"/>
              <a:t>クォーク対消滅</a:t>
            </a:r>
            <a:endParaRPr kumimoji="1" lang="ja-JP" altLang="en-US" sz="2400" dirty="0"/>
          </a:p>
        </p:txBody>
      </p:sp>
      <p:sp>
        <p:nvSpPr>
          <p:cNvPr id="6" name="テキスト ボックス 5"/>
          <p:cNvSpPr txBox="1"/>
          <p:nvPr/>
        </p:nvSpPr>
        <p:spPr>
          <a:xfrm>
            <a:off x="4252958" y="2387002"/>
            <a:ext cx="1276311" cy="461665"/>
          </a:xfrm>
          <a:prstGeom prst="rect">
            <a:avLst/>
          </a:prstGeom>
          <a:noFill/>
        </p:spPr>
        <p:txBody>
          <a:bodyPr wrap="none" rtlCol="0">
            <a:spAutoFit/>
          </a:bodyPr>
          <a:lstStyle/>
          <a:p>
            <a:r>
              <a:rPr lang="en-US" altLang="ja-JP" sz="2400" dirty="0" smtClean="0">
                <a:latin typeface="Symbol" panose="05050102010706020507" pitchFamily="18" charset="2"/>
              </a:rPr>
              <a:t>p</a:t>
            </a:r>
            <a:r>
              <a:rPr kumimoji="1" lang="ja-JP" altLang="en-US" sz="2400" dirty="0" smtClean="0"/>
              <a:t>対消滅</a:t>
            </a:r>
            <a:endParaRPr kumimoji="1" lang="ja-JP" altLang="en-US" sz="2400" dirty="0"/>
          </a:p>
        </p:txBody>
      </p:sp>
      <p:sp>
        <p:nvSpPr>
          <p:cNvPr id="8" name="テキスト ボックス 7"/>
          <p:cNvSpPr txBox="1"/>
          <p:nvPr/>
        </p:nvSpPr>
        <p:spPr>
          <a:xfrm>
            <a:off x="6959082" y="2387001"/>
            <a:ext cx="968535" cy="461665"/>
          </a:xfrm>
          <a:prstGeom prst="rect">
            <a:avLst/>
          </a:prstGeom>
          <a:noFill/>
        </p:spPr>
        <p:txBody>
          <a:bodyPr wrap="none" rtlCol="0">
            <a:spAutoFit/>
          </a:bodyPr>
          <a:lstStyle/>
          <a:p>
            <a:r>
              <a:rPr lang="en-US" altLang="ja-JP" sz="2400" dirty="0" smtClean="0">
                <a:latin typeface="Symbol" panose="05050102010706020507" pitchFamily="18" charset="2"/>
              </a:rPr>
              <a:t>r</a:t>
            </a:r>
            <a:r>
              <a:rPr lang="ja-JP" altLang="en-US" sz="2400" dirty="0" smtClean="0"/>
              <a:t>消滅</a:t>
            </a:r>
            <a:endParaRPr kumimoji="1" lang="ja-JP" altLang="en-US" sz="2400" dirty="0"/>
          </a:p>
        </p:txBody>
      </p:sp>
      <p:sp>
        <p:nvSpPr>
          <p:cNvPr id="11" name="Freeform 488"/>
          <p:cNvSpPr>
            <a:spLocks/>
          </p:cNvSpPr>
          <p:nvPr/>
        </p:nvSpPr>
        <p:spPr bwMode="auto">
          <a:xfrm>
            <a:off x="4587438" y="3255343"/>
            <a:ext cx="1036532" cy="119295"/>
          </a:xfrm>
          <a:custGeom>
            <a:avLst/>
            <a:gdLst>
              <a:gd name="T0" fmla="*/ 0 w 1451"/>
              <a:gd name="T1" fmla="*/ 91 h 91"/>
              <a:gd name="T2" fmla="*/ 181 w 1451"/>
              <a:gd name="T3" fmla="*/ 0 h 91"/>
              <a:gd name="T4" fmla="*/ 363 w 1451"/>
              <a:gd name="T5" fmla="*/ 91 h 91"/>
              <a:gd name="T6" fmla="*/ 544 w 1451"/>
              <a:gd name="T7" fmla="*/ 0 h 91"/>
              <a:gd name="T8" fmla="*/ 726 w 1451"/>
              <a:gd name="T9" fmla="*/ 91 h 91"/>
              <a:gd name="T10" fmla="*/ 907 w 1451"/>
              <a:gd name="T11" fmla="*/ 0 h 91"/>
              <a:gd name="T12" fmla="*/ 1089 w 1451"/>
              <a:gd name="T13" fmla="*/ 91 h 91"/>
              <a:gd name="T14" fmla="*/ 1270 w 1451"/>
              <a:gd name="T15" fmla="*/ 0 h 91"/>
              <a:gd name="T16" fmla="*/ 1451 w 1451"/>
              <a:gd name="T17"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1" h="91">
                <a:moveTo>
                  <a:pt x="0" y="91"/>
                </a:moveTo>
                <a:cubicBezTo>
                  <a:pt x="60" y="45"/>
                  <a:pt x="121" y="0"/>
                  <a:pt x="181" y="0"/>
                </a:cubicBezTo>
                <a:cubicBezTo>
                  <a:pt x="241" y="0"/>
                  <a:pt x="303" y="91"/>
                  <a:pt x="363" y="91"/>
                </a:cubicBezTo>
                <a:cubicBezTo>
                  <a:pt x="423" y="91"/>
                  <a:pt x="484" y="0"/>
                  <a:pt x="544" y="0"/>
                </a:cubicBezTo>
                <a:cubicBezTo>
                  <a:pt x="604" y="0"/>
                  <a:pt x="666" y="91"/>
                  <a:pt x="726" y="91"/>
                </a:cubicBezTo>
                <a:cubicBezTo>
                  <a:pt x="786" y="91"/>
                  <a:pt x="847" y="0"/>
                  <a:pt x="907" y="0"/>
                </a:cubicBezTo>
                <a:cubicBezTo>
                  <a:pt x="967" y="0"/>
                  <a:pt x="1029" y="91"/>
                  <a:pt x="1089" y="91"/>
                </a:cubicBezTo>
                <a:cubicBezTo>
                  <a:pt x="1149" y="91"/>
                  <a:pt x="1210" y="0"/>
                  <a:pt x="1270" y="0"/>
                </a:cubicBezTo>
                <a:cubicBezTo>
                  <a:pt x="1330" y="0"/>
                  <a:pt x="1390" y="45"/>
                  <a:pt x="1451" y="91"/>
                </a:cubicBezTo>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cxnSp>
        <p:nvCxnSpPr>
          <p:cNvPr id="12" name="直線コネクタ 11"/>
          <p:cNvCxnSpPr/>
          <p:nvPr/>
        </p:nvCxnSpPr>
        <p:spPr>
          <a:xfrm>
            <a:off x="4300125" y="3097728"/>
            <a:ext cx="287313" cy="276910"/>
          </a:xfrm>
          <a:prstGeom prst="line">
            <a:avLst/>
          </a:prstGeom>
          <a:ln w="38100"/>
        </p:spPr>
        <p:style>
          <a:lnRef idx="2">
            <a:schemeClr val="accent5"/>
          </a:lnRef>
          <a:fillRef idx="0">
            <a:schemeClr val="accent5"/>
          </a:fillRef>
          <a:effectRef idx="1">
            <a:schemeClr val="accent5"/>
          </a:effectRef>
          <a:fontRef idx="minor">
            <a:schemeClr val="tx1"/>
          </a:fontRef>
        </p:style>
      </p:cxnSp>
      <p:cxnSp>
        <p:nvCxnSpPr>
          <p:cNvPr id="13" name="直線コネクタ 12"/>
          <p:cNvCxnSpPr/>
          <p:nvPr/>
        </p:nvCxnSpPr>
        <p:spPr>
          <a:xfrm flipH="1">
            <a:off x="4251564" y="3362258"/>
            <a:ext cx="337488" cy="277412"/>
          </a:xfrm>
          <a:prstGeom prst="line">
            <a:avLst/>
          </a:prstGeom>
          <a:ln w="38100"/>
        </p:spPr>
        <p:style>
          <a:lnRef idx="2">
            <a:schemeClr val="accent5"/>
          </a:lnRef>
          <a:fillRef idx="0">
            <a:schemeClr val="accent5"/>
          </a:fillRef>
          <a:effectRef idx="1">
            <a:schemeClr val="accent5"/>
          </a:effectRef>
          <a:fontRef idx="minor">
            <a:schemeClr val="tx1"/>
          </a:fontRef>
        </p:style>
      </p:cxnSp>
      <p:pic>
        <p:nvPicPr>
          <p:cNvPr id="10" name="TexTeXPicture" descr="&lt;?xml version=&quot;1.0&quot; encoding=&quot;utf-16&quot;?&gt;&#10;&lt;TeXTeX&gt;&#10;  &lt;preamble&gt;\documentclass{jarticle}&#10;\usepackage{amsmath}&#10;\pagestyle{empty}&lt;/preamble&gt;&#10;  &lt;body&gt;\begin{align*} &#10;\pi^+&#10;\end{align*}&lt;/body&gt;&#10;  &lt;fcolor&gt;FF000000&lt;/fcolor&gt;&#10;  &lt;bcolor&gt;FFFFFFFF&lt;/bcolor&gt;&#10;  &lt;transparent&gt;True&lt;/transparent&gt;&#10;  &lt;resolution&gt;1800&lt;/resolution&gt;&#10;  &lt;imageh&gt;213&lt;/imageh&gt;&#10;  &lt;imagew&gt;285&lt;/imagew&gt;&#10;  &lt;scale&gt;50&lt;/scale&gt;&#10;  &lt;cursor&gt;21&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53873" y="2841038"/>
            <a:ext cx="396883" cy="296620"/>
          </a:xfrm>
          <a:prstGeom prst="rect">
            <a:avLst/>
          </a:prstGeom>
        </p:spPr>
      </p:pic>
      <p:pic>
        <p:nvPicPr>
          <p:cNvPr id="18" name="TexTeXPicture" descr="&lt;?xml version=&quot;1.0&quot; encoding=&quot;utf-16&quot;?&gt;&#10;&lt;TeXTeX&gt;&#10;  &lt;preamble&gt;\documentclass{jarticle}&#10;\usepackage{amsmath}&#10;\pagestyle{empty}&lt;/preamble&gt;&#10;  &lt;body&gt;\begin{align*} &#10;\pi^-&#10;\end{align*}&lt;/body&gt;&#10;  &lt;fcolor&gt;FF000000&lt;/fcolor&gt;&#10;  &lt;bcolor&gt;FFFFFFFF&lt;/bcolor&gt;&#10;  &lt;transparent&gt;True&lt;/transparent&gt;&#10;  &lt;resolution&gt;1800&lt;/resolution&gt;&#10;  &lt;imageh&gt;153&lt;/imageh&gt;&#10;  &lt;imagew&gt;281&lt;/imagew&gt;&#10;  &lt;scale&gt;50&lt;/scale&gt;&#10;  &lt;cursor&gt;21&lt;/cursor&gt;&#10;&lt;/TeXTeX&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60252" y="3515319"/>
            <a:ext cx="391312" cy="213065"/>
          </a:xfrm>
          <a:prstGeom prst="rect">
            <a:avLst/>
          </a:prstGeom>
        </p:spPr>
      </p:pic>
      <p:sp>
        <p:nvSpPr>
          <p:cNvPr id="20" name="Freeform 488"/>
          <p:cNvSpPr>
            <a:spLocks/>
          </p:cNvSpPr>
          <p:nvPr/>
        </p:nvSpPr>
        <p:spPr bwMode="auto">
          <a:xfrm>
            <a:off x="7006188" y="3349389"/>
            <a:ext cx="1036532" cy="119295"/>
          </a:xfrm>
          <a:custGeom>
            <a:avLst/>
            <a:gdLst>
              <a:gd name="T0" fmla="*/ 0 w 1451"/>
              <a:gd name="T1" fmla="*/ 91 h 91"/>
              <a:gd name="T2" fmla="*/ 181 w 1451"/>
              <a:gd name="T3" fmla="*/ 0 h 91"/>
              <a:gd name="T4" fmla="*/ 363 w 1451"/>
              <a:gd name="T5" fmla="*/ 91 h 91"/>
              <a:gd name="T6" fmla="*/ 544 w 1451"/>
              <a:gd name="T7" fmla="*/ 0 h 91"/>
              <a:gd name="T8" fmla="*/ 726 w 1451"/>
              <a:gd name="T9" fmla="*/ 91 h 91"/>
              <a:gd name="T10" fmla="*/ 907 w 1451"/>
              <a:gd name="T11" fmla="*/ 0 h 91"/>
              <a:gd name="T12" fmla="*/ 1089 w 1451"/>
              <a:gd name="T13" fmla="*/ 91 h 91"/>
              <a:gd name="T14" fmla="*/ 1270 w 1451"/>
              <a:gd name="T15" fmla="*/ 0 h 91"/>
              <a:gd name="T16" fmla="*/ 1451 w 1451"/>
              <a:gd name="T17"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1" h="91">
                <a:moveTo>
                  <a:pt x="0" y="91"/>
                </a:moveTo>
                <a:cubicBezTo>
                  <a:pt x="60" y="45"/>
                  <a:pt x="121" y="0"/>
                  <a:pt x="181" y="0"/>
                </a:cubicBezTo>
                <a:cubicBezTo>
                  <a:pt x="241" y="0"/>
                  <a:pt x="303" y="91"/>
                  <a:pt x="363" y="91"/>
                </a:cubicBezTo>
                <a:cubicBezTo>
                  <a:pt x="423" y="91"/>
                  <a:pt x="484" y="0"/>
                  <a:pt x="544" y="0"/>
                </a:cubicBezTo>
                <a:cubicBezTo>
                  <a:pt x="604" y="0"/>
                  <a:pt x="666" y="91"/>
                  <a:pt x="726" y="91"/>
                </a:cubicBezTo>
                <a:cubicBezTo>
                  <a:pt x="786" y="91"/>
                  <a:pt x="847" y="0"/>
                  <a:pt x="907" y="0"/>
                </a:cubicBezTo>
                <a:cubicBezTo>
                  <a:pt x="967" y="0"/>
                  <a:pt x="1029" y="91"/>
                  <a:pt x="1089" y="91"/>
                </a:cubicBezTo>
                <a:cubicBezTo>
                  <a:pt x="1149" y="91"/>
                  <a:pt x="1210" y="0"/>
                  <a:pt x="1270" y="0"/>
                </a:cubicBezTo>
                <a:cubicBezTo>
                  <a:pt x="1330" y="0"/>
                  <a:pt x="1390" y="45"/>
                  <a:pt x="1451" y="91"/>
                </a:cubicBezTo>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cxnSp>
        <p:nvCxnSpPr>
          <p:cNvPr id="22" name="直線コネクタ 21"/>
          <p:cNvCxnSpPr/>
          <p:nvPr/>
        </p:nvCxnSpPr>
        <p:spPr>
          <a:xfrm flipH="1">
            <a:off x="6598023" y="3468684"/>
            <a:ext cx="408165" cy="0"/>
          </a:xfrm>
          <a:prstGeom prst="line">
            <a:avLst/>
          </a:prstGeom>
          <a:ln w="63500" cmpd="dbl"/>
        </p:spPr>
        <p:style>
          <a:lnRef idx="3">
            <a:schemeClr val="dk1"/>
          </a:lnRef>
          <a:fillRef idx="0">
            <a:schemeClr val="dk1"/>
          </a:fillRef>
          <a:effectRef idx="2">
            <a:schemeClr val="dk1"/>
          </a:effectRef>
          <a:fontRef idx="minor">
            <a:schemeClr val="tx1"/>
          </a:fontRef>
        </p:style>
      </p:cxnSp>
      <p:pic>
        <p:nvPicPr>
          <p:cNvPr id="24" name="TexTeXPicture" descr="&lt;?xml version=&quot;1.0&quot; encoding=&quot;utf-16&quot;?&gt;&#10;&lt;TeXTeX&gt;&#10;  &lt;preamble&gt;\documentclass{jarticle}&#10;\usepackage{amsmath}&#10;\pagestyle{empty}&lt;/preamble&gt;&#10;  &lt;body&gt;\begin{align*} &#10;\rho^0&#10;\end{align*}&lt;/body&gt;&#10;  &lt;fcolor&gt;FF000000&lt;/fcolor&gt;&#10;  &lt;bcolor&gt;FFFFFFFF&lt;/bcolor&gt;&#10;  &lt;transparent&gt;True&lt;/transparent&gt;&#10;  &lt;resolution&gt;1800&lt;/resolution&gt;&#10;  &lt;imageh&gt;273&lt;/imageh&gt;&#10;  &lt;imagew&gt;213&lt;/imagew&gt;&#10;  &lt;scale&gt;50&lt;/scale&gt;&#10;  &lt;cursor&gt;18&lt;/cursor&gt;&#10;&lt;/TeXTeX&g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16610" y="3015716"/>
            <a:ext cx="296618" cy="380175"/>
          </a:xfrm>
          <a:prstGeom prst="rect">
            <a:avLst/>
          </a:prstGeom>
        </p:spPr>
      </p:pic>
    </p:spTree>
    <p:extLst>
      <p:ext uri="{BB962C8B-B14F-4D97-AF65-F5344CB8AC3E}">
        <p14:creationId xmlns:p14="http://schemas.microsoft.com/office/powerpoint/2010/main" val="1125456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角丸四角形 39"/>
          <p:cNvSpPr/>
          <p:nvPr/>
        </p:nvSpPr>
        <p:spPr>
          <a:xfrm>
            <a:off x="736212" y="4259687"/>
            <a:ext cx="7771292" cy="2257653"/>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角丸四角形 38"/>
          <p:cNvSpPr/>
          <p:nvPr/>
        </p:nvSpPr>
        <p:spPr>
          <a:xfrm>
            <a:off x="736212" y="2253659"/>
            <a:ext cx="7771292" cy="1681847"/>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lang="ja-JP" altLang="en-US" dirty="0" smtClean="0"/>
              <a:t>高温</a:t>
            </a:r>
            <a:r>
              <a:rPr lang="ja-JP" altLang="en-US" dirty="0"/>
              <a:t>物質</a:t>
            </a:r>
            <a:r>
              <a:rPr lang="ja-JP" altLang="en-US" dirty="0" smtClean="0"/>
              <a:t>からの仮想光子生成</a:t>
            </a:r>
            <a:endParaRPr kumimoji="1" lang="ja-JP" altLang="en-US" dirty="0"/>
          </a:p>
        </p:txBody>
      </p:sp>
      <p:sp>
        <p:nvSpPr>
          <p:cNvPr id="4" name="Freeform 488"/>
          <p:cNvSpPr>
            <a:spLocks/>
          </p:cNvSpPr>
          <p:nvPr/>
        </p:nvSpPr>
        <p:spPr bwMode="auto">
          <a:xfrm>
            <a:off x="1885962" y="3314991"/>
            <a:ext cx="1036532" cy="119295"/>
          </a:xfrm>
          <a:custGeom>
            <a:avLst/>
            <a:gdLst>
              <a:gd name="T0" fmla="*/ 0 w 1451"/>
              <a:gd name="T1" fmla="*/ 91 h 91"/>
              <a:gd name="T2" fmla="*/ 181 w 1451"/>
              <a:gd name="T3" fmla="*/ 0 h 91"/>
              <a:gd name="T4" fmla="*/ 363 w 1451"/>
              <a:gd name="T5" fmla="*/ 91 h 91"/>
              <a:gd name="T6" fmla="*/ 544 w 1451"/>
              <a:gd name="T7" fmla="*/ 0 h 91"/>
              <a:gd name="T8" fmla="*/ 726 w 1451"/>
              <a:gd name="T9" fmla="*/ 91 h 91"/>
              <a:gd name="T10" fmla="*/ 907 w 1451"/>
              <a:gd name="T11" fmla="*/ 0 h 91"/>
              <a:gd name="T12" fmla="*/ 1089 w 1451"/>
              <a:gd name="T13" fmla="*/ 91 h 91"/>
              <a:gd name="T14" fmla="*/ 1270 w 1451"/>
              <a:gd name="T15" fmla="*/ 0 h 91"/>
              <a:gd name="T16" fmla="*/ 1451 w 1451"/>
              <a:gd name="T17"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1" h="91">
                <a:moveTo>
                  <a:pt x="0" y="91"/>
                </a:moveTo>
                <a:cubicBezTo>
                  <a:pt x="60" y="45"/>
                  <a:pt x="121" y="0"/>
                  <a:pt x="181" y="0"/>
                </a:cubicBezTo>
                <a:cubicBezTo>
                  <a:pt x="241" y="0"/>
                  <a:pt x="303" y="91"/>
                  <a:pt x="363" y="91"/>
                </a:cubicBezTo>
                <a:cubicBezTo>
                  <a:pt x="423" y="91"/>
                  <a:pt x="484" y="0"/>
                  <a:pt x="544" y="0"/>
                </a:cubicBezTo>
                <a:cubicBezTo>
                  <a:pt x="604" y="0"/>
                  <a:pt x="666" y="91"/>
                  <a:pt x="726" y="91"/>
                </a:cubicBezTo>
                <a:cubicBezTo>
                  <a:pt x="786" y="91"/>
                  <a:pt x="847" y="0"/>
                  <a:pt x="907" y="0"/>
                </a:cubicBezTo>
                <a:cubicBezTo>
                  <a:pt x="967" y="0"/>
                  <a:pt x="1029" y="91"/>
                  <a:pt x="1089" y="91"/>
                </a:cubicBezTo>
                <a:cubicBezTo>
                  <a:pt x="1149" y="91"/>
                  <a:pt x="1210" y="0"/>
                  <a:pt x="1270" y="0"/>
                </a:cubicBezTo>
                <a:cubicBezTo>
                  <a:pt x="1330" y="0"/>
                  <a:pt x="1390" y="45"/>
                  <a:pt x="1451" y="91"/>
                </a:cubicBezTo>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cxnSp>
        <p:nvCxnSpPr>
          <p:cNvPr id="5" name="直線コネクタ 4"/>
          <p:cNvCxnSpPr/>
          <p:nvPr/>
        </p:nvCxnSpPr>
        <p:spPr>
          <a:xfrm>
            <a:off x="1550894" y="3012140"/>
            <a:ext cx="335068" cy="422146"/>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flipH="1">
            <a:off x="1550894" y="3421906"/>
            <a:ext cx="336681" cy="217764"/>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pic>
        <p:nvPicPr>
          <p:cNvPr id="14" name="TexTeXPicture" descr="&lt;?xml version=&quot;1.0&quot; encoding=&quot;utf-16&quot;?&gt;&#10;&lt;TeXTeX&gt;&#10;  &lt;preamble&gt;\documentclass{jarticle}&#10;\usepackage{amsmath}&#10;\pagestyle{empty}&lt;/preamble&gt;&#10;  &lt;body&gt;\begin{align*} &#10;q&#10;\end{align*}&lt;/body&gt;&#10;  &lt;fcolor&gt;FF000000&lt;/fcolor&gt;&#10;  &lt;bcolor&gt;FFFFFFFF&lt;/bcolor&gt;&#10;  &lt;transparent&gt;True&lt;/transparent&gt;&#10;  &lt;resolution&gt;1800&lt;/resolution&gt;&#10;  &lt;imageh&gt;158&lt;/imageh&gt;&#10;  &lt;imagew&gt;103&lt;/imagew&gt;&#10;  &lt;scale&gt;50&lt;/scale&gt;&#10;  &lt;cursor&gt;17&lt;/cursor&gt;&#10;&lt;/TeXTeX&g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6275" y="2902126"/>
            <a:ext cx="143435" cy="220028"/>
          </a:xfrm>
          <a:prstGeom prst="rect">
            <a:avLst/>
          </a:prstGeom>
        </p:spPr>
      </p:pic>
      <p:pic>
        <p:nvPicPr>
          <p:cNvPr id="16" name="TexTeXPicture" descr="&lt;?xml version=&quot;1.0&quot; encoding=&quot;utf-16&quot;?&gt;&#10;&lt;TeXTeX&gt;&#10;  &lt;preamble&gt;\documentclass{jarticle}&#10;\usepackage{amsmath}&#10;\pagestyle{empty}&lt;/preamble&gt;&#10;  &lt;body&gt;\begin{align*} &#10;\bar{q}&#10;\end{align*}&lt;/body&gt;&#10;  &lt;fcolor&gt;FF000000&lt;/fcolor&gt;&#10;  &lt;bcolor&gt;FFFFFFFF&lt;/bcolor&gt;&#10;  &lt;transparent&gt;True&lt;/transparent&gt;&#10;  &lt;resolution&gt;1800&lt;/resolution&gt;&#10;  &lt;imageh&gt;195&lt;/imageh&gt;&#10;  &lt;imagew&gt;116&lt;/imagew&gt;&#10;  &lt;scale&gt;50&lt;/scale&gt;&#10;  &lt;cursor&gt;23&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9486" y="3529656"/>
            <a:ext cx="161538" cy="271554"/>
          </a:xfrm>
          <a:prstGeom prst="rect">
            <a:avLst/>
          </a:prstGeom>
        </p:spPr>
      </p:pic>
      <p:sp>
        <p:nvSpPr>
          <p:cNvPr id="3" name="テキスト ボックス 2"/>
          <p:cNvSpPr txBox="1"/>
          <p:nvPr/>
        </p:nvSpPr>
        <p:spPr>
          <a:xfrm>
            <a:off x="1111622" y="2387003"/>
            <a:ext cx="2339102" cy="461665"/>
          </a:xfrm>
          <a:prstGeom prst="rect">
            <a:avLst/>
          </a:prstGeom>
          <a:noFill/>
        </p:spPr>
        <p:txBody>
          <a:bodyPr wrap="none" rtlCol="0">
            <a:spAutoFit/>
          </a:bodyPr>
          <a:lstStyle/>
          <a:p>
            <a:r>
              <a:rPr kumimoji="1" lang="ja-JP" altLang="en-US" sz="2400" dirty="0" smtClean="0"/>
              <a:t>クォーク対消滅</a:t>
            </a:r>
            <a:endParaRPr kumimoji="1" lang="ja-JP" altLang="en-US" sz="2400" dirty="0"/>
          </a:p>
        </p:txBody>
      </p:sp>
      <p:sp>
        <p:nvSpPr>
          <p:cNvPr id="6" name="テキスト ボックス 5"/>
          <p:cNvSpPr txBox="1"/>
          <p:nvPr/>
        </p:nvSpPr>
        <p:spPr>
          <a:xfrm>
            <a:off x="4252958" y="2387002"/>
            <a:ext cx="1276311" cy="461665"/>
          </a:xfrm>
          <a:prstGeom prst="rect">
            <a:avLst/>
          </a:prstGeom>
          <a:noFill/>
        </p:spPr>
        <p:txBody>
          <a:bodyPr wrap="none" rtlCol="0">
            <a:spAutoFit/>
          </a:bodyPr>
          <a:lstStyle/>
          <a:p>
            <a:r>
              <a:rPr lang="en-US" altLang="ja-JP" sz="2400" dirty="0" smtClean="0">
                <a:latin typeface="Symbol" panose="05050102010706020507" pitchFamily="18" charset="2"/>
              </a:rPr>
              <a:t>p</a:t>
            </a:r>
            <a:r>
              <a:rPr kumimoji="1" lang="ja-JP" altLang="en-US" sz="2400" dirty="0" smtClean="0"/>
              <a:t>対消滅</a:t>
            </a:r>
            <a:endParaRPr kumimoji="1" lang="ja-JP" altLang="en-US" sz="2400" dirty="0"/>
          </a:p>
        </p:txBody>
      </p:sp>
      <p:sp>
        <p:nvSpPr>
          <p:cNvPr id="8" name="テキスト ボックス 7"/>
          <p:cNvSpPr txBox="1"/>
          <p:nvPr/>
        </p:nvSpPr>
        <p:spPr>
          <a:xfrm>
            <a:off x="6959082" y="2387001"/>
            <a:ext cx="968535" cy="461665"/>
          </a:xfrm>
          <a:prstGeom prst="rect">
            <a:avLst/>
          </a:prstGeom>
          <a:noFill/>
        </p:spPr>
        <p:txBody>
          <a:bodyPr wrap="none" rtlCol="0">
            <a:spAutoFit/>
          </a:bodyPr>
          <a:lstStyle/>
          <a:p>
            <a:r>
              <a:rPr lang="en-US" altLang="ja-JP" sz="2400" dirty="0" smtClean="0">
                <a:latin typeface="Symbol" panose="05050102010706020507" pitchFamily="18" charset="2"/>
              </a:rPr>
              <a:t>r</a:t>
            </a:r>
            <a:r>
              <a:rPr lang="ja-JP" altLang="en-US" sz="2400" dirty="0" smtClean="0"/>
              <a:t>消滅</a:t>
            </a:r>
            <a:endParaRPr kumimoji="1" lang="ja-JP" altLang="en-US" sz="2400" dirty="0"/>
          </a:p>
        </p:txBody>
      </p:sp>
      <p:sp>
        <p:nvSpPr>
          <p:cNvPr id="11" name="Freeform 488"/>
          <p:cNvSpPr>
            <a:spLocks/>
          </p:cNvSpPr>
          <p:nvPr/>
        </p:nvSpPr>
        <p:spPr bwMode="auto">
          <a:xfrm>
            <a:off x="4587438" y="3255343"/>
            <a:ext cx="1036532" cy="119295"/>
          </a:xfrm>
          <a:custGeom>
            <a:avLst/>
            <a:gdLst>
              <a:gd name="T0" fmla="*/ 0 w 1451"/>
              <a:gd name="T1" fmla="*/ 91 h 91"/>
              <a:gd name="T2" fmla="*/ 181 w 1451"/>
              <a:gd name="T3" fmla="*/ 0 h 91"/>
              <a:gd name="T4" fmla="*/ 363 w 1451"/>
              <a:gd name="T5" fmla="*/ 91 h 91"/>
              <a:gd name="T6" fmla="*/ 544 w 1451"/>
              <a:gd name="T7" fmla="*/ 0 h 91"/>
              <a:gd name="T8" fmla="*/ 726 w 1451"/>
              <a:gd name="T9" fmla="*/ 91 h 91"/>
              <a:gd name="T10" fmla="*/ 907 w 1451"/>
              <a:gd name="T11" fmla="*/ 0 h 91"/>
              <a:gd name="T12" fmla="*/ 1089 w 1451"/>
              <a:gd name="T13" fmla="*/ 91 h 91"/>
              <a:gd name="T14" fmla="*/ 1270 w 1451"/>
              <a:gd name="T15" fmla="*/ 0 h 91"/>
              <a:gd name="T16" fmla="*/ 1451 w 1451"/>
              <a:gd name="T17"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1" h="91">
                <a:moveTo>
                  <a:pt x="0" y="91"/>
                </a:moveTo>
                <a:cubicBezTo>
                  <a:pt x="60" y="45"/>
                  <a:pt x="121" y="0"/>
                  <a:pt x="181" y="0"/>
                </a:cubicBezTo>
                <a:cubicBezTo>
                  <a:pt x="241" y="0"/>
                  <a:pt x="303" y="91"/>
                  <a:pt x="363" y="91"/>
                </a:cubicBezTo>
                <a:cubicBezTo>
                  <a:pt x="423" y="91"/>
                  <a:pt x="484" y="0"/>
                  <a:pt x="544" y="0"/>
                </a:cubicBezTo>
                <a:cubicBezTo>
                  <a:pt x="604" y="0"/>
                  <a:pt x="666" y="91"/>
                  <a:pt x="726" y="91"/>
                </a:cubicBezTo>
                <a:cubicBezTo>
                  <a:pt x="786" y="91"/>
                  <a:pt x="847" y="0"/>
                  <a:pt x="907" y="0"/>
                </a:cubicBezTo>
                <a:cubicBezTo>
                  <a:pt x="967" y="0"/>
                  <a:pt x="1029" y="91"/>
                  <a:pt x="1089" y="91"/>
                </a:cubicBezTo>
                <a:cubicBezTo>
                  <a:pt x="1149" y="91"/>
                  <a:pt x="1210" y="0"/>
                  <a:pt x="1270" y="0"/>
                </a:cubicBezTo>
                <a:cubicBezTo>
                  <a:pt x="1330" y="0"/>
                  <a:pt x="1390" y="45"/>
                  <a:pt x="1451" y="91"/>
                </a:cubicBezTo>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cxnSp>
        <p:nvCxnSpPr>
          <p:cNvPr id="12" name="直線コネクタ 11"/>
          <p:cNvCxnSpPr/>
          <p:nvPr/>
        </p:nvCxnSpPr>
        <p:spPr>
          <a:xfrm>
            <a:off x="4300125" y="3097728"/>
            <a:ext cx="287313" cy="276910"/>
          </a:xfrm>
          <a:prstGeom prst="line">
            <a:avLst/>
          </a:prstGeom>
          <a:ln w="38100"/>
        </p:spPr>
        <p:style>
          <a:lnRef idx="2">
            <a:schemeClr val="accent5"/>
          </a:lnRef>
          <a:fillRef idx="0">
            <a:schemeClr val="accent5"/>
          </a:fillRef>
          <a:effectRef idx="1">
            <a:schemeClr val="accent5"/>
          </a:effectRef>
          <a:fontRef idx="minor">
            <a:schemeClr val="tx1"/>
          </a:fontRef>
        </p:style>
      </p:cxnSp>
      <p:cxnSp>
        <p:nvCxnSpPr>
          <p:cNvPr id="13" name="直線コネクタ 12"/>
          <p:cNvCxnSpPr/>
          <p:nvPr/>
        </p:nvCxnSpPr>
        <p:spPr>
          <a:xfrm flipH="1">
            <a:off x="4251564" y="3362258"/>
            <a:ext cx="337488" cy="277412"/>
          </a:xfrm>
          <a:prstGeom prst="line">
            <a:avLst/>
          </a:prstGeom>
          <a:ln w="38100"/>
        </p:spPr>
        <p:style>
          <a:lnRef idx="2">
            <a:schemeClr val="accent5"/>
          </a:lnRef>
          <a:fillRef idx="0">
            <a:schemeClr val="accent5"/>
          </a:fillRef>
          <a:effectRef idx="1">
            <a:schemeClr val="accent5"/>
          </a:effectRef>
          <a:fontRef idx="minor">
            <a:schemeClr val="tx1"/>
          </a:fontRef>
        </p:style>
      </p:cxnSp>
      <p:pic>
        <p:nvPicPr>
          <p:cNvPr id="10" name="TexTeXPicture" descr="&lt;?xml version=&quot;1.0&quot; encoding=&quot;utf-16&quot;?&gt;&#10;&lt;TeXTeX&gt;&#10;  &lt;preamble&gt;\documentclass{jarticle}&#10;\usepackage{amsmath}&#10;\pagestyle{empty}&lt;/preamble&gt;&#10;  &lt;body&gt;\begin{align*} &#10;\pi^+&#10;\end{align*}&lt;/body&gt;&#10;  &lt;fcolor&gt;FF000000&lt;/fcolor&gt;&#10;  &lt;bcolor&gt;FFFFFFFF&lt;/bcolor&gt;&#10;  &lt;transparent&gt;True&lt;/transparent&gt;&#10;  &lt;resolution&gt;1800&lt;/resolution&gt;&#10;  &lt;imageh&gt;213&lt;/imageh&gt;&#10;  &lt;imagew&gt;285&lt;/imagew&gt;&#10;  &lt;scale&gt;50&lt;/scale&gt;&#10;  &lt;cursor&gt;21&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53873" y="2841038"/>
            <a:ext cx="396883" cy="296620"/>
          </a:xfrm>
          <a:prstGeom prst="rect">
            <a:avLst/>
          </a:prstGeom>
        </p:spPr>
      </p:pic>
      <p:pic>
        <p:nvPicPr>
          <p:cNvPr id="18" name="TexTeXPicture" descr="&lt;?xml version=&quot;1.0&quot; encoding=&quot;utf-16&quot;?&gt;&#10;&lt;TeXTeX&gt;&#10;  &lt;preamble&gt;\documentclass{jarticle}&#10;\usepackage{amsmath}&#10;\pagestyle{empty}&lt;/preamble&gt;&#10;  &lt;body&gt;\begin{align*} &#10;\pi^-&#10;\end{align*}&lt;/body&gt;&#10;  &lt;fcolor&gt;FF000000&lt;/fcolor&gt;&#10;  &lt;bcolor&gt;FFFFFFFF&lt;/bcolor&gt;&#10;  &lt;transparent&gt;True&lt;/transparent&gt;&#10;  &lt;resolution&gt;1800&lt;/resolution&gt;&#10;  &lt;imageh&gt;153&lt;/imageh&gt;&#10;  &lt;imagew&gt;281&lt;/imagew&gt;&#10;  &lt;scale&gt;50&lt;/scale&gt;&#10;  &lt;cursor&gt;21&lt;/cursor&gt;&#10;&lt;/TeXTeX&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60252" y="3515319"/>
            <a:ext cx="391312" cy="213065"/>
          </a:xfrm>
          <a:prstGeom prst="rect">
            <a:avLst/>
          </a:prstGeom>
        </p:spPr>
      </p:pic>
      <p:sp>
        <p:nvSpPr>
          <p:cNvPr id="20" name="Freeform 488"/>
          <p:cNvSpPr>
            <a:spLocks/>
          </p:cNvSpPr>
          <p:nvPr/>
        </p:nvSpPr>
        <p:spPr bwMode="auto">
          <a:xfrm>
            <a:off x="7006188" y="3349389"/>
            <a:ext cx="1036532" cy="119295"/>
          </a:xfrm>
          <a:custGeom>
            <a:avLst/>
            <a:gdLst>
              <a:gd name="T0" fmla="*/ 0 w 1451"/>
              <a:gd name="T1" fmla="*/ 91 h 91"/>
              <a:gd name="T2" fmla="*/ 181 w 1451"/>
              <a:gd name="T3" fmla="*/ 0 h 91"/>
              <a:gd name="T4" fmla="*/ 363 w 1451"/>
              <a:gd name="T5" fmla="*/ 91 h 91"/>
              <a:gd name="T6" fmla="*/ 544 w 1451"/>
              <a:gd name="T7" fmla="*/ 0 h 91"/>
              <a:gd name="T8" fmla="*/ 726 w 1451"/>
              <a:gd name="T9" fmla="*/ 91 h 91"/>
              <a:gd name="T10" fmla="*/ 907 w 1451"/>
              <a:gd name="T11" fmla="*/ 0 h 91"/>
              <a:gd name="T12" fmla="*/ 1089 w 1451"/>
              <a:gd name="T13" fmla="*/ 91 h 91"/>
              <a:gd name="T14" fmla="*/ 1270 w 1451"/>
              <a:gd name="T15" fmla="*/ 0 h 91"/>
              <a:gd name="T16" fmla="*/ 1451 w 1451"/>
              <a:gd name="T17"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1" h="91">
                <a:moveTo>
                  <a:pt x="0" y="91"/>
                </a:moveTo>
                <a:cubicBezTo>
                  <a:pt x="60" y="45"/>
                  <a:pt x="121" y="0"/>
                  <a:pt x="181" y="0"/>
                </a:cubicBezTo>
                <a:cubicBezTo>
                  <a:pt x="241" y="0"/>
                  <a:pt x="303" y="91"/>
                  <a:pt x="363" y="91"/>
                </a:cubicBezTo>
                <a:cubicBezTo>
                  <a:pt x="423" y="91"/>
                  <a:pt x="484" y="0"/>
                  <a:pt x="544" y="0"/>
                </a:cubicBezTo>
                <a:cubicBezTo>
                  <a:pt x="604" y="0"/>
                  <a:pt x="666" y="91"/>
                  <a:pt x="726" y="91"/>
                </a:cubicBezTo>
                <a:cubicBezTo>
                  <a:pt x="786" y="91"/>
                  <a:pt x="847" y="0"/>
                  <a:pt x="907" y="0"/>
                </a:cubicBezTo>
                <a:cubicBezTo>
                  <a:pt x="967" y="0"/>
                  <a:pt x="1029" y="91"/>
                  <a:pt x="1089" y="91"/>
                </a:cubicBezTo>
                <a:cubicBezTo>
                  <a:pt x="1149" y="91"/>
                  <a:pt x="1210" y="0"/>
                  <a:pt x="1270" y="0"/>
                </a:cubicBezTo>
                <a:cubicBezTo>
                  <a:pt x="1330" y="0"/>
                  <a:pt x="1390" y="45"/>
                  <a:pt x="1451" y="91"/>
                </a:cubicBezTo>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cxnSp>
        <p:nvCxnSpPr>
          <p:cNvPr id="22" name="直線コネクタ 21"/>
          <p:cNvCxnSpPr/>
          <p:nvPr/>
        </p:nvCxnSpPr>
        <p:spPr>
          <a:xfrm flipH="1">
            <a:off x="6598023" y="3468684"/>
            <a:ext cx="408165" cy="0"/>
          </a:xfrm>
          <a:prstGeom prst="line">
            <a:avLst/>
          </a:prstGeom>
          <a:ln w="63500" cmpd="dbl"/>
        </p:spPr>
        <p:style>
          <a:lnRef idx="3">
            <a:schemeClr val="dk1"/>
          </a:lnRef>
          <a:fillRef idx="0">
            <a:schemeClr val="dk1"/>
          </a:fillRef>
          <a:effectRef idx="2">
            <a:schemeClr val="dk1"/>
          </a:effectRef>
          <a:fontRef idx="minor">
            <a:schemeClr val="tx1"/>
          </a:fontRef>
        </p:style>
      </p:cxnSp>
      <p:pic>
        <p:nvPicPr>
          <p:cNvPr id="24" name="TexTeXPicture" descr="&lt;?xml version=&quot;1.0&quot; encoding=&quot;utf-16&quot;?&gt;&#10;&lt;TeXTeX&gt;&#10;  &lt;preamble&gt;\documentclass{jarticle}&#10;\usepackage{amsmath}&#10;\pagestyle{empty}&lt;/preamble&gt;&#10;  &lt;body&gt;\begin{align*} &#10;\rho^0&#10;\end{align*}&lt;/body&gt;&#10;  &lt;fcolor&gt;FF000000&lt;/fcolor&gt;&#10;  &lt;bcolor&gt;FFFFFFFF&lt;/bcolor&gt;&#10;  &lt;transparent&gt;True&lt;/transparent&gt;&#10;  &lt;resolution&gt;1800&lt;/resolution&gt;&#10;  &lt;imageh&gt;273&lt;/imageh&gt;&#10;  &lt;imagew&gt;213&lt;/imagew&gt;&#10;  &lt;scale&gt;50&lt;/scale&gt;&#10;  &lt;cursor&gt;18&lt;/cursor&gt;&#10;&lt;/TeXTeX&g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16610" y="3015716"/>
            <a:ext cx="296618" cy="380175"/>
          </a:xfrm>
          <a:prstGeom prst="rect">
            <a:avLst/>
          </a:prstGeom>
        </p:spPr>
      </p:pic>
      <p:sp>
        <p:nvSpPr>
          <p:cNvPr id="21" name="フリーフォーム 20"/>
          <p:cNvSpPr/>
          <p:nvPr/>
        </p:nvSpPr>
        <p:spPr>
          <a:xfrm>
            <a:off x="1786642" y="4983893"/>
            <a:ext cx="742426" cy="310414"/>
          </a:xfrm>
          <a:custGeom>
            <a:avLst/>
            <a:gdLst>
              <a:gd name="connsiteX0" fmla="*/ 0 w 742426"/>
              <a:gd name="connsiteY0" fmla="*/ 310414 h 310414"/>
              <a:gd name="connsiteX1" fmla="*/ 377505 w 742426"/>
              <a:gd name="connsiteY1" fmla="*/ 21 h 310414"/>
              <a:gd name="connsiteX2" fmla="*/ 742426 w 742426"/>
              <a:gd name="connsiteY2" fmla="*/ 297831 h 310414"/>
            </a:gdLst>
            <a:ahLst/>
            <a:cxnLst>
              <a:cxn ang="0">
                <a:pos x="connsiteX0" y="connsiteY0"/>
              </a:cxn>
              <a:cxn ang="0">
                <a:pos x="connsiteX1" y="connsiteY1"/>
              </a:cxn>
              <a:cxn ang="0">
                <a:pos x="connsiteX2" y="connsiteY2"/>
              </a:cxn>
            </a:cxnLst>
            <a:rect l="l" t="t" r="r" b="b"/>
            <a:pathLst>
              <a:path w="742426" h="310414">
                <a:moveTo>
                  <a:pt x="0" y="310414"/>
                </a:moveTo>
                <a:cubicBezTo>
                  <a:pt x="126883" y="156266"/>
                  <a:pt x="253767" y="2118"/>
                  <a:pt x="377505" y="21"/>
                </a:cubicBezTo>
                <a:cubicBezTo>
                  <a:pt x="501243" y="-2076"/>
                  <a:pt x="621834" y="147877"/>
                  <a:pt x="742426" y="297831"/>
                </a:cubicBezTo>
              </a:path>
            </a:pathLst>
          </a:cu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フリーフォーム 26"/>
          <p:cNvSpPr/>
          <p:nvPr/>
        </p:nvSpPr>
        <p:spPr>
          <a:xfrm>
            <a:off x="1778253" y="5294307"/>
            <a:ext cx="755009" cy="306207"/>
          </a:xfrm>
          <a:custGeom>
            <a:avLst/>
            <a:gdLst>
              <a:gd name="connsiteX0" fmla="*/ 0 w 755009"/>
              <a:gd name="connsiteY0" fmla="*/ 8389 h 306207"/>
              <a:gd name="connsiteX1" fmla="*/ 381699 w 755009"/>
              <a:gd name="connsiteY1" fmla="*/ 306198 h 306207"/>
              <a:gd name="connsiteX2" fmla="*/ 755009 w 755009"/>
              <a:gd name="connsiteY2" fmla="*/ 0 h 306207"/>
            </a:gdLst>
            <a:ahLst/>
            <a:cxnLst>
              <a:cxn ang="0">
                <a:pos x="connsiteX0" y="connsiteY0"/>
              </a:cxn>
              <a:cxn ang="0">
                <a:pos x="connsiteX1" y="connsiteY1"/>
              </a:cxn>
              <a:cxn ang="0">
                <a:pos x="connsiteX2" y="connsiteY2"/>
              </a:cxn>
            </a:cxnLst>
            <a:rect l="l" t="t" r="r" b="b"/>
            <a:pathLst>
              <a:path w="755009" h="306207">
                <a:moveTo>
                  <a:pt x="0" y="8389"/>
                </a:moveTo>
                <a:cubicBezTo>
                  <a:pt x="127932" y="157992"/>
                  <a:pt x="255864" y="307596"/>
                  <a:pt x="381699" y="306198"/>
                </a:cubicBezTo>
                <a:cubicBezTo>
                  <a:pt x="507534" y="304800"/>
                  <a:pt x="631271" y="152400"/>
                  <a:pt x="755009" y="0"/>
                </a:cubicBezTo>
              </a:path>
            </a:pathLst>
          </a:cu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Freeform 488"/>
          <p:cNvSpPr>
            <a:spLocks/>
          </p:cNvSpPr>
          <p:nvPr/>
        </p:nvSpPr>
        <p:spPr bwMode="auto">
          <a:xfrm>
            <a:off x="2529067" y="5175012"/>
            <a:ext cx="518650" cy="119295"/>
          </a:xfrm>
          <a:custGeom>
            <a:avLst/>
            <a:gdLst>
              <a:gd name="T0" fmla="*/ 0 w 1451"/>
              <a:gd name="T1" fmla="*/ 91 h 91"/>
              <a:gd name="T2" fmla="*/ 181 w 1451"/>
              <a:gd name="T3" fmla="*/ 0 h 91"/>
              <a:gd name="T4" fmla="*/ 363 w 1451"/>
              <a:gd name="T5" fmla="*/ 91 h 91"/>
              <a:gd name="T6" fmla="*/ 544 w 1451"/>
              <a:gd name="T7" fmla="*/ 0 h 91"/>
              <a:gd name="T8" fmla="*/ 726 w 1451"/>
              <a:gd name="T9" fmla="*/ 91 h 91"/>
              <a:gd name="T10" fmla="*/ 907 w 1451"/>
              <a:gd name="T11" fmla="*/ 0 h 91"/>
              <a:gd name="T12" fmla="*/ 1089 w 1451"/>
              <a:gd name="T13" fmla="*/ 91 h 91"/>
              <a:gd name="T14" fmla="*/ 1270 w 1451"/>
              <a:gd name="T15" fmla="*/ 0 h 91"/>
              <a:gd name="T16" fmla="*/ 1451 w 1451"/>
              <a:gd name="T17" fmla="*/ 91 h 91"/>
              <a:gd name="connsiteX0" fmla="*/ 0 w 8753"/>
              <a:gd name="connsiteY0" fmla="*/ 10000 h 10000"/>
              <a:gd name="connsiteX1" fmla="*/ 1247 w 8753"/>
              <a:gd name="connsiteY1" fmla="*/ 0 h 10000"/>
              <a:gd name="connsiteX2" fmla="*/ 2502 w 8753"/>
              <a:gd name="connsiteY2" fmla="*/ 10000 h 10000"/>
              <a:gd name="connsiteX3" fmla="*/ 3749 w 8753"/>
              <a:gd name="connsiteY3" fmla="*/ 0 h 10000"/>
              <a:gd name="connsiteX4" fmla="*/ 5003 w 8753"/>
              <a:gd name="connsiteY4" fmla="*/ 10000 h 10000"/>
              <a:gd name="connsiteX5" fmla="*/ 6251 w 8753"/>
              <a:gd name="connsiteY5" fmla="*/ 0 h 10000"/>
              <a:gd name="connsiteX6" fmla="*/ 7505 w 8753"/>
              <a:gd name="connsiteY6" fmla="*/ 10000 h 10000"/>
              <a:gd name="connsiteX7" fmla="*/ 8753 w 8753"/>
              <a:gd name="connsiteY7" fmla="*/ 0 h 10000"/>
              <a:gd name="connsiteX0" fmla="*/ 0 w 8574"/>
              <a:gd name="connsiteY0" fmla="*/ 10000 h 10000"/>
              <a:gd name="connsiteX1" fmla="*/ 1425 w 8574"/>
              <a:gd name="connsiteY1" fmla="*/ 0 h 10000"/>
              <a:gd name="connsiteX2" fmla="*/ 2858 w 8574"/>
              <a:gd name="connsiteY2" fmla="*/ 10000 h 10000"/>
              <a:gd name="connsiteX3" fmla="*/ 4283 w 8574"/>
              <a:gd name="connsiteY3" fmla="*/ 0 h 10000"/>
              <a:gd name="connsiteX4" fmla="*/ 5716 w 8574"/>
              <a:gd name="connsiteY4" fmla="*/ 10000 h 10000"/>
              <a:gd name="connsiteX5" fmla="*/ 7142 w 8574"/>
              <a:gd name="connsiteY5" fmla="*/ 0 h 10000"/>
              <a:gd name="connsiteX6" fmla="*/ 8574 w 8574"/>
              <a:gd name="connsiteY6" fmla="*/ 10000 h 10000"/>
              <a:gd name="connsiteX0" fmla="*/ 0 w 8330"/>
              <a:gd name="connsiteY0" fmla="*/ 10000 h 10000"/>
              <a:gd name="connsiteX1" fmla="*/ 1662 w 8330"/>
              <a:gd name="connsiteY1" fmla="*/ 0 h 10000"/>
              <a:gd name="connsiteX2" fmla="*/ 3333 w 8330"/>
              <a:gd name="connsiteY2" fmla="*/ 10000 h 10000"/>
              <a:gd name="connsiteX3" fmla="*/ 4995 w 8330"/>
              <a:gd name="connsiteY3" fmla="*/ 0 h 10000"/>
              <a:gd name="connsiteX4" fmla="*/ 6667 w 8330"/>
              <a:gd name="connsiteY4" fmla="*/ 10000 h 10000"/>
              <a:gd name="connsiteX5" fmla="*/ 8330 w 8330"/>
              <a:gd name="connsiteY5" fmla="*/ 0 h 10000"/>
              <a:gd name="connsiteX0" fmla="*/ 0 w 8004"/>
              <a:gd name="connsiteY0" fmla="*/ 10000 h 10000"/>
              <a:gd name="connsiteX1" fmla="*/ 1995 w 8004"/>
              <a:gd name="connsiteY1" fmla="*/ 0 h 10000"/>
              <a:gd name="connsiteX2" fmla="*/ 4001 w 8004"/>
              <a:gd name="connsiteY2" fmla="*/ 10000 h 10000"/>
              <a:gd name="connsiteX3" fmla="*/ 5996 w 8004"/>
              <a:gd name="connsiteY3" fmla="*/ 0 h 10000"/>
              <a:gd name="connsiteX4" fmla="*/ 8004 w 8004"/>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04" h="10000">
                <a:moveTo>
                  <a:pt x="0" y="10000"/>
                </a:moveTo>
                <a:cubicBezTo>
                  <a:pt x="663" y="4945"/>
                  <a:pt x="1334" y="0"/>
                  <a:pt x="1995" y="0"/>
                </a:cubicBezTo>
                <a:cubicBezTo>
                  <a:pt x="2658" y="0"/>
                  <a:pt x="3340" y="10000"/>
                  <a:pt x="4001" y="10000"/>
                </a:cubicBezTo>
                <a:cubicBezTo>
                  <a:pt x="4663" y="10000"/>
                  <a:pt x="5336" y="0"/>
                  <a:pt x="5996" y="0"/>
                </a:cubicBezTo>
                <a:cubicBezTo>
                  <a:pt x="6659" y="0"/>
                  <a:pt x="7342" y="10000"/>
                  <a:pt x="8004" y="10000"/>
                </a:cubicBezTo>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 name="Freeform 488"/>
          <p:cNvSpPr>
            <a:spLocks/>
          </p:cNvSpPr>
          <p:nvPr/>
        </p:nvSpPr>
        <p:spPr bwMode="auto">
          <a:xfrm>
            <a:off x="1263798" y="5175011"/>
            <a:ext cx="518650" cy="119295"/>
          </a:xfrm>
          <a:custGeom>
            <a:avLst/>
            <a:gdLst>
              <a:gd name="T0" fmla="*/ 0 w 1451"/>
              <a:gd name="T1" fmla="*/ 91 h 91"/>
              <a:gd name="T2" fmla="*/ 181 w 1451"/>
              <a:gd name="T3" fmla="*/ 0 h 91"/>
              <a:gd name="T4" fmla="*/ 363 w 1451"/>
              <a:gd name="T5" fmla="*/ 91 h 91"/>
              <a:gd name="T6" fmla="*/ 544 w 1451"/>
              <a:gd name="T7" fmla="*/ 0 h 91"/>
              <a:gd name="T8" fmla="*/ 726 w 1451"/>
              <a:gd name="T9" fmla="*/ 91 h 91"/>
              <a:gd name="T10" fmla="*/ 907 w 1451"/>
              <a:gd name="T11" fmla="*/ 0 h 91"/>
              <a:gd name="T12" fmla="*/ 1089 w 1451"/>
              <a:gd name="T13" fmla="*/ 91 h 91"/>
              <a:gd name="T14" fmla="*/ 1270 w 1451"/>
              <a:gd name="T15" fmla="*/ 0 h 91"/>
              <a:gd name="T16" fmla="*/ 1451 w 1451"/>
              <a:gd name="T17" fmla="*/ 91 h 91"/>
              <a:gd name="connsiteX0" fmla="*/ 0 w 8753"/>
              <a:gd name="connsiteY0" fmla="*/ 10000 h 10000"/>
              <a:gd name="connsiteX1" fmla="*/ 1247 w 8753"/>
              <a:gd name="connsiteY1" fmla="*/ 0 h 10000"/>
              <a:gd name="connsiteX2" fmla="*/ 2502 w 8753"/>
              <a:gd name="connsiteY2" fmla="*/ 10000 h 10000"/>
              <a:gd name="connsiteX3" fmla="*/ 3749 w 8753"/>
              <a:gd name="connsiteY3" fmla="*/ 0 h 10000"/>
              <a:gd name="connsiteX4" fmla="*/ 5003 w 8753"/>
              <a:gd name="connsiteY4" fmla="*/ 10000 h 10000"/>
              <a:gd name="connsiteX5" fmla="*/ 6251 w 8753"/>
              <a:gd name="connsiteY5" fmla="*/ 0 h 10000"/>
              <a:gd name="connsiteX6" fmla="*/ 7505 w 8753"/>
              <a:gd name="connsiteY6" fmla="*/ 10000 h 10000"/>
              <a:gd name="connsiteX7" fmla="*/ 8753 w 8753"/>
              <a:gd name="connsiteY7" fmla="*/ 0 h 10000"/>
              <a:gd name="connsiteX0" fmla="*/ 0 w 8574"/>
              <a:gd name="connsiteY0" fmla="*/ 10000 h 10000"/>
              <a:gd name="connsiteX1" fmla="*/ 1425 w 8574"/>
              <a:gd name="connsiteY1" fmla="*/ 0 h 10000"/>
              <a:gd name="connsiteX2" fmla="*/ 2858 w 8574"/>
              <a:gd name="connsiteY2" fmla="*/ 10000 h 10000"/>
              <a:gd name="connsiteX3" fmla="*/ 4283 w 8574"/>
              <a:gd name="connsiteY3" fmla="*/ 0 h 10000"/>
              <a:gd name="connsiteX4" fmla="*/ 5716 w 8574"/>
              <a:gd name="connsiteY4" fmla="*/ 10000 h 10000"/>
              <a:gd name="connsiteX5" fmla="*/ 7142 w 8574"/>
              <a:gd name="connsiteY5" fmla="*/ 0 h 10000"/>
              <a:gd name="connsiteX6" fmla="*/ 8574 w 8574"/>
              <a:gd name="connsiteY6" fmla="*/ 10000 h 10000"/>
              <a:gd name="connsiteX0" fmla="*/ 0 w 8330"/>
              <a:gd name="connsiteY0" fmla="*/ 10000 h 10000"/>
              <a:gd name="connsiteX1" fmla="*/ 1662 w 8330"/>
              <a:gd name="connsiteY1" fmla="*/ 0 h 10000"/>
              <a:gd name="connsiteX2" fmla="*/ 3333 w 8330"/>
              <a:gd name="connsiteY2" fmla="*/ 10000 h 10000"/>
              <a:gd name="connsiteX3" fmla="*/ 4995 w 8330"/>
              <a:gd name="connsiteY3" fmla="*/ 0 h 10000"/>
              <a:gd name="connsiteX4" fmla="*/ 6667 w 8330"/>
              <a:gd name="connsiteY4" fmla="*/ 10000 h 10000"/>
              <a:gd name="connsiteX5" fmla="*/ 8330 w 8330"/>
              <a:gd name="connsiteY5" fmla="*/ 0 h 10000"/>
              <a:gd name="connsiteX0" fmla="*/ 0 w 8004"/>
              <a:gd name="connsiteY0" fmla="*/ 10000 h 10000"/>
              <a:gd name="connsiteX1" fmla="*/ 1995 w 8004"/>
              <a:gd name="connsiteY1" fmla="*/ 0 h 10000"/>
              <a:gd name="connsiteX2" fmla="*/ 4001 w 8004"/>
              <a:gd name="connsiteY2" fmla="*/ 10000 h 10000"/>
              <a:gd name="connsiteX3" fmla="*/ 5996 w 8004"/>
              <a:gd name="connsiteY3" fmla="*/ 0 h 10000"/>
              <a:gd name="connsiteX4" fmla="*/ 8004 w 8004"/>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04" h="10000">
                <a:moveTo>
                  <a:pt x="0" y="10000"/>
                </a:moveTo>
                <a:cubicBezTo>
                  <a:pt x="663" y="4945"/>
                  <a:pt x="1334" y="0"/>
                  <a:pt x="1995" y="0"/>
                </a:cubicBezTo>
                <a:cubicBezTo>
                  <a:pt x="2658" y="0"/>
                  <a:pt x="3340" y="10000"/>
                  <a:pt x="4001" y="10000"/>
                </a:cubicBezTo>
                <a:cubicBezTo>
                  <a:pt x="4663" y="10000"/>
                  <a:pt x="5336" y="0"/>
                  <a:pt x="5996" y="0"/>
                </a:cubicBezTo>
                <a:cubicBezTo>
                  <a:pt x="6659" y="0"/>
                  <a:pt x="7342" y="10000"/>
                  <a:pt x="8004" y="10000"/>
                </a:cubicBezTo>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1" name="フリーフォーム 30"/>
          <p:cNvSpPr/>
          <p:nvPr/>
        </p:nvSpPr>
        <p:spPr>
          <a:xfrm>
            <a:off x="4191977" y="4973941"/>
            <a:ext cx="742426" cy="310414"/>
          </a:xfrm>
          <a:custGeom>
            <a:avLst/>
            <a:gdLst>
              <a:gd name="connsiteX0" fmla="*/ 0 w 742426"/>
              <a:gd name="connsiteY0" fmla="*/ 310414 h 310414"/>
              <a:gd name="connsiteX1" fmla="*/ 377505 w 742426"/>
              <a:gd name="connsiteY1" fmla="*/ 21 h 310414"/>
              <a:gd name="connsiteX2" fmla="*/ 742426 w 742426"/>
              <a:gd name="connsiteY2" fmla="*/ 297831 h 310414"/>
            </a:gdLst>
            <a:ahLst/>
            <a:cxnLst>
              <a:cxn ang="0">
                <a:pos x="connsiteX0" y="connsiteY0"/>
              </a:cxn>
              <a:cxn ang="0">
                <a:pos x="connsiteX1" y="connsiteY1"/>
              </a:cxn>
              <a:cxn ang="0">
                <a:pos x="connsiteX2" y="connsiteY2"/>
              </a:cxn>
            </a:cxnLst>
            <a:rect l="l" t="t" r="r" b="b"/>
            <a:pathLst>
              <a:path w="742426" h="310414">
                <a:moveTo>
                  <a:pt x="0" y="310414"/>
                </a:moveTo>
                <a:cubicBezTo>
                  <a:pt x="126883" y="156266"/>
                  <a:pt x="253767" y="2118"/>
                  <a:pt x="377505" y="21"/>
                </a:cubicBezTo>
                <a:cubicBezTo>
                  <a:pt x="501243" y="-2076"/>
                  <a:pt x="621834" y="147877"/>
                  <a:pt x="742426" y="297831"/>
                </a:cubicBezTo>
              </a:path>
            </a:pathLst>
          </a:cu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フリーフォーム 31"/>
          <p:cNvSpPr/>
          <p:nvPr/>
        </p:nvSpPr>
        <p:spPr>
          <a:xfrm>
            <a:off x="4183588" y="5284355"/>
            <a:ext cx="755009" cy="306207"/>
          </a:xfrm>
          <a:custGeom>
            <a:avLst/>
            <a:gdLst>
              <a:gd name="connsiteX0" fmla="*/ 0 w 755009"/>
              <a:gd name="connsiteY0" fmla="*/ 8389 h 306207"/>
              <a:gd name="connsiteX1" fmla="*/ 381699 w 755009"/>
              <a:gd name="connsiteY1" fmla="*/ 306198 h 306207"/>
              <a:gd name="connsiteX2" fmla="*/ 755009 w 755009"/>
              <a:gd name="connsiteY2" fmla="*/ 0 h 306207"/>
            </a:gdLst>
            <a:ahLst/>
            <a:cxnLst>
              <a:cxn ang="0">
                <a:pos x="connsiteX0" y="connsiteY0"/>
              </a:cxn>
              <a:cxn ang="0">
                <a:pos x="connsiteX1" y="connsiteY1"/>
              </a:cxn>
              <a:cxn ang="0">
                <a:pos x="connsiteX2" y="connsiteY2"/>
              </a:cxn>
            </a:cxnLst>
            <a:rect l="l" t="t" r="r" b="b"/>
            <a:pathLst>
              <a:path w="755009" h="306207">
                <a:moveTo>
                  <a:pt x="0" y="8389"/>
                </a:moveTo>
                <a:cubicBezTo>
                  <a:pt x="127932" y="157992"/>
                  <a:pt x="255864" y="307596"/>
                  <a:pt x="381699" y="306198"/>
                </a:cubicBezTo>
                <a:cubicBezTo>
                  <a:pt x="507534" y="304800"/>
                  <a:pt x="631271" y="152400"/>
                  <a:pt x="755009" y="0"/>
                </a:cubicBezTo>
              </a:path>
            </a:pathLst>
          </a:cu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Freeform 488"/>
          <p:cNvSpPr>
            <a:spLocks/>
          </p:cNvSpPr>
          <p:nvPr/>
        </p:nvSpPr>
        <p:spPr bwMode="auto">
          <a:xfrm>
            <a:off x="4934402" y="5165060"/>
            <a:ext cx="518650" cy="119295"/>
          </a:xfrm>
          <a:custGeom>
            <a:avLst/>
            <a:gdLst>
              <a:gd name="T0" fmla="*/ 0 w 1451"/>
              <a:gd name="T1" fmla="*/ 91 h 91"/>
              <a:gd name="T2" fmla="*/ 181 w 1451"/>
              <a:gd name="T3" fmla="*/ 0 h 91"/>
              <a:gd name="T4" fmla="*/ 363 w 1451"/>
              <a:gd name="T5" fmla="*/ 91 h 91"/>
              <a:gd name="T6" fmla="*/ 544 w 1451"/>
              <a:gd name="T7" fmla="*/ 0 h 91"/>
              <a:gd name="T8" fmla="*/ 726 w 1451"/>
              <a:gd name="T9" fmla="*/ 91 h 91"/>
              <a:gd name="T10" fmla="*/ 907 w 1451"/>
              <a:gd name="T11" fmla="*/ 0 h 91"/>
              <a:gd name="T12" fmla="*/ 1089 w 1451"/>
              <a:gd name="T13" fmla="*/ 91 h 91"/>
              <a:gd name="T14" fmla="*/ 1270 w 1451"/>
              <a:gd name="T15" fmla="*/ 0 h 91"/>
              <a:gd name="T16" fmla="*/ 1451 w 1451"/>
              <a:gd name="T17" fmla="*/ 91 h 91"/>
              <a:gd name="connsiteX0" fmla="*/ 0 w 8753"/>
              <a:gd name="connsiteY0" fmla="*/ 10000 h 10000"/>
              <a:gd name="connsiteX1" fmla="*/ 1247 w 8753"/>
              <a:gd name="connsiteY1" fmla="*/ 0 h 10000"/>
              <a:gd name="connsiteX2" fmla="*/ 2502 w 8753"/>
              <a:gd name="connsiteY2" fmla="*/ 10000 h 10000"/>
              <a:gd name="connsiteX3" fmla="*/ 3749 w 8753"/>
              <a:gd name="connsiteY3" fmla="*/ 0 h 10000"/>
              <a:gd name="connsiteX4" fmla="*/ 5003 w 8753"/>
              <a:gd name="connsiteY4" fmla="*/ 10000 h 10000"/>
              <a:gd name="connsiteX5" fmla="*/ 6251 w 8753"/>
              <a:gd name="connsiteY5" fmla="*/ 0 h 10000"/>
              <a:gd name="connsiteX6" fmla="*/ 7505 w 8753"/>
              <a:gd name="connsiteY6" fmla="*/ 10000 h 10000"/>
              <a:gd name="connsiteX7" fmla="*/ 8753 w 8753"/>
              <a:gd name="connsiteY7" fmla="*/ 0 h 10000"/>
              <a:gd name="connsiteX0" fmla="*/ 0 w 8574"/>
              <a:gd name="connsiteY0" fmla="*/ 10000 h 10000"/>
              <a:gd name="connsiteX1" fmla="*/ 1425 w 8574"/>
              <a:gd name="connsiteY1" fmla="*/ 0 h 10000"/>
              <a:gd name="connsiteX2" fmla="*/ 2858 w 8574"/>
              <a:gd name="connsiteY2" fmla="*/ 10000 h 10000"/>
              <a:gd name="connsiteX3" fmla="*/ 4283 w 8574"/>
              <a:gd name="connsiteY3" fmla="*/ 0 h 10000"/>
              <a:gd name="connsiteX4" fmla="*/ 5716 w 8574"/>
              <a:gd name="connsiteY4" fmla="*/ 10000 h 10000"/>
              <a:gd name="connsiteX5" fmla="*/ 7142 w 8574"/>
              <a:gd name="connsiteY5" fmla="*/ 0 h 10000"/>
              <a:gd name="connsiteX6" fmla="*/ 8574 w 8574"/>
              <a:gd name="connsiteY6" fmla="*/ 10000 h 10000"/>
              <a:gd name="connsiteX0" fmla="*/ 0 w 8330"/>
              <a:gd name="connsiteY0" fmla="*/ 10000 h 10000"/>
              <a:gd name="connsiteX1" fmla="*/ 1662 w 8330"/>
              <a:gd name="connsiteY1" fmla="*/ 0 h 10000"/>
              <a:gd name="connsiteX2" fmla="*/ 3333 w 8330"/>
              <a:gd name="connsiteY2" fmla="*/ 10000 h 10000"/>
              <a:gd name="connsiteX3" fmla="*/ 4995 w 8330"/>
              <a:gd name="connsiteY3" fmla="*/ 0 h 10000"/>
              <a:gd name="connsiteX4" fmla="*/ 6667 w 8330"/>
              <a:gd name="connsiteY4" fmla="*/ 10000 h 10000"/>
              <a:gd name="connsiteX5" fmla="*/ 8330 w 8330"/>
              <a:gd name="connsiteY5" fmla="*/ 0 h 10000"/>
              <a:gd name="connsiteX0" fmla="*/ 0 w 8004"/>
              <a:gd name="connsiteY0" fmla="*/ 10000 h 10000"/>
              <a:gd name="connsiteX1" fmla="*/ 1995 w 8004"/>
              <a:gd name="connsiteY1" fmla="*/ 0 h 10000"/>
              <a:gd name="connsiteX2" fmla="*/ 4001 w 8004"/>
              <a:gd name="connsiteY2" fmla="*/ 10000 h 10000"/>
              <a:gd name="connsiteX3" fmla="*/ 5996 w 8004"/>
              <a:gd name="connsiteY3" fmla="*/ 0 h 10000"/>
              <a:gd name="connsiteX4" fmla="*/ 8004 w 8004"/>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04" h="10000">
                <a:moveTo>
                  <a:pt x="0" y="10000"/>
                </a:moveTo>
                <a:cubicBezTo>
                  <a:pt x="663" y="4945"/>
                  <a:pt x="1334" y="0"/>
                  <a:pt x="1995" y="0"/>
                </a:cubicBezTo>
                <a:cubicBezTo>
                  <a:pt x="2658" y="0"/>
                  <a:pt x="3340" y="10000"/>
                  <a:pt x="4001" y="10000"/>
                </a:cubicBezTo>
                <a:cubicBezTo>
                  <a:pt x="4663" y="10000"/>
                  <a:pt x="5336" y="0"/>
                  <a:pt x="5996" y="0"/>
                </a:cubicBezTo>
                <a:cubicBezTo>
                  <a:pt x="6659" y="0"/>
                  <a:pt x="7342" y="10000"/>
                  <a:pt x="8004" y="10000"/>
                </a:cubicBezTo>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4" name="Freeform 488"/>
          <p:cNvSpPr>
            <a:spLocks/>
          </p:cNvSpPr>
          <p:nvPr/>
        </p:nvSpPr>
        <p:spPr bwMode="auto">
          <a:xfrm>
            <a:off x="3669133" y="5165059"/>
            <a:ext cx="518650" cy="119295"/>
          </a:xfrm>
          <a:custGeom>
            <a:avLst/>
            <a:gdLst>
              <a:gd name="T0" fmla="*/ 0 w 1451"/>
              <a:gd name="T1" fmla="*/ 91 h 91"/>
              <a:gd name="T2" fmla="*/ 181 w 1451"/>
              <a:gd name="T3" fmla="*/ 0 h 91"/>
              <a:gd name="T4" fmla="*/ 363 w 1451"/>
              <a:gd name="T5" fmla="*/ 91 h 91"/>
              <a:gd name="T6" fmla="*/ 544 w 1451"/>
              <a:gd name="T7" fmla="*/ 0 h 91"/>
              <a:gd name="T8" fmla="*/ 726 w 1451"/>
              <a:gd name="T9" fmla="*/ 91 h 91"/>
              <a:gd name="T10" fmla="*/ 907 w 1451"/>
              <a:gd name="T11" fmla="*/ 0 h 91"/>
              <a:gd name="T12" fmla="*/ 1089 w 1451"/>
              <a:gd name="T13" fmla="*/ 91 h 91"/>
              <a:gd name="T14" fmla="*/ 1270 w 1451"/>
              <a:gd name="T15" fmla="*/ 0 h 91"/>
              <a:gd name="T16" fmla="*/ 1451 w 1451"/>
              <a:gd name="T17" fmla="*/ 91 h 91"/>
              <a:gd name="connsiteX0" fmla="*/ 0 w 8753"/>
              <a:gd name="connsiteY0" fmla="*/ 10000 h 10000"/>
              <a:gd name="connsiteX1" fmla="*/ 1247 w 8753"/>
              <a:gd name="connsiteY1" fmla="*/ 0 h 10000"/>
              <a:gd name="connsiteX2" fmla="*/ 2502 w 8753"/>
              <a:gd name="connsiteY2" fmla="*/ 10000 h 10000"/>
              <a:gd name="connsiteX3" fmla="*/ 3749 w 8753"/>
              <a:gd name="connsiteY3" fmla="*/ 0 h 10000"/>
              <a:gd name="connsiteX4" fmla="*/ 5003 w 8753"/>
              <a:gd name="connsiteY4" fmla="*/ 10000 h 10000"/>
              <a:gd name="connsiteX5" fmla="*/ 6251 w 8753"/>
              <a:gd name="connsiteY5" fmla="*/ 0 h 10000"/>
              <a:gd name="connsiteX6" fmla="*/ 7505 w 8753"/>
              <a:gd name="connsiteY6" fmla="*/ 10000 h 10000"/>
              <a:gd name="connsiteX7" fmla="*/ 8753 w 8753"/>
              <a:gd name="connsiteY7" fmla="*/ 0 h 10000"/>
              <a:gd name="connsiteX0" fmla="*/ 0 w 8574"/>
              <a:gd name="connsiteY0" fmla="*/ 10000 h 10000"/>
              <a:gd name="connsiteX1" fmla="*/ 1425 w 8574"/>
              <a:gd name="connsiteY1" fmla="*/ 0 h 10000"/>
              <a:gd name="connsiteX2" fmla="*/ 2858 w 8574"/>
              <a:gd name="connsiteY2" fmla="*/ 10000 h 10000"/>
              <a:gd name="connsiteX3" fmla="*/ 4283 w 8574"/>
              <a:gd name="connsiteY3" fmla="*/ 0 h 10000"/>
              <a:gd name="connsiteX4" fmla="*/ 5716 w 8574"/>
              <a:gd name="connsiteY4" fmla="*/ 10000 h 10000"/>
              <a:gd name="connsiteX5" fmla="*/ 7142 w 8574"/>
              <a:gd name="connsiteY5" fmla="*/ 0 h 10000"/>
              <a:gd name="connsiteX6" fmla="*/ 8574 w 8574"/>
              <a:gd name="connsiteY6" fmla="*/ 10000 h 10000"/>
              <a:gd name="connsiteX0" fmla="*/ 0 w 8330"/>
              <a:gd name="connsiteY0" fmla="*/ 10000 h 10000"/>
              <a:gd name="connsiteX1" fmla="*/ 1662 w 8330"/>
              <a:gd name="connsiteY1" fmla="*/ 0 h 10000"/>
              <a:gd name="connsiteX2" fmla="*/ 3333 w 8330"/>
              <a:gd name="connsiteY2" fmla="*/ 10000 h 10000"/>
              <a:gd name="connsiteX3" fmla="*/ 4995 w 8330"/>
              <a:gd name="connsiteY3" fmla="*/ 0 h 10000"/>
              <a:gd name="connsiteX4" fmla="*/ 6667 w 8330"/>
              <a:gd name="connsiteY4" fmla="*/ 10000 h 10000"/>
              <a:gd name="connsiteX5" fmla="*/ 8330 w 8330"/>
              <a:gd name="connsiteY5" fmla="*/ 0 h 10000"/>
              <a:gd name="connsiteX0" fmla="*/ 0 w 8004"/>
              <a:gd name="connsiteY0" fmla="*/ 10000 h 10000"/>
              <a:gd name="connsiteX1" fmla="*/ 1995 w 8004"/>
              <a:gd name="connsiteY1" fmla="*/ 0 h 10000"/>
              <a:gd name="connsiteX2" fmla="*/ 4001 w 8004"/>
              <a:gd name="connsiteY2" fmla="*/ 10000 h 10000"/>
              <a:gd name="connsiteX3" fmla="*/ 5996 w 8004"/>
              <a:gd name="connsiteY3" fmla="*/ 0 h 10000"/>
              <a:gd name="connsiteX4" fmla="*/ 8004 w 8004"/>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04" h="10000">
                <a:moveTo>
                  <a:pt x="0" y="10000"/>
                </a:moveTo>
                <a:cubicBezTo>
                  <a:pt x="663" y="4945"/>
                  <a:pt x="1334" y="0"/>
                  <a:pt x="1995" y="0"/>
                </a:cubicBezTo>
                <a:cubicBezTo>
                  <a:pt x="2658" y="0"/>
                  <a:pt x="3340" y="10000"/>
                  <a:pt x="4001" y="10000"/>
                </a:cubicBezTo>
                <a:cubicBezTo>
                  <a:pt x="4663" y="10000"/>
                  <a:pt x="5336" y="0"/>
                  <a:pt x="5996" y="0"/>
                </a:cubicBezTo>
                <a:cubicBezTo>
                  <a:pt x="6659" y="0"/>
                  <a:pt x="7342" y="10000"/>
                  <a:pt x="8004" y="10000"/>
                </a:cubicBezTo>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cxnSp>
        <p:nvCxnSpPr>
          <p:cNvPr id="35" name="直線コネクタ 34"/>
          <p:cNvCxnSpPr/>
          <p:nvPr/>
        </p:nvCxnSpPr>
        <p:spPr>
          <a:xfrm flipH="1">
            <a:off x="6802109" y="5254709"/>
            <a:ext cx="710316" cy="0"/>
          </a:xfrm>
          <a:prstGeom prst="line">
            <a:avLst/>
          </a:prstGeom>
          <a:ln w="63500" cmpd="dbl"/>
        </p:spPr>
        <p:style>
          <a:lnRef idx="3">
            <a:schemeClr val="dk1"/>
          </a:lnRef>
          <a:fillRef idx="0">
            <a:schemeClr val="dk1"/>
          </a:fillRef>
          <a:effectRef idx="2">
            <a:schemeClr val="dk1"/>
          </a:effectRef>
          <a:fontRef idx="minor">
            <a:schemeClr val="tx1"/>
          </a:fontRef>
        </p:style>
      </p:cxnSp>
      <p:sp>
        <p:nvSpPr>
          <p:cNvPr id="37" name="Freeform 488"/>
          <p:cNvSpPr>
            <a:spLocks/>
          </p:cNvSpPr>
          <p:nvPr/>
        </p:nvSpPr>
        <p:spPr bwMode="auto">
          <a:xfrm>
            <a:off x="6277443" y="5150185"/>
            <a:ext cx="518650" cy="119295"/>
          </a:xfrm>
          <a:custGeom>
            <a:avLst/>
            <a:gdLst>
              <a:gd name="T0" fmla="*/ 0 w 1451"/>
              <a:gd name="T1" fmla="*/ 91 h 91"/>
              <a:gd name="T2" fmla="*/ 181 w 1451"/>
              <a:gd name="T3" fmla="*/ 0 h 91"/>
              <a:gd name="T4" fmla="*/ 363 w 1451"/>
              <a:gd name="T5" fmla="*/ 91 h 91"/>
              <a:gd name="T6" fmla="*/ 544 w 1451"/>
              <a:gd name="T7" fmla="*/ 0 h 91"/>
              <a:gd name="T8" fmla="*/ 726 w 1451"/>
              <a:gd name="T9" fmla="*/ 91 h 91"/>
              <a:gd name="T10" fmla="*/ 907 w 1451"/>
              <a:gd name="T11" fmla="*/ 0 h 91"/>
              <a:gd name="T12" fmla="*/ 1089 w 1451"/>
              <a:gd name="T13" fmla="*/ 91 h 91"/>
              <a:gd name="T14" fmla="*/ 1270 w 1451"/>
              <a:gd name="T15" fmla="*/ 0 h 91"/>
              <a:gd name="T16" fmla="*/ 1451 w 1451"/>
              <a:gd name="T17" fmla="*/ 91 h 91"/>
              <a:gd name="connsiteX0" fmla="*/ 0 w 8753"/>
              <a:gd name="connsiteY0" fmla="*/ 10000 h 10000"/>
              <a:gd name="connsiteX1" fmla="*/ 1247 w 8753"/>
              <a:gd name="connsiteY1" fmla="*/ 0 h 10000"/>
              <a:gd name="connsiteX2" fmla="*/ 2502 w 8753"/>
              <a:gd name="connsiteY2" fmla="*/ 10000 h 10000"/>
              <a:gd name="connsiteX3" fmla="*/ 3749 w 8753"/>
              <a:gd name="connsiteY3" fmla="*/ 0 h 10000"/>
              <a:gd name="connsiteX4" fmla="*/ 5003 w 8753"/>
              <a:gd name="connsiteY4" fmla="*/ 10000 h 10000"/>
              <a:gd name="connsiteX5" fmla="*/ 6251 w 8753"/>
              <a:gd name="connsiteY5" fmla="*/ 0 h 10000"/>
              <a:gd name="connsiteX6" fmla="*/ 7505 w 8753"/>
              <a:gd name="connsiteY6" fmla="*/ 10000 h 10000"/>
              <a:gd name="connsiteX7" fmla="*/ 8753 w 8753"/>
              <a:gd name="connsiteY7" fmla="*/ 0 h 10000"/>
              <a:gd name="connsiteX0" fmla="*/ 0 w 8574"/>
              <a:gd name="connsiteY0" fmla="*/ 10000 h 10000"/>
              <a:gd name="connsiteX1" fmla="*/ 1425 w 8574"/>
              <a:gd name="connsiteY1" fmla="*/ 0 h 10000"/>
              <a:gd name="connsiteX2" fmla="*/ 2858 w 8574"/>
              <a:gd name="connsiteY2" fmla="*/ 10000 h 10000"/>
              <a:gd name="connsiteX3" fmla="*/ 4283 w 8574"/>
              <a:gd name="connsiteY3" fmla="*/ 0 h 10000"/>
              <a:gd name="connsiteX4" fmla="*/ 5716 w 8574"/>
              <a:gd name="connsiteY4" fmla="*/ 10000 h 10000"/>
              <a:gd name="connsiteX5" fmla="*/ 7142 w 8574"/>
              <a:gd name="connsiteY5" fmla="*/ 0 h 10000"/>
              <a:gd name="connsiteX6" fmla="*/ 8574 w 8574"/>
              <a:gd name="connsiteY6" fmla="*/ 10000 h 10000"/>
              <a:gd name="connsiteX0" fmla="*/ 0 w 8330"/>
              <a:gd name="connsiteY0" fmla="*/ 10000 h 10000"/>
              <a:gd name="connsiteX1" fmla="*/ 1662 w 8330"/>
              <a:gd name="connsiteY1" fmla="*/ 0 h 10000"/>
              <a:gd name="connsiteX2" fmla="*/ 3333 w 8330"/>
              <a:gd name="connsiteY2" fmla="*/ 10000 h 10000"/>
              <a:gd name="connsiteX3" fmla="*/ 4995 w 8330"/>
              <a:gd name="connsiteY3" fmla="*/ 0 h 10000"/>
              <a:gd name="connsiteX4" fmla="*/ 6667 w 8330"/>
              <a:gd name="connsiteY4" fmla="*/ 10000 h 10000"/>
              <a:gd name="connsiteX5" fmla="*/ 8330 w 8330"/>
              <a:gd name="connsiteY5" fmla="*/ 0 h 10000"/>
              <a:gd name="connsiteX0" fmla="*/ 0 w 8004"/>
              <a:gd name="connsiteY0" fmla="*/ 10000 h 10000"/>
              <a:gd name="connsiteX1" fmla="*/ 1995 w 8004"/>
              <a:gd name="connsiteY1" fmla="*/ 0 h 10000"/>
              <a:gd name="connsiteX2" fmla="*/ 4001 w 8004"/>
              <a:gd name="connsiteY2" fmla="*/ 10000 h 10000"/>
              <a:gd name="connsiteX3" fmla="*/ 5996 w 8004"/>
              <a:gd name="connsiteY3" fmla="*/ 0 h 10000"/>
              <a:gd name="connsiteX4" fmla="*/ 8004 w 8004"/>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04" h="10000">
                <a:moveTo>
                  <a:pt x="0" y="10000"/>
                </a:moveTo>
                <a:cubicBezTo>
                  <a:pt x="663" y="4945"/>
                  <a:pt x="1334" y="0"/>
                  <a:pt x="1995" y="0"/>
                </a:cubicBezTo>
                <a:cubicBezTo>
                  <a:pt x="2658" y="0"/>
                  <a:pt x="3340" y="10000"/>
                  <a:pt x="4001" y="10000"/>
                </a:cubicBezTo>
                <a:cubicBezTo>
                  <a:pt x="4663" y="10000"/>
                  <a:pt x="5336" y="0"/>
                  <a:pt x="5996" y="0"/>
                </a:cubicBezTo>
                <a:cubicBezTo>
                  <a:pt x="6659" y="0"/>
                  <a:pt x="7342" y="10000"/>
                  <a:pt x="8004" y="10000"/>
                </a:cubicBezTo>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8" name="Freeform 488"/>
          <p:cNvSpPr>
            <a:spLocks/>
          </p:cNvSpPr>
          <p:nvPr/>
        </p:nvSpPr>
        <p:spPr bwMode="auto">
          <a:xfrm>
            <a:off x="7524457" y="5159150"/>
            <a:ext cx="518650" cy="119295"/>
          </a:xfrm>
          <a:custGeom>
            <a:avLst/>
            <a:gdLst>
              <a:gd name="T0" fmla="*/ 0 w 1451"/>
              <a:gd name="T1" fmla="*/ 91 h 91"/>
              <a:gd name="T2" fmla="*/ 181 w 1451"/>
              <a:gd name="T3" fmla="*/ 0 h 91"/>
              <a:gd name="T4" fmla="*/ 363 w 1451"/>
              <a:gd name="T5" fmla="*/ 91 h 91"/>
              <a:gd name="T6" fmla="*/ 544 w 1451"/>
              <a:gd name="T7" fmla="*/ 0 h 91"/>
              <a:gd name="T8" fmla="*/ 726 w 1451"/>
              <a:gd name="T9" fmla="*/ 91 h 91"/>
              <a:gd name="T10" fmla="*/ 907 w 1451"/>
              <a:gd name="T11" fmla="*/ 0 h 91"/>
              <a:gd name="T12" fmla="*/ 1089 w 1451"/>
              <a:gd name="T13" fmla="*/ 91 h 91"/>
              <a:gd name="T14" fmla="*/ 1270 w 1451"/>
              <a:gd name="T15" fmla="*/ 0 h 91"/>
              <a:gd name="T16" fmla="*/ 1451 w 1451"/>
              <a:gd name="T17" fmla="*/ 91 h 91"/>
              <a:gd name="connsiteX0" fmla="*/ 0 w 8753"/>
              <a:gd name="connsiteY0" fmla="*/ 10000 h 10000"/>
              <a:gd name="connsiteX1" fmla="*/ 1247 w 8753"/>
              <a:gd name="connsiteY1" fmla="*/ 0 h 10000"/>
              <a:gd name="connsiteX2" fmla="*/ 2502 w 8753"/>
              <a:gd name="connsiteY2" fmla="*/ 10000 h 10000"/>
              <a:gd name="connsiteX3" fmla="*/ 3749 w 8753"/>
              <a:gd name="connsiteY3" fmla="*/ 0 h 10000"/>
              <a:gd name="connsiteX4" fmla="*/ 5003 w 8753"/>
              <a:gd name="connsiteY4" fmla="*/ 10000 h 10000"/>
              <a:gd name="connsiteX5" fmla="*/ 6251 w 8753"/>
              <a:gd name="connsiteY5" fmla="*/ 0 h 10000"/>
              <a:gd name="connsiteX6" fmla="*/ 7505 w 8753"/>
              <a:gd name="connsiteY6" fmla="*/ 10000 h 10000"/>
              <a:gd name="connsiteX7" fmla="*/ 8753 w 8753"/>
              <a:gd name="connsiteY7" fmla="*/ 0 h 10000"/>
              <a:gd name="connsiteX0" fmla="*/ 0 w 8574"/>
              <a:gd name="connsiteY0" fmla="*/ 10000 h 10000"/>
              <a:gd name="connsiteX1" fmla="*/ 1425 w 8574"/>
              <a:gd name="connsiteY1" fmla="*/ 0 h 10000"/>
              <a:gd name="connsiteX2" fmla="*/ 2858 w 8574"/>
              <a:gd name="connsiteY2" fmla="*/ 10000 h 10000"/>
              <a:gd name="connsiteX3" fmla="*/ 4283 w 8574"/>
              <a:gd name="connsiteY3" fmla="*/ 0 h 10000"/>
              <a:gd name="connsiteX4" fmla="*/ 5716 w 8574"/>
              <a:gd name="connsiteY4" fmla="*/ 10000 h 10000"/>
              <a:gd name="connsiteX5" fmla="*/ 7142 w 8574"/>
              <a:gd name="connsiteY5" fmla="*/ 0 h 10000"/>
              <a:gd name="connsiteX6" fmla="*/ 8574 w 8574"/>
              <a:gd name="connsiteY6" fmla="*/ 10000 h 10000"/>
              <a:gd name="connsiteX0" fmla="*/ 0 w 8330"/>
              <a:gd name="connsiteY0" fmla="*/ 10000 h 10000"/>
              <a:gd name="connsiteX1" fmla="*/ 1662 w 8330"/>
              <a:gd name="connsiteY1" fmla="*/ 0 h 10000"/>
              <a:gd name="connsiteX2" fmla="*/ 3333 w 8330"/>
              <a:gd name="connsiteY2" fmla="*/ 10000 h 10000"/>
              <a:gd name="connsiteX3" fmla="*/ 4995 w 8330"/>
              <a:gd name="connsiteY3" fmla="*/ 0 h 10000"/>
              <a:gd name="connsiteX4" fmla="*/ 6667 w 8330"/>
              <a:gd name="connsiteY4" fmla="*/ 10000 h 10000"/>
              <a:gd name="connsiteX5" fmla="*/ 8330 w 8330"/>
              <a:gd name="connsiteY5" fmla="*/ 0 h 10000"/>
              <a:gd name="connsiteX0" fmla="*/ 0 w 8004"/>
              <a:gd name="connsiteY0" fmla="*/ 10000 h 10000"/>
              <a:gd name="connsiteX1" fmla="*/ 1995 w 8004"/>
              <a:gd name="connsiteY1" fmla="*/ 0 h 10000"/>
              <a:gd name="connsiteX2" fmla="*/ 4001 w 8004"/>
              <a:gd name="connsiteY2" fmla="*/ 10000 h 10000"/>
              <a:gd name="connsiteX3" fmla="*/ 5996 w 8004"/>
              <a:gd name="connsiteY3" fmla="*/ 0 h 10000"/>
              <a:gd name="connsiteX4" fmla="*/ 8004 w 8004"/>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04" h="10000">
                <a:moveTo>
                  <a:pt x="0" y="10000"/>
                </a:moveTo>
                <a:cubicBezTo>
                  <a:pt x="663" y="4945"/>
                  <a:pt x="1334" y="0"/>
                  <a:pt x="1995" y="0"/>
                </a:cubicBezTo>
                <a:cubicBezTo>
                  <a:pt x="2658" y="0"/>
                  <a:pt x="3340" y="10000"/>
                  <a:pt x="4001" y="10000"/>
                </a:cubicBezTo>
                <a:cubicBezTo>
                  <a:pt x="4663" y="10000"/>
                  <a:pt x="5336" y="0"/>
                  <a:pt x="5996" y="0"/>
                </a:cubicBezTo>
                <a:cubicBezTo>
                  <a:pt x="6659" y="0"/>
                  <a:pt x="7342" y="10000"/>
                  <a:pt x="8004" y="10000"/>
                </a:cubicBezTo>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 name="テキスト ボックス 40"/>
          <p:cNvSpPr txBox="1"/>
          <p:nvPr/>
        </p:nvSpPr>
        <p:spPr>
          <a:xfrm>
            <a:off x="3811379" y="4354410"/>
            <a:ext cx="1620957" cy="523220"/>
          </a:xfrm>
          <a:prstGeom prst="rect">
            <a:avLst/>
          </a:prstGeom>
          <a:noFill/>
        </p:spPr>
        <p:txBody>
          <a:bodyPr wrap="none" rtlCol="0">
            <a:spAutoFit/>
          </a:bodyPr>
          <a:lstStyle/>
          <a:p>
            <a:r>
              <a:rPr kumimoji="1" lang="ja-JP" altLang="en-US" sz="2800" b="1" dirty="0" smtClean="0">
                <a:solidFill>
                  <a:schemeClr val="accent5">
                    <a:lumMod val="50000"/>
                  </a:schemeClr>
                </a:solidFill>
              </a:rPr>
              <a:t>計算方法</a:t>
            </a:r>
            <a:endParaRPr kumimoji="1" lang="ja-JP" altLang="en-US" sz="2800" b="1" dirty="0">
              <a:solidFill>
                <a:schemeClr val="accent5">
                  <a:lumMod val="50000"/>
                </a:schemeClr>
              </a:solidFill>
            </a:endParaRPr>
          </a:p>
        </p:txBody>
      </p:sp>
      <p:sp>
        <p:nvSpPr>
          <p:cNvPr id="42" name="テキスト ボックス 41"/>
          <p:cNvSpPr txBox="1"/>
          <p:nvPr/>
        </p:nvSpPr>
        <p:spPr>
          <a:xfrm>
            <a:off x="1339486" y="6002689"/>
            <a:ext cx="6340197" cy="461665"/>
          </a:xfrm>
          <a:prstGeom prst="rect">
            <a:avLst/>
          </a:prstGeom>
          <a:noFill/>
        </p:spPr>
        <p:txBody>
          <a:bodyPr wrap="none" rtlCol="0">
            <a:spAutoFit/>
          </a:bodyPr>
          <a:lstStyle/>
          <a:p>
            <a:r>
              <a:rPr kumimoji="1" lang="ja-JP" altLang="en-US" sz="2400" dirty="0" smtClean="0"/>
              <a:t>左右対称を重ねたダイアグラムの虚部を取る</a:t>
            </a:r>
            <a:endParaRPr kumimoji="1" lang="ja-JP" altLang="en-US" sz="2400" dirty="0"/>
          </a:p>
        </p:txBody>
      </p:sp>
      <p:sp>
        <p:nvSpPr>
          <p:cNvPr id="45" name="フローチャート: 手操作入力 44"/>
          <p:cNvSpPr/>
          <p:nvPr/>
        </p:nvSpPr>
        <p:spPr>
          <a:xfrm rot="5400000" flipH="1">
            <a:off x="1238593" y="4644388"/>
            <a:ext cx="860009" cy="1220640"/>
          </a:xfrm>
          <a:prstGeom prst="flowChartManualInpu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7" name="直線コネクタ 46"/>
          <p:cNvCxnSpPr/>
          <p:nvPr/>
        </p:nvCxnSpPr>
        <p:spPr>
          <a:xfrm flipH="1">
            <a:off x="2010418" y="4751296"/>
            <a:ext cx="276889" cy="1051312"/>
          </a:xfrm>
          <a:prstGeom prst="line">
            <a:avLst/>
          </a:prstGeom>
        </p:spPr>
        <p:style>
          <a:lnRef idx="3">
            <a:schemeClr val="accent1"/>
          </a:lnRef>
          <a:fillRef idx="0">
            <a:schemeClr val="accent1"/>
          </a:fillRef>
          <a:effectRef idx="2">
            <a:schemeClr val="accent1"/>
          </a:effectRef>
          <a:fontRef idx="minor">
            <a:schemeClr val="tx1"/>
          </a:fontRef>
        </p:style>
      </p:cxnSp>
      <p:sp>
        <p:nvSpPr>
          <p:cNvPr id="50" name="フローチャート: 手操作入力 49"/>
          <p:cNvSpPr/>
          <p:nvPr/>
        </p:nvSpPr>
        <p:spPr>
          <a:xfrm rot="5400000" flipH="1">
            <a:off x="3680007" y="4683985"/>
            <a:ext cx="860009" cy="1220640"/>
          </a:xfrm>
          <a:prstGeom prst="flowChartManualInpu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1" name="直線コネクタ 50"/>
          <p:cNvCxnSpPr/>
          <p:nvPr/>
        </p:nvCxnSpPr>
        <p:spPr>
          <a:xfrm flipH="1">
            <a:off x="4451832" y="4790893"/>
            <a:ext cx="276889" cy="1051312"/>
          </a:xfrm>
          <a:prstGeom prst="line">
            <a:avLst/>
          </a:prstGeom>
        </p:spPr>
        <p:style>
          <a:lnRef idx="3">
            <a:schemeClr val="accent1"/>
          </a:lnRef>
          <a:fillRef idx="0">
            <a:schemeClr val="accent1"/>
          </a:fillRef>
          <a:effectRef idx="2">
            <a:schemeClr val="accent1"/>
          </a:effectRef>
          <a:fontRef idx="minor">
            <a:schemeClr val="tx1"/>
          </a:fontRef>
        </p:style>
      </p:cxnSp>
      <p:sp>
        <p:nvSpPr>
          <p:cNvPr id="52" name="フローチャート: 手操作入力 51"/>
          <p:cNvSpPr/>
          <p:nvPr/>
        </p:nvSpPr>
        <p:spPr>
          <a:xfrm rot="5400000" flipH="1">
            <a:off x="6222626" y="4608825"/>
            <a:ext cx="860009" cy="1220640"/>
          </a:xfrm>
          <a:prstGeom prst="flowChartManualInpu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3" name="直線コネクタ 52"/>
          <p:cNvCxnSpPr/>
          <p:nvPr/>
        </p:nvCxnSpPr>
        <p:spPr>
          <a:xfrm flipH="1">
            <a:off x="6994451" y="4715733"/>
            <a:ext cx="276889" cy="1051312"/>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452679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高温</a:t>
            </a:r>
            <a:r>
              <a:rPr lang="ja-JP" altLang="en-US" dirty="0"/>
              <a:t>物質</a:t>
            </a:r>
            <a:r>
              <a:rPr lang="ja-JP" altLang="en-US" dirty="0" smtClean="0"/>
              <a:t>からの仮想光子生成</a:t>
            </a:r>
            <a:endParaRPr kumimoji="1" lang="ja-JP" altLang="en-US" dirty="0"/>
          </a:p>
        </p:txBody>
      </p:sp>
      <p:sp>
        <p:nvSpPr>
          <p:cNvPr id="28" name="Freeform 488"/>
          <p:cNvSpPr>
            <a:spLocks/>
          </p:cNvSpPr>
          <p:nvPr/>
        </p:nvSpPr>
        <p:spPr bwMode="auto">
          <a:xfrm>
            <a:off x="4712261" y="3025552"/>
            <a:ext cx="518650" cy="119295"/>
          </a:xfrm>
          <a:custGeom>
            <a:avLst/>
            <a:gdLst>
              <a:gd name="T0" fmla="*/ 0 w 1451"/>
              <a:gd name="T1" fmla="*/ 91 h 91"/>
              <a:gd name="T2" fmla="*/ 181 w 1451"/>
              <a:gd name="T3" fmla="*/ 0 h 91"/>
              <a:gd name="T4" fmla="*/ 363 w 1451"/>
              <a:gd name="T5" fmla="*/ 91 h 91"/>
              <a:gd name="T6" fmla="*/ 544 w 1451"/>
              <a:gd name="T7" fmla="*/ 0 h 91"/>
              <a:gd name="T8" fmla="*/ 726 w 1451"/>
              <a:gd name="T9" fmla="*/ 91 h 91"/>
              <a:gd name="T10" fmla="*/ 907 w 1451"/>
              <a:gd name="T11" fmla="*/ 0 h 91"/>
              <a:gd name="T12" fmla="*/ 1089 w 1451"/>
              <a:gd name="T13" fmla="*/ 91 h 91"/>
              <a:gd name="T14" fmla="*/ 1270 w 1451"/>
              <a:gd name="T15" fmla="*/ 0 h 91"/>
              <a:gd name="T16" fmla="*/ 1451 w 1451"/>
              <a:gd name="T17" fmla="*/ 91 h 91"/>
              <a:gd name="connsiteX0" fmla="*/ 0 w 8753"/>
              <a:gd name="connsiteY0" fmla="*/ 10000 h 10000"/>
              <a:gd name="connsiteX1" fmla="*/ 1247 w 8753"/>
              <a:gd name="connsiteY1" fmla="*/ 0 h 10000"/>
              <a:gd name="connsiteX2" fmla="*/ 2502 w 8753"/>
              <a:gd name="connsiteY2" fmla="*/ 10000 h 10000"/>
              <a:gd name="connsiteX3" fmla="*/ 3749 w 8753"/>
              <a:gd name="connsiteY3" fmla="*/ 0 h 10000"/>
              <a:gd name="connsiteX4" fmla="*/ 5003 w 8753"/>
              <a:gd name="connsiteY4" fmla="*/ 10000 h 10000"/>
              <a:gd name="connsiteX5" fmla="*/ 6251 w 8753"/>
              <a:gd name="connsiteY5" fmla="*/ 0 h 10000"/>
              <a:gd name="connsiteX6" fmla="*/ 7505 w 8753"/>
              <a:gd name="connsiteY6" fmla="*/ 10000 h 10000"/>
              <a:gd name="connsiteX7" fmla="*/ 8753 w 8753"/>
              <a:gd name="connsiteY7" fmla="*/ 0 h 10000"/>
              <a:gd name="connsiteX0" fmla="*/ 0 w 8574"/>
              <a:gd name="connsiteY0" fmla="*/ 10000 h 10000"/>
              <a:gd name="connsiteX1" fmla="*/ 1425 w 8574"/>
              <a:gd name="connsiteY1" fmla="*/ 0 h 10000"/>
              <a:gd name="connsiteX2" fmla="*/ 2858 w 8574"/>
              <a:gd name="connsiteY2" fmla="*/ 10000 h 10000"/>
              <a:gd name="connsiteX3" fmla="*/ 4283 w 8574"/>
              <a:gd name="connsiteY3" fmla="*/ 0 h 10000"/>
              <a:gd name="connsiteX4" fmla="*/ 5716 w 8574"/>
              <a:gd name="connsiteY4" fmla="*/ 10000 h 10000"/>
              <a:gd name="connsiteX5" fmla="*/ 7142 w 8574"/>
              <a:gd name="connsiteY5" fmla="*/ 0 h 10000"/>
              <a:gd name="connsiteX6" fmla="*/ 8574 w 8574"/>
              <a:gd name="connsiteY6" fmla="*/ 10000 h 10000"/>
              <a:gd name="connsiteX0" fmla="*/ 0 w 8330"/>
              <a:gd name="connsiteY0" fmla="*/ 10000 h 10000"/>
              <a:gd name="connsiteX1" fmla="*/ 1662 w 8330"/>
              <a:gd name="connsiteY1" fmla="*/ 0 h 10000"/>
              <a:gd name="connsiteX2" fmla="*/ 3333 w 8330"/>
              <a:gd name="connsiteY2" fmla="*/ 10000 h 10000"/>
              <a:gd name="connsiteX3" fmla="*/ 4995 w 8330"/>
              <a:gd name="connsiteY3" fmla="*/ 0 h 10000"/>
              <a:gd name="connsiteX4" fmla="*/ 6667 w 8330"/>
              <a:gd name="connsiteY4" fmla="*/ 10000 h 10000"/>
              <a:gd name="connsiteX5" fmla="*/ 8330 w 8330"/>
              <a:gd name="connsiteY5" fmla="*/ 0 h 10000"/>
              <a:gd name="connsiteX0" fmla="*/ 0 w 8004"/>
              <a:gd name="connsiteY0" fmla="*/ 10000 h 10000"/>
              <a:gd name="connsiteX1" fmla="*/ 1995 w 8004"/>
              <a:gd name="connsiteY1" fmla="*/ 0 h 10000"/>
              <a:gd name="connsiteX2" fmla="*/ 4001 w 8004"/>
              <a:gd name="connsiteY2" fmla="*/ 10000 h 10000"/>
              <a:gd name="connsiteX3" fmla="*/ 5996 w 8004"/>
              <a:gd name="connsiteY3" fmla="*/ 0 h 10000"/>
              <a:gd name="connsiteX4" fmla="*/ 8004 w 8004"/>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04" h="10000">
                <a:moveTo>
                  <a:pt x="0" y="10000"/>
                </a:moveTo>
                <a:cubicBezTo>
                  <a:pt x="663" y="4945"/>
                  <a:pt x="1334" y="0"/>
                  <a:pt x="1995" y="0"/>
                </a:cubicBezTo>
                <a:cubicBezTo>
                  <a:pt x="2658" y="0"/>
                  <a:pt x="3340" y="10000"/>
                  <a:pt x="4001" y="10000"/>
                </a:cubicBezTo>
                <a:cubicBezTo>
                  <a:pt x="4663" y="10000"/>
                  <a:pt x="5336" y="0"/>
                  <a:pt x="5996" y="0"/>
                </a:cubicBezTo>
                <a:cubicBezTo>
                  <a:pt x="6659" y="0"/>
                  <a:pt x="7342" y="10000"/>
                  <a:pt x="8004" y="10000"/>
                </a:cubicBezTo>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 name="円/楕円 8"/>
          <p:cNvSpPr/>
          <p:nvPr/>
        </p:nvSpPr>
        <p:spPr>
          <a:xfrm>
            <a:off x="3635475" y="2659793"/>
            <a:ext cx="1076786" cy="914400"/>
          </a:xfrm>
          <a:prstGeom prst="ellipse">
            <a:avLst/>
          </a:prstGeom>
          <a:pattFill prst="wdUpDiag">
            <a:fgClr>
              <a:srgbClr val="FF000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Freeform 488"/>
          <p:cNvSpPr>
            <a:spLocks/>
          </p:cNvSpPr>
          <p:nvPr/>
        </p:nvSpPr>
        <p:spPr bwMode="auto">
          <a:xfrm>
            <a:off x="3116825" y="3034187"/>
            <a:ext cx="518650" cy="119295"/>
          </a:xfrm>
          <a:custGeom>
            <a:avLst/>
            <a:gdLst>
              <a:gd name="T0" fmla="*/ 0 w 1451"/>
              <a:gd name="T1" fmla="*/ 91 h 91"/>
              <a:gd name="T2" fmla="*/ 181 w 1451"/>
              <a:gd name="T3" fmla="*/ 0 h 91"/>
              <a:gd name="T4" fmla="*/ 363 w 1451"/>
              <a:gd name="T5" fmla="*/ 91 h 91"/>
              <a:gd name="T6" fmla="*/ 544 w 1451"/>
              <a:gd name="T7" fmla="*/ 0 h 91"/>
              <a:gd name="T8" fmla="*/ 726 w 1451"/>
              <a:gd name="T9" fmla="*/ 91 h 91"/>
              <a:gd name="T10" fmla="*/ 907 w 1451"/>
              <a:gd name="T11" fmla="*/ 0 h 91"/>
              <a:gd name="T12" fmla="*/ 1089 w 1451"/>
              <a:gd name="T13" fmla="*/ 91 h 91"/>
              <a:gd name="T14" fmla="*/ 1270 w 1451"/>
              <a:gd name="T15" fmla="*/ 0 h 91"/>
              <a:gd name="T16" fmla="*/ 1451 w 1451"/>
              <a:gd name="T17" fmla="*/ 91 h 91"/>
              <a:gd name="connsiteX0" fmla="*/ 0 w 8753"/>
              <a:gd name="connsiteY0" fmla="*/ 10000 h 10000"/>
              <a:gd name="connsiteX1" fmla="*/ 1247 w 8753"/>
              <a:gd name="connsiteY1" fmla="*/ 0 h 10000"/>
              <a:gd name="connsiteX2" fmla="*/ 2502 w 8753"/>
              <a:gd name="connsiteY2" fmla="*/ 10000 h 10000"/>
              <a:gd name="connsiteX3" fmla="*/ 3749 w 8753"/>
              <a:gd name="connsiteY3" fmla="*/ 0 h 10000"/>
              <a:gd name="connsiteX4" fmla="*/ 5003 w 8753"/>
              <a:gd name="connsiteY4" fmla="*/ 10000 h 10000"/>
              <a:gd name="connsiteX5" fmla="*/ 6251 w 8753"/>
              <a:gd name="connsiteY5" fmla="*/ 0 h 10000"/>
              <a:gd name="connsiteX6" fmla="*/ 7505 w 8753"/>
              <a:gd name="connsiteY6" fmla="*/ 10000 h 10000"/>
              <a:gd name="connsiteX7" fmla="*/ 8753 w 8753"/>
              <a:gd name="connsiteY7" fmla="*/ 0 h 10000"/>
              <a:gd name="connsiteX0" fmla="*/ 0 w 8574"/>
              <a:gd name="connsiteY0" fmla="*/ 10000 h 10000"/>
              <a:gd name="connsiteX1" fmla="*/ 1425 w 8574"/>
              <a:gd name="connsiteY1" fmla="*/ 0 h 10000"/>
              <a:gd name="connsiteX2" fmla="*/ 2858 w 8574"/>
              <a:gd name="connsiteY2" fmla="*/ 10000 h 10000"/>
              <a:gd name="connsiteX3" fmla="*/ 4283 w 8574"/>
              <a:gd name="connsiteY3" fmla="*/ 0 h 10000"/>
              <a:gd name="connsiteX4" fmla="*/ 5716 w 8574"/>
              <a:gd name="connsiteY4" fmla="*/ 10000 h 10000"/>
              <a:gd name="connsiteX5" fmla="*/ 7142 w 8574"/>
              <a:gd name="connsiteY5" fmla="*/ 0 h 10000"/>
              <a:gd name="connsiteX6" fmla="*/ 8574 w 8574"/>
              <a:gd name="connsiteY6" fmla="*/ 10000 h 10000"/>
              <a:gd name="connsiteX0" fmla="*/ 0 w 8330"/>
              <a:gd name="connsiteY0" fmla="*/ 10000 h 10000"/>
              <a:gd name="connsiteX1" fmla="*/ 1662 w 8330"/>
              <a:gd name="connsiteY1" fmla="*/ 0 h 10000"/>
              <a:gd name="connsiteX2" fmla="*/ 3333 w 8330"/>
              <a:gd name="connsiteY2" fmla="*/ 10000 h 10000"/>
              <a:gd name="connsiteX3" fmla="*/ 4995 w 8330"/>
              <a:gd name="connsiteY3" fmla="*/ 0 h 10000"/>
              <a:gd name="connsiteX4" fmla="*/ 6667 w 8330"/>
              <a:gd name="connsiteY4" fmla="*/ 10000 h 10000"/>
              <a:gd name="connsiteX5" fmla="*/ 8330 w 8330"/>
              <a:gd name="connsiteY5" fmla="*/ 0 h 10000"/>
              <a:gd name="connsiteX0" fmla="*/ 0 w 8004"/>
              <a:gd name="connsiteY0" fmla="*/ 10000 h 10000"/>
              <a:gd name="connsiteX1" fmla="*/ 1995 w 8004"/>
              <a:gd name="connsiteY1" fmla="*/ 0 h 10000"/>
              <a:gd name="connsiteX2" fmla="*/ 4001 w 8004"/>
              <a:gd name="connsiteY2" fmla="*/ 10000 h 10000"/>
              <a:gd name="connsiteX3" fmla="*/ 5996 w 8004"/>
              <a:gd name="connsiteY3" fmla="*/ 0 h 10000"/>
              <a:gd name="connsiteX4" fmla="*/ 8004 w 8004"/>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04" h="10000">
                <a:moveTo>
                  <a:pt x="0" y="10000"/>
                </a:moveTo>
                <a:cubicBezTo>
                  <a:pt x="663" y="4945"/>
                  <a:pt x="1334" y="0"/>
                  <a:pt x="1995" y="0"/>
                </a:cubicBezTo>
                <a:cubicBezTo>
                  <a:pt x="2658" y="0"/>
                  <a:pt x="3340" y="10000"/>
                  <a:pt x="4001" y="10000"/>
                </a:cubicBezTo>
                <a:cubicBezTo>
                  <a:pt x="4663" y="10000"/>
                  <a:pt x="5336" y="0"/>
                  <a:pt x="5996" y="0"/>
                </a:cubicBezTo>
                <a:cubicBezTo>
                  <a:pt x="6659" y="0"/>
                  <a:pt x="7342" y="10000"/>
                  <a:pt x="8004" y="10000"/>
                </a:cubicBezTo>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 name="テキスト ボックス 14"/>
          <p:cNvSpPr txBox="1"/>
          <p:nvPr/>
        </p:nvSpPr>
        <p:spPr>
          <a:xfrm>
            <a:off x="5390937" y="2750104"/>
            <a:ext cx="2339102" cy="830997"/>
          </a:xfrm>
          <a:prstGeom prst="rect">
            <a:avLst/>
          </a:prstGeom>
          <a:noFill/>
        </p:spPr>
        <p:txBody>
          <a:bodyPr wrap="none" rtlCol="0">
            <a:spAutoFit/>
          </a:bodyPr>
          <a:lstStyle/>
          <a:p>
            <a:r>
              <a:rPr lang="ja-JP" altLang="en-US" sz="2400" dirty="0" smtClean="0"/>
              <a:t>光子</a:t>
            </a:r>
            <a:endParaRPr lang="en-US" altLang="ja-JP" sz="2400" dirty="0" smtClean="0"/>
          </a:p>
          <a:p>
            <a:r>
              <a:rPr lang="ja-JP" altLang="en-US" sz="2400" dirty="0" smtClean="0"/>
              <a:t>自己エネルギー</a:t>
            </a:r>
            <a:endParaRPr lang="en-US" altLang="ja-JP" sz="2400" dirty="0" smtClean="0"/>
          </a:p>
        </p:txBody>
      </p:sp>
      <p:pic>
        <p:nvPicPr>
          <p:cNvPr id="23" name="TexTeXPicture" descr="&lt;?xml version=&quot;1.0&quot; encoding=&quot;utf-16&quot;?&gt;&#10;&lt;TeXTeX&gt;&#10;  &lt;preamble&gt;\documentclass{jarticle}&#10;\usepackage{amsmath}&#10;\pagestyle{empty}&lt;/preamble&gt;&#10;  &lt;body&gt;\begin{align*} &#10;\mu&#10;\end{align*}&lt;/body&gt;&#10;  &lt;fcolor&gt;FF000000&lt;/fcolor&gt;&#10;  &lt;bcolor&gt;FFFFFFFF&lt;/bcolor&gt;&#10;  &lt;transparent&gt;True&lt;/transparent&gt;&#10;  &lt;resolution&gt;1800&lt;/resolution&gt;&#10;  &lt;imageh&gt;164&lt;/imageh&gt;&#10;  &lt;imagew&gt;135&lt;/imagew&gt;&#10;  &lt;scale&gt;50&lt;/scale&gt;&#10;  &lt;cursor&gt;19&lt;/cursor&gt;&#10;&lt;/TeXTeX&g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61838" y="2798195"/>
            <a:ext cx="142875" cy="173567"/>
          </a:xfrm>
          <a:prstGeom prst="rect">
            <a:avLst/>
          </a:prstGeom>
        </p:spPr>
      </p:pic>
      <p:pic>
        <p:nvPicPr>
          <p:cNvPr id="25" name="TexTeXPicture" descr="&lt;?xml version=&quot;1.0&quot; encoding=&quot;utf-16&quot;?&gt;&#10;&lt;TeXTeX&gt;&#10;  &lt;preamble&gt;\documentclass{jarticle}&#10;\usepackage{amsmath}&#10;\pagestyle{empty}&lt;/preamble&gt;&#10;  &lt;body&gt;\begin{align*} &#10;\nu&#10;\end{align*}&lt;/body&gt;&#10;  &lt;fcolor&gt;FF000000&lt;/fcolor&gt;&#10;  &lt;bcolor&gt;FFFFFFFF&lt;/bcolor&gt;&#10;  &lt;transparent&gt;True&lt;/transparent&gt;&#10;  &lt;resolution&gt;1800&lt;/resolution&gt;&#10;  &lt;imageh&gt;109&lt;/imageh&gt;&#10;  &lt;imagew&gt;118&lt;/imagew&gt;&#10;  &lt;scale&gt;50&lt;/scale&gt;&#10;  &lt;cursor&gt;19&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80581" y="2827299"/>
            <a:ext cx="124883" cy="115358"/>
          </a:xfrm>
          <a:prstGeom prst="rect">
            <a:avLst/>
          </a:prstGeom>
        </p:spPr>
      </p:pic>
      <p:sp>
        <p:nvSpPr>
          <p:cNvPr id="26" name="テキスト ボックス 25"/>
          <p:cNvSpPr txBox="1"/>
          <p:nvPr/>
        </p:nvSpPr>
        <p:spPr>
          <a:xfrm>
            <a:off x="2259106" y="3739373"/>
            <a:ext cx="5763116" cy="830997"/>
          </a:xfrm>
          <a:prstGeom prst="rect">
            <a:avLst/>
          </a:prstGeom>
          <a:noFill/>
        </p:spPr>
        <p:txBody>
          <a:bodyPr wrap="none" rtlCol="0">
            <a:spAutoFit/>
          </a:bodyPr>
          <a:lstStyle/>
          <a:p>
            <a:pPr marL="342900" indent="-342900">
              <a:buFont typeface="Wingdings" panose="05000000000000000000" pitchFamily="2" charset="2"/>
              <a:buChar char="Ø"/>
            </a:pPr>
            <a:r>
              <a:rPr kumimoji="1" lang="ja-JP" altLang="en-US" sz="2400" dirty="0" smtClean="0"/>
              <a:t>虚部を取れば、厳密な仮想光子生成量</a:t>
            </a:r>
            <a:endParaRPr kumimoji="1" lang="en-US" altLang="ja-JP" sz="2400" dirty="0" smtClean="0"/>
          </a:p>
          <a:p>
            <a:pPr marL="342900" indent="-342900">
              <a:buFont typeface="Wingdings" panose="05000000000000000000" pitchFamily="2" charset="2"/>
              <a:buChar char="Ø"/>
            </a:pPr>
            <a:r>
              <a:rPr lang="ja-JP" altLang="en-US" sz="2400" dirty="0" smtClean="0"/>
              <a:t>虚部＝スペクトル関数</a:t>
            </a:r>
            <a:endParaRPr kumimoji="1" lang="ja-JP" altLang="en-US" sz="2400" dirty="0"/>
          </a:p>
        </p:txBody>
      </p:sp>
      <p:pic>
        <p:nvPicPr>
          <p:cNvPr id="29" name="TexTeXPicture" descr="&lt;?xml version=&quot;1.0&quot; encoding=&quot;utf-16&quot;?&gt;&#10;&lt;TeXTeX&gt;&#10;  &lt;preamble&gt;\documentclass{jarticle}&#10;\usepackage{amsmath}&#10;\pagestyle{empty}&lt;/preamble&gt;&#10;  &lt;body&gt;\begin{align*} &#10;\Pi^R_{\mu\nu}(\omega,k)&#10;= &#10;\end{align*}&lt;/body&gt;&#10;  &lt;fcolor&gt;FF000000&lt;/fcolor&gt;&#10;  &lt;bcolor&gt;FFFFFFFF&lt;/bcolor&gt;&#10;  &lt;transparent&gt;True&lt;/transparent&gt;&#10;  &lt;resolution&gt;1800&lt;/resolution&gt;&#10;  &lt;imageh&gt;321&lt;/imageh&gt;&#10;  &lt;imagew&gt;1279&lt;/imagew&gt;&#10;  &lt;scale&gt;50&lt;/scale&gt;&#10;  &lt;cursor&gt;22&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3793" y="2846499"/>
            <a:ext cx="2173006" cy="545375"/>
          </a:xfrm>
          <a:prstGeom prst="rect">
            <a:avLst/>
          </a:prstGeom>
        </p:spPr>
      </p:pic>
      <p:sp>
        <p:nvSpPr>
          <p:cNvPr id="49" name="右矢印 48"/>
          <p:cNvSpPr/>
          <p:nvPr/>
        </p:nvSpPr>
        <p:spPr>
          <a:xfrm>
            <a:off x="1550896" y="3721443"/>
            <a:ext cx="74407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乗算記号 2"/>
          <p:cNvSpPr/>
          <p:nvPr/>
        </p:nvSpPr>
        <p:spPr>
          <a:xfrm>
            <a:off x="3451356" y="2884978"/>
            <a:ext cx="432000" cy="432000"/>
          </a:xfrm>
          <a:prstGeom prst="mathMultiply">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17" name="乗算記号 16"/>
          <p:cNvSpPr/>
          <p:nvPr/>
        </p:nvSpPr>
        <p:spPr>
          <a:xfrm>
            <a:off x="4464380" y="2877834"/>
            <a:ext cx="432000" cy="432000"/>
          </a:xfrm>
          <a:prstGeom prst="mathMultiply">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pic>
        <p:nvPicPr>
          <p:cNvPr id="4" name="TexTeXPicture" descr="&lt;?xml version=&quot;1.0&quot; encoding=&quot;utf-16&quot;?&gt;&#10;&lt;TeXTeX&gt;&#10;  &lt;preamble&gt;\documentclass{jarticle}&#10;\usepackage{amsmath}&#10;\pagestyle{empty}&lt;/preamble&gt;&#10;  &lt;body&gt;\begin{align*} &#10;J_\mu&#10;\end{align*}&lt;/body&gt;&#10;  &lt;fcolor&gt;FF000000&lt;/fcolor&gt;&#10;  &lt;bcolor&gt;FFFFFFFF&lt;/bcolor&gt;&#10;  &lt;transparent&gt;True&lt;/transparent&gt;&#10;  &lt;resolution&gt;1800&lt;/resolution&gt;&#10;  &lt;imageh&gt;245&lt;/imageh&gt;&#10;  &lt;imagew&gt;233&lt;/imagew&gt;&#10;  &lt;scale&gt;50&lt;/scale&gt;&#10;  &lt;cursor&gt;21&lt;/cursor&gt;&#10;&lt;/TeXTeX&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35662" y="3271400"/>
            <a:ext cx="331694" cy="348777"/>
          </a:xfrm>
          <a:prstGeom prst="rect">
            <a:avLst/>
          </a:prstGeom>
          <a:solidFill>
            <a:schemeClr val="accent5">
              <a:lumMod val="20000"/>
              <a:lumOff val="80000"/>
            </a:schemeClr>
          </a:solidFill>
        </p:spPr>
      </p:pic>
      <p:pic>
        <p:nvPicPr>
          <p:cNvPr id="5" name="TexTeXPicture" descr="&lt;?xml version=&quot;1.0&quot; encoding=&quot;utf-16&quot;?&gt;&#10;&lt;TeXTeX&gt;&#10;  &lt;preamble&gt;\documentclass{jarticle}&#10;\usepackage{amsmath}&#10;\pagestyle{empty}&lt;/preamble&gt;&#10;  &lt;body&gt;\begin{align*} &#10;J_\nu&#10;\end{align*}&lt;/body&gt;&#10;  &lt;fcolor&gt;FF000000&lt;/fcolor&gt;&#10;  &lt;bcolor&gt;FFFFFFFF&lt;/bcolor&gt;&#10;  &lt;transparent&gt;True&lt;/transparent&gt;&#10;  &lt;resolution&gt;1800&lt;/resolution&gt;&#10;  &lt;imageh&gt;208&lt;/imageh&gt;&#10;  &lt;imagew&gt;222&lt;/imagew&gt;&#10;  &lt;scale&gt;50&lt;/scale&gt;&#10;  &lt;cursor&gt;20&lt;/cursor&gt;&#10;&lt;/TeXTeX&g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99018" y="3298375"/>
            <a:ext cx="316035" cy="296105"/>
          </a:xfrm>
          <a:prstGeom prst="rect">
            <a:avLst/>
          </a:prstGeom>
          <a:solidFill>
            <a:schemeClr val="accent5">
              <a:lumMod val="20000"/>
              <a:lumOff val="80000"/>
            </a:schemeClr>
          </a:solidFill>
        </p:spPr>
      </p:pic>
      <p:pic>
        <p:nvPicPr>
          <p:cNvPr id="6" name="TexTeXPicture" descr="&lt;?xml version=&quot;1.0&quot; encoding=&quot;utf-16&quot;?&gt;&#10;&lt;TeXTeX&gt;&#10;  &lt;preamble&gt;\documentclass{jarticle}&#10;\usepackage{amsmath}&#10;\pagestyle{empty}&lt;/preamble&gt;&#10;  &lt;body&gt;\begin{align*} &#10;{\cal L}_{\rm int}&#10;= J_\mu A_\mu&#10;\end{align*}&lt;/body&gt;&#10;  &lt;fcolor&gt;FF000000&lt;/fcolor&gt;&#10;  &lt;bcolor&gt;FFFFFFFF&lt;/bcolor&gt;&#10;  &lt;transparent&gt;True&lt;/transparent&gt;&#10;  &lt;resolution&gt;1800&lt;/resolution&gt;&#10;  &lt;imageh&gt;253&lt;/imageh&gt;&#10;  &lt;imagew&gt;1319&lt;/imagew&gt;&#10;  &lt;scale&gt;50&lt;/scale&gt;&#10;  &lt;cursor&gt;37&lt;/cursor&gt;&#10;&lt;/TeXTeX&gt;"/>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63339" y="2237176"/>
            <a:ext cx="1960944" cy="376131"/>
          </a:xfrm>
          <a:prstGeom prst="rect">
            <a:avLst/>
          </a:prstGeom>
        </p:spPr>
      </p:pic>
    </p:spTree>
    <p:extLst>
      <p:ext uri="{BB962C8B-B14F-4D97-AF65-F5344CB8AC3E}">
        <p14:creationId xmlns:p14="http://schemas.microsoft.com/office/powerpoint/2010/main" val="4264156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角丸四角形 53"/>
          <p:cNvSpPr/>
          <p:nvPr/>
        </p:nvSpPr>
        <p:spPr>
          <a:xfrm>
            <a:off x="618565" y="4683627"/>
            <a:ext cx="7709647" cy="1989153"/>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lang="ja-JP" altLang="en-US" dirty="0" smtClean="0"/>
              <a:t>高温</a:t>
            </a:r>
            <a:r>
              <a:rPr lang="ja-JP" altLang="en-US" dirty="0"/>
              <a:t>物質</a:t>
            </a:r>
            <a:r>
              <a:rPr lang="ja-JP" altLang="en-US" dirty="0" smtClean="0"/>
              <a:t>からの仮想光子生成</a:t>
            </a:r>
            <a:endParaRPr kumimoji="1" lang="ja-JP" altLang="en-US" dirty="0"/>
          </a:p>
        </p:txBody>
      </p:sp>
      <p:sp>
        <p:nvSpPr>
          <p:cNvPr id="28" name="Freeform 488"/>
          <p:cNvSpPr>
            <a:spLocks/>
          </p:cNvSpPr>
          <p:nvPr/>
        </p:nvSpPr>
        <p:spPr bwMode="auto">
          <a:xfrm>
            <a:off x="4712261" y="3025552"/>
            <a:ext cx="518650" cy="119295"/>
          </a:xfrm>
          <a:custGeom>
            <a:avLst/>
            <a:gdLst>
              <a:gd name="T0" fmla="*/ 0 w 1451"/>
              <a:gd name="T1" fmla="*/ 91 h 91"/>
              <a:gd name="T2" fmla="*/ 181 w 1451"/>
              <a:gd name="T3" fmla="*/ 0 h 91"/>
              <a:gd name="T4" fmla="*/ 363 w 1451"/>
              <a:gd name="T5" fmla="*/ 91 h 91"/>
              <a:gd name="T6" fmla="*/ 544 w 1451"/>
              <a:gd name="T7" fmla="*/ 0 h 91"/>
              <a:gd name="T8" fmla="*/ 726 w 1451"/>
              <a:gd name="T9" fmla="*/ 91 h 91"/>
              <a:gd name="T10" fmla="*/ 907 w 1451"/>
              <a:gd name="T11" fmla="*/ 0 h 91"/>
              <a:gd name="T12" fmla="*/ 1089 w 1451"/>
              <a:gd name="T13" fmla="*/ 91 h 91"/>
              <a:gd name="T14" fmla="*/ 1270 w 1451"/>
              <a:gd name="T15" fmla="*/ 0 h 91"/>
              <a:gd name="T16" fmla="*/ 1451 w 1451"/>
              <a:gd name="T17" fmla="*/ 91 h 91"/>
              <a:gd name="connsiteX0" fmla="*/ 0 w 8753"/>
              <a:gd name="connsiteY0" fmla="*/ 10000 h 10000"/>
              <a:gd name="connsiteX1" fmla="*/ 1247 w 8753"/>
              <a:gd name="connsiteY1" fmla="*/ 0 h 10000"/>
              <a:gd name="connsiteX2" fmla="*/ 2502 w 8753"/>
              <a:gd name="connsiteY2" fmla="*/ 10000 h 10000"/>
              <a:gd name="connsiteX3" fmla="*/ 3749 w 8753"/>
              <a:gd name="connsiteY3" fmla="*/ 0 h 10000"/>
              <a:gd name="connsiteX4" fmla="*/ 5003 w 8753"/>
              <a:gd name="connsiteY4" fmla="*/ 10000 h 10000"/>
              <a:gd name="connsiteX5" fmla="*/ 6251 w 8753"/>
              <a:gd name="connsiteY5" fmla="*/ 0 h 10000"/>
              <a:gd name="connsiteX6" fmla="*/ 7505 w 8753"/>
              <a:gd name="connsiteY6" fmla="*/ 10000 h 10000"/>
              <a:gd name="connsiteX7" fmla="*/ 8753 w 8753"/>
              <a:gd name="connsiteY7" fmla="*/ 0 h 10000"/>
              <a:gd name="connsiteX0" fmla="*/ 0 w 8574"/>
              <a:gd name="connsiteY0" fmla="*/ 10000 h 10000"/>
              <a:gd name="connsiteX1" fmla="*/ 1425 w 8574"/>
              <a:gd name="connsiteY1" fmla="*/ 0 h 10000"/>
              <a:gd name="connsiteX2" fmla="*/ 2858 w 8574"/>
              <a:gd name="connsiteY2" fmla="*/ 10000 h 10000"/>
              <a:gd name="connsiteX3" fmla="*/ 4283 w 8574"/>
              <a:gd name="connsiteY3" fmla="*/ 0 h 10000"/>
              <a:gd name="connsiteX4" fmla="*/ 5716 w 8574"/>
              <a:gd name="connsiteY4" fmla="*/ 10000 h 10000"/>
              <a:gd name="connsiteX5" fmla="*/ 7142 w 8574"/>
              <a:gd name="connsiteY5" fmla="*/ 0 h 10000"/>
              <a:gd name="connsiteX6" fmla="*/ 8574 w 8574"/>
              <a:gd name="connsiteY6" fmla="*/ 10000 h 10000"/>
              <a:gd name="connsiteX0" fmla="*/ 0 w 8330"/>
              <a:gd name="connsiteY0" fmla="*/ 10000 h 10000"/>
              <a:gd name="connsiteX1" fmla="*/ 1662 w 8330"/>
              <a:gd name="connsiteY1" fmla="*/ 0 h 10000"/>
              <a:gd name="connsiteX2" fmla="*/ 3333 w 8330"/>
              <a:gd name="connsiteY2" fmla="*/ 10000 h 10000"/>
              <a:gd name="connsiteX3" fmla="*/ 4995 w 8330"/>
              <a:gd name="connsiteY3" fmla="*/ 0 h 10000"/>
              <a:gd name="connsiteX4" fmla="*/ 6667 w 8330"/>
              <a:gd name="connsiteY4" fmla="*/ 10000 h 10000"/>
              <a:gd name="connsiteX5" fmla="*/ 8330 w 8330"/>
              <a:gd name="connsiteY5" fmla="*/ 0 h 10000"/>
              <a:gd name="connsiteX0" fmla="*/ 0 w 8004"/>
              <a:gd name="connsiteY0" fmla="*/ 10000 h 10000"/>
              <a:gd name="connsiteX1" fmla="*/ 1995 w 8004"/>
              <a:gd name="connsiteY1" fmla="*/ 0 h 10000"/>
              <a:gd name="connsiteX2" fmla="*/ 4001 w 8004"/>
              <a:gd name="connsiteY2" fmla="*/ 10000 h 10000"/>
              <a:gd name="connsiteX3" fmla="*/ 5996 w 8004"/>
              <a:gd name="connsiteY3" fmla="*/ 0 h 10000"/>
              <a:gd name="connsiteX4" fmla="*/ 8004 w 8004"/>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04" h="10000">
                <a:moveTo>
                  <a:pt x="0" y="10000"/>
                </a:moveTo>
                <a:cubicBezTo>
                  <a:pt x="663" y="4945"/>
                  <a:pt x="1334" y="0"/>
                  <a:pt x="1995" y="0"/>
                </a:cubicBezTo>
                <a:cubicBezTo>
                  <a:pt x="2658" y="0"/>
                  <a:pt x="3340" y="10000"/>
                  <a:pt x="4001" y="10000"/>
                </a:cubicBezTo>
                <a:cubicBezTo>
                  <a:pt x="4663" y="10000"/>
                  <a:pt x="5336" y="0"/>
                  <a:pt x="5996" y="0"/>
                </a:cubicBezTo>
                <a:cubicBezTo>
                  <a:pt x="6659" y="0"/>
                  <a:pt x="7342" y="10000"/>
                  <a:pt x="8004" y="10000"/>
                </a:cubicBezTo>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 name="円/楕円 8"/>
          <p:cNvSpPr/>
          <p:nvPr/>
        </p:nvSpPr>
        <p:spPr>
          <a:xfrm>
            <a:off x="3635475" y="2659793"/>
            <a:ext cx="1076786" cy="914400"/>
          </a:xfrm>
          <a:prstGeom prst="ellipse">
            <a:avLst/>
          </a:prstGeom>
          <a:pattFill prst="wdUpDiag">
            <a:fgClr>
              <a:srgbClr val="FF000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Freeform 488"/>
          <p:cNvSpPr>
            <a:spLocks/>
          </p:cNvSpPr>
          <p:nvPr/>
        </p:nvSpPr>
        <p:spPr bwMode="auto">
          <a:xfrm>
            <a:off x="3116825" y="3034187"/>
            <a:ext cx="518650" cy="119295"/>
          </a:xfrm>
          <a:custGeom>
            <a:avLst/>
            <a:gdLst>
              <a:gd name="T0" fmla="*/ 0 w 1451"/>
              <a:gd name="T1" fmla="*/ 91 h 91"/>
              <a:gd name="T2" fmla="*/ 181 w 1451"/>
              <a:gd name="T3" fmla="*/ 0 h 91"/>
              <a:gd name="T4" fmla="*/ 363 w 1451"/>
              <a:gd name="T5" fmla="*/ 91 h 91"/>
              <a:gd name="T6" fmla="*/ 544 w 1451"/>
              <a:gd name="T7" fmla="*/ 0 h 91"/>
              <a:gd name="T8" fmla="*/ 726 w 1451"/>
              <a:gd name="T9" fmla="*/ 91 h 91"/>
              <a:gd name="T10" fmla="*/ 907 w 1451"/>
              <a:gd name="T11" fmla="*/ 0 h 91"/>
              <a:gd name="T12" fmla="*/ 1089 w 1451"/>
              <a:gd name="T13" fmla="*/ 91 h 91"/>
              <a:gd name="T14" fmla="*/ 1270 w 1451"/>
              <a:gd name="T15" fmla="*/ 0 h 91"/>
              <a:gd name="T16" fmla="*/ 1451 w 1451"/>
              <a:gd name="T17" fmla="*/ 91 h 91"/>
              <a:gd name="connsiteX0" fmla="*/ 0 w 8753"/>
              <a:gd name="connsiteY0" fmla="*/ 10000 h 10000"/>
              <a:gd name="connsiteX1" fmla="*/ 1247 w 8753"/>
              <a:gd name="connsiteY1" fmla="*/ 0 h 10000"/>
              <a:gd name="connsiteX2" fmla="*/ 2502 w 8753"/>
              <a:gd name="connsiteY2" fmla="*/ 10000 h 10000"/>
              <a:gd name="connsiteX3" fmla="*/ 3749 w 8753"/>
              <a:gd name="connsiteY3" fmla="*/ 0 h 10000"/>
              <a:gd name="connsiteX4" fmla="*/ 5003 w 8753"/>
              <a:gd name="connsiteY4" fmla="*/ 10000 h 10000"/>
              <a:gd name="connsiteX5" fmla="*/ 6251 w 8753"/>
              <a:gd name="connsiteY5" fmla="*/ 0 h 10000"/>
              <a:gd name="connsiteX6" fmla="*/ 7505 w 8753"/>
              <a:gd name="connsiteY6" fmla="*/ 10000 h 10000"/>
              <a:gd name="connsiteX7" fmla="*/ 8753 w 8753"/>
              <a:gd name="connsiteY7" fmla="*/ 0 h 10000"/>
              <a:gd name="connsiteX0" fmla="*/ 0 w 8574"/>
              <a:gd name="connsiteY0" fmla="*/ 10000 h 10000"/>
              <a:gd name="connsiteX1" fmla="*/ 1425 w 8574"/>
              <a:gd name="connsiteY1" fmla="*/ 0 h 10000"/>
              <a:gd name="connsiteX2" fmla="*/ 2858 w 8574"/>
              <a:gd name="connsiteY2" fmla="*/ 10000 h 10000"/>
              <a:gd name="connsiteX3" fmla="*/ 4283 w 8574"/>
              <a:gd name="connsiteY3" fmla="*/ 0 h 10000"/>
              <a:gd name="connsiteX4" fmla="*/ 5716 w 8574"/>
              <a:gd name="connsiteY4" fmla="*/ 10000 h 10000"/>
              <a:gd name="connsiteX5" fmla="*/ 7142 w 8574"/>
              <a:gd name="connsiteY5" fmla="*/ 0 h 10000"/>
              <a:gd name="connsiteX6" fmla="*/ 8574 w 8574"/>
              <a:gd name="connsiteY6" fmla="*/ 10000 h 10000"/>
              <a:gd name="connsiteX0" fmla="*/ 0 w 8330"/>
              <a:gd name="connsiteY0" fmla="*/ 10000 h 10000"/>
              <a:gd name="connsiteX1" fmla="*/ 1662 w 8330"/>
              <a:gd name="connsiteY1" fmla="*/ 0 h 10000"/>
              <a:gd name="connsiteX2" fmla="*/ 3333 w 8330"/>
              <a:gd name="connsiteY2" fmla="*/ 10000 h 10000"/>
              <a:gd name="connsiteX3" fmla="*/ 4995 w 8330"/>
              <a:gd name="connsiteY3" fmla="*/ 0 h 10000"/>
              <a:gd name="connsiteX4" fmla="*/ 6667 w 8330"/>
              <a:gd name="connsiteY4" fmla="*/ 10000 h 10000"/>
              <a:gd name="connsiteX5" fmla="*/ 8330 w 8330"/>
              <a:gd name="connsiteY5" fmla="*/ 0 h 10000"/>
              <a:gd name="connsiteX0" fmla="*/ 0 w 8004"/>
              <a:gd name="connsiteY0" fmla="*/ 10000 h 10000"/>
              <a:gd name="connsiteX1" fmla="*/ 1995 w 8004"/>
              <a:gd name="connsiteY1" fmla="*/ 0 h 10000"/>
              <a:gd name="connsiteX2" fmla="*/ 4001 w 8004"/>
              <a:gd name="connsiteY2" fmla="*/ 10000 h 10000"/>
              <a:gd name="connsiteX3" fmla="*/ 5996 w 8004"/>
              <a:gd name="connsiteY3" fmla="*/ 0 h 10000"/>
              <a:gd name="connsiteX4" fmla="*/ 8004 w 8004"/>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04" h="10000">
                <a:moveTo>
                  <a:pt x="0" y="10000"/>
                </a:moveTo>
                <a:cubicBezTo>
                  <a:pt x="663" y="4945"/>
                  <a:pt x="1334" y="0"/>
                  <a:pt x="1995" y="0"/>
                </a:cubicBezTo>
                <a:cubicBezTo>
                  <a:pt x="2658" y="0"/>
                  <a:pt x="3340" y="10000"/>
                  <a:pt x="4001" y="10000"/>
                </a:cubicBezTo>
                <a:cubicBezTo>
                  <a:pt x="4663" y="10000"/>
                  <a:pt x="5336" y="0"/>
                  <a:pt x="5996" y="0"/>
                </a:cubicBezTo>
                <a:cubicBezTo>
                  <a:pt x="6659" y="0"/>
                  <a:pt x="7342" y="10000"/>
                  <a:pt x="8004" y="10000"/>
                </a:cubicBezTo>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 name="テキスト ボックス 14"/>
          <p:cNvSpPr txBox="1"/>
          <p:nvPr/>
        </p:nvSpPr>
        <p:spPr>
          <a:xfrm>
            <a:off x="5390937" y="2750104"/>
            <a:ext cx="2339102" cy="830997"/>
          </a:xfrm>
          <a:prstGeom prst="rect">
            <a:avLst/>
          </a:prstGeom>
          <a:noFill/>
        </p:spPr>
        <p:txBody>
          <a:bodyPr wrap="none" rtlCol="0">
            <a:spAutoFit/>
          </a:bodyPr>
          <a:lstStyle/>
          <a:p>
            <a:r>
              <a:rPr lang="ja-JP" altLang="en-US" sz="2400" dirty="0" smtClean="0"/>
              <a:t>光子</a:t>
            </a:r>
            <a:endParaRPr lang="en-US" altLang="ja-JP" sz="2400" dirty="0" smtClean="0"/>
          </a:p>
          <a:p>
            <a:r>
              <a:rPr lang="ja-JP" altLang="en-US" sz="2400" dirty="0" smtClean="0"/>
              <a:t>自己エネルギー</a:t>
            </a:r>
            <a:endParaRPr lang="en-US" altLang="ja-JP" sz="2400" dirty="0" smtClean="0"/>
          </a:p>
        </p:txBody>
      </p:sp>
      <p:pic>
        <p:nvPicPr>
          <p:cNvPr id="23" name="TexTeXPicture" descr="&lt;?xml version=&quot;1.0&quot; encoding=&quot;utf-16&quot;?&gt;&#10;&lt;TeXTeX&gt;&#10;  &lt;preamble&gt;\documentclass{jarticle}&#10;\usepackage{amsmath}&#10;\pagestyle{empty}&lt;/preamble&gt;&#10;  &lt;body&gt;\begin{align*} &#10;\mu&#10;\end{align*}&lt;/body&gt;&#10;  &lt;fcolor&gt;FF000000&lt;/fcolor&gt;&#10;  &lt;bcolor&gt;FFFFFFFF&lt;/bcolor&gt;&#10;  &lt;transparent&gt;True&lt;/transparent&gt;&#10;  &lt;resolution&gt;1800&lt;/resolution&gt;&#10;  &lt;imageh&gt;164&lt;/imageh&gt;&#10;  &lt;imagew&gt;135&lt;/imagew&gt;&#10;  &lt;scale&gt;50&lt;/scale&gt;&#10;  &lt;cursor&gt;19&lt;/cursor&gt;&#10;&lt;/TeXTeX&g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61838" y="2798195"/>
            <a:ext cx="142875" cy="173567"/>
          </a:xfrm>
          <a:prstGeom prst="rect">
            <a:avLst/>
          </a:prstGeom>
        </p:spPr>
      </p:pic>
      <p:pic>
        <p:nvPicPr>
          <p:cNvPr id="25" name="TexTeXPicture" descr="&lt;?xml version=&quot;1.0&quot; encoding=&quot;utf-16&quot;?&gt;&#10;&lt;TeXTeX&gt;&#10;  &lt;preamble&gt;\documentclass{jarticle}&#10;\usepackage{amsmath}&#10;\pagestyle{empty}&lt;/preamble&gt;&#10;  &lt;body&gt;\begin{align*} &#10;\nu&#10;\end{align*}&lt;/body&gt;&#10;  &lt;fcolor&gt;FF000000&lt;/fcolor&gt;&#10;  &lt;bcolor&gt;FFFFFFFF&lt;/bcolor&gt;&#10;  &lt;transparent&gt;True&lt;/transparent&gt;&#10;  &lt;resolution&gt;1800&lt;/resolution&gt;&#10;  &lt;imageh&gt;109&lt;/imageh&gt;&#10;  &lt;imagew&gt;118&lt;/imagew&gt;&#10;  &lt;scale&gt;50&lt;/scale&gt;&#10;  &lt;cursor&gt;19&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80581" y="2827299"/>
            <a:ext cx="124883" cy="115358"/>
          </a:xfrm>
          <a:prstGeom prst="rect">
            <a:avLst/>
          </a:prstGeom>
        </p:spPr>
      </p:pic>
      <p:pic>
        <p:nvPicPr>
          <p:cNvPr id="29" name="TexTeXPicture" descr="&lt;?xml version=&quot;1.0&quot; encoding=&quot;utf-16&quot;?&gt;&#10;&lt;TeXTeX&gt;&#10;  &lt;preamble&gt;\documentclass{jarticle}&#10;\usepackage{amsmath}&#10;\pagestyle{empty}&lt;/preamble&gt;&#10;  &lt;body&gt;\begin{align*} &#10;\Pi^R_{\mu\nu}(\omega,k)&#10;= &#10;\end{align*}&lt;/body&gt;&#10;  &lt;fcolor&gt;FF000000&lt;/fcolor&gt;&#10;  &lt;bcolor&gt;FFFFFFFF&lt;/bcolor&gt;&#10;  &lt;transparent&gt;True&lt;/transparent&gt;&#10;  &lt;resolution&gt;1800&lt;/resolution&gt;&#10;  &lt;imageh&gt;321&lt;/imageh&gt;&#10;  &lt;imagew&gt;1279&lt;/imagew&gt;&#10;  &lt;scale&gt;50&lt;/scale&gt;&#10;  &lt;cursor&gt;22&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3793" y="2846499"/>
            <a:ext cx="2173006" cy="545375"/>
          </a:xfrm>
          <a:prstGeom prst="rect">
            <a:avLst/>
          </a:prstGeom>
        </p:spPr>
      </p:pic>
      <p:sp>
        <p:nvSpPr>
          <p:cNvPr id="46" name="テキスト ボックス 45"/>
          <p:cNvSpPr txBox="1"/>
          <p:nvPr/>
        </p:nvSpPr>
        <p:spPr>
          <a:xfrm>
            <a:off x="901829" y="5791099"/>
            <a:ext cx="6793848" cy="830997"/>
          </a:xfrm>
          <a:prstGeom prst="rect">
            <a:avLst/>
          </a:prstGeom>
          <a:noFill/>
        </p:spPr>
        <p:txBody>
          <a:bodyPr wrap="none" rtlCol="0">
            <a:spAutoFit/>
          </a:bodyPr>
          <a:lstStyle/>
          <a:p>
            <a:pPr marL="342900" indent="-342900">
              <a:buFont typeface="Wingdings" panose="05000000000000000000" pitchFamily="2" charset="2"/>
              <a:buChar char="Ø"/>
            </a:pPr>
            <a:r>
              <a:rPr kumimoji="1" lang="ja-JP" altLang="en-US" sz="2400" dirty="0" smtClean="0"/>
              <a:t>光子自己エネ＝カレント・カレント相関関数</a:t>
            </a:r>
            <a:endParaRPr kumimoji="1" lang="en-US" altLang="ja-JP" sz="2400" dirty="0" smtClean="0"/>
          </a:p>
          <a:p>
            <a:pPr marL="342900" indent="-342900">
              <a:buFont typeface="Wingdings" panose="05000000000000000000" pitchFamily="2" charset="2"/>
              <a:buChar char="Ø"/>
            </a:pPr>
            <a:r>
              <a:rPr lang="en-US" altLang="ja-JP" sz="2400" dirty="0" smtClean="0"/>
              <a:t>α</a:t>
            </a:r>
            <a:r>
              <a:rPr lang="ja-JP" altLang="en-US" sz="2400" dirty="0" smtClean="0"/>
              <a:t>の</a:t>
            </a:r>
            <a:r>
              <a:rPr lang="en-US" altLang="ja-JP" sz="2400" dirty="0" smtClean="0"/>
              <a:t>leading</a:t>
            </a:r>
            <a:r>
              <a:rPr lang="ja-JP" altLang="en-US" sz="2400" dirty="0" smtClean="0"/>
              <a:t>では、</a:t>
            </a:r>
            <a:r>
              <a:rPr lang="ja-JP" altLang="en-US" sz="2400" b="1" dirty="0" smtClean="0"/>
              <a:t>強い相互作用の</a:t>
            </a:r>
            <a:r>
              <a:rPr lang="en-US" altLang="ja-JP" sz="2400" dirty="0" smtClean="0"/>
              <a:t>J</a:t>
            </a:r>
            <a:r>
              <a:rPr lang="en-US" altLang="ja-JP" sz="2400" dirty="0"/>
              <a:t>J</a:t>
            </a:r>
            <a:r>
              <a:rPr lang="ja-JP" altLang="en-US" sz="2400" dirty="0" smtClean="0"/>
              <a:t>相関関数</a:t>
            </a:r>
            <a:endParaRPr kumimoji="1" lang="ja-JP" altLang="en-US" sz="2400" dirty="0"/>
          </a:p>
        </p:txBody>
      </p:sp>
      <p:sp>
        <p:nvSpPr>
          <p:cNvPr id="49" name="右矢印 48"/>
          <p:cNvSpPr/>
          <p:nvPr/>
        </p:nvSpPr>
        <p:spPr>
          <a:xfrm>
            <a:off x="1550896" y="3721443"/>
            <a:ext cx="74407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乗算記号 2"/>
          <p:cNvSpPr/>
          <p:nvPr/>
        </p:nvSpPr>
        <p:spPr>
          <a:xfrm>
            <a:off x="3451356" y="2884978"/>
            <a:ext cx="432000" cy="432000"/>
          </a:xfrm>
          <a:prstGeom prst="mathMultiply">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17" name="乗算記号 16"/>
          <p:cNvSpPr/>
          <p:nvPr/>
        </p:nvSpPr>
        <p:spPr>
          <a:xfrm>
            <a:off x="4464380" y="2877834"/>
            <a:ext cx="432000" cy="432000"/>
          </a:xfrm>
          <a:prstGeom prst="mathMultiply">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pic>
        <p:nvPicPr>
          <p:cNvPr id="4" name="TexTeXPicture" descr="&lt;?xml version=&quot;1.0&quot; encoding=&quot;utf-16&quot;?&gt;&#10;&lt;TeXTeX&gt;&#10;  &lt;preamble&gt;\documentclass{jarticle}&#10;\usepackage{amsmath}&#10;\pagestyle{empty}&lt;/preamble&gt;&#10;  &lt;body&gt;\begin{align*} &#10;J_\mu&#10;\end{align*}&lt;/body&gt;&#10;  &lt;fcolor&gt;FF000000&lt;/fcolor&gt;&#10;  &lt;bcolor&gt;FFFFFFFF&lt;/bcolor&gt;&#10;  &lt;transparent&gt;True&lt;/transparent&gt;&#10;  &lt;resolution&gt;1800&lt;/resolution&gt;&#10;  &lt;imageh&gt;245&lt;/imageh&gt;&#10;  &lt;imagew&gt;233&lt;/imagew&gt;&#10;  &lt;scale&gt;50&lt;/scale&gt;&#10;  &lt;cursor&gt;21&lt;/cursor&gt;&#10;&lt;/TeXTeX&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35662" y="3271400"/>
            <a:ext cx="331694" cy="348777"/>
          </a:xfrm>
          <a:prstGeom prst="rect">
            <a:avLst/>
          </a:prstGeom>
          <a:solidFill>
            <a:schemeClr val="accent5">
              <a:lumMod val="20000"/>
              <a:lumOff val="80000"/>
            </a:schemeClr>
          </a:solidFill>
        </p:spPr>
      </p:pic>
      <p:pic>
        <p:nvPicPr>
          <p:cNvPr id="6" name="TexTeXPicture" descr="&lt;?xml version=&quot;1.0&quot; encoding=&quot;utf-16&quot;?&gt;&#10;&lt;TeXTeX&gt;&#10;  &lt;preamble&gt;\documentclass{jarticle}&#10;\usepackage{amsmath}&#10;\pagestyle{empty}&lt;/preamble&gt;&#10;  &lt;body&gt;\begin{align*} &#10;\Pi^R_{\mu\nu}(\omega,k)&#10;= {\rm F.T.}\langle [ J_\mu, J_\nu ] \rangle \theta(t)&#10;\end{align*}&lt;/body&gt;&#10;  &lt;fcolor&gt;FF000000&lt;/fcolor&gt;&#10;  &lt;bcolor&gt;FFFFFFFF&lt;/bcolor&gt;&#10;  &lt;transparent&gt;True&lt;/transparent&gt;&#10;  &lt;resolution&gt;1800&lt;/resolution&gt;&#10;  &lt;imageh&gt;321&lt;/imageh&gt;&#10;  &lt;imagew&gt;3202&lt;/imagew&gt;&#10;  &lt;scale&gt;50&lt;/scale&gt;&#10;  &lt;cursor&gt;53&lt;/cursor&gt;&#10;&lt;/TeXTeX&g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88580" y="4925373"/>
            <a:ext cx="5440160" cy="545375"/>
          </a:xfrm>
          <a:prstGeom prst="rect">
            <a:avLst/>
          </a:prstGeom>
        </p:spPr>
      </p:pic>
      <p:pic>
        <p:nvPicPr>
          <p:cNvPr id="20" name="TexTeXPicture" descr="&lt;?xml version=&quot;1.0&quot; encoding=&quot;utf-16&quot;?&gt;&#10;&lt;TeXTeX&gt;&#10;  &lt;preamble&gt;\documentclass{jarticle}&#10;\usepackage{amsmath}&#10;\pagestyle{empty}&lt;/preamble&gt;&#10;  &lt;body&gt;\begin{align*} &#10;J_\nu&#10;\end{align*}&lt;/body&gt;&#10;  &lt;fcolor&gt;FF000000&lt;/fcolor&gt;&#10;  &lt;bcolor&gt;FFFFFFFF&lt;/bcolor&gt;&#10;  &lt;transparent&gt;True&lt;/transparent&gt;&#10;  &lt;resolution&gt;1800&lt;/resolution&gt;&#10;  &lt;imageh&gt;208&lt;/imageh&gt;&#10;  &lt;imagew&gt;222&lt;/imagew&gt;&#10;  &lt;scale&gt;50&lt;/scale&gt;&#10;  &lt;cursor&gt;20&lt;/cursor&gt;&#10;&lt;/TeXTeX&gt;"/>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99018" y="3298375"/>
            <a:ext cx="316035" cy="296105"/>
          </a:xfrm>
          <a:prstGeom prst="rect">
            <a:avLst/>
          </a:prstGeom>
          <a:solidFill>
            <a:schemeClr val="accent5">
              <a:lumMod val="20000"/>
              <a:lumOff val="80000"/>
            </a:schemeClr>
          </a:solidFill>
        </p:spPr>
      </p:pic>
      <p:sp>
        <p:nvSpPr>
          <p:cNvPr id="21" name="テキスト ボックス 20"/>
          <p:cNvSpPr txBox="1"/>
          <p:nvPr/>
        </p:nvSpPr>
        <p:spPr>
          <a:xfrm>
            <a:off x="2259106" y="3739373"/>
            <a:ext cx="5763116" cy="830997"/>
          </a:xfrm>
          <a:prstGeom prst="rect">
            <a:avLst/>
          </a:prstGeom>
          <a:noFill/>
        </p:spPr>
        <p:txBody>
          <a:bodyPr wrap="none" rtlCol="0">
            <a:spAutoFit/>
          </a:bodyPr>
          <a:lstStyle/>
          <a:p>
            <a:pPr marL="342900" indent="-342900">
              <a:buFont typeface="Wingdings" panose="05000000000000000000" pitchFamily="2" charset="2"/>
              <a:buChar char="Ø"/>
            </a:pPr>
            <a:r>
              <a:rPr kumimoji="1" lang="ja-JP" altLang="en-US" sz="2400" dirty="0" smtClean="0"/>
              <a:t>虚部を取れば、厳密な仮想光子生成量</a:t>
            </a:r>
            <a:endParaRPr kumimoji="1" lang="en-US" altLang="ja-JP" sz="2400" dirty="0" smtClean="0"/>
          </a:p>
          <a:p>
            <a:pPr marL="342900" indent="-342900">
              <a:buFont typeface="Wingdings" panose="05000000000000000000" pitchFamily="2" charset="2"/>
              <a:buChar char="Ø"/>
            </a:pPr>
            <a:r>
              <a:rPr lang="ja-JP" altLang="en-US" sz="2400" dirty="0" smtClean="0"/>
              <a:t>虚部＝スペクトル関数</a:t>
            </a:r>
            <a:endParaRPr kumimoji="1" lang="ja-JP" altLang="en-US" sz="2400" dirty="0"/>
          </a:p>
        </p:txBody>
      </p:sp>
      <p:pic>
        <p:nvPicPr>
          <p:cNvPr id="5" name="TexTeXPicture" descr="&lt;?xml version=&quot;1.0&quot; encoding=&quot;utf-16&quot;?&gt;&#10;&lt;TeXTeX&gt;&#10;  &lt;preamble&gt;\documentclass{jarticle}&#10;\usepackage{amsmath}&#10;\pagestyle{empty}&lt;/preamble&gt;&#10;  &lt;body&gt;\begin{align*} &#10;{\cal L}_{\rm int}&#10;= J_\mu A_\mu&#10;\end{align*}&lt;/body&gt;&#10;  &lt;fcolor&gt;FF000000&lt;/fcolor&gt;&#10;  &lt;bcolor&gt;FFFFFFFF&lt;/bcolor&gt;&#10;  &lt;transparent&gt;True&lt;/transparent&gt;&#10;  &lt;resolution&gt;1800&lt;/resolution&gt;&#10;  &lt;imageh&gt;253&lt;/imageh&gt;&#10;  &lt;imagew&gt;1319&lt;/imagew&gt;&#10;  &lt;scale&gt;50&lt;/scale&gt;&#10;  &lt;cursor&gt;37&lt;/cursor&gt;&#10;&lt;/TeXTeX&gt;"/>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63339" y="2237176"/>
            <a:ext cx="1960944" cy="376131"/>
          </a:xfrm>
          <a:prstGeom prst="rect">
            <a:avLst/>
          </a:prstGeom>
        </p:spPr>
      </p:pic>
    </p:spTree>
    <p:extLst>
      <p:ext uri="{BB962C8B-B14F-4D97-AF65-F5344CB8AC3E}">
        <p14:creationId xmlns:p14="http://schemas.microsoft.com/office/powerpoint/2010/main" val="1464781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 9"/>
          <p:cNvSpPr/>
          <p:nvPr/>
        </p:nvSpPr>
        <p:spPr>
          <a:xfrm>
            <a:off x="736212" y="2253660"/>
            <a:ext cx="7771292" cy="2533494"/>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smtClean="0"/>
              <a:t>レプトン対生成</a:t>
            </a:r>
            <a:r>
              <a:rPr lang="en-US" altLang="ja-JP" dirty="0" smtClean="0"/>
              <a:t>”</a:t>
            </a:r>
            <a:r>
              <a:rPr kumimoji="1" lang="ja-JP" altLang="en-US" dirty="0" smtClean="0"/>
              <a:t>率</a:t>
            </a:r>
            <a:r>
              <a:rPr kumimoji="1" lang="en-US" altLang="ja-JP" dirty="0" smtClean="0"/>
              <a:t>”</a:t>
            </a:r>
            <a:r>
              <a:rPr kumimoji="1" lang="ja-JP" altLang="en-US" dirty="0" smtClean="0"/>
              <a:t>・生成</a:t>
            </a:r>
            <a:r>
              <a:rPr kumimoji="1" lang="en-US" altLang="ja-JP" dirty="0" smtClean="0"/>
              <a:t>”</a:t>
            </a:r>
            <a:r>
              <a:rPr kumimoji="1" lang="ja-JP" altLang="en-US" dirty="0" smtClean="0"/>
              <a:t>量</a:t>
            </a:r>
            <a:r>
              <a:rPr kumimoji="1" lang="en-US" altLang="ja-JP" dirty="0" smtClean="0"/>
              <a:t>”</a:t>
            </a:r>
            <a:endParaRPr kumimoji="1" lang="ja-JP" altLang="en-US" dirty="0"/>
          </a:p>
        </p:txBody>
      </p:sp>
      <p:pic>
        <p:nvPicPr>
          <p:cNvPr id="5" name="TexTeXPicture" descr="&lt;?xml version=&quot;1.0&quot; encoding=&quot;utf-16&quot;?&gt;&#10;&lt;TeXTeX&gt;&#10;  &lt;preamble&gt;\documentclass{jarticle}&#10;\usepackage{amsmath}&#10;\pagestyle{empty}&lt;/preamble&gt;&#10;  &lt;body&gt;\begin{align*} &#10;\frac{d^4 \Gamma}{d\omega d^3q} &#10;= \frac\alpha{12\pi^4}&#10;\frac1{e^{\beta\omega}-1}&#10;\frac 1{q^2}&#10;{\rm Im} \Pi_\mu^\mu(\omega,q)&#10;\end{align*}&lt;/body&gt;&#10;  &lt;fcolor&gt;FF000000&lt;/fcolor&gt;&#10;  &lt;bcolor&gt;FFFFFFFF&lt;/bcolor&gt;&#10;  &lt;transparent&gt;True&lt;/transparent&gt;&#10;  &lt;resolution&gt;1800&lt;/resolution&gt;&#10;  &lt;imageh&gt;596&lt;/imageh&gt;&#10;  &lt;imagew&gt;3933&lt;/imagew&gt;&#10;  &lt;scale&gt;50&lt;/scale&gt;&#10;  &lt;cursor&gt;42&lt;/cursor&gt;&#10;&lt;/TeXTeX&g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8777" y="2835189"/>
            <a:ext cx="5726160" cy="867732"/>
          </a:xfrm>
          <a:prstGeom prst="rect">
            <a:avLst/>
          </a:prstGeom>
        </p:spPr>
      </p:pic>
      <p:sp>
        <p:nvSpPr>
          <p:cNvPr id="7" name="正方形/長方形 6"/>
          <p:cNvSpPr/>
          <p:nvPr/>
        </p:nvSpPr>
        <p:spPr>
          <a:xfrm>
            <a:off x="1049422" y="4322839"/>
            <a:ext cx="7144870" cy="338554"/>
          </a:xfrm>
          <a:prstGeom prst="rect">
            <a:avLst/>
          </a:prstGeom>
        </p:spPr>
        <p:txBody>
          <a:bodyPr wrap="square">
            <a:spAutoFit/>
          </a:bodyPr>
          <a:lstStyle/>
          <a:p>
            <a:pPr algn="ctr"/>
            <a:r>
              <a:rPr lang="fi-FI" altLang="ja-JP" sz="1600" dirty="0"/>
              <a:t>McLerran, Toimela (1985); </a:t>
            </a:r>
            <a:r>
              <a:rPr lang="fi-FI" altLang="ja-JP" sz="1600" dirty="0" smtClean="0"/>
              <a:t>Weldon(1990</a:t>
            </a:r>
            <a:r>
              <a:rPr lang="fi-FI" altLang="ja-JP" sz="1600" dirty="0"/>
              <a:t>); Gale, Kapusta (1991)</a:t>
            </a:r>
          </a:p>
        </p:txBody>
      </p:sp>
      <p:sp>
        <p:nvSpPr>
          <p:cNvPr id="8" name="テキスト ボックス 7"/>
          <p:cNvSpPr txBox="1"/>
          <p:nvPr/>
        </p:nvSpPr>
        <p:spPr>
          <a:xfrm>
            <a:off x="2067311" y="3905999"/>
            <a:ext cx="5109091" cy="461665"/>
          </a:xfrm>
          <a:prstGeom prst="rect">
            <a:avLst/>
          </a:prstGeom>
          <a:noFill/>
        </p:spPr>
        <p:txBody>
          <a:bodyPr wrap="none" rtlCol="0">
            <a:spAutoFit/>
          </a:bodyPr>
          <a:lstStyle/>
          <a:p>
            <a:r>
              <a:rPr lang="ja-JP" altLang="en-US" sz="2400" dirty="0"/>
              <a:t>熱</a:t>
            </a:r>
            <a:r>
              <a:rPr lang="ja-JP" altLang="en-US" sz="2400" dirty="0" smtClean="0"/>
              <a:t>平衡／単位体積・単位時間当たり</a:t>
            </a:r>
            <a:endParaRPr kumimoji="1" lang="ja-JP" altLang="en-US" sz="2400" dirty="0"/>
          </a:p>
        </p:txBody>
      </p:sp>
      <p:sp>
        <p:nvSpPr>
          <p:cNvPr id="9" name="テキスト ボックス 8"/>
          <p:cNvSpPr txBox="1"/>
          <p:nvPr/>
        </p:nvSpPr>
        <p:spPr>
          <a:xfrm>
            <a:off x="2824699" y="2297780"/>
            <a:ext cx="3775393" cy="523220"/>
          </a:xfrm>
          <a:prstGeom prst="rect">
            <a:avLst/>
          </a:prstGeom>
          <a:noFill/>
        </p:spPr>
        <p:txBody>
          <a:bodyPr wrap="none" rtlCol="0">
            <a:spAutoFit/>
          </a:bodyPr>
          <a:lstStyle/>
          <a:p>
            <a:r>
              <a:rPr kumimoji="1" lang="ja-JP" altLang="en-US" sz="2800" b="1" dirty="0" smtClean="0">
                <a:solidFill>
                  <a:schemeClr val="accent4">
                    <a:lumMod val="50000"/>
                  </a:schemeClr>
                </a:solidFill>
              </a:rPr>
              <a:t>レプトン対生成「率」</a:t>
            </a:r>
            <a:endParaRPr kumimoji="1" lang="ja-JP" altLang="en-US" sz="2800" b="1" dirty="0">
              <a:solidFill>
                <a:schemeClr val="accent4">
                  <a:lumMod val="50000"/>
                </a:schemeClr>
              </a:solidFill>
            </a:endParaRPr>
          </a:p>
        </p:txBody>
      </p:sp>
    </p:spTree>
    <p:extLst>
      <p:ext uri="{BB962C8B-B14F-4D97-AF65-F5344CB8AC3E}">
        <p14:creationId xmlns:p14="http://schemas.microsoft.com/office/powerpoint/2010/main" val="27636611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 9"/>
          <p:cNvSpPr/>
          <p:nvPr/>
        </p:nvSpPr>
        <p:spPr>
          <a:xfrm>
            <a:off x="736212" y="2253660"/>
            <a:ext cx="7771292" cy="2533494"/>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smtClean="0"/>
              <a:t>レプトン対生成</a:t>
            </a:r>
            <a:r>
              <a:rPr lang="en-US" altLang="ja-JP" dirty="0" smtClean="0"/>
              <a:t>”</a:t>
            </a:r>
            <a:r>
              <a:rPr kumimoji="1" lang="ja-JP" altLang="en-US" dirty="0" smtClean="0"/>
              <a:t>率</a:t>
            </a:r>
            <a:r>
              <a:rPr kumimoji="1" lang="en-US" altLang="ja-JP" dirty="0" smtClean="0"/>
              <a:t>”</a:t>
            </a:r>
            <a:r>
              <a:rPr kumimoji="1" lang="ja-JP" altLang="en-US" dirty="0" smtClean="0"/>
              <a:t>・生成</a:t>
            </a:r>
            <a:r>
              <a:rPr kumimoji="1" lang="en-US" altLang="ja-JP" dirty="0" smtClean="0"/>
              <a:t>”</a:t>
            </a:r>
            <a:r>
              <a:rPr kumimoji="1" lang="ja-JP" altLang="en-US" dirty="0" smtClean="0"/>
              <a:t>量</a:t>
            </a:r>
            <a:r>
              <a:rPr kumimoji="1" lang="en-US" altLang="ja-JP" dirty="0" smtClean="0"/>
              <a:t>”</a:t>
            </a:r>
            <a:endParaRPr kumimoji="1" lang="ja-JP" altLang="en-US" dirty="0"/>
          </a:p>
        </p:txBody>
      </p:sp>
      <p:pic>
        <p:nvPicPr>
          <p:cNvPr id="5" name="TexTeXPicture" descr="&lt;?xml version=&quot;1.0&quot; encoding=&quot;utf-16&quot;?&gt;&#10;&lt;TeXTeX&gt;&#10;  &lt;preamble&gt;\documentclass{jarticle}&#10;\usepackage{amsmath}&#10;\pagestyle{empty}&lt;/preamble&gt;&#10;  &lt;body&gt;\begin{align*} &#10;\frac{d^4 \Gamma}{d\omega d^3q} &#10;= \frac\alpha{12\pi^4}&#10;\frac1{e^{\beta\omega}-1}&#10;\frac 1{q^2}&#10;{\rm Im} \Pi_\mu^\mu(\omega,q)&#10;\end{align*}&lt;/body&gt;&#10;  &lt;fcolor&gt;FF000000&lt;/fcolor&gt;&#10;  &lt;bcolor&gt;FFFFFFFF&lt;/bcolor&gt;&#10;  &lt;transparent&gt;True&lt;/transparent&gt;&#10;  &lt;resolution&gt;1800&lt;/resolution&gt;&#10;  &lt;imageh&gt;596&lt;/imageh&gt;&#10;  &lt;imagew&gt;3933&lt;/imagew&gt;&#10;  &lt;scale&gt;50&lt;/scale&gt;&#10;  &lt;cursor&gt;42&lt;/cursor&gt;&#10;&lt;/TeXTeX&g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8777" y="2835189"/>
            <a:ext cx="5726160" cy="867732"/>
          </a:xfrm>
          <a:prstGeom prst="rect">
            <a:avLst/>
          </a:prstGeom>
        </p:spPr>
      </p:pic>
      <p:sp>
        <p:nvSpPr>
          <p:cNvPr id="7" name="正方形/長方形 6"/>
          <p:cNvSpPr/>
          <p:nvPr/>
        </p:nvSpPr>
        <p:spPr>
          <a:xfrm>
            <a:off x="1049422" y="4322839"/>
            <a:ext cx="7144870" cy="338554"/>
          </a:xfrm>
          <a:prstGeom prst="rect">
            <a:avLst/>
          </a:prstGeom>
        </p:spPr>
        <p:txBody>
          <a:bodyPr wrap="square">
            <a:spAutoFit/>
          </a:bodyPr>
          <a:lstStyle/>
          <a:p>
            <a:pPr algn="ctr"/>
            <a:r>
              <a:rPr lang="fi-FI" altLang="ja-JP" sz="1600" dirty="0"/>
              <a:t>McLerran, Toimela (1985); </a:t>
            </a:r>
            <a:r>
              <a:rPr lang="fi-FI" altLang="ja-JP" sz="1600" dirty="0" smtClean="0"/>
              <a:t>Weldon(1990</a:t>
            </a:r>
            <a:r>
              <a:rPr lang="fi-FI" altLang="ja-JP" sz="1600" dirty="0"/>
              <a:t>); Gale, Kapusta (1991)</a:t>
            </a:r>
          </a:p>
        </p:txBody>
      </p:sp>
      <p:sp>
        <p:nvSpPr>
          <p:cNvPr id="8" name="テキスト ボックス 7"/>
          <p:cNvSpPr txBox="1"/>
          <p:nvPr/>
        </p:nvSpPr>
        <p:spPr>
          <a:xfrm>
            <a:off x="2067311" y="3905999"/>
            <a:ext cx="5109091" cy="461665"/>
          </a:xfrm>
          <a:prstGeom prst="rect">
            <a:avLst/>
          </a:prstGeom>
          <a:noFill/>
        </p:spPr>
        <p:txBody>
          <a:bodyPr wrap="none" rtlCol="0">
            <a:spAutoFit/>
          </a:bodyPr>
          <a:lstStyle/>
          <a:p>
            <a:r>
              <a:rPr lang="ja-JP" altLang="en-US" sz="2400" dirty="0"/>
              <a:t>熱</a:t>
            </a:r>
            <a:r>
              <a:rPr lang="ja-JP" altLang="en-US" sz="2400" dirty="0" smtClean="0"/>
              <a:t>平衡／単位体積・単位時間当たり</a:t>
            </a:r>
            <a:endParaRPr kumimoji="1" lang="ja-JP" altLang="en-US" sz="2400" dirty="0"/>
          </a:p>
        </p:txBody>
      </p:sp>
      <p:sp>
        <p:nvSpPr>
          <p:cNvPr id="9" name="テキスト ボックス 8"/>
          <p:cNvSpPr txBox="1"/>
          <p:nvPr/>
        </p:nvSpPr>
        <p:spPr>
          <a:xfrm>
            <a:off x="2824699" y="2297780"/>
            <a:ext cx="3775393" cy="523220"/>
          </a:xfrm>
          <a:prstGeom prst="rect">
            <a:avLst/>
          </a:prstGeom>
          <a:noFill/>
        </p:spPr>
        <p:txBody>
          <a:bodyPr wrap="none" rtlCol="0">
            <a:spAutoFit/>
          </a:bodyPr>
          <a:lstStyle/>
          <a:p>
            <a:r>
              <a:rPr kumimoji="1" lang="ja-JP" altLang="en-US" sz="2800" b="1" dirty="0" smtClean="0">
                <a:solidFill>
                  <a:schemeClr val="accent4">
                    <a:lumMod val="50000"/>
                  </a:schemeClr>
                </a:solidFill>
              </a:rPr>
              <a:t>レプトン対生成「率」</a:t>
            </a:r>
            <a:endParaRPr kumimoji="1" lang="ja-JP" altLang="en-US" sz="2800" b="1" dirty="0">
              <a:solidFill>
                <a:schemeClr val="accent4">
                  <a:lumMod val="50000"/>
                </a:schemeClr>
              </a:solidFill>
            </a:endParaRPr>
          </a:p>
        </p:txBody>
      </p:sp>
      <p:grpSp>
        <p:nvGrpSpPr>
          <p:cNvPr id="11" name="図形グループ 11"/>
          <p:cNvGrpSpPr/>
          <p:nvPr/>
        </p:nvGrpSpPr>
        <p:grpSpPr>
          <a:xfrm>
            <a:off x="5596258" y="4831766"/>
            <a:ext cx="2598034" cy="2044164"/>
            <a:chOff x="1052690" y="3606726"/>
            <a:chExt cx="3307643" cy="2882973"/>
          </a:xfrm>
        </p:grpSpPr>
        <p:pic>
          <p:nvPicPr>
            <p:cNvPr id="39" name="図 38" descr="スクリーンショット 2014-11-13 16.17.0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2690" y="3606726"/>
              <a:ext cx="3307643" cy="2882973"/>
            </a:xfrm>
            <a:prstGeom prst="rect">
              <a:avLst/>
            </a:prstGeom>
          </p:spPr>
        </p:pic>
        <p:sp>
          <p:nvSpPr>
            <p:cNvPr id="40" name="正方形/長方形 39"/>
            <p:cNvSpPr/>
            <p:nvPr/>
          </p:nvSpPr>
          <p:spPr>
            <a:xfrm>
              <a:off x="3019778" y="5517444"/>
              <a:ext cx="1340555" cy="31044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41" name="正方形/長方形 40"/>
            <p:cNvSpPr/>
            <p:nvPr/>
          </p:nvSpPr>
          <p:spPr>
            <a:xfrm>
              <a:off x="3019779" y="5672666"/>
              <a:ext cx="691444" cy="31044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algn="ctr"/>
              <a:endParaRPr kumimoji="1" lang="ja-JP" altLang="en-US"/>
            </a:p>
          </p:txBody>
        </p:sp>
        <p:cxnSp>
          <p:nvCxnSpPr>
            <p:cNvPr id="42" name="直線コネクタ 41"/>
            <p:cNvCxnSpPr/>
            <p:nvPr/>
          </p:nvCxnSpPr>
          <p:spPr>
            <a:xfrm>
              <a:off x="1171222" y="5785556"/>
              <a:ext cx="3189111"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2" name="図形グループ 21"/>
          <p:cNvGrpSpPr/>
          <p:nvPr/>
        </p:nvGrpSpPr>
        <p:grpSpPr>
          <a:xfrm>
            <a:off x="6351176" y="5221643"/>
            <a:ext cx="321734" cy="433307"/>
            <a:chOff x="4895322" y="4910666"/>
            <a:chExt cx="510468" cy="683758"/>
          </a:xfrm>
        </p:grpSpPr>
        <p:grpSp>
          <p:nvGrpSpPr>
            <p:cNvPr id="31" name="図形グループ 19"/>
            <p:cNvGrpSpPr/>
            <p:nvPr/>
          </p:nvGrpSpPr>
          <p:grpSpPr>
            <a:xfrm>
              <a:off x="4895322" y="4910667"/>
              <a:ext cx="255234" cy="683757"/>
              <a:chOff x="4895322" y="4910667"/>
              <a:chExt cx="255234" cy="683757"/>
            </a:xfrm>
          </p:grpSpPr>
          <p:cxnSp>
            <p:nvCxnSpPr>
              <p:cNvPr id="36" name="直線コネクタ 35"/>
              <p:cNvCxnSpPr/>
              <p:nvPr/>
            </p:nvCxnSpPr>
            <p:spPr>
              <a:xfrm flipH="1" flipV="1">
                <a:off x="4895322" y="4910667"/>
                <a:ext cx="255234" cy="683757"/>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7" name="直線コネクタ 36"/>
              <p:cNvCxnSpPr/>
              <p:nvPr/>
            </p:nvCxnSpPr>
            <p:spPr>
              <a:xfrm flipV="1">
                <a:off x="4895322" y="5063068"/>
                <a:ext cx="76200" cy="228599"/>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8" name="直線コネクタ 37"/>
              <p:cNvCxnSpPr/>
              <p:nvPr/>
            </p:nvCxnSpPr>
            <p:spPr>
              <a:xfrm flipH="1" flipV="1">
                <a:off x="4947711" y="5077180"/>
                <a:ext cx="174623" cy="115709"/>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32" name="図形グループ 36"/>
            <p:cNvGrpSpPr/>
            <p:nvPr/>
          </p:nvGrpSpPr>
          <p:grpSpPr>
            <a:xfrm flipV="1">
              <a:off x="5150556" y="4910666"/>
              <a:ext cx="255234" cy="683757"/>
              <a:chOff x="4895322" y="4910667"/>
              <a:chExt cx="255234" cy="683757"/>
            </a:xfrm>
          </p:grpSpPr>
          <p:cxnSp>
            <p:nvCxnSpPr>
              <p:cNvPr id="33" name="直線コネクタ 32"/>
              <p:cNvCxnSpPr/>
              <p:nvPr/>
            </p:nvCxnSpPr>
            <p:spPr>
              <a:xfrm flipH="1" flipV="1">
                <a:off x="4895322" y="4910667"/>
                <a:ext cx="255234" cy="683757"/>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4" name="直線コネクタ 33"/>
              <p:cNvCxnSpPr/>
              <p:nvPr/>
            </p:nvCxnSpPr>
            <p:spPr>
              <a:xfrm flipV="1">
                <a:off x="4895322" y="5063068"/>
                <a:ext cx="76200" cy="228599"/>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5" name="直線コネクタ 34"/>
              <p:cNvCxnSpPr/>
              <p:nvPr/>
            </p:nvCxnSpPr>
            <p:spPr>
              <a:xfrm flipH="1" flipV="1">
                <a:off x="4947711" y="5077180"/>
                <a:ext cx="174623" cy="115709"/>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grpSp>
      </p:grpSp>
      <p:grpSp>
        <p:nvGrpSpPr>
          <p:cNvPr id="43" name="図形グループ 21"/>
          <p:cNvGrpSpPr/>
          <p:nvPr/>
        </p:nvGrpSpPr>
        <p:grpSpPr>
          <a:xfrm>
            <a:off x="6999027" y="5327166"/>
            <a:ext cx="321734" cy="433307"/>
            <a:chOff x="4895322" y="4910666"/>
            <a:chExt cx="510468" cy="683758"/>
          </a:xfrm>
        </p:grpSpPr>
        <p:grpSp>
          <p:nvGrpSpPr>
            <p:cNvPr id="44" name="図形グループ 19"/>
            <p:cNvGrpSpPr/>
            <p:nvPr/>
          </p:nvGrpSpPr>
          <p:grpSpPr>
            <a:xfrm>
              <a:off x="4895322" y="4910667"/>
              <a:ext cx="255234" cy="683757"/>
              <a:chOff x="4895322" y="4910667"/>
              <a:chExt cx="255234" cy="683757"/>
            </a:xfrm>
          </p:grpSpPr>
          <p:cxnSp>
            <p:nvCxnSpPr>
              <p:cNvPr id="49" name="直線コネクタ 48"/>
              <p:cNvCxnSpPr/>
              <p:nvPr/>
            </p:nvCxnSpPr>
            <p:spPr>
              <a:xfrm flipH="1" flipV="1">
                <a:off x="4895322" y="4910667"/>
                <a:ext cx="255234" cy="683757"/>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0" name="直線コネクタ 49"/>
              <p:cNvCxnSpPr/>
              <p:nvPr/>
            </p:nvCxnSpPr>
            <p:spPr>
              <a:xfrm flipV="1">
                <a:off x="4895322" y="5063068"/>
                <a:ext cx="76200" cy="228599"/>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1" name="直線コネクタ 50"/>
              <p:cNvCxnSpPr/>
              <p:nvPr/>
            </p:nvCxnSpPr>
            <p:spPr>
              <a:xfrm flipH="1" flipV="1">
                <a:off x="4947711" y="5077180"/>
                <a:ext cx="174623" cy="115709"/>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45" name="図形グループ 36"/>
            <p:cNvGrpSpPr/>
            <p:nvPr/>
          </p:nvGrpSpPr>
          <p:grpSpPr>
            <a:xfrm flipV="1">
              <a:off x="5150556" y="4910666"/>
              <a:ext cx="255234" cy="683757"/>
              <a:chOff x="4895322" y="4910667"/>
              <a:chExt cx="255234" cy="683757"/>
            </a:xfrm>
          </p:grpSpPr>
          <p:cxnSp>
            <p:nvCxnSpPr>
              <p:cNvPr id="46" name="直線コネクタ 45"/>
              <p:cNvCxnSpPr/>
              <p:nvPr/>
            </p:nvCxnSpPr>
            <p:spPr>
              <a:xfrm flipH="1" flipV="1">
                <a:off x="4895322" y="4910667"/>
                <a:ext cx="255234" cy="683757"/>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7" name="直線コネクタ 46"/>
              <p:cNvCxnSpPr/>
              <p:nvPr/>
            </p:nvCxnSpPr>
            <p:spPr>
              <a:xfrm flipV="1">
                <a:off x="4895322" y="5063068"/>
                <a:ext cx="76200" cy="228599"/>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8" name="直線コネクタ 47"/>
              <p:cNvCxnSpPr/>
              <p:nvPr/>
            </p:nvCxnSpPr>
            <p:spPr>
              <a:xfrm flipH="1" flipV="1">
                <a:off x="4947711" y="5077180"/>
                <a:ext cx="174623" cy="115709"/>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grpSp>
      </p:grpSp>
      <p:sp>
        <p:nvSpPr>
          <p:cNvPr id="52" name="テキスト ボックス 51"/>
          <p:cNvSpPr txBox="1"/>
          <p:nvPr/>
        </p:nvSpPr>
        <p:spPr>
          <a:xfrm>
            <a:off x="714283" y="5253119"/>
            <a:ext cx="4812019" cy="1200329"/>
          </a:xfrm>
          <a:prstGeom prst="rect">
            <a:avLst/>
          </a:prstGeom>
          <a:noFill/>
        </p:spPr>
        <p:txBody>
          <a:bodyPr wrap="square" rtlCol="0">
            <a:spAutoFit/>
          </a:bodyPr>
          <a:lstStyle/>
          <a:p>
            <a:r>
              <a:rPr kumimoji="1" lang="ja-JP" altLang="en-US" sz="2400" dirty="0" smtClean="0"/>
              <a:t>実験で得られる</a:t>
            </a:r>
            <a:r>
              <a:rPr kumimoji="1" lang="ja-JP" altLang="en-US" sz="2400" b="1" dirty="0" smtClean="0"/>
              <a:t>生成「量」</a:t>
            </a:r>
            <a:r>
              <a:rPr kumimoji="1" lang="ja-JP" altLang="en-US" sz="2400" dirty="0" smtClean="0"/>
              <a:t>は、膨張の各時空素片からのレートを重ね合わせたもの</a:t>
            </a:r>
            <a:endParaRPr kumimoji="1" lang="ja-JP" altLang="en-US" sz="2400" dirty="0"/>
          </a:p>
        </p:txBody>
      </p:sp>
    </p:spTree>
    <p:extLst>
      <p:ext uri="{BB962C8B-B14F-4D97-AF65-F5344CB8AC3E}">
        <p14:creationId xmlns:p14="http://schemas.microsoft.com/office/powerpoint/2010/main" val="14986838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4" name="テキスト ボックス 3"/>
          <p:cNvSpPr txBox="1"/>
          <p:nvPr/>
        </p:nvSpPr>
        <p:spPr>
          <a:xfrm>
            <a:off x="1210235" y="3505200"/>
            <a:ext cx="6853158" cy="1200329"/>
          </a:xfrm>
          <a:prstGeom prst="rect">
            <a:avLst/>
          </a:prstGeom>
          <a:noFill/>
        </p:spPr>
        <p:txBody>
          <a:bodyPr wrap="none" rtlCol="0">
            <a:spAutoFit/>
          </a:bodyPr>
          <a:lstStyle/>
          <a:p>
            <a:pPr algn="ctr"/>
            <a:r>
              <a:rPr lang="ja-JP" altLang="en-US" sz="3200" dirty="0"/>
              <a:t>核物質</a:t>
            </a:r>
            <a:r>
              <a:rPr kumimoji="1" lang="ja-JP" altLang="en-US" sz="3200" dirty="0" smtClean="0"/>
              <a:t>中のレプトン対生成</a:t>
            </a:r>
            <a:endParaRPr kumimoji="1" lang="en-US" altLang="ja-JP" sz="3200" dirty="0" smtClean="0"/>
          </a:p>
          <a:p>
            <a:pPr algn="ctr"/>
            <a:r>
              <a:rPr kumimoji="1" lang="ja-JP" altLang="en-US" sz="4000" dirty="0" smtClean="0"/>
              <a:t>レプトン対とベクトルボソン</a:t>
            </a:r>
            <a:endParaRPr kumimoji="1" lang="ja-JP" altLang="en-US" sz="4000" dirty="0"/>
          </a:p>
        </p:txBody>
      </p:sp>
    </p:spTree>
    <p:extLst>
      <p:ext uri="{BB962C8B-B14F-4D97-AF65-F5344CB8AC3E}">
        <p14:creationId xmlns:p14="http://schemas.microsoft.com/office/powerpoint/2010/main" val="20079738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質問群から</a:t>
            </a:r>
            <a:endParaRPr kumimoji="1" lang="ja-JP" altLang="en-US" dirty="0"/>
          </a:p>
        </p:txBody>
      </p:sp>
      <p:sp>
        <p:nvSpPr>
          <p:cNvPr id="3" name="コンテンツ プレースホルダー 2"/>
          <p:cNvSpPr>
            <a:spLocks noGrp="1"/>
          </p:cNvSpPr>
          <p:nvPr>
            <p:ph idx="1"/>
          </p:nvPr>
        </p:nvSpPr>
        <p:spPr>
          <a:xfrm>
            <a:off x="304801" y="2408523"/>
            <a:ext cx="8543364" cy="3929532"/>
          </a:xfrm>
        </p:spPr>
        <p:txBody>
          <a:bodyPr/>
          <a:lstStyle/>
          <a:p>
            <a:r>
              <a:rPr lang="en-US" altLang="ja-JP" dirty="0" smtClean="0"/>
              <a:t>18. </a:t>
            </a:r>
            <a:r>
              <a:rPr lang="ja-JP" altLang="en-US" dirty="0" smtClean="0"/>
              <a:t>レプトン対</a:t>
            </a:r>
            <a:r>
              <a:rPr lang="ja-JP" altLang="en-US" dirty="0"/>
              <a:t>の不変質量測定による</a:t>
            </a:r>
            <a:r>
              <a:rPr lang="ja-JP" altLang="en-US" b="1" dirty="0"/>
              <a:t>核内ベクトル中間子の質量変化</a:t>
            </a:r>
            <a:r>
              <a:rPr lang="ja-JP" altLang="en-US" dirty="0"/>
              <a:t>観測について勉強しています。 重イオン衝突の実験から強い相互作用の対称性についてどのような事がわかるか勉強したい</a:t>
            </a:r>
            <a:r>
              <a:rPr lang="ja-JP" altLang="en-US" dirty="0" smtClean="0"/>
              <a:t>です</a:t>
            </a:r>
            <a:endParaRPr lang="en-US" altLang="ja-JP" dirty="0" smtClean="0"/>
          </a:p>
          <a:p>
            <a:r>
              <a:rPr kumimoji="1" lang="en-US" altLang="ja-JP" dirty="0" smtClean="0"/>
              <a:t>24</a:t>
            </a:r>
            <a:r>
              <a:rPr kumimoji="1" lang="en-US" altLang="ja-JP" dirty="0" smtClean="0">
                <a:solidFill>
                  <a:schemeClr val="tx1"/>
                </a:solidFill>
              </a:rPr>
              <a:t>.</a:t>
            </a:r>
            <a:r>
              <a:rPr lang="ja-JP" altLang="en-US" dirty="0">
                <a:solidFill>
                  <a:srgbClr val="FF0000"/>
                </a:solidFill>
              </a:rPr>
              <a:t> </a:t>
            </a:r>
            <a:r>
              <a:rPr lang="en-US" altLang="ja-JP" dirty="0" smtClean="0">
                <a:solidFill>
                  <a:srgbClr val="FF0000"/>
                </a:solidFill>
              </a:rPr>
              <a:t>low </a:t>
            </a:r>
            <a:r>
              <a:rPr lang="en-US" altLang="ja-JP" dirty="0">
                <a:solidFill>
                  <a:srgbClr val="FF0000"/>
                </a:solidFill>
              </a:rPr>
              <a:t>mass di-lepton </a:t>
            </a:r>
            <a:r>
              <a:rPr lang="ja-JP" altLang="en-US" dirty="0">
                <a:solidFill>
                  <a:srgbClr val="FF0000"/>
                </a:solidFill>
              </a:rPr>
              <a:t>の測定で、カクテルを差し引いた残りの </a:t>
            </a:r>
            <a:r>
              <a:rPr lang="en-US" altLang="ja-JP" b="1" dirty="0">
                <a:solidFill>
                  <a:srgbClr val="FF0000"/>
                </a:solidFill>
              </a:rPr>
              <a:t>moment </a:t>
            </a:r>
            <a:r>
              <a:rPr lang="ja-JP" altLang="en-US" b="1" dirty="0">
                <a:solidFill>
                  <a:srgbClr val="FF0000"/>
                </a:solidFill>
              </a:rPr>
              <a:t>付き積分値</a:t>
            </a:r>
            <a:r>
              <a:rPr lang="ja-JP" altLang="en-US" dirty="0">
                <a:solidFill>
                  <a:srgbClr val="FF0000"/>
                </a:solidFill>
              </a:rPr>
              <a:t>について知りたい </a:t>
            </a:r>
            <a:r>
              <a:rPr lang="en-US" altLang="ja-JP" dirty="0">
                <a:solidFill>
                  <a:srgbClr val="FF0000"/>
                </a:solidFill>
              </a:rPr>
              <a:t>(1997, </a:t>
            </a:r>
            <a:r>
              <a:rPr lang="en-US" altLang="ja-JP" dirty="0" err="1">
                <a:solidFill>
                  <a:srgbClr val="FF0000"/>
                </a:solidFill>
              </a:rPr>
              <a:t>Hatsuda</a:t>
            </a:r>
            <a:r>
              <a:rPr lang="en-US" altLang="ja-JP" dirty="0">
                <a:solidFill>
                  <a:srgbClr val="FF0000"/>
                </a:solidFill>
              </a:rPr>
              <a:t> et al</a:t>
            </a:r>
            <a:r>
              <a:rPr lang="en-US" altLang="ja-JP" dirty="0" smtClean="0">
                <a:solidFill>
                  <a:srgbClr val="FF0000"/>
                </a:solidFill>
              </a:rPr>
              <a:t>.?)</a:t>
            </a:r>
          </a:p>
          <a:p>
            <a:r>
              <a:rPr kumimoji="1" lang="en-US" altLang="ja-JP" dirty="0" smtClean="0"/>
              <a:t>25. </a:t>
            </a:r>
            <a:r>
              <a:rPr lang="ja-JP" altLang="en-US" dirty="0" smtClean="0"/>
              <a:t>高統計</a:t>
            </a:r>
            <a:r>
              <a:rPr lang="ja-JP" altLang="en-US" dirty="0"/>
              <a:t>の </a:t>
            </a:r>
            <a:r>
              <a:rPr lang="en-US" altLang="ja-JP" dirty="0"/>
              <a:t>di-lepton </a:t>
            </a:r>
            <a:r>
              <a:rPr lang="ja-JP" altLang="en-US" dirty="0"/>
              <a:t>測定で、高精度に測定できるとして、</a:t>
            </a:r>
            <a:r>
              <a:rPr lang="ja-JP" altLang="en-US" b="1" dirty="0">
                <a:solidFill>
                  <a:srgbClr val="FF0000"/>
                </a:solidFill>
              </a:rPr>
              <a:t>カイラル対称性の回復現象</a:t>
            </a:r>
            <a:r>
              <a:rPr lang="ja-JP" altLang="en-US" dirty="0">
                <a:solidFill>
                  <a:srgbClr val="FF0000"/>
                </a:solidFill>
              </a:rPr>
              <a:t>に迫れるのか？ </a:t>
            </a:r>
            <a:endParaRPr lang="en-US" altLang="ja-JP" dirty="0" smtClean="0">
              <a:solidFill>
                <a:srgbClr val="FF0000"/>
              </a:solidFill>
            </a:endParaRPr>
          </a:p>
          <a:p>
            <a:r>
              <a:rPr kumimoji="1" lang="en-US" altLang="ja-JP" dirty="0" smtClean="0"/>
              <a:t>48.</a:t>
            </a:r>
            <a:r>
              <a:rPr lang="ja-JP" altLang="en-US" dirty="0"/>
              <a:t>光子（理論）、</a:t>
            </a:r>
            <a:r>
              <a:rPr lang="en-US" altLang="ja-JP" dirty="0" err="1"/>
              <a:t>dilepton</a:t>
            </a:r>
            <a:r>
              <a:rPr lang="ja-JP" altLang="en-US" dirty="0"/>
              <a:t>（理論） 媒質部分の取り扱いの弱結合と強結合の違い（生成率） </a:t>
            </a:r>
            <a:r>
              <a:rPr lang="ja-JP" altLang="en-US" b="1" dirty="0">
                <a:solidFill>
                  <a:srgbClr val="FF0000"/>
                </a:solidFill>
              </a:rPr>
              <a:t>格子ＱＣＤ</a:t>
            </a:r>
            <a:r>
              <a:rPr lang="ja-JP" altLang="en-US" dirty="0">
                <a:solidFill>
                  <a:srgbClr val="FF0000"/>
                </a:solidFill>
              </a:rPr>
              <a:t>による生成率はどこまで得られているか？</a:t>
            </a:r>
            <a:r>
              <a:rPr lang="ja-JP" altLang="en-US" b="1" dirty="0">
                <a:solidFill>
                  <a:srgbClr val="FF0000"/>
                </a:solidFill>
              </a:rPr>
              <a:t>運動量依存性</a:t>
            </a:r>
            <a:r>
              <a:rPr lang="ja-JP" altLang="en-US" dirty="0">
                <a:solidFill>
                  <a:srgbClr val="FF0000"/>
                </a:solidFill>
              </a:rPr>
              <a:t>は？ </a:t>
            </a:r>
            <a:r>
              <a:rPr lang="ja-JP" altLang="en-US" dirty="0"/>
              <a:t>弱結合（摂動的）の場合、ハドロン共鳴ガスの寄与はどこまで取り入れられる か？（またはその寄与は評価できるか？） </a:t>
            </a:r>
            <a:endParaRPr kumimoji="1" lang="ja-JP" altLang="en-US" dirty="0"/>
          </a:p>
        </p:txBody>
      </p:sp>
    </p:spTree>
    <p:extLst>
      <p:ext uri="{BB962C8B-B14F-4D97-AF65-F5344CB8AC3E}">
        <p14:creationId xmlns:p14="http://schemas.microsoft.com/office/powerpoint/2010/main" val="39465463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p:cNvPicPr>
            <a:picLocks noChangeAspect="1"/>
          </p:cNvPicPr>
          <p:nvPr/>
        </p:nvPicPr>
        <p:blipFill>
          <a:blip r:embed="rId2"/>
          <a:stretch>
            <a:fillRect/>
          </a:stretch>
        </p:blipFill>
        <p:spPr>
          <a:xfrm>
            <a:off x="178836" y="2486467"/>
            <a:ext cx="4214328" cy="4047064"/>
          </a:xfrm>
          <a:prstGeom prst="rect">
            <a:avLst/>
          </a:prstGeom>
        </p:spPr>
      </p:pic>
      <p:sp>
        <p:nvSpPr>
          <p:cNvPr id="2" name="タイトル 1"/>
          <p:cNvSpPr>
            <a:spLocks noGrp="1"/>
          </p:cNvSpPr>
          <p:nvPr>
            <p:ph type="title"/>
          </p:nvPr>
        </p:nvSpPr>
        <p:spPr/>
        <p:txBody>
          <a:bodyPr/>
          <a:lstStyle/>
          <a:p>
            <a:r>
              <a:rPr kumimoji="1" lang="ja-JP" altLang="en-US" dirty="0" smtClean="0"/>
              <a:t>レプトン対とベクトルボソン</a:t>
            </a:r>
            <a:endParaRPr kumimoji="1" lang="ja-JP" altLang="en-US" dirty="0"/>
          </a:p>
        </p:txBody>
      </p:sp>
      <p:sp>
        <p:nvSpPr>
          <p:cNvPr id="5" name="テキスト ボックス 4"/>
          <p:cNvSpPr txBox="1"/>
          <p:nvPr/>
        </p:nvSpPr>
        <p:spPr>
          <a:xfrm>
            <a:off x="4758771" y="2626659"/>
            <a:ext cx="3947086" cy="1569660"/>
          </a:xfrm>
          <a:prstGeom prst="rect">
            <a:avLst/>
          </a:prstGeom>
          <a:noFill/>
        </p:spPr>
        <p:txBody>
          <a:bodyPr wrap="square" rtlCol="0">
            <a:spAutoFit/>
          </a:bodyPr>
          <a:lstStyle/>
          <a:p>
            <a:r>
              <a:rPr kumimoji="1" lang="en-US" altLang="ja-JP" sz="2400" dirty="0" smtClean="0"/>
              <a:t>LMR</a:t>
            </a:r>
            <a:r>
              <a:rPr kumimoji="1" lang="ja-JP" altLang="en-US" sz="2400" dirty="0" smtClean="0"/>
              <a:t>領域の収量増大は、</a:t>
            </a:r>
            <a:endParaRPr kumimoji="1" lang="en-US" altLang="ja-JP" sz="2400" dirty="0" smtClean="0"/>
          </a:p>
          <a:p>
            <a:r>
              <a:rPr lang="ja-JP" altLang="en-US" sz="2400" dirty="0" smtClean="0"/>
              <a:t>ベクトルボソン（特に</a:t>
            </a:r>
            <a:r>
              <a:rPr lang="en-US" altLang="ja-JP" sz="2400" dirty="0" smtClean="0">
                <a:latin typeface="Symbol" panose="05050102010706020507" pitchFamily="18" charset="2"/>
              </a:rPr>
              <a:t>r</a:t>
            </a:r>
            <a:r>
              <a:rPr lang="ja-JP" altLang="en-US" sz="2400" dirty="0" smtClean="0"/>
              <a:t>メソン）の媒質効果由来である可能性が高い</a:t>
            </a:r>
            <a:endParaRPr kumimoji="1" lang="ja-JP" altLang="en-US" sz="2400" dirty="0"/>
          </a:p>
        </p:txBody>
      </p:sp>
      <p:sp>
        <p:nvSpPr>
          <p:cNvPr id="6" name="下矢印 5"/>
          <p:cNvSpPr/>
          <p:nvPr/>
        </p:nvSpPr>
        <p:spPr>
          <a:xfrm rot="3810598">
            <a:off x="3201843" y="2260961"/>
            <a:ext cx="555811" cy="2514858"/>
          </a:xfrm>
          <a:prstGeom prst="downArrow">
            <a:avLst>
              <a:gd name="adj1" fmla="val 50000"/>
              <a:gd name="adj2" fmla="val 824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p:cNvSpPr/>
          <p:nvPr/>
        </p:nvSpPr>
        <p:spPr>
          <a:xfrm rot="563071">
            <a:off x="922654" y="4064611"/>
            <a:ext cx="1572304" cy="1004486"/>
          </a:xfrm>
          <a:prstGeom prst="ellipse">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下矢印 7"/>
          <p:cNvSpPr/>
          <p:nvPr/>
        </p:nvSpPr>
        <p:spPr>
          <a:xfrm>
            <a:off x="5787810" y="4293918"/>
            <a:ext cx="1828800" cy="6006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4758771" y="5045823"/>
            <a:ext cx="4016188" cy="830997"/>
          </a:xfrm>
          <a:prstGeom prst="rect">
            <a:avLst/>
          </a:prstGeom>
          <a:noFill/>
        </p:spPr>
        <p:txBody>
          <a:bodyPr wrap="square" rtlCol="0">
            <a:spAutoFit/>
          </a:bodyPr>
          <a:lstStyle/>
          <a:p>
            <a:r>
              <a:rPr kumimoji="1" lang="ja-JP" altLang="en-US" sz="2400" dirty="0" smtClean="0"/>
              <a:t>レプトン対は、</a:t>
            </a:r>
            <a:r>
              <a:rPr kumimoji="1" lang="ja-JP" altLang="en-US" sz="2400" b="1" dirty="0" smtClean="0"/>
              <a:t>カイラル</a:t>
            </a:r>
            <a:r>
              <a:rPr lang="ja-JP" altLang="en-US" sz="2400" b="1" dirty="0" smtClean="0"/>
              <a:t>対称性の回復</a:t>
            </a:r>
            <a:r>
              <a:rPr kumimoji="1" lang="ja-JP" altLang="en-US" sz="2400" dirty="0" smtClean="0"/>
              <a:t>のプローブ？</a:t>
            </a:r>
            <a:endParaRPr kumimoji="1" lang="ja-JP" altLang="en-US" sz="2400" dirty="0"/>
          </a:p>
        </p:txBody>
      </p:sp>
    </p:spTree>
    <p:extLst>
      <p:ext uri="{BB962C8B-B14F-4D97-AF65-F5344CB8AC3E}">
        <p14:creationId xmlns:p14="http://schemas.microsoft.com/office/powerpoint/2010/main" val="28319287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ρ</a:t>
            </a:r>
            <a:r>
              <a:rPr lang="ja-JP" altLang="en-US" dirty="0" smtClean="0"/>
              <a:t>メソン</a:t>
            </a:r>
            <a:r>
              <a:rPr kumimoji="1" lang="ja-JP" altLang="en-US" dirty="0" smtClean="0"/>
              <a:t>とカイラル相転移</a:t>
            </a:r>
            <a:endParaRPr kumimoji="1" lang="ja-JP" altLang="en-US" dirty="0"/>
          </a:p>
        </p:txBody>
      </p:sp>
      <p:sp>
        <p:nvSpPr>
          <p:cNvPr id="4" name="テキスト ボックス 3"/>
          <p:cNvSpPr txBox="1"/>
          <p:nvPr/>
        </p:nvSpPr>
        <p:spPr>
          <a:xfrm>
            <a:off x="421340" y="2178417"/>
            <a:ext cx="3868367" cy="523220"/>
          </a:xfrm>
          <a:prstGeom prst="rect">
            <a:avLst/>
          </a:prstGeom>
          <a:noFill/>
        </p:spPr>
        <p:txBody>
          <a:bodyPr wrap="none" rtlCol="0">
            <a:spAutoFit/>
          </a:bodyPr>
          <a:lstStyle/>
          <a:p>
            <a:pPr marL="457200" indent="-457200">
              <a:buFont typeface="Wingdings" panose="05000000000000000000" pitchFamily="2" charset="2"/>
              <a:buChar char="p"/>
            </a:pPr>
            <a:r>
              <a:rPr kumimoji="1" lang="en-US" altLang="ja-JP" sz="2800" b="1" dirty="0" smtClean="0"/>
              <a:t>Brown-Rho Scaling</a:t>
            </a:r>
            <a:endParaRPr kumimoji="1" lang="ja-JP" altLang="en-US" sz="2800" b="1" dirty="0"/>
          </a:p>
        </p:txBody>
      </p:sp>
      <p:sp>
        <p:nvSpPr>
          <p:cNvPr id="6" name="テキスト ボックス 5"/>
          <p:cNvSpPr txBox="1"/>
          <p:nvPr/>
        </p:nvSpPr>
        <p:spPr>
          <a:xfrm>
            <a:off x="5405720" y="2796263"/>
            <a:ext cx="2522135" cy="830997"/>
          </a:xfrm>
          <a:prstGeom prst="rect">
            <a:avLst/>
          </a:prstGeom>
          <a:noFill/>
        </p:spPr>
        <p:txBody>
          <a:bodyPr wrap="square" rtlCol="0">
            <a:spAutoFit/>
          </a:bodyPr>
          <a:lstStyle/>
          <a:p>
            <a:r>
              <a:rPr lang="ja-JP" altLang="en-US" sz="2400" dirty="0" smtClean="0"/>
              <a:t>カイラル模型と直観的洞察</a:t>
            </a:r>
            <a:endParaRPr kumimoji="1" lang="ja-JP" altLang="en-US" sz="2400" dirty="0"/>
          </a:p>
        </p:txBody>
      </p:sp>
      <p:sp>
        <p:nvSpPr>
          <p:cNvPr id="7" name="テキスト ボックス 6"/>
          <p:cNvSpPr txBox="1"/>
          <p:nvPr/>
        </p:nvSpPr>
        <p:spPr>
          <a:xfrm>
            <a:off x="5405720" y="2281276"/>
            <a:ext cx="2789546" cy="400110"/>
          </a:xfrm>
          <a:prstGeom prst="rect">
            <a:avLst/>
          </a:prstGeom>
          <a:noFill/>
        </p:spPr>
        <p:txBody>
          <a:bodyPr wrap="none" rtlCol="0">
            <a:spAutoFit/>
          </a:bodyPr>
          <a:lstStyle/>
          <a:p>
            <a:r>
              <a:rPr kumimoji="1" lang="en-US" altLang="ja-JP" sz="2000" dirty="0" smtClean="0"/>
              <a:t>Brown and Rho, 1991</a:t>
            </a:r>
            <a:endParaRPr kumimoji="1" lang="ja-JP" altLang="en-US" sz="2000" dirty="0"/>
          </a:p>
        </p:txBody>
      </p:sp>
      <p:sp>
        <p:nvSpPr>
          <p:cNvPr id="8" name="テキスト ボックス 7"/>
          <p:cNvSpPr txBox="1"/>
          <p:nvPr/>
        </p:nvSpPr>
        <p:spPr>
          <a:xfrm>
            <a:off x="421340" y="3747238"/>
            <a:ext cx="2858475" cy="523220"/>
          </a:xfrm>
          <a:prstGeom prst="rect">
            <a:avLst/>
          </a:prstGeom>
          <a:noFill/>
        </p:spPr>
        <p:txBody>
          <a:bodyPr wrap="none" rtlCol="0">
            <a:spAutoFit/>
          </a:bodyPr>
          <a:lstStyle/>
          <a:p>
            <a:pPr marL="457200" indent="-457200">
              <a:buFont typeface="Wingdings" panose="05000000000000000000" pitchFamily="2" charset="2"/>
              <a:buChar char="p"/>
            </a:pPr>
            <a:r>
              <a:rPr lang="en-US" altLang="ja-JP" sz="2800" b="1" dirty="0" err="1" smtClean="0"/>
              <a:t>Hatsuda</a:t>
            </a:r>
            <a:r>
              <a:rPr lang="en-US" altLang="ja-JP" sz="2800" b="1" dirty="0" smtClean="0"/>
              <a:t>-Lee</a:t>
            </a:r>
            <a:endParaRPr kumimoji="1" lang="ja-JP" altLang="en-US" sz="2800" b="1" dirty="0"/>
          </a:p>
        </p:txBody>
      </p:sp>
      <p:sp>
        <p:nvSpPr>
          <p:cNvPr id="11" name="テキスト ボックス 10"/>
          <p:cNvSpPr txBox="1"/>
          <p:nvPr/>
        </p:nvSpPr>
        <p:spPr>
          <a:xfrm>
            <a:off x="5405720" y="4447800"/>
            <a:ext cx="1547218" cy="461665"/>
          </a:xfrm>
          <a:prstGeom prst="rect">
            <a:avLst/>
          </a:prstGeom>
          <a:noFill/>
        </p:spPr>
        <p:txBody>
          <a:bodyPr wrap="none" rtlCol="0">
            <a:spAutoFit/>
          </a:bodyPr>
          <a:lstStyle/>
          <a:p>
            <a:r>
              <a:rPr kumimoji="1" lang="en-US" altLang="ja-JP" sz="2400" dirty="0" smtClean="0"/>
              <a:t>QCD</a:t>
            </a:r>
            <a:r>
              <a:rPr kumimoji="1" lang="ja-JP" altLang="en-US" sz="2400" dirty="0" smtClean="0"/>
              <a:t>和則</a:t>
            </a:r>
            <a:endParaRPr kumimoji="1" lang="ja-JP" altLang="en-US" sz="2400" dirty="0"/>
          </a:p>
        </p:txBody>
      </p:sp>
      <p:sp>
        <p:nvSpPr>
          <p:cNvPr id="12" name="テキスト ボックス 11"/>
          <p:cNvSpPr txBox="1"/>
          <p:nvPr/>
        </p:nvSpPr>
        <p:spPr>
          <a:xfrm>
            <a:off x="421340" y="5287539"/>
            <a:ext cx="4802918" cy="523220"/>
          </a:xfrm>
          <a:prstGeom prst="rect">
            <a:avLst/>
          </a:prstGeom>
          <a:noFill/>
        </p:spPr>
        <p:txBody>
          <a:bodyPr wrap="none" rtlCol="0">
            <a:spAutoFit/>
          </a:bodyPr>
          <a:lstStyle/>
          <a:p>
            <a:pPr marL="457200" indent="-457200">
              <a:buFont typeface="Wingdings" panose="05000000000000000000" pitchFamily="2" charset="2"/>
              <a:buChar char="p"/>
            </a:pPr>
            <a:r>
              <a:rPr kumimoji="1" lang="en-US" altLang="ja-JP" sz="2800" b="1" dirty="0" smtClean="0"/>
              <a:t>In-medium Modification</a:t>
            </a:r>
            <a:endParaRPr kumimoji="1" lang="ja-JP" altLang="en-US" sz="2800" b="1" dirty="0"/>
          </a:p>
        </p:txBody>
      </p:sp>
      <p:pic>
        <p:nvPicPr>
          <p:cNvPr id="15" name="TexTeXPicture" descr="&lt;?xml version=&quot;1.0&quot; encoding=&quot;utf-16&quot;?&gt;&#10;&lt;TeXTeX&gt;&#10;  &lt;preamble&gt;\documentclass{jarticle}&#10;\usepackage{amsmath}&#10;\pagestyle{empty}&lt;/preamble&gt;&#10;  &lt;body&gt;\begin{align*} &#10;\frac{m_\rho}{m_\rho^{\rm vac} } \sim \left( \frac{ \langle \bar\psi\psi \rangle}{ \langle \bar\psi\psi \rangle_{\rm vac} } \right)^{1/3}&#10;\end{align*}&lt;/body&gt;&#10;  &lt;fcolor&gt;FF000000&lt;/fcolor&gt;&#10;  &lt;bcolor&gt;FFFFFFFF&lt;/bcolor&gt;&#10;  &lt;transparent&gt;True&lt;/transparent&gt;&#10;  &lt;resolution&gt;1800&lt;/resolution&gt;&#10;  &lt;imageh&gt;715&lt;/imageh&gt;&#10;  &lt;imagew&gt;2422&lt;/imagew&gt;&#10;  &lt;scale&gt;50&lt;/scale&gt;&#10;  &lt;cursor&gt;153&lt;/cursor&gt;&#10;&lt;/TeXTeX&g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1929" y="2770088"/>
            <a:ext cx="2834968" cy="836913"/>
          </a:xfrm>
          <a:prstGeom prst="rect">
            <a:avLst/>
          </a:prstGeom>
        </p:spPr>
      </p:pic>
      <p:sp>
        <p:nvSpPr>
          <p:cNvPr id="16" name="テキスト ボックス 15"/>
          <p:cNvSpPr txBox="1"/>
          <p:nvPr/>
        </p:nvSpPr>
        <p:spPr>
          <a:xfrm>
            <a:off x="1436041" y="5991171"/>
            <a:ext cx="2853666" cy="461665"/>
          </a:xfrm>
          <a:prstGeom prst="rect">
            <a:avLst/>
          </a:prstGeom>
          <a:noFill/>
        </p:spPr>
        <p:txBody>
          <a:bodyPr wrap="none" rtlCol="0">
            <a:spAutoFit/>
          </a:bodyPr>
          <a:lstStyle/>
          <a:p>
            <a:r>
              <a:rPr kumimoji="1" lang="en-US" altLang="ja-JP" sz="2400" dirty="0" smtClean="0"/>
              <a:t>ρ</a:t>
            </a:r>
            <a:r>
              <a:rPr kumimoji="1" lang="ja-JP" altLang="en-US" sz="2400" dirty="0" smtClean="0"/>
              <a:t>メソンは、溶ける</a:t>
            </a:r>
            <a:endParaRPr kumimoji="1" lang="ja-JP" altLang="en-US" sz="2400" dirty="0"/>
          </a:p>
        </p:txBody>
      </p:sp>
      <p:sp>
        <p:nvSpPr>
          <p:cNvPr id="17" name="テキスト ボックス 16"/>
          <p:cNvSpPr txBox="1"/>
          <p:nvPr/>
        </p:nvSpPr>
        <p:spPr>
          <a:xfrm>
            <a:off x="5405720" y="5866882"/>
            <a:ext cx="2339102" cy="830997"/>
          </a:xfrm>
          <a:prstGeom prst="rect">
            <a:avLst/>
          </a:prstGeom>
          <a:noFill/>
        </p:spPr>
        <p:txBody>
          <a:bodyPr wrap="none" rtlCol="0">
            <a:spAutoFit/>
          </a:bodyPr>
          <a:lstStyle/>
          <a:p>
            <a:r>
              <a:rPr kumimoji="1" lang="ja-JP" altLang="en-US" sz="2400" dirty="0" smtClean="0"/>
              <a:t>カイラル模型と</a:t>
            </a:r>
            <a:endParaRPr kumimoji="1" lang="en-US" altLang="ja-JP" sz="2400" dirty="0" smtClean="0"/>
          </a:p>
          <a:p>
            <a:r>
              <a:rPr lang="ja-JP" altLang="en-US" sz="2400" dirty="0" smtClean="0"/>
              <a:t>有限温度計算</a:t>
            </a:r>
            <a:endParaRPr kumimoji="1" lang="ja-JP" altLang="en-US" sz="2400" dirty="0"/>
          </a:p>
        </p:txBody>
      </p:sp>
      <p:sp>
        <p:nvSpPr>
          <p:cNvPr id="18" name="テキスト ボックス 17"/>
          <p:cNvSpPr txBox="1"/>
          <p:nvPr/>
        </p:nvSpPr>
        <p:spPr>
          <a:xfrm>
            <a:off x="5405720" y="5441427"/>
            <a:ext cx="3648756" cy="369332"/>
          </a:xfrm>
          <a:prstGeom prst="rect">
            <a:avLst/>
          </a:prstGeom>
          <a:noFill/>
        </p:spPr>
        <p:txBody>
          <a:bodyPr wrap="none" rtlCol="0">
            <a:spAutoFit/>
          </a:bodyPr>
          <a:lstStyle/>
          <a:p>
            <a:r>
              <a:rPr kumimoji="1" lang="en-US" altLang="ja-JP" dirty="0" smtClean="0"/>
              <a:t>Rapp, Wambach, van </a:t>
            </a:r>
            <a:r>
              <a:rPr kumimoji="1" lang="en-US" altLang="ja-JP" dirty="0" err="1" smtClean="0"/>
              <a:t>Hees</a:t>
            </a:r>
            <a:r>
              <a:rPr kumimoji="1" lang="en-US" altLang="ja-JP" dirty="0" smtClean="0"/>
              <a:t>, …</a:t>
            </a:r>
            <a:endParaRPr kumimoji="1" lang="ja-JP" altLang="en-US" dirty="0"/>
          </a:p>
        </p:txBody>
      </p:sp>
      <p:sp>
        <p:nvSpPr>
          <p:cNvPr id="19" name="テキスト ボックス 18"/>
          <p:cNvSpPr txBox="1"/>
          <p:nvPr/>
        </p:nvSpPr>
        <p:spPr>
          <a:xfrm>
            <a:off x="5405720" y="3879923"/>
            <a:ext cx="2759089" cy="369332"/>
          </a:xfrm>
          <a:prstGeom prst="rect">
            <a:avLst/>
          </a:prstGeom>
          <a:noFill/>
        </p:spPr>
        <p:txBody>
          <a:bodyPr wrap="none" rtlCol="0">
            <a:spAutoFit/>
          </a:bodyPr>
          <a:lstStyle/>
          <a:p>
            <a:r>
              <a:rPr kumimoji="1" lang="en-US" altLang="ja-JP" dirty="0" err="1" smtClean="0"/>
              <a:t>Hatsuda</a:t>
            </a:r>
            <a:r>
              <a:rPr kumimoji="1" lang="en-US" altLang="ja-JP" dirty="0" smtClean="0"/>
              <a:t> and Lee, 1992</a:t>
            </a:r>
            <a:endParaRPr kumimoji="1" lang="ja-JP" altLang="en-US" dirty="0"/>
          </a:p>
        </p:txBody>
      </p:sp>
      <p:pic>
        <p:nvPicPr>
          <p:cNvPr id="3" name="TexTeXPicture" descr="&lt;?xml version=&quot;1.0&quot; encoding=&quot;utf-16&quot;?&gt;&#10;&lt;TeXTeX&gt;&#10;  &lt;preamble&gt;\documentclass{jarticle}&#10;\usepackage{amsmath}&#10;\pagestyle{empty}&lt;/preamble&gt;&#10;  &lt;body&gt;\begin{align*} &#10;\frac{ m_\rho }{m_\rho^{\rm vac}} &#10;= 1 - c \frac{ \rho }{\rho_{\rm vac}}&#10;\end{align*}&lt;/body&gt;&#10;  &lt;fcolor&gt;FF000000&lt;/fcolor&gt;&#10;  &lt;bcolor&gt;FFFFFFFF&lt;/bcolor&gt;&#10;  &lt;transparent&gt;True&lt;/transparent&gt;&#10;  &lt;resolution&gt;1800&lt;/resolution&gt;&#10;  &lt;imageh&gt;548&lt;/imageh&gt;&#10;  &lt;imagew&gt;1865&lt;/imagew&gt;&#10;  &lt;scale&gt;50&lt;/scale&gt;&#10;  &lt;cursor&gt;88&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1929" y="4285115"/>
            <a:ext cx="1973791" cy="579967"/>
          </a:xfrm>
          <a:prstGeom prst="rect">
            <a:avLst/>
          </a:prstGeom>
        </p:spPr>
      </p:pic>
    </p:spTree>
    <p:extLst>
      <p:ext uri="{BB962C8B-B14F-4D97-AF65-F5344CB8AC3E}">
        <p14:creationId xmlns:p14="http://schemas.microsoft.com/office/powerpoint/2010/main" val="29273761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“Mass shift” vs “Broadening”</a:t>
            </a:r>
            <a:endParaRPr kumimoji="1" lang="ja-JP" altLang="en-US" dirty="0"/>
          </a:p>
        </p:txBody>
      </p:sp>
      <p:sp>
        <p:nvSpPr>
          <p:cNvPr id="4" name="テキスト ボックス 3"/>
          <p:cNvSpPr txBox="1"/>
          <p:nvPr/>
        </p:nvSpPr>
        <p:spPr>
          <a:xfrm>
            <a:off x="4805083" y="2169454"/>
            <a:ext cx="3956532" cy="400110"/>
          </a:xfrm>
          <a:prstGeom prst="rect">
            <a:avLst/>
          </a:prstGeom>
          <a:noFill/>
        </p:spPr>
        <p:txBody>
          <a:bodyPr wrap="none" rtlCol="0">
            <a:spAutoFit/>
          </a:bodyPr>
          <a:lstStyle/>
          <a:p>
            <a:r>
              <a:rPr kumimoji="1" lang="en-US" altLang="ja-JP" sz="2000" dirty="0" smtClean="0"/>
              <a:t>Quark Matter 2005 </a:t>
            </a:r>
            <a:r>
              <a:rPr lang="en-US" altLang="ja-JP" sz="2000" dirty="0" smtClean="0"/>
              <a:t>@Budapest</a:t>
            </a:r>
            <a:endParaRPr kumimoji="1" lang="ja-JP" altLang="en-US" sz="2000" dirty="0"/>
          </a:p>
        </p:txBody>
      </p:sp>
      <p:pic>
        <p:nvPicPr>
          <p:cNvPr id="3" name="図 2"/>
          <p:cNvPicPr>
            <a:picLocks noChangeAspect="1"/>
          </p:cNvPicPr>
          <p:nvPr/>
        </p:nvPicPr>
        <p:blipFill>
          <a:blip r:embed="rId2"/>
          <a:stretch>
            <a:fillRect/>
          </a:stretch>
        </p:blipFill>
        <p:spPr>
          <a:xfrm>
            <a:off x="448235" y="3100877"/>
            <a:ext cx="3114441" cy="2608583"/>
          </a:xfrm>
          <a:prstGeom prst="rect">
            <a:avLst/>
          </a:prstGeom>
        </p:spPr>
      </p:pic>
      <p:sp>
        <p:nvSpPr>
          <p:cNvPr id="5" name="テキスト ボックス 4"/>
          <p:cNvSpPr txBox="1"/>
          <p:nvPr/>
        </p:nvSpPr>
        <p:spPr>
          <a:xfrm>
            <a:off x="851034" y="2329484"/>
            <a:ext cx="2776721" cy="830997"/>
          </a:xfrm>
          <a:prstGeom prst="rect">
            <a:avLst/>
          </a:prstGeom>
          <a:noFill/>
        </p:spPr>
        <p:txBody>
          <a:bodyPr wrap="none" rtlCol="0">
            <a:spAutoFit/>
          </a:bodyPr>
          <a:lstStyle/>
          <a:p>
            <a:pPr algn="ctr"/>
            <a:r>
              <a:rPr lang="en-US" altLang="ja-JP" sz="2400" dirty="0" smtClean="0"/>
              <a:t>V,AV</a:t>
            </a:r>
            <a:r>
              <a:rPr lang="ja-JP" altLang="en-US" sz="2400" dirty="0" smtClean="0"/>
              <a:t>チャンネルの</a:t>
            </a:r>
            <a:endParaRPr lang="en-US" altLang="ja-JP" sz="2400" dirty="0" smtClean="0"/>
          </a:p>
          <a:p>
            <a:pPr algn="ctr"/>
            <a:r>
              <a:rPr lang="ja-JP" altLang="en-US" sz="2400" dirty="0" smtClean="0"/>
              <a:t>真空</a:t>
            </a:r>
            <a:r>
              <a:rPr lang="ja-JP" altLang="en-US" sz="2400" dirty="0"/>
              <a:t>スペクトル</a:t>
            </a:r>
            <a:endParaRPr kumimoji="1" lang="ja-JP" altLang="en-US" sz="2400" dirty="0"/>
          </a:p>
        </p:txBody>
      </p:sp>
      <p:pic>
        <p:nvPicPr>
          <p:cNvPr id="6" name="図 5"/>
          <p:cNvPicPr>
            <a:picLocks noChangeAspect="1"/>
          </p:cNvPicPr>
          <p:nvPr/>
        </p:nvPicPr>
        <p:blipFill>
          <a:blip r:embed="rId3"/>
          <a:stretch>
            <a:fillRect/>
          </a:stretch>
        </p:blipFill>
        <p:spPr>
          <a:xfrm>
            <a:off x="5091954" y="2676109"/>
            <a:ext cx="3589578" cy="3838840"/>
          </a:xfrm>
          <a:prstGeom prst="rect">
            <a:avLst/>
          </a:prstGeom>
        </p:spPr>
      </p:pic>
      <p:sp>
        <p:nvSpPr>
          <p:cNvPr id="7" name="右矢印 6"/>
          <p:cNvSpPr/>
          <p:nvPr/>
        </p:nvSpPr>
        <p:spPr>
          <a:xfrm>
            <a:off x="3917576" y="3505197"/>
            <a:ext cx="1174377" cy="18108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t>媒質効果</a:t>
            </a:r>
            <a:endParaRPr kumimoji="1" lang="ja-JP" altLang="en-US" sz="2400" b="1" dirty="0"/>
          </a:p>
        </p:txBody>
      </p:sp>
      <p:sp>
        <p:nvSpPr>
          <p:cNvPr id="9" name="テキスト ボックス 8"/>
          <p:cNvSpPr txBox="1"/>
          <p:nvPr/>
        </p:nvSpPr>
        <p:spPr>
          <a:xfrm>
            <a:off x="5091953" y="6514949"/>
            <a:ext cx="4017446" cy="338554"/>
          </a:xfrm>
          <a:prstGeom prst="rect">
            <a:avLst/>
          </a:prstGeom>
          <a:noFill/>
        </p:spPr>
        <p:txBody>
          <a:bodyPr wrap="none" rtlCol="0">
            <a:spAutoFit/>
          </a:bodyPr>
          <a:lstStyle/>
          <a:p>
            <a:r>
              <a:rPr kumimoji="1" lang="en-US" altLang="ja-JP" sz="1600" dirty="0" smtClean="0"/>
              <a:t>Rapp, Wambach, van </a:t>
            </a:r>
            <a:r>
              <a:rPr kumimoji="1" lang="en-US" altLang="ja-JP" sz="1600" dirty="0" err="1" smtClean="0"/>
              <a:t>Hees</a:t>
            </a:r>
            <a:r>
              <a:rPr kumimoji="1" lang="en-US" altLang="ja-JP" sz="1600" dirty="0" smtClean="0"/>
              <a:t>, 0901.3289</a:t>
            </a:r>
            <a:endParaRPr kumimoji="1" lang="ja-JP" altLang="en-US" sz="1600" dirty="0"/>
          </a:p>
        </p:txBody>
      </p:sp>
    </p:spTree>
    <p:extLst>
      <p:ext uri="{BB962C8B-B14F-4D97-AF65-F5344CB8AC3E}">
        <p14:creationId xmlns:p14="http://schemas.microsoft.com/office/powerpoint/2010/main" val="32443444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QM2005 CERES summary talk</a:t>
            </a:r>
            <a:endParaRPr kumimoji="1" lang="ja-JP" altLang="en-US" dirty="0"/>
          </a:p>
        </p:txBody>
      </p:sp>
      <p:pic>
        <p:nvPicPr>
          <p:cNvPr id="4" name="図 3"/>
          <p:cNvPicPr>
            <a:picLocks noChangeAspect="1"/>
          </p:cNvPicPr>
          <p:nvPr/>
        </p:nvPicPr>
        <p:blipFill>
          <a:blip r:embed="rId2"/>
          <a:stretch>
            <a:fillRect/>
          </a:stretch>
        </p:blipFill>
        <p:spPr>
          <a:xfrm>
            <a:off x="1257471" y="1601102"/>
            <a:ext cx="6577681" cy="5135163"/>
          </a:xfrm>
          <a:prstGeom prst="rect">
            <a:avLst/>
          </a:prstGeom>
          <a:effectLst>
            <a:outerShdw blurRad="63500" sx="102000" sy="102000" algn="ctr" rotWithShape="0">
              <a:prstClr val="black">
                <a:alpha val="40000"/>
              </a:prstClr>
            </a:outerShdw>
          </a:effectLst>
        </p:spPr>
      </p:pic>
      <p:sp>
        <p:nvSpPr>
          <p:cNvPr id="5" name="テキスト ボックス 4"/>
          <p:cNvSpPr txBox="1"/>
          <p:nvPr/>
        </p:nvSpPr>
        <p:spPr>
          <a:xfrm>
            <a:off x="4546311" y="5666246"/>
            <a:ext cx="4333559" cy="830997"/>
          </a:xfrm>
          <a:prstGeom prst="rect">
            <a:avLst/>
          </a:prstGeom>
          <a:solidFill>
            <a:schemeClr val="accent5">
              <a:lumMod val="20000"/>
              <a:lumOff val="80000"/>
            </a:schemeClr>
          </a:solidFill>
        </p:spPr>
        <p:txBody>
          <a:bodyPr wrap="square" rtlCol="0">
            <a:spAutoFit/>
          </a:bodyPr>
          <a:lstStyle/>
          <a:p>
            <a:r>
              <a:rPr lang="ja-JP" altLang="en-US" sz="2400" dirty="0" smtClean="0"/>
              <a:t>媒質</a:t>
            </a:r>
            <a:r>
              <a:rPr lang="ja-JP" altLang="en-US" sz="2400" dirty="0"/>
              <a:t>効果</a:t>
            </a:r>
            <a:r>
              <a:rPr lang="ja-JP" altLang="en-US" sz="2400" dirty="0" smtClean="0"/>
              <a:t>は、このように明快に区別できるものではない。</a:t>
            </a:r>
            <a:endParaRPr kumimoji="1" lang="ja-JP" altLang="en-US" sz="2400" dirty="0"/>
          </a:p>
        </p:txBody>
      </p:sp>
    </p:spTree>
    <p:extLst>
      <p:ext uri="{BB962C8B-B14F-4D97-AF65-F5344CB8AC3E}">
        <p14:creationId xmlns:p14="http://schemas.microsoft.com/office/powerpoint/2010/main" val="4071432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角丸四角形 20"/>
          <p:cNvSpPr/>
          <p:nvPr/>
        </p:nvSpPr>
        <p:spPr>
          <a:xfrm>
            <a:off x="493059" y="2214283"/>
            <a:ext cx="8148917" cy="230393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en-US" altLang="ja-JP" dirty="0" smtClean="0"/>
              <a:t>QCD</a:t>
            </a:r>
            <a:r>
              <a:rPr kumimoji="1" lang="ja-JP" altLang="en-US" dirty="0" smtClean="0"/>
              <a:t>和則</a:t>
            </a:r>
            <a:endParaRPr kumimoji="1" lang="ja-JP" altLang="en-US" dirty="0"/>
          </a:p>
        </p:txBody>
      </p:sp>
      <p:sp>
        <p:nvSpPr>
          <p:cNvPr id="4" name="テキスト ボックス 3"/>
          <p:cNvSpPr txBox="1"/>
          <p:nvPr/>
        </p:nvSpPr>
        <p:spPr>
          <a:xfrm>
            <a:off x="3362129" y="2348806"/>
            <a:ext cx="2778325" cy="584775"/>
          </a:xfrm>
          <a:prstGeom prst="rect">
            <a:avLst/>
          </a:prstGeom>
          <a:noFill/>
        </p:spPr>
        <p:txBody>
          <a:bodyPr wrap="none" rtlCol="0">
            <a:spAutoFit/>
          </a:bodyPr>
          <a:lstStyle/>
          <a:p>
            <a:r>
              <a:rPr kumimoji="1" lang="en-US" altLang="ja-JP" sz="3200" b="1" dirty="0" smtClean="0">
                <a:solidFill>
                  <a:schemeClr val="accent3">
                    <a:lumMod val="50000"/>
                  </a:schemeClr>
                </a:solidFill>
              </a:rPr>
              <a:t>QCD</a:t>
            </a:r>
            <a:r>
              <a:rPr kumimoji="1" lang="ja-JP" altLang="en-US" sz="3200" b="1" dirty="0" smtClean="0">
                <a:solidFill>
                  <a:schemeClr val="accent3">
                    <a:lumMod val="50000"/>
                  </a:schemeClr>
                </a:solidFill>
              </a:rPr>
              <a:t>和則とは</a:t>
            </a:r>
            <a:endParaRPr kumimoji="1" lang="ja-JP" altLang="en-US" sz="3200" b="1" dirty="0">
              <a:solidFill>
                <a:schemeClr val="accent3">
                  <a:lumMod val="50000"/>
                </a:schemeClr>
              </a:solidFill>
            </a:endParaRPr>
          </a:p>
        </p:txBody>
      </p:sp>
      <p:sp>
        <p:nvSpPr>
          <p:cNvPr id="5" name="テキスト ボックス 4"/>
          <p:cNvSpPr txBox="1"/>
          <p:nvPr/>
        </p:nvSpPr>
        <p:spPr>
          <a:xfrm>
            <a:off x="430302" y="2850770"/>
            <a:ext cx="3594847" cy="830997"/>
          </a:xfrm>
          <a:prstGeom prst="rect">
            <a:avLst/>
          </a:prstGeom>
          <a:noFill/>
        </p:spPr>
        <p:txBody>
          <a:bodyPr wrap="square" rtlCol="0">
            <a:spAutoFit/>
          </a:bodyPr>
          <a:lstStyle/>
          <a:p>
            <a:pPr algn="ctr"/>
            <a:r>
              <a:rPr kumimoji="1" lang="ja-JP" altLang="en-US" sz="2400" dirty="0" smtClean="0"/>
              <a:t>スペクトル関数の</a:t>
            </a:r>
            <a:endParaRPr kumimoji="1" lang="en-US" altLang="ja-JP" sz="2400" dirty="0" smtClean="0"/>
          </a:p>
          <a:p>
            <a:pPr algn="ctr"/>
            <a:r>
              <a:rPr kumimoji="1" lang="ja-JP" altLang="en-US" sz="2400" dirty="0" smtClean="0"/>
              <a:t>積分値</a:t>
            </a:r>
            <a:endParaRPr kumimoji="1" lang="ja-JP" altLang="en-US" sz="2400" dirty="0"/>
          </a:p>
        </p:txBody>
      </p:sp>
      <p:sp>
        <p:nvSpPr>
          <p:cNvPr id="6" name="テキスト ボックス 5"/>
          <p:cNvSpPr txBox="1"/>
          <p:nvPr/>
        </p:nvSpPr>
        <p:spPr>
          <a:xfrm>
            <a:off x="6391835" y="2850771"/>
            <a:ext cx="1415772" cy="461665"/>
          </a:xfrm>
          <a:prstGeom prst="rect">
            <a:avLst/>
          </a:prstGeom>
          <a:noFill/>
        </p:spPr>
        <p:txBody>
          <a:bodyPr wrap="none" rtlCol="0">
            <a:spAutoFit/>
          </a:bodyPr>
          <a:lstStyle/>
          <a:p>
            <a:r>
              <a:rPr kumimoji="1" lang="ja-JP" altLang="en-US" sz="2400" dirty="0" smtClean="0"/>
              <a:t>真空凝縮</a:t>
            </a:r>
            <a:endParaRPr kumimoji="1" lang="ja-JP" altLang="en-US" sz="2400" dirty="0"/>
          </a:p>
        </p:txBody>
      </p:sp>
      <p:pic>
        <p:nvPicPr>
          <p:cNvPr id="13" name="TexTeXPicture" descr="&lt;?xml version=&quot;1.0&quot; encoding=&quot;utf-16&quot;?&gt;&#10;&lt;TeXTeX&gt;&#10;  &lt;preamble&gt;\documentclass{jarticle}&#10;\usepackage{amsmath}&#10;\pagestyle{empty}&lt;/preamble&gt;&#10;  &lt;body&gt;\begin{align*} &#10;\int_0^\infty d\omega \omega^n \rho(\omega) , ~&#10;\cdots&#10;\end{align*}&lt;/body&gt;&#10;  &lt;fcolor&gt;FF000000&lt;/fcolor&gt;&#10;  &lt;bcolor&gt;FFFFFFFF&lt;/bcolor&gt;&#10;  &lt;transparent&gt;True&lt;/transparent&gt;&#10;  &lt;resolution&gt;1800&lt;/resolution&gt;&#10;  &lt;imageh&gt;584&lt;/imageh&gt;&#10;  &lt;imagew&gt;2072&lt;/imagew&gt;&#10;  &lt;scale&gt;50&lt;/scale&gt;&#10;  &lt;cursor&gt;70&lt;/cursor&gt;&#10;&lt;/TeXTeX&g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1292" y="3641596"/>
            <a:ext cx="2192866" cy="618067"/>
          </a:xfrm>
          <a:prstGeom prst="rect">
            <a:avLst/>
          </a:prstGeom>
        </p:spPr>
      </p:pic>
      <p:pic>
        <p:nvPicPr>
          <p:cNvPr id="18" name="TexTeXPicture" descr="&lt;?xml version=&quot;1.0&quot; encoding=&quot;utf-16&quot;?&gt;&#10;&lt;TeXTeX&gt;&#10;  &lt;preamble&gt;\documentclass{jarticle}&#10;\usepackage{amsmath}&#10;\pagestyle{empty}&lt;/preamble&gt;&#10;  &lt;body&gt;\begin{align*} &#10;\langle (\bar\psi\psi)^2 \rangle, \cdots&#10;\end{align*}&lt;/body&gt;&#10;  &lt;fcolor&gt;FF000000&lt;/fcolor&gt;&#10;  &lt;bcolor&gt;FFFFFFFF&lt;/bcolor&gt;&#10;  &lt;transparent&gt;True&lt;/transparent&gt;&#10;  &lt;resolution&gt;1800&lt;/resolution&gt;&#10;  &lt;imageh&gt;281&lt;/imageh&gt;&#10;  &lt;imagew&gt;1192&lt;/imagew&gt;&#10;  &lt;scale&gt;50&lt;/scale&gt;&#10;  &lt;cursor&gt;16&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2660" y="3945160"/>
            <a:ext cx="1334122" cy="314503"/>
          </a:xfrm>
          <a:prstGeom prst="rect">
            <a:avLst/>
          </a:prstGeom>
        </p:spPr>
      </p:pic>
      <p:sp>
        <p:nvSpPr>
          <p:cNvPr id="20" name="左右矢印 19"/>
          <p:cNvSpPr/>
          <p:nvPr/>
        </p:nvSpPr>
        <p:spPr>
          <a:xfrm>
            <a:off x="3738281" y="3068104"/>
            <a:ext cx="2097742" cy="1061202"/>
          </a:xfrm>
          <a:prstGeom prst="leftRightArrow">
            <a:avLst>
              <a:gd name="adj1" fmla="val 50000"/>
              <a:gd name="adj2" fmla="val 43242"/>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sz="2400" b="1" dirty="0" smtClean="0"/>
              <a:t>関連付け</a:t>
            </a:r>
            <a:endParaRPr kumimoji="1" lang="ja-JP" altLang="en-US" sz="2400" b="1" dirty="0"/>
          </a:p>
        </p:txBody>
      </p:sp>
      <p:pic>
        <p:nvPicPr>
          <p:cNvPr id="22" name="TexTeXPicture" descr="&lt;?xml version=&quot;1.0&quot; encoding=&quot;utf-16&quot;?&gt;&#10;&lt;TeXTeX&gt;&#10;  &lt;preamble&gt;\documentclass{jarticle}&#10;\usepackage{amsmath}&#10;\pagestyle{empty}&lt;/preamble&gt;&#10;  &lt;body&gt;\begin{align*} &#10;\langle \bar\psi\psi \rangle,~&#10;\langle G^2 \rangle, &#10;\end{align*}&lt;/body&gt;&#10;  &lt;fcolor&gt;FF000000&lt;/fcolor&gt;&#10;  &lt;bcolor&gt;FFFFFFFF&lt;/bcolor&gt;&#10;  &lt;transparent&gt;True&lt;/transparent&gt;&#10;  &lt;resolution&gt;1800&lt;/resolution&gt;&#10;  &lt;imageh&gt;281&lt;/imageh&gt;&#10;  &lt;imagew&gt;1252&lt;/imagew&gt;&#10;  &lt;scale&gt;50&lt;/scale&gt;&#10;  &lt;cursor&gt;59&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91835" y="3423993"/>
            <a:ext cx="1401276" cy="314503"/>
          </a:xfrm>
          <a:prstGeom prst="rect">
            <a:avLst/>
          </a:prstGeom>
        </p:spPr>
      </p:pic>
    </p:spTree>
    <p:extLst>
      <p:ext uri="{BB962C8B-B14F-4D97-AF65-F5344CB8AC3E}">
        <p14:creationId xmlns:p14="http://schemas.microsoft.com/office/powerpoint/2010/main" val="29309189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角丸四角形 20"/>
          <p:cNvSpPr/>
          <p:nvPr/>
        </p:nvSpPr>
        <p:spPr>
          <a:xfrm>
            <a:off x="493059" y="2214283"/>
            <a:ext cx="8148917" cy="230393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en-US" altLang="ja-JP" dirty="0" smtClean="0"/>
              <a:t>QCD</a:t>
            </a:r>
            <a:r>
              <a:rPr kumimoji="1" lang="ja-JP" altLang="en-US" dirty="0" smtClean="0"/>
              <a:t>和則</a:t>
            </a:r>
            <a:endParaRPr kumimoji="1" lang="ja-JP" altLang="en-US" dirty="0"/>
          </a:p>
        </p:txBody>
      </p:sp>
      <p:sp>
        <p:nvSpPr>
          <p:cNvPr id="4" name="テキスト ボックス 3"/>
          <p:cNvSpPr txBox="1"/>
          <p:nvPr/>
        </p:nvSpPr>
        <p:spPr>
          <a:xfrm>
            <a:off x="3362129" y="2348806"/>
            <a:ext cx="2778325" cy="584775"/>
          </a:xfrm>
          <a:prstGeom prst="rect">
            <a:avLst/>
          </a:prstGeom>
          <a:noFill/>
        </p:spPr>
        <p:txBody>
          <a:bodyPr wrap="none" rtlCol="0">
            <a:spAutoFit/>
          </a:bodyPr>
          <a:lstStyle/>
          <a:p>
            <a:r>
              <a:rPr kumimoji="1" lang="en-US" altLang="ja-JP" sz="3200" b="1" dirty="0" smtClean="0">
                <a:solidFill>
                  <a:schemeClr val="accent3">
                    <a:lumMod val="50000"/>
                  </a:schemeClr>
                </a:solidFill>
              </a:rPr>
              <a:t>QCD</a:t>
            </a:r>
            <a:r>
              <a:rPr kumimoji="1" lang="ja-JP" altLang="en-US" sz="3200" b="1" dirty="0" smtClean="0">
                <a:solidFill>
                  <a:schemeClr val="accent3">
                    <a:lumMod val="50000"/>
                  </a:schemeClr>
                </a:solidFill>
              </a:rPr>
              <a:t>和則とは</a:t>
            </a:r>
            <a:endParaRPr kumimoji="1" lang="ja-JP" altLang="en-US" sz="3200" b="1" dirty="0">
              <a:solidFill>
                <a:schemeClr val="accent3">
                  <a:lumMod val="50000"/>
                </a:schemeClr>
              </a:solidFill>
            </a:endParaRPr>
          </a:p>
        </p:txBody>
      </p:sp>
      <p:sp>
        <p:nvSpPr>
          <p:cNvPr id="5" name="テキスト ボックス 4"/>
          <p:cNvSpPr txBox="1"/>
          <p:nvPr/>
        </p:nvSpPr>
        <p:spPr>
          <a:xfrm>
            <a:off x="430302" y="2850770"/>
            <a:ext cx="3594847" cy="830997"/>
          </a:xfrm>
          <a:prstGeom prst="rect">
            <a:avLst/>
          </a:prstGeom>
          <a:noFill/>
        </p:spPr>
        <p:txBody>
          <a:bodyPr wrap="square" rtlCol="0">
            <a:spAutoFit/>
          </a:bodyPr>
          <a:lstStyle/>
          <a:p>
            <a:pPr algn="ctr"/>
            <a:r>
              <a:rPr kumimoji="1" lang="ja-JP" altLang="en-US" sz="2400" dirty="0" smtClean="0"/>
              <a:t>スペクトル関数の</a:t>
            </a:r>
            <a:endParaRPr kumimoji="1" lang="en-US" altLang="ja-JP" sz="2400" dirty="0" smtClean="0"/>
          </a:p>
          <a:p>
            <a:pPr algn="ctr"/>
            <a:r>
              <a:rPr kumimoji="1" lang="ja-JP" altLang="en-US" sz="2400" dirty="0" smtClean="0"/>
              <a:t>積分値</a:t>
            </a:r>
            <a:endParaRPr kumimoji="1" lang="ja-JP" altLang="en-US" sz="2400" dirty="0"/>
          </a:p>
        </p:txBody>
      </p:sp>
      <p:sp>
        <p:nvSpPr>
          <p:cNvPr id="6" name="テキスト ボックス 5"/>
          <p:cNvSpPr txBox="1"/>
          <p:nvPr/>
        </p:nvSpPr>
        <p:spPr>
          <a:xfrm>
            <a:off x="6391835" y="2850771"/>
            <a:ext cx="1415772" cy="461665"/>
          </a:xfrm>
          <a:prstGeom prst="rect">
            <a:avLst/>
          </a:prstGeom>
          <a:noFill/>
        </p:spPr>
        <p:txBody>
          <a:bodyPr wrap="none" rtlCol="0">
            <a:spAutoFit/>
          </a:bodyPr>
          <a:lstStyle/>
          <a:p>
            <a:r>
              <a:rPr kumimoji="1" lang="ja-JP" altLang="en-US" sz="2400" dirty="0" smtClean="0"/>
              <a:t>真空凝縮</a:t>
            </a:r>
            <a:endParaRPr kumimoji="1" lang="ja-JP" altLang="en-US" sz="2400" dirty="0"/>
          </a:p>
        </p:txBody>
      </p:sp>
      <p:pic>
        <p:nvPicPr>
          <p:cNvPr id="13" name="TexTeXPicture" descr="&lt;?xml version=&quot;1.0&quot; encoding=&quot;utf-16&quot;?&gt;&#10;&lt;TeXTeX&gt;&#10;  &lt;preamble&gt;\documentclass{jarticle}&#10;\usepackage{amsmath}&#10;\pagestyle{empty}&lt;/preamble&gt;&#10;  &lt;body&gt;\begin{align*} &#10;\int_0^\infty d\omega \omega^n \rho(\omega) , ~&#10;\cdots&#10;\end{align*}&lt;/body&gt;&#10;  &lt;fcolor&gt;FF000000&lt;/fcolor&gt;&#10;  &lt;bcolor&gt;FFFFFFFF&lt;/bcolor&gt;&#10;  &lt;transparent&gt;True&lt;/transparent&gt;&#10;  &lt;resolution&gt;1800&lt;/resolution&gt;&#10;  &lt;imageh&gt;584&lt;/imageh&gt;&#10;  &lt;imagew&gt;2072&lt;/imagew&gt;&#10;  &lt;scale&gt;50&lt;/scale&gt;&#10;  &lt;cursor&gt;70&lt;/cursor&gt;&#10;&lt;/TeXTeX&g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1292" y="3641596"/>
            <a:ext cx="2192866" cy="618067"/>
          </a:xfrm>
          <a:prstGeom prst="rect">
            <a:avLst/>
          </a:prstGeom>
        </p:spPr>
      </p:pic>
      <p:pic>
        <p:nvPicPr>
          <p:cNvPr id="18" name="TexTeXPicture" descr="&lt;?xml version=&quot;1.0&quot; encoding=&quot;utf-16&quot;?&gt;&#10;&lt;TeXTeX&gt;&#10;  &lt;preamble&gt;\documentclass{jarticle}&#10;\usepackage{amsmath}&#10;\pagestyle{empty}&lt;/preamble&gt;&#10;  &lt;body&gt;\begin{align*} &#10;\langle (\bar\psi\psi)^2 \rangle, \cdots&#10;\end{align*}&lt;/body&gt;&#10;  &lt;fcolor&gt;FF000000&lt;/fcolor&gt;&#10;  &lt;bcolor&gt;FFFFFFFF&lt;/bcolor&gt;&#10;  &lt;transparent&gt;True&lt;/transparent&gt;&#10;  &lt;resolution&gt;1800&lt;/resolution&gt;&#10;  &lt;imageh&gt;281&lt;/imageh&gt;&#10;  &lt;imagew&gt;1192&lt;/imagew&gt;&#10;  &lt;scale&gt;50&lt;/scale&gt;&#10;  &lt;cursor&gt;16&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2660" y="3945160"/>
            <a:ext cx="1334122" cy="314503"/>
          </a:xfrm>
          <a:prstGeom prst="rect">
            <a:avLst/>
          </a:prstGeom>
        </p:spPr>
      </p:pic>
      <p:sp>
        <p:nvSpPr>
          <p:cNvPr id="20" name="左右矢印 19"/>
          <p:cNvSpPr/>
          <p:nvPr/>
        </p:nvSpPr>
        <p:spPr>
          <a:xfrm>
            <a:off x="3738281" y="3068104"/>
            <a:ext cx="2097742" cy="1061202"/>
          </a:xfrm>
          <a:prstGeom prst="leftRightArrow">
            <a:avLst>
              <a:gd name="adj1" fmla="val 50000"/>
              <a:gd name="adj2" fmla="val 43242"/>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sz="2400" b="1" dirty="0" smtClean="0"/>
              <a:t>関連付け</a:t>
            </a:r>
            <a:endParaRPr kumimoji="1" lang="ja-JP" altLang="en-US" sz="2400" b="1" dirty="0"/>
          </a:p>
        </p:txBody>
      </p:sp>
      <p:pic>
        <p:nvPicPr>
          <p:cNvPr id="22" name="TexTeXPicture" descr="&lt;?xml version=&quot;1.0&quot; encoding=&quot;utf-16&quot;?&gt;&#10;&lt;TeXTeX&gt;&#10;  &lt;preamble&gt;\documentclass{jarticle}&#10;\usepackage{amsmath}&#10;\pagestyle{empty}&lt;/preamble&gt;&#10;  &lt;body&gt;\begin{align*} &#10;\langle \bar\psi\psi \rangle,~&#10;\langle G^2 \rangle, &#10;\end{align*}&lt;/body&gt;&#10;  &lt;fcolor&gt;FF000000&lt;/fcolor&gt;&#10;  &lt;bcolor&gt;FFFFFFFF&lt;/bcolor&gt;&#10;  &lt;transparent&gt;True&lt;/transparent&gt;&#10;  &lt;resolution&gt;1800&lt;/resolution&gt;&#10;  &lt;imageh&gt;281&lt;/imageh&gt;&#10;  &lt;imagew&gt;1252&lt;/imagew&gt;&#10;  &lt;scale&gt;50&lt;/scale&gt;&#10;  &lt;cursor&gt;59&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91835" y="3423993"/>
            <a:ext cx="1401276" cy="314503"/>
          </a:xfrm>
          <a:prstGeom prst="rect">
            <a:avLst/>
          </a:prstGeom>
        </p:spPr>
      </p:pic>
      <p:pic>
        <p:nvPicPr>
          <p:cNvPr id="26" name="TexTeXPicture" descr="&lt;?xml version=&quot;1.0&quot; encoding=&quot;utf-16&quot;?&gt;&#10;&lt;TeXTeX&gt;&#10;  &lt;preamble&gt;\documentclass{jarticle}&#10;\usepackage{amsmath}&#10;\pagestyle{empty}&lt;/preamble&gt;&#10;  &lt;body&gt;\begin{align*} &#10;\frac1{\pi M^2} \int_0^\infty d\omega {\rm Im} \Pi(\omega) e^{-\omega/M^2}&#10;= C_1 + C_2 \frac{m_q\langle\bar qq \rangle}{M^4}&#10;+ C_3 \frac{ \langle G^2 \rangle }{M^4}&#10;+ \cdots&#10;\end{align*}&lt;/body&gt;&#10;  &lt;fcolor&gt;FF000000&lt;/fcolor&gt;&#10;  &lt;bcolor&gt;FFFFFFFF&lt;/bcolor&gt;&#10;  &lt;transparent&gt;True&lt;/transparent&gt;&#10;  &lt;resolution&gt;1800&lt;/resolution&gt;&#10;  &lt;imageh&gt;605&lt;/imageh&gt;&#10;  &lt;imagew&gt;6821&lt;/imagew&gt;&#10;  &lt;scale&gt;50&lt;/scale&gt;&#10;  &lt;cursor&gt;189&lt;/cursor&gt;&#10;&lt;/TeXTeX&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56282" y="5042942"/>
            <a:ext cx="6032510" cy="535064"/>
          </a:xfrm>
          <a:prstGeom prst="rect">
            <a:avLst/>
          </a:prstGeom>
        </p:spPr>
      </p:pic>
      <p:sp>
        <p:nvSpPr>
          <p:cNvPr id="27" name="テキスト ボックス 26"/>
          <p:cNvSpPr txBox="1"/>
          <p:nvPr/>
        </p:nvSpPr>
        <p:spPr>
          <a:xfrm>
            <a:off x="385480" y="5109893"/>
            <a:ext cx="2456122" cy="461665"/>
          </a:xfrm>
          <a:prstGeom prst="rect">
            <a:avLst/>
          </a:prstGeom>
          <a:noFill/>
        </p:spPr>
        <p:txBody>
          <a:bodyPr wrap="none" rtlCol="0">
            <a:spAutoFit/>
          </a:bodyPr>
          <a:lstStyle/>
          <a:p>
            <a:r>
              <a:rPr kumimoji="1" lang="ja-JP" altLang="en-US" sz="2400" dirty="0" smtClean="0"/>
              <a:t>例１：</a:t>
            </a:r>
            <a:r>
              <a:rPr kumimoji="1" lang="en-US" altLang="ja-JP" sz="2400" dirty="0" err="1" smtClean="0"/>
              <a:t>Borel</a:t>
            </a:r>
            <a:r>
              <a:rPr kumimoji="1" lang="ja-JP" altLang="en-US" sz="2400" dirty="0" smtClean="0"/>
              <a:t>和則</a:t>
            </a:r>
            <a:endParaRPr kumimoji="1" lang="ja-JP" altLang="en-US" sz="2400" dirty="0"/>
          </a:p>
        </p:txBody>
      </p:sp>
      <p:sp>
        <p:nvSpPr>
          <p:cNvPr id="28" name="テキスト ボックス 27"/>
          <p:cNvSpPr txBox="1"/>
          <p:nvPr/>
        </p:nvSpPr>
        <p:spPr>
          <a:xfrm>
            <a:off x="5861944" y="5629141"/>
            <a:ext cx="3103735" cy="400110"/>
          </a:xfrm>
          <a:prstGeom prst="rect">
            <a:avLst/>
          </a:prstGeom>
          <a:noFill/>
        </p:spPr>
        <p:txBody>
          <a:bodyPr wrap="none" rtlCol="0">
            <a:spAutoFit/>
          </a:bodyPr>
          <a:lstStyle/>
          <a:p>
            <a:r>
              <a:rPr kumimoji="1" lang="en-US" altLang="ja-JP" sz="2000" dirty="0" smtClean="0"/>
              <a:t>※M</a:t>
            </a:r>
            <a:r>
              <a:rPr kumimoji="1" lang="ja-JP" altLang="en-US" sz="2000" dirty="0" smtClean="0"/>
              <a:t>が十分大きいとき</a:t>
            </a:r>
            <a:r>
              <a:rPr kumimoji="1" lang="en-US" altLang="ja-JP" sz="2000" dirty="0" smtClean="0"/>
              <a:t>OK</a:t>
            </a:r>
          </a:p>
        </p:txBody>
      </p:sp>
      <p:sp>
        <p:nvSpPr>
          <p:cNvPr id="16" name="テキスト ボックス 15"/>
          <p:cNvSpPr txBox="1"/>
          <p:nvPr/>
        </p:nvSpPr>
        <p:spPr>
          <a:xfrm>
            <a:off x="385480" y="6163264"/>
            <a:ext cx="3485249" cy="461665"/>
          </a:xfrm>
          <a:prstGeom prst="rect">
            <a:avLst/>
          </a:prstGeom>
          <a:noFill/>
        </p:spPr>
        <p:txBody>
          <a:bodyPr wrap="none" rtlCol="0">
            <a:spAutoFit/>
          </a:bodyPr>
          <a:lstStyle/>
          <a:p>
            <a:r>
              <a:rPr kumimoji="1" lang="ja-JP" altLang="en-US" sz="2400" dirty="0" smtClean="0"/>
              <a:t>例２：</a:t>
            </a:r>
            <a:r>
              <a:rPr lang="en-US" altLang="ja-JP" sz="2400" dirty="0" smtClean="0"/>
              <a:t>Weinberg</a:t>
            </a:r>
            <a:r>
              <a:rPr lang="ja-JP" altLang="en-US" sz="2400" dirty="0" smtClean="0"/>
              <a:t>型</a:t>
            </a:r>
            <a:r>
              <a:rPr kumimoji="1" lang="ja-JP" altLang="en-US" sz="2400" dirty="0" smtClean="0"/>
              <a:t>和則</a:t>
            </a:r>
            <a:endParaRPr kumimoji="1" lang="ja-JP" altLang="en-US" sz="2400" dirty="0"/>
          </a:p>
        </p:txBody>
      </p:sp>
      <p:pic>
        <p:nvPicPr>
          <p:cNvPr id="8" name="TexTeXPicture" descr="&lt;?xml version=&quot;1.0&quot; encoding=&quot;utf-16&quot;?&gt;&#10;&lt;TeXTeX&gt;&#10;  &lt;preamble&gt;\documentclass{jarticle}&#10;\usepackage{amsmath}&#10;\pagestyle{empty}&lt;/preamble&gt;&#10;  &lt;body&gt;\begin{align*} &#10;\int_0^\infty d\omega^2 ( \rho(\omega) - \rho_{\rm pert.}(\omega) )&#10;= \sum_i C_i \langle O_i \rangle&#10;\end{align*}&lt;/body&gt;&#10;  &lt;fcolor&gt;FF000000&lt;/fcolor&gt;&#10;  &lt;bcolor&gt;FFFFFFFF&lt;/bcolor&gt;&#10;  &lt;transparent&gt;True&lt;/transparent&gt;&#10;  &lt;resolution&gt;1800&lt;/resolution&gt;&#10;  &lt;imageh&gt;649&lt;/imageh&gt;&#10;  &lt;imagew&gt;4228&lt;/imagew&gt;&#10;  &lt;scale&gt;50&lt;/scale&gt;&#10;  &lt;cursor&gt;116&lt;/cursor&gt;&#10;&lt;/TeXTeX&g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31900" y="6107107"/>
            <a:ext cx="3850859" cy="591109"/>
          </a:xfrm>
          <a:prstGeom prst="rect">
            <a:avLst/>
          </a:prstGeom>
        </p:spPr>
      </p:pic>
    </p:spTree>
    <p:extLst>
      <p:ext uri="{BB962C8B-B14F-4D97-AF65-F5344CB8AC3E}">
        <p14:creationId xmlns:p14="http://schemas.microsoft.com/office/powerpoint/2010/main" val="30173741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QCD</a:t>
            </a:r>
            <a:r>
              <a:rPr kumimoji="1" lang="ja-JP" altLang="en-US" dirty="0" smtClean="0"/>
              <a:t>和則とスペクトル関数</a:t>
            </a:r>
            <a:endParaRPr kumimoji="1" lang="ja-JP" altLang="en-US" dirty="0"/>
          </a:p>
        </p:txBody>
      </p:sp>
      <p:cxnSp>
        <p:nvCxnSpPr>
          <p:cNvPr id="9" name="直線矢印コネクタ 8"/>
          <p:cNvCxnSpPr/>
          <p:nvPr/>
        </p:nvCxnSpPr>
        <p:spPr>
          <a:xfrm flipV="1">
            <a:off x="1823653" y="2931453"/>
            <a:ext cx="494" cy="1879843"/>
          </a:xfrm>
          <a:prstGeom prst="straightConnector1">
            <a:avLst/>
          </a:prstGeom>
          <a:ln w="38100">
            <a:tailEnd type="arrow" w="lg" len="lg"/>
          </a:ln>
        </p:spPr>
        <p:style>
          <a:lnRef idx="3">
            <a:schemeClr val="dk1"/>
          </a:lnRef>
          <a:fillRef idx="0">
            <a:schemeClr val="dk1"/>
          </a:fillRef>
          <a:effectRef idx="2">
            <a:schemeClr val="dk1"/>
          </a:effectRef>
          <a:fontRef idx="minor">
            <a:schemeClr val="tx1"/>
          </a:fontRef>
        </p:style>
      </p:cxnSp>
      <p:sp>
        <p:nvSpPr>
          <p:cNvPr id="3" name="テキスト ボックス 2"/>
          <p:cNvSpPr txBox="1"/>
          <p:nvPr/>
        </p:nvSpPr>
        <p:spPr>
          <a:xfrm>
            <a:off x="498417" y="2317989"/>
            <a:ext cx="3980577" cy="584775"/>
          </a:xfrm>
          <a:prstGeom prst="rect">
            <a:avLst/>
          </a:prstGeom>
          <a:noFill/>
        </p:spPr>
        <p:txBody>
          <a:bodyPr wrap="none" rtlCol="0">
            <a:spAutoFit/>
          </a:bodyPr>
          <a:lstStyle/>
          <a:p>
            <a:r>
              <a:rPr lang="ja-JP" altLang="en-US" sz="3200" dirty="0"/>
              <a:t>①</a:t>
            </a:r>
            <a:r>
              <a:rPr kumimoji="1" lang="ja-JP" altLang="en-US" sz="2400" dirty="0" smtClean="0"/>
              <a:t>スペクトルに構造を仮定</a:t>
            </a:r>
            <a:endParaRPr kumimoji="1" lang="ja-JP" altLang="en-US" sz="2400" dirty="0"/>
          </a:p>
        </p:txBody>
      </p:sp>
      <p:sp>
        <p:nvSpPr>
          <p:cNvPr id="7" name="テキスト ボックス 6"/>
          <p:cNvSpPr txBox="1"/>
          <p:nvPr/>
        </p:nvSpPr>
        <p:spPr>
          <a:xfrm>
            <a:off x="6010029" y="2313474"/>
            <a:ext cx="2778325" cy="954107"/>
          </a:xfrm>
          <a:prstGeom prst="rect">
            <a:avLst/>
          </a:prstGeom>
          <a:noFill/>
        </p:spPr>
        <p:txBody>
          <a:bodyPr wrap="none" rtlCol="0">
            <a:spAutoFit/>
          </a:bodyPr>
          <a:lstStyle/>
          <a:p>
            <a:r>
              <a:rPr kumimoji="1" lang="ja-JP" altLang="en-US" sz="3200" dirty="0" smtClean="0"/>
              <a:t>②</a:t>
            </a:r>
            <a:r>
              <a:rPr kumimoji="1" lang="ja-JP" altLang="en-US" sz="2400" dirty="0" smtClean="0"/>
              <a:t>パラメータを、</a:t>
            </a:r>
            <a:endParaRPr kumimoji="1" lang="en-US" altLang="ja-JP" sz="2400" dirty="0" smtClean="0"/>
          </a:p>
          <a:p>
            <a:r>
              <a:rPr kumimoji="1" lang="en-US" altLang="ja-JP" sz="2400" dirty="0" smtClean="0"/>
              <a:t>QCD</a:t>
            </a:r>
            <a:r>
              <a:rPr kumimoji="1" lang="ja-JP" altLang="en-US" sz="2400" dirty="0" smtClean="0"/>
              <a:t>和則から推定</a:t>
            </a:r>
            <a:endParaRPr kumimoji="1" lang="ja-JP" altLang="en-US" sz="2400" dirty="0"/>
          </a:p>
        </p:txBody>
      </p:sp>
      <p:pic>
        <p:nvPicPr>
          <p:cNvPr id="16" name="TexTeXPicture" descr="&lt;?xml version=&quot;1.0&quot; encoding=&quot;utf-16&quot;?&gt;&#10;&lt;TeXTeX&gt;&#10;  &lt;preamble&gt;\documentclass{jarticle}&#10;\usepackage{amsmath}&#10;\pagestyle{empty}&lt;/preamble&gt;&#10;  &lt;body&gt;\begin{align*} &#10;E_{\rm pole}&#10;\end{align*}&lt;/body&gt;&#10;  &lt;fcolor&gt;FF000000&lt;/fcolor&gt;&#10;  &lt;bcolor&gt;FFFFFFFF&lt;/bcolor&gt;&#10;  &lt;transparent&gt;True&lt;/transparent&gt;&#10;  &lt;resolution&gt;1800&lt;/resolution&gt;&#10;  &lt;imageh&gt;241&lt;/imageh&gt;&#10;  &lt;imagew&gt;526&lt;/imagew&gt;&#10;  &lt;scale&gt;50&lt;/scale&gt;&#10;  &lt;cursor&gt;28&lt;/cursor&gt;&#10;&lt;/TeXTeX&g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07735" y="4601355"/>
            <a:ext cx="832135" cy="381262"/>
          </a:xfrm>
          <a:prstGeom prst="rect">
            <a:avLst/>
          </a:prstGeom>
        </p:spPr>
      </p:pic>
      <p:pic>
        <p:nvPicPr>
          <p:cNvPr id="17" name="TexTeXPicture" descr="&lt;?xml version=&quot;1.0&quot; encoding=&quot;utf-16&quot;?&gt;&#10;&lt;TeXTeX&gt;&#10;  &lt;preamble&gt;\documentclass{jarticle}&#10;\usepackage{amsmath}&#10;\pagestyle{empty}&lt;/preamble&gt;&#10;  &lt;body&gt;\begin{align*} &#10;E_{\rm thr}&#10;\end{align*}&lt;/body&gt;&#10;  &lt;fcolor&gt;FF000000&lt;/fcolor&gt;&#10;  &lt;bcolor&gt;FFFFFFFF&lt;/bcolor&gt;&#10;  &lt;transparent&gt;True&lt;/transparent&gt;&#10;  &lt;resolution&gt;1800&lt;/resolution&gt;&#10;  &lt;imageh&gt;208&lt;/imageh&gt;&#10;  &lt;imagew&gt;435&lt;/imagew&gt;&#10;  &lt;scale&gt;50&lt;/scale&gt;&#10;  &lt;cursor&gt;26&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77530" y="4601355"/>
            <a:ext cx="688172" cy="329056"/>
          </a:xfrm>
          <a:prstGeom prst="rect">
            <a:avLst/>
          </a:prstGeom>
        </p:spPr>
      </p:pic>
      <p:sp>
        <p:nvSpPr>
          <p:cNvPr id="20" name="テキスト ボックス 19"/>
          <p:cNvSpPr txBox="1"/>
          <p:nvPr/>
        </p:nvSpPr>
        <p:spPr>
          <a:xfrm rot="16200000">
            <a:off x="354132" y="3464932"/>
            <a:ext cx="1467068" cy="400110"/>
          </a:xfrm>
          <a:prstGeom prst="rect">
            <a:avLst/>
          </a:prstGeom>
          <a:noFill/>
        </p:spPr>
        <p:txBody>
          <a:bodyPr wrap="none" rtlCol="0">
            <a:spAutoFit/>
          </a:bodyPr>
          <a:lstStyle/>
          <a:p>
            <a:pPr algn="ctr"/>
            <a:r>
              <a:rPr kumimoji="1" lang="ja-JP" altLang="en-US" sz="2000" dirty="0" smtClean="0"/>
              <a:t>スペクトル</a:t>
            </a:r>
            <a:endParaRPr kumimoji="1" lang="en-US" altLang="ja-JP" sz="2000" dirty="0" smtClean="0"/>
          </a:p>
        </p:txBody>
      </p:sp>
      <p:sp>
        <p:nvSpPr>
          <p:cNvPr id="21" name="右矢印 20"/>
          <p:cNvSpPr/>
          <p:nvPr/>
        </p:nvSpPr>
        <p:spPr>
          <a:xfrm>
            <a:off x="5361129" y="2294683"/>
            <a:ext cx="60076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4" name="直線コネクタ 23"/>
          <p:cNvCxnSpPr/>
          <p:nvPr/>
        </p:nvCxnSpPr>
        <p:spPr>
          <a:xfrm flipH="1" flipV="1">
            <a:off x="3281079" y="2931453"/>
            <a:ext cx="0" cy="1503325"/>
          </a:xfrm>
          <a:prstGeom prst="lin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flipV="1">
            <a:off x="3877530" y="3845853"/>
            <a:ext cx="0" cy="588926"/>
          </a:xfrm>
          <a:prstGeom prst="lin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flipH="1">
            <a:off x="3877530" y="3845853"/>
            <a:ext cx="1546113" cy="0"/>
          </a:xfrm>
          <a:prstGeom prst="lin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pic>
        <p:nvPicPr>
          <p:cNvPr id="30" name="TexTeXPicture" descr="&lt;?xml version=&quot;1.0&quot; encoding=&quot;utf-16&quot;?&gt;&#10;&lt;TeXTeX&gt;&#10;  &lt;preamble&gt;\documentclass{jarticle}&#10;\usepackage{amsmath}&#10;\pagestyle{empty}&lt;/preamble&gt;&#10;  &lt;body&gt;\begin{align*} &#10;Z_{\rm pole}&#10;\end{align*}&lt;/body&gt;&#10;  &lt;fcolor&gt;FF000000&lt;/fcolor&gt;&#10;  &lt;bcolor&gt;FFFFFFFF&lt;/bcolor&gt;&#10;  &lt;transparent&gt;True&lt;/transparent&gt;&#10;  &lt;resolution&gt;1800&lt;/resolution&gt;&#10;  &lt;imageh&gt;242&lt;/imageh&gt;&#10;  &lt;imagew&gt;507&lt;/imagew&gt;&#10;  &lt;scale&gt;50&lt;/scale&gt;&#10;  &lt;cursor&gt;28&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20597" y="2922975"/>
            <a:ext cx="770038" cy="367553"/>
          </a:xfrm>
          <a:prstGeom prst="rect">
            <a:avLst/>
          </a:prstGeom>
        </p:spPr>
      </p:pic>
      <p:cxnSp>
        <p:nvCxnSpPr>
          <p:cNvPr id="10" name="直線矢印コネクタ 9"/>
          <p:cNvCxnSpPr/>
          <p:nvPr/>
        </p:nvCxnSpPr>
        <p:spPr>
          <a:xfrm>
            <a:off x="1578274" y="4434778"/>
            <a:ext cx="4078452" cy="1"/>
          </a:xfrm>
          <a:prstGeom prst="straightConnector1">
            <a:avLst/>
          </a:prstGeom>
          <a:ln w="38100">
            <a:tailEnd type="arrow" w="lg" len="lg"/>
          </a:ln>
        </p:spPr>
        <p:style>
          <a:lnRef idx="3">
            <a:schemeClr val="dk1"/>
          </a:lnRef>
          <a:fillRef idx="0">
            <a:schemeClr val="dk1"/>
          </a:fillRef>
          <a:effectRef idx="2">
            <a:schemeClr val="dk1"/>
          </a:effectRef>
          <a:fontRef idx="minor">
            <a:schemeClr val="tx1"/>
          </a:fontRef>
        </p:style>
      </p:cxnSp>
      <p:pic>
        <p:nvPicPr>
          <p:cNvPr id="33" name="TexTeXPicture" descr="&lt;?xml version=&quot;1.0&quot; encoding=&quot;utf-16&quot;?&gt;&#10;&lt;TeXTeX&gt;&#10;  &lt;preamble&gt;\documentclass{jarticle}&#10;\usepackage{amsmath}&#10;\pagestyle{empty}&lt;/preamble&gt;&#10;  &lt;body&gt;\begin{align*} &#10;\omega&#10;\end{align*}&lt;/body&gt;&#10;  &lt;fcolor&gt;FF000000&lt;/fcolor&gt;&#10;  &lt;bcolor&gt;FFFFFFFF&lt;/bcolor&gt;&#10;  &lt;transparent&gt;True&lt;/transparent&gt;&#10;  &lt;resolution&gt;1800&lt;/resolution&gt;&#10;  &lt;imageh&gt;113&lt;/imageh&gt;&#10;  &lt;imagew&gt;148&lt;/imagew&gt;&#10;  &lt;scale&gt;50&lt;/scale&gt;&#10;  &lt;cursor&gt;22&lt;/cursor&gt;&#10;&lt;/TeXTeX&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14679" y="4673479"/>
            <a:ext cx="242047" cy="184807"/>
          </a:xfrm>
          <a:prstGeom prst="rect">
            <a:avLst/>
          </a:prstGeom>
        </p:spPr>
      </p:pic>
      <p:grpSp>
        <p:nvGrpSpPr>
          <p:cNvPr id="12" name="グループ化 11"/>
          <p:cNvGrpSpPr/>
          <p:nvPr/>
        </p:nvGrpSpPr>
        <p:grpSpPr>
          <a:xfrm>
            <a:off x="839115" y="5287885"/>
            <a:ext cx="2778325" cy="1435786"/>
            <a:chOff x="839115" y="5287885"/>
            <a:chExt cx="2778325" cy="1435786"/>
          </a:xfrm>
        </p:grpSpPr>
        <p:pic>
          <p:nvPicPr>
            <p:cNvPr id="31" name="TexTeXPicture" descr="&lt;?xml version=&quot;1.0&quot; encoding=&quot;utf-16&quot;?&gt;&#10;&lt;TeXTeX&gt;&#10;  &lt;preamble&gt;\documentclass{jarticle}&#10;\usepackage{amsmath}&#10;\pagestyle{empty}&lt;/preamble&gt;&#10;  &lt;body&gt;\begin{align*} &#10;\frac{ m_\rho }{m_\rho^{\rm vac}} &#10;= 1 - c \frac{ \rho }{\rho_{\rm vac}}&#10;\end{align*}&lt;/body&gt;&#10;  &lt;fcolor&gt;FF000000&lt;/fcolor&gt;&#10;  &lt;bcolor&gt;FFFFFFFF&lt;/bcolor&gt;&#10;  &lt;transparent&gt;True&lt;/transparent&gt;&#10;  &lt;resolution&gt;1800&lt;/resolution&gt;&#10;  &lt;imageh&gt;548&lt;/imageh&gt;&#10;  &lt;imagew&gt;1865&lt;/imagew&gt;&#10;  &lt;scale&gt;50&lt;/scale&gt;&#10;  &lt;cursor&gt;88&lt;/cursor&gt;&#10;&lt;/TeXTeX&g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37129" y="6125956"/>
              <a:ext cx="2034192" cy="597715"/>
            </a:xfrm>
            <a:prstGeom prst="rect">
              <a:avLst/>
            </a:prstGeom>
          </p:spPr>
        </p:pic>
        <p:sp>
          <p:nvSpPr>
            <p:cNvPr id="35" name="テキスト ボックス 34"/>
            <p:cNvSpPr txBox="1"/>
            <p:nvPr/>
          </p:nvSpPr>
          <p:spPr>
            <a:xfrm>
              <a:off x="839115" y="5287885"/>
              <a:ext cx="2778325" cy="738664"/>
            </a:xfrm>
            <a:prstGeom prst="rect">
              <a:avLst/>
            </a:prstGeom>
            <a:noFill/>
          </p:spPr>
          <p:txBody>
            <a:bodyPr wrap="none" rtlCol="0">
              <a:spAutoFit/>
            </a:bodyPr>
            <a:lstStyle/>
            <a:p>
              <a:pPr algn="ctr"/>
              <a:r>
                <a:rPr lang="ja-JP" altLang="en-US" sz="2400" dirty="0" smtClean="0"/>
                <a:t>媒質</a:t>
              </a:r>
              <a:r>
                <a:rPr lang="ja-JP" altLang="en-US" sz="2400" dirty="0"/>
                <a:t>中</a:t>
              </a:r>
              <a:r>
                <a:rPr lang="ja-JP" altLang="en-US" sz="2400" dirty="0" smtClean="0"/>
                <a:t>の</a:t>
              </a:r>
              <a:r>
                <a:rPr lang="en-US" altLang="ja-JP" sz="2400" dirty="0" smtClean="0"/>
                <a:t>QCD</a:t>
              </a:r>
              <a:r>
                <a:rPr lang="ja-JP" altLang="en-US" sz="2400" dirty="0" smtClean="0"/>
                <a:t>和則</a:t>
              </a:r>
              <a:endParaRPr lang="en-US" altLang="ja-JP" sz="2400" dirty="0" smtClean="0"/>
            </a:p>
            <a:p>
              <a:pPr algn="ctr"/>
              <a:r>
                <a:rPr kumimoji="1" lang="en-US" altLang="ja-JP" dirty="0" err="1" smtClean="0"/>
                <a:t>Hatsuda</a:t>
              </a:r>
              <a:r>
                <a:rPr kumimoji="1" lang="en-US" altLang="ja-JP" dirty="0" smtClean="0"/>
                <a:t>-Lee, 1992</a:t>
              </a:r>
              <a:endParaRPr kumimoji="1" lang="ja-JP" altLang="en-US" dirty="0"/>
            </a:p>
          </p:txBody>
        </p:sp>
      </p:grpSp>
      <p:grpSp>
        <p:nvGrpSpPr>
          <p:cNvPr id="11" name="グループ化 10"/>
          <p:cNvGrpSpPr/>
          <p:nvPr/>
        </p:nvGrpSpPr>
        <p:grpSpPr>
          <a:xfrm>
            <a:off x="3835606" y="4831976"/>
            <a:ext cx="5255578" cy="2008094"/>
            <a:chOff x="3835606" y="4831976"/>
            <a:chExt cx="5255578" cy="2008094"/>
          </a:xfrm>
        </p:grpSpPr>
        <p:sp>
          <p:nvSpPr>
            <p:cNvPr id="4" name="テキスト ボックス 3"/>
            <p:cNvSpPr txBox="1"/>
            <p:nvPr/>
          </p:nvSpPr>
          <p:spPr>
            <a:xfrm>
              <a:off x="4642910" y="5352268"/>
              <a:ext cx="1723549" cy="830997"/>
            </a:xfrm>
            <a:prstGeom prst="rect">
              <a:avLst/>
            </a:prstGeom>
            <a:noFill/>
          </p:spPr>
          <p:txBody>
            <a:bodyPr wrap="none" rtlCol="0">
              <a:spAutoFit/>
            </a:bodyPr>
            <a:lstStyle/>
            <a:p>
              <a:r>
                <a:rPr kumimoji="1" lang="ja-JP" altLang="en-US" sz="2400" dirty="0" smtClean="0"/>
                <a:t>核物質中の</a:t>
              </a:r>
              <a:endParaRPr kumimoji="1" lang="en-US" altLang="ja-JP" sz="2400" dirty="0" smtClean="0"/>
            </a:p>
            <a:p>
              <a:r>
                <a:rPr kumimoji="1" lang="ja-JP" altLang="en-US" sz="2400" dirty="0" smtClean="0"/>
                <a:t>媒質変化？</a:t>
              </a:r>
              <a:endParaRPr kumimoji="1" lang="ja-JP" altLang="en-US" sz="2400" dirty="0"/>
            </a:p>
          </p:txBody>
        </p:sp>
        <p:sp>
          <p:nvSpPr>
            <p:cNvPr id="5" name="テキスト ボックス 4"/>
            <p:cNvSpPr txBox="1"/>
            <p:nvPr/>
          </p:nvSpPr>
          <p:spPr>
            <a:xfrm>
              <a:off x="4642910" y="6132923"/>
              <a:ext cx="1654620" cy="461665"/>
            </a:xfrm>
            <a:prstGeom prst="rect">
              <a:avLst/>
            </a:prstGeom>
            <a:noFill/>
          </p:spPr>
          <p:txBody>
            <a:bodyPr wrap="none" rtlCol="0">
              <a:spAutoFit/>
            </a:bodyPr>
            <a:lstStyle/>
            <a:p>
              <a:r>
                <a:rPr kumimoji="1" lang="en-US" altLang="ja-JP" sz="2400" dirty="0" smtClean="0"/>
                <a:t>E325@KEK</a:t>
              </a:r>
              <a:endParaRPr kumimoji="1" lang="ja-JP" altLang="en-US" sz="2400" dirty="0"/>
            </a:p>
          </p:txBody>
        </p:sp>
        <p:sp>
          <p:nvSpPr>
            <p:cNvPr id="22" name="右矢印 21"/>
            <p:cNvSpPr/>
            <p:nvPr/>
          </p:nvSpPr>
          <p:spPr>
            <a:xfrm>
              <a:off x="3835606" y="5449566"/>
              <a:ext cx="589138" cy="11539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p:cNvPicPr>
              <a:picLocks noChangeAspect="1"/>
            </p:cNvPicPr>
            <p:nvPr/>
          </p:nvPicPr>
          <p:blipFill rotWithShape="1">
            <a:blip r:embed="rId7"/>
            <a:srcRect t="48568"/>
            <a:stretch/>
          </p:blipFill>
          <p:spPr>
            <a:xfrm>
              <a:off x="6350684" y="4831976"/>
              <a:ext cx="2740500" cy="2008094"/>
            </a:xfrm>
            <a:prstGeom prst="rect">
              <a:avLst/>
            </a:prstGeom>
          </p:spPr>
        </p:pic>
      </p:grpSp>
      <p:pic>
        <p:nvPicPr>
          <p:cNvPr id="8" name="TexTeXPicture" descr="&lt;?xml version=&quot;1.0&quot; encoding=&quot;utf-16&quot;?&gt;&#10;&lt;TeXTeX&gt;&#10;  &lt;preamble&gt;\documentclass{jarticle}&#10;\usepackage{amsmath}&#10;\pagestyle{empty}&lt;/preamble&gt;&#10;  &lt;body&gt;\begin{align*} &#10;\rho(\omega)&#10;\end{align*}&lt;/body&gt;&#10;  &lt;fcolor&gt;FF000000&lt;/fcolor&gt;&#10;  &lt;bcolor&gt;FFFFFFFF&lt;/bcolor&gt;&#10;  &lt;transparent&gt;True&lt;/transparent&gt;&#10;  &lt;resolution&gt;1800&lt;/resolution&gt;&#10;  &lt;imageh&gt;249&lt;/imageh&gt;&#10;  &lt;imagew&gt;454&lt;/imagew&gt;&#10;  &lt;scale&gt;50&lt;/scale&gt;&#10;  &lt;cursor&gt;28&lt;/cursor&gt;&#10;&lt;/TeXTeX&gt;"/>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6200000">
            <a:off x="1133442" y="3226844"/>
            <a:ext cx="687116" cy="376855"/>
          </a:xfrm>
          <a:prstGeom prst="rect">
            <a:avLst/>
          </a:prstGeom>
        </p:spPr>
      </p:pic>
    </p:spTree>
    <p:extLst>
      <p:ext uri="{BB962C8B-B14F-4D97-AF65-F5344CB8AC3E}">
        <p14:creationId xmlns:p14="http://schemas.microsoft.com/office/powerpoint/2010/main" val="474192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QCD</a:t>
            </a:r>
            <a:r>
              <a:rPr kumimoji="1" lang="ja-JP" altLang="en-US" dirty="0" smtClean="0"/>
              <a:t>和則とスペクトル関数</a:t>
            </a:r>
            <a:endParaRPr kumimoji="1" lang="ja-JP" altLang="en-US" dirty="0"/>
          </a:p>
        </p:txBody>
      </p:sp>
      <p:sp>
        <p:nvSpPr>
          <p:cNvPr id="4" name="正方形/長方形 3"/>
          <p:cNvSpPr/>
          <p:nvPr/>
        </p:nvSpPr>
        <p:spPr>
          <a:xfrm>
            <a:off x="420294" y="3060588"/>
            <a:ext cx="6302188" cy="307777"/>
          </a:xfrm>
          <a:prstGeom prst="rect">
            <a:avLst/>
          </a:prstGeom>
        </p:spPr>
        <p:txBody>
          <a:bodyPr wrap="square">
            <a:spAutoFit/>
          </a:bodyPr>
          <a:lstStyle/>
          <a:p>
            <a:r>
              <a:rPr lang="en-US" altLang="ja-JP" sz="1400" dirty="0" smtClean="0"/>
              <a:t>http</a:t>
            </a:r>
            <a:r>
              <a:rPr lang="en-US" altLang="ja-JP" sz="1400" dirty="0"/>
              <a:t>://macdls.lbl.gov/DLS_WWW_Files/DLSWorkshop/proceedings.html</a:t>
            </a:r>
            <a:endParaRPr lang="ja-JP" altLang="en-US" sz="1400" dirty="0"/>
          </a:p>
        </p:txBody>
      </p:sp>
      <p:sp>
        <p:nvSpPr>
          <p:cNvPr id="5" name="正方形/長方形 4"/>
          <p:cNvSpPr/>
          <p:nvPr/>
        </p:nvSpPr>
        <p:spPr>
          <a:xfrm>
            <a:off x="420294" y="2124348"/>
            <a:ext cx="6268348" cy="1015663"/>
          </a:xfrm>
          <a:prstGeom prst="rect">
            <a:avLst/>
          </a:prstGeom>
        </p:spPr>
        <p:txBody>
          <a:bodyPr wrap="square">
            <a:spAutoFit/>
          </a:bodyPr>
          <a:lstStyle/>
          <a:p>
            <a:r>
              <a:rPr lang="en-US" altLang="ja-JP" sz="2400" dirty="0" smtClean="0"/>
              <a:t>comment by </a:t>
            </a:r>
            <a:r>
              <a:rPr lang="ja-JP" altLang="en-US" sz="2400" dirty="0" smtClean="0"/>
              <a:t>初田さん</a:t>
            </a:r>
            <a:endParaRPr lang="en-US" altLang="ja-JP" sz="2400" dirty="0" smtClean="0"/>
          </a:p>
          <a:p>
            <a:r>
              <a:rPr lang="en-US" altLang="ja-JP" dirty="0" smtClean="0"/>
              <a:t>International </a:t>
            </a:r>
            <a:r>
              <a:rPr lang="en-US" altLang="ja-JP" dirty="0"/>
              <a:t>Conference on Soft </a:t>
            </a:r>
            <a:r>
              <a:rPr lang="en-US" altLang="ja-JP" dirty="0" err="1" smtClean="0"/>
              <a:t>Dilepton</a:t>
            </a:r>
            <a:r>
              <a:rPr lang="ja-JP" altLang="en-US" dirty="0" smtClean="0"/>
              <a:t> </a:t>
            </a:r>
            <a:r>
              <a:rPr lang="en-US" altLang="ja-JP" dirty="0" smtClean="0"/>
              <a:t>Production</a:t>
            </a:r>
          </a:p>
          <a:p>
            <a:r>
              <a:rPr lang="en-US" altLang="ja-JP" dirty="0" smtClean="0"/>
              <a:t>LBNL, 1997</a:t>
            </a:r>
            <a:endParaRPr lang="ja-JP" altLang="en-US" dirty="0"/>
          </a:p>
        </p:txBody>
      </p:sp>
      <p:sp>
        <p:nvSpPr>
          <p:cNvPr id="7" name="テキスト ボックス 6"/>
          <p:cNvSpPr txBox="1"/>
          <p:nvPr/>
        </p:nvSpPr>
        <p:spPr>
          <a:xfrm>
            <a:off x="1317809" y="6221507"/>
            <a:ext cx="6647974" cy="461665"/>
          </a:xfrm>
          <a:prstGeom prst="rect">
            <a:avLst/>
          </a:prstGeom>
          <a:noFill/>
        </p:spPr>
        <p:txBody>
          <a:bodyPr wrap="none" rtlCol="0">
            <a:spAutoFit/>
          </a:bodyPr>
          <a:lstStyle/>
          <a:p>
            <a:r>
              <a:rPr lang="en-US" altLang="ja-JP" sz="2400" dirty="0" smtClean="0"/>
              <a:t>※</a:t>
            </a:r>
            <a:r>
              <a:rPr lang="ja-JP" altLang="en-US" sz="2400" dirty="0" smtClean="0"/>
              <a:t>実験的に積分値を出すのは誤差との戦いか？</a:t>
            </a:r>
            <a:endParaRPr kumimoji="1" lang="ja-JP" altLang="en-US" sz="2400" dirty="0"/>
          </a:p>
        </p:txBody>
      </p:sp>
      <p:grpSp>
        <p:nvGrpSpPr>
          <p:cNvPr id="9" name="グループ化 8"/>
          <p:cNvGrpSpPr/>
          <p:nvPr/>
        </p:nvGrpSpPr>
        <p:grpSpPr>
          <a:xfrm>
            <a:off x="420294" y="3462774"/>
            <a:ext cx="8656358" cy="2502188"/>
            <a:chOff x="420294" y="3462774"/>
            <a:chExt cx="8656358" cy="2502188"/>
          </a:xfrm>
        </p:grpSpPr>
        <p:pic>
          <p:nvPicPr>
            <p:cNvPr id="1026" name="Picture 2" descr="http://macdls.lbl.gov/DLS_WWW_Files/DLSWorkshop/contents/hatsuda_jpeg/image/_hatsuda_p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294" y="3845856"/>
              <a:ext cx="1219253" cy="1567612"/>
            </a:xfrm>
            <a:prstGeom prst="rect">
              <a:avLst/>
            </a:prstGeom>
            <a:noFill/>
            <a:extLst>
              <a:ext uri="{909E8E84-426E-40DD-AFC4-6F175D3DCCD1}">
                <a14:hiddenFill xmlns:a14="http://schemas.microsoft.com/office/drawing/2010/main">
                  <a:solidFill>
                    <a:srgbClr val="FFFFFF"/>
                  </a:solidFill>
                </a14:hiddenFill>
              </a:ext>
            </a:extLst>
          </p:spPr>
        </p:pic>
        <p:sp>
          <p:nvSpPr>
            <p:cNvPr id="6" name="角丸四角形吹き出し 5"/>
            <p:cNvSpPr/>
            <p:nvPr/>
          </p:nvSpPr>
          <p:spPr>
            <a:xfrm>
              <a:off x="1801903" y="3571545"/>
              <a:ext cx="2922497" cy="2021101"/>
            </a:xfrm>
            <a:prstGeom prst="wedgeRoundRectCallout">
              <a:avLst>
                <a:gd name="adj1" fmla="val -58370"/>
                <a:gd name="adj2" fmla="val 15313"/>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2400" dirty="0" smtClean="0"/>
                <a:t>スペクトル自身よりも、積分値の方がより直接的に実験と</a:t>
              </a:r>
              <a:r>
                <a:rPr kumimoji="1" lang="en-US" altLang="ja-JP" sz="2400" dirty="0" smtClean="0"/>
                <a:t>QCD</a:t>
              </a:r>
              <a:r>
                <a:rPr kumimoji="1" lang="ja-JP" altLang="en-US" sz="2400" dirty="0" smtClean="0"/>
                <a:t>凝縮を比較できる</a:t>
              </a:r>
              <a:endParaRPr kumimoji="1" lang="ja-JP" altLang="en-US" sz="2400" dirty="0"/>
            </a:p>
          </p:txBody>
        </p:sp>
        <p:sp>
          <p:nvSpPr>
            <p:cNvPr id="3" name="テキスト ボックス 2"/>
            <p:cNvSpPr txBox="1"/>
            <p:nvPr/>
          </p:nvSpPr>
          <p:spPr>
            <a:xfrm>
              <a:off x="4368312" y="5595630"/>
              <a:ext cx="4708340" cy="369332"/>
            </a:xfrm>
            <a:prstGeom prst="rect">
              <a:avLst/>
            </a:prstGeom>
            <a:noFill/>
          </p:spPr>
          <p:txBody>
            <a:bodyPr wrap="none" rtlCol="0">
              <a:spAutoFit/>
            </a:bodyPr>
            <a:lstStyle/>
            <a:p>
              <a:r>
                <a:rPr kumimoji="1" lang="en-US" altLang="ja-JP" dirty="0" smtClean="0"/>
                <a:t>See also, </a:t>
              </a:r>
              <a:r>
                <a:rPr kumimoji="1" lang="en-US" altLang="ja-JP" dirty="0" err="1" smtClean="0"/>
                <a:t>Hatsuda</a:t>
              </a:r>
              <a:r>
                <a:rPr kumimoji="1" lang="en-US" altLang="ja-JP" dirty="0" smtClean="0"/>
                <a:t>, </a:t>
              </a:r>
              <a:r>
                <a:rPr kumimoji="1" lang="en-US" altLang="ja-JP" dirty="0" err="1" smtClean="0"/>
                <a:t>Hayano</a:t>
              </a:r>
              <a:r>
                <a:rPr kumimoji="1" lang="en-US" altLang="ja-JP" dirty="0" smtClean="0"/>
                <a:t>, RMP</a:t>
              </a:r>
              <a:r>
                <a:rPr kumimoji="1" lang="en-US" altLang="ja-JP" b="1" dirty="0" smtClean="0"/>
                <a:t>82</a:t>
              </a:r>
              <a:r>
                <a:rPr kumimoji="1" lang="en-US" altLang="ja-JP" dirty="0" smtClean="0"/>
                <a:t>, 2949</a:t>
              </a:r>
              <a:endParaRPr kumimoji="1" lang="ja-JP" altLang="en-US" dirty="0"/>
            </a:p>
          </p:txBody>
        </p:sp>
        <p:pic>
          <p:nvPicPr>
            <p:cNvPr id="8" name="Picture 2" descr="http://macdls.lbl.gov/DLS_WWW_Files/DLSWorkshop/contents/hatsuda_jpeg/image/hatsuda_31_of_31.jpg"/>
            <p:cNvPicPr>
              <a:picLocks noChangeAspect="1" noChangeArrowheads="1"/>
            </p:cNvPicPr>
            <p:nvPr/>
          </p:nvPicPr>
          <p:blipFill rotWithShape="1">
            <a:blip r:embed="rId3">
              <a:extLst>
                <a:ext uri="{28A0092B-C50C-407E-A947-70E740481C1C}">
                  <a14:useLocalDpi xmlns:a14="http://schemas.microsoft.com/office/drawing/2010/main" val="0"/>
                </a:ext>
              </a:extLst>
            </a:blip>
            <a:srcRect l="17309" t="27400" r="18272" b="39458"/>
            <a:stretch/>
          </p:blipFill>
          <p:spPr bwMode="auto">
            <a:xfrm>
              <a:off x="4886756" y="3462774"/>
              <a:ext cx="4025153" cy="207084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38802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Mass Broadening</a:t>
            </a:r>
            <a:endParaRPr kumimoji="1" lang="ja-JP" altLang="en-US" dirty="0"/>
          </a:p>
        </p:txBody>
      </p:sp>
      <p:sp>
        <p:nvSpPr>
          <p:cNvPr id="3" name="テキスト ボックス 2"/>
          <p:cNvSpPr txBox="1"/>
          <p:nvPr/>
        </p:nvSpPr>
        <p:spPr>
          <a:xfrm>
            <a:off x="6211709" y="2142566"/>
            <a:ext cx="2496196" cy="400110"/>
          </a:xfrm>
          <a:prstGeom prst="rect">
            <a:avLst/>
          </a:prstGeom>
          <a:noFill/>
        </p:spPr>
        <p:txBody>
          <a:bodyPr wrap="none" rtlCol="0">
            <a:spAutoFit/>
          </a:bodyPr>
          <a:lstStyle/>
          <a:p>
            <a:r>
              <a:rPr kumimoji="1" lang="en-US" altLang="ja-JP" sz="2000" dirty="0" smtClean="0"/>
              <a:t>Rapp, Wambach+</a:t>
            </a:r>
            <a:endParaRPr kumimoji="1" lang="ja-JP" altLang="en-US" sz="2000" dirty="0"/>
          </a:p>
        </p:txBody>
      </p:sp>
      <p:sp>
        <p:nvSpPr>
          <p:cNvPr id="4" name="テキスト ボックス 3"/>
          <p:cNvSpPr txBox="1"/>
          <p:nvPr/>
        </p:nvSpPr>
        <p:spPr>
          <a:xfrm>
            <a:off x="421341" y="2542676"/>
            <a:ext cx="5790368" cy="830997"/>
          </a:xfrm>
          <a:prstGeom prst="rect">
            <a:avLst/>
          </a:prstGeom>
          <a:noFill/>
        </p:spPr>
        <p:txBody>
          <a:bodyPr wrap="none" rtlCol="0">
            <a:spAutoFit/>
          </a:bodyPr>
          <a:lstStyle/>
          <a:p>
            <a:pPr marL="285750" indent="-285750">
              <a:buFont typeface="Wingdings" panose="05000000000000000000" pitchFamily="2" charset="2"/>
              <a:buChar char="Ø"/>
            </a:pPr>
            <a:r>
              <a:rPr kumimoji="1" lang="en-US" altLang="ja-JP" sz="2400" dirty="0" smtClean="0"/>
              <a:t>vector meson dominance </a:t>
            </a:r>
            <a:r>
              <a:rPr kumimoji="1" lang="en-US" altLang="ja-JP" dirty="0" smtClean="0"/>
              <a:t>J.J. Sakurai</a:t>
            </a:r>
          </a:p>
          <a:p>
            <a:pPr marL="285750" indent="-285750">
              <a:buFont typeface="Wingdings" panose="05000000000000000000" pitchFamily="2" charset="2"/>
              <a:buChar char="Ø"/>
            </a:pPr>
            <a:r>
              <a:rPr lang="ja-JP" altLang="en-US" sz="2400" dirty="0" smtClean="0"/>
              <a:t>ハドロン有効</a:t>
            </a:r>
            <a:r>
              <a:rPr lang="ja-JP" altLang="en-US" sz="2400" dirty="0"/>
              <a:t>模型</a:t>
            </a:r>
            <a:endParaRPr kumimoji="1" lang="ja-JP" altLang="en-US" sz="2400" dirty="0"/>
          </a:p>
        </p:txBody>
      </p:sp>
      <p:pic>
        <p:nvPicPr>
          <p:cNvPr id="5" name="図 4"/>
          <p:cNvPicPr>
            <a:picLocks noChangeAspect="1"/>
          </p:cNvPicPr>
          <p:nvPr/>
        </p:nvPicPr>
        <p:blipFill>
          <a:blip r:embed="rId2"/>
          <a:stretch>
            <a:fillRect/>
          </a:stretch>
        </p:blipFill>
        <p:spPr>
          <a:xfrm>
            <a:off x="500003" y="3388297"/>
            <a:ext cx="4789173" cy="1108299"/>
          </a:xfrm>
          <a:prstGeom prst="rect">
            <a:avLst/>
          </a:prstGeom>
        </p:spPr>
      </p:pic>
      <p:pic>
        <p:nvPicPr>
          <p:cNvPr id="6" name="図 5"/>
          <p:cNvPicPr>
            <a:picLocks noChangeAspect="1"/>
          </p:cNvPicPr>
          <p:nvPr/>
        </p:nvPicPr>
        <p:blipFill>
          <a:blip r:embed="rId3"/>
          <a:stretch>
            <a:fillRect/>
          </a:stretch>
        </p:blipFill>
        <p:spPr>
          <a:xfrm>
            <a:off x="5289175" y="3901301"/>
            <a:ext cx="3765177" cy="2865452"/>
          </a:xfrm>
          <a:prstGeom prst="rect">
            <a:avLst/>
          </a:prstGeom>
        </p:spPr>
      </p:pic>
      <p:sp>
        <p:nvSpPr>
          <p:cNvPr id="7" name="テキスト ボックス 6"/>
          <p:cNvSpPr txBox="1"/>
          <p:nvPr/>
        </p:nvSpPr>
        <p:spPr>
          <a:xfrm>
            <a:off x="500003" y="5229623"/>
            <a:ext cx="3877985" cy="830997"/>
          </a:xfrm>
          <a:prstGeom prst="rect">
            <a:avLst/>
          </a:prstGeom>
          <a:noFill/>
        </p:spPr>
        <p:txBody>
          <a:bodyPr wrap="none" rtlCol="0">
            <a:spAutoFit/>
          </a:bodyPr>
          <a:lstStyle/>
          <a:p>
            <a:r>
              <a:rPr kumimoji="1" lang="ja-JP" altLang="en-US" sz="2400" dirty="0" smtClean="0"/>
              <a:t>高温ハドロン物質中の</a:t>
            </a:r>
            <a:endParaRPr kumimoji="1" lang="en-US" altLang="ja-JP" sz="2400" dirty="0" smtClean="0"/>
          </a:p>
          <a:p>
            <a:r>
              <a:rPr kumimoji="1" lang="ja-JP" altLang="en-US" sz="2400" dirty="0" smtClean="0"/>
              <a:t>スペクトル関数は、溶ける</a:t>
            </a:r>
            <a:endParaRPr kumimoji="1" lang="ja-JP" altLang="en-US" sz="2400" dirty="0"/>
          </a:p>
        </p:txBody>
      </p:sp>
      <p:sp>
        <p:nvSpPr>
          <p:cNvPr id="8" name="テキスト ボックス 7"/>
          <p:cNvSpPr txBox="1"/>
          <p:nvPr/>
        </p:nvSpPr>
        <p:spPr>
          <a:xfrm>
            <a:off x="1524000" y="6060620"/>
            <a:ext cx="3052439" cy="400110"/>
          </a:xfrm>
          <a:prstGeom prst="rect">
            <a:avLst/>
          </a:prstGeom>
          <a:noFill/>
        </p:spPr>
        <p:txBody>
          <a:bodyPr wrap="none" rtlCol="0">
            <a:spAutoFit/>
          </a:bodyPr>
          <a:lstStyle/>
          <a:p>
            <a:r>
              <a:rPr kumimoji="1" lang="en-US" altLang="ja-JP" sz="2000" dirty="0" smtClean="0"/>
              <a:t>Rapp, Wambach, 1999</a:t>
            </a:r>
            <a:endParaRPr kumimoji="1" lang="ja-JP" altLang="en-US" sz="2000" dirty="0"/>
          </a:p>
        </p:txBody>
      </p:sp>
      <p:sp>
        <p:nvSpPr>
          <p:cNvPr id="9" name="曲折矢印 8"/>
          <p:cNvSpPr/>
          <p:nvPr/>
        </p:nvSpPr>
        <p:spPr>
          <a:xfrm rot="10800000" flipH="1">
            <a:off x="3816309" y="4487631"/>
            <a:ext cx="1285641" cy="1105448"/>
          </a:xfrm>
          <a:prstGeom prst="bentArrow">
            <a:avLst>
              <a:gd name="adj1" fmla="val 37975"/>
              <a:gd name="adj2" fmla="val 37975"/>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32217971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ρ</a:t>
            </a:r>
            <a:r>
              <a:rPr kumimoji="1" lang="ja-JP" altLang="en-US" dirty="0" smtClean="0"/>
              <a:t>の</a:t>
            </a:r>
            <a:r>
              <a:rPr lang="ja-JP" altLang="en-US" dirty="0"/>
              <a:t>溶解</a:t>
            </a:r>
            <a:r>
              <a:rPr kumimoji="1" lang="ja-JP" altLang="en-US" dirty="0" smtClean="0"/>
              <a:t>は、カイラル対称性の回復と関係しているのか？</a:t>
            </a:r>
            <a:endParaRPr kumimoji="1" lang="ja-JP" altLang="en-US" dirty="0"/>
          </a:p>
        </p:txBody>
      </p:sp>
      <p:sp>
        <p:nvSpPr>
          <p:cNvPr id="4" name="テキスト ボックス 3"/>
          <p:cNvSpPr txBox="1"/>
          <p:nvPr/>
        </p:nvSpPr>
        <p:spPr>
          <a:xfrm>
            <a:off x="448235" y="2510117"/>
            <a:ext cx="4231341" cy="954107"/>
          </a:xfrm>
          <a:prstGeom prst="rect">
            <a:avLst/>
          </a:prstGeom>
          <a:noFill/>
        </p:spPr>
        <p:txBody>
          <a:bodyPr wrap="square" rtlCol="0">
            <a:spAutoFit/>
          </a:bodyPr>
          <a:lstStyle/>
          <a:p>
            <a:r>
              <a:rPr kumimoji="1" lang="ja-JP" altLang="en-US" sz="3200" dirty="0" smtClean="0"/>
              <a:t>①</a:t>
            </a:r>
            <a:r>
              <a:rPr kumimoji="1" lang="en-US" altLang="ja-JP" sz="2400" dirty="0" smtClean="0"/>
              <a:t>V</a:t>
            </a:r>
            <a:r>
              <a:rPr kumimoji="1" lang="ja-JP" altLang="en-US" sz="2400" dirty="0" smtClean="0"/>
              <a:t>と</a:t>
            </a:r>
            <a:r>
              <a:rPr kumimoji="1" lang="en-US" altLang="ja-JP" sz="2400" dirty="0" smtClean="0"/>
              <a:t>AV</a:t>
            </a:r>
            <a:r>
              <a:rPr kumimoji="1" lang="ja-JP" altLang="en-US" sz="2400" dirty="0" smtClean="0"/>
              <a:t>のスペクトルが、</a:t>
            </a:r>
            <a:r>
              <a:rPr lang="ja-JP" altLang="en-US" sz="2400" dirty="0"/>
              <a:t>高温</a:t>
            </a:r>
            <a:r>
              <a:rPr lang="ja-JP" altLang="en-US" sz="2400" dirty="0" smtClean="0"/>
              <a:t>で</a:t>
            </a:r>
            <a:r>
              <a:rPr kumimoji="1" lang="ja-JP" altLang="en-US" sz="2400" dirty="0" smtClean="0"/>
              <a:t>縮退する傾向を示す。</a:t>
            </a:r>
            <a:endParaRPr kumimoji="1" lang="ja-JP" altLang="en-US" sz="2400" dirty="0"/>
          </a:p>
        </p:txBody>
      </p:sp>
      <p:sp>
        <p:nvSpPr>
          <p:cNvPr id="5" name="テキスト ボックス 4"/>
          <p:cNvSpPr txBox="1"/>
          <p:nvPr/>
        </p:nvSpPr>
        <p:spPr>
          <a:xfrm>
            <a:off x="448235" y="4123762"/>
            <a:ext cx="4401671" cy="1323439"/>
          </a:xfrm>
          <a:prstGeom prst="rect">
            <a:avLst/>
          </a:prstGeom>
          <a:noFill/>
        </p:spPr>
        <p:txBody>
          <a:bodyPr wrap="square" rtlCol="0">
            <a:spAutoFit/>
          </a:bodyPr>
          <a:lstStyle/>
          <a:p>
            <a:r>
              <a:rPr kumimoji="1" lang="ja-JP" altLang="en-US" sz="3200" dirty="0" smtClean="0"/>
              <a:t>②</a:t>
            </a:r>
            <a:r>
              <a:rPr lang="en-US" altLang="ja-JP" sz="2400" dirty="0" smtClean="0"/>
              <a:t>Rapp, Wambach</a:t>
            </a:r>
            <a:r>
              <a:rPr lang="ja-JP" altLang="en-US" sz="2400" dirty="0" smtClean="0"/>
              <a:t>のモデルで得られたスペクトルは、摂動論のスペクトルに漸近する。</a:t>
            </a:r>
            <a:endParaRPr kumimoji="1" lang="en-US" altLang="ja-JP" sz="2400" dirty="0" smtClean="0"/>
          </a:p>
        </p:txBody>
      </p:sp>
      <p:sp>
        <p:nvSpPr>
          <p:cNvPr id="3" name="テキスト ボックス 2"/>
          <p:cNvSpPr txBox="1"/>
          <p:nvPr/>
        </p:nvSpPr>
        <p:spPr>
          <a:xfrm>
            <a:off x="761168" y="5611903"/>
            <a:ext cx="3605474" cy="461665"/>
          </a:xfrm>
          <a:prstGeom prst="rect">
            <a:avLst/>
          </a:prstGeom>
          <a:noFill/>
        </p:spPr>
        <p:txBody>
          <a:bodyPr wrap="none" rtlCol="0">
            <a:spAutoFit/>
          </a:bodyPr>
          <a:lstStyle/>
          <a:p>
            <a:r>
              <a:rPr kumimoji="1" lang="ja-JP" altLang="en-US" sz="2400" dirty="0" smtClean="0"/>
              <a:t>“</a:t>
            </a:r>
            <a:r>
              <a:rPr kumimoji="1" lang="en-US" altLang="ja-JP" sz="2400" dirty="0" smtClean="0"/>
              <a:t>quark-hadron duality”</a:t>
            </a:r>
            <a:endParaRPr kumimoji="1" lang="ja-JP" altLang="en-US" sz="2400" dirty="0"/>
          </a:p>
        </p:txBody>
      </p:sp>
      <p:pic>
        <p:nvPicPr>
          <p:cNvPr id="6" name="図 5"/>
          <p:cNvPicPr>
            <a:picLocks noChangeAspect="1"/>
          </p:cNvPicPr>
          <p:nvPr/>
        </p:nvPicPr>
        <p:blipFill>
          <a:blip r:embed="rId2"/>
          <a:stretch>
            <a:fillRect/>
          </a:stretch>
        </p:blipFill>
        <p:spPr>
          <a:xfrm>
            <a:off x="5501217" y="2522214"/>
            <a:ext cx="3416850" cy="4300185"/>
          </a:xfrm>
          <a:prstGeom prst="rect">
            <a:avLst/>
          </a:prstGeom>
        </p:spPr>
      </p:pic>
      <p:sp>
        <p:nvSpPr>
          <p:cNvPr id="7" name="テキスト ボックス 6"/>
          <p:cNvSpPr txBox="1"/>
          <p:nvPr/>
        </p:nvSpPr>
        <p:spPr>
          <a:xfrm>
            <a:off x="6571127" y="5842735"/>
            <a:ext cx="1880643" cy="369332"/>
          </a:xfrm>
          <a:prstGeom prst="rect">
            <a:avLst/>
          </a:prstGeom>
          <a:noFill/>
        </p:spPr>
        <p:txBody>
          <a:bodyPr wrap="none" rtlCol="0">
            <a:spAutoFit/>
          </a:bodyPr>
          <a:lstStyle/>
          <a:p>
            <a:r>
              <a:rPr kumimoji="1" lang="en-US" altLang="ja-JP" dirty="0" smtClean="0"/>
              <a:t>arXiv:0901.3289</a:t>
            </a:r>
            <a:endParaRPr kumimoji="1" lang="ja-JP" altLang="en-US" dirty="0"/>
          </a:p>
        </p:txBody>
      </p:sp>
    </p:spTree>
    <p:extLst>
      <p:ext uri="{BB962C8B-B14F-4D97-AF65-F5344CB8AC3E}">
        <p14:creationId xmlns:p14="http://schemas.microsoft.com/office/powerpoint/2010/main" val="3930079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質問群から</a:t>
            </a:r>
            <a:endParaRPr kumimoji="1" lang="ja-JP" altLang="en-US" dirty="0"/>
          </a:p>
        </p:txBody>
      </p:sp>
      <p:sp>
        <p:nvSpPr>
          <p:cNvPr id="3" name="コンテンツ プレースホルダー 2"/>
          <p:cNvSpPr>
            <a:spLocks noGrp="1"/>
          </p:cNvSpPr>
          <p:nvPr>
            <p:ph idx="1"/>
          </p:nvPr>
        </p:nvSpPr>
        <p:spPr>
          <a:xfrm>
            <a:off x="304801" y="2444382"/>
            <a:ext cx="8543364" cy="3346827"/>
          </a:xfrm>
        </p:spPr>
        <p:txBody>
          <a:bodyPr/>
          <a:lstStyle/>
          <a:p>
            <a:r>
              <a:rPr lang="en-US" altLang="ja-JP" dirty="0">
                <a:solidFill>
                  <a:schemeClr val="tx1"/>
                </a:solidFill>
              </a:rPr>
              <a:t>82. </a:t>
            </a:r>
            <a:r>
              <a:rPr lang="en-US" altLang="ja-JP" b="1" dirty="0">
                <a:solidFill>
                  <a:srgbClr val="FF0000"/>
                </a:solidFill>
              </a:rPr>
              <a:t>Rapp-Wambach</a:t>
            </a:r>
            <a:r>
              <a:rPr lang="ja-JP" altLang="en-US" dirty="0">
                <a:solidFill>
                  <a:srgbClr val="FF0000"/>
                </a:solidFill>
              </a:rPr>
              <a:t>のレプトン対の生成の計算はどれだけ信用できると思っているのか？ </a:t>
            </a:r>
            <a:endParaRPr lang="en-US" altLang="ja-JP" dirty="0" smtClean="0">
              <a:solidFill>
                <a:srgbClr val="FF0000"/>
              </a:solidFill>
            </a:endParaRPr>
          </a:p>
          <a:p>
            <a:r>
              <a:rPr kumimoji="1" lang="en-US" altLang="ja-JP" dirty="0" smtClean="0">
                <a:solidFill>
                  <a:schemeClr val="tx1"/>
                </a:solidFill>
              </a:rPr>
              <a:t>94. </a:t>
            </a:r>
            <a:r>
              <a:rPr lang="ja-JP" altLang="en-US" b="1" dirty="0" smtClean="0">
                <a:solidFill>
                  <a:srgbClr val="FF0000"/>
                </a:solidFill>
              </a:rPr>
              <a:t>カイラル</a:t>
            </a:r>
            <a:r>
              <a:rPr lang="ja-JP" altLang="en-US" b="1" dirty="0">
                <a:solidFill>
                  <a:srgbClr val="FF0000"/>
                </a:solidFill>
              </a:rPr>
              <a:t>対称性の回復現象</a:t>
            </a:r>
            <a:r>
              <a:rPr lang="ja-JP" altLang="en-US" dirty="0">
                <a:solidFill>
                  <a:srgbClr val="FF0000"/>
                </a:solidFill>
              </a:rPr>
              <a:t>は現状、見えているのか</a:t>
            </a:r>
            <a:r>
              <a:rPr lang="en-US" altLang="ja-JP" dirty="0">
                <a:solidFill>
                  <a:srgbClr val="FF0000"/>
                </a:solidFill>
              </a:rPr>
              <a:t>(rho meson</a:t>
            </a:r>
            <a:r>
              <a:rPr lang="ja-JP" altLang="en-US" dirty="0">
                <a:solidFill>
                  <a:srgbClr val="FF0000"/>
                </a:solidFill>
              </a:rPr>
              <a:t>の質量など</a:t>
            </a:r>
            <a:r>
              <a:rPr lang="en-US" altLang="ja-JP" dirty="0">
                <a:solidFill>
                  <a:srgbClr val="FF0000"/>
                </a:solidFill>
              </a:rPr>
              <a:t>)</a:t>
            </a:r>
            <a:r>
              <a:rPr lang="ja-JP" altLang="en-US" dirty="0" err="1">
                <a:solidFill>
                  <a:srgbClr val="FF0000"/>
                </a:solidFill>
              </a:rPr>
              <a:t>。</a:t>
            </a:r>
            <a:r>
              <a:rPr lang="ja-JP" altLang="en-US" dirty="0">
                <a:solidFill>
                  <a:srgbClr val="FF0000"/>
                </a:solidFill>
              </a:rPr>
              <a:t> </a:t>
            </a:r>
            <a:endParaRPr lang="en-US" altLang="ja-JP" dirty="0" smtClean="0">
              <a:solidFill>
                <a:srgbClr val="FF0000"/>
              </a:solidFill>
            </a:endParaRPr>
          </a:p>
          <a:p>
            <a:r>
              <a:rPr lang="en-US" altLang="ja-JP" dirty="0"/>
              <a:t>95. low mass di-lepton enhancement</a:t>
            </a:r>
            <a:r>
              <a:rPr lang="ja-JP" altLang="en-US" dirty="0"/>
              <a:t>はどう理解されているのか。 </a:t>
            </a:r>
            <a:endParaRPr lang="en-US" altLang="ja-JP" dirty="0" smtClean="0"/>
          </a:p>
          <a:p>
            <a:r>
              <a:rPr kumimoji="1" lang="en-US" altLang="ja-JP" dirty="0" smtClean="0"/>
              <a:t>128. </a:t>
            </a:r>
            <a:r>
              <a:rPr lang="ja-JP" altLang="en-US" dirty="0" smtClean="0"/>
              <a:t>光子</a:t>
            </a:r>
            <a:r>
              <a:rPr lang="ja-JP" altLang="en-US" dirty="0"/>
              <a:t>・レプトン対は</a:t>
            </a:r>
            <a:r>
              <a:rPr lang="en-US" altLang="ja-JP" dirty="0"/>
              <a:t>QGP</a:t>
            </a:r>
            <a:r>
              <a:rPr lang="ja-JP" altLang="en-US" dirty="0"/>
              <a:t>の直接的信号になるとよく言われますが、実験室での観測から</a:t>
            </a:r>
            <a:r>
              <a:rPr lang="en-US" altLang="ja-JP" b="1" dirty="0"/>
              <a:t>QGP</a:t>
            </a:r>
            <a:r>
              <a:rPr lang="ja-JP" altLang="en-US" b="1" dirty="0"/>
              <a:t>の「どのような性質」を明らかにする</a:t>
            </a:r>
            <a:r>
              <a:rPr lang="ja-JP" altLang="en-US" dirty="0"/>
              <a:t>ことができるのかを知りたいです</a:t>
            </a:r>
            <a:endParaRPr kumimoji="1" lang="ja-JP" altLang="en-US" dirty="0"/>
          </a:p>
        </p:txBody>
      </p:sp>
    </p:spTree>
    <p:extLst>
      <p:ext uri="{BB962C8B-B14F-4D97-AF65-F5344CB8AC3E}">
        <p14:creationId xmlns:p14="http://schemas.microsoft.com/office/powerpoint/2010/main" val="329427814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a:xfrm>
            <a:off x="1189135" y="2214283"/>
            <a:ext cx="6332253" cy="1938943"/>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lang="ja-JP" altLang="en-US" dirty="0" smtClean="0"/>
              <a:t>動的模型につい</a:t>
            </a:r>
            <a:r>
              <a:rPr lang="ja-JP" altLang="en-US" dirty="0"/>
              <a:t>て</a:t>
            </a:r>
            <a:endParaRPr kumimoji="1" lang="ja-JP" altLang="en-US" dirty="0"/>
          </a:p>
        </p:txBody>
      </p:sp>
      <p:sp>
        <p:nvSpPr>
          <p:cNvPr id="6" name="テキスト ボックス 5"/>
          <p:cNvSpPr txBox="1"/>
          <p:nvPr/>
        </p:nvSpPr>
        <p:spPr>
          <a:xfrm>
            <a:off x="519953" y="4445994"/>
            <a:ext cx="8715848" cy="830997"/>
          </a:xfrm>
          <a:prstGeom prst="rect">
            <a:avLst/>
          </a:prstGeom>
          <a:noFill/>
        </p:spPr>
        <p:txBody>
          <a:bodyPr wrap="none" rtlCol="0">
            <a:spAutoFit/>
          </a:bodyPr>
          <a:lstStyle/>
          <a:p>
            <a:pPr marL="342900" indent="-342900">
              <a:buFont typeface="Wingdings" panose="05000000000000000000" pitchFamily="2" charset="2"/>
              <a:buChar char="Ø"/>
            </a:pPr>
            <a:r>
              <a:rPr kumimoji="1" lang="en-US" altLang="ja-JP" sz="2400" dirty="0" smtClean="0"/>
              <a:t>SPS</a:t>
            </a:r>
            <a:r>
              <a:rPr kumimoji="1" lang="ja-JP" altLang="en-US" sz="2400" dirty="0" smtClean="0"/>
              <a:t>エネルギー領域には、確立した動的描像が存在しない</a:t>
            </a:r>
            <a:endParaRPr kumimoji="1" lang="en-US" altLang="ja-JP" sz="2400" dirty="0" smtClean="0"/>
          </a:p>
          <a:p>
            <a:pPr marL="342900" indent="-342900">
              <a:buFont typeface="Wingdings" panose="05000000000000000000" pitchFamily="2" charset="2"/>
              <a:buChar char="Ø"/>
            </a:pPr>
            <a:r>
              <a:rPr lang="ja-JP" altLang="en-US" sz="2400" dirty="0" smtClean="0"/>
              <a:t>実験との比較を行うためには、動的描像の確立が急務</a:t>
            </a:r>
            <a:endParaRPr lang="en-US" altLang="ja-JP" sz="2400" dirty="0"/>
          </a:p>
        </p:txBody>
      </p:sp>
      <p:grpSp>
        <p:nvGrpSpPr>
          <p:cNvPr id="3" name="グループ化 2"/>
          <p:cNvGrpSpPr/>
          <p:nvPr/>
        </p:nvGrpSpPr>
        <p:grpSpPr>
          <a:xfrm>
            <a:off x="1630481" y="5264506"/>
            <a:ext cx="5890907" cy="1462100"/>
            <a:chOff x="982333" y="5270394"/>
            <a:chExt cx="5890907" cy="1462100"/>
          </a:xfrm>
        </p:grpSpPr>
        <p:sp>
          <p:nvSpPr>
            <p:cNvPr id="4" name="円柱 3"/>
            <p:cNvSpPr/>
            <p:nvPr/>
          </p:nvSpPr>
          <p:spPr>
            <a:xfrm rot="16200000">
              <a:off x="4749522" y="4608776"/>
              <a:ext cx="1462100" cy="2785336"/>
            </a:xfrm>
            <a:prstGeom prst="ca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4550765" y="5608729"/>
              <a:ext cx="2031325" cy="830997"/>
            </a:xfrm>
            <a:prstGeom prst="rect">
              <a:avLst/>
            </a:prstGeom>
            <a:noFill/>
          </p:spPr>
          <p:txBody>
            <a:bodyPr wrap="none" rtlCol="0">
              <a:spAutoFit/>
            </a:bodyPr>
            <a:lstStyle/>
            <a:p>
              <a:r>
                <a:rPr kumimoji="1" lang="ja-JP" altLang="en-US" sz="2400" dirty="0" smtClean="0"/>
                <a:t>円筒形状の</a:t>
              </a:r>
              <a:endParaRPr kumimoji="1" lang="en-US" altLang="ja-JP" sz="2400" dirty="0" smtClean="0"/>
            </a:p>
            <a:p>
              <a:r>
                <a:rPr kumimoji="1" lang="ja-JP" altLang="en-US" sz="2400" dirty="0" smtClean="0"/>
                <a:t>温度一様物質</a:t>
              </a:r>
              <a:endParaRPr kumimoji="1" lang="ja-JP" altLang="en-US" sz="2400" dirty="0"/>
            </a:p>
          </p:txBody>
        </p:sp>
        <p:sp>
          <p:nvSpPr>
            <p:cNvPr id="7" name="テキスト ボックス 6"/>
            <p:cNvSpPr txBox="1"/>
            <p:nvPr/>
          </p:nvSpPr>
          <p:spPr>
            <a:xfrm>
              <a:off x="982333" y="5348753"/>
              <a:ext cx="2957861" cy="830997"/>
            </a:xfrm>
            <a:prstGeom prst="rect">
              <a:avLst/>
            </a:prstGeom>
            <a:noFill/>
          </p:spPr>
          <p:txBody>
            <a:bodyPr wrap="none" rtlCol="0">
              <a:spAutoFit/>
            </a:bodyPr>
            <a:lstStyle/>
            <a:p>
              <a:r>
                <a:rPr kumimoji="1" lang="ja-JP" altLang="en-US" sz="2400" dirty="0" smtClean="0"/>
                <a:t>例：</a:t>
              </a:r>
              <a:endParaRPr kumimoji="1" lang="en-US" altLang="ja-JP" sz="2400" dirty="0" smtClean="0"/>
            </a:p>
            <a:p>
              <a:r>
                <a:rPr kumimoji="1" lang="en-US" altLang="ja-JP" sz="2400" dirty="0" smtClean="0"/>
                <a:t>Rapp, Wambach+</a:t>
              </a:r>
              <a:endParaRPr kumimoji="1" lang="ja-JP" altLang="en-US" sz="2400" dirty="0"/>
            </a:p>
          </p:txBody>
        </p:sp>
      </p:grpSp>
      <p:pic>
        <p:nvPicPr>
          <p:cNvPr id="9" name="TexTeXPicture" descr="&lt;?xml version=&quot;1.0&quot; encoding=&quot;utf-16&quot;?&gt;&#10;&lt;TeXTeX&gt;&#10;  &lt;preamble&gt;\documentclass{jarticle}&#10;\usepackage{amsmath}&#10;\pagestyle{empty}&lt;/preamble&gt;&#10;  &lt;body&gt;\begin{align*} &#10;\frac{d^4 \Gamma}{d\omega d^3q} &#10;\end{align*}&lt;/body&gt;&#10;  &lt;fcolor&gt;FF000000&lt;/fcolor&gt;&#10;  &lt;bcolor&gt;FFFFFFFF&lt;/bcolor&gt;&#10;  &lt;transparent&gt;True&lt;/transparent&gt;&#10;  &lt;resolution&gt;1800&lt;/resolution&gt;&#10;  &lt;imageh&gt;596&lt;/imageh&gt;&#10;  &lt;imagew&gt;656&lt;/imagew&gt;&#10;  &lt;scale&gt;50&lt;/scale&gt;&#10;  &lt;cursor&gt;49&lt;/cursor&gt;&#10;&lt;/TeXTeX&g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60697" y="3087481"/>
            <a:ext cx="955088" cy="867732"/>
          </a:xfrm>
          <a:prstGeom prst="rect">
            <a:avLst/>
          </a:prstGeom>
        </p:spPr>
      </p:pic>
      <p:sp>
        <p:nvSpPr>
          <p:cNvPr id="10" name="テキスト ボックス 9"/>
          <p:cNvSpPr txBox="1"/>
          <p:nvPr/>
        </p:nvSpPr>
        <p:spPr>
          <a:xfrm>
            <a:off x="1504707" y="2378395"/>
            <a:ext cx="1467068" cy="707886"/>
          </a:xfrm>
          <a:prstGeom prst="rect">
            <a:avLst/>
          </a:prstGeom>
          <a:noFill/>
        </p:spPr>
        <p:txBody>
          <a:bodyPr wrap="none" rtlCol="0">
            <a:spAutoFit/>
          </a:bodyPr>
          <a:lstStyle/>
          <a:p>
            <a:pPr algn="ctr"/>
            <a:r>
              <a:rPr kumimoji="1" lang="ja-JP" altLang="en-US" sz="2000" dirty="0" smtClean="0"/>
              <a:t>理論的に</a:t>
            </a:r>
            <a:endParaRPr kumimoji="1" lang="en-US" altLang="ja-JP" sz="2000" dirty="0" smtClean="0"/>
          </a:p>
          <a:p>
            <a:pPr algn="ctr"/>
            <a:r>
              <a:rPr kumimoji="1" lang="ja-JP" altLang="en-US" sz="2000" dirty="0" smtClean="0"/>
              <a:t>計算された</a:t>
            </a:r>
            <a:endParaRPr kumimoji="1" lang="ja-JP" altLang="en-US" sz="2000" dirty="0"/>
          </a:p>
        </p:txBody>
      </p:sp>
      <p:pic>
        <p:nvPicPr>
          <p:cNvPr id="11" name="図 10"/>
          <p:cNvPicPr>
            <a:picLocks noChangeAspect="1"/>
          </p:cNvPicPr>
          <p:nvPr/>
        </p:nvPicPr>
        <p:blipFill>
          <a:blip r:embed="rId3"/>
          <a:stretch>
            <a:fillRect/>
          </a:stretch>
        </p:blipFill>
        <p:spPr>
          <a:xfrm>
            <a:off x="5529218" y="2336598"/>
            <a:ext cx="1526727" cy="1647896"/>
          </a:xfrm>
          <a:prstGeom prst="rect">
            <a:avLst/>
          </a:prstGeom>
        </p:spPr>
      </p:pic>
      <p:sp>
        <p:nvSpPr>
          <p:cNvPr id="12" name="右矢印 11"/>
          <p:cNvSpPr/>
          <p:nvPr/>
        </p:nvSpPr>
        <p:spPr>
          <a:xfrm>
            <a:off x="3173508" y="2393572"/>
            <a:ext cx="2212270" cy="1524003"/>
          </a:xfrm>
          <a:prstGeom prst="rightArrow">
            <a:avLst>
              <a:gd name="adj1" fmla="val 57419"/>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t>時空発展の</a:t>
            </a:r>
            <a:endParaRPr kumimoji="1" lang="en-US" altLang="ja-JP" sz="2400" dirty="0" smtClean="0"/>
          </a:p>
          <a:p>
            <a:pPr algn="ctr"/>
            <a:r>
              <a:rPr lang="ja-JP" altLang="en-US" sz="2400" dirty="0" smtClean="0"/>
              <a:t>動的</a:t>
            </a:r>
            <a:r>
              <a:rPr lang="ja-JP" altLang="en-US" sz="2400" dirty="0"/>
              <a:t>モデル</a:t>
            </a:r>
            <a:endParaRPr kumimoji="1" lang="ja-JP" altLang="en-US" sz="2400" dirty="0"/>
          </a:p>
        </p:txBody>
      </p:sp>
    </p:spTree>
    <p:extLst>
      <p:ext uri="{BB962C8B-B14F-4D97-AF65-F5344CB8AC3E}">
        <p14:creationId xmlns:p14="http://schemas.microsoft.com/office/powerpoint/2010/main" val="997678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クォーク気体のレプトン対生成率</a:t>
            </a:r>
            <a:endParaRPr kumimoji="1" lang="ja-JP" altLang="en-US" dirty="0"/>
          </a:p>
        </p:txBody>
      </p:sp>
      <p:sp>
        <p:nvSpPr>
          <p:cNvPr id="4" name="テキスト ボックス 3"/>
          <p:cNvSpPr txBox="1"/>
          <p:nvPr/>
        </p:nvSpPr>
        <p:spPr>
          <a:xfrm>
            <a:off x="439271" y="2384612"/>
            <a:ext cx="7171764" cy="461665"/>
          </a:xfrm>
          <a:prstGeom prst="rect">
            <a:avLst/>
          </a:prstGeom>
          <a:noFill/>
        </p:spPr>
        <p:txBody>
          <a:bodyPr wrap="square" rtlCol="0">
            <a:spAutoFit/>
          </a:bodyPr>
          <a:lstStyle/>
          <a:p>
            <a:pPr marL="342900" indent="-342900">
              <a:buFont typeface="Wingdings" panose="05000000000000000000" pitchFamily="2" charset="2"/>
              <a:buChar char="Ø"/>
            </a:pPr>
            <a:r>
              <a:rPr kumimoji="1" lang="ja-JP" altLang="en-US" sz="2400" dirty="0" smtClean="0"/>
              <a:t>レプトン対は自由クォーク気体からも発生する</a:t>
            </a:r>
            <a:endParaRPr kumimoji="1" lang="ja-JP" altLang="en-US" sz="2400" dirty="0"/>
          </a:p>
        </p:txBody>
      </p:sp>
      <p:sp>
        <p:nvSpPr>
          <p:cNvPr id="5" name="テキスト ボックス 4"/>
          <p:cNvSpPr txBox="1"/>
          <p:nvPr/>
        </p:nvSpPr>
        <p:spPr>
          <a:xfrm>
            <a:off x="2223246" y="3036805"/>
            <a:ext cx="3293983" cy="510778"/>
          </a:xfrm>
          <a:prstGeom prst="wedgeRoundRectCallout">
            <a:avLst>
              <a:gd name="adj1" fmla="val -35257"/>
              <a:gd name="adj2" fmla="val -113011"/>
              <a:gd name="adj3" fmla="val 16667"/>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kumimoji="1" lang="ja-JP" altLang="en-US" sz="2400" dirty="0" smtClean="0">
                <a:solidFill>
                  <a:schemeClr val="accent1">
                    <a:lumMod val="50000"/>
                  </a:schemeClr>
                </a:solidFill>
              </a:rPr>
              <a:t>強い相互作用について</a:t>
            </a:r>
            <a:endParaRPr kumimoji="1" lang="ja-JP" altLang="en-US" sz="2400" dirty="0">
              <a:solidFill>
                <a:schemeClr val="accent1">
                  <a:lumMod val="50000"/>
                </a:schemeClr>
              </a:solidFill>
            </a:endParaRPr>
          </a:p>
        </p:txBody>
      </p:sp>
      <p:sp>
        <p:nvSpPr>
          <p:cNvPr id="6" name="Freeform 488"/>
          <p:cNvSpPr>
            <a:spLocks/>
          </p:cNvSpPr>
          <p:nvPr/>
        </p:nvSpPr>
        <p:spPr bwMode="auto">
          <a:xfrm>
            <a:off x="2232211" y="3896672"/>
            <a:ext cx="1036532" cy="119295"/>
          </a:xfrm>
          <a:custGeom>
            <a:avLst/>
            <a:gdLst>
              <a:gd name="T0" fmla="*/ 0 w 1451"/>
              <a:gd name="T1" fmla="*/ 91 h 91"/>
              <a:gd name="T2" fmla="*/ 181 w 1451"/>
              <a:gd name="T3" fmla="*/ 0 h 91"/>
              <a:gd name="T4" fmla="*/ 363 w 1451"/>
              <a:gd name="T5" fmla="*/ 91 h 91"/>
              <a:gd name="T6" fmla="*/ 544 w 1451"/>
              <a:gd name="T7" fmla="*/ 0 h 91"/>
              <a:gd name="T8" fmla="*/ 726 w 1451"/>
              <a:gd name="T9" fmla="*/ 91 h 91"/>
              <a:gd name="T10" fmla="*/ 907 w 1451"/>
              <a:gd name="T11" fmla="*/ 0 h 91"/>
              <a:gd name="T12" fmla="*/ 1089 w 1451"/>
              <a:gd name="T13" fmla="*/ 91 h 91"/>
              <a:gd name="T14" fmla="*/ 1270 w 1451"/>
              <a:gd name="T15" fmla="*/ 0 h 91"/>
              <a:gd name="T16" fmla="*/ 1451 w 1451"/>
              <a:gd name="T17"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1" h="91">
                <a:moveTo>
                  <a:pt x="0" y="91"/>
                </a:moveTo>
                <a:cubicBezTo>
                  <a:pt x="60" y="45"/>
                  <a:pt x="121" y="0"/>
                  <a:pt x="181" y="0"/>
                </a:cubicBezTo>
                <a:cubicBezTo>
                  <a:pt x="241" y="0"/>
                  <a:pt x="303" y="91"/>
                  <a:pt x="363" y="91"/>
                </a:cubicBezTo>
                <a:cubicBezTo>
                  <a:pt x="423" y="91"/>
                  <a:pt x="484" y="0"/>
                  <a:pt x="544" y="0"/>
                </a:cubicBezTo>
                <a:cubicBezTo>
                  <a:pt x="604" y="0"/>
                  <a:pt x="666" y="91"/>
                  <a:pt x="726" y="91"/>
                </a:cubicBezTo>
                <a:cubicBezTo>
                  <a:pt x="786" y="91"/>
                  <a:pt x="847" y="0"/>
                  <a:pt x="907" y="0"/>
                </a:cubicBezTo>
                <a:cubicBezTo>
                  <a:pt x="967" y="0"/>
                  <a:pt x="1029" y="91"/>
                  <a:pt x="1089" y="91"/>
                </a:cubicBezTo>
                <a:cubicBezTo>
                  <a:pt x="1149" y="91"/>
                  <a:pt x="1210" y="0"/>
                  <a:pt x="1270" y="0"/>
                </a:cubicBezTo>
                <a:cubicBezTo>
                  <a:pt x="1330" y="0"/>
                  <a:pt x="1390" y="45"/>
                  <a:pt x="1451" y="91"/>
                </a:cubicBezTo>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cxnSp>
        <p:nvCxnSpPr>
          <p:cNvPr id="7" name="直線コネクタ 6"/>
          <p:cNvCxnSpPr/>
          <p:nvPr/>
        </p:nvCxnSpPr>
        <p:spPr>
          <a:xfrm>
            <a:off x="1897143" y="3593821"/>
            <a:ext cx="335068" cy="422146"/>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flipH="1">
            <a:off x="1897143" y="4003587"/>
            <a:ext cx="336681" cy="217764"/>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TexTeXPicture" descr="&lt;?xml version=&quot;1.0&quot; encoding=&quot;utf-16&quot;?&gt;&#10;&lt;TeXTeX&gt;&#10;  &lt;preamble&gt;\documentclass{jarticle}&#10;\usepackage{amsmath}&#10;\pagestyle{empty}&lt;/preamble&gt;&#10;  &lt;body&gt;\begin{align*} &#10;q&#10;\end{align*}&lt;/body&gt;&#10;  &lt;fcolor&gt;FF000000&lt;/fcolor&gt;&#10;  &lt;bcolor&gt;FFFFFFFF&lt;/bcolor&gt;&#10;  &lt;transparent&gt;True&lt;/transparent&gt;&#10;  &lt;resolution&gt;1800&lt;/resolution&gt;&#10;  &lt;imageh&gt;158&lt;/imageh&gt;&#10;  &lt;imagew&gt;103&lt;/imagew&gt;&#10;  &lt;scale&gt;50&lt;/scale&gt;&#10;  &lt;cursor&gt;17&lt;/cursor&gt;&#10;&lt;/TeXTeX&g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42524" y="3483807"/>
            <a:ext cx="143435" cy="220028"/>
          </a:xfrm>
          <a:prstGeom prst="rect">
            <a:avLst/>
          </a:prstGeom>
        </p:spPr>
      </p:pic>
      <p:pic>
        <p:nvPicPr>
          <p:cNvPr id="10" name="TexTeXPicture" descr="&lt;?xml version=&quot;1.0&quot; encoding=&quot;utf-16&quot;?&gt;&#10;&lt;TeXTeX&gt;&#10;  &lt;preamble&gt;\documentclass{jarticle}&#10;\usepackage{amsmath}&#10;\pagestyle{empty}&lt;/preamble&gt;&#10;  &lt;body&gt;\begin{align*} &#10;\bar{q}&#10;\end{align*}&lt;/body&gt;&#10;  &lt;fcolor&gt;FF000000&lt;/fcolor&gt;&#10;  &lt;bcolor&gt;FFFFFFFF&lt;/bcolor&gt;&#10;  &lt;transparent&gt;True&lt;/transparent&gt;&#10;  &lt;resolution&gt;1800&lt;/resolution&gt;&#10;  &lt;imageh&gt;195&lt;/imageh&gt;&#10;  &lt;imagew&gt;116&lt;/imagew&gt;&#10;  &lt;scale&gt;50&lt;/scale&gt;&#10;  &lt;cursor&gt;23&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5735" y="4111337"/>
            <a:ext cx="161538" cy="271554"/>
          </a:xfrm>
          <a:prstGeom prst="rect">
            <a:avLst/>
          </a:prstGeom>
        </p:spPr>
      </p:pic>
      <p:sp>
        <p:nvSpPr>
          <p:cNvPr id="11" name="テキスト ボックス 10"/>
          <p:cNvSpPr txBox="1"/>
          <p:nvPr/>
        </p:nvSpPr>
        <p:spPr>
          <a:xfrm>
            <a:off x="6196541" y="2929286"/>
            <a:ext cx="2828988" cy="707886"/>
          </a:xfrm>
          <a:prstGeom prst="rect">
            <a:avLst/>
          </a:prstGeom>
          <a:noFill/>
        </p:spPr>
        <p:txBody>
          <a:bodyPr wrap="square" rtlCol="0">
            <a:spAutoFit/>
          </a:bodyPr>
          <a:lstStyle/>
          <a:p>
            <a:r>
              <a:rPr lang="en-US" altLang="ja-JP" sz="2000" dirty="0" smtClean="0"/>
              <a:t>※</a:t>
            </a:r>
            <a:r>
              <a:rPr lang="ja-JP" altLang="en-US" sz="2000" dirty="0" smtClean="0"/>
              <a:t>実光子</a:t>
            </a:r>
            <a:r>
              <a:rPr lang="ja-JP" altLang="en-US" sz="2000" dirty="0"/>
              <a:t>生成</a:t>
            </a:r>
            <a:r>
              <a:rPr lang="ja-JP" altLang="en-US" sz="2000" dirty="0" smtClean="0"/>
              <a:t>は、</a:t>
            </a:r>
            <a:endParaRPr lang="en-US" altLang="ja-JP" sz="2000" dirty="0" smtClean="0"/>
          </a:p>
          <a:p>
            <a:r>
              <a:rPr lang="en-US" altLang="ja-JP" sz="2000" dirty="0" smtClean="0"/>
              <a:t>O(α) </a:t>
            </a:r>
            <a:r>
              <a:rPr lang="ja-JP" altLang="en-US" sz="2000" dirty="0" smtClean="0"/>
              <a:t>では起こらない</a:t>
            </a:r>
            <a:endParaRPr kumimoji="1" lang="ja-JP" altLang="en-US" sz="2000" dirty="0"/>
          </a:p>
        </p:txBody>
      </p:sp>
    </p:spTree>
    <p:extLst>
      <p:ext uri="{BB962C8B-B14F-4D97-AF65-F5344CB8AC3E}">
        <p14:creationId xmlns:p14="http://schemas.microsoft.com/office/powerpoint/2010/main" val="1537301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クォーク気体のレプトン対生成率</a:t>
            </a:r>
            <a:endParaRPr kumimoji="1" lang="ja-JP" altLang="en-US" dirty="0"/>
          </a:p>
        </p:txBody>
      </p:sp>
      <p:sp>
        <p:nvSpPr>
          <p:cNvPr id="4" name="テキスト ボックス 3"/>
          <p:cNvSpPr txBox="1"/>
          <p:nvPr/>
        </p:nvSpPr>
        <p:spPr>
          <a:xfrm>
            <a:off x="439271" y="2384612"/>
            <a:ext cx="7171764" cy="461665"/>
          </a:xfrm>
          <a:prstGeom prst="rect">
            <a:avLst/>
          </a:prstGeom>
          <a:noFill/>
        </p:spPr>
        <p:txBody>
          <a:bodyPr wrap="square" rtlCol="0">
            <a:spAutoFit/>
          </a:bodyPr>
          <a:lstStyle/>
          <a:p>
            <a:pPr marL="342900" indent="-342900">
              <a:buFont typeface="Wingdings" panose="05000000000000000000" pitchFamily="2" charset="2"/>
              <a:buChar char="Ø"/>
            </a:pPr>
            <a:r>
              <a:rPr kumimoji="1" lang="ja-JP" altLang="en-US" sz="2400" dirty="0" smtClean="0"/>
              <a:t>レプトン対は自由クォーク気体からも発生する</a:t>
            </a:r>
            <a:endParaRPr kumimoji="1" lang="ja-JP" altLang="en-US" sz="2400" dirty="0"/>
          </a:p>
        </p:txBody>
      </p:sp>
      <p:sp>
        <p:nvSpPr>
          <p:cNvPr id="5" name="テキスト ボックス 4"/>
          <p:cNvSpPr txBox="1"/>
          <p:nvPr/>
        </p:nvSpPr>
        <p:spPr>
          <a:xfrm>
            <a:off x="2223246" y="3036805"/>
            <a:ext cx="3293983" cy="510778"/>
          </a:xfrm>
          <a:prstGeom prst="wedgeRoundRectCallout">
            <a:avLst>
              <a:gd name="adj1" fmla="val -35257"/>
              <a:gd name="adj2" fmla="val -113011"/>
              <a:gd name="adj3" fmla="val 16667"/>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kumimoji="1" lang="ja-JP" altLang="en-US" sz="2400" dirty="0" smtClean="0">
                <a:solidFill>
                  <a:schemeClr val="accent1">
                    <a:lumMod val="50000"/>
                  </a:schemeClr>
                </a:solidFill>
              </a:rPr>
              <a:t>強い相互作用について</a:t>
            </a:r>
            <a:endParaRPr kumimoji="1" lang="ja-JP" altLang="en-US" sz="2400" dirty="0">
              <a:solidFill>
                <a:schemeClr val="accent1">
                  <a:lumMod val="50000"/>
                </a:schemeClr>
              </a:solidFill>
            </a:endParaRPr>
          </a:p>
        </p:txBody>
      </p:sp>
      <p:sp>
        <p:nvSpPr>
          <p:cNvPr id="6" name="Freeform 488"/>
          <p:cNvSpPr>
            <a:spLocks/>
          </p:cNvSpPr>
          <p:nvPr/>
        </p:nvSpPr>
        <p:spPr bwMode="auto">
          <a:xfrm>
            <a:off x="2232211" y="3896672"/>
            <a:ext cx="1036532" cy="119295"/>
          </a:xfrm>
          <a:custGeom>
            <a:avLst/>
            <a:gdLst>
              <a:gd name="T0" fmla="*/ 0 w 1451"/>
              <a:gd name="T1" fmla="*/ 91 h 91"/>
              <a:gd name="T2" fmla="*/ 181 w 1451"/>
              <a:gd name="T3" fmla="*/ 0 h 91"/>
              <a:gd name="T4" fmla="*/ 363 w 1451"/>
              <a:gd name="T5" fmla="*/ 91 h 91"/>
              <a:gd name="T6" fmla="*/ 544 w 1451"/>
              <a:gd name="T7" fmla="*/ 0 h 91"/>
              <a:gd name="T8" fmla="*/ 726 w 1451"/>
              <a:gd name="T9" fmla="*/ 91 h 91"/>
              <a:gd name="T10" fmla="*/ 907 w 1451"/>
              <a:gd name="T11" fmla="*/ 0 h 91"/>
              <a:gd name="T12" fmla="*/ 1089 w 1451"/>
              <a:gd name="T13" fmla="*/ 91 h 91"/>
              <a:gd name="T14" fmla="*/ 1270 w 1451"/>
              <a:gd name="T15" fmla="*/ 0 h 91"/>
              <a:gd name="T16" fmla="*/ 1451 w 1451"/>
              <a:gd name="T17"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1" h="91">
                <a:moveTo>
                  <a:pt x="0" y="91"/>
                </a:moveTo>
                <a:cubicBezTo>
                  <a:pt x="60" y="45"/>
                  <a:pt x="121" y="0"/>
                  <a:pt x="181" y="0"/>
                </a:cubicBezTo>
                <a:cubicBezTo>
                  <a:pt x="241" y="0"/>
                  <a:pt x="303" y="91"/>
                  <a:pt x="363" y="91"/>
                </a:cubicBezTo>
                <a:cubicBezTo>
                  <a:pt x="423" y="91"/>
                  <a:pt x="484" y="0"/>
                  <a:pt x="544" y="0"/>
                </a:cubicBezTo>
                <a:cubicBezTo>
                  <a:pt x="604" y="0"/>
                  <a:pt x="666" y="91"/>
                  <a:pt x="726" y="91"/>
                </a:cubicBezTo>
                <a:cubicBezTo>
                  <a:pt x="786" y="91"/>
                  <a:pt x="847" y="0"/>
                  <a:pt x="907" y="0"/>
                </a:cubicBezTo>
                <a:cubicBezTo>
                  <a:pt x="967" y="0"/>
                  <a:pt x="1029" y="91"/>
                  <a:pt x="1089" y="91"/>
                </a:cubicBezTo>
                <a:cubicBezTo>
                  <a:pt x="1149" y="91"/>
                  <a:pt x="1210" y="0"/>
                  <a:pt x="1270" y="0"/>
                </a:cubicBezTo>
                <a:cubicBezTo>
                  <a:pt x="1330" y="0"/>
                  <a:pt x="1390" y="45"/>
                  <a:pt x="1451" y="91"/>
                </a:cubicBezTo>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cxnSp>
        <p:nvCxnSpPr>
          <p:cNvPr id="7" name="直線コネクタ 6"/>
          <p:cNvCxnSpPr/>
          <p:nvPr/>
        </p:nvCxnSpPr>
        <p:spPr>
          <a:xfrm>
            <a:off x="1897143" y="3593821"/>
            <a:ext cx="335068" cy="422146"/>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flipH="1">
            <a:off x="1897143" y="4003587"/>
            <a:ext cx="336681" cy="217764"/>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TexTeXPicture" descr="&lt;?xml version=&quot;1.0&quot; encoding=&quot;utf-16&quot;?&gt;&#10;&lt;TeXTeX&gt;&#10;  &lt;preamble&gt;\documentclass{jarticle}&#10;\usepackage{amsmath}&#10;\pagestyle{empty}&lt;/preamble&gt;&#10;  &lt;body&gt;\begin{align*} &#10;q&#10;\end{align*}&lt;/body&gt;&#10;  &lt;fcolor&gt;FF000000&lt;/fcolor&gt;&#10;  &lt;bcolor&gt;FFFFFFFF&lt;/bcolor&gt;&#10;  &lt;transparent&gt;True&lt;/transparent&gt;&#10;  &lt;resolution&gt;1800&lt;/resolution&gt;&#10;  &lt;imageh&gt;158&lt;/imageh&gt;&#10;  &lt;imagew&gt;103&lt;/imagew&gt;&#10;  &lt;scale&gt;50&lt;/scale&gt;&#10;  &lt;cursor&gt;17&lt;/cursor&gt;&#10;&lt;/TeXTeX&g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42524" y="3483807"/>
            <a:ext cx="143435" cy="220028"/>
          </a:xfrm>
          <a:prstGeom prst="rect">
            <a:avLst/>
          </a:prstGeom>
        </p:spPr>
      </p:pic>
      <p:pic>
        <p:nvPicPr>
          <p:cNvPr id="10" name="TexTeXPicture" descr="&lt;?xml version=&quot;1.0&quot; encoding=&quot;utf-16&quot;?&gt;&#10;&lt;TeXTeX&gt;&#10;  &lt;preamble&gt;\documentclass{jarticle}&#10;\usepackage{amsmath}&#10;\pagestyle{empty}&lt;/preamble&gt;&#10;  &lt;body&gt;\begin{align*} &#10;\bar{q}&#10;\end{align*}&lt;/body&gt;&#10;  &lt;fcolor&gt;FF000000&lt;/fcolor&gt;&#10;  &lt;bcolor&gt;FFFFFFFF&lt;/bcolor&gt;&#10;  &lt;transparent&gt;True&lt;/transparent&gt;&#10;  &lt;resolution&gt;1800&lt;/resolution&gt;&#10;  &lt;imageh&gt;195&lt;/imageh&gt;&#10;  &lt;imagew&gt;116&lt;/imagew&gt;&#10;  &lt;scale&gt;50&lt;/scale&gt;&#10;  &lt;cursor&gt;23&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5735" y="4111337"/>
            <a:ext cx="161538" cy="271554"/>
          </a:xfrm>
          <a:prstGeom prst="rect">
            <a:avLst/>
          </a:prstGeom>
        </p:spPr>
      </p:pic>
      <p:sp>
        <p:nvSpPr>
          <p:cNvPr id="3" name="テキスト ボックス 2"/>
          <p:cNvSpPr txBox="1"/>
          <p:nvPr/>
        </p:nvSpPr>
        <p:spPr>
          <a:xfrm>
            <a:off x="439271" y="4646953"/>
            <a:ext cx="3969356" cy="461665"/>
          </a:xfrm>
          <a:prstGeom prst="rect">
            <a:avLst/>
          </a:prstGeom>
          <a:noFill/>
        </p:spPr>
        <p:txBody>
          <a:bodyPr wrap="none" rtlCol="0">
            <a:spAutoFit/>
          </a:bodyPr>
          <a:lstStyle/>
          <a:p>
            <a:pPr marL="342900" indent="-342900">
              <a:buFont typeface="Wingdings" panose="05000000000000000000" pitchFamily="2" charset="2"/>
              <a:buChar char="Ø"/>
            </a:pPr>
            <a:r>
              <a:rPr kumimoji="1" lang="en-US" altLang="ja-JP" sz="2400" dirty="0" smtClean="0"/>
              <a:t>Hard Thermal Loop</a:t>
            </a:r>
            <a:r>
              <a:rPr kumimoji="1" lang="ja-JP" altLang="en-US" sz="2400" dirty="0" smtClean="0"/>
              <a:t>近似</a:t>
            </a:r>
            <a:endParaRPr kumimoji="1" lang="ja-JP" altLang="en-US" sz="2400" dirty="0"/>
          </a:p>
        </p:txBody>
      </p:sp>
      <p:pic>
        <p:nvPicPr>
          <p:cNvPr id="12" name="図 11"/>
          <p:cNvPicPr>
            <a:picLocks noChangeAspect="1"/>
          </p:cNvPicPr>
          <p:nvPr/>
        </p:nvPicPr>
        <p:blipFill>
          <a:blip r:embed="rId4"/>
          <a:stretch>
            <a:fillRect/>
          </a:stretch>
        </p:blipFill>
        <p:spPr>
          <a:xfrm>
            <a:off x="5307107" y="4260549"/>
            <a:ext cx="3438588" cy="2536696"/>
          </a:xfrm>
          <a:prstGeom prst="rect">
            <a:avLst/>
          </a:prstGeom>
        </p:spPr>
      </p:pic>
      <p:sp>
        <p:nvSpPr>
          <p:cNvPr id="13" name="テキスト ボックス 12"/>
          <p:cNvSpPr txBox="1"/>
          <p:nvPr/>
        </p:nvSpPr>
        <p:spPr>
          <a:xfrm>
            <a:off x="1621497" y="5093942"/>
            <a:ext cx="3294492" cy="646331"/>
          </a:xfrm>
          <a:prstGeom prst="rect">
            <a:avLst/>
          </a:prstGeom>
          <a:noFill/>
        </p:spPr>
        <p:txBody>
          <a:bodyPr wrap="none" rtlCol="0">
            <a:spAutoFit/>
          </a:bodyPr>
          <a:lstStyle/>
          <a:p>
            <a:pPr algn="r"/>
            <a:r>
              <a:rPr kumimoji="1" lang="en-US" altLang="ja-JP" dirty="0" err="1" smtClean="0"/>
              <a:t>Braaten</a:t>
            </a:r>
            <a:r>
              <a:rPr kumimoji="1" lang="en-US" altLang="ja-JP" dirty="0" smtClean="0"/>
              <a:t>, </a:t>
            </a:r>
            <a:r>
              <a:rPr kumimoji="1" lang="en-US" altLang="ja-JP" dirty="0" err="1" smtClean="0"/>
              <a:t>Pisarski</a:t>
            </a:r>
            <a:r>
              <a:rPr kumimoji="1" lang="en-US" altLang="ja-JP" dirty="0" smtClean="0"/>
              <a:t>, Yuan, 1990</a:t>
            </a:r>
          </a:p>
          <a:p>
            <a:pPr algn="r"/>
            <a:r>
              <a:rPr lang="en-US" altLang="ja-JP" dirty="0" smtClean="0"/>
              <a:t>Wong, 1992</a:t>
            </a:r>
            <a:endParaRPr kumimoji="1" lang="ja-JP" altLang="en-US" dirty="0"/>
          </a:p>
        </p:txBody>
      </p:sp>
      <p:sp>
        <p:nvSpPr>
          <p:cNvPr id="14" name="テキスト ボックス 13"/>
          <p:cNvSpPr txBox="1"/>
          <p:nvPr/>
        </p:nvSpPr>
        <p:spPr>
          <a:xfrm>
            <a:off x="2394145" y="6119709"/>
            <a:ext cx="2521844" cy="369332"/>
          </a:xfrm>
          <a:prstGeom prst="rect">
            <a:avLst/>
          </a:prstGeom>
          <a:noFill/>
        </p:spPr>
        <p:txBody>
          <a:bodyPr wrap="none" rtlCol="0">
            <a:spAutoFit/>
          </a:bodyPr>
          <a:lstStyle/>
          <a:p>
            <a:r>
              <a:rPr kumimoji="1" lang="en-US" altLang="ja-JP" dirty="0" smtClean="0"/>
              <a:t>Moore, Roberts, 2006</a:t>
            </a:r>
            <a:endParaRPr kumimoji="1" lang="ja-JP" altLang="en-US" dirty="0"/>
          </a:p>
        </p:txBody>
      </p:sp>
      <p:sp>
        <p:nvSpPr>
          <p:cNvPr id="15" name="テキスト ボックス 14"/>
          <p:cNvSpPr txBox="1"/>
          <p:nvPr/>
        </p:nvSpPr>
        <p:spPr>
          <a:xfrm>
            <a:off x="951640" y="5800959"/>
            <a:ext cx="3421129" cy="400110"/>
          </a:xfrm>
          <a:prstGeom prst="rect">
            <a:avLst/>
          </a:prstGeom>
          <a:noFill/>
        </p:spPr>
        <p:txBody>
          <a:bodyPr wrap="none" rtlCol="0">
            <a:spAutoFit/>
          </a:bodyPr>
          <a:lstStyle/>
          <a:p>
            <a:r>
              <a:rPr lang="ja-JP" altLang="en-US" sz="2000" dirty="0" smtClean="0"/>
              <a:t>ソフト</a:t>
            </a:r>
            <a:r>
              <a:rPr lang="ja-JP" altLang="en-US" sz="2000" dirty="0"/>
              <a:t>領域</a:t>
            </a:r>
            <a:r>
              <a:rPr lang="ja-JP" altLang="en-US" sz="2000" dirty="0" smtClean="0"/>
              <a:t>で</a:t>
            </a:r>
            <a:r>
              <a:rPr lang="en-US" altLang="ja-JP" sz="2000" dirty="0" smtClean="0"/>
              <a:t>over estimate</a:t>
            </a:r>
            <a:endParaRPr kumimoji="1" lang="ja-JP" altLang="en-US" sz="2000" dirty="0"/>
          </a:p>
        </p:txBody>
      </p:sp>
      <p:sp>
        <p:nvSpPr>
          <p:cNvPr id="17" name="テキスト ボックス 16"/>
          <p:cNvSpPr txBox="1"/>
          <p:nvPr/>
        </p:nvSpPr>
        <p:spPr>
          <a:xfrm>
            <a:off x="6196541" y="2929286"/>
            <a:ext cx="2828988" cy="707886"/>
          </a:xfrm>
          <a:prstGeom prst="rect">
            <a:avLst/>
          </a:prstGeom>
          <a:noFill/>
        </p:spPr>
        <p:txBody>
          <a:bodyPr wrap="square" rtlCol="0">
            <a:spAutoFit/>
          </a:bodyPr>
          <a:lstStyle/>
          <a:p>
            <a:r>
              <a:rPr lang="en-US" altLang="ja-JP" sz="2000" dirty="0" smtClean="0"/>
              <a:t>※</a:t>
            </a:r>
            <a:r>
              <a:rPr lang="ja-JP" altLang="en-US" sz="2000" dirty="0" smtClean="0"/>
              <a:t>実光子</a:t>
            </a:r>
            <a:r>
              <a:rPr lang="ja-JP" altLang="en-US" sz="2000" dirty="0"/>
              <a:t>生成</a:t>
            </a:r>
            <a:r>
              <a:rPr lang="ja-JP" altLang="en-US" sz="2000" dirty="0" smtClean="0"/>
              <a:t>は、</a:t>
            </a:r>
            <a:endParaRPr lang="en-US" altLang="ja-JP" sz="2000" dirty="0" smtClean="0"/>
          </a:p>
          <a:p>
            <a:r>
              <a:rPr lang="en-US" altLang="ja-JP" sz="2000" dirty="0" smtClean="0"/>
              <a:t>O(α) </a:t>
            </a:r>
            <a:r>
              <a:rPr lang="ja-JP" altLang="en-US" sz="2000" dirty="0" smtClean="0"/>
              <a:t>では起こらない</a:t>
            </a:r>
            <a:endParaRPr kumimoji="1" lang="ja-JP" altLang="en-US" sz="2000" dirty="0"/>
          </a:p>
        </p:txBody>
      </p:sp>
    </p:spTree>
    <p:extLst>
      <p:ext uri="{BB962C8B-B14F-4D97-AF65-F5344CB8AC3E}">
        <p14:creationId xmlns:p14="http://schemas.microsoft.com/office/powerpoint/2010/main" val="148888162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4" name="テキスト ボックス 3"/>
          <p:cNvSpPr txBox="1"/>
          <p:nvPr/>
        </p:nvSpPr>
        <p:spPr>
          <a:xfrm>
            <a:off x="1541928" y="3146611"/>
            <a:ext cx="6051178" cy="1323439"/>
          </a:xfrm>
          <a:prstGeom prst="rect">
            <a:avLst/>
          </a:prstGeom>
          <a:noFill/>
        </p:spPr>
        <p:txBody>
          <a:bodyPr wrap="square" rtlCol="0">
            <a:spAutoFit/>
          </a:bodyPr>
          <a:lstStyle/>
          <a:p>
            <a:r>
              <a:rPr kumimoji="1" lang="ja-JP" altLang="en-US" sz="4000" dirty="0" smtClean="0"/>
              <a:t>格子</a:t>
            </a:r>
            <a:r>
              <a:rPr kumimoji="1" lang="en-US" altLang="ja-JP" sz="4000" dirty="0" smtClean="0"/>
              <a:t>QCD</a:t>
            </a:r>
            <a:r>
              <a:rPr kumimoji="1" lang="ja-JP" altLang="en-US" sz="4000" dirty="0" err="1" smtClean="0"/>
              <a:t>での</a:t>
            </a:r>
            <a:r>
              <a:rPr kumimoji="1" lang="ja-JP" altLang="en-US" sz="4000" dirty="0" smtClean="0"/>
              <a:t>仮想光子生成率計算について</a:t>
            </a:r>
            <a:endParaRPr kumimoji="1" lang="ja-JP" altLang="en-US" sz="4000" dirty="0"/>
          </a:p>
        </p:txBody>
      </p:sp>
    </p:spTree>
    <p:extLst>
      <p:ext uri="{BB962C8B-B14F-4D97-AF65-F5344CB8AC3E}">
        <p14:creationId xmlns:p14="http://schemas.microsoft.com/office/powerpoint/2010/main" val="13595461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角丸四角形 14"/>
          <p:cNvSpPr/>
          <p:nvPr/>
        </p:nvSpPr>
        <p:spPr>
          <a:xfrm>
            <a:off x="4734593" y="2455358"/>
            <a:ext cx="3478009" cy="1345678"/>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928121" y="2455358"/>
            <a:ext cx="3478009" cy="1345678"/>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lang="ja-JP" altLang="en-US" dirty="0" smtClean="0"/>
              <a:t>格子</a:t>
            </a:r>
            <a:r>
              <a:rPr lang="en-US" altLang="ja-JP" dirty="0" smtClean="0"/>
              <a:t>QCD</a:t>
            </a:r>
            <a:r>
              <a:rPr lang="ja-JP" altLang="en-US" dirty="0" smtClean="0"/>
              <a:t>の何が難しいか？</a:t>
            </a:r>
            <a:endParaRPr kumimoji="1" lang="ja-JP" altLang="en-US" dirty="0"/>
          </a:p>
        </p:txBody>
      </p:sp>
      <p:sp>
        <p:nvSpPr>
          <p:cNvPr id="4" name="テキスト ボックス 3"/>
          <p:cNvSpPr txBox="1"/>
          <p:nvPr/>
        </p:nvSpPr>
        <p:spPr>
          <a:xfrm>
            <a:off x="1318037" y="2584330"/>
            <a:ext cx="2698175" cy="523220"/>
          </a:xfrm>
          <a:prstGeom prst="rect">
            <a:avLst/>
          </a:prstGeom>
          <a:noFill/>
        </p:spPr>
        <p:txBody>
          <a:bodyPr wrap="none" rtlCol="0">
            <a:spAutoFit/>
          </a:bodyPr>
          <a:lstStyle/>
          <a:p>
            <a:r>
              <a:rPr kumimoji="1" lang="ja-JP" altLang="en-US" sz="2800" dirty="0" smtClean="0">
                <a:solidFill>
                  <a:schemeClr val="accent3">
                    <a:lumMod val="50000"/>
                  </a:schemeClr>
                </a:solidFill>
              </a:rPr>
              <a:t>実時間相関関数</a:t>
            </a:r>
            <a:endParaRPr kumimoji="1" lang="ja-JP" altLang="en-US" sz="2800" dirty="0">
              <a:solidFill>
                <a:schemeClr val="accent3">
                  <a:lumMod val="50000"/>
                </a:schemeClr>
              </a:solidFill>
            </a:endParaRPr>
          </a:p>
        </p:txBody>
      </p:sp>
      <p:sp>
        <p:nvSpPr>
          <p:cNvPr id="6" name="テキスト ボックス 5"/>
          <p:cNvSpPr txBox="1"/>
          <p:nvPr/>
        </p:nvSpPr>
        <p:spPr>
          <a:xfrm>
            <a:off x="5124509" y="2584330"/>
            <a:ext cx="2698175" cy="523220"/>
          </a:xfrm>
          <a:prstGeom prst="rect">
            <a:avLst/>
          </a:prstGeom>
          <a:noFill/>
        </p:spPr>
        <p:txBody>
          <a:bodyPr wrap="none" rtlCol="0">
            <a:spAutoFit/>
          </a:bodyPr>
          <a:lstStyle/>
          <a:p>
            <a:r>
              <a:rPr kumimoji="1" lang="ja-JP" altLang="en-US" sz="2800" dirty="0" smtClean="0">
                <a:solidFill>
                  <a:schemeClr val="accent5">
                    <a:lumMod val="50000"/>
                  </a:schemeClr>
                </a:solidFill>
              </a:rPr>
              <a:t>虚時間相関関数</a:t>
            </a:r>
            <a:endParaRPr kumimoji="1" lang="ja-JP" altLang="en-US" sz="2800" dirty="0">
              <a:solidFill>
                <a:schemeClr val="accent5">
                  <a:lumMod val="50000"/>
                </a:schemeClr>
              </a:solidFill>
            </a:endParaRPr>
          </a:p>
        </p:txBody>
      </p:sp>
      <p:pic>
        <p:nvPicPr>
          <p:cNvPr id="12" name="TexTeXPicture" descr="&lt;?xml version=&quot;1.0&quot; encoding=&quot;utf-16&quot;?&gt;&#10;&lt;TeXTeX&gt;&#10;  &lt;preamble&gt;\documentclass{jarticle}&#10;\usepackage{amsmath}&#10;\pagestyle{empty}&lt;/preamble&gt;&#10;  &lt;body&gt;\begin{align*} &#10;C(t,\vec{x})=\langle \hat{O}_1(t,\vec{x}) \hat{O}_2(0,\vec{0})\rangle&#10;\end{align*}&lt;/body&gt;&#10;  &lt;fcolor&gt;FF000000&lt;/fcolor&gt;&#10;  &lt;bcolor&gt;FFFFFFFF&lt;/bcolor&gt;&#10;  &lt;transparent&gt;True&lt;/transparent&gt;&#10;  &lt;resolution&gt;1800&lt;/resolution&gt;&#10;  &lt;imageh&gt;298&lt;/imageh&gt;&#10;  &lt;imagew&gt;2912&lt;/imagew&gt;&#10;  &lt;scale&gt;50&lt;/scale&gt;&#10;  &lt;cursor&gt;77&lt;/cursor&gt;&#10;&lt;/TeXTeX&g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0888" y="3197196"/>
            <a:ext cx="2934688" cy="300322"/>
          </a:xfrm>
          <a:prstGeom prst="rect">
            <a:avLst/>
          </a:prstGeom>
        </p:spPr>
      </p:pic>
      <p:pic>
        <p:nvPicPr>
          <p:cNvPr id="13" name="TexTeXPicture" descr="&lt;?xml version=&quot;1.0&quot; encoding=&quot;utf-16&quot;?&gt;&#10;&lt;TeXTeX&gt;&#10;  &lt;preamble&gt;\documentclass{jarticle}&#10;\usepackage{amsmath}&#10;\pagestyle{empty}&lt;/preamble&gt;&#10;  &lt;body&gt;\begin{align*} &#10;\tilde{C}(\tau,\vec{x})=\langle \hat{O}_1(\tau,\vec{x}) \hat{O}_2(0,\vec{0})\rangle&#10;\end{align*}&lt;/body&gt;&#10;  &lt;fcolor&gt;FF000000&lt;/fcolor&gt;&#10;  &lt;bcolor&gt;FFFFFFFF&lt;/bcolor&gt;&#10;  &lt;transparent&gt;True&lt;/transparent&gt;&#10;  &lt;resolution&gt;1800&lt;/resolution&gt;&#10;  &lt;imageh&gt;298&lt;/imageh&gt;&#10;  &lt;imagew&gt;2979&lt;/imagew&gt;&#10;  &lt;scale&gt;50&lt;/scale&gt;&#10;  &lt;cursor&gt;91&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9862" y="3197196"/>
            <a:ext cx="3015371" cy="301638"/>
          </a:xfrm>
          <a:prstGeom prst="rect">
            <a:avLst/>
          </a:prstGeom>
        </p:spPr>
      </p:pic>
      <p:sp>
        <p:nvSpPr>
          <p:cNvPr id="17" name="テキスト ボックス 16"/>
          <p:cNvSpPr txBox="1"/>
          <p:nvPr/>
        </p:nvSpPr>
        <p:spPr>
          <a:xfrm>
            <a:off x="5124508" y="4240672"/>
            <a:ext cx="2698175" cy="523220"/>
          </a:xfrm>
          <a:prstGeom prst="rect">
            <a:avLst/>
          </a:prstGeom>
          <a:noFill/>
        </p:spPr>
        <p:txBody>
          <a:bodyPr wrap="none" rtlCol="0">
            <a:spAutoFit/>
          </a:bodyPr>
          <a:lstStyle/>
          <a:p>
            <a:r>
              <a:rPr kumimoji="1" lang="ja-JP" altLang="en-US" sz="2800" dirty="0" smtClean="0"/>
              <a:t>格子上の観測量</a:t>
            </a:r>
            <a:endParaRPr kumimoji="1" lang="ja-JP" altLang="en-US" sz="2800" dirty="0"/>
          </a:p>
        </p:txBody>
      </p:sp>
      <p:sp>
        <p:nvSpPr>
          <p:cNvPr id="18" name="テキスト ボックス 17"/>
          <p:cNvSpPr txBox="1"/>
          <p:nvPr/>
        </p:nvSpPr>
        <p:spPr>
          <a:xfrm>
            <a:off x="1048870" y="4239356"/>
            <a:ext cx="3057247" cy="1261884"/>
          </a:xfrm>
          <a:prstGeom prst="rect">
            <a:avLst/>
          </a:prstGeom>
          <a:noFill/>
        </p:spPr>
        <p:txBody>
          <a:bodyPr wrap="none" rtlCol="0">
            <a:spAutoFit/>
          </a:bodyPr>
          <a:lstStyle/>
          <a:p>
            <a:r>
              <a:rPr kumimoji="1" lang="ja-JP" altLang="en-US" sz="2800" dirty="0" smtClean="0"/>
              <a:t>我々の世界の情報</a:t>
            </a:r>
            <a:endParaRPr kumimoji="1" lang="en-US" altLang="ja-JP" sz="2800" dirty="0" smtClean="0"/>
          </a:p>
          <a:p>
            <a:pPr marL="342900" indent="-342900">
              <a:buFont typeface="Arial" panose="020B0604020202020204" pitchFamily="34" charset="0"/>
              <a:buChar char="•"/>
            </a:pPr>
            <a:r>
              <a:rPr lang="ja-JP" altLang="en-US" sz="2400" dirty="0" smtClean="0"/>
              <a:t>レプトン対生成率</a:t>
            </a:r>
            <a:endParaRPr lang="en-US" altLang="ja-JP" sz="2400" dirty="0" smtClean="0"/>
          </a:p>
          <a:p>
            <a:pPr marL="342900" indent="-342900">
              <a:buFont typeface="Arial" panose="020B0604020202020204" pitchFamily="34" charset="0"/>
              <a:buChar char="•"/>
            </a:pPr>
            <a:r>
              <a:rPr kumimoji="1" lang="ja-JP" altLang="en-US" sz="2400" dirty="0" smtClean="0"/>
              <a:t>輸送</a:t>
            </a:r>
            <a:r>
              <a:rPr kumimoji="1" lang="ja-JP" altLang="en-US" sz="2400" dirty="0"/>
              <a:t>係数</a:t>
            </a:r>
          </a:p>
        </p:txBody>
      </p:sp>
      <p:pic>
        <p:nvPicPr>
          <p:cNvPr id="11" name="Picture 76" descr="lattice"/>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317104">
            <a:off x="5492709" y="4705754"/>
            <a:ext cx="1961772" cy="1894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Freeform 488"/>
          <p:cNvSpPr>
            <a:spLocks/>
          </p:cNvSpPr>
          <p:nvPr/>
        </p:nvSpPr>
        <p:spPr bwMode="auto">
          <a:xfrm rot="20981307">
            <a:off x="2782260" y="5651899"/>
            <a:ext cx="841698" cy="122535"/>
          </a:xfrm>
          <a:custGeom>
            <a:avLst/>
            <a:gdLst>
              <a:gd name="T0" fmla="*/ 0 w 1451"/>
              <a:gd name="T1" fmla="*/ 91 h 91"/>
              <a:gd name="T2" fmla="*/ 181 w 1451"/>
              <a:gd name="T3" fmla="*/ 0 h 91"/>
              <a:gd name="T4" fmla="*/ 363 w 1451"/>
              <a:gd name="T5" fmla="*/ 91 h 91"/>
              <a:gd name="T6" fmla="*/ 544 w 1451"/>
              <a:gd name="T7" fmla="*/ 0 h 91"/>
              <a:gd name="T8" fmla="*/ 726 w 1451"/>
              <a:gd name="T9" fmla="*/ 91 h 91"/>
              <a:gd name="T10" fmla="*/ 907 w 1451"/>
              <a:gd name="T11" fmla="*/ 0 h 91"/>
              <a:gd name="T12" fmla="*/ 1089 w 1451"/>
              <a:gd name="T13" fmla="*/ 91 h 91"/>
              <a:gd name="T14" fmla="*/ 1270 w 1451"/>
              <a:gd name="T15" fmla="*/ 0 h 91"/>
              <a:gd name="T16" fmla="*/ 1451 w 1451"/>
              <a:gd name="T17"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1" h="91">
                <a:moveTo>
                  <a:pt x="0" y="91"/>
                </a:moveTo>
                <a:cubicBezTo>
                  <a:pt x="60" y="45"/>
                  <a:pt x="121" y="0"/>
                  <a:pt x="181" y="0"/>
                </a:cubicBezTo>
                <a:cubicBezTo>
                  <a:pt x="241" y="0"/>
                  <a:pt x="303" y="91"/>
                  <a:pt x="363" y="91"/>
                </a:cubicBezTo>
                <a:cubicBezTo>
                  <a:pt x="423" y="91"/>
                  <a:pt x="484" y="0"/>
                  <a:pt x="544" y="0"/>
                </a:cubicBezTo>
                <a:cubicBezTo>
                  <a:pt x="604" y="0"/>
                  <a:pt x="666" y="91"/>
                  <a:pt x="726" y="91"/>
                </a:cubicBezTo>
                <a:cubicBezTo>
                  <a:pt x="786" y="91"/>
                  <a:pt x="847" y="0"/>
                  <a:pt x="907" y="0"/>
                </a:cubicBezTo>
                <a:cubicBezTo>
                  <a:pt x="967" y="0"/>
                  <a:pt x="1029" y="91"/>
                  <a:pt x="1089" y="91"/>
                </a:cubicBezTo>
                <a:cubicBezTo>
                  <a:pt x="1149" y="91"/>
                  <a:pt x="1210" y="0"/>
                  <a:pt x="1270" y="0"/>
                </a:cubicBezTo>
                <a:cubicBezTo>
                  <a:pt x="1330" y="0"/>
                  <a:pt x="1390" y="45"/>
                  <a:pt x="1451" y="91"/>
                </a:cubicBezTo>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 name="円/楕円 18"/>
          <p:cNvSpPr/>
          <p:nvPr/>
        </p:nvSpPr>
        <p:spPr>
          <a:xfrm>
            <a:off x="3546057" y="5534008"/>
            <a:ext cx="162407" cy="2137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p:nvSpPr>
        <p:spPr>
          <a:xfrm>
            <a:off x="3384517" y="5534008"/>
            <a:ext cx="162407" cy="2137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弧 20"/>
          <p:cNvSpPr/>
          <p:nvPr/>
        </p:nvSpPr>
        <p:spPr>
          <a:xfrm>
            <a:off x="3579512" y="5605278"/>
            <a:ext cx="94930" cy="139167"/>
          </a:xfrm>
          <a:prstGeom prst="arc">
            <a:avLst>
              <a:gd name="adj1" fmla="val 12403433"/>
              <a:gd name="adj2" fmla="val 20085783"/>
            </a:avLst>
          </a:prstGeom>
        </p:spPr>
        <p:style>
          <a:lnRef idx="2">
            <a:schemeClr val="dk1"/>
          </a:lnRef>
          <a:fillRef idx="0">
            <a:schemeClr val="dk1"/>
          </a:fillRef>
          <a:effectRef idx="1">
            <a:schemeClr val="dk1"/>
          </a:effectRef>
          <a:fontRef idx="minor">
            <a:schemeClr val="tx1"/>
          </a:fontRef>
        </p:style>
        <p:txBody>
          <a:bodyPr rtlCol="0" anchor="ctr"/>
          <a:lstStyle/>
          <a:p>
            <a:pPr algn="ctr"/>
            <a:endParaRPr kumimoji="1" lang="ja-JP" altLang="en-US"/>
          </a:p>
        </p:txBody>
      </p:sp>
      <p:sp>
        <p:nvSpPr>
          <p:cNvPr id="22" name="円弧 21"/>
          <p:cNvSpPr/>
          <p:nvPr/>
        </p:nvSpPr>
        <p:spPr>
          <a:xfrm>
            <a:off x="3420874" y="5603454"/>
            <a:ext cx="94930" cy="139167"/>
          </a:xfrm>
          <a:prstGeom prst="arc">
            <a:avLst>
              <a:gd name="adj1" fmla="val 12403433"/>
              <a:gd name="adj2" fmla="val 20085783"/>
            </a:avLst>
          </a:prstGeom>
        </p:spPr>
        <p:style>
          <a:lnRef idx="2">
            <a:schemeClr val="dk1"/>
          </a:lnRef>
          <a:fillRef idx="0">
            <a:schemeClr val="dk1"/>
          </a:fillRef>
          <a:effectRef idx="1">
            <a:schemeClr val="dk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161510235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角丸四角形 18"/>
          <p:cNvSpPr/>
          <p:nvPr/>
        </p:nvSpPr>
        <p:spPr>
          <a:xfrm>
            <a:off x="5584895" y="4918162"/>
            <a:ext cx="1766351" cy="789866"/>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角丸四角形 17"/>
          <p:cNvSpPr/>
          <p:nvPr/>
        </p:nvSpPr>
        <p:spPr>
          <a:xfrm>
            <a:off x="1851480" y="4886032"/>
            <a:ext cx="1533502" cy="789866"/>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p:cNvSpPr/>
          <p:nvPr/>
        </p:nvSpPr>
        <p:spPr>
          <a:xfrm>
            <a:off x="4734593" y="2455358"/>
            <a:ext cx="3478009" cy="1345678"/>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928121" y="2455358"/>
            <a:ext cx="3478009" cy="1345678"/>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lang="ja-JP" altLang="en-US" dirty="0" smtClean="0"/>
              <a:t>格子</a:t>
            </a:r>
            <a:r>
              <a:rPr lang="en-US" altLang="ja-JP" dirty="0" smtClean="0"/>
              <a:t>QCD</a:t>
            </a:r>
            <a:r>
              <a:rPr lang="ja-JP" altLang="en-US" dirty="0" smtClean="0"/>
              <a:t>の何が難しいか？</a:t>
            </a:r>
            <a:endParaRPr kumimoji="1" lang="ja-JP" altLang="en-US" dirty="0"/>
          </a:p>
        </p:txBody>
      </p:sp>
      <p:sp>
        <p:nvSpPr>
          <p:cNvPr id="4" name="テキスト ボックス 3"/>
          <p:cNvSpPr txBox="1"/>
          <p:nvPr/>
        </p:nvSpPr>
        <p:spPr>
          <a:xfrm>
            <a:off x="1318037" y="2584330"/>
            <a:ext cx="2698175" cy="523220"/>
          </a:xfrm>
          <a:prstGeom prst="rect">
            <a:avLst/>
          </a:prstGeom>
          <a:noFill/>
        </p:spPr>
        <p:txBody>
          <a:bodyPr wrap="none" rtlCol="0">
            <a:spAutoFit/>
          </a:bodyPr>
          <a:lstStyle/>
          <a:p>
            <a:r>
              <a:rPr kumimoji="1" lang="ja-JP" altLang="en-US" sz="2800" dirty="0" smtClean="0">
                <a:solidFill>
                  <a:schemeClr val="accent3">
                    <a:lumMod val="50000"/>
                  </a:schemeClr>
                </a:solidFill>
              </a:rPr>
              <a:t>実時間相関関数</a:t>
            </a:r>
            <a:endParaRPr kumimoji="1" lang="ja-JP" altLang="en-US" sz="2800" dirty="0">
              <a:solidFill>
                <a:schemeClr val="accent3">
                  <a:lumMod val="50000"/>
                </a:schemeClr>
              </a:solidFill>
            </a:endParaRPr>
          </a:p>
        </p:txBody>
      </p:sp>
      <p:sp>
        <p:nvSpPr>
          <p:cNvPr id="6" name="テキスト ボックス 5"/>
          <p:cNvSpPr txBox="1"/>
          <p:nvPr/>
        </p:nvSpPr>
        <p:spPr>
          <a:xfrm>
            <a:off x="5124509" y="2584330"/>
            <a:ext cx="2698175" cy="523220"/>
          </a:xfrm>
          <a:prstGeom prst="rect">
            <a:avLst/>
          </a:prstGeom>
          <a:noFill/>
        </p:spPr>
        <p:txBody>
          <a:bodyPr wrap="none" rtlCol="0">
            <a:spAutoFit/>
          </a:bodyPr>
          <a:lstStyle/>
          <a:p>
            <a:r>
              <a:rPr kumimoji="1" lang="ja-JP" altLang="en-US" sz="2800" dirty="0" smtClean="0">
                <a:solidFill>
                  <a:schemeClr val="accent5">
                    <a:lumMod val="50000"/>
                  </a:schemeClr>
                </a:solidFill>
              </a:rPr>
              <a:t>虚時間相関関数</a:t>
            </a:r>
            <a:endParaRPr kumimoji="1" lang="ja-JP" altLang="en-US" sz="2800" dirty="0">
              <a:solidFill>
                <a:schemeClr val="accent5">
                  <a:lumMod val="50000"/>
                </a:schemeClr>
              </a:solidFill>
            </a:endParaRPr>
          </a:p>
        </p:txBody>
      </p:sp>
      <p:sp>
        <p:nvSpPr>
          <p:cNvPr id="9" name="下矢印 8"/>
          <p:cNvSpPr/>
          <p:nvPr/>
        </p:nvSpPr>
        <p:spPr>
          <a:xfrm>
            <a:off x="1892091" y="4040999"/>
            <a:ext cx="1452282" cy="6902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3527805" y="3987448"/>
            <a:ext cx="2031325" cy="461665"/>
          </a:xfrm>
          <a:prstGeom prst="rect">
            <a:avLst/>
          </a:prstGeom>
          <a:noFill/>
        </p:spPr>
        <p:txBody>
          <a:bodyPr wrap="none" rtlCol="0">
            <a:spAutoFit/>
          </a:bodyPr>
          <a:lstStyle/>
          <a:p>
            <a:r>
              <a:rPr kumimoji="1" lang="ja-JP" altLang="en-US" sz="2400" dirty="0" smtClean="0"/>
              <a:t>フーリエ変換</a:t>
            </a:r>
            <a:endParaRPr kumimoji="1" lang="ja-JP" altLang="en-US" sz="2400" dirty="0"/>
          </a:p>
        </p:txBody>
      </p:sp>
      <p:pic>
        <p:nvPicPr>
          <p:cNvPr id="11" name="TexTeXPicture" descr="&lt;?xml version=&quot;1.0&quot; encoding=&quot;utf-16&quot;?&gt;&#10;&lt;TeXTeX&gt;&#10;  &lt;preamble&gt;\documentclass{jarticle}&#10;\usepackage{amsmath}&#10;\pagestyle{empty}&lt;/preamble&gt;&#10;  &lt;body&gt;\begin{align*} &#10;t \to \omega&#10;\end{align*}&lt;/body&gt;&#10;  &lt;fcolor&gt;FF000000&lt;/fcolor&gt;&#10;  &lt;bcolor&gt;FFFFFFFF&lt;/bcolor&gt;&#10;  &lt;transparent&gt;True&lt;/transparent&gt;&#10;  &lt;resolution&gt;1800&lt;/resolution&gt;&#10;  &lt;imageh&gt;159&lt;/imageh&gt;&#10;  &lt;imagew&gt;623&lt;/imagew&gt;&#10;  &lt;scale&gt;50&lt;/scale&gt;&#10;  &lt;cursor&gt;28&lt;/cursor&gt;&#10;&lt;/TeXTeX&g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46152" y="4484972"/>
            <a:ext cx="794629" cy="202802"/>
          </a:xfrm>
          <a:prstGeom prst="rect">
            <a:avLst/>
          </a:prstGeom>
        </p:spPr>
      </p:pic>
      <p:pic>
        <p:nvPicPr>
          <p:cNvPr id="12" name="TexTeXPicture" descr="&lt;?xml version=&quot;1.0&quot; encoding=&quot;utf-16&quot;?&gt;&#10;&lt;TeXTeX&gt;&#10;  &lt;preamble&gt;\documentclass{jarticle}&#10;\usepackage{amsmath}&#10;\pagestyle{empty}&lt;/preamble&gt;&#10;  &lt;body&gt;\begin{align*} &#10;C(t,\vec{x})=\langle \hat{O}_1(t,\vec{x}) \hat{O}_2(0,\vec{0})\rangle&#10;\end{align*}&lt;/body&gt;&#10;  &lt;fcolor&gt;FF000000&lt;/fcolor&gt;&#10;  &lt;bcolor&gt;FFFFFFFF&lt;/bcolor&gt;&#10;  &lt;transparent&gt;True&lt;/transparent&gt;&#10;  &lt;resolution&gt;1800&lt;/resolution&gt;&#10;  &lt;imageh&gt;298&lt;/imageh&gt;&#10;  &lt;imagew&gt;2912&lt;/imagew&gt;&#10;  &lt;scale&gt;50&lt;/scale&gt;&#10;  &lt;cursor&gt;77&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0888" y="3197196"/>
            <a:ext cx="2934688" cy="300322"/>
          </a:xfrm>
          <a:prstGeom prst="rect">
            <a:avLst/>
          </a:prstGeom>
        </p:spPr>
      </p:pic>
      <p:pic>
        <p:nvPicPr>
          <p:cNvPr id="13" name="TexTeXPicture" descr="&lt;?xml version=&quot;1.0&quot; encoding=&quot;utf-16&quot;?&gt;&#10;&lt;TeXTeX&gt;&#10;  &lt;preamble&gt;\documentclass{jarticle}&#10;\usepackage{amsmath}&#10;\pagestyle{empty}&lt;/preamble&gt;&#10;  &lt;body&gt;\begin{align*} &#10;\tilde{C}(\tau,\vec{x})=\langle \hat{O}_1(\tau,\vec{x}) \hat{O}_2(0,\vec{0})\rangle&#10;\end{align*}&lt;/body&gt;&#10;  &lt;fcolor&gt;FF000000&lt;/fcolor&gt;&#10;  &lt;bcolor&gt;FFFFFFFF&lt;/bcolor&gt;&#10;  &lt;transparent&gt;True&lt;/transparent&gt;&#10;  &lt;resolution&gt;1800&lt;/resolution&gt;&#10;  &lt;imageh&gt;298&lt;/imageh&gt;&#10;  &lt;imagew&gt;2979&lt;/imagew&gt;&#10;  &lt;scale&gt;50&lt;/scale&gt;&#10;  &lt;cursor&gt;91&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39862" y="3197196"/>
            <a:ext cx="3015371" cy="301638"/>
          </a:xfrm>
          <a:prstGeom prst="rect">
            <a:avLst/>
          </a:prstGeom>
        </p:spPr>
      </p:pic>
      <p:sp>
        <p:nvSpPr>
          <p:cNvPr id="16" name="下矢印 15"/>
          <p:cNvSpPr/>
          <p:nvPr/>
        </p:nvSpPr>
        <p:spPr>
          <a:xfrm>
            <a:off x="5742560" y="4040999"/>
            <a:ext cx="1452282" cy="6902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TexTeXPicture" descr="&lt;?xml version=&quot;1.0&quot; encoding=&quot;utf-16&quot;?&gt;&#10;&lt;TeXTeX&gt;&#10;  &lt;preamble&gt;\documentclass{jarticle}&#10;\usepackage{amsmath}&#10;\pagestyle{empty}&lt;/preamble&gt;&#10;  &lt;body&gt;\begin{align*} &#10;C(\omega,\vec{x})&#10;\end{align*}&lt;/body&gt;&#10;  &lt;fcolor&gt;FF000000&lt;/fcolor&gt;&#10;  &lt;bcolor&gt;FFFFFFFF&lt;/bcolor&gt;&#10;  &lt;transparent&gt;True&lt;/transparent&gt;&#10;  &lt;resolution&gt;1800&lt;/resolution&gt;&#10;  &lt;imageh&gt;249&lt;/imageh&gt;&#10;  &lt;imagew&gt;769&lt;/imagew&gt;&#10;  &lt;scale&gt;50&lt;/scale&gt;&#10;  &lt;cursor&gt;33&lt;/cursor&gt;&#10;&lt;/TeXTeX&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50665" y="5097189"/>
            <a:ext cx="1135133" cy="367553"/>
          </a:xfrm>
          <a:prstGeom prst="rect">
            <a:avLst/>
          </a:prstGeom>
        </p:spPr>
      </p:pic>
      <p:pic>
        <p:nvPicPr>
          <p:cNvPr id="5" name="TexTeXPicture" descr="&lt;?xml version=&quot;1.0&quot; encoding=&quot;utf-16&quot;?&gt;&#10;&lt;TeXTeX&gt;&#10;  &lt;preamble&gt;\documentclass{jarticle}&#10;\usepackage{amsmath}&#10;\pagestyle{empty}&lt;/preamble&gt;&#10;  &lt;body&gt;\begin{align*} &#10;\tilde{C}(i\omega_n,\vec{x})&#10;\end{align*}&lt;/body&gt;&#10;  &lt;fcolor&gt;FF000000&lt;/fcolor&gt;&#10;  &lt;bcolor&gt;FFFFFFFF&lt;/bcolor&gt;&#10;  &lt;transparent&gt;True&lt;/transparent&gt;&#10;  &lt;resolution&gt;1800&lt;/resolution&gt;&#10;  &lt;imageh&gt;292&lt;/imageh&gt;&#10;  &lt;imagew&gt;983&lt;/imagew&gt;&#10;  &lt;scale&gt;50&lt;/scale&gt;&#10;  &lt;cursor&gt;35&lt;/cursor&gt;&#10;&lt;/TeXTeX&g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42560" y="5087506"/>
            <a:ext cx="1451022" cy="431026"/>
          </a:xfrm>
          <a:prstGeom prst="rect">
            <a:avLst/>
          </a:prstGeom>
        </p:spPr>
      </p:pic>
      <p:grpSp>
        <p:nvGrpSpPr>
          <p:cNvPr id="17" name="グループ化 16"/>
          <p:cNvGrpSpPr/>
          <p:nvPr/>
        </p:nvGrpSpPr>
        <p:grpSpPr>
          <a:xfrm>
            <a:off x="3138185" y="5118215"/>
            <a:ext cx="2860810" cy="1564017"/>
            <a:chOff x="3138185" y="5118215"/>
            <a:chExt cx="2860810" cy="1564017"/>
          </a:xfrm>
        </p:grpSpPr>
        <p:sp>
          <p:nvSpPr>
            <p:cNvPr id="7" name="左右矢印 6"/>
            <p:cNvSpPr/>
            <p:nvPr/>
          </p:nvSpPr>
          <p:spPr>
            <a:xfrm>
              <a:off x="3511761" y="5118215"/>
              <a:ext cx="1946354" cy="702976"/>
            </a:xfrm>
            <a:prstGeom prst="left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3344373" y="5821191"/>
              <a:ext cx="2339102" cy="461665"/>
            </a:xfrm>
            <a:prstGeom prst="rect">
              <a:avLst/>
            </a:prstGeom>
            <a:noFill/>
          </p:spPr>
          <p:txBody>
            <a:bodyPr wrap="none" rtlCol="0">
              <a:spAutoFit/>
            </a:bodyPr>
            <a:lstStyle/>
            <a:p>
              <a:r>
                <a:rPr kumimoji="1" lang="ja-JP" altLang="en-US" sz="2400" dirty="0" smtClean="0">
                  <a:solidFill>
                    <a:schemeClr val="tx2">
                      <a:lumMod val="50000"/>
                    </a:schemeClr>
                  </a:solidFill>
                </a:rPr>
                <a:t>解析関係</a:t>
              </a:r>
              <a:r>
                <a:rPr lang="ja-JP" altLang="en-US" sz="2400" dirty="0" smtClean="0">
                  <a:solidFill>
                    <a:schemeClr val="tx2">
                      <a:lumMod val="50000"/>
                    </a:schemeClr>
                  </a:solidFill>
                </a:rPr>
                <a:t>にあ</a:t>
              </a:r>
              <a:r>
                <a:rPr lang="ja-JP" altLang="en-US" sz="2400" dirty="0">
                  <a:solidFill>
                    <a:schemeClr val="tx2">
                      <a:lumMod val="50000"/>
                    </a:schemeClr>
                  </a:solidFill>
                </a:rPr>
                <a:t>る</a:t>
              </a:r>
              <a:endParaRPr kumimoji="1" lang="ja-JP" altLang="en-US" sz="2400" dirty="0">
                <a:solidFill>
                  <a:schemeClr val="tx2">
                    <a:lumMod val="50000"/>
                  </a:schemeClr>
                </a:solidFill>
              </a:endParaRPr>
            </a:p>
          </p:txBody>
        </p:sp>
        <p:pic>
          <p:nvPicPr>
            <p:cNvPr id="20" name="TexTeXPicture" descr="&lt;?xml version=&quot;1.0&quot; encoding=&quot;utf-16&quot;?&gt;&#10;&lt;TeXTeX&gt;&#10;  &lt;preamble&gt;\documentclass{jarticle}&#10;\usepackage{amsmath}&#10;\pagestyle{empty}&lt;/preamble&gt;&#10;  &lt;body&gt;\begin{align*} &#10;\omega \leftrightarrow i\omega_n&#10;\end{align*}&lt;/body&gt;&#10;  &lt;fcolor&gt;FF000000&lt;/fcolor&gt;&#10;  &lt;bcolor&gt;FFFFFFFF&lt;/bcolor&gt;&#10;  &lt;transparent&gt;True&lt;/transparent&gt;&#10;  &lt;resolution&gt;1800&lt;/resolution&gt;&#10;  &lt;imageh&gt;204&lt;/imageh&gt;&#10;  &lt;imagew&gt;905&lt;/imagew&gt;&#10;  &lt;scale&gt;50&lt;/scale&gt;&#10;  &lt;cursor&gt;40&lt;/cursor&gt;&#10;&lt;/TeXTeX&gt;"/>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38185" y="6332253"/>
              <a:ext cx="1169551" cy="263633"/>
            </a:xfrm>
            <a:prstGeom prst="rect">
              <a:avLst/>
            </a:prstGeom>
          </p:spPr>
        </p:pic>
        <p:sp>
          <p:nvSpPr>
            <p:cNvPr id="21" name="テキスト ボックス 20"/>
            <p:cNvSpPr txBox="1"/>
            <p:nvPr/>
          </p:nvSpPr>
          <p:spPr>
            <a:xfrm>
              <a:off x="4275446" y="6282122"/>
              <a:ext cx="1723549" cy="400110"/>
            </a:xfrm>
            <a:prstGeom prst="rect">
              <a:avLst/>
            </a:prstGeom>
            <a:noFill/>
          </p:spPr>
          <p:txBody>
            <a:bodyPr wrap="none" rtlCol="0">
              <a:spAutoFit/>
            </a:bodyPr>
            <a:lstStyle/>
            <a:p>
              <a:r>
                <a:rPr lang="ja-JP" altLang="en-US" sz="2000" dirty="0" smtClean="0"/>
                <a:t>と</a:t>
              </a:r>
              <a:r>
                <a:rPr kumimoji="1" lang="ja-JP" altLang="en-US" sz="2000" dirty="0" smtClean="0"/>
                <a:t>置き換える</a:t>
              </a:r>
              <a:endParaRPr kumimoji="1" lang="ja-JP" altLang="en-US" sz="2000" dirty="0"/>
            </a:p>
          </p:txBody>
        </p:sp>
      </p:grpSp>
    </p:spTree>
    <p:extLst>
      <p:ext uri="{BB962C8B-B14F-4D97-AF65-F5344CB8AC3E}">
        <p14:creationId xmlns:p14="http://schemas.microsoft.com/office/powerpoint/2010/main" val="2899473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これまでの計算例</a:t>
            </a:r>
            <a:r>
              <a:rPr kumimoji="1" lang="en-US" altLang="ja-JP" dirty="0" smtClean="0"/>
              <a:t>(</a:t>
            </a:r>
            <a:r>
              <a:rPr lang="ja-JP" altLang="en-US" dirty="0" smtClean="0"/>
              <a:t>ゼロ運動量</a:t>
            </a:r>
            <a:r>
              <a:rPr kumimoji="1" lang="en-US" altLang="ja-JP" dirty="0" smtClean="0"/>
              <a:t>)</a:t>
            </a:r>
            <a:endParaRPr kumimoji="1" lang="ja-JP" altLang="en-US" dirty="0"/>
          </a:p>
        </p:txBody>
      </p:sp>
      <p:pic>
        <p:nvPicPr>
          <p:cNvPr id="3" name="図 2"/>
          <p:cNvPicPr>
            <a:picLocks noChangeAspect="1"/>
          </p:cNvPicPr>
          <p:nvPr/>
        </p:nvPicPr>
        <p:blipFill>
          <a:blip r:embed="rId2"/>
          <a:stretch>
            <a:fillRect/>
          </a:stretch>
        </p:blipFill>
        <p:spPr>
          <a:xfrm>
            <a:off x="4939875" y="2752177"/>
            <a:ext cx="3262500" cy="2788000"/>
          </a:xfrm>
          <a:prstGeom prst="rect">
            <a:avLst/>
          </a:prstGeom>
        </p:spPr>
      </p:pic>
      <p:sp>
        <p:nvSpPr>
          <p:cNvPr id="4" name="テキスト ボックス 3"/>
          <p:cNvSpPr txBox="1"/>
          <p:nvPr/>
        </p:nvSpPr>
        <p:spPr>
          <a:xfrm>
            <a:off x="5163667" y="2228957"/>
            <a:ext cx="2951449" cy="523220"/>
          </a:xfrm>
          <a:prstGeom prst="rect">
            <a:avLst/>
          </a:prstGeom>
          <a:noFill/>
        </p:spPr>
        <p:txBody>
          <a:bodyPr wrap="none" rtlCol="0">
            <a:spAutoFit/>
          </a:bodyPr>
          <a:lstStyle/>
          <a:p>
            <a:r>
              <a:rPr kumimoji="1" lang="en-US" altLang="ja-JP" sz="2800" dirty="0" smtClean="0"/>
              <a:t>Ding, et al. 2011</a:t>
            </a:r>
            <a:endParaRPr kumimoji="1" lang="ja-JP" altLang="en-US" sz="2800" dirty="0"/>
          </a:p>
        </p:txBody>
      </p:sp>
      <p:sp>
        <p:nvSpPr>
          <p:cNvPr id="5" name="テキスト ボックス 4"/>
          <p:cNvSpPr txBox="1"/>
          <p:nvPr/>
        </p:nvSpPr>
        <p:spPr>
          <a:xfrm>
            <a:off x="5014126" y="5540177"/>
            <a:ext cx="3244799" cy="830997"/>
          </a:xfrm>
          <a:prstGeom prst="rect">
            <a:avLst/>
          </a:prstGeom>
          <a:noFill/>
        </p:spPr>
        <p:txBody>
          <a:bodyPr wrap="none" rtlCol="0">
            <a:spAutoFit/>
          </a:bodyPr>
          <a:lstStyle/>
          <a:p>
            <a:pPr algn="ctr"/>
            <a:r>
              <a:rPr kumimoji="1" lang="en-US" altLang="ja-JP" sz="2400" dirty="0" err="1" smtClean="0"/>
              <a:t>Breit</a:t>
            </a:r>
            <a:r>
              <a:rPr kumimoji="1" lang="en-US" altLang="ja-JP" sz="2400" dirty="0" smtClean="0"/>
              <a:t>-Wigner + </a:t>
            </a:r>
            <a:r>
              <a:rPr kumimoji="1" lang="ja-JP" altLang="en-US" sz="2400" dirty="0" smtClean="0"/>
              <a:t>摂動論</a:t>
            </a:r>
            <a:endParaRPr kumimoji="1" lang="en-US" altLang="ja-JP" sz="2400" dirty="0" smtClean="0"/>
          </a:p>
          <a:p>
            <a:pPr algn="ctr"/>
            <a:r>
              <a:rPr lang="en-US" altLang="ja-JP" sz="2400" dirty="0" smtClean="0"/>
              <a:t>(4 parameter fit)</a:t>
            </a:r>
            <a:endParaRPr kumimoji="1" lang="ja-JP" altLang="en-US" sz="2400" dirty="0"/>
          </a:p>
        </p:txBody>
      </p:sp>
      <p:pic>
        <p:nvPicPr>
          <p:cNvPr id="6" name="図 5"/>
          <p:cNvPicPr>
            <a:picLocks noChangeAspect="1"/>
          </p:cNvPicPr>
          <p:nvPr/>
        </p:nvPicPr>
        <p:blipFill>
          <a:blip r:embed="rId3"/>
          <a:stretch>
            <a:fillRect/>
          </a:stretch>
        </p:blipFill>
        <p:spPr>
          <a:xfrm>
            <a:off x="833522" y="2770107"/>
            <a:ext cx="3783407" cy="2788000"/>
          </a:xfrm>
          <a:prstGeom prst="rect">
            <a:avLst/>
          </a:prstGeom>
        </p:spPr>
      </p:pic>
      <p:sp>
        <p:nvSpPr>
          <p:cNvPr id="7" name="テキスト ボックス 6"/>
          <p:cNvSpPr txBox="1"/>
          <p:nvPr/>
        </p:nvSpPr>
        <p:spPr>
          <a:xfrm>
            <a:off x="1228160" y="2228957"/>
            <a:ext cx="3305713" cy="523220"/>
          </a:xfrm>
          <a:prstGeom prst="rect">
            <a:avLst/>
          </a:prstGeom>
          <a:noFill/>
        </p:spPr>
        <p:txBody>
          <a:bodyPr wrap="none" rtlCol="0">
            <a:spAutoFit/>
          </a:bodyPr>
          <a:lstStyle/>
          <a:p>
            <a:r>
              <a:rPr kumimoji="1" lang="en-US" altLang="ja-JP" sz="2800" dirty="0" err="1" smtClean="0"/>
              <a:t>Karsch</a:t>
            </a:r>
            <a:r>
              <a:rPr kumimoji="1" lang="en-US" altLang="ja-JP" sz="2800" dirty="0" smtClean="0"/>
              <a:t>, et al. 2002</a:t>
            </a:r>
            <a:endParaRPr kumimoji="1" lang="ja-JP" altLang="en-US" sz="2800" dirty="0"/>
          </a:p>
        </p:txBody>
      </p:sp>
      <p:sp>
        <p:nvSpPr>
          <p:cNvPr id="8" name="テキスト ボックス 7"/>
          <p:cNvSpPr txBox="1"/>
          <p:nvPr/>
        </p:nvSpPr>
        <p:spPr>
          <a:xfrm>
            <a:off x="1403688" y="5724842"/>
            <a:ext cx="2954655" cy="461665"/>
          </a:xfrm>
          <a:prstGeom prst="rect">
            <a:avLst/>
          </a:prstGeom>
          <a:noFill/>
        </p:spPr>
        <p:txBody>
          <a:bodyPr wrap="none" rtlCol="0">
            <a:spAutoFit/>
          </a:bodyPr>
          <a:lstStyle/>
          <a:p>
            <a:r>
              <a:rPr lang="ja-JP" altLang="en-US" sz="2400" dirty="0" smtClean="0"/>
              <a:t>最大エントロピー法</a:t>
            </a:r>
            <a:endParaRPr kumimoji="1" lang="ja-JP" altLang="en-US" sz="2400" dirty="0"/>
          </a:p>
        </p:txBody>
      </p:sp>
    </p:spTree>
    <p:extLst>
      <p:ext uri="{BB962C8B-B14F-4D97-AF65-F5344CB8AC3E}">
        <p14:creationId xmlns:p14="http://schemas.microsoft.com/office/powerpoint/2010/main" val="40571758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格子</a:t>
            </a:r>
            <a:r>
              <a:rPr lang="ja-JP" altLang="en-US" dirty="0" smtClean="0"/>
              <a:t>解析の今後の課題</a:t>
            </a:r>
            <a:endParaRPr kumimoji="1" lang="ja-JP" altLang="en-US" dirty="0"/>
          </a:p>
        </p:txBody>
      </p:sp>
      <p:sp>
        <p:nvSpPr>
          <p:cNvPr id="5" name="正方形/長方形 4"/>
          <p:cNvSpPr/>
          <p:nvPr/>
        </p:nvSpPr>
        <p:spPr>
          <a:xfrm>
            <a:off x="1240945" y="4118277"/>
            <a:ext cx="2352971" cy="2118415"/>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矢印コネクタ 5"/>
          <p:cNvCxnSpPr/>
          <p:nvPr/>
        </p:nvCxnSpPr>
        <p:spPr>
          <a:xfrm flipH="1" flipV="1">
            <a:off x="1231981" y="3905870"/>
            <a:ext cx="8965" cy="2707341"/>
          </a:xfrm>
          <a:prstGeom prst="straightConnector1">
            <a:avLst/>
          </a:prstGeom>
          <a:ln w="38100">
            <a:tailEnd type="arrow" w="lg" len="lg"/>
          </a:ln>
        </p:spPr>
        <p:style>
          <a:lnRef idx="3">
            <a:schemeClr val="dk1"/>
          </a:lnRef>
          <a:fillRef idx="0">
            <a:schemeClr val="dk1"/>
          </a:fillRef>
          <a:effectRef idx="2">
            <a:schemeClr val="dk1"/>
          </a:effectRef>
          <a:fontRef idx="minor">
            <a:schemeClr val="tx1"/>
          </a:fontRef>
        </p:style>
      </p:cxnSp>
      <p:cxnSp>
        <p:nvCxnSpPr>
          <p:cNvPr id="7" name="直線矢印コネクタ 6"/>
          <p:cNvCxnSpPr/>
          <p:nvPr/>
        </p:nvCxnSpPr>
        <p:spPr>
          <a:xfrm>
            <a:off x="995568" y="6236694"/>
            <a:ext cx="2904565" cy="0"/>
          </a:xfrm>
          <a:prstGeom prst="straightConnector1">
            <a:avLst/>
          </a:prstGeom>
          <a:ln w="38100">
            <a:tailEnd type="arrow" w="lg" len="lg"/>
          </a:ln>
        </p:spPr>
        <p:style>
          <a:lnRef idx="3">
            <a:schemeClr val="dk1"/>
          </a:lnRef>
          <a:fillRef idx="0">
            <a:schemeClr val="dk1"/>
          </a:fillRef>
          <a:effectRef idx="2">
            <a:schemeClr val="dk1"/>
          </a:effectRef>
          <a:fontRef idx="minor">
            <a:schemeClr val="tx1"/>
          </a:fontRef>
        </p:style>
      </p:cxnSp>
      <p:sp>
        <p:nvSpPr>
          <p:cNvPr id="8" name="テキスト ボックス 7"/>
          <p:cNvSpPr txBox="1"/>
          <p:nvPr/>
        </p:nvSpPr>
        <p:spPr>
          <a:xfrm rot="16200000">
            <a:off x="-113388" y="4661846"/>
            <a:ext cx="1973617" cy="461665"/>
          </a:xfrm>
          <a:prstGeom prst="rect">
            <a:avLst/>
          </a:prstGeom>
          <a:noFill/>
        </p:spPr>
        <p:txBody>
          <a:bodyPr wrap="none" rtlCol="0">
            <a:spAutoFit/>
          </a:bodyPr>
          <a:lstStyle/>
          <a:p>
            <a:r>
              <a:rPr kumimoji="1" lang="ja-JP" altLang="en-US" sz="2400" dirty="0" smtClean="0"/>
              <a:t>エネルギー </a:t>
            </a:r>
            <a:r>
              <a:rPr kumimoji="1" lang="en-US" altLang="ja-JP" sz="2400" dirty="0" smtClean="0"/>
              <a:t>E</a:t>
            </a:r>
            <a:endParaRPr kumimoji="1" lang="ja-JP" altLang="en-US" sz="2400" dirty="0"/>
          </a:p>
        </p:txBody>
      </p:sp>
      <p:sp>
        <p:nvSpPr>
          <p:cNvPr id="9" name="テキスト ボックス 8"/>
          <p:cNvSpPr txBox="1"/>
          <p:nvPr/>
        </p:nvSpPr>
        <p:spPr>
          <a:xfrm>
            <a:off x="2585376" y="6359451"/>
            <a:ext cx="1402948" cy="461665"/>
          </a:xfrm>
          <a:prstGeom prst="rect">
            <a:avLst/>
          </a:prstGeom>
          <a:noFill/>
        </p:spPr>
        <p:txBody>
          <a:bodyPr wrap="none" rtlCol="0">
            <a:spAutoFit/>
          </a:bodyPr>
          <a:lstStyle/>
          <a:p>
            <a:r>
              <a:rPr kumimoji="1" lang="ja-JP" altLang="en-US" sz="2400" dirty="0" smtClean="0"/>
              <a:t>運動量 </a:t>
            </a:r>
            <a:r>
              <a:rPr kumimoji="1" lang="en-US" altLang="ja-JP" sz="2400" dirty="0" smtClean="0"/>
              <a:t>p</a:t>
            </a:r>
            <a:endParaRPr kumimoji="1" lang="ja-JP" altLang="en-US" sz="2400" dirty="0"/>
          </a:p>
        </p:txBody>
      </p:sp>
      <p:cxnSp>
        <p:nvCxnSpPr>
          <p:cNvPr id="10" name="直線コネクタ 9"/>
          <p:cNvCxnSpPr/>
          <p:nvPr/>
        </p:nvCxnSpPr>
        <p:spPr>
          <a:xfrm flipV="1">
            <a:off x="1240946" y="4118279"/>
            <a:ext cx="2342015" cy="2118415"/>
          </a:xfrm>
          <a:prstGeom prst="line">
            <a:avLst/>
          </a:prstGeom>
        </p:spPr>
        <p:style>
          <a:lnRef idx="3">
            <a:schemeClr val="accent3"/>
          </a:lnRef>
          <a:fillRef idx="0">
            <a:schemeClr val="accent3"/>
          </a:fillRef>
          <a:effectRef idx="2">
            <a:schemeClr val="accent3"/>
          </a:effectRef>
          <a:fontRef idx="minor">
            <a:schemeClr val="tx1"/>
          </a:fontRef>
        </p:style>
      </p:cxnSp>
      <p:sp>
        <p:nvSpPr>
          <p:cNvPr id="11" name="フリーフォーム 10"/>
          <p:cNvSpPr/>
          <p:nvPr/>
        </p:nvSpPr>
        <p:spPr>
          <a:xfrm>
            <a:off x="1256409" y="4118276"/>
            <a:ext cx="2000428" cy="928061"/>
          </a:xfrm>
          <a:custGeom>
            <a:avLst/>
            <a:gdLst>
              <a:gd name="connsiteX0" fmla="*/ 0 w 1703295"/>
              <a:gd name="connsiteY0" fmla="*/ 824753 h 824753"/>
              <a:gd name="connsiteX1" fmla="*/ 923365 w 1703295"/>
              <a:gd name="connsiteY1" fmla="*/ 618565 h 824753"/>
              <a:gd name="connsiteX2" fmla="*/ 1703295 w 1703295"/>
              <a:gd name="connsiteY2" fmla="*/ 0 h 824753"/>
              <a:gd name="connsiteX0" fmla="*/ 0 w 1703295"/>
              <a:gd name="connsiteY0" fmla="*/ 824753 h 824753"/>
              <a:gd name="connsiteX1" fmla="*/ 923365 w 1703295"/>
              <a:gd name="connsiteY1" fmla="*/ 618565 h 824753"/>
              <a:gd name="connsiteX2" fmla="*/ 1703295 w 1703295"/>
              <a:gd name="connsiteY2" fmla="*/ 0 h 824753"/>
              <a:gd name="connsiteX0" fmla="*/ 0 w 1783207"/>
              <a:gd name="connsiteY0" fmla="*/ 824753 h 824753"/>
              <a:gd name="connsiteX1" fmla="*/ 923365 w 1783207"/>
              <a:gd name="connsiteY1" fmla="*/ 618565 h 824753"/>
              <a:gd name="connsiteX2" fmla="*/ 1783207 w 1783207"/>
              <a:gd name="connsiteY2" fmla="*/ 0 h 824753"/>
            </a:gdLst>
            <a:ahLst/>
            <a:cxnLst>
              <a:cxn ang="0">
                <a:pos x="connsiteX0" y="connsiteY0"/>
              </a:cxn>
              <a:cxn ang="0">
                <a:pos x="connsiteX1" y="connsiteY1"/>
              </a:cxn>
              <a:cxn ang="0">
                <a:pos x="connsiteX2" y="connsiteY2"/>
              </a:cxn>
            </a:cxnLst>
            <a:rect l="l" t="t" r="r" b="b"/>
            <a:pathLst>
              <a:path w="1783207" h="824753">
                <a:moveTo>
                  <a:pt x="0" y="824753"/>
                </a:moveTo>
                <a:cubicBezTo>
                  <a:pt x="472141" y="808318"/>
                  <a:pt x="626164" y="756024"/>
                  <a:pt x="923365" y="618565"/>
                </a:cubicBezTo>
                <a:cubicBezTo>
                  <a:pt x="1220566" y="481106"/>
                  <a:pt x="1535183" y="240553"/>
                  <a:pt x="1783207" y="0"/>
                </a:cubicBezTo>
              </a:path>
            </a:pathLst>
          </a:custGeom>
        </p:spPr>
        <p:style>
          <a:lnRef idx="3">
            <a:schemeClr val="accent6"/>
          </a:lnRef>
          <a:fillRef idx="0">
            <a:schemeClr val="accent6"/>
          </a:fillRef>
          <a:effectRef idx="2">
            <a:schemeClr val="accent6"/>
          </a:effectRef>
          <a:fontRef idx="minor">
            <a:schemeClr val="tx1"/>
          </a:fontRef>
        </p:style>
        <p:txBody>
          <a:bodyPr rtlCol="0" anchor="ctr"/>
          <a:lstStyle/>
          <a:p>
            <a:pPr algn="ctr"/>
            <a:endParaRPr kumimoji="1" lang="ja-JP" altLang="en-US" dirty="0"/>
          </a:p>
        </p:txBody>
      </p:sp>
      <p:sp>
        <p:nvSpPr>
          <p:cNvPr id="13" name="テキスト ボックス 12"/>
          <p:cNvSpPr txBox="1"/>
          <p:nvPr/>
        </p:nvSpPr>
        <p:spPr>
          <a:xfrm>
            <a:off x="687162" y="2220449"/>
            <a:ext cx="3608680" cy="1569660"/>
          </a:xfrm>
          <a:prstGeom prst="rect">
            <a:avLst/>
          </a:prstGeom>
          <a:noFill/>
        </p:spPr>
        <p:txBody>
          <a:bodyPr wrap="none" rtlCol="0">
            <a:spAutoFit/>
          </a:bodyPr>
          <a:lstStyle/>
          <a:p>
            <a:pPr marL="342900" indent="-342900">
              <a:buFont typeface="+mj-ea"/>
              <a:buAutoNum type="circleNumDbPlain"/>
            </a:pPr>
            <a:r>
              <a:rPr kumimoji="1" lang="ja-JP" altLang="en-US" sz="2400" dirty="0" smtClean="0"/>
              <a:t>解析接続技法の改善</a:t>
            </a:r>
            <a:endParaRPr kumimoji="1" lang="en-US" altLang="ja-JP" sz="2400" dirty="0" smtClean="0"/>
          </a:p>
          <a:p>
            <a:pPr marL="342900" indent="-342900">
              <a:buFont typeface="+mj-ea"/>
              <a:buAutoNum type="circleNumDbPlain"/>
            </a:pPr>
            <a:r>
              <a:rPr kumimoji="1" lang="ja-JP" altLang="en-US" sz="2400" dirty="0" smtClean="0"/>
              <a:t>有限</a:t>
            </a:r>
            <a:r>
              <a:rPr kumimoji="1" lang="ja-JP" altLang="en-US" sz="2400" dirty="0" err="1" smtClean="0"/>
              <a:t>ｐ</a:t>
            </a:r>
            <a:r>
              <a:rPr kumimoji="1" lang="ja-JP" altLang="en-US" sz="2400" dirty="0" smtClean="0"/>
              <a:t>相関関数の測定</a:t>
            </a:r>
            <a:endParaRPr kumimoji="1" lang="en-US" altLang="ja-JP" sz="2400" dirty="0" smtClean="0"/>
          </a:p>
          <a:p>
            <a:pPr marL="342900" indent="-342900">
              <a:buFont typeface="+mj-ea"/>
              <a:buAutoNum type="circleNumDbPlain"/>
            </a:pPr>
            <a:r>
              <a:rPr lang="ja-JP" altLang="en-US" sz="2400" dirty="0"/>
              <a:t>縦波</a:t>
            </a:r>
            <a:r>
              <a:rPr lang="ja-JP" altLang="en-US" sz="2400" dirty="0" smtClean="0"/>
              <a:t>と横波の分離</a:t>
            </a:r>
            <a:endParaRPr lang="en-US" altLang="ja-JP" sz="2400" dirty="0" smtClean="0"/>
          </a:p>
          <a:p>
            <a:pPr marL="342900" indent="-342900">
              <a:buFont typeface="+mj-ea"/>
              <a:buAutoNum type="circleNumDbPlain"/>
            </a:pPr>
            <a:r>
              <a:rPr kumimoji="1" lang="ja-JP" altLang="en-US" sz="2400" dirty="0" smtClean="0"/>
              <a:t>フル</a:t>
            </a:r>
            <a:r>
              <a:rPr kumimoji="1" lang="en-US" altLang="ja-JP" sz="2400" dirty="0" smtClean="0"/>
              <a:t>QCD</a:t>
            </a:r>
            <a:endParaRPr kumimoji="1" lang="ja-JP" altLang="en-US" sz="2400" dirty="0"/>
          </a:p>
        </p:txBody>
      </p:sp>
      <p:cxnSp>
        <p:nvCxnSpPr>
          <p:cNvPr id="22" name="直線コネクタ 21"/>
          <p:cNvCxnSpPr/>
          <p:nvPr/>
        </p:nvCxnSpPr>
        <p:spPr>
          <a:xfrm>
            <a:off x="1613647" y="4118276"/>
            <a:ext cx="0" cy="21184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1990165" y="4118276"/>
            <a:ext cx="0" cy="21184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2375648" y="4118276"/>
            <a:ext cx="0" cy="21184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2752166" y="4118276"/>
            <a:ext cx="0" cy="21184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3137648" y="4118276"/>
            <a:ext cx="0" cy="211841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595344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今後</a:t>
            </a:r>
            <a:r>
              <a:rPr lang="ja-JP" altLang="en-US" dirty="0" smtClean="0"/>
              <a:t>の課題：有限運動量への拡張</a:t>
            </a:r>
            <a:endParaRPr kumimoji="1" lang="ja-JP" altLang="en-US" dirty="0"/>
          </a:p>
        </p:txBody>
      </p:sp>
      <p:sp>
        <p:nvSpPr>
          <p:cNvPr id="5" name="正方形/長方形 4"/>
          <p:cNvSpPr/>
          <p:nvPr/>
        </p:nvSpPr>
        <p:spPr>
          <a:xfrm>
            <a:off x="1240945" y="4118277"/>
            <a:ext cx="2352971" cy="2118415"/>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矢印コネクタ 5"/>
          <p:cNvCxnSpPr/>
          <p:nvPr/>
        </p:nvCxnSpPr>
        <p:spPr>
          <a:xfrm flipH="1" flipV="1">
            <a:off x="1231981" y="3905870"/>
            <a:ext cx="8965" cy="2707341"/>
          </a:xfrm>
          <a:prstGeom prst="straightConnector1">
            <a:avLst/>
          </a:prstGeom>
          <a:ln w="38100">
            <a:tailEnd type="arrow" w="lg" len="lg"/>
          </a:ln>
        </p:spPr>
        <p:style>
          <a:lnRef idx="3">
            <a:schemeClr val="dk1"/>
          </a:lnRef>
          <a:fillRef idx="0">
            <a:schemeClr val="dk1"/>
          </a:fillRef>
          <a:effectRef idx="2">
            <a:schemeClr val="dk1"/>
          </a:effectRef>
          <a:fontRef idx="minor">
            <a:schemeClr val="tx1"/>
          </a:fontRef>
        </p:style>
      </p:cxnSp>
      <p:cxnSp>
        <p:nvCxnSpPr>
          <p:cNvPr id="7" name="直線矢印コネクタ 6"/>
          <p:cNvCxnSpPr/>
          <p:nvPr/>
        </p:nvCxnSpPr>
        <p:spPr>
          <a:xfrm>
            <a:off x="995568" y="6236694"/>
            <a:ext cx="2904565" cy="0"/>
          </a:xfrm>
          <a:prstGeom prst="straightConnector1">
            <a:avLst/>
          </a:prstGeom>
          <a:ln w="38100">
            <a:tailEnd type="arrow" w="lg" len="lg"/>
          </a:ln>
        </p:spPr>
        <p:style>
          <a:lnRef idx="3">
            <a:schemeClr val="dk1"/>
          </a:lnRef>
          <a:fillRef idx="0">
            <a:schemeClr val="dk1"/>
          </a:fillRef>
          <a:effectRef idx="2">
            <a:schemeClr val="dk1"/>
          </a:effectRef>
          <a:fontRef idx="minor">
            <a:schemeClr val="tx1"/>
          </a:fontRef>
        </p:style>
      </p:cxnSp>
      <p:sp>
        <p:nvSpPr>
          <p:cNvPr id="8" name="テキスト ボックス 7"/>
          <p:cNvSpPr txBox="1"/>
          <p:nvPr/>
        </p:nvSpPr>
        <p:spPr>
          <a:xfrm rot="16200000">
            <a:off x="-113388" y="4661846"/>
            <a:ext cx="1973617" cy="461665"/>
          </a:xfrm>
          <a:prstGeom prst="rect">
            <a:avLst/>
          </a:prstGeom>
          <a:noFill/>
        </p:spPr>
        <p:txBody>
          <a:bodyPr wrap="none" rtlCol="0">
            <a:spAutoFit/>
          </a:bodyPr>
          <a:lstStyle/>
          <a:p>
            <a:r>
              <a:rPr kumimoji="1" lang="ja-JP" altLang="en-US" sz="2400" dirty="0" smtClean="0"/>
              <a:t>エネルギー </a:t>
            </a:r>
            <a:r>
              <a:rPr kumimoji="1" lang="en-US" altLang="ja-JP" sz="2400" dirty="0" smtClean="0"/>
              <a:t>E</a:t>
            </a:r>
            <a:endParaRPr kumimoji="1" lang="ja-JP" altLang="en-US" sz="2400" dirty="0"/>
          </a:p>
        </p:txBody>
      </p:sp>
      <p:sp>
        <p:nvSpPr>
          <p:cNvPr id="9" name="テキスト ボックス 8"/>
          <p:cNvSpPr txBox="1"/>
          <p:nvPr/>
        </p:nvSpPr>
        <p:spPr>
          <a:xfrm>
            <a:off x="2585376" y="6359451"/>
            <a:ext cx="1402948" cy="461665"/>
          </a:xfrm>
          <a:prstGeom prst="rect">
            <a:avLst/>
          </a:prstGeom>
          <a:noFill/>
        </p:spPr>
        <p:txBody>
          <a:bodyPr wrap="none" rtlCol="0">
            <a:spAutoFit/>
          </a:bodyPr>
          <a:lstStyle/>
          <a:p>
            <a:r>
              <a:rPr kumimoji="1" lang="ja-JP" altLang="en-US" sz="2400" dirty="0" smtClean="0"/>
              <a:t>運動量 </a:t>
            </a:r>
            <a:r>
              <a:rPr kumimoji="1" lang="en-US" altLang="ja-JP" sz="2400" dirty="0" smtClean="0"/>
              <a:t>p</a:t>
            </a:r>
            <a:endParaRPr kumimoji="1" lang="ja-JP" altLang="en-US" sz="2400" dirty="0"/>
          </a:p>
        </p:txBody>
      </p:sp>
      <p:cxnSp>
        <p:nvCxnSpPr>
          <p:cNvPr id="10" name="直線コネクタ 9"/>
          <p:cNvCxnSpPr/>
          <p:nvPr/>
        </p:nvCxnSpPr>
        <p:spPr>
          <a:xfrm flipV="1">
            <a:off x="1240946" y="4118279"/>
            <a:ext cx="2342015" cy="2118415"/>
          </a:xfrm>
          <a:prstGeom prst="line">
            <a:avLst/>
          </a:prstGeom>
        </p:spPr>
        <p:style>
          <a:lnRef idx="3">
            <a:schemeClr val="accent3"/>
          </a:lnRef>
          <a:fillRef idx="0">
            <a:schemeClr val="accent3"/>
          </a:fillRef>
          <a:effectRef idx="2">
            <a:schemeClr val="accent3"/>
          </a:effectRef>
          <a:fontRef idx="minor">
            <a:schemeClr val="tx1"/>
          </a:fontRef>
        </p:style>
      </p:cxnSp>
      <p:sp>
        <p:nvSpPr>
          <p:cNvPr id="11" name="フリーフォーム 10"/>
          <p:cNvSpPr/>
          <p:nvPr/>
        </p:nvSpPr>
        <p:spPr>
          <a:xfrm>
            <a:off x="1256409" y="4118276"/>
            <a:ext cx="2000428" cy="928061"/>
          </a:xfrm>
          <a:custGeom>
            <a:avLst/>
            <a:gdLst>
              <a:gd name="connsiteX0" fmla="*/ 0 w 1703295"/>
              <a:gd name="connsiteY0" fmla="*/ 824753 h 824753"/>
              <a:gd name="connsiteX1" fmla="*/ 923365 w 1703295"/>
              <a:gd name="connsiteY1" fmla="*/ 618565 h 824753"/>
              <a:gd name="connsiteX2" fmla="*/ 1703295 w 1703295"/>
              <a:gd name="connsiteY2" fmla="*/ 0 h 824753"/>
              <a:gd name="connsiteX0" fmla="*/ 0 w 1703295"/>
              <a:gd name="connsiteY0" fmla="*/ 824753 h 824753"/>
              <a:gd name="connsiteX1" fmla="*/ 923365 w 1703295"/>
              <a:gd name="connsiteY1" fmla="*/ 618565 h 824753"/>
              <a:gd name="connsiteX2" fmla="*/ 1703295 w 1703295"/>
              <a:gd name="connsiteY2" fmla="*/ 0 h 824753"/>
              <a:gd name="connsiteX0" fmla="*/ 0 w 1783207"/>
              <a:gd name="connsiteY0" fmla="*/ 824753 h 824753"/>
              <a:gd name="connsiteX1" fmla="*/ 923365 w 1783207"/>
              <a:gd name="connsiteY1" fmla="*/ 618565 h 824753"/>
              <a:gd name="connsiteX2" fmla="*/ 1783207 w 1783207"/>
              <a:gd name="connsiteY2" fmla="*/ 0 h 824753"/>
            </a:gdLst>
            <a:ahLst/>
            <a:cxnLst>
              <a:cxn ang="0">
                <a:pos x="connsiteX0" y="connsiteY0"/>
              </a:cxn>
              <a:cxn ang="0">
                <a:pos x="connsiteX1" y="connsiteY1"/>
              </a:cxn>
              <a:cxn ang="0">
                <a:pos x="connsiteX2" y="connsiteY2"/>
              </a:cxn>
            </a:cxnLst>
            <a:rect l="l" t="t" r="r" b="b"/>
            <a:pathLst>
              <a:path w="1783207" h="824753">
                <a:moveTo>
                  <a:pt x="0" y="824753"/>
                </a:moveTo>
                <a:cubicBezTo>
                  <a:pt x="472141" y="808318"/>
                  <a:pt x="626164" y="756024"/>
                  <a:pt x="923365" y="618565"/>
                </a:cubicBezTo>
                <a:cubicBezTo>
                  <a:pt x="1220566" y="481106"/>
                  <a:pt x="1535183" y="240553"/>
                  <a:pt x="1783207" y="0"/>
                </a:cubicBezTo>
              </a:path>
            </a:pathLst>
          </a:custGeom>
        </p:spPr>
        <p:style>
          <a:lnRef idx="3">
            <a:schemeClr val="accent6"/>
          </a:lnRef>
          <a:fillRef idx="0">
            <a:schemeClr val="accent6"/>
          </a:fillRef>
          <a:effectRef idx="2">
            <a:schemeClr val="accent6"/>
          </a:effectRef>
          <a:fontRef idx="minor">
            <a:schemeClr val="tx1"/>
          </a:fontRef>
        </p:style>
        <p:txBody>
          <a:bodyPr rtlCol="0" anchor="ctr"/>
          <a:lstStyle/>
          <a:p>
            <a:pPr algn="ctr"/>
            <a:endParaRPr kumimoji="1" lang="ja-JP" altLang="en-US" dirty="0"/>
          </a:p>
        </p:txBody>
      </p:sp>
      <p:sp>
        <p:nvSpPr>
          <p:cNvPr id="13" name="テキスト ボックス 12"/>
          <p:cNvSpPr txBox="1"/>
          <p:nvPr/>
        </p:nvSpPr>
        <p:spPr>
          <a:xfrm>
            <a:off x="687162" y="2220449"/>
            <a:ext cx="3608680" cy="1569660"/>
          </a:xfrm>
          <a:prstGeom prst="rect">
            <a:avLst/>
          </a:prstGeom>
          <a:noFill/>
        </p:spPr>
        <p:txBody>
          <a:bodyPr wrap="none" rtlCol="0">
            <a:spAutoFit/>
          </a:bodyPr>
          <a:lstStyle/>
          <a:p>
            <a:pPr marL="342900" indent="-342900">
              <a:buFont typeface="+mj-ea"/>
              <a:buAutoNum type="circleNumDbPlain"/>
            </a:pPr>
            <a:r>
              <a:rPr kumimoji="1" lang="ja-JP" altLang="en-US" sz="2400" dirty="0" smtClean="0"/>
              <a:t>解析接続技法の改善</a:t>
            </a:r>
            <a:endParaRPr kumimoji="1" lang="en-US" altLang="ja-JP" sz="2400" dirty="0" smtClean="0"/>
          </a:p>
          <a:p>
            <a:pPr marL="342900" indent="-342900">
              <a:buFont typeface="+mj-ea"/>
              <a:buAutoNum type="circleNumDbPlain"/>
            </a:pPr>
            <a:r>
              <a:rPr kumimoji="1" lang="ja-JP" altLang="en-US" sz="2400" dirty="0" smtClean="0"/>
              <a:t>有限</a:t>
            </a:r>
            <a:r>
              <a:rPr kumimoji="1" lang="ja-JP" altLang="en-US" sz="2400" dirty="0" err="1" smtClean="0"/>
              <a:t>ｐ</a:t>
            </a:r>
            <a:r>
              <a:rPr kumimoji="1" lang="ja-JP" altLang="en-US" sz="2400" dirty="0" smtClean="0"/>
              <a:t>相関関数の測定</a:t>
            </a:r>
            <a:endParaRPr kumimoji="1" lang="en-US" altLang="ja-JP" sz="2400" dirty="0" smtClean="0"/>
          </a:p>
          <a:p>
            <a:pPr marL="342900" indent="-342900">
              <a:buFont typeface="+mj-ea"/>
              <a:buAutoNum type="circleNumDbPlain"/>
            </a:pPr>
            <a:r>
              <a:rPr lang="ja-JP" altLang="en-US" sz="2400" dirty="0"/>
              <a:t>縦波</a:t>
            </a:r>
            <a:r>
              <a:rPr lang="ja-JP" altLang="en-US" sz="2400" dirty="0" smtClean="0"/>
              <a:t>と横波の分離</a:t>
            </a:r>
            <a:endParaRPr lang="en-US" altLang="ja-JP" sz="2400" dirty="0" smtClean="0"/>
          </a:p>
          <a:p>
            <a:pPr marL="342900" indent="-342900">
              <a:buFont typeface="+mj-ea"/>
              <a:buAutoNum type="circleNumDbPlain"/>
            </a:pPr>
            <a:r>
              <a:rPr kumimoji="1" lang="ja-JP" altLang="en-US" sz="2400" dirty="0" smtClean="0"/>
              <a:t>フル</a:t>
            </a:r>
            <a:r>
              <a:rPr kumimoji="1" lang="en-US" altLang="ja-JP" sz="2400" dirty="0" smtClean="0"/>
              <a:t>QCD</a:t>
            </a:r>
            <a:endParaRPr kumimoji="1" lang="ja-JP" altLang="en-US" sz="2400" dirty="0"/>
          </a:p>
        </p:txBody>
      </p:sp>
      <p:pic>
        <p:nvPicPr>
          <p:cNvPr id="14" name="図 13"/>
          <p:cNvPicPr>
            <a:picLocks noChangeAspect="1"/>
          </p:cNvPicPr>
          <p:nvPr/>
        </p:nvPicPr>
        <p:blipFill>
          <a:blip r:embed="rId3"/>
          <a:stretch>
            <a:fillRect/>
          </a:stretch>
        </p:blipFill>
        <p:spPr>
          <a:xfrm>
            <a:off x="4404782" y="3345413"/>
            <a:ext cx="3386813" cy="2879372"/>
          </a:xfrm>
          <a:prstGeom prst="rect">
            <a:avLst/>
          </a:prstGeom>
        </p:spPr>
      </p:pic>
      <p:sp>
        <p:nvSpPr>
          <p:cNvPr id="15" name="テキスト ボックス 14"/>
          <p:cNvSpPr txBox="1"/>
          <p:nvPr/>
        </p:nvSpPr>
        <p:spPr>
          <a:xfrm>
            <a:off x="4633146" y="2910318"/>
            <a:ext cx="3877985" cy="461665"/>
          </a:xfrm>
          <a:prstGeom prst="rect">
            <a:avLst/>
          </a:prstGeom>
          <a:noFill/>
        </p:spPr>
        <p:txBody>
          <a:bodyPr wrap="none" rtlCol="0">
            <a:spAutoFit/>
          </a:bodyPr>
          <a:lstStyle/>
          <a:p>
            <a:r>
              <a:rPr kumimoji="1" lang="ja-JP" altLang="en-US" sz="2400" b="1" dirty="0" smtClean="0">
                <a:solidFill>
                  <a:schemeClr val="accent2">
                    <a:lumMod val="50000"/>
                  </a:schemeClr>
                </a:solidFill>
              </a:rPr>
              <a:t>チャーム相関</a:t>
            </a:r>
            <a:r>
              <a:rPr lang="ja-JP" altLang="en-US" sz="2400" b="1" dirty="0" smtClean="0">
                <a:solidFill>
                  <a:schemeClr val="accent2">
                    <a:lumMod val="50000"/>
                  </a:schemeClr>
                </a:solidFill>
              </a:rPr>
              <a:t>関数の計算例</a:t>
            </a:r>
            <a:endParaRPr kumimoji="1" lang="ja-JP" altLang="en-US" sz="2400" b="1" dirty="0">
              <a:solidFill>
                <a:schemeClr val="accent2">
                  <a:lumMod val="50000"/>
                </a:schemeClr>
              </a:solidFill>
            </a:endParaRPr>
          </a:p>
        </p:txBody>
      </p:sp>
      <p:sp>
        <p:nvSpPr>
          <p:cNvPr id="16" name="テキスト ボックス 15"/>
          <p:cNvSpPr txBox="1"/>
          <p:nvPr/>
        </p:nvSpPr>
        <p:spPr>
          <a:xfrm rot="5400000">
            <a:off x="7141481" y="4622116"/>
            <a:ext cx="3377848" cy="369332"/>
          </a:xfrm>
          <a:prstGeom prst="rect">
            <a:avLst/>
          </a:prstGeom>
          <a:noFill/>
        </p:spPr>
        <p:txBody>
          <a:bodyPr wrap="none" rtlCol="0">
            <a:spAutoFit/>
          </a:bodyPr>
          <a:lstStyle/>
          <a:p>
            <a:r>
              <a:rPr kumimoji="1" lang="en-US" altLang="ja-JP" dirty="0" smtClean="0"/>
              <a:t>Ikeda,</a:t>
            </a:r>
            <a:r>
              <a:rPr lang="ja-JP" altLang="en-US" dirty="0"/>
              <a:t> </a:t>
            </a:r>
            <a:r>
              <a:rPr lang="en-US" altLang="ja-JP" dirty="0" err="1" smtClean="0"/>
              <a:t>Asakawa</a:t>
            </a:r>
            <a:r>
              <a:rPr lang="en-US" altLang="ja-JP" dirty="0" smtClean="0"/>
              <a:t>, </a:t>
            </a:r>
            <a:r>
              <a:rPr kumimoji="1" lang="en-US" altLang="ja-JP" dirty="0" smtClean="0"/>
              <a:t>MK, in prep</a:t>
            </a:r>
            <a:endParaRPr kumimoji="1" lang="ja-JP" altLang="en-US" dirty="0"/>
          </a:p>
        </p:txBody>
      </p:sp>
      <p:pic>
        <p:nvPicPr>
          <p:cNvPr id="18" name="図 17"/>
          <p:cNvPicPr>
            <a:picLocks noChangeAspect="1"/>
          </p:cNvPicPr>
          <p:nvPr/>
        </p:nvPicPr>
        <p:blipFill>
          <a:blip r:embed="rId4"/>
          <a:stretch>
            <a:fillRect/>
          </a:stretch>
        </p:blipFill>
        <p:spPr>
          <a:xfrm>
            <a:off x="7705434" y="3448661"/>
            <a:ext cx="1012135" cy="2604524"/>
          </a:xfrm>
          <a:prstGeom prst="rect">
            <a:avLst/>
          </a:prstGeom>
        </p:spPr>
      </p:pic>
      <p:sp>
        <p:nvSpPr>
          <p:cNvPr id="19" name="テキスト ボックス 18"/>
          <p:cNvSpPr txBox="1"/>
          <p:nvPr/>
        </p:nvSpPr>
        <p:spPr>
          <a:xfrm>
            <a:off x="5340355" y="6206540"/>
            <a:ext cx="2954655" cy="461665"/>
          </a:xfrm>
          <a:prstGeom prst="rect">
            <a:avLst/>
          </a:prstGeom>
          <a:noFill/>
        </p:spPr>
        <p:txBody>
          <a:bodyPr wrap="none" rtlCol="0">
            <a:spAutoFit/>
          </a:bodyPr>
          <a:lstStyle/>
          <a:p>
            <a:r>
              <a:rPr lang="ja-JP" altLang="en-US" sz="2400" dirty="0"/>
              <a:t>縦</a:t>
            </a:r>
            <a:r>
              <a:rPr lang="ja-JP" altLang="en-US" sz="2400" dirty="0" smtClean="0"/>
              <a:t>と横の明快な分離</a:t>
            </a:r>
            <a:endParaRPr kumimoji="1" lang="ja-JP" altLang="en-US" sz="2400" dirty="0"/>
          </a:p>
        </p:txBody>
      </p:sp>
      <p:sp>
        <p:nvSpPr>
          <p:cNvPr id="20" name="角丸四角形 19"/>
          <p:cNvSpPr/>
          <p:nvPr/>
        </p:nvSpPr>
        <p:spPr>
          <a:xfrm>
            <a:off x="4362181" y="2779060"/>
            <a:ext cx="4692174" cy="3980330"/>
          </a:xfrm>
          <a:prstGeom prst="roundRect">
            <a:avLst>
              <a:gd name="adj" fmla="val 1103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2" name="直線コネクタ 21"/>
          <p:cNvCxnSpPr/>
          <p:nvPr/>
        </p:nvCxnSpPr>
        <p:spPr>
          <a:xfrm>
            <a:off x="1613647" y="4118276"/>
            <a:ext cx="0" cy="21184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1990165" y="4118276"/>
            <a:ext cx="0" cy="21184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2375648" y="4118276"/>
            <a:ext cx="0" cy="21184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2752166" y="4118276"/>
            <a:ext cx="0" cy="21184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3137648" y="4118276"/>
            <a:ext cx="0" cy="211841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224341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今後</a:t>
            </a:r>
            <a:r>
              <a:rPr lang="ja-JP" altLang="en-US" dirty="0" smtClean="0"/>
              <a:t>の課題：有限運動量への拡張</a:t>
            </a:r>
            <a:endParaRPr kumimoji="1" lang="ja-JP" altLang="en-US" dirty="0"/>
          </a:p>
        </p:txBody>
      </p:sp>
      <p:sp>
        <p:nvSpPr>
          <p:cNvPr id="5" name="正方形/長方形 4"/>
          <p:cNvSpPr/>
          <p:nvPr/>
        </p:nvSpPr>
        <p:spPr>
          <a:xfrm>
            <a:off x="1240945" y="4118277"/>
            <a:ext cx="2352971" cy="2118415"/>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矢印コネクタ 5"/>
          <p:cNvCxnSpPr/>
          <p:nvPr/>
        </p:nvCxnSpPr>
        <p:spPr>
          <a:xfrm flipH="1" flipV="1">
            <a:off x="1231981" y="3905870"/>
            <a:ext cx="8965" cy="2707341"/>
          </a:xfrm>
          <a:prstGeom prst="straightConnector1">
            <a:avLst/>
          </a:prstGeom>
          <a:ln w="38100">
            <a:tailEnd type="arrow" w="lg" len="lg"/>
          </a:ln>
        </p:spPr>
        <p:style>
          <a:lnRef idx="3">
            <a:schemeClr val="dk1"/>
          </a:lnRef>
          <a:fillRef idx="0">
            <a:schemeClr val="dk1"/>
          </a:fillRef>
          <a:effectRef idx="2">
            <a:schemeClr val="dk1"/>
          </a:effectRef>
          <a:fontRef idx="minor">
            <a:schemeClr val="tx1"/>
          </a:fontRef>
        </p:style>
      </p:cxnSp>
      <p:cxnSp>
        <p:nvCxnSpPr>
          <p:cNvPr id="7" name="直線矢印コネクタ 6"/>
          <p:cNvCxnSpPr/>
          <p:nvPr/>
        </p:nvCxnSpPr>
        <p:spPr>
          <a:xfrm>
            <a:off x="995568" y="6236694"/>
            <a:ext cx="2904565" cy="0"/>
          </a:xfrm>
          <a:prstGeom prst="straightConnector1">
            <a:avLst/>
          </a:prstGeom>
          <a:ln w="38100">
            <a:tailEnd type="arrow" w="lg" len="lg"/>
          </a:ln>
        </p:spPr>
        <p:style>
          <a:lnRef idx="3">
            <a:schemeClr val="dk1"/>
          </a:lnRef>
          <a:fillRef idx="0">
            <a:schemeClr val="dk1"/>
          </a:fillRef>
          <a:effectRef idx="2">
            <a:schemeClr val="dk1"/>
          </a:effectRef>
          <a:fontRef idx="minor">
            <a:schemeClr val="tx1"/>
          </a:fontRef>
        </p:style>
      </p:cxnSp>
      <p:sp>
        <p:nvSpPr>
          <p:cNvPr id="8" name="テキスト ボックス 7"/>
          <p:cNvSpPr txBox="1"/>
          <p:nvPr/>
        </p:nvSpPr>
        <p:spPr>
          <a:xfrm rot="16200000">
            <a:off x="-113388" y="4661846"/>
            <a:ext cx="1973617" cy="461665"/>
          </a:xfrm>
          <a:prstGeom prst="rect">
            <a:avLst/>
          </a:prstGeom>
          <a:noFill/>
        </p:spPr>
        <p:txBody>
          <a:bodyPr wrap="none" rtlCol="0">
            <a:spAutoFit/>
          </a:bodyPr>
          <a:lstStyle/>
          <a:p>
            <a:r>
              <a:rPr kumimoji="1" lang="ja-JP" altLang="en-US" sz="2400" dirty="0" smtClean="0"/>
              <a:t>エネルギー </a:t>
            </a:r>
            <a:r>
              <a:rPr kumimoji="1" lang="en-US" altLang="ja-JP" sz="2400" dirty="0" smtClean="0"/>
              <a:t>E</a:t>
            </a:r>
            <a:endParaRPr kumimoji="1" lang="ja-JP" altLang="en-US" sz="2400" dirty="0"/>
          </a:p>
        </p:txBody>
      </p:sp>
      <p:sp>
        <p:nvSpPr>
          <p:cNvPr id="9" name="テキスト ボックス 8"/>
          <p:cNvSpPr txBox="1"/>
          <p:nvPr/>
        </p:nvSpPr>
        <p:spPr>
          <a:xfrm>
            <a:off x="2585376" y="6359451"/>
            <a:ext cx="1402948" cy="461665"/>
          </a:xfrm>
          <a:prstGeom prst="rect">
            <a:avLst/>
          </a:prstGeom>
          <a:noFill/>
        </p:spPr>
        <p:txBody>
          <a:bodyPr wrap="none" rtlCol="0">
            <a:spAutoFit/>
          </a:bodyPr>
          <a:lstStyle/>
          <a:p>
            <a:r>
              <a:rPr kumimoji="1" lang="ja-JP" altLang="en-US" sz="2400" dirty="0" smtClean="0"/>
              <a:t>運動量 </a:t>
            </a:r>
            <a:r>
              <a:rPr kumimoji="1" lang="en-US" altLang="ja-JP" sz="2400" dirty="0" smtClean="0"/>
              <a:t>p</a:t>
            </a:r>
            <a:endParaRPr kumimoji="1" lang="ja-JP" altLang="en-US" sz="2400" dirty="0"/>
          </a:p>
        </p:txBody>
      </p:sp>
      <p:cxnSp>
        <p:nvCxnSpPr>
          <p:cNvPr id="10" name="直線コネクタ 9"/>
          <p:cNvCxnSpPr/>
          <p:nvPr/>
        </p:nvCxnSpPr>
        <p:spPr>
          <a:xfrm flipV="1">
            <a:off x="1240946" y="4118279"/>
            <a:ext cx="2342015" cy="2118415"/>
          </a:xfrm>
          <a:prstGeom prst="line">
            <a:avLst/>
          </a:prstGeom>
        </p:spPr>
        <p:style>
          <a:lnRef idx="3">
            <a:schemeClr val="accent3"/>
          </a:lnRef>
          <a:fillRef idx="0">
            <a:schemeClr val="accent3"/>
          </a:fillRef>
          <a:effectRef idx="2">
            <a:schemeClr val="accent3"/>
          </a:effectRef>
          <a:fontRef idx="minor">
            <a:schemeClr val="tx1"/>
          </a:fontRef>
        </p:style>
      </p:cxnSp>
      <p:sp>
        <p:nvSpPr>
          <p:cNvPr id="11" name="フリーフォーム 10"/>
          <p:cNvSpPr/>
          <p:nvPr/>
        </p:nvSpPr>
        <p:spPr>
          <a:xfrm>
            <a:off x="1256409" y="4118276"/>
            <a:ext cx="2000428" cy="928061"/>
          </a:xfrm>
          <a:custGeom>
            <a:avLst/>
            <a:gdLst>
              <a:gd name="connsiteX0" fmla="*/ 0 w 1703295"/>
              <a:gd name="connsiteY0" fmla="*/ 824753 h 824753"/>
              <a:gd name="connsiteX1" fmla="*/ 923365 w 1703295"/>
              <a:gd name="connsiteY1" fmla="*/ 618565 h 824753"/>
              <a:gd name="connsiteX2" fmla="*/ 1703295 w 1703295"/>
              <a:gd name="connsiteY2" fmla="*/ 0 h 824753"/>
              <a:gd name="connsiteX0" fmla="*/ 0 w 1703295"/>
              <a:gd name="connsiteY0" fmla="*/ 824753 h 824753"/>
              <a:gd name="connsiteX1" fmla="*/ 923365 w 1703295"/>
              <a:gd name="connsiteY1" fmla="*/ 618565 h 824753"/>
              <a:gd name="connsiteX2" fmla="*/ 1703295 w 1703295"/>
              <a:gd name="connsiteY2" fmla="*/ 0 h 824753"/>
              <a:gd name="connsiteX0" fmla="*/ 0 w 1783207"/>
              <a:gd name="connsiteY0" fmla="*/ 824753 h 824753"/>
              <a:gd name="connsiteX1" fmla="*/ 923365 w 1783207"/>
              <a:gd name="connsiteY1" fmla="*/ 618565 h 824753"/>
              <a:gd name="connsiteX2" fmla="*/ 1783207 w 1783207"/>
              <a:gd name="connsiteY2" fmla="*/ 0 h 824753"/>
            </a:gdLst>
            <a:ahLst/>
            <a:cxnLst>
              <a:cxn ang="0">
                <a:pos x="connsiteX0" y="connsiteY0"/>
              </a:cxn>
              <a:cxn ang="0">
                <a:pos x="connsiteX1" y="connsiteY1"/>
              </a:cxn>
              <a:cxn ang="0">
                <a:pos x="connsiteX2" y="connsiteY2"/>
              </a:cxn>
            </a:cxnLst>
            <a:rect l="l" t="t" r="r" b="b"/>
            <a:pathLst>
              <a:path w="1783207" h="824753">
                <a:moveTo>
                  <a:pt x="0" y="824753"/>
                </a:moveTo>
                <a:cubicBezTo>
                  <a:pt x="472141" y="808318"/>
                  <a:pt x="626164" y="756024"/>
                  <a:pt x="923365" y="618565"/>
                </a:cubicBezTo>
                <a:cubicBezTo>
                  <a:pt x="1220566" y="481106"/>
                  <a:pt x="1535183" y="240553"/>
                  <a:pt x="1783207" y="0"/>
                </a:cubicBezTo>
              </a:path>
            </a:pathLst>
          </a:custGeom>
        </p:spPr>
        <p:style>
          <a:lnRef idx="3">
            <a:schemeClr val="accent6"/>
          </a:lnRef>
          <a:fillRef idx="0">
            <a:schemeClr val="accent6"/>
          </a:fillRef>
          <a:effectRef idx="2">
            <a:schemeClr val="accent6"/>
          </a:effectRef>
          <a:fontRef idx="minor">
            <a:schemeClr val="tx1"/>
          </a:fontRef>
        </p:style>
        <p:txBody>
          <a:bodyPr rtlCol="0" anchor="ctr"/>
          <a:lstStyle/>
          <a:p>
            <a:pPr algn="ctr"/>
            <a:endParaRPr kumimoji="1" lang="ja-JP" altLang="en-US" dirty="0"/>
          </a:p>
        </p:txBody>
      </p:sp>
      <p:sp>
        <p:nvSpPr>
          <p:cNvPr id="13" name="テキスト ボックス 12"/>
          <p:cNvSpPr txBox="1"/>
          <p:nvPr/>
        </p:nvSpPr>
        <p:spPr>
          <a:xfrm>
            <a:off x="687162" y="2220449"/>
            <a:ext cx="3608680" cy="1569660"/>
          </a:xfrm>
          <a:prstGeom prst="rect">
            <a:avLst/>
          </a:prstGeom>
          <a:noFill/>
        </p:spPr>
        <p:txBody>
          <a:bodyPr wrap="none" rtlCol="0">
            <a:spAutoFit/>
          </a:bodyPr>
          <a:lstStyle/>
          <a:p>
            <a:pPr marL="342900" indent="-342900">
              <a:buFont typeface="+mj-ea"/>
              <a:buAutoNum type="circleNumDbPlain"/>
            </a:pPr>
            <a:r>
              <a:rPr kumimoji="1" lang="ja-JP" altLang="en-US" sz="2400" dirty="0" smtClean="0"/>
              <a:t>解析接続技法の改善</a:t>
            </a:r>
            <a:endParaRPr kumimoji="1" lang="en-US" altLang="ja-JP" sz="2400" dirty="0" smtClean="0"/>
          </a:p>
          <a:p>
            <a:pPr marL="342900" indent="-342900">
              <a:buFont typeface="+mj-ea"/>
              <a:buAutoNum type="circleNumDbPlain"/>
            </a:pPr>
            <a:r>
              <a:rPr kumimoji="1" lang="ja-JP" altLang="en-US" sz="2400" dirty="0" smtClean="0"/>
              <a:t>有限</a:t>
            </a:r>
            <a:r>
              <a:rPr kumimoji="1" lang="ja-JP" altLang="en-US" sz="2400" dirty="0" err="1" smtClean="0"/>
              <a:t>ｐ</a:t>
            </a:r>
            <a:r>
              <a:rPr kumimoji="1" lang="ja-JP" altLang="en-US" sz="2400" dirty="0" smtClean="0"/>
              <a:t>相関関数の測定</a:t>
            </a:r>
            <a:endParaRPr kumimoji="1" lang="en-US" altLang="ja-JP" sz="2400" dirty="0" smtClean="0"/>
          </a:p>
          <a:p>
            <a:pPr marL="342900" indent="-342900">
              <a:buFont typeface="+mj-ea"/>
              <a:buAutoNum type="circleNumDbPlain"/>
            </a:pPr>
            <a:r>
              <a:rPr lang="ja-JP" altLang="en-US" sz="2400" dirty="0"/>
              <a:t>縦波</a:t>
            </a:r>
            <a:r>
              <a:rPr lang="ja-JP" altLang="en-US" sz="2400" dirty="0" smtClean="0"/>
              <a:t>と横波の分離</a:t>
            </a:r>
            <a:endParaRPr lang="en-US" altLang="ja-JP" sz="2400" dirty="0" smtClean="0"/>
          </a:p>
          <a:p>
            <a:pPr marL="342900" indent="-342900">
              <a:buFont typeface="+mj-ea"/>
              <a:buAutoNum type="circleNumDbPlain"/>
            </a:pPr>
            <a:r>
              <a:rPr kumimoji="1" lang="ja-JP" altLang="en-US" sz="2400" dirty="0" smtClean="0"/>
              <a:t>フル</a:t>
            </a:r>
            <a:r>
              <a:rPr kumimoji="1" lang="en-US" altLang="ja-JP" sz="2400" dirty="0" smtClean="0"/>
              <a:t>QCD</a:t>
            </a:r>
            <a:endParaRPr kumimoji="1" lang="ja-JP" altLang="en-US" sz="2400" dirty="0"/>
          </a:p>
        </p:txBody>
      </p:sp>
      <p:pic>
        <p:nvPicPr>
          <p:cNvPr id="14" name="図 13"/>
          <p:cNvPicPr>
            <a:picLocks noChangeAspect="1"/>
          </p:cNvPicPr>
          <p:nvPr/>
        </p:nvPicPr>
        <p:blipFill>
          <a:blip r:embed="rId3"/>
          <a:stretch>
            <a:fillRect/>
          </a:stretch>
        </p:blipFill>
        <p:spPr>
          <a:xfrm>
            <a:off x="4404782" y="3345413"/>
            <a:ext cx="3386813" cy="2879372"/>
          </a:xfrm>
          <a:prstGeom prst="rect">
            <a:avLst/>
          </a:prstGeom>
        </p:spPr>
      </p:pic>
      <p:sp>
        <p:nvSpPr>
          <p:cNvPr id="15" name="テキスト ボックス 14"/>
          <p:cNvSpPr txBox="1"/>
          <p:nvPr/>
        </p:nvSpPr>
        <p:spPr>
          <a:xfrm>
            <a:off x="4633146" y="2910318"/>
            <a:ext cx="3877985" cy="461665"/>
          </a:xfrm>
          <a:prstGeom prst="rect">
            <a:avLst/>
          </a:prstGeom>
          <a:noFill/>
        </p:spPr>
        <p:txBody>
          <a:bodyPr wrap="none" rtlCol="0">
            <a:spAutoFit/>
          </a:bodyPr>
          <a:lstStyle/>
          <a:p>
            <a:r>
              <a:rPr kumimoji="1" lang="ja-JP" altLang="en-US" sz="2400" b="1" dirty="0" smtClean="0">
                <a:solidFill>
                  <a:schemeClr val="accent2">
                    <a:lumMod val="50000"/>
                  </a:schemeClr>
                </a:solidFill>
              </a:rPr>
              <a:t>チャーム相関</a:t>
            </a:r>
            <a:r>
              <a:rPr lang="ja-JP" altLang="en-US" sz="2400" b="1" dirty="0" smtClean="0">
                <a:solidFill>
                  <a:schemeClr val="accent2">
                    <a:lumMod val="50000"/>
                  </a:schemeClr>
                </a:solidFill>
              </a:rPr>
              <a:t>関数の計算例</a:t>
            </a:r>
            <a:endParaRPr kumimoji="1" lang="ja-JP" altLang="en-US" sz="2400" b="1" dirty="0">
              <a:solidFill>
                <a:schemeClr val="accent2">
                  <a:lumMod val="50000"/>
                </a:schemeClr>
              </a:solidFill>
            </a:endParaRPr>
          </a:p>
        </p:txBody>
      </p:sp>
      <p:sp>
        <p:nvSpPr>
          <p:cNvPr id="16" name="テキスト ボックス 15"/>
          <p:cNvSpPr txBox="1"/>
          <p:nvPr/>
        </p:nvSpPr>
        <p:spPr>
          <a:xfrm rot="5400000">
            <a:off x="7141481" y="4622116"/>
            <a:ext cx="3377848" cy="369332"/>
          </a:xfrm>
          <a:prstGeom prst="rect">
            <a:avLst/>
          </a:prstGeom>
          <a:noFill/>
        </p:spPr>
        <p:txBody>
          <a:bodyPr wrap="none" rtlCol="0">
            <a:spAutoFit/>
          </a:bodyPr>
          <a:lstStyle/>
          <a:p>
            <a:r>
              <a:rPr kumimoji="1" lang="en-US" altLang="ja-JP" dirty="0" smtClean="0"/>
              <a:t>Ikeda,</a:t>
            </a:r>
            <a:r>
              <a:rPr lang="ja-JP" altLang="en-US" dirty="0"/>
              <a:t> </a:t>
            </a:r>
            <a:r>
              <a:rPr lang="en-US" altLang="ja-JP" dirty="0" err="1" smtClean="0"/>
              <a:t>Asakawa</a:t>
            </a:r>
            <a:r>
              <a:rPr lang="en-US" altLang="ja-JP" dirty="0" smtClean="0"/>
              <a:t>, </a:t>
            </a:r>
            <a:r>
              <a:rPr kumimoji="1" lang="en-US" altLang="ja-JP" dirty="0" smtClean="0"/>
              <a:t>MK, in prep</a:t>
            </a:r>
            <a:endParaRPr kumimoji="1" lang="ja-JP" altLang="en-US" dirty="0"/>
          </a:p>
        </p:txBody>
      </p:sp>
      <p:pic>
        <p:nvPicPr>
          <p:cNvPr id="18" name="図 17"/>
          <p:cNvPicPr>
            <a:picLocks noChangeAspect="1"/>
          </p:cNvPicPr>
          <p:nvPr/>
        </p:nvPicPr>
        <p:blipFill>
          <a:blip r:embed="rId4"/>
          <a:stretch>
            <a:fillRect/>
          </a:stretch>
        </p:blipFill>
        <p:spPr>
          <a:xfrm>
            <a:off x="7705434" y="3448661"/>
            <a:ext cx="1012135" cy="2604524"/>
          </a:xfrm>
          <a:prstGeom prst="rect">
            <a:avLst/>
          </a:prstGeom>
        </p:spPr>
      </p:pic>
      <p:sp>
        <p:nvSpPr>
          <p:cNvPr id="19" name="テキスト ボックス 18"/>
          <p:cNvSpPr txBox="1"/>
          <p:nvPr/>
        </p:nvSpPr>
        <p:spPr>
          <a:xfrm>
            <a:off x="5340355" y="6206540"/>
            <a:ext cx="2954655" cy="461665"/>
          </a:xfrm>
          <a:prstGeom prst="rect">
            <a:avLst/>
          </a:prstGeom>
          <a:noFill/>
        </p:spPr>
        <p:txBody>
          <a:bodyPr wrap="none" rtlCol="0">
            <a:spAutoFit/>
          </a:bodyPr>
          <a:lstStyle/>
          <a:p>
            <a:r>
              <a:rPr lang="ja-JP" altLang="en-US" sz="2400" dirty="0"/>
              <a:t>縦</a:t>
            </a:r>
            <a:r>
              <a:rPr lang="ja-JP" altLang="en-US" sz="2400" dirty="0" smtClean="0"/>
              <a:t>と横の明快な分離</a:t>
            </a:r>
            <a:endParaRPr kumimoji="1" lang="ja-JP" altLang="en-US" sz="2400" dirty="0"/>
          </a:p>
        </p:txBody>
      </p:sp>
      <p:sp>
        <p:nvSpPr>
          <p:cNvPr id="20" name="角丸四角形 19"/>
          <p:cNvSpPr/>
          <p:nvPr/>
        </p:nvSpPr>
        <p:spPr>
          <a:xfrm>
            <a:off x="4362181" y="2779060"/>
            <a:ext cx="4692174" cy="3980330"/>
          </a:xfrm>
          <a:prstGeom prst="roundRect">
            <a:avLst>
              <a:gd name="adj" fmla="val 1103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2" name="直線コネクタ 21"/>
          <p:cNvCxnSpPr/>
          <p:nvPr/>
        </p:nvCxnSpPr>
        <p:spPr>
          <a:xfrm>
            <a:off x="1613647" y="4118276"/>
            <a:ext cx="0" cy="21184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1990165" y="4118276"/>
            <a:ext cx="0" cy="21184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2375648" y="4118276"/>
            <a:ext cx="0" cy="21184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2752166" y="4118276"/>
            <a:ext cx="0" cy="21184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3137648" y="4118276"/>
            <a:ext cx="0" cy="2118416"/>
          </a:xfrm>
          <a:prstGeom prst="line">
            <a:avLst/>
          </a:prstGeom>
        </p:spPr>
        <p:style>
          <a:lnRef idx="1">
            <a:schemeClr val="accent1"/>
          </a:lnRef>
          <a:fillRef idx="0">
            <a:schemeClr val="accent1"/>
          </a:fillRef>
          <a:effectRef idx="0">
            <a:schemeClr val="accent1"/>
          </a:effectRef>
          <a:fontRef idx="minor">
            <a:schemeClr val="tx1"/>
          </a:fontRef>
        </p:style>
      </p:cxnSp>
      <p:sp>
        <p:nvSpPr>
          <p:cNvPr id="3" name="円/楕円 2"/>
          <p:cNvSpPr/>
          <p:nvPr/>
        </p:nvSpPr>
        <p:spPr>
          <a:xfrm>
            <a:off x="2967318" y="4373595"/>
            <a:ext cx="340659" cy="322730"/>
          </a:xfrm>
          <a:prstGeom prst="ellipse">
            <a:avLst/>
          </a:prstGeom>
          <a:solidFill>
            <a:srgbClr val="B31166">
              <a:alpha val="10196"/>
            </a:srgbClr>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円/楕円 26"/>
          <p:cNvSpPr/>
          <p:nvPr/>
        </p:nvSpPr>
        <p:spPr>
          <a:xfrm>
            <a:off x="2589443" y="4731313"/>
            <a:ext cx="340659" cy="322730"/>
          </a:xfrm>
          <a:prstGeom prst="ellipse">
            <a:avLst/>
          </a:prstGeom>
          <a:solidFill>
            <a:srgbClr val="B31166">
              <a:alpha val="10196"/>
            </a:srgbClr>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円/楕円 27"/>
          <p:cNvSpPr/>
          <p:nvPr/>
        </p:nvSpPr>
        <p:spPr>
          <a:xfrm>
            <a:off x="2196353" y="5080814"/>
            <a:ext cx="340659" cy="322730"/>
          </a:xfrm>
          <a:prstGeom prst="ellipse">
            <a:avLst/>
          </a:prstGeom>
          <a:solidFill>
            <a:srgbClr val="B31166">
              <a:alpha val="10196"/>
            </a:srgbClr>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円/楕円 28"/>
          <p:cNvSpPr/>
          <p:nvPr/>
        </p:nvSpPr>
        <p:spPr>
          <a:xfrm>
            <a:off x="1828799" y="5421473"/>
            <a:ext cx="340659" cy="322730"/>
          </a:xfrm>
          <a:prstGeom prst="ellipse">
            <a:avLst/>
          </a:prstGeom>
          <a:solidFill>
            <a:srgbClr val="B31166">
              <a:alpha val="10196"/>
            </a:srgbClr>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円/楕円 29"/>
          <p:cNvSpPr/>
          <p:nvPr/>
        </p:nvSpPr>
        <p:spPr>
          <a:xfrm>
            <a:off x="1443317" y="5757349"/>
            <a:ext cx="340659" cy="322730"/>
          </a:xfrm>
          <a:prstGeom prst="ellipse">
            <a:avLst/>
          </a:prstGeom>
          <a:solidFill>
            <a:srgbClr val="B31166">
              <a:alpha val="10196"/>
            </a:srgbClr>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rot="18950067">
            <a:off x="1788261" y="5183199"/>
            <a:ext cx="2537403" cy="830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kumimoji="1" lang="ja-JP" altLang="en-US" sz="2400" dirty="0" smtClean="0"/>
              <a:t>格子上で光子を解析するなら</a:t>
            </a:r>
            <a:endParaRPr kumimoji="1" lang="ja-JP" altLang="en-US" sz="2400" dirty="0"/>
          </a:p>
        </p:txBody>
      </p:sp>
    </p:spTree>
    <p:extLst>
      <p:ext uri="{BB962C8B-B14F-4D97-AF65-F5344CB8AC3E}">
        <p14:creationId xmlns:p14="http://schemas.microsoft.com/office/powerpoint/2010/main" val="23887985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レプトン対生成量とは？</a:t>
            </a:r>
            <a:endParaRPr kumimoji="1" lang="ja-JP" altLang="en-US" dirty="0"/>
          </a:p>
        </p:txBody>
      </p:sp>
      <p:sp>
        <p:nvSpPr>
          <p:cNvPr id="4" name="テキスト ボックス 3"/>
          <p:cNvSpPr txBox="1"/>
          <p:nvPr/>
        </p:nvSpPr>
        <p:spPr>
          <a:xfrm>
            <a:off x="471405" y="2251457"/>
            <a:ext cx="3368230" cy="830997"/>
          </a:xfrm>
          <a:prstGeom prst="rect">
            <a:avLst/>
          </a:prstGeom>
          <a:noFill/>
        </p:spPr>
        <p:txBody>
          <a:bodyPr wrap="none" rtlCol="0">
            <a:spAutoFit/>
          </a:bodyPr>
          <a:lstStyle/>
          <a:p>
            <a:pPr marL="342900" indent="-342900">
              <a:buFont typeface="Wingdings" panose="05000000000000000000" pitchFamily="2" charset="2"/>
              <a:buChar char="Ø"/>
            </a:pPr>
            <a:r>
              <a:rPr kumimoji="1" lang="ja-JP" altLang="en-US" sz="2400" dirty="0" smtClean="0"/>
              <a:t>電子・陽電子の対</a:t>
            </a:r>
            <a:endParaRPr kumimoji="1" lang="en-US" altLang="ja-JP" sz="2400" dirty="0" smtClean="0"/>
          </a:p>
          <a:p>
            <a:pPr marL="342900" indent="-342900">
              <a:buFont typeface="Wingdings" panose="05000000000000000000" pitchFamily="2" charset="2"/>
              <a:buChar char="Ø"/>
            </a:pPr>
            <a:r>
              <a:rPr lang="en-US" altLang="ja-JP" sz="2400" dirty="0" smtClean="0"/>
              <a:t>μ</a:t>
            </a:r>
            <a:r>
              <a:rPr lang="ja-JP" altLang="en-US" sz="2400" dirty="0" smtClean="0"/>
              <a:t>粒子・反</a:t>
            </a:r>
            <a:r>
              <a:rPr lang="en-US" altLang="ja-JP" sz="2400" dirty="0" smtClean="0"/>
              <a:t>μ</a:t>
            </a:r>
            <a:r>
              <a:rPr lang="ja-JP" altLang="en-US" sz="2400" dirty="0" smtClean="0"/>
              <a:t>粒子の対</a:t>
            </a:r>
            <a:endParaRPr kumimoji="1" lang="ja-JP" altLang="en-US" sz="2400" dirty="0"/>
          </a:p>
        </p:txBody>
      </p:sp>
      <p:cxnSp>
        <p:nvCxnSpPr>
          <p:cNvPr id="6" name="直線コネクタ 5"/>
          <p:cNvCxnSpPr/>
          <p:nvPr/>
        </p:nvCxnSpPr>
        <p:spPr>
          <a:xfrm flipV="1">
            <a:off x="4144694" y="2953468"/>
            <a:ext cx="2223247" cy="636494"/>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flipV="1">
            <a:off x="4144694" y="3494151"/>
            <a:ext cx="2223247" cy="95811"/>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TexTeXPicture" descr="&lt;?xml version=&quot;1.0&quot; encoding=&quot;utf-16&quot;?&gt;&#10;&lt;TeXTeX&gt;&#10;  &lt;preamble&gt;\documentclass{jarticle}&#10;\usepackage{amsmath}&#10;\pagestyle{empty}&lt;/preamble&gt;&#10;  &lt;body&gt;\begin{align*} &#10;e^+&#10;\end{align*}&lt;/body&gt;&#10;  &lt;fcolor&gt;FF000000&lt;/fcolor&gt;&#10;  &lt;bcolor&gt;FFFFFFFF&lt;/bcolor&gt;&#10;  &lt;transparent&gt;True&lt;/transparent&gt;&#10;  &lt;resolution&gt;1800&lt;/resolution&gt;&#10;  &lt;imageh&gt;213&lt;/imageh&gt;&#10;  &lt;imagew&gt;246&lt;/imagew&gt;&#10;  &lt;scale&gt;50&lt;/scale&gt;&#10;  &lt;cursor&gt;19&lt;/cursor&gt;&#10;&lt;/TeXTeX&g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20340" y="3245941"/>
            <a:ext cx="352023" cy="304800"/>
          </a:xfrm>
          <a:prstGeom prst="rect">
            <a:avLst/>
          </a:prstGeom>
        </p:spPr>
      </p:pic>
      <p:pic>
        <p:nvPicPr>
          <p:cNvPr id="13" name="TexTeXPicture" descr="&lt;?xml version=&quot;1.0&quot; encoding=&quot;utf-16&quot;?&gt;&#10;&lt;TeXTeX&gt;&#10;  &lt;preamble&gt;\documentclass{jarticle}&#10;\usepackage{amsmath}&#10;\pagestyle{empty}&lt;/preamble&gt;&#10;  &lt;body&gt;\begin{align*} &#10;e^-&#10;\end{align*}&lt;/body&gt;&#10;  &lt;fcolor&gt;FF000000&lt;/fcolor&gt;&#10;  &lt;bcolor&gt;FFFFFFFF&lt;/bcolor&gt;&#10;  &lt;transparent&gt;True&lt;/transparent&gt;&#10;  &lt;resolution&gt;1800&lt;/resolution&gt;&#10;  &lt;imageh&gt;153&lt;/imageh&gt;&#10;  &lt;imagew&gt;242&lt;/imagew&gt;&#10;  &lt;scale&gt;50&lt;/scale&gt;&#10;  &lt;cursor&gt;19&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0340" y="2801068"/>
            <a:ext cx="346299" cy="218941"/>
          </a:xfrm>
          <a:prstGeom prst="rect">
            <a:avLst/>
          </a:prstGeom>
        </p:spPr>
      </p:pic>
      <p:cxnSp>
        <p:nvCxnSpPr>
          <p:cNvPr id="16" name="直線コネクタ 15"/>
          <p:cNvCxnSpPr/>
          <p:nvPr/>
        </p:nvCxnSpPr>
        <p:spPr>
          <a:xfrm flipV="1">
            <a:off x="4395705" y="4224962"/>
            <a:ext cx="1720843" cy="61564"/>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4399617" y="4310235"/>
            <a:ext cx="1716931" cy="309830"/>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pic>
        <p:nvPicPr>
          <p:cNvPr id="19" name="TexTeXPicture" descr="&lt;?xml version=&quot;1.0&quot; encoding=&quot;utf-16&quot;?&gt;&#10;&lt;TeXTeX&gt;&#10;  &lt;preamble&gt;\documentclass{jarticle}&#10;\usepackage{amsmath}&#10;\pagestyle{empty}&lt;/preamble&gt;&#10;  &lt;body&gt;\begin{align*} &#10;e^+&#10;\end{align*}&lt;/body&gt;&#10;  &lt;fcolor&gt;FF000000&lt;/fcolor&gt;&#10;  &lt;bcolor&gt;FFFFFFFF&lt;/bcolor&gt;&#10;  &lt;transparent&gt;True&lt;/transparent&gt;&#10;  &lt;resolution&gt;1800&lt;/resolution&gt;&#10;  &lt;imageh&gt;213&lt;/imageh&gt;&#10;  &lt;imagew&gt;246&lt;/imagew&gt;&#10;  &lt;scale&gt;50&lt;/scale&gt;&#10;  &lt;cursor&gt;19&lt;/cursor&gt;&#10;&lt;/TeXTeX&g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63223" y="4404932"/>
            <a:ext cx="352023" cy="304800"/>
          </a:xfrm>
          <a:prstGeom prst="rect">
            <a:avLst/>
          </a:prstGeom>
        </p:spPr>
      </p:pic>
      <p:pic>
        <p:nvPicPr>
          <p:cNvPr id="20" name="TexTeXPicture" descr="&lt;?xml version=&quot;1.0&quot; encoding=&quot;utf-16&quot;?&gt;&#10;&lt;TeXTeX&gt;&#10;  &lt;preamble&gt;\documentclass{jarticle}&#10;\usepackage{amsmath}&#10;\pagestyle{empty}&lt;/preamble&gt;&#10;  &lt;body&gt;\begin{align*} &#10;e^-&#10;\end{align*}&lt;/body&gt;&#10;  &lt;fcolor&gt;FF000000&lt;/fcolor&gt;&#10;  &lt;bcolor&gt;FFFFFFFF&lt;/bcolor&gt;&#10;  &lt;transparent&gt;True&lt;/transparent&gt;&#10;  &lt;resolution&gt;1800&lt;/resolution&gt;&#10;  &lt;imageh&gt;153&lt;/imageh&gt;&#10;  &lt;imagew&gt;242&lt;/imagew&gt;&#10;  &lt;scale&gt;50&lt;/scale&gt;&#10;  &lt;cursor&gt;19&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68947" y="4072562"/>
            <a:ext cx="346299" cy="218941"/>
          </a:xfrm>
          <a:prstGeom prst="rect">
            <a:avLst/>
          </a:prstGeom>
        </p:spPr>
      </p:pic>
      <p:cxnSp>
        <p:nvCxnSpPr>
          <p:cNvPr id="21" name="直線コネクタ 20"/>
          <p:cNvCxnSpPr/>
          <p:nvPr/>
        </p:nvCxnSpPr>
        <p:spPr>
          <a:xfrm>
            <a:off x="4317411" y="5086627"/>
            <a:ext cx="2315390" cy="26365"/>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4301980" y="5081650"/>
            <a:ext cx="2330821" cy="572026"/>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pic>
        <p:nvPicPr>
          <p:cNvPr id="34" name="TexTeXPicture" descr="&lt;?xml version=&quot;1.0&quot; encoding=&quot;utf-16&quot;?&gt;&#10;&lt;TeXTeX&gt;&#10;  &lt;preamble&gt;\documentclass{jarticle}&#10;\usepackage{amsmath}&#10;\pagestyle{empty}&lt;/preamble&gt;&#10;  &lt;body&gt;\begin{align*} &#10;\mu^-&#10;\end{align*}&lt;/body&gt;&#10;  &lt;fcolor&gt;FF000000&lt;/fcolor&gt;&#10;  &lt;bcolor&gt;FFFFFFFF&lt;/bcolor&gt;&#10;  &lt;transparent&gt;True&lt;/transparent&gt;&#10;  &lt;resolution&gt;1800&lt;/resolution&gt;&#10;  &lt;imageh&gt;205&lt;/imageh&gt;&#10;  &lt;imagew&gt;280&lt;/imagew&gt;&#10;  &lt;scale&gt;50&lt;/scale&gt;&#10;  &lt;cursor&gt;19&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72914" y="5062944"/>
            <a:ext cx="400677" cy="293352"/>
          </a:xfrm>
          <a:prstGeom prst="rect">
            <a:avLst/>
          </a:prstGeom>
        </p:spPr>
      </p:pic>
      <p:pic>
        <p:nvPicPr>
          <p:cNvPr id="35" name="TexTeXPicture" descr="&lt;?xml version=&quot;1.0&quot; encoding=&quot;utf-16&quot;?&gt;&#10;&lt;TeXTeX&gt;&#10;  &lt;preamble&gt;\documentclass{jarticle}&#10;\usepackage{amsmath}&#10;\pagestyle{empty}&lt;/preamble&gt;&#10;  &lt;body&gt;\begin{align*} &#10;\mu^+&#10;\end{align*}&lt;/body&gt;&#10;  &lt;fcolor&gt;FF000000&lt;/fcolor&gt;&#10;  &lt;bcolor&gt;FFFFFFFF&lt;/bcolor&gt;&#10;  &lt;transparent&gt;True&lt;/transparent&gt;&#10;  &lt;resolution&gt;1800&lt;/resolution&gt;&#10;  &lt;imageh&gt;265&lt;/imageh&gt;&#10;  &lt;imagew&gt;284&lt;/imagew&gt;&#10;  &lt;scale&gt;50&lt;/scale&gt;&#10;  &lt;cursor&gt;19&lt;/cursor&gt;&#10;&lt;/TeXTeX&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72914" y="5404070"/>
            <a:ext cx="406401" cy="379211"/>
          </a:xfrm>
          <a:prstGeom prst="rect">
            <a:avLst/>
          </a:prstGeom>
        </p:spPr>
      </p:pic>
      <p:sp>
        <p:nvSpPr>
          <p:cNvPr id="37" name="テキスト ボックス 36"/>
          <p:cNvSpPr txBox="1"/>
          <p:nvPr/>
        </p:nvSpPr>
        <p:spPr>
          <a:xfrm>
            <a:off x="3861463" y="2447234"/>
            <a:ext cx="2339102" cy="461665"/>
          </a:xfrm>
          <a:prstGeom prst="rect">
            <a:avLst/>
          </a:prstGeom>
          <a:noFill/>
        </p:spPr>
        <p:txBody>
          <a:bodyPr wrap="none" rtlCol="0">
            <a:spAutoFit/>
          </a:bodyPr>
          <a:lstStyle/>
          <a:p>
            <a:r>
              <a:rPr kumimoji="1" lang="ja-JP" altLang="en-US" sz="2400" dirty="0" smtClean="0"/>
              <a:t>の数のことです</a:t>
            </a:r>
            <a:endParaRPr kumimoji="1" lang="ja-JP" altLang="en-US" sz="2400" dirty="0"/>
          </a:p>
        </p:txBody>
      </p:sp>
      <p:grpSp>
        <p:nvGrpSpPr>
          <p:cNvPr id="3" name="グループ化 2"/>
          <p:cNvGrpSpPr/>
          <p:nvPr/>
        </p:nvGrpSpPr>
        <p:grpSpPr>
          <a:xfrm>
            <a:off x="7013400" y="2760580"/>
            <a:ext cx="1744974" cy="847311"/>
            <a:chOff x="7013400" y="2760580"/>
            <a:chExt cx="1744974" cy="847311"/>
          </a:xfrm>
        </p:grpSpPr>
        <p:sp>
          <p:nvSpPr>
            <p:cNvPr id="29" name="テキスト ボックス 28"/>
            <p:cNvSpPr txBox="1"/>
            <p:nvPr/>
          </p:nvSpPr>
          <p:spPr>
            <a:xfrm>
              <a:off x="7291306" y="2998231"/>
              <a:ext cx="1467068" cy="400110"/>
            </a:xfrm>
            <a:prstGeom prst="rect">
              <a:avLst/>
            </a:prstGeom>
            <a:noFill/>
          </p:spPr>
          <p:txBody>
            <a:bodyPr wrap="none" rtlCol="0">
              <a:spAutoFit/>
            </a:bodyPr>
            <a:lstStyle/>
            <a:p>
              <a:pPr algn="ctr"/>
              <a:r>
                <a:rPr kumimoji="1" lang="ja-JP" altLang="en-US" sz="2000" dirty="0" smtClean="0">
                  <a:solidFill>
                    <a:schemeClr val="accent2">
                      <a:lumMod val="50000"/>
                    </a:schemeClr>
                  </a:solidFill>
                </a:rPr>
                <a:t>レプトン対</a:t>
              </a:r>
              <a:endParaRPr kumimoji="1" lang="ja-JP" altLang="en-US" sz="2000" dirty="0">
                <a:solidFill>
                  <a:schemeClr val="accent2">
                    <a:lumMod val="50000"/>
                  </a:schemeClr>
                </a:solidFill>
              </a:endParaRPr>
            </a:p>
          </p:txBody>
        </p:sp>
        <p:sp>
          <p:nvSpPr>
            <p:cNvPr id="38" name="右中かっこ 37"/>
            <p:cNvSpPr/>
            <p:nvPr/>
          </p:nvSpPr>
          <p:spPr>
            <a:xfrm>
              <a:off x="7013400" y="2760580"/>
              <a:ext cx="277906" cy="847311"/>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grpSp>
        <p:nvGrpSpPr>
          <p:cNvPr id="5" name="グループ化 4"/>
          <p:cNvGrpSpPr/>
          <p:nvPr/>
        </p:nvGrpSpPr>
        <p:grpSpPr>
          <a:xfrm>
            <a:off x="6783643" y="3946707"/>
            <a:ext cx="1744486" cy="847311"/>
            <a:chOff x="6783643" y="3946707"/>
            <a:chExt cx="1744486" cy="847311"/>
          </a:xfrm>
        </p:grpSpPr>
        <p:sp>
          <p:nvSpPr>
            <p:cNvPr id="39" name="テキスト ボックス 38"/>
            <p:cNvSpPr txBox="1"/>
            <p:nvPr/>
          </p:nvSpPr>
          <p:spPr>
            <a:xfrm>
              <a:off x="7061061" y="4182032"/>
              <a:ext cx="1467068" cy="400110"/>
            </a:xfrm>
            <a:prstGeom prst="rect">
              <a:avLst/>
            </a:prstGeom>
            <a:noFill/>
          </p:spPr>
          <p:txBody>
            <a:bodyPr wrap="none" rtlCol="0">
              <a:spAutoFit/>
            </a:bodyPr>
            <a:lstStyle/>
            <a:p>
              <a:pPr algn="ctr"/>
              <a:r>
                <a:rPr kumimoji="1" lang="ja-JP" altLang="en-US" sz="2000" dirty="0" smtClean="0">
                  <a:solidFill>
                    <a:schemeClr val="accent2">
                      <a:lumMod val="50000"/>
                    </a:schemeClr>
                  </a:solidFill>
                </a:rPr>
                <a:t>レプトン対</a:t>
              </a:r>
              <a:endParaRPr kumimoji="1" lang="ja-JP" altLang="en-US" sz="2000" dirty="0">
                <a:solidFill>
                  <a:schemeClr val="accent2">
                    <a:lumMod val="50000"/>
                  </a:schemeClr>
                </a:solidFill>
              </a:endParaRPr>
            </a:p>
          </p:txBody>
        </p:sp>
        <p:sp>
          <p:nvSpPr>
            <p:cNvPr id="40" name="右中かっこ 39"/>
            <p:cNvSpPr/>
            <p:nvPr/>
          </p:nvSpPr>
          <p:spPr>
            <a:xfrm>
              <a:off x="6783643" y="3946707"/>
              <a:ext cx="277906" cy="847311"/>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grpSp>
        <p:nvGrpSpPr>
          <p:cNvPr id="7" name="グループ化 6"/>
          <p:cNvGrpSpPr/>
          <p:nvPr/>
        </p:nvGrpSpPr>
        <p:grpSpPr>
          <a:xfrm>
            <a:off x="7295782" y="5012239"/>
            <a:ext cx="1744974" cy="847311"/>
            <a:chOff x="7295782" y="5012239"/>
            <a:chExt cx="1744974" cy="847311"/>
          </a:xfrm>
        </p:grpSpPr>
        <p:sp>
          <p:nvSpPr>
            <p:cNvPr id="41" name="テキスト ボックス 40"/>
            <p:cNvSpPr txBox="1"/>
            <p:nvPr/>
          </p:nvSpPr>
          <p:spPr>
            <a:xfrm>
              <a:off x="7573688" y="5235839"/>
              <a:ext cx="1467068" cy="400110"/>
            </a:xfrm>
            <a:prstGeom prst="rect">
              <a:avLst/>
            </a:prstGeom>
            <a:noFill/>
          </p:spPr>
          <p:txBody>
            <a:bodyPr wrap="none" rtlCol="0">
              <a:spAutoFit/>
            </a:bodyPr>
            <a:lstStyle/>
            <a:p>
              <a:pPr algn="ctr"/>
              <a:r>
                <a:rPr kumimoji="1" lang="ja-JP" altLang="en-US" sz="2000" dirty="0" smtClean="0">
                  <a:solidFill>
                    <a:schemeClr val="accent2">
                      <a:lumMod val="50000"/>
                    </a:schemeClr>
                  </a:solidFill>
                </a:rPr>
                <a:t>レプトン対</a:t>
              </a:r>
              <a:endParaRPr kumimoji="1" lang="ja-JP" altLang="en-US" sz="2000" dirty="0">
                <a:solidFill>
                  <a:schemeClr val="accent2">
                    <a:lumMod val="50000"/>
                  </a:schemeClr>
                </a:solidFill>
              </a:endParaRPr>
            </a:p>
          </p:txBody>
        </p:sp>
        <p:sp>
          <p:nvSpPr>
            <p:cNvPr id="42" name="右中かっこ 41"/>
            <p:cNvSpPr/>
            <p:nvPr/>
          </p:nvSpPr>
          <p:spPr>
            <a:xfrm>
              <a:off x="7295782" y="5012239"/>
              <a:ext cx="277906" cy="847311"/>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sp>
        <p:nvSpPr>
          <p:cNvPr id="43" name="円/楕円 42"/>
          <p:cNvSpPr/>
          <p:nvPr/>
        </p:nvSpPr>
        <p:spPr>
          <a:xfrm>
            <a:off x="-275732" y="3197377"/>
            <a:ext cx="3476634" cy="2553222"/>
          </a:xfrm>
          <a:prstGeom prst="ellipse">
            <a:avLst/>
          </a:prstGeom>
          <a:gradFill flip="none" rotWithShape="1">
            <a:gsLst>
              <a:gs pos="0">
                <a:schemeClr val="accent2"/>
              </a:gs>
              <a:gs pos="100000">
                <a:schemeClr val="accent1">
                  <a:lumMod val="100000"/>
                  <a:alpha val="31000"/>
                </a:schemeClr>
              </a:gs>
            </a:gsLst>
            <a:path path="circle">
              <a:fillToRect l="50000" t="50000" r="50000" b="50000"/>
            </a:path>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44" name="正方形/長方形 43"/>
          <p:cNvSpPr/>
          <p:nvPr/>
        </p:nvSpPr>
        <p:spPr>
          <a:xfrm>
            <a:off x="-275732" y="3084941"/>
            <a:ext cx="820677" cy="28008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p:nvSpPr>
        <p:spPr>
          <a:xfrm>
            <a:off x="3721114" y="3073552"/>
            <a:ext cx="1343945" cy="28008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86995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最近</a:t>
            </a:r>
            <a:r>
              <a:rPr lang="ja-JP" altLang="en-US" dirty="0" smtClean="0"/>
              <a:t>の実験結果から１</a:t>
            </a:r>
            <a:r>
              <a:rPr lang="en-US" altLang="ja-JP" dirty="0" smtClean="0"/>
              <a:t/>
            </a:r>
            <a:br>
              <a:rPr lang="en-US" altLang="ja-JP" dirty="0" smtClean="0"/>
            </a:br>
            <a:r>
              <a:rPr lang="ja-JP" altLang="en-US" dirty="0" smtClean="0"/>
              <a:t>レプトン対＠</a:t>
            </a:r>
            <a:r>
              <a:rPr lang="en-US" altLang="ja-JP" dirty="0" smtClean="0"/>
              <a:t>RHIC/200GeV</a:t>
            </a:r>
            <a:endParaRPr kumimoji="1" lang="ja-JP" altLang="en-US" dirty="0"/>
          </a:p>
        </p:txBody>
      </p:sp>
      <p:sp>
        <p:nvSpPr>
          <p:cNvPr id="3" name="テキスト ボックス 2"/>
          <p:cNvSpPr txBox="1"/>
          <p:nvPr/>
        </p:nvSpPr>
        <p:spPr>
          <a:xfrm>
            <a:off x="659781" y="5970498"/>
            <a:ext cx="5262979" cy="830997"/>
          </a:xfrm>
          <a:prstGeom prst="rect">
            <a:avLst/>
          </a:prstGeom>
          <a:noFill/>
        </p:spPr>
        <p:txBody>
          <a:bodyPr wrap="none" rtlCol="0">
            <a:spAutoFit/>
          </a:bodyPr>
          <a:lstStyle/>
          <a:p>
            <a:pPr marL="342900" indent="-342900">
              <a:buFont typeface="Wingdings" panose="05000000000000000000" pitchFamily="2" charset="2"/>
              <a:buChar char="Ø"/>
            </a:pPr>
            <a:r>
              <a:rPr kumimoji="1" lang="en-US" altLang="ja-JP" sz="2400" dirty="0" smtClean="0"/>
              <a:t>PHENIX</a:t>
            </a:r>
            <a:r>
              <a:rPr kumimoji="1" lang="ja-JP" altLang="en-US" sz="2400" dirty="0" smtClean="0"/>
              <a:t>では、</a:t>
            </a:r>
            <a:r>
              <a:rPr kumimoji="1" lang="en-US" altLang="ja-JP" sz="2400" dirty="0" smtClean="0"/>
              <a:t>LMR</a:t>
            </a:r>
            <a:r>
              <a:rPr kumimoji="1" lang="ja-JP" altLang="en-US" sz="2400" dirty="0" smtClean="0"/>
              <a:t>でかなりの増大</a:t>
            </a:r>
            <a:endParaRPr kumimoji="1" lang="en-US" altLang="ja-JP" sz="2400" dirty="0" smtClean="0"/>
          </a:p>
          <a:p>
            <a:pPr marL="342900" indent="-342900">
              <a:buFont typeface="Wingdings" panose="05000000000000000000" pitchFamily="2" charset="2"/>
              <a:buChar char="Ø"/>
            </a:pPr>
            <a:r>
              <a:rPr kumimoji="1" lang="en-US" altLang="ja-JP" sz="2400" dirty="0" smtClean="0"/>
              <a:t>PHENIX</a:t>
            </a:r>
            <a:r>
              <a:rPr kumimoji="1" lang="ja-JP" altLang="en-US" sz="2400" dirty="0" smtClean="0"/>
              <a:t>と</a:t>
            </a:r>
            <a:r>
              <a:rPr kumimoji="1" lang="en-US" altLang="ja-JP" sz="2400" dirty="0" smtClean="0"/>
              <a:t>STAR</a:t>
            </a:r>
            <a:r>
              <a:rPr kumimoji="1" lang="ja-JP" altLang="en-US" sz="2400" dirty="0" smtClean="0"/>
              <a:t>で、</a:t>
            </a:r>
            <a:r>
              <a:rPr kumimoji="1" lang="en-US" altLang="ja-JP" sz="2400" dirty="0" smtClean="0"/>
              <a:t>inconsistent</a:t>
            </a:r>
            <a:endParaRPr kumimoji="1" lang="ja-JP" altLang="en-US" sz="2400" dirty="0"/>
          </a:p>
        </p:txBody>
      </p:sp>
      <p:pic>
        <p:nvPicPr>
          <p:cNvPr id="4" name="図 3" descr="スクリーンショット 2013-11-05 5.55.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186" y="2188670"/>
            <a:ext cx="3602769" cy="3735449"/>
          </a:xfrm>
          <a:prstGeom prst="rect">
            <a:avLst/>
          </a:prstGeom>
        </p:spPr>
      </p:pic>
      <p:sp>
        <p:nvSpPr>
          <p:cNvPr id="5" name="ドーナツ 4"/>
          <p:cNvSpPr/>
          <p:nvPr/>
        </p:nvSpPr>
        <p:spPr>
          <a:xfrm>
            <a:off x="1072165" y="2903744"/>
            <a:ext cx="1236466" cy="935846"/>
          </a:xfrm>
          <a:prstGeom prst="donut">
            <a:avLst>
              <a:gd name="adj" fmla="val 8931"/>
            </a:avLst>
          </a:prstGeom>
          <a:gradFill flip="none" rotWithShape="1">
            <a:gsLst>
              <a:gs pos="0">
                <a:schemeClr val="tx2">
                  <a:lumMod val="60000"/>
                  <a:lumOff val="40000"/>
                </a:schemeClr>
              </a:gs>
              <a:gs pos="100000">
                <a:schemeClr val="tx2">
                  <a:lumMod val="40000"/>
                  <a:lumOff val="60000"/>
                </a:schemeClr>
              </a:gs>
            </a:gsLst>
            <a:path path="circle">
              <a:fillToRect l="100000" t="100000"/>
            </a:path>
            <a:tileRect r="-100000" b="-100000"/>
          </a:gradFill>
          <a:ln>
            <a:gradFill flip="none" rotWithShape="1">
              <a:gsLst>
                <a:gs pos="0">
                  <a:schemeClr val="accent1">
                    <a:shade val="95000"/>
                    <a:satMod val="105000"/>
                  </a:schemeClr>
                </a:gs>
                <a:gs pos="100000">
                  <a:schemeClr val="tx2">
                    <a:lumMod val="40000"/>
                    <a:lumOff val="60000"/>
                  </a:schemeClr>
                </a:gs>
              </a:gsLst>
              <a:path path="circle">
                <a:fillToRect l="100000" t="100000"/>
              </a:path>
              <a:tileRect r="-100000" b="-100000"/>
            </a:gra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algn="ctr"/>
            <a:endParaRPr kumimoji="1" lang="ja-JP" altLang="en-US" dirty="0">
              <a:solidFill>
                <a:schemeClr val="tx1"/>
              </a:solidFill>
            </a:endParaRPr>
          </a:p>
        </p:txBody>
      </p:sp>
      <p:pic>
        <p:nvPicPr>
          <p:cNvPr id="6" name="図 5"/>
          <p:cNvPicPr>
            <a:picLocks noChangeAspect="1"/>
          </p:cNvPicPr>
          <p:nvPr/>
        </p:nvPicPr>
        <p:blipFill>
          <a:blip r:embed="rId3"/>
          <a:stretch>
            <a:fillRect/>
          </a:stretch>
        </p:blipFill>
        <p:spPr>
          <a:xfrm>
            <a:off x="4589932" y="2277841"/>
            <a:ext cx="3818971" cy="3632989"/>
          </a:xfrm>
          <a:prstGeom prst="rect">
            <a:avLst/>
          </a:prstGeom>
        </p:spPr>
      </p:pic>
      <p:sp>
        <p:nvSpPr>
          <p:cNvPr id="7" name="テキスト ボックス 6"/>
          <p:cNvSpPr txBox="1"/>
          <p:nvPr/>
        </p:nvSpPr>
        <p:spPr>
          <a:xfrm>
            <a:off x="609607" y="2016231"/>
            <a:ext cx="1425390" cy="523220"/>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kumimoji="1" lang="en-US" altLang="ja-JP" sz="2800" b="1" dirty="0" smtClean="0"/>
              <a:t>PHENIX</a:t>
            </a:r>
            <a:endParaRPr kumimoji="1" lang="ja-JP" altLang="en-US" sz="2800" b="1" dirty="0"/>
          </a:p>
        </p:txBody>
      </p:sp>
      <p:sp>
        <p:nvSpPr>
          <p:cNvPr id="8" name="テキスト ボックス 7"/>
          <p:cNvSpPr txBox="1"/>
          <p:nvPr/>
        </p:nvSpPr>
        <p:spPr>
          <a:xfrm>
            <a:off x="7413119" y="1971178"/>
            <a:ext cx="995785" cy="523220"/>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kumimoji="1" lang="en-US" altLang="ja-JP" sz="2800" b="1" dirty="0" smtClean="0"/>
              <a:t>STAR</a:t>
            </a:r>
            <a:endParaRPr kumimoji="1" lang="ja-JP" altLang="en-US" sz="2800" b="1" dirty="0"/>
          </a:p>
        </p:txBody>
      </p:sp>
    </p:spTree>
    <p:extLst>
      <p:ext uri="{BB962C8B-B14F-4D97-AF65-F5344CB8AC3E}">
        <p14:creationId xmlns:p14="http://schemas.microsoft.com/office/powerpoint/2010/main" val="293369531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角丸四角形吹き出し 70"/>
          <p:cNvSpPr/>
          <p:nvPr/>
        </p:nvSpPr>
        <p:spPr>
          <a:xfrm>
            <a:off x="121380" y="6042207"/>
            <a:ext cx="4127891" cy="612648"/>
          </a:xfrm>
          <a:prstGeom prst="wedgeRoundRectCallout">
            <a:avLst>
              <a:gd name="adj1" fmla="val 14770"/>
              <a:gd name="adj2" fmla="val -174549"/>
              <a:gd name="adj3" fmla="val 16667"/>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kumimoji="1" lang="en-US" altLang="ja-JP" sz="2400" dirty="0" smtClean="0"/>
              <a:t>WT</a:t>
            </a:r>
            <a:r>
              <a:rPr kumimoji="1" lang="ja-JP" altLang="en-US" sz="2400" dirty="0" smtClean="0"/>
              <a:t>恒等式を満たす頂点関数</a:t>
            </a:r>
            <a:endParaRPr kumimoji="1" lang="ja-JP" altLang="en-US" sz="2400" dirty="0"/>
          </a:p>
        </p:txBody>
      </p:sp>
      <p:sp>
        <p:nvSpPr>
          <p:cNvPr id="2" name="タイトル 1"/>
          <p:cNvSpPr>
            <a:spLocks noGrp="1"/>
          </p:cNvSpPr>
          <p:nvPr>
            <p:ph type="title"/>
          </p:nvPr>
        </p:nvSpPr>
        <p:spPr/>
        <p:txBody>
          <a:bodyPr/>
          <a:lstStyle/>
          <a:p>
            <a:r>
              <a:rPr lang="ja-JP" altLang="en-US" dirty="0" smtClean="0"/>
              <a:t>仮想光子生成 </a:t>
            </a:r>
            <a:r>
              <a:rPr lang="en-US" altLang="ja-JP" dirty="0" smtClean="0"/>
              <a:t/>
            </a:r>
            <a:br>
              <a:rPr lang="en-US" altLang="ja-JP" dirty="0" smtClean="0"/>
            </a:br>
            <a:r>
              <a:rPr lang="en-US" altLang="ja-JP" dirty="0" smtClean="0"/>
              <a:t>with</a:t>
            </a:r>
            <a:r>
              <a:rPr lang="ja-JP" altLang="en-US" dirty="0" smtClean="0"/>
              <a:t> 格子クォーク準粒子</a:t>
            </a:r>
            <a:endParaRPr kumimoji="1" lang="ja-JP" altLang="en-US" dirty="0"/>
          </a:p>
        </p:txBody>
      </p:sp>
      <p:sp>
        <p:nvSpPr>
          <p:cNvPr id="5" name="テキスト ボックス 4"/>
          <p:cNvSpPr txBox="1"/>
          <p:nvPr/>
        </p:nvSpPr>
        <p:spPr>
          <a:xfrm>
            <a:off x="6265281" y="2107043"/>
            <a:ext cx="2452915" cy="707886"/>
          </a:xfrm>
          <a:prstGeom prst="rect">
            <a:avLst/>
          </a:prstGeom>
          <a:noFill/>
        </p:spPr>
        <p:txBody>
          <a:bodyPr wrap="none" rtlCol="0">
            <a:spAutoFit/>
          </a:bodyPr>
          <a:lstStyle/>
          <a:p>
            <a:pPr algn="r"/>
            <a:r>
              <a:rPr kumimoji="1" lang="en-US" altLang="ja-JP" sz="2000" dirty="0" smtClean="0"/>
              <a:t>Kim, </a:t>
            </a:r>
            <a:r>
              <a:rPr kumimoji="1" lang="en-US" altLang="ja-JP" sz="2000" dirty="0" err="1" smtClean="0"/>
              <a:t>Asakawa</a:t>
            </a:r>
            <a:r>
              <a:rPr kumimoji="1" lang="en-US" altLang="ja-JP" sz="2000" dirty="0" smtClean="0"/>
              <a:t>, MK</a:t>
            </a:r>
          </a:p>
          <a:p>
            <a:pPr algn="r"/>
            <a:r>
              <a:rPr kumimoji="1" lang="en-US" altLang="ja-JP" sz="2000" dirty="0" smtClean="0"/>
              <a:t>to appear soon</a:t>
            </a:r>
            <a:endParaRPr kumimoji="1" lang="ja-JP" altLang="en-US" sz="2000" dirty="0"/>
          </a:p>
        </p:txBody>
      </p:sp>
      <p:grpSp>
        <p:nvGrpSpPr>
          <p:cNvPr id="8" name="図形グループ 237"/>
          <p:cNvGrpSpPr/>
          <p:nvPr/>
        </p:nvGrpSpPr>
        <p:grpSpPr>
          <a:xfrm>
            <a:off x="222051" y="4473397"/>
            <a:ext cx="3803193" cy="1197122"/>
            <a:chOff x="4557083" y="1589730"/>
            <a:chExt cx="4464496" cy="1371725"/>
          </a:xfrm>
        </p:grpSpPr>
        <p:grpSp>
          <p:nvGrpSpPr>
            <p:cNvPr id="9" name="グループ化 8"/>
            <p:cNvGrpSpPr/>
            <p:nvPr/>
          </p:nvGrpSpPr>
          <p:grpSpPr>
            <a:xfrm>
              <a:off x="4557083" y="1995358"/>
              <a:ext cx="1512171" cy="435780"/>
              <a:chOff x="6838104" y="10423042"/>
              <a:chExt cx="1512171" cy="435780"/>
            </a:xfrm>
          </p:grpSpPr>
          <p:grpSp>
            <p:nvGrpSpPr>
              <p:cNvPr id="52" name="グループ化 51"/>
              <p:cNvGrpSpPr/>
              <p:nvPr/>
            </p:nvGrpSpPr>
            <p:grpSpPr>
              <a:xfrm rot="16200000">
                <a:off x="7435131" y="9943677"/>
                <a:ext cx="318118" cy="1512171"/>
                <a:chOff x="3491880" y="2960948"/>
                <a:chExt cx="318118" cy="1728195"/>
              </a:xfrm>
            </p:grpSpPr>
            <p:grpSp>
              <p:nvGrpSpPr>
                <p:cNvPr id="55" name="グループ化 54"/>
                <p:cNvGrpSpPr/>
                <p:nvPr/>
              </p:nvGrpSpPr>
              <p:grpSpPr>
                <a:xfrm>
                  <a:off x="3491880" y="2960948"/>
                  <a:ext cx="318118" cy="864097"/>
                  <a:chOff x="3491880" y="2960948"/>
                  <a:chExt cx="318118" cy="864097"/>
                </a:xfrm>
              </p:grpSpPr>
              <p:grpSp>
                <p:nvGrpSpPr>
                  <p:cNvPr id="63" name="グループ化 62"/>
                  <p:cNvGrpSpPr/>
                  <p:nvPr/>
                </p:nvGrpSpPr>
                <p:grpSpPr>
                  <a:xfrm>
                    <a:off x="3491880" y="2960948"/>
                    <a:ext cx="318118" cy="432048"/>
                    <a:chOff x="3491880" y="2960948"/>
                    <a:chExt cx="318118" cy="432048"/>
                  </a:xfrm>
                </p:grpSpPr>
                <p:sp>
                  <p:nvSpPr>
                    <p:cNvPr id="67" name="円弧 66"/>
                    <p:cNvSpPr/>
                    <p:nvPr/>
                  </p:nvSpPr>
                  <p:spPr>
                    <a:xfrm>
                      <a:off x="3491880" y="2960948"/>
                      <a:ext cx="288032" cy="216024"/>
                    </a:xfrm>
                    <a:prstGeom prst="arc">
                      <a:avLst>
                        <a:gd name="adj1" fmla="val 16200000"/>
                        <a:gd name="adj2" fmla="val 5337726"/>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algn="ctr"/>
                      <a:endParaRPr kumimoji="1" lang="ja-JP" altLang="en-US"/>
                    </a:p>
                  </p:txBody>
                </p:sp>
                <p:sp>
                  <p:nvSpPr>
                    <p:cNvPr id="68" name="円弧 67"/>
                    <p:cNvSpPr/>
                    <p:nvPr/>
                  </p:nvSpPr>
                  <p:spPr>
                    <a:xfrm rot="10800000">
                      <a:off x="3521966" y="3176972"/>
                      <a:ext cx="288032" cy="216024"/>
                    </a:xfrm>
                    <a:prstGeom prst="arc">
                      <a:avLst>
                        <a:gd name="adj1" fmla="val 16200000"/>
                        <a:gd name="adj2" fmla="val 5337726"/>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algn="ctr"/>
                      <a:endParaRPr kumimoji="1" lang="ja-JP" altLang="en-US"/>
                    </a:p>
                  </p:txBody>
                </p:sp>
              </p:grpSp>
              <p:grpSp>
                <p:nvGrpSpPr>
                  <p:cNvPr id="64" name="グループ化 63"/>
                  <p:cNvGrpSpPr/>
                  <p:nvPr/>
                </p:nvGrpSpPr>
                <p:grpSpPr>
                  <a:xfrm>
                    <a:off x="3491880" y="3392997"/>
                    <a:ext cx="318118" cy="432048"/>
                    <a:chOff x="3491880" y="2960948"/>
                    <a:chExt cx="318118" cy="432048"/>
                  </a:xfrm>
                </p:grpSpPr>
                <p:sp>
                  <p:nvSpPr>
                    <p:cNvPr id="65" name="円弧 64"/>
                    <p:cNvSpPr/>
                    <p:nvPr/>
                  </p:nvSpPr>
                  <p:spPr>
                    <a:xfrm>
                      <a:off x="3491880" y="2960948"/>
                      <a:ext cx="288032" cy="216024"/>
                    </a:xfrm>
                    <a:prstGeom prst="arc">
                      <a:avLst>
                        <a:gd name="adj1" fmla="val 16200000"/>
                        <a:gd name="adj2" fmla="val 5337726"/>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algn="ctr"/>
                      <a:endParaRPr kumimoji="1" lang="ja-JP" altLang="en-US"/>
                    </a:p>
                  </p:txBody>
                </p:sp>
                <p:sp>
                  <p:nvSpPr>
                    <p:cNvPr id="66" name="円弧 65"/>
                    <p:cNvSpPr/>
                    <p:nvPr/>
                  </p:nvSpPr>
                  <p:spPr>
                    <a:xfrm rot="10800000">
                      <a:off x="3521966" y="3176972"/>
                      <a:ext cx="288032" cy="216024"/>
                    </a:xfrm>
                    <a:prstGeom prst="arc">
                      <a:avLst>
                        <a:gd name="adj1" fmla="val 16200000"/>
                        <a:gd name="adj2" fmla="val 5337726"/>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algn="ctr"/>
                      <a:endParaRPr kumimoji="1" lang="ja-JP" altLang="en-US"/>
                    </a:p>
                  </p:txBody>
                </p:sp>
              </p:grpSp>
            </p:grpSp>
            <p:grpSp>
              <p:nvGrpSpPr>
                <p:cNvPr id="56" name="グループ化 55"/>
                <p:cNvGrpSpPr/>
                <p:nvPr/>
              </p:nvGrpSpPr>
              <p:grpSpPr>
                <a:xfrm>
                  <a:off x="3491880" y="3825046"/>
                  <a:ext cx="318118" cy="864097"/>
                  <a:chOff x="3491880" y="2960948"/>
                  <a:chExt cx="318118" cy="864097"/>
                </a:xfrm>
              </p:grpSpPr>
              <p:grpSp>
                <p:nvGrpSpPr>
                  <p:cNvPr id="57" name="グループ化 56"/>
                  <p:cNvGrpSpPr/>
                  <p:nvPr/>
                </p:nvGrpSpPr>
                <p:grpSpPr>
                  <a:xfrm>
                    <a:off x="3491880" y="2960948"/>
                    <a:ext cx="318118" cy="432048"/>
                    <a:chOff x="3491880" y="2960948"/>
                    <a:chExt cx="318118" cy="432048"/>
                  </a:xfrm>
                </p:grpSpPr>
                <p:sp>
                  <p:nvSpPr>
                    <p:cNvPr id="61" name="円弧 60"/>
                    <p:cNvSpPr/>
                    <p:nvPr/>
                  </p:nvSpPr>
                  <p:spPr>
                    <a:xfrm>
                      <a:off x="3491880" y="2960948"/>
                      <a:ext cx="288032" cy="216024"/>
                    </a:xfrm>
                    <a:prstGeom prst="arc">
                      <a:avLst>
                        <a:gd name="adj1" fmla="val 16200000"/>
                        <a:gd name="adj2" fmla="val 5337726"/>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algn="ctr"/>
                      <a:endParaRPr kumimoji="1" lang="ja-JP" altLang="en-US"/>
                    </a:p>
                  </p:txBody>
                </p:sp>
                <p:sp>
                  <p:nvSpPr>
                    <p:cNvPr id="62" name="円弧 61"/>
                    <p:cNvSpPr/>
                    <p:nvPr/>
                  </p:nvSpPr>
                  <p:spPr>
                    <a:xfrm rot="10800000">
                      <a:off x="3521966" y="3176972"/>
                      <a:ext cx="288032" cy="216024"/>
                    </a:xfrm>
                    <a:prstGeom prst="arc">
                      <a:avLst>
                        <a:gd name="adj1" fmla="val 16200000"/>
                        <a:gd name="adj2" fmla="val 5337726"/>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algn="ctr"/>
                      <a:endParaRPr kumimoji="1" lang="ja-JP" altLang="en-US"/>
                    </a:p>
                  </p:txBody>
                </p:sp>
              </p:grpSp>
              <p:grpSp>
                <p:nvGrpSpPr>
                  <p:cNvPr id="58" name="グループ化 57"/>
                  <p:cNvGrpSpPr/>
                  <p:nvPr/>
                </p:nvGrpSpPr>
                <p:grpSpPr>
                  <a:xfrm>
                    <a:off x="3491880" y="3392997"/>
                    <a:ext cx="318118" cy="432048"/>
                    <a:chOff x="3491880" y="2960948"/>
                    <a:chExt cx="318118" cy="432048"/>
                  </a:xfrm>
                </p:grpSpPr>
                <p:sp>
                  <p:nvSpPr>
                    <p:cNvPr id="59" name="円弧 58"/>
                    <p:cNvSpPr/>
                    <p:nvPr/>
                  </p:nvSpPr>
                  <p:spPr>
                    <a:xfrm>
                      <a:off x="3491880" y="2960948"/>
                      <a:ext cx="288032" cy="216024"/>
                    </a:xfrm>
                    <a:prstGeom prst="arc">
                      <a:avLst>
                        <a:gd name="adj1" fmla="val 16200000"/>
                        <a:gd name="adj2" fmla="val 5337726"/>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algn="ctr"/>
                      <a:endParaRPr kumimoji="1" lang="ja-JP" altLang="en-US"/>
                    </a:p>
                  </p:txBody>
                </p:sp>
                <p:sp>
                  <p:nvSpPr>
                    <p:cNvPr id="60" name="円弧 59"/>
                    <p:cNvSpPr/>
                    <p:nvPr/>
                  </p:nvSpPr>
                  <p:spPr>
                    <a:xfrm rot="10800000">
                      <a:off x="3521966" y="3176972"/>
                      <a:ext cx="288032" cy="216024"/>
                    </a:xfrm>
                    <a:prstGeom prst="arc">
                      <a:avLst>
                        <a:gd name="adj1" fmla="val 16200000"/>
                        <a:gd name="adj2" fmla="val 5337726"/>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algn="ctr"/>
                      <a:endParaRPr kumimoji="1" lang="ja-JP" altLang="en-US"/>
                    </a:p>
                  </p:txBody>
                </p:sp>
              </p:grpSp>
            </p:grpSp>
          </p:grpSp>
          <p:cxnSp>
            <p:nvCxnSpPr>
              <p:cNvPr id="53" name="直線コネクタ 52"/>
              <p:cNvCxnSpPr/>
              <p:nvPr/>
            </p:nvCxnSpPr>
            <p:spPr>
              <a:xfrm>
                <a:off x="7658677" y="10423042"/>
                <a:ext cx="64486" cy="18002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flipH="1">
                <a:off x="7658677" y="10603062"/>
                <a:ext cx="64486" cy="144016"/>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0" name="グループ化 9"/>
            <p:cNvGrpSpPr/>
            <p:nvPr/>
          </p:nvGrpSpPr>
          <p:grpSpPr>
            <a:xfrm>
              <a:off x="7509408" y="1995358"/>
              <a:ext cx="1512171" cy="435780"/>
              <a:chOff x="6838104" y="10423042"/>
              <a:chExt cx="1512171" cy="435780"/>
            </a:xfrm>
          </p:grpSpPr>
          <p:grpSp>
            <p:nvGrpSpPr>
              <p:cNvPr id="35" name="グループ化 34"/>
              <p:cNvGrpSpPr/>
              <p:nvPr/>
            </p:nvGrpSpPr>
            <p:grpSpPr>
              <a:xfrm rot="16200000">
                <a:off x="7435131" y="9943677"/>
                <a:ext cx="318118" cy="1512171"/>
                <a:chOff x="3491880" y="2960948"/>
                <a:chExt cx="318118" cy="1728195"/>
              </a:xfrm>
            </p:grpSpPr>
            <p:grpSp>
              <p:nvGrpSpPr>
                <p:cNvPr id="38" name="グループ化 37"/>
                <p:cNvGrpSpPr/>
                <p:nvPr/>
              </p:nvGrpSpPr>
              <p:grpSpPr>
                <a:xfrm>
                  <a:off x="3491880" y="2960948"/>
                  <a:ext cx="318118" cy="864097"/>
                  <a:chOff x="3491880" y="2960948"/>
                  <a:chExt cx="318118" cy="864097"/>
                </a:xfrm>
              </p:grpSpPr>
              <p:grpSp>
                <p:nvGrpSpPr>
                  <p:cNvPr id="46" name="グループ化 45"/>
                  <p:cNvGrpSpPr/>
                  <p:nvPr/>
                </p:nvGrpSpPr>
                <p:grpSpPr>
                  <a:xfrm>
                    <a:off x="3491880" y="2960948"/>
                    <a:ext cx="318118" cy="432048"/>
                    <a:chOff x="3491880" y="2960948"/>
                    <a:chExt cx="318118" cy="432048"/>
                  </a:xfrm>
                </p:grpSpPr>
                <p:sp>
                  <p:nvSpPr>
                    <p:cNvPr id="50" name="円弧 49"/>
                    <p:cNvSpPr/>
                    <p:nvPr/>
                  </p:nvSpPr>
                  <p:spPr>
                    <a:xfrm>
                      <a:off x="3491880" y="2960948"/>
                      <a:ext cx="288032" cy="216024"/>
                    </a:xfrm>
                    <a:prstGeom prst="arc">
                      <a:avLst>
                        <a:gd name="adj1" fmla="val 16200000"/>
                        <a:gd name="adj2" fmla="val 5337726"/>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algn="ctr"/>
                      <a:endParaRPr kumimoji="1" lang="ja-JP" altLang="en-US"/>
                    </a:p>
                  </p:txBody>
                </p:sp>
                <p:sp>
                  <p:nvSpPr>
                    <p:cNvPr id="51" name="円弧 50"/>
                    <p:cNvSpPr/>
                    <p:nvPr/>
                  </p:nvSpPr>
                  <p:spPr>
                    <a:xfrm rot="10800000">
                      <a:off x="3521966" y="3176972"/>
                      <a:ext cx="288032" cy="216024"/>
                    </a:xfrm>
                    <a:prstGeom prst="arc">
                      <a:avLst>
                        <a:gd name="adj1" fmla="val 16200000"/>
                        <a:gd name="adj2" fmla="val 5337726"/>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algn="ctr"/>
                      <a:endParaRPr kumimoji="1" lang="ja-JP" altLang="en-US"/>
                    </a:p>
                  </p:txBody>
                </p:sp>
              </p:grpSp>
              <p:grpSp>
                <p:nvGrpSpPr>
                  <p:cNvPr id="47" name="グループ化 46"/>
                  <p:cNvGrpSpPr/>
                  <p:nvPr/>
                </p:nvGrpSpPr>
                <p:grpSpPr>
                  <a:xfrm>
                    <a:off x="3491880" y="3392997"/>
                    <a:ext cx="318118" cy="432048"/>
                    <a:chOff x="3491880" y="2960948"/>
                    <a:chExt cx="318118" cy="432048"/>
                  </a:xfrm>
                </p:grpSpPr>
                <p:sp>
                  <p:nvSpPr>
                    <p:cNvPr id="48" name="円弧 47"/>
                    <p:cNvSpPr/>
                    <p:nvPr/>
                  </p:nvSpPr>
                  <p:spPr>
                    <a:xfrm>
                      <a:off x="3491880" y="2960948"/>
                      <a:ext cx="288032" cy="216024"/>
                    </a:xfrm>
                    <a:prstGeom prst="arc">
                      <a:avLst>
                        <a:gd name="adj1" fmla="val 16200000"/>
                        <a:gd name="adj2" fmla="val 5337726"/>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algn="ctr"/>
                      <a:endParaRPr kumimoji="1" lang="ja-JP" altLang="en-US"/>
                    </a:p>
                  </p:txBody>
                </p:sp>
                <p:sp>
                  <p:nvSpPr>
                    <p:cNvPr id="49" name="円弧 48"/>
                    <p:cNvSpPr/>
                    <p:nvPr/>
                  </p:nvSpPr>
                  <p:spPr>
                    <a:xfrm rot="10800000">
                      <a:off x="3521966" y="3176972"/>
                      <a:ext cx="288032" cy="216024"/>
                    </a:xfrm>
                    <a:prstGeom prst="arc">
                      <a:avLst>
                        <a:gd name="adj1" fmla="val 16200000"/>
                        <a:gd name="adj2" fmla="val 5337726"/>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algn="ctr"/>
                      <a:endParaRPr kumimoji="1" lang="ja-JP" altLang="en-US"/>
                    </a:p>
                  </p:txBody>
                </p:sp>
              </p:grpSp>
            </p:grpSp>
            <p:grpSp>
              <p:nvGrpSpPr>
                <p:cNvPr id="39" name="グループ化 38"/>
                <p:cNvGrpSpPr/>
                <p:nvPr/>
              </p:nvGrpSpPr>
              <p:grpSpPr>
                <a:xfrm>
                  <a:off x="3491880" y="3825046"/>
                  <a:ext cx="318118" cy="864097"/>
                  <a:chOff x="3491880" y="2960948"/>
                  <a:chExt cx="318118" cy="864097"/>
                </a:xfrm>
              </p:grpSpPr>
              <p:grpSp>
                <p:nvGrpSpPr>
                  <p:cNvPr id="40" name="グループ化 39"/>
                  <p:cNvGrpSpPr/>
                  <p:nvPr/>
                </p:nvGrpSpPr>
                <p:grpSpPr>
                  <a:xfrm>
                    <a:off x="3491880" y="2960948"/>
                    <a:ext cx="318118" cy="432048"/>
                    <a:chOff x="3491880" y="2960948"/>
                    <a:chExt cx="318118" cy="432048"/>
                  </a:xfrm>
                </p:grpSpPr>
                <p:sp>
                  <p:nvSpPr>
                    <p:cNvPr id="44" name="円弧 43"/>
                    <p:cNvSpPr/>
                    <p:nvPr/>
                  </p:nvSpPr>
                  <p:spPr>
                    <a:xfrm>
                      <a:off x="3491880" y="2960948"/>
                      <a:ext cx="288032" cy="216024"/>
                    </a:xfrm>
                    <a:prstGeom prst="arc">
                      <a:avLst>
                        <a:gd name="adj1" fmla="val 16200000"/>
                        <a:gd name="adj2" fmla="val 5337726"/>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algn="ctr"/>
                      <a:endParaRPr kumimoji="1" lang="ja-JP" altLang="en-US"/>
                    </a:p>
                  </p:txBody>
                </p:sp>
                <p:sp>
                  <p:nvSpPr>
                    <p:cNvPr id="45" name="円弧 44"/>
                    <p:cNvSpPr/>
                    <p:nvPr/>
                  </p:nvSpPr>
                  <p:spPr>
                    <a:xfrm rot="10800000">
                      <a:off x="3521966" y="3176972"/>
                      <a:ext cx="288032" cy="216024"/>
                    </a:xfrm>
                    <a:prstGeom prst="arc">
                      <a:avLst>
                        <a:gd name="adj1" fmla="val 16200000"/>
                        <a:gd name="adj2" fmla="val 5337726"/>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algn="ctr"/>
                      <a:endParaRPr kumimoji="1" lang="ja-JP" altLang="en-US"/>
                    </a:p>
                  </p:txBody>
                </p:sp>
              </p:grpSp>
              <p:grpSp>
                <p:nvGrpSpPr>
                  <p:cNvPr id="41" name="グループ化 40"/>
                  <p:cNvGrpSpPr/>
                  <p:nvPr/>
                </p:nvGrpSpPr>
                <p:grpSpPr>
                  <a:xfrm>
                    <a:off x="3491880" y="3392997"/>
                    <a:ext cx="318118" cy="432048"/>
                    <a:chOff x="3491880" y="2960948"/>
                    <a:chExt cx="318118" cy="432048"/>
                  </a:xfrm>
                </p:grpSpPr>
                <p:sp>
                  <p:nvSpPr>
                    <p:cNvPr id="42" name="円弧 41"/>
                    <p:cNvSpPr/>
                    <p:nvPr/>
                  </p:nvSpPr>
                  <p:spPr>
                    <a:xfrm>
                      <a:off x="3491880" y="2960948"/>
                      <a:ext cx="288032" cy="216024"/>
                    </a:xfrm>
                    <a:prstGeom prst="arc">
                      <a:avLst>
                        <a:gd name="adj1" fmla="val 16200000"/>
                        <a:gd name="adj2" fmla="val 5337726"/>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algn="ctr"/>
                      <a:endParaRPr kumimoji="1" lang="ja-JP" altLang="en-US"/>
                    </a:p>
                  </p:txBody>
                </p:sp>
                <p:sp>
                  <p:nvSpPr>
                    <p:cNvPr id="43" name="円弧 42"/>
                    <p:cNvSpPr/>
                    <p:nvPr/>
                  </p:nvSpPr>
                  <p:spPr>
                    <a:xfrm rot="10800000">
                      <a:off x="3521966" y="3176972"/>
                      <a:ext cx="288032" cy="216024"/>
                    </a:xfrm>
                    <a:prstGeom prst="arc">
                      <a:avLst>
                        <a:gd name="adj1" fmla="val 16200000"/>
                        <a:gd name="adj2" fmla="val 5337726"/>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algn="ctr"/>
                      <a:endParaRPr kumimoji="1" lang="ja-JP" altLang="en-US"/>
                    </a:p>
                  </p:txBody>
                </p:sp>
              </p:grpSp>
            </p:grpSp>
          </p:grpSp>
          <p:cxnSp>
            <p:nvCxnSpPr>
              <p:cNvPr id="36" name="直線コネクタ 35"/>
              <p:cNvCxnSpPr/>
              <p:nvPr/>
            </p:nvCxnSpPr>
            <p:spPr>
              <a:xfrm>
                <a:off x="7658677" y="10423042"/>
                <a:ext cx="64486" cy="18002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flipH="1">
                <a:off x="7658677" y="10603062"/>
                <a:ext cx="64486" cy="144016"/>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1" name="図形グループ 241"/>
            <p:cNvGrpSpPr/>
            <p:nvPr/>
          </p:nvGrpSpPr>
          <p:grpSpPr>
            <a:xfrm>
              <a:off x="6069255" y="1589730"/>
              <a:ext cx="1440160" cy="1230954"/>
              <a:chOff x="5458329" y="1597927"/>
              <a:chExt cx="1440160" cy="1230954"/>
            </a:xfrm>
          </p:grpSpPr>
          <p:sp>
            <p:nvSpPr>
              <p:cNvPr id="26" name="円弧 25"/>
              <p:cNvSpPr/>
              <p:nvPr/>
            </p:nvSpPr>
            <p:spPr>
              <a:xfrm>
                <a:off x="5458329" y="1788261"/>
                <a:ext cx="1440160" cy="1040620"/>
              </a:xfrm>
              <a:prstGeom prst="arc">
                <a:avLst>
                  <a:gd name="adj1" fmla="val 10839056"/>
                  <a:gd name="adj2" fmla="val 0"/>
                </a:avLst>
              </a:prstGeom>
              <a:ln w="444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algn="ctr"/>
                <a:endParaRPr kumimoji="1" lang="ja-JP" altLang="en-US"/>
              </a:p>
            </p:txBody>
          </p:sp>
          <p:grpSp>
            <p:nvGrpSpPr>
              <p:cNvPr id="27" name="グループ化 26"/>
              <p:cNvGrpSpPr/>
              <p:nvPr/>
            </p:nvGrpSpPr>
            <p:grpSpPr>
              <a:xfrm rot="2998897">
                <a:off x="6544966" y="1767524"/>
                <a:ext cx="217835" cy="305844"/>
                <a:chOff x="10675491" y="10207018"/>
                <a:chExt cx="216024" cy="252028"/>
              </a:xfrm>
            </p:grpSpPr>
            <p:cxnSp>
              <p:nvCxnSpPr>
                <p:cNvPr id="33" name="直線コネクタ 32"/>
                <p:cNvCxnSpPr/>
                <p:nvPr/>
              </p:nvCxnSpPr>
              <p:spPr>
                <a:xfrm>
                  <a:off x="10675491" y="10207018"/>
                  <a:ext cx="216024" cy="108012"/>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flipH="1">
                  <a:off x="10675491" y="10315030"/>
                  <a:ext cx="216024" cy="144016"/>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8" name="グループ化 27"/>
              <p:cNvGrpSpPr/>
              <p:nvPr/>
            </p:nvGrpSpPr>
            <p:grpSpPr>
              <a:xfrm>
                <a:off x="5997917" y="1597927"/>
                <a:ext cx="360512" cy="396044"/>
                <a:chOff x="24176519" y="7699044"/>
                <a:chExt cx="360512" cy="396044"/>
              </a:xfrm>
              <a:solidFill>
                <a:schemeClr val="bg1"/>
              </a:solidFill>
            </p:grpSpPr>
            <p:sp>
              <p:nvSpPr>
                <p:cNvPr id="29" name="円/楕円 28"/>
                <p:cNvSpPr/>
                <p:nvPr/>
              </p:nvSpPr>
              <p:spPr>
                <a:xfrm>
                  <a:off x="24176990" y="7699044"/>
                  <a:ext cx="360041" cy="396044"/>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algn="ctr"/>
                  <a:endParaRPr kumimoji="1" lang="ja-JP" altLang="en-US"/>
                </a:p>
              </p:txBody>
            </p:sp>
            <p:cxnSp>
              <p:nvCxnSpPr>
                <p:cNvPr id="30" name="直線コネクタ 29"/>
                <p:cNvCxnSpPr/>
                <p:nvPr/>
              </p:nvCxnSpPr>
              <p:spPr>
                <a:xfrm flipV="1">
                  <a:off x="24176519" y="7707648"/>
                  <a:ext cx="216024" cy="264334"/>
                </a:xfrm>
                <a:prstGeom prst="line">
                  <a:avLst/>
                </a:prstGeom>
                <a:grpFill/>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a:stCxn id="29" idx="3"/>
                  <a:endCxn id="29" idx="7"/>
                </p:cNvCxnSpPr>
                <p:nvPr/>
              </p:nvCxnSpPr>
              <p:spPr>
                <a:xfrm flipV="1">
                  <a:off x="24229717" y="7757043"/>
                  <a:ext cx="254587" cy="280046"/>
                </a:xfrm>
                <a:prstGeom prst="line">
                  <a:avLst/>
                </a:prstGeom>
                <a:grpFill/>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flipV="1">
                  <a:off x="24321007" y="7820795"/>
                  <a:ext cx="216024" cy="264334"/>
                </a:xfrm>
                <a:prstGeom prst="line">
                  <a:avLst/>
                </a:prstGeom>
                <a:grpFill/>
                <a:ln w="19050">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12" name="円弧 11"/>
            <p:cNvSpPr/>
            <p:nvPr/>
          </p:nvSpPr>
          <p:spPr>
            <a:xfrm rot="10800000">
              <a:off x="6069249" y="1730501"/>
              <a:ext cx="1440160" cy="1040620"/>
            </a:xfrm>
            <a:prstGeom prst="arc">
              <a:avLst>
                <a:gd name="adj1" fmla="val 10839056"/>
                <a:gd name="adj2" fmla="val 0"/>
              </a:avLst>
            </a:prstGeom>
            <a:ln w="444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algn="ctr"/>
              <a:endParaRPr kumimoji="1" lang="ja-JP" altLang="en-US"/>
            </a:p>
          </p:txBody>
        </p:sp>
        <p:grpSp>
          <p:nvGrpSpPr>
            <p:cNvPr id="13" name="グループ化 12"/>
            <p:cNvGrpSpPr/>
            <p:nvPr/>
          </p:nvGrpSpPr>
          <p:grpSpPr>
            <a:xfrm rot="13798897">
              <a:off x="6204937" y="2486014"/>
              <a:ext cx="217835" cy="305844"/>
              <a:chOff x="10675491" y="10207018"/>
              <a:chExt cx="216024" cy="252028"/>
            </a:xfrm>
          </p:grpSpPr>
          <p:cxnSp>
            <p:nvCxnSpPr>
              <p:cNvPr id="24" name="直線コネクタ 23"/>
              <p:cNvCxnSpPr/>
              <p:nvPr/>
            </p:nvCxnSpPr>
            <p:spPr>
              <a:xfrm>
                <a:off x="10675491" y="10207018"/>
                <a:ext cx="216024" cy="108012"/>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flipH="1">
                <a:off x="10675491" y="10315030"/>
                <a:ext cx="216024" cy="144016"/>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4" name="グループ化 13"/>
            <p:cNvGrpSpPr/>
            <p:nvPr/>
          </p:nvGrpSpPr>
          <p:grpSpPr>
            <a:xfrm rot="10800000">
              <a:off x="6609309" y="2565411"/>
              <a:ext cx="360512" cy="396044"/>
              <a:chOff x="24176519" y="7699044"/>
              <a:chExt cx="360512" cy="396044"/>
            </a:xfrm>
            <a:solidFill>
              <a:schemeClr val="bg1"/>
            </a:solidFill>
          </p:grpSpPr>
          <p:sp>
            <p:nvSpPr>
              <p:cNvPr id="20" name="円/楕円 19"/>
              <p:cNvSpPr/>
              <p:nvPr/>
            </p:nvSpPr>
            <p:spPr>
              <a:xfrm>
                <a:off x="24176990" y="7699044"/>
                <a:ext cx="360041" cy="396044"/>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algn="ctr"/>
                <a:endParaRPr kumimoji="1" lang="ja-JP" altLang="en-US"/>
              </a:p>
            </p:txBody>
          </p:sp>
          <p:cxnSp>
            <p:nvCxnSpPr>
              <p:cNvPr id="21" name="直線コネクタ 20"/>
              <p:cNvCxnSpPr/>
              <p:nvPr/>
            </p:nvCxnSpPr>
            <p:spPr>
              <a:xfrm flipV="1">
                <a:off x="24176519" y="7707648"/>
                <a:ext cx="216024" cy="264334"/>
              </a:xfrm>
              <a:prstGeom prst="line">
                <a:avLst/>
              </a:prstGeom>
              <a:grpFill/>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a:stCxn id="20" idx="3"/>
                <a:endCxn id="20" idx="7"/>
              </p:cNvCxnSpPr>
              <p:nvPr/>
            </p:nvCxnSpPr>
            <p:spPr>
              <a:xfrm flipV="1">
                <a:off x="24229717" y="7757043"/>
                <a:ext cx="254587" cy="280046"/>
              </a:xfrm>
              <a:prstGeom prst="line">
                <a:avLst/>
              </a:prstGeom>
              <a:grpFill/>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flipV="1">
                <a:off x="24321007" y="7820795"/>
                <a:ext cx="216024" cy="264334"/>
              </a:xfrm>
              <a:prstGeom prst="line">
                <a:avLst/>
              </a:prstGeom>
              <a:grpFill/>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5" name="グループ化 14"/>
            <p:cNvGrpSpPr/>
            <p:nvPr/>
          </p:nvGrpSpPr>
          <p:grpSpPr>
            <a:xfrm rot="10800000">
              <a:off x="7320007" y="2013711"/>
              <a:ext cx="360512" cy="396044"/>
              <a:chOff x="24176519" y="7699044"/>
              <a:chExt cx="360512" cy="396044"/>
            </a:xfrm>
            <a:solidFill>
              <a:schemeClr val="bg1"/>
            </a:solidFill>
          </p:grpSpPr>
          <p:sp>
            <p:nvSpPr>
              <p:cNvPr id="16" name="円/楕円 15"/>
              <p:cNvSpPr/>
              <p:nvPr/>
            </p:nvSpPr>
            <p:spPr>
              <a:xfrm>
                <a:off x="24176990" y="7699044"/>
                <a:ext cx="360041" cy="396044"/>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algn="ctr"/>
                <a:endParaRPr kumimoji="1" lang="ja-JP" altLang="en-US"/>
              </a:p>
            </p:txBody>
          </p:sp>
          <p:cxnSp>
            <p:nvCxnSpPr>
              <p:cNvPr id="17" name="直線コネクタ 16"/>
              <p:cNvCxnSpPr/>
              <p:nvPr/>
            </p:nvCxnSpPr>
            <p:spPr>
              <a:xfrm flipV="1">
                <a:off x="24176519" y="7707648"/>
                <a:ext cx="216024" cy="264334"/>
              </a:xfrm>
              <a:prstGeom prst="line">
                <a:avLst/>
              </a:prstGeom>
              <a:grpFill/>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a:stCxn id="16" idx="3"/>
                <a:endCxn id="16" idx="7"/>
              </p:cNvCxnSpPr>
              <p:nvPr/>
            </p:nvCxnSpPr>
            <p:spPr>
              <a:xfrm flipV="1">
                <a:off x="24229717" y="7757043"/>
                <a:ext cx="254587" cy="280046"/>
              </a:xfrm>
              <a:prstGeom prst="line">
                <a:avLst/>
              </a:prstGeom>
              <a:grpFill/>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flipV="1">
                <a:off x="24321007" y="7820795"/>
                <a:ext cx="216024" cy="264334"/>
              </a:xfrm>
              <a:prstGeom prst="line">
                <a:avLst/>
              </a:prstGeom>
              <a:grpFill/>
              <a:ln w="19050">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70" name="テキスト ボックス 69"/>
          <p:cNvSpPr txBox="1"/>
          <p:nvPr/>
        </p:nvSpPr>
        <p:spPr>
          <a:xfrm>
            <a:off x="121380" y="2531645"/>
            <a:ext cx="2967411" cy="1600438"/>
          </a:xfrm>
          <a:prstGeom prst="wedgeRoundRectCallout">
            <a:avLst>
              <a:gd name="adj1" fmla="val 18743"/>
              <a:gd name="adj2" fmla="val 67602"/>
              <a:gd name="adj3" fmla="val 16667"/>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kumimoji="1" lang="ja-JP" altLang="en-US" sz="2400" dirty="0" smtClean="0"/>
              <a:t>格子</a:t>
            </a:r>
            <a:r>
              <a:rPr kumimoji="1" lang="en-US" altLang="ja-JP" sz="2400" dirty="0" smtClean="0"/>
              <a:t>QCD</a:t>
            </a:r>
            <a:r>
              <a:rPr lang="ja-JP" altLang="en-US" sz="2400" dirty="0" smtClean="0"/>
              <a:t>で決めたクォーク伝搬関数</a:t>
            </a:r>
            <a:endParaRPr lang="en-US" altLang="ja-JP" sz="2400" dirty="0" smtClean="0"/>
          </a:p>
          <a:p>
            <a:pPr algn="ctr"/>
            <a:r>
              <a:rPr kumimoji="1" lang="en-US" altLang="ja-JP" sz="2000" dirty="0" smtClean="0"/>
              <a:t>(with </a:t>
            </a:r>
            <a:r>
              <a:rPr kumimoji="1" lang="ja-JP" altLang="en-US" sz="2000" dirty="0" smtClean="0"/>
              <a:t>クォーク準粒子</a:t>
            </a:r>
            <a:r>
              <a:rPr kumimoji="1" lang="en-US" altLang="ja-JP" sz="2000" dirty="0" smtClean="0"/>
              <a:t>)</a:t>
            </a:r>
          </a:p>
          <a:p>
            <a:pPr algn="ctr"/>
            <a:r>
              <a:rPr lang="en-US" altLang="ja-JP" sz="2000" smtClean="0"/>
              <a:t>MK+ 2007,9,12</a:t>
            </a:r>
            <a:endParaRPr kumimoji="1" lang="ja-JP" altLang="en-US" sz="2000" dirty="0"/>
          </a:p>
        </p:txBody>
      </p:sp>
    </p:spTree>
    <p:extLst>
      <p:ext uri="{BB962C8B-B14F-4D97-AF65-F5344CB8AC3E}">
        <p14:creationId xmlns:p14="http://schemas.microsoft.com/office/powerpoint/2010/main" val="40220567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4177592" y="2814929"/>
            <a:ext cx="4966407" cy="3478762"/>
          </a:xfrm>
          <a:prstGeom prst="rect">
            <a:avLst/>
          </a:prstGeom>
        </p:spPr>
      </p:pic>
      <p:sp>
        <p:nvSpPr>
          <p:cNvPr id="71" name="角丸四角形吹き出し 70"/>
          <p:cNvSpPr/>
          <p:nvPr/>
        </p:nvSpPr>
        <p:spPr>
          <a:xfrm>
            <a:off x="121380" y="6042207"/>
            <a:ext cx="4127891" cy="612648"/>
          </a:xfrm>
          <a:prstGeom prst="wedgeRoundRectCallout">
            <a:avLst>
              <a:gd name="adj1" fmla="val 14770"/>
              <a:gd name="adj2" fmla="val -174549"/>
              <a:gd name="adj3" fmla="val 16667"/>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kumimoji="1" lang="en-US" altLang="ja-JP" sz="2400" dirty="0" smtClean="0"/>
              <a:t>WT</a:t>
            </a:r>
            <a:r>
              <a:rPr kumimoji="1" lang="ja-JP" altLang="en-US" sz="2400" dirty="0" smtClean="0"/>
              <a:t>恒等式を満たす頂点関数</a:t>
            </a:r>
            <a:endParaRPr kumimoji="1" lang="ja-JP" altLang="en-US" sz="2400" dirty="0"/>
          </a:p>
        </p:txBody>
      </p:sp>
      <p:sp>
        <p:nvSpPr>
          <p:cNvPr id="2" name="タイトル 1"/>
          <p:cNvSpPr>
            <a:spLocks noGrp="1"/>
          </p:cNvSpPr>
          <p:nvPr>
            <p:ph type="title"/>
          </p:nvPr>
        </p:nvSpPr>
        <p:spPr/>
        <p:txBody>
          <a:bodyPr/>
          <a:lstStyle/>
          <a:p>
            <a:r>
              <a:rPr lang="ja-JP" altLang="en-US" dirty="0" smtClean="0"/>
              <a:t>仮想光子生成 </a:t>
            </a:r>
            <a:r>
              <a:rPr lang="en-US" altLang="ja-JP" dirty="0" smtClean="0"/>
              <a:t/>
            </a:r>
            <a:br>
              <a:rPr lang="en-US" altLang="ja-JP" dirty="0" smtClean="0"/>
            </a:br>
            <a:r>
              <a:rPr lang="en-US" altLang="ja-JP" dirty="0" smtClean="0"/>
              <a:t>with</a:t>
            </a:r>
            <a:r>
              <a:rPr lang="ja-JP" altLang="en-US" dirty="0" smtClean="0"/>
              <a:t> 格子クォーク準粒子</a:t>
            </a:r>
            <a:endParaRPr kumimoji="1" lang="ja-JP" altLang="en-US" dirty="0"/>
          </a:p>
        </p:txBody>
      </p:sp>
      <p:sp>
        <p:nvSpPr>
          <p:cNvPr id="5" name="テキスト ボックス 4"/>
          <p:cNvSpPr txBox="1"/>
          <p:nvPr/>
        </p:nvSpPr>
        <p:spPr>
          <a:xfrm>
            <a:off x="6265281" y="2107043"/>
            <a:ext cx="2452915" cy="707886"/>
          </a:xfrm>
          <a:prstGeom prst="rect">
            <a:avLst/>
          </a:prstGeom>
          <a:noFill/>
        </p:spPr>
        <p:txBody>
          <a:bodyPr wrap="none" rtlCol="0">
            <a:spAutoFit/>
          </a:bodyPr>
          <a:lstStyle/>
          <a:p>
            <a:pPr algn="r"/>
            <a:r>
              <a:rPr kumimoji="1" lang="en-US" altLang="ja-JP" sz="2000" dirty="0" smtClean="0"/>
              <a:t>Kim, </a:t>
            </a:r>
            <a:r>
              <a:rPr kumimoji="1" lang="en-US" altLang="ja-JP" sz="2000" dirty="0" err="1" smtClean="0"/>
              <a:t>Asakawa</a:t>
            </a:r>
            <a:r>
              <a:rPr kumimoji="1" lang="en-US" altLang="ja-JP" sz="2000" dirty="0" smtClean="0"/>
              <a:t>, MK</a:t>
            </a:r>
          </a:p>
          <a:p>
            <a:pPr algn="r"/>
            <a:r>
              <a:rPr kumimoji="1" lang="en-US" altLang="ja-JP" sz="2000" dirty="0" smtClean="0"/>
              <a:t>to appear soon</a:t>
            </a:r>
            <a:endParaRPr kumimoji="1" lang="ja-JP" altLang="en-US" sz="2000" dirty="0"/>
          </a:p>
        </p:txBody>
      </p:sp>
      <p:grpSp>
        <p:nvGrpSpPr>
          <p:cNvPr id="8" name="図形グループ 237"/>
          <p:cNvGrpSpPr/>
          <p:nvPr/>
        </p:nvGrpSpPr>
        <p:grpSpPr>
          <a:xfrm>
            <a:off x="222051" y="4473397"/>
            <a:ext cx="3803193" cy="1197122"/>
            <a:chOff x="4557083" y="1589730"/>
            <a:chExt cx="4464496" cy="1371725"/>
          </a:xfrm>
        </p:grpSpPr>
        <p:grpSp>
          <p:nvGrpSpPr>
            <p:cNvPr id="9" name="グループ化 8"/>
            <p:cNvGrpSpPr/>
            <p:nvPr/>
          </p:nvGrpSpPr>
          <p:grpSpPr>
            <a:xfrm>
              <a:off x="4557083" y="1995358"/>
              <a:ext cx="1512171" cy="435780"/>
              <a:chOff x="6838104" y="10423042"/>
              <a:chExt cx="1512171" cy="435780"/>
            </a:xfrm>
          </p:grpSpPr>
          <p:grpSp>
            <p:nvGrpSpPr>
              <p:cNvPr id="52" name="グループ化 51"/>
              <p:cNvGrpSpPr/>
              <p:nvPr/>
            </p:nvGrpSpPr>
            <p:grpSpPr>
              <a:xfrm rot="16200000">
                <a:off x="7435131" y="9943677"/>
                <a:ext cx="318118" cy="1512171"/>
                <a:chOff x="3491880" y="2960948"/>
                <a:chExt cx="318118" cy="1728195"/>
              </a:xfrm>
            </p:grpSpPr>
            <p:grpSp>
              <p:nvGrpSpPr>
                <p:cNvPr id="55" name="グループ化 54"/>
                <p:cNvGrpSpPr/>
                <p:nvPr/>
              </p:nvGrpSpPr>
              <p:grpSpPr>
                <a:xfrm>
                  <a:off x="3491880" y="2960948"/>
                  <a:ext cx="318118" cy="864097"/>
                  <a:chOff x="3491880" y="2960948"/>
                  <a:chExt cx="318118" cy="864097"/>
                </a:xfrm>
              </p:grpSpPr>
              <p:grpSp>
                <p:nvGrpSpPr>
                  <p:cNvPr id="63" name="グループ化 62"/>
                  <p:cNvGrpSpPr/>
                  <p:nvPr/>
                </p:nvGrpSpPr>
                <p:grpSpPr>
                  <a:xfrm>
                    <a:off x="3491880" y="2960948"/>
                    <a:ext cx="318118" cy="432048"/>
                    <a:chOff x="3491880" y="2960948"/>
                    <a:chExt cx="318118" cy="432048"/>
                  </a:xfrm>
                </p:grpSpPr>
                <p:sp>
                  <p:nvSpPr>
                    <p:cNvPr id="67" name="円弧 66"/>
                    <p:cNvSpPr/>
                    <p:nvPr/>
                  </p:nvSpPr>
                  <p:spPr>
                    <a:xfrm>
                      <a:off x="3491880" y="2960948"/>
                      <a:ext cx="288032" cy="216024"/>
                    </a:xfrm>
                    <a:prstGeom prst="arc">
                      <a:avLst>
                        <a:gd name="adj1" fmla="val 16200000"/>
                        <a:gd name="adj2" fmla="val 5337726"/>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algn="ctr"/>
                      <a:endParaRPr kumimoji="1" lang="ja-JP" altLang="en-US"/>
                    </a:p>
                  </p:txBody>
                </p:sp>
                <p:sp>
                  <p:nvSpPr>
                    <p:cNvPr id="68" name="円弧 67"/>
                    <p:cNvSpPr/>
                    <p:nvPr/>
                  </p:nvSpPr>
                  <p:spPr>
                    <a:xfrm rot="10800000">
                      <a:off x="3521966" y="3176972"/>
                      <a:ext cx="288032" cy="216024"/>
                    </a:xfrm>
                    <a:prstGeom prst="arc">
                      <a:avLst>
                        <a:gd name="adj1" fmla="val 16200000"/>
                        <a:gd name="adj2" fmla="val 5337726"/>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algn="ctr"/>
                      <a:endParaRPr kumimoji="1" lang="ja-JP" altLang="en-US"/>
                    </a:p>
                  </p:txBody>
                </p:sp>
              </p:grpSp>
              <p:grpSp>
                <p:nvGrpSpPr>
                  <p:cNvPr id="64" name="グループ化 63"/>
                  <p:cNvGrpSpPr/>
                  <p:nvPr/>
                </p:nvGrpSpPr>
                <p:grpSpPr>
                  <a:xfrm>
                    <a:off x="3491880" y="3392997"/>
                    <a:ext cx="318118" cy="432048"/>
                    <a:chOff x="3491880" y="2960948"/>
                    <a:chExt cx="318118" cy="432048"/>
                  </a:xfrm>
                </p:grpSpPr>
                <p:sp>
                  <p:nvSpPr>
                    <p:cNvPr id="65" name="円弧 64"/>
                    <p:cNvSpPr/>
                    <p:nvPr/>
                  </p:nvSpPr>
                  <p:spPr>
                    <a:xfrm>
                      <a:off x="3491880" y="2960948"/>
                      <a:ext cx="288032" cy="216024"/>
                    </a:xfrm>
                    <a:prstGeom prst="arc">
                      <a:avLst>
                        <a:gd name="adj1" fmla="val 16200000"/>
                        <a:gd name="adj2" fmla="val 5337726"/>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algn="ctr"/>
                      <a:endParaRPr kumimoji="1" lang="ja-JP" altLang="en-US"/>
                    </a:p>
                  </p:txBody>
                </p:sp>
                <p:sp>
                  <p:nvSpPr>
                    <p:cNvPr id="66" name="円弧 65"/>
                    <p:cNvSpPr/>
                    <p:nvPr/>
                  </p:nvSpPr>
                  <p:spPr>
                    <a:xfrm rot="10800000">
                      <a:off x="3521966" y="3176972"/>
                      <a:ext cx="288032" cy="216024"/>
                    </a:xfrm>
                    <a:prstGeom prst="arc">
                      <a:avLst>
                        <a:gd name="adj1" fmla="val 16200000"/>
                        <a:gd name="adj2" fmla="val 5337726"/>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algn="ctr"/>
                      <a:endParaRPr kumimoji="1" lang="ja-JP" altLang="en-US"/>
                    </a:p>
                  </p:txBody>
                </p:sp>
              </p:grpSp>
            </p:grpSp>
            <p:grpSp>
              <p:nvGrpSpPr>
                <p:cNvPr id="56" name="グループ化 55"/>
                <p:cNvGrpSpPr/>
                <p:nvPr/>
              </p:nvGrpSpPr>
              <p:grpSpPr>
                <a:xfrm>
                  <a:off x="3491880" y="3825046"/>
                  <a:ext cx="318118" cy="864097"/>
                  <a:chOff x="3491880" y="2960948"/>
                  <a:chExt cx="318118" cy="864097"/>
                </a:xfrm>
              </p:grpSpPr>
              <p:grpSp>
                <p:nvGrpSpPr>
                  <p:cNvPr id="57" name="グループ化 56"/>
                  <p:cNvGrpSpPr/>
                  <p:nvPr/>
                </p:nvGrpSpPr>
                <p:grpSpPr>
                  <a:xfrm>
                    <a:off x="3491880" y="2960948"/>
                    <a:ext cx="318118" cy="432048"/>
                    <a:chOff x="3491880" y="2960948"/>
                    <a:chExt cx="318118" cy="432048"/>
                  </a:xfrm>
                </p:grpSpPr>
                <p:sp>
                  <p:nvSpPr>
                    <p:cNvPr id="61" name="円弧 60"/>
                    <p:cNvSpPr/>
                    <p:nvPr/>
                  </p:nvSpPr>
                  <p:spPr>
                    <a:xfrm>
                      <a:off x="3491880" y="2960948"/>
                      <a:ext cx="288032" cy="216024"/>
                    </a:xfrm>
                    <a:prstGeom prst="arc">
                      <a:avLst>
                        <a:gd name="adj1" fmla="val 16200000"/>
                        <a:gd name="adj2" fmla="val 5337726"/>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algn="ctr"/>
                      <a:endParaRPr kumimoji="1" lang="ja-JP" altLang="en-US"/>
                    </a:p>
                  </p:txBody>
                </p:sp>
                <p:sp>
                  <p:nvSpPr>
                    <p:cNvPr id="62" name="円弧 61"/>
                    <p:cNvSpPr/>
                    <p:nvPr/>
                  </p:nvSpPr>
                  <p:spPr>
                    <a:xfrm rot="10800000">
                      <a:off x="3521966" y="3176972"/>
                      <a:ext cx="288032" cy="216024"/>
                    </a:xfrm>
                    <a:prstGeom prst="arc">
                      <a:avLst>
                        <a:gd name="adj1" fmla="val 16200000"/>
                        <a:gd name="adj2" fmla="val 5337726"/>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algn="ctr"/>
                      <a:endParaRPr kumimoji="1" lang="ja-JP" altLang="en-US"/>
                    </a:p>
                  </p:txBody>
                </p:sp>
              </p:grpSp>
              <p:grpSp>
                <p:nvGrpSpPr>
                  <p:cNvPr id="58" name="グループ化 57"/>
                  <p:cNvGrpSpPr/>
                  <p:nvPr/>
                </p:nvGrpSpPr>
                <p:grpSpPr>
                  <a:xfrm>
                    <a:off x="3491880" y="3392997"/>
                    <a:ext cx="318118" cy="432048"/>
                    <a:chOff x="3491880" y="2960948"/>
                    <a:chExt cx="318118" cy="432048"/>
                  </a:xfrm>
                </p:grpSpPr>
                <p:sp>
                  <p:nvSpPr>
                    <p:cNvPr id="59" name="円弧 58"/>
                    <p:cNvSpPr/>
                    <p:nvPr/>
                  </p:nvSpPr>
                  <p:spPr>
                    <a:xfrm>
                      <a:off x="3491880" y="2960948"/>
                      <a:ext cx="288032" cy="216024"/>
                    </a:xfrm>
                    <a:prstGeom prst="arc">
                      <a:avLst>
                        <a:gd name="adj1" fmla="val 16200000"/>
                        <a:gd name="adj2" fmla="val 5337726"/>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algn="ctr"/>
                      <a:endParaRPr kumimoji="1" lang="ja-JP" altLang="en-US"/>
                    </a:p>
                  </p:txBody>
                </p:sp>
                <p:sp>
                  <p:nvSpPr>
                    <p:cNvPr id="60" name="円弧 59"/>
                    <p:cNvSpPr/>
                    <p:nvPr/>
                  </p:nvSpPr>
                  <p:spPr>
                    <a:xfrm rot="10800000">
                      <a:off x="3521966" y="3176972"/>
                      <a:ext cx="288032" cy="216024"/>
                    </a:xfrm>
                    <a:prstGeom prst="arc">
                      <a:avLst>
                        <a:gd name="adj1" fmla="val 16200000"/>
                        <a:gd name="adj2" fmla="val 5337726"/>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algn="ctr"/>
                      <a:endParaRPr kumimoji="1" lang="ja-JP" altLang="en-US"/>
                    </a:p>
                  </p:txBody>
                </p:sp>
              </p:grpSp>
            </p:grpSp>
          </p:grpSp>
          <p:cxnSp>
            <p:nvCxnSpPr>
              <p:cNvPr id="53" name="直線コネクタ 52"/>
              <p:cNvCxnSpPr/>
              <p:nvPr/>
            </p:nvCxnSpPr>
            <p:spPr>
              <a:xfrm>
                <a:off x="7658677" y="10423042"/>
                <a:ext cx="64486" cy="18002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flipH="1">
                <a:off x="7658677" y="10603062"/>
                <a:ext cx="64486" cy="144016"/>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0" name="グループ化 9"/>
            <p:cNvGrpSpPr/>
            <p:nvPr/>
          </p:nvGrpSpPr>
          <p:grpSpPr>
            <a:xfrm>
              <a:off x="7509408" y="1995358"/>
              <a:ext cx="1512171" cy="435780"/>
              <a:chOff x="6838104" y="10423042"/>
              <a:chExt cx="1512171" cy="435780"/>
            </a:xfrm>
          </p:grpSpPr>
          <p:grpSp>
            <p:nvGrpSpPr>
              <p:cNvPr id="35" name="グループ化 34"/>
              <p:cNvGrpSpPr/>
              <p:nvPr/>
            </p:nvGrpSpPr>
            <p:grpSpPr>
              <a:xfrm rot="16200000">
                <a:off x="7435131" y="9943677"/>
                <a:ext cx="318118" cy="1512171"/>
                <a:chOff x="3491880" y="2960948"/>
                <a:chExt cx="318118" cy="1728195"/>
              </a:xfrm>
            </p:grpSpPr>
            <p:grpSp>
              <p:nvGrpSpPr>
                <p:cNvPr id="38" name="グループ化 37"/>
                <p:cNvGrpSpPr/>
                <p:nvPr/>
              </p:nvGrpSpPr>
              <p:grpSpPr>
                <a:xfrm>
                  <a:off x="3491880" y="2960948"/>
                  <a:ext cx="318118" cy="864097"/>
                  <a:chOff x="3491880" y="2960948"/>
                  <a:chExt cx="318118" cy="864097"/>
                </a:xfrm>
              </p:grpSpPr>
              <p:grpSp>
                <p:nvGrpSpPr>
                  <p:cNvPr id="46" name="グループ化 45"/>
                  <p:cNvGrpSpPr/>
                  <p:nvPr/>
                </p:nvGrpSpPr>
                <p:grpSpPr>
                  <a:xfrm>
                    <a:off x="3491880" y="2960948"/>
                    <a:ext cx="318118" cy="432048"/>
                    <a:chOff x="3491880" y="2960948"/>
                    <a:chExt cx="318118" cy="432048"/>
                  </a:xfrm>
                </p:grpSpPr>
                <p:sp>
                  <p:nvSpPr>
                    <p:cNvPr id="50" name="円弧 49"/>
                    <p:cNvSpPr/>
                    <p:nvPr/>
                  </p:nvSpPr>
                  <p:spPr>
                    <a:xfrm>
                      <a:off x="3491880" y="2960948"/>
                      <a:ext cx="288032" cy="216024"/>
                    </a:xfrm>
                    <a:prstGeom prst="arc">
                      <a:avLst>
                        <a:gd name="adj1" fmla="val 16200000"/>
                        <a:gd name="adj2" fmla="val 5337726"/>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algn="ctr"/>
                      <a:endParaRPr kumimoji="1" lang="ja-JP" altLang="en-US"/>
                    </a:p>
                  </p:txBody>
                </p:sp>
                <p:sp>
                  <p:nvSpPr>
                    <p:cNvPr id="51" name="円弧 50"/>
                    <p:cNvSpPr/>
                    <p:nvPr/>
                  </p:nvSpPr>
                  <p:spPr>
                    <a:xfrm rot="10800000">
                      <a:off x="3521966" y="3176972"/>
                      <a:ext cx="288032" cy="216024"/>
                    </a:xfrm>
                    <a:prstGeom prst="arc">
                      <a:avLst>
                        <a:gd name="adj1" fmla="val 16200000"/>
                        <a:gd name="adj2" fmla="val 5337726"/>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algn="ctr"/>
                      <a:endParaRPr kumimoji="1" lang="ja-JP" altLang="en-US"/>
                    </a:p>
                  </p:txBody>
                </p:sp>
              </p:grpSp>
              <p:grpSp>
                <p:nvGrpSpPr>
                  <p:cNvPr id="47" name="グループ化 46"/>
                  <p:cNvGrpSpPr/>
                  <p:nvPr/>
                </p:nvGrpSpPr>
                <p:grpSpPr>
                  <a:xfrm>
                    <a:off x="3491880" y="3392997"/>
                    <a:ext cx="318118" cy="432048"/>
                    <a:chOff x="3491880" y="2960948"/>
                    <a:chExt cx="318118" cy="432048"/>
                  </a:xfrm>
                </p:grpSpPr>
                <p:sp>
                  <p:nvSpPr>
                    <p:cNvPr id="48" name="円弧 47"/>
                    <p:cNvSpPr/>
                    <p:nvPr/>
                  </p:nvSpPr>
                  <p:spPr>
                    <a:xfrm>
                      <a:off x="3491880" y="2960948"/>
                      <a:ext cx="288032" cy="216024"/>
                    </a:xfrm>
                    <a:prstGeom prst="arc">
                      <a:avLst>
                        <a:gd name="adj1" fmla="val 16200000"/>
                        <a:gd name="adj2" fmla="val 5337726"/>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algn="ctr"/>
                      <a:endParaRPr kumimoji="1" lang="ja-JP" altLang="en-US"/>
                    </a:p>
                  </p:txBody>
                </p:sp>
                <p:sp>
                  <p:nvSpPr>
                    <p:cNvPr id="49" name="円弧 48"/>
                    <p:cNvSpPr/>
                    <p:nvPr/>
                  </p:nvSpPr>
                  <p:spPr>
                    <a:xfrm rot="10800000">
                      <a:off x="3521966" y="3176972"/>
                      <a:ext cx="288032" cy="216024"/>
                    </a:xfrm>
                    <a:prstGeom prst="arc">
                      <a:avLst>
                        <a:gd name="adj1" fmla="val 16200000"/>
                        <a:gd name="adj2" fmla="val 5337726"/>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algn="ctr"/>
                      <a:endParaRPr kumimoji="1" lang="ja-JP" altLang="en-US"/>
                    </a:p>
                  </p:txBody>
                </p:sp>
              </p:grpSp>
            </p:grpSp>
            <p:grpSp>
              <p:nvGrpSpPr>
                <p:cNvPr id="39" name="グループ化 38"/>
                <p:cNvGrpSpPr/>
                <p:nvPr/>
              </p:nvGrpSpPr>
              <p:grpSpPr>
                <a:xfrm>
                  <a:off x="3491880" y="3825046"/>
                  <a:ext cx="318118" cy="864097"/>
                  <a:chOff x="3491880" y="2960948"/>
                  <a:chExt cx="318118" cy="864097"/>
                </a:xfrm>
              </p:grpSpPr>
              <p:grpSp>
                <p:nvGrpSpPr>
                  <p:cNvPr id="40" name="グループ化 39"/>
                  <p:cNvGrpSpPr/>
                  <p:nvPr/>
                </p:nvGrpSpPr>
                <p:grpSpPr>
                  <a:xfrm>
                    <a:off x="3491880" y="2960948"/>
                    <a:ext cx="318118" cy="432048"/>
                    <a:chOff x="3491880" y="2960948"/>
                    <a:chExt cx="318118" cy="432048"/>
                  </a:xfrm>
                </p:grpSpPr>
                <p:sp>
                  <p:nvSpPr>
                    <p:cNvPr id="44" name="円弧 43"/>
                    <p:cNvSpPr/>
                    <p:nvPr/>
                  </p:nvSpPr>
                  <p:spPr>
                    <a:xfrm>
                      <a:off x="3491880" y="2960948"/>
                      <a:ext cx="288032" cy="216024"/>
                    </a:xfrm>
                    <a:prstGeom prst="arc">
                      <a:avLst>
                        <a:gd name="adj1" fmla="val 16200000"/>
                        <a:gd name="adj2" fmla="val 5337726"/>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algn="ctr"/>
                      <a:endParaRPr kumimoji="1" lang="ja-JP" altLang="en-US"/>
                    </a:p>
                  </p:txBody>
                </p:sp>
                <p:sp>
                  <p:nvSpPr>
                    <p:cNvPr id="45" name="円弧 44"/>
                    <p:cNvSpPr/>
                    <p:nvPr/>
                  </p:nvSpPr>
                  <p:spPr>
                    <a:xfrm rot="10800000">
                      <a:off x="3521966" y="3176972"/>
                      <a:ext cx="288032" cy="216024"/>
                    </a:xfrm>
                    <a:prstGeom prst="arc">
                      <a:avLst>
                        <a:gd name="adj1" fmla="val 16200000"/>
                        <a:gd name="adj2" fmla="val 5337726"/>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algn="ctr"/>
                      <a:endParaRPr kumimoji="1" lang="ja-JP" altLang="en-US"/>
                    </a:p>
                  </p:txBody>
                </p:sp>
              </p:grpSp>
              <p:grpSp>
                <p:nvGrpSpPr>
                  <p:cNvPr id="41" name="グループ化 40"/>
                  <p:cNvGrpSpPr/>
                  <p:nvPr/>
                </p:nvGrpSpPr>
                <p:grpSpPr>
                  <a:xfrm>
                    <a:off x="3491880" y="3392997"/>
                    <a:ext cx="318118" cy="432048"/>
                    <a:chOff x="3491880" y="2960948"/>
                    <a:chExt cx="318118" cy="432048"/>
                  </a:xfrm>
                </p:grpSpPr>
                <p:sp>
                  <p:nvSpPr>
                    <p:cNvPr id="42" name="円弧 41"/>
                    <p:cNvSpPr/>
                    <p:nvPr/>
                  </p:nvSpPr>
                  <p:spPr>
                    <a:xfrm>
                      <a:off x="3491880" y="2960948"/>
                      <a:ext cx="288032" cy="216024"/>
                    </a:xfrm>
                    <a:prstGeom prst="arc">
                      <a:avLst>
                        <a:gd name="adj1" fmla="val 16200000"/>
                        <a:gd name="adj2" fmla="val 5337726"/>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algn="ctr"/>
                      <a:endParaRPr kumimoji="1" lang="ja-JP" altLang="en-US"/>
                    </a:p>
                  </p:txBody>
                </p:sp>
                <p:sp>
                  <p:nvSpPr>
                    <p:cNvPr id="43" name="円弧 42"/>
                    <p:cNvSpPr/>
                    <p:nvPr/>
                  </p:nvSpPr>
                  <p:spPr>
                    <a:xfrm rot="10800000">
                      <a:off x="3521966" y="3176972"/>
                      <a:ext cx="288032" cy="216024"/>
                    </a:xfrm>
                    <a:prstGeom prst="arc">
                      <a:avLst>
                        <a:gd name="adj1" fmla="val 16200000"/>
                        <a:gd name="adj2" fmla="val 5337726"/>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algn="ctr"/>
                      <a:endParaRPr kumimoji="1" lang="ja-JP" altLang="en-US"/>
                    </a:p>
                  </p:txBody>
                </p:sp>
              </p:grpSp>
            </p:grpSp>
          </p:grpSp>
          <p:cxnSp>
            <p:nvCxnSpPr>
              <p:cNvPr id="36" name="直線コネクタ 35"/>
              <p:cNvCxnSpPr/>
              <p:nvPr/>
            </p:nvCxnSpPr>
            <p:spPr>
              <a:xfrm>
                <a:off x="7658677" y="10423042"/>
                <a:ext cx="64486" cy="18002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flipH="1">
                <a:off x="7658677" y="10603062"/>
                <a:ext cx="64486" cy="144016"/>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1" name="図形グループ 241"/>
            <p:cNvGrpSpPr/>
            <p:nvPr/>
          </p:nvGrpSpPr>
          <p:grpSpPr>
            <a:xfrm>
              <a:off x="6069255" y="1589730"/>
              <a:ext cx="1440160" cy="1230954"/>
              <a:chOff x="5458329" y="1597927"/>
              <a:chExt cx="1440160" cy="1230954"/>
            </a:xfrm>
          </p:grpSpPr>
          <p:sp>
            <p:nvSpPr>
              <p:cNvPr id="26" name="円弧 25"/>
              <p:cNvSpPr/>
              <p:nvPr/>
            </p:nvSpPr>
            <p:spPr>
              <a:xfrm>
                <a:off x="5458329" y="1788261"/>
                <a:ext cx="1440160" cy="1040620"/>
              </a:xfrm>
              <a:prstGeom prst="arc">
                <a:avLst>
                  <a:gd name="adj1" fmla="val 10839056"/>
                  <a:gd name="adj2" fmla="val 0"/>
                </a:avLst>
              </a:prstGeom>
              <a:ln w="444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algn="ctr"/>
                <a:endParaRPr kumimoji="1" lang="ja-JP" altLang="en-US"/>
              </a:p>
            </p:txBody>
          </p:sp>
          <p:grpSp>
            <p:nvGrpSpPr>
              <p:cNvPr id="27" name="グループ化 26"/>
              <p:cNvGrpSpPr/>
              <p:nvPr/>
            </p:nvGrpSpPr>
            <p:grpSpPr>
              <a:xfrm rot="2998897">
                <a:off x="6544966" y="1767524"/>
                <a:ext cx="217835" cy="305844"/>
                <a:chOff x="10675491" y="10207018"/>
                <a:chExt cx="216024" cy="252028"/>
              </a:xfrm>
            </p:grpSpPr>
            <p:cxnSp>
              <p:nvCxnSpPr>
                <p:cNvPr id="33" name="直線コネクタ 32"/>
                <p:cNvCxnSpPr/>
                <p:nvPr/>
              </p:nvCxnSpPr>
              <p:spPr>
                <a:xfrm>
                  <a:off x="10675491" y="10207018"/>
                  <a:ext cx="216024" cy="108012"/>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flipH="1">
                  <a:off x="10675491" y="10315030"/>
                  <a:ext cx="216024" cy="144016"/>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8" name="グループ化 27"/>
              <p:cNvGrpSpPr/>
              <p:nvPr/>
            </p:nvGrpSpPr>
            <p:grpSpPr>
              <a:xfrm>
                <a:off x="5997917" y="1597927"/>
                <a:ext cx="360512" cy="396044"/>
                <a:chOff x="24176519" y="7699044"/>
                <a:chExt cx="360512" cy="396044"/>
              </a:xfrm>
              <a:solidFill>
                <a:schemeClr val="bg1"/>
              </a:solidFill>
            </p:grpSpPr>
            <p:sp>
              <p:nvSpPr>
                <p:cNvPr id="29" name="円/楕円 28"/>
                <p:cNvSpPr/>
                <p:nvPr/>
              </p:nvSpPr>
              <p:spPr>
                <a:xfrm>
                  <a:off x="24176990" y="7699044"/>
                  <a:ext cx="360041" cy="396044"/>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algn="ctr"/>
                  <a:endParaRPr kumimoji="1" lang="ja-JP" altLang="en-US"/>
                </a:p>
              </p:txBody>
            </p:sp>
            <p:cxnSp>
              <p:nvCxnSpPr>
                <p:cNvPr id="30" name="直線コネクタ 29"/>
                <p:cNvCxnSpPr/>
                <p:nvPr/>
              </p:nvCxnSpPr>
              <p:spPr>
                <a:xfrm flipV="1">
                  <a:off x="24176519" y="7707648"/>
                  <a:ext cx="216024" cy="264334"/>
                </a:xfrm>
                <a:prstGeom prst="line">
                  <a:avLst/>
                </a:prstGeom>
                <a:grpFill/>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a:stCxn id="29" idx="3"/>
                  <a:endCxn id="29" idx="7"/>
                </p:cNvCxnSpPr>
                <p:nvPr/>
              </p:nvCxnSpPr>
              <p:spPr>
                <a:xfrm flipV="1">
                  <a:off x="24229717" y="7757043"/>
                  <a:ext cx="254587" cy="280046"/>
                </a:xfrm>
                <a:prstGeom prst="line">
                  <a:avLst/>
                </a:prstGeom>
                <a:grpFill/>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flipV="1">
                  <a:off x="24321007" y="7820795"/>
                  <a:ext cx="216024" cy="264334"/>
                </a:xfrm>
                <a:prstGeom prst="line">
                  <a:avLst/>
                </a:prstGeom>
                <a:grpFill/>
                <a:ln w="19050">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12" name="円弧 11"/>
            <p:cNvSpPr/>
            <p:nvPr/>
          </p:nvSpPr>
          <p:spPr>
            <a:xfrm rot="10800000">
              <a:off x="6069249" y="1730501"/>
              <a:ext cx="1440160" cy="1040620"/>
            </a:xfrm>
            <a:prstGeom prst="arc">
              <a:avLst>
                <a:gd name="adj1" fmla="val 10839056"/>
                <a:gd name="adj2" fmla="val 0"/>
              </a:avLst>
            </a:prstGeom>
            <a:ln w="444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algn="ctr"/>
              <a:endParaRPr kumimoji="1" lang="ja-JP" altLang="en-US"/>
            </a:p>
          </p:txBody>
        </p:sp>
        <p:grpSp>
          <p:nvGrpSpPr>
            <p:cNvPr id="13" name="グループ化 12"/>
            <p:cNvGrpSpPr/>
            <p:nvPr/>
          </p:nvGrpSpPr>
          <p:grpSpPr>
            <a:xfrm rot="13798897">
              <a:off x="6204937" y="2486014"/>
              <a:ext cx="217835" cy="305844"/>
              <a:chOff x="10675491" y="10207018"/>
              <a:chExt cx="216024" cy="252028"/>
            </a:xfrm>
          </p:grpSpPr>
          <p:cxnSp>
            <p:nvCxnSpPr>
              <p:cNvPr id="24" name="直線コネクタ 23"/>
              <p:cNvCxnSpPr/>
              <p:nvPr/>
            </p:nvCxnSpPr>
            <p:spPr>
              <a:xfrm>
                <a:off x="10675491" y="10207018"/>
                <a:ext cx="216024" cy="108012"/>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flipH="1">
                <a:off x="10675491" y="10315030"/>
                <a:ext cx="216024" cy="144016"/>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4" name="グループ化 13"/>
            <p:cNvGrpSpPr/>
            <p:nvPr/>
          </p:nvGrpSpPr>
          <p:grpSpPr>
            <a:xfrm rot="10800000">
              <a:off x="6609309" y="2565411"/>
              <a:ext cx="360512" cy="396044"/>
              <a:chOff x="24176519" y="7699044"/>
              <a:chExt cx="360512" cy="396044"/>
            </a:xfrm>
            <a:solidFill>
              <a:schemeClr val="bg1"/>
            </a:solidFill>
          </p:grpSpPr>
          <p:sp>
            <p:nvSpPr>
              <p:cNvPr id="20" name="円/楕円 19"/>
              <p:cNvSpPr/>
              <p:nvPr/>
            </p:nvSpPr>
            <p:spPr>
              <a:xfrm>
                <a:off x="24176990" y="7699044"/>
                <a:ext cx="360041" cy="396044"/>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algn="ctr"/>
                <a:endParaRPr kumimoji="1" lang="ja-JP" altLang="en-US"/>
              </a:p>
            </p:txBody>
          </p:sp>
          <p:cxnSp>
            <p:nvCxnSpPr>
              <p:cNvPr id="21" name="直線コネクタ 20"/>
              <p:cNvCxnSpPr/>
              <p:nvPr/>
            </p:nvCxnSpPr>
            <p:spPr>
              <a:xfrm flipV="1">
                <a:off x="24176519" y="7707648"/>
                <a:ext cx="216024" cy="264334"/>
              </a:xfrm>
              <a:prstGeom prst="line">
                <a:avLst/>
              </a:prstGeom>
              <a:grpFill/>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a:stCxn id="20" idx="3"/>
                <a:endCxn id="20" idx="7"/>
              </p:cNvCxnSpPr>
              <p:nvPr/>
            </p:nvCxnSpPr>
            <p:spPr>
              <a:xfrm flipV="1">
                <a:off x="24229717" y="7757043"/>
                <a:ext cx="254587" cy="280046"/>
              </a:xfrm>
              <a:prstGeom prst="line">
                <a:avLst/>
              </a:prstGeom>
              <a:grpFill/>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flipV="1">
                <a:off x="24321007" y="7820795"/>
                <a:ext cx="216024" cy="264334"/>
              </a:xfrm>
              <a:prstGeom prst="line">
                <a:avLst/>
              </a:prstGeom>
              <a:grpFill/>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5" name="グループ化 14"/>
            <p:cNvGrpSpPr/>
            <p:nvPr/>
          </p:nvGrpSpPr>
          <p:grpSpPr>
            <a:xfrm rot="10800000">
              <a:off x="7320007" y="2013711"/>
              <a:ext cx="360512" cy="396044"/>
              <a:chOff x="24176519" y="7699044"/>
              <a:chExt cx="360512" cy="396044"/>
            </a:xfrm>
            <a:solidFill>
              <a:schemeClr val="bg1"/>
            </a:solidFill>
          </p:grpSpPr>
          <p:sp>
            <p:nvSpPr>
              <p:cNvPr id="16" name="円/楕円 15"/>
              <p:cNvSpPr/>
              <p:nvPr/>
            </p:nvSpPr>
            <p:spPr>
              <a:xfrm>
                <a:off x="24176990" y="7699044"/>
                <a:ext cx="360041" cy="396044"/>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algn="ctr"/>
                <a:endParaRPr kumimoji="1" lang="ja-JP" altLang="en-US"/>
              </a:p>
            </p:txBody>
          </p:sp>
          <p:cxnSp>
            <p:nvCxnSpPr>
              <p:cNvPr id="17" name="直線コネクタ 16"/>
              <p:cNvCxnSpPr/>
              <p:nvPr/>
            </p:nvCxnSpPr>
            <p:spPr>
              <a:xfrm flipV="1">
                <a:off x="24176519" y="7707648"/>
                <a:ext cx="216024" cy="264334"/>
              </a:xfrm>
              <a:prstGeom prst="line">
                <a:avLst/>
              </a:prstGeom>
              <a:grpFill/>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a:stCxn id="16" idx="3"/>
                <a:endCxn id="16" idx="7"/>
              </p:cNvCxnSpPr>
              <p:nvPr/>
            </p:nvCxnSpPr>
            <p:spPr>
              <a:xfrm flipV="1">
                <a:off x="24229717" y="7757043"/>
                <a:ext cx="254587" cy="280046"/>
              </a:xfrm>
              <a:prstGeom prst="line">
                <a:avLst/>
              </a:prstGeom>
              <a:grpFill/>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flipV="1">
                <a:off x="24321007" y="7820795"/>
                <a:ext cx="216024" cy="264334"/>
              </a:xfrm>
              <a:prstGeom prst="line">
                <a:avLst/>
              </a:prstGeom>
              <a:grpFill/>
              <a:ln w="19050">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70" name="テキスト ボックス 69"/>
          <p:cNvSpPr txBox="1"/>
          <p:nvPr/>
        </p:nvSpPr>
        <p:spPr>
          <a:xfrm>
            <a:off x="121380" y="2531645"/>
            <a:ext cx="2967411" cy="1600438"/>
          </a:xfrm>
          <a:prstGeom prst="wedgeRoundRectCallout">
            <a:avLst>
              <a:gd name="adj1" fmla="val 18743"/>
              <a:gd name="adj2" fmla="val 67602"/>
              <a:gd name="adj3" fmla="val 16667"/>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kumimoji="1" lang="ja-JP" altLang="en-US" sz="2400" dirty="0" smtClean="0"/>
              <a:t>格子</a:t>
            </a:r>
            <a:r>
              <a:rPr kumimoji="1" lang="en-US" altLang="ja-JP" sz="2400" dirty="0" smtClean="0"/>
              <a:t>QCD</a:t>
            </a:r>
            <a:r>
              <a:rPr lang="ja-JP" altLang="en-US" sz="2400" dirty="0" smtClean="0"/>
              <a:t>で決めたクォーク伝搬関数</a:t>
            </a:r>
            <a:endParaRPr lang="en-US" altLang="ja-JP" sz="2400" dirty="0" smtClean="0"/>
          </a:p>
          <a:p>
            <a:pPr algn="ctr"/>
            <a:r>
              <a:rPr kumimoji="1" lang="en-US" altLang="ja-JP" sz="2000" dirty="0" smtClean="0"/>
              <a:t>(with </a:t>
            </a:r>
            <a:r>
              <a:rPr kumimoji="1" lang="ja-JP" altLang="en-US" sz="2000" dirty="0" smtClean="0"/>
              <a:t>クォーク準粒子</a:t>
            </a:r>
            <a:r>
              <a:rPr kumimoji="1" lang="en-US" altLang="ja-JP" sz="2000" dirty="0" smtClean="0"/>
              <a:t>)</a:t>
            </a:r>
          </a:p>
          <a:p>
            <a:pPr algn="ctr"/>
            <a:r>
              <a:rPr lang="en-US" altLang="ja-JP" sz="2000" smtClean="0"/>
              <a:t>MK+ 2007,9,12</a:t>
            </a:r>
            <a:endParaRPr kumimoji="1" lang="ja-JP" altLang="en-US" sz="2000" dirty="0"/>
          </a:p>
        </p:txBody>
      </p:sp>
      <p:sp>
        <p:nvSpPr>
          <p:cNvPr id="3" name="円/楕円 2"/>
          <p:cNvSpPr/>
          <p:nvPr/>
        </p:nvSpPr>
        <p:spPr>
          <a:xfrm>
            <a:off x="5454675" y="3854014"/>
            <a:ext cx="914400" cy="914400"/>
          </a:xfrm>
          <a:prstGeom prst="ellipse">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6265281" y="3762062"/>
            <a:ext cx="1107996" cy="461665"/>
          </a:xfrm>
          <a:prstGeom prst="rect">
            <a:avLst/>
          </a:prstGeom>
          <a:noFill/>
        </p:spPr>
        <p:txBody>
          <a:bodyPr wrap="none" rtlCol="0">
            <a:spAutoFit/>
          </a:bodyPr>
          <a:lstStyle/>
          <a:p>
            <a:r>
              <a:rPr kumimoji="1" lang="ja-JP" altLang="en-US" sz="2400" b="1" dirty="0" smtClean="0">
                <a:solidFill>
                  <a:schemeClr val="accent1">
                    <a:lumMod val="50000"/>
                  </a:schemeClr>
                </a:solidFill>
              </a:rPr>
              <a:t>増大！</a:t>
            </a:r>
            <a:endParaRPr kumimoji="1" lang="ja-JP" altLang="en-US" sz="2400" b="1" dirty="0">
              <a:solidFill>
                <a:schemeClr val="accent1">
                  <a:lumMod val="50000"/>
                </a:schemeClr>
              </a:solidFill>
            </a:endParaRPr>
          </a:p>
        </p:txBody>
      </p:sp>
    </p:spTree>
    <p:extLst>
      <p:ext uri="{BB962C8B-B14F-4D97-AF65-F5344CB8AC3E}">
        <p14:creationId xmlns:p14="http://schemas.microsoft.com/office/powerpoint/2010/main" val="284915502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最近の実験結果から２</a:t>
            </a:r>
            <a:r>
              <a:rPr kumimoji="1" lang="en-US" altLang="ja-JP" dirty="0" smtClean="0"/>
              <a:t/>
            </a:r>
            <a:br>
              <a:rPr kumimoji="1" lang="en-US" altLang="ja-JP" dirty="0" smtClean="0"/>
            </a:br>
            <a:r>
              <a:rPr lang="ja-JP" altLang="en-US" dirty="0" smtClean="0"/>
              <a:t>レプトン対＠</a:t>
            </a:r>
            <a:r>
              <a:rPr lang="en-US" altLang="ja-JP" dirty="0" smtClean="0"/>
              <a:t>RHIC-BES</a:t>
            </a:r>
            <a:endParaRPr kumimoji="1" lang="ja-JP" altLang="en-US" dirty="0"/>
          </a:p>
        </p:txBody>
      </p:sp>
      <p:pic>
        <p:nvPicPr>
          <p:cNvPr id="3" name="図 2"/>
          <p:cNvPicPr>
            <a:picLocks noChangeAspect="1"/>
          </p:cNvPicPr>
          <p:nvPr/>
        </p:nvPicPr>
        <p:blipFill>
          <a:blip r:embed="rId2"/>
          <a:stretch>
            <a:fillRect/>
          </a:stretch>
        </p:blipFill>
        <p:spPr>
          <a:xfrm>
            <a:off x="376519" y="2158145"/>
            <a:ext cx="3774142" cy="4536173"/>
          </a:xfrm>
          <a:prstGeom prst="rect">
            <a:avLst/>
          </a:prstGeom>
        </p:spPr>
      </p:pic>
      <p:sp>
        <p:nvSpPr>
          <p:cNvPr id="4" name="テキスト ボックス 3"/>
          <p:cNvSpPr txBox="1"/>
          <p:nvPr/>
        </p:nvSpPr>
        <p:spPr>
          <a:xfrm>
            <a:off x="4736861" y="3218329"/>
            <a:ext cx="3775393" cy="954107"/>
          </a:xfrm>
          <a:prstGeom prst="rect">
            <a:avLst/>
          </a:prstGeom>
          <a:noFill/>
        </p:spPr>
        <p:txBody>
          <a:bodyPr wrap="none" rtlCol="0">
            <a:spAutoFit/>
          </a:bodyPr>
          <a:lstStyle/>
          <a:p>
            <a:pPr algn="ctr"/>
            <a:r>
              <a:rPr kumimoji="1" lang="en-US" altLang="ja-JP" sz="2800" dirty="0" smtClean="0"/>
              <a:t>LMR</a:t>
            </a:r>
            <a:r>
              <a:rPr kumimoji="1" lang="ja-JP" altLang="en-US" sz="2800" dirty="0" smtClean="0"/>
              <a:t>と</a:t>
            </a:r>
            <a:r>
              <a:rPr kumimoji="1" lang="en-US" altLang="ja-JP" sz="2800" dirty="0" smtClean="0"/>
              <a:t>IMR</a:t>
            </a:r>
            <a:r>
              <a:rPr kumimoji="1" lang="ja-JP" altLang="en-US" sz="2800" dirty="0" smtClean="0"/>
              <a:t>の</a:t>
            </a:r>
            <a:endParaRPr kumimoji="1" lang="en-US" altLang="ja-JP" sz="2800" dirty="0" smtClean="0"/>
          </a:p>
          <a:p>
            <a:pPr algn="ctr"/>
            <a:r>
              <a:rPr lang="ja-JP" altLang="en-US" sz="2800" dirty="0" smtClean="0"/>
              <a:t>衝突エネルギー依存性</a:t>
            </a:r>
            <a:endParaRPr lang="en-US" altLang="ja-JP" sz="2800" dirty="0" smtClean="0"/>
          </a:p>
        </p:txBody>
      </p:sp>
      <p:sp>
        <p:nvSpPr>
          <p:cNvPr id="5" name="テキスト ボックス 4"/>
          <p:cNvSpPr txBox="1"/>
          <p:nvPr/>
        </p:nvSpPr>
        <p:spPr>
          <a:xfrm>
            <a:off x="4471566" y="4921625"/>
            <a:ext cx="4305987" cy="830997"/>
          </a:xfrm>
          <a:prstGeom prst="rect">
            <a:avLst/>
          </a:prstGeom>
          <a:noFill/>
        </p:spPr>
        <p:txBody>
          <a:bodyPr wrap="none" rtlCol="0">
            <a:spAutoFit/>
          </a:bodyPr>
          <a:lstStyle/>
          <a:p>
            <a:pPr algn="ctr"/>
            <a:r>
              <a:rPr kumimoji="1" lang="en-US" altLang="ja-JP" sz="2400" dirty="0" smtClean="0"/>
              <a:t>BES-II</a:t>
            </a:r>
            <a:r>
              <a:rPr kumimoji="1" lang="ja-JP" altLang="en-US" sz="2400" dirty="0" smtClean="0"/>
              <a:t>で</a:t>
            </a:r>
            <a:r>
              <a:rPr lang="ja-JP" altLang="en-US" sz="2400" dirty="0" smtClean="0"/>
              <a:t>統計が大幅に向上予定</a:t>
            </a:r>
            <a:endParaRPr lang="en-US" altLang="ja-JP" sz="2400" dirty="0" smtClean="0"/>
          </a:p>
          <a:p>
            <a:pPr algn="ctr"/>
            <a:r>
              <a:rPr kumimoji="1" lang="en-US" altLang="ja-JP" sz="2400" dirty="0" smtClean="0"/>
              <a:t>J-PARC</a:t>
            </a:r>
            <a:r>
              <a:rPr kumimoji="1" lang="ja-JP" altLang="en-US" sz="2400" dirty="0" smtClean="0"/>
              <a:t>でも精密測定</a:t>
            </a:r>
            <a:endParaRPr kumimoji="1" lang="ja-JP" altLang="en-US" sz="2400" dirty="0"/>
          </a:p>
        </p:txBody>
      </p:sp>
      <p:sp>
        <p:nvSpPr>
          <p:cNvPr id="6" name="下矢印 5"/>
          <p:cNvSpPr/>
          <p:nvPr/>
        </p:nvSpPr>
        <p:spPr>
          <a:xfrm>
            <a:off x="5818093" y="4294094"/>
            <a:ext cx="1600850" cy="4162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2633791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その他最近の</a:t>
            </a:r>
            <a:r>
              <a:rPr lang="ja-JP" altLang="en-US" dirty="0"/>
              <a:t>理論的</a:t>
            </a:r>
            <a:r>
              <a:rPr kumimoji="1" lang="ja-JP" altLang="en-US" dirty="0" smtClean="0"/>
              <a:t>進展</a:t>
            </a:r>
            <a:endParaRPr kumimoji="1" lang="ja-JP" altLang="en-US" dirty="0"/>
          </a:p>
        </p:txBody>
      </p:sp>
      <p:sp>
        <p:nvSpPr>
          <p:cNvPr id="3" name="コンテンツ プレースホルダー 2"/>
          <p:cNvSpPr>
            <a:spLocks noGrp="1"/>
          </p:cNvSpPr>
          <p:nvPr>
            <p:ph idx="1"/>
          </p:nvPr>
        </p:nvSpPr>
        <p:spPr>
          <a:xfrm>
            <a:off x="864382" y="2534025"/>
            <a:ext cx="6345260" cy="3530600"/>
          </a:xfrm>
        </p:spPr>
        <p:txBody>
          <a:bodyPr>
            <a:normAutofit/>
          </a:bodyPr>
          <a:lstStyle/>
          <a:p>
            <a:r>
              <a:rPr lang="ja-JP" altLang="en-US" sz="2400" dirty="0" smtClean="0"/>
              <a:t>摂動論高次項の解析</a:t>
            </a:r>
            <a:endParaRPr lang="en-US" altLang="ja-JP" sz="2400" dirty="0" smtClean="0"/>
          </a:p>
          <a:p>
            <a:endParaRPr kumimoji="1" lang="en-US" altLang="ja-JP" sz="2400" dirty="0"/>
          </a:p>
          <a:p>
            <a:r>
              <a:rPr kumimoji="1" lang="ja-JP" altLang="en-US" sz="2400" dirty="0" smtClean="0"/>
              <a:t>散逸流体からの仮想光子生成レート</a:t>
            </a:r>
            <a:endParaRPr kumimoji="1" lang="en-US" altLang="ja-JP" sz="2400" dirty="0" smtClean="0"/>
          </a:p>
          <a:p>
            <a:endParaRPr lang="en-US" altLang="ja-JP" sz="2400" dirty="0"/>
          </a:p>
          <a:p>
            <a:r>
              <a:rPr kumimoji="1" lang="en-US" altLang="ja-JP" sz="2400" dirty="0" smtClean="0"/>
              <a:t>…</a:t>
            </a:r>
            <a:endParaRPr kumimoji="1" lang="ja-JP" altLang="en-US" sz="2400" dirty="0"/>
          </a:p>
        </p:txBody>
      </p:sp>
    </p:spTree>
    <p:extLst>
      <p:ext uri="{BB962C8B-B14F-4D97-AF65-F5344CB8AC3E}">
        <p14:creationId xmlns:p14="http://schemas.microsoft.com/office/powerpoint/2010/main" val="321872153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質問群から</a:t>
            </a:r>
            <a:endParaRPr kumimoji="1" lang="ja-JP" altLang="en-US" dirty="0"/>
          </a:p>
        </p:txBody>
      </p:sp>
      <p:sp>
        <p:nvSpPr>
          <p:cNvPr id="3" name="コンテンツ プレースホルダー 2"/>
          <p:cNvSpPr>
            <a:spLocks noGrp="1"/>
          </p:cNvSpPr>
          <p:nvPr>
            <p:ph idx="1"/>
          </p:nvPr>
        </p:nvSpPr>
        <p:spPr>
          <a:xfrm>
            <a:off x="304801" y="2408523"/>
            <a:ext cx="8543364" cy="3929532"/>
          </a:xfrm>
        </p:spPr>
        <p:txBody>
          <a:bodyPr/>
          <a:lstStyle/>
          <a:p>
            <a:r>
              <a:rPr lang="en-US" altLang="ja-JP" dirty="0" smtClean="0"/>
              <a:t>18. </a:t>
            </a:r>
            <a:r>
              <a:rPr lang="ja-JP" altLang="en-US" dirty="0" smtClean="0"/>
              <a:t>レプトン対</a:t>
            </a:r>
            <a:r>
              <a:rPr lang="ja-JP" altLang="en-US" dirty="0"/>
              <a:t>の不変質量測定による</a:t>
            </a:r>
            <a:r>
              <a:rPr lang="ja-JP" altLang="en-US" b="1" dirty="0"/>
              <a:t>核内ベクトル中間子の質量変化</a:t>
            </a:r>
            <a:r>
              <a:rPr lang="ja-JP" altLang="en-US" dirty="0"/>
              <a:t>観測について勉強しています。 重イオン衝突の実験から強い相互作用の対称性についてどのような事がわかるか勉強したい</a:t>
            </a:r>
            <a:r>
              <a:rPr lang="ja-JP" altLang="en-US" dirty="0" smtClean="0"/>
              <a:t>です</a:t>
            </a:r>
            <a:endParaRPr lang="en-US" altLang="ja-JP" dirty="0" smtClean="0"/>
          </a:p>
          <a:p>
            <a:r>
              <a:rPr kumimoji="1" lang="en-US" altLang="ja-JP" dirty="0" smtClean="0"/>
              <a:t>24</a:t>
            </a:r>
            <a:r>
              <a:rPr kumimoji="1" lang="en-US" altLang="ja-JP" dirty="0" smtClean="0">
                <a:solidFill>
                  <a:schemeClr val="tx1"/>
                </a:solidFill>
              </a:rPr>
              <a:t>.</a:t>
            </a:r>
            <a:r>
              <a:rPr lang="ja-JP" altLang="en-US" dirty="0">
                <a:solidFill>
                  <a:srgbClr val="FF0000"/>
                </a:solidFill>
              </a:rPr>
              <a:t> </a:t>
            </a:r>
            <a:r>
              <a:rPr lang="en-US" altLang="ja-JP" dirty="0" smtClean="0">
                <a:solidFill>
                  <a:srgbClr val="FF0000"/>
                </a:solidFill>
              </a:rPr>
              <a:t>low </a:t>
            </a:r>
            <a:r>
              <a:rPr lang="en-US" altLang="ja-JP" dirty="0">
                <a:solidFill>
                  <a:srgbClr val="FF0000"/>
                </a:solidFill>
              </a:rPr>
              <a:t>mass di-lepton </a:t>
            </a:r>
            <a:r>
              <a:rPr lang="ja-JP" altLang="en-US" dirty="0">
                <a:solidFill>
                  <a:srgbClr val="FF0000"/>
                </a:solidFill>
              </a:rPr>
              <a:t>の測定で、カクテルを差し引いた残りの </a:t>
            </a:r>
            <a:r>
              <a:rPr lang="en-US" altLang="ja-JP" b="1" dirty="0">
                <a:solidFill>
                  <a:srgbClr val="FF0000"/>
                </a:solidFill>
              </a:rPr>
              <a:t>moment </a:t>
            </a:r>
            <a:r>
              <a:rPr lang="ja-JP" altLang="en-US" b="1" dirty="0">
                <a:solidFill>
                  <a:srgbClr val="FF0000"/>
                </a:solidFill>
              </a:rPr>
              <a:t>付き積分値</a:t>
            </a:r>
            <a:r>
              <a:rPr lang="ja-JP" altLang="en-US" dirty="0">
                <a:solidFill>
                  <a:srgbClr val="FF0000"/>
                </a:solidFill>
              </a:rPr>
              <a:t>について知りたい </a:t>
            </a:r>
            <a:r>
              <a:rPr lang="en-US" altLang="ja-JP" dirty="0">
                <a:solidFill>
                  <a:srgbClr val="FF0000"/>
                </a:solidFill>
              </a:rPr>
              <a:t>(1997, </a:t>
            </a:r>
            <a:r>
              <a:rPr lang="en-US" altLang="ja-JP" dirty="0" err="1">
                <a:solidFill>
                  <a:srgbClr val="FF0000"/>
                </a:solidFill>
              </a:rPr>
              <a:t>Hatsuda</a:t>
            </a:r>
            <a:r>
              <a:rPr lang="en-US" altLang="ja-JP" dirty="0">
                <a:solidFill>
                  <a:srgbClr val="FF0000"/>
                </a:solidFill>
              </a:rPr>
              <a:t> et al</a:t>
            </a:r>
            <a:r>
              <a:rPr lang="en-US" altLang="ja-JP" dirty="0" smtClean="0">
                <a:solidFill>
                  <a:srgbClr val="FF0000"/>
                </a:solidFill>
              </a:rPr>
              <a:t>.?)</a:t>
            </a:r>
          </a:p>
          <a:p>
            <a:r>
              <a:rPr kumimoji="1" lang="en-US" altLang="ja-JP" dirty="0" smtClean="0"/>
              <a:t>25. </a:t>
            </a:r>
            <a:r>
              <a:rPr lang="ja-JP" altLang="en-US" dirty="0" smtClean="0"/>
              <a:t>高統計</a:t>
            </a:r>
            <a:r>
              <a:rPr lang="ja-JP" altLang="en-US" dirty="0"/>
              <a:t>の </a:t>
            </a:r>
            <a:r>
              <a:rPr lang="en-US" altLang="ja-JP" dirty="0"/>
              <a:t>di-lepton </a:t>
            </a:r>
            <a:r>
              <a:rPr lang="ja-JP" altLang="en-US" dirty="0"/>
              <a:t>測定で、高精度に測定できるとして、</a:t>
            </a:r>
            <a:r>
              <a:rPr lang="ja-JP" altLang="en-US" b="1" dirty="0">
                <a:solidFill>
                  <a:srgbClr val="FF0000"/>
                </a:solidFill>
              </a:rPr>
              <a:t>カイラル対称性の回復現象</a:t>
            </a:r>
            <a:r>
              <a:rPr lang="ja-JP" altLang="en-US" dirty="0">
                <a:solidFill>
                  <a:srgbClr val="FF0000"/>
                </a:solidFill>
              </a:rPr>
              <a:t>に迫れるのか？ </a:t>
            </a:r>
            <a:endParaRPr lang="en-US" altLang="ja-JP" dirty="0" smtClean="0">
              <a:solidFill>
                <a:srgbClr val="FF0000"/>
              </a:solidFill>
            </a:endParaRPr>
          </a:p>
          <a:p>
            <a:r>
              <a:rPr kumimoji="1" lang="en-US" altLang="ja-JP" dirty="0" smtClean="0"/>
              <a:t>48.</a:t>
            </a:r>
            <a:r>
              <a:rPr lang="ja-JP" altLang="en-US" dirty="0"/>
              <a:t>光子（理論）、</a:t>
            </a:r>
            <a:r>
              <a:rPr lang="en-US" altLang="ja-JP" dirty="0" err="1"/>
              <a:t>dilepton</a:t>
            </a:r>
            <a:r>
              <a:rPr lang="ja-JP" altLang="en-US" dirty="0"/>
              <a:t>（理論） 媒質部分の取り扱いの弱結合と強結合の違い（生成率） </a:t>
            </a:r>
            <a:r>
              <a:rPr lang="ja-JP" altLang="en-US" b="1" dirty="0">
                <a:solidFill>
                  <a:srgbClr val="FF0000"/>
                </a:solidFill>
              </a:rPr>
              <a:t>格子ＱＣＤ</a:t>
            </a:r>
            <a:r>
              <a:rPr lang="ja-JP" altLang="en-US" dirty="0">
                <a:solidFill>
                  <a:srgbClr val="FF0000"/>
                </a:solidFill>
              </a:rPr>
              <a:t>による生成率はどこまで得られているか？</a:t>
            </a:r>
            <a:r>
              <a:rPr lang="ja-JP" altLang="en-US" b="1" dirty="0">
                <a:solidFill>
                  <a:srgbClr val="FF0000"/>
                </a:solidFill>
              </a:rPr>
              <a:t>運動量依存性</a:t>
            </a:r>
            <a:r>
              <a:rPr lang="ja-JP" altLang="en-US" dirty="0">
                <a:solidFill>
                  <a:srgbClr val="FF0000"/>
                </a:solidFill>
              </a:rPr>
              <a:t>は？ </a:t>
            </a:r>
            <a:r>
              <a:rPr lang="ja-JP" altLang="en-US" dirty="0"/>
              <a:t>弱結合（摂動的）の場合、ハドロン共鳴ガスの寄与はどこまで取り入れられる か？（またはその寄与は評価できるか？） </a:t>
            </a:r>
            <a:endParaRPr kumimoji="1" lang="ja-JP" altLang="en-US" dirty="0"/>
          </a:p>
        </p:txBody>
      </p:sp>
    </p:spTree>
    <p:extLst>
      <p:ext uri="{BB962C8B-B14F-4D97-AF65-F5344CB8AC3E}">
        <p14:creationId xmlns:p14="http://schemas.microsoft.com/office/powerpoint/2010/main" val="134801260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質問群から</a:t>
            </a:r>
            <a:endParaRPr kumimoji="1" lang="ja-JP" altLang="en-US" dirty="0"/>
          </a:p>
        </p:txBody>
      </p:sp>
      <p:sp>
        <p:nvSpPr>
          <p:cNvPr id="3" name="コンテンツ プレースホルダー 2"/>
          <p:cNvSpPr>
            <a:spLocks noGrp="1"/>
          </p:cNvSpPr>
          <p:nvPr>
            <p:ph idx="1"/>
          </p:nvPr>
        </p:nvSpPr>
        <p:spPr>
          <a:xfrm>
            <a:off x="304801" y="2444382"/>
            <a:ext cx="8543364" cy="3346827"/>
          </a:xfrm>
        </p:spPr>
        <p:txBody>
          <a:bodyPr/>
          <a:lstStyle/>
          <a:p>
            <a:r>
              <a:rPr lang="en-US" altLang="ja-JP" dirty="0">
                <a:solidFill>
                  <a:schemeClr val="tx1"/>
                </a:solidFill>
              </a:rPr>
              <a:t>82. </a:t>
            </a:r>
            <a:r>
              <a:rPr lang="en-US" altLang="ja-JP" b="1" dirty="0">
                <a:solidFill>
                  <a:srgbClr val="FF0000"/>
                </a:solidFill>
              </a:rPr>
              <a:t>Rapp-Wambach</a:t>
            </a:r>
            <a:r>
              <a:rPr lang="ja-JP" altLang="en-US" dirty="0">
                <a:solidFill>
                  <a:srgbClr val="FF0000"/>
                </a:solidFill>
              </a:rPr>
              <a:t>のレプトン対の生成の計算はどれだけ信用できると思っているのか？ </a:t>
            </a:r>
            <a:endParaRPr lang="en-US" altLang="ja-JP" dirty="0" smtClean="0">
              <a:solidFill>
                <a:srgbClr val="FF0000"/>
              </a:solidFill>
            </a:endParaRPr>
          </a:p>
          <a:p>
            <a:r>
              <a:rPr kumimoji="1" lang="en-US" altLang="ja-JP" dirty="0" smtClean="0">
                <a:solidFill>
                  <a:schemeClr val="tx1"/>
                </a:solidFill>
              </a:rPr>
              <a:t>94. </a:t>
            </a:r>
            <a:r>
              <a:rPr lang="ja-JP" altLang="en-US" b="1" dirty="0" smtClean="0">
                <a:solidFill>
                  <a:srgbClr val="FF0000"/>
                </a:solidFill>
              </a:rPr>
              <a:t>カイラル</a:t>
            </a:r>
            <a:r>
              <a:rPr lang="ja-JP" altLang="en-US" b="1" dirty="0">
                <a:solidFill>
                  <a:srgbClr val="FF0000"/>
                </a:solidFill>
              </a:rPr>
              <a:t>対称性の回復現象</a:t>
            </a:r>
            <a:r>
              <a:rPr lang="ja-JP" altLang="en-US" dirty="0">
                <a:solidFill>
                  <a:srgbClr val="FF0000"/>
                </a:solidFill>
              </a:rPr>
              <a:t>は現状、見えているのか</a:t>
            </a:r>
            <a:r>
              <a:rPr lang="en-US" altLang="ja-JP" dirty="0">
                <a:solidFill>
                  <a:srgbClr val="FF0000"/>
                </a:solidFill>
              </a:rPr>
              <a:t>(rho meson</a:t>
            </a:r>
            <a:r>
              <a:rPr lang="ja-JP" altLang="en-US" dirty="0">
                <a:solidFill>
                  <a:srgbClr val="FF0000"/>
                </a:solidFill>
              </a:rPr>
              <a:t>の質量など</a:t>
            </a:r>
            <a:r>
              <a:rPr lang="en-US" altLang="ja-JP" dirty="0">
                <a:solidFill>
                  <a:srgbClr val="FF0000"/>
                </a:solidFill>
              </a:rPr>
              <a:t>)</a:t>
            </a:r>
            <a:r>
              <a:rPr lang="ja-JP" altLang="en-US" dirty="0" err="1">
                <a:solidFill>
                  <a:srgbClr val="FF0000"/>
                </a:solidFill>
              </a:rPr>
              <a:t>。</a:t>
            </a:r>
            <a:r>
              <a:rPr lang="ja-JP" altLang="en-US" dirty="0">
                <a:solidFill>
                  <a:srgbClr val="FF0000"/>
                </a:solidFill>
              </a:rPr>
              <a:t> </a:t>
            </a:r>
            <a:endParaRPr lang="en-US" altLang="ja-JP" dirty="0" smtClean="0">
              <a:solidFill>
                <a:srgbClr val="FF0000"/>
              </a:solidFill>
            </a:endParaRPr>
          </a:p>
          <a:p>
            <a:r>
              <a:rPr lang="en-US" altLang="ja-JP" dirty="0"/>
              <a:t>95. low mass di-lepton enhancement</a:t>
            </a:r>
            <a:r>
              <a:rPr lang="ja-JP" altLang="en-US" dirty="0"/>
              <a:t>はどう理解されているのか。 </a:t>
            </a:r>
            <a:endParaRPr lang="en-US" altLang="ja-JP" dirty="0" smtClean="0"/>
          </a:p>
          <a:p>
            <a:r>
              <a:rPr kumimoji="1" lang="en-US" altLang="ja-JP" dirty="0" smtClean="0"/>
              <a:t>128. </a:t>
            </a:r>
            <a:r>
              <a:rPr lang="ja-JP" altLang="en-US" dirty="0" smtClean="0"/>
              <a:t>光子</a:t>
            </a:r>
            <a:r>
              <a:rPr lang="ja-JP" altLang="en-US" dirty="0"/>
              <a:t>・レプトン対は</a:t>
            </a:r>
            <a:r>
              <a:rPr lang="en-US" altLang="ja-JP" dirty="0"/>
              <a:t>QGP</a:t>
            </a:r>
            <a:r>
              <a:rPr lang="ja-JP" altLang="en-US" dirty="0"/>
              <a:t>の直接的信号になるとよく言われますが、実験室での観測から</a:t>
            </a:r>
            <a:r>
              <a:rPr lang="en-US" altLang="ja-JP" b="1" dirty="0"/>
              <a:t>QGP</a:t>
            </a:r>
            <a:r>
              <a:rPr lang="ja-JP" altLang="en-US" b="1" dirty="0"/>
              <a:t>の「どのような性質」を明らかにする</a:t>
            </a:r>
            <a:r>
              <a:rPr lang="ja-JP" altLang="en-US" dirty="0"/>
              <a:t>ことができるのかを知りたいです</a:t>
            </a:r>
            <a:endParaRPr kumimoji="1" lang="ja-JP" altLang="en-US" dirty="0"/>
          </a:p>
        </p:txBody>
      </p:sp>
    </p:spTree>
    <p:extLst>
      <p:ext uri="{BB962C8B-B14F-4D97-AF65-F5344CB8AC3E}">
        <p14:creationId xmlns:p14="http://schemas.microsoft.com/office/powerpoint/2010/main" val="54394667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まとめ</a:t>
            </a:r>
            <a:endParaRPr kumimoji="1" lang="ja-JP" altLang="en-US" dirty="0"/>
          </a:p>
        </p:txBody>
      </p:sp>
      <p:sp>
        <p:nvSpPr>
          <p:cNvPr id="3" name="コンテンツ プレースホルダー 2"/>
          <p:cNvSpPr>
            <a:spLocks noGrp="1"/>
          </p:cNvSpPr>
          <p:nvPr>
            <p:ph idx="1"/>
          </p:nvPr>
        </p:nvSpPr>
        <p:spPr>
          <a:xfrm>
            <a:off x="864382" y="2489200"/>
            <a:ext cx="7517618" cy="3530600"/>
          </a:xfrm>
        </p:spPr>
        <p:txBody>
          <a:bodyPr>
            <a:normAutofit/>
          </a:bodyPr>
          <a:lstStyle/>
          <a:p>
            <a:r>
              <a:rPr kumimoji="1" lang="ja-JP" altLang="en-US" sz="2400" dirty="0" smtClean="0"/>
              <a:t>レプトン対生成量は、高温物質の</a:t>
            </a:r>
            <a:r>
              <a:rPr kumimoji="1" lang="ja-JP" altLang="en-US" sz="2400" b="1" dirty="0" smtClean="0"/>
              <a:t>媒質効果</a:t>
            </a:r>
            <a:r>
              <a:rPr kumimoji="1" lang="ja-JP" altLang="en-US" sz="2400" dirty="0" smtClean="0"/>
              <a:t>を調べる有効な観測量。</a:t>
            </a:r>
            <a:endParaRPr kumimoji="1" lang="en-US" altLang="ja-JP" sz="2400" dirty="0" smtClean="0"/>
          </a:p>
          <a:p>
            <a:endParaRPr lang="en-US" altLang="ja-JP" sz="2400" dirty="0"/>
          </a:p>
          <a:p>
            <a:r>
              <a:rPr kumimoji="1" lang="ja-JP" altLang="en-US" sz="2400" dirty="0" smtClean="0"/>
              <a:t>実験データは、媒質効果の存在を示している。</a:t>
            </a:r>
            <a:endParaRPr kumimoji="1" lang="en-US" altLang="ja-JP" sz="2400" dirty="0" smtClean="0"/>
          </a:p>
          <a:p>
            <a:endParaRPr lang="en-US" altLang="ja-JP" sz="2400" dirty="0"/>
          </a:p>
          <a:p>
            <a:r>
              <a:rPr kumimoji="1" lang="ja-JP" altLang="en-US" sz="2400" dirty="0" smtClean="0"/>
              <a:t>カイラル対称性の回復を含む媒質効果を調べるためには、更なる総合的な検討が必要である。</a:t>
            </a:r>
            <a:endParaRPr kumimoji="1" lang="ja-JP" altLang="en-US" sz="2400" dirty="0"/>
          </a:p>
        </p:txBody>
      </p:sp>
    </p:spTree>
    <p:extLst>
      <p:ext uri="{BB962C8B-B14F-4D97-AF65-F5344CB8AC3E}">
        <p14:creationId xmlns:p14="http://schemas.microsoft.com/office/powerpoint/2010/main" val="20297474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レプトン対生成量とは？</a:t>
            </a:r>
            <a:endParaRPr kumimoji="1" lang="ja-JP" altLang="en-US" dirty="0"/>
          </a:p>
        </p:txBody>
      </p:sp>
      <p:sp>
        <p:nvSpPr>
          <p:cNvPr id="4" name="テキスト ボックス 3"/>
          <p:cNvSpPr txBox="1"/>
          <p:nvPr/>
        </p:nvSpPr>
        <p:spPr>
          <a:xfrm>
            <a:off x="471405" y="2251457"/>
            <a:ext cx="3368230" cy="830997"/>
          </a:xfrm>
          <a:prstGeom prst="rect">
            <a:avLst/>
          </a:prstGeom>
          <a:noFill/>
        </p:spPr>
        <p:txBody>
          <a:bodyPr wrap="none" rtlCol="0">
            <a:spAutoFit/>
          </a:bodyPr>
          <a:lstStyle/>
          <a:p>
            <a:pPr marL="342900" indent="-342900">
              <a:buFont typeface="Wingdings" panose="05000000000000000000" pitchFamily="2" charset="2"/>
              <a:buChar char="Ø"/>
            </a:pPr>
            <a:r>
              <a:rPr kumimoji="1" lang="ja-JP" altLang="en-US" sz="2400" dirty="0" smtClean="0"/>
              <a:t>電子・陽電子の対</a:t>
            </a:r>
            <a:endParaRPr kumimoji="1" lang="en-US" altLang="ja-JP" sz="2400" dirty="0" smtClean="0"/>
          </a:p>
          <a:p>
            <a:pPr marL="342900" indent="-342900">
              <a:buFont typeface="Wingdings" panose="05000000000000000000" pitchFamily="2" charset="2"/>
              <a:buChar char="Ø"/>
            </a:pPr>
            <a:r>
              <a:rPr lang="en-US" altLang="ja-JP" sz="2400" dirty="0" smtClean="0"/>
              <a:t>μ</a:t>
            </a:r>
            <a:r>
              <a:rPr lang="ja-JP" altLang="en-US" sz="2400" dirty="0" smtClean="0"/>
              <a:t>粒子・反</a:t>
            </a:r>
            <a:r>
              <a:rPr lang="en-US" altLang="ja-JP" sz="2400" dirty="0" smtClean="0"/>
              <a:t>μ</a:t>
            </a:r>
            <a:r>
              <a:rPr lang="ja-JP" altLang="en-US" sz="2400" dirty="0" smtClean="0"/>
              <a:t>粒子の対</a:t>
            </a:r>
            <a:endParaRPr kumimoji="1" lang="ja-JP" altLang="en-US" sz="2400" dirty="0"/>
          </a:p>
        </p:txBody>
      </p:sp>
      <p:cxnSp>
        <p:nvCxnSpPr>
          <p:cNvPr id="6" name="直線コネクタ 5"/>
          <p:cNvCxnSpPr/>
          <p:nvPr/>
        </p:nvCxnSpPr>
        <p:spPr>
          <a:xfrm flipV="1">
            <a:off x="4144694" y="2953468"/>
            <a:ext cx="2223247" cy="636494"/>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flipV="1">
            <a:off x="4144694" y="3494151"/>
            <a:ext cx="2223247" cy="95811"/>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9" name="Freeform 488"/>
          <p:cNvSpPr>
            <a:spLocks/>
          </p:cNvSpPr>
          <p:nvPr/>
        </p:nvSpPr>
        <p:spPr bwMode="auto">
          <a:xfrm rot="20980365">
            <a:off x="2359973" y="3556517"/>
            <a:ext cx="1781980" cy="191621"/>
          </a:xfrm>
          <a:custGeom>
            <a:avLst/>
            <a:gdLst>
              <a:gd name="T0" fmla="*/ 0 w 1451"/>
              <a:gd name="T1" fmla="*/ 91 h 91"/>
              <a:gd name="T2" fmla="*/ 181 w 1451"/>
              <a:gd name="T3" fmla="*/ 0 h 91"/>
              <a:gd name="T4" fmla="*/ 363 w 1451"/>
              <a:gd name="T5" fmla="*/ 91 h 91"/>
              <a:gd name="T6" fmla="*/ 544 w 1451"/>
              <a:gd name="T7" fmla="*/ 0 h 91"/>
              <a:gd name="T8" fmla="*/ 726 w 1451"/>
              <a:gd name="T9" fmla="*/ 91 h 91"/>
              <a:gd name="T10" fmla="*/ 907 w 1451"/>
              <a:gd name="T11" fmla="*/ 0 h 91"/>
              <a:gd name="T12" fmla="*/ 1089 w 1451"/>
              <a:gd name="T13" fmla="*/ 91 h 91"/>
              <a:gd name="T14" fmla="*/ 1270 w 1451"/>
              <a:gd name="T15" fmla="*/ 0 h 91"/>
              <a:gd name="T16" fmla="*/ 1451 w 1451"/>
              <a:gd name="T17"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1" h="91">
                <a:moveTo>
                  <a:pt x="0" y="91"/>
                </a:moveTo>
                <a:cubicBezTo>
                  <a:pt x="60" y="45"/>
                  <a:pt x="121" y="0"/>
                  <a:pt x="181" y="0"/>
                </a:cubicBezTo>
                <a:cubicBezTo>
                  <a:pt x="241" y="0"/>
                  <a:pt x="303" y="91"/>
                  <a:pt x="363" y="91"/>
                </a:cubicBezTo>
                <a:cubicBezTo>
                  <a:pt x="423" y="91"/>
                  <a:pt x="484" y="0"/>
                  <a:pt x="544" y="0"/>
                </a:cubicBezTo>
                <a:cubicBezTo>
                  <a:pt x="604" y="0"/>
                  <a:pt x="666" y="91"/>
                  <a:pt x="726" y="91"/>
                </a:cubicBezTo>
                <a:cubicBezTo>
                  <a:pt x="786" y="91"/>
                  <a:pt x="847" y="0"/>
                  <a:pt x="907" y="0"/>
                </a:cubicBezTo>
                <a:cubicBezTo>
                  <a:pt x="967" y="0"/>
                  <a:pt x="1029" y="91"/>
                  <a:pt x="1089" y="91"/>
                </a:cubicBezTo>
                <a:cubicBezTo>
                  <a:pt x="1149" y="91"/>
                  <a:pt x="1210" y="0"/>
                  <a:pt x="1270" y="0"/>
                </a:cubicBezTo>
                <a:cubicBezTo>
                  <a:pt x="1330" y="0"/>
                  <a:pt x="1390" y="45"/>
                  <a:pt x="1451" y="91"/>
                </a:cubicBezTo>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 name="テキスト ボックス 9"/>
          <p:cNvSpPr txBox="1"/>
          <p:nvPr/>
        </p:nvSpPr>
        <p:spPr>
          <a:xfrm>
            <a:off x="691206" y="6027003"/>
            <a:ext cx="8225329" cy="830997"/>
          </a:xfrm>
          <a:prstGeom prst="rect">
            <a:avLst/>
          </a:prstGeom>
          <a:noFill/>
        </p:spPr>
        <p:txBody>
          <a:bodyPr wrap="none" rtlCol="0">
            <a:spAutoFit/>
          </a:bodyPr>
          <a:lstStyle/>
          <a:p>
            <a:pPr marL="342900" indent="-342900">
              <a:buFont typeface="Arial" panose="020B0604020202020204" pitchFamily="34" charset="0"/>
              <a:buChar char="•"/>
            </a:pPr>
            <a:r>
              <a:rPr lang="ja-JP" altLang="en-US" sz="2400" dirty="0" smtClean="0"/>
              <a:t>レプトン</a:t>
            </a:r>
            <a:r>
              <a:rPr lang="ja-JP" altLang="en-US" sz="2400" dirty="0"/>
              <a:t>対</a:t>
            </a:r>
            <a:r>
              <a:rPr lang="ja-JP" altLang="en-US" sz="2400" dirty="0" smtClean="0"/>
              <a:t>は、</a:t>
            </a:r>
            <a:r>
              <a:rPr lang="ja-JP" altLang="en-US" sz="2400" b="1" dirty="0" smtClean="0"/>
              <a:t>仮想光子の崩壊</a:t>
            </a:r>
            <a:r>
              <a:rPr lang="ja-JP" altLang="en-US" sz="2400" dirty="0" smtClean="0"/>
              <a:t>により生成します</a:t>
            </a:r>
            <a:endParaRPr lang="en-US" altLang="ja-JP" sz="2400" dirty="0" smtClean="0"/>
          </a:p>
          <a:p>
            <a:pPr marL="342900" indent="-342900">
              <a:buFont typeface="Arial" panose="020B0604020202020204" pitchFamily="34" charset="0"/>
              <a:buChar char="•"/>
            </a:pPr>
            <a:r>
              <a:rPr kumimoji="1" lang="ja-JP" altLang="en-US" sz="2400" dirty="0" smtClean="0"/>
              <a:t>レプトン</a:t>
            </a:r>
            <a:r>
              <a:rPr kumimoji="1" lang="ja-JP" altLang="en-US" sz="2400" dirty="0"/>
              <a:t>対</a:t>
            </a:r>
            <a:r>
              <a:rPr kumimoji="1" lang="ja-JP" altLang="en-US" sz="2400" dirty="0" smtClean="0"/>
              <a:t>を数えると、</a:t>
            </a:r>
            <a:r>
              <a:rPr kumimoji="1" lang="ja-JP" altLang="en-US" sz="2400" b="1" dirty="0" smtClean="0"/>
              <a:t>仮想光子の生成量</a:t>
            </a:r>
            <a:r>
              <a:rPr kumimoji="1" lang="ja-JP" altLang="en-US" sz="2400" dirty="0" smtClean="0"/>
              <a:t>が分かります</a:t>
            </a:r>
            <a:endParaRPr kumimoji="1" lang="ja-JP" altLang="en-US" sz="2400" dirty="0"/>
          </a:p>
        </p:txBody>
      </p:sp>
      <p:pic>
        <p:nvPicPr>
          <p:cNvPr id="11" name="TexTeXPicture" descr="&lt;?xml version=&quot;1.0&quot; encoding=&quot;utf-16&quot;?&gt;&#10;&lt;TeXTeX&gt;&#10;  &lt;preamble&gt;\documentclass{jarticle}&#10;\usepackage{amsmath}&#10;\pagestyle{empty}&lt;/preamble&gt;&#10;  &lt;body&gt;\begin{align*} &#10;e^+&#10;\end{align*}&lt;/body&gt;&#10;  &lt;fcolor&gt;FF000000&lt;/fcolor&gt;&#10;  &lt;bcolor&gt;FFFFFFFF&lt;/bcolor&gt;&#10;  &lt;transparent&gt;True&lt;/transparent&gt;&#10;  &lt;resolution&gt;1800&lt;/resolution&gt;&#10;  &lt;imageh&gt;213&lt;/imageh&gt;&#10;  &lt;imagew&gt;246&lt;/imagew&gt;&#10;  &lt;scale&gt;50&lt;/scale&gt;&#10;  &lt;cursor&gt;19&lt;/cursor&gt;&#10;&lt;/TeXTeX&g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20340" y="3245941"/>
            <a:ext cx="352023" cy="304800"/>
          </a:xfrm>
          <a:prstGeom prst="rect">
            <a:avLst/>
          </a:prstGeom>
        </p:spPr>
      </p:pic>
      <p:pic>
        <p:nvPicPr>
          <p:cNvPr id="13" name="TexTeXPicture" descr="&lt;?xml version=&quot;1.0&quot; encoding=&quot;utf-16&quot;?&gt;&#10;&lt;TeXTeX&gt;&#10;  &lt;preamble&gt;\documentclass{jarticle}&#10;\usepackage{amsmath}&#10;\pagestyle{empty}&lt;/preamble&gt;&#10;  &lt;body&gt;\begin{align*} &#10;e^-&#10;\end{align*}&lt;/body&gt;&#10;  &lt;fcolor&gt;FF000000&lt;/fcolor&gt;&#10;  &lt;bcolor&gt;FFFFFFFF&lt;/bcolor&gt;&#10;  &lt;transparent&gt;True&lt;/transparent&gt;&#10;  &lt;resolution&gt;1800&lt;/resolution&gt;&#10;  &lt;imageh&gt;153&lt;/imageh&gt;&#10;  &lt;imagew&gt;242&lt;/imagew&gt;&#10;  &lt;scale&gt;50&lt;/scale&gt;&#10;  &lt;cursor&gt;19&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0340" y="2801068"/>
            <a:ext cx="346299" cy="218941"/>
          </a:xfrm>
          <a:prstGeom prst="rect">
            <a:avLst/>
          </a:prstGeom>
        </p:spPr>
      </p:pic>
      <p:cxnSp>
        <p:nvCxnSpPr>
          <p:cNvPr id="16" name="直線コネクタ 15"/>
          <p:cNvCxnSpPr/>
          <p:nvPr/>
        </p:nvCxnSpPr>
        <p:spPr>
          <a:xfrm flipV="1">
            <a:off x="4395705" y="4224962"/>
            <a:ext cx="1720843" cy="61564"/>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4399617" y="4310235"/>
            <a:ext cx="1716931" cy="309830"/>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18" name="Freeform 488"/>
          <p:cNvSpPr>
            <a:spLocks/>
          </p:cNvSpPr>
          <p:nvPr/>
        </p:nvSpPr>
        <p:spPr bwMode="auto">
          <a:xfrm rot="461066">
            <a:off x="2624345" y="4009704"/>
            <a:ext cx="1781980" cy="191621"/>
          </a:xfrm>
          <a:custGeom>
            <a:avLst/>
            <a:gdLst>
              <a:gd name="T0" fmla="*/ 0 w 1451"/>
              <a:gd name="T1" fmla="*/ 91 h 91"/>
              <a:gd name="T2" fmla="*/ 181 w 1451"/>
              <a:gd name="T3" fmla="*/ 0 h 91"/>
              <a:gd name="T4" fmla="*/ 363 w 1451"/>
              <a:gd name="T5" fmla="*/ 91 h 91"/>
              <a:gd name="T6" fmla="*/ 544 w 1451"/>
              <a:gd name="T7" fmla="*/ 0 h 91"/>
              <a:gd name="T8" fmla="*/ 726 w 1451"/>
              <a:gd name="T9" fmla="*/ 91 h 91"/>
              <a:gd name="T10" fmla="*/ 907 w 1451"/>
              <a:gd name="T11" fmla="*/ 0 h 91"/>
              <a:gd name="T12" fmla="*/ 1089 w 1451"/>
              <a:gd name="T13" fmla="*/ 91 h 91"/>
              <a:gd name="T14" fmla="*/ 1270 w 1451"/>
              <a:gd name="T15" fmla="*/ 0 h 91"/>
              <a:gd name="T16" fmla="*/ 1451 w 1451"/>
              <a:gd name="T17"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1" h="91">
                <a:moveTo>
                  <a:pt x="0" y="91"/>
                </a:moveTo>
                <a:cubicBezTo>
                  <a:pt x="60" y="45"/>
                  <a:pt x="121" y="0"/>
                  <a:pt x="181" y="0"/>
                </a:cubicBezTo>
                <a:cubicBezTo>
                  <a:pt x="241" y="0"/>
                  <a:pt x="303" y="91"/>
                  <a:pt x="363" y="91"/>
                </a:cubicBezTo>
                <a:cubicBezTo>
                  <a:pt x="423" y="91"/>
                  <a:pt x="484" y="0"/>
                  <a:pt x="544" y="0"/>
                </a:cubicBezTo>
                <a:cubicBezTo>
                  <a:pt x="604" y="0"/>
                  <a:pt x="666" y="91"/>
                  <a:pt x="726" y="91"/>
                </a:cubicBezTo>
                <a:cubicBezTo>
                  <a:pt x="786" y="91"/>
                  <a:pt x="847" y="0"/>
                  <a:pt x="907" y="0"/>
                </a:cubicBezTo>
                <a:cubicBezTo>
                  <a:pt x="967" y="0"/>
                  <a:pt x="1029" y="91"/>
                  <a:pt x="1089" y="91"/>
                </a:cubicBezTo>
                <a:cubicBezTo>
                  <a:pt x="1149" y="91"/>
                  <a:pt x="1210" y="0"/>
                  <a:pt x="1270" y="0"/>
                </a:cubicBezTo>
                <a:cubicBezTo>
                  <a:pt x="1330" y="0"/>
                  <a:pt x="1390" y="45"/>
                  <a:pt x="1451" y="91"/>
                </a:cubicBezTo>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pic>
        <p:nvPicPr>
          <p:cNvPr id="19" name="TexTeXPicture" descr="&lt;?xml version=&quot;1.0&quot; encoding=&quot;utf-16&quot;?&gt;&#10;&lt;TeXTeX&gt;&#10;  &lt;preamble&gt;\documentclass{jarticle}&#10;\usepackage{amsmath}&#10;\pagestyle{empty}&lt;/preamble&gt;&#10;  &lt;body&gt;\begin{align*} &#10;e^+&#10;\end{align*}&lt;/body&gt;&#10;  &lt;fcolor&gt;FF000000&lt;/fcolor&gt;&#10;  &lt;bcolor&gt;FFFFFFFF&lt;/bcolor&gt;&#10;  &lt;transparent&gt;True&lt;/transparent&gt;&#10;  &lt;resolution&gt;1800&lt;/resolution&gt;&#10;  &lt;imageh&gt;213&lt;/imageh&gt;&#10;  &lt;imagew&gt;246&lt;/imagew&gt;&#10;  &lt;scale&gt;50&lt;/scale&gt;&#10;  &lt;cursor&gt;19&lt;/cursor&gt;&#10;&lt;/TeXTeX&g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63223" y="4404932"/>
            <a:ext cx="352023" cy="304800"/>
          </a:xfrm>
          <a:prstGeom prst="rect">
            <a:avLst/>
          </a:prstGeom>
        </p:spPr>
      </p:pic>
      <p:pic>
        <p:nvPicPr>
          <p:cNvPr id="20" name="TexTeXPicture" descr="&lt;?xml version=&quot;1.0&quot; encoding=&quot;utf-16&quot;?&gt;&#10;&lt;TeXTeX&gt;&#10;  &lt;preamble&gt;\documentclass{jarticle}&#10;\usepackage{amsmath}&#10;\pagestyle{empty}&lt;/preamble&gt;&#10;  &lt;body&gt;\begin{align*} &#10;e^-&#10;\end{align*}&lt;/body&gt;&#10;  &lt;fcolor&gt;FF000000&lt;/fcolor&gt;&#10;  &lt;bcolor&gt;FFFFFFFF&lt;/bcolor&gt;&#10;  &lt;transparent&gt;True&lt;/transparent&gt;&#10;  &lt;resolution&gt;1800&lt;/resolution&gt;&#10;  &lt;imageh&gt;153&lt;/imageh&gt;&#10;  &lt;imagew&gt;242&lt;/imagew&gt;&#10;  &lt;scale&gt;50&lt;/scale&gt;&#10;  &lt;cursor&gt;19&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68947" y="4072562"/>
            <a:ext cx="346299" cy="218941"/>
          </a:xfrm>
          <a:prstGeom prst="rect">
            <a:avLst/>
          </a:prstGeom>
        </p:spPr>
      </p:pic>
      <p:cxnSp>
        <p:nvCxnSpPr>
          <p:cNvPr id="21" name="直線コネクタ 20"/>
          <p:cNvCxnSpPr/>
          <p:nvPr/>
        </p:nvCxnSpPr>
        <p:spPr>
          <a:xfrm>
            <a:off x="4317411" y="5086627"/>
            <a:ext cx="2315390" cy="26365"/>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4301980" y="5081650"/>
            <a:ext cx="2330821" cy="572026"/>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23" name="Freeform 488"/>
          <p:cNvSpPr>
            <a:spLocks/>
          </p:cNvSpPr>
          <p:nvPr/>
        </p:nvSpPr>
        <p:spPr bwMode="auto">
          <a:xfrm rot="348071">
            <a:off x="2524860" y="4802951"/>
            <a:ext cx="1781980" cy="191621"/>
          </a:xfrm>
          <a:custGeom>
            <a:avLst/>
            <a:gdLst>
              <a:gd name="T0" fmla="*/ 0 w 1451"/>
              <a:gd name="T1" fmla="*/ 91 h 91"/>
              <a:gd name="T2" fmla="*/ 181 w 1451"/>
              <a:gd name="T3" fmla="*/ 0 h 91"/>
              <a:gd name="T4" fmla="*/ 363 w 1451"/>
              <a:gd name="T5" fmla="*/ 91 h 91"/>
              <a:gd name="T6" fmla="*/ 544 w 1451"/>
              <a:gd name="T7" fmla="*/ 0 h 91"/>
              <a:gd name="T8" fmla="*/ 726 w 1451"/>
              <a:gd name="T9" fmla="*/ 91 h 91"/>
              <a:gd name="T10" fmla="*/ 907 w 1451"/>
              <a:gd name="T11" fmla="*/ 0 h 91"/>
              <a:gd name="T12" fmla="*/ 1089 w 1451"/>
              <a:gd name="T13" fmla="*/ 91 h 91"/>
              <a:gd name="T14" fmla="*/ 1270 w 1451"/>
              <a:gd name="T15" fmla="*/ 0 h 91"/>
              <a:gd name="T16" fmla="*/ 1451 w 1451"/>
              <a:gd name="T17"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1" h="91">
                <a:moveTo>
                  <a:pt x="0" y="91"/>
                </a:moveTo>
                <a:cubicBezTo>
                  <a:pt x="60" y="45"/>
                  <a:pt x="121" y="0"/>
                  <a:pt x="181" y="0"/>
                </a:cubicBezTo>
                <a:cubicBezTo>
                  <a:pt x="241" y="0"/>
                  <a:pt x="303" y="91"/>
                  <a:pt x="363" y="91"/>
                </a:cubicBezTo>
                <a:cubicBezTo>
                  <a:pt x="423" y="91"/>
                  <a:pt x="484" y="0"/>
                  <a:pt x="544" y="0"/>
                </a:cubicBezTo>
                <a:cubicBezTo>
                  <a:pt x="604" y="0"/>
                  <a:pt x="666" y="91"/>
                  <a:pt x="726" y="91"/>
                </a:cubicBezTo>
                <a:cubicBezTo>
                  <a:pt x="786" y="91"/>
                  <a:pt x="847" y="0"/>
                  <a:pt x="907" y="0"/>
                </a:cubicBezTo>
                <a:cubicBezTo>
                  <a:pt x="967" y="0"/>
                  <a:pt x="1029" y="91"/>
                  <a:pt x="1089" y="91"/>
                </a:cubicBezTo>
                <a:cubicBezTo>
                  <a:pt x="1149" y="91"/>
                  <a:pt x="1210" y="0"/>
                  <a:pt x="1270" y="0"/>
                </a:cubicBezTo>
                <a:cubicBezTo>
                  <a:pt x="1330" y="0"/>
                  <a:pt x="1390" y="45"/>
                  <a:pt x="1451" y="91"/>
                </a:cubicBezTo>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pic>
        <p:nvPicPr>
          <p:cNvPr id="34" name="TexTeXPicture" descr="&lt;?xml version=&quot;1.0&quot; encoding=&quot;utf-16&quot;?&gt;&#10;&lt;TeXTeX&gt;&#10;  &lt;preamble&gt;\documentclass{jarticle}&#10;\usepackage{amsmath}&#10;\pagestyle{empty}&lt;/preamble&gt;&#10;  &lt;body&gt;\begin{align*} &#10;\mu^-&#10;\end{align*}&lt;/body&gt;&#10;  &lt;fcolor&gt;FF000000&lt;/fcolor&gt;&#10;  &lt;bcolor&gt;FFFFFFFF&lt;/bcolor&gt;&#10;  &lt;transparent&gt;True&lt;/transparent&gt;&#10;  &lt;resolution&gt;1800&lt;/resolution&gt;&#10;  &lt;imageh&gt;205&lt;/imageh&gt;&#10;  &lt;imagew&gt;280&lt;/imagew&gt;&#10;  &lt;scale&gt;50&lt;/scale&gt;&#10;  &lt;cursor&gt;19&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72914" y="5062944"/>
            <a:ext cx="400677" cy="293352"/>
          </a:xfrm>
          <a:prstGeom prst="rect">
            <a:avLst/>
          </a:prstGeom>
        </p:spPr>
      </p:pic>
      <p:pic>
        <p:nvPicPr>
          <p:cNvPr id="35" name="TexTeXPicture" descr="&lt;?xml version=&quot;1.0&quot; encoding=&quot;utf-16&quot;?&gt;&#10;&lt;TeXTeX&gt;&#10;  &lt;preamble&gt;\documentclass{jarticle}&#10;\usepackage{amsmath}&#10;\pagestyle{empty}&lt;/preamble&gt;&#10;  &lt;body&gt;\begin{align*} &#10;\mu^+&#10;\end{align*}&lt;/body&gt;&#10;  &lt;fcolor&gt;FF000000&lt;/fcolor&gt;&#10;  &lt;bcolor&gt;FFFFFFFF&lt;/bcolor&gt;&#10;  &lt;transparent&gt;True&lt;/transparent&gt;&#10;  &lt;resolution&gt;1800&lt;/resolution&gt;&#10;  &lt;imageh&gt;265&lt;/imageh&gt;&#10;  &lt;imagew&gt;284&lt;/imagew&gt;&#10;  &lt;scale&gt;50&lt;/scale&gt;&#10;  &lt;cursor&gt;19&lt;/cursor&gt;&#10;&lt;/TeXTeX&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72914" y="5404070"/>
            <a:ext cx="406401" cy="379211"/>
          </a:xfrm>
          <a:prstGeom prst="rect">
            <a:avLst/>
          </a:prstGeom>
        </p:spPr>
      </p:pic>
      <p:sp>
        <p:nvSpPr>
          <p:cNvPr id="37" name="テキスト ボックス 36"/>
          <p:cNvSpPr txBox="1"/>
          <p:nvPr/>
        </p:nvSpPr>
        <p:spPr>
          <a:xfrm>
            <a:off x="3861463" y="2447234"/>
            <a:ext cx="2339102" cy="461665"/>
          </a:xfrm>
          <a:prstGeom prst="rect">
            <a:avLst/>
          </a:prstGeom>
          <a:noFill/>
        </p:spPr>
        <p:txBody>
          <a:bodyPr wrap="none" rtlCol="0">
            <a:spAutoFit/>
          </a:bodyPr>
          <a:lstStyle/>
          <a:p>
            <a:r>
              <a:rPr kumimoji="1" lang="ja-JP" altLang="en-US" sz="2400" dirty="0" smtClean="0"/>
              <a:t>の数のことです</a:t>
            </a:r>
            <a:endParaRPr kumimoji="1" lang="ja-JP" altLang="en-US" sz="2400" dirty="0"/>
          </a:p>
        </p:txBody>
      </p:sp>
      <p:sp>
        <p:nvSpPr>
          <p:cNvPr id="43" name="円/楕円 42"/>
          <p:cNvSpPr/>
          <p:nvPr/>
        </p:nvSpPr>
        <p:spPr>
          <a:xfrm>
            <a:off x="-275732" y="3197377"/>
            <a:ext cx="3476634" cy="2553222"/>
          </a:xfrm>
          <a:prstGeom prst="ellipse">
            <a:avLst/>
          </a:prstGeom>
          <a:gradFill flip="none" rotWithShape="1">
            <a:gsLst>
              <a:gs pos="0">
                <a:schemeClr val="accent2"/>
              </a:gs>
              <a:gs pos="100000">
                <a:schemeClr val="accent1">
                  <a:lumMod val="100000"/>
                  <a:alpha val="31000"/>
                </a:schemeClr>
              </a:gs>
            </a:gsLst>
            <a:path path="circle">
              <a:fillToRect l="50000" t="50000" r="50000" b="50000"/>
            </a:path>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44" name="正方形/長方形 43"/>
          <p:cNvSpPr/>
          <p:nvPr/>
        </p:nvSpPr>
        <p:spPr>
          <a:xfrm>
            <a:off x="-275732" y="3084941"/>
            <a:ext cx="820677" cy="28008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0" name="グループ化 29"/>
          <p:cNvGrpSpPr/>
          <p:nvPr/>
        </p:nvGrpSpPr>
        <p:grpSpPr>
          <a:xfrm>
            <a:off x="7013400" y="2760580"/>
            <a:ext cx="1744974" cy="847311"/>
            <a:chOff x="7013400" y="2760580"/>
            <a:chExt cx="1744974" cy="847311"/>
          </a:xfrm>
        </p:grpSpPr>
        <p:sp>
          <p:nvSpPr>
            <p:cNvPr id="31" name="テキスト ボックス 30"/>
            <p:cNvSpPr txBox="1"/>
            <p:nvPr/>
          </p:nvSpPr>
          <p:spPr>
            <a:xfrm>
              <a:off x="7291306" y="2998231"/>
              <a:ext cx="1467068" cy="400110"/>
            </a:xfrm>
            <a:prstGeom prst="rect">
              <a:avLst/>
            </a:prstGeom>
            <a:noFill/>
          </p:spPr>
          <p:txBody>
            <a:bodyPr wrap="none" rtlCol="0">
              <a:spAutoFit/>
            </a:bodyPr>
            <a:lstStyle/>
            <a:p>
              <a:pPr algn="ctr"/>
              <a:r>
                <a:rPr kumimoji="1" lang="ja-JP" altLang="en-US" sz="2000" dirty="0" smtClean="0">
                  <a:solidFill>
                    <a:schemeClr val="accent2">
                      <a:lumMod val="50000"/>
                    </a:schemeClr>
                  </a:solidFill>
                </a:rPr>
                <a:t>レプトン対</a:t>
              </a:r>
              <a:endParaRPr kumimoji="1" lang="ja-JP" altLang="en-US" sz="2000" dirty="0">
                <a:solidFill>
                  <a:schemeClr val="accent2">
                    <a:lumMod val="50000"/>
                  </a:schemeClr>
                </a:solidFill>
              </a:endParaRPr>
            </a:p>
          </p:txBody>
        </p:sp>
        <p:sp>
          <p:nvSpPr>
            <p:cNvPr id="32" name="右中かっこ 31"/>
            <p:cNvSpPr/>
            <p:nvPr/>
          </p:nvSpPr>
          <p:spPr>
            <a:xfrm>
              <a:off x="7013400" y="2760580"/>
              <a:ext cx="277906" cy="847311"/>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grpSp>
        <p:nvGrpSpPr>
          <p:cNvPr id="33" name="グループ化 32"/>
          <p:cNvGrpSpPr/>
          <p:nvPr/>
        </p:nvGrpSpPr>
        <p:grpSpPr>
          <a:xfrm>
            <a:off x="6783643" y="3946707"/>
            <a:ext cx="1744486" cy="847311"/>
            <a:chOff x="6783643" y="3946707"/>
            <a:chExt cx="1744486" cy="847311"/>
          </a:xfrm>
        </p:grpSpPr>
        <p:sp>
          <p:nvSpPr>
            <p:cNvPr id="36" name="テキスト ボックス 35"/>
            <p:cNvSpPr txBox="1"/>
            <p:nvPr/>
          </p:nvSpPr>
          <p:spPr>
            <a:xfrm>
              <a:off x="7061061" y="4182032"/>
              <a:ext cx="1467068" cy="400110"/>
            </a:xfrm>
            <a:prstGeom prst="rect">
              <a:avLst/>
            </a:prstGeom>
            <a:noFill/>
          </p:spPr>
          <p:txBody>
            <a:bodyPr wrap="none" rtlCol="0">
              <a:spAutoFit/>
            </a:bodyPr>
            <a:lstStyle/>
            <a:p>
              <a:pPr algn="ctr"/>
              <a:r>
                <a:rPr kumimoji="1" lang="ja-JP" altLang="en-US" sz="2000" dirty="0" smtClean="0">
                  <a:solidFill>
                    <a:schemeClr val="accent2">
                      <a:lumMod val="50000"/>
                    </a:schemeClr>
                  </a:solidFill>
                </a:rPr>
                <a:t>レプトン対</a:t>
              </a:r>
              <a:endParaRPr kumimoji="1" lang="ja-JP" altLang="en-US" sz="2000" dirty="0">
                <a:solidFill>
                  <a:schemeClr val="accent2">
                    <a:lumMod val="50000"/>
                  </a:schemeClr>
                </a:solidFill>
              </a:endParaRPr>
            </a:p>
          </p:txBody>
        </p:sp>
        <p:sp>
          <p:nvSpPr>
            <p:cNvPr id="45" name="右中かっこ 44"/>
            <p:cNvSpPr/>
            <p:nvPr/>
          </p:nvSpPr>
          <p:spPr>
            <a:xfrm>
              <a:off x="6783643" y="3946707"/>
              <a:ext cx="277906" cy="847311"/>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grpSp>
        <p:nvGrpSpPr>
          <p:cNvPr id="46" name="グループ化 45"/>
          <p:cNvGrpSpPr/>
          <p:nvPr/>
        </p:nvGrpSpPr>
        <p:grpSpPr>
          <a:xfrm>
            <a:off x="7295782" y="5012239"/>
            <a:ext cx="1744974" cy="847311"/>
            <a:chOff x="7295782" y="5012239"/>
            <a:chExt cx="1744974" cy="847311"/>
          </a:xfrm>
        </p:grpSpPr>
        <p:sp>
          <p:nvSpPr>
            <p:cNvPr id="47" name="テキスト ボックス 46"/>
            <p:cNvSpPr txBox="1"/>
            <p:nvPr/>
          </p:nvSpPr>
          <p:spPr>
            <a:xfrm>
              <a:off x="7573688" y="5235839"/>
              <a:ext cx="1467068" cy="400110"/>
            </a:xfrm>
            <a:prstGeom prst="rect">
              <a:avLst/>
            </a:prstGeom>
            <a:noFill/>
          </p:spPr>
          <p:txBody>
            <a:bodyPr wrap="none" rtlCol="0">
              <a:spAutoFit/>
            </a:bodyPr>
            <a:lstStyle/>
            <a:p>
              <a:pPr algn="ctr"/>
              <a:r>
                <a:rPr kumimoji="1" lang="ja-JP" altLang="en-US" sz="2000" dirty="0" smtClean="0">
                  <a:solidFill>
                    <a:schemeClr val="accent2">
                      <a:lumMod val="50000"/>
                    </a:schemeClr>
                  </a:solidFill>
                </a:rPr>
                <a:t>レプトン対</a:t>
              </a:r>
              <a:endParaRPr kumimoji="1" lang="ja-JP" altLang="en-US" sz="2000" dirty="0">
                <a:solidFill>
                  <a:schemeClr val="accent2">
                    <a:lumMod val="50000"/>
                  </a:schemeClr>
                </a:solidFill>
              </a:endParaRPr>
            </a:p>
          </p:txBody>
        </p:sp>
        <p:sp>
          <p:nvSpPr>
            <p:cNvPr id="48" name="右中かっこ 47"/>
            <p:cNvSpPr/>
            <p:nvPr/>
          </p:nvSpPr>
          <p:spPr>
            <a:xfrm>
              <a:off x="7295782" y="5012239"/>
              <a:ext cx="277906" cy="847311"/>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spTree>
    <p:extLst>
      <p:ext uri="{BB962C8B-B14F-4D97-AF65-F5344CB8AC3E}">
        <p14:creationId xmlns:p14="http://schemas.microsoft.com/office/powerpoint/2010/main" val="11776419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角丸四角形 41"/>
          <p:cNvSpPr/>
          <p:nvPr/>
        </p:nvSpPr>
        <p:spPr>
          <a:xfrm>
            <a:off x="5916710" y="4678983"/>
            <a:ext cx="3050856" cy="2017651"/>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sp>
        <p:nvSpPr>
          <p:cNvPr id="29" name="正方形/長方形 28"/>
          <p:cNvSpPr/>
          <p:nvPr/>
        </p:nvSpPr>
        <p:spPr>
          <a:xfrm>
            <a:off x="1509891" y="4028626"/>
            <a:ext cx="2352971" cy="2118415"/>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角丸四角形吹き出し 27"/>
          <p:cNvSpPr/>
          <p:nvPr/>
        </p:nvSpPr>
        <p:spPr>
          <a:xfrm>
            <a:off x="3680885" y="4323923"/>
            <a:ext cx="1441798" cy="791933"/>
          </a:xfrm>
          <a:prstGeom prst="wedgeRoundRectCallout">
            <a:avLst>
              <a:gd name="adj1" fmla="val -64521"/>
              <a:gd name="adj2" fmla="val -34264"/>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27" name="角丸四角形吹き出し 26"/>
          <p:cNvSpPr/>
          <p:nvPr/>
        </p:nvSpPr>
        <p:spPr>
          <a:xfrm>
            <a:off x="6746795" y="2297566"/>
            <a:ext cx="1886216" cy="923330"/>
          </a:xfrm>
          <a:prstGeom prst="wedgeRoundRectCallout">
            <a:avLst>
              <a:gd name="adj1" fmla="val -56954"/>
              <a:gd name="adj2" fmla="val 33373"/>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5" name="Freeform 488"/>
          <p:cNvSpPr>
            <a:spLocks/>
          </p:cNvSpPr>
          <p:nvPr/>
        </p:nvSpPr>
        <p:spPr bwMode="auto">
          <a:xfrm rot="830718">
            <a:off x="6147683" y="3393987"/>
            <a:ext cx="1781980" cy="191621"/>
          </a:xfrm>
          <a:custGeom>
            <a:avLst/>
            <a:gdLst>
              <a:gd name="T0" fmla="*/ 0 w 1451"/>
              <a:gd name="T1" fmla="*/ 91 h 91"/>
              <a:gd name="T2" fmla="*/ 181 w 1451"/>
              <a:gd name="T3" fmla="*/ 0 h 91"/>
              <a:gd name="T4" fmla="*/ 363 w 1451"/>
              <a:gd name="T5" fmla="*/ 91 h 91"/>
              <a:gd name="T6" fmla="*/ 544 w 1451"/>
              <a:gd name="T7" fmla="*/ 0 h 91"/>
              <a:gd name="T8" fmla="*/ 726 w 1451"/>
              <a:gd name="T9" fmla="*/ 91 h 91"/>
              <a:gd name="T10" fmla="*/ 907 w 1451"/>
              <a:gd name="T11" fmla="*/ 0 h 91"/>
              <a:gd name="T12" fmla="*/ 1089 w 1451"/>
              <a:gd name="T13" fmla="*/ 91 h 91"/>
              <a:gd name="T14" fmla="*/ 1270 w 1451"/>
              <a:gd name="T15" fmla="*/ 0 h 91"/>
              <a:gd name="T16" fmla="*/ 1451 w 1451"/>
              <a:gd name="T17"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1" h="91">
                <a:moveTo>
                  <a:pt x="0" y="91"/>
                </a:moveTo>
                <a:cubicBezTo>
                  <a:pt x="60" y="45"/>
                  <a:pt x="121" y="0"/>
                  <a:pt x="181" y="0"/>
                </a:cubicBezTo>
                <a:cubicBezTo>
                  <a:pt x="241" y="0"/>
                  <a:pt x="303" y="91"/>
                  <a:pt x="363" y="91"/>
                </a:cubicBezTo>
                <a:cubicBezTo>
                  <a:pt x="423" y="91"/>
                  <a:pt x="484" y="0"/>
                  <a:pt x="544" y="0"/>
                </a:cubicBezTo>
                <a:cubicBezTo>
                  <a:pt x="604" y="0"/>
                  <a:pt x="666" y="91"/>
                  <a:pt x="726" y="91"/>
                </a:cubicBezTo>
                <a:cubicBezTo>
                  <a:pt x="786" y="91"/>
                  <a:pt x="847" y="0"/>
                  <a:pt x="907" y="0"/>
                </a:cubicBezTo>
                <a:cubicBezTo>
                  <a:pt x="967" y="0"/>
                  <a:pt x="1029" y="91"/>
                  <a:pt x="1089" y="91"/>
                </a:cubicBezTo>
                <a:cubicBezTo>
                  <a:pt x="1149" y="91"/>
                  <a:pt x="1210" y="0"/>
                  <a:pt x="1270" y="0"/>
                </a:cubicBezTo>
                <a:cubicBezTo>
                  <a:pt x="1330" y="0"/>
                  <a:pt x="1390" y="45"/>
                  <a:pt x="1451" y="91"/>
                </a:cubicBezTo>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2" name="円/楕円 21"/>
          <p:cNvSpPr/>
          <p:nvPr/>
        </p:nvSpPr>
        <p:spPr>
          <a:xfrm>
            <a:off x="6084062" y="3101229"/>
            <a:ext cx="229383" cy="28803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smtClean="0"/>
              <a:t>仮想光子</a:t>
            </a:r>
            <a:r>
              <a:rPr kumimoji="1" lang="en-US" altLang="ja-JP" dirty="0" smtClean="0"/>
              <a:t>(virtual photon)</a:t>
            </a:r>
            <a:r>
              <a:rPr kumimoji="1" lang="ja-JP" altLang="en-US" dirty="0" smtClean="0"/>
              <a:t>とは？</a:t>
            </a:r>
            <a:endParaRPr kumimoji="1" lang="ja-JP" altLang="en-US" dirty="0"/>
          </a:p>
        </p:txBody>
      </p:sp>
      <p:sp>
        <p:nvSpPr>
          <p:cNvPr id="4" name="テキスト ボックス 3"/>
          <p:cNvSpPr txBox="1"/>
          <p:nvPr/>
        </p:nvSpPr>
        <p:spPr>
          <a:xfrm>
            <a:off x="510988" y="2277031"/>
            <a:ext cx="5599610" cy="830997"/>
          </a:xfrm>
          <a:prstGeom prst="rect">
            <a:avLst/>
          </a:prstGeom>
          <a:noFill/>
        </p:spPr>
        <p:txBody>
          <a:bodyPr wrap="none" rtlCol="0">
            <a:spAutoFit/>
          </a:bodyPr>
          <a:lstStyle/>
          <a:p>
            <a:pPr marL="342900" indent="-342900">
              <a:buFont typeface="Wingdings" panose="05000000000000000000" pitchFamily="2" charset="2"/>
              <a:buChar char="Ø"/>
            </a:pPr>
            <a:r>
              <a:rPr kumimoji="1" lang="ja-JP" altLang="en-US" sz="2400" dirty="0" smtClean="0"/>
              <a:t>実光子：</a:t>
            </a:r>
            <a:r>
              <a:rPr kumimoji="1" lang="en-US" altLang="ja-JP" sz="2400" dirty="0" smtClean="0"/>
              <a:t>E=pc</a:t>
            </a:r>
            <a:r>
              <a:rPr kumimoji="1" lang="ja-JP" altLang="en-US" sz="2400" dirty="0" smtClean="0"/>
              <a:t>の関係を満たした光子</a:t>
            </a:r>
            <a:endParaRPr kumimoji="1" lang="en-US" altLang="ja-JP" sz="2400" dirty="0" smtClean="0"/>
          </a:p>
          <a:p>
            <a:pPr marL="342900" indent="-342900">
              <a:buFont typeface="Wingdings" panose="05000000000000000000" pitchFamily="2" charset="2"/>
              <a:buChar char="Ø"/>
            </a:pPr>
            <a:r>
              <a:rPr lang="ja-JP" altLang="en-US" sz="2400" dirty="0" smtClean="0"/>
              <a:t>仮想光子：</a:t>
            </a:r>
            <a:r>
              <a:rPr lang="en-US" altLang="ja-JP" sz="2400" dirty="0" smtClean="0"/>
              <a:t>E=pc</a:t>
            </a:r>
            <a:r>
              <a:rPr lang="ja-JP" altLang="en-US" sz="2400" dirty="0" smtClean="0"/>
              <a:t>を満たさない光子</a:t>
            </a:r>
            <a:endParaRPr kumimoji="1" lang="ja-JP" altLang="en-US" sz="2400" dirty="0"/>
          </a:p>
        </p:txBody>
      </p:sp>
      <p:cxnSp>
        <p:nvCxnSpPr>
          <p:cNvPr id="7" name="直線矢印コネクタ 6"/>
          <p:cNvCxnSpPr/>
          <p:nvPr/>
        </p:nvCxnSpPr>
        <p:spPr>
          <a:xfrm flipH="1" flipV="1">
            <a:off x="1500927" y="3816219"/>
            <a:ext cx="8965" cy="2707341"/>
          </a:xfrm>
          <a:prstGeom prst="straightConnector1">
            <a:avLst/>
          </a:prstGeom>
          <a:ln w="38100">
            <a:tailEnd type="arrow" w="lg" len="lg"/>
          </a:ln>
        </p:spPr>
        <p:style>
          <a:lnRef idx="3">
            <a:schemeClr val="dk1"/>
          </a:lnRef>
          <a:fillRef idx="0">
            <a:schemeClr val="dk1"/>
          </a:fillRef>
          <a:effectRef idx="2">
            <a:schemeClr val="dk1"/>
          </a:effectRef>
          <a:fontRef idx="minor">
            <a:schemeClr val="tx1"/>
          </a:fontRef>
        </p:style>
      </p:cxnSp>
      <p:cxnSp>
        <p:nvCxnSpPr>
          <p:cNvPr id="10" name="直線矢印コネクタ 9"/>
          <p:cNvCxnSpPr/>
          <p:nvPr/>
        </p:nvCxnSpPr>
        <p:spPr>
          <a:xfrm>
            <a:off x="1264514" y="6147043"/>
            <a:ext cx="2904565" cy="0"/>
          </a:xfrm>
          <a:prstGeom prst="straightConnector1">
            <a:avLst/>
          </a:prstGeom>
          <a:ln w="38100">
            <a:tailEnd type="arrow" w="lg" len="lg"/>
          </a:ln>
        </p:spPr>
        <p:style>
          <a:lnRef idx="3">
            <a:schemeClr val="dk1"/>
          </a:lnRef>
          <a:fillRef idx="0">
            <a:schemeClr val="dk1"/>
          </a:fillRef>
          <a:effectRef idx="2">
            <a:schemeClr val="dk1"/>
          </a:effectRef>
          <a:fontRef idx="minor">
            <a:schemeClr val="tx1"/>
          </a:fontRef>
        </p:style>
      </p:cxnSp>
      <p:sp>
        <p:nvSpPr>
          <p:cNvPr id="16" name="テキスト ボックス 15"/>
          <p:cNvSpPr txBox="1"/>
          <p:nvPr/>
        </p:nvSpPr>
        <p:spPr>
          <a:xfrm rot="16200000">
            <a:off x="155558" y="4572195"/>
            <a:ext cx="1973617" cy="461665"/>
          </a:xfrm>
          <a:prstGeom prst="rect">
            <a:avLst/>
          </a:prstGeom>
          <a:noFill/>
        </p:spPr>
        <p:txBody>
          <a:bodyPr wrap="none" rtlCol="0">
            <a:spAutoFit/>
          </a:bodyPr>
          <a:lstStyle/>
          <a:p>
            <a:r>
              <a:rPr kumimoji="1" lang="ja-JP" altLang="en-US" sz="2400" dirty="0" smtClean="0"/>
              <a:t>エネルギー </a:t>
            </a:r>
            <a:r>
              <a:rPr kumimoji="1" lang="en-US" altLang="ja-JP" sz="2400" dirty="0" smtClean="0"/>
              <a:t>E</a:t>
            </a:r>
            <a:endParaRPr kumimoji="1" lang="ja-JP" altLang="en-US" sz="2400" dirty="0"/>
          </a:p>
        </p:txBody>
      </p:sp>
      <p:sp>
        <p:nvSpPr>
          <p:cNvPr id="17" name="テキスト ボックス 16"/>
          <p:cNvSpPr txBox="1"/>
          <p:nvPr/>
        </p:nvSpPr>
        <p:spPr>
          <a:xfrm>
            <a:off x="3150433" y="6319585"/>
            <a:ext cx="1402948" cy="461665"/>
          </a:xfrm>
          <a:prstGeom prst="rect">
            <a:avLst/>
          </a:prstGeom>
          <a:noFill/>
        </p:spPr>
        <p:txBody>
          <a:bodyPr wrap="none" rtlCol="0">
            <a:spAutoFit/>
          </a:bodyPr>
          <a:lstStyle/>
          <a:p>
            <a:r>
              <a:rPr kumimoji="1" lang="ja-JP" altLang="en-US" sz="2400" dirty="0" smtClean="0"/>
              <a:t>運動量 </a:t>
            </a:r>
            <a:r>
              <a:rPr kumimoji="1" lang="en-US" altLang="ja-JP" sz="2400" dirty="0" smtClean="0"/>
              <a:t>p</a:t>
            </a:r>
            <a:endParaRPr kumimoji="1" lang="ja-JP" altLang="en-US" sz="2400" dirty="0"/>
          </a:p>
        </p:txBody>
      </p:sp>
      <p:sp>
        <p:nvSpPr>
          <p:cNvPr id="19" name="円/楕円 18"/>
          <p:cNvSpPr/>
          <p:nvPr/>
        </p:nvSpPr>
        <p:spPr>
          <a:xfrm>
            <a:off x="6314851" y="3095051"/>
            <a:ext cx="229383" cy="28803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p:nvSpPr>
        <p:spPr>
          <a:xfrm>
            <a:off x="6119882" y="3214840"/>
            <a:ext cx="107805" cy="10926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p:nvSpPr>
        <p:spPr>
          <a:xfrm>
            <a:off x="6337794" y="3215324"/>
            <a:ext cx="107805" cy="10926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6860014" y="2297566"/>
            <a:ext cx="1569660" cy="923330"/>
          </a:xfrm>
          <a:prstGeom prst="rect">
            <a:avLst/>
          </a:prstGeom>
          <a:noFill/>
        </p:spPr>
        <p:txBody>
          <a:bodyPr wrap="none" rtlCol="0">
            <a:spAutoFit/>
          </a:bodyPr>
          <a:lstStyle/>
          <a:p>
            <a:r>
              <a:rPr lang="ja-JP" altLang="en-US" dirty="0">
                <a:solidFill>
                  <a:schemeClr val="accent6">
                    <a:lumMod val="50000"/>
                  </a:schemeClr>
                </a:solidFill>
              </a:rPr>
              <a:t>ボク</a:t>
            </a:r>
            <a:r>
              <a:rPr lang="ja-JP" altLang="en-US" dirty="0" smtClean="0">
                <a:solidFill>
                  <a:schemeClr val="accent6">
                    <a:lumMod val="50000"/>
                  </a:schemeClr>
                </a:solidFill>
              </a:rPr>
              <a:t>の</a:t>
            </a:r>
            <a:endParaRPr lang="en-US" altLang="ja-JP" dirty="0" smtClean="0">
              <a:solidFill>
                <a:schemeClr val="accent6">
                  <a:lumMod val="50000"/>
                </a:schemeClr>
              </a:solidFill>
            </a:endParaRPr>
          </a:p>
          <a:p>
            <a:r>
              <a:rPr kumimoji="1" lang="ja-JP" altLang="en-US" dirty="0">
                <a:solidFill>
                  <a:schemeClr val="accent6">
                    <a:lumMod val="50000"/>
                  </a:schemeClr>
                </a:solidFill>
              </a:rPr>
              <a:t>エネルギ</a:t>
            </a:r>
            <a:r>
              <a:rPr kumimoji="1" lang="ja-JP" altLang="en-US" dirty="0" smtClean="0">
                <a:solidFill>
                  <a:schemeClr val="accent6">
                    <a:lumMod val="50000"/>
                  </a:schemeClr>
                </a:solidFill>
              </a:rPr>
              <a:t>ーと</a:t>
            </a:r>
            <a:endParaRPr kumimoji="1" lang="en-US" altLang="ja-JP" dirty="0" smtClean="0">
              <a:solidFill>
                <a:schemeClr val="accent6">
                  <a:lumMod val="50000"/>
                </a:schemeClr>
              </a:solidFill>
            </a:endParaRPr>
          </a:p>
          <a:p>
            <a:r>
              <a:rPr lang="ja-JP" altLang="en-US" dirty="0" smtClean="0">
                <a:solidFill>
                  <a:schemeClr val="accent6">
                    <a:lumMod val="50000"/>
                  </a:schemeClr>
                </a:solidFill>
              </a:rPr>
              <a:t>運動量だよ！</a:t>
            </a:r>
            <a:endParaRPr kumimoji="1" lang="ja-JP" altLang="en-US" dirty="0">
              <a:solidFill>
                <a:schemeClr val="accent6">
                  <a:lumMod val="50000"/>
                </a:schemeClr>
              </a:solidFill>
            </a:endParaRPr>
          </a:p>
        </p:txBody>
      </p:sp>
      <p:cxnSp>
        <p:nvCxnSpPr>
          <p:cNvPr id="25" name="直線コネクタ 24"/>
          <p:cNvCxnSpPr/>
          <p:nvPr/>
        </p:nvCxnSpPr>
        <p:spPr>
          <a:xfrm flipV="1">
            <a:off x="1509892" y="4028628"/>
            <a:ext cx="2342015" cy="2118415"/>
          </a:xfrm>
          <a:prstGeom prst="line">
            <a:avLst/>
          </a:prstGeom>
        </p:spPr>
        <p:style>
          <a:lnRef idx="3">
            <a:schemeClr val="accent3"/>
          </a:lnRef>
          <a:fillRef idx="0">
            <a:schemeClr val="accent3"/>
          </a:fillRef>
          <a:effectRef idx="2">
            <a:schemeClr val="accent3"/>
          </a:effectRef>
          <a:fontRef idx="minor">
            <a:schemeClr val="tx1"/>
          </a:fontRef>
        </p:style>
      </p:cxnSp>
      <p:sp>
        <p:nvSpPr>
          <p:cNvPr id="26" name="テキスト ボックス 25"/>
          <p:cNvSpPr txBox="1"/>
          <p:nvPr/>
        </p:nvSpPr>
        <p:spPr>
          <a:xfrm>
            <a:off x="3742354" y="4300754"/>
            <a:ext cx="1383713" cy="830997"/>
          </a:xfrm>
          <a:prstGeom prst="rect">
            <a:avLst/>
          </a:prstGeom>
          <a:noFill/>
        </p:spPr>
        <p:txBody>
          <a:bodyPr wrap="none" rtlCol="0">
            <a:spAutoFit/>
          </a:bodyPr>
          <a:lstStyle/>
          <a:p>
            <a:pPr algn="ctr"/>
            <a:r>
              <a:rPr kumimoji="1" lang="en-US" altLang="ja-JP" sz="2400" dirty="0" smtClean="0">
                <a:solidFill>
                  <a:schemeClr val="accent3">
                    <a:lumMod val="50000"/>
                  </a:schemeClr>
                </a:solidFill>
              </a:rPr>
              <a:t>E=p</a:t>
            </a:r>
          </a:p>
          <a:p>
            <a:pPr algn="ctr"/>
            <a:r>
              <a:rPr lang="ja-JP" altLang="en-US" sz="2400" dirty="0" smtClean="0">
                <a:solidFill>
                  <a:schemeClr val="accent3">
                    <a:lumMod val="50000"/>
                  </a:schemeClr>
                </a:solidFill>
              </a:rPr>
              <a:t>“実光子”</a:t>
            </a:r>
            <a:endParaRPr kumimoji="1" lang="ja-JP" altLang="en-US" sz="2400" dirty="0">
              <a:solidFill>
                <a:schemeClr val="accent3">
                  <a:lumMod val="50000"/>
                </a:schemeClr>
              </a:solidFill>
            </a:endParaRPr>
          </a:p>
        </p:txBody>
      </p:sp>
      <p:sp>
        <p:nvSpPr>
          <p:cNvPr id="32" name="テキスト ボックス 31"/>
          <p:cNvSpPr txBox="1"/>
          <p:nvPr/>
        </p:nvSpPr>
        <p:spPr>
          <a:xfrm>
            <a:off x="6001318" y="4856440"/>
            <a:ext cx="2954655" cy="461665"/>
          </a:xfrm>
          <a:prstGeom prst="rect">
            <a:avLst/>
          </a:prstGeom>
          <a:noFill/>
        </p:spPr>
        <p:txBody>
          <a:bodyPr wrap="none" rtlCol="0">
            <a:spAutoFit/>
          </a:bodyPr>
          <a:lstStyle/>
          <a:p>
            <a:r>
              <a:rPr kumimoji="1" lang="ja-JP" altLang="en-US" sz="2400" dirty="0" smtClean="0">
                <a:solidFill>
                  <a:schemeClr val="accent5">
                    <a:lumMod val="50000"/>
                  </a:schemeClr>
                </a:solidFill>
              </a:rPr>
              <a:t>量子力学的中間状態</a:t>
            </a:r>
            <a:endParaRPr kumimoji="1" lang="en-US" altLang="ja-JP" sz="2400" dirty="0" smtClean="0">
              <a:solidFill>
                <a:schemeClr val="accent5">
                  <a:lumMod val="50000"/>
                </a:schemeClr>
              </a:solidFill>
            </a:endParaRPr>
          </a:p>
        </p:txBody>
      </p:sp>
      <p:sp>
        <p:nvSpPr>
          <p:cNvPr id="33" name="Freeform 488"/>
          <p:cNvSpPr>
            <a:spLocks/>
          </p:cNvSpPr>
          <p:nvPr/>
        </p:nvSpPr>
        <p:spPr bwMode="auto">
          <a:xfrm>
            <a:off x="6815913" y="5817534"/>
            <a:ext cx="1388056" cy="119295"/>
          </a:xfrm>
          <a:custGeom>
            <a:avLst/>
            <a:gdLst>
              <a:gd name="T0" fmla="*/ 0 w 1451"/>
              <a:gd name="T1" fmla="*/ 91 h 91"/>
              <a:gd name="T2" fmla="*/ 181 w 1451"/>
              <a:gd name="T3" fmla="*/ 0 h 91"/>
              <a:gd name="T4" fmla="*/ 363 w 1451"/>
              <a:gd name="T5" fmla="*/ 91 h 91"/>
              <a:gd name="T6" fmla="*/ 544 w 1451"/>
              <a:gd name="T7" fmla="*/ 0 h 91"/>
              <a:gd name="T8" fmla="*/ 726 w 1451"/>
              <a:gd name="T9" fmla="*/ 91 h 91"/>
              <a:gd name="T10" fmla="*/ 907 w 1451"/>
              <a:gd name="T11" fmla="*/ 0 h 91"/>
              <a:gd name="T12" fmla="*/ 1089 w 1451"/>
              <a:gd name="T13" fmla="*/ 91 h 91"/>
              <a:gd name="T14" fmla="*/ 1270 w 1451"/>
              <a:gd name="T15" fmla="*/ 0 h 91"/>
              <a:gd name="T16" fmla="*/ 1451 w 1451"/>
              <a:gd name="T17"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1" h="91">
                <a:moveTo>
                  <a:pt x="0" y="91"/>
                </a:moveTo>
                <a:cubicBezTo>
                  <a:pt x="60" y="45"/>
                  <a:pt x="121" y="0"/>
                  <a:pt x="181" y="0"/>
                </a:cubicBezTo>
                <a:cubicBezTo>
                  <a:pt x="241" y="0"/>
                  <a:pt x="303" y="91"/>
                  <a:pt x="363" y="91"/>
                </a:cubicBezTo>
                <a:cubicBezTo>
                  <a:pt x="423" y="91"/>
                  <a:pt x="484" y="0"/>
                  <a:pt x="544" y="0"/>
                </a:cubicBezTo>
                <a:cubicBezTo>
                  <a:pt x="604" y="0"/>
                  <a:pt x="666" y="91"/>
                  <a:pt x="726" y="91"/>
                </a:cubicBezTo>
                <a:cubicBezTo>
                  <a:pt x="786" y="91"/>
                  <a:pt x="847" y="0"/>
                  <a:pt x="907" y="0"/>
                </a:cubicBezTo>
                <a:cubicBezTo>
                  <a:pt x="967" y="0"/>
                  <a:pt x="1029" y="91"/>
                  <a:pt x="1089" y="91"/>
                </a:cubicBezTo>
                <a:cubicBezTo>
                  <a:pt x="1149" y="91"/>
                  <a:pt x="1210" y="0"/>
                  <a:pt x="1270" y="0"/>
                </a:cubicBezTo>
                <a:cubicBezTo>
                  <a:pt x="1330" y="0"/>
                  <a:pt x="1390" y="45"/>
                  <a:pt x="1451" y="91"/>
                </a:cubicBezTo>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cxnSp>
        <p:nvCxnSpPr>
          <p:cNvPr id="36" name="直線コネクタ 35"/>
          <p:cNvCxnSpPr/>
          <p:nvPr/>
        </p:nvCxnSpPr>
        <p:spPr>
          <a:xfrm>
            <a:off x="6431611" y="5382077"/>
            <a:ext cx="384940" cy="535434"/>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8203969" y="5922958"/>
            <a:ext cx="384940" cy="535434"/>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flipH="1">
            <a:off x="6448321" y="5905131"/>
            <a:ext cx="384940" cy="535434"/>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flipH="1">
            <a:off x="8229284" y="5376392"/>
            <a:ext cx="384940" cy="535434"/>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45" name="Freeform 488"/>
          <p:cNvSpPr>
            <a:spLocks/>
          </p:cNvSpPr>
          <p:nvPr/>
        </p:nvSpPr>
        <p:spPr bwMode="auto">
          <a:xfrm rot="20981307">
            <a:off x="4270401" y="5362739"/>
            <a:ext cx="841698" cy="122535"/>
          </a:xfrm>
          <a:custGeom>
            <a:avLst/>
            <a:gdLst>
              <a:gd name="T0" fmla="*/ 0 w 1451"/>
              <a:gd name="T1" fmla="*/ 91 h 91"/>
              <a:gd name="T2" fmla="*/ 181 w 1451"/>
              <a:gd name="T3" fmla="*/ 0 h 91"/>
              <a:gd name="T4" fmla="*/ 363 w 1451"/>
              <a:gd name="T5" fmla="*/ 91 h 91"/>
              <a:gd name="T6" fmla="*/ 544 w 1451"/>
              <a:gd name="T7" fmla="*/ 0 h 91"/>
              <a:gd name="T8" fmla="*/ 726 w 1451"/>
              <a:gd name="T9" fmla="*/ 91 h 91"/>
              <a:gd name="T10" fmla="*/ 907 w 1451"/>
              <a:gd name="T11" fmla="*/ 0 h 91"/>
              <a:gd name="T12" fmla="*/ 1089 w 1451"/>
              <a:gd name="T13" fmla="*/ 91 h 91"/>
              <a:gd name="T14" fmla="*/ 1270 w 1451"/>
              <a:gd name="T15" fmla="*/ 0 h 91"/>
              <a:gd name="T16" fmla="*/ 1451 w 1451"/>
              <a:gd name="T17"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1" h="91">
                <a:moveTo>
                  <a:pt x="0" y="91"/>
                </a:moveTo>
                <a:cubicBezTo>
                  <a:pt x="60" y="45"/>
                  <a:pt x="121" y="0"/>
                  <a:pt x="181" y="0"/>
                </a:cubicBezTo>
                <a:cubicBezTo>
                  <a:pt x="241" y="0"/>
                  <a:pt x="303" y="91"/>
                  <a:pt x="363" y="91"/>
                </a:cubicBezTo>
                <a:cubicBezTo>
                  <a:pt x="423" y="91"/>
                  <a:pt x="484" y="0"/>
                  <a:pt x="544" y="0"/>
                </a:cubicBezTo>
                <a:cubicBezTo>
                  <a:pt x="604" y="0"/>
                  <a:pt x="666" y="91"/>
                  <a:pt x="726" y="91"/>
                </a:cubicBezTo>
                <a:cubicBezTo>
                  <a:pt x="786" y="91"/>
                  <a:pt x="847" y="0"/>
                  <a:pt x="907" y="0"/>
                </a:cubicBezTo>
                <a:cubicBezTo>
                  <a:pt x="967" y="0"/>
                  <a:pt x="1029" y="91"/>
                  <a:pt x="1089" y="91"/>
                </a:cubicBezTo>
                <a:cubicBezTo>
                  <a:pt x="1149" y="91"/>
                  <a:pt x="1210" y="0"/>
                  <a:pt x="1270" y="0"/>
                </a:cubicBezTo>
                <a:cubicBezTo>
                  <a:pt x="1330" y="0"/>
                  <a:pt x="1390" y="45"/>
                  <a:pt x="1451" y="91"/>
                </a:cubicBezTo>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6" name="円/楕円 45"/>
          <p:cNvSpPr/>
          <p:nvPr/>
        </p:nvSpPr>
        <p:spPr>
          <a:xfrm>
            <a:off x="5034198" y="5244848"/>
            <a:ext cx="162407" cy="2137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円/楕円 46"/>
          <p:cNvSpPr/>
          <p:nvPr/>
        </p:nvSpPr>
        <p:spPr>
          <a:xfrm>
            <a:off x="4872658" y="5244848"/>
            <a:ext cx="162407" cy="2137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弧 10"/>
          <p:cNvSpPr/>
          <p:nvPr/>
        </p:nvSpPr>
        <p:spPr>
          <a:xfrm>
            <a:off x="5067653" y="5316118"/>
            <a:ext cx="94930" cy="139167"/>
          </a:xfrm>
          <a:prstGeom prst="arc">
            <a:avLst>
              <a:gd name="adj1" fmla="val 12403433"/>
              <a:gd name="adj2" fmla="val 20085783"/>
            </a:avLst>
          </a:prstGeom>
        </p:spPr>
        <p:style>
          <a:lnRef idx="2">
            <a:schemeClr val="dk1"/>
          </a:lnRef>
          <a:fillRef idx="0">
            <a:schemeClr val="dk1"/>
          </a:fillRef>
          <a:effectRef idx="1">
            <a:schemeClr val="dk1"/>
          </a:effectRef>
          <a:fontRef idx="minor">
            <a:schemeClr val="tx1"/>
          </a:fontRef>
        </p:style>
        <p:txBody>
          <a:bodyPr rtlCol="0" anchor="ctr"/>
          <a:lstStyle/>
          <a:p>
            <a:pPr algn="ctr"/>
            <a:endParaRPr kumimoji="1" lang="ja-JP" altLang="en-US"/>
          </a:p>
        </p:txBody>
      </p:sp>
      <p:sp>
        <p:nvSpPr>
          <p:cNvPr id="51" name="円弧 50"/>
          <p:cNvSpPr/>
          <p:nvPr/>
        </p:nvSpPr>
        <p:spPr>
          <a:xfrm>
            <a:off x="4909015" y="5314294"/>
            <a:ext cx="94930" cy="139167"/>
          </a:xfrm>
          <a:prstGeom prst="arc">
            <a:avLst>
              <a:gd name="adj1" fmla="val 12403433"/>
              <a:gd name="adj2" fmla="val 20085783"/>
            </a:avLst>
          </a:prstGeom>
        </p:spPr>
        <p:style>
          <a:lnRef idx="2">
            <a:schemeClr val="dk1"/>
          </a:lnRef>
          <a:fillRef idx="0">
            <a:schemeClr val="dk1"/>
          </a:fillRef>
          <a:effectRef idx="1">
            <a:schemeClr val="dk1"/>
          </a:effectRef>
          <a:fontRef idx="minor">
            <a:schemeClr val="tx1"/>
          </a:fontRef>
        </p:style>
        <p:txBody>
          <a:bodyPr rtlCol="0" anchor="ctr"/>
          <a:lstStyle/>
          <a:p>
            <a:pPr algn="ctr"/>
            <a:endParaRPr kumimoji="1" lang="ja-JP" altLang="en-US"/>
          </a:p>
        </p:txBody>
      </p:sp>
      <p:sp>
        <p:nvSpPr>
          <p:cNvPr id="12" name="テキスト ボックス 11"/>
          <p:cNvSpPr txBox="1"/>
          <p:nvPr/>
        </p:nvSpPr>
        <p:spPr>
          <a:xfrm>
            <a:off x="4606034" y="5571707"/>
            <a:ext cx="1082348" cy="307777"/>
          </a:xfrm>
          <a:prstGeom prst="rect">
            <a:avLst/>
          </a:prstGeom>
          <a:noFill/>
        </p:spPr>
        <p:txBody>
          <a:bodyPr wrap="none" rtlCol="0">
            <a:spAutoFit/>
          </a:bodyPr>
          <a:lstStyle/>
          <a:p>
            <a:r>
              <a:rPr kumimoji="1" lang="ja-JP" altLang="en-US" sz="1400" dirty="0" smtClean="0"/>
              <a:t>安定だよー</a:t>
            </a:r>
            <a:endParaRPr kumimoji="1" lang="ja-JP" altLang="en-US" sz="1400" dirty="0"/>
          </a:p>
        </p:txBody>
      </p:sp>
      <p:grpSp>
        <p:nvGrpSpPr>
          <p:cNvPr id="3" name="グループ化 2"/>
          <p:cNvGrpSpPr/>
          <p:nvPr/>
        </p:nvGrpSpPr>
        <p:grpSpPr>
          <a:xfrm>
            <a:off x="2170070" y="3347730"/>
            <a:ext cx="3171785" cy="839529"/>
            <a:chOff x="2170070" y="3347730"/>
            <a:chExt cx="3171785" cy="839529"/>
          </a:xfrm>
        </p:grpSpPr>
        <p:sp>
          <p:nvSpPr>
            <p:cNvPr id="30" name="角丸四角形吹き出し 29"/>
            <p:cNvSpPr/>
            <p:nvPr/>
          </p:nvSpPr>
          <p:spPr>
            <a:xfrm>
              <a:off x="2170070" y="3350085"/>
              <a:ext cx="1721226" cy="821280"/>
            </a:xfrm>
            <a:prstGeom prst="wedgeRoundRectCallout">
              <a:avLst>
                <a:gd name="adj1" fmla="val -37143"/>
                <a:gd name="adj2" fmla="val 74994"/>
                <a:gd name="adj3" fmla="val 16667"/>
              </a:avLst>
            </a:prstGeom>
            <a:ln>
              <a:solidFill>
                <a:srgbClr val="0070C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solidFill>
                  <a:schemeClr val="accent4">
                    <a:lumMod val="50000"/>
                  </a:schemeClr>
                </a:solidFill>
              </a:endParaRPr>
            </a:p>
          </p:txBody>
        </p:sp>
        <p:sp>
          <p:nvSpPr>
            <p:cNvPr id="31" name="テキスト ボックス 30"/>
            <p:cNvSpPr txBox="1"/>
            <p:nvPr/>
          </p:nvSpPr>
          <p:spPr>
            <a:xfrm>
              <a:off x="2186151" y="3356262"/>
              <a:ext cx="1691489" cy="830997"/>
            </a:xfrm>
            <a:prstGeom prst="rect">
              <a:avLst/>
            </a:prstGeom>
            <a:noFill/>
          </p:spPr>
          <p:txBody>
            <a:bodyPr wrap="none" rtlCol="0">
              <a:spAutoFit/>
            </a:bodyPr>
            <a:lstStyle/>
            <a:p>
              <a:pPr algn="ctr"/>
              <a:r>
                <a:rPr lang="ja-JP" altLang="en-US" sz="2400" dirty="0" smtClean="0">
                  <a:solidFill>
                    <a:srgbClr val="002060"/>
                  </a:solidFill>
                </a:rPr>
                <a:t>その他</a:t>
              </a:r>
              <a:endParaRPr kumimoji="1" lang="en-US" altLang="ja-JP" sz="2400" dirty="0" smtClean="0">
                <a:solidFill>
                  <a:srgbClr val="002060"/>
                </a:solidFill>
              </a:endParaRPr>
            </a:p>
            <a:p>
              <a:pPr algn="ctr"/>
              <a:r>
                <a:rPr lang="ja-JP" altLang="en-US" sz="2400" dirty="0" smtClean="0">
                  <a:solidFill>
                    <a:srgbClr val="002060"/>
                  </a:solidFill>
                </a:rPr>
                <a:t>“仮想光子”</a:t>
              </a:r>
              <a:endParaRPr kumimoji="1" lang="ja-JP" altLang="en-US" sz="2400" dirty="0">
                <a:solidFill>
                  <a:srgbClr val="002060"/>
                </a:solidFill>
              </a:endParaRPr>
            </a:p>
          </p:txBody>
        </p:sp>
        <p:sp>
          <p:nvSpPr>
            <p:cNvPr id="34" name="Freeform 488"/>
            <p:cNvSpPr>
              <a:spLocks/>
            </p:cNvSpPr>
            <p:nvPr/>
          </p:nvSpPr>
          <p:spPr bwMode="auto">
            <a:xfrm rot="20981307">
              <a:off x="3976087" y="3465621"/>
              <a:ext cx="841698" cy="122535"/>
            </a:xfrm>
            <a:custGeom>
              <a:avLst/>
              <a:gdLst>
                <a:gd name="T0" fmla="*/ 0 w 1451"/>
                <a:gd name="T1" fmla="*/ 91 h 91"/>
                <a:gd name="T2" fmla="*/ 181 w 1451"/>
                <a:gd name="T3" fmla="*/ 0 h 91"/>
                <a:gd name="T4" fmla="*/ 363 w 1451"/>
                <a:gd name="T5" fmla="*/ 91 h 91"/>
                <a:gd name="T6" fmla="*/ 544 w 1451"/>
                <a:gd name="T7" fmla="*/ 0 h 91"/>
                <a:gd name="T8" fmla="*/ 726 w 1451"/>
                <a:gd name="T9" fmla="*/ 91 h 91"/>
                <a:gd name="T10" fmla="*/ 907 w 1451"/>
                <a:gd name="T11" fmla="*/ 0 h 91"/>
                <a:gd name="T12" fmla="*/ 1089 w 1451"/>
                <a:gd name="T13" fmla="*/ 91 h 91"/>
                <a:gd name="T14" fmla="*/ 1270 w 1451"/>
                <a:gd name="T15" fmla="*/ 0 h 91"/>
                <a:gd name="T16" fmla="*/ 1451 w 1451"/>
                <a:gd name="T17"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1" h="91">
                  <a:moveTo>
                    <a:pt x="0" y="91"/>
                  </a:moveTo>
                  <a:cubicBezTo>
                    <a:pt x="60" y="45"/>
                    <a:pt x="121" y="0"/>
                    <a:pt x="181" y="0"/>
                  </a:cubicBezTo>
                  <a:cubicBezTo>
                    <a:pt x="241" y="0"/>
                    <a:pt x="303" y="91"/>
                    <a:pt x="363" y="91"/>
                  </a:cubicBezTo>
                  <a:cubicBezTo>
                    <a:pt x="423" y="91"/>
                    <a:pt x="484" y="0"/>
                    <a:pt x="544" y="0"/>
                  </a:cubicBezTo>
                  <a:cubicBezTo>
                    <a:pt x="604" y="0"/>
                    <a:pt x="666" y="91"/>
                    <a:pt x="726" y="91"/>
                  </a:cubicBezTo>
                  <a:cubicBezTo>
                    <a:pt x="786" y="91"/>
                    <a:pt x="847" y="0"/>
                    <a:pt x="907" y="0"/>
                  </a:cubicBezTo>
                  <a:cubicBezTo>
                    <a:pt x="967" y="0"/>
                    <a:pt x="1029" y="91"/>
                    <a:pt x="1089" y="91"/>
                  </a:cubicBezTo>
                  <a:cubicBezTo>
                    <a:pt x="1149" y="91"/>
                    <a:pt x="1210" y="0"/>
                    <a:pt x="1270" y="0"/>
                  </a:cubicBezTo>
                  <a:cubicBezTo>
                    <a:pt x="1330" y="0"/>
                    <a:pt x="1390" y="45"/>
                    <a:pt x="1451" y="91"/>
                  </a:cubicBezTo>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7" name="円/楕円 36"/>
            <p:cNvSpPr/>
            <p:nvPr/>
          </p:nvSpPr>
          <p:spPr>
            <a:xfrm>
              <a:off x="4739884" y="3347730"/>
              <a:ext cx="162407" cy="2137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円/楕円 43"/>
            <p:cNvSpPr/>
            <p:nvPr/>
          </p:nvSpPr>
          <p:spPr>
            <a:xfrm>
              <a:off x="4578344" y="3347730"/>
              <a:ext cx="162407" cy="2137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9" name="直線コネクタ 48"/>
            <p:cNvCxnSpPr/>
            <p:nvPr/>
          </p:nvCxnSpPr>
          <p:spPr>
            <a:xfrm flipV="1">
              <a:off x="4622831" y="3424604"/>
              <a:ext cx="231964" cy="56309"/>
            </a:xfrm>
            <a:prstGeom prst="line">
              <a:avLst/>
            </a:prstGeom>
          </p:spPr>
          <p:style>
            <a:lnRef idx="2">
              <a:schemeClr val="dk1"/>
            </a:lnRef>
            <a:fillRef idx="0">
              <a:schemeClr val="dk1"/>
            </a:fillRef>
            <a:effectRef idx="1">
              <a:schemeClr val="dk1"/>
            </a:effectRef>
            <a:fontRef idx="minor">
              <a:schemeClr val="tx1"/>
            </a:fontRef>
          </p:style>
        </p:cxnSp>
        <p:cxnSp>
          <p:nvCxnSpPr>
            <p:cNvPr id="50" name="直線コネクタ 49"/>
            <p:cNvCxnSpPr/>
            <p:nvPr/>
          </p:nvCxnSpPr>
          <p:spPr>
            <a:xfrm>
              <a:off x="4624477" y="3428102"/>
              <a:ext cx="231964" cy="56309"/>
            </a:xfrm>
            <a:prstGeom prst="line">
              <a:avLst/>
            </a:prstGeom>
          </p:spPr>
          <p:style>
            <a:lnRef idx="2">
              <a:schemeClr val="dk1"/>
            </a:lnRef>
            <a:fillRef idx="0">
              <a:schemeClr val="dk1"/>
            </a:fillRef>
            <a:effectRef idx="1">
              <a:schemeClr val="dk1"/>
            </a:effectRef>
            <a:fontRef idx="minor">
              <a:schemeClr val="tx1"/>
            </a:fontRef>
          </p:style>
        </p:cxnSp>
        <p:sp>
          <p:nvSpPr>
            <p:cNvPr id="13" name="テキスト ボックス 12"/>
            <p:cNvSpPr txBox="1"/>
            <p:nvPr/>
          </p:nvSpPr>
          <p:spPr>
            <a:xfrm>
              <a:off x="4259507" y="3685668"/>
              <a:ext cx="1082348" cy="307777"/>
            </a:xfrm>
            <a:prstGeom prst="rect">
              <a:avLst/>
            </a:prstGeom>
            <a:noFill/>
          </p:spPr>
          <p:txBody>
            <a:bodyPr wrap="none" rtlCol="0">
              <a:spAutoFit/>
            </a:bodyPr>
            <a:lstStyle/>
            <a:p>
              <a:r>
                <a:rPr kumimoji="1" lang="ja-JP" altLang="en-US" sz="1400" dirty="0" smtClean="0"/>
                <a:t>壊れちゃう</a:t>
              </a:r>
              <a:endParaRPr kumimoji="1" lang="ja-JP" altLang="en-US" sz="1400" dirty="0"/>
            </a:p>
          </p:txBody>
        </p:sp>
      </p:grpSp>
    </p:spTree>
    <p:extLst>
      <p:ext uri="{BB962C8B-B14F-4D97-AF65-F5344CB8AC3E}">
        <p14:creationId xmlns:p14="http://schemas.microsoft.com/office/powerpoint/2010/main" val="3897702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円/楕円 2"/>
          <p:cNvSpPr/>
          <p:nvPr/>
        </p:nvSpPr>
        <p:spPr>
          <a:xfrm>
            <a:off x="-2438402" y="2617694"/>
            <a:ext cx="6508376" cy="3063183"/>
          </a:xfrm>
          <a:prstGeom prst="ellipse">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path path="circle">
              <a:fillToRect l="50000" t="50000" r="50000" b="50000"/>
            </a:path>
            <a:tileRect/>
          </a:gradFill>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smtClean="0"/>
              <a:t>高温物質は、光子をたくさん作る</a:t>
            </a:r>
            <a:endParaRPr kumimoji="1" lang="ja-JP" altLang="en-US" dirty="0"/>
          </a:p>
        </p:txBody>
      </p:sp>
      <p:sp>
        <p:nvSpPr>
          <p:cNvPr id="11" name="円/楕円 10"/>
          <p:cNvSpPr/>
          <p:nvPr/>
        </p:nvSpPr>
        <p:spPr>
          <a:xfrm>
            <a:off x="-894299" y="2892577"/>
            <a:ext cx="3476634" cy="2553222"/>
          </a:xfrm>
          <a:prstGeom prst="ellipse">
            <a:avLst/>
          </a:prstGeom>
          <a:gradFill flip="none" rotWithShape="1">
            <a:gsLst>
              <a:gs pos="0">
                <a:schemeClr val="accent2"/>
              </a:gs>
              <a:gs pos="100000">
                <a:schemeClr val="accent1">
                  <a:lumMod val="100000"/>
                  <a:alpha val="31000"/>
                </a:schemeClr>
              </a:gs>
            </a:gsLst>
            <a:path path="circle">
              <a:fillToRect l="50000" t="50000" r="50000" b="50000"/>
            </a:path>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2" name="正方形/長方形 11"/>
          <p:cNvSpPr/>
          <p:nvPr/>
        </p:nvSpPr>
        <p:spPr>
          <a:xfrm>
            <a:off x="-311592" y="2483225"/>
            <a:ext cx="820677" cy="3478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544945" y="5955760"/>
            <a:ext cx="5455340" cy="830997"/>
          </a:xfrm>
          <a:prstGeom prst="rect">
            <a:avLst/>
          </a:prstGeom>
          <a:noFill/>
        </p:spPr>
        <p:txBody>
          <a:bodyPr wrap="none" rtlCol="0">
            <a:spAutoFit/>
          </a:bodyPr>
          <a:lstStyle/>
          <a:p>
            <a:pPr marL="342900" indent="-342900">
              <a:buFont typeface="Wingdings" panose="05000000000000000000" pitchFamily="2" charset="2"/>
              <a:buChar char="Ø"/>
            </a:pPr>
            <a:r>
              <a:rPr kumimoji="1" lang="ja-JP" altLang="en-US" sz="2400" dirty="0" smtClean="0"/>
              <a:t>実光子は、そのまま検出器に至る</a:t>
            </a:r>
            <a:endParaRPr kumimoji="1" lang="en-US" altLang="ja-JP" sz="2400" dirty="0" smtClean="0"/>
          </a:p>
          <a:p>
            <a:pPr marL="342900" indent="-342900">
              <a:buFont typeface="Wingdings" panose="05000000000000000000" pitchFamily="2" charset="2"/>
              <a:buChar char="Ø"/>
            </a:pPr>
            <a:r>
              <a:rPr lang="ja-JP" altLang="en-US" sz="2400" dirty="0" smtClean="0"/>
              <a:t>仮想</a:t>
            </a:r>
            <a:r>
              <a:rPr lang="ja-JP" altLang="en-US" sz="2400" dirty="0"/>
              <a:t>光子</a:t>
            </a:r>
            <a:r>
              <a:rPr lang="ja-JP" altLang="en-US" sz="2400" dirty="0" smtClean="0"/>
              <a:t>は、レプトン対に崩壊する</a:t>
            </a:r>
            <a:endParaRPr kumimoji="1" lang="ja-JP" altLang="en-US" sz="2400" dirty="0"/>
          </a:p>
        </p:txBody>
      </p:sp>
      <p:sp>
        <p:nvSpPr>
          <p:cNvPr id="14" name="Freeform 488"/>
          <p:cNvSpPr>
            <a:spLocks/>
          </p:cNvSpPr>
          <p:nvPr/>
        </p:nvSpPr>
        <p:spPr bwMode="auto">
          <a:xfrm rot="20980365">
            <a:off x="3695790" y="2710250"/>
            <a:ext cx="1781980" cy="191621"/>
          </a:xfrm>
          <a:custGeom>
            <a:avLst/>
            <a:gdLst>
              <a:gd name="T0" fmla="*/ 0 w 1451"/>
              <a:gd name="T1" fmla="*/ 91 h 91"/>
              <a:gd name="T2" fmla="*/ 181 w 1451"/>
              <a:gd name="T3" fmla="*/ 0 h 91"/>
              <a:gd name="T4" fmla="*/ 363 w 1451"/>
              <a:gd name="T5" fmla="*/ 91 h 91"/>
              <a:gd name="T6" fmla="*/ 544 w 1451"/>
              <a:gd name="T7" fmla="*/ 0 h 91"/>
              <a:gd name="T8" fmla="*/ 726 w 1451"/>
              <a:gd name="T9" fmla="*/ 91 h 91"/>
              <a:gd name="T10" fmla="*/ 907 w 1451"/>
              <a:gd name="T11" fmla="*/ 0 h 91"/>
              <a:gd name="T12" fmla="*/ 1089 w 1451"/>
              <a:gd name="T13" fmla="*/ 91 h 91"/>
              <a:gd name="T14" fmla="*/ 1270 w 1451"/>
              <a:gd name="T15" fmla="*/ 0 h 91"/>
              <a:gd name="T16" fmla="*/ 1451 w 1451"/>
              <a:gd name="T17"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1" h="91">
                <a:moveTo>
                  <a:pt x="0" y="91"/>
                </a:moveTo>
                <a:cubicBezTo>
                  <a:pt x="60" y="45"/>
                  <a:pt x="121" y="0"/>
                  <a:pt x="181" y="0"/>
                </a:cubicBezTo>
                <a:cubicBezTo>
                  <a:pt x="241" y="0"/>
                  <a:pt x="303" y="91"/>
                  <a:pt x="363" y="91"/>
                </a:cubicBezTo>
                <a:cubicBezTo>
                  <a:pt x="423" y="91"/>
                  <a:pt x="484" y="0"/>
                  <a:pt x="544" y="0"/>
                </a:cubicBezTo>
                <a:cubicBezTo>
                  <a:pt x="604" y="0"/>
                  <a:pt x="666" y="91"/>
                  <a:pt x="726" y="91"/>
                </a:cubicBezTo>
                <a:cubicBezTo>
                  <a:pt x="786" y="91"/>
                  <a:pt x="847" y="0"/>
                  <a:pt x="907" y="0"/>
                </a:cubicBezTo>
                <a:cubicBezTo>
                  <a:pt x="967" y="0"/>
                  <a:pt x="1029" y="91"/>
                  <a:pt x="1089" y="91"/>
                </a:cubicBezTo>
                <a:cubicBezTo>
                  <a:pt x="1149" y="91"/>
                  <a:pt x="1210" y="0"/>
                  <a:pt x="1270" y="0"/>
                </a:cubicBezTo>
                <a:cubicBezTo>
                  <a:pt x="1330" y="0"/>
                  <a:pt x="1390" y="45"/>
                  <a:pt x="1451" y="91"/>
                </a:cubicBezTo>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 name="Freeform 488"/>
          <p:cNvSpPr>
            <a:spLocks/>
          </p:cNvSpPr>
          <p:nvPr/>
        </p:nvSpPr>
        <p:spPr bwMode="auto">
          <a:xfrm>
            <a:off x="2976325" y="4672067"/>
            <a:ext cx="1781980" cy="191621"/>
          </a:xfrm>
          <a:custGeom>
            <a:avLst/>
            <a:gdLst>
              <a:gd name="T0" fmla="*/ 0 w 1451"/>
              <a:gd name="T1" fmla="*/ 91 h 91"/>
              <a:gd name="T2" fmla="*/ 181 w 1451"/>
              <a:gd name="T3" fmla="*/ 0 h 91"/>
              <a:gd name="T4" fmla="*/ 363 w 1451"/>
              <a:gd name="T5" fmla="*/ 91 h 91"/>
              <a:gd name="T6" fmla="*/ 544 w 1451"/>
              <a:gd name="T7" fmla="*/ 0 h 91"/>
              <a:gd name="T8" fmla="*/ 726 w 1451"/>
              <a:gd name="T9" fmla="*/ 91 h 91"/>
              <a:gd name="T10" fmla="*/ 907 w 1451"/>
              <a:gd name="T11" fmla="*/ 0 h 91"/>
              <a:gd name="T12" fmla="*/ 1089 w 1451"/>
              <a:gd name="T13" fmla="*/ 91 h 91"/>
              <a:gd name="T14" fmla="*/ 1270 w 1451"/>
              <a:gd name="T15" fmla="*/ 0 h 91"/>
              <a:gd name="T16" fmla="*/ 1451 w 1451"/>
              <a:gd name="T17"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1" h="91">
                <a:moveTo>
                  <a:pt x="0" y="91"/>
                </a:moveTo>
                <a:cubicBezTo>
                  <a:pt x="60" y="45"/>
                  <a:pt x="121" y="0"/>
                  <a:pt x="181" y="0"/>
                </a:cubicBezTo>
                <a:cubicBezTo>
                  <a:pt x="241" y="0"/>
                  <a:pt x="303" y="91"/>
                  <a:pt x="363" y="91"/>
                </a:cubicBezTo>
                <a:cubicBezTo>
                  <a:pt x="423" y="91"/>
                  <a:pt x="484" y="0"/>
                  <a:pt x="544" y="0"/>
                </a:cubicBezTo>
                <a:cubicBezTo>
                  <a:pt x="604" y="0"/>
                  <a:pt x="666" y="91"/>
                  <a:pt x="726" y="91"/>
                </a:cubicBezTo>
                <a:cubicBezTo>
                  <a:pt x="786" y="91"/>
                  <a:pt x="847" y="0"/>
                  <a:pt x="907" y="0"/>
                </a:cubicBezTo>
                <a:cubicBezTo>
                  <a:pt x="967" y="0"/>
                  <a:pt x="1029" y="91"/>
                  <a:pt x="1089" y="91"/>
                </a:cubicBezTo>
                <a:cubicBezTo>
                  <a:pt x="1149" y="91"/>
                  <a:pt x="1210" y="0"/>
                  <a:pt x="1270" y="0"/>
                </a:cubicBezTo>
                <a:cubicBezTo>
                  <a:pt x="1330" y="0"/>
                  <a:pt x="1390" y="45"/>
                  <a:pt x="1451" y="91"/>
                </a:cubicBezTo>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 name="Freeform 490"/>
          <p:cNvSpPr>
            <a:spLocks/>
          </p:cNvSpPr>
          <p:nvPr/>
        </p:nvSpPr>
        <p:spPr bwMode="auto">
          <a:xfrm rot="21344669">
            <a:off x="1588118" y="3560567"/>
            <a:ext cx="4608512" cy="175344"/>
          </a:xfrm>
          <a:custGeom>
            <a:avLst/>
            <a:gdLst>
              <a:gd name="T0" fmla="*/ 0 w 2903"/>
              <a:gd name="T1" fmla="*/ 91 h 91"/>
              <a:gd name="T2" fmla="*/ 181 w 2903"/>
              <a:gd name="T3" fmla="*/ 0 h 91"/>
              <a:gd name="T4" fmla="*/ 363 w 2903"/>
              <a:gd name="T5" fmla="*/ 91 h 91"/>
              <a:gd name="T6" fmla="*/ 544 w 2903"/>
              <a:gd name="T7" fmla="*/ 0 h 91"/>
              <a:gd name="T8" fmla="*/ 726 w 2903"/>
              <a:gd name="T9" fmla="*/ 91 h 91"/>
              <a:gd name="T10" fmla="*/ 907 w 2903"/>
              <a:gd name="T11" fmla="*/ 0 h 91"/>
              <a:gd name="T12" fmla="*/ 1089 w 2903"/>
              <a:gd name="T13" fmla="*/ 91 h 91"/>
              <a:gd name="T14" fmla="*/ 1270 w 2903"/>
              <a:gd name="T15" fmla="*/ 0 h 91"/>
              <a:gd name="T16" fmla="*/ 1451 w 2903"/>
              <a:gd name="T17" fmla="*/ 91 h 91"/>
              <a:gd name="T18" fmla="*/ 1633 w 2903"/>
              <a:gd name="T19" fmla="*/ 0 h 91"/>
              <a:gd name="T20" fmla="*/ 1814 w 2903"/>
              <a:gd name="T21" fmla="*/ 91 h 91"/>
              <a:gd name="T22" fmla="*/ 1996 w 2903"/>
              <a:gd name="T23" fmla="*/ 0 h 91"/>
              <a:gd name="T24" fmla="*/ 2177 w 2903"/>
              <a:gd name="T25" fmla="*/ 91 h 91"/>
              <a:gd name="T26" fmla="*/ 2359 w 2903"/>
              <a:gd name="T27" fmla="*/ 0 h 91"/>
              <a:gd name="T28" fmla="*/ 2540 w 2903"/>
              <a:gd name="T29" fmla="*/ 91 h 91"/>
              <a:gd name="T30" fmla="*/ 2722 w 2903"/>
              <a:gd name="T31" fmla="*/ 0 h 91"/>
              <a:gd name="T32" fmla="*/ 2903 w 2903"/>
              <a:gd name="T33"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03" h="91">
                <a:moveTo>
                  <a:pt x="0" y="91"/>
                </a:moveTo>
                <a:cubicBezTo>
                  <a:pt x="60" y="45"/>
                  <a:pt x="121" y="0"/>
                  <a:pt x="181" y="0"/>
                </a:cubicBezTo>
                <a:cubicBezTo>
                  <a:pt x="241" y="0"/>
                  <a:pt x="303" y="91"/>
                  <a:pt x="363" y="91"/>
                </a:cubicBezTo>
                <a:cubicBezTo>
                  <a:pt x="423" y="91"/>
                  <a:pt x="484" y="0"/>
                  <a:pt x="544" y="0"/>
                </a:cubicBezTo>
                <a:cubicBezTo>
                  <a:pt x="604" y="0"/>
                  <a:pt x="666" y="91"/>
                  <a:pt x="726" y="91"/>
                </a:cubicBezTo>
                <a:cubicBezTo>
                  <a:pt x="786" y="91"/>
                  <a:pt x="847" y="0"/>
                  <a:pt x="907" y="0"/>
                </a:cubicBezTo>
                <a:cubicBezTo>
                  <a:pt x="967" y="0"/>
                  <a:pt x="1029" y="91"/>
                  <a:pt x="1089" y="91"/>
                </a:cubicBezTo>
                <a:cubicBezTo>
                  <a:pt x="1149" y="91"/>
                  <a:pt x="1210" y="0"/>
                  <a:pt x="1270" y="0"/>
                </a:cubicBezTo>
                <a:cubicBezTo>
                  <a:pt x="1330" y="0"/>
                  <a:pt x="1391" y="91"/>
                  <a:pt x="1451" y="91"/>
                </a:cubicBezTo>
                <a:cubicBezTo>
                  <a:pt x="1511" y="91"/>
                  <a:pt x="1573" y="0"/>
                  <a:pt x="1633" y="0"/>
                </a:cubicBezTo>
                <a:cubicBezTo>
                  <a:pt x="1693" y="0"/>
                  <a:pt x="1754" y="91"/>
                  <a:pt x="1814" y="91"/>
                </a:cubicBezTo>
                <a:cubicBezTo>
                  <a:pt x="1874" y="91"/>
                  <a:pt x="1936" y="0"/>
                  <a:pt x="1996" y="0"/>
                </a:cubicBezTo>
                <a:cubicBezTo>
                  <a:pt x="2056" y="0"/>
                  <a:pt x="2117" y="91"/>
                  <a:pt x="2177" y="91"/>
                </a:cubicBezTo>
                <a:cubicBezTo>
                  <a:pt x="2237" y="91"/>
                  <a:pt x="2299" y="0"/>
                  <a:pt x="2359" y="0"/>
                </a:cubicBezTo>
                <a:cubicBezTo>
                  <a:pt x="2419" y="0"/>
                  <a:pt x="2480" y="91"/>
                  <a:pt x="2540" y="91"/>
                </a:cubicBezTo>
                <a:cubicBezTo>
                  <a:pt x="2600" y="91"/>
                  <a:pt x="2662" y="0"/>
                  <a:pt x="2722" y="0"/>
                </a:cubicBezTo>
                <a:cubicBezTo>
                  <a:pt x="2782" y="0"/>
                  <a:pt x="2842" y="45"/>
                  <a:pt x="2903" y="91"/>
                </a:cubicBezTo>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 name="テキスト ボックス 17"/>
          <p:cNvSpPr txBox="1"/>
          <p:nvPr/>
        </p:nvSpPr>
        <p:spPr>
          <a:xfrm>
            <a:off x="6000285" y="2157993"/>
            <a:ext cx="3040381" cy="91940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pPr algn="ctr"/>
            <a:r>
              <a:rPr kumimoji="1" lang="ja-JP" altLang="en-US" sz="2400" dirty="0" smtClean="0"/>
              <a:t>光子とレプトン対は</a:t>
            </a:r>
            <a:endParaRPr kumimoji="1" lang="en-US" altLang="ja-JP" sz="2400" dirty="0" smtClean="0"/>
          </a:p>
          <a:p>
            <a:pPr algn="ctr"/>
            <a:r>
              <a:rPr kumimoji="1" lang="ja-JP" altLang="en-US" sz="2400" dirty="0" smtClean="0"/>
              <a:t>親子関係！</a:t>
            </a:r>
            <a:endParaRPr kumimoji="1" lang="ja-JP" altLang="en-US" sz="2400" dirty="0"/>
          </a:p>
        </p:txBody>
      </p:sp>
      <p:sp>
        <p:nvSpPr>
          <p:cNvPr id="19" name="Freeform 488"/>
          <p:cNvSpPr>
            <a:spLocks/>
          </p:cNvSpPr>
          <p:nvPr/>
        </p:nvSpPr>
        <p:spPr bwMode="auto">
          <a:xfrm rot="364570">
            <a:off x="4106274" y="5211184"/>
            <a:ext cx="1781980" cy="191621"/>
          </a:xfrm>
          <a:custGeom>
            <a:avLst/>
            <a:gdLst>
              <a:gd name="T0" fmla="*/ 0 w 1451"/>
              <a:gd name="T1" fmla="*/ 91 h 91"/>
              <a:gd name="T2" fmla="*/ 181 w 1451"/>
              <a:gd name="T3" fmla="*/ 0 h 91"/>
              <a:gd name="T4" fmla="*/ 363 w 1451"/>
              <a:gd name="T5" fmla="*/ 91 h 91"/>
              <a:gd name="T6" fmla="*/ 544 w 1451"/>
              <a:gd name="T7" fmla="*/ 0 h 91"/>
              <a:gd name="T8" fmla="*/ 726 w 1451"/>
              <a:gd name="T9" fmla="*/ 91 h 91"/>
              <a:gd name="T10" fmla="*/ 907 w 1451"/>
              <a:gd name="T11" fmla="*/ 0 h 91"/>
              <a:gd name="T12" fmla="*/ 1089 w 1451"/>
              <a:gd name="T13" fmla="*/ 91 h 91"/>
              <a:gd name="T14" fmla="*/ 1270 w 1451"/>
              <a:gd name="T15" fmla="*/ 0 h 91"/>
              <a:gd name="T16" fmla="*/ 1451 w 1451"/>
              <a:gd name="T17"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1" h="91">
                <a:moveTo>
                  <a:pt x="0" y="91"/>
                </a:moveTo>
                <a:cubicBezTo>
                  <a:pt x="60" y="45"/>
                  <a:pt x="121" y="0"/>
                  <a:pt x="181" y="0"/>
                </a:cubicBezTo>
                <a:cubicBezTo>
                  <a:pt x="241" y="0"/>
                  <a:pt x="303" y="91"/>
                  <a:pt x="363" y="91"/>
                </a:cubicBezTo>
                <a:cubicBezTo>
                  <a:pt x="423" y="91"/>
                  <a:pt x="484" y="0"/>
                  <a:pt x="544" y="0"/>
                </a:cubicBezTo>
                <a:cubicBezTo>
                  <a:pt x="604" y="0"/>
                  <a:pt x="666" y="91"/>
                  <a:pt x="726" y="91"/>
                </a:cubicBezTo>
                <a:cubicBezTo>
                  <a:pt x="786" y="91"/>
                  <a:pt x="847" y="0"/>
                  <a:pt x="907" y="0"/>
                </a:cubicBezTo>
                <a:cubicBezTo>
                  <a:pt x="967" y="0"/>
                  <a:pt x="1029" y="91"/>
                  <a:pt x="1089" y="91"/>
                </a:cubicBezTo>
                <a:cubicBezTo>
                  <a:pt x="1149" y="91"/>
                  <a:pt x="1210" y="0"/>
                  <a:pt x="1270" y="0"/>
                </a:cubicBezTo>
                <a:cubicBezTo>
                  <a:pt x="1330" y="0"/>
                  <a:pt x="1390" y="45"/>
                  <a:pt x="1451" y="91"/>
                </a:cubicBezTo>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cxnSp>
        <p:nvCxnSpPr>
          <p:cNvPr id="20" name="直線コネクタ 19"/>
          <p:cNvCxnSpPr/>
          <p:nvPr/>
        </p:nvCxnSpPr>
        <p:spPr>
          <a:xfrm flipV="1">
            <a:off x="6196783" y="3497397"/>
            <a:ext cx="1720843" cy="61564"/>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6200695" y="3573705"/>
            <a:ext cx="1716931" cy="309830"/>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pic>
        <p:nvPicPr>
          <p:cNvPr id="22" name="TexTeXPicture" descr="&lt;?xml version=&quot;1.0&quot; encoding=&quot;utf-16&quot;?&gt;&#10;&lt;TeXTeX&gt;&#10;  &lt;preamble&gt;\documentclass{jarticle}&#10;\usepackage{amsmath}&#10;\pagestyle{empty}&lt;/preamble&gt;&#10;  &lt;body&gt;\begin{align*} &#10;e^+&#10;\end{align*}&lt;/body&gt;&#10;  &lt;fcolor&gt;FF000000&lt;/fcolor&gt;&#10;  &lt;bcolor&gt;FFFFFFFF&lt;/bcolor&gt;&#10;  &lt;transparent&gt;True&lt;/transparent&gt;&#10;  &lt;resolution&gt;1800&lt;/resolution&gt;&#10;  &lt;imageh&gt;213&lt;/imageh&gt;&#10;  &lt;imagew&gt;246&lt;/imagew&gt;&#10;  &lt;scale&gt;50&lt;/scale&gt;&#10;  &lt;cursor&gt;19&lt;/cursor&gt;&#10;&lt;/TeXTeX&g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64301" y="3677367"/>
            <a:ext cx="352023" cy="304800"/>
          </a:xfrm>
          <a:prstGeom prst="rect">
            <a:avLst/>
          </a:prstGeom>
        </p:spPr>
      </p:pic>
      <p:pic>
        <p:nvPicPr>
          <p:cNvPr id="23" name="TexTeXPicture" descr="&lt;?xml version=&quot;1.0&quot; encoding=&quot;utf-16&quot;?&gt;&#10;&lt;TeXTeX&gt;&#10;  &lt;preamble&gt;\documentclass{jarticle}&#10;\usepackage{amsmath}&#10;\pagestyle{empty}&lt;/preamble&gt;&#10;  &lt;body&gt;\begin{align*} &#10;e^-&#10;\end{align*}&lt;/body&gt;&#10;  &lt;fcolor&gt;FF000000&lt;/fcolor&gt;&#10;  &lt;bcolor&gt;FFFFFFFF&lt;/bcolor&gt;&#10;  &lt;transparent&gt;True&lt;/transparent&gt;&#10;  &lt;resolution&gt;1800&lt;/resolution&gt;&#10;  &lt;imageh&gt;153&lt;/imageh&gt;&#10;  &lt;imagew&gt;242&lt;/imagew&gt;&#10;  &lt;scale&gt;50&lt;/scale&gt;&#10;  &lt;cursor&gt;19&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0025" y="3344997"/>
            <a:ext cx="346299" cy="218941"/>
          </a:xfrm>
          <a:prstGeom prst="rect">
            <a:avLst/>
          </a:prstGeom>
        </p:spPr>
      </p:pic>
      <p:cxnSp>
        <p:nvCxnSpPr>
          <p:cNvPr id="24" name="直線コネクタ 23"/>
          <p:cNvCxnSpPr/>
          <p:nvPr/>
        </p:nvCxnSpPr>
        <p:spPr>
          <a:xfrm flipV="1">
            <a:off x="4741303" y="4786356"/>
            <a:ext cx="1720843" cy="61564"/>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4745215" y="4862664"/>
            <a:ext cx="1716931" cy="309830"/>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flipV="1">
            <a:off x="5844760" y="5426266"/>
            <a:ext cx="1720843" cy="61564"/>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5848672" y="5484644"/>
            <a:ext cx="1716931" cy="309830"/>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pic>
        <p:nvPicPr>
          <p:cNvPr id="30" name="TexTeXPicture" descr="&lt;?xml version=&quot;1.0&quot; encoding=&quot;utf-16&quot;?&gt;&#10;&lt;TeXTeX&gt;&#10;  &lt;preamble&gt;\documentclass{jarticle}&#10;\usepackage{amsmath}&#10;\pagestyle{empty}&lt;/preamble&gt;&#10;  &lt;body&gt;\begin{align*} &#10;e^+&#10;\end{align*}&lt;/body&gt;&#10;  &lt;fcolor&gt;FF000000&lt;/fcolor&gt;&#10;  &lt;bcolor&gt;FFFFFFFF&lt;/bcolor&gt;&#10;  &lt;transparent&gt;True&lt;/transparent&gt;&#10;  &lt;resolution&gt;1800&lt;/resolution&gt;&#10;  &lt;imageh&gt;213&lt;/imageh&gt;&#10;  &lt;imagew&gt;246&lt;/imagew&gt;&#10;  &lt;scale&gt;50&lt;/scale&gt;&#10;  &lt;cursor&gt;19&lt;/cursor&gt;&#10;&lt;/TeXTeX&g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12278" y="5606236"/>
            <a:ext cx="352023" cy="304800"/>
          </a:xfrm>
          <a:prstGeom prst="rect">
            <a:avLst/>
          </a:prstGeom>
        </p:spPr>
      </p:pic>
      <p:pic>
        <p:nvPicPr>
          <p:cNvPr id="31" name="TexTeXPicture" descr="&lt;?xml version=&quot;1.0&quot; encoding=&quot;utf-16&quot;?&gt;&#10;&lt;TeXTeX&gt;&#10;  &lt;preamble&gt;\documentclass{jarticle}&#10;\usepackage{amsmath}&#10;\pagestyle{empty}&lt;/preamble&gt;&#10;  &lt;body&gt;\begin{align*} &#10;e^-&#10;\end{align*}&lt;/body&gt;&#10;  &lt;fcolor&gt;FF000000&lt;/fcolor&gt;&#10;  &lt;bcolor&gt;FFFFFFFF&lt;/bcolor&gt;&#10;  &lt;transparent&gt;True&lt;/transparent&gt;&#10;  &lt;resolution&gt;1800&lt;/resolution&gt;&#10;  &lt;imageh&gt;153&lt;/imageh&gt;&#10;  &lt;imagew&gt;242&lt;/imagew&gt;&#10;  &lt;scale&gt;50&lt;/scale&gt;&#10;  &lt;cursor&gt;19&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18002" y="5273866"/>
            <a:ext cx="346299" cy="218941"/>
          </a:xfrm>
          <a:prstGeom prst="rect">
            <a:avLst/>
          </a:prstGeom>
        </p:spPr>
      </p:pic>
      <p:pic>
        <p:nvPicPr>
          <p:cNvPr id="32" name="TexTeXPicture" descr="&lt;?xml version=&quot;1.0&quot; encoding=&quot;utf-16&quot;?&gt;&#10;&lt;TeXTeX&gt;&#10;  &lt;preamble&gt;\documentclass{jarticle}&#10;\usepackage{amsmath}&#10;\pagestyle{empty}&lt;/preamble&gt;&#10;  &lt;body&gt;\begin{align*} &#10;\mu^-&#10;\end{align*}&lt;/body&gt;&#10;  &lt;fcolor&gt;FF000000&lt;/fcolor&gt;&#10;  &lt;bcolor&gt;FFFFFFFF&lt;/bcolor&gt;&#10;  &lt;transparent&gt;True&lt;/transparent&gt;&#10;  &lt;resolution&gt;1800&lt;/resolution&gt;&#10;  &lt;imageh&gt;205&lt;/imageh&gt;&#10;  &lt;imagew&gt;280&lt;/imagew&gt;&#10;  &lt;scale&gt;50&lt;/scale&gt;&#10;  &lt;cursor&gt;19&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64720" y="4571538"/>
            <a:ext cx="400677" cy="293352"/>
          </a:xfrm>
          <a:prstGeom prst="rect">
            <a:avLst/>
          </a:prstGeom>
        </p:spPr>
      </p:pic>
      <p:pic>
        <p:nvPicPr>
          <p:cNvPr id="33" name="TexTeXPicture" descr="&lt;?xml version=&quot;1.0&quot; encoding=&quot;utf-16&quot;?&gt;&#10;&lt;TeXTeX&gt;&#10;  &lt;preamble&gt;\documentclass{jarticle}&#10;\usepackage{amsmath}&#10;\pagestyle{empty}&lt;/preamble&gt;&#10;  &lt;body&gt;\begin{align*} &#10;\mu^+&#10;\end{align*}&lt;/body&gt;&#10;  &lt;fcolor&gt;FF000000&lt;/fcolor&gt;&#10;  &lt;bcolor&gt;FFFFFFFF&lt;/bcolor&gt;&#10;  &lt;transparent&gt;True&lt;/transparent&gt;&#10;  &lt;resolution&gt;1800&lt;/resolution&gt;&#10;  &lt;imageh&gt;265&lt;/imageh&gt;&#10;  &lt;imagew&gt;284&lt;/imagew&gt;&#10;  &lt;scale&gt;50&lt;/scale&gt;&#10;  &lt;cursor&gt;19&lt;/cursor&gt;&#10;&lt;/TeXTeX&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64720" y="4912664"/>
            <a:ext cx="406401" cy="379211"/>
          </a:xfrm>
          <a:prstGeom prst="rect">
            <a:avLst/>
          </a:prstGeom>
        </p:spPr>
      </p:pic>
      <p:sp>
        <p:nvSpPr>
          <p:cNvPr id="26" name="Freeform 490"/>
          <p:cNvSpPr>
            <a:spLocks/>
          </p:cNvSpPr>
          <p:nvPr/>
        </p:nvSpPr>
        <p:spPr bwMode="auto">
          <a:xfrm rot="297332">
            <a:off x="3357700" y="4154515"/>
            <a:ext cx="4608512" cy="175344"/>
          </a:xfrm>
          <a:custGeom>
            <a:avLst/>
            <a:gdLst>
              <a:gd name="T0" fmla="*/ 0 w 2903"/>
              <a:gd name="T1" fmla="*/ 91 h 91"/>
              <a:gd name="T2" fmla="*/ 181 w 2903"/>
              <a:gd name="T3" fmla="*/ 0 h 91"/>
              <a:gd name="T4" fmla="*/ 363 w 2903"/>
              <a:gd name="T5" fmla="*/ 91 h 91"/>
              <a:gd name="T6" fmla="*/ 544 w 2903"/>
              <a:gd name="T7" fmla="*/ 0 h 91"/>
              <a:gd name="T8" fmla="*/ 726 w 2903"/>
              <a:gd name="T9" fmla="*/ 91 h 91"/>
              <a:gd name="T10" fmla="*/ 907 w 2903"/>
              <a:gd name="T11" fmla="*/ 0 h 91"/>
              <a:gd name="T12" fmla="*/ 1089 w 2903"/>
              <a:gd name="T13" fmla="*/ 91 h 91"/>
              <a:gd name="T14" fmla="*/ 1270 w 2903"/>
              <a:gd name="T15" fmla="*/ 0 h 91"/>
              <a:gd name="T16" fmla="*/ 1451 w 2903"/>
              <a:gd name="T17" fmla="*/ 91 h 91"/>
              <a:gd name="T18" fmla="*/ 1633 w 2903"/>
              <a:gd name="T19" fmla="*/ 0 h 91"/>
              <a:gd name="T20" fmla="*/ 1814 w 2903"/>
              <a:gd name="T21" fmla="*/ 91 h 91"/>
              <a:gd name="T22" fmla="*/ 1996 w 2903"/>
              <a:gd name="T23" fmla="*/ 0 h 91"/>
              <a:gd name="T24" fmla="*/ 2177 w 2903"/>
              <a:gd name="T25" fmla="*/ 91 h 91"/>
              <a:gd name="T26" fmla="*/ 2359 w 2903"/>
              <a:gd name="T27" fmla="*/ 0 h 91"/>
              <a:gd name="T28" fmla="*/ 2540 w 2903"/>
              <a:gd name="T29" fmla="*/ 91 h 91"/>
              <a:gd name="T30" fmla="*/ 2722 w 2903"/>
              <a:gd name="T31" fmla="*/ 0 h 91"/>
              <a:gd name="T32" fmla="*/ 2903 w 2903"/>
              <a:gd name="T33"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03" h="91">
                <a:moveTo>
                  <a:pt x="0" y="91"/>
                </a:moveTo>
                <a:cubicBezTo>
                  <a:pt x="60" y="45"/>
                  <a:pt x="121" y="0"/>
                  <a:pt x="181" y="0"/>
                </a:cubicBezTo>
                <a:cubicBezTo>
                  <a:pt x="241" y="0"/>
                  <a:pt x="303" y="91"/>
                  <a:pt x="363" y="91"/>
                </a:cubicBezTo>
                <a:cubicBezTo>
                  <a:pt x="423" y="91"/>
                  <a:pt x="484" y="0"/>
                  <a:pt x="544" y="0"/>
                </a:cubicBezTo>
                <a:cubicBezTo>
                  <a:pt x="604" y="0"/>
                  <a:pt x="666" y="91"/>
                  <a:pt x="726" y="91"/>
                </a:cubicBezTo>
                <a:cubicBezTo>
                  <a:pt x="786" y="91"/>
                  <a:pt x="847" y="0"/>
                  <a:pt x="907" y="0"/>
                </a:cubicBezTo>
                <a:cubicBezTo>
                  <a:pt x="967" y="0"/>
                  <a:pt x="1029" y="91"/>
                  <a:pt x="1089" y="91"/>
                </a:cubicBezTo>
                <a:cubicBezTo>
                  <a:pt x="1149" y="91"/>
                  <a:pt x="1210" y="0"/>
                  <a:pt x="1270" y="0"/>
                </a:cubicBezTo>
                <a:cubicBezTo>
                  <a:pt x="1330" y="0"/>
                  <a:pt x="1391" y="91"/>
                  <a:pt x="1451" y="91"/>
                </a:cubicBezTo>
                <a:cubicBezTo>
                  <a:pt x="1511" y="91"/>
                  <a:pt x="1573" y="0"/>
                  <a:pt x="1633" y="0"/>
                </a:cubicBezTo>
                <a:cubicBezTo>
                  <a:pt x="1693" y="0"/>
                  <a:pt x="1754" y="91"/>
                  <a:pt x="1814" y="91"/>
                </a:cubicBezTo>
                <a:cubicBezTo>
                  <a:pt x="1874" y="91"/>
                  <a:pt x="1936" y="0"/>
                  <a:pt x="1996" y="0"/>
                </a:cubicBezTo>
                <a:cubicBezTo>
                  <a:pt x="2056" y="0"/>
                  <a:pt x="2117" y="91"/>
                  <a:pt x="2177" y="91"/>
                </a:cubicBezTo>
                <a:cubicBezTo>
                  <a:pt x="2237" y="91"/>
                  <a:pt x="2299" y="0"/>
                  <a:pt x="2359" y="0"/>
                </a:cubicBezTo>
                <a:cubicBezTo>
                  <a:pt x="2419" y="0"/>
                  <a:pt x="2480" y="91"/>
                  <a:pt x="2540" y="91"/>
                </a:cubicBezTo>
                <a:cubicBezTo>
                  <a:pt x="2600" y="91"/>
                  <a:pt x="2662" y="0"/>
                  <a:pt x="2722" y="0"/>
                </a:cubicBezTo>
                <a:cubicBezTo>
                  <a:pt x="2782" y="0"/>
                  <a:pt x="2842" y="45"/>
                  <a:pt x="2903" y="91"/>
                </a:cubicBezTo>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Tree>
    <p:extLst>
      <p:ext uri="{BB962C8B-B14F-4D97-AF65-F5344CB8AC3E}">
        <p14:creationId xmlns:p14="http://schemas.microsoft.com/office/powerpoint/2010/main" val="1569051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円/楕円 25"/>
          <p:cNvSpPr/>
          <p:nvPr/>
        </p:nvSpPr>
        <p:spPr>
          <a:xfrm>
            <a:off x="-2438402" y="3227298"/>
            <a:ext cx="6508376" cy="3063183"/>
          </a:xfrm>
          <a:prstGeom prst="ellipse">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path path="circle">
              <a:fillToRect l="50000" t="50000" r="50000" b="50000"/>
            </a:path>
            <a:tileRect/>
          </a:gradFill>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kumimoji="1" lang="ja-JP" altLang="en-US"/>
          </a:p>
        </p:txBody>
      </p:sp>
      <p:sp>
        <p:nvSpPr>
          <p:cNvPr id="27" name="円/楕円 26"/>
          <p:cNvSpPr/>
          <p:nvPr/>
        </p:nvSpPr>
        <p:spPr>
          <a:xfrm>
            <a:off x="-894299" y="3502181"/>
            <a:ext cx="3476634" cy="2553222"/>
          </a:xfrm>
          <a:prstGeom prst="ellipse">
            <a:avLst/>
          </a:prstGeom>
          <a:gradFill flip="none" rotWithShape="1">
            <a:gsLst>
              <a:gs pos="0">
                <a:schemeClr val="accent2"/>
              </a:gs>
              <a:gs pos="100000">
                <a:schemeClr val="accent1">
                  <a:lumMod val="100000"/>
                  <a:alpha val="31000"/>
                </a:schemeClr>
              </a:gs>
            </a:gsLst>
            <a:path path="circle">
              <a:fillToRect l="50000" t="50000" r="50000" b="50000"/>
            </a:path>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28" name="正方形/長方形 27"/>
          <p:cNvSpPr/>
          <p:nvPr/>
        </p:nvSpPr>
        <p:spPr>
          <a:xfrm>
            <a:off x="-311592" y="3092829"/>
            <a:ext cx="820677" cy="3478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Freeform 490"/>
          <p:cNvSpPr>
            <a:spLocks/>
          </p:cNvSpPr>
          <p:nvPr/>
        </p:nvSpPr>
        <p:spPr bwMode="auto">
          <a:xfrm rot="21344669">
            <a:off x="1588118" y="4170171"/>
            <a:ext cx="4608512" cy="175344"/>
          </a:xfrm>
          <a:custGeom>
            <a:avLst/>
            <a:gdLst>
              <a:gd name="T0" fmla="*/ 0 w 2903"/>
              <a:gd name="T1" fmla="*/ 91 h 91"/>
              <a:gd name="T2" fmla="*/ 181 w 2903"/>
              <a:gd name="T3" fmla="*/ 0 h 91"/>
              <a:gd name="T4" fmla="*/ 363 w 2903"/>
              <a:gd name="T5" fmla="*/ 91 h 91"/>
              <a:gd name="T6" fmla="*/ 544 w 2903"/>
              <a:gd name="T7" fmla="*/ 0 h 91"/>
              <a:gd name="T8" fmla="*/ 726 w 2903"/>
              <a:gd name="T9" fmla="*/ 91 h 91"/>
              <a:gd name="T10" fmla="*/ 907 w 2903"/>
              <a:gd name="T11" fmla="*/ 0 h 91"/>
              <a:gd name="T12" fmla="*/ 1089 w 2903"/>
              <a:gd name="T13" fmla="*/ 91 h 91"/>
              <a:gd name="T14" fmla="*/ 1270 w 2903"/>
              <a:gd name="T15" fmla="*/ 0 h 91"/>
              <a:gd name="T16" fmla="*/ 1451 w 2903"/>
              <a:gd name="T17" fmla="*/ 91 h 91"/>
              <a:gd name="T18" fmla="*/ 1633 w 2903"/>
              <a:gd name="T19" fmla="*/ 0 h 91"/>
              <a:gd name="T20" fmla="*/ 1814 w 2903"/>
              <a:gd name="T21" fmla="*/ 91 h 91"/>
              <a:gd name="T22" fmla="*/ 1996 w 2903"/>
              <a:gd name="T23" fmla="*/ 0 h 91"/>
              <a:gd name="T24" fmla="*/ 2177 w 2903"/>
              <a:gd name="T25" fmla="*/ 91 h 91"/>
              <a:gd name="T26" fmla="*/ 2359 w 2903"/>
              <a:gd name="T27" fmla="*/ 0 h 91"/>
              <a:gd name="T28" fmla="*/ 2540 w 2903"/>
              <a:gd name="T29" fmla="*/ 91 h 91"/>
              <a:gd name="T30" fmla="*/ 2722 w 2903"/>
              <a:gd name="T31" fmla="*/ 0 h 91"/>
              <a:gd name="T32" fmla="*/ 2903 w 2903"/>
              <a:gd name="T33"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03" h="91">
                <a:moveTo>
                  <a:pt x="0" y="91"/>
                </a:moveTo>
                <a:cubicBezTo>
                  <a:pt x="60" y="45"/>
                  <a:pt x="121" y="0"/>
                  <a:pt x="181" y="0"/>
                </a:cubicBezTo>
                <a:cubicBezTo>
                  <a:pt x="241" y="0"/>
                  <a:pt x="303" y="91"/>
                  <a:pt x="363" y="91"/>
                </a:cubicBezTo>
                <a:cubicBezTo>
                  <a:pt x="423" y="91"/>
                  <a:pt x="484" y="0"/>
                  <a:pt x="544" y="0"/>
                </a:cubicBezTo>
                <a:cubicBezTo>
                  <a:pt x="604" y="0"/>
                  <a:pt x="666" y="91"/>
                  <a:pt x="726" y="91"/>
                </a:cubicBezTo>
                <a:cubicBezTo>
                  <a:pt x="786" y="91"/>
                  <a:pt x="847" y="0"/>
                  <a:pt x="907" y="0"/>
                </a:cubicBezTo>
                <a:cubicBezTo>
                  <a:pt x="967" y="0"/>
                  <a:pt x="1029" y="91"/>
                  <a:pt x="1089" y="91"/>
                </a:cubicBezTo>
                <a:cubicBezTo>
                  <a:pt x="1149" y="91"/>
                  <a:pt x="1210" y="0"/>
                  <a:pt x="1270" y="0"/>
                </a:cubicBezTo>
                <a:cubicBezTo>
                  <a:pt x="1330" y="0"/>
                  <a:pt x="1391" y="91"/>
                  <a:pt x="1451" y="91"/>
                </a:cubicBezTo>
                <a:cubicBezTo>
                  <a:pt x="1511" y="91"/>
                  <a:pt x="1573" y="0"/>
                  <a:pt x="1633" y="0"/>
                </a:cubicBezTo>
                <a:cubicBezTo>
                  <a:pt x="1693" y="0"/>
                  <a:pt x="1754" y="91"/>
                  <a:pt x="1814" y="91"/>
                </a:cubicBezTo>
                <a:cubicBezTo>
                  <a:pt x="1874" y="91"/>
                  <a:pt x="1936" y="0"/>
                  <a:pt x="1996" y="0"/>
                </a:cubicBezTo>
                <a:cubicBezTo>
                  <a:pt x="2056" y="0"/>
                  <a:pt x="2117" y="91"/>
                  <a:pt x="2177" y="91"/>
                </a:cubicBezTo>
                <a:cubicBezTo>
                  <a:pt x="2237" y="91"/>
                  <a:pt x="2299" y="0"/>
                  <a:pt x="2359" y="0"/>
                </a:cubicBezTo>
                <a:cubicBezTo>
                  <a:pt x="2419" y="0"/>
                  <a:pt x="2480" y="91"/>
                  <a:pt x="2540" y="91"/>
                </a:cubicBezTo>
                <a:cubicBezTo>
                  <a:pt x="2600" y="91"/>
                  <a:pt x="2662" y="0"/>
                  <a:pt x="2722" y="0"/>
                </a:cubicBezTo>
                <a:cubicBezTo>
                  <a:pt x="2782" y="0"/>
                  <a:pt x="2842" y="45"/>
                  <a:pt x="2903" y="91"/>
                </a:cubicBezTo>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cxnSp>
        <p:nvCxnSpPr>
          <p:cNvPr id="34" name="直線コネクタ 33"/>
          <p:cNvCxnSpPr/>
          <p:nvPr/>
        </p:nvCxnSpPr>
        <p:spPr>
          <a:xfrm flipV="1">
            <a:off x="6196783" y="4107001"/>
            <a:ext cx="1720843" cy="61564"/>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6200695" y="4174344"/>
            <a:ext cx="1716931" cy="309830"/>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pic>
        <p:nvPicPr>
          <p:cNvPr id="36" name="TexTeXPicture" descr="&lt;?xml version=&quot;1.0&quot; encoding=&quot;utf-16&quot;?&gt;&#10;&lt;TeXTeX&gt;&#10;  &lt;preamble&gt;\documentclass{jarticle}&#10;\usepackage{amsmath}&#10;\pagestyle{empty}&lt;/preamble&gt;&#10;  &lt;body&gt;\begin{align*} &#10;e^+&#10;\end{align*}&lt;/body&gt;&#10;  &lt;fcolor&gt;FF000000&lt;/fcolor&gt;&#10;  &lt;bcolor&gt;FFFFFFFF&lt;/bcolor&gt;&#10;  &lt;transparent&gt;True&lt;/transparent&gt;&#10;  &lt;resolution&gt;1800&lt;/resolution&gt;&#10;  &lt;imageh&gt;213&lt;/imageh&gt;&#10;  &lt;imagew&gt;246&lt;/imagew&gt;&#10;  &lt;scale&gt;50&lt;/scale&gt;&#10;  &lt;cursor&gt;19&lt;/cursor&gt;&#10;&lt;/TeXTeX&g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64301" y="4286971"/>
            <a:ext cx="352023" cy="304800"/>
          </a:xfrm>
          <a:prstGeom prst="rect">
            <a:avLst/>
          </a:prstGeom>
        </p:spPr>
      </p:pic>
      <p:pic>
        <p:nvPicPr>
          <p:cNvPr id="37" name="TexTeXPicture" descr="&lt;?xml version=&quot;1.0&quot; encoding=&quot;utf-16&quot;?&gt;&#10;&lt;TeXTeX&gt;&#10;  &lt;preamble&gt;\documentclass{jarticle}&#10;\usepackage{amsmath}&#10;\pagestyle{empty}&lt;/preamble&gt;&#10;  &lt;body&gt;\begin{align*} &#10;e^-&#10;\end{align*}&lt;/body&gt;&#10;  &lt;fcolor&gt;FF000000&lt;/fcolor&gt;&#10;  &lt;bcolor&gt;FFFFFFFF&lt;/bcolor&gt;&#10;  &lt;transparent&gt;True&lt;/transparent&gt;&#10;  &lt;resolution&gt;1800&lt;/resolution&gt;&#10;  &lt;imageh&gt;153&lt;/imageh&gt;&#10;  &lt;imagew&gt;242&lt;/imagew&gt;&#10;  &lt;scale&gt;50&lt;/scale&gt;&#10;  &lt;cursor&gt;19&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0025" y="3954601"/>
            <a:ext cx="346299" cy="218941"/>
          </a:xfrm>
          <a:prstGeom prst="rect">
            <a:avLst/>
          </a:prstGeom>
        </p:spPr>
      </p:pic>
      <p:sp>
        <p:nvSpPr>
          <p:cNvPr id="2" name="タイトル 1"/>
          <p:cNvSpPr>
            <a:spLocks noGrp="1"/>
          </p:cNvSpPr>
          <p:nvPr>
            <p:ph type="title"/>
          </p:nvPr>
        </p:nvSpPr>
        <p:spPr/>
        <p:txBody>
          <a:bodyPr/>
          <a:lstStyle/>
          <a:p>
            <a:r>
              <a:rPr kumimoji="1" lang="ja-JP" altLang="en-US" dirty="0" smtClean="0"/>
              <a:t>光子・レプトン対の</a:t>
            </a:r>
            <a:r>
              <a:rPr lang="ja-JP" altLang="en-US" dirty="0"/>
              <a:t>最大</a:t>
            </a:r>
            <a:r>
              <a:rPr lang="ja-JP" altLang="en-US" dirty="0" smtClean="0"/>
              <a:t>の</a:t>
            </a:r>
            <a:r>
              <a:rPr lang="ja-JP" altLang="en-US" dirty="0"/>
              <a:t>特徴</a:t>
            </a:r>
            <a:r>
              <a:rPr kumimoji="1" lang="ja-JP" altLang="en-US" dirty="0" smtClean="0"/>
              <a:t>：</a:t>
            </a:r>
            <a:r>
              <a:rPr kumimoji="1" lang="en-US" altLang="ja-JP" dirty="0" smtClean="0"/>
              <a:t/>
            </a:r>
            <a:br>
              <a:rPr kumimoji="1" lang="en-US" altLang="ja-JP" dirty="0" smtClean="0"/>
            </a:br>
            <a:r>
              <a:rPr lang="ja-JP" altLang="en-US" dirty="0" smtClean="0"/>
              <a:t>高温</a:t>
            </a:r>
            <a:r>
              <a:rPr lang="ja-JP" altLang="en-US" dirty="0"/>
              <a:t>物質</a:t>
            </a:r>
            <a:r>
              <a:rPr lang="ja-JP" altLang="en-US" dirty="0" smtClean="0"/>
              <a:t>と相互作用しない！</a:t>
            </a:r>
            <a:endParaRPr kumimoji="1" lang="ja-JP" altLang="en-US" dirty="0"/>
          </a:p>
        </p:txBody>
      </p:sp>
      <p:sp>
        <p:nvSpPr>
          <p:cNvPr id="25" name="テキスト ボックス 24"/>
          <p:cNvSpPr txBox="1"/>
          <p:nvPr/>
        </p:nvSpPr>
        <p:spPr>
          <a:xfrm>
            <a:off x="546850" y="2241174"/>
            <a:ext cx="8188460" cy="1200329"/>
          </a:xfrm>
          <a:prstGeom prst="rect">
            <a:avLst/>
          </a:prstGeom>
          <a:noFill/>
        </p:spPr>
        <p:txBody>
          <a:bodyPr wrap="none" rtlCol="0">
            <a:spAutoFit/>
          </a:bodyPr>
          <a:lstStyle/>
          <a:p>
            <a:pPr marL="285750" indent="-285750">
              <a:buFont typeface="Wingdings" panose="05000000000000000000" pitchFamily="2" charset="2"/>
              <a:buChar char="Ø"/>
            </a:pPr>
            <a:r>
              <a:rPr kumimoji="1" lang="ja-JP" altLang="en-US" sz="2400" dirty="0" smtClean="0"/>
              <a:t>光子・レプトン対はカラー荷を持たない</a:t>
            </a:r>
            <a:endParaRPr kumimoji="1" lang="en-US" altLang="ja-JP" sz="2400" dirty="0" smtClean="0"/>
          </a:p>
          <a:p>
            <a:pPr marL="285750" indent="-285750">
              <a:buFont typeface="Wingdings" panose="05000000000000000000" pitchFamily="2" charset="2"/>
              <a:buChar char="Ø"/>
            </a:pPr>
            <a:r>
              <a:rPr lang="en-US" altLang="ja-JP" sz="2400" dirty="0" smtClean="0">
                <a:sym typeface="Wingdings" panose="05000000000000000000" pitchFamily="2" charset="2"/>
              </a:rPr>
              <a:t></a:t>
            </a:r>
            <a:r>
              <a:rPr lang="ja-JP" altLang="en-US" sz="2400" dirty="0" smtClean="0"/>
              <a:t>強い相互</a:t>
            </a:r>
            <a:r>
              <a:rPr lang="ja-JP" altLang="en-US" sz="2400" dirty="0"/>
              <a:t>作用</a:t>
            </a:r>
            <a:r>
              <a:rPr lang="ja-JP" altLang="en-US" sz="2400" dirty="0" smtClean="0"/>
              <a:t>をしない</a:t>
            </a:r>
            <a:endParaRPr lang="en-US" altLang="ja-JP" sz="2400" dirty="0" smtClean="0"/>
          </a:p>
          <a:p>
            <a:pPr marL="285750" indent="-285750">
              <a:buFont typeface="Wingdings" panose="05000000000000000000" pitchFamily="2" charset="2"/>
              <a:buChar char="Ø"/>
            </a:pPr>
            <a:r>
              <a:rPr kumimoji="1" lang="en-US" altLang="ja-JP" sz="2400" dirty="0" smtClean="0">
                <a:sym typeface="Wingdings" panose="05000000000000000000" pitchFamily="2" charset="2"/>
              </a:rPr>
              <a:t></a:t>
            </a:r>
            <a:r>
              <a:rPr kumimoji="1" lang="ja-JP" altLang="en-US" sz="2400" dirty="0" smtClean="0"/>
              <a:t>ひとたび生成されると、</a:t>
            </a:r>
            <a:r>
              <a:rPr lang="ja-JP" altLang="en-US" sz="2400" dirty="0" smtClean="0"/>
              <a:t>ほ</a:t>
            </a:r>
            <a:r>
              <a:rPr lang="ja-JP" altLang="en-US" sz="2400" dirty="0"/>
              <a:t>ぼ</a:t>
            </a:r>
            <a:r>
              <a:rPr kumimoji="1" lang="ja-JP" altLang="en-US" sz="2400" dirty="0" smtClean="0"/>
              <a:t>そのまま検出器に至る！</a:t>
            </a:r>
            <a:endParaRPr kumimoji="1" lang="ja-JP" altLang="en-US" sz="2400" dirty="0"/>
          </a:p>
        </p:txBody>
      </p:sp>
      <p:sp>
        <p:nvSpPr>
          <p:cNvPr id="46" name="角丸四角形吹き出し 45"/>
          <p:cNvSpPr/>
          <p:nvPr/>
        </p:nvSpPr>
        <p:spPr>
          <a:xfrm>
            <a:off x="1294446" y="4979507"/>
            <a:ext cx="1990166" cy="612648"/>
          </a:xfrm>
          <a:prstGeom prst="wedgeRoundRectCallout">
            <a:avLst>
              <a:gd name="adj1" fmla="val -31644"/>
              <a:gd name="adj2" fmla="val -99923"/>
              <a:gd name="adj3" fmla="val 16667"/>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sz="2400" dirty="0" smtClean="0"/>
              <a:t>光子生成！</a:t>
            </a:r>
            <a:endParaRPr kumimoji="1" lang="ja-JP" altLang="en-US" sz="2400" dirty="0"/>
          </a:p>
        </p:txBody>
      </p:sp>
      <p:sp>
        <p:nvSpPr>
          <p:cNvPr id="47" name="角丸四角形吹き出し 46"/>
          <p:cNvSpPr/>
          <p:nvPr/>
        </p:nvSpPr>
        <p:spPr>
          <a:xfrm>
            <a:off x="3467572" y="4831980"/>
            <a:ext cx="2413275" cy="869573"/>
          </a:xfrm>
          <a:prstGeom prst="wedgeRoundRectCallout">
            <a:avLst>
              <a:gd name="adj1" fmla="val -35730"/>
              <a:gd name="adj2" fmla="val -98892"/>
              <a:gd name="adj3" fmla="val 16667"/>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ja-JP" altLang="en-US" sz="2400" dirty="0" smtClean="0"/>
              <a:t>高温物質？</a:t>
            </a:r>
            <a:endParaRPr lang="en-US" altLang="ja-JP" sz="2400" dirty="0" smtClean="0"/>
          </a:p>
          <a:p>
            <a:pPr algn="ctr"/>
            <a:r>
              <a:rPr lang="ja-JP" altLang="en-US" sz="2400" dirty="0"/>
              <a:t>知</a:t>
            </a:r>
            <a:r>
              <a:rPr lang="ja-JP" altLang="en-US" sz="2400" dirty="0" smtClean="0"/>
              <a:t>らないね！</a:t>
            </a:r>
            <a:endParaRPr kumimoji="1" lang="ja-JP" altLang="en-US" sz="2400" dirty="0"/>
          </a:p>
        </p:txBody>
      </p:sp>
      <p:sp>
        <p:nvSpPr>
          <p:cNvPr id="48" name="テキスト ボックス 47"/>
          <p:cNvSpPr txBox="1"/>
          <p:nvPr/>
        </p:nvSpPr>
        <p:spPr>
          <a:xfrm>
            <a:off x="2582335" y="5982557"/>
            <a:ext cx="6438894" cy="830997"/>
          </a:xfrm>
          <a:prstGeom prst="rect">
            <a:avLst/>
          </a:prstGeom>
          <a:noFill/>
        </p:spPr>
        <p:txBody>
          <a:bodyPr wrap="square" rtlCol="0">
            <a:spAutoFit/>
          </a:bodyPr>
          <a:lstStyle/>
          <a:p>
            <a:pPr marL="342900" indent="-342900">
              <a:buFont typeface="Wingdings" panose="05000000000000000000" pitchFamily="2" charset="2"/>
              <a:buChar char="Ø"/>
            </a:pPr>
            <a:r>
              <a:rPr kumimoji="1" lang="en-US" altLang="ja-JP" sz="2400" dirty="0" smtClean="0"/>
              <a:t>QGP</a:t>
            </a:r>
            <a:r>
              <a:rPr lang="ja-JP" altLang="en-US" sz="2400" dirty="0" smtClean="0"/>
              <a:t>や、高温ハドロン物質の</a:t>
            </a:r>
            <a:r>
              <a:rPr lang="ja-JP" altLang="en-US" sz="2400" b="1" dirty="0" smtClean="0"/>
              <a:t>仮想光子生成量の</a:t>
            </a:r>
            <a:r>
              <a:rPr lang="ja-JP" altLang="en-US" sz="2400" b="1" dirty="0"/>
              <a:t>情報</a:t>
            </a:r>
            <a:r>
              <a:rPr lang="ja-JP" altLang="en-US" sz="2400" dirty="0" smtClean="0"/>
              <a:t>が直接的に検出器に到達</a:t>
            </a:r>
            <a:endParaRPr kumimoji="1" lang="ja-JP" altLang="en-US" sz="2400" dirty="0"/>
          </a:p>
        </p:txBody>
      </p:sp>
      <p:sp>
        <p:nvSpPr>
          <p:cNvPr id="16" name="円/楕円 15"/>
          <p:cNvSpPr/>
          <p:nvPr/>
        </p:nvSpPr>
        <p:spPr>
          <a:xfrm>
            <a:off x="5481505" y="4678513"/>
            <a:ext cx="227171" cy="31892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 name="直線コネクタ 16"/>
          <p:cNvCxnSpPr/>
          <p:nvPr/>
        </p:nvCxnSpPr>
        <p:spPr>
          <a:xfrm flipV="1">
            <a:off x="5543732" y="4793206"/>
            <a:ext cx="324465" cy="84011"/>
          </a:xfrm>
          <a:prstGeom prst="line">
            <a:avLst/>
          </a:prstGeom>
        </p:spPr>
        <p:style>
          <a:lnRef idx="2">
            <a:schemeClr val="dk1"/>
          </a:lnRef>
          <a:fillRef idx="0">
            <a:schemeClr val="dk1"/>
          </a:fillRef>
          <a:effectRef idx="1">
            <a:schemeClr val="dk1"/>
          </a:effectRef>
          <a:fontRef idx="minor">
            <a:schemeClr val="tx1"/>
          </a:fontRef>
        </p:style>
      </p:cxnSp>
      <p:cxnSp>
        <p:nvCxnSpPr>
          <p:cNvPr id="18" name="直線コネクタ 17"/>
          <p:cNvCxnSpPr/>
          <p:nvPr/>
        </p:nvCxnSpPr>
        <p:spPr>
          <a:xfrm>
            <a:off x="5546035" y="4798425"/>
            <a:ext cx="324465" cy="84011"/>
          </a:xfrm>
          <a:prstGeom prst="line">
            <a:avLst/>
          </a:prstGeom>
        </p:spPr>
        <p:style>
          <a:lnRef idx="2">
            <a:schemeClr val="dk1"/>
          </a:lnRef>
          <a:fillRef idx="0">
            <a:schemeClr val="dk1"/>
          </a:fillRef>
          <a:effectRef idx="1">
            <a:schemeClr val="dk1"/>
          </a:effectRef>
          <a:fontRef idx="minor">
            <a:schemeClr val="tx1"/>
          </a:fontRef>
        </p:style>
      </p:cxnSp>
      <p:sp>
        <p:nvSpPr>
          <p:cNvPr id="15" name="円/楕円 14"/>
          <p:cNvSpPr/>
          <p:nvPr/>
        </p:nvSpPr>
        <p:spPr>
          <a:xfrm>
            <a:off x="5707463" y="4678513"/>
            <a:ext cx="227171" cy="31892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p:nvSpPr>
        <p:spPr>
          <a:xfrm>
            <a:off x="5749822" y="4794749"/>
            <a:ext cx="107805" cy="10926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6497603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イオン ボードルーム">
  <a:themeElements>
    <a:clrScheme name="イオン ボードルーム">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イオン ボードルーム">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イオン ボードルーム">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T e X T e X >  
     < p r e a m b l e > \ d o c u m e n t c l a s s { j a r t i c l e }  
 \ u s e p a c k a g e { a m s m a t h }  
 \ p a g e s t y l e { e m p t y } < / p r e a m b l e >  
     < b o d y > \ b e g i n { a l i g n * }    
  
 \ e n d { a l i g n * } < / b o d y >  
     < f c o l o r > F F 0 0 0 0 0 0 < / f c o l o r >  
     < b c o l o r > F F F F F F F F < / b c o l o r >  
     < t r a n s p a r e n t > T r u e < / t r a n s p a r e n t >  
     < r e s o l u t i o n > 1 8 0 0 < / r e s o l u t i o n >  
     < i m a g e h > - 1 < / i m a g e h >  
     < i m a g e w > - 1 < / i m a g e w >  
     < s c a l e > 5 0 < / s c a l e >  
     < c u r s o r > 1 6 < / c u r s o r >  
 < / T e X T e X > 
</file>

<file path=customXml/itemProps1.xml><?xml version="1.0" encoding="utf-8"?>
<ds:datastoreItem xmlns:ds="http://schemas.openxmlformats.org/officeDocument/2006/customXml" ds:itemID="{7EC36AA1-53C0-4F2B-A346-A191EC09114F}">
  <ds:schemaRefs/>
</ds:datastoreItem>
</file>

<file path=docProps/app.xml><?xml version="1.0" encoding="utf-8"?>
<Properties xmlns="http://schemas.openxmlformats.org/officeDocument/2006/extended-properties" xmlns:vt="http://schemas.openxmlformats.org/officeDocument/2006/docPropsVTypes">
  <Template>Ion Boardroom</Template>
  <TotalTime>1481</TotalTime>
  <Words>2370</Words>
  <Application>Microsoft Office PowerPoint</Application>
  <PresentationFormat>画面に合わせる (4:3)</PresentationFormat>
  <Paragraphs>377</Paragraphs>
  <Slides>57</Slides>
  <Notes>3</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57</vt:i4>
      </vt:variant>
    </vt:vector>
  </HeadingPairs>
  <TitlesOfParts>
    <vt:vector size="66" baseType="lpstr">
      <vt:lpstr>ＭＳ Ｐゴシック</vt:lpstr>
      <vt:lpstr>メイリオ</vt:lpstr>
      <vt:lpstr>Arial</vt:lpstr>
      <vt:lpstr>Calibri</vt:lpstr>
      <vt:lpstr>Century Gothic</vt:lpstr>
      <vt:lpstr>Symbol</vt:lpstr>
      <vt:lpstr>Wingdings</vt:lpstr>
      <vt:lpstr>Wingdings 3</vt:lpstr>
      <vt:lpstr>イオン ボードルーム</vt:lpstr>
      <vt:lpstr>レプトン対生成量（理論）</vt:lpstr>
      <vt:lpstr>目次</vt:lpstr>
      <vt:lpstr>質問群から</vt:lpstr>
      <vt:lpstr>質問群から</vt:lpstr>
      <vt:lpstr>レプトン対生成量とは？</vt:lpstr>
      <vt:lpstr>レプトン対生成量とは？</vt:lpstr>
      <vt:lpstr>仮想光子(virtual photon)とは？</vt:lpstr>
      <vt:lpstr>高温物質は、光子をたくさん作る</vt:lpstr>
      <vt:lpstr>光子・レプトン対の最大の特徴： 高温物質と相互作用しない！</vt:lpstr>
      <vt:lpstr>測定できるのは、不変質量分布</vt:lpstr>
      <vt:lpstr>光子生成量＠CERES＠SPS</vt:lpstr>
      <vt:lpstr>メソン崩壊によるレプトン対生成</vt:lpstr>
      <vt:lpstr>仮想光子の半分くらいは、 真空中のメソン崩壊で生成する</vt:lpstr>
      <vt:lpstr>仮想光子の半分くらいは、 真空中のメソン崩壊で生成する</vt:lpstr>
      <vt:lpstr>カクテル</vt:lpstr>
      <vt:lpstr>カクテル</vt:lpstr>
      <vt:lpstr>カクテル</vt:lpstr>
      <vt:lpstr>３種類のエネルギー領域</vt:lpstr>
      <vt:lpstr>衝突初期のレプトン対生成</vt:lpstr>
      <vt:lpstr>ここまでのまとめ</vt:lpstr>
      <vt:lpstr>PowerPoint プレゼンテーション</vt:lpstr>
      <vt:lpstr>PowerPoint プレゼンテーション</vt:lpstr>
      <vt:lpstr>高温物質からの仮想光子生成</vt:lpstr>
      <vt:lpstr>高温物質からの仮想光子生成</vt:lpstr>
      <vt:lpstr>高温物質からの仮想光子生成</vt:lpstr>
      <vt:lpstr>高温物質からの仮想光子生成</vt:lpstr>
      <vt:lpstr>レプトン対生成”率”・生成”量”</vt:lpstr>
      <vt:lpstr>レプトン対生成”率”・生成”量”</vt:lpstr>
      <vt:lpstr>PowerPoint プレゼンテーション</vt:lpstr>
      <vt:lpstr>レプトン対とベクトルボソン</vt:lpstr>
      <vt:lpstr>ρメソンとカイラル相転移</vt:lpstr>
      <vt:lpstr>“Mass shift” vs “Broadening”</vt:lpstr>
      <vt:lpstr>QM2005 CERES summary talk</vt:lpstr>
      <vt:lpstr>QCD和則</vt:lpstr>
      <vt:lpstr>QCD和則</vt:lpstr>
      <vt:lpstr>QCD和則とスペクトル関数</vt:lpstr>
      <vt:lpstr>QCD和則とスペクトル関数</vt:lpstr>
      <vt:lpstr>Mass Broadening</vt:lpstr>
      <vt:lpstr>ρの溶解は、カイラル対称性の回復と関係しているのか？</vt:lpstr>
      <vt:lpstr>動的模型について</vt:lpstr>
      <vt:lpstr>クォーク気体のレプトン対生成率</vt:lpstr>
      <vt:lpstr>クォーク気体のレプトン対生成率</vt:lpstr>
      <vt:lpstr>PowerPoint プレゼンテーション</vt:lpstr>
      <vt:lpstr>格子QCDの何が難しいか？</vt:lpstr>
      <vt:lpstr>格子QCDの何が難しいか？</vt:lpstr>
      <vt:lpstr>これまでの計算例(ゼロ運動量)</vt:lpstr>
      <vt:lpstr>格子解析の今後の課題</vt:lpstr>
      <vt:lpstr>今後の課題：有限運動量への拡張</vt:lpstr>
      <vt:lpstr>今後の課題：有限運動量への拡張</vt:lpstr>
      <vt:lpstr>最近の実験結果から１ レプトン対＠RHIC/200GeV</vt:lpstr>
      <vt:lpstr>仮想光子生成  with 格子クォーク準粒子</vt:lpstr>
      <vt:lpstr>仮想光子生成  with 格子クォーク準粒子</vt:lpstr>
      <vt:lpstr>最近の実験結果から２ レプトン対＠RHIC-BES</vt:lpstr>
      <vt:lpstr>その他最近の理論的進展</vt:lpstr>
      <vt:lpstr>質問群から</vt:lpstr>
      <vt:lpstr>質問群から</vt:lpstr>
      <vt:lpstr>まとめ</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レプトン対生成量</dc:title>
  <dc:creator>Masakiyo Kitazawa</dc:creator>
  <cp:lastModifiedBy>Masakiyo Kitazawa</cp:lastModifiedBy>
  <cp:revision>146</cp:revision>
  <dcterms:created xsi:type="dcterms:W3CDTF">2015-03-20T07:14:47Z</dcterms:created>
  <dcterms:modified xsi:type="dcterms:W3CDTF">2015-03-30T02:35:07Z</dcterms:modified>
</cp:coreProperties>
</file>