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2"/>
  </p:sldMasterIdLst>
  <p:notesMasterIdLst>
    <p:notesMasterId r:id="rId38"/>
  </p:notesMasterIdLst>
  <p:sldIdLst>
    <p:sldId id="256" r:id="rId3"/>
    <p:sldId id="257" r:id="rId4"/>
    <p:sldId id="258" r:id="rId5"/>
    <p:sldId id="259" r:id="rId6"/>
    <p:sldId id="269" r:id="rId7"/>
    <p:sldId id="283" r:id="rId8"/>
    <p:sldId id="285" r:id="rId9"/>
    <p:sldId id="284" r:id="rId10"/>
    <p:sldId id="260" r:id="rId11"/>
    <p:sldId id="286" r:id="rId12"/>
    <p:sldId id="261" r:id="rId13"/>
    <p:sldId id="262" r:id="rId14"/>
    <p:sldId id="263" r:id="rId15"/>
    <p:sldId id="264" r:id="rId16"/>
    <p:sldId id="287" r:id="rId17"/>
    <p:sldId id="265" r:id="rId18"/>
    <p:sldId id="289" r:id="rId19"/>
    <p:sldId id="290" r:id="rId20"/>
    <p:sldId id="271" r:id="rId21"/>
    <p:sldId id="267" r:id="rId22"/>
    <p:sldId id="274" r:id="rId23"/>
    <p:sldId id="273" r:id="rId24"/>
    <p:sldId id="272" r:id="rId25"/>
    <p:sldId id="268" r:id="rId26"/>
    <p:sldId id="270" r:id="rId27"/>
    <p:sldId id="275" r:id="rId28"/>
    <p:sldId id="276" r:id="rId29"/>
    <p:sldId id="292" r:id="rId30"/>
    <p:sldId id="291" r:id="rId31"/>
    <p:sldId id="277" r:id="rId32"/>
    <p:sldId id="278" r:id="rId33"/>
    <p:sldId id="293" r:id="rId34"/>
    <p:sldId id="279" r:id="rId35"/>
    <p:sldId id="280" r:id="rId36"/>
    <p:sldId id="282" r:id="rId37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66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98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7BCB6-39A2-4554-8C09-E4EF6C637DF2}" type="datetimeFigureOut">
              <a:rPr kumimoji="1" lang="ja-JP" altLang="en-US" smtClean="0"/>
              <a:t>2015/7/15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B83F0E-96CF-4B50-897C-E7F775A8B8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7930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83F0E-96CF-4B50-897C-E7F775A8B8B1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63404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83F0E-96CF-4B50-897C-E7F775A8B8B1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52657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83F0E-96CF-4B50-897C-E7F775A8B8B1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4371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83F0E-96CF-4B50-897C-E7F775A8B8B1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11794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83F0E-96CF-4B50-897C-E7F775A8B8B1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07119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83F0E-96CF-4B50-897C-E7F775A8B8B1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60764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83F0E-96CF-4B50-897C-E7F775A8B8B1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10672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83F0E-96CF-4B50-897C-E7F775A8B8B1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72200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83F0E-96CF-4B50-897C-E7F775A8B8B1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68563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83F0E-96CF-4B50-897C-E7F775A8B8B1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37166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83F0E-96CF-4B50-897C-E7F775A8B8B1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1715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83F0E-96CF-4B50-897C-E7F775A8B8B1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14615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83F0E-96CF-4B50-897C-E7F775A8B8B1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95011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83F0E-96CF-4B50-897C-E7F775A8B8B1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36521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83F0E-96CF-4B50-897C-E7F775A8B8B1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83594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83F0E-96CF-4B50-897C-E7F775A8B8B1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49839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83F0E-96CF-4B50-897C-E7F775A8B8B1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42583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83F0E-96CF-4B50-897C-E7F775A8B8B1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29515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83F0E-96CF-4B50-897C-E7F775A8B8B1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17016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83F0E-96CF-4B50-897C-E7F775A8B8B1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75780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83F0E-96CF-4B50-897C-E7F775A8B8B1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62536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83F0E-96CF-4B50-897C-E7F775A8B8B1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1790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83F0E-96CF-4B50-897C-E7F775A8B8B1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99571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83F0E-96CF-4B50-897C-E7F775A8B8B1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82970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83F0E-96CF-4B50-897C-E7F775A8B8B1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67230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83F0E-96CF-4B50-897C-E7F775A8B8B1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299296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83F0E-96CF-4B50-897C-E7F775A8B8B1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67229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83F0E-96CF-4B50-897C-E7F775A8B8B1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263926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83F0E-96CF-4B50-897C-E7F775A8B8B1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8123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83F0E-96CF-4B50-897C-E7F775A8B8B1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261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83F0E-96CF-4B50-897C-E7F775A8B8B1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545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83F0E-96CF-4B50-897C-E7F775A8B8B1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12893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83F0E-96CF-4B50-897C-E7F775A8B8B1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77347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83F0E-96CF-4B50-897C-E7F775A8B8B1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31804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83F0E-96CF-4B50-897C-E7F775A8B8B1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5572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C8DC5-DC4D-44FB-AC99-C6A415E22815}" type="datetimeFigureOut">
              <a:rPr kumimoji="1" lang="ja-JP" altLang="en-US" smtClean="0"/>
              <a:t>2015/7/15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61FF2-147B-4F7E-8A65-739F74EBAC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9651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C8DC5-DC4D-44FB-AC99-C6A415E22815}" type="datetimeFigureOut">
              <a:rPr kumimoji="1" lang="ja-JP" altLang="en-US" smtClean="0"/>
              <a:t>2015/7/15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61FF2-147B-4F7E-8A65-739F74EBAC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4057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C8DC5-DC4D-44FB-AC99-C6A415E22815}" type="datetimeFigureOut">
              <a:rPr kumimoji="1" lang="ja-JP" altLang="en-US" smtClean="0"/>
              <a:t>2015/7/15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61FF2-147B-4F7E-8A65-739F74EBAC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9813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105067"/>
            <a:ext cx="7886700" cy="1325563"/>
          </a:xfrm>
        </p:spPr>
        <p:txBody>
          <a:bodyPr>
            <a:normAutofit/>
          </a:bodyPr>
          <a:lstStyle>
            <a:lvl1pPr>
              <a:defRPr sz="3600">
                <a:latin typeface="+mn-lt"/>
              </a:defRPr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C8DC5-DC4D-44FB-AC99-C6A415E22815}" type="datetimeFigureOut">
              <a:rPr kumimoji="1" lang="ja-JP" altLang="en-US" smtClean="0"/>
              <a:t>2015/7/15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61FF2-147B-4F7E-8A65-739F74EBAC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8619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C8DC5-DC4D-44FB-AC99-C6A415E22815}" type="datetimeFigureOut">
              <a:rPr kumimoji="1" lang="ja-JP" altLang="en-US" smtClean="0"/>
              <a:t>2015/7/15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61FF2-147B-4F7E-8A65-739F74EBAC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1276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C8DC5-DC4D-44FB-AC99-C6A415E22815}" type="datetimeFigureOut">
              <a:rPr kumimoji="1" lang="ja-JP" altLang="en-US" smtClean="0"/>
              <a:t>2015/7/15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61FF2-147B-4F7E-8A65-739F74EBAC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3996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C8DC5-DC4D-44FB-AC99-C6A415E22815}" type="datetimeFigureOut">
              <a:rPr kumimoji="1" lang="ja-JP" altLang="en-US" smtClean="0"/>
              <a:t>2015/7/15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61FF2-147B-4F7E-8A65-739F74EBAC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7999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C8DC5-DC4D-44FB-AC99-C6A415E22815}" type="datetimeFigureOut">
              <a:rPr kumimoji="1" lang="ja-JP" altLang="en-US" smtClean="0"/>
              <a:t>2015/7/15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61FF2-147B-4F7E-8A65-739F74EBAC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4260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C8DC5-DC4D-44FB-AC99-C6A415E22815}" type="datetimeFigureOut">
              <a:rPr kumimoji="1" lang="ja-JP" altLang="en-US" smtClean="0"/>
              <a:t>2015/7/15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61FF2-147B-4F7E-8A65-739F74EBAC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0772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C8DC5-DC4D-44FB-AC99-C6A415E22815}" type="datetimeFigureOut">
              <a:rPr kumimoji="1" lang="ja-JP" altLang="en-US" smtClean="0"/>
              <a:t>2015/7/15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61FF2-147B-4F7E-8A65-739F74EBAC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9123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C8DC5-DC4D-44FB-AC99-C6A415E22815}" type="datetimeFigureOut">
              <a:rPr kumimoji="1" lang="ja-JP" altLang="en-US" smtClean="0"/>
              <a:t>2015/7/15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61FF2-147B-4F7E-8A65-739F74EBAC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457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C8DC5-DC4D-44FB-AC99-C6A415E22815}" type="datetimeFigureOut">
              <a:rPr kumimoji="1" lang="ja-JP" altLang="en-US" smtClean="0"/>
              <a:t>2015/7/15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61FF2-147B-4F7E-8A65-739F74EBAC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6392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emf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emf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9.png"/><Relationship Id="rId5" Type="http://schemas.openxmlformats.org/officeDocument/2006/relationships/image" Target="../media/image25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emf"/><Relationship Id="rId4" Type="http://schemas.openxmlformats.org/officeDocument/2006/relationships/image" Target="../media/image5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7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63.png"/><Relationship Id="rId5" Type="http://schemas.openxmlformats.org/officeDocument/2006/relationships/image" Target="../media/image59.png"/><Relationship Id="rId10" Type="http://schemas.openxmlformats.org/officeDocument/2006/relationships/image" Target="../media/image62.png"/><Relationship Id="rId4" Type="http://schemas.openxmlformats.org/officeDocument/2006/relationships/image" Target="../media/image58.png"/><Relationship Id="rId9" Type="http://schemas.openxmlformats.org/officeDocument/2006/relationships/image" Target="../media/image6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65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0.png"/><Relationship Id="rId4" Type="http://schemas.openxmlformats.org/officeDocument/2006/relationships/image" Target="../media/image5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8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emf"/><Relationship Id="rId3" Type="http://schemas.openxmlformats.org/officeDocument/2006/relationships/image" Target="../media/image69.emf"/><Relationship Id="rId7" Type="http://schemas.openxmlformats.org/officeDocument/2006/relationships/image" Target="../media/image73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emf"/><Relationship Id="rId5" Type="http://schemas.openxmlformats.org/officeDocument/2006/relationships/image" Target="../media/image71.emf"/><Relationship Id="rId4" Type="http://schemas.openxmlformats.org/officeDocument/2006/relationships/image" Target="../media/image7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12000" y="952034"/>
            <a:ext cx="7920000" cy="2387600"/>
          </a:xfrm>
        </p:spPr>
        <p:txBody>
          <a:bodyPr>
            <a:normAutofit/>
          </a:bodyPr>
          <a:lstStyle/>
          <a:p>
            <a:r>
              <a:rPr lang="en-US" altLang="ja-JP" sz="4000" b="1" dirty="0"/>
              <a:t>Thermodynamics</a:t>
            </a:r>
            <a:r>
              <a:rPr lang="en-US" altLang="ja-JP" sz="4000" dirty="0"/>
              <a:t> and </a:t>
            </a:r>
            <a:r>
              <a:rPr lang="en-US" altLang="ja-JP" sz="4000" b="1" dirty="0"/>
              <a:t>reference </a:t>
            </a:r>
            <a:r>
              <a:rPr lang="en-US" altLang="ja-JP" sz="4000" b="1" dirty="0" smtClean="0"/>
              <a:t>scale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en-US" altLang="ja-JP" sz="4000" dirty="0" smtClean="0"/>
              <a:t>of </a:t>
            </a:r>
            <a:r>
              <a:rPr lang="en-US" altLang="ja-JP" sz="4000" dirty="0"/>
              <a:t>SU(3) gauge </a:t>
            </a:r>
            <a:r>
              <a:rPr lang="en-US" altLang="ja-JP" sz="4000" dirty="0" smtClean="0"/>
              <a:t>theory</a:t>
            </a:r>
            <a:br>
              <a:rPr lang="en-US" altLang="ja-JP" sz="4000" dirty="0" smtClean="0"/>
            </a:br>
            <a:r>
              <a:rPr lang="en-US" altLang="ja-JP" sz="4000" dirty="0" smtClean="0"/>
              <a:t>from </a:t>
            </a:r>
            <a:r>
              <a:rPr lang="en-US" altLang="ja-JP" sz="4000" dirty="0"/>
              <a:t>gradient flow on fine </a:t>
            </a:r>
            <a:r>
              <a:rPr lang="en-US" altLang="ja-JP" sz="4000" dirty="0" smtClean="0"/>
              <a:t>lattices</a:t>
            </a:r>
            <a:br>
              <a:rPr lang="en-US" altLang="ja-JP" sz="4000" dirty="0" smtClean="0"/>
            </a:br>
            <a:endParaRPr kumimoji="1" lang="ja-JP" altLang="en-US" sz="40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kumimoji="1" lang="en-US" altLang="ja-JP" sz="2800" dirty="0" smtClean="0"/>
              <a:t>Masakiyo Kitazawa</a:t>
            </a:r>
          </a:p>
          <a:p>
            <a:r>
              <a:rPr lang="en-US" altLang="ja-JP" sz="2400" dirty="0" smtClean="0"/>
              <a:t>for </a:t>
            </a:r>
            <a:r>
              <a:rPr lang="en-US" altLang="ja-JP" sz="2400" dirty="0" err="1" smtClean="0"/>
              <a:t>FlowQCD</a:t>
            </a:r>
            <a:r>
              <a:rPr lang="en-US" altLang="ja-JP" sz="2400" dirty="0" smtClean="0"/>
              <a:t> Collaboration</a:t>
            </a:r>
          </a:p>
          <a:p>
            <a:r>
              <a:rPr kumimoji="1" lang="en-US" altLang="ja-JP" sz="2400" dirty="0" smtClean="0"/>
              <a:t>(</a:t>
            </a:r>
            <a:r>
              <a:rPr kumimoji="1" lang="en-US" altLang="ja-JP" sz="2400" dirty="0" err="1" smtClean="0"/>
              <a:t>Asakawa</a:t>
            </a:r>
            <a:r>
              <a:rPr kumimoji="1" lang="en-US" altLang="ja-JP" sz="2400" dirty="0" smtClean="0"/>
              <a:t>, </a:t>
            </a:r>
            <a:r>
              <a:rPr kumimoji="1" lang="en-US" altLang="ja-JP" sz="2400" dirty="0" err="1" smtClean="0"/>
              <a:t>Hatsuda</a:t>
            </a:r>
            <a:r>
              <a:rPr kumimoji="1" lang="en-US" altLang="ja-JP" sz="2400" dirty="0" smtClean="0"/>
              <a:t>, </a:t>
            </a:r>
            <a:r>
              <a:rPr kumimoji="1" lang="en-US" altLang="ja-JP" sz="2400" dirty="0" err="1" smtClean="0"/>
              <a:t>Iritani</a:t>
            </a:r>
            <a:r>
              <a:rPr kumimoji="1" lang="en-US" altLang="ja-JP" sz="2400" dirty="0" smtClean="0"/>
              <a:t>, Itou, MK, Suzuki)</a:t>
            </a:r>
          </a:p>
          <a:p>
            <a:r>
              <a:rPr lang="en-US" altLang="ja-JP" sz="2400" dirty="0" err="1" smtClean="0"/>
              <a:t>FlowQCD</a:t>
            </a:r>
            <a:r>
              <a:rPr lang="en-US" altLang="ja-JP" sz="2400" dirty="0" smtClean="0"/>
              <a:t>, arXiv:1503.06516</a:t>
            </a:r>
            <a:endParaRPr kumimoji="1" lang="ja-JP" alt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999276" y="6221506"/>
            <a:ext cx="5145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LATTICE2015, 2015/Jul./15, Kobe, Japan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1039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角丸四角形 17"/>
          <p:cNvSpPr/>
          <p:nvPr/>
        </p:nvSpPr>
        <p:spPr>
          <a:xfrm>
            <a:off x="1452277" y="2912322"/>
            <a:ext cx="6015317" cy="1084729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角丸四角形 16"/>
          <p:cNvSpPr/>
          <p:nvPr/>
        </p:nvSpPr>
        <p:spPr>
          <a:xfrm>
            <a:off x="1452277" y="1550904"/>
            <a:ext cx="6015317" cy="1084729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4312031" y="3908612"/>
            <a:ext cx="4563035" cy="2805953"/>
          </a:xfrm>
          <a:prstGeom prst="roundRect">
            <a:avLst>
              <a:gd name="adj" fmla="val 14750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1" t="31273" r="8465" b="32848"/>
          <a:stretch/>
        </p:blipFill>
        <p:spPr>
          <a:xfrm>
            <a:off x="170327" y="4552926"/>
            <a:ext cx="3944473" cy="121604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4"/>
          <a:srcRect l="23654" t="58148" r="4680" b="8845"/>
          <a:stretch/>
        </p:blipFill>
        <p:spPr>
          <a:xfrm>
            <a:off x="170328" y="119682"/>
            <a:ext cx="3944472" cy="12693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下矢印 5"/>
          <p:cNvSpPr/>
          <p:nvPr/>
        </p:nvSpPr>
        <p:spPr>
          <a:xfrm>
            <a:off x="657928" y="1524111"/>
            <a:ext cx="623454" cy="29020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x(t) \to x'(t)\sim\int dt' \exp\big[-\frac{(t-t')^2}{2\sigma^2} \big] x(t')&#10;\end{align*}&lt;/body&gt;&#10;  &lt;fcolor&gt;FF000000&lt;/fcolor&gt;&#10;  &lt;bcolor&gt;FFFFFFFF&lt;/bcolor&gt;&#10;  &lt;transparent&gt;True&lt;/transparent&gt;&#10;  &lt;resolution&gt;1800&lt;/resolution&gt;&#10;  &lt;imageh&gt;589&lt;/imageh&gt;&#10;  &lt;imagew&gt;4580&lt;/imagew&gt;&#10;  &lt;scale&gt;50&lt;/scale&gt;&#10;  &lt;cursor&gt;85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231" y="1735486"/>
            <a:ext cx="4847167" cy="623358"/>
          </a:xfrm>
          <a:prstGeom prst="rect">
            <a:avLst/>
          </a:prstGeom>
        </p:spPr>
      </p:pic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x(t;0)=x(t)&#10;\end{align*}&lt;/body&gt;&#10;  &lt;fcolor&gt;FF000000&lt;/fcolor&gt;&#10;  &lt;bcolor&gt;FFFFFFFF&lt;/bcolor&gt;&#10;  &lt;transparent&gt;True&lt;/transparent&gt;&#10;  &lt;resolution&gt;1800&lt;/resolution&gt;&#10;  &lt;imageh&gt;249&lt;/imageh&gt;&#10;  &lt;imagew&gt;1388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938" y="3322925"/>
            <a:ext cx="1468967" cy="263525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1521707" y="1767531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/>
              <a:t>①</a:t>
            </a:r>
            <a:endParaRPr kumimoji="1" lang="ja-JP" altLang="en-US" sz="36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518583" y="3131523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 smtClean="0"/>
              <a:t>②</a:t>
            </a:r>
            <a:endParaRPr kumimoji="1" lang="ja-JP" altLang="en-US" sz="3600" dirty="0"/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frac{d}{ds} x(t;s) = \frac{d^2}{dt^2} x(t,s)&#10;\end{align*}&lt;/body&gt;&#10;  &lt;fcolor&gt;FF000000&lt;/fcolor&gt;&#10;  &lt;bcolor&gt;FFFFFFFF&lt;/bcolor&gt;&#10;  &lt;transparent&gt;True&lt;/transparent&gt;&#10;  &lt;resolution&gt;1800&lt;/resolution&gt;&#10;  &lt;imageh&gt;548&lt;/imageh&gt;&#10;  &lt;imagew&gt;2282&lt;/imagew&gt;&#10;  &lt;scale&gt;50&lt;/scale&gt;&#10;  &lt;cursor&gt;51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231" y="3131523"/>
            <a:ext cx="2415116" cy="579967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5341057" y="3944244"/>
            <a:ext cx="27918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accent2">
                    <a:lumMod val="50000"/>
                  </a:schemeClr>
                </a:solidFill>
              </a:rPr>
              <a:t>YM</a:t>
            </a:r>
            <a:r>
              <a:rPr kumimoji="1" lang="ja-JP" altLang="en-US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kumimoji="1" lang="en-US" altLang="ja-JP" sz="2800" dirty="0" smtClean="0">
                <a:solidFill>
                  <a:schemeClr val="accent2">
                    <a:lumMod val="50000"/>
                  </a:schemeClr>
                </a:solidFill>
              </a:rPr>
              <a:t>Gradient Flow</a:t>
            </a:r>
            <a:endParaRPr kumimoji="1" lang="ja-JP" alt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\partial_t A_\mu&#10;= D_\nu G_{\mu\nu}&#10;\end{align*}&lt;/body&gt;&#10;  &lt;fcolor&gt;FF000000&lt;/fcolor&gt;&#10;  &lt;bcolor&gt;FFFFFFFF&lt;/bcolor&gt;&#10;  &lt;transparent&gt;True&lt;/transparent&gt;&#10;  &lt;resolution&gt;1800&lt;/resolution&gt;&#10;  &lt;imageh&gt;253&lt;/imageh&gt;&#10;  &lt;imagew&gt;1612&lt;/imagew&gt;&#10;  &lt;scale&gt;50&lt;/scale&gt;&#10;  &lt;cursor&gt;51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331" y="4568876"/>
            <a:ext cx="3040651" cy="477222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=\partial_\nu\partial_\nu A_\mu + \cdots&#10;\end{align*}&lt;/body&gt;&#10;  &lt;fcolor&gt;FF000000&lt;/fcolor&gt;&#10;  &lt;bcolor&gt;FFFFFFFF&lt;/bcolor&gt;&#10;  &lt;transparent&gt;True&lt;/transparent&gt;&#10;  &lt;resolution&gt;1800&lt;/resolution&gt;&#10;  &lt;imageh&gt;253&lt;/imageh&gt;&#10;  &lt;imagew&gt;1655&lt;/imagew&gt;&#10;  &lt;scale&gt;50&lt;/scale&gt;&#10;  &lt;cursor&gt;56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413" y="5178729"/>
            <a:ext cx="2591719" cy="396196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4993061" y="5768968"/>
            <a:ext cx="34311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t: “flow time” dim: [E</a:t>
            </a:r>
            <a:r>
              <a:rPr kumimoji="1" lang="en-US" altLang="ja-JP" sz="2400" baseline="30000" dirty="0" smtClean="0"/>
              <a:t>-2</a:t>
            </a:r>
            <a:r>
              <a:rPr kumimoji="1" lang="en-US" altLang="ja-JP" sz="2400" dirty="0" smtClean="0"/>
              <a:t>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smearing length </a:t>
            </a:r>
            <a:endParaRPr kumimoji="1" lang="ja-JP" altLang="en-US" sz="2400" dirty="0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r=\sqrt{8t}&#10;\end{align*}&lt;/body&gt;&#10;  &lt;fcolor&gt;FF000000&lt;/fcolor&gt;&#10;  &lt;bcolor&gt;FFFFFFFF&lt;/bcolor&gt;&#10;  &lt;transparent&gt;True&lt;/transparent&gt;&#10;  &lt;resolution&gt;1800&lt;/resolution&gt;&#10;  &lt;imageh&gt;249&lt;/imageh&gt;&#10;  &lt;imagew&gt;867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152" y="6222952"/>
            <a:ext cx="984362" cy="282706"/>
          </a:xfrm>
          <a:prstGeom prst="rect">
            <a:avLst/>
          </a:prstGeom>
        </p:spPr>
      </p:pic>
      <p:sp>
        <p:nvSpPr>
          <p:cNvPr id="20" name="上カーブ矢印 19"/>
          <p:cNvSpPr/>
          <p:nvPr/>
        </p:nvSpPr>
        <p:spPr>
          <a:xfrm rot="16200000">
            <a:off x="6989067" y="2252206"/>
            <a:ext cx="1667438" cy="910273"/>
          </a:xfrm>
          <a:prstGeom prst="curved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7566201" y="2420476"/>
            <a:ext cx="1506071" cy="573741"/>
          </a:xfrm>
          <a:prstGeom prst="round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TexTeXPicture" descr="&lt;?xml version=&quot;1.0&quot; encoding=&quot;utf-16&quot;?&gt;&#10;&lt;TeXTeX&gt;&#10;  &lt;preamble&gt;\documentclass{jarticle}&#10;\usepackage{amsmath}&#10;\pagestyle{empty}&lt;/preamble&gt;&#10;  &lt;body&gt;\begin{align*} &#10;\sigma = \sqrt{2s}&#10;\end{align*}&lt;/body&gt;&#10;  &lt;fcolor&gt;FF000000&lt;/fcolor&gt;&#10;  &lt;bcolor&gt;FFFFFFFF&lt;/bcolor&gt;&#10;  &lt;transparent&gt;True&lt;/transparent&gt;&#10;  &lt;resolution&gt;1800&lt;/resolution&gt;&#10;  &lt;imageh&gt;249&lt;/imageh&gt;&#10;  &lt;imagew&gt;923&lt;/imagew&gt;&#10;  &lt;scale&gt;50&lt;/scale&gt;&#10;  &lt;cursor&gt;32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283" y="2559147"/>
            <a:ext cx="1091858" cy="294553"/>
          </a:xfrm>
          <a:prstGeom prst="rect">
            <a:avLst/>
          </a:prstGeom>
        </p:spPr>
      </p:pic>
      <p:sp>
        <p:nvSpPr>
          <p:cNvPr id="21" name="左中かっこ 20"/>
          <p:cNvSpPr/>
          <p:nvPr/>
        </p:nvSpPr>
        <p:spPr>
          <a:xfrm>
            <a:off x="4751301" y="5844988"/>
            <a:ext cx="241759" cy="737047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78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/>
          <p:cNvSpPr/>
          <p:nvPr/>
        </p:nvSpPr>
        <p:spPr>
          <a:xfrm>
            <a:off x="851647" y="1690689"/>
            <a:ext cx="6786282" cy="2314714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2800" dirty="0" smtClean="0"/>
              <a:t>Use of Gradient Flow 1: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en-US" altLang="ja-JP" sz="4000" dirty="0" smtClean="0"/>
              <a:t>Observables at Nonzero Flow </a:t>
            </a:r>
            <a:r>
              <a:rPr lang="en-US" altLang="ja-JP" sz="4000" dirty="0"/>
              <a:t>T</a:t>
            </a:r>
            <a:r>
              <a:rPr lang="en-US" altLang="ja-JP" sz="4000" dirty="0" smtClean="0"/>
              <a:t>ime</a:t>
            </a:r>
            <a:endParaRPr kumimoji="1" lang="ja-JP" altLang="en-US" sz="4000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langle {\cal O} \rangle_t&#10;\end{align*}&lt;/body&gt;&#10;  &lt;fcolor&gt;FF000000&lt;/fcolor&gt;&#10;  &lt;bcolor&gt;FFFFFFFF&lt;/bcolor&gt;&#10;  &lt;transparent&gt;True&lt;/transparent&gt;&#10;  &lt;resolution&gt;1800&lt;/resolution&gt;&#10;  &lt;imageh&gt;249&lt;/imageh&gt;&#10;  &lt;imagew&gt;436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033" y="1961804"/>
            <a:ext cx="1274044" cy="727608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357813" y="2969363"/>
            <a:ext cx="45090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function of </a:t>
            </a:r>
            <a:r>
              <a:rPr kumimoji="1" lang="en-US" altLang="ja-JP" sz="2400" i="1" dirty="0" smtClean="0"/>
              <a:t>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independent of renormalization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633528" y="4736168"/>
            <a:ext cx="39576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independent of lattice spacing</a:t>
            </a:r>
          </a:p>
          <a:p>
            <a:pPr algn="ctr"/>
            <a:r>
              <a:rPr lang="en-US" altLang="ja-JP" sz="2400" dirty="0" smtClean="0"/>
              <a:t>(up to O(a</a:t>
            </a:r>
            <a:r>
              <a:rPr lang="en-US" altLang="ja-JP" sz="2400" baseline="30000" dirty="0" smtClean="0"/>
              <a:t>2</a:t>
            </a:r>
            <a:r>
              <a:rPr lang="en-US" altLang="ja-JP" sz="2400" dirty="0" smtClean="0"/>
              <a:t>) corrections)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300691" y="4080311"/>
            <a:ext cx="24641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Luescher</a:t>
            </a:r>
            <a:r>
              <a:rPr kumimoji="1" lang="en-US" altLang="ja-JP" sz="2000" dirty="0" smtClean="0"/>
              <a:t>, Weisz, 2011</a:t>
            </a:r>
            <a:endParaRPr kumimoji="1" lang="ja-JP" altLang="en-US" sz="2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82406" y="6221580"/>
            <a:ext cx="7459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The </a:t>
            </a:r>
            <a:r>
              <a:rPr lang="en-US" altLang="ja-JP" sz="2400" i="1" dirty="0" smtClean="0"/>
              <a:t>t</a:t>
            </a:r>
            <a:r>
              <a:rPr lang="en-US" altLang="ja-JP" sz="2400" dirty="0" smtClean="0"/>
              <a:t> dep. can be used for the </a:t>
            </a:r>
            <a:r>
              <a:rPr kumimoji="1" lang="en-US" altLang="ja-JP" sz="2400" b="1" dirty="0" smtClean="0"/>
              <a:t>scale setting </a:t>
            </a:r>
            <a:r>
              <a:rPr kumimoji="1" lang="en-US" altLang="ja-JP" sz="2400" dirty="0" smtClean="0"/>
              <a:t>of the lattice.</a:t>
            </a:r>
            <a:endParaRPr kumimoji="1" lang="ja-JP" altLang="en-US" sz="2400" dirty="0"/>
          </a:p>
        </p:txBody>
      </p:sp>
      <p:pic>
        <p:nvPicPr>
          <p:cNvPr id="10" name="図 9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1" t="31273" r="8465" b="32848"/>
          <a:stretch/>
        </p:blipFill>
        <p:spPr>
          <a:xfrm>
            <a:off x="3537360" y="1831000"/>
            <a:ext cx="2916012" cy="98921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右矢印 3"/>
          <p:cNvSpPr/>
          <p:nvPr/>
        </p:nvSpPr>
        <p:spPr>
          <a:xfrm>
            <a:off x="2694074" y="2049060"/>
            <a:ext cx="712514" cy="5599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左中かっこ 10"/>
          <p:cNvSpPr/>
          <p:nvPr/>
        </p:nvSpPr>
        <p:spPr>
          <a:xfrm>
            <a:off x="2106707" y="3047994"/>
            <a:ext cx="170329" cy="698576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下矢印 11"/>
          <p:cNvSpPr/>
          <p:nvPr/>
        </p:nvSpPr>
        <p:spPr>
          <a:xfrm>
            <a:off x="3581398" y="4121860"/>
            <a:ext cx="2061883" cy="5698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下矢印 12"/>
          <p:cNvSpPr/>
          <p:nvPr/>
        </p:nvSpPr>
        <p:spPr>
          <a:xfrm>
            <a:off x="3581397" y="5664481"/>
            <a:ext cx="2061883" cy="5698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527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角丸四角形 5"/>
          <p:cNvSpPr/>
          <p:nvPr/>
        </p:nvSpPr>
        <p:spPr>
          <a:xfrm>
            <a:off x="1404851" y="1606950"/>
            <a:ext cx="6350924" cy="1454728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角丸四角形吹き出し 15"/>
          <p:cNvSpPr/>
          <p:nvPr/>
        </p:nvSpPr>
        <p:spPr>
          <a:xfrm>
            <a:off x="5089660" y="3205118"/>
            <a:ext cx="3675529" cy="2290247"/>
          </a:xfrm>
          <a:prstGeom prst="wedgeRoundRectCallout">
            <a:avLst>
              <a:gd name="adj1" fmla="val -17663"/>
              <a:gd name="adj2" fmla="val -64922"/>
              <a:gd name="adj3" fmla="val 16667"/>
            </a:avLst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角丸四角形吹き出し 2"/>
          <p:cNvSpPr/>
          <p:nvPr/>
        </p:nvSpPr>
        <p:spPr>
          <a:xfrm>
            <a:off x="349629" y="3205119"/>
            <a:ext cx="3675529" cy="2290246"/>
          </a:xfrm>
          <a:prstGeom prst="wedgeRoundRectCallout">
            <a:avLst>
              <a:gd name="adj1" fmla="val 13313"/>
              <a:gd name="adj2" fmla="val -66813"/>
              <a:gd name="adj3" fmla="val 16667"/>
            </a:avLst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2800" dirty="0" smtClean="0"/>
              <a:t>Use of Gradient Flow 2: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en-US" altLang="ja-JP" sz="4000" dirty="0" smtClean="0"/>
              <a:t>Small Flow Time Expansion</a:t>
            </a:r>
            <a:endParaRPr kumimoji="1" lang="ja-JP" altLang="en-US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tilde{\cal O}(t,x) \longrightarrow \sum_i c_i(t) {\cal O}_i^R(x)&#10;\end{align*}&lt;/body&gt;&#10;  &lt;fcolor&gt;FF000000&lt;/fcolor&gt;&#10;  &lt;bcolor&gt;FFFFFFFF&lt;/bcolor&gt;&#10;  &lt;transparent&gt;True&lt;/transparent&gt;&#10;  &lt;resolution&gt;1800&lt;/resolution&gt;&#10;  &lt;imageh&gt;531&lt;/imageh&gt;&#10;  &lt;imagew&gt;2823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884" y="1964774"/>
            <a:ext cx="5366232" cy="1009377"/>
          </a:xfrm>
          <a:prstGeom prst="rect">
            <a:avLst/>
          </a:prstGeom>
        </p:spPr>
      </p:pic>
      <p:pic>
        <p:nvPicPr>
          <p:cNvPr id="7" name="図 6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1" t="31273" r="8465" b="32848"/>
          <a:stretch/>
        </p:blipFill>
        <p:spPr>
          <a:xfrm>
            <a:off x="655003" y="4260419"/>
            <a:ext cx="3038456" cy="98921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5"/>
          <a:srcRect l="23654" t="58148" r="4680" b="8845"/>
          <a:stretch/>
        </p:blipFill>
        <p:spPr>
          <a:xfrm>
            <a:off x="5269757" y="4205228"/>
            <a:ext cx="3245594" cy="104440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テキスト ボックス 8"/>
          <p:cNvSpPr txBox="1"/>
          <p:nvPr/>
        </p:nvSpPr>
        <p:spPr>
          <a:xfrm>
            <a:off x="583283" y="3323072"/>
            <a:ext cx="21943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An operator </a:t>
            </a:r>
          </a:p>
          <a:p>
            <a:r>
              <a:rPr kumimoji="1" lang="en-US" altLang="ja-JP" sz="2400" dirty="0" smtClean="0"/>
              <a:t>in </a:t>
            </a:r>
            <a:r>
              <a:rPr lang="en-US" altLang="ja-JP" sz="2400" dirty="0" smtClean="0"/>
              <a:t>blur</a:t>
            </a:r>
            <a:r>
              <a:rPr kumimoji="1" lang="en-US" altLang="ja-JP" sz="2400" dirty="0" smtClean="0"/>
              <a:t>red world</a:t>
            </a:r>
            <a:endParaRPr kumimoji="1" lang="ja-JP" altLang="en-US" sz="2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346375" y="3321842"/>
            <a:ext cx="32406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2400" dirty="0" smtClean="0">
                <a:solidFill>
                  <a:srgbClr val="FF0000"/>
                </a:solidFill>
              </a:rPr>
              <a:t>Renormalized</a:t>
            </a:r>
            <a:r>
              <a:rPr lang="en-US" altLang="ja-JP" sz="2400" dirty="0" smtClean="0"/>
              <a:t> o</a:t>
            </a:r>
            <a:r>
              <a:rPr kumimoji="1" lang="en-US" altLang="ja-JP" sz="2400" dirty="0" smtClean="0"/>
              <a:t>perators</a:t>
            </a:r>
          </a:p>
          <a:p>
            <a:pPr algn="r"/>
            <a:r>
              <a:rPr kumimoji="1" lang="en-US" altLang="ja-JP" sz="2400" dirty="0" smtClean="0"/>
              <a:t>in original theory</a:t>
            </a:r>
            <a:endParaRPr kumimoji="1" lang="ja-JP" altLang="en-US" sz="2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646674" y="248650"/>
            <a:ext cx="24641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Luescher</a:t>
            </a:r>
            <a:r>
              <a:rPr kumimoji="1" lang="en-US" altLang="ja-JP" sz="2000" dirty="0" smtClean="0"/>
              <a:t>, Weisz, 2011</a:t>
            </a:r>
          </a:p>
          <a:p>
            <a:r>
              <a:rPr lang="en-US" altLang="ja-JP" sz="2000" dirty="0" smtClean="0"/>
              <a:t>Suzuki, 2013</a:t>
            </a:r>
            <a:endParaRPr kumimoji="1" lang="ja-JP" altLang="en-US" sz="20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060567" y="6287423"/>
            <a:ext cx="7039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Ex: energy momentum tensor, </a:t>
            </a:r>
            <a:r>
              <a:rPr kumimoji="1" lang="en-US" altLang="ja-JP" sz="2000" dirty="0" smtClean="0"/>
              <a:t>Suzuki, 2013; </a:t>
            </a:r>
            <a:r>
              <a:rPr kumimoji="1" lang="en-US" altLang="ja-JP" sz="2000" dirty="0" err="1" smtClean="0"/>
              <a:t>FlowQCD</a:t>
            </a:r>
            <a:r>
              <a:rPr kumimoji="1" lang="en-US" altLang="ja-JP" sz="2000" dirty="0" smtClean="0"/>
              <a:t>, 2014</a:t>
            </a:r>
            <a:endParaRPr kumimoji="1" lang="ja-JP" altLang="en-US" sz="2000" dirty="0"/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t \to 0&#10;\end{align*}&lt;/body&gt;&#10;  &lt;fcolor&gt;FF000000&lt;/fcolor&gt;&#10;  &lt;bcolor&gt;FFFFFFFF&lt;/bcolor&gt;&#10;  &lt;transparent&gt;True&lt;/transparent&gt;&#10;  &lt;resolution&gt;1800&lt;/resolution&gt;&#10;  &lt;imageh&gt;172&lt;/imageh&gt;&#10;  &lt;imagew&gt;586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306" y="2556069"/>
            <a:ext cx="620183" cy="182033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 rot="21301021">
            <a:off x="5223307" y="5513356"/>
            <a:ext cx="36288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C00000"/>
                </a:solidFill>
              </a:rPr>
              <a:t>noisy, lattice discretized</a:t>
            </a:r>
            <a:endParaRPr kumimoji="1" lang="ja-JP" altLang="en-US" sz="2800" dirty="0">
              <a:solidFill>
                <a:srgbClr val="C0000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 rot="21268946">
            <a:off x="520047" y="5558202"/>
            <a:ext cx="33346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rgbClr val="C00000"/>
                </a:solidFill>
              </a:rPr>
              <a:t>less noisy, continuous</a:t>
            </a:r>
            <a:endParaRPr kumimoji="1" lang="ja-JP" alt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66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794110" y="2518103"/>
            <a:ext cx="75589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/>
              <a:t>Reference Scale and Lattice Spacing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69416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Basic Idea</a:t>
            </a:r>
            <a:endParaRPr kumimoji="1" lang="ja-JP" altLang="en-US" dirty="0"/>
          </a:p>
        </p:txBody>
      </p:sp>
      <p:sp>
        <p:nvSpPr>
          <p:cNvPr id="7" name="角丸四角形 6"/>
          <p:cNvSpPr/>
          <p:nvPr/>
        </p:nvSpPr>
        <p:spPr>
          <a:xfrm>
            <a:off x="1066802" y="1385881"/>
            <a:ext cx="6786282" cy="2314714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langle {\cal O} \rangle_t&#10;\end{align*}&lt;/body&gt;&#10;  &lt;fcolor&gt;FF000000&lt;/fcolor&gt;&#10;  &lt;bcolor&gt;FFFFFFFF&lt;/bcolor&gt;&#10;  &lt;transparent&gt;True&lt;/transparent&gt;&#10;  &lt;resolution&gt;1800&lt;/resolution&gt;&#10;  &lt;imageh&gt;249&lt;/imageh&gt;&#10;  &lt;imagew&gt;436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188" y="1656996"/>
            <a:ext cx="1274044" cy="727608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2572968" y="2664555"/>
            <a:ext cx="45090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function of  </a:t>
            </a:r>
            <a:r>
              <a:rPr kumimoji="1" lang="en-US" altLang="ja-JP" sz="2400" i="1" dirty="0" smtClean="0"/>
              <a:t>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independent of renormalization</a:t>
            </a:r>
            <a:endParaRPr kumimoji="1" lang="ja-JP" altLang="en-US" sz="2400" dirty="0"/>
          </a:p>
        </p:txBody>
      </p:sp>
      <p:pic>
        <p:nvPicPr>
          <p:cNvPr id="10" name="図 9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1" t="31273" r="8465" b="32848"/>
          <a:stretch/>
        </p:blipFill>
        <p:spPr>
          <a:xfrm>
            <a:off x="3752515" y="1526192"/>
            <a:ext cx="2916012" cy="98921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右矢印 10"/>
          <p:cNvSpPr/>
          <p:nvPr/>
        </p:nvSpPr>
        <p:spPr>
          <a:xfrm>
            <a:off x="2909229" y="1744252"/>
            <a:ext cx="712514" cy="5599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左中かっこ 11"/>
          <p:cNvSpPr/>
          <p:nvPr/>
        </p:nvSpPr>
        <p:spPr>
          <a:xfrm>
            <a:off x="2321862" y="2743186"/>
            <a:ext cx="170329" cy="698576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706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角丸四角形 17"/>
          <p:cNvSpPr/>
          <p:nvPr/>
        </p:nvSpPr>
        <p:spPr>
          <a:xfrm>
            <a:off x="4538253" y="4207555"/>
            <a:ext cx="4256123" cy="1309439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 5"/>
          <p:cNvSpPr/>
          <p:nvPr/>
        </p:nvSpPr>
        <p:spPr>
          <a:xfrm>
            <a:off x="256715" y="4207555"/>
            <a:ext cx="4037379" cy="1309439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Basic Idea</a:t>
            </a:r>
            <a:endParaRPr kumimoji="1" lang="ja-JP" altLang="en-US" dirty="0"/>
          </a:p>
        </p:txBody>
      </p:sp>
      <p:sp>
        <p:nvSpPr>
          <p:cNvPr id="7" name="角丸四角形 6"/>
          <p:cNvSpPr/>
          <p:nvPr/>
        </p:nvSpPr>
        <p:spPr>
          <a:xfrm>
            <a:off x="1066802" y="1385881"/>
            <a:ext cx="6786282" cy="2314714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langle {\cal O} \rangle_t&#10;\end{align*}&lt;/body&gt;&#10;  &lt;fcolor&gt;FF000000&lt;/fcolor&gt;&#10;  &lt;bcolor&gt;FFFFFFFF&lt;/bcolor&gt;&#10;  &lt;transparent&gt;True&lt;/transparent&gt;&#10;  &lt;resolution&gt;1800&lt;/resolution&gt;&#10;  &lt;imageh&gt;249&lt;/imageh&gt;&#10;  &lt;imagew&gt;436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188" y="1656996"/>
            <a:ext cx="1274044" cy="727608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2572968" y="2664555"/>
            <a:ext cx="45090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function of  </a:t>
            </a:r>
            <a:r>
              <a:rPr kumimoji="1" lang="en-US" altLang="ja-JP" sz="2400" i="1" dirty="0" smtClean="0"/>
              <a:t>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independent of renormalization</a:t>
            </a:r>
            <a:endParaRPr kumimoji="1" lang="ja-JP" altLang="en-US" sz="2400" dirty="0"/>
          </a:p>
        </p:txBody>
      </p:sp>
      <p:pic>
        <p:nvPicPr>
          <p:cNvPr id="10" name="図 9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1" t="31273" r="8465" b="32848"/>
          <a:stretch/>
        </p:blipFill>
        <p:spPr>
          <a:xfrm>
            <a:off x="3752515" y="1526192"/>
            <a:ext cx="2916012" cy="98921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右矢印 10"/>
          <p:cNvSpPr/>
          <p:nvPr/>
        </p:nvSpPr>
        <p:spPr>
          <a:xfrm>
            <a:off x="2909229" y="1744252"/>
            <a:ext cx="712514" cy="5599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左中かっこ 11"/>
          <p:cNvSpPr/>
          <p:nvPr/>
        </p:nvSpPr>
        <p:spPr>
          <a:xfrm>
            <a:off x="2321862" y="2743186"/>
            <a:ext cx="170329" cy="698576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{\cal O} = t^2 E(t)&#10;\end{align*}&lt;/body&gt;&#10;  &lt;fcolor&gt;FF000000&lt;/fcolor&gt;&#10;  &lt;bcolor&gt;FFFFFFFF&lt;/bcolor&gt;&#10;  &lt;transparent&gt;True&lt;/transparent&gt;&#10;  &lt;resolution&gt;1800&lt;/resolution&gt;&#10;  &lt;imageh&gt;281&lt;/imageh&gt;&#10;  &lt;imagew&gt;1182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078" y="4449889"/>
            <a:ext cx="1984258" cy="471722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E = \frac14 G_{\mu\nu}^a G_{\mu\nu}^a&#10;\end{align*}&lt;/body&gt;&#10;  &lt;fcolor&gt;FF000000&lt;/fcolor&gt;&#10;  &lt;bcolor&gt;FFFFFFFF&lt;/bcolor&gt;&#10;  &lt;transparent&gt;True&lt;/transparent&gt;&#10;  &lt;resolution&gt;1800&lt;/resolution&gt;&#10;  &lt;imageh&gt;505&lt;/imageh&gt;&#10;  &lt;imagew&gt;1565&lt;/imagew&gt;&#10;  &lt;scale&gt;50&lt;/scale&gt;&#10;  &lt;cursor&gt;18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248" y="5838813"/>
            <a:ext cx="2288240" cy="738377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393099" y="4409788"/>
            <a:ext cx="15263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Choice 1:</a:t>
            </a:r>
            <a:endParaRPr kumimoji="1" lang="ja-JP" altLang="en-US" sz="28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689451" y="4409788"/>
            <a:ext cx="15263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Choice 2:</a:t>
            </a:r>
            <a:endParaRPr kumimoji="1" lang="ja-JP" altLang="en-US" sz="28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538647" y="5059929"/>
            <a:ext cx="17367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Luescher</a:t>
            </a:r>
            <a:r>
              <a:rPr kumimoji="1" lang="en-US" altLang="ja-JP" sz="2000" dirty="0" smtClean="0"/>
              <a:t>, 2010</a:t>
            </a:r>
            <a:endParaRPr kumimoji="1" lang="ja-JP" altLang="en-US" sz="20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389888" y="5059929"/>
            <a:ext cx="29924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Budapest-Wuppertal</a:t>
            </a:r>
            <a:r>
              <a:rPr kumimoji="1" lang="en-US" altLang="ja-JP" sz="2000" dirty="0" smtClean="0"/>
              <a:t>, 2012</a:t>
            </a:r>
            <a:endParaRPr kumimoji="1" lang="ja-JP" altLang="en-US" sz="2000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{\cal O} =t\frac{d}{dt} t^2 E(t)&#10;\end{align*}&lt;/body&gt;&#10;  &lt;fcolor&gt;FF000000&lt;/fcolor&gt;&#10;  &lt;bcolor&gt;FFFFFFFF&lt;/bcolor&gt;&#10;  &lt;transparent&gt;True&lt;/transparent&gt;&#10;  &lt;resolution&gt;1800&lt;/resolution&gt;&#10;  &lt;imageh&gt;514&lt;/imageh&gt;&#10;  &lt;imagew&gt;1551&lt;/imagew&gt;&#10;  &lt;scale&gt;50&lt;/scale&gt;&#10;  &lt;cursor&gt;39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203" y="4314008"/>
            <a:ext cx="2214230" cy="733792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4827495" y="5621207"/>
            <a:ext cx="4127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discretization effect suppressed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74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/>
          <a:srcRect r="50014"/>
          <a:stretch/>
        </p:blipFill>
        <p:spPr>
          <a:xfrm>
            <a:off x="171597" y="1317812"/>
            <a:ext cx="4373509" cy="3071159"/>
          </a:xfrm>
          <a:prstGeom prst="rect">
            <a:avLst/>
          </a:prstGeom>
        </p:spPr>
      </p:pic>
      <p:sp>
        <p:nvSpPr>
          <p:cNvPr id="11" name="角丸四角形 10"/>
          <p:cNvSpPr/>
          <p:nvPr/>
        </p:nvSpPr>
        <p:spPr>
          <a:xfrm>
            <a:off x="788894" y="4362077"/>
            <a:ext cx="3371696" cy="853602"/>
          </a:xfrm>
          <a:prstGeom prst="round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Behavior of t</a:t>
            </a:r>
            <a:r>
              <a:rPr lang="en-US" altLang="ja-JP" baseline="30000" dirty="0" smtClean="0"/>
              <a:t>2</a:t>
            </a:r>
            <a:r>
              <a:rPr lang="en-US" altLang="ja-JP" dirty="0" smtClean="0"/>
              <a:t>&lt;E&gt;</a:t>
            </a:r>
            <a:endParaRPr kumimoji="1" lang="ja-JP" altLang="en-US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t^2 \langle E \rangle |_{t=t_0} =0.3&#10;\end{align*}&lt;/body&gt;&#10;  &lt;fcolor&gt;FF000000&lt;/fcolor&gt;&#10;  &lt;bcolor&gt;FFFFFFFF&lt;/bcolor&gt;&#10;  &lt;transparent&gt;True&lt;/transparent&gt;&#10;  &lt;resolution&gt;1800&lt;/resolution&gt;&#10;  &lt;imageh&gt;285&lt;/imageh&gt;&#10;  &lt;imagew&gt;1710&lt;/imagew&gt;&#10;  &lt;scale&gt;50&lt;/scale&gt;&#10;  &lt;cursor&gt;4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037" y="4623281"/>
            <a:ext cx="2097742" cy="349624"/>
          </a:xfrm>
          <a:prstGeom prst="rect">
            <a:avLst/>
          </a:prstGeom>
        </p:spPr>
      </p:pic>
      <p:cxnSp>
        <p:nvCxnSpPr>
          <p:cNvPr id="4" name="直線コネクタ 3"/>
          <p:cNvCxnSpPr/>
          <p:nvPr/>
        </p:nvCxnSpPr>
        <p:spPr>
          <a:xfrm flipV="1">
            <a:off x="962744" y="2052918"/>
            <a:ext cx="3206811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t_0:&#10;\end{align*}&lt;/body&gt;&#10;  &lt;fcolor&gt;FF000000&lt;/fcolor&gt;&#10;  &lt;bcolor&gt;FFFFFFFF&lt;/bcolor&gt;&#10;  &lt;transparent&gt;True&lt;/transparent&gt;&#10;  &lt;resolution&gt;1800&lt;/resolution&gt;&#10;  &lt;imageh&gt;197&lt;/imageh&gt;&#10;  &lt;imagew&gt;313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05" y="4590905"/>
            <a:ext cx="609293" cy="383486"/>
          </a:xfrm>
          <a:prstGeom prst="rect">
            <a:avLst/>
          </a:prstGeom>
        </p:spPr>
      </p:pic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t^2\langle E\rangle&#10;\end{align*}&lt;/body&gt;&#10;  &lt;fcolor&gt;FF000000&lt;/fcolor&gt;&#10;  &lt;bcolor&gt;FFFFFFFF&lt;/bcolor&gt;&#10;  &lt;transparent&gt;True&lt;/transparent&gt;&#10;  &lt;resolution&gt;1800&lt;/resolution&gt;&#10;  &lt;imageh&gt;281&lt;/imageh&gt;&#10;  &lt;imagew&gt;560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498" y="1554890"/>
            <a:ext cx="699247" cy="350872"/>
          </a:xfrm>
          <a:prstGeom prst="rect">
            <a:avLst/>
          </a:prstGeom>
        </p:spPr>
      </p:pic>
      <p:cxnSp>
        <p:nvCxnSpPr>
          <p:cNvPr id="20" name="直線コネクタ 19"/>
          <p:cNvCxnSpPr/>
          <p:nvPr/>
        </p:nvCxnSpPr>
        <p:spPr>
          <a:xfrm>
            <a:off x="1730189" y="1649503"/>
            <a:ext cx="0" cy="20349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3299015" y="1649503"/>
            <a:ext cx="0" cy="20349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644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597" y="1317812"/>
            <a:ext cx="8749495" cy="3071159"/>
          </a:xfrm>
          <a:prstGeom prst="rect">
            <a:avLst/>
          </a:prstGeom>
        </p:spPr>
      </p:pic>
      <p:sp>
        <p:nvSpPr>
          <p:cNvPr id="17" name="角丸四角形 16"/>
          <p:cNvSpPr/>
          <p:nvPr/>
        </p:nvSpPr>
        <p:spPr>
          <a:xfrm>
            <a:off x="4778188" y="4357520"/>
            <a:ext cx="4003550" cy="853602"/>
          </a:xfrm>
          <a:prstGeom prst="round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0"/>
          <p:cNvSpPr/>
          <p:nvPr/>
        </p:nvSpPr>
        <p:spPr>
          <a:xfrm>
            <a:off x="788894" y="4362077"/>
            <a:ext cx="3371696" cy="853602"/>
          </a:xfrm>
          <a:prstGeom prst="round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 5"/>
          <p:cNvSpPr/>
          <p:nvPr/>
        </p:nvSpPr>
        <p:spPr>
          <a:xfrm>
            <a:off x="1712259" y="5360894"/>
            <a:ext cx="7225553" cy="1416424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Behavior of t</a:t>
            </a:r>
            <a:r>
              <a:rPr lang="en-US" altLang="ja-JP" baseline="30000" dirty="0" smtClean="0"/>
              <a:t>2</a:t>
            </a:r>
            <a:r>
              <a:rPr lang="en-US" altLang="ja-JP" dirty="0" smtClean="0"/>
              <a:t>&lt;E&gt;</a:t>
            </a:r>
            <a:endParaRPr kumimoji="1" lang="ja-JP" altLang="en-US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t^2 \langle E \rangle |_{t=t_0} =0.3&#10;\end{align*}&lt;/body&gt;&#10;  &lt;fcolor&gt;FF000000&lt;/fcolor&gt;&#10;  &lt;bcolor&gt;FFFFFFFF&lt;/bcolor&gt;&#10;  &lt;transparent&gt;True&lt;/transparent&gt;&#10;  &lt;resolution&gt;1800&lt;/resolution&gt;&#10;  &lt;imageh&gt;285&lt;/imageh&gt;&#10;  &lt;imagew&gt;1710&lt;/imagew&gt;&#10;  &lt;scale&gt;50&lt;/scale&gt;&#10;  &lt;cursor&gt;4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037" y="4623281"/>
            <a:ext cx="2097742" cy="349624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t \frac{d}{dt} t^2 \langle E \rangle |_{t=w_0^2} =0.3&#10;\end{align*}&lt;/body&gt;&#10;  &lt;fcolor&gt;FF000000&lt;/fcolor&gt;&#10;  &lt;bcolor&gt;FFFFFFFF&lt;/bcolor&gt;&#10;  &lt;transparent&gt;True&lt;/transparent&gt;&#10;  &lt;resolution&gt;1800&lt;/resolution&gt;&#10;  &lt;imageh&gt;514&lt;/imageh&gt;&#10;  &lt;imagew&gt;2153&lt;/imagew&gt;&#10;  &lt;scale&gt;50&lt;/scale&gt;&#10;  &lt;cursor&gt;63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3" y="4453945"/>
            <a:ext cx="2641192" cy="630550"/>
          </a:xfrm>
          <a:prstGeom prst="rect">
            <a:avLst/>
          </a:prstGeom>
        </p:spPr>
      </p:pic>
      <p:cxnSp>
        <p:nvCxnSpPr>
          <p:cNvPr id="4" name="直線コネクタ 3"/>
          <p:cNvCxnSpPr/>
          <p:nvPr/>
        </p:nvCxnSpPr>
        <p:spPr>
          <a:xfrm flipV="1">
            <a:off x="962744" y="2052918"/>
            <a:ext cx="3206811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t_0:&#10;\end{align*}&lt;/body&gt;&#10;  &lt;fcolor&gt;FF000000&lt;/fcolor&gt;&#10;  &lt;bcolor&gt;FFFFFFFF&lt;/bcolor&gt;&#10;  &lt;transparent&gt;True&lt;/transparent&gt;&#10;  &lt;resolution&gt;1800&lt;/resolution&gt;&#10;  &lt;imageh&gt;197&lt;/imageh&gt;&#10;  &lt;imagew&gt;313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05" y="4590905"/>
            <a:ext cx="609293" cy="383486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w_0:&#10;\end{align*}&lt;/body&gt;&#10;  &lt;fcolor&gt;FF000000&lt;/fcolor&gt;&#10;  &lt;bcolor&gt;FFFFFFFF&lt;/bcolor&gt;&#10;  &lt;transparent&gt;True&lt;/transparent&gt;&#10;  &lt;resolution&gt;1800&lt;/resolution&gt;&#10;  &lt;imageh&gt;151&lt;/imageh&gt;&#10;  &lt;imagew&gt;400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242" y="4671603"/>
            <a:ext cx="778649" cy="293941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3969540" y="5473899"/>
            <a:ext cx="48480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Less statistical errors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No fit analyses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No measurement of non-local obs.</a:t>
            </a:r>
            <a:endParaRPr kumimoji="1" lang="ja-JP" altLang="en-US" sz="24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856659" y="5843230"/>
            <a:ext cx="2484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err="1" smtClean="0"/>
              <a:t>Advangate</a:t>
            </a:r>
            <a:r>
              <a:rPr lang="en-US" altLang="ja-JP" sz="2400" dirty="0" err="1" smtClean="0"/>
              <a:t>s</a:t>
            </a:r>
            <a:r>
              <a:rPr lang="en-US" altLang="ja-JP" sz="2400" dirty="0" smtClean="0"/>
              <a:t>:</a:t>
            </a:r>
            <a:endParaRPr kumimoji="1" lang="ja-JP" altLang="en-US" sz="2400" dirty="0"/>
          </a:p>
        </p:txBody>
      </p:sp>
      <p:sp>
        <p:nvSpPr>
          <p:cNvPr id="3" name="左中かっこ 2"/>
          <p:cNvSpPr/>
          <p:nvPr/>
        </p:nvSpPr>
        <p:spPr>
          <a:xfrm>
            <a:off x="3612779" y="5611906"/>
            <a:ext cx="268942" cy="968188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t^2\langle E\rangle&#10;\end{align*}&lt;/body&gt;&#10;  &lt;fcolor&gt;FF000000&lt;/fcolor&gt;&#10;  &lt;bcolor&gt;FFFFFFFF&lt;/bcolor&gt;&#10;  &lt;transparent&gt;True&lt;/transparent&gt;&#10;  &lt;resolution&gt;1800&lt;/resolution&gt;&#10;  &lt;imageh&gt;281&lt;/imageh&gt;&#10;  &lt;imagew&gt;560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498" y="1554890"/>
            <a:ext cx="699247" cy="350872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t\frac{d}{dt} t^2\langle E\rangle&#10;\end{align*}&lt;/body&gt;&#10;  &lt;fcolor&gt;FF000000&lt;/fcolor&gt;&#10;  &lt;bcolor&gt;FFFFFFFF&lt;/bcolor&gt;&#10;  &lt;transparent&gt;True&lt;/transparent&gt;&#10;  &lt;resolution&gt;1800&lt;/resolution&gt;&#10;  &lt;imageh&gt;514&lt;/imageh&gt;&#10;  &lt;imagew&gt;929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627" y="1520801"/>
            <a:ext cx="1160001" cy="641809"/>
          </a:xfrm>
          <a:prstGeom prst="rect">
            <a:avLst/>
          </a:prstGeom>
        </p:spPr>
      </p:pic>
      <p:cxnSp>
        <p:nvCxnSpPr>
          <p:cNvPr id="20" name="直線コネクタ 19"/>
          <p:cNvCxnSpPr/>
          <p:nvPr/>
        </p:nvCxnSpPr>
        <p:spPr>
          <a:xfrm>
            <a:off x="1730189" y="1649503"/>
            <a:ext cx="0" cy="20349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3299015" y="1649503"/>
            <a:ext cx="0" cy="20349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 flipV="1">
            <a:off x="5431774" y="2052918"/>
            <a:ext cx="3206811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858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正方形/長方形 18"/>
          <p:cNvSpPr/>
          <p:nvPr/>
        </p:nvSpPr>
        <p:spPr>
          <a:xfrm>
            <a:off x="7733628" y="6097283"/>
            <a:ext cx="904957" cy="4753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597" y="1317812"/>
            <a:ext cx="8749495" cy="3071159"/>
          </a:xfrm>
          <a:prstGeom prst="rect">
            <a:avLst/>
          </a:prstGeom>
        </p:spPr>
      </p:pic>
      <p:sp>
        <p:nvSpPr>
          <p:cNvPr id="17" name="角丸四角形 16"/>
          <p:cNvSpPr/>
          <p:nvPr/>
        </p:nvSpPr>
        <p:spPr>
          <a:xfrm>
            <a:off x="4778188" y="4357520"/>
            <a:ext cx="4003550" cy="853602"/>
          </a:xfrm>
          <a:prstGeom prst="round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0"/>
          <p:cNvSpPr/>
          <p:nvPr/>
        </p:nvSpPr>
        <p:spPr>
          <a:xfrm>
            <a:off x="788894" y="4362077"/>
            <a:ext cx="3371696" cy="853602"/>
          </a:xfrm>
          <a:prstGeom prst="round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Behavior of t</a:t>
            </a:r>
            <a:r>
              <a:rPr lang="en-US" altLang="ja-JP" baseline="30000" dirty="0" smtClean="0"/>
              <a:t>2</a:t>
            </a:r>
            <a:r>
              <a:rPr lang="en-US" altLang="ja-JP" dirty="0" smtClean="0"/>
              <a:t>&lt;E&gt;</a:t>
            </a:r>
            <a:endParaRPr kumimoji="1" lang="ja-JP" altLang="en-US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t^2 \langle E \rangle |_{t=t_0} =0.3&#10;\end{align*}&lt;/body&gt;&#10;  &lt;fcolor&gt;FF000000&lt;/fcolor&gt;&#10;  &lt;bcolor&gt;FFFFFFFF&lt;/bcolor&gt;&#10;  &lt;transparent&gt;True&lt;/transparent&gt;&#10;  &lt;resolution&gt;1800&lt;/resolution&gt;&#10;  &lt;imageh&gt;285&lt;/imageh&gt;&#10;  &lt;imagew&gt;1710&lt;/imagew&gt;&#10;  &lt;scale&gt;50&lt;/scale&gt;&#10;  &lt;cursor&gt;4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037" y="4623281"/>
            <a:ext cx="2097742" cy="349624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t \frac{d}{dt} t^2 \langle E \rangle |_{t=w_0^2} =0.3&#10;\end{align*}&lt;/body&gt;&#10;  &lt;fcolor&gt;FF000000&lt;/fcolor&gt;&#10;  &lt;bcolor&gt;FFFFFFFF&lt;/bcolor&gt;&#10;  &lt;transparent&gt;True&lt;/transparent&gt;&#10;  &lt;resolution&gt;1800&lt;/resolution&gt;&#10;  &lt;imageh&gt;514&lt;/imageh&gt;&#10;  &lt;imagew&gt;2153&lt;/imagew&gt;&#10;  &lt;scale&gt;50&lt;/scale&gt;&#10;  &lt;cursor&gt;63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3" y="4453945"/>
            <a:ext cx="2641192" cy="630550"/>
          </a:xfrm>
          <a:prstGeom prst="rect">
            <a:avLst/>
          </a:prstGeom>
        </p:spPr>
      </p:pic>
      <p:cxnSp>
        <p:nvCxnSpPr>
          <p:cNvPr id="4" name="直線コネクタ 3"/>
          <p:cNvCxnSpPr/>
          <p:nvPr/>
        </p:nvCxnSpPr>
        <p:spPr>
          <a:xfrm flipV="1">
            <a:off x="962744" y="2052918"/>
            <a:ext cx="3206811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t_0:&#10;\end{align*}&lt;/body&gt;&#10;  &lt;fcolor&gt;FF000000&lt;/fcolor&gt;&#10;  &lt;bcolor&gt;FFFFFFFF&lt;/bcolor&gt;&#10;  &lt;transparent&gt;True&lt;/transparent&gt;&#10;  &lt;resolution&gt;1800&lt;/resolution&gt;&#10;  &lt;imageh&gt;197&lt;/imageh&gt;&#10;  &lt;imagew&gt;313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05" y="4590905"/>
            <a:ext cx="609293" cy="383486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w_0:&#10;\end{align*}&lt;/body&gt;&#10;  &lt;fcolor&gt;FF000000&lt;/fcolor&gt;&#10;  &lt;bcolor&gt;FFFFFFFF&lt;/bcolor&gt;&#10;  &lt;transparent&gt;True&lt;/transparent&gt;&#10;  &lt;resolution&gt;1800&lt;/resolution&gt;&#10;  &lt;imageh&gt;151&lt;/imageh&gt;&#10;  &lt;imagew&gt;400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242" y="4671603"/>
            <a:ext cx="778649" cy="293941"/>
          </a:xfrm>
          <a:prstGeom prst="rect">
            <a:avLst/>
          </a:prstGeom>
        </p:spPr>
      </p:pic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t^2\langle E\rangle&#10;\end{align*}&lt;/body&gt;&#10;  &lt;fcolor&gt;FF000000&lt;/fcolor&gt;&#10;  &lt;bcolor&gt;FFFFFFFF&lt;/bcolor&gt;&#10;  &lt;transparent&gt;True&lt;/transparent&gt;&#10;  &lt;resolution&gt;1800&lt;/resolution&gt;&#10;  &lt;imageh&gt;281&lt;/imageh&gt;&#10;  &lt;imagew&gt;560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498" y="1554890"/>
            <a:ext cx="699247" cy="350872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t\frac{d}{dt} t^2\langle E\rangle&#10;\end{align*}&lt;/body&gt;&#10;  &lt;fcolor&gt;FF000000&lt;/fcolor&gt;&#10;  &lt;bcolor&gt;FFFFFFFF&lt;/bcolor&gt;&#10;  &lt;transparent&gt;True&lt;/transparent&gt;&#10;  &lt;resolution&gt;1800&lt;/resolution&gt;&#10;  &lt;imageh&gt;514&lt;/imageh&gt;&#10;  &lt;imagew&gt;929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627" y="1520801"/>
            <a:ext cx="1160001" cy="641809"/>
          </a:xfrm>
          <a:prstGeom prst="rect">
            <a:avLst/>
          </a:prstGeom>
        </p:spPr>
      </p:pic>
      <p:cxnSp>
        <p:nvCxnSpPr>
          <p:cNvPr id="20" name="直線コネクタ 19"/>
          <p:cNvCxnSpPr/>
          <p:nvPr/>
        </p:nvCxnSpPr>
        <p:spPr>
          <a:xfrm>
            <a:off x="1730189" y="1649503"/>
            <a:ext cx="0" cy="20349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3299015" y="1649503"/>
            <a:ext cx="0" cy="20349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 flipV="1">
            <a:off x="5431774" y="2052918"/>
            <a:ext cx="3206811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3045620" y="5493754"/>
            <a:ext cx="3028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value </a:t>
            </a:r>
            <a:r>
              <a:rPr lang="en-US" altLang="ja-JP" sz="2400" dirty="0" smtClean="0"/>
              <a:t>in </a:t>
            </a:r>
            <a:r>
              <a:rPr lang="en-US" altLang="ja-JP" sz="2400" dirty="0" err="1" smtClean="0"/>
              <a:t>rhs</a:t>
            </a:r>
            <a:r>
              <a:rPr lang="en-US" altLang="ja-JP" sz="2400" dirty="0" smtClean="0"/>
              <a:t> is arbitrary</a:t>
            </a:r>
            <a:endParaRPr kumimoji="1" lang="ja-JP" altLang="en-US" sz="2400" dirty="0"/>
          </a:p>
        </p:txBody>
      </p:sp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t_{0.2},~t_{0.3},~t_{0.4}&#10;\end{align*}&lt;/body&gt;&#10;  &lt;fcolor&gt;FF000000&lt;/fcolor&gt;&#10;  &lt;bcolor&gt;FFFFFFFF&lt;/bcolor&gt;&#10;  &lt;transparent&gt;True&lt;/transparent&gt;&#10;  &lt;resolution&gt;1800&lt;/resolution&gt;&#10;  &lt;imageh&gt;204&lt;/imageh&gt;&#10;  &lt;imagew&gt;1442&lt;/imagew&gt;&#10;  &lt;scale&gt;50&lt;/scale&gt;&#10;  &lt;cursor&gt;41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724" y="6212437"/>
            <a:ext cx="2546035" cy="360188"/>
          </a:xfrm>
          <a:prstGeom prst="rect">
            <a:avLst/>
          </a:prstGeom>
        </p:spPr>
      </p:pic>
      <p:pic>
        <p:nvPicPr>
          <p:cNvPr id="25" name="TexTeXPicture" descr="&lt;?xml version=&quot;1.0&quot; encoding=&quot;utf-16&quot;?&gt;&#10;&lt;TeXTeX&gt;&#10;  &lt;preamble&gt;\documentclass{jarticle}&#10;\usepackage{amsmath}&#10;\pagestyle{empty}&lt;/preamble&gt;&#10;  &lt;body&gt;\begin{align*} &#10;w_{0.2},~w_{0.3},~w_{0.4}&#10;\end{align*}&lt;/body&gt;&#10;  &lt;fcolor&gt;FF000000&lt;/fcolor&gt;&#10;  &lt;bcolor&gt;FFFFFFFF&lt;/bcolor&gt;&#10;  &lt;transparent&gt;True&lt;/transparent&gt;&#10;  &lt;resolution&gt;1800&lt;/resolution&gt;&#10;  &lt;imageh&gt;158&lt;/imageh&gt;&#10;  &lt;imagew&gt;1706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104" y="6209373"/>
            <a:ext cx="3012161" cy="278969"/>
          </a:xfrm>
          <a:prstGeom prst="rect">
            <a:avLst/>
          </a:prstGeom>
        </p:spPr>
      </p:pic>
      <p:cxnSp>
        <p:nvCxnSpPr>
          <p:cNvPr id="26" name="直線コネクタ 25"/>
          <p:cNvCxnSpPr/>
          <p:nvPr/>
        </p:nvCxnSpPr>
        <p:spPr>
          <a:xfrm flipV="1">
            <a:off x="962744" y="1502872"/>
            <a:ext cx="3206811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 flipV="1">
            <a:off x="962744" y="2599765"/>
            <a:ext cx="3206811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 flipV="1">
            <a:off x="5431774" y="1502871"/>
            <a:ext cx="3206811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 flipV="1">
            <a:off x="5431774" y="2599765"/>
            <a:ext cx="3206811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7406824" y="5275132"/>
            <a:ext cx="156805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Our Choice</a:t>
            </a:r>
            <a:endParaRPr kumimoji="1" lang="ja-JP" altLang="en-US" sz="2400" dirty="0"/>
          </a:p>
        </p:txBody>
      </p:sp>
      <p:sp>
        <p:nvSpPr>
          <p:cNvPr id="18" name="下矢印 17"/>
          <p:cNvSpPr/>
          <p:nvPr/>
        </p:nvSpPr>
        <p:spPr>
          <a:xfrm>
            <a:off x="7919274" y="5707867"/>
            <a:ext cx="543157" cy="3894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343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角丸四角形 40"/>
          <p:cNvSpPr/>
          <p:nvPr/>
        </p:nvSpPr>
        <p:spPr>
          <a:xfrm>
            <a:off x="224118" y="4567523"/>
            <a:ext cx="8695764" cy="2057395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Lattice Spacing of SU(3) Wilson Action</a:t>
            </a:r>
            <a:endParaRPr kumimoji="1" lang="ja-JP" altLang="en-US" dirty="0"/>
          </a:p>
        </p:txBody>
      </p:sp>
      <p:sp>
        <p:nvSpPr>
          <p:cNvPr id="4" name="右矢印 3"/>
          <p:cNvSpPr/>
          <p:nvPr/>
        </p:nvSpPr>
        <p:spPr>
          <a:xfrm>
            <a:off x="541940" y="2874731"/>
            <a:ext cx="8079828" cy="740979"/>
          </a:xfrm>
          <a:prstGeom prst="rightArrow">
            <a:avLst>
              <a:gd name="adj1" fmla="val 50000"/>
              <a:gd name="adj2" fmla="val 145744"/>
            </a:avLst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636533" y="1856432"/>
            <a:ext cx="2380594" cy="36260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コネクタ 6"/>
          <p:cNvCxnSpPr/>
          <p:nvPr/>
        </p:nvCxnSpPr>
        <p:spPr>
          <a:xfrm>
            <a:off x="1148913" y="2772255"/>
            <a:ext cx="7883" cy="843455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4675134" y="2778667"/>
            <a:ext cx="7883" cy="843455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正方形/長方形 8"/>
          <p:cNvSpPr/>
          <p:nvPr/>
        </p:nvSpPr>
        <p:spPr>
          <a:xfrm>
            <a:off x="636533" y="1435451"/>
            <a:ext cx="2262352" cy="36260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628650" y="2273400"/>
            <a:ext cx="3783724" cy="36260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459672" y="2233509"/>
            <a:ext cx="3011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Necco</a:t>
            </a:r>
            <a:r>
              <a:rPr kumimoji="1" lang="en-US" altLang="ja-JP" sz="2400" dirty="0" smtClean="0"/>
              <a:t>, </a:t>
            </a:r>
            <a:r>
              <a:rPr kumimoji="1" lang="en-US" altLang="ja-JP" sz="2400" dirty="0" err="1" smtClean="0"/>
              <a:t>Sommer</a:t>
            </a:r>
            <a:r>
              <a:rPr lang="en-US" altLang="ja-JP" sz="2400" dirty="0" smtClean="0"/>
              <a:t> (2002)</a:t>
            </a:r>
            <a:endParaRPr kumimoji="1" lang="ja-JP" altLang="en-US" sz="2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017123" y="1387874"/>
            <a:ext cx="22542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Edwards+ (1998</a:t>
            </a:r>
            <a:r>
              <a:rPr lang="en-US" altLang="ja-JP" sz="2400" dirty="0" smtClean="0"/>
              <a:t>)</a:t>
            </a:r>
            <a:endParaRPr kumimoji="1" lang="ja-JP" altLang="en-US" sz="2400" dirty="0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beta \le 6.5&#10;\end{align*}&lt;/body&gt;&#10;  &lt;fcolor&gt;FFFFFFFF&lt;/fcolor&gt;&#10;  &lt;bcolor&gt;FFFFFFFF&lt;/bcolor&gt;&#10;  &lt;transparent&gt;True&lt;/transparent&gt;&#10;  &lt;resolution&gt;1800&lt;/resolution&gt;&#10;  &lt;imageh&gt;223&lt;/imageh&gt;&#10;  &lt;imagew&gt;785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769" y="1499826"/>
            <a:ext cx="922283" cy="261998"/>
          </a:xfrm>
          <a:prstGeom prst="rect">
            <a:avLst/>
          </a:prstGeom>
        </p:spPr>
      </p:pic>
      <p:sp>
        <p:nvSpPr>
          <p:cNvPr id="14" name="正方形/長方形 13"/>
          <p:cNvSpPr/>
          <p:nvPr/>
        </p:nvSpPr>
        <p:spPr>
          <a:xfrm>
            <a:off x="289692" y="1353129"/>
            <a:ext cx="362607" cy="2459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319294" y="1797393"/>
            <a:ext cx="2672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Alpha Collab. (1998)</a:t>
            </a:r>
            <a:endParaRPr kumimoji="1" lang="ja-JP" altLang="en-US" sz="2400" dirty="0"/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\beta \le 6.57&#10;\end{align*}&lt;/body&gt;&#10;  &lt;fcolor&gt;FFFFFFFF&lt;/fcolor&gt;&#10;  &lt;bcolor&gt;FFFFFFFF&lt;/bcolor&gt;&#10;  &lt;transparent&gt;True&lt;/transparent&gt;&#10;  &lt;resolution&gt;1800&lt;/resolution&gt;&#10;  &lt;imageh&gt;223&lt;/imageh&gt;&#10;  &lt;imagew&gt;919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206" y="1914704"/>
            <a:ext cx="1079717" cy="261998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\beta \le 6.92&#10;\end{align*}&lt;/body&gt;&#10;  &lt;fcolor&gt;FFFFFFFF&lt;/fcolor&gt;&#10;  &lt;bcolor&gt;FFFFFFFF&lt;/bcolor&gt;&#10;  &lt;transparent&gt;True&lt;/transparent&gt;&#10;  &lt;resolution&gt;1800&lt;/resolution&gt;&#10;  &lt;imageh&gt;223&lt;/imageh&gt;&#10;  &lt;imagew&gt;910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314" y="2334594"/>
            <a:ext cx="1069143" cy="261998"/>
          </a:xfrm>
          <a:prstGeom prst="rect">
            <a:avLst/>
          </a:prstGeom>
        </p:spPr>
      </p:pic>
      <p:sp>
        <p:nvSpPr>
          <p:cNvPr id="21" name="正方形/長方形 20"/>
          <p:cNvSpPr/>
          <p:nvPr/>
        </p:nvSpPr>
        <p:spPr>
          <a:xfrm>
            <a:off x="1897769" y="2709632"/>
            <a:ext cx="4507315" cy="527819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6.3\le\beta\le 7.5&#10;\end{align*}&lt;/body&gt;&#10;  &lt;fcolor&gt;FFFFFFFF&lt;/fcolor&gt;&#10;  &lt;bcolor&gt;FFFFFFFF&lt;/bcolor&gt;&#10;  &lt;transparent&gt;True&lt;/transparent&gt;&#10;  &lt;resolution&gt;1800&lt;/resolution&gt;&#10;  &lt;imageh&gt;223&lt;/imageh&gt;&#10;  &lt;imagew&gt;1431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144" y="2818744"/>
            <a:ext cx="2168302" cy="337897"/>
          </a:xfrm>
          <a:prstGeom prst="rect">
            <a:avLst/>
          </a:prstGeom>
          <a:noFill/>
        </p:spPr>
      </p:pic>
      <p:sp>
        <p:nvSpPr>
          <p:cNvPr id="23" name="テキスト ボックス 22"/>
          <p:cNvSpPr txBox="1"/>
          <p:nvPr/>
        </p:nvSpPr>
        <p:spPr>
          <a:xfrm>
            <a:off x="2078234" y="2700535"/>
            <a:ext cx="1774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bg1"/>
                </a:solidFill>
              </a:rPr>
              <a:t>This Study: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grpSp>
        <p:nvGrpSpPr>
          <p:cNvPr id="24" name="グループ化 23"/>
          <p:cNvGrpSpPr/>
          <p:nvPr/>
        </p:nvGrpSpPr>
        <p:grpSpPr>
          <a:xfrm>
            <a:off x="1596043" y="3371802"/>
            <a:ext cx="6307920" cy="906036"/>
            <a:chOff x="1629544" y="5747458"/>
            <a:chExt cx="6307920" cy="906036"/>
          </a:xfrm>
        </p:grpSpPr>
        <p:sp>
          <p:nvSpPr>
            <p:cNvPr id="25" name="上矢印 24"/>
            <p:cNvSpPr/>
            <p:nvPr/>
          </p:nvSpPr>
          <p:spPr>
            <a:xfrm>
              <a:off x="3266978" y="5754310"/>
              <a:ext cx="392374" cy="548753"/>
            </a:xfrm>
            <a:prstGeom prst="upArrow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上矢印 25"/>
            <p:cNvSpPr/>
            <p:nvPr/>
          </p:nvSpPr>
          <p:spPr>
            <a:xfrm>
              <a:off x="5539056" y="5751526"/>
              <a:ext cx="392374" cy="548753"/>
            </a:xfrm>
            <a:prstGeom prst="upArrow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上矢印 26"/>
            <p:cNvSpPr/>
            <p:nvPr/>
          </p:nvSpPr>
          <p:spPr>
            <a:xfrm>
              <a:off x="6553233" y="5747458"/>
              <a:ext cx="392374" cy="548753"/>
            </a:xfrm>
            <a:prstGeom prst="upArrow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角丸四角形 27"/>
            <p:cNvSpPr/>
            <p:nvPr/>
          </p:nvSpPr>
          <p:spPr>
            <a:xfrm>
              <a:off x="2750757" y="6159624"/>
              <a:ext cx="1434170" cy="422833"/>
            </a:xfrm>
            <a:prstGeom prst="round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角丸四角形 28"/>
            <p:cNvSpPr/>
            <p:nvPr/>
          </p:nvSpPr>
          <p:spPr>
            <a:xfrm>
              <a:off x="4979843" y="6147555"/>
              <a:ext cx="1434170" cy="434902"/>
            </a:xfrm>
            <a:prstGeom prst="round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角丸四角形 29"/>
            <p:cNvSpPr/>
            <p:nvPr/>
          </p:nvSpPr>
          <p:spPr>
            <a:xfrm>
              <a:off x="6503294" y="6159624"/>
              <a:ext cx="1434170" cy="422833"/>
            </a:xfrm>
            <a:prstGeom prst="round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1629544" y="6130274"/>
              <a:ext cx="10147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T=2Tc</a:t>
              </a:r>
              <a:endParaRPr kumimoji="1" lang="ja-JP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32" name="TexTeXPicture" descr="&lt;?xml version=&quot;1.0&quot; encoding=&quot;utf-16&quot;?&gt;&#10;&lt;TeXTeX&gt;&#10;  &lt;preamble&gt;\documentclass{jarticle}&#10;\usepackage{amsmath}&#10;\pagestyle{empty}&lt;/preamble&gt;&#10;  &lt;body&gt;\begin{align*} &#10;N_\tau=30&#10;\end{align*}&lt;/body&gt;&#10;  &lt;fcolor&gt;FFFFFFFF&lt;/fcolor&gt;&#10;  &lt;bcolor&gt;FFFFFFFF&lt;/bcolor&gt;&#10;  &lt;transparent&gt;True&lt;/transparent&gt;&#10;  &lt;resolution&gt;1800&lt;/resolution&gt;&#10;  &lt;imageh&gt;210&lt;/imageh&gt;&#10;  &lt;imagew&gt;887&lt;/imagew&gt;&#10;  &lt;scale&gt;50&lt;/scale&gt;&#10;  &lt;cursor&gt;24&lt;/cursor&gt;&#10;&lt;/TeXTeX&gt;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8807" y="6248665"/>
              <a:ext cx="1070520" cy="253449"/>
            </a:xfrm>
            <a:prstGeom prst="rect">
              <a:avLst/>
            </a:prstGeom>
          </p:spPr>
        </p:pic>
        <p:pic>
          <p:nvPicPr>
            <p:cNvPr id="33" name="TexTeXPicture" descr="&lt;?xml version=&quot;1.0&quot; encoding=&quot;utf-16&quot;?&gt;&#10;&lt;TeXTeX&gt;&#10;  &lt;preamble&gt;\documentclass{jarticle}&#10;\usepackage{amsmath}&#10;\pagestyle{empty}&lt;/preamble&gt;&#10;  &lt;body&gt;\begin{align*} &#10;N_\tau=20&#10;\end{align*}&lt;/body&gt;&#10;  &lt;fcolor&gt;FFFFFFFF&lt;/fcolor&gt;&#10;  &lt;bcolor&gt;FFFFFFFF&lt;/bcolor&gt;&#10;  &lt;transparent&gt;True&lt;/transparent&gt;&#10;  &lt;resolution&gt;1800&lt;/resolution&gt;&#10;  &lt;imageh&gt;210&lt;/imageh&gt;&#10;  &lt;imagew&gt;887&lt;/imagew&gt;&#10;  &lt;scale&gt;50&lt;/scale&gt;&#10;  &lt;cursor&gt;25&lt;/cursor&gt;&#10;&lt;/TeXTeX&gt;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3086" y="6248665"/>
              <a:ext cx="1070520" cy="253449"/>
            </a:xfrm>
            <a:prstGeom prst="rect">
              <a:avLst/>
            </a:prstGeom>
          </p:spPr>
        </p:pic>
        <p:pic>
          <p:nvPicPr>
            <p:cNvPr id="34" name="TexTeXPicture" descr="&lt;?xml version=&quot;1.0&quot; encoding=&quot;utf-16&quot;?&gt;&#10;&lt;TeXTeX&gt;&#10;  &lt;preamble&gt;\documentclass{jarticle}&#10;\usepackage{amsmath}&#10;\pagestyle{empty}&lt;/preamble&gt;&#10;  &lt;body&gt;\begin{align*} &#10;N_\tau=10&#10;\end{align*}&lt;/body&gt;&#10;  &lt;fcolor&gt;FFFFFFFF&lt;/fcolor&gt;&#10;  &lt;bcolor&gt;FFFFFFFF&lt;/bcolor&gt;&#10;  &lt;transparent&gt;True&lt;/transparent&gt;&#10;  &lt;resolution&gt;1800&lt;/resolution&gt;&#10;  &lt;imageh&gt;210&lt;/imageh&gt;&#10;  &lt;imagew&gt;887&lt;/imagew&gt;&#10;  &lt;scale&gt;50&lt;/scale&gt;&#10;  &lt;cursor&gt;24&lt;/cursor&gt;&#10;&lt;/TeXTeX&gt;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3916" y="6252806"/>
              <a:ext cx="1070520" cy="253449"/>
            </a:xfrm>
            <a:prstGeom prst="rect">
              <a:avLst/>
            </a:prstGeom>
          </p:spPr>
        </p:pic>
      </p:grpSp>
      <p:sp>
        <p:nvSpPr>
          <p:cNvPr id="40" name="テキスト ボックス 39"/>
          <p:cNvSpPr txBox="1"/>
          <p:nvPr/>
        </p:nvSpPr>
        <p:spPr>
          <a:xfrm>
            <a:off x="2650095" y="4568192"/>
            <a:ext cx="3843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o</a:t>
            </a:r>
            <a:r>
              <a:rPr kumimoji="1" lang="en-US" altLang="ja-JP" sz="2800" dirty="0" smtClean="0"/>
              <a:t>ur parametrization for </a:t>
            </a:r>
            <a:r>
              <a:rPr kumimoji="1" lang="en-US" altLang="ja-JP" sz="2800" i="1" dirty="0" smtClean="0"/>
              <a:t>a</a:t>
            </a:r>
            <a:endParaRPr kumimoji="1" lang="ja-JP" altLang="en-US" sz="2800" i="1" dirty="0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beta&#10;\end{align*}&lt;/body&gt;&#10;  &lt;fcolor&gt;FFFF0000&lt;/fcolor&gt;&#10;  &lt;bcolor&gt;FFFFFFFF&lt;/bcolor&gt;&#10;  &lt;transparent&gt;True&lt;/transparent&gt;&#10;  &lt;resolution&gt;1800&lt;/resolution&gt;&#10;  &lt;imageh&gt;223&lt;/imageh&gt;&#10;  &lt;imagew&gt;136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211" y="3342254"/>
            <a:ext cx="401856" cy="658926"/>
          </a:xfrm>
          <a:prstGeom prst="rect">
            <a:avLst/>
          </a:prstGeom>
        </p:spPr>
      </p:pic>
      <p:sp>
        <p:nvSpPr>
          <p:cNvPr id="35" name="テキスト ボックス 34"/>
          <p:cNvSpPr txBox="1"/>
          <p:nvPr/>
        </p:nvSpPr>
        <p:spPr>
          <a:xfrm>
            <a:off x="2484356" y="6163253"/>
            <a:ext cx="4194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stat. err. &lt; 0.4% / sys. err. &lt; 0.7%</a:t>
            </a:r>
            <a:endParaRPr kumimoji="1" lang="ja-JP" altLang="en-US" sz="2400" dirty="0"/>
          </a:p>
        </p:txBody>
      </p:sp>
      <p:pic>
        <p:nvPicPr>
          <p:cNvPr id="36" name="TexTeXPicture" descr="&lt;?xml version=&quot;1.0&quot; encoding=&quot;utf-16&quot;?&gt;&#10;&lt;TeXTeX&gt;&#10;  &lt;preamble&gt;\documentclass{jarticle}&#10;\usepackage{amsmath}&#10;\pagestyle{empty}&lt;/preamble&gt;&#10;  &lt;body&gt;\begin{align*} &#10;\log \left( \frac{w_{0.4}}a \right) (\beta)&#10;= \frac{4\pi^2}{33}\beta&#10;-8.6853 + \frac{37.422}\beta&#10;- \frac{143.84}{\beta^2}&#10;\end{align*}&lt;/body&gt;&#10;  &lt;fcolor&gt;FF000000&lt;/fcolor&gt;&#10;  &lt;bcolor&gt;FFFFFFFF&lt;/bcolor&gt;&#10;  &lt;transparent&gt;True&lt;/transparent&gt;&#10;  &lt;resolution&gt;1800&lt;/resolution&gt;&#10;  &lt;imageh&gt;593&lt;/imageh&gt;&#10;  &lt;imagew&gt;5562&lt;/imagew&gt;&#10;  &lt;scale&gt;50&lt;/scale&gt;&#10;  &lt;cursor&gt;128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51" y="5271773"/>
            <a:ext cx="7240725" cy="771979"/>
          </a:xfrm>
          <a:prstGeom prst="rect">
            <a:avLst/>
          </a:prstGeom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6&#10;\end{align*}&lt;/body&gt;&#10;  &lt;fcolor&gt;FF000000&lt;/fcolor&gt;&#10;  &lt;bcolor&gt;FFFFFFFF&lt;/bcolor&gt;&#10;  &lt;transparent&gt;True&lt;/transparent&gt;&#10;  &lt;resolution&gt;1800&lt;/resolution&gt;&#10;  &lt;imageh&gt;170&lt;/imageh&gt;&#10;  &lt;imagew&gt;103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83" y="3690237"/>
            <a:ext cx="167236" cy="276022"/>
          </a:xfrm>
          <a:prstGeom prst="rect">
            <a:avLst/>
          </a:prstGeom>
        </p:spPr>
      </p:pic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7&#10;\end{align*}&lt;/body&gt;&#10;  &lt;fcolor&gt;FF000000&lt;/fcolor&gt;&#10;  &lt;bcolor&gt;FFFFFFFF&lt;/bcolor&gt;&#10;  &lt;transparent&gt;True&lt;/transparent&gt;&#10;  &lt;resolution&gt;1800&lt;/resolution&gt;&#10;  &lt;imageh&gt;174&lt;/imageh&gt;&#10;  &lt;imagew&gt;107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820" y="3688025"/>
            <a:ext cx="168031" cy="27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65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Outline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73157" y="1768655"/>
            <a:ext cx="728000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kumimoji="1" lang="en-US" altLang="ja-JP" sz="3600" dirty="0" smtClean="0">
                <a:ea typeface="Adobe Song Std L" panose="02020300000000000000" pitchFamily="18" charset="-128"/>
              </a:rPr>
              <a:t>Yang-Mills Gradient flow</a:t>
            </a:r>
          </a:p>
          <a:p>
            <a:pPr marL="514350" indent="-514350">
              <a:buFont typeface="+mj-lt"/>
              <a:buAutoNum type="arabicPeriod"/>
            </a:pPr>
            <a:endParaRPr kumimoji="1" lang="en-US" altLang="ja-JP" sz="3600" dirty="0" smtClean="0">
              <a:ea typeface="Adobe Song Std L" panose="02020300000000000000" pitchFamily="18" charset="-128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ja-JP" sz="3600" dirty="0" smtClean="0">
                <a:ea typeface="Adobe Song Std L" panose="02020300000000000000" pitchFamily="18" charset="-128"/>
              </a:rPr>
              <a:t>Reference scale and Lattice spacing</a:t>
            </a:r>
          </a:p>
          <a:p>
            <a:pPr marL="514350" indent="-514350">
              <a:buFont typeface="+mj-lt"/>
              <a:buAutoNum type="arabicPeriod"/>
            </a:pPr>
            <a:endParaRPr lang="en-US" altLang="ja-JP" sz="3600" dirty="0" smtClean="0">
              <a:ea typeface="Adobe Song Std L" panose="02020300000000000000" pitchFamily="18" charset="-128"/>
            </a:endParaRP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sz="3600" dirty="0" smtClean="0">
                <a:ea typeface="Adobe Song Std L" panose="02020300000000000000" pitchFamily="18" charset="-128"/>
              </a:rPr>
              <a:t>Thermodynamics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5747705" y="3584993"/>
            <a:ext cx="30830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err="1" smtClean="0"/>
              <a:t>FlowQCD</a:t>
            </a:r>
            <a:r>
              <a:rPr lang="en-US" altLang="ja-JP" sz="2000" dirty="0" smtClean="0"/>
              <a:t>, arXiv:1503.06516</a:t>
            </a:r>
            <a:endParaRPr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17734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Numerical Setting</a:t>
            </a:r>
            <a:endParaRPr kumimoji="1" lang="ja-JP" altLang="en-US" dirty="0"/>
          </a:p>
        </p:txBody>
      </p:sp>
      <p:pic>
        <p:nvPicPr>
          <p:cNvPr id="4" name="Picture 76" descr="lattic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0204">
            <a:off x="6264889" y="196845"/>
            <a:ext cx="2213783" cy="2137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361070" y="1162973"/>
            <a:ext cx="3163595" cy="132802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400" dirty="0" smtClean="0"/>
              <a:t>SU(3) YM theory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400" dirty="0" smtClean="0"/>
              <a:t>Wilson gauge action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400" dirty="0" smtClean="0"/>
              <a:t>w</a:t>
            </a:r>
            <a:r>
              <a:rPr lang="en-US" altLang="ja-JP" sz="2400" baseline="-25000" dirty="0" smtClean="0"/>
              <a:t>0.4</a:t>
            </a:r>
            <a:r>
              <a:rPr lang="en-US" altLang="ja-JP" sz="2400" dirty="0" smtClean="0"/>
              <a:t> / w</a:t>
            </a:r>
            <a:r>
              <a:rPr lang="en-US" altLang="ja-JP" sz="2400" baseline="-25000" dirty="0" smtClean="0"/>
              <a:t>0.2</a:t>
            </a:r>
            <a:r>
              <a:rPr lang="en-US" altLang="ja-JP" sz="2400" dirty="0" smtClean="0"/>
              <a:t> scaling</a:t>
            </a:r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706101"/>
              </p:ext>
            </p:extLst>
          </p:nvPr>
        </p:nvGraphicFramePr>
        <p:xfrm>
          <a:off x="1398494" y="2630776"/>
          <a:ext cx="6096000" cy="32004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b</a:t>
                      </a:r>
                      <a:endParaRPr kumimoji="1" lang="ja-JP" altLang="en-US" sz="2400" dirty="0">
                        <a:latin typeface="Symbol" panose="05050102010706020507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size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err="1" smtClean="0"/>
                        <a:t>N</a:t>
                      </a:r>
                      <a:r>
                        <a:rPr kumimoji="1" lang="en-US" altLang="ja-JP" sz="2400" baseline="-25000" dirty="0" err="1" smtClean="0"/>
                        <a:t>conf</a:t>
                      </a:r>
                      <a:endParaRPr kumimoji="1" lang="ja-JP" alt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b</a:t>
                      </a:r>
                      <a:endParaRPr kumimoji="1" lang="ja-JP" altLang="en-US" sz="2400" dirty="0">
                        <a:latin typeface="Symbol" panose="05050102010706020507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size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err="1" smtClean="0"/>
                        <a:t>N</a:t>
                      </a:r>
                      <a:r>
                        <a:rPr kumimoji="1" lang="en-US" altLang="ja-JP" sz="2400" baseline="-25000" dirty="0" err="1" smtClean="0"/>
                        <a:t>conf</a:t>
                      </a:r>
                      <a:endParaRPr kumimoji="1" lang="ja-JP" altLang="en-US" sz="2400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/>
                        <a:t>6.3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/>
                        <a:t>64</a:t>
                      </a:r>
                      <a:r>
                        <a:rPr kumimoji="1" lang="en-US" altLang="ja-JP" sz="2400" baseline="30000" dirty="0" smtClean="0"/>
                        <a:t>4</a:t>
                      </a:r>
                      <a:endParaRPr kumimoji="1" lang="ja-JP" altLang="en-US" sz="2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/>
                        <a:t>30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/>
                        <a:t>6.9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64</a:t>
                      </a:r>
                      <a:r>
                        <a:rPr kumimoji="1" lang="en-US" altLang="ja-JP" sz="2400" baseline="30000" dirty="0" smtClean="0"/>
                        <a:t>4</a:t>
                      </a:r>
                      <a:endParaRPr kumimoji="1" lang="ja-JP" altLang="en-US" sz="2400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/>
                        <a:t>30</a:t>
                      </a:r>
                      <a:endParaRPr kumimoji="1" lang="ja-JP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/>
                        <a:t>6.4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64</a:t>
                      </a:r>
                      <a:r>
                        <a:rPr kumimoji="1" lang="en-US" altLang="ja-JP" sz="2400" baseline="30000" dirty="0" smtClean="0"/>
                        <a:t>4</a:t>
                      </a:r>
                      <a:endParaRPr kumimoji="1" lang="ja-JP" altLang="en-US" sz="2400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/>
                        <a:t>100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/>
                        <a:t>7.0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96</a:t>
                      </a:r>
                      <a:r>
                        <a:rPr kumimoji="1" lang="en-US" altLang="ja-JP" sz="2400" baseline="30000" dirty="0" smtClean="0"/>
                        <a:t>4</a:t>
                      </a:r>
                      <a:endParaRPr kumimoji="1" lang="ja-JP" altLang="en-US" sz="2400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/>
                        <a:t>60</a:t>
                      </a:r>
                      <a:endParaRPr kumimoji="1" lang="ja-JP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/>
                        <a:t>6.5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64</a:t>
                      </a:r>
                      <a:r>
                        <a:rPr kumimoji="1" lang="en-US" altLang="ja-JP" sz="2400" baseline="30000" dirty="0" smtClean="0"/>
                        <a:t>4</a:t>
                      </a:r>
                      <a:endParaRPr kumimoji="1" lang="ja-JP" altLang="en-US" sz="2400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/>
                        <a:t>49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/>
                        <a:t>7.2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96</a:t>
                      </a:r>
                      <a:r>
                        <a:rPr kumimoji="1" lang="en-US" altLang="ja-JP" sz="2400" baseline="30000" dirty="0" smtClean="0"/>
                        <a:t>4</a:t>
                      </a:r>
                      <a:endParaRPr kumimoji="1" lang="ja-JP" altLang="en-US" sz="2400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/>
                        <a:t>53</a:t>
                      </a:r>
                      <a:endParaRPr kumimoji="1" lang="ja-JP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/>
                        <a:t>6.6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64</a:t>
                      </a:r>
                      <a:r>
                        <a:rPr kumimoji="1" lang="en-US" altLang="ja-JP" sz="2400" baseline="30000" dirty="0" smtClean="0"/>
                        <a:t>4</a:t>
                      </a:r>
                      <a:endParaRPr kumimoji="1" lang="ja-JP" altLang="en-US" sz="2400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/>
                        <a:t>100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/>
                        <a:t>7.4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128</a:t>
                      </a:r>
                      <a:r>
                        <a:rPr kumimoji="1" lang="en-US" altLang="ja-JP" sz="2400" baseline="30000" dirty="0" smtClean="0"/>
                        <a:t>4</a:t>
                      </a:r>
                      <a:endParaRPr kumimoji="1" lang="ja-JP" altLang="en-US" sz="2400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/>
                        <a:t>40</a:t>
                      </a:r>
                      <a:endParaRPr kumimoji="1" lang="ja-JP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/>
                        <a:t>6.7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64</a:t>
                      </a:r>
                      <a:r>
                        <a:rPr kumimoji="1" lang="en-US" altLang="ja-JP" sz="2400" baseline="30000" dirty="0" smtClean="0"/>
                        <a:t>4</a:t>
                      </a:r>
                      <a:endParaRPr kumimoji="1" lang="ja-JP" altLang="en-US" sz="2400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/>
                        <a:t>30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/>
                        <a:t>7.5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128</a:t>
                      </a:r>
                      <a:r>
                        <a:rPr kumimoji="1" lang="en-US" altLang="ja-JP" sz="2400" baseline="30000" dirty="0" smtClean="0"/>
                        <a:t>4</a:t>
                      </a:r>
                      <a:endParaRPr kumimoji="1" lang="ja-JP" altLang="en-US" sz="2400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/>
                        <a:t>60</a:t>
                      </a:r>
                      <a:endParaRPr kumimoji="1" lang="ja-JP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/>
                        <a:t>6.8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64</a:t>
                      </a:r>
                      <a:r>
                        <a:rPr kumimoji="1" lang="en-US" altLang="ja-JP" sz="2400" baseline="30000" dirty="0" smtClean="0"/>
                        <a:t>4</a:t>
                      </a:r>
                      <a:endParaRPr kumimoji="1" lang="ja-JP" altLang="en-US" sz="2400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/>
                        <a:t>100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1649081" y="6006356"/>
            <a:ext cx="74490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E</a:t>
            </a:r>
            <a:r>
              <a:rPr kumimoji="1" lang="en-US" altLang="ja-JP" sz="2400" dirty="0" smtClean="0"/>
              <a:t>ach configuration is separated by 1000 updates (HB+OR</a:t>
            </a:r>
            <a:r>
              <a:rPr kumimoji="1" lang="en-US" altLang="ja-JP" sz="2400" baseline="30000" dirty="0" smtClean="0"/>
              <a:t>5</a:t>
            </a:r>
            <a:r>
              <a:rPr kumimoji="1" lang="en-US" altLang="ja-JP" sz="2400" dirty="0" smtClean="0"/>
              <a:t>)</a:t>
            </a:r>
          </a:p>
          <a:p>
            <a:r>
              <a:rPr kumimoji="1" lang="en-US" altLang="ja-JP" sz="2400" dirty="0" err="1" smtClean="0"/>
              <a:t>BlueGene</a:t>
            </a:r>
            <a:r>
              <a:rPr kumimoji="1" lang="en-US" altLang="ja-JP" sz="2400" dirty="0" smtClean="0"/>
              <a:t>/Q @ KEK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3016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Parametrization </a:t>
            </a:r>
            <a:r>
              <a:rPr lang="en-US" altLang="ja-JP" dirty="0" smtClean="0"/>
              <a:t>with w</a:t>
            </a:r>
            <a:r>
              <a:rPr lang="en-US" altLang="ja-JP" baseline="-25000" dirty="0" smtClean="0"/>
              <a:t>0.4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682478" y="5698425"/>
            <a:ext cx="2036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3</a:t>
            </a:r>
            <a:r>
              <a:rPr lang="ja-JP" altLang="en-US" sz="2400" dirty="0"/>
              <a:t> </a:t>
            </a:r>
            <a:r>
              <a:rPr lang="en-US" altLang="ja-JP" sz="2400" dirty="0" smtClean="0"/>
              <a:t>parameter fit</a:t>
            </a:r>
            <a:endParaRPr kumimoji="1" lang="en-US" altLang="ja-JP" sz="2400" dirty="0" smtClean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664" y="1148010"/>
            <a:ext cx="4672633" cy="3238095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a(\beta)_{\rm data} / a(\beta)_{\rm fit}&#10;\end{align*}&lt;/body&gt;&#10;  &lt;fcolor&gt;FF000000&lt;/fcolor&gt;&#10;  &lt;bcolor&gt;FFFFFFFF&lt;/bcolor&gt;&#10;  &lt;transparent&gt;True&lt;/transparent&gt;&#10;  &lt;resolution&gt;1800&lt;/resolution&gt;&#10;  &lt;imageh&gt;250&lt;/imageh&gt;&#10;  &lt;imagew&gt;1651&lt;/imagew&gt;&#10;  &lt;scale&gt;50&lt;/scale&gt;&#10;  &lt;cursor&gt;55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83899" y="2511387"/>
            <a:ext cx="2373783" cy="359446"/>
          </a:xfrm>
          <a:prstGeom prst="rect">
            <a:avLst/>
          </a:prstGeom>
        </p:spPr>
      </p:pic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\beta&#10;\end{align*}&lt;/body&gt;&#10;  &lt;fcolor&gt;FF000000&lt;/fcolor&gt;&#10;  &lt;bcolor&gt;FFFFFFFF&lt;/bcolor&gt;&#10;  &lt;transparent&gt;True&lt;/transparent&gt;&#10;  &lt;resolution&gt;1800&lt;/resolution&gt;&#10;  &lt;imageh&gt;223&lt;/imageh&gt;&#10;  &lt;imagew&gt;136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112" y="4362102"/>
            <a:ext cx="197224" cy="323390"/>
          </a:xfrm>
          <a:prstGeom prst="rect">
            <a:avLst/>
          </a:prstGeom>
        </p:spPr>
      </p:pic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chi^2/{\rm dof}=0.92&#10;\end{align*}&lt;/body&gt;&#10;  &lt;fcolor&gt;FF000000&lt;/fcolor&gt;&#10;  &lt;bcolor&gt;FFFFFFFF&lt;/bcolor&gt;&#10;  &lt;transparent&gt;True&lt;/transparent&gt;&#10;  &lt;resolution&gt;1800&lt;/resolution&gt;&#10;  &lt;imageh&gt;282&lt;/imageh&gt;&#10;  &lt;imagew&gt;1506&lt;/imagew&gt;&#10;  &lt;scale&gt;50&lt;/scale&gt;&#10;  &lt;cursor&gt;3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973" y="6160090"/>
            <a:ext cx="1793849" cy="335900"/>
          </a:xfrm>
          <a:prstGeom prst="rect">
            <a:avLst/>
          </a:prstGeom>
        </p:spPr>
      </p:pic>
      <p:sp>
        <p:nvSpPr>
          <p:cNvPr id="14" name="角丸四角形 13"/>
          <p:cNvSpPr/>
          <p:nvPr/>
        </p:nvSpPr>
        <p:spPr>
          <a:xfrm>
            <a:off x="223269" y="5124544"/>
            <a:ext cx="6024282" cy="1493138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353886" y="6046963"/>
            <a:ext cx="35353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stat. err. &lt; 0.4% / sys. err. &lt; 0.7%</a:t>
            </a:r>
            <a:endParaRPr kumimoji="1" lang="ja-JP" altLang="en-US" sz="2000" dirty="0"/>
          </a:p>
        </p:txBody>
      </p:sp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\log \left( \frac{w_{0.4}}a \right) (\beta)&#10;= \frac{4\pi^2}{33}\beta&#10;-8.6853 + \frac{37.422}\beta&#10;- \frac{143.84}{\beta^2}&#10;\end{align*}&lt;/body&gt;&#10;  &lt;fcolor&gt;FF000000&lt;/fcolor&gt;&#10;  &lt;bcolor&gt;FFFFFFFF&lt;/bcolor&gt;&#10;  &lt;transparent&gt;True&lt;/transparent&gt;&#10;  &lt;resolution&gt;1800&lt;/resolution&gt;&#10;  &lt;imageh&gt;593&lt;/imageh&gt;&#10;  &lt;imagew&gt;5562&lt;/imagew&gt;&#10;  &lt;scale&gt;50&lt;/scale&gt;&#10;  &lt;cursor&gt;128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14" y="5353998"/>
            <a:ext cx="5395612" cy="575260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5478626" y="1752925"/>
            <a:ext cx="3524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Use various fitting </a:t>
            </a:r>
            <a:r>
              <a:rPr kumimoji="1" lang="en-US" altLang="ja-JP" sz="2400" dirty="0" err="1" smtClean="0"/>
              <a:t>funcs</a:t>
            </a:r>
            <a:endParaRPr kumimoji="1" lang="ja-JP" altLang="en-US" sz="24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663094" y="2255072"/>
            <a:ext cx="22723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estimate sys. err.</a:t>
            </a:r>
            <a:endParaRPr kumimoji="1" lang="ja-JP" altLang="en-US" sz="24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482397" y="2924479"/>
            <a:ext cx="35207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For </a:t>
            </a:r>
            <a:r>
              <a:rPr lang="en-US" altLang="ja-JP" sz="2400" dirty="0" smtClean="0">
                <a:latin typeface="Symbol" panose="05050102010706020507" pitchFamily="18" charset="2"/>
              </a:rPr>
              <a:t>b</a:t>
            </a:r>
            <a:r>
              <a:rPr lang="en-US" altLang="ja-JP" sz="2400" dirty="0" smtClean="0"/>
              <a:t>=7.4 and 7.5, w</a:t>
            </a:r>
            <a:r>
              <a:rPr lang="en-US" altLang="ja-JP" sz="2400" baseline="-25000" dirty="0" smtClean="0"/>
              <a:t>0.4</a:t>
            </a:r>
            <a:r>
              <a:rPr lang="en-US" altLang="ja-JP" sz="2400" dirty="0" smtClean="0"/>
              <a:t> is obtained from w</a:t>
            </a:r>
            <a:r>
              <a:rPr lang="en-US" altLang="ja-JP" sz="2400" baseline="-25000" dirty="0" smtClean="0"/>
              <a:t>0.2</a:t>
            </a:r>
            <a:r>
              <a:rPr lang="en-US" altLang="ja-JP" sz="2400" dirty="0" smtClean="0"/>
              <a:t>.</a:t>
            </a:r>
            <a:endParaRPr kumimoji="1" lang="ja-JP" altLang="en-US" sz="2400" dirty="0"/>
          </a:p>
        </p:txBody>
      </p:sp>
      <p:sp>
        <p:nvSpPr>
          <p:cNvPr id="21" name="右矢印 20"/>
          <p:cNvSpPr/>
          <p:nvPr/>
        </p:nvSpPr>
        <p:spPr>
          <a:xfrm>
            <a:off x="6140825" y="2300227"/>
            <a:ext cx="567094" cy="434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76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Finite Volume Effects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/>
          <a:srcRect l="9115"/>
          <a:stretch/>
        </p:blipFill>
        <p:spPr>
          <a:xfrm>
            <a:off x="1122002" y="1154647"/>
            <a:ext cx="5000825" cy="382877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 rot="16200000">
            <a:off x="-1058101" y="2771852"/>
            <a:ext cx="3654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(Physical lattice length)</a:t>
            </a:r>
            <a:r>
              <a:rPr kumimoji="1" lang="en-US" altLang="ja-JP" sz="2400" dirty="0" smtClean="0"/>
              <a:t>/w</a:t>
            </a:r>
            <a:r>
              <a:rPr kumimoji="1" lang="en-US" altLang="ja-JP" sz="2400" baseline="-25000" dirty="0" smtClean="0"/>
              <a:t>0.2</a:t>
            </a:r>
            <a:endParaRPr kumimoji="1" lang="ja-JP" altLang="en-US" sz="2400" dirty="0"/>
          </a:p>
        </p:txBody>
      </p:sp>
      <p:sp>
        <p:nvSpPr>
          <p:cNvPr id="7" name="円/楕円 6"/>
          <p:cNvSpPr/>
          <p:nvPr/>
        </p:nvSpPr>
        <p:spPr>
          <a:xfrm>
            <a:off x="3819860" y="2998563"/>
            <a:ext cx="389186" cy="1292252"/>
          </a:xfrm>
          <a:prstGeom prst="ellipse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5037800" y="3512440"/>
            <a:ext cx="389186" cy="955344"/>
          </a:xfrm>
          <a:prstGeom prst="ellipse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681898" y="2111313"/>
            <a:ext cx="18819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>
                <a:solidFill>
                  <a:srgbClr val="0070C0"/>
                </a:solidFill>
              </a:rPr>
              <a:t>No </a:t>
            </a:r>
            <a:r>
              <a:rPr kumimoji="1" lang="en-US" altLang="ja-JP" sz="2400" dirty="0" smtClean="0">
                <a:solidFill>
                  <a:srgbClr val="0070C0"/>
                </a:solidFill>
              </a:rPr>
              <a:t>difference</a:t>
            </a:r>
          </a:p>
          <a:p>
            <a:pPr algn="ctr"/>
            <a:r>
              <a:rPr lang="en-US" altLang="ja-JP" sz="2400" dirty="0" smtClean="0">
                <a:solidFill>
                  <a:srgbClr val="0070C0"/>
                </a:solidFill>
              </a:rPr>
              <a:t>in statistics</a:t>
            </a:r>
            <a:endParaRPr kumimoji="1" lang="ja-JP" altLang="en-US" sz="2400" dirty="0">
              <a:solidFill>
                <a:srgbClr val="0070C0"/>
              </a:solidFill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4428830" y="3613819"/>
            <a:ext cx="389186" cy="1022419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下矢印 10"/>
          <p:cNvSpPr/>
          <p:nvPr/>
        </p:nvSpPr>
        <p:spPr>
          <a:xfrm rot="751555">
            <a:off x="4062837" y="2922302"/>
            <a:ext cx="309966" cy="348712"/>
          </a:xfrm>
          <a:prstGeom prst="down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下矢印 11"/>
          <p:cNvSpPr/>
          <p:nvPr/>
        </p:nvSpPr>
        <p:spPr>
          <a:xfrm rot="20402327">
            <a:off x="4860299" y="2883139"/>
            <a:ext cx="309966" cy="791885"/>
          </a:xfrm>
          <a:prstGeom prst="down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795803" y="5153918"/>
            <a:ext cx="26438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rgbClr val="FF5050"/>
                </a:solidFill>
              </a:rPr>
              <a:t>2% deviation</a:t>
            </a:r>
          </a:p>
          <a:p>
            <a:pPr algn="ctr"/>
            <a:r>
              <a:rPr lang="en-US" altLang="ja-JP" sz="2400" dirty="0" smtClean="0">
                <a:solidFill>
                  <a:srgbClr val="FF5050"/>
                </a:solidFill>
              </a:rPr>
              <a:t>larger than stat. err.</a:t>
            </a:r>
            <a:endParaRPr kumimoji="1" lang="ja-JP" altLang="en-US" sz="2400" dirty="0">
              <a:solidFill>
                <a:srgbClr val="FF5050"/>
              </a:solidFill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571262" y="4290814"/>
            <a:ext cx="4269783" cy="329173"/>
          </a:xfrm>
          <a:prstGeom prst="rect">
            <a:avLst/>
          </a:prstGeom>
          <a:solidFill>
            <a:srgbClr val="00B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下矢印 16"/>
          <p:cNvSpPr/>
          <p:nvPr/>
        </p:nvSpPr>
        <p:spPr>
          <a:xfrm flipV="1">
            <a:off x="7054087" y="2526810"/>
            <a:ext cx="665838" cy="17542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 rot="16200000">
            <a:off x="6990872" y="2465256"/>
            <a:ext cx="25516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No finite volume effects</a:t>
            </a:r>
            <a:endParaRPr kumimoji="1" lang="ja-JP" altLang="en-US" sz="2800" dirty="0"/>
          </a:p>
        </p:txBody>
      </p:sp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\beta&#10;\end{align*}&lt;/body&gt;&#10;  &lt;fcolor&gt;FF000000&lt;/fcolor&gt;&#10;  &lt;bcolor&gt;FFFFFFFF&lt;/bcolor&gt;&#10;  &lt;transparent&gt;True&lt;/transparent&gt;&#10;  &lt;resolution&gt;1800&lt;/resolution&gt;&#10;  &lt;imageh&gt;223&lt;/imageh&gt;&#10;  &lt;imagew&gt;136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387" y="5244395"/>
            <a:ext cx="235232" cy="385712"/>
          </a:xfrm>
          <a:prstGeom prst="rect">
            <a:avLst/>
          </a:prstGeom>
        </p:spPr>
      </p:pic>
      <p:cxnSp>
        <p:nvCxnSpPr>
          <p:cNvPr id="6" name="直線コネクタ 5"/>
          <p:cNvCxnSpPr/>
          <p:nvPr/>
        </p:nvCxnSpPr>
        <p:spPr>
          <a:xfrm flipH="1">
            <a:off x="5841045" y="4290814"/>
            <a:ext cx="173110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下矢印 12"/>
          <p:cNvSpPr/>
          <p:nvPr/>
        </p:nvSpPr>
        <p:spPr>
          <a:xfrm rot="20944921" flipV="1">
            <a:off x="4713983" y="4476078"/>
            <a:ext cx="309966" cy="707822"/>
          </a:xfrm>
          <a:prstGeom prst="downArrow">
            <a:avLst/>
          </a:prstGeom>
          <a:solidFill>
            <a:srgbClr val="FF5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152217" y="6245886"/>
            <a:ext cx="68395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dirty="0" smtClean="0"/>
              <a:t>No finite volume effects within statistics</a:t>
            </a:r>
            <a:endParaRPr kumimoji="1" lang="ja-JP" altLang="en-US" sz="3200" dirty="0"/>
          </a:p>
        </p:txBody>
      </p:sp>
      <p:cxnSp>
        <p:nvCxnSpPr>
          <p:cNvPr id="20" name="直線コネクタ 19"/>
          <p:cNvCxnSpPr/>
          <p:nvPr/>
        </p:nvCxnSpPr>
        <p:spPr>
          <a:xfrm flipH="1">
            <a:off x="3056967" y="4002948"/>
            <a:ext cx="3327045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4" name="下矢印 23"/>
          <p:cNvSpPr/>
          <p:nvPr/>
        </p:nvSpPr>
        <p:spPr>
          <a:xfrm flipV="1">
            <a:off x="5764098" y="2740485"/>
            <a:ext cx="665838" cy="1246878"/>
          </a:xfrm>
          <a:prstGeom prst="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 rot="16200000">
            <a:off x="5399064" y="2109307"/>
            <a:ext cx="26520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Spatial extent</a:t>
            </a:r>
          </a:p>
          <a:p>
            <a:r>
              <a:rPr lang="en-US" altLang="ja-JP" sz="2400" dirty="0" smtClean="0"/>
              <a:t>used in this analysis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1981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Comparison with Previous Studies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292222" y="3125829"/>
            <a:ext cx="26790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>
                <a:solidFill>
                  <a:schemeClr val="bg2">
                    <a:lumMod val="10000"/>
                  </a:schemeClr>
                </a:solidFill>
              </a:rPr>
              <a:t>our parametrization</a:t>
            </a:r>
          </a:p>
          <a:p>
            <a:pPr algn="ctr"/>
            <a:r>
              <a:rPr kumimoji="1" lang="en-US" altLang="ja-JP" sz="2400" dirty="0" smtClean="0">
                <a:solidFill>
                  <a:schemeClr val="bg2">
                    <a:lumMod val="10000"/>
                  </a:schemeClr>
                </a:solidFill>
              </a:rPr>
              <a:t>by w</a:t>
            </a:r>
            <a:r>
              <a:rPr kumimoji="1" lang="en-US" altLang="ja-JP" sz="2400" baseline="-25000" dirty="0" smtClean="0">
                <a:solidFill>
                  <a:schemeClr val="bg2">
                    <a:lumMod val="10000"/>
                  </a:schemeClr>
                </a:solidFill>
              </a:rPr>
              <a:t>0.4</a:t>
            </a:r>
            <a:endParaRPr kumimoji="1" lang="ja-JP" altLang="en-US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906" y="1641241"/>
            <a:ext cx="5088117" cy="3617993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1336391" y="2258278"/>
            <a:ext cx="21377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>
                <a:solidFill>
                  <a:srgbClr val="FF0000"/>
                </a:solidFill>
              </a:rPr>
              <a:t>Necco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, </a:t>
            </a:r>
            <a:r>
              <a:rPr kumimoji="1" lang="en-US" altLang="ja-JP" sz="2400" dirty="0" err="1" smtClean="0">
                <a:solidFill>
                  <a:srgbClr val="FF0000"/>
                </a:solidFill>
              </a:rPr>
              <a:t>Sommer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a(\beta)_{\rm ours} / a(\beta)_{\rm data,prev.}&#10;\end{align*}&lt;/body&gt;&#10;  &lt;fcolor&gt;FF000000&lt;/fcolor&gt;&#10;  &lt;bcolor&gt;FFFFFFFF&lt;/bcolor&gt;&#10;  &lt;transparent&gt;True&lt;/transparent&gt;&#10;  &lt;resolution&gt;1800&lt;/resolution&gt;&#10;  &lt;imageh&gt;259&lt;/imageh&gt;&#10;  &lt;imagew&gt;2321&lt;/imagew&gt;&#10;  &lt;scale&gt;50&lt;/scale&gt;&#10;  &lt;cursor&gt;6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246537" y="3308157"/>
            <a:ext cx="3337099" cy="372386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beta&#10;\end{align*}&lt;/body&gt;&#10;  &lt;fcolor&gt;FF000000&lt;/fcolor&gt;&#10;  &lt;bcolor&gt;FFFFFFFF&lt;/bcolor&gt;&#10;  &lt;transparent&gt;True&lt;/transparent&gt;&#10;  &lt;resolution&gt;1800&lt;/resolution&gt;&#10;  &lt;imageh&gt;223&lt;/imageh&gt;&#10;  &lt;imagew&gt;136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903" y="5239934"/>
            <a:ext cx="197224" cy="323390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5773270" y="1266737"/>
            <a:ext cx="333437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2060"/>
                </a:solidFill>
              </a:rPr>
              <a:t>Edwards, Heller, </a:t>
            </a:r>
            <a:r>
              <a:rPr kumimoji="1" lang="en-US" altLang="ja-JP" sz="2000" dirty="0" err="1" smtClean="0">
                <a:solidFill>
                  <a:srgbClr val="002060"/>
                </a:solidFill>
              </a:rPr>
              <a:t>Klassen</a:t>
            </a:r>
            <a:r>
              <a:rPr kumimoji="1" lang="en-US" altLang="ja-JP" sz="2000" dirty="0" smtClean="0">
                <a:solidFill>
                  <a:srgbClr val="002060"/>
                </a:solidFill>
              </a:rPr>
              <a:t>, 1998</a:t>
            </a:r>
          </a:p>
          <a:p>
            <a:r>
              <a:rPr lang="en-US" altLang="ja-JP" sz="2000" dirty="0" smtClean="0">
                <a:solidFill>
                  <a:srgbClr val="002060"/>
                </a:solidFill>
              </a:rPr>
              <a:t>Alpha-Collaboration, 1998</a:t>
            </a:r>
          </a:p>
          <a:p>
            <a:r>
              <a:rPr lang="en-US" altLang="ja-JP" sz="2000" dirty="0" err="1" smtClean="0">
                <a:solidFill>
                  <a:srgbClr val="002060"/>
                </a:solidFill>
              </a:rPr>
              <a:t>Necco</a:t>
            </a:r>
            <a:r>
              <a:rPr lang="en-US" altLang="ja-JP" sz="2000" dirty="0" smtClean="0">
                <a:solidFill>
                  <a:srgbClr val="002060"/>
                </a:solidFill>
              </a:rPr>
              <a:t>, </a:t>
            </a:r>
            <a:r>
              <a:rPr lang="en-US" altLang="ja-JP" sz="2000" dirty="0" err="1" smtClean="0">
                <a:solidFill>
                  <a:srgbClr val="002060"/>
                </a:solidFill>
              </a:rPr>
              <a:t>Sommer</a:t>
            </a:r>
            <a:r>
              <a:rPr lang="en-US" altLang="ja-JP" sz="2000" dirty="0" smtClean="0">
                <a:solidFill>
                  <a:srgbClr val="002060"/>
                </a:solidFill>
              </a:rPr>
              <a:t>, 2002</a:t>
            </a:r>
          </a:p>
          <a:p>
            <a:r>
              <a:rPr kumimoji="1" lang="en-US" altLang="ja-JP" sz="2000" dirty="0" err="1" smtClean="0">
                <a:solidFill>
                  <a:srgbClr val="002060"/>
                </a:solidFill>
              </a:rPr>
              <a:t>Durr</a:t>
            </a:r>
            <a:r>
              <a:rPr kumimoji="1" lang="en-US" altLang="ja-JP" sz="2000" dirty="0" smtClean="0">
                <a:solidFill>
                  <a:srgbClr val="002060"/>
                </a:solidFill>
              </a:rPr>
              <a:t>, Fodor, </a:t>
            </a:r>
            <a:r>
              <a:rPr kumimoji="1" lang="en-US" altLang="ja-JP" sz="2000" dirty="0" err="1" smtClean="0">
                <a:solidFill>
                  <a:srgbClr val="002060"/>
                </a:solidFill>
              </a:rPr>
              <a:t>Hoelbling</a:t>
            </a:r>
            <a:r>
              <a:rPr kumimoji="1" lang="en-US" altLang="ja-JP" sz="2000" dirty="0" smtClean="0">
                <a:solidFill>
                  <a:srgbClr val="002060"/>
                </a:solidFill>
              </a:rPr>
              <a:t>, 2007</a:t>
            </a:r>
            <a:endParaRPr kumimoji="1" lang="ja-JP" altLang="en-US" sz="2000" dirty="0">
              <a:solidFill>
                <a:srgbClr val="002060"/>
              </a:solidFill>
            </a:endParaRPr>
          </a:p>
        </p:txBody>
      </p:sp>
      <p:sp>
        <p:nvSpPr>
          <p:cNvPr id="7" name="右矢印 6"/>
          <p:cNvSpPr/>
          <p:nvPr/>
        </p:nvSpPr>
        <p:spPr>
          <a:xfrm flipH="1">
            <a:off x="5700545" y="3216371"/>
            <a:ext cx="609599" cy="51995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28650" y="5786136"/>
            <a:ext cx="78917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Parametrizations agree with each other in available ranges.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err="1" smtClean="0"/>
              <a:t>Errorbars</a:t>
            </a:r>
            <a:r>
              <a:rPr kumimoji="1" lang="en-US" altLang="ja-JP" sz="2400" dirty="0" smtClean="0"/>
              <a:t> of our data is </a:t>
            </a:r>
            <a:r>
              <a:rPr lang="en-US" altLang="ja-JP" sz="2400" dirty="0" smtClean="0"/>
              <a:t>smaller than previous ones.</a:t>
            </a:r>
            <a:endParaRPr kumimoji="1" lang="ja-JP" altLang="en-US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064936" y="2600516"/>
            <a:ext cx="1999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7030A0"/>
                </a:solidFill>
              </a:rPr>
              <a:t>error of w</a:t>
            </a:r>
            <a:r>
              <a:rPr kumimoji="1" lang="en-US" altLang="ja-JP" sz="2400" baseline="-25000" dirty="0" smtClean="0">
                <a:solidFill>
                  <a:srgbClr val="7030A0"/>
                </a:solidFill>
              </a:rPr>
              <a:t>0.4</a:t>
            </a:r>
            <a:r>
              <a:rPr kumimoji="1" lang="en-US" altLang="ja-JP" sz="2400" dirty="0" smtClean="0">
                <a:solidFill>
                  <a:srgbClr val="7030A0"/>
                </a:solidFill>
              </a:rPr>
              <a:t>/</a:t>
            </a:r>
            <a:r>
              <a:rPr kumimoji="1" lang="en-US" altLang="ja-JP" sz="2400" dirty="0" err="1" smtClean="0">
                <a:solidFill>
                  <a:srgbClr val="7030A0"/>
                </a:solidFill>
              </a:rPr>
              <a:t>r</a:t>
            </a:r>
            <a:r>
              <a:rPr kumimoji="1" lang="en-US" altLang="ja-JP" sz="2400" baseline="-25000" dirty="0" err="1" smtClean="0">
                <a:solidFill>
                  <a:srgbClr val="7030A0"/>
                </a:solidFill>
              </a:rPr>
              <a:t>c</a:t>
            </a:r>
            <a:endParaRPr kumimoji="1" lang="ja-JP" altLang="en-US" sz="2400" baseline="-25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59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766345" y="2455350"/>
            <a:ext cx="37802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/>
              <a:t>Thermodynamics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29712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Basic Idea: Small Flow Time Expansion</a:t>
            </a:r>
            <a:endParaRPr kumimoji="1" lang="ja-JP" altLang="en-US" dirty="0"/>
          </a:p>
        </p:txBody>
      </p:sp>
      <p:sp>
        <p:nvSpPr>
          <p:cNvPr id="15" name="角丸四角形 14"/>
          <p:cNvSpPr/>
          <p:nvPr/>
        </p:nvSpPr>
        <p:spPr>
          <a:xfrm>
            <a:off x="1404851" y="1606950"/>
            <a:ext cx="6350924" cy="1454728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角丸四角形吹き出し 15"/>
          <p:cNvSpPr/>
          <p:nvPr/>
        </p:nvSpPr>
        <p:spPr>
          <a:xfrm>
            <a:off x="5089660" y="3205118"/>
            <a:ext cx="3675529" cy="2290247"/>
          </a:xfrm>
          <a:prstGeom prst="wedgeRoundRectCallout">
            <a:avLst>
              <a:gd name="adj1" fmla="val -17663"/>
              <a:gd name="adj2" fmla="val -64922"/>
              <a:gd name="adj3" fmla="val 16667"/>
            </a:avLst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角丸四角形吹き出し 16"/>
          <p:cNvSpPr/>
          <p:nvPr/>
        </p:nvSpPr>
        <p:spPr>
          <a:xfrm>
            <a:off x="349629" y="3205119"/>
            <a:ext cx="3675529" cy="2290246"/>
          </a:xfrm>
          <a:prstGeom prst="wedgeRoundRectCallout">
            <a:avLst>
              <a:gd name="adj1" fmla="val 13313"/>
              <a:gd name="adj2" fmla="val -66813"/>
              <a:gd name="adj3" fmla="val 16667"/>
            </a:avLst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\tilde{\cal O}(t,x) \longrightarrow \sum_i c_i(t) {\cal O}_i^R(x)&#10;\end{align*}&lt;/body&gt;&#10;  &lt;fcolor&gt;FF000000&lt;/fcolor&gt;&#10;  &lt;bcolor&gt;FFFFFFFF&lt;/bcolor&gt;&#10;  &lt;transparent&gt;True&lt;/transparent&gt;&#10;  &lt;resolution&gt;1800&lt;/resolution&gt;&#10;  &lt;imageh&gt;531&lt;/imageh&gt;&#10;  &lt;imagew&gt;2823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884" y="1964774"/>
            <a:ext cx="5366232" cy="1009377"/>
          </a:xfrm>
          <a:prstGeom prst="rect">
            <a:avLst/>
          </a:prstGeom>
        </p:spPr>
      </p:pic>
      <p:pic>
        <p:nvPicPr>
          <p:cNvPr id="19" name="図 18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1" t="31273" r="8465" b="32848"/>
          <a:stretch/>
        </p:blipFill>
        <p:spPr>
          <a:xfrm>
            <a:off x="655003" y="4260419"/>
            <a:ext cx="3038456" cy="98921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" name="図 19"/>
          <p:cNvPicPr>
            <a:picLocks noChangeAspect="1"/>
          </p:cNvPicPr>
          <p:nvPr/>
        </p:nvPicPr>
        <p:blipFill rotWithShape="1">
          <a:blip r:embed="rId5"/>
          <a:srcRect l="23654" t="58148" r="4680" b="8845"/>
          <a:stretch/>
        </p:blipFill>
        <p:spPr>
          <a:xfrm>
            <a:off x="5269757" y="4205228"/>
            <a:ext cx="3245594" cy="104440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1" name="テキスト ボックス 20"/>
          <p:cNvSpPr txBox="1"/>
          <p:nvPr/>
        </p:nvSpPr>
        <p:spPr>
          <a:xfrm>
            <a:off x="583283" y="3323072"/>
            <a:ext cx="21943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An operator </a:t>
            </a:r>
          </a:p>
          <a:p>
            <a:r>
              <a:rPr kumimoji="1" lang="en-US" altLang="ja-JP" sz="2400" dirty="0" smtClean="0"/>
              <a:t>in </a:t>
            </a:r>
            <a:r>
              <a:rPr lang="en-US" altLang="ja-JP" sz="2400" dirty="0" smtClean="0"/>
              <a:t>blur</a:t>
            </a:r>
            <a:r>
              <a:rPr kumimoji="1" lang="en-US" altLang="ja-JP" sz="2400" dirty="0" smtClean="0"/>
              <a:t>red world</a:t>
            </a:r>
            <a:endParaRPr kumimoji="1" lang="ja-JP" altLang="en-US" sz="24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346375" y="3321842"/>
            <a:ext cx="32406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2400" dirty="0" smtClean="0">
                <a:solidFill>
                  <a:srgbClr val="FF0000"/>
                </a:solidFill>
              </a:rPr>
              <a:t>Renormalized</a:t>
            </a:r>
            <a:r>
              <a:rPr lang="en-US" altLang="ja-JP" sz="2400" dirty="0" smtClean="0"/>
              <a:t> o</a:t>
            </a:r>
            <a:r>
              <a:rPr kumimoji="1" lang="en-US" altLang="ja-JP" sz="2400" dirty="0" smtClean="0"/>
              <a:t>perators</a:t>
            </a:r>
          </a:p>
          <a:p>
            <a:pPr algn="r"/>
            <a:r>
              <a:rPr kumimoji="1" lang="en-US" altLang="ja-JP" sz="2400" dirty="0" smtClean="0"/>
              <a:t>in original theory</a:t>
            </a:r>
            <a:endParaRPr kumimoji="1" lang="ja-JP" altLang="en-US" sz="2400" dirty="0"/>
          </a:p>
        </p:txBody>
      </p:sp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t \to 0&#10;\end{align*}&lt;/body&gt;&#10;  &lt;fcolor&gt;FF000000&lt;/fcolor&gt;&#10;  &lt;bcolor&gt;FFFFFFFF&lt;/bcolor&gt;&#10;  &lt;transparent&gt;True&lt;/transparent&gt;&#10;  &lt;resolution&gt;1800&lt;/resolution&gt;&#10;  &lt;imageh&gt;172&lt;/imageh&gt;&#10;  &lt;imagew&gt;586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306" y="2556069"/>
            <a:ext cx="620183" cy="182033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 rot="21301021">
            <a:off x="5223307" y="5513356"/>
            <a:ext cx="36288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C00000"/>
                </a:solidFill>
              </a:rPr>
              <a:t>noisy, lattice discretized</a:t>
            </a:r>
            <a:endParaRPr kumimoji="1" lang="ja-JP" altLang="en-US" sz="2800" dirty="0">
              <a:solidFill>
                <a:srgbClr val="C00000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 rot="21268946">
            <a:off x="520047" y="5558202"/>
            <a:ext cx="33346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rgbClr val="C00000"/>
                </a:solidFill>
              </a:rPr>
              <a:t>less noisy, continuous</a:t>
            </a:r>
            <a:endParaRPr kumimoji="1" lang="ja-JP" alt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51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SFTE of Energy-Momentum Tensor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277906" y="1430630"/>
            <a:ext cx="7252447" cy="1993888"/>
          </a:xfrm>
          <a:prstGeom prst="roundRect">
            <a:avLst>
              <a:gd name="adj" fmla="val 11323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65115" y="1515477"/>
            <a:ext cx="5458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400" dirty="0" smtClean="0">
                <a:latin typeface="Calibri" panose="020F0502020204030204" pitchFamily="34" charset="0"/>
              </a:rPr>
              <a:t>gauge-invariant dimension 4 operators</a:t>
            </a:r>
            <a:endParaRPr kumimoji="1" lang="ja-JP" altLang="en-US" sz="2400" dirty="0">
              <a:latin typeface="Calibri" panose="020F0502020204030204" pitchFamily="34" charset="0"/>
            </a:endParaRPr>
          </a:p>
        </p:txBody>
      </p:sp>
      <p:sp>
        <p:nvSpPr>
          <p:cNvPr id="6" name="左中かっこ 5"/>
          <p:cNvSpPr/>
          <p:nvPr/>
        </p:nvSpPr>
        <p:spPr>
          <a:xfrm>
            <a:off x="770966" y="2149646"/>
            <a:ext cx="322729" cy="1024294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 7"/>
          <p:cNvSpPr/>
          <p:nvPr/>
        </p:nvSpPr>
        <p:spPr>
          <a:xfrm>
            <a:off x="349624" y="4098709"/>
            <a:ext cx="8444753" cy="166302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807700" y="4098764"/>
            <a:ext cx="34924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b="1" dirty="0" err="1" smtClean="0">
                <a:latin typeface="Calibri" panose="020F0502020204030204" pitchFamily="34" charset="0"/>
              </a:rPr>
              <a:t>Remormalized</a:t>
            </a:r>
            <a:r>
              <a:rPr kumimoji="1" lang="en-US" altLang="ja-JP" sz="3200" b="1" dirty="0" smtClean="0">
                <a:latin typeface="Calibri" panose="020F0502020204030204" pitchFamily="34" charset="0"/>
              </a:rPr>
              <a:t> EMT</a:t>
            </a:r>
            <a:endParaRPr kumimoji="1" lang="ja-JP" altLang="en-US" sz="3200" b="1" dirty="0">
              <a:latin typeface="Calibri" panose="020F0502020204030204" pitchFamily="34" charset="0"/>
            </a:endParaRPr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&amp;amp; U_{\mu\nu}(t,x) =&#10;G_{\mu\rho}(t,x)G_{\nu\rho}(t,x) - \frac14&#10;\delta_{\mu\nu} G_{\mu\nu}(t,x)G_{\mu\nu}(t,x) &#10;\\&#10;&amp;amp; E(t,x) = \frac14&#10;\delta_{\mu\nu} G_{\mu\nu}(t,x)G_{\mu\nu}(t,x) &#10;\end{align*}&lt;/body&gt;&#10;  &lt;fcolor&gt;FF000000&lt;/fcolor&gt;&#10;  &lt;bcolor&gt;FFFFFFFF&lt;/bcolor&gt;&#10;  &lt;transparent&gt;True&lt;/transparent&gt;&#10;  &lt;resolution&gt;1800&lt;/resolution&gt;&#10;  &lt;imageh&gt;1105&lt;/imageh&gt;&#10;  &lt;imagew&gt;5979&lt;/imagew&gt;&#10;  &lt;scale&gt;50&lt;/scale&gt;&#10;  &lt;cursor&gt;18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992" y="2104821"/>
            <a:ext cx="5542317" cy="1024294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T_{\mu\nu}^R (x)&#10;= \lim_{t\to0} \left[ \frac1{\alpha_U(t)}&#10;U_{\mu\nu}(t,x) + \frac{\delta_{\mu\nu}}{4\alpha_E(t)} E(t,x)_{\rm subt.} \right]&#10;\end{align*}&lt;/body&gt;&#10;  &lt;fcolor&gt;FF000000&lt;/fcolor&gt;&#10;  &lt;bcolor&gt;FFFFFFFF&lt;/bcolor&gt;&#10;  &lt;transparent&gt;True&lt;/transparent&gt;&#10;  &lt;resolution&gt;1800&lt;/resolution&gt;&#10;  &lt;imageh&gt;598&lt;/imageh&gt;&#10;  &lt;imagew&gt;5573&lt;/imagew&gt;&#10;  &lt;scale&gt;50&lt;/scale&gt;&#10;  &lt;cursor&gt;10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41" y="4777531"/>
            <a:ext cx="7431596" cy="797433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1983207" y="6083476"/>
            <a:ext cx="1843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Suzuki </a:t>
            </a:r>
            <a:r>
              <a:rPr kumimoji="1" lang="en-US" altLang="ja-JP" sz="2400" dirty="0" err="1" smtClean="0"/>
              <a:t>coeffs</a:t>
            </a:r>
            <a:r>
              <a:rPr kumimoji="1" lang="en-US" altLang="ja-JP" sz="2400" dirty="0" smtClean="0"/>
              <a:t>.</a:t>
            </a:r>
            <a:endParaRPr kumimoji="1" lang="ja-JP" altLang="en-US" sz="2400" dirty="0"/>
          </a:p>
        </p:txBody>
      </p:sp>
      <p:sp>
        <p:nvSpPr>
          <p:cNvPr id="14" name="左中かっこ 13"/>
          <p:cNvSpPr/>
          <p:nvPr/>
        </p:nvSpPr>
        <p:spPr>
          <a:xfrm>
            <a:off x="3840667" y="5890127"/>
            <a:ext cx="193451" cy="866987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&amp;amp; \alpha_U(t) = g^2 \left[ 1 + 2b_0 s_1g^2 + O(g^4) \right]&#10;\\&#10;&amp;amp; \alpha_E(t) = \frac1{2b_0} \left[ 1 + 2b_0 s_2 g^2 + O(g^4) \right]&#10;\end{align*}&lt;/body&gt;&#10;  &lt;fcolor&gt;FF000000&lt;/fcolor&gt;&#10;  &lt;bcolor&gt;FFFFFFFF&lt;/bcolor&gt;&#10;  &lt;transparent&gt;True&lt;/transparent&gt;&#10;  &lt;resolution&gt;1800&lt;/resolution&gt;&#10;  &lt;imageh&gt;973&lt;/imageh&gt;&#10;  &lt;imagew&gt;3709&lt;/imagew&gt;&#10;  &lt;scale&gt;50&lt;/scale&gt;&#10;  &lt;cursor&gt;14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856" y="5940337"/>
            <a:ext cx="3304886" cy="866987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g=g(\sqrt{8t})&#10;\end{align*}&lt;/body&gt;&#10;  &lt;fcolor&gt;FF000000&lt;/fcolor&gt;&#10;  &lt;bcolor&gt;FFFFFFFF&lt;/bcolor&gt;&#10;  &lt;transparent&gt;True&lt;/transparent&gt;&#10;  &lt;resolution&gt;1800&lt;/resolution&gt;&#10;  &lt;imageh&gt;290&lt;/imageh&gt;&#10;  &lt;imagew&gt;1175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577" y="6170161"/>
            <a:ext cx="1243542" cy="306917"/>
          </a:xfrm>
          <a:prstGeom prst="rect">
            <a:avLst/>
          </a:prstGeom>
        </p:spPr>
      </p:pic>
      <p:sp>
        <p:nvSpPr>
          <p:cNvPr id="17" name="下矢印 16"/>
          <p:cNvSpPr/>
          <p:nvPr/>
        </p:nvSpPr>
        <p:spPr>
          <a:xfrm>
            <a:off x="1238992" y="3435678"/>
            <a:ext cx="2115671" cy="701141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584142" y="991338"/>
            <a:ext cx="14898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Suzuki, 2013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03421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SU(3) Thermodynamics</a:t>
            </a:r>
            <a:r>
              <a:rPr kumimoji="1" lang="en-US" altLang="ja-JP" dirty="0" smtClean="0"/>
              <a:t> with </a:t>
            </a:r>
            <a:r>
              <a:rPr kumimoji="1" lang="en-US" altLang="ja-JP" dirty="0" err="1" smtClean="0"/>
              <a:t>Nt</a:t>
            </a:r>
            <a:r>
              <a:rPr kumimoji="1" lang="en-US" altLang="ja-JP" dirty="0" smtClean="0"/>
              <a:t>=6, 8, 10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840941" y="1199797"/>
            <a:ext cx="4185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FlowQCD</a:t>
            </a:r>
            <a:r>
              <a:rPr kumimoji="1" lang="en-US" altLang="ja-JP" sz="2400" dirty="0" smtClean="0"/>
              <a:t>, </a:t>
            </a:r>
            <a:r>
              <a:rPr lang="en-US" altLang="ja-JP" sz="2400" dirty="0" smtClean="0"/>
              <a:t>PRD90,011501 </a:t>
            </a:r>
            <a:r>
              <a:rPr lang="en-US" altLang="ja-JP" sz="2400" dirty="0"/>
              <a:t>(2014</a:t>
            </a:r>
            <a:r>
              <a:rPr lang="en-US" altLang="ja-JP" sz="2400" dirty="0" smtClean="0"/>
              <a:t>)</a:t>
            </a:r>
            <a:endParaRPr kumimoji="1" lang="ja-JP" altLang="en-US" sz="2400" dirty="0"/>
          </a:p>
        </p:txBody>
      </p:sp>
      <p:pic>
        <p:nvPicPr>
          <p:cNvPr id="5" name="コンテンツ プレースホルダー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45947"/>
          <a:stretch/>
        </p:blipFill>
        <p:spPr>
          <a:xfrm>
            <a:off x="85442" y="2495174"/>
            <a:ext cx="4657752" cy="3134793"/>
          </a:xfrm>
          <a:prstGeom prst="rect">
            <a:avLst/>
          </a:prstGeom>
        </p:spPr>
      </p:pic>
      <p:sp>
        <p:nvSpPr>
          <p:cNvPr id="6" name="角丸四角形 5"/>
          <p:cNvSpPr/>
          <p:nvPr/>
        </p:nvSpPr>
        <p:spPr>
          <a:xfrm>
            <a:off x="1137964" y="4371822"/>
            <a:ext cx="1562793" cy="46551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sqrt{8t}=2a&#10;\end{align*}&lt;/body&gt;&#10;  &lt;fcolor&gt;FF000000&lt;/fcolor&gt;&#10;  &lt;bcolor&gt;FFFFFFFF&lt;/bcolor&gt;&#10;  &lt;transparent&gt;True&lt;/transparent&gt;&#10;  &lt;resolution&gt;1800&lt;/resolution&gt;&#10;  &lt;imageh&gt;249&lt;/imageh&gt;&#10;  &lt;imagew&gt;985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219" y="4446638"/>
            <a:ext cx="1216696" cy="307571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1711501" y="2597982"/>
            <a:ext cx="1587511" cy="590153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9883" y="2026290"/>
            <a:ext cx="3831846" cy="4725077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728108" y="1948744"/>
            <a:ext cx="38377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Entropy density T=1.65Tc</a:t>
            </a:r>
            <a:endParaRPr kumimoji="1" lang="ja-JP" altLang="en-US" sz="2800" dirty="0"/>
          </a:p>
        </p:txBody>
      </p:sp>
      <p:sp>
        <p:nvSpPr>
          <p:cNvPr id="14" name="下矢印 13"/>
          <p:cNvSpPr/>
          <p:nvPr/>
        </p:nvSpPr>
        <p:spPr>
          <a:xfrm rot="20812216" flipV="1">
            <a:off x="2989105" y="3202902"/>
            <a:ext cx="484632" cy="2520644"/>
          </a:xfrm>
          <a:prstGeom prst="downArrow">
            <a:avLst>
              <a:gd name="adj1" fmla="val 50000"/>
              <a:gd name="adj2" fmla="val 140413"/>
            </a:avLst>
          </a:prstGeom>
          <a:solidFill>
            <a:srgbClr val="FFFF00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角丸四角形 17"/>
          <p:cNvSpPr/>
          <p:nvPr/>
        </p:nvSpPr>
        <p:spPr>
          <a:xfrm>
            <a:off x="1304219" y="5602333"/>
            <a:ext cx="3536722" cy="1149034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788131" y="5688899"/>
            <a:ext cx="253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Stable region </a:t>
            </a:r>
            <a:r>
              <a:rPr kumimoji="1" lang="en-US" altLang="ja-JP" sz="2400" dirty="0" smtClean="0"/>
              <a:t>for</a:t>
            </a:r>
            <a:endParaRPr kumimoji="1" lang="ja-JP" altLang="en-US" sz="2400" dirty="0"/>
          </a:p>
        </p:txBody>
      </p:sp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2a &amp;lt; \sqrt{8t} &amp;lt; 0.4T^{-1}&#10;\end{align*}&lt;/body&gt;&#10;  &lt;fcolor&gt;FF000000&lt;/fcolor&gt;&#10;  &lt;bcolor&gt;FFFFFFFF&lt;/bcolor&gt;&#10;  &lt;transparent&gt;True&lt;/transparent&gt;&#10;  &lt;resolution&gt;1800&lt;/resolution&gt;&#10;  &lt;imageh&gt;249&lt;/imageh&gt;&#10;  &lt;imagew&gt;2066&lt;/imagew&gt;&#10;  &lt;scale&gt;50&lt;/scale&gt;&#10;  &lt;cursor&gt;42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632" y="6217955"/>
            <a:ext cx="2826512" cy="34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56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/>
          <a:srcRect l="27093" t="25108" r="27340" b="23266"/>
          <a:stretch/>
        </p:blipFill>
        <p:spPr>
          <a:xfrm>
            <a:off x="5554" y="2378443"/>
            <a:ext cx="5774773" cy="386751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New Results: Thermodynamics (</a:t>
            </a:r>
            <a:r>
              <a:rPr kumimoji="1" lang="en-US" altLang="ja-JP" dirty="0" err="1" smtClean="0"/>
              <a:t>e+p</a:t>
            </a:r>
            <a:r>
              <a:rPr kumimoji="1" lang="en-US" altLang="ja-JP" dirty="0" smtClean="0"/>
              <a:t>) 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152909" y="2560647"/>
            <a:ext cx="932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BW12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166924" y="1218303"/>
            <a:ext cx="5364300" cy="987018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tilde T_{\mu\nu} (t)&#10;= \frac1{\alpha_U(t)}&#10;U_{\mu\nu}(t) + \frac{\delta_{\mu\nu}}{4\alpha_E(t)} E(t)_{\rm subt.}&#10;\end{align*}&lt;/body&gt;&#10;  &lt;fcolor&gt;FF000000&lt;/fcolor&gt;&#10;  &lt;bcolor&gt;FFFFFFFF&lt;/bcolor&gt;&#10;  &lt;transparent&gt;True&lt;/transparent&gt;&#10;  &lt;resolution&gt;1800&lt;/resolution&gt;&#10;  &lt;imageh&gt;578&lt;/imageh&gt;&#10;  &lt;imagew&gt;4369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01" y="1395595"/>
            <a:ext cx="4993767" cy="660654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T_{\mu\nu}^R = \tilde{T}_{\mu\nu}(t) + O(t)&#10;\end{align*}&lt;/body&gt;&#10;  &lt;fcolor&gt;FF000000&lt;/fcolor&gt;&#10;  &lt;bcolor&gt;FFFFFFFF&lt;/bcolor&gt;&#10;  &lt;transparent&gt;True&lt;/transparent&gt;&#10;  &lt;resolution&gt;1800&lt;/resolution&gt;&#10;  &lt;imageh&gt;329&lt;/imageh&gt;&#10;  &lt;imagew&gt;2151&lt;/imagew&gt;&#10;  &lt;scale&gt;50&lt;/scale&gt;&#10;  &lt;cursor&gt;5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674" y="1813803"/>
            <a:ext cx="2862566" cy="437836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5594421" y="2626806"/>
            <a:ext cx="33720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solidFill>
                  <a:prstClr val="black"/>
                </a:solidFill>
              </a:rPr>
              <a:t>Existence of O(t) effect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solidFill>
                  <a:prstClr val="black"/>
                </a:solidFill>
              </a:rPr>
              <a:t>Linear behavior for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T=1.66T_c&#10;\end{align*}&lt;/body&gt;&#10;  &lt;fcolor&gt;FF000000&lt;/fcolor&gt;&#10;  &lt;bcolor&gt;FFFFFFFF&lt;/bcolor&gt;&#10;  &lt;transparent&gt;True&lt;/transparent&gt;&#10;  &lt;resolution&gt;1800&lt;/resolution&gt;&#10;  &lt;imageh&gt;208&lt;/imageh&gt;&#10;  &lt;imagew&gt;1182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338" y="4957457"/>
            <a:ext cx="1936006" cy="340684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 rot="290827">
            <a:off x="1877456" y="4112393"/>
            <a:ext cx="1853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rgbClr val="0070C0"/>
                </a:solidFill>
              </a:rPr>
              <a:t>preliminary</a:t>
            </a:r>
            <a:endParaRPr lang="ja-JP" altLang="en-US" sz="2800" dirty="0">
              <a:solidFill>
                <a:srgbClr val="0070C0"/>
              </a:solidFill>
            </a:endParaRPr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frac{e+p}{T^4}&#10;\end{align*}&lt;/body&gt;&#10;  &lt;fcolor&gt;FF000000&lt;/fcolor&gt;&#10;  &lt;bcolor&gt;FFFFFFFF&lt;/bcolor&gt;&#10;  &lt;transparent&gt;True&lt;/transparent&gt;&#10;  &lt;resolution&gt;1800&lt;/resolution&gt;&#10;  &lt;imageh&gt;484&lt;/imageh&gt;&#10;  &lt;imagew&gt;546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835" y="2617695"/>
            <a:ext cx="798938" cy="708216"/>
          </a:xfrm>
          <a:prstGeom prst="rect">
            <a:avLst/>
          </a:prstGeom>
        </p:spPr>
      </p:pic>
      <p:sp>
        <p:nvSpPr>
          <p:cNvPr id="21" name="テキスト ボックス 20"/>
          <p:cNvSpPr txBox="1"/>
          <p:nvPr/>
        </p:nvSpPr>
        <p:spPr>
          <a:xfrm>
            <a:off x="5780327" y="4298922"/>
            <a:ext cx="3283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solidFill>
                  <a:prstClr val="black"/>
                </a:solidFill>
              </a:rPr>
              <a:t>t</a:t>
            </a:r>
            <a:r>
              <a:rPr lang="en-US" altLang="ja-JP" sz="2400" dirty="0" smtClean="0">
                <a:solidFill>
                  <a:prstClr val="black"/>
                </a:solidFill>
                <a:sym typeface="Wingdings" panose="05000000000000000000" pitchFamily="2" charset="2"/>
              </a:rPr>
              <a:t>0 limit is necessary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(\sqrt{8t}&amp;lt;0.35T^{-1})&#10;\end{align*}&lt;/body&gt;&#10;  &lt;fcolor&gt;FF000000&lt;/fcolor&gt;&#10;  &lt;bcolor&gt;FFFFFFFF&lt;/bcolor&gt;&#10;  &lt;transparent&gt;True&lt;/transparent&gt;&#10;  &lt;resolution&gt;1800&lt;/resolution&gt;&#10;  &lt;imageh&gt;290&lt;/imageh&gt;&#10;  &lt;imagew&gt;1788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304" y="3853020"/>
            <a:ext cx="2201046" cy="356992"/>
          </a:xfrm>
          <a:prstGeom prst="rect">
            <a:avLst/>
          </a:prstGeom>
        </p:spPr>
      </p:pic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tT^2 &amp;lt; 0.015&#10;\end{align*}&lt;/body&gt;&#10;  &lt;fcolor&gt;FF000000&lt;/fcolor&gt;&#10;  &lt;bcolor&gt;FFFFFFFF&lt;/bcolor&gt;&#10;  &lt;transparent&gt;True&lt;/transparent&gt;&#10;  &lt;resolution&gt;1800&lt;/resolution&gt;&#10;  &lt;imageh&gt;229&lt;/imageh&gt;&#10;  &lt;imagew&gt;1264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829" y="3457803"/>
            <a:ext cx="1555996" cy="281901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6544102" y="1118620"/>
            <a:ext cx="2432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err="1" smtClean="0">
                <a:solidFill>
                  <a:prstClr val="black"/>
                </a:solidFill>
              </a:rPr>
              <a:t>FlowQCD</a:t>
            </a:r>
            <a:r>
              <a:rPr lang="en-US" altLang="ja-JP" sz="2400" dirty="0" smtClean="0">
                <a:solidFill>
                  <a:prstClr val="black"/>
                </a:solidFill>
              </a:rPr>
              <a:t>, in prep.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66924" y="6314684"/>
            <a:ext cx="3822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BW12:</a:t>
            </a:r>
            <a:r>
              <a:rPr lang="en-US" altLang="ja-JP" sz="2000" dirty="0" smtClean="0">
                <a:solidFill>
                  <a:prstClr val="black"/>
                </a:solidFill>
              </a:rPr>
              <a:t>Budapest-Wuppertal, 2012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28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/>
          <a:srcRect l="27093" t="25108" r="27340" b="23266"/>
          <a:stretch/>
        </p:blipFill>
        <p:spPr>
          <a:xfrm>
            <a:off x="5554" y="2378443"/>
            <a:ext cx="5774773" cy="386751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New Results: Thermodynamics (</a:t>
            </a:r>
            <a:r>
              <a:rPr kumimoji="1" lang="en-US" altLang="ja-JP" dirty="0" err="1" smtClean="0"/>
              <a:t>e+p</a:t>
            </a:r>
            <a:r>
              <a:rPr kumimoji="1" lang="en-US" altLang="ja-JP" dirty="0" smtClean="0"/>
              <a:t>) 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152909" y="2560647"/>
            <a:ext cx="932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BW12</a:t>
            </a:r>
            <a:endParaRPr kumimoji="1" lang="ja-JP" altLang="en-US" sz="2400" dirty="0"/>
          </a:p>
        </p:txBody>
      </p:sp>
      <p:cxnSp>
        <p:nvCxnSpPr>
          <p:cNvPr id="4" name="直線コネクタ 3"/>
          <p:cNvCxnSpPr/>
          <p:nvPr/>
        </p:nvCxnSpPr>
        <p:spPr>
          <a:xfrm>
            <a:off x="573736" y="2949388"/>
            <a:ext cx="3738282" cy="8157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角丸四角形 10"/>
          <p:cNvSpPr/>
          <p:nvPr/>
        </p:nvSpPr>
        <p:spPr>
          <a:xfrm>
            <a:off x="166924" y="1218303"/>
            <a:ext cx="5364300" cy="987018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tilde T_{\mu\nu} (t)&#10;= \frac1{\alpha_U(t)}&#10;U_{\mu\nu}(t) + \frac{\delta_{\mu\nu}}{4\alpha_E(t)} E(t)_{\rm subt.}&#10;\end{align*}&lt;/body&gt;&#10;  &lt;fcolor&gt;FF000000&lt;/fcolor&gt;&#10;  &lt;bcolor&gt;FFFFFFFF&lt;/bcolor&gt;&#10;  &lt;transparent&gt;True&lt;/transparent&gt;&#10;  &lt;resolution&gt;1800&lt;/resolution&gt;&#10;  &lt;imageh&gt;578&lt;/imageh&gt;&#10;  &lt;imagew&gt;4369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01" y="1395595"/>
            <a:ext cx="4993767" cy="660654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T_{\mu\nu}^R = \tilde{T}_{\mu\nu}(t) + O(t)&#10;\end{align*}&lt;/body&gt;&#10;  &lt;fcolor&gt;FF000000&lt;/fcolor&gt;&#10;  &lt;bcolor&gt;FFFFFFFF&lt;/bcolor&gt;&#10;  &lt;transparent&gt;True&lt;/transparent&gt;&#10;  &lt;resolution&gt;1800&lt;/resolution&gt;&#10;  &lt;imageh&gt;329&lt;/imageh&gt;&#10;  &lt;imagew&gt;2151&lt;/imagew&gt;&#10;  &lt;scale&gt;50&lt;/scale&gt;&#10;  &lt;cursor&gt;5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674" y="1813803"/>
            <a:ext cx="2862566" cy="437836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5594421" y="2626806"/>
            <a:ext cx="33720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Existence of O(t) effect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Linear behavior for</a:t>
            </a:r>
            <a:endParaRPr kumimoji="1" lang="ja-JP" altLang="en-US" sz="2400" dirty="0"/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T=1.66T_c&#10;\end{align*}&lt;/body&gt;&#10;  &lt;fcolor&gt;FF000000&lt;/fcolor&gt;&#10;  &lt;bcolor&gt;FFFFFFFF&lt;/bcolor&gt;&#10;  &lt;transparent&gt;True&lt;/transparent&gt;&#10;  &lt;resolution&gt;1800&lt;/resolution&gt;&#10;  &lt;imageh&gt;208&lt;/imageh&gt;&#10;  &lt;imagew&gt;1182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338" y="4957457"/>
            <a:ext cx="1936006" cy="340684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 rot="290827">
            <a:off x="1877456" y="4112393"/>
            <a:ext cx="1853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0070C0"/>
                </a:solidFill>
              </a:rPr>
              <a:t>preliminary</a:t>
            </a:r>
            <a:endParaRPr kumimoji="1" lang="ja-JP" altLang="en-US" sz="2800" dirty="0">
              <a:solidFill>
                <a:srgbClr val="0070C0"/>
              </a:solidFill>
            </a:endParaRPr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frac{e+p}{T^4}&#10;\end{align*}&lt;/body&gt;&#10;  &lt;fcolor&gt;FF000000&lt;/fcolor&gt;&#10;  &lt;bcolor&gt;FFFFFFFF&lt;/bcolor&gt;&#10;  &lt;transparent&gt;True&lt;/transparent&gt;&#10;  &lt;resolution&gt;1800&lt;/resolution&gt;&#10;  &lt;imageh&gt;484&lt;/imageh&gt;&#10;  &lt;imagew&gt;546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835" y="2617695"/>
            <a:ext cx="798938" cy="708216"/>
          </a:xfrm>
          <a:prstGeom prst="rect">
            <a:avLst/>
          </a:prstGeom>
        </p:spPr>
      </p:pic>
      <p:sp>
        <p:nvSpPr>
          <p:cNvPr id="21" name="テキスト ボックス 20"/>
          <p:cNvSpPr txBox="1"/>
          <p:nvPr/>
        </p:nvSpPr>
        <p:spPr>
          <a:xfrm>
            <a:off x="5780327" y="4298922"/>
            <a:ext cx="3283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t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0 limit is necessary</a:t>
            </a:r>
            <a:endParaRPr kumimoji="1" lang="ja-JP" altLang="en-US" sz="2400" dirty="0"/>
          </a:p>
        </p:txBody>
      </p:sp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(\sqrt{8t}&amp;lt;0.35T^{-1})&#10;\end{align*}&lt;/body&gt;&#10;  &lt;fcolor&gt;FF000000&lt;/fcolor&gt;&#10;  &lt;bcolor&gt;FFFFFFFF&lt;/bcolor&gt;&#10;  &lt;transparent&gt;True&lt;/transparent&gt;&#10;  &lt;resolution&gt;1800&lt;/resolution&gt;&#10;  &lt;imageh&gt;290&lt;/imageh&gt;&#10;  &lt;imagew&gt;1788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304" y="3853020"/>
            <a:ext cx="2201046" cy="356992"/>
          </a:xfrm>
          <a:prstGeom prst="rect">
            <a:avLst/>
          </a:prstGeom>
        </p:spPr>
      </p:pic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tT^2 &amp;lt; 0.015&#10;\end{align*}&lt;/body&gt;&#10;  &lt;fcolor&gt;FF000000&lt;/fcolor&gt;&#10;  &lt;bcolor&gt;FFFFFFFF&lt;/bcolor&gt;&#10;  &lt;transparent&gt;True&lt;/transparent&gt;&#10;  &lt;resolution&gt;1800&lt;/resolution&gt;&#10;  &lt;imageh&gt;229&lt;/imageh&gt;&#10;  &lt;imagew&gt;1264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829" y="3457803"/>
            <a:ext cx="1555996" cy="281901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6544102" y="1118620"/>
            <a:ext cx="2432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FlowQCD</a:t>
            </a:r>
            <a:r>
              <a:rPr kumimoji="1" lang="en-US" altLang="ja-JP" sz="2400" dirty="0" smtClean="0"/>
              <a:t>, in prep.</a:t>
            </a:r>
            <a:endParaRPr kumimoji="1" lang="ja-JP" altLang="en-US" sz="24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66924" y="6314684"/>
            <a:ext cx="3822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BW12:</a:t>
            </a:r>
            <a:r>
              <a:rPr lang="en-US" altLang="ja-JP" sz="2000" dirty="0" smtClean="0"/>
              <a:t>Budapest-Wuppertal, 2012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25353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029996" y="2042648"/>
            <a:ext cx="71516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400" dirty="0" smtClean="0"/>
              <a:t>Yang-Mills Gradient Flow</a:t>
            </a:r>
            <a:endParaRPr kumimoji="1" lang="ja-JP" altLang="en-US" sz="5400" dirty="0"/>
          </a:p>
        </p:txBody>
      </p:sp>
      <p:pic>
        <p:nvPicPr>
          <p:cNvPr id="2" name="TexTeXPicture" descr="&lt;?xml version=&quot;1.0&quot; encoding=&quot;utf-16&quot;?&gt;&#10;&lt;TeXTeX&gt;&#10;  &lt;preamble&gt;\documentclass{jarticle}&#10;\usepackage{amsmath}&#10;\pagestyle{empty}&lt;/preamble&gt;&#10;  &lt;body&gt;\begin{align*} &#10;\partial_t A_\mu&#10;= D_\nu G_{\mu\nu}&#10;\end{align*}&lt;/body&gt;&#10;  &lt;fcolor&gt;FF000000&lt;/fcolor&gt;&#10;  &lt;bcolor&gt;FFFFFFFF&lt;/bcolor&gt;&#10;  &lt;transparent&gt;True&lt;/transparent&gt;&#10;  &lt;resolution&gt;1800&lt;/resolution&gt;&#10;  &lt;imageh&gt;253&lt;/imageh&gt;&#10;  &lt;imagew&gt;1612&lt;/imagew&gt;&#10;  &lt;scale&gt;50&lt;/scale&gt;&#10;  &lt;cursor&gt;5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885" y="3748125"/>
            <a:ext cx="4678176" cy="73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23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/>
          <a:srcRect l="27093" t="25108" r="27340" b="23266"/>
          <a:stretch/>
        </p:blipFill>
        <p:spPr>
          <a:xfrm>
            <a:off x="5554" y="2378443"/>
            <a:ext cx="5774773" cy="386751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New Results: Thermodynamics (</a:t>
            </a:r>
            <a:r>
              <a:rPr kumimoji="1" lang="en-US" altLang="ja-JP" dirty="0" err="1" smtClean="0"/>
              <a:t>e+p</a:t>
            </a:r>
            <a:r>
              <a:rPr kumimoji="1" lang="en-US" altLang="ja-JP" dirty="0" smtClean="0"/>
              <a:t>) 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152909" y="2560647"/>
            <a:ext cx="932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BW12</a:t>
            </a:r>
            <a:endParaRPr kumimoji="1" lang="ja-JP" altLang="en-US" sz="2400" dirty="0"/>
          </a:p>
        </p:txBody>
      </p:sp>
      <p:cxnSp>
        <p:nvCxnSpPr>
          <p:cNvPr id="4" name="直線コネクタ 3"/>
          <p:cNvCxnSpPr/>
          <p:nvPr/>
        </p:nvCxnSpPr>
        <p:spPr>
          <a:xfrm>
            <a:off x="573736" y="2949388"/>
            <a:ext cx="3738282" cy="8157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角丸四角形 10"/>
          <p:cNvSpPr/>
          <p:nvPr/>
        </p:nvSpPr>
        <p:spPr>
          <a:xfrm>
            <a:off x="166924" y="1218303"/>
            <a:ext cx="5364300" cy="987018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tilde T_{\mu\nu} (t)&#10;= \frac1{\alpha_U(t)}&#10;U_{\mu\nu}(t) + \frac{\delta_{\mu\nu}}{4\alpha_E(t)} E(t)_{\rm subt.}&#10;\end{align*}&lt;/body&gt;&#10;  &lt;fcolor&gt;FF000000&lt;/fcolor&gt;&#10;  &lt;bcolor&gt;FFFFFFFF&lt;/bcolor&gt;&#10;  &lt;transparent&gt;True&lt;/transparent&gt;&#10;  &lt;resolution&gt;1800&lt;/resolution&gt;&#10;  &lt;imageh&gt;578&lt;/imageh&gt;&#10;  &lt;imagew&gt;4369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01" y="1395595"/>
            <a:ext cx="4993767" cy="660654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T_{\mu\nu}^R = \tilde{T}_{\mu\nu}(t) + O(t)&#10;\end{align*}&lt;/body&gt;&#10;  &lt;fcolor&gt;FF000000&lt;/fcolor&gt;&#10;  &lt;bcolor&gt;FFFFFFFF&lt;/bcolor&gt;&#10;  &lt;transparent&gt;True&lt;/transparent&gt;&#10;  &lt;resolution&gt;1800&lt;/resolution&gt;&#10;  &lt;imageh&gt;329&lt;/imageh&gt;&#10;  &lt;imagew&gt;2151&lt;/imagew&gt;&#10;  &lt;scale&gt;50&lt;/scale&gt;&#10;  &lt;cursor&gt;5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674" y="1813803"/>
            <a:ext cx="2862566" cy="437836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5594421" y="2626806"/>
            <a:ext cx="33720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Existence of O(t) effect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Linear behavior for</a:t>
            </a:r>
            <a:endParaRPr kumimoji="1" lang="ja-JP" altLang="en-US" sz="2400" dirty="0"/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T=1.66T_c&#10;\end{align*}&lt;/body&gt;&#10;  &lt;fcolor&gt;FF000000&lt;/fcolor&gt;&#10;  &lt;bcolor&gt;FFFFFFFF&lt;/bcolor&gt;&#10;  &lt;transparent&gt;True&lt;/transparent&gt;&#10;  &lt;resolution&gt;1800&lt;/resolution&gt;&#10;  &lt;imageh&gt;208&lt;/imageh&gt;&#10;  &lt;imagew&gt;1182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338" y="4957457"/>
            <a:ext cx="1936006" cy="340684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7" t="15785" r="42379" b="50442"/>
          <a:stretch/>
        </p:blipFill>
        <p:spPr>
          <a:xfrm rot="210319">
            <a:off x="6979262" y="4973972"/>
            <a:ext cx="1668316" cy="2035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6" descr="あせあせ(飛び散る汗)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9853">
            <a:off x="8338514" y="5166772"/>
            <a:ext cx="703406" cy="703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あせあせ(飛び散る汗)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28757" y="4712989"/>
            <a:ext cx="703406" cy="703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テキスト ボックス 19"/>
          <p:cNvSpPr txBox="1"/>
          <p:nvPr/>
        </p:nvSpPr>
        <p:spPr>
          <a:xfrm rot="290827">
            <a:off x="1877456" y="4112393"/>
            <a:ext cx="1853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0070C0"/>
                </a:solidFill>
              </a:rPr>
              <a:t>preliminary</a:t>
            </a:r>
            <a:endParaRPr kumimoji="1" lang="ja-JP" altLang="en-US" sz="2800" dirty="0">
              <a:solidFill>
                <a:srgbClr val="0070C0"/>
              </a:solidFill>
            </a:endParaRPr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frac{e+p}{T^4}&#10;\end{align*}&lt;/body&gt;&#10;  &lt;fcolor&gt;FF000000&lt;/fcolor&gt;&#10;  &lt;bcolor&gt;FFFFFFFF&lt;/bcolor&gt;&#10;  &lt;transparent&gt;True&lt;/transparent&gt;&#10;  &lt;resolution&gt;1800&lt;/resolution&gt;&#10;  &lt;imageh&gt;484&lt;/imageh&gt;&#10;  &lt;imagew&gt;546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835" y="2617695"/>
            <a:ext cx="798938" cy="708216"/>
          </a:xfrm>
          <a:prstGeom prst="rect">
            <a:avLst/>
          </a:prstGeom>
        </p:spPr>
      </p:pic>
      <p:sp>
        <p:nvSpPr>
          <p:cNvPr id="21" name="テキスト ボックス 20"/>
          <p:cNvSpPr txBox="1"/>
          <p:nvPr/>
        </p:nvSpPr>
        <p:spPr>
          <a:xfrm>
            <a:off x="5780327" y="4298922"/>
            <a:ext cx="3283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t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0 limit is necessary</a:t>
            </a:r>
            <a:endParaRPr kumimoji="1" lang="ja-JP" altLang="en-US" sz="2400" dirty="0"/>
          </a:p>
        </p:txBody>
      </p:sp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(\sqrt{8t}&amp;lt;0.35T^{-1})&#10;\end{align*}&lt;/body&gt;&#10;  &lt;fcolor&gt;FF000000&lt;/fcolor&gt;&#10;  &lt;bcolor&gt;FFFFFFFF&lt;/bcolor&gt;&#10;  &lt;transparent&gt;True&lt;/transparent&gt;&#10;  &lt;resolution&gt;1800&lt;/resolution&gt;&#10;  &lt;imageh&gt;290&lt;/imageh&gt;&#10;  &lt;imagew&gt;1788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304" y="3853020"/>
            <a:ext cx="2201046" cy="356992"/>
          </a:xfrm>
          <a:prstGeom prst="rect">
            <a:avLst/>
          </a:prstGeom>
        </p:spPr>
      </p:pic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tT^2 &amp;lt; 0.015&#10;\end{align*}&lt;/body&gt;&#10;  &lt;fcolor&gt;FF000000&lt;/fcolor&gt;&#10;  &lt;bcolor&gt;FFFFFFFF&lt;/bcolor&gt;&#10;  &lt;transparent&gt;True&lt;/transparent&gt;&#10;  &lt;resolution&gt;1800&lt;/resolution&gt;&#10;  &lt;imageh&gt;229&lt;/imageh&gt;&#10;  &lt;imagew&gt;1264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829" y="3457803"/>
            <a:ext cx="1555996" cy="281901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6544102" y="1118620"/>
            <a:ext cx="2432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FlowQCD</a:t>
            </a:r>
            <a:r>
              <a:rPr kumimoji="1" lang="en-US" altLang="ja-JP" sz="2400" dirty="0" smtClean="0"/>
              <a:t>, in prep.</a:t>
            </a:r>
            <a:endParaRPr kumimoji="1" lang="ja-JP" altLang="en-US" sz="24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66924" y="6314684"/>
            <a:ext cx="3822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BW12:</a:t>
            </a:r>
            <a:r>
              <a:rPr lang="en-US" altLang="ja-JP" sz="2000" dirty="0" smtClean="0"/>
              <a:t>Budapest-Wuppertal, 2012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88690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New Results: Thermodynamics (e-3p)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/>
          <a:srcRect l="27099" t="25107" r="27444" b="22817"/>
          <a:stretch/>
        </p:blipFill>
        <p:spPr>
          <a:xfrm>
            <a:off x="0" y="2429438"/>
            <a:ext cx="5747064" cy="3891962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1246094" y="3450635"/>
            <a:ext cx="932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BW12</a:t>
            </a:r>
            <a:endParaRPr kumimoji="1" lang="ja-JP" alt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66924" y="6314684"/>
            <a:ext cx="3822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BW12:</a:t>
            </a:r>
            <a:r>
              <a:rPr lang="en-US" altLang="ja-JP" sz="2000" dirty="0" smtClean="0"/>
              <a:t>Budapest-Wuppertal, 2012</a:t>
            </a:r>
            <a:endParaRPr kumimoji="1" lang="ja-JP" altLang="en-US" sz="2000" dirty="0"/>
          </a:p>
        </p:txBody>
      </p:sp>
      <p:sp>
        <p:nvSpPr>
          <p:cNvPr id="10" name="角丸四角形 9"/>
          <p:cNvSpPr/>
          <p:nvPr/>
        </p:nvSpPr>
        <p:spPr>
          <a:xfrm>
            <a:off x="166924" y="1218303"/>
            <a:ext cx="5364300" cy="987018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tilde T_{\mu\nu} (t)&#10;= \frac1{\alpha_U(t)}&#10;U_{\mu\nu}(t) + \frac{\delta_{\mu\nu}}{4\alpha_E(t)} E(t)_{\rm subt.}&#10;\end{align*}&lt;/body&gt;&#10;  &lt;fcolor&gt;FF000000&lt;/fcolor&gt;&#10;  &lt;bcolor&gt;FFFFFFFF&lt;/bcolor&gt;&#10;  &lt;transparent&gt;True&lt;/transparent&gt;&#10;  &lt;resolution&gt;1800&lt;/resolution&gt;&#10;  &lt;imageh&gt;578&lt;/imageh&gt;&#10;  &lt;imagew&gt;4369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01" y="1395595"/>
            <a:ext cx="4993767" cy="660654"/>
          </a:xfrm>
          <a:prstGeom prst="rect">
            <a:avLst/>
          </a:prstGeom>
        </p:spPr>
      </p:pic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T=1.66T_c&#10;\end{align*}&lt;/body&gt;&#10;  &lt;fcolor&gt;FF000000&lt;/fcolor&gt;&#10;  &lt;bcolor&gt;FFFFFFFF&lt;/bcolor&gt;&#10;  &lt;transparent&gt;True&lt;/transparent&gt;&#10;  &lt;resolution&gt;1800&lt;/resolution&gt;&#10;  &lt;imageh&gt;208&lt;/imageh&gt;&#10;  &lt;imagew&gt;1182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311" y="5065034"/>
            <a:ext cx="1936006" cy="340684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 rot="290827">
            <a:off x="3443862" y="3311704"/>
            <a:ext cx="1853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0070C0"/>
                </a:solidFill>
              </a:rPr>
              <a:t>preliminary</a:t>
            </a:r>
            <a:endParaRPr kumimoji="1" lang="ja-JP" altLang="en-US" sz="2800" dirty="0">
              <a:solidFill>
                <a:srgbClr val="0070C0"/>
              </a:solidFill>
            </a:endParaRPr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frac{e-3p}{T^4}&#10;\end{align*}&lt;/body&gt;&#10;  &lt;fcolor&gt;FF000000&lt;/fcolor&gt;&#10;  &lt;bcolor&gt;FFFFFFFF&lt;/bcolor&gt;&#10;  &lt;transparent&gt;True&lt;/transparent&gt;&#10;  &lt;resolution&gt;1800&lt;/resolution&gt;&#10;  &lt;imageh&gt;505&lt;/imageh&gt;&#10;  &lt;imagew&gt;671&lt;/imagew&gt;&#10;  &lt;scale&gt;50&lt;/scale&gt;&#10;  &lt;cursor&gt;32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978" y="2733102"/>
            <a:ext cx="981845" cy="738944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5747064" y="2988970"/>
            <a:ext cx="3396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Good agreement with previous study 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Stable plateau for</a:t>
            </a:r>
            <a:endParaRPr kumimoji="1" lang="ja-JP" altLang="en-US" sz="2400" dirty="0"/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(\sqrt{8t}&amp;lt;0.35T^{-1})&#10;\end{align*}&lt;/body&gt;&#10;  &lt;fcolor&gt;FF000000&lt;/fcolor&gt;&#10;  &lt;bcolor&gt;FFFFFFFF&lt;/bcolor&gt;&#10;  &lt;transparent&gt;True&lt;/transparent&gt;&#10;  &lt;resolution&gt;1800&lt;/resolution&gt;&#10;  &lt;imageh&gt;290&lt;/imageh&gt;&#10;  &lt;imagew&gt;1788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828" y="5014832"/>
            <a:ext cx="2201046" cy="356992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tT^2 &amp;lt; 0.015&#10;\end{align*}&lt;/body&gt;&#10;  &lt;fcolor&gt;FF000000&lt;/fcolor&gt;&#10;  &lt;bcolor&gt;FFFFFFFF&lt;/bcolor&gt;&#10;  &lt;transparent&gt;True&lt;/transparent&gt;&#10;  &lt;resolution&gt;1800&lt;/resolution&gt;&#10;  &lt;imageh&gt;229&lt;/imageh&gt;&#10;  &lt;imagew&gt;1264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353" y="4610650"/>
            <a:ext cx="1555996" cy="281901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6544102" y="1226200"/>
            <a:ext cx="2432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FlowQCD</a:t>
            </a:r>
            <a:r>
              <a:rPr kumimoji="1" lang="en-US" altLang="ja-JP" sz="2400" dirty="0" smtClean="0"/>
              <a:t>, in prep.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5676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角丸四角形 8"/>
          <p:cNvSpPr/>
          <p:nvPr/>
        </p:nvSpPr>
        <p:spPr>
          <a:xfrm>
            <a:off x="322729" y="3993996"/>
            <a:ext cx="7270377" cy="2402541"/>
          </a:xfrm>
          <a:prstGeom prst="roundRect">
            <a:avLst>
              <a:gd name="adj" fmla="val 12563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 5"/>
          <p:cNvSpPr/>
          <p:nvPr/>
        </p:nvSpPr>
        <p:spPr>
          <a:xfrm>
            <a:off x="322729" y="1264024"/>
            <a:ext cx="7270377" cy="2402541"/>
          </a:xfrm>
          <a:prstGeom prst="roundRect">
            <a:avLst>
              <a:gd name="adj" fmla="val 12563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12106" y="1559859"/>
            <a:ext cx="7563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Accurate lattice spacing of Wilson gauge action for 6.3&lt;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b</a:t>
            </a:r>
            <a:r>
              <a:rPr kumimoji="1" lang="en-US" altLang="ja-JP" sz="2400" dirty="0" smtClean="0"/>
              <a:t>&lt;7.5 is now available.</a:t>
            </a:r>
            <a:endParaRPr kumimoji="1" lang="ja-JP" altLang="en-US" sz="2400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log \left( \frac{w_{0.4}}a \right) (\beta)&#10;= \frac{4\pi^2}{33}\beta&#10;-8.6853 + \frac{37.704}\beta&#10;- \frac{144.77}{\beta^2}&#10;\end{align*}&lt;/body&gt;&#10;  &lt;fcolor&gt;FF000000&lt;/fcolor&gt;&#10;  &lt;bcolor&gt;FFFFFFFF&lt;/bcolor&gt;&#10;  &lt;transparent&gt;True&lt;/transparent&gt;&#10;  &lt;resolution&gt;1800&lt;/resolution&gt;&#10;  &lt;imageh&gt;593&lt;/imageh&gt;&#10;  &lt;imagew&gt;5562&lt;/imagew&gt;&#10;  &lt;scale&gt;50&lt;/scale&gt;&#10;  &lt;cursor&gt;128&lt;/cursor&gt;&#10;&lt;/TeXTeX&gt;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04" y="2678135"/>
            <a:ext cx="5852574" cy="623980"/>
          </a:xfrm>
        </p:spPr>
      </p:pic>
      <p:sp>
        <p:nvSpPr>
          <p:cNvPr id="7" name="テキスト ボックス 6"/>
          <p:cNvSpPr txBox="1"/>
          <p:nvPr/>
        </p:nvSpPr>
        <p:spPr>
          <a:xfrm>
            <a:off x="512105" y="4179711"/>
            <a:ext cx="68748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T</a:t>
            </a:r>
            <a:r>
              <a:rPr kumimoji="1" lang="en-US" altLang="ja-JP" sz="2400" dirty="0" smtClean="0"/>
              <a:t>he EMT defined </a:t>
            </a:r>
            <a:r>
              <a:rPr lang="en-US" altLang="ja-JP" sz="2400" dirty="0" smtClean="0"/>
              <a:t>with</a:t>
            </a:r>
            <a:r>
              <a:rPr kumimoji="1" lang="en-US" altLang="ja-JP" sz="2400" dirty="0" smtClean="0"/>
              <a:t> gradient flow  is nicely applied </a:t>
            </a:r>
            <a:r>
              <a:rPr lang="en-US" altLang="ja-JP" sz="2400" dirty="0" smtClean="0"/>
              <a:t>to</a:t>
            </a:r>
            <a:r>
              <a:rPr kumimoji="1" lang="en-US" altLang="ja-JP" sz="2400" dirty="0" smtClean="0"/>
              <a:t> the measurement of thermodynamics.</a:t>
            </a:r>
          </a:p>
          <a:p>
            <a:r>
              <a:rPr lang="en-US" altLang="ja-JP" sz="2400" dirty="0" smtClean="0"/>
              <a:t>The a</a:t>
            </a:r>
            <a:r>
              <a:rPr lang="en-US" altLang="ja-JP" sz="2400" dirty="0" smtClean="0">
                <a:sym typeface="Wingdings" panose="05000000000000000000" pitchFamily="2" charset="2"/>
              </a:rPr>
              <a:t>0 behavior</a:t>
            </a:r>
            <a:r>
              <a:rPr lang="en-US" altLang="ja-JP" sz="2400" dirty="0" smtClean="0"/>
              <a:t> is checked on fine lattices.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81304" y="5422668"/>
            <a:ext cx="66475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taking t</a:t>
            </a:r>
            <a:r>
              <a:rPr lang="en-US" altLang="ja-JP" sz="2400" dirty="0" smtClean="0">
                <a:sym typeface="Wingdings" panose="05000000000000000000" pitchFamily="2" charset="2"/>
              </a:rPr>
              <a:t>0 limit is needed.</a:t>
            </a:r>
            <a:endParaRPr kumimoji="1" lang="en-US" altLang="ja-JP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application to full QCD 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 E. </a:t>
            </a:r>
            <a:r>
              <a:rPr lang="en-US" altLang="ja-JP" sz="2400" dirty="0" smtClean="0">
                <a:sym typeface="Wingdings" panose="05000000000000000000" pitchFamily="2" charset="2"/>
              </a:rPr>
              <a:t>Itou, 18</a:t>
            </a:r>
            <a:r>
              <a:rPr lang="en-US" altLang="ja-JP" sz="2400" baseline="30000" dirty="0" smtClean="0">
                <a:sym typeface="Wingdings" panose="05000000000000000000" pitchFamily="2" charset="2"/>
              </a:rPr>
              <a:t>th</a:t>
            </a:r>
            <a:r>
              <a:rPr lang="en-US" altLang="ja-JP" sz="2400" dirty="0" smtClean="0">
                <a:sym typeface="Wingdings" panose="05000000000000000000" pitchFamily="2" charset="2"/>
              </a:rPr>
              <a:t>, room 403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5082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角丸四角形 8"/>
          <p:cNvSpPr/>
          <p:nvPr/>
        </p:nvSpPr>
        <p:spPr>
          <a:xfrm>
            <a:off x="322729" y="3993996"/>
            <a:ext cx="7270377" cy="2402541"/>
          </a:xfrm>
          <a:prstGeom prst="roundRect">
            <a:avLst>
              <a:gd name="adj" fmla="val 12563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 5"/>
          <p:cNvSpPr/>
          <p:nvPr/>
        </p:nvSpPr>
        <p:spPr>
          <a:xfrm>
            <a:off x="322729" y="1264024"/>
            <a:ext cx="7270377" cy="2402541"/>
          </a:xfrm>
          <a:prstGeom prst="roundRect">
            <a:avLst>
              <a:gd name="adj" fmla="val 12563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12106" y="1559859"/>
            <a:ext cx="7563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Accurate lattice spacing of Wilson gauge action for 6.3&lt;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b</a:t>
            </a:r>
            <a:r>
              <a:rPr kumimoji="1" lang="en-US" altLang="ja-JP" sz="2400" dirty="0" smtClean="0"/>
              <a:t>&lt;7.5 is now available.</a:t>
            </a:r>
            <a:endParaRPr kumimoji="1" lang="ja-JP" altLang="en-US" sz="2400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log \left( \frac{w_{0.4}}a \right) (\beta)&#10;= \frac{4\pi^2}{33}\beta&#10;-8.6853 + \frac{37.704}\beta&#10;- \frac{144.77}{\beta^2}&#10;\end{align*}&lt;/body&gt;&#10;  &lt;fcolor&gt;FF000000&lt;/fcolor&gt;&#10;  &lt;bcolor&gt;FFFFFFFF&lt;/bcolor&gt;&#10;  &lt;transparent&gt;True&lt;/transparent&gt;&#10;  &lt;resolution&gt;1800&lt;/resolution&gt;&#10;  &lt;imageh&gt;593&lt;/imageh&gt;&#10;  &lt;imagew&gt;5562&lt;/imagew&gt;&#10;  &lt;scale&gt;50&lt;/scale&gt;&#10;  &lt;cursor&gt;128&lt;/cursor&gt;&#10;&lt;/TeXTeX&gt;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04" y="2678135"/>
            <a:ext cx="5852574" cy="623980"/>
          </a:xfrm>
        </p:spPr>
      </p:pic>
      <p:sp>
        <p:nvSpPr>
          <p:cNvPr id="7" name="テキスト ボックス 6"/>
          <p:cNvSpPr txBox="1"/>
          <p:nvPr/>
        </p:nvSpPr>
        <p:spPr>
          <a:xfrm>
            <a:off x="512105" y="4179711"/>
            <a:ext cx="68748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T</a:t>
            </a:r>
            <a:r>
              <a:rPr kumimoji="1" lang="en-US" altLang="ja-JP" sz="2400" dirty="0" smtClean="0"/>
              <a:t>he EMT defined </a:t>
            </a:r>
            <a:r>
              <a:rPr lang="en-US" altLang="ja-JP" sz="2400" dirty="0" smtClean="0"/>
              <a:t>with</a:t>
            </a:r>
            <a:r>
              <a:rPr kumimoji="1" lang="en-US" altLang="ja-JP" sz="2400" dirty="0" smtClean="0"/>
              <a:t> gradient flow  is nicely applied </a:t>
            </a:r>
            <a:r>
              <a:rPr lang="en-US" altLang="ja-JP" sz="2400" dirty="0" smtClean="0"/>
              <a:t>to</a:t>
            </a:r>
            <a:r>
              <a:rPr kumimoji="1" lang="en-US" altLang="ja-JP" sz="2400" dirty="0" smtClean="0"/>
              <a:t> the measurement of thermodynamics.</a:t>
            </a:r>
          </a:p>
          <a:p>
            <a:r>
              <a:rPr lang="en-US" altLang="ja-JP" sz="2400" dirty="0" smtClean="0"/>
              <a:t>The a</a:t>
            </a:r>
            <a:r>
              <a:rPr lang="en-US" altLang="ja-JP" sz="2400" dirty="0" smtClean="0">
                <a:sym typeface="Wingdings" panose="05000000000000000000" pitchFamily="2" charset="2"/>
              </a:rPr>
              <a:t>0 behavior</a:t>
            </a:r>
            <a:r>
              <a:rPr lang="en-US" altLang="ja-JP" sz="2400" dirty="0" smtClean="0"/>
              <a:t> is checked on fine lattices.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81304" y="5422668"/>
            <a:ext cx="66475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taking t</a:t>
            </a:r>
            <a:r>
              <a:rPr lang="en-US" altLang="ja-JP" sz="2400" dirty="0" smtClean="0">
                <a:sym typeface="Wingdings" panose="05000000000000000000" pitchFamily="2" charset="2"/>
              </a:rPr>
              <a:t>0 limit is needed.</a:t>
            </a:r>
            <a:endParaRPr kumimoji="1" lang="en-US" altLang="ja-JP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application to full QCD 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 E. </a:t>
            </a:r>
            <a:r>
              <a:rPr lang="en-US" altLang="ja-JP" sz="2400" dirty="0" smtClean="0">
                <a:sym typeface="Wingdings" panose="05000000000000000000" pitchFamily="2" charset="2"/>
              </a:rPr>
              <a:t>Itou, 18</a:t>
            </a:r>
            <a:r>
              <a:rPr lang="en-US" altLang="ja-JP" sz="2400" baseline="30000" dirty="0" smtClean="0">
                <a:sym typeface="Wingdings" panose="05000000000000000000" pitchFamily="2" charset="2"/>
              </a:rPr>
              <a:t>th</a:t>
            </a:r>
            <a:r>
              <a:rPr lang="en-US" altLang="ja-JP" sz="2400" dirty="0" smtClean="0">
                <a:sym typeface="Wingdings" panose="05000000000000000000" pitchFamily="2" charset="2"/>
              </a:rPr>
              <a:t>, room 403</a:t>
            </a:r>
            <a:endParaRPr kumimoji="1" lang="ja-JP" altLang="en-US" sz="24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27" t="46144" r="2644" b="23922"/>
          <a:stretch/>
        </p:blipFill>
        <p:spPr>
          <a:xfrm>
            <a:off x="7476565" y="1778711"/>
            <a:ext cx="1586753" cy="1424967"/>
          </a:xfrm>
          <a:prstGeom prst="rect">
            <a:avLst/>
          </a:prstGeom>
        </p:spPr>
      </p:pic>
      <p:pic>
        <p:nvPicPr>
          <p:cNvPr id="13" name="Picture 6" descr="あせあせ(飛び散る汗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565" y="4179711"/>
            <a:ext cx="779929" cy="77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あせあせ(飛び散る汗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9499">
            <a:off x="7975039" y="5072360"/>
            <a:ext cx="687941" cy="68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41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Backup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30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Various Reference Scales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524" y="1189912"/>
            <a:ext cx="3489968" cy="2456849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728" y="1189912"/>
            <a:ext cx="3489969" cy="2458724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728" y="3179541"/>
            <a:ext cx="3510743" cy="248533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6594" y="3177782"/>
            <a:ext cx="3565984" cy="2442255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7658254" y="1473208"/>
            <a:ext cx="9433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>
                <a:solidFill>
                  <a:srgbClr val="006600"/>
                </a:solidFill>
              </a:rPr>
              <a:t>plaq</a:t>
            </a:r>
            <a:r>
              <a:rPr kumimoji="1" lang="en-US" altLang="ja-JP" sz="2400" dirty="0" smtClean="0">
                <a:solidFill>
                  <a:srgbClr val="006600"/>
                </a:solidFill>
              </a:rPr>
              <a:t>.</a:t>
            </a:r>
          </a:p>
          <a:p>
            <a:r>
              <a:rPr lang="en-US" altLang="ja-JP" sz="2400" dirty="0" smtClean="0">
                <a:solidFill>
                  <a:srgbClr val="FF9900"/>
                </a:solidFill>
              </a:rPr>
              <a:t>clover</a:t>
            </a:r>
            <a:endParaRPr kumimoji="1" lang="ja-JP" altLang="en-US" sz="2400" dirty="0">
              <a:solidFill>
                <a:srgbClr val="FF9900"/>
              </a:solidFill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617" y="5951744"/>
            <a:ext cx="4964371" cy="674284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82987" y="5967798"/>
            <a:ext cx="3881719" cy="63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75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 rotWithShape="1">
          <a:blip r:embed="rId3"/>
          <a:srcRect l="28399" t="36203" r="17086" b="5697"/>
          <a:stretch/>
        </p:blipFill>
        <p:spPr>
          <a:xfrm>
            <a:off x="1309190" y="1613647"/>
            <a:ext cx="5320933" cy="3962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Gradient Flow and </a:t>
            </a:r>
            <a:r>
              <a:rPr lang="en-US" altLang="ja-JP" dirty="0" smtClean="0"/>
              <a:t>Jogging</a:t>
            </a:r>
            <a:endParaRPr kumimoji="1" lang="ja-JP" altLang="en-US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7" t="12485" r="39636" b="15879"/>
          <a:stretch/>
        </p:blipFill>
        <p:spPr>
          <a:xfrm>
            <a:off x="256408" y="3102877"/>
            <a:ext cx="1607443" cy="3479850"/>
          </a:xfrm>
          <a:prstGeom prst="rect">
            <a:avLst/>
          </a:prstGeom>
        </p:spPr>
      </p:pic>
      <p:pic>
        <p:nvPicPr>
          <p:cNvPr id="1026" name="Picture 2" descr="https://image.edion.com/images/goods/XL1/4988617181472_XL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928" y="4499570"/>
            <a:ext cx="1639421" cy="163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17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3"/>
          <a:srcRect l="28399" t="36203" r="17086" b="5697"/>
          <a:stretch/>
        </p:blipFill>
        <p:spPr>
          <a:xfrm>
            <a:off x="1309190" y="1613647"/>
            <a:ext cx="5320933" cy="3962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Gradient Flow and </a:t>
            </a:r>
            <a:r>
              <a:rPr lang="en-US" altLang="ja-JP" dirty="0" smtClean="0"/>
              <a:t>Jogging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4"/>
          <a:srcRect l="23654" t="58148" r="4680" b="8845"/>
          <a:stretch/>
        </p:blipFill>
        <p:spPr>
          <a:xfrm>
            <a:off x="2728330" y="1690689"/>
            <a:ext cx="6196479" cy="199397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7" t="12485" r="39636" b="15879"/>
          <a:stretch/>
        </p:blipFill>
        <p:spPr>
          <a:xfrm>
            <a:off x="256408" y="3102877"/>
            <a:ext cx="1607443" cy="3479850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6919866" y="2764467"/>
            <a:ext cx="1740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2060"/>
                </a:solidFill>
              </a:rPr>
              <a:t>original data</a:t>
            </a:r>
            <a:endParaRPr kumimoji="1" lang="ja-JP" altLang="en-US" sz="2400" dirty="0">
              <a:solidFill>
                <a:srgbClr val="002060"/>
              </a:solidFill>
            </a:endParaRPr>
          </a:p>
        </p:txBody>
      </p:sp>
      <p:pic>
        <p:nvPicPr>
          <p:cNvPr id="8" name="Picture 2" descr="https://image.edion.com/images/goods/XL1/4988617181472_XL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928" y="4499570"/>
            <a:ext cx="1639421" cy="163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66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3"/>
          <a:srcRect l="28399" t="36203" r="17086" b="5697"/>
          <a:stretch/>
        </p:blipFill>
        <p:spPr>
          <a:xfrm>
            <a:off x="1309190" y="1613647"/>
            <a:ext cx="5320933" cy="3962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Gradient Flow and </a:t>
            </a:r>
            <a:r>
              <a:rPr lang="en-US" altLang="ja-JP" dirty="0" smtClean="0"/>
              <a:t>Jogging</a:t>
            </a:r>
            <a:endParaRPr kumimoji="1" lang="ja-JP" altLang="en-US" dirty="0"/>
          </a:p>
        </p:txBody>
      </p:sp>
      <p:pic>
        <p:nvPicPr>
          <p:cNvPr id="4" name="図 3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1" t="31273" r="8465" b="32848"/>
          <a:stretch/>
        </p:blipFill>
        <p:spPr>
          <a:xfrm>
            <a:off x="2728330" y="4114799"/>
            <a:ext cx="6196479" cy="199505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Cover 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329" y="4211696"/>
            <a:ext cx="798535" cy="798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6"/>
          <a:srcRect l="23654" t="58148" r="4680" b="8845"/>
          <a:stretch/>
        </p:blipFill>
        <p:spPr>
          <a:xfrm>
            <a:off x="2728330" y="1690689"/>
            <a:ext cx="6196479" cy="199397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7" t="12485" r="39636" b="15879"/>
          <a:stretch/>
        </p:blipFill>
        <p:spPr>
          <a:xfrm>
            <a:off x="256408" y="3102877"/>
            <a:ext cx="1607443" cy="3479850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6919866" y="2764467"/>
            <a:ext cx="1740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2060"/>
                </a:solidFill>
              </a:rPr>
              <a:t>original data</a:t>
            </a:r>
            <a:endParaRPr kumimoji="1" lang="ja-JP" altLang="en-US" sz="2400" dirty="0">
              <a:solidFill>
                <a:srgbClr val="00206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595551" y="5006045"/>
            <a:ext cx="1217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002060"/>
                </a:solidFill>
              </a:rPr>
              <a:t>RunKeeper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17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1" t="31273" r="8465" b="32848"/>
          <a:stretch/>
        </p:blipFill>
        <p:spPr>
          <a:xfrm>
            <a:off x="170327" y="4552926"/>
            <a:ext cx="3944473" cy="121604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4"/>
          <a:srcRect l="23654" t="58148" r="4680" b="8845"/>
          <a:stretch/>
        </p:blipFill>
        <p:spPr>
          <a:xfrm>
            <a:off x="170328" y="119682"/>
            <a:ext cx="3944472" cy="12693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下矢印 5"/>
          <p:cNvSpPr/>
          <p:nvPr/>
        </p:nvSpPr>
        <p:spPr>
          <a:xfrm>
            <a:off x="657928" y="1524111"/>
            <a:ext cx="623454" cy="29020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26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角丸四角形 16"/>
          <p:cNvSpPr/>
          <p:nvPr/>
        </p:nvSpPr>
        <p:spPr>
          <a:xfrm>
            <a:off x="1452277" y="1550904"/>
            <a:ext cx="6015317" cy="1084729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1" t="31273" r="8465" b="32848"/>
          <a:stretch/>
        </p:blipFill>
        <p:spPr>
          <a:xfrm>
            <a:off x="170327" y="4552926"/>
            <a:ext cx="3944473" cy="121604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4"/>
          <a:srcRect l="23654" t="58148" r="4680" b="8845"/>
          <a:stretch/>
        </p:blipFill>
        <p:spPr>
          <a:xfrm>
            <a:off x="170328" y="119682"/>
            <a:ext cx="3944472" cy="12693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下矢印 5"/>
          <p:cNvSpPr/>
          <p:nvPr/>
        </p:nvSpPr>
        <p:spPr>
          <a:xfrm>
            <a:off x="657928" y="1524111"/>
            <a:ext cx="623454" cy="29020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x(t) \to x'(t)\sim\int dt' \exp\big[-\frac{(t-t')^2}{2\sigma^2} \big] x(t')&#10;\end{align*}&lt;/body&gt;&#10;  &lt;fcolor&gt;FF000000&lt;/fcolor&gt;&#10;  &lt;bcolor&gt;FFFFFFFF&lt;/bcolor&gt;&#10;  &lt;transparent&gt;True&lt;/transparent&gt;&#10;  &lt;resolution&gt;1800&lt;/resolution&gt;&#10;  &lt;imageh&gt;589&lt;/imageh&gt;&#10;  &lt;imagew&gt;4580&lt;/imagew&gt;&#10;  &lt;scale&gt;50&lt;/scale&gt;&#10;  &lt;cursor&gt;85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231" y="1735486"/>
            <a:ext cx="4847167" cy="623358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1521707" y="1767531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/>
              <a:t>①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10661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角丸四角形 17"/>
          <p:cNvSpPr/>
          <p:nvPr/>
        </p:nvSpPr>
        <p:spPr>
          <a:xfrm>
            <a:off x="1452277" y="2912322"/>
            <a:ext cx="6015317" cy="1084729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角丸四角形 16"/>
          <p:cNvSpPr/>
          <p:nvPr/>
        </p:nvSpPr>
        <p:spPr>
          <a:xfrm>
            <a:off x="1452277" y="1550904"/>
            <a:ext cx="6015317" cy="1084729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1" t="31273" r="8465" b="32848"/>
          <a:stretch/>
        </p:blipFill>
        <p:spPr>
          <a:xfrm>
            <a:off x="170327" y="4552926"/>
            <a:ext cx="3944473" cy="121604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4"/>
          <a:srcRect l="23654" t="58148" r="4680" b="8845"/>
          <a:stretch/>
        </p:blipFill>
        <p:spPr>
          <a:xfrm>
            <a:off x="170328" y="119682"/>
            <a:ext cx="3944472" cy="12693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下矢印 5"/>
          <p:cNvSpPr/>
          <p:nvPr/>
        </p:nvSpPr>
        <p:spPr>
          <a:xfrm>
            <a:off x="657928" y="1524111"/>
            <a:ext cx="623454" cy="29020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x(t) \to x'(t)\sim\int dt' \exp\big[-\frac{(t-t')^2}{2\sigma^2} \big] x(t')&#10;\end{align*}&lt;/body&gt;&#10;  &lt;fcolor&gt;FF000000&lt;/fcolor&gt;&#10;  &lt;bcolor&gt;FFFFFFFF&lt;/bcolor&gt;&#10;  &lt;transparent&gt;True&lt;/transparent&gt;&#10;  &lt;resolution&gt;1800&lt;/resolution&gt;&#10;  &lt;imageh&gt;589&lt;/imageh&gt;&#10;  &lt;imagew&gt;4580&lt;/imagew&gt;&#10;  &lt;scale&gt;50&lt;/scale&gt;&#10;  &lt;cursor&gt;85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231" y="1735486"/>
            <a:ext cx="4847167" cy="623358"/>
          </a:xfrm>
          <a:prstGeom prst="rect">
            <a:avLst/>
          </a:prstGeom>
        </p:spPr>
      </p:pic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x(t;0)=x(t)&#10;\end{align*}&lt;/body&gt;&#10;  &lt;fcolor&gt;FF000000&lt;/fcolor&gt;&#10;  &lt;bcolor&gt;FFFFFFFF&lt;/bcolor&gt;&#10;  &lt;transparent&gt;True&lt;/transparent&gt;&#10;  &lt;resolution&gt;1800&lt;/resolution&gt;&#10;  &lt;imageh&gt;249&lt;/imageh&gt;&#10;  &lt;imagew&gt;1388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938" y="3322925"/>
            <a:ext cx="1468967" cy="263525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1521707" y="1767531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/>
              <a:t>①</a:t>
            </a:r>
            <a:endParaRPr kumimoji="1" lang="ja-JP" altLang="en-US" sz="36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518583" y="3131523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 smtClean="0"/>
              <a:t>②</a:t>
            </a:r>
            <a:endParaRPr kumimoji="1" lang="ja-JP" altLang="en-US" sz="3600" dirty="0"/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frac{d}{ds} x(t;s) = \frac{d^2}{dt^2} x(t,s)&#10;\end{align*}&lt;/body&gt;&#10;  &lt;fcolor&gt;FF000000&lt;/fcolor&gt;&#10;  &lt;bcolor&gt;FFFFFFFF&lt;/bcolor&gt;&#10;  &lt;transparent&gt;True&lt;/transparent&gt;&#10;  &lt;resolution&gt;1800&lt;/resolution&gt;&#10;  &lt;imageh&gt;548&lt;/imageh&gt;&#10;  &lt;imagew&gt;2282&lt;/imagew&gt;&#10;  &lt;scale&gt;50&lt;/scale&gt;&#10;  &lt;cursor&gt;51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231" y="3131523"/>
            <a:ext cx="2415116" cy="579967"/>
          </a:xfrm>
          <a:prstGeom prst="rect">
            <a:avLst/>
          </a:prstGeom>
        </p:spPr>
      </p:pic>
      <p:sp>
        <p:nvSpPr>
          <p:cNvPr id="20" name="上カーブ矢印 19"/>
          <p:cNvSpPr/>
          <p:nvPr/>
        </p:nvSpPr>
        <p:spPr>
          <a:xfrm rot="16200000">
            <a:off x="6989067" y="2252206"/>
            <a:ext cx="1667438" cy="910273"/>
          </a:xfrm>
          <a:prstGeom prst="curved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7566201" y="2420476"/>
            <a:ext cx="1506071" cy="573741"/>
          </a:xfrm>
          <a:prstGeom prst="round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TexTeXPicture" descr="&lt;?xml version=&quot;1.0&quot; encoding=&quot;utf-16&quot;?&gt;&#10;&lt;TeXTeX&gt;&#10;  &lt;preamble&gt;\documentclass{jarticle}&#10;\usepackage{amsmath}&#10;\pagestyle{empty}&lt;/preamble&gt;&#10;  &lt;body&gt;\begin{align*} &#10;\sigma = \sqrt{2s}&#10;\end{align*}&lt;/body&gt;&#10;  &lt;fcolor&gt;FF000000&lt;/fcolor&gt;&#10;  &lt;bcolor&gt;FFFFFFFF&lt;/bcolor&gt;&#10;  &lt;transparent&gt;True&lt;/transparent&gt;&#10;  &lt;resolution&gt;1800&lt;/resolution&gt;&#10;  &lt;imageh&gt;249&lt;/imageh&gt;&#10;  &lt;imagew&gt;923&lt;/imagew&gt;&#10;  &lt;scale&gt;50&lt;/scale&gt;&#10;  &lt;cursor&gt;32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283" y="2559147"/>
            <a:ext cx="1091858" cy="29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57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青緑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T e X T e X >  
     < p r e a m b l e > \ d o c u m e n t c l a s s { j a r t i c l e }  
 \ u s e p a c k a g e { a m s m a t h }  
 \ p a g e s t y l e { e m p t y } < / p r e a m b l e >  
     < b o d y > \ b e g i n { a l i g n * }    
  
 \ e n d { a l i g n * } < / b o d y >  
     < f c o l o r > F F 0 0 0 0 0 0 < / f c o l o r >  
     < b c o l o r > F F F F F F F F < / b c o l o r >  
     < t r a n s p a r e n t > T r u e < / t r a n s p a r e n t >  
     < r e s o l u t i o n > 1 8 0 0 < / r e s o l u t i o n >  
     < i m a g e h > - 1 < / i m a g e h >  
     < i m a g e w > - 1 < / i m a g e w >  
     < s c a l e > 5 0 < / s c a l e >  
     < c u r s o r > 1 6 < / c u r s o r >  
 < / T e X T e X > 
</file>

<file path=customXml/itemProps1.xml><?xml version="1.0" encoding="utf-8"?>
<ds:datastoreItem xmlns:ds="http://schemas.openxmlformats.org/officeDocument/2006/customXml" ds:itemID="{4159ADEC-CFF6-47BC-9016-79F9FC4C61E8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939</TotalTime>
  <Words>836</Words>
  <Application>Microsoft Office PowerPoint</Application>
  <PresentationFormat>画面に合わせる (4:3)</PresentationFormat>
  <Paragraphs>246</Paragraphs>
  <Slides>35</Slides>
  <Notes>35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35</vt:i4>
      </vt:variant>
    </vt:vector>
  </HeadingPairs>
  <TitlesOfParts>
    <vt:vector size="43" baseType="lpstr">
      <vt:lpstr>Adobe Song Std L</vt:lpstr>
      <vt:lpstr>ＭＳ Ｐゴシック</vt:lpstr>
      <vt:lpstr>Arial</vt:lpstr>
      <vt:lpstr>Calibri</vt:lpstr>
      <vt:lpstr>Calibri Light</vt:lpstr>
      <vt:lpstr>Symbol</vt:lpstr>
      <vt:lpstr>Wingdings</vt:lpstr>
      <vt:lpstr>Office テーマ</vt:lpstr>
      <vt:lpstr>Thermodynamics and reference scale of SU(3) gauge theory from gradient flow on fine lattices </vt:lpstr>
      <vt:lpstr>Outline</vt:lpstr>
      <vt:lpstr>PowerPoint プレゼンテーション</vt:lpstr>
      <vt:lpstr>Gradient Flow and Jogging</vt:lpstr>
      <vt:lpstr>Gradient Flow and Jogging</vt:lpstr>
      <vt:lpstr>Gradient Flow and Jogging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Use of Gradient Flow 1: Observables at Nonzero Flow Time</vt:lpstr>
      <vt:lpstr>Use of Gradient Flow 2: Small Flow Time Expansion</vt:lpstr>
      <vt:lpstr>PowerPoint プレゼンテーション</vt:lpstr>
      <vt:lpstr>Basic Idea</vt:lpstr>
      <vt:lpstr>Basic Idea</vt:lpstr>
      <vt:lpstr>Behavior of t2&lt;E&gt;</vt:lpstr>
      <vt:lpstr>Behavior of t2&lt;E&gt;</vt:lpstr>
      <vt:lpstr>Behavior of t2&lt;E&gt;</vt:lpstr>
      <vt:lpstr>Lattice Spacing of SU(3) Wilson Action</vt:lpstr>
      <vt:lpstr>Numerical Setting</vt:lpstr>
      <vt:lpstr>Parametrization with w0.4</vt:lpstr>
      <vt:lpstr>Finite Volume Effects</vt:lpstr>
      <vt:lpstr>Comparison with Previous Studies</vt:lpstr>
      <vt:lpstr>PowerPoint プレゼンテーション</vt:lpstr>
      <vt:lpstr>Basic Idea: Small Flow Time Expansion</vt:lpstr>
      <vt:lpstr>SFTE of Energy-Momentum Tensor</vt:lpstr>
      <vt:lpstr>SU(3) Thermodynamics with Nt=6, 8, 10</vt:lpstr>
      <vt:lpstr>New Results: Thermodynamics (e+p) </vt:lpstr>
      <vt:lpstr>New Results: Thermodynamics (e+p) </vt:lpstr>
      <vt:lpstr>New Results: Thermodynamics (e+p) </vt:lpstr>
      <vt:lpstr>New Results: Thermodynamics (e-3p)</vt:lpstr>
      <vt:lpstr>Summary</vt:lpstr>
      <vt:lpstr>Summary</vt:lpstr>
      <vt:lpstr>Backup</vt:lpstr>
      <vt:lpstr>Various Reference Scales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Masakiyo Kitazawa</dc:creator>
  <cp:lastModifiedBy>Masakiyo Kitazawa</cp:lastModifiedBy>
  <cp:revision>68</cp:revision>
  <dcterms:created xsi:type="dcterms:W3CDTF">2015-07-13T05:43:45Z</dcterms:created>
  <dcterms:modified xsi:type="dcterms:W3CDTF">2015-07-15T02:23:31Z</dcterms:modified>
</cp:coreProperties>
</file>