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45"/>
  </p:notesMasterIdLst>
  <p:sldIdLst>
    <p:sldId id="256" r:id="rId12"/>
    <p:sldId id="621" r:id="rId13"/>
    <p:sldId id="449" r:id="rId14"/>
    <p:sldId id="702" r:id="rId15"/>
    <p:sldId id="456" r:id="rId16"/>
    <p:sldId id="707" r:id="rId17"/>
    <p:sldId id="709" r:id="rId18"/>
    <p:sldId id="708" r:id="rId19"/>
    <p:sldId id="713" r:id="rId20"/>
    <p:sldId id="693" r:id="rId21"/>
    <p:sldId id="694" r:id="rId22"/>
    <p:sldId id="695" r:id="rId23"/>
    <p:sldId id="710" r:id="rId24"/>
    <p:sldId id="711" r:id="rId25"/>
    <p:sldId id="459" r:id="rId26"/>
    <p:sldId id="643" r:id="rId27"/>
    <p:sldId id="684" r:id="rId28"/>
    <p:sldId id="657" r:id="rId29"/>
    <p:sldId id="714" r:id="rId30"/>
    <p:sldId id="634" r:id="rId31"/>
    <p:sldId id="712" r:id="rId32"/>
    <p:sldId id="667" r:id="rId33"/>
    <p:sldId id="661" r:id="rId34"/>
    <p:sldId id="660" r:id="rId35"/>
    <p:sldId id="698" r:id="rId36"/>
    <p:sldId id="697" r:id="rId37"/>
    <p:sldId id="699" r:id="rId38"/>
    <p:sldId id="700" r:id="rId39"/>
    <p:sldId id="652" r:id="rId40"/>
    <p:sldId id="597" r:id="rId41"/>
    <p:sldId id="692" r:id="rId42"/>
    <p:sldId id="691" r:id="rId43"/>
    <p:sldId id="703" r:id="rId4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66"/>
    <a:srgbClr val="FF00FF"/>
    <a:srgbClr val="6600CC"/>
    <a:srgbClr val="CC0000"/>
    <a:srgbClr val="3333FF"/>
    <a:srgbClr val="C0C0C0"/>
    <a:srgbClr val="CCCC00"/>
    <a:srgbClr val="CC66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6488" autoAdjust="0"/>
  </p:normalViewPr>
  <p:slideViewPr>
    <p:cSldViewPr>
      <p:cViewPr varScale="1">
        <p:scale>
          <a:sx n="73" d="100"/>
          <a:sy n="73" d="100"/>
        </p:scale>
        <p:origin x="7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8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446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35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73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473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231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448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926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371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713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39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537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002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723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636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85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750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956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643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427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87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308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654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031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195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32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45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34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04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84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6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em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0.png"/><Relationship Id="rId11" Type="http://schemas.openxmlformats.org/officeDocument/2006/relationships/image" Target="../media/image46.png"/><Relationship Id="rId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2.emf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11" Type="http://schemas.openxmlformats.org/officeDocument/2006/relationships/image" Target="../media/image52.png"/><Relationship Id="rId5" Type="http://schemas.openxmlformats.org/officeDocument/2006/relationships/image" Target="../media/image54.png"/><Relationship Id="rId10" Type="http://schemas.openxmlformats.org/officeDocument/2006/relationships/image" Target="../media/image51.png"/><Relationship Id="rId4" Type="http://schemas.openxmlformats.org/officeDocument/2006/relationships/image" Target="../media/image53.emf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7.emf"/><Relationship Id="rId7" Type="http://schemas.openxmlformats.org/officeDocument/2006/relationships/image" Target="../media/image58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2.png"/><Relationship Id="rId11" Type="http://schemas.openxmlformats.org/officeDocument/2006/relationships/image" Target="../media/image60.png"/><Relationship Id="rId5" Type="http://schemas.openxmlformats.org/officeDocument/2006/relationships/image" Target="../media/image51.png"/><Relationship Id="rId10" Type="http://schemas.openxmlformats.org/officeDocument/2006/relationships/image" Target="../media/image59.png"/><Relationship Id="rId4" Type="http://schemas.openxmlformats.org/officeDocument/2006/relationships/image" Target="../media/image50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7682" y="3136437"/>
            <a:ext cx="4112344" cy="1372683"/>
          </a:xfrm>
        </p:spPr>
        <p:txBody>
          <a:bodyPr wrap="none">
            <a:spAutoFit/>
          </a:bodyPr>
          <a:lstStyle/>
          <a:p>
            <a:r>
              <a:rPr lang="en-US" altLang="ja-JP" sz="40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40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sz="3600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166887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4800" dirty="0"/>
              <a:t>Diffusion of non-Gaussian fluctuations of conserved charges</a:t>
            </a:r>
            <a:endParaRPr kumimoji="1" lang="ja-JP" altLang="en-US" sz="4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03648" y="4964975"/>
            <a:ext cx="6690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MK, </a:t>
            </a:r>
            <a:r>
              <a:rPr kumimoji="1" lang="en-US" altLang="ja-JP" sz="2400" dirty="0" err="1" smtClean="0"/>
              <a:t>Asakawa</a:t>
            </a:r>
            <a:r>
              <a:rPr kumimoji="1" lang="en-US" altLang="ja-JP" sz="2400" dirty="0" smtClean="0"/>
              <a:t>, Ono, </a:t>
            </a:r>
            <a:r>
              <a:rPr lang="en-US" altLang="ja-JP" sz="2400" dirty="0" smtClean="0"/>
              <a:t>Phys. </a:t>
            </a:r>
            <a:r>
              <a:rPr lang="en-US" altLang="ja-JP" sz="2400" dirty="0" err="1" smtClean="0"/>
              <a:t>Lett</a:t>
            </a:r>
            <a:r>
              <a:rPr lang="en-US" altLang="ja-JP" sz="2400" dirty="0"/>
              <a:t>. B728 (2014) </a:t>
            </a:r>
            <a:r>
              <a:rPr lang="en-US" altLang="ja-JP" sz="2400" dirty="0" smtClean="0"/>
              <a:t>386-392;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MK, </a:t>
            </a:r>
            <a:r>
              <a:rPr lang="en-US" altLang="ja-JP" sz="2400" dirty="0" err="1" smtClean="0"/>
              <a:t>Nucl</a:t>
            </a:r>
            <a:r>
              <a:rPr lang="en-US" altLang="ja-JP" sz="2400" dirty="0" smtClean="0"/>
              <a:t>. Phys</a:t>
            </a:r>
            <a:r>
              <a:rPr lang="en-US" altLang="ja-JP" sz="2400" dirty="0"/>
              <a:t>. A942 (2015) </a:t>
            </a:r>
            <a:r>
              <a:rPr lang="en-US" altLang="ja-JP" sz="2400" dirty="0" smtClean="0"/>
              <a:t>65-96;</a:t>
            </a:r>
          </a:p>
          <a:p>
            <a:r>
              <a:rPr kumimoji="1" lang="en-US" altLang="ja-JP" sz="2400" dirty="0" smtClean="0"/>
              <a:t>Y. Ohnishi et al., in prep.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44713" y="6444044"/>
            <a:ext cx="327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『</a:t>
            </a:r>
            <a:r>
              <a:rPr lang="ja-JP" altLang="en-US" dirty="0" smtClean="0"/>
              <a:t>熱場の量子論</a:t>
            </a:r>
            <a:r>
              <a:rPr lang="en-US" altLang="ja-JP" dirty="0" smtClean="0"/>
              <a:t>』, YITP, 2015/9/1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104556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 </a:t>
            </a:r>
            <a:r>
              <a:rPr kumimoji="1" lang="en-US" altLang="ja-JP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dirty="0" smtClean="0"/>
              <a:t> space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05" y="766857"/>
            <a:ext cx="4472764" cy="3076634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54766" y="2050746"/>
            <a:ext cx="76815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pion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4982" y="1467227"/>
            <a:ext cx="126509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nucleon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pions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nucleons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906" y="3199472"/>
            <a:ext cx="3762750" cy="2663334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86292" y="3796300"/>
            <a:ext cx="4652277" cy="2965649"/>
            <a:chOff x="297329" y="3843490"/>
            <a:chExt cx="4016912" cy="2918459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8"/>
            <a:srcRect b="42477"/>
            <a:stretch/>
          </p:blipFill>
          <p:spPr>
            <a:xfrm>
              <a:off x="355741" y="3843490"/>
              <a:ext cx="3958500" cy="2376264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8"/>
            <a:srcRect t="86257"/>
            <a:stretch/>
          </p:blipFill>
          <p:spPr>
            <a:xfrm>
              <a:off x="355741" y="6194197"/>
              <a:ext cx="3958500" cy="567752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 rot="16200000">
              <a:off x="-276494" y="4819536"/>
              <a:ext cx="1546262" cy="3986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width</a:t>
              </a:r>
              <a:r>
                <a:rPr lang="ja-JP" altLang="en-US" sz="2400" dirty="0"/>
                <a:t> </a:t>
              </a:r>
              <a:r>
                <a:rPr lang="en-US" altLang="ja-JP" sz="2400" dirty="0" smtClean="0"/>
                <a:t>(</a:t>
              </a:r>
              <a:r>
                <a:rPr lang="en-US" altLang="ja-JP" sz="2400" dirty="0" err="1" smtClean="0">
                  <a:latin typeface="Symbol" panose="05050102010706020507" pitchFamily="18" charset="2"/>
                </a:rPr>
                <a:t>D</a:t>
              </a:r>
              <a:r>
                <a:rPr lang="en-US" altLang="ja-JP" sz="2400" dirty="0" err="1" smtClean="0"/>
                <a:t>y</a:t>
              </a:r>
              <a:r>
                <a:rPr lang="en-US" altLang="ja-JP" sz="2400" dirty="0" smtClean="0"/>
                <a:t>)</a:t>
              </a:r>
              <a:endParaRPr kumimoji="1" lang="ja-JP" altLang="en-US" sz="2400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123374" y="3924589"/>
              <a:ext cx="144016" cy="2261141"/>
            </a:xfrm>
            <a:prstGeom prst="rect">
              <a:avLst/>
            </a:prstGeom>
            <a:solidFill>
              <a:srgbClr val="0066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7082042" y="135641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Y. Ohnishi+</a:t>
            </a:r>
          </a:p>
          <a:p>
            <a:r>
              <a:rPr lang="en-US" altLang="ja-JP" dirty="0" smtClean="0">
                <a:solidFill>
                  <a:schemeClr val="tx2"/>
                </a:solidFill>
              </a:rPr>
              <a:t>in preparation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3404" y="5862806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blast wave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surface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337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693914" cy="584775"/>
          </a:xfrm>
        </p:spPr>
        <p:txBody>
          <a:bodyPr/>
          <a:lstStyle/>
          <a:p>
            <a:r>
              <a:rPr kumimoji="1" lang="en-US" altLang="ja-JP" dirty="0" smtClean="0"/>
              <a:t> Centrality Dependence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4932040" y="954556"/>
            <a:ext cx="3834996" cy="29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63" y="971403"/>
            <a:ext cx="4285947" cy="303366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43608" y="5589240"/>
            <a:ext cx="7128792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Is</a:t>
            </a:r>
            <a:r>
              <a:rPr kumimoji="1" lang="en-US" altLang="ja-JP" sz="2800" dirty="0" smtClean="0"/>
              <a:t> the centrality dependence </a:t>
            </a:r>
            <a:r>
              <a:rPr lang="en-US" altLang="ja-JP" sz="2800" dirty="0" smtClean="0"/>
              <a:t>understoo</a:t>
            </a:r>
            <a:r>
              <a:rPr kumimoji="1" lang="en-US" altLang="ja-JP" sz="2800" dirty="0" smtClean="0"/>
              <a:t>d solely by the thermal blurring at kinetic </a:t>
            </a:r>
            <a:r>
              <a:rPr kumimoji="1" lang="en-US" altLang="ja-JP" sz="2800" dirty="0" err="1" smtClean="0"/>
              <a:t>f.o</a:t>
            </a:r>
            <a:r>
              <a:rPr kumimoji="1" lang="en-US" altLang="ja-JP" sz="2800" dirty="0" smtClean="0"/>
              <a:t>.?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5238" y="4437112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</a:t>
            </a:r>
            <a:r>
              <a:rPr kumimoji="1" lang="en-US" altLang="ja-JP" sz="2400" dirty="0" smtClean="0"/>
              <a:t>ore central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5638" y="4252445"/>
            <a:ext cx="1226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lower </a:t>
            </a:r>
            <a:r>
              <a:rPr kumimoji="1" lang="en-US" altLang="ja-JP" sz="2400" i="1" dirty="0" smtClean="0"/>
              <a:t>T</a:t>
            </a:r>
          </a:p>
          <a:p>
            <a:r>
              <a:rPr lang="en-US" altLang="ja-JP" sz="2400" dirty="0" smtClean="0"/>
              <a:t>larger </a:t>
            </a:r>
            <a:r>
              <a:rPr lang="en-US" altLang="ja-JP" sz="2400" i="1" dirty="0" smtClean="0">
                <a:latin typeface="Symbol" panose="05050102010706020507" pitchFamily="18" charset="2"/>
              </a:rPr>
              <a:t>b</a:t>
            </a:r>
            <a:endParaRPr kumimoji="1" lang="ja-JP" altLang="en-US" sz="2400" i="1" dirty="0">
              <a:latin typeface="Symbol" panose="05050102010706020507" pitchFamily="18" charset="2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170026" y="4437112"/>
            <a:ext cx="648072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中かっこ 8"/>
          <p:cNvSpPr/>
          <p:nvPr/>
        </p:nvSpPr>
        <p:spPr>
          <a:xfrm>
            <a:off x="3921542" y="4362981"/>
            <a:ext cx="214096" cy="65019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5576352" y="4427655"/>
            <a:ext cx="648072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38520" y="4258970"/>
            <a:ext cx="1240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Weaker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blurring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64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755576" y="4900905"/>
            <a:ext cx="7473776" cy="1320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70433" y="1196752"/>
            <a:ext cx="3897511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693914" cy="584775"/>
          </a:xfrm>
        </p:spPr>
        <p:txBody>
          <a:bodyPr/>
          <a:lstStyle/>
          <a:p>
            <a:r>
              <a:rPr kumimoji="1" lang="en-US" altLang="ja-JP" dirty="0" smtClean="0"/>
              <a:t> Centrality Dependence 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293" y="1099103"/>
            <a:ext cx="4853707" cy="35297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1771" y="1307705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ssumptions: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1878692"/>
            <a:ext cx="384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Centrality independent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cumulant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at kinetic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f.o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Thermal blurring at kinetic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f.o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36564" y="514274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Centrality dep. of blast wave parameters </a:t>
            </a:r>
            <a:r>
              <a:rPr kumimoji="1" lang="en-US" altLang="ja-JP" sz="2400" dirty="0" smtClean="0"/>
              <a:t>can qualitatively describe </a:t>
            </a:r>
            <a:r>
              <a:rPr lang="en-US" altLang="ja-JP" sz="2400" dirty="0" smtClean="0"/>
              <a:t>the </a:t>
            </a:r>
            <a:r>
              <a:rPr lang="en-US" altLang="ja-JP" sz="2400" dirty="0" smtClean="0"/>
              <a:t>one of 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Q}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3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04" y="5583204"/>
            <a:ext cx="683568" cy="345624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D_2 = \frac{\langle \delta N_{\rm Q}^2 \rangle }{ \langle \delta N_{\rm Q}^2 \rangle_{\rm eq.} }&#10;\end{align*}&lt;/body&gt;&#10;  &lt;fcolor&gt;FF000000&lt;/fcolor&gt;&#10;  &lt;bcolor&gt;FFFFFFFF&lt;/bcolor&gt;&#10;  &lt;transparent&gt;True&lt;/transparent&gt;&#10;  &lt;resolution&gt;1800&lt;/resolution&gt;&#10;  &lt;imageh&gt;684&lt;/imageh&gt;&#10;  &lt;imagew&gt;161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3087"/>
            <a:ext cx="1872208" cy="7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32314" y="908720"/>
            <a:ext cx="66822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/>
              <a:t>Diffusion + Thermal Blurring,</a:t>
            </a:r>
          </a:p>
          <a:p>
            <a:pPr algn="ctr"/>
            <a:r>
              <a:rPr lang="en-US" altLang="ja-JP" sz="4000" dirty="0" smtClean="0"/>
              <a:t>Non-Gaussian </a:t>
            </a:r>
            <a:r>
              <a:rPr lang="en-US" altLang="ja-JP" sz="4000" dirty="0" err="1" smtClean="0"/>
              <a:t>Cumulants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780928"/>
            <a:ext cx="4402383" cy="3637068"/>
          </a:xfrm>
          <a:prstGeom prst="rect">
            <a:avLst/>
          </a:prstGeom>
        </p:spPr>
      </p:pic>
      <p:sp>
        <p:nvSpPr>
          <p:cNvPr id="5" name="右中かっこ 4"/>
          <p:cNvSpPr/>
          <p:nvPr/>
        </p:nvSpPr>
        <p:spPr>
          <a:xfrm>
            <a:off x="5220072" y="3573016"/>
            <a:ext cx="360040" cy="108012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9488" y="3697577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these</a:t>
            </a:r>
          </a:p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processes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890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6200000">
            <a:off x="3217961" y="3803153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85584" y="2880604"/>
            <a:ext cx="6843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Fluctuation of </a:t>
            </a:r>
            <a:r>
              <a:rPr kumimoji="1" lang="en-US" altLang="ja-JP" sz="2800" i="1" dirty="0" smtClean="0"/>
              <a:t>n</a:t>
            </a:r>
            <a:r>
              <a:rPr kumimoji="1" lang="en-US" altLang="ja-JP" sz="2800" dirty="0" smtClean="0"/>
              <a:t> is Gaussian </a:t>
            </a:r>
            <a:r>
              <a:rPr lang="en-US" altLang="ja-JP" sz="2800" dirty="0" smtClean="0"/>
              <a:t>in equilibrium</a:t>
            </a:r>
            <a:endParaRPr kumimoji="1" lang="ja-JP" altLang="en-US" sz="2800" dirty="0"/>
          </a:p>
        </p:txBody>
      </p:sp>
      <p:sp>
        <p:nvSpPr>
          <p:cNvPr id="14" name="右矢印 13"/>
          <p:cNvSpPr/>
          <p:nvPr/>
        </p:nvSpPr>
        <p:spPr>
          <a:xfrm>
            <a:off x="757535" y="291919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5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697868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Choices to introduce non-</a:t>
            </a:r>
            <a:r>
              <a:rPr kumimoji="1" lang="en-US" altLang="ja-JP" sz="2800" dirty="0" err="1" smtClean="0"/>
              <a:t>Gaussianity</a:t>
            </a:r>
            <a:r>
              <a:rPr kumimoji="1" lang="en-US" altLang="ja-JP" sz="2800" dirty="0" smtClean="0"/>
              <a:t> in </a:t>
            </a:r>
            <a:r>
              <a:rPr kumimoji="1" lang="en-US" altLang="ja-JP" sz="2800" dirty="0" err="1" smtClean="0"/>
              <a:t>equil</a:t>
            </a:r>
            <a:r>
              <a:rPr kumimoji="1" lang="en-US" altLang="ja-JP" sz="2800" dirty="0" smtClean="0"/>
              <a:t>.: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4221088"/>
            <a:ext cx="598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 dependence of diffusion constant </a:t>
            </a:r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(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colored noise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discretization of </a:t>
            </a:r>
            <a:r>
              <a:rPr lang="en-US" altLang="ja-JP" sz="2400" i="1" dirty="0" smtClean="0"/>
              <a:t>n</a:t>
            </a:r>
            <a:endParaRPr kumimoji="1" lang="ja-JP" altLang="en-US" sz="2400" i="1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886408" y="4983559"/>
            <a:ext cx="5263483" cy="461665"/>
            <a:chOff x="886408" y="4551511"/>
            <a:chExt cx="5263483" cy="461665"/>
          </a:xfrm>
        </p:grpSpPr>
        <p:sp>
          <p:nvSpPr>
            <p:cNvPr id="5" name="角丸四角形 4"/>
            <p:cNvSpPr/>
            <p:nvPr/>
          </p:nvSpPr>
          <p:spPr>
            <a:xfrm>
              <a:off x="886408" y="4581128"/>
              <a:ext cx="3037520" cy="408241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 flipH="1">
              <a:off x="3995936" y="4581128"/>
              <a:ext cx="432048" cy="408241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410312" y="4551511"/>
              <a:ext cx="1739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accent2">
                      <a:lumMod val="50000"/>
                    </a:schemeClr>
                  </a:solidFill>
                </a:rPr>
                <a:t>o</a:t>
              </a:r>
              <a:r>
                <a:rPr kumimoji="1" lang="en-US" altLang="ja-JP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ur choice</a:t>
              </a:r>
              <a:endParaRPr kumimoji="1" lang="ja-JP" altLang="en-US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87624" y="5661248"/>
            <a:ext cx="6264696" cy="1152128"/>
            <a:chOff x="1187624" y="5445224"/>
            <a:chExt cx="6264696" cy="1152128"/>
          </a:xfrm>
        </p:grpSpPr>
        <p:sp>
          <p:nvSpPr>
            <p:cNvPr id="23" name="角丸四角形 22"/>
            <p:cNvSpPr/>
            <p:nvPr/>
          </p:nvSpPr>
          <p:spPr>
            <a:xfrm>
              <a:off x="1187624" y="5445224"/>
              <a:ext cx="6264696" cy="11521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47830" y="5589240"/>
              <a:ext cx="39164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accent6">
                      <a:lumMod val="50000"/>
                    </a:schemeClr>
                  </a:solidFill>
                </a:rPr>
                <a:t>Fluctuations measured in </a:t>
              </a:r>
            </a:p>
            <a:p>
              <a:r>
                <a:rPr lang="en-US" altLang="ja-JP" sz="2400" dirty="0" smtClean="0">
                  <a:solidFill>
                    <a:schemeClr val="accent6">
                      <a:lumMod val="50000"/>
                    </a:schemeClr>
                  </a:solidFill>
                </a:rPr>
                <a:t>HIC are almost </a:t>
              </a:r>
              <a:r>
                <a:rPr lang="en-US" altLang="ja-JP" sz="2400" dirty="0" err="1" smtClean="0">
                  <a:solidFill>
                    <a:schemeClr val="accent6">
                      <a:lumMod val="50000"/>
                    </a:schemeClr>
                  </a:solidFill>
                </a:rPr>
                <a:t>Poissonian</a:t>
              </a:r>
              <a:r>
                <a:rPr lang="en-US" altLang="ja-JP" sz="2400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endParaRPr kumimoji="1" lang="ja-JP" alt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331639" y="5733256"/>
              <a:ext cx="1819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accent6">
                      <a:lumMod val="50000"/>
                    </a:schemeClr>
                  </a:solidFill>
                </a:rPr>
                <a:t>REMARK:</a:t>
              </a:r>
              <a:endParaRPr kumimoji="1" lang="ja-JP" alt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1285584" y="2880604"/>
            <a:ext cx="6843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Fluctuation of </a:t>
            </a:r>
            <a:r>
              <a:rPr kumimoji="1" lang="en-US" altLang="ja-JP" sz="2800" i="1" dirty="0" smtClean="0"/>
              <a:t>n</a:t>
            </a:r>
            <a:r>
              <a:rPr kumimoji="1" lang="en-US" altLang="ja-JP" sz="2800" dirty="0" smtClean="0"/>
              <a:t> is Gaussian </a:t>
            </a:r>
            <a:r>
              <a:rPr lang="en-US" altLang="ja-JP" sz="2800" dirty="0" smtClean="0"/>
              <a:t>in equilibrium</a:t>
            </a:r>
            <a:endParaRPr kumimoji="1" lang="ja-JP" altLang="en-US" sz="2800" dirty="0"/>
          </a:p>
        </p:txBody>
      </p:sp>
      <p:sp>
        <p:nvSpPr>
          <p:cNvPr id="14" name="右矢印 13"/>
          <p:cNvSpPr/>
          <p:nvPr/>
        </p:nvSpPr>
        <p:spPr>
          <a:xfrm>
            <a:off x="757535" y="291919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2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30067" cy="584775"/>
          </a:xfrm>
        </p:spPr>
        <p:txBody>
          <a:bodyPr/>
          <a:lstStyle/>
          <a:p>
            <a:r>
              <a:rPr kumimoji="1" lang="en-US" altLang="ja-JP" dirty="0" smtClean="0"/>
              <a:t> A Brownian Particle’s Model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043608" y="1386799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5000731" y="19627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526088" y="16750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164896" y="19597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175905" y="20158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218896" y="20617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110761" y="19139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347510" y="19526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653647" y="15367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407256" y="16210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70990" y="2010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637365" y="15294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223616" y="1902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272896" y="19355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112021" y="202342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210736" y="19436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655265" y="167641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81706" y="2007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820097" y="1632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771700" y="161350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696474" y="17215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691365" y="16626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513840" y="15670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067905" y="200817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663845" y="1602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161427" y="2006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107880" y="19087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749226" y="157829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2762952" y="1709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763265" y="162695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566671" y="16374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4536032" y="149471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2663824" y="1530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167880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968080" y="1854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599928" y="1530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5364088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115616" y="185543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4103984" y="187149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015752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583704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043644" y="393872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43459" y="961038"/>
            <a:ext cx="551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(specific initial condition)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43644" y="3501008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47" name="円/楕円 46"/>
          <p:cNvSpPr/>
          <p:nvPr/>
        </p:nvSpPr>
        <p:spPr>
          <a:xfrm>
            <a:off x="4937143" y="461189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5517936" y="42330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874097" y="44290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328341" y="4213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928097" y="45309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263197" y="41119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3247882" y="41326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1581675" y="4166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5399104" y="4179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1343034" y="46046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01769" y="421344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95660" y="44966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3982097" y="44047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048433" y="46725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3111108" y="4123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583293" y="43063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3182078" y="41877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2900525" y="458628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420080" y="456748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344854" y="46754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4555769" y="43466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5505688" y="412505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220341" y="42061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312225" y="455657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1233471" y="46006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5044292" y="455789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2829654" y="453228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2843380" y="46631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691293" y="425694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4431075" y="43214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00436" y="417869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2744252" y="448473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3068252" y="403468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4904492" y="45038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3248308" y="4484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5355936" y="405268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187660" y="444932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3813185" y="43407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2168188" y="405268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511732" y="41246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下矢印 86"/>
          <p:cNvSpPr/>
          <p:nvPr/>
        </p:nvSpPr>
        <p:spPr>
          <a:xfrm>
            <a:off x="7956376" y="2422405"/>
            <a:ext cx="547838" cy="15107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 rot="16200000">
            <a:off x="7674506" y="2970636"/>
            <a:ext cx="205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6546643" y="15777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6600643" y="1679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6150020" y="19681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6654643" y="15535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6013246" y="19590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6084216" y="20232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7137215" y="19769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7679806" y="16031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7604580" y="17111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7571951" y="159225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7066344" y="19229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7080070" y="20538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6980942" y="18754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5970390" y="187022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7508034" y="152041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6485731" y="148945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7568946" y="448287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7622946" y="45847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6194642" y="4176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7676946" y="445865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6057868" y="41674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6128838" y="42316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6396943" y="45621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7159420" y="42896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7084194" y="4397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7051565" y="42787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6326072" y="4508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6339798" y="4638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6240670" y="446056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6015012" y="407860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6987648" y="420694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7508034" y="439457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1653684" y="2422405"/>
            <a:ext cx="5798636" cy="1294253"/>
            <a:chOff x="1933537" y="2422405"/>
            <a:chExt cx="4841734" cy="1835596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4272896" y="2422405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 flipH="1">
              <a:off x="4096871" y="2782445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H="1">
              <a:off x="3643923" y="3314101"/>
              <a:ext cx="460061" cy="21356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H="1">
              <a:off x="3055863" y="3523091"/>
              <a:ext cx="589192" cy="683831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5561570" y="2441099"/>
              <a:ext cx="60270" cy="77346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>
              <a:off x="5629401" y="3206030"/>
              <a:ext cx="285152" cy="34975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 flipH="1">
              <a:off x="5484002" y="3536387"/>
              <a:ext cx="423905" cy="23060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>
              <a:off x="5513840" y="3766996"/>
              <a:ext cx="396361" cy="49100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3147345" y="2427835"/>
              <a:ext cx="84457" cy="41164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>
              <a:off x="3147345" y="2821735"/>
              <a:ext cx="164160" cy="28356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>
              <a:off x="3311506" y="3089947"/>
              <a:ext cx="192702" cy="60739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3452854" y="3677766"/>
              <a:ext cx="48682" cy="55268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6060070" y="2458614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6084216" y="2818654"/>
              <a:ext cx="310449" cy="2602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6078872" y="3070776"/>
              <a:ext cx="532080" cy="52874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6616872" y="3597745"/>
              <a:ext cx="158399" cy="609177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1933537" y="2450443"/>
              <a:ext cx="47675" cy="25643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1979712" y="2689167"/>
              <a:ext cx="547373" cy="695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>
              <a:off x="2519749" y="336635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>
              <a:off x="2688662" y="3687046"/>
              <a:ext cx="30181" cy="54340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flipH="1">
              <a:off x="5157084" y="2437094"/>
              <a:ext cx="55734" cy="34122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 flipH="1">
              <a:off x="4644186" y="2778317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>
              <a:off x="4651299" y="330997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 flipH="1">
              <a:off x="4529412" y="3630681"/>
              <a:ext cx="290799" cy="60913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4" name="正方形/長方形 173"/>
          <p:cNvSpPr/>
          <p:nvPr/>
        </p:nvSpPr>
        <p:spPr>
          <a:xfrm>
            <a:off x="3501536" y="3938728"/>
            <a:ext cx="2226956" cy="9000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solidFill>
              <a:schemeClr val="accent1">
                <a:shade val="50000"/>
                <a:alpha val="53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6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12" y="5229891"/>
            <a:ext cx="480113" cy="348081"/>
          </a:xfrm>
          <a:prstGeom prst="rect">
            <a:avLst/>
          </a:prstGeom>
        </p:spPr>
      </p:pic>
      <p:sp>
        <p:nvSpPr>
          <p:cNvPr id="126" name="左中かっこ 125"/>
          <p:cNvSpPr/>
          <p:nvPr/>
        </p:nvSpPr>
        <p:spPr>
          <a:xfrm rot="16200000">
            <a:off x="4422242" y="3923641"/>
            <a:ext cx="385543" cy="22269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736434" y="5805264"/>
            <a:ext cx="5928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Initial distribution + motion of each particle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particle # in </a:t>
            </a:r>
            <a:r>
              <a:rPr lang="en-US" altLang="ja-JP" sz="2400" dirty="0" smtClean="0">
                <a:latin typeface="Symbol" panose="05050102010706020507" pitchFamily="18" charset="2"/>
              </a:rPr>
              <a:t>Dh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7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30067" cy="584775"/>
          </a:xfrm>
        </p:spPr>
        <p:txBody>
          <a:bodyPr/>
          <a:lstStyle/>
          <a:p>
            <a:r>
              <a:rPr kumimoji="1" lang="en-US" altLang="ja-JP" dirty="0" smtClean="0"/>
              <a:t> A Brownian Particle’s Model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043608" y="1386799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5000731" y="19627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526088" y="16750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164896" y="19597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175905" y="20158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218896" y="20617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110761" y="19139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347510" y="19526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653647" y="15367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407256" y="16210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70990" y="2010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637365" y="15294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223616" y="1902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272896" y="19355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112021" y="202342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210736" y="19436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655265" y="167641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81706" y="2007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820097" y="1632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771700" y="161350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696474" y="17215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691365" y="16626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513840" y="15670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067905" y="200817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663845" y="1602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161427" y="2006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107880" y="19087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749226" y="157829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2762952" y="1709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763265" y="162695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566671" y="16374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4536032" y="149471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2663824" y="1530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167880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968080" y="1854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599928" y="1530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5364088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115616" y="185543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4103984" y="187149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015752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583704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043644" y="393872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43459" y="961038"/>
            <a:ext cx="551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(specific initial condition)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43644" y="3501008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47" name="円/楕円 46"/>
          <p:cNvSpPr/>
          <p:nvPr/>
        </p:nvSpPr>
        <p:spPr>
          <a:xfrm>
            <a:off x="4937143" y="461189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5517936" y="42330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874097" y="44290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328341" y="4213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928097" y="45309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263197" y="41119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3247882" y="41326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1581675" y="4166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5399104" y="4179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1343034" y="46046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01769" y="421344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95660" y="44966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3982097" y="44047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048433" y="46725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3111108" y="4123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583293" y="43063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3182078" y="41877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2900525" y="458628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420080" y="456748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344854" y="46754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4555769" y="43466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5505688" y="412505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220341" y="42061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312225" y="455657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1233471" y="46006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5044292" y="455789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2829654" y="453228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2843380" y="46631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691293" y="425694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4431075" y="43214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00436" y="417869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2744252" y="448473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3068252" y="403468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4904492" y="45038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3248308" y="4484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5355936" y="405268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187660" y="444932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3813185" y="43407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2168188" y="405268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511732" y="41246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下矢印 86"/>
          <p:cNvSpPr/>
          <p:nvPr/>
        </p:nvSpPr>
        <p:spPr>
          <a:xfrm>
            <a:off x="7956376" y="2422405"/>
            <a:ext cx="547838" cy="15107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 rot="16200000">
            <a:off x="7674506" y="2970636"/>
            <a:ext cx="205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6546643" y="15777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6600643" y="1679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6150020" y="19681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6654643" y="15535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6013246" y="19590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6084216" y="20232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7137215" y="19769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7679806" y="16031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7604580" y="17111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7571951" y="159225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7066344" y="19229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7080070" y="20538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6980942" y="18754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5970390" y="187022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7508034" y="152041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6485731" y="148945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7568946" y="448287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7622946" y="45847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6194642" y="4176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7676946" y="445865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6057868" y="41674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6128838" y="42316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6396943" y="45621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7159420" y="42896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7084194" y="4397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7051565" y="42787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6326072" y="4508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6339798" y="4638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6240670" y="446056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6015012" y="407860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6987648" y="420694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7508034" y="439457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1653684" y="2422405"/>
            <a:ext cx="5798636" cy="1294253"/>
            <a:chOff x="1933537" y="2422405"/>
            <a:chExt cx="4841734" cy="1835596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4272896" y="2422405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 flipH="1">
              <a:off x="4096871" y="2782445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H="1">
              <a:off x="3643923" y="3314101"/>
              <a:ext cx="460061" cy="21356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H="1">
              <a:off x="3055863" y="3523091"/>
              <a:ext cx="589192" cy="683831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5561570" y="2441099"/>
              <a:ext cx="60270" cy="77346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>
              <a:off x="5629401" y="3206030"/>
              <a:ext cx="285152" cy="34975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 flipH="1">
              <a:off x="5484002" y="3536387"/>
              <a:ext cx="423905" cy="23060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>
              <a:off x="5513840" y="3766996"/>
              <a:ext cx="396361" cy="49100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3147345" y="2427835"/>
              <a:ext cx="84457" cy="41164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>
              <a:off x="3147345" y="2821735"/>
              <a:ext cx="164160" cy="28356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>
              <a:off x="3311506" y="3089947"/>
              <a:ext cx="192702" cy="60739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3452854" y="3677766"/>
              <a:ext cx="48682" cy="55268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6060070" y="2458614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6084216" y="2818654"/>
              <a:ext cx="310449" cy="2602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6078872" y="3070776"/>
              <a:ext cx="532080" cy="52874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6616872" y="3597745"/>
              <a:ext cx="158399" cy="609177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1933537" y="2450443"/>
              <a:ext cx="47675" cy="25643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1979712" y="2689167"/>
              <a:ext cx="547373" cy="695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>
              <a:off x="2519749" y="336635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>
              <a:off x="2688662" y="3687046"/>
              <a:ext cx="30181" cy="54340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flipH="1">
              <a:off x="5157084" y="2437094"/>
              <a:ext cx="55734" cy="34122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 flipH="1">
              <a:off x="4644186" y="2778317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>
              <a:off x="4651299" y="330997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 flipH="1">
              <a:off x="4529412" y="3630681"/>
              <a:ext cx="290799" cy="60913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4" name="正方形/長方形 173"/>
          <p:cNvSpPr/>
          <p:nvPr/>
        </p:nvSpPr>
        <p:spPr>
          <a:xfrm>
            <a:off x="3501536" y="3938728"/>
            <a:ext cx="2226956" cy="9000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solidFill>
              <a:schemeClr val="accent1">
                <a:shade val="50000"/>
                <a:alpha val="53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6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12" y="5229891"/>
            <a:ext cx="480113" cy="348081"/>
          </a:xfrm>
          <a:prstGeom prst="rect">
            <a:avLst/>
          </a:prstGeom>
        </p:spPr>
      </p:pic>
      <p:sp>
        <p:nvSpPr>
          <p:cNvPr id="126" name="左中かっこ 125"/>
          <p:cNvSpPr/>
          <p:nvPr/>
        </p:nvSpPr>
        <p:spPr>
          <a:xfrm rot="16200000">
            <a:off x="4422242" y="3923641"/>
            <a:ext cx="385543" cy="22269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736434" y="5805264"/>
            <a:ext cx="5928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Initial distribution + motion of each particle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particle # in </a:t>
            </a:r>
            <a:r>
              <a:rPr lang="en-US" altLang="ja-JP" sz="2400" dirty="0" smtClean="0">
                <a:latin typeface="Symbol" panose="05050102010706020507" pitchFamily="18" charset="2"/>
              </a:rPr>
              <a:t>Dh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sp>
        <p:nvSpPr>
          <p:cNvPr id="150" name="二等辺三角形 149"/>
          <p:cNvSpPr/>
          <p:nvPr/>
        </p:nvSpPr>
        <p:spPr>
          <a:xfrm>
            <a:off x="4256845" y="2115093"/>
            <a:ext cx="1716500" cy="1812803"/>
          </a:xfrm>
          <a:prstGeom prst="triangle">
            <a:avLst/>
          </a:prstGeom>
          <a:gradFill flip="none" rotWithShape="1">
            <a:gsLst>
              <a:gs pos="0">
                <a:srgbClr val="C00000">
                  <a:alpha val="80000"/>
                </a:srgbClr>
              </a:gs>
              <a:gs pos="100000">
                <a:srgbClr val="C00000">
                  <a:alpha val="2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P(x-x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13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43" y="3540951"/>
            <a:ext cx="1072092" cy="2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</p:spTree>
    <p:extLst>
      <p:ext uri="{BB962C8B-B14F-4D97-AF65-F5344CB8AC3E}">
        <p14:creationId xmlns:p14="http://schemas.microsoft.com/office/powerpoint/2010/main" val="29826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71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611560" y="5013176"/>
            <a:ext cx="7416824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17243" cy="584775"/>
          </a:xfrm>
        </p:spPr>
        <p:txBody>
          <a:bodyPr/>
          <a:lstStyle/>
          <a:p>
            <a:r>
              <a:rPr kumimoji="1" lang="en-US" altLang="ja-JP" dirty="0" smtClean="0"/>
              <a:t> Diffusion + Thermal Blurring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39701" y="1275020"/>
            <a:ext cx="6552579" cy="426375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255198" y="14103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309198" y="151222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363198" y="13860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3194286" y="132200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539737" y="2773170"/>
            <a:ext cx="6552543" cy="40948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39552" y="823282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39737" y="2335450"/>
            <a:ext cx="4257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 (coordinate space)</a:t>
            </a:r>
            <a:endParaRPr kumimoji="1" lang="ja-JP" altLang="en-US" sz="2400" dirty="0"/>
          </a:p>
        </p:txBody>
      </p:sp>
      <p:sp>
        <p:nvSpPr>
          <p:cNvPr id="49" name="円/楕円 48"/>
          <p:cNvSpPr/>
          <p:nvPr/>
        </p:nvSpPr>
        <p:spPr>
          <a:xfrm>
            <a:off x="2799199" y="28967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853199" y="299871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907199" y="28725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2738287" y="280849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二等辺三角形 148"/>
          <p:cNvSpPr/>
          <p:nvPr/>
        </p:nvSpPr>
        <p:spPr>
          <a:xfrm>
            <a:off x="2502683" y="1581503"/>
            <a:ext cx="1716500" cy="1195292"/>
          </a:xfrm>
          <a:prstGeom prst="triangle">
            <a:avLst/>
          </a:prstGeom>
          <a:gradFill flip="none" rotWithShape="1">
            <a:gsLst>
              <a:gs pos="0">
                <a:srgbClr val="C00000">
                  <a:alpha val="80000"/>
                </a:srgbClr>
              </a:gs>
              <a:gs pos="100000">
                <a:srgbClr val="C00000">
                  <a:alpha val="2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77" y="1536840"/>
            <a:ext cx="131233" cy="118533"/>
          </a:xfrm>
          <a:prstGeom prst="rect">
            <a:avLst/>
          </a:prstGeom>
        </p:spPr>
      </p:pic>
      <p:pic>
        <p:nvPicPr>
          <p:cNvPr id="155" name="TexTeXPicture" descr="&lt;?xml version=&quot;1.0&quot; encoding=&quot;utf-16&quot;?&gt;&#10;&lt;TeXTeX&gt;&#10;  &lt;preamble&gt;\documentclass{jarticle}&#10;\usepackage{amsmath}&#10;\pagestyle{empty}&lt;/preamble&gt;&#10;  &lt;body&gt;\begin{align*} &#10;x'&#10;\end{align*}&lt;/body&gt;&#10;  &lt;fcolor&gt;FF000000&lt;/fcolor&gt;&#10;  &lt;bcolor&gt;FFFFFFFF&lt;/bcolor&gt;&#10;  &lt;transparent&gt;True&lt;/transparent&gt;&#10;  &lt;resolution&gt;1800&lt;/resolution&gt;&#10;  &lt;imageh&gt;202&lt;/imageh&gt;&#10;  &lt;imagew&gt;187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71" y="2863606"/>
            <a:ext cx="197908" cy="21378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539701" y="4243647"/>
            <a:ext cx="6552579" cy="40948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9701" y="3805927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 (momentum space)</a:t>
            </a:r>
            <a:endParaRPr kumimoji="1" lang="ja-JP" altLang="en-US" sz="2400" dirty="0"/>
          </a:p>
        </p:txBody>
      </p:sp>
      <p:sp>
        <p:nvSpPr>
          <p:cNvPr id="31" name="円/楕円 30"/>
          <p:cNvSpPr/>
          <p:nvPr/>
        </p:nvSpPr>
        <p:spPr>
          <a:xfrm>
            <a:off x="2666866" y="436727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720866" y="446919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774866" y="43430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2605954" y="42789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P_1(x-x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8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39" y="2076054"/>
            <a:ext cx="1152525" cy="27728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x''&#10;\end{align*}&lt;/body&gt;&#10;  &lt;fcolor&gt;FF000000&lt;/fcolor&gt;&#10;  &lt;bcolor&gt;FFFFFFFF&lt;/bcolor&gt;&#10;  &lt;transparent&gt;True&lt;/transparent&gt;&#10;  &lt;resolution&gt;1800&lt;/resolution&gt;&#10;  &lt;imageh&gt;202&lt;/imageh&gt;&#10;  &lt;imagew&gt;24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38" y="4334083"/>
            <a:ext cx="258233" cy="2137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P_2(x-x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8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77" y="3559586"/>
            <a:ext cx="1152525" cy="277283"/>
          </a:xfrm>
          <a:prstGeom prst="rect">
            <a:avLst/>
          </a:prstGeom>
        </p:spPr>
      </p:pic>
      <p:sp>
        <p:nvSpPr>
          <p:cNvPr id="42" name="二等辺三角形 41"/>
          <p:cNvSpPr/>
          <p:nvPr/>
        </p:nvSpPr>
        <p:spPr>
          <a:xfrm>
            <a:off x="2065393" y="3055530"/>
            <a:ext cx="1716500" cy="1176630"/>
          </a:xfrm>
          <a:prstGeom prst="triangle">
            <a:avLst/>
          </a:prstGeom>
          <a:gradFill flip="none" rotWithShape="1">
            <a:gsLst>
              <a:gs pos="0">
                <a:srgbClr val="C00000">
                  <a:alpha val="80000"/>
                </a:srgbClr>
              </a:gs>
              <a:gs pos="100000">
                <a:srgbClr val="C00000">
                  <a:alpha val="2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カーブ矢印 8"/>
          <p:cNvSpPr/>
          <p:nvPr/>
        </p:nvSpPr>
        <p:spPr>
          <a:xfrm>
            <a:off x="7296864" y="1626821"/>
            <a:ext cx="731520" cy="28423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(x-x'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70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74" y="1591242"/>
            <a:ext cx="1132417" cy="277283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(x-x'') = \int dx' P_1(x-x') P_2(x'-x'')&#10;\end{align*}&lt;/body&gt;&#10;  &lt;fcolor&gt;FF000000&lt;/fcolor&gt;&#10;  &lt;bcolor&gt;FFFFFFFF&lt;/bcolor&gt;&#10;  &lt;transparent&gt;True&lt;/transparent&gt;&#10;  &lt;resolution&gt;1800&lt;/resolution&gt;&#10;  &lt;imageh&gt;553&lt;/imageh&gt;&#10;  &lt;imagew&gt;4411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28" y="5166930"/>
            <a:ext cx="4910546" cy="61562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16533" y="6021288"/>
            <a:ext cx="8109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</a:t>
            </a:r>
            <a:r>
              <a:rPr kumimoji="1" lang="en-US" altLang="ja-JP" sz="2400" dirty="0" smtClean="0"/>
              <a:t>iffusion </a:t>
            </a:r>
            <a:r>
              <a:rPr lang="en-US" altLang="ja-JP" sz="2400" dirty="0"/>
              <a:t>+</a:t>
            </a:r>
            <a:r>
              <a:rPr kumimoji="1" lang="en-US" altLang="ja-JP" sz="2400" dirty="0" smtClean="0"/>
              <a:t> thermal blurring = </a:t>
            </a:r>
            <a:r>
              <a:rPr lang="en-US" altLang="ja-JP" sz="2400" dirty="0" smtClean="0"/>
              <a:t>described by a single P(x)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Both are consistent with Gaussian </a:t>
            </a:r>
            <a:r>
              <a:rPr lang="en-US" altLang="ja-JP" sz="2400" dirty="0" smtClean="0">
                <a:sym typeface="Wingdings" panose="05000000000000000000" pitchFamily="2" charset="2"/>
              </a:rPr>
              <a:t> Single Gaussian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07619" y="1946491"/>
            <a:ext cx="1326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diffusion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5650221" y="1867304"/>
            <a:ext cx="557397" cy="64814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207619" y="3430658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blurring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下矢印 35"/>
          <p:cNvSpPr/>
          <p:nvPr/>
        </p:nvSpPr>
        <p:spPr>
          <a:xfrm>
            <a:off x="5650221" y="3351471"/>
            <a:ext cx="557397" cy="64814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6604" y="5236867"/>
            <a:ext cx="214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Total diffusion: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97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940464" y="2276872"/>
            <a:ext cx="4387278" cy="122934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40464" y="3570322"/>
            <a:ext cx="4387278" cy="10857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40464" y="4809274"/>
            <a:ext cx="4350932" cy="1318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\langle \delta N^4 \rangle (0)&#10;\end{align*}&lt;/body&gt;&#10;  &lt;fcolor&gt;FF000000&lt;/fcolor&gt;&#10;  &lt;bcolor&gt;FFFFFFFF&lt;/bcolor&gt;&#10;  &lt;transparent&gt;True&lt;/transparent&gt;&#10;  &lt;resolution&gt;1800&lt;/resolution&gt;&#10;  &lt;imageh&gt;284&lt;/imageh&gt;&#10;  &lt;imagew&gt;2021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443889" cy="34342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164403" y="6134670"/>
            <a:ext cx="5280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Characteristic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 dependences!</a:t>
            </a:r>
            <a:endParaRPr kumimoji="1" lang="ja-JP" altLang="en-US" sz="28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42423" cy="3758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テキスト ボックス 16"/>
          <p:cNvSpPr txBox="1"/>
          <p:nvPr/>
        </p:nvSpPr>
        <p:spPr>
          <a:xfrm>
            <a:off x="6858177" y="190339"/>
            <a:ext cx="201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42423" cy="3758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940464" y="2276872"/>
            <a:ext cx="4387278" cy="122934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40464" y="3570322"/>
            <a:ext cx="4387278" cy="10857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629" b="9968"/>
          <a:stretch/>
        </p:blipFill>
        <p:spPr>
          <a:xfrm>
            <a:off x="935115" y="991610"/>
            <a:ext cx="2479408" cy="1152127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四角形吹き出し 21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四角形吹き出し 22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\langle \delta N^4 \rangle (0)&#10;\end{align*}&lt;/body&gt;&#10;  &lt;fcolor&gt;FF000000&lt;/fcolor&gt;&#10;  &lt;bcolor&gt;FFFFFFFF&lt;/bcolor&gt;&#10;  &lt;transparent&gt;True&lt;/transparent&gt;&#10;  &lt;resolution&gt;1800&lt;/resolution&gt;&#10;  &lt;imageh&gt;284&lt;/imageh&gt;&#10;  &lt;imagew&gt;2021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443889" cy="343427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840488" y="785433"/>
            <a:ext cx="1888361" cy="5616166"/>
            <a:chOff x="3840488" y="785433"/>
            <a:chExt cx="1888361" cy="5616166"/>
          </a:xfrm>
        </p:grpSpPr>
        <p:sp>
          <p:nvSpPr>
            <p:cNvPr id="35" name="四角形吹き出し 34"/>
            <p:cNvSpPr/>
            <p:nvPr/>
          </p:nvSpPr>
          <p:spPr>
            <a:xfrm>
              <a:off x="4309720" y="5499441"/>
              <a:ext cx="1419129" cy="902158"/>
            </a:xfrm>
            <a:prstGeom prst="wedgeRectCallout">
              <a:avLst>
                <a:gd name="adj1" fmla="val -82196"/>
                <a:gd name="adj2" fmla="val -103613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330068" y="5939934"/>
              <a:ext cx="1383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baryon #</a:t>
              </a:r>
              <a:endParaRPr kumimoji="1" lang="ja-JP" altLang="en-US" sz="2400" dirty="0"/>
            </a:p>
          </p:txBody>
        </p: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075" y="5676145"/>
              <a:ext cx="1216879" cy="291347"/>
            </a:xfrm>
            <a:prstGeom prst="rect">
              <a:avLst/>
            </a:prstGeom>
          </p:spPr>
        </p:pic>
        <p:cxnSp>
          <p:nvCxnSpPr>
            <p:cNvPr id="38" name="直線コネクタ 37"/>
            <p:cNvCxnSpPr>
              <a:endCxn id="35" idx="4"/>
            </p:cNvCxnSpPr>
            <p:nvPr/>
          </p:nvCxnSpPr>
          <p:spPr>
            <a:xfrm>
              <a:off x="3840488" y="785433"/>
              <a:ext cx="12329" cy="423033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940464" y="4809274"/>
            <a:ext cx="4350932" cy="1318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58177" y="190339"/>
            <a:ext cx="201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42423" cy="3758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5877" b="4744"/>
          <a:stretch/>
        </p:blipFill>
        <p:spPr>
          <a:xfrm>
            <a:off x="383601" y="836712"/>
            <a:ext cx="5772938" cy="4174405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300192" y="1188006"/>
            <a:ext cx="2808312" cy="24094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2931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_3 = \frac{ \langle Q_{\rm(net)}^3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6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61" y="1484785"/>
            <a:ext cx="1832355" cy="78334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= \frac{ \langle Q_{\rm(net)}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32&lt;/imageh&gt;&#10;  &lt;imagew&gt;2041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564904"/>
            <a:ext cx="2376264" cy="73581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71600" y="2149790"/>
            <a:ext cx="4248472" cy="84561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71868" y="3238377"/>
            <a:ext cx="4248204" cy="87743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71868" y="4365104"/>
            <a:ext cx="4248204" cy="7200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10866" y="874730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\rangle(\eta) /&#10;\langle \delta N^3 \rangle (0)&#10;\end{align*}&lt;/body&gt;&#10;  &lt;fcolor&gt;FF000000&lt;/fcolor&gt;&#10;  &lt;bcolor&gt;FFFFFFFF&lt;/bcolor&gt;&#10;  &lt;transparent&gt;True&lt;/transparent&gt;&#10;  &lt;resolution&gt;1800&lt;/resolution&gt;&#10;  &lt;imageh&gt;282&lt;/imageh&gt;&#10;  &lt;imagew&gt;2021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3936" y="2714103"/>
            <a:ext cx="2443889" cy="341008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3725780"/>
            <a:ext cx="2592891" cy="78334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58177" y="190339"/>
            <a:ext cx="201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539552" y="970483"/>
            <a:ext cx="5219935" cy="39497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8381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: Large Initial </a:t>
            </a:r>
            <a:r>
              <a:rPr kumimoji="1" lang="en-US" altLang="ja-JP" dirty="0" err="1" smtClean="0"/>
              <a:t>Fluc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Delta\eta / \sqrt{2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42423" cy="375843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6228184" y="989705"/>
            <a:ext cx="2808312" cy="4444968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000000&lt;/fcolor&gt;&#10;  &lt;bcolor&gt;FFFFFFFF&lt;/bcolor&gt;&#10;  &lt;transparent&gt;True&lt;/transparent&gt;&#10;  &lt;resolution&gt;1800&lt;/resolution&gt;&#10;  &lt;imageh&gt;689&lt;/imageh&gt;&#10;  &lt;imagew&gt;2086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2378527" cy="78562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000000&lt;/fcolor&gt;&#10;  &lt;bcolor&gt;FFFFFFFF&lt;/bcolor&gt;&#10;  &lt;transparent&gt;True&lt;/transparent&gt;&#10;  &lt;resolution&gt;1800&lt;/resolution&gt;&#10;  &lt;imageh&gt;687&lt;/imageh&gt;&#10;  &lt;imagew&gt;2073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363704" cy="783340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\langle \delta N^4 \rangle (0)&#10;\end{align*}&lt;/body&gt;&#10;  &lt;fcolor&gt;FF000000&lt;/fcolor&gt;&#10;  &lt;bcolor&gt;FFFFFFFF&lt;/bcolor&gt;&#10;  &lt;transparent&gt;True&lt;/transparent&gt;&#10;  &lt;resolution&gt;1800&lt;/resolution&gt;&#10;  &lt;imageh&gt;284&lt;/imageh&gt;&#10;  &lt;imagew&gt;2021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443889" cy="343427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6858177" y="190339"/>
            <a:ext cx="201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26111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anose="05050102010706020507" pitchFamily="18" charset="2"/>
              </a:rPr>
              <a:t>Dh</a:t>
            </a:r>
            <a:r>
              <a:rPr lang="en-US" altLang="ja-JP" dirty="0" smtClean="0"/>
              <a:t> Dependence @ STAR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-1" r="50006"/>
          <a:stretch/>
        </p:blipFill>
        <p:spPr>
          <a:xfrm>
            <a:off x="105817" y="1340768"/>
            <a:ext cx="5651966" cy="420025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907704" y="6018693"/>
            <a:ext cx="6043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Non-monotonic dependence on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 ?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46666" y="941660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from X. Luo, CPOD2014</a:t>
            </a:r>
            <a:endParaRPr kumimoji="1" lang="ja-JP" altLang="en-US" sz="2400" dirty="0"/>
          </a:p>
        </p:txBody>
      </p:sp>
      <p:sp>
        <p:nvSpPr>
          <p:cNvPr id="6" name="下矢印 5"/>
          <p:cNvSpPr/>
          <p:nvPr/>
        </p:nvSpPr>
        <p:spPr>
          <a:xfrm rot="1196912">
            <a:off x="2022987" y="2452751"/>
            <a:ext cx="546899" cy="1031108"/>
          </a:xfrm>
          <a:prstGeom prst="downArrow">
            <a:avLst>
              <a:gd name="adj1" fmla="val 50000"/>
              <a:gd name="adj2" fmla="val 7477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6012160" y="920452"/>
            <a:ext cx="4571863" cy="3459388"/>
            <a:chOff x="6012160" y="920452"/>
            <a:chExt cx="4571863" cy="3459388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4"/>
            <a:srcRect l="9026" b="6057"/>
            <a:stretch/>
          </p:blipFill>
          <p:spPr>
            <a:xfrm>
              <a:off x="6012160" y="920452"/>
              <a:ext cx="4571863" cy="3459388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7793454" y="354622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MK, 2015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4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8524" y="1124744"/>
            <a:ext cx="8568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Plenty of information in </a:t>
            </a:r>
            <a:r>
              <a:rPr kumimoji="1" lang="en-US" altLang="ja-JP" sz="36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3600" dirty="0" smtClean="0"/>
              <a:t> and centrality </a:t>
            </a:r>
          </a:p>
          <a:p>
            <a:r>
              <a:rPr kumimoji="1" lang="en-US" altLang="ja-JP" sz="3600" dirty="0" smtClean="0"/>
              <a:t>dependences of various </a:t>
            </a:r>
            <a:r>
              <a:rPr kumimoji="1" lang="en-US" altLang="ja-JP" sz="3600" dirty="0" err="1" smtClean="0"/>
              <a:t>cumulants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2797" y="4996333"/>
            <a:ext cx="60356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primordial thermodynamics</a:t>
            </a:r>
            <a:endParaRPr lang="en-US" altLang="ja-JP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non-thermal and transport property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effect of thermal blurring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38320" y="3152905"/>
            <a:ext cx="666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and those of non-conserved charges, mixed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…</a:t>
            </a:r>
            <a:endParaRPr kumimoji="1" lang="ja-JP" altLang="en-US" sz="20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N_Q^2 \rangle_c,~&#10;\langle N_Q^3 \rangle_c,~&#10;\langle N_Q^4 \rangle_c,~&#10;\langle N_B^2 \rangle_c,~&#10;\langle N_B^3 \rangle_c,~&#10;\langle N_B^4 \rangle_c,~&#10;\langle N_S^2 \rangle_c,~&#10;\cdots&#10;\end{align*}&lt;/body&gt;&#10;  &lt;fcolor&gt;FF000000&lt;/fcolor&gt;&#10;  &lt;bcolor&gt;FFFFFFFF&lt;/bcolor&gt;&#10;  &lt;transparent&gt;True&lt;/transparent&gt;&#10;  &lt;resolution&gt;1800&lt;/resolution&gt;&#10;  &lt;imageh&gt;317&lt;/imageh&gt;&#10;  &lt;imagew&gt;6272&lt;/imagew&gt;&#10;  &lt;scale&gt;50&lt;/scale&gt;&#10;  &lt;cursor&gt;20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564904"/>
            <a:ext cx="7475900" cy="37784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767397" y="4398321"/>
            <a:ext cx="5423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With </a:t>
            </a:r>
            <a:r>
              <a:rPr kumimoji="1" lang="en-US" altLang="ja-JP" sz="32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3200" dirty="0" smtClean="0"/>
              <a:t> dep. </a:t>
            </a:r>
            <a:r>
              <a:rPr lang="en-US" altLang="ja-JP" sz="3200" dirty="0"/>
              <a:t>w</a:t>
            </a:r>
            <a:r>
              <a:rPr kumimoji="1" lang="en-US" altLang="ja-JP" sz="3200" dirty="0" smtClean="0"/>
              <a:t>e can explore</a:t>
            </a:r>
            <a:endParaRPr kumimoji="1" lang="ja-JP" altLang="en-US" sz="3200" dirty="0"/>
          </a:p>
        </p:txBody>
      </p:sp>
      <p:sp>
        <p:nvSpPr>
          <p:cNvPr id="13" name="右矢印 12"/>
          <p:cNvSpPr/>
          <p:nvPr/>
        </p:nvSpPr>
        <p:spPr>
          <a:xfrm>
            <a:off x="611560" y="4042636"/>
            <a:ext cx="97840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3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190297" cy="584775"/>
          </a:xfrm>
        </p:spPr>
        <p:txBody>
          <a:bodyPr/>
          <a:lstStyle/>
          <a:p>
            <a:r>
              <a:rPr kumimoji="1" lang="en-US" altLang="ja-JP" dirty="0" smtClean="0"/>
              <a:t> Future Studies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980728"/>
            <a:ext cx="4017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Experimental side: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1419" y="1556792"/>
            <a:ext cx="5530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rapidity window dependences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baryon number </a:t>
            </a:r>
            <a:r>
              <a:rPr lang="en-US" altLang="ja-JP" sz="2400" dirty="0" err="1" smtClean="0"/>
              <a:t>cumulants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consistency between RHIC and LHC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7992" y="2996952"/>
            <a:ext cx="3651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3200" dirty="0" smtClean="0"/>
              <a:t>Theoretical side</a:t>
            </a:r>
            <a:r>
              <a:rPr kumimoji="1" lang="en-US" altLang="ja-JP" sz="3200" dirty="0" smtClean="0"/>
              <a:t>: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3645024"/>
            <a:ext cx="7452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rapidity window dependences in dynamical models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description of non-equilibrium non-</a:t>
            </a:r>
            <a:r>
              <a:rPr lang="en-US" altLang="ja-JP" sz="2400" dirty="0" err="1" smtClean="0"/>
              <a:t>Gaussianity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accurate measurements on the lattice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5148481"/>
            <a:ext cx="257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Both sides: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5733256"/>
            <a:ext cx="7183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Compare theory and experiment carefully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Do not use a fixed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Dh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cumulant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for comparison!!!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1625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Very Low Energy Collisions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1047" y="908720"/>
            <a:ext cx="82141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Large contribution</a:t>
            </a:r>
            <a:r>
              <a:rPr kumimoji="1" lang="en-US" altLang="ja-JP" sz="2800" dirty="0" smtClean="0"/>
              <a:t> of global charge conservation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Violation of </a:t>
            </a:r>
            <a:r>
              <a:rPr lang="en-US" altLang="ja-JP" sz="2800" dirty="0" err="1" smtClean="0"/>
              <a:t>Bjorken</a:t>
            </a:r>
            <a:r>
              <a:rPr lang="en-US" altLang="ja-JP" sz="2800" dirty="0" smtClean="0"/>
              <a:t> scaling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1047" y="5589240"/>
            <a:ext cx="8855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</a:rPr>
              <a:t>F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luctuations at low 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√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s should be interpreted carefully!</a:t>
            </a: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Comparison with statistical mechanics would not make sense…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63410" y="4208220"/>
            <a:ext cx="1637433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025379" y="2276872"/>
            <a:ext cx="2706965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75" y="4837315"/>
            <a:ext cx="480113" cy="348081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4310076" y="25519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244932" y="24500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229617" y="24707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563410" y="250483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313411" y="29648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77395" y="28347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092843" y="246168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565028" y="26445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163813" y="25258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882260" y="2924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5401815" y="29056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5326589" y="30136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4202076" y="25442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5293960" y="28947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203848" y="29608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4811389" y="2870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825115" y="30012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3673028" y="259508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4725987" y="28228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5049987" y="237282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230043" y="282288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169395" y="278746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9923" y="239083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93467" y="246284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769501" y="428381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detector</a:t>
            </a:r>
            <a:endParaRPr kumimoji="1" lang="ja-JP" altLang="en-US" sz="2400" dirty="0"/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3381839" y="3320888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H="1">
            <a:off x="2987824" y="3341888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472896" y="3332862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H="1">
            <a:off x="4317943" y="3274631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>
            <a:off x="3923928" y="3295631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4409000" y="3286605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>
            <a:off x="5326588" y="3265736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H="1">
            <a:off x="4932573" y="3286736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5417645" y="3277710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14040" y="3436394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794357" y="1952688"/>
            <a:ext cx="1982541" cy="1034545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43930" y="1262309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CC3300"/>
                </a:solidFill>
              </a:rPr>
              <a:t>LHC</a:t>
            </a:r>
            <a:endParaRPr lang="ja-JP" altLang="en-US" sz="28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430873">
            <a:off x="2056796" y="1972806"/>
            <a:ext cx="187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C00000"/>
                </a:solidFill>
              </a:rPr>
              <a:t>RHIC BES</a:t>
            </a:r>
            <a:endParaRPr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3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3534424" y="2940376"/>
            <a:ext cx="1496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CC3300"/>
                </a:solidFill>
              </a:rPr>
              <a:t>J-PARC</a:t>
            </a:r>
            <a:endParaRPr lang="ja-JP" altLang="en-US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00497" cy="584775"/>
          </a:xfrm>
        </p:spPr>
        <p:txBody>
          <a:bodyPr/>
          <a:lstStyle/>
          <a:p>
            <a:r>
              <a:rPr kumimoji="1" lang="en-US" altLang="ja-JP" dirty="0" smtClean="0"/>
              <a:t> Initial Condition @ </a:t>
            </a:r>
            <a:r>
              <a:rPr kumimoji="1" lang="en-US" altLang="ja-JP" dirty="0" err="1" smtClean="0"/>
              <a:t>Hadronization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683568" y="1376872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640691" y="1952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5166048" y="16651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804856" y="19498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815865" y="20059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858856" y="20517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750721" y="19040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987470" y="19427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293607" y="1526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047216" y="1611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910950" y="20008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4277325" y="15195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863576" y="18928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912856" y="19256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751981" y="20135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850696" y="193368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1295225" y="16664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921666" y="199787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460057" y="16223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3411660" y="160357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3336434" y="17115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331325" y="16527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5153800" y="15571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707865" y="199825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3303805" y="15926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801387" y="19968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747840" y="18988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2389186" y="15683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2402912" y="16991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1403225" y="16170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4206631" y="16275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4175992" y="148478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2303784" y="152082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807840" y="184482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608040" y="184482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239888" y="152082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5004048" y="148478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755576" y="184551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743944" y="186156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655712" y="184482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223664" y="148478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683419" y="951111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103" name="正方形/長方形 102"/>
          <p:cNvSpPr/>
          <p:nvPr/>
        </p:nvSpPr>
        <p:spPr>
          <a:xfrm>
            <a:off x="651575" y="3774997"/>
            <a:ext cx="2988768" cy="4035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20" y="3774997"/>
            <a:ext cx="1546089" cy="4035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05" name="下矢印 104"/>
          <p:cNvSpPr/>
          <p:nvPr/>
        </p:nvSpPr>
        <p:spPr>
          <a:xfrm flipV="1">
            <a:off x="2123728" y="4248377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下矢印 105"/>
          <p:cNvSpPr/>
          <p:nvPr/>
        </p:nvSpPr>
        <p:spPr>
          <a:xfrm flipV="1">
            <a:off x="3851920" y="4248377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下矢印 106"/>
          <p:cNvSpPr/>
          <p:nvPr/>
        </p:nvSpPr>
        <p:spPr>
          <a:xfrm flipV="1">
            <a:off x="6222578" y="4248377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角丸四角形 107"/>
          <p:cNvSpPr/>
          <p:nvPr/>
        </p:nvSpPr>
        <p:spPr>
          <a:xfrm>
            <a:off x="4835594" y="4647326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角丸四角形 108"/>
          <p:cNvSpPr/>
          <p:nvPr/>
        </p:nvSpPr>
        <p:spPr>
          <a:xfrm>
            <a:off x="1075016" y="4647326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108812" y="4647326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4860032" y="4647326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2" y="3781333"/>
            <a:ext cx="2810527" cy="369086"/>
          </a:xfrm>
          <a:prstGeom prst="rect">
            <a:avLst/>
          </a:prstGeom>
        </p:spPr>
      </p:pic>
      <p:pic>
        <p:nvPicPr>
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, \langle Q_{\rm(net)} Q_{\rm(tot)}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2538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86" y="3774997"/>
            <a:ext cx="3112254" cy="405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114" name="テキスト ボックス 113"/>
          <p:cNvSpPr txBox="1"/>
          <p:nvPr/>
        </p:nvSpPr>
        <p:spPr>
          <a:xfrm>
            <a:off x="934089" y="2664201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15" name="左中かっこ 114"/>
          <p:cNvSpPr/>
          <p:nvPr/>
        </p:nvSpPr>
        <p:spPr>
          <a:xfrm>
            <a:off x="611560" y="2691157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6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104556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 </a:t>
            </a:r>
            <a:r>
              <a:rPr kumimoji="1" lang="en-US" altLang="ja-JP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dirty="0" smtClean="0"/>
              <a:t> space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05" y="766857"/>
            <a:ext cx="4472764" cy="3076634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54766" y="2050746"/>
            <a:ext cx="76815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pion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4982" y="1467227"/>
            <a:ext cx="126509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nucleon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pions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nucleons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906" y="3199472"/>
            <a:ext cx="3762750" cy="2663334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7082042" y="135641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Y. Ohnishi+</a:t>
            </a:r>
          </a:p>
          <a:p>
            <a:r>
              <a:rPr lang="en-US" altLang="ja-JP" dirty="0" smtClean="0">
                <a:solidFill>
                  <a:schemeClr val="tx2"/>
                </a:solidFill>
              </a:rPr>
              <a:t>in preparation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3404" y="5862806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blast wave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surface</a:t>
            </a:r>
            <a:endParaRPr kumimoji="1" lang="ja-JP" altLang="en-US" sz="2400" dirty="0"/>
          </a:p>
        </p:txBody>
      </p:sp>
      <p:sp>
        <p:nvSpPr>
          <p:cNvPr id="11" name="フローチャート: 直接アクセス記憶 10"/>
          <p:cNvSpPr/>
          <p:nvPr/>
        </p:nvSpPr>
        <p:spPr>
          <a:xfrm>
            <a:off x="1037839" y="4725144"/>
            <a:ext cx="2767396" cy="1080120"/>
          </a:xfrm>
          <a:prstGeom prst="flowChartMagneticDru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0581" y="5830427"/>
            <a:ext cx="3986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Blast wave squeezes the </a:t>
            </a:r>
          </a:p>
          <a:p>
            <a:r>
              <a:rPr kumimoji="1" lang="en-US" altLang="ja-JP" sz="2400" dirty="0" smtClean="0"/>
              <a:t>distribution in rapidity space</a:t>
            </a:r>
            <a:endParaRPr kumimoji="1" lang="ja-JP" altLang="en-US" sz="2400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2267744" y="4225369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2398443" y="4221088"/>
            <a:ext cx="103744" cy="65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2051720" y="4225369"/>
            <a:ext cx="7200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 flipV="1">
            <a:off x="1835696" y="4005063"/>
            <a:ext cx="864096" cy="889260"/>
          </a:xfrm>
          <a:prstGeom prst="downArrow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00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94" y="3868654"/>
            <a:ext cx="270314" cy="4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リーフォーム 26"/>
          <p:cNvSpPr/>
          <p:nvPr/>
        </p:nvSpPr>
        <p:spPr>
          <a:xfrm>
            <a:off x="1475656" y="2024799"/>
            <a:ext cx="5040562" cy="2100127"/>
          </a:xfrm>
          <a:custGeom>
            <a:avLst/>
            <a:gdLst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1218" h="1312985">
                <a:moveTo>
                  <a:pt x="0" y="4689"/>
                </a:moveTo>
                <a:cubicBezTo>
                  <a:pt x="214838" y="209774"/>
                  <a:pt x="1288457" y="1313766"/>
                  <a:pt x="1645920" y="1312985"/>
                </a:cubicBezTo>
                <a:cubicBezTo>
                  <a:pt x="2003383" y="1312204"/>
                  <a:pt x="3066105" y="226058"/>
                  <a:pt x="3301218" y="0"/>
                </a:cubicBezTo>
              </a:path>
            </a:pathLst>
          </a:cu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Time Evolution of Fluctuations  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547664" y="4652800"/>
            <a:ext cx="4968552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3995938" y="2024800"/>
            <a:ext cx="2628000" cy="262800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 flipV="1">
            <a:off x="1367937" y="2024800"/>
            <a:ext cx="2628000" cy="262800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 flipH="1">
            <a:off x="1475656" y="1844824"/>
            <a:ext cx="5040561" cy="1493974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7147"/>
              <a:gd name="connsiteX1" fmla="*/ 1249635 w 2485624"/>
              <a:gd name="connsiteY1" fmla="*/ 977142 h 977147"/>
              <a:gd name="connsiteX2" fmla="*/ 2485624 w 2485624"/>
              <a:gd name="connsiteY2" fmla="*/ 11492 h 977147"/>
              <a:gd name="connsiteX0" fmla="*/ 0 w 2485624"/>
              <a:gd name="connsiteY0" fmla="*/ 0 h 977147"/>
              <a:gd name="connsiteX1" fmla="*/ 1249635 w 2485624"/>
              <a:gd name="connsiteY1" fmla="*/ 977142 h 977147"/>
              <a:gd name="connsiteX2" fmla="*/ 2485624 w 2485624"/>
              <a:gd name="connsiteY2" fmla="*/ 11492 h 977147"/>
              <a:gd name="connsiteX0" fmla="*/ 0 w 2485624"/>
              <a:gd name="connsiteY0" fmla="*/ 0 h 977146"/>
              <a:gd name="connsiteX1" fmla="*/ 1249635 w 2485624"/>
              <a:gd name="connsiteY1" fmla="*/ 977142 h 977146"/>
              <a:gd name="connsiteX2" fmla="*/ 2485624 w 2485624"/>
              <a:gd name="connsiteY2" fmla="*/ 11492 h 977146"/>
              <a:gd name="connsiteX0" fmla="*/ 0 w 2485624"/>
              <a:gd name="connsiteY0" fmla="*/ 0 h 977146"/>
              <a:gd name="connsiteX1" fmla="*/ 1249635 w 2485624"/>
              <a:gd name="connsiteY1" fmla="*/ 977142 h 977146"/>
              <a:gd name="connsiteX2" fmla="*/ 2485624 w 2485624"/>
              <a:gd name="connsiteY2" fmla="*/ 11492 h 977146"/>
              <a:gd name="connsiteX0" fmla="*/ 0 w 2485624"/>
              <a:gd name="connsiteY0" fmla="*/ 0 h 977146"/>
              <a:gd name="connsiteX1" fmla="*/ 1249635 w 2485624"/>
              <a:gd name="connsiteY1" fmla="*/ 977142 h 977146"/>
              <a:gd name="connsiteX2" fmla="*/ 2485624 w 2485624"/>
              <a:gd name="connsiteY2" fmla="*/ 11492 h 97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7146">
                <a:moveTo>
                  <a:pt x="0" y="0"/>
                </a:moveTo>
                <a:cubicBezTo>
                  <a:pt x="318906" y="382364"/>
                  <a:pt x="892833" y="975227"/>
                  <a:pt x="1249635" y="977142"/>
                </a:cubicBezTo>
                <a:cubicBezTo>
                  <a:pt x="1602016" y="979057"/>
                  <a:pt x="2193626" y="331766"/>
                  <a:pt x="2485624" y="11492"/>
                </a:cubicBezTo>
              </a:path>
            </a:pathLst>
          </a:custGeom>
          <a:solidFill>
            <a:srgbClr val="0070C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flipH="1">
            <a:off x="1475655" y="1496925"/>
            <a:ext cx="5040561" cy="1094548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7147"/>
              <a:gd name="connsiteX1" fmla="*/ 1249635 w 2485624"/>
              <a:gd name="connsiteY1" fmla="*/ 977142 h 977147"/>
              <a:gd name="connsiteX2" fmla="*/ 2485624 w 2485624"/>
              <a:gd name="connsiteY2" fmla="*/ 11492 h 97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7147">
                <a:moveTo>
                  <a:pt x="0" y="0"/>
                </a:moveTo>
                <a:cubicBezTo>
                  <a:pt x="425003" y="505496"/>
                  <a:pt x="835364" y="975227"/>
                  <a:pt x="1249635" y="977142"/>
                </a:cubicBezTo>
                <a:cubicBezTo>
                  <a:pt x="1663906" y="979057"/>
                  <a:pt x="2047742" y="478351"/>
                  <a:pt x="2485624" y="1149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475654" y="1412776"/>
            <a:ext cx="51482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3995937" y="1556792"/>
            <a:ext cx="1" cy="3888432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3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図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6673" y="1340768"/>
            <a:ext cx="7366155" cy="568863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84" y="1826190"/>
            <a:ext cx="176869" cy="3677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Time Evolution of Fluctuations  </a:t>
            </a:r>
            <a:endParaRPr kumimoji="1" lang="ja-JP" altLang="en-US" dirty="0"/>
          </a:p>
        </p:txBody>
      </p:sp>
      <p:sp>
        <p:nvSpPr>
          <p:cNvPr id="4" name="二等辺三角形 3"/>
          <p:cNvSpPr/>
          <p:nvPr/>
        </p:nvSpPr>
        <p:spPr>
          <a:xfrm flipV="1">
            <a:off x="1204558" y="1530271"/>
            <a:ext cx="1872208" cy="4338534"/>
          </a:xfrm>
          <a:prstGeom prst="triangl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204558" y="954207"/>
            <a:ext cx="1872208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29" y="1615618"/>
            <a:ext cx="480113" cy="3480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492087" y="102593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888238">
            <a:off x="298812" y="369351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822590">
            <a:off x="118878" y="2904818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61093" y="211726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 smtClean="0"/>
              <a:t>continues to change until kinetic </a:t>
            </a:r>
            <a:r>
              <a:rPr kumimoji="1" lang="en-US" altLang="ja-JP" sz="2400" dirty="0" err="1" smtClean="0"/>
              <a:t>freezeout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due to diffusion.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093296"/>
            <a:ext cx="244358" cy="260648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V="1">
            <a:off x="2116616" y="2543188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1914523" y="2543188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2223419" y="2549146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1574279" y="2456916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 flipV="1">
            <a:off x="1372186" y="2456916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1187624" y="2456916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5" name="グループ化 24"/>
          <p:cNvGrpSpPr/>
          <p:nvPr/>
        </p:nvGrpSpPr>
        <p:grpSpPr>
          <a:xfrm flipH="1">
            <a:off x="2722441" y="2456916"/>
            <a:ext cx="386655" cy="439076"/>
            <a:chOff x="6283144" y="3429000"/>
            <a:chExt cx="386655" cy="439076"/>
          </a:xfrm>
        </p:grpSpPr>
        <p:cxnSp>
          <p:nvCxnSpPr>
            <p:cNvPr id="22" name="直線矢印コネクタ 21"/>
            <p:cNvCxnSpPr/>
            <p:nvPr/>
          </p:nvCxnSpPr>
          <p:spPr>
            <a:xfrm flipV="1">
              <a:off x="6669799" y="3429000"/>
              <a:ext cx="0" cy="439076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H="1" flipV="1">
              <a:off x="6467706" y="3429000"/>
              <a:ext cx="108506" cy="43204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H="1" flipV="1">
              <a:off x="6283144" y="3429000"/>
              <a:ext cx="178183" cy="41116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7" name="直線コネクタ 26"/>
          <p:cNvCxnSpPr/>
          <p:nvPr/>
        </p:nvCxnSpPr>
        <p:spPr>
          <a:xfrm flipV="1">
            <a:off x="2331925" y="4953744"/>
            <a:ext cx="120070" cy="419472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 flipV="1">
            <a:off x="2223419" y="4941168"/>
            <a:ext cx="108506" cy="432048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2361730" y="4544440"/>
            <a:ext cx="131143" cy="232778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2456828" y="4819892"/>
            <a:ext cx="103673" cy="133852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2209330" y="4754474"/>
            <a:ext cx="154699" cy="209438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2560501" y="4563702"/>
            <a:ext cx="73453" cy="256322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2585227" y="3947729"/>
            <a:ext cx="137214" cy="342255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V="1">
            <a:off x="2331925" y="4035856"/>
            <a:ext cx="15979" cy="238768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585227" y="4258504"/>
            <a:ext cx="60047" cy="305199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 flipV="1">
            <a:off x="2329400" y="4258504"/>
            <a:ext cx="152154" cy="296066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2721547" y="3636954"/>
            <a:ext cx="94481" cy="303747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V="1">
            <a:off x="2339296" y="3662414"/>
            <a:ext cx="22434" cy="366818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 flipV="1">
            <a:off x="2665840" y="3382182"/>
            <a:ext cx="167007" cy="284383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 flipV="1">
            <a:off x="2149446" y="3401756"/>
            <a:ext cx="204790" cy="275715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2674306" y="2990499"/>
            <a:ext cx="94481" cy="384205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V="1">
            <a:off x="2140662" y="3049995"/>
            <a:ext cx="0" cy="361147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5757997" y="396999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kumimoji="1" lang="en-US" altLang="ja-JP" sz="2400" dirty="0" smtClean="0"/>
              <a:t>changes due to a conversion </a:t>
            </a:r>
            <a:r>
              <a:rPr lang="en-US" altLang="ja-JP" sz="2400" dirty="0" smtClean="0">
                <a:sym typeface="Wingdings" panose="05000000000000000000" pitchFamily="2" charset="2"/>
              </a:rPr>
              <a:t>y</a:t>
            </a:r>
            <a:r>
              <a:rPr lang="en-US" altLang="ja-JP" sz="2400" dirty="0"/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at kinetic </a:t>
            </a:r>
            <a:r>
              <a:rPr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300192" y="522920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“Thermal Blurring”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135660" y="1375621"/>
            <a:ext cx="259878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Particle # in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 rot="19858899">
            <a:off x="3378621" y="1963058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tx2">
                    <a:lumMod val="50000"/>
                  </a:schemeClr>
                </a:solidFill>
              </a:rPr>
              <a:t>freezeout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84843" cy="584775"/>
          </a:xfrm>
        </p:spPr>
        <p:txBody>
          <a:bodyPr/>
          <a:lstStyle/>
          <a:p>
            <a:r>
              <a:rPr kumimoji="1" lang="en-US" altLang="ja-JP" dirty="0" smtClean="0"/>
              <a:t> Non-Gaussian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BES  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179512" y="1826663"/>
            <a:ext cx="4115156" cy="325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55576" y="5373216"/>
            <a:ext cx="3470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PRL (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early</a:t>
            </a:r>
            <a:r>
              <a:rPr kumimoji="1" lang="en-US" altLang="ja-JP" sz="2400" dirty="0" smtClean="0"/>
              <a:t> 2014)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90061" y="5942028"/>
            <a:ext cx="3798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STAR, CPOD (</a:t>
            </a:r>
            <a:r>
              <a:rPr lang="en-US" altLang="ja-JP" sz="2400" dirty="0" smtClean="0">
                <a:solidFill>
                  <a:srgbClr val="FF0000"/>
                </a:solidFill>
              </a:rPr>
              <a:t>Nov., </a:t>
            </a:r>
            <a:r>
              <a:rPr lang="en-US" altLang="ja-JP" sz="2400" dirty="0" smtClean="0"/>
              <a:t>2014)</a:t>
            </a:r>
            <a:endParaRPr kumimoji="1" lang="ja-JP" altLang="en-US" sz="2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r="45719"/>
          <a:stretch/>
        </p:blipFill>
        <p:spPr>
          <a:xfrm>
            <a:off x="5146803" y="1432388"/>
            <a:ext cx="3385637" cy="43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266979" y="1327754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Enhancement?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16216" y="3321170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suppression?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6749611" y="3757543"/>
            <a:ext cx="397305" cy="5675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flipV="1">
            <a:off x="6288063" y="1861484"/>
            <a:ext cx="397305" cy="5844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472977" y="1700808"/>
            <a:ext cx="699386" cy="19144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7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240354" y="967638"/>
            <a:ext cx="5195742" cy="40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02788" y="510215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87780" y="5487615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window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384251" y="5064457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40354" y="1065790"/>
            <a:ext cx="4619678" cy="147942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43608" y="1302696"/>
            <a:ext cx="169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5536116" y="1268760"/>
            <a:ext cx="3535587" cy="2526320"/>
          </a:xfrm>
          <a:prstGeom prst="wedgeRoundRectCallout">
            <a:avLst>
              <a:gd name="adj1" fmla="val -54634"/>
              <a:gd name="adj2" fmla="val -8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680133" y="1364832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8064A2">
                    <a:lumMod val="50000"/>
                  </a:srgbClr>
                </a:solidFill>
              </a:rPr>
              <a:t>D-measure</a:t>
            </a:r>
            <a:endParaRPr lang="ja-JP" altLang="en-US" sz="2800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68682" y="2838091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rgbClr val="8064A2">
                    <a:lumMod val="50000"/>
                  </a:srgbClr>
                </a:solidFill>
              </a:rPr>
              <a:t>D</a:t>
            </a:r>
            <a:r>
              <a:rPr lang="en-US" altLang="ja-JP" sz="2400" dirty="0" smtClean="0">
                <a:solidFill>
                  <a:srgbClr val="8064A2">
                    <a:lumMod val="50000"/>
                  </a:srgbClr>
                </a:solidFill>
              </a:rPr>
              <a:t> ~ 3-4 </a:t>
            </a:r>
            <a:r>
              <a:rPr lang="en-US" altLang="ja-JP" sz="2400" dirty="0" err="1" smtClean="0">
                <a:solidFill>
                  <a:srgbClr val="8064A2">
                    <a:lumMod val="50000"/>
                  </a:srgbClr>
                </a:solidFill>
              </a:rPr>
              <a:t>Hadronic</a:t>
            </a:r>
            <a:endParaRPr lang="en-US" altLang="ja-JP" sz="2400" dirty="0" smtClean="0">
              <a:solidFill>
                <a:srgbClr val="8064A2">
                  <a:lumMod val="50000"/>
                </a:srgb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rgbClr val="8064A2">
                    <a:lumMod val="50000"/>
                  </a:srgbClr>
                </a:solidFill>
              </a:rPr>
              <a:t>D</a:t>
            </a:r>
            <a:r>
              <a:rPr lang="en-US" altLang="ja-JP" sz="2400" dirty="0" smtClean="0">
                <a:solidFill>
                  <a:srgbClr val="8064A2">
                    <a:lumMod val="50000"/>
                  </a:srgbClr>
                </a:solidFill>
              </a:rPr>
              <a:t> ~ 1-1.5 Quark</a:t>
            </a:r>
            <a:endParaRPr lang="ja-JP" altLang="en-US" sz="2400" dirty="0">
              <a:solidFill>
                <a:srgbClr val="8064A2">
                  <a:lumMod val="50000"/>
                </a:srgbClr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65" y="1891616"/>
            <a:ext cx="2376264" cy="841368"/>
          </a:xfrm>
          <a:prstGeom prst="rect">
            <a:avLst/>
          </a:prstGeom>
        </p:spPr>
      </p:pic>
      <p:sp>
        <p:nvSpPr>
          <p:cNvPr id="29" name="左中かっこ 28"/>
          <p:cNvSpPr/>
          <p:nvPr/>
        </p:nvSpPr>
        <p:spPr>
          <a:xfrm>
            <a:off x="5854731" y="2910099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2354537" y="2610535"/>
            <a:ext cx="483688" cy="6705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13623" y="2721051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/>
                </a:solidFill>
              </a:rPr>
              <a:t>suppression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748" y="4237803"/>
            <a:ext cx="3170724" cy="2448642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76256" y="416448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</a:t>
            </a:r>
            <a:endParaRPr kumimoji="1" lang="ja-JP" altLang="en-US" sz="2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407676" y="62584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z</a:t>
            </a:r>
            <a:endParaRPr kumimoji="1" lang="ja-JP" altLang="en-US" sz="2000" dirty="0"/>
          </a:p>
        </p:txBody>
      </p:sp>
      <p:sp>
        <p:nvSpPr>
          <p:cNvPr id="35" name="二等辺三角形 34"/>
          <p:cNvSpPr/>
          <p:nvPr/>
        </p:nvSpPr>
        <p:spPr>
          <a:xfrm flipV="1">
            <a:off x="6813213" y="4543874"/>
            <a:ext cx="769500" cy="1641073"/>
          </a:xfrm>
          <a:prstGeom prst="triangle">
            <a:avLst/>
          </a:prstGeom>
          <a:solidFill>
            <a:schemeClr val="accent3">
              <a:lumMod val="60000"/>
              <a:lumOff val="40000"/>
              <a:alpha val="6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7194791" y="4117275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4704" y="715652"/>
            <a:ext cx="8174713" cy="6313748"/>
          </a:xfrm>
          <a:prstGeom prst="rect">
            <a:avLst/>
          </a:prstGeom>
          <a:scene3d>
            <a:camera prst="perspectiveRelaxedModerately">
              <a:rot lat="19634567" lon="1439850" rev="20787404"/>
            </a:camera>
            <a:lightRig rig="flat" dir="t"/>
          </a:scene3d>
        </p:spPr>
      </p:pic>
      <p:sp>
        <p:nvSpPr>
          <p:cNvPr id="6" name="角丸四角形 5"/>
          <p:cNvSpPr/>
          <p:nvPr/>
        </p:nvSpPr>
        <p:spPr>
          <a:xfrm>
            <a:off x="5678459" y="1208098"/>
            <a:ext cx="3391905" cy="4381142"/>
          </a:xfrm>
          <a:prstGeom prst="roundRect">
            <a:avLst>
              <a:gd name="adj" fmla="val 1292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8727" y="1757227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 smtClean="0"/>
              <a:t>continues to change until kinetic </a:t>
            </a:r>
            <a:r>
              <a:rPr kumimoji="1" lang="en-US" altLang="ja-JP" sz="2400" dirty="0" err="1" smtClean="0"/>
              <a:t>freezeout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due to </a:t>
            </a:r>
            <a:r>
              <a:rPr lang="en-US" altLang="ja-JP" sz="2400" dirty="0" smtClean="0">
                <a:solidFill>
                  <a:srgbClr val="FF0000"/>
                </a:solidFill>
              </a:rPr>
              <a:t>diffusion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5631" y="3428999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kumimoji="1" lang="en-US" altLang="ja-JP" sz="2400" dirty="0" smtClean="0"/>
              <a:t>changes due to a conversion </a:t>
            </a:r>
            <a:r>
              <a:rPr lang="en-US" altLang="ja-JP" sz="2400" dirty="0" smtClean="0">
                <a:sym typeface="Wingdings" panose="05000000000000000000" pitchFamily="2" charset="2"/>
              </a:rPr>
              <a:t>y</a:t>
            </a:r>
            <a:r>
              <a:rPr lang="en-US" altLang="ja-JP" sz="2400" dirty="0"/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at kinetic </a:t>
            </a:r>
            <a:r>
              <a:rPr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37826" y="4688201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“Thermal Blurring”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35660" y="1015580"/>
            <a:ext cx="259878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Particle # in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39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4704" y="715652"/>
            <a:ext cx="8174713" cy="6313748"/>
          </a:xfrm>
          <a:prstGeom prst="rect">
            <a:avLst/>
          </a:prstGeom>
          <a:scene3d>
            <a:camera prst="perspectiveRelaxedModerately">
              <a:rot lat="19634567" lon="1439850" rev="20787404"/>
            </a:camera>
            <a:lightRig rig="flat" dir="t"/>
          </a:scene3d>
        </p:spPr>
      </p:pic>
      <p:sp>
        <p:nvSpPr>
          <p:cNvPr id="6" name="角丸四角形 5"/>
          <p:cNvSpPr/>
          <p:nvPr/>
        </p:nvSpPr>
        <p:spPr>
          <a:xfrm>
            <a:off x="5678459" y="1208098"/>
            <a:ext cx="3391905" cy="4381142"/>
          </a:xfrm>
          <a:prstGeom prst="roundRect">
            <a:avLst>
              <a:gd name="adj" fmla="val 1292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8727" y="1757227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 smtClean="0"/>
              <a:t>continues to change until kinetic </a:t>
            </a:r>
            <a:r>
              <a:rPr kumimoji="1" lang="en-US" altLang="ja-JP" sz="2400" dirty="0" err="1" smtClean="0"/>
              <a:t>freezeout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due to </a:t>
            </a:r>
            <a:r>
              <a:rPr lang="en-US" altLang="ja-JP" sz="2400" dirty="0" smtClean="0">
                <a:solidFill>
                  <a:srgbClr val="FF0000"/>
                </a:solidFill>
              </a:rPr>
              <a:t>diffusion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5631" y="3428999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kumimoji="1" lang="en-US" altLang="ja-JP" sz="2400" dirty="0" smtClean="0"/>
              <a:t>changes due to a conversion </a:t>
            </a:r>
            <a:r>
              <a:rPr lang="en-US" altLang="ja-JP" sz="2400" dirty="0" smtClean="0">
                <a:sym typeface="Wingdings" panose="05000000000000000000" pitchFamily="2" charset="2"/>
              </a:rPr>
              <a:t>y</a:t>
            </a:r>
            <a:r>
              <a:rPr lang="en-US" altLang="ja-JP" sz="2400" dirty="0"/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at kinetic </a:t>
            </a:r>
            <a:r>
              <a:rPr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37826" y="4688201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“Thermal Blurring”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35660" y="1015580"/>
            <a:ext cx="259878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Particle # in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261" y="610221"/>
            <a:ext cx="2364965" cy="5123035"/>
          </a:xfrm>
          <a:prstGeom prst="rect">
            <a:avLst/>
          </a:prstGeom>
          <a:scene3d>
            <a:camera prst="perspectiveRelaxedModerately">
              <a:rot lat="19634567" lon="1439850" rev="20787404"/>
            </a:camera>
            <a:lightRig rig="flat" dir="t"/>
          </a:scene3d>
        </p:spPr>
      </p:pic>
    </p:spTree>
    <p:extLst>
      <p:ext uri="{BB962C8B-B14F-4D97-AF65-F5344CB8AC3E}">
        <p14:creationId xmlns:p14="http://schemas.microsoft.com/office/powerpoint/2010/main" val="31053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051720" y="1412776"/>
            <a:ext cx="5301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Thermal Blurring</a:t>
            </a:r>
            <a:endParaRPr kumimoji="1" lang="ja-JP" altLang="en-US" sz="5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220932"/>
            <a:ext cx="4402383" cy="3637068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 rot="1211770">
            <a:off x="4402151" y="3711878"/>
            <a:ext cx="1066061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 rot="1273943">
            <a:off x="3814536" y="3282807"/>
            <a:ext cx="1495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this effect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4932040" y="1628800"/>
            <a:ext cx="4104456" cy="48245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54178" cy="584775"/>
          </a:xfrm>
        </p:spPr>
        <p:txBody>
          <a:bodyPr/>
          <a:lstStyle/>
          <a:p>
            <a:r>
              <a:rPr kumimoji="1" lang="en-US" altLang="ja-JP" dirty="0" smtClean="0"/>
              <a:t> Thermal Blurring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08646" y="1992813"/>
            <a:ext cx="3712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coordinate-space rapidity</a:t>
            </a:r>
          </a:p>
          <a:p>
            <a:pPr algn="ctr"/>
            <a:r>
              <a:rPr kumimoji="1" lang="en-US" altLang="ja-JP" sz="2400" dirty="0" smtClean="0"/>
              <a:t>of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medium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00631" y="3717032"/>
            <a:ext cx="372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momentum-space rapidity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000000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7734" y="3136736"/>
            <a:ext cx="539903" cy="18864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ne&#10;\end{align*}&lt;/body&gt;&#10;  &lt;fcolor&gt;FF000000&lt;/fcolor&gt;&#10;  &lt;bcolor&gt;FFFFFFFF&lt;/bcolor&gt;&#10;  &lt;transparent&gt;True&lt;/transparent&gt;&#10;  &lt;resolution&gt;1800&lt;/resolution&gt;&#10;  &lt;imageh&gt;232&lt;/imageh&gt;&#10;  &lt;imagew&gt;16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7733" y="4326531"/>
            <a:ext cx="539903" cy="75456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092180" y="5169463"/>
            <a:ext cx="3698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coordinate</a:t>
            </a:r>
            <a:r>
              <a:rPr kumimoji="1" lang="en-US" altLang="ja-JP" sz="2400" dirty="0" smtClean="0"/>
              <a:t>-space rapidity of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individual particles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88024" y="959624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Under </a:t>
            </a:r>
            <a:r>
              <a:rPr kumimoji="1" lang="en-US" altLang="ja-JP" sz="2400" dirty="0" err="1" smtClean="0"/>
              <a:t>Bjorken</a:t>
            </a:r>
            <a:r>
              <a:rPr kumimoji="1" lang="en-US" altLang="ja-JP" sz="2400" dirty="0" smtClean="0"/>
              <a:t> picture,</a:t>
            </a:r>
            <a:endParaRPr kumimoji="1" lang="ja-JP" altLang="en-US" sz="2400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1" y="1824588"/>
            <a:ext cx="176869" cy="3677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p_z}E=v_z=\frac zt&#10;\end{align*}&lt;/body&gt;&#10;  &lt;fcolor&gt;FF000000&lt;/fcolor&gt;&#10;  &lt;bcolor&gt;FFFFFFFF&lt;/bcolor&gt;&#10;  &lt;transparent&gt;True&lt;/transparent&gt;&#10;  &lt;resolution&gt;1800&lt;/resolution&gt;&#10;  &lt;imageh&gt;451&lt;/imageh&gt;&#10;  &lt;imagew&gt;1334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01" y="1232234"/>
            <a:ext cx="1835917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13288</TotalTime>
  <Words>898</Words>
  <Application>Microsoft Office PowerPoint</Application>
  <PresentationFormat>画面に合わせる (4:3)</PresentationFormat>
  <Paragraphs>253</Paragraphs>
  <Slides>33</Slides>
  <Notes>33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33</vt:i4>
      </vt:variant>
    </vt:vector>
  </HeadingPairs>
  <TitlesOfParts>
    <vt:vector size="49" baseType="lpstr">
      <vt:lpstr>ＭＳ Ｐゴシック</vt:lpstr>
      <vt:lpstr>Arial</vt:lpstr>
      <vt:lpstr>Calibri</vt:lpstr>
      <vt:lpstr>Symbol</vt:lpstr>
      <vt:lpstr>Times New Roman</vt:lpstr>
      <vt:lpstr>Wingdings</vt:lpstr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Diffusion of non-Gaussian fluctuations of conserved charges</vt:lpstr>
      <vt:lpstr> Beam-Energy Scan  </vt:lpstr>
      <vt:lpstr> Beam-Energy Scan  </vt:lpstr>
      <vt:lpstr> Non-Gaussian Cumulants @ BES  </vt:lpstr>
      <vt:lpstr> Dh Dependence @ ALICE  </vt:lpstr>
      <vt:lpstr> Time Evolution of Fluctuations  </vt:lpstr>
      <vt:lpstr> Time Evolution of Fluctuations  </vt:lpstr>
      <vt:lpstr>PowerPoint プレゼンテーション</vt:lpstr>
      <vt:lpstr> Thermal Blurring  </vt:lpstr>
      <vt:lpstr> Thermal distribution in h space  </vt:lpstr>
      <vt:lpstr> Centrality Dependence  </vt:lpstr>
      <vt:lpstr> Centrality Dependence  </vt:lpstr>
      <vt:lpstr>PowerPoint プレゼンテーション</vt:lpstr>
      <vt:lpstr> &lt;dNQ4&gt; @ LHC ?  </vt:lpstr>
      <vt:lpstr> &lt;dNQ4&gt; @ LHC ?  </vt:lpstr>
      <vt:lpstr> How to Introduce Non-Gaussianity?  </vt:lpstr>
      <vt:lpstr> How to Introduce Non-Gaussianity?  </vt:lpstr>
      <vt:lpstr> A Brownian Particle’s Model  </vt:lpstr>
      <vt:lpstr> A Brownian Particle’s Model  </vt:lpstr>
      <vt:lpstr> Baryons in Hadronic Phase  </vt:lpstr>
      <vt:lpstr> Diffusion + Thermal Blurring  </vt:lpstr>
      <vt:lpstr> Dh Dependence: 4th order  </vt:lpstr>
      <vt:lpstr> Dh Dependence: 4th order  </vt:lpstr>
      <vt:lpstr> Dh Dependence: 3rd order  </vt:lpstr>
      <vt:lpstr> 4th order : Large Initial Fluc.</vt:lpstr>
      <vt:lpstr> Dh Dependence @ STAR  </vt:lpstr>
      <vt:lpstr> Summary  </vt:lpstr>
      <vt:lpstr> Future Studies  </vt:lpstr>
      <vt:lpstr> Very Low Energy Collisions  </vt:lpstr>
      <vt:lpstr> Initial Condition @ Hadronization  </vt:lpstr>
      <vt:lpstr> Thermal distribution in h space  </vt:lpstr>
      <vt:lpstr> Time Evolution of Fluctuations  </vt:lpstr>
      <vt:lpstr> Time Evolution of Fluctuations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Masakiyo Kitazawa</cp:lastModifiedBy>
  <cp:revision>894</cp:revision>
  <dcterms:created xsi:type="dcterms:W3CDTF">2011-06-07T09:50:32Z</dcterms:created>
  <dcterms:modified xsi:type="dcterms:W3CDTF">2015-09-01T06:05:15Z</dcterms:modified>
</cp:coreProperties>
</file>