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2"/>
  </p:sldMasterIdLst>
  <p:notesMasterIdLst>
    <p:notesMasterId r:id="rId61"/>
  </p:notesMasterIdLst>
  <p:sldIdLst>
    <p:sldId id="256" r:id="rId3"/>
    <p:sldId id="258" r:id="rId4"/>
    <p:sldId id="296" r:id="rId5"/>
    <p:sldId id="304" r:id="rId6"/>
    <p:sldId id="259" r:id="rId7"/>
    <p:sldId id="269" r:id="rId8"/>
    <p:sldId id="283" r:id="rId9"/>
    <p:sldId id="285" r:id="rId10"/>
    <p:sldId id="284" r:id="rId11"/>
    <p:sldId id="260" r:id="rId12"/>
    <p:sldId id="286" r:id="rId13"/>
    <p:sldId id="305" r:id="rId14"/>
    <p:sldId id="306" r:id="rId15"/>
    <p:sldId id="261" r:id="rId16"/>
    <p:sldId id="307" r:id="rId17"/>
    <p:sldId id="265" r:id="rId18"/>
    <p:sldId id="289" r:id="rId19"/>
    <p:sldId id="290" r:id="rId20"/>
    <p:sldId id="271" r:id="rId21"/>
    <p:sldId id="267" r:id="rId22"/>
    <p:sldId id="274" r:id="rId23"/>
    <p:sldId id="273" r:id="rId24"/>
    <p:sldId id="272" r:id="rId25"/>
    <p:sldId id="308" r:id="rId26"/>
    <p:sldId id="309" r:id="rId27"/>
    <p:sldId id="323" r:id="rId28"/>
    <p:sldId id="322" r:id="rId29"/>
    <p:sldId id="324" r:id="rId30"/>
    <p:sldId id="325" r:id="rId31"/>
    <p:sldId id="262" r:id="rId32"/>
    <p:sldId id="275" r:id="rId33"/>
    <p:sldId id="330" r:id="rId34"/>
    <p:sldId id="326" r:id="rId35"/>
    <p:sldId id="310" r:id="rId36"/>
    <p:sldId id="276" r:id="rId37"/>
    <p:sldId id="298" r:id="rId38"/>
    <p:sldId id="302" r:id="rId39"/>
    <p:sldId id="278" r:id="rId40"/>
    <p:sldId id="299" r:id="rId41"/>
    <p:sldId id="292" r:id="rId42"/>
    <p:sldId id="291" r:id="rId43"/>
    <p:sldId id="301" r:id="rId44"/>
    <p:sldId id="311" r:id="rId45"/>
    <p:sldId id="313" r:id="rId46"/>
    <p:sldId id="314" r:id="rId47"/>
    <p:sldId id="297" r:id="rId48"/>
    <p:sldId id="328" r:id="rId49"/>
    <p:sldId id="327" r:id="rId50"/>
    <p:sldId id="315" r:id="rId51"/>
    <p:sldId id="329" r:id="rId52"/>
    <p:sldId id="320" r:id="rId53"/>
    <p:sldId id="319" r:id="rId54"/>
    <p:sldId id="316" r:id="rId55"/>
    <p:sldId id="318" r:id="rId56"/>
    <p:sldId id="321" r:id="rId57"/>
    <p:sldId id="317" r:id="rId58"/>
    <p:sldId id="280" r:id="rId59"/>
    <p:sldId id="282" r:id="rId6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62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6600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5.fntdata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1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BCB6-39A2-4554-8C09-E4EF6C637DF2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3F0E-96CF-4B50-897C-E7F775A8B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3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34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26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3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45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22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85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16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71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501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52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35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957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983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179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701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849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887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78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723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253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0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63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105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12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6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54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28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73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8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57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65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05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8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61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7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9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9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6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77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12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8DC5-DC4D-44FB-AC99-C6A415E22815}" type="datetimeFigureOut">
              <a:rPr kumimoji="1" lang="ja-JP" altLang="en-US" smtClean="0"/>
              <a:t>2015/9/22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2000" y="835493"/>
            <a:ext cx="7920000" cy="2387600"/>
          </a:xfrm>
        </p:spPr>
        <p:txBody>
          <a:bodyPr>
            <a:normAutofit/>
          </a:bodyPr>
          <a:lstStyle/>
          <a:p>
            <a:r>
              <a:rPr lang="en-US" altLang="ja-JP" sz="6600" dirty="0" smtClean="0"/>
              <a:t>QCD Thermodynamics</a:t>
            </a:r>
            <a:br>
              <a:rPr lang="en-US" altLang="ja-JP" sz="6600" dirty="0" smtClean="0"/>
            </a:br>
            <a:r>
              <a:rPr lang="en-US" altLang="ja-JP" sz="6600" dirty="0" smtClean="0"/>
              <a:t>from </a:t>
            </a:r>
            <a:r>
              <a:rPr lang="en-US" altLang="ja-JP" sz="6600" dirty="0"/>
              <a:t>G</a:t>
            </a:r>
            <a:r>
              <a:rPr lang="en-US" altLang="ja-JP" sz="6600" dirty="0" smtClean="0"/>
              <a:t>radient </a:t>
            </a:r>
            <a:r>
              <a:rPr lang="en-US" altLang="ja-JP" sz="6600" dirty="0"/>
              <a:t>F</a:t>
            </a:r>
            <a:r>
              <a:rPr lang="en-US" altLang="ja-JP" sz="6600" dirty="0" smtClean="0"/>
              <a:t>low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799261"/>
            <a:ext cx="6858000" cy="1655762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Masakiyo Kitazawa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FlowQCD</a:t>
            </a:r>
            <a:r>
              <a:rPr lang="en-US" altLang="ja-JP" sz="2400" dirty="0" smtClean="0"/>
              <a:t> Collaboration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Hatsuda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Iritani</a:t>
            </a:r>
            <a:r>
              <a:rPr kumimoji="1" lang="en-US" altLang="ja-JP" sz="2400" dirty="0" smtClean="0"/>
              <a:t>, Itou, MK, Suzuki)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9276" y="6221506"/>
            <a:ext cx="542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XQCD2015, 2015/Sep./22, Wuhan, </a:t>
            </a:r>
            <a:r>
              <a:rPr lang="en-US" altLang="ja-JP" sz="2400" dirty="0" smtClean="0"/>
              <a:t>China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03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52277" y="2912322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33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000000&lt;/fcolor&gt;&#10;  &lt;bcolor&gt;FFFFFFFF&lt;/bcolor&gt;&#10;  &lt;transparent&gt;True&lt;/transparent&gt;&#10;  &lt;resolution&gt;1800&lt;/resolution&gt;&#10;  &lt;imageh&gt;249&lt;/imageh&gt;&#10;  &lt;imagew&gt;13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8" y="3322925"/>
            <a:ext cx="1468967" cy="26352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①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8583" y="31315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②</a:t>
            </a:r>
            <a:endParaRPr kumimoji="1" lang="ja-JP" altLang="en-US" sz="36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000000&lt;/fcolor&gt;&#10;  &lt;bcolor&gt;FFFFFFFF&lt;/bcolor&gt;&#10;  &lt;transparent&gt;True&lt;/transparent&gt;&#10;  &lt;resolution&gt;1800&lt;/resolution&gt;&#10;  &lt;imageh&gt;548&lt;/imageh&gt;&#10;  &lt;imagew&gt;228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3131523"/>
            <a:ext cx="2415116" cy="579967"/>
          </a:xfrm>
          <a:prstGeom prst="rect">
            <a:avLst/>
          </a:prstGeom>
        </p:spPr>
      </p:pic>
      <p:sp>
        <p:nvSpPr>
          <p:cNvPr id="20" name="上カーブ矢印 19"/>
          <p:cNvSpPr/>
          <p:nvPr/>
        </p:nvSpPr>
        <p:spPr>
          <a:xfrm rot="16200000">
            <a:off x="6989067" y="2252206"/>
            <a:ext cx="1667438" cy="910273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566201" y="2420476"/>
            <a:ext cx="1506071" cy="57374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3" y="2559147"/>
            <a:ext cx="1091858" cy="294553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4694331" y="194808"/>
            <a:ext cx="2443067" cy="1194174"/>
          </a:xfrm>
          <a:prstGeom prst="wedgeRoundRectCallout">
            <a:avLst>
              <a:gd name="adj1" fmla="val -20833"/>
              <a:gd name="adj2" fmla="val 78265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6096001" y="304803"/>
            <a:ext cx="0" cy="941293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フリーフォーム 21"/>
          <p:cNvSpPr/>
          <p:nvPr/>
        </p:nvSpPr>
        <p:spPr>
          <a:xfrm>
            <a:off x="5389930" y="546823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250868" y="1075371"/>
            <a:ext cx="1813321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704801" y="29806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Gaussian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622611" y="1717556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5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52277" y="2912322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312031" y="3908612"/>
            <a:ext cx="4563035" cy="2805953"/>
          </a:xfrm>
          <a:prstGeom prst="roundRect">
            <a:avLst>
              <a:gd name="adj" fmla="val 1475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33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000000&lt;/fcolor&gt;&#10;  &lt;bcolor&gt;FFFFFFFF&lt;/bcolor&gt;&#10;  &lt;transparent&gt;True&lt;/transparent&gt;&#10;  &lt;resolution&gt;1800&lt;/resolution&gt;&#10;  &lt;imageh&gt;249&lt;/imageh&gt;&#10;  &lt;imagew&gt;13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8" y="3322925"/>
            <a:ext cx="1468967" cy="26352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①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8583" y="31315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②</a:t>
            </a:r>
            <a:endParaRPr kumimoji="1" lang="ja-JP" altLang="en-US" sz="36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000000&lt;/fcolor&gt;&#10;  &lt;bcolor&gt;FFFFFFFF&lt;/bcolor&gt;&#10;  &lt;transparent&gt;True&lt;/transparent&gt;&#10;  &lt;resolution&gt;1800&lt;/resolution&gt;&#10;  &lt;imageh&gt;548&lt;/imageh&gt;&#10;  &lt;imagew&gt;228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3131523"/>
            <a:ext cx="2415116" cy="5799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341057" y="3944244"/>
            <a:ext cx="279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YM</a:t>
            </a:r>
            <a:r>
              <a:rPr kumimoji="1" lang="ja-JP" alt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Gradient Flow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31" y="4568876"/>
            <a:ext cx="3040651" cy="47722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=\partial_\nu\partial_\nu A_\mu + \cdots&#10;\end{align*}&lt;/body&gt;&#10;  &lt;fcolor&gt;FF000000&lt;/fcolor&gt;&#10;  &lt;bcolor&gt;FFFFFFFF&lt;/bcolor&gt;&#10;  &lt;transparent&gt;True&lt;/transparent&gt;&#10;  &lt;resolution&gt;1800&lt;/resolution&gt;&#10;  &lt;imageh&gt;253&lt;/imageh&gt;&#10;  &lt;imagew&gt;165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13" y="5178729"/>
            <a:ext cx="2591719" cy="396196"/>
          </a:xfrm>
          <a:prstGeom prst="rect">
            <a:avLst/>
          </a:prstGeom>
        </p:spPr>
      </p:pic>
      <p:sp>
        <p:nvSpPr>
          <p:cNvPr id="20" name="上カーブ矢印 19"/>
          <p:cNvSpPr/>
          <p:nvPr/>
        </p:nvSpPr>
        <p:spPr>
          <a:xfrm rot="16200000">
            <a:off x="6989067" y="2252206"/>
            <a:ext cx="1667438" cy="910273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566201" y="2420476"/>
            <a:ext cx="1506071" cy="57374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3" y="2559147"/>
            <a:ext cx="1091858" cy="294553"/>
          </a:xfrm>
          <a:prstGeom prst="rect">
            <a:avLst/>
          </a:prstGeom>
        </p:spPr>
      </p:pic>
      <p:sp>
        <p:nvSpPr>
          <p:cNvPr id="31" name="角丸四角形吹き出し 30"/>
          <p:cNvSpPr/>
          <p:nvPr/>
        </p:nvSpPr>
        <p:spPr>
          <a:xfrm>
            <a:off x="4694331" y="194808"/>
            <a:ext cx="2443067" cy="1194174"/>
          </a:xfrm>
          <a:prstGeom prst="wedgeRoundRectCallout">
            <a:avLst>
              <a:gd name="adj1" fmla="val -20833"/>
              <a:gd name="adj2" fmla="val 78265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6096001" y="304803"/>
            <a:ext cx="0" cy="941293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フリーフォーム 27"/>
          <p:cNvSpPr/>
          <p:nvPr/>
        </p:nvSpPr>
        <p:spPr>
          <a:xfrm>
            <a:off x="5389930" y="546823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250868" y="1075371"/>
            <a:ext cx="1813321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704801" y="29806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Gaussian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622611" y="1717556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41650" y="5709791"/>
            <a:ext cx="357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Gauge invariant version of 4-dim. diffusion equation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7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735106" y="4926607"/>
            <a:ext cx="8104094" cy="162659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68" y="1430630"/>
            <a:ext cx="6286664" cy="986675"/>
          </a:xfrm>
          <a:prstGeom prst="rect">
            <a:avLst/>
          </a:prstGeom>
          <a:scene3d>
            <a:camera prst="perspectiveRelaxedModerately" fov="7200000"/>
            <a:lightRig rig="threePt" dir="t"/>
          </a:scene3d>
        </p:spPr>
      </p:pic>
      <p:sp>
        <p:nvSpPr>
          <p:cNvPr id="5" name="テキスト ボックス 4"/>
          <p:cNvSpPr txBox="1"/>
          <p:nvPr/>
        </p:nvSpPr>
        <p:spPr>
          <a:xfrm>
            <a:off x="1104961" y="2871289"/>
            <a:ext cx="693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= Continuous smoothing transformation of gauge field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04284" y="3442465"/>
            <a:ext cx="3431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t: “flow time” dim: [E</a:t>
            </a:r>
            <a:r>
              <a:rPr kumimoji="1" lang="en-US" altLang="ja-JP" sz="2400" baseline="30000" dirty="0" smtClean="0"/>
              <a:t>-2</a:t>
            </a:r>
            <a:r>
              <a:rPr kumimoji="1" lang="en-US" altLang="ja-JP" sz="2400" dirty="0" smtClean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smearing length 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r=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867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5" y="3896449"/>
            <a:ext cx="984362" cy="282706"/>
          </a:xfrm>
          <a:prstGeom prst="rect">
            <a:avLst/>
          </a:prstGeom>
        </p:spPr>
      </p:pic>
      <p:sp>
        <p:nvSpPr>
          <p:cNvPr id="8" name="左中かっこ 7"/>
          <p:cNvSpPr/>
          <p:nvPr/>
        </p:nvSpPr>
        <p:spPr>
          <a:xfrm>
            <a:off x="2662524" y="3518485"/>
            <a:ext cx="241759" cy="73704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5434" y="4981113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</a:rPr>
              <a:t>Remarks:</a:t>
            </a:r>
            <a:endParaRPr kumimoji="1" lang="ja-JP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26776" y="5504333"/>
            <a:ext cx="7145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All </a:t>
            </a:r>
            <a:r>
              <a:rPr lang="en-US" altLang="ja-JP" sz="2400" dirty="0"/>
              <a:t>observables are UV finite at t&gt;0. </a:t>
            </a:r>
            <a:r>
              <a:rPr lang="en-US" altLang="ja-JP" sz="2000" dirty="0" err="1">
                <a:solidFill>
                  <a:srgbClr val="002060"/>
                </a:solidFill>
              </a:rPr>
              <a:t>Luscher</a:t>
            </a:r>
            <a:r>
              <a:rPr lang="en-US" altLang="ja-JP" sz="2000" dirty="0">
                <a:solidFill>
                  <a:srgbClr val="002060"/>
                </a:solidFill>
              </a:rPr>
              <a:t>, Weiss, 2011</a:t>
            </a:r>
            <a:endParaRPr lang="ja-JP" alt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Smoothed </a:t>
            </a:r>
            <a:r>
              <a:rPr kumimoji="1" lang="en-US" altLang="ja-JP" sz="2400" dirty="0" smtClean="0"/>
              <a:t>field is no longer the original gauge field</a:t>
            </a:r>
            <a:r>
              <a:rPr kumimoji="1" lang="en-US" altLang="ja-JP" sz="2400" dirty="0" smtClean="0"/>
              <a:t>!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8650" y="1586754"/>
            <a:ext cx="6032126" cy="71310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 of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753" y="1676400"/>
            <a:ext cx="542565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Lattice spacing / reference scales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Energy-momentum tensor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thermodynamics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correlation functions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Topology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Running coupling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and </a:t>
            </a:r>
            <a:r>
              <a:rPr lang="en-US" altLang="ja-JP" sz="2800" dirty="0" err="1" smtClean="0"/>
              <a:t>etc</a:t>
            </a:r>
            <a:r>
              <a:rPr lang="en-US" altLang="ja-JP" sz="2800" dirty="0" smtClean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15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51647" y="1690689"/>
            <a:ext cx="6786282" cy="231471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Observables at Nonzero Flow </a:t>
            </a:r>
            <a:r>
              <a:rPr lang="en-US" altLang="ja-JP" sz="4000" dirty="0"/>
              <a:t>T</a:t>
            </a:r>
            <a:r>
              <a:rPr lang="en-US" altLang="ja-JP" sz="4000" dirty="0" smtClean="0"/>
              <a:t>ime</a:t>
            </a:r>
            <a:endParaRPr kumimoji="1" lang="ja-JP" altLang="en-US" sz="4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t&#10;\end{align*}&lt;/body&gt;&#10;  &lt;fcolor&gt;FF000000&lt;/fcolor&gt;&#10;  &lt;bcolor&gt;FFFFFFFF&lt;/bcolor&gt;&#10;  &lt;transparent&gt;True&lt;/transparent&gt;&#10;  &lt;resolution&gt;1800&lt;/resolution&gt;&#10;  &lt;imageh&gt;249&lt;/imageh&gt;&#10;  &lt;imagew&gt;43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33" y="1961804"/>
            <a:ext cx="1274044" cy="7276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57813" y="2969363"/>
            <a:ext cx="450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function of 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independent of renormalization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3528" y="4736168"/>
            <a:ext cx="3957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independent of lattice spacing</a:t>
            </a:r>
          </a:p>
          <a:p>
            <a:pPr algn="ctr"/>
            <a:r>
              <a:rPr lang="en-US" altLang="ja-JP" sz="2400" dirty="0" smtClean="0"/>
              <a:t>(up to O(a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) corrections)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691" y="4080311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Weisz, 2011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2406" y="6221580"/>
            <a:ext cx="745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 dep. can be used for the </a:t>
            </a:r>
            <a:r>
              <a:rPr kumimoji="1" lang="en-US" altLang="ja-JP" sz="2400" b="1" dirty="0" smtClean="0"/>
              <a:t>scale setting </a:t>
            </a:r>
            <a:r>
              <a:rPr kumimoji="1" lang="en-US" altLang="ja-JP" sz="2400" dirty="0" smtClean="0"/>
              <a:t>of the lattice.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3537360" y="1831000"/>
            <a:ext cx="2916012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右矢印 3"/>
          <p:cNvSpPr/>
          <p:nvPr/>
        </p:nvSpPr>
        <p:spPr>
          <a:xfrm>
            <a:off x="2694074" y="2049060"/>
            <a:ext cx="712514" cy="55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>
            <a:off x="2106707" y="3047994"/>
            <a:ext cx="170329" cy="6985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581398" y="4121860"/>
            <a:ext cx="2061883" cy="569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3581397" y="5664481"/>
            <a:ext cx="2061883" cy="569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2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51647" y="1690689"/>
            <a:ext cx="6786282" cy="231471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Observables at Nonzero Flow </a:t>
            </a:r>
            <a:r>
              <a:rPr lang="en-US" altLang="ja-JP" sz="4000" dirty="0"/>
              <a:t>T</a:t>
            </a:r>
            <a:r>
              <a:rPr lang="en-US" altLang="ja-JP" sz="4000" dirty="0" smtClean="0"/>
              <a:t>ime</a:t>
            </a:r>
            <a:endParaRPr kumimoji="1" lang="ja-JP" altLang="en-US" sz="4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t&#10;\end{align*}&lt;/body&gt;&#10;  &lt;fcolor&gt;FF000000&lt;/fcolor&gt;&#10;  &lt;bcolor&gt;FFFFFFFF&lt;/bcolor&gt;&#10;  &lt;transparent&gt;True&lt;/transparent&gt;&#10;  &lt;resolution&gt;1800&lt;/resolution&gt;&#10;  &lt;imageh&gt;249&lt;/imageh&gt;&#10;  &lt;imagew&gt;43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33" y="1961804"/>
            <a:ext cx="1274044" cy="7276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57813" y="2969363"/>
            <a:ext cx="450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function of 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independent of renormalization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3537360" y="1831000"/>
            <a:ext cx="2916012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右矢印 3"/>
          <p:cNvSpPr/>
          <p:nvPr/>
        </p:nvSpPr>
        <p:spPr>
          <a:xfrm>
            <a:off x="2694074" y="2049060"/>
            <a:ext cx="712514" cy="55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>
            <a:off x="2106707" y="3047994"/>
            <a:ext cx="170329" cy="6985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538253" y="4270310"/>
            <a:ext cx="4256123" cy="130943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56715" y="4270310"/>
            <a:ext cx="4037379" cy="130943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{\cal O} = t^2 E(t)&#10;\end{align*}&lt;/body&gt;&#10;  &lt;fcolor&gt;FF000000&lt;/fcolor&gt;&#10;  &lt;bcolor&gt;FFFFFFFF&lt;/bcolor&gt;&#10;  &lt;transparent&gt;True&lt;/transparent&gt;&#10;  &lt;resolution&gt;1800&lt;/resolution&gt;&#10;  &lt;imageh&gt;281&lt;/imageh&gt;&#10;  &lt;imagew&gt;118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78" y="4512644"/>
            <a:ext cx="1984258" cy="47172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E = \frac14 G_{\mu\nu}^a G_{\mu\nu}^a&#10;\end{align*}&lt;/body&gt;&#10;  &lt;fcolor&gt;FF000000&lt;/fcolor&gt;&#10;  &lt;bcolor&gt;FFFFFFFF&lt;/bcolor&gt;&#10;  &lt;transparent&gt;True&lt;/transparent&gt;&#10;  &lt;resolution&gt;1800&lt;/resolution&gt;&#10;  &lt;imageh&gt;505&lt;/imageh&gt;&#10;  &lt;imagew&gt;1565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48" y="5901568"/>
            <a:ext cx="2288240" cy="73837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93099" y="4472543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Choice 1: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89451" y="4472543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Choice 2: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38647" y="5122684"/>
            <a:ext cx="173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2010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89888" y="5122684"/>
            <a:ext cx="299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Budapest-Wuppertal</a:t>
            </a:r>
            <a:r>
              <a:rPr kumimoji="1" lang="en-US" altLang="ja-JP" sz="2000" dirty="0" smtClean="0"/>
              <a:t>, 2012</a:t>
            </a:r>
            <a:endParaRPr kumimoji="1" lang="ja-JP" altLang="en-US" sz="20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{\cal O} =t\frac{d}{dt} t^2 E(t)&#10;\end{align*}&lt;/body&gt;&#10;  &lt;fcolor&gt;FF000000&lt;/fcolor&gt;&#10;  &lt;bcolor&gt;FFFFFFFF&lt;/bcolor&gt;&#10;  &lt;transparent&gt;True&lt;/transparent&gt;&#10;  &lt;resolution&gt;1800&lt;/resolution&gt;&#10;  &lt;imageh&gt;514&lt;/imageh&gt;&#10;  &lt;imagew&gt;155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03" y="4376763"/>
            <a:ext cx="2214230" cy="73379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827495" y="5683962"/>
            <a:ext cx="412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discretization effect suppressed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50014"/>
          <a:stretch/>
        </p:blipFill>
        <p:spPr>
          <a:xfrm>
            <a:off x="171597" y="1317812"/>
            <a:ext cx="4373509" cy="3071159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88894" y="4362077"/>
            <a:ext cx="3371696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t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|_{t=t_0} =0.3&#10;\end{align*}&lt;/body&gt;&#10;  &lt;fcolor&gt;FF000000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7" y="4623281"/>
            <a:ext cx="2097742" cy="349624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96274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0:&#10;\end{align*}&lt;/body&gt;&#10;  &lt;fcolor&gt;FF000000&lt;/fcolor&gt;&#10;  &lt;bcolor&gt;FFFFFFFF&lt;/bcolor&gt;&#10;  &lt;transparent&gt;True&lt;/transparent&gt;&#10;  &lt;resolution&gt;1800&lt;/resolution&gt;&#10;  &lt;imageh&gt;197&lt;/imageh&gt;&#10;  &lt;imagew&gt;31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" y="4590905"/>
            <a:ext cx="609293" cy="38348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8" y="1554890"/>
            <a:ext cx="699247" cy="350872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730189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99015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" y="1317812"/>
            <a:ext cx="8749495" cy="3071159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778188" y="4357520"/>
            <a:ext cx="4003550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88894" y="4362077"/>
            <a:ext cx="3371696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712259" y="5360894"/>
            <a:ext cx="7225553" cy="141642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t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|_{t=t_0} =0.3&#10;\end{align*}&lt;/body&gt;&#10;  &lt;fcolor&gt;FF000000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7" y="4623281"/>
            <a:ext cx="2097742" cy="34962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 \frac{d}{dt} t^2 \langle E \rangle |_{t=w_0^2} =0.3&#10;\end{align*}&lt;/body&gt;&#10;  &lt;fcolor&gt;FF000000&lt;/fcolor&gt;&#10;  &lt;bcolor&gt;FFFFFFFF&lt;/bcolor&gt;&#10;  &lt;transparent&gt;True&lt;/transparent&gt;&#10;  &lt;resolution&gt;1800&lt;/resolution&gt;&#10;  &lt;imageh&gt;514&lt;/imageh&gt;&#10;  &lt;imagew&gt;215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4453945"/>
            <a:ext cx="2641192" cy="63055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96274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0:&#10;\end{align*}&lt;/body&gt;&#10;  &lt;fcolor&gt;FF000000&lt;/fcolor&gt;&#10;  &lt;bcolor&gt;FFFFFFFF&lt;/bcolor&gt;&#10;  &lt;transparent&gt;True&lt;/transparent&gt;&#10;  &lt;resolution&gt;1800&lt;/resolution&gt;&#10;  &lt;imageh&gt;197&lt;/imageh&gt;&#10;  &lt;imagew&gt;31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" y="4590905"/>
            <a:ext cx="609293" cy="38348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_0:&#10;\end{align*}&lt;/body&gt;&#10;  &lt;fcolor&gt;FF000000&lt;/fcolor&gt;&#10;  &lt;bcolor&gt;FFFFFFFF&lt;/bcolor&gt;&#10;  &lt;transparent&gt;True&lt;/transparent&gt;&#10;  &lt;resolution&gt;1800&lt;/resolution&gt;&#10;  &lt;imageh&gt;151&lt;/imageh&gt;&#10;  &lt;imagew&gt;4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42" y="4671603"/>
            <a:ext cx="778649" cy="29394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69540" y="5473899"/>
            <a:ext cx="484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Less statistical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fit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measurement of non-local obs.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56659" y="5843230"/>
            <a:ext cx="24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Advangate</a:t>
            </a:r>
            <a:r>
              <a:rPr lang="en-US" altLang="ja-JP" sz="2400" dirty="0" err="1" smtClean="0"/>
              <a:t>s</a:t>
            </a:r>
            <a:r>
              <a:rPr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3" name="左中かっこ 2"/>
          <p:cNvSpPr/>
          <p:nvPr/>
        </p:nvSpPr>
        <p:spPr>
          <a:xfrm>
            <a:off x="3612779" y="5611906"/>
            <a:ext cx="268942" cy="96818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8" y="1554890"/>
            <a:ext cx="699247" cy="35087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\frac{d}{dt} t^2\langle E\rangle&#10;\end{align*}&lt;/body&gt;&#10;  &lt;fcolor&gt;FF000000&lt;/fcolor&gt;&#10;  &lt;bcolor&gt;FFFFFFFF&lt;/bcolor&gt;&#10;  &lt;transparent&gt;True&lt;/transparent&gt;&#10;  &lt;resolution&gt;1800&lt;/resolution&gt;&#10;  &lt;imageh&gt;514&lt;/imageh&gt;&#10;  &lt;imagew&gt;92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7" y="1520801"/>
            <a:ext cx="1160001" cy="641809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730189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99015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43177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7733628" y="6097283"/>
            <a:ext cx="904957" cy="475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" y="1317812"/>
            <a:ext cx="8749495" cy="3071159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778188" y="4357520"/>
            <a:ext cx="4003550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88894" y="4362077"/>
            <a:ext cx="3371696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t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|_{t=t_0} =0.3&#10;\end{align*}&lt;/body&gt;&#10;  &lt;fcolor&gt;FF000000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7" y="4623281"/>
            <a:ext cx="2097742" cy="34962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 \frac{d}{dt} t^2 \langle E \rangle |_{t=w_0^2} =0.3&#10;\end{align*}&lt;/body&gt;&#10;  &lt;fcolor&gt;FF000000&lt;/fcolor&gt;&#10;  &lt;bcolor&gt;FFFFFFFF&lt;/bcolor&gt;&#10;  &lt;transparent&gt;True&lt;/transparent&gt;&#10;  &lt;resolution&gt;1800&lt;/resolution&gt;&#10;  &lt;imageh&gt;514&lt;/imageh&gt;&#10;  &lt;imagew&gt;215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4453945"/>
            <a:ext cx="2641192" cy="63055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96274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0:&#10;\end{align*}&lt;/body&gt;&#10;  &lt;fcolor&gt;FF000000&lt;/fcolor&gt;&#10;  &lt;bcolor&gt;FFFFFFFF&lt;/bcolor&gt;&#10;  &lt;transparent&gt;True&lt;/transparent&gt;&#10;  &lt;resolution&gt;1800&lt;/resolution&gt;&#10;  &lt;imageh&gt;197&lt;/imageh&gt;&#10;  &lt;imagew&gt;31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" y="4590905"/>
            <a:ext cx="609293" cy="38348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_0:&#10;\end{align*}&lt;/body&gt;&#10;  &lt;fcolor&gt;FF000000&lt;/fcolor&gt;&#10;  &lt;bcolor&gt;FFFFFFFF&lt;/bcolor&gt;&#10;  &lt;transparent&gt;True&lt;/transparent&gt;&#10;  &lt;resolution&gt;1800&lt;/resolution&gt;&#10;  &lt;imageh&gt;151&lt;/imageh&gt;&#10;  &lt;imagew&gt;4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42" y="4671603"/>
            <a:ext cx="778649" cy="293941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8" y="1554890"/>
            <a:ext cx="699247" cy="35087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\frac{d}{dt} t^2\langle E\rangle&#10;\end{align*}&lt;/body&gt;&#10;  &lt;fcolor&gt;FF000000&lt;/fcolor&gt;&#10;  &lt;bcolor&gt;FFFFFFFF&lt;/bcolor&gt;&#10;  &lt;transparent&gt;True&lt;/transparent&gt;&#10;  &lt;resolution&gt;1800&lt;/resolution&gt;&#10;  &lt;imageh&gt;514&lt;/imageh&gt;&#10;  &lt;imagew&gt;92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7" y="1520801"/>
            <a:ext cx="1160001" cy="641809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730189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99015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43177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045620" y="5493754"/>
            <a:ext cx="302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value in </a:t>
            </a:r>
            <a:r>
              <a:rPr lang="en-US" altLang="ja-JP" sz="2400" dirty="0" err="1" smtClean="0"/>
              <a:t>rhs</a:t>
            </a:r>
            <a:r>
              <a:rPr lang="en-US" altLang="ja-JP" sz="2400" dirty="0" smtClean="0"/>
              <a:t> is arbitrary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t_{0.2},~t_{0.3},~t_{0.4}&#10;\end{align*}&lt;/body&gt;&#10;  &lt;fcolor&gt;FF000000&lt;/fcolor&gt;&#10;  &lt;bcolor&gt;FFFFFFFF&lt;/bcolor&gt;&#10;  &lt;transparent&gt;True&lt;/transparent&gt;&#10;  &lt;resolution&gt;1800&lt;/resolution&gt;&#10;  &lt;imageh&gt;204&lt;/imageh&gt;&#10;  &lt;imagew&gt;1442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4" y="6212437"/>
            <a:ext cx="2546035" cy="36018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w_{0.2},~w_{0.3},~w_{0.4}&#10;\end{align*}&lt;/body&gt;&#10;  &lt;fcolor&gt;FF000000&lt;/fcolor&gt;&#10;  &lt;bcolor&gt;FFFFFFFF&lt;/bcolor&gt;&#10;  &lt;transparent&gt;True&lt;/transparent&gt;&#10;  &lt;resolution&gt;1800&lt;/resolution&gt;&#10;  &lt;imageh&gt;158&lt;/imageh&gt;&#10;  &lt;imagew&gt;170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04" y="6209373"/>
            <a:ext cx="3012161" cy="278969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 flipV="1">
            <a:off x="962744" y="1502872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962744" y="2599765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431774" y="1502871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5431774" y="2599765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406824" y="5275132"/>
            <a:ext cx="15680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Our Choice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7919274" y="5707867"/>
            <a:ext cx="543157" cy="389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224118" y="4567523"/>
            <a:ext cx="8695764" cy="205739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Spacing of SU(3) Wilson Action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541940" y="2874731"/>
            <a:ext cx="8079828" cy="740979"/>
          </a:xfrm>
          <a:prstGeom prst="rightArrow">
            <a:avLst>
              <a:gd name="adj1" fmla="val 50000"/>
              <a:gd name="adj2" fmla="val 145744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36533" y="1856432"/>
            <a:ext cx="2380594" cy="3626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1148913" y="2772255"/>
            <a:ext cx="7883" cy="8434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675134" y="2778667"/>
            <a:ext cx="7883" cy="8434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36533" y="1435451"/>
            <a:ext cx="2262352" cy="3626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28650" y="2273400"/>
            <a:ext cx="3783724" cy="3626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9672" y="2233509"/>
            <a:ext cx="301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Necco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Sommer</a:t>
            </a:r>
            <a:r>
              <a:rPr lang="en-US" altLang="ja-JP" sz="2400" dirty="0" smtClean="0"/>
              <a:t> (2002)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7123" y="1387874"/>
            <a:ext cx="225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Edwards+ (1998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beta \le 6.5&#10;\end{align*}&lt;/body&gt;&#10;  &lt;fcolor&gt;FFFFFFFF&lt;/fcolor&gt;&#10;  &lt;bcolor&gt;FFFFFFFF&lt;/bcolor&gt;&#10;  &lt;transparent&gt;True&lt;/transparent&gt;&#10;  &lt;resolution&gt;1800&lt;/resolution&gt;&#10;  &lt;imageh&gt;223&lt;/imageh&gt;&#10;  &lt;imagew&gt;78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9" y="1499826"/>
            <a:ext cx="922283" cy="26199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89692" y="1353129"/>
            <a:ext cx="362607" cy="245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19294" y="1797393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Alpha Collab. (1998)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beta \le 6.57&#10;\end{align*}&lt;/body&gt;&#10;  &lt;fcolor&gt;FFFFFFFF&lt;/fcolor&gt;&#10;  &lt;bcolor&gt;FFFFFFFF&lt;/bcolor&gt;&#10;  &lt;transparent&gt;True&lt;/transparent&gt;&#10;  &lt;resolution&gt;1800&lt;/resolution&gt;&#10;  &lt;imageh&gt;223&lt;/imageh&gt;&#10;  &lt;imagew&gt;91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6" y="1914704"/>
            <a:ext cx="1079717" cy="26199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beta \le 6.92&#10;\end{align*}&lt;/body&gt;&#10;  &lt;fcolor&gt;FFFFFFFF&lt;/fcolor&gt;&#10;  &lt;bcolor&gt;FFFFFFFF&lt;/bcolor&gt;&#10;  &lt;transparent&gt;True&lt;/transparent&gt;&#10;  &lt;resolution&gt;1800&lt;/resolution&gt;&#10;  &lt;imageh&gt;223&lt;/imageh&gt;&#10;  &lt;imagew&gt;910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4" y="2334594"/>
            <a:ext cx="1069143" cy="261998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897769" y="2709632"/>
            <a:ext cx="4507315" cy="52781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6.3\le\beta\le 7.5&#10;\end{align*}&lt;/body&gt;&#10;  &lt;fcolor&gt;FFFFFFFF&lt;/fcolor&gt;&#10;  &lt;bcolor&gt;FFFFFFFF&lt;/bcolor&gt;&#10;  &lt;transparent&gt;True&lt;/transparent&gt;&#10;  &lt;resolution&gt;1800&lt;/resolution&gt;&#10;  &lt;imageh&gt;223&lt;/imageh&gt;&#10;  &lt;imagew&gt;143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44" y="2818744"/>
            <a:ext cx="2168302" cy="337897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2078234" y="2700535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This Study: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596043" y="3371802"/>
            <a:ext cx="6307920" cy="906036"/>
            <a:chOff x="1629544" y="5747458"/>
            <a:chExt cx="6307920" cy="906036"/>
          </a:xfrm>
        </p:grpSpPr>
        <p:sp>
          <p:nvSpPr>
            <p:cNvPr id="25" name="上矢印 24"/>
            <p:cNvSpPr/>
            <p:nvPr/>
          </p:nvSpPr>
          <p:spPr>
            <a:xfrm>
              <a:off x="3266978" y="5754310"/>
              <a:ext cx="392374" cy="548753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上矢印 25"/>
            <p:cNvSpPr/>
            <p:nvPr/>
          </p:nvSpPr>
          <p:spPr>
            <a:xfrm>
              <a:off x="5539056" y="5751526"/>
              <a:ext cx="392374" cy="548753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上矢印 26"/>
            <p:cNvSpPr/>
            <p:nvPr/>
          </p:nvSpPr>
          <p:spPr>
            <a:xfrm>
              <a:off x="6553233" y="5747458"/>
              <a:ext cx="392374" cy="548753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2750757" y="6159624"/>
              <a:ext cx="1434170" cy="42283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4979843" y="6147555"/>
              <a:ext cx="1434170" cy="434902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6503294" y="6159624"/>
              <a:ext cx="1434170" cy="42283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629544" y="6130274"/>
              <a:ext cx="1014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T=2Tc</a:t>
              </a:r>
              <a:endPara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N_\tau=30&#10;\end{align*}&lt;/body&gt;&#10;  &lt;fcolor&gt;FFFFFFFF&lt;/fcolor&gt;&#10;  &lt;bcolor&gt;FFFFFFFF&lt;/bcolor&gt;&#10;  &lt;transparent&gt;True&lt;/transparent&gt;&#10;  &lt;resolution&gt;1800&lt;/resolution&gt;&#10;  &lt;imageh&gt;210&lt;/imageh&gt;&#10;  &lt;imagew&gt;8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807" y="6248665"/>
              <a:ext cx="1070520" cy="253449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\tau=20&#10;\end{align*}&lt;/body&gt;&#10;  &lt;fcolor&gt;FFFFFFFF&lt;/fcolor&gt;&#10;  &lt;bcolor&gt;FFFFFFFF&lt;/bcolor&gt;&#10;  &lt;transparent&gt;True&lt;/transparent&gt;&#10;  &lt;resolution&gt;1800&lt;/resolution&gt;&#10;  &lt;imageh&gt;210&lt;/imageh&gt;&#10;  &lt;imagew&gt;887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086" y="6248665"/>
              <a:ext cx="1070520" cy="253449"/>
            </a:xfrm>
            <a:prstGeom prst="rect">
              <a:avLst/>
            </a:prstGeom>
          </p:spPr>
        </p:pic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\tau=10&#10;\end{align*}&lt;/body&gt;&#10;  &lt;fcolor&gt;FFFFFFFF&lt;/fcolor&gt;&#10;  &lt;bcolor&gt;FFFFFFFF&lt;/bcolor&gt;&#10;  &lt;transparent&gt;True&lt;/transparent&gt;&#10;  &lt;resolution&gt;1800&lt;/resolution&gt;&#10;  &lt;imageh&gt;210&lt;/imageh&gt;&#10;  &lt;imagew&gt;8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916" y="6252806"/>
              <a:ext cx="1070520" cy="253449"/>
            </a:xfrm>
            <a:prstGeom prst="rect">
              <a:avLst/>
            </a:prstGeom>
          </p:spPr>
        </p:pic>
      </p:grpSp>
      <p:sp>
        <p:nvSpPr>
          <p:cNvPr id="40" name="テキスト ボックス 39"/>
          <p:cNvSpPr txBox="1"/>
          <p:nvPr/>
        </p:nvSpPr>
        <p:spPr>
          <a:xfrm>
            <a:off x="2650095" y="4568192"/>
            <a:ext cx="38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o</a:t>
            </a:r>
            <a:r>
              <a:rPr kumimoji="1" lang="en-US" altLang="ja-JP" sz="2800" dirty="0" smtClean="0"/>
              <a:t>ur parametrization for </a:t>
            </a:r>
            <a:r>
              <a:rPr kumimoji="1" lang="en-US" altLang="ja-JP" sz="2800" i="1" dirty="0" smtClean="0"/>
              <a:t>a</a:t>
            </a:r>
            <a:endParaRPr kumimoji="1" lang="ja-JP" altLang="en-US" sz="2800" i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FF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11" y="3342254"/>
            <a:ext cx="401856" cy="65892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484356" y="6163253"/>
            <a:ext cx="419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stat. err. &lt; 0.4% / sys. err. &lt; 0.7%</a:t>
            </a:r>
            <a:endParaRPr kumimoji="1" lang="ja-JP" altLang="en-US" sz="24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6853 + \frac{37.422}\beta&#10;- \frac{143.84}{\beta^2}&#10;\end{align*}&lt;/body&gt;&#10;  &lt;fcolor&gt;FF000000&lt;/fcolor&gt;&#10;  &lt;bcolor&gt;FFFFFFFF&lt;/bcolor&gt;&#10;  &lt;transparent&gt;True&lt;/transparent&gt;&#10;  &lt;resolution&gt;1800&lt;/resolution&gt;&#10;  &lt;imageh&gt;593&lt;/imageh&gt;&#10;  &lt;imagew&gt;5562&lt;/imagew&gt;&#10;  &lt;scale&gt;50&lt;/scale&gt;&#10;  &lt;cursor&gt;12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" y="5271773"/>
            <a:ext cx="7240725" cy="771979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6&#10;\end{align*}&lt;/body&gt;&#10;  &lt;fcolor&gt;FF000000&lt;/fcolor&gt;&#10;  &lt;bcolor&gt;FFFFFFFF&lt;/bcolor&gt;&#10;  &lt;transparent&gt;True&lt;/transparent&gt;&#10;  &lt;resolution&gt;1800&lt;/resolution&gt;&#10;  &lt;imageh&gt;170&lt;/imageh&gt;&#10;  &lt;imagew&gt;10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3" y="3690237"/>
            <a:ext cx="167236" cy="27602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7&#10;\end{align*}&lt;/body&gt;&#10;  &lt;fcolor&gt;FF000000&lt;/fcolor&gt;&#10;  &lt;bcolor&gt;FFFFFFFF&lt;/bcolor&gt;&#10;  &lt;transparent&gt;True&lt;/transparent&gt;&#10;  &lt;resolution&gt;1800&lt;/resolution&gt;&#10;  &lt;imageh&gt;174&lt;/imageh&gt;&#10;  &lt;imagew&gt;107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0" y="3688025"/>
            <a:ext cx="168031" cy="2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29996" y="1935068"/>
            <a:ext cx="7151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Yang-Mills Gradient Flow</a:t>
            </a:r>
            <a:endParaRPr kumimoji="1" lang="ja-JP" altLang="en-US" sz="5400" dirty="0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08" y="3219204"/>
            <a:ext cx="5934827" cy="931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562673" y="5746376"/>
            <a:ext cx="609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 new 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flow</a:t>
            </a:r>
            <a:r>
              <a:rPr kumimoji="1" lang="en-US" altLang="ja-JP" sz="2800" dirty="0" smtClean="0"/>
              <a:t> in lattice community (2010~)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17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Setting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264889" y="196845"/>
            <a:ext cx="2213783" cy="21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1070" y="1162973"/>
            <a:ext cx="3163595" cy="13280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</a:t>
            </a:r>
            <a:r>
              <a:rPr lang="en-US" altLang="ja-JP" sz="2400" baseline="-25000" dirty="0" smtClean="0"/>
              <a:t>0.4</a:t>
            </a:r>
            <a:r>
              <a:rPr lang="en-US" altLang="ja-JP" sz="2400" dirty="0" smtClean="0"/>
              <a:t> / w</a:t>
            </a:r>
            <a:r>
              <a:rPr lang="en-US" altLang="ja-JP" sz="2400" baseline="-25000" dirty="0" smtClean="0"/>
              <a:t>0.2</a:t>
            </a:r>
            <a:r>
              <a:rPr lang="en-US" altLang="ja-JP" sz="2400" dirty="0" smtClean="0"/>
              <a:t> scaling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06101"/>
              </p:ext>
            </p:extLst>
          </p:nvPr>
        </p:nvGraphicFramePr>
        <p:xfrm>
          <a:off x="1398494" y="2630776"/>
          <a:ext cx="6096000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53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49081" y="6006356"/>
            <a:ext cx="7449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ach configuration is separated by 1000 updates (HB+OR</a:t>
            </a:r>
            <a:r>
              <a:rPr kumimoji="1" lang="en-US" altLang="ja-JP" sz="2400" baseline="30000" dirty="0" smtClean="0"/>
              <a:t>5</a:t>
            </a:r>
            <a:r>
              <a:rPr kumimoji="1" lang="en-US" altLang="ja-JP" sz="2400" dirty="0" smtClean="0"/>
              <a:t>)</a:t>
            </a:r>
          </a:p>
          <a:p>
            <a:r>
              <a:rPr kumimoji="1" lang="en-US" altLang="ja-JP" sz="2400" dirty="0" err="1" smtClean="0"/>
              <a:t>BlueGene</a:t>
            </a:r>
            <a:r>
              <a:rPr kumimoji="1" lang="en-US" altLang="ja-JP" sz="2400" dirty="0" smtClean="0"/>
              <a:t>/Q @ KEK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01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Parametrization </a:t>
            </a:r>
            <a:r>
              <a:rPr lang="en-US" altLang="ja-JP" dirty="0" smtClean="0"/>
              <a:t>with w</a:t>
            </a:r>
            <a:r>
              <a:rPr lang="en-US" altLang="ja-JP" baseline="-25000" dirty="0" smtClean="0"/>
              <a:t>0.4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82478" y="5698425"/>
            <a:ext cx="203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parameter fit</a:t>
            </a:r>
            <a:endParaRPr kumimoji="1"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4" y="1148010"/>
            <a:ext cx="4672633" cy="323809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(\beta)_{\rm data} / a(\beta)_{\rm fit}&#10;\end{align*}&lt;/body&gt;&#10;  &lt;fcolor&gt;FF000000&lt;/fcolor&gt;&#10;  &lt;bcolor&gt;FFFFFFFF&lt;/bcolor&gt;&#10;  &lt;transparent&gt;True&lt;/transparent&gt;&#10;  &lt;resolution&gt;1800&lt;/resolution&gt;&#10;  &lt;imageh&gt;250&lt;/imageh&gt;&#10;  &lt;imagew&gt;165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3899" y="2511387"/>
            <a:ext cx="2373783" cy="35944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12" y="4362102"/>
            <a:ext cx="197224" cy="32339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chi^2/{\rm dof}=0.92&#10;\end{align*}&lt;/body&gt;&#10;  &lt;fcolor&gt;FF000000&lt;/fcolor&gt;&#10;  &lt;bcolor&gt;FFFFFFFF&lt;/bcolor&gt;&#10;  &lt;transparent&gt;True&lt;/transparent&gt;&#10;  &lt;resolution&gt;1800&lt;/resolution&gt;&#10;  &lt;imageh&gt;282&lt;/imageh&gt;&#10;  &lt;imagew&gt;1506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73" y="6160090"/>
            <a:ext cx="1793849" cy="33590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23269" y="5124544"/>
            <a:ext cx="6024282" cy="149313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53886" y="6046963"/>
            <a:ext cx="353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stat. err. &lt; 0.4% / sys. err. &lt; 0.7%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6853 + \frac{37.422}\beta&#10;- \frac{143.84}{\beta^2}&#10;\end{align*}&lt;/body&gt;&#10;  &lt;fcolor&gt;FF000000&lt;/fcolor&gt;&#10;  &lt;bcolor&gt;FFFFFFFF&lt;/bcolor&gt;&#10;  &lt;transparent&gt;True&lt;/transparent&gt;&#10;  &lt;resolution&gt;1800&lt;/resolution&gt;&#10;  &lt;imageh&gt;593&lt;/imageh&gt;&#10;  &lt;imagew&gt;5562&lt;/imagew&gt;&#10;  &lt;scale&gt;50&lt;/scale&gt;&#10;  &lt;cursor&gt;1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4" y="5353998"/>
            <a:ext cx="5395612" cy="57526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78626" y="1752925"/>
            <a:ext cx="3524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various fitting </a:t>
            </a:r>
            <a:r>
              <a:rPr kumimoji="1" lang="en-US" altLang="ja-JP" sz="2400" dirty="0" err="1" smtClean="0"/>
              <a:t>funcs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63094" y="2255072"/>
            <a:ext cx="227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estimate sys. err.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2397" y="2924479"/>
            <a:ext cx="35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=7.4 and 7.5, w</a:t>
            </a:r>
            <a:r>
              <a:rPr lang="en-US" altLang="ja-JP" sz="2400" baseline="-25000" dirty="0" smtClean="0"/>
              <a:t>0.4</a:t>
            </a:r>
            <a:r>
              <a:rPr lang="en-US" altLang="ja-JP" sz="2400" dirty="0" smtClean="0"/>
              <a:t> is obtained from w</a:t>
            </a:r>
            <a:r>
              <a:rPr lang="en-US" altLang="ja-JP" sz="2400" baseline="-25000" dirty="0" smtClean="0"/>
              <a:t>0.2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21" name="右矢印 20"/>
          <p:cNvSpPr/>
          <p:nvPr/>
        </p:nvSpPr>
        <p:spPr>
          <a:xfrm>
            <a:off x="6140825" y="2300227"/>
            <a:ext cx="567094" cy="43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Finite Volume Effects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9115"/>
          <a:stretch/>
        </p:blipFill>
        <p:spPr>
          <a:xfrm>
            <a:off x="1122002" y="1154647"/>
            <a:ext cx="5000825" cy="38287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-1058101" y="2771852"/>
            <a:ext cx="365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(Physical lattice length)</a:t>
            </a:r>
            <a:r>
              <a:rPr kumimoji="1" lang="en-US" altLang="ja-JP" sz="2400" dirty="0" smtClean="0"/>
              <a:t>/w</a:t>
            </a:r>
            <a:r>
              <a:rPr kumimoji="1" lang="en-US" altLang="ja-JP" sz="2400" baseline="-25000" dirty="0" smtClean="0"/>
              <a:t>0.2</a:t>
            </a:r>
            <a:endParaRPr kumimoji="1" lang="ja-JP" altLang="en-US" sz="2400" dirty="0"/>
          </a:p>
        </p:txBody>
      </p:sp>
      <p:sp>
        <p:nvSpPr>
          <p:cNvPr id="7" name="円/楕円 6"/>
          <p:cNvSpPr/>
          <p:nvPr/>
        </p:nvSpPr>
        <p:spPr>
          <a:xfrm>
            <a:off x="3819860" y="2998563"/>
            <a:ext cx="389186" cy="1292252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37800" y="3512440"/>
            <a:ext cx="389186" cy="955344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81898" y="2111313"/>
            <a:ext cx="1881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No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difference</a:t>
            </a:r>
          </a:p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in statistics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428830" y="3613819"/>
            <a:ext cx="389186" cy="102241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751555">
            <a:off x="4062837" y="2922302"/>
            <a:ext cx="309966" cy="34871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20402327">
            <a:off x="4860299" y="2883139"/>
            <a:ext cx="309966" cy="791885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95803" y="5153918"/>
            <a:ext cx="2643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5050"/>
                </a:solidFill>
              </a:rPr>
              <a:t>2% deviation</a:t>
            </a:r>
          </a:p>
          <a:p>
            <a:pPr algn="ctr"/>
            <a:r>
              <a:rPr lang="en-US" altLang="ja-JP" sz="2400" dirty="0" smtClean="0">
                <a:solidFill>
                  <a:srgbClr val="FF5050"/>
                </a:solidFill>
              </a:rPr>
              <a:t>larger than stat. err.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71262" y="4290814"/>
            <a:ext cx="4269783" cy="32917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7054087" y="2526810"/>
            <a:ext cx="665838" cy="1754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6990872" y="2465256"/>
            <a:ext cx="2551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No finite volume effects</a:t>
            </a:r>
            <a:endParaRPr kumimoji="1" lang="ja-JP" altLang="en-US" sz="28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87" y="5244395"/>
            <a:ext cx="235232" cy="38571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5841045" y="4290814"/>
            <a:ext cx="17311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 rot="20944921" flipV="1">
            <a:off x="4713983" y="4476078"/>
            <a:ext cx="309966" cy="707822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2217" y="6245886"/>
            <a:ext cx="6839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No finite volume effects within statistics</a:t>
            </a:r>
            <a:endParaRPr kumimoji="1" lang="ja-JP" altLang="en-US" sz="3200" dirty="0"/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3056967" y="4002948"/>
            <a:ext cx="332704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下矢印 23"/>
          <p:cNvSpPr/>
          <p:nvPr/>
        </p:nvSpPr>
        <p:spPr>
          <a:xfrm flipV="1">
            <a:off x="5764098" y="2740485"/>
            <a:ext cx="665838" cy="124687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5399064" y="2109307"/>
            <a:ext cx="265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Spatial extent</a:t>
            </a:r>
          </a:p>
          <a:p>
            <a:r>
              <a:rPr lang="en-US" altLang="ja-JP" sz="2400" dirty="0" smtClean="0"/>
              <a:t>used in this analysis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98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Previous Studies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92222" y="3125829"/>
            <a:ext cx="2679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</a:rPr>
              <a:t>our parametrization</a:t>
            </a:r>
          </a:p>
          <a:p>
            <a:pPr algn="ctr"/>
            <a:r>
              <a:rPr kumimoji="1" lang="en-US" altLang="ja-JP" sz="2400" dirty="0" smtClean="0">
                <a:solidFill>
                  <a:schemeClr val="bg2">
                    <a:lumMod val="10000"/>
                  </a:schemeClr>
                </a:solidFill>
              </a:rPr>
              <a:t>by w</a:t>
            </a:r>
            <a:r>
              <a:rPr kumimoji="1" lang="en-US" altLang="ja-JP" sz="2400" baseline="-25000" dirty="0" smtClean="0">
                <a:solidFill>
                  <a:schemeClr val="bg2">
                    <a:lumMod val="10000"/>
                  </a:schemeClr>
                </a:solidFill>
              </a:rPr>
              <a:t>0.4</a:t>
            </a:r>
            <a:endParaRPr kumimoji="1" lang="ja-JP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6" y="1299505"/>
            <a:ext cx="5088117" cy="361799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36391" y="1916542"/>
            <a:ext cx="21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Necco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Sommer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a(\beta)_{\rm ours} / a(\beta)_{\rm data,prev.}&#10;\end{align*}&lt;/body&gt;&#10;  &lt;fcolor&gt;FF000000&lt;/fcolor&gt;&#10;  &lt;bcolor&gt;FFFFFFFF&lt;/bcolor&gt;&#10;  &lt;transparent&gt;True&lt;/transparent&gt;&#10;  &lt;resolution&gt;1800&lt;/resolution&gt;&#10;  &lt;imageh&gt;259&lt;/imageh&gt;&#10;  &lt;imagew&gt;2321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6537" y="2966421"/>
            <a:ext cx="3337099" cy="37238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3" y="4898198"/>
            <a:ext cx="197224" cy="32339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73270" y="1266737"/>
            <a:ext cx="3334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Edwards, Heller,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Klassen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1998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Alpha-Collaboration, 1998</a:t>
            </a:r>
          </a:p>
          <a:p>
            <a:r>
              <a:rPr lang="en-US" altLang="ja-JP" sz="2000" dirty="0" err="1" smtClean="0">
                <a:solidFill>
                  <a:srgbClr val="002060"/>
                </a:solidFill>
              </a:rPr>
              <a:t>Necco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Sommer</a:t>
            </a:r>
            <a:r>
              <a:rPr lang="en-US" altLang="ja-JP" sz="2000" dirty="0" smtClean="0">
                <a:solidFill>
                  <a:srgbClr val="002060"/>
                </a:solidFill>
              </a:rPr>
              <a:t>, 2002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Durr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Fodor,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Hoelbling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2007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 flipH="1">
            <a:off x="5700545" y="3216371"/>
            <a:ext cx="609599" cy="519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7906" y="5696437"/>
            <a:ext cx="6922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Agreements </a:t>
            </a:r>
            <a:r>
              <a:rPr kumimoji="1" lang="en-US" altLang="ja-JP" sz="2400" dirty="0" smtClean="0"/>
              <a:t>in available ranges</a:t>
            </a:r>
            <a:r>
              <a:rPr kumimoji="1" lang="en-US" altLang="ja-JP" sz="2400" dirty="0" smtClean="0"/>
              <a:t>.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Need the analysis of the topological freezing effect.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64936" y="2258780"/>
            <a:ext cx="199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error of w</a:t>
            </a:r>
            <a:r>
              <a:rPr kumimoji="1" lang="en-US" altLang="ja-JP" sz="2400" baseline="-25000" dirty="0" smtClean="0">
                <a:solidFill>
                  <a:srgbClr val="7030A0"/>
                </a:solidFill>
              </a:rPr>
              <a:t>0.4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/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r</a:t>
            </a:r>
            <a:r>
              <a:rPr kumimoji="1" lang="en-US" altLang="ja-JP" sz="2400" baseline="-25000" dirty="0" err="1" smtClean="0">
                <a:solidFill>
                  <a:srgbClr val="7030A0"/>
                </a:solidFill>
              </a:rPr>
              <a:t>c</a:t>
            </a:r>
            <a:endParaRPr kumimoji="1" lang="ja-JP" alt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7124" y="4583021"/>
            <a:ext cx="2987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Recent 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study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altLang="ja-JP" sz="2000" dirty="0">
                <a:solidFill>
                  <a:srgbClr val="002060"/>
                </a:solidFill>
              </a:rPr>
              <a:t>Francis+, arXiv:1503.05652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8650" y="2465300"/>
            <a:ext cx="6032126" cy="1550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 of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753" y="1676400"/>
            <a:ext cx="542565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Lattice spacing / reference scales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Energy-momentum tensor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thermodynamics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correlation functions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Topology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Running coupling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and </a:t>
            </a:r>
            <a:r>
              <a:rPr lang="en-US" altLang="ja-JP" sz="2800" dirty="0" err="1" smtClean="0"/>
              <a:t>etc</a:t>
            </a:r>
            <a:r>
              <a:rPr lang="en-US" altLang="ja-JP" sz="2800" dirty="0" smtClean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85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000000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000000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000000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440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1" name="角丸四角形 10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39" name="円/楕円 38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392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1" name="角丸四角形 10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39" name="円/楕円 38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747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1" name="角丸四角形 10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1" name="フリーフォーム 20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3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グループ化 2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5" name="角丸四角形 2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50594" y="5074919"/>
              <a:ext cx="38519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</a:t>
              </a:r>
              <a:r>
                <a:rPr lang="en-US" altLang="ja-JP" sz="2400" dirty="0" smtClean="0">
                  <a:solidFill>
                    <a:srgbClr val="FF9900"/>
                  </a:solidFill>
                </a:rPr>
                <a:t>flux tube</a:t>
              </a:r>
              <a:endParaRPr kumimoji="1" lang="en-US" altLang="ja-JP" sz="2400" dirty="0" smtClean="0">
                <a:solidFill>
                  <a:srgbClr val="FF99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9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円/楕円 29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589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28650" y="1586754"/>
            <a:ext cx="8233081" cy="2465294"/>
            <a:chOff x="628650" y="1586754"/>
            <a:chExt cx="8233081" cy="2465294"/>
          </a:xfrm>
        </p:grpSpPr>
        <p:sp>
          <p:nvSpPr>
            <p:cNvPr id="3" name="正方形/長方形 2"/>
            <p:cNvSpPr/>
            <p:nvPr/>
          </p:nvSpPr>
          <p:spPr>
            <a:xfrm>
              <a:off x="628650" y="1586754"/>
              <a:ext cx="6032126" cy="2465294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207624" y="2554941"/>
              <a:ext cx="16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topics</a:t>
              </a:r>
            </a:p>
            <a:p>
              <a:r>
                <a:rPr lang="en-US" altLang="ja-JP" sz="2400" dirty="0" err="1" smtClean="0">
                  <a:solidFill>
                    <a:srgbClr val="C00000"/>
                  </a:solidFill>
                </a:rPr>
                <a:t>coverted</a:t>
              </a:r>
              <a:r>
                <a:rPr lang="en-US" altLang="ja-JP" sz="2400" dirty="0" smtClean="0">
                  <a:solidFill>
                    <a:srgbClr val="C00000"/>
                  </a:solidFill>
                </a:rPr>
                <a:t> by</a:t>
              </a:r>
            </a:p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this talk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6" name="右中かっこ 5"/>
            <p:cNvSpPr/>
            <p:nvPr/>
          </p:nvSpPr>
          <p:spPr>
            <a:xfrm>
              <a:off x="6660776" y="1586754"/>
              <a:ext cx="376518" cy="2465294"/>
            </a:xfrm>
            <a:prstGeom prst="rightBrace">
              <a:avLst>
                <a:gd name="adj1" fmla="val 29762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 of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753" y="1676400"/>
            <a:ext cx="542565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Lattice spacing / reference scales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Energy-momentum tensor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thermodynamics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correlation functions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Topology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Running coupling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and </a:t>
            </a:r>
            <a:r>
              <a:rPr lang="en-US" altLang="ja-JP" sz="2800" dirty="0" err="1" smtClean="0"/>
              <a:t>etc</a:t>
            </a:r>
            <a:r>
              <a:rPr lang="en-US" altLang="ja-JP" sz="2800" dirty="0" smtClean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32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404851" y="1606950"/>
            <a:ext cx="6350924" cy="14547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089660" y="3205118"/>
            <a:ext cx="3675529" cy="2290247"/>
          </a:xfrm>
          <a:prstGeom prst="wedgeRoundRectCallout">
            <a:avLst>
              <a:gd name="adj1" fmla="val -17663"/>
              <a:gd name="adj2" fmla="val -64922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吹き出し 2"/>
          <p:cNvSpPr/>
          <p:nvPr/>
        </p:nvSpPr>
        <p:spPr>
          <a:xfrm>
            <a:off x="349629" y="3205119"/>
            <a:ext cx="3675529" cy="2290246"/>
          </a:xfrm>
          <a:prstGeom prst="wedgeRoundRectCallout">
            <a:avLst>
              <a:gd name="adj1" fmla="val 13313"/>
              <a:gd name="adj2" fmla="val -66813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Small Flow-time Expansion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000000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84" y="1964774"/>
            <a:ext cx="5366232" cy="1009377"/>
          </a:xfrm>
          <a:prstGeom prst="rect">
            <a:avLst/>
          </a:prstGeom>
        </p:spPr>
      </p:pic>
      <p:pic>
        <p:nvPicPr>
          <p:cNvPr id="7" name="図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655003" y="4260419"/>
            <a:ext cx="3038456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23654" t="58148" r="4680" b="8845"/>
          <a:stretch/>
        </p:blipFill>
        <p:spPr>
          <a:xfrm>
            <a:off x="5269757" y="4205228"/>
            <a:ext cx="3245594" cy="10444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583283" y="3323072"/>
            <a:ext cx="21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 operator </a:t>
            </a:r>
          </a:p>
          <a:p>
            <a:r>
              <a:rPr kumimoji="1" lang="en-US" altLang="ja-JP" sz="2400" dirty="0" smtClean="0"/>
              <a:t>in </a:t>
            </a:r>
            <a:r>
              <a:rPr lang="en-US" altLang="ja-JP" sz="2400" dirty="0" smtClean="0"/>
              <a:t>blur</a:t>
            </a:r>
            <a:r>
              <a:rPr kumimoji="1" lang="en-US" altLang="ja-JP" sz="2400" dirty="0" smtClean="0"/>
              <a:t>red world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6375" y="3321842"/>
            <a:ext cx="3240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FF0000"/>
                </a:solidFill>
              </a:rPr>
              <a:t>Renormalized</a:t>
            </a:r>
            <a:r>
              <a:rPr lang="en-US" altLang="ja-JP" sz="2400" dirty="0" smtClean="0"/>
              <a:t> o</a:t>
            </a:r>
            <a:r>
              <a:rPr kumimoji="1" lang="en-US" altLang="ja-JP" sz="2400" dirty="0" smtClean="0"/>
              <a:t>perators</a:t>
            </a:r>
          </a:p>
          <a:p>
            <a:pPr algn="r"/>
            <a:r>
              <a:rPr kumimoji="1" lang="en-US" altLang="ja-JP" sz="2400" dirty="0" smtClean="0"/>
              <a:t>in original theory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6674" y="248650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Weisz, 2011</a:t>
            </a:r>
          </a:p>
          <a:p>
            <a:r>
              <a:rPr lang="en-US" altLang="ja-JP" sz="2000" dirty="0" smtClean="0"/>
              <a:t>Suzuki, 2013</a:t>
            </a:r>
            <a:endParaRPr kumimoji="1" lang="ja-JP" altLang="en-US" sz="20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 \to 0&#10;\end{align*}&lt;/body&gt;&#10;  &lt;fcolor&gt;FF000000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6" y="2556069"/>
            <a:ext cx="620183" cy="1820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21301021">
            <a:off x="5223307" y="5513356"/>
            <a:ext cx="36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noisy, lattice discretized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1268946">
            <a:off x="520047" y="5558202"/>
            <a:ext cx="333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less noisy, continuous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SFTE of Energy-Momentum Tensor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77906" y="1430630"/>
            <a:ext cx="7252447" cy="1993888"/>
          </a:xfrm>
          <a:prstGeom prst="roundRect">
            <a:avLst>
              <a:gd name="adj" fmla="val 1132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115" y="1515477"/>
            <a:ext cx="545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770966" y="2149646"/>
            <a:ext cx="322729" cy="10242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000000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92" y="2104821"/>
            <a:ext cx="5542317" cy="102429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84142" y="991338"/>
            <a:ext cx="148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Suzuki, 2013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6096248" y="2756193"/>
            <a:ext cx="2670988" cy="820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65115" y="4312512"/>
            <a:ext cx="6551570" cy="1762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086785" y="4592210"/>
            <a:ext cx="848721" cy="47742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864907" y="4610660"/>
            <a:ext cx="848721" cy="47742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43081" y="5388766"/>
            <a:ext cx="848721" cy="47742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SFTE of Energy-Momentum Tensor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77906" y="1430630"/>
            <a:ext cx="7252447" cy="1993888"/>
          </a:xfrm>
          <a:prstGeom prst="roundRect">
            <a:avLst>
              <a:gd name="adj" fmla="val 1132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115" y="1515477"/>
            <a:ext cx="545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770966" y="2149646"/>
            <a:ext cx="322729" cy="10242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000000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92" y="2104821"/>
            <a:ext cx="5542317" cy="1024294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238992" y="3435678"/>
            <a:ext cx="2115671" cy="7011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4142" y="991338"/>
            <a:ext cx="148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Suzuki, 2013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6096248" y="2756193"/>
            <a:ext cx="2670988" cy="820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000000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5" y="4524402"/>
            <a:ext cx="5968746" cy="68351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000000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5" y="5448582"/>
            <a:ext cx="4997196" cy="36690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7"/>
          <a:srcRect l="23654" t="58148" r="4680" b="8845"/>
          <a:stretch/>
        </p:blipFill>
        <p:spPr>
          <a:xfrm>
            <a:off x="6021659" y="5632033"/>
            <a:ext cx="2745577" cy="883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4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SFTE of Energy-Momentum Tensor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77906" y="1430630"/>
            <a:ext cx="7252447" cy="1993888"/>
          </a:xfrm>
          <a:prstGeom prst="roundRect">
            <a:avLst>
              <a:gd name="adj" fmla="val 1132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115" y="1515477"/>
            <a:ext cx="545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770966" y="2149646"/>
            <a:ext cx="322729" cy="10242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49624" y="4098709"/>
            <a:ext cx="8444753" cy="16630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7700" y="4098764"/>
            <a:ext cx="3492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Remormalized</a:t>
            </a:r>
            <a:r>
              <a:rPr kumimoji="1"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EMT</a:t>
            </a:r>
            <a:endParaRPr kumimoji="1" lang="ja-JP" alt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000000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92" y="2104821"/>
            <a:ext cx="5542317" cy="102429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000000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1" y="4777531"/>
            <a:ext cx="7431596" cy="7974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83207" y="6083476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4" name="左中かっこ 13"/>
          <p:cNvSpPr/>
          <p:nvPr/>
        </p:nvSpPr>
        <p:spPr>
          <a:xfrm>
            <a:off x="3840667" y="5890127"/>
            <a:ext cx="193451" cy="8669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000000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56" y="5940337"/>
            <a:ext cx="3304886" cy="8669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g=g(\sqrt{8t})&#10;\end{align*}&lt;/body&gt;&#10;  &lt;fcolor&gt;FF000000&lt;/fcolor&gt;&#10;  &lt;bcolor&gt;FFFFFFFF&lt;/bcolor&gt;&#10;  &lt;transparent&gt;True&lt;/transparent&gt;&#10;  &lt;resolution&gt;1800&lt;/resolution&gt;&#10;  &lt;imageh&gt;290&lt;/imageh&gt;&#10;  &lt;imagew&gt;1175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7" y="6170161"/>
            <a:ext cx="1243542" cy="306917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238992" y="3435678"/>
            <a:ext cx="2115671" cy="7011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4142" y="991338"/>
            <a:ext cx="148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Suzuki, 2013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6096248" y="2756193"/>
            <a:ext cx="2670988" cy="820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9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1" name="角丸四角形 10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1" name="フリーフォーム 20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3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グループ化 2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5" name="角丸四角形 2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9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円/楕円 29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619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23993 0.25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SU(3) Thermodynamics</a:t>
            </a:r>
            <a:r>
              <a:rPr kumimoji="1" lang="en-US" altLang="ja-JP" dirty="0" smtClean="0"/>
              <a:t> with </a:t>
            </a:r>
            <a:r>
              <a:rPr kumimoji="1" lang="en-US" altLang="ja-JP" dirty="0" err="1" smtClean="0"/>
              <a:t>Nt</a:t>
            </a:r>
            <a:r>
              <a:rPr kumimoji="1" lang="en-US" altLang="ja-JP" dirty="0" smtClean="0"/>
              <a:t>=6, 8, 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0941" y="1199797"/>
            <a:ext cx="418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PRD90,011501 </a:t>
            </a:r>
            <a:r>
              <a:rPr lang="en-US" altLang="ja-JP" sz="2400" dirty="0"/>
              <a:t>(2014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5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85442" y="2333804"/>
            <a:ext cx="4657752" cy="313479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137964" y="4210452"/>
            <a:ext cx="1562793" cy="4655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9" y="4285268"/>
            <a:ext cx="1216696" cy="30757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711501" y="2436612"/>
            <a:ext cx="1587511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883" y="2026290"/>
            <a:ext cx="3831846" cy="47250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28108" y="1787374"/>
            <a:ext cx="383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Entropy density T=1.65Tc</a:t>
            </a:r>
            <a:endParaRPr kumimoji="1" lang="ja-JP" altLang="en-US" sz="2800" dirty="0"/>
          </a:p>
        </p:txBody>
      </p:sp>
      <p:sp>
        <p:nvSpPr>
          <p:cNvPr id="14" name="下矢印 13"/>
          <p:cNvSpPr/>
          <p:nvPr/>
        </p:nvSpPr>
        <p:spPr>
          <a:xfrm rot="20812216" flipV="1">
            <a:off x="2989105" y="3041532"/>
            <a:ext cx="484632" cy="2520644"/>
          </a:xfrm>
          <a:prstGeom prst="downArrow">
            <a:avLst>
              <a:gd name="adj1" fmla="val 50000"/>
              <a:gd name="adj2" fmla="val 140413"/>
            </a:avLst>
          </a:prstGeom>
          <a:solidFill>
            <a:srgbClr val="FFFF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573167" y="5440963"/>
            <a:ext cx="3536722" cy="114903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7079" y="5527529"/>
            <a:ext cx="253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Stable region </a:t>
            </a:r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000000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80" y="6056585"/>
            <a:ext cx="2826512" cy="34065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770" y="5579698"/>
            <a:ext cx="142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400" dirty="0" smtClean="0"/>
              <a:t>,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400" dirty="0" smtClean="0"/>
              <a:t>,10</a:t>
            </a:r>
          </a:p>
          <a:p>
            <a:r>
              <a:rPr lang="en-US" altLang="ja-JP" sz="2400" dirty="0" smtClean="0"/>
              <a:t>~300</a:t>
            </a:r>
            <a:r>
              <a:rPr lang="en-US" altLang="ja-JP" sz="2000" dirty="0" smtClean="0"/>
              <a:t>confs.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15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680446" y="5745714"/>
            <a:ext cx="215153" cy="260639"/>
          </a:xfrm>
          <a:prstGeom prst="rect">
            <a:avLst/>
          </a:prstGeom>
          <a:solidFill>
            <a:srgbClr val="FF9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818006" y="6239097"/>
            <a:ext cx="215153" cy="260639"/>
          </a:xfrm>
          <a:prstGeom prst="rect">
            <a:avLst/>
          </a:prstGeom>
          <a:solidFill>
            <a:srgbClr val="FF9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Erratum: Error in Suzuki Coefficients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43588"/>
            <a:ext cx="3329451" cy="41055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54" y="1243902"/>
            <a:ext cx="4179287" cy="5102524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4192493" y="2286000"/>
            <a:ext cx="583961" cy="17038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70494" y="1012169"/>
            <a:ext cx="2450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Modified (in erratum)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650" y="1030520"/>
            <a:ext cx="3527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PRD90,011501 </a:t>
            </a:r>
            <a:r>
              <a:rPr lang="en-US" altLang="ja-JP" sz="2000" dirty="0"/>
              <a:t>(2014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9" name="左中かっこ 8"/>
          <p:cNvSpPr/>
          <p:nvPr/>
        </p:nvSpPr>
        <p:spPr>
          <a:xfrm>
            <a:off x="542403" y="5695504"/>
            <a:ext cx="193451" cy="8669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000000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2" y="5745714"/>
            <a:ext cx="3304886" cy="8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on Fine Lattices: </a:t>
            </a:r>
            <a:r>
              <a:rPr kumimoji="1" lang="en-US" altLang="ja-JP" dirty="0" err="1" smtClean="0"/>
              <a:t>Nt</a:t>
            </a:r>
            <a:r>
              <a:rPr kumimoji="1" lang="en-US" altLang="ja-JP" dirty="0" smtClean="0"/>
              <a:t> = 12 - 32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08483"/>
              </p:ext>
            </p:extLst>
          </p:nvPr>
        </p:nvGraphicFramePr>
        <p:xfrm>
          <a:off x="72839" y="2441095"/>
          <a:ext cx="36116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85"/>
                <a:gridCol w="1075764"/>
                <a:gridCol w="180190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beta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r>
                        <a:rPr kumimoji="1" lang="en-US" altLang="ja-JP" sz="2000" dirty="0" smtClean="0"/>
                        <a:t>(T&gt;0/</a:t>
                      </a:r>
                      <a:r>
                        <a:rPr kumimoji="1" lang="en-US" altLang="ja-JP" sz="2000" dirty="0" err="1" smtClean="0"/>
                        <a:t>vac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6.719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2000/700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6.941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1680/830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7.117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2000/1020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63784"/>
              </p:ext>
            </p:extLst>
          </p:nvPr>
        </p:nvGraphicFramePr>
        <p:xfrm>
          <a:off x="4572000" y="2441094"/>
          <a:ext cx="409901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738"/>
                <a:gridCol w="1138518"/>
                <a:gridCol w="1129553"/>
                <a:gridCol w="103420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Ns/</a:t>
                      </a:r>
                      <a:r>
                        <a:rPr kumimoji="1" lang="en-US" altLang="ja-JP" sz="2400" dirty="0" err="1" smtClean="0"/>
                        <a:t>Nt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beta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Nconf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5.33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6.719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2k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6.941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20k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9.6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7.117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22k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7.265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20k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7.500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18k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2839" y="4694526"/>
            <a:ext cx="3591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5.33&lt;Ns/</a:t>
            </a: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&lt;6.4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need vacuum simulation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11" y="1763244"/>
            <a:ext cx="173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(e-3p)/T</a:t>
            </a:r>
            <a:r>
              <a:rPr kumimoji="1" lang="en-US" altLang="ja-JP" sz="2400" baseline="30000" dirty="0" smtClean="0"/>
              <a:t>4</a:t>
            </a:r>
            <a:endParaRPr kumimoji="1" lang="ja-JP" altLang="en-US" sz="2400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56495" y="1790197"/>
            <a:ext cx="164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(</a:t>
            </a:r>
            <a:r>
              <a:rPr kumimoji="1" lang="en-US" altLang="ja-JP" sz="2400" dirty="0" err="1" smtClean="0"/>
              <a:t>e+p</a:t>
            </a:r>
            <a:r>
              <a:rPr kumimoji="1" lang="en-US" altLang="ja-JP" sz="2400" dirty="0" smtClean="0"/>
              <a:t>)/T</a:t>
            </a:r>
            <a:r>
              <a:rPr kumimoji="1" lang="en-US" altLang="ja-JP" sz="2400" baseline="30000" dirty="0" smtClean="0"/>
              <a:t>4</a:t>
            </a:r>
            <a:endParaRPr kumimoji="1" lang="ja-JP" altLang="en-US" sz="24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64767" y="5562758"/>
            <a:ext cx="442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no vacuum simulation required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3859" y="6232552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2060"/>
                </a:solidFill>
              </a:rPr>
              <a:t>FlowQCD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in prep.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96935" y="1135401"/>
            <a:ext cx="3606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Simulation for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T=1.66Tc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(e-3p)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7099" t="25107" r="27444" b="22817"/>
          <a:stretch/>
        </p:blipFill>
        <p:spPr>
          <a:xfrm>
            <a:off x="0" y="2429438"/>
            <a:ext cx="5747064" cy="389196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46094" y="3450635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BW12:</a:t>
            </a:r>
            <a:r>
              <a:rPr lang="en-US" altLang="ja-JP" sz="2000" dirty="0" smtClean="0"/>
              <a:t>Budapest-Wuppertal, 2012</a:t>
            </a:r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11" y="5065034"/>
            <a:ext cx="1936006" cy="3406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90827">
            <a:off x="3443862" y="3311704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e-3p}{T^4}&#10;\end{align*}&lt;/body&gt;&#10;  &lt;fcolor&gt;FF000000&lt;/fcolor&gt;&#10;  &lt;bcolor&gt;FFFFFFFF&lt;/bcolor&gt;&#10;  &lt;transparent&gt;True&lt;/transparent&gt;&#10;  &lt;resolution&gt;1800&lt;/resolution&gt;&#10;  &lt;imageh&gt;505&lt;/imageh&gt;&#10;  &lt;imagew&gt;67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78" y="2733102"/>
            <a:ext cx="981845" cy="7389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47064" y="2988970"/>
            <a:ext cx="339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Good agreement with previous study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Stable plateau for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28" y="5014832"/>
            <a:ext cx="2201046" cy="35699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4610650"/>
            <a:ext cx="1555996" cy="28190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544102" y="122620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67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v.s</a:t>
            </a:r>
            <a:r>
              <a:rPr lang="en-US" altLang="ja-JP" dirty="0" smtClean="0"/>
              <a:t>. Conventional Methods (e-3p, 1.66Tc)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7197"/>
          <a:stretch/>
        </p:blipFill>
        <p:spPr>
          <a:xfrm>
            <a:off x="340659" y="1837914"/>
            <a:ext cx="4392706" cy="33133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7280"/>
          <a:stretch/>
        </p:blipFill>
        <p:spPr>
          <a:xfrm>
            <a:off x="4616823" y="1819667"/>
            <a:ext cx="4401052" cy="332263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14562" y="1217389"/>
            <a:ext cx="311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D</a:t>
            </a:r>
            <a:r>
              <a:rPr kumimoji="1" lang="en-US" altLang="ja-JP" sz="2400" dirty="0" smtClean="0"/>
              <a:t>ifferential method</a:t>
            </a:r>
          </a:p>
          <a:p>
            <a:pPr algn="ctr"/>
            <a:r>
              <a:rPr kumimoji="1" lang="en-US" altLang="ja-JP" sz="2000" dirty="0" smtClean="0"/>
              <a:t>(beta </a:t>
            </a:r>
            <a:r>
              <a:rPr kumimoji="1" lang="en-US" altLang="ja-JP" sz="2000" dirty="0" err="1" smtClean="0"/>
              <a:t>func</a:t>
            </a:r>
            <a:r>
              <a:rPr kumimoji="1" lang="en-US" altLang="ja-JP" sz="2000" dirty="0" smtClean="0"/>
              <a:t>.: </a:t>
            </a:r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2015)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50" y="5495854"/>
            <a:ext cx="5318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 consistent result for two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maller error in gradient flow method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60891" y="2312909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2417" y="247427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Nt</a:t>
            </a:r>
            <a:r>
              <a:rPr kumimoji="1" lang="en-US" altLang="ja-JP" sz="2000" dirty="0" smtClean="0"/>
              <a:t>=20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00561" y="329714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16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78120" y="264875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1404" y="1192272"/>
            <a:ext cx="294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Gradient flow method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e-3p)/T^4&#10;\end{align*}&lt;/body&gt;&#10;  &lt;fcolor&gt;FF000000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2151" y="3174252"/>
            <a:ext cx="1308100" cy="3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29996" y="1935068"/>
            <a:ext cx="7151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Yang-Mills Gradient Flow</a:t>
            </a:r>
            <a:endParaRPr kumimoji="1" lang="ja-JP" altLang="en-US" sz="5400" dirty="0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0" y="3099131"/>
            <a:ext cx="7876880" cy="1236255"/>
          </a:xfrm>
          <a:prstGeom prst="rect">
            <a:avLst/>
          </a:prstGeom>
          <a:scene3d>
            <a:camera prst="perspectiveRelaxedModerately" fov="7200000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287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093" t="25108" r="27340" b="23266"/>
          <a:stretch/>
        </p:blipFill>
        <p:spPr>
          <a:xfrm>
            <a:off x="5554" y="2378443"/>
            <a:ext cx="5774773" cy="38675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2909" y="2560647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BW12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 = \tilde{T}_{\mu\nu}(t) + O(t)&#10;\end{align*}&lt;/body&gt;&#10;  &lt;fcolor&gt;FF000000&lt;/fcolor&gt;&#10;  &lt;bcolor&gt;FFFFFFFF&lt;/bcolor&gt;&#10;  &lt;transparent&gt;True&lt;/transparent&gt;&#10;  &lt;resolution&gt;1800&lt;/resolution&gt;&#10;  &lt;imageh&gt;329&lt;/imageh&gt;&#10;  &lt;imagew&gt;215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74" y="1813803"/>
            <a:ext cx="2862566" cy="43783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94421" y="2626806"/>
            <a:ext cx="337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Existence of O(t) effect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Linear behavior for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38" y="4957457"/>
            <a:ext cx="1936006" cy="3406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90827">
            <a:off x="1877456" y="4112393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preliminary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+p}{T^4}&#10;\end{align*}&lt;/body&gt;&#10;  &lt;fcolor&gt;FF000000&lt;/fcolor&gt;&#10;  &lt;bcolor&gt;FFFFFFFF&lt;/bcolor&gt;&#10;  &lt;transparent&gt;True&lt;/transparent&gt;&#10;  &lt;resolution&gt;1800&lt;/resolution&gt;&#10;  &lt;imageh&gt;484&lt;/imageh&gt;&#10;  &lt;imagew&gt;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35" y="2617695"/>
            <a:ext cx="798938" cy="70821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04" y="3853020"/>
            <a:ext cx="2201046" cy="3569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9" y="3457803"/>
            <a:ext cx="1555996" cy="28190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544102" y="111862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FlowQCD</a:t>
            </a:r>
            <a:r>
              <a:rPr lang="en-US" altLang="ja-JP" sz="2400" dirty="0" smtClean="0">
                <a:solidFill>
                  <a:prstClr val="black"/>
                </a:solidFill>
              </a:rPr>
              <a:t>, in prep.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BW12:</a:t>
            </a:r>
            <a:r>
              <a:rPr lang="en-US" altLang="ja-JP" sz="2000" dirty="0" smtClean="0">
                <a:solidFill>
                  <a:prstClr val="black"/>
                </a:solidFill>
              </a:rPr>
              <a:t>Budapest-Wuppertal, 2012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7315" y="4881628"/>
            <a:ext cx="273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ouble limit 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(a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0, </a:t>
            </a: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0) has to be taken.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62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093" t="25108" r="27340" b="23266"/>
          <a:stretch/>
        </p:blipFill>
        <p:spPr>
          <a:xfrm>
            <a:off x="5554" y="2378443"/>
            <a:ext cx="5774773" cy="38675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2909" y="2560647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73736" y="2949388"/>
            <a:ext cx="3738282" cy="8157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 = \tilde{T}_{\mu\nu}(t) + O(t)&#10;\end{align*}&lt;/body&gt;&#10;  &lt;fcolor&gt;FF000000&lt;/fcolor&gt;&#10;  &lt;bcolor&gt;FFFFFFFF&lt;/bcolor&gt;&#10;  &lt;transparent&gt;True&lt;/transparent&gt;&#10;  &lt;resolution&gt;1800&lt;/resolution&gt;&#10;  &lt;imageh&gt;329&lt;/imageh&gt;&#10;  &lt;imagew&gt;215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74" y="1813803"/>
            <a:ext cx="2862566" cy="43783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94421" y="2626806"/>
            <a:ext cx="337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Existence of O(t) effect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Linear behavior for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38" y="4957457"/>
            <a:ext cx="1936006" cy="3406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90827">
            <a:off x="1877456" y="4112393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+p}{T^4}&#10;\end{align*}&lt;/body&gt;&#10;  &lt;fcolor&gt;FF000000&lt;/fcolor&gt;&#10;  &lt;bcolor&gt;FFFFFFFF&lt;/bcolor&gt;&#10;  &lt;transparent&gt;True&lt;/transparent&gt;&#10;  &lt;resolution&gt;1800&lt;/resolution&gt;&#10;  &lt;imageh&gt;484&lt;/imageh&gt;&#10;  &lt;imagew&gt;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35" y="2617695"/>
            <a:ext cx="798938" cy="70821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047315" y="4881628"/>
            <a:ext cx="273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ouble limit 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(a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0, </a:t>
            </a: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0) has to be taken.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04" y="3853020"/>
            <a:ext cx="2201046" cy="3569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9" y="3457803"/>
            <a:ext cx="1555996" cy="28190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544102" y="111862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BW12:</a:t>
            </a:r>
            <a:r>
              <a:rPr lang="en-US" altLang="ja-JP" sz="2000" dirty="0" smtClean="0"/>
              <a:t>Budapest-Wuppertal, 2012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35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v.s</a:t>
            </a:r>
            <a:r>
              <a:rPr kumimoji="1" lang="en-US" altLang="ja-JP" dirty="0" smtClean="0"/>
              <a:t>. Differential Method 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7258"/>
          <a:stretch/>
        </p:blipFill>
        <p:spPr>
          <a:xfrm>
            <a:off x="421341" y="1900383"/>
            <a:ext cx="4240504" cy="32006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6866"/>
          <a:stretch/>
        </p:blipFill>
        <p:spPr>
          <a:xfrm>
            <a:off x="4751294" y="1900383"/>
            <a:ext cx="4258434" cy="320067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32943" y="1217389"/>
            <a:ext cx="3473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D</a:t>
            </a:r>
            <a:r>
              <a:rPr kumimoji="1" lang="en-US" altLang="ja-JP" sz="2400" dirty="0" smtClean="0"/>
              <a:t>ifferential method</a:t>
            </a:r>
          </a:p>
          <a:p>
            <a:pPr algn="ctr"/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coeffs</a:t>
            </a:r>
            <a:r>
              <a:rPr kumimoji="1" lang="en-US" altLang="ja-JP" sz="2000" dirty="0" smtClean="0"/>
              <a:t>.: </a:t>
            </a:r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+, 2000)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1404" y="1192272"/>
            <a:ext cx="294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Gradient flow method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8162" y="258763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59366" y="26990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16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51226" y="289909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67420" y="325744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Nt</a:t>
            </a:r>
            <a:r>
              <a:rPr kumimoji="1" lang="en-US" altLang="ja-JP" sz="2000" dirty="0" smtClean="0"/>
              <a:t>=24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9781" y="23014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32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8433" y="5182330"/>
            <a:ext cx="68253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 consistent result for two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deviation may be attributed to </a:t>
            </a:r>
            <a:r>
              <a:rPr lang="en-US" altLang="ja-JP" sz="2000" dirty="0" err="1" smtClean="0"/>
              <a:t>c</a:t>
            </a:r>
            <a:r>
              <a:rPr lang="en-US" altLang="ja-JP" sz="2000" baseline="-25000" dirty="0" err="1" smtClean="0">
                <a:latin typeface="Symbol" panose="05050102010706020507" pitchFamily="18" charset="2"/>
              </a:rPr>
              <a:t>s</a:t>
            </a:r>
            <a:endParaRPr kumimoji="1" lang="en-US" altLang="ja-JP" sz="2000" baseline="-25000" dirty="0" smtClean="0">
              <a:latin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maller error in gradient flow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the advantage become more prominent on finer lattices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47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1" name="角丸四角形 10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1" name="フリーフォーム 20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3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グループ化 2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5" name="角丸四角形 2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9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円/楕円 29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9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24756 0.2432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000000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000000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Correlator : Extremely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64467" y="5377405"/>
            <a:ext cx="2460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50k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\mu\nu}(\tau) \delta T_{\mu\nu}(0) \rangle&#10;\end{align*}&lt;/body&gt;&#10;  &lt;fcolor&gt;FF000000&lt;/fcolor&gt;&#10;  &lt;bcolor&gt;FFFFFFFF&lt;/bcolor&gt;&#10;  &lt;transparent&gt;True&lt;/transparent&gt;&#10;  &lt;resolution&gt;1800&lt;/resolution&gt;&#10;  &lt;imageh&gt;262&lt;/imageh&gt;&#10;  &lt;imagew&gt;1808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25" y="1998180"/>
            <a:ext cx="2783792" cy="4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Correlation Functions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" y="2002232"/>
            <a:ext cx="5141438" cy="35875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31106" y="5174314"/>
            <a:ext cx="1364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T=1.66Tc</a:t>
            </a:r>
          </a:p>
          <a:p>
            <a:r>
              <a:rPr kumimoji="1" lang="en-US" altLang="ja-JP" sz="2400" dirty="0" smtClean="0"/>
              <a:t>96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x24</a:t>
            </a:r>
          </a:p>
          <a:p>
            <a:r>
              <a:rPr lang="en-US" altLang="ja-JP" sz="2400" dirty="0" smtClean="0"/>
              <a:t>50k </a:t>
            </a:r>
            <a:r>
              <a:rPr lang="en-US" altLang="ja-JP" sz="2400" dirty="0" err="1" smtClean="0"/>
              <a:t>confs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000000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" y="1453711"/>
            <a:ext cx="3934584" cy="51368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2908" y="5505473"/>
            <a:ext cx="129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Smeared</a:t>
            </a:r>
            <a:endParaRPr kumimoji="1" lang="ja-JP" altLang="en-US" sz="2400" dirty="0"/>
          </a:p>
        </p:txBody>
      </p:sp>
      <p:sp>
        <p:nvSpPr>
          <p:cNvPr id="20" name="右矢印 19"/>
          <p:cNvSpPr/>
          <p:nvPr/>
        </p:nvSpPr>
        <p:spPr>
          <a:xfrm flipH="1">
            <a:off x="1842500" y="5493990"/>
            <a:ext cx="73874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au &amp;lt; 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8" y="6049080"/>
            <a:ext cx="1209254" cy="29841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l="66402" t="5735" r="9138" b="71961"/>
          <a:stretch/>
        </p:blipFill>
        <p:spPr>
          <a:xfrm>
            <a:off x="5187896" y="2139154"/>
            <a:ext cx="2286000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Correlation Functions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" y="2002232"/>
            <a:ext cx="5141438" cy="35875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31106" y="5174314"/>
            <a:ext cx="1364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T=1.66Tc</a:t>
            </a:r>
          </a:p>
          <a:p>
            <a:r>
              <a:rPr kumimoji="1" lang="en-US" altLang="ja-JP" sz="2400" dirty="0" smtClean="0"/>
              <a:t>96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x24</a:t>
            </a:r>
          </a:p>
          <a:p>
            <a:r>
              <a:rPr lang="en-US" altLang="ja-JP" sz="2400" dirty="0" smtClean="0"/>
              <a:t>50k </a:t>
            </a:r>
            <a:r>
              <a:rPr lang="en-US" altLang="ja-JP" sz="2400" dirty="0" err="1" smtClean="0"/>
              <a:t>confs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000000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" y="1453711"/>
            <a:ext cx="3934584" cy="51368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995082" y="2223247"/>
            <a:ext cx="1026312" cy="223785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506071" y="2223247"/>
            <a:ext cx="879986" cy="262665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19200" y="2223247"/>
            <a:ext cx="922768" cy="2438400"/>
          </a:xfrm>
          <a:prstGeom prst="rect">
            <a:avLst/>
          </a:prstGeom>
          <a:gradFill flip="none" rotWithShape="1">
            <a:gsLst>
              <a:gs pos="0">
                <a:srgbClr val="006600">
                  <a:alpha val="50000"/>
                </a:srgbClr>
              </a:gs>
              <a:gs pos="100000">
                <a:srgbClr val="0066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959636" y="2223247"/>
            <a:ext cx="735106" cy="2771616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50000"/>
                </a:srgbClr>
              </a:gs>
              <a:gs pos="100000">
                <a:srgbClr val="7030A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2908" y="5505473"/>
            <a:ext cx="129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Smeared</a:t>
            </a:r>
            <a:endParaRPr kumimoji="1" lang="ja-JP" altLang="en-US" sz="2400" dirty="0"/>
          </a:p>
        </p:txBody>
      </p:sp>
      <p:sp>
        <p:nvSpPr>
          <p:cNvPr id="20" name="右矢印 19"/>
          <p:cNvSpPr/>
          <p:nvPr/>
        </p:nvSpPr>
        <p:spPr>
          <a:xfrm flipH="1">
            <a:off x="1842500" y="5493990"/>
            <a:ext cx="73874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au &amp;lt; 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8" y="6049080"/>
            <a:ext cx="1209254" cy="29841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l="66402" t="5735" r="9138" b="71961"/>
          <a:stretch/>
        </p:blipFill>
        <p:spPr>
          <a:xfrm>
            <a:off x="5187896" y="2139154"/>
            <a:ext cx="2286000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/>
          <a:srcRect l="66402" t="5735" r="9138" b="71961"/>
          <a:stretch/>
        </p:blipFill>
        <p:spPr>
          <a:xfrm>
            <a:off x="5187896" y="2139154"/>
            <a:ext cx="2286000" cy="14522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Correlation Functions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8" y="2002232"/>
            <a:ext cx="5141438" cy="35875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529" y="1200852"/>
            <a:ext cx="5096615" cy="35563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正方形/長方形 7"/>
          <p:cNvSpPr/>
          <p:nvPr/>
        </p:nvSpPr>
        <p:spPr>
          <a:xfrm>
            <a:off x="770962" y="4849906"/>
            <a:ext cx="4150659" cy="161364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779060" y="3512977"/>
            <a:ext cx="1430665" cy="1043394"/>
            <a:chOff x="2779060" y="3512977"/>
            <a:chExt cx="1430665" cy="1043394"/>
          </a:xfrm>
        </p:grpSpPr>
        <p:sp>
          <p:nvSpPr>
            <p:cNvPr id="9" name="右矢印 8"/>
            <p:cNvSpPr/>
            <p:nvPr/>
          </p:nvSpPr>
          <p:spPr>
            <a:xfrm rot="19727317">
              <a:off x="3231317" y="3800479"/>
              <a:ext cx="978408" cy="75589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9635418">
              <a:off x="2779060" y="3512977"/>
              <a:ext cx="1100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expand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6831106" y="5174314"/>
            <a:ext cx="1364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T=1.66Tc</a:t>
            </a:r>
          </a:p>
          <a:p>
            <a:r>
              <a:rPr kumimoji="1" lang="en-US" altLang="ja-JP" sz="2400" dirty="0" smtClean="0"/>
              <a:t>96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x24</a:t>
            </a:r>
          </a:p>
          <a:p>
            <a:r>
              <a:rPr lang="en-US" altLang="ja-JP" sz="2400" dirty="0" smtClean="0"/>
              <a:t>50k </a:t>
            </a:r>
            <a:r>
              <a:rPr lang="en-US" altLang="ja-JP" sz="2400" dirty="0" err="1" smtClean="0"/>
              <a:t>confs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000000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" y="1453711"/>
            <a:ext cx="3934584" cy="51368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2908" y="5505473"/>
            <a:ext cx="129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Smeared</a:t>
            </a:r>
            <a:endParaRPr kumimoji="1" lang="ja-JP" altLang="en-US" sz="2400" dirty="0"/>
          </a:p>
        </p:txBody>
      </p:sp>
      <p:sp>
        <p:nvSpPr>
          <p:cNvPr id="20" name="右矢印 19"/>
          <p:cNvSpPr/>
          <p:nvPr/>
        </p:nvSpPr>
        <p:spPr>
          <a:xfrm flipH="1">
            <a:off x="1842500" y="5493990"/>
            <a:ext cx="73874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au &amp;lt; 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8" y="6049080"/>
            <a:ext cx="1209254" cy="298419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995082" y="2223247"/>
            <a:ext cx="1699660" cy="2771616"/>
            <a:chOff x="995082" y="2223247"/>
            <a:chExt cx="1699660" cy="2771616"/>
          </a:xfrm>
        </p:grpSpPr>
        <p:sp>
          <p:nvSpPr>
            <p:cNvPr id="22" name="正方形/長方形 21"/>
            <p:cNvSpPr/>
            <p:nvPr/>
          </p:nvSpPr>
          <p:spPr>
            <a:xfrm>
              <a:off x="995082" y="2223247"/>
              <a:ext cx="1026312" cy="223785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506071" y="2223247"/>
              <a:ext cx="879986" cy="26266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19200" y="2223247"/>
              <a:ext cx="922768" cy="2438400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50000"/>
                  </a:srgbClr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959636" y="2223247"/>
              <a:ext cx="735106" cy="2771616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50000"/>
                  </a:srgbClr>
                </a:gs>
                <a:gs pos="100000">
                  <a:srgbClr val="7030A0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0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2064078"/>
            <a:ext cx="5208497" cy="36343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000000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" y="1453711"/>
            <a:ext cx="3934584" cy="5136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02941" y="2142558"/>
            <a:ext cx="329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energy conservation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 rot="19508281" flipH="1">
            <a:off x="4477247" y="270395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45223" y="3532142"/>
            <a:ext cx="1819835" cy="46611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25909" y="586265"/>
            <a:ext cx="1364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T=1.66Tc</a:t>
            </a:r>
          </a:p>
          <a:p>
            <a:r>
              <a:rPr kumimoji="1" lang="en-US" altLang="ja-JP" sz="2400" dirty="0" smtClean="0"/>
              <a:t>96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x24</a:t>
            </a:r>
          </a:p>
          <a:p>
            <a:r>
              <a:rPr lang="en-US" altLang="ja-JP" sz="2400" dirty="0" smtClean="0"/>
              <a:t>50k </a:t>
            </a:r>
            <a:r>
              <a:rPr lang="en-US" altLang="ja-JP" sz="2400" dirty="0" err="1" smtClean="0"/>
              <a:t>confs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2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</a:t>
            </a:r>
            <a:r>
              <a:rPr lang="en-US" altLang="ja-JP" dirty="0" smtClean="0"/>
              <a:t>Jogging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pic>
        <p:nvPicPr>
          <p:cNvPr id="1026" name="Picture 2" descr="https://image.edion.com/images/goods/XL1/4988617181472_X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8" y="4499570"/>
            <a:ext cx="1639421" cy="16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2064078"/>
            <a:ext cx="5208497" cy="36343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000000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" y="1453711"/>
            <a:ext cx="3934584" cy="5136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02941" y="2142558"/>
            <a:ext cx="329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energy conservation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 rot="19508281" flipH="1">
            <a:off x="4477247" y="270395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398621" y="5107254"/>
            <a:ext cx="3682625" cy="1688735"/>
          </a:xfrm>
          <a:prstGeom prst="roundRect">
            <a:avLst>
              <a:gd name="adj" fmla="val 13482"/>
            </a:avLst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3159" y="3056883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04942" y="4276257"/>
            <a:ext cx="30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0000"/>
                </a:solidFill>
              </a:rPr>
              <a:t>specific heat!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28970" y="5127812"/>
            <a:ext cx="33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Gavai</a:t>
            </a:r>
            <a:r>
              <a:rPr kumimoji="1" lang="en-US" altLang="ja-JP" sz="2000" dirty="0" smtClean="0"/>
              <a:t>, Gupta, Mukherjee, 2005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71734" y="6426657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 method / </a:t>
            </a:r>
            <a:r>
              <a:rPr kumimoji="1" lang="en-US" altLang="ja-JP" dirty="0" err="1" smtClean="0"/>
              <a:t>cont</a:t>
            </a:r>
            <a:r>
              <a:rPr kumimoji="1" lang="en-US" altLang="ja-JP" dirty="0" smtClean="0"/>
              <a:t> lim.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000000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77" y="3537055"/>
            <a:ext cx="1562359" cy="68485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c_V/T^3 &amp;amp;= 15(1)&#10;\\&#10;&amp;amp;= 18(2)&#10;\end{align*}&lt;/body&gt;&#10;  &lt;fcolor&gt;FF000000&lt;/fcolor&gt;&#10;  &lt;bcolor&gt;FFFFFFFF&lt;/bcolor&gt;&#10;  &lt;transparent&gt;True&lt;/transparent&gt;&#10;  &lt;resolution&gt;1800&lt;/resolution&gt;&#10;  &lt;imageh&gt;730&lt;/imageh&gt;&#10;  &lt;imagew&gt;1563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4" y="5590998"/>
            <a:ext cx="1654175" cy="772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/T_c=2&#10;\\&#10;T/T_c=3&#10;\end{align*}&lt;/body&gt;&#10;  &lt;fcolor&gt;FF000000&lt;/fcolor&gt;&#10;  &lt;bcolor&gt;FFFFFFFF&lt;/bcolor&gt;&#10;  &lt;transparent&gt;True&lt;/transparent&gt;&#10;  &lt;resolution&gt;1800&lt;/resolution&gt;&#10;  &lt;imageh&gt;699&lt;/imageh&gt;&#10;  &lt;imagew&gt;98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47" y="5623807"/>
            <a:ext cx="1042458" cy="73977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425909" y="586265"/>
            <a:ext cx="1364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T=1.66Tc</a:t>
            </a:r>
          </a:p>
          <a:p>
            <a:r>
              <a:rPr kumimoji="1" lang="en-US" altLang="ja-JP" sz="2400" dirty="0" smtClean="0"/>
              <a:t>96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x24</a:t>
            </a:r>
          </a:p>
          <a:p>
            <a:r>
              <a:rPr lang="en-US" altLang="ja-JP" sz="2400" dirty="0" smtClean="0"/>
              <a:t>50k </a:t>
            </a:r>
            <a:r>
              <a:rPr lang="en-US" altLang="ja-JP" sz="2400" dirty="0" err="1" smtClean="0"/>
              <a:t>confs</a:t>
            </a:r>
            <a:endParaRPr kumimoji="1"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245223" y="3532142"/>
            <a:ext cx="1819835" cy="46611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0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for </a:t>
            </a:r>
            <a:r>
              <a:rPr kumimoji="1" lang="en-US" altLang="ja-JP" b="1" dirty="0" smtClean="0"/>
              <a:t>Full QCD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753" y="2196354"/>
            <a:ext cx="54256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Lattice spacing / reference scales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Energy-momentum tensor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thermodynamics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correlation functions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Topology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Running coupling</a:t>
            </a:r>
          </a:p>
        </p:txBody>
      </p:sp>
    </p:spTree>
    <p:extLst>
      <p:ext uri="{BB962C8B-B14F-4D97-AF65-F5344CB8AC3E}">
        <p14:creationId xmlns:p14="http://schemas.microsoft.com/office/powerpoint/2010/main" val="40293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for </a:t>
            </a:r>
            <a:r>
              <a:rPr kumimoji="1" lang="en-US" altLang="ja-JP" b="1" dirty="0" smtClean="0"/>
              <a:t>Full QCD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753" y="2196354"/>
            <a:ext cx="54256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Lattice spacing / reference scales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Energy-momentum tensor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thermodynamics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correlation functions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Topology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Running coupling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21175118">
            <a:off x="6044659" y="2008400"/>
            <a:ext cx="148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Possible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(BMW,2012)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175118">
            <a:off x="2670344" y="4824506"/>
            <a:ext cx="136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Possible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21175118">
            <a:off x="3842832" y="5638105"/>
            <a:ext cx="136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Possible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68394" y="1230589"/>
            <a:ext cx="492525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only with gradient flow for gauge field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for </a:t>
            </a:r>
            <a:r>
              <a:rPr kumimoji="1" lang="en-US" altLang="ja-JP" b="1" dirty="0" smtClean="0"/>
              <a:t>Full QCD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753" y="2196354"/>
            <a:ext cx="54256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Lattice spacing / reference scales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Energy-momentum tensor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thermodynamics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correlation functions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Topology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Running coupling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21175118">
            <a:off x="6044659" y="2008400"/>
            <a:ext cx="148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Possible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(BMW,2012)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175118">
            <a:off x="2670344" y="4824506"/>
            <a:ext cx="136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Possible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21175118">
            <a:off x="3842832" y="5638105"/>
            <a:ext cx="136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Possible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68394" y="1230589"/>
            <a:ext cx="492525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only with gradient flow for gauge field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5486400" y="3146610"/>
            <a:ext cx="295836" cy="1308847"/>
          </a:xfrm>
          <a:prstGeom prst="rightBrace">
            <a:avLst>
              <a:gd name="adj1" fmla="val 32576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2894" y="3200868"/>
            <a:ext cx="3111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Gradient flow for </a:t>
            </a:r>
          </a:p>
          <a:p>
            <a:r>
              <a:rPr lang="en-US" altLang="ja-JP" sz="2400" b="1" dirty="0" smtClean="0">
                <a:solidFill>
                  <a:srgbClr val="002060"/>
                </a:solidFill>
              </a:rPr>
              <a:t>fermion field </a:t>
            </a:r>
            <a:r>
              <a:rPr lang="en-US" altLang="ja-JP" sz="2400" dirty="0" smtClean="0">
                <a:solidFill>
                  <a:srgbClr val="002060"/>
                </a:solidFill>
              </a:rPr>
              <a:t>is needed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as well as SFTE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815788" y="1290917"/>
            <a:ext cx="4589930" cy="120804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for Fermion Field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eftarrow&#10;\end{align*}&lt;/body&gt;&#10;  &lt;fcolor&gt;FF000000&lt;/fcolor&gt;&#10;  &lt;bcolor&gt;FFFFFFFF&lt;/bcolor&gt;&#10;  &lt;transparent&gt;True&lt;/transparent&gt;&#10;  &lt;resolution&gt;1800&lt;/resolution&gt;&#10;  &lt;imageh&gt;130&lt;/imageh&gt;&#10;  &lt;imagew&gt;22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5" y="1909476"/>
            <a:ext cx="189359" cy="11138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eftarrow&#10;\end{align*}&lt;/body&gt;&#10;  &lt;fcolor&gt;FF000000&lt;/fcolor&gt;&#10;  &lt;bcolor&gt;FFFFFFFF&lt;/bcolor&gt;&#10;  &lt;transparent&gt;True&lt;/transparent&gt;&#10;  &lt;resolution&gt;1800&lt;/resolution&gt;&#10;  &lt;imageh&gt;130&lt;/imageh&gt;&#10;  &lt;imagew&gt;22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31" y="1909475"/>
            <a:ext cx="189359" cy="111387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2321862" y="1443320"/>
            <a:ext cx="239739" cy="853793"/>
          </a:xfrm>
          <a:prstGeom prst="leftBrace">
            <a:avLst>
              <a:gd name="adj1" fmla="val 3824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7358" y="1626503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choice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t \psi(t) = D_\mu D_\mu \psi(t)&#10;\end{align*}&lt;/body&gt;&#10;  &lt;fcolor&gt;FF000000&lt;/fcolor&gt;&#10;  &lt;bcolor&gt;FFFFFFFF&lt;/bcolor&gt;&#10;  &lt;transparent&gt;True&lt;/transparent&gt;&#10;  &lt;resolution&gt;1800&lt;/resolution&gt;&#10;  &lt;imageh&gt;262&lt;/imageh&gt;&#10;  &lt;imagew&gt;2107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1443321"/>
            <a:ext cx="2229908" cy="27728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partial_t \bar\psi(t) = \bar\psi(t) D_\mu D_\mu&#10;\end{align*}&lt;/body&gt;&#10;  &lt;fcolor&gt;FF000000&lt;/fcolor&gt;&#10;  &lt;bcolor&gt;FFFFFFFF&lt;/bcolor&gt;&#10;  &lt;transparent&gt;True&lt;/transparent&gt;&#10;  &lt;resolution&gt;1800&lt;/resolution&gt;&#10;  &lt;imageh&gt;287&lt;/imageh&gt;&#10;  &lt;imagew&gt;211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1993371"/>
            <a:ext cx="2234141" cy="30374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795247" y="1455579"/>
            <a:ext cx="160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54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726137" y="2935560"/>
            <a:ext cx="7699563" cy="2251854"/>
          </a:xfrm>
          <a:prstGeom prst="roundRect">
            <a:avLst>
              <a:gd name="adj" fmla="val 1354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815788" y="1290917"/>
            <a:ext cx="4589930" cy="120804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for Fermion Field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eftarrow&#10;\end{align*}&lt;/body&gt;&#10;  &lt;fcolor&gt;FF000000&lt;/fcolor&gt;&#10;  &lt;bcolor&gt;FFFFFFFF&lt;/bcolor&gt;&#10;  &lt;transparent&gt;True&lt;/transparent&gt;&#10;  &lt;resolution&gt;1800&lt;/resolution&gt;&#10;  &lt;imageh&gt;130&lt;/imageh&gt;&#10;  &lt;imagew&gt;22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5" y="1909476"/>
            <a:ext cx="189359" cy="11138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eftarrow&#10;\end{align*}&lt;/body&gt;&#10;  &lt;fcolor&gt;FF000000&lt;/fcolor&gt;&#10;  &lt;bcolor&gt;FFFFFFFF&lt;/bcolor&gt;&#10;  &lt;transparent&gt;True&lt;/transparent&gt;&#10;  &lt;resolution&gt;1800&lt;/resolution&gt;&#10;  &lt;imageh&gt;130&lt;/imageh&gt;&#10;  &lt;imagew&gt;22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31" y="1909475"/>
            <a:ext cx="189359" cy="111387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2321862" y="1443320"/>
            <a:ext cx="239739" cy="853793"/>
          </a:xfrm>
          <a:prstGeom prst="leftBrace">
            <a:avLst>
              <a:gd name="adj1" fmla="val 3824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7358" y="1626503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choice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1498" y="3069601"/>
            <a:ext cx="267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Fermion propagator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(\partial_t - D_\mu D_\mu) K = 0&#10;\end{align*}&lt;/body&gt;&#10;  &lt;fcolor&gt;FF000000&lt;/fcolor&gt;&#10;  &lt;bcolor&gt;FFFFFFFF&lt;/bcolor&gt;&#10;  &lt;transparent&gt;True&lt;/transparent&gt;&#10;  &lt;resolution&gt;1800&lt;/resolution&gt;&#10;  &lt;imageh&gt;262&lt;/imageh&gt;&#10;  &lt;imagew&gt;2049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87" y="4343490"/>
            <a:ext cx="2168525" cy="27728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psi(t_1,x) \bar\psi(t_2,y) \rangle &#10;= \int dx'dy' K(t_1,x;0,x') S(x',y') K(0,y';t_2,y)&#10;\end{align*}&lt;/body&gt;&#10;  &lt;fcolor&gt;FF000000&lt;/fcolor&gt;&#10;  &lt;bcolor&gt;FFFFFFFF&lt;/bcolor&gt;&#10;  &lt;transparent&gt;True&lt;/transparent&gt;&#10;  &lt;resolution&gt;1800&lt;/resolution&gt;&#10;  &lt;imageh&gt;553&lt;/imageh&gt;&#10;  &lt;imagew&gt;6798&lt;/imagew&gt;&#10;  &lt;scale&gt;50&lt;/scale&gt;&#10;  &lt;cursor&gt;11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1" y="3535937"/>
            <a:ext cx="7179506" cy="58403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158490" y="4223205"/>
            <a:ext cx="377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K: “fundamental solution”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S: propagator at t=0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5788" y="5530923"/>
            <a:ext cx="6801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Study of chiral condensate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Luscher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Application to QCD thermodynamics: </a:t>
            </a:r>
            <a:r>
              <a:rPr lang="en-US" altLang="ja-JP" sz="2400" dirty="0" smtClean="0"/>
              <a:t>just started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37765" y="6301196"/>
            <a:ext cx="666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by </a:t>
            </a:r>
            <a:r>
              <a:rPr lang="en-US" altLang="ja-JP" sz="2400" dirty="0" err="1" smtClean="0"/>
              <a:t>Flo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w</a:t>
            </a:r>
            <a:r>
              <a:rPr lang="en-US" altLang="ja-JP" sz="2400" dirty="0" err="1" smtClean="0"/>
              <a:t>QCD</a:t>
            </a:r>
            <a:r>
              <a:rPr lang="en-US" altLang="ja-JP" sz="2400" dirty="0" smtClean="0"/>
              <a:t> + </a:t>
            </a:r>
            <a:r>
              <a:rPr lang="en-US" altLang="ja-JP" sz="2400" dirty="0" smtClean="0">
                <a:solidFill>
                  <a:srgbClr val="FF0000"/>
                </a:solidFill>
              </a:rPr>
              <a:t>W</a:t>
            </a:r>
            <a:r>
              <a:rPr lang="en-US" altLang="ja-JP" sz="2400" dirty="0" smtClean="0"/>
              <a:t>HOT QCD = </a:t>
            </a:r>
            <a:r>
              <a:rPr lang="en-US" altLang="ja-JP" sz="2400" dirty="0" err="1" smtClean="0"/>
              <a:t>Flo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W</a:t>
            </a:r>
            <a:r>
              <a:rPr lang="en-US" altLang="ja-JP" sz="2400" dirty="0" err="1" smtClean="0"/>
              <a:t>HOT</a:t>
            </a:r>
            <a:r>
              <a:rPr lang="en-US" altLang="ja-JP" sz="2400" dirty="0" smtClean="0"/>
              <a:t> Collaboration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t \psi(t) = D_\mu D_\mu \psi(t)&#10;\end{align*}&lt;/body&gt;&#10;  &lt;fcolor&gt;FF000000&lt;/fcolor&gt;&#10;  &lt;bcolor&gt;FFFFFFFF&lt;/bcolor&gt;&#10;  &lt;transparent&gt;True&lt;/transparent&gt;&#10;  &lt;resolution&gt;1800&lt;/resolution&gt;&#10;  &lt;imageh&gt;262&lt;/imageh&gt;&#10;  &lt;imagew&gt;2107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1443321"/>
            <a:ext cx="2229908" cy="27728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partial_t \bar\psi(t) = \bar\psi(t) D_\mu D_\mu&#10;\end{align*}&lt;/body&gt;&#10;  &lt;fcolor&gt;FF000000&lt;/fcolor&gt;&#10;  &lt;bcolor&gt;FFFFFFFF&lt;/bcolor&gt;&#10;  &lt;transparent&gt;True&lt;/transparent&gt;&#10;  &lt;resolution&gt;1800&lt;/resolution&gt;&#10;  &lt;imageh&gt;287&lt;/imageh&gt;&#10;  &lt;imagew&gt;211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1993371"/>
            <a:ext cx="2234141" cy="303742"/>
          </a:xfrm>
          <a:prstGeom prst="rect">
            <a:avLst/>
          </a:prstGeom>
        </p:spPr>
      </p:pic>
      <p:sp>
        <p:nvSpPr>
          <p:cNvPr id="26" name="左中かっこ 25"/>
          <p:cNvSpPr/>
          <p:nvPr/>
        </p:nvSpPr>
        <p:spPr>
          <a:xfrm>
            <a:off x="1880587" y="4308893"/>
            <a:ext cx="277903" cy="745310"/>
          </a:xfrm>
          <a:prstGeom prst="leftBrace">
            <a:avLst>
              <a:gd name="adj1" fmla="val 3824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1234825" y="2500347"/>
            <a:ext cx="2019363" cy="523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95247" y="1455579"/>
            <a:ext cx="160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Luscher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2013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990164" y="1281957"/>
            <a:ext cx="5271247" cy="172122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17" y="2133476"/>
            <a:ext cx="4570359" cy="7173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76002" y="1322624"/>
            <a:ext cx="353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YM Gradient Flow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68188" y="3128682"/>
            <a:ext cx="7114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A smoothing transformation of gauge field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Many applications: scale setting, thermodynamics, …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933" y="4363090"/>
            <a:ext cx="3943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Many future studies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8188" y="5183076"/>
            <a:ext cx="747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EMT correlation functions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transport coefficients,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ym typeface="Wingdings" panose="05000000000000000000" pitchFamily="2" charset="2"/>
              </a:rPr>
              <a:t>Topological property of gauge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Flow for fermion field  Full QCD thermodynamics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14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Various Reference Scales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24" y="1189912"/>
            <a:ext cx="3489968" cy="24568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8" y="1189912"/>
            <a:ext cx="3489969" cy="24587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28" y="3179541"/>
            <a:ext cx="3510743" cy="24853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94" y="3177782"/>
            <a:ext cx="3565984" cy="24422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58254" y="1473208"/>
            <a:ext cx="943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6600"/>
                </a:solidFill>
              </a:rPr>
              <a:t>plaq</a:t>
            </a:r>
            <a:r>
              <a:rPr kumimoji="1" lang="en-US" altLang="ja-JP" sz="2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en-US" altLang="ja-JP" sz="2400" dirty="0" smtClean="0">
                <a:solidFill>
                  <a:srgbClr val="FF9900"/>
                </a:solidFill>
              </a:rPr>
              <a:t>clover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7" y="5951744"/>
            <a:ext cx="4964371" cy="6742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2987" y="5967798"/>
            <a:ext cx="3881719" cy="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</a:t>
            </a:r>
            <a:r>
              <a:rPr lang="en-US" altLang="ja-JP" dirty="0" smtClean="0"/>
              <a:t>Jogging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2728330" y="1690689"/>
            <a:ext cx="6196479" cy="1993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19866" y="2764467"/>
            <a:ext cx="174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original data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image.edion.com/images/goods/XL1/4988617181472_XL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8" y="4499570"/>
            <a:ext cx="1639421" cy="16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</a:t>
            </a:r>
            <a:r>
              <a:rPr lang="en-US" altLang="ja-JP" dirty="0" smtClean="0"/>
              <a:t>Jogging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2728330" y="4114799"/>
            <a:ext cx="6196479" cy="1995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29" y="4211696"/>
            <a:ext cx="798535" cy="79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/>
          <a:srcRect l="23654" t="58148" r="4680" b="8845"/>
          <a:stretch/>
        </p:blipFill>
        <p:spPr>
          <a:xfrm>
            <a:off x="2728330" y="1690689"/>
            <a:ext cx="6196479" cy="1993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19866" y="2764467"/>
            <a:ext cx="174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original data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95551" y="5006045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RunKeeper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335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①</a:t>
            </a:r>
            <a:endParaRPr kumimoji="1" lang="ja-JP" altLang="en-US" sz="36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694331" y="194808"/>
            <a:ext cx="2443067" cy="1194174"/>
          </a:xfrm>
          <a:prstGeom prst="wedgeRoundRectCallout">
            <a:avLst>
              <a:gd name="adj1" fmla="val -20833"/>
              <a:gd name="adj2" fmla="val 78265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6096001" y="304803"/>
            <a:ext cx="0" cy="941293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389930" y="546823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5250868" y="1075371"/>
            <a:ext cx="1813321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704801" y="29806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Gaussian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22611" y="1717556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159ADEC-CFF6-47BC-9016-79F9FC4C61E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1446</Words>
  <Application>Microsoft Office PowerPoint</Application>
  <PresentationFormat>画面に合わせる (4:3)</PresentationFormat>
  <Paragraphs>500</Paragraphs>
  <Slides>58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5" baseType="lpstr">
      <vt:lpstr>Wingdings</vt:lpstr>
      <vt:lpstr>Arial</vt:lpstr>
      <vt:lpstr>Symbol</vt:lpstr>
      <vt:lpstr>Calibri Light</vt:lpstr>
      <vt:lpstr>ＭＳ Ｐゴシック</vt:lpstr>
      <vt:lpstr>Calibri</vt:lpstr>
      <vt:lpstr>Office テーマ</vt:lpstr>
      <vt:lpstr>QCD Thermodynamics from Gradient Flow</vt:lpstr>
      <vt:lpstr>PowerPoint プレゼンテーション</vt:lpstr>
      <vt:lpstr>Applications of Gradient Flow</vt:lpstr>
      <vt:lpstr>PowerPoint プレゼンテーション</vt:lpstr>
      <vt:lpstr>Gradient Flow and Jogging</vt:lpstr>
      <vt:lpstr>Gradient Flow and Jogging</vt:lpstr>
      <vt:lpstr>Gradient Flow and Jogging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YM Gradient Flow</vt:lpstr>
      <vt:lpstr>Applications of Gradient Flow</vt:lpstr>
      <vt:lpstr>Observables at Nonzero Flow Time</vt:lpstr>
      <vt:lpstr>Observables at Nonzero Flow Time</vt:lpstr>
      <vt:lpstr>Behavior of t2&lt;E&gt;</vt:lpstr>
      <vt:lpstr>Behavior of t2&lt;E&gt;</vt:lpstr>
      <vt:lpstr>Behavior of t2&lt;E&gt;</vt:lpstr>
      <vt:lpstr>Lattice Spacing of SU(3) Wilson Action</vt:lpstr>
      <vt:lpstr>Numerical Setting</vt:lpstr>
      <vt:lpstr>Parametrization with w0.4</vt:lpstr>
      <vt:lpstr>Finite Volume Effects</vt:lpstr>
      <vt:lpstr>Comparison with Previous Studies</vt:lpstr>
      <vt:lpstr>Applications of Gradient Flow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Small Flow-time Expansion</vt:lpstr>
      <vt:lpstr>SFTE of Energy-Momentum Tensor</vt:lpstr>
      <vt:lpstr>SFTE of Energy-Momentum Tensor</vt:lpstr>
      <vt:lpstr>SFTE of Energy-Momentum Tensor</vt:lpstr>
      <vt:lpstr>PowerPoint プレゼンテーション</vt:lpstr>
      <vt:lpstr>SU(3) Thermodynamics with Nt=6, 8, 10</vt:lpstr>
      <vt:lpstr>An Erratum: Error in Suzuki Coefficients</vt:lpstr>
      <vt:lpstr>Simulation on Fine Lattices: Nt = 12 - 32</vt:lpstr>
      <vt:lpstr>New Results: Thermodynamics (e-3p)</vt:lpstr>
      <vt:lpstr>v.s. Conventional Methods (e-3p, 1.66Tc)</vt:lpstr>
      <vt:lpstr>New Results: Thermodynamics (e+p) </vt:lpstr>
      <vt:lpstr>New Results: Thermodynamics (e+p) </vt:lpstr>
      <vt:lpstr>v.s. Differential Method (e+p)</vt:lpstr>
      <vt:lpstr>PowerPoint プレゼンテーション</vt:lpstr>
      <vt:lpstr>EMT Correlator</vt:lpstr>
      <vt:lpstr>EMT Correlator : Extremely Noisy…</vt:lpstr>
      <vt:lpstr>Correlation Functions</vt:lpstr>
      <vt:lpstr>Correlation Functions</vt:lpstr>
      <vt:lpstr>Correlation Functions</vt:lpstr>
      <vt:lpstr>Energy Correlation Function</vt:lpstr>
      <vt:lpstr>Energy Correlation Function</vt:lpstr>
      <vt:lpstr>Gradient Flow for Full QCD</vt:lpstr>
      <vt:lpstr>Gradient Flow for Full QCD</vt:lpstr>
      <vt:lpstr>Gradient Flow for Full QCD</vt:lpstr>
      <vt:lpstr>Gradient Flow for Fermion Field</vt:lpstr>
      <vt:lpstr>Gradient Flow for Fermion Field</vt:lpstr>
      <vt:lpstr>Summary</vt:lpstr>
      <vt:lpstr>Backup</vt:lpstr>
      <vt:lpstr>Various Reference Scales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Masakiyo Kitazawa</dc:creator>
  <cp:lastModifiedBy>Masakiyo Kitazawa</cp:lastModifiedBy>
  <cp:revision>111</cp:revision>
  <dcterms:created xsi:type="dcterms:W3CDTF">2015-07-13T05:43:45Z</dcterms:created>
  <dcterms:modified xsi:type="dcterms:W3CDTF">2015-09-22T00:31:53Z</dcterms:modified>
</cp:coreProperties>
</file>