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2"/>
  </p:sldMasterIdLst>
  <p:notesMasterIdLst>
    <p:notesMasterId r:id="rId4"/>
  </p:notesMasterIdLst>
  <p:sldIdLst>
    <p:sldId id="256" r:id="rId3"/>
  </p:sldIdLst>
  <p:sldSz cx="9601200" cy="12801600" type="A3"/>
  <p:notesSz cx="6797675" cy="9926638"/>
  <p:embeddedFontLst>
    <p:embeddedFont>
      <p:font typeface="Calibri Light" panose="020F0302020204030204" pitchFamily="34" charset="0"/>
      <p:regular r:id="rId5"/>
      <p:italic r:id="rId6"/>
    </p:embeddedFont>
    <p:embeddedFont>
      <p:font typeface="Bebas Neue Bold" panose="020B0606020202050201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6600FF"/>
    <a:srgbClr val="DEDEFF"/>
    <a:srgbClr val="D9F3E5"/>
    <a:srgbClr val="030D20"/>
    <a:srgbClr val="CCCCFF"/>
    <a:srgbClr val="E4E4E4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60" d="100"/>
          <a:sy n="160" d="100"/>
        </p:scale>
        <p:origin x="-3988" y="-9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F61F1-8A13-4B82-90A1-1DC02247BE34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8A8AA-0A14-4806-98CD-3BEE9926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83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8A8AA-0A14-4806-98CD-3BEE9926689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86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10B-4006-4C7A-9093-CB2BC231F707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5A1-EE64-4A8A-8376-1781D9356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10B-4006-4C7A-9093-CB2BC231F707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5A1-EE64-4A8A-8376-1781D9356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11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10B-4006-4C7A-9093-CB2BC231F707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5A1-EE64-4A8A-8376-1781D9356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69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10B-4006-4C7A-9093-CB2BC231F707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5A1-EE64-4A8A-8376-1781D9356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68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10B-4006-4C7A-9093-CB2BC231F707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5A1-EE64-4A8A-8376-1781D9356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19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10B-4006-4C7A-9093-CB2BC231F707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5A1-EE64-4A8A-8376-1781D9356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2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10B-4006-4C7A-9093-CB2BC231F707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5A1-EE64-4A8A-8376-1781D9356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90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10B-4006-4C7A-9093-CB2BC231F707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5A1-EE64-4A8A-8376-1781D9356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72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10B-4006-4C7A-9093-CB2BC231F707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5A1-EE64-4A8A-8376-1781D9356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1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10B-4006-4C7A-9093-CB2BC231F707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5A1-EE64-4A8A-8376-1781D9356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68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10B-4006-4C7A-9093-CB2BC231F707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5A1-EE64-4A8A-8376-1781D9356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9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110B-4006-4C7A-9093-CB2BC231F707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75A1-EE64-4A8A-8376-1781D9356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40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9110" y="5479746"/>
            <a:ext cx="6539860" cy="5051068"/>
          </a:xfrm>
          <a:prstGeom prst="rect">
            <a:avLst/>
          </a:prstGeom>
          <a:scene3d>
            <a:camera prst="perspectiveRelaxedModerately">
              <a:rot lat="19634567" lon="1439850" rev="20787404"/>
            </a:camera>
            <a:lightRig rig="flat" dir="t"/>
          </a:scene3d>
        </p:spPr>
      </p:pic>
      <p:sp>
        <p:nvSpPr>
          <p:cNvPr id="152" name="正方形/長方形 151"/>
          <p:cNvSpPr/>
          <p:nvPr/>
        </p:nvSpPr>
        <p:spPr>
          <a:xfrm>
            <a:off x="6934360" y="34689"/>
            <a:ext cx="2675521" cy="1793549"/>
          </a:xfrm>
          <a:prstGeom prst="rect">
            <a:avLst/>
          </a:prstGeom>
          <a:solidFill>
            <a:srgbClr val="030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4168102" y="8307336"/>
            <a:ext cx="2496819" cy="2496819"/>
          </a:xfrm>
          <a:prstGeom prst="ellipse">
            <a:avLst/>
          </a:prstGeom>
          <a:solidFill>
            <a:srgbClr val="DE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角丸四角形 68"/>
          <p:cNvSpPr/>
          <p:nvPr/>
        </p:nvSpPr>
        <p:spPr>
          <a:xfrm>
            <a:off x="4508606" y="9424141"/>
            <a:ext cx="5003209" cy="2756219"/>
          </a:xfrm>
          <a:prstGeom prst="roundRect">
            <a:avLst>
              <a:gd name="adj" fmla="val 733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46" y="5374137"/>
            <a:ext cx="1908008" cy="4133165"/>
          </a:xfrm>
          <a:prstGeom prst="rect">
            <a:avLst/>
          </a:prstGeom>
          <a:scene3d>
            <a:camera prst="perspectiveRelaxedModerately">
              <a:rot lat="19634567" lon="1439850" rev="20787404"/>
            </a:camera>
            <a:lightRig rig="flat" dir="t"/>
          </a:scene3d>
        </p:spPr>
      </p:pic>
      <p:sp>
        <p:nvSpPr>
          <p:cNvPr id="145" name="円/楕円 144"/>
          <p:cNvSpPr>
            <a:spLocks noChangeAspect="1"/>
          </p:cNvSpPr>
          <p:nvPr/>
        </p:nvSpPr>
        <p:spPr>
          <a:xfrm>
            <a:off x="5148540" y="5333325"/>
            <a:ext cx="1697873" cy="1697873"/>
          </a:xfrm>
          <a:prstGeom prst="ellipse">
            <a:avLst/>
          </a:prstGeom>
          <a:solidFill>
            <a:srgbClr val="D9F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3" name="図 1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1388" y="1532321"/>
            <a:ext cx="2857758" cy="2857758"/>
          </a:xfrm>
          <a:prstGeom prst="rect">
            <a:avLst/>
          </a:prstGeom>
        </p:spPr>
      </p:pic>
      <p:sp>
        <p:nvSpPr>
          <p:cNvPr id="87" name="角丸四角形 86"/>
          <p:cNvSpPr/>
          <p:nvPr/>
        </p:nvSpPr>
        <p:spPr>
          <a:xfrm>
            <a:off x="184297" y="10137164"/>
            <a:ext cx="4090309" cy="2543663"/>
          </a:xfrm>
          <a:prstGeom prst="roundRect">
            <a:avLst>
              <a:gd name="adj" fmla="val 114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角丸四角形 66"/>
          <p:cNvSpPr/>
          <p:nvPr/>
        </p:nvSpPr>
        <p:spPr>
          <a:xfrm>
            <a:off x="719104" y="4738144"/>
            <a:ext cx="7927146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角丸四角形 65"/>
          <p:cNvSpPr/>
          <p:nvPr/>
        </p:nvSpPr>
        <p:spPr>
          <a:xfrm>
            <a:off x="184298" y="3332668"/>
            <a:ext cx="4668159" cy="128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2258"/>
            <a:ext cx="5269425" cy="180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989" y="22258"/>
            <a:ext cx="2367051" cy="18059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1596043" y="22259"/>
            <a:ext cx="8013838" cy="1805980"/>
          </a:xfrm>
          <a:prstGeom prst="rect">
            <a:avLst/>
          </a:prstGeom>
          <a:gradFill>
            <a:gsLst>
              <a:gs pos="50000">
                <a:srgbClr val="FFFFFF">
                  <a:alpha val="85000"/>
                </a:srgbClr>
              </a:gs>
              <a:gs pos="9000">
                <a:srgbClr val="FFFFFF"/>
              </a:gs>
              <a:gs pos="0">
                <a:schemeClr val="bg1"/>
              </a:gs>
              <a:gs pos="67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70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306536" y="-172675"/>
            <a:ext cx="62946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4400" dirty="0" smtClean="0">
                <a:solidFill>
                  <a:srgbClr val="002060"/>
                </a:solidFill>
                <a:effectLst>
                  <a:outerShdw blurRad="50800" dist="12700" dir="5400000" algn="ctr" rotWithShape="0">
                    <a:schemeClr val="bg1"/>
                  </a:outerShdw>
                </a:effectLst>
                <a:latin typeface="Bebas Neue Bold" panose="020B0606020202050201" pitchFamily="34" charset="0"/>
              </a:rPr>
              <a:t>Rapidity window dependences </a:t>
            </a:r>
            <a:r>
              <a:rPr lang="en-US" altLang="ja-JP" sz="3600" dirty="0" smtClean="0">
                <a:solidFill>
                  <a:srgbClr val="002060"/>
                </a:solidFill>
                <a:effectLst>
                  <a:outerShdw blurRad="50800" dist="12700" dir="5400000" algn="ctr" rotWithShape="0">
                    <a:schemeClr val="bg1"/>
                  </a:outerShdw>
                </a:effectLst>
                <a:latin typeface="Bebas Neue Bold" panose="020B0606020202050201" pitchFamily="34" charset="0"/>
              </a:rPr>
              <a:t>of</a:t>
            </a:r>
          </a:p>
          <a:p>
            <a:pPr algn="r"/>
            <a:r>
              <a:rPr lang="en-US" altLang="ja-JP" sz="4400" dirty="0" smtClean="0">
                <a:solidFill>
                  <a:srgbClr val="002060"/>
                </a:solidFill>
                <a:effectLst>
                  <a:outerShdw blurRad="50800" dist="12700" dir="5400000" algn="ctr" rotWithShape="0">
                    <a:schemeClr val="bg1"/>
                  </a:outerShdw>
                </a:effectLst>
                <a:latin typeface="Bebas Neue Bold" panose="020B0606020202050201" pitchFamily="34" charset="0"/>
              </a:rPr>
              <a:t>higher order </a:t>
            </a:r>
            <a:r>
              <a:rPr lang="en-US" altLang="ja-JP" sz="4400" dirty="0" err="1" smtClean="0">
                <a:solidFill>
                  <a:srgbClr val="002060"/>
                </a:solidFill>
                <a:effectLst>
                  <a:outerShdw blurRad="50800" dist="12700" dir="5400000" algn="ctr" rotWithShape="0">
                    <a:schemeClr val="bg1"/>
                  </a:outerShdw>
                </a:effectLst>
                <a:latin typeface="Bebas Neue Bold" panose="020B0606020202050201" pitchFamily="34" charset="0"/>
              </a:rPr>
              <a:t>cumulants</a:t>
            </a:r>
            <a:r>
              <a:rPr lang="en-US" altLang="ja-JP" sz="4400" dirty="0" smtClean="0">
                <a:solidFill>
                  <a:srgbClr val="002060"/>
                </a:solidFill>
                <a:effectLst>
                  <a:outerShdw blurRad="50800" dist="12700" dir="5400000" algn="ctr" rotWithShape="0">
                    <a:schemeClr val="bg1"/>
                  </a:outerShdw>
                </a:effectLst>
                <a:latin typeface="Bebas Neue Bold" panose="020B0606020202050201" pitchFamily="34" charset="0"/>
              </a:rPr>
              <a:t> </a:t>
            </a:r>
            <a:r>
              <a:rPr lang="en-US" altLang="ja-JP" sz="3600" dirty="0" smtClean="0">
                <a:solidFill>
                  <a:srgbClr val="002060"/>
                </a:solidFill>
                <a:effectLst>
                  <a:outerShdw blurRad="50800" dist="12700" dir="5400000" algn="ctr" rotWithShape="0">
                    <a:schemeClr val="bg1"/>
                  </a:outerShdw>
                </a:effectLst>
                <a:latin typeface="Bebas Neue Bold" panose="020B0606020202050201" pitchFamily="34" charset="0"/>
              </a:rPr>
              <a:t>of</a:t>
            </a:r>
            <a:r>
              <a:rPr lang="en-US" altLang="ja-JP" sz="4400" dirty="0" smtClean="0">
                <a:solidFill>
                  <a:srgbClr val="002060"/>
                </a:solidFill>
                <a:effectLst>
                  <a:outerShdw blurRad="50800" dist="12700" dir="5400000" algn="ctr" rotWithShape="0">
                    <a:schemeClr val="bg1"/>
                  </a:outerShdw>
                </a:effectLst>
                <a:latin typeface="Bebas Neue Bold" panose="020B0606020202050201" pitchFamily="34" charset="0"/>
              </a:rPr>
              <a:t> </a:t>
            </a:r>
          </a:p>
          <a:p>
            <a:pPr algn="r"/>
            <a:r>
              <a:rPr lang="en-US" altLang="ja-JP" sz="4400" dirty="0" smtClean="0">
                <a:solidFill>
                  <a:srgbClr val="002060"/>
                </a:solidFill>
                <a:effectLst>
                  <a:outerShdw blurRad="50800" dist="12700" dir="5400000" algn="ctr" rotWithShape="0">
                    <a:schemeClr val="bg1"/>
                  </a:outerShdw>
                </a:effectLst>
                <a:latin typeface="Bebas Neue Bold" panose="020B0606020202050201" pitchFamily="34" charset="0"/>
              </a:rPr>
              <a:t>conserved charges </a:t>
            </a:r>
            <a:endParaRPr lang="ja-JP" altLang="en-US" sz="4400" dirty="0">
              <a:solidFill>
                <a:srgbClr val="002060"/>
              </a:solidFill>
              <a:effectLst>
                <a:outerShdw blurRad="50800" dist="12700" dir="5400000" algn="ctr" rotWithShape="0">
                  <a:schemeClr val="bg1"/>
                </a:outerShdw>
              </a:effectLst>
              <a:latin typeface="Bebas Neue Bold" panose="020B0606020202050201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7041" y="1815836"/>
            <a:ext cx="8483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Masakiyo Kitazawa</a:t>
            </a:r>
            <a:r>
              <a:rPr kumimoji="1"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 </a:t>
            </a:r>
            <a:r>
              <a: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(Osaka Univ.)  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with </a:t>
            </a:r>
            <a:r>
              <a: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Masayuki </a:t>
            </a:r>
            <a:r>
              <a:rPr kumimoji="1" lang="en-US" altLang="ja-JP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Asakawa</a:t>
            </a:r>
            <a:r>
              <a: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, </a:t>
            </a:r>
            <a:r>
              <a:rPr kumimoji="1" lang="en-US" altLang="ja-JP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Yutaro</a:t>
            </a:r>
            <a:r>
              <a: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 Ohnishi, Miki </a:t>
            </a:r>
            <a:r>
              <a:rPr kumimoji="1" lang="en-US" altLang="ja-JP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Sakaida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9538" y="1990054"/>
            <a:ext cx="2140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>
                <a:solidFill>
                  <a:srgbClr val="002060"/>
                </a:solidFill>
                <a:latin typeface="Bebas Neue Bold" panose="020B0606020202050201" pitchFamily="34" charset="0"/>
              </a:rPr>
              <a:t>B</a:t>
            </a:r>
            <a:r>
              <a:rPr kumimoji="1" lang="en-US" altLang="ja-JP" sz="3600" dirty="0" smtClean="0">
                <a:solidFill>
                  <a:srgbClr val="002060"/>
                </a:solidFill>
                <a:latin typeface="Bebas Neue Bold" panose="020B0606020202050201" pitchFamily="34" charset="0"/>
              </a:rPr>
              <a:t>ackground</a:t>
            </a:r>
            <a:endParaRPr kumimoji="1" lang="ja-JP" altLang="en-US" sz="3200" dirty="0">
              <a:solidFill>
                <a:srgbClr val="00206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3274" y="2792341"/>
            <a:ext cx="459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Active experimental analysis of fluctuation observables,</a:t>
            </a:r>
          </a:p>
          <a:p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especially their </a:t>
            </a:r>
            <a:r>
              <a:rPr lang="en-US" altLang="ja-JP" sz="1400" dirty="0" smtClean="0"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non-</a:t>
            </a:r>
            <a:r>
              <a:rPr lang="en-US" altLang="ja-JP" sz="1400" dirty="0" err="1" smtClean="0"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Gaussianity</a:t>
            </a:r>
            <a:endParaRPr kumimoji="1" lang="ja-JP" altLang="en-US" sz="1400" dirty="0">
              <a:latin typeface="小塚ゴシック Pr6N H" panose="020B0800000000000000" pitchFamily="34" charset="-128"/>
              <a:ea typeface="小塚ゴシック Pr6N H" panose="020B0800000000000000" pitchFamily="34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85"/>
          <a:stretch/>
        </p:blipFill>
        <p:spPr bwMode="auto">
          <a:xfrm>
            <a:off x="4939305" y="3012126"/>
            <a:ext cx="2085899" cy="165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6" r="-1"/>
          <a:stretch/>
        </p:blipFill>
        <p:spPr bwMode="auto">
          <a:xfrm>
            <a:off x="7032041" y="2984583"/>
            <a:ext cx="2489926" cy="165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749961" y="2986308"/>
            <a:ext cx="1247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STAR, PRL, 2014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03759" y="4193398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ALICE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, PRL, 2013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9104" y="3989501"/>
            <a:ext cx="340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accent2">
                    <a:lumMod val="50000"/>
                  </a:schemeClr>
                </a:solidFill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NO! </a:t>
            </a:r>
            <a:r>
              <a:rPr lang="en-US" altLang="ja-JP" sz="1400" dirty="0" smtClean="0">
                <a:solidFill>
                  <a:schemeClr val="accent2">
                    <a:lumMod val="50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Fluctuations continue to change</a:t>
            </a:r>
          </a:p>
          <a:p>
            <a:r>
              <a:rPr kumimoji="1" lang="en-US" altLang="ja-JP" sz="1400" dirty="0" smtClean="0">
                <a:solidFill>
                  <a:schemeClr val="accent2">
                    <a:lumMod val="50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until the medium arrives at the detector.</a:t>
            </a:r>
            <a:endParaRPr kumimoji="1" lang="ja-JP" altLang="en-US" sz="1400" dirty="0">
              <a:solidFill>
                <a:schemeClr val="accent2">
                  <a:lumMod val="50000"/>
                </a:schemeClr>
              </a:solidFill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4458" y="3199133"/>
            <a:ext cx="550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2">
                    <a:lumMod val="50000"/>
                  </a:schemeClr>
                </a:solidFill>
                <a:latin typeface="Bebas Neue Bold" panose="020B0606020202050201" pitchFamily="34" charset="0"/>
              </a:rPr>
              <a:t>Q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  <a:latin typeface="Bebas Neue Bold" panose="020B0606020202050201" pitchFamily="34" charset="0"/>
              </a:rPr>
              <a:t>0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9104" y="3373906"/>
            <a:ext cx="413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>
                    <a:lumMod val="50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Are these fluctuations the equilibrium one </a:t>
            </a:r>
          </a:p>
          <a:p>
            <a:r>
              <a:rPr kumimoji="1" lang="en-US" altLang="ja-JP" sz="1400" dirty="0" smtClean="0">
                <a:solidFill>
                  <a:schemeClr val="accent2">
                    <a:lumMod val="50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generated at some time during time evolution? </a:t>
            </a:r>
            <a:endParaRPr kumimoji="1" lang="ja-JP" altLang="en-US" sz="1400" dirty="0">
              <a:solidFill>
                <a:schemeClr val="accent2">
                  <a:lumMod val="50000"/>
                </a:schemeClr>
              </a:solidFill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6178" y="3814004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2">
                    <a:lumMod val="50000"/>
                  </a:schemeClr>
                </a:solidFill>
                <a:latin typeface="Bebas Neue Bold" panose="020B0606020202050201" pitchFamily="34" charset="0"/>
              </a:rPr>
              <a:t>A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  <a:latin typeface="Bebas Neue Bold" panose="020B0606020202050201" pitchFamily="34" charset="0"/>
              </a:rPr>
              <a:t>0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36392" y="5040575"/>
            <a:ext cx="331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How to describe the 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non-eq. diffusive process 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of non-Gaussian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 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cumulants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?</a:t>
            </a:r>
            <a:endParaRPr kumimoji="1" lang="en-US" altLang="ja-JP" sz="1400" dirty="0" smtClean="0">
              <a:solidFill>
                <a:schemeClr val="accent6">
                  <a:lumMod val="50000"/>
                </a:schemeClr>
              </a:solidFill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37566" y="4738144"/>
            <a:ext cx="755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Experimental results should be interpreted taking the </a:t>
            </a:r>
            <a:r>
              <a:rPr kumimoji="1" lang="en-US" altLang="ja-JP" sz="1400" dirty="0" smtClean="0"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non-equilibrium effects </a:t>
            </a:r>
            <a:r>
              <a:rPr kumimoji="1"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into account.</a:t>
            </a:r>
            <a:endParaRPr kumimoji="1" lang="ja-JP" altLang="en-US" sz="1400" dirty="0"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04852" y="5617942"/>
            <a:ext cx="1840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A</a:t>
            </a:r>
            <a:r>
              <a:rPr lang="en-US" altLang="ja-JP" sz="2800" dirty="0" smtClean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1</a:t>
            </a:r>
            <a:r>
              <a:rPr lang="en-US" altLang="ja-JP" sz="4800" dirty="0" smtClean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: </a:t>
            </a:r>
            <a:r>
              <a:rPr kumimoji="1" lang="en-US" altLang="ja-JP" sz="5400" dirty="0" smtClean="0">
                <a:solidFill>
                  <a:srgbClr val="002060"/>
                </a:solidFill>
                <a:latin typeface="Bebas Neue Bold" panose="020B0606020202050201" pitchFamily="34" charset="0"/>
              </a:rPr>
              <a:t>M</a:t>
            </a:r>
            <a:r>
              <a:rPr kumimoji="1" lang="en-US" altLang="ja-JP" sz="3600" dirty="0" smtClean="0">
                <a:solidFill>
                  <a:srgbClr val="002060"/>
                </a:solidFill>
                <a:latin typeface="Bebas Neue Bold" panose="020B0606020202050201" pitchFamily="34" charset="0"/>
              </a:rPr>
              <a:t>odel</a:t>
            </a:r>
            <a:endParaRPr kumimoji="1" lang="ja-JP" altLang="en-US" sz="3600" dirty="0">
              <a:solidFill>
                <a:srgbClr val="002060"/>
              </a:solidFill>
              <a:latin typeface="Bebas Neue Bold" panose="020B0606020202050201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09619" y="6422206"/>
            <a:ext cx="238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Diffusion master equation</a:t>
            </a:r>
          </a:p>
          <a:p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(Brownian particles’ model)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21531" y="4870465"/>
            <a:ext cx="550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Q</a:t>
            </a: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1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08906" y="5043023"/>
            <a:ext cx="331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1">
                    <a:lumMod val="50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How to verify this</a:t>
            </a:r>
          </a:p>
          <a:p>
            <a:r>
              <a:rPr lang="en-US" altLang="ja-JP" sz="1400" dirty="0" smtClean="0">
                <a:solidFill>
                  <a:schemeClr val="accent1">
                    <a:lumMod val="50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picture </a:t>
            </a:r>
            <a:r>
              <a:rPr lang="en-US" altLang="ja-JP" sz="1400" dirty="0" smtClean="0">
                <a:solidFill>
                  <a:schemeClr val="accent1">
                    <a:lumMod val="50000"/>
                  </a:schemeClr>
                </a:solidFill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experimentally</a:t>
            </a:r>
            <a:r>
              <a:rPr kumimoji="1" lang="en-US" altLang="ja-JP" sz="1400" dirty="0" smtClean="0">
                <a:solidFill>
                  <a:schemeClr val="accent1">
                    <a:lumMod val="50000"/>
                  </a:schemeClr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?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91939" y="4870466"/>
            <a:ext cx="550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Q</a:t>
            </a:r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2</a:t>
            </a:r>
            <a:endParaRPr kumimoji="1" lang="ja-JP" altLang="en-US" sz="44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02469" y="8621686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>
                <a:solidFill>
                  <a:srgbClr val="002060"/>
                </a:solidFill>
                <a:latin typeface="Bebas Neue Bold" panose="020B0606020202050201" pitchFamily="34" charset="0"/>
              </a:rPr>
              <a:t>R</a:t>
            </a:r>
            <a:r>
              <a:rPr lang="en-US" altLang="ja-JP" sz="3600" dirty="0" smtClean="0">
                <a:solidFill>
                  <a:srgbClr val="002060"/>
                </a:solidFill>
                <a:latin typeface="Bebas Neue Bold" panose="020B0606020202050201" pitchFamily="34" charset="0"/>
              </a:rPr>
              <a:t>esult</a:t>
            </a:r>
            <a:endParaRPr kumimoji="1" lang="ja-JP" altLang="en-US" sz="3600" dirty="0">
              <a:solidFill>
                <a:srgbClr val="002060"/>
              </a:solidFill>
              <a:latin typeface="Bebas Neue Bold" panose="020B0606020202050201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23751" y="10984457"/>
            <a:ext cx="3950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Measure the </a:t>
            </a:r>
            <a:r>
              <a:rPr kumimoji="1" lang="en-US" altLang="ja-JP" sz="1400" dirty="0" smtClean="0">
                <a:solidFill>
                  <a:srgbClr val="002060"/>
                </a:solidFill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rapidity-window dependences </a:t>
            </a:r>
            <a:r>
              <a:rPr kumimoji="1"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of various </a:t>
            </a:r>
            <a:r>
              <a:rPr kumimoji="1" lang="en-US" altLang="ja-JP" sz="1400" dirty="0" err="1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cumulants</a:t>
            </a:r>
            <a:r>
              <a:rPr kumimoji="1"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 </a:t>
            </a:r>
            <a:r>
              <a:rPr kumimoji="1"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in experiments!</a:t>
            </a:r>
            <a:endParaRPr kumimoji="1" lang="en-US" altLang="ja-JP" sz="1400" dirty="0" smtClean="0">
              <a:solidFill>
                <a:srgbClr val="002060"/>
              </a:solidFill>
              <a:latin typeface="小塚ゴシック Pr6N M" panose="020B0700000000000000" pitchFamily="34" charset="-128"/>
              <a:ea typeface="小塚ゴシック Pr6N M" panose="020B0700000000000000" pitchFamily="34" charset="-128"/>
            </a:endParaRPr>
          </a:p>
          <a:p>
            <a:r>
              <a:rPr lang="en-US" altLang="ja-JP" sz="1400" dirty="0" smtClean="0">
                <a:solidFill>
                  <a:srgbClr val="002060"/>
                </a:solidFill>
                <a:latin typeface="小塚ゴシック Pr6N H" panose="020B0800000000000000" pitchFamily="34" charset="-128"/>
                <a:ea typeface="小塚ゴシック Pr6N H" panose="020B0800000000000000" pitchFamily="34" charset="-128"/>
                <a:sym typeface="Wingdings" panose="05000000000000000000" pitchFamily="2" charset="2"/>
              </a:rPr>
              <a:t>transport </a:t>
            </a:r>
            <a:r>
              <a:rPr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  <a:sym typeface="Wingdings" panose="05000000000000000000" pitchFamily="2" charset="2"/>
              </a:rPr>
              <a:t>and</a:t>
            </a:r>
            <a:r>
              <a:rPr lang="en-US" altLang="ja-JP" sz="1400" dirty="0" smtClean="0">
                <a:solidFill>
                  <a:srgbClr val="002060"/>
                </a:solidFill>
                <a:latin typeface="小塚ゴシック Pr6N H" panose="020B0800000000000000" pitchFamily="34" charset="-128"/>
                <a:ea typeface="小塚ゴシック Pr6N H" panose="020B0800000000000000" pitchFamily="34" charset="-128"/>
                <a:sym typeface="Wingdings" panose="05000000000000000000" pitchFamily="2" charset="2"/>
              </a:rPr>
              <a:t> thermodynamic </a:t>
            </a:r>
            <a:r>
              <a:rPr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  <a:sym typeface="Wingdings" panose="05000000000000000000" pitchFamily="2" charset="2"/>
              </a:rPr>
              <a:t>properties</a:t>
            </a:r>
            <a:endParaRPr kumimoji="1" lang="ja-JP" altLang="en-US" sz="1400" dirty="0">
              <a:solidFill>
                <a:srgbClr val="002060"/>
              </a:solidFill>
              <a:latin typeface="小塚ゴシック Pr6N M" panose="020B0700000000000000" pitchFamily="34" charset="-128"/>
              <a:ea typeface="小塚ゴシック Pr6N M" panose="020B0700000000000000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48556" y="2191806"/>
            <a:ext cx="4108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Refs.: MK, </a:t>
            </a:r>
            <a:r>
              <a:rPr kumimoji="1" lang="en-US" altLang="ja-JP" sz="1400" dirty="0" err="1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Asakawa</a:t>
            </a:r>
            <a:r>
              <a:rPr kumimoji="1"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, Ono</a:t>
            </a:r>
            <a:r>
              <a:rPr lang="en-US" altLang="ja-JP" sz="1400" dirty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, 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PL</a:t>
            </a:r>
            <a:r>
              <a:rPr lang="en-US" altLang="ja-JP" sz="1400" b="1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B728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, 386 </a:t>
            </a:r>
            <a:r>
              <a:rPr lang="en-US" altLang="ja-JP" sz="1400" dirty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(2014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)</a:t>
            </a:r>
          </a:p>
          <a:p>
            <a:pPr algn="r"/>
            <a:r>
              <a:rPr kumimoji="1" lang="en-US" altLang="ja-JP" sz="1400" dirty="0" err="1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Sakaida</a:t>
            </a:r>
            <a:r>
              <a:rPr kumimoji="1"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, </a:t>
            </a:r>
            <a:r>
              <a:rPr kumimoji="1" lang="en-US" altLang="ja-JP" sz="1400" dirty="0" err="1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Asakawa</a:t>
            </a:r>
            <a:r>
              <a:rPr kumimoji="1"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, MK</a:t>
            </a:r>
            <a:r>
              <a:rPr lang="en-US" altLang="ja-JP" sz="1400" dirty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, 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PR</a:t>
            </a:r>
            <a:r>
              <a:rPr lang="en-US" altLang="ja-JP" sz="1400" b="1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C90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, 064911(2014)</a:t>
            </a:r>
          </a:p>
          <a:p>
            <a:pPr algn="r"/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MK, NP</a:t>
            </a:r>
            <a:r>
              <a:rPr lang="en-US" altLang="ja-JP" sz="1400" b="1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A942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, 65 (2015); Talk by </a:t>
            </a:r>
            <a:r>
              <a:rPr lang="en-US" altLang="ja-JP" sz="1400" dirty="0" err="1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Asakawa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, Monday</a:t>
            </a:r>
            <a:endParaRPr kumimoji="1" lang="ja-JP" altLang="en-US" sz="1400" dirty="0"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grpSp>
        <p:nvGrpSpPr>
          <p:cNvPr id="65" name="グループ化 64"/>
          <p:cNvGrpSpPr>
            <a:grpSpLocks noChangeAspect="1"/>
          </p:cNvGrpSpPr>
          <p:nvPr/>
        </p:nvGrpSpPr>
        <p:grpSpPr>
          <a:xfrm>
            <a:off x="4516677" y="7011537"/>
            <a:ext cx="2976088" cy="683900"/>
            <a:chOff x="251520" y="1556792"/>
            <a:chExt cx="6580412" cy="1512168"/>
          </a:xfrm>
        </p:grpSpPr>
        <p:cxnSp>
          <p:nvCxnSpPr>
            <p:cNvPr id="31" name="直線矢印コネクタ 30"/>
            <p:cNvCxnSpPr/>
            <p:nvPr/>
          </p:nvCxnSpPr>
          <p:spPr>
            <a:xfrm>
              <a:off x="251520" y="2348880"/>
              <a:ext cx="655272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" name="直線コネクタ 31"/>
            <p:cNvCxnSpPr/>
            <p:nvPr/>
          </p:nvCxnSpPr>
          <p:spPr>
            <a:xfrm>
              <a:off x="539552" y="1817064"/>
              <a:ext cx="0" cy="531816"/>
            </a:xfrm>
            <a:prstGeom prst="line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" name="直線コネクタ 32"/>
            <p:cNvCxnSpPr/>
            <p:nvPr/>
          </p:nvCxnSpPr>
          <p:spPr>
            <a:xfrm>
              <a:off x="1403648" y="1839009"/>
              <a:ext cx="0" cy="509871"/>
            </a:xfrm>
            <a:prstGeom prst="line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直線コネクタ 33"/>
            <p:cNvCxnSpPr/>
            <p:nvPr/>
          </p:nvCxnSpPr>
          <p:spPr>
            <a:xfrm>
              <a:off x="2267744" y="1839009"/>
              <a:ext cx="0" cy="509871"/>
            </a:xfrm>
            <a:prstGeom prst="line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直線コネクタ 34"/>
            <p:cNvCxnSpPr/>
            <p:nvPr/>
          </p:nvCxnSpPr>
          <p:spPr>
            <a:xfrm>
              <a:off x="3131840" y="1839009"/>
              <a:ext cx="0" cy="509871"/>
            </a:xfrm>
            <a:prstGeom prst="line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直線コネクタ 35"/>
            <p:cNvCxnSpPr/>
            <p:nvPr/>
          </p:nvCxnSpPr>
          <p:spPr>
            <a:xfrm flipH="1">
              <a:off x="3995936" y="1839009"/>
              <a:ext cx="947" cy="509871"/>
            </a:xfrm>
            <a:prstGeom prst="line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" name="直線コネクタ 36"/>
            <p:cNvCxnSpPr/>
            <p:nvPr/>
          </p:nvCxnSpPr>
          <p:spPr>
            <a:xfrm>
              <a:off x="4860032" y="1839009"/>
              <a:ext cx="0" cy="509871"/>
            </a:xfrm>
            <a:prstGeom prst="line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8" name="直線コネクタ 37"/>
            <p:cNvCxnSpPr/>
            <p:nvPr/>
          </p:nvCxnSpPr>
          <p:spPr>
            <a:xfrm>
              <a:off x="5724128" y="1817064"/>
              <a:ext cx="0" cy="531816"/>
            </a:xfrm>
            <a:prstGeom prst="line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0269" y="1564114"/>
              <a:ext cx="591651" cy="203643"/>
            </a:xfrm>
            <a:prstGeom prst="rect">
              <a:avLst/>
            </a:prstGeom>
          </p:spPr>
        </p:pic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8585" y="1556792"/>
              <a:ext cx="295223" cy="179543"/>
            </a:xfrm>
            <a:prstGeom prst="rect">
              <a:avLst/>
            </a:prstGeom>
          </p:spPr>
        </p:pic>
        <p:pic>
          <p:nvPicPr>
  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7664" y="1556792"/>
              <a:ext cx="595266" cy="179543"/>
            </a:xfrm>
            <a:prstGeom prst="rect">
              <a:avLst/>
            </a:prstGeom>
          </p:spPr>
        </p:pic>
        <p:pic>
          <p:nvPicPr>
  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9952" y="1602642"/>
              <a:ext cx="598881" cy="203643"/>
            </a:xfrm>
            <a:prstGeom prst="rect">
              <a:avLst/>
            </a:prstGeom>
          </p:spPr>
        </p:pic>
        <p:sp>
          <p:nvSpPr>
            <p:cNvPr id="43" name="円/楕円 42"/>
            <p:cNvSpPr/>
            <p:nvPr/>
          </p:nvSpPr>
          <p:spPr>
            <a:xfrm>
              <a:off x="3554370" y="2060848"/>
              <a:ext cx="216000" cy="21602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5651" y="1705005"/>
              <a:ext cx="297633" cy="31330"/>
            </a:xfrm>
            <a:prstGeom prst="rect">
              <a:avLst/>
            </a:prstGeom>
          </p:spPr>
        </p:pic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592" y="1658757"/>
              <a:ext cx="297633" cy="31330"/>
            </a:xfrm>
            <a:prstGeom prst="rect">
              <a:avLst/>
            </a:prstGeom>
          </p:spPr>
        </p:pic>
        <p:sp>
          <p:nvSpPr>
            <p:cNvPr id="46" name="円/楕円 45"/>
            <p:cNvSpPr/>
            <p:nvPr/>
          </p:nvSpPr>
          <p:spPr>
            <a:xfrm>
              <a:off x="3258551" y="1884810"/>
              <a:ext cx="216000" cy="21602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4223392" y="2060848"/>
              <a:ext cx="216000" cy="21602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2548585" y="1934376"/>
              <a:ext cx="216000" cy="21602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899592" y="2001982"/>
              <a:ext cx="216000" cy="21602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5940152" y="2033228"/>
              <a:ext cx="216000" cy="21602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4973137" y="2044233"/>
              <a:ext cx="216000" cy="21602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5381246" y="1988840"/>
              <a:ext cx="216000" cy="21602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4522833" y="2001982"/>
              <a:ext cx="216000" cy="21602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1629297" y="2001982"/>
              <a:ext cx="216000" cy="21602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4145549" y="1817064"/>
              <a:ext cx="216000" cy="21602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1926930" y="1826364"/>
              <a:ext cx="216000" cy="21602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666735" y="1839009"/>
              <a:ext cx="216000" cy="21602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2513" y="2569432"/>
              <a:ext cx="149419" cy="134959"/>
            </a:xfrm>
            <a:prstGeom prst="rect">
              <a:avLst/>
            </a:prstGeom>
          </p:spPr>
        </p:pic>
        <p:sp>
          <p:nvSpPr>
            <p:cNvPr id="59" name="右カーブ矢印 58"/>
            <p:cNvSpPr/>
            <p:nvPr/>
          </p:nvSpPr>
          <p:spPr>
            <a:xfrm rot="16200000">
              <a:off x="3830100" y="2181151"/>
              <a:ext cx="333566" cy="669023"/>
            </a:xfrm>
            <a:prstGeom prst="curvedRightArrow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0" name="右カーブ矢印 59"/>
            <p:cNvSpPr/>
            <p:nvPr/>
          </p:nvSpPr>
          <p:spPr>
            <a:xfrm rot="5400000" flipH="1">
              <a:off x="3156461" y="2180244"/>
              <a:ext cx="333566" cy="670840"/>
            </a:xfrm>
            <a:prstGeom prst="curvedRightArrow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4847828" y="2362200"/>
              <a:ext cx="876300" cy="165191"/>
            </a:xfrm>
            <a:custGeom>
              <a:avLst/>
              <a:gdLst>
                <a:gd name="connsiteX0" fmla="*/ 0 w 876300"/>
                <a:gd name="connsiteY0" fmla="*/ 0 h 165191"/>
                <a:gd name="connsiteX1" fmla="*/ 431800 w 876300"/>
                <a:gd name="connsiteY1" fmla="*/ 165100 h 165191"/>
                <a:gd name="connsiteX2" fmla="*/ 876300 w 876300"/>
                <a:gd name="connsiteY2" fmla="*/ 25400 h 165191"/>
                <a:gd name="connsiteX3" fmla="*/ 876300 w 876300"/>
                <a:gd name="connsiteY3" fmla="*/ 25400 h 16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00" h="165191">
                  <a:moveTo>
                    <a:pt x="0" y="0"/>
                  </a:moveTo>
                  <a:cubicBezTo>
                    <a:pt x="142875" y="80433"/>
                    <a:pt x="285750" y="160867"/>
                    <a:pt x="431800" y="165100"/>
                  </a:cubicBezTo>
                  <a:cubicBezTo>
                    <a:pt x="577850" y="169333"/>
                    <a:pt x="876300" y="25400"/>
                    <a:pt x="876300" y="25400"/>
                  </a:cubicBezTo>
                  <a:lnTo>
                    <a:pt x="876300" y="25400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4516" y="2564904"/>
              <a:ext cx="167551" cy="164612"/>
            </a:xfrm>
            <a:prstGeom prst="rect">
              <a:avLst/>
            </a:prstGeom>
          </p:spPr>
        </p:pic>
        <p:pic>
          <p:nvPicPr>
  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7868" y="2780927"/>
              <a:ext cx="230076" cy="288033"/>
            </a:xfrm>
            <a:prstGeom prst="rect">
              <a:avLst/>
            </a:prstGeom>
          </p:spPr>
        </p:pic>
        <p:pic>
          <p:nvPicPr>
            <p:cNvPr id="64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4475" y="2780927"/>
              <a:ext cx="230076" cy="288033"/>
            </a:xfrm>
            <a:prstGeom prst="rect">
              <a:avLst/>
            </a:prstGeom>
          </p:spPr>
        </p:pic>
      </p:grpSp>
      <p:sp>
        <p:nvSpPr>
          <p:cNvPr id="68" name="テキスト ボックス 67"/>
          <p:cNvSpPr txBox="1"/>
          <p:nvPr/>
        </p:nvSpPr>
        <p:spPr>
          <a:xfrm>
            <a:off x="4149909" y="7722405"/>
            <a:ext cx="5174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NOTE: </a:t>
            </a:r>
            <a:r>
              <a:rPr kumimoji="1"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This model can describe the approach of </a:t>
            </a:r>
            <a:r>
              <a:rPr lang="en-US" altLang="ja-JP" sz="1400" dirty="0" smtClean="0"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non-Gaussian</a:t>
            </a:r>
          </a:p>
          <a:p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fluctuations toward the </a:t>
            </a:r>
            <a:r>
              <a:rPr lang="en-US" altLang="ja-JP" sz="1400" dirty="0" smtClean="0"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equilibrated </a:t>
            </a:r>
            <a:r>
              <a:rPr kumimoji="1" lang="en-US" altLang="ja-JP" sz="1400" dirty="0" smtClean="0"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hadronic value</a:t>
            </a:r>
            <a:r>
              <a:rPr kumimoji="1"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.</a:t>
            </a:r>
            <a:endParaRPr kumimoji="1" lang="ja-JP" altLang="en-US" sz="1400" dirty="0"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pic>
        <p:nvPicPr>
          <p:cNvPr id="70" name="図 69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3635" y="9465852"/>
            <a:ext cx="3512270" cy="25002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 =&#10;\end{align*}&lt;/body&gt;&#10;  &lt;fcolor&gt;FF000000&lt;/fcolor&gt;&#10;  &lt;bcolor&gt;FFFFFFFF&lt;/bcolor&gt;&#10;  &lt;transparent&gt;True&lt;/transparent&gt;&#10;  &lt;resolution&gt;1800&lt;/resolution&gt;&#10;  &lt;imageh&gt;521&lt;/imageh&gt;&#10;  &lt;imagew&gt;1062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843" y="6169354"/>
            <a:ext cx="592826" cy="290831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gamma \sum_x  &amp;amp; &#10;\bigg[ (n_x+1) &#10;\big\{ P({\bf n}+{\bf e}_x- {\bf e}_{x+1})&#10;\\ &amp;amp;&#10;+P({\bf n}+ {\bf e}_x - {\bf e}_{x-1})&#10;\big\} &#10;\\&#10;&amp;amp;-2 n_x P({\bf n})  \bigg]&#10;\end{align*}&lt;/body&gt;&#10;  &lt;fcolor&gt;FF000000&lt;/fcolor&gt;&#10;  &lt;bcolor&gt;FFFFFFFF&lt;/bcolor&gt;&#10;  &lt;transparent&gt;True&lt;/transparent&gt;&#10;  &lt;resolution&gt;1800&lt;/resolution&gt;&#10;  &lt;imageh&gt;1843&lt;/imageh&gt;&#10;  &lt;imagew&gt;361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843" y="6522200"/>
            <a:ext cx="2015719" cy="1028793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320036" y="10103308"/>
            <a:ext cx="2557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A</a:t>
            </a:r>
            <a:r>
              <a:rPr kumimoji="1"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2</a:t>
            </a:r>
            <a:r>
              <a:rPr kumimoji="1" lang="en-US" altLang="ja-JP" sz="44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: </a:t>
            </a:r>
            <a:r>
              <a:rPr kumimoji="1" lang="en-US" altLang="ja-JP" sz="5400" dirty="0" smtClean="0">
                <a:solidFill>
                  <a:srgbClr val="002060"/>
                </a:solidFill>
                <a:latin typeface="Bebas Neue Bold" panose="020B0606020202050201" pitchFamily="34" charset="0"/>
              </a:rPr>
              <a:t>C</a:t>
            </a:r>
            <a:r>
              <a:rPr lang="en-US" altLang="ja-JP" sz="3600" dirty="0" smtClean="0">
                <a:solidFill>
                  <a:srgbClr val="002060"/>
                </a:solidFill>
                <a:latin typeface="Bebas Neue Bold" panose="020B0606020202050201" pitchFamily="34" charset="0"/>
              </a:rPr>
              <a:t>onclusion</a:t>
            </a:r>
            <a:endParaRPr kumimoji="1" lang="ja-JP" altLang="en-US" sz="3600" dirty="0">
              <a:solidFill>
                <a:srgbClr val="002060"/>
              </a:solidFill>
              <a:latin typeface="Bebas Neue Bold" panose="020B0606020202050201" pitchFamily="34" charset="0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574851" y="8219518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Langevin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-type </a:t>
            </a:r>
            <a:r>
              <a:rPr lang="en-US" altLang="ja-JP" sz="1400" dirty="0" err="1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e</a:t>
            </a:r>
            <a:r>
              <a:rPr lang="en-US" altLang="ja-JP" sz="1400" dirty="0" err="1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qs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.</a:t>
            </a:r>
            <a:endParaRPr kumimoji="1" lang="ja-JP" altLang="en-US" sz="1400" dirty="0"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89" name="乗算記号 88"/>
          <p:cNvSpPr/>
          <p:nvPr/>
        </p:nvSpPr>
        <p:spPr>
          <a:xfrm>
            <a:off x="4265939" y="8175412"/>
            <a:ext cx="396000" cy="432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6479354" y="8237362"/>
            <a:ext cx="2893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Non-</a:t>
            </a:r>
            <a:r>
              <a:rPr lang="en-US" altLang="ja-JP" sz="1400" dirty="0" err="1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Gaussianity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 vanishes in </a:t>
            </a:r>
            <a:r>
              <a:rPr lang="en-US" altLang="ja-JP" sz="1400" dirty="0" err="1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equil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.</a:t>
            </a:r>
            <a:endParaRPr kumimoji="1" lang="ja-JP" altLang="en-US" sz="1400" dirty="0"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665890" y="8939954"/>
            <a:ext cx="384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Rapidity window dep. of 4th</a:t>
            </a:r>
            <a:r>
              <a:rPr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-order </a:t>
            </a:r>
            <a:r>
              <a:rPr lang="en-US" altLang="ja-JP" sz="1400" dirty="0" err="1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cumulant</a:t>
            </a:r>
            <a:r>
              <a:rPr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 </a:t>
            </a:r>
          </a:p>
          <a:p>
            <a:r>
              <a:rPr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in the final state for various initial conditions</a:t>
            </a:r>
            <a:endParaRPr kumimoji="1" lang="ja-JP" altLang="en-US" sz="1400" dirty="0">
              <a:solidFill>
                <a:srgbClr val="002060"/>
              </a:solidFill>
              <a:latin typeface="小塚ゴシック Pr6N M" panose="020B0700000000000000" pitchFamily="34" charset="-128"/>
              <a:ea typeface="小塚ゴシック Pr6N M" panose="020B0700000000000000" pitchFamily="34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20036" y="11828278"/>
            <a:ext cx="3804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Do</a:t>
            </a:r>
            <a:r>
              <a:rPr kumimoji="1" lang="en-US" altLang="ja-JP" sz="1400" dirty="0" smtClean="0">
                <a:solidFill>
                  <a:srgbClr val="002060"/>
                </a:solidFill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 </a:t>
            </a:r>
            <a:r>
              <a:rPr kumimoji="1" lang="en-US" altLang="ja-JP" sz="1400" dirty="0" smtClean="0">
                <a:solidFill>
                  <a:srgbClr val="002060"/>
                </a:solidFill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NOT </a:t>
            </a:r>
            <a:r>
              <a:rPr kumimoji="1"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compare experimental results directly with theory assuming equilibrium</a:t>
            </a:r>
            <a:r>
              <a:rPr kumimoji="1"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!</a:t>
            </a:r>
          </a:p>
          <a:p>
            <a:r>
              <a:rPr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  <a:sym typeface="Wingdings" panose="05000000000000000000" pitchFamily="2" charset="2"/>
              </a:rPr>
              <a:t>Take </a:t>
            </a:r>
            <a:r>
              <a:rPr lang="en-US" altLang="ja-JP" sz="1400" dirty="0" err="1" smtClean="0">
                <a:solidFill>
                  <a:srgbClr val="002060"/>
                </a:solidFill>
                <a:latin typeface="Symbol" panose="05050102010706020507" pitchFamily="18" charset="2"/>
                <a:ea typeface="小塚ゴシック Pr6N M" panose="020B0700000000000000" pitchFamily="34" charset="-128"/>
                <a:sym typeface="Wingdings" panose="05000000000000000000" pitchFamily="2" charset="2"/>
              </a:rPr>
              <a:t>Dh</a:t>
            </a:r>
            <a:r>
              <a:rPr lang="en-US" altLang="ja-JP" sz="1400" dirty="0" err="1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  <a:sym typeface="Wingdings" panose="05000000000000000000" pitchFamily="2" charset="2"/>
              </a:rPr>
              <a:t>large</a:t>
            </a:r>
            <a:r>
              <a:rPr lang="en-US" altLang="ja-JP" sz="1400" dirty="0" smtClean="0">
                <a:solidFill>
                  <a:srgbClr val="002060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  <a:sym typeface="Wingdings" panose="05000000000000000000" pitchFamily="2" charset="2"/>
              </a:rPr>
              <a:t> limit for comparison!</a:t>
            </a:r>
            <a:endParaRPr kumimoji="1" lang="ja-JP" altLang="en-US" sz="1400" dirty="0">
              <a:solidFill>
                <a:srgbClr val="002060"/>
              </a:solidFill>
              <a:latin typeface="小塚ゴシック Pr6N M" panose="020B0700000000000000" pitchFamily="34" charset="-128"/>
              <a:ea typeface="小塚ゴシック Pr6N M" panose="020B0700000000000000" pitchFamily="34" charset="-128"/>
            </a:endParaRPr>
          </a:p>
        </p:txBody>
      </p:sp>
      <p:sp>
        <p:nvSpPr>
          <p:cNvPr id="93" name="右矢印 92"/>
          <p:cNvSpPr/>
          <p:nvPr/>
        </p:nvSpPr>
        <p:spPr>
          <a:xfrm>
            <a:off x="6227197" y="8227932"/>
            <a:ext cx="324371" cy="3172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8296174" y="9953388"/>
            <a:ext cx="1208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initial </a:t>
            </a:r>
            <a:r>
              <a:rPr kumimoji="1"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values</a:t>
            </a:r>
            <a:endParaRPr kumimoji="1" lang="en-US" altLang="ja-JP" sz="1400" dirty="0" smtClean="0"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105" name="右中かっこ 104"/>
          <p:cNvSpPr/>
          <p:nvPr/>
        </p:nvSpPr>
        <p:spPr>
          <a:xfrm>
            <a:off x="8230028" y="10247397"/>
            <a:ext cx="214485" cy="1756787"/>
          </a:xfrm>
          <a:prstGeom prst="rightBrace">
            <a:avLst>
              <a:gd name="adj1" fmla="val 43191"/>
              <a:gd name="adj2" fmla="val 17326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4679495" y="12209889"/>
            <a:ext cx="4565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400" dirty="0" err="1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Cumulant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 at a </a:t>
            </a:r>
            <a:r>
              <a:rPr lang="en-US" altLang="ja-JP" sz="1400" dirty="0" smtClean="0">
                <a:latin typeface="Symbol" panose="05050102010706020507" pitchFamily="18" charset="2"/>
                <a:ea typeface="小塚ゴシック Pr6N L" panose="020B0200000000000000" pitchFamily="34" charset="-128"/>
              </a:rPr>
              <a:t>Dh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 </a:t>
            </a:r>
            <a:r>
              <a:rPr lang="en-US" altLang="ja-JP" sz="1400" dirty="0" smtClean="0">
                <a:latin typeface="小塚ゴシック Pr6N H" panose="020B0800000000000000" pitchFamily="34" charset="-128"/>
                <a:ea typeface="小塚ゴシック Pr6N H" panose="020B0800000000000000" pitchFamily="34" charset="-128"/>
              </a:rPr>
              <a:t>differs from </a:t>
            </a:r>
            <a:r>
              <a:rPr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their initial values.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4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Experiments can distinguish different lines in the Fig.</a:t>
            </a:r>
            <a:endParaRPr kumimoji="1" lang="ja-JP" altLang="en-US" sz="1400" dirty="0"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5172163" y="9551483"/>
            <a:ext cx="1787461" cy="2229932"/>
          </a:xfrm>
          <a:prstGeom prst="rect">
            <a:avLst/>
          </a:prstGeom>
          <a:gradFill flip="none" rotWithShape="1">
            <a:gsLst>
              <a:gs pos="0">
                <a:srgbClr val="6600FF">
                  <a:alpha val="9000"/>
                </a:srgbClr>
              </a:gs>
              <a:gs pos="79000">
                <a:srgbClr val="6600FF">
                  <a:alpha val="9000"/>
                </a:srgbClr>
              </a:gs>
              <a:gs pos="100000">
                <a:srgbClr val="6600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772969" y="9570078"/>
            <a:ext cx="97988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en-US" altLang="ja-JP" sz="1200" dirty="0" smtClean="0">
                <a:solidFill>
                  <a:srgbClr val="002060"/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ALICE/STAR</a:t>
            </a:r>
          </a:p>
          <a:p>
            <a:pPr algn="r">
              <a:lnSpc>
                <a:spcPct val="80000"/>
              </a:lnSpc>
            </a:pPr>
            <a:r>
              <a:rPr lang="en-US" altLang="ja-JP" sz="1200" dirty="0" smtClean="0">
                <a:solidFill>
                  <a:srgbClr val="002060"/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coverage</a:t>
            </a:r>
            <a:endParaRPr kumimoji="1" lang="ja-JP" altLang="en-US" sz="1200" dirty="0">
              <a:solidFill>
                <a:srgbClr val="002060"/>
              </a:solidFill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pic>
        <p:nvPicPr>
          <p:cNvPr id="11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76" y="10996798"/>
            <a:ext cx="895917" cy="305608"/>
          </a:xfrm>
          <a:prstGeom prst="rect">
            <a:avLst/>
          </a:prstGeom>
        </p:spPr>
      </p:pic>
      <p:pic>
        <p:nvPicPr>
          <p:cNvPr id="11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76" y="11352645"/>
            <a:ext cx="582642" cy="291109"/>
          </a:xfrm>
          <a:prstGeom prst="rect">
            <a:avLst/>
          </a:prstGeom>
        </p:spPr>
      </p:pic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75" y="11722875"/>
            <a:ext cx="841135" cy="254116"/>
          </a:xfrm>
          <a:prstGeom prst="rect">
            <a:avLst/>
          </a:prstGeom>
        </p:spPr>
      </p:pic>
      <p:sp>
        <p:nvSpPr>
          <p:cNvPr id="114" name="曲折矢印 113"/>
          <p:cNvSpPr/>
          <p:nvPr/>
        </p:nvSpPr>
        <p:spPr>
          <a:xfrm flipV="1">
            <a:off x="373566" y="4572547"/>
            <a:ext cx="564000" cy="545361"/>
          </a:xfrm>
          <a:prstGeom prst="bentArrow">
            <a:avLst>
              <a:gd name="adj1" fmla="val 38250"/>
              <a:gd name="adj2" fmla="val 35752"/>
              <a:gd name="adj3" fmla="val 36198"/>
              <a:gd name="adj4" fmla="val 59881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2044980" y="34689"/>
            <a:ext cx="1019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solidFill>
                  <a:srgbClr val="FFFF00"/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Join me here!!</a:t>
            </a:r>
            <a:endParaRPr kumimoji="1" lang="ja-JP" altLang="en-US" sz="1050" dirty="0">
              <a:solidFill>
                <a:srgbClr val="FFFF00"/>
              </a:solidFill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155" name="二等辺三角形 154"/>
          <p:cNvSpPr/>
          <p:nvPr/>
        </p:nvSpPr>
        <p:spPr>
          <a:xfrm rot="5678367">
            <a:off x="4147291" y="9323072"/>
            <a:ext cx="155633" cy="165562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 flipH="1">
            <a:off x="7819128" y="10247397"/>
            <a:ext cx="347517" cy="195478"/>
          </a:xfrm>
          <a:prstGeom prst="rightArrow">
            <a:avLst>
              <a:gd name="adj1" fmla="val 50000"/>
              <a:gd name="adj2" fmla="val 82891"/>
            </a:avLst>
          </a:prstGeom>
          <a:solidFill>
            <a:srgbClr val="000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右矢印 99"/>
          <p:cNvSpPr/>
          <p:nvPr/>
        </p:nvSpPr>
        <p:spPr>
          <a:xfrm flipH="1">
            <a:off x="7819128" y="11041439"/>
            <a:ext cx="347517" cy="195478"/>
          </a:xfrm>
          <a:prstGeom prst="rightArrow">
            <a:avLst>
              <a:gd name="adj1" fmla="val 50000"/>
              <a:gd name="adj2" fmla="val 82891"/>
            </a:avLst>
          </a:prstGeom>
          <a:solidFill>
            <a:srgbClr val="006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右矢印 100"/>
          <p:cNvSpPr/>
          <p:nvPr/>
        </p:nvSpPr>
        <p:spPr>
          <a:xfrm flipH="1">
            <a:off x="7832241" y="11809185"/>
            <a:ext cx="347517" cy="195478"/>
          </a:xfrm>
          <a:prstGeom prst="rightArrow">
            <a:avLst>
              <a:gd name="adj1" fmla="val 50000"/>
              <a:gd name="adj2" fmla="val 82891"/>
            </a:avLst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4\rangle_{\rm c,initial} }{&#10;\langle \delta N^4 \rangle_{\rm c,equil.} }&#10;\end{align*}&lt;/body&gt;&#10;  &lt;fcolor&gt;FF000000&lt;/fcolor&gt;&#10;  &lt;bcolor&gt;FFFFFFFF&lt;/bcolor&gt;&#10;  &lt;transparent&gt;True&lt;/transparent&gt;&#10;  &lt;resolution&gt;1800&lt;/resolution&gt;&#10;  &lt;imageh&gt;619&lt;/imageh&gt;&#10;  &lt;imagew&gt;1326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25" y="10346804"/>
            <a:ext cx="860496" cy="401696"/>
          </a:xfrm>
          <a:prstGeom prst="rect">
            <a:avLst/>
          </a:prstGeom>
        </p:spPr>
      </p:pic>
      <p:pic>
        <p:nvPicPr>
          <p:cNvPr id="7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_c(\eta)/&#10;\langle \delta N^4 \rangle_{\rm c,equil.}&#10;\end{align*}&lt;/body&gt;&#10;  &lt;fcolor&gt;FF000000&lt;/fcolor&gt;&#10;  &lt;bcolor&gt;FFFFFFFF&lt;/bcolor&gt;&#10;  &lt;transparent&gt;True&lt;/transparent&gt;&#10;  &lt;resolution&gt;1800&lt;/resolution&gt;&#10;  &lt;imageh&gt;293&lt;/imageh&gt;&#10;  &lt;imagew&gt;2433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81001" y="10590245"/>
            <a:ext cx="2114580" cy="254654"/>
          </a:xfrm>
          <a:prstGeom prst="rect">
            <a:avLst/>
          </a:prstGeom>
        </p:spPr>
      </p:pic>
      <p:pic>
        <p:nvPicPr>
          <p:cNvPr id="72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81" y="11982752"/>
            <a:ext cx="758389" cy="1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4FB4AA0-9C55-474D-B3C4-63413595A39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265</Words>
  <Application>Microsoft Office PowerPoint</Application>
  <PresentationFormat>A3 297x420 mm</PresentationFormat>
  <Paragraphs>46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小塚ゴシック Pr6N H</vt:lpstr>
      <vt:lpstr>Wingdings</vt:lpstr>
      <vt:lpstr>小塚ゴシック Pr6N M</vt:lpstr>
      <vt:lpstr>Arial</vt:lpstr>
      <vt:lpstr>Symbol</vt:lpstr>
      <vt:lpstr>ＭＳ Ｐゴシック</vt:lpstr>
      <vt:lpstr>Calibri Light</vt:lpstr>
      <vt:lpstr>Bebas Neue Bold</vt:lpstr>
      <vt:lpstr>Calibri</vt:lpstr>
      <vt:lpstr>小塚ゴシック Pr6N 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Masakiyo Kitazawa</dc:creator>
  <cp:lastModifiedBy>Masakiyo Kitazawa</cp:lastModifiedBy>
  <cp:revision>46</cp:revision>
  <cp:lastPrinted>2015-09-26T01:52:53Z</cp:lastPrinted>
  <dcterms:created xsi:type="dcterms:W3CDTF">2015-09-25T04:21:57Z</dcterms:created>
  <dcterms:modified xsi:type="dcterms:W3CDTF">2015-09-26T01:55:31Z</dcterms:modified>
</cp:coreProperties>
</file>