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66"/>
  </p:notesMasterIdLst>
  <p:sldIdLst>
    <p:sldId id="715" r:id="rId12"/>
    <p:sldId id="732" r:id="rId13"/>
    <p:sldId id="716" r:id="rId14"/>
    <p:sldId id="717" r:id="rId15"/>
    <p:sldId id="719" r:id="rId16"/>
    <p:sldId id="718" r:id="rId17"/>
    <p:sldId id="744" r:id="rId18"/>
    <p:sldId id="722" r:id="rId19"/>
    <p:sldId id="723" r:id="rId20"/>
    <p:sldId id="724" r:id="rId21"/>
    <p:sldId id="720" r:id="rId22"/>
    <p:sldId id="742" r:id="rId23"/>
    <p:sldId id="725" r:id="rId24"/>
    <p:sldId id="726" r:id="rId25"/>
    <p:sldId id="743" r:id="rId26"/>
    <p:sldId id="727" r:id="rId27"/>
    <p:sldId id="728" r:id="rId28"/>
    <p:sldId id="729" r:id="rId29"/>
    <p:sldId id="730" r:id="rId30"/>
    <p:sldId id="747" r:id="rId31"/>
    <p:sldId id="746" r:id="rId32"/>
    <p:sldId id="708" r:id="rId33"/>
    <p:sldId id="713" r:id="rId34"/>
    <p:sldId id="692" r:id="rId35"/>
    <p:sldId id="693" r:id="rId36"/>
    <p:sldId id="733" r:id="rId37"/>
    <p:sldId id="721" r:id="rId38"/>
    <p:sldId id="694" r:id="rId39"/>
    <p:sldId id="695" r:id="rId40"/>
    <p:sldId id="710" r:id="rId41"/>
    <p:sldId id="734" r:id="rId42"/>
    <p:sldId id="711" r:id="rId43"/>
    <p:sldId id="459" r:id="rId44"/>
    <p:sldId id="735" r:id="rId45"/>
    <p:sldId id="738" r:id="rId46"/>
    <p:sldId id="739" r:id="rId47"/>
    <p:sldId id="657" r:id="rId48"/>
    <p:sldId id="714" r:id="rId49"/>
    <p:sldId id="712" r:id="rId50"/>
    <p:sldId id="634" r:id="rId51"/>
    <p:sldId id="740" r:id="rId52"/>
    <p:sldId id="741" r:id="rId53"/>
    <p:sldId id="667" r:id="rId54"/>
    <p:sldId id="661" r:id="rId55"/>
    <p:sldId id="660" r:id="rId56"/>
    <p:sldId id="698" r:id="rId57"/>
    <p:sldId id="697" r:id="rId58"/>
    <p:sldId id="699" r:id="rId59"/>
    <p:sldId id="700" r:id="rId60"/>
    <p:sldId id="652" r:id="rId61"/>
    <p:sldId id="736" r:id="rId62"/>
    <p:sldId id="737" r:id="rId63"/>
    <p:sldId id="691" r:id="rId64"/>
    <p:sldId id="703" r:id="rId6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3333FF"/>
    <a:srgbClr val="003300"/>
    <a:srgbClr val="FF0000"/>
    <a:srgbClr val="66FF66"/>
    <a:srgbClr val="FF00FF"/>
    <a:srgbClr val="6600CC"/>
    <a:srgbClr val="CC0000"/>
    <a:srgbClr val="C0C0C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75" d="100"/>
          <a:sy n="75" d="100"/>
        </p:scale>
        <p:origin x="7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8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11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899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425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92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546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350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73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96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72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51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96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725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06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84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61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031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46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022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854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35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7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999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473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80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31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448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642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787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995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713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92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0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40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79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050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7236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6363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850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7502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56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432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42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0980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8715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399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27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1958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2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35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25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81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71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11" Type="http://schemas.openxmlformats.org/officeDocument/2006/relationships/image" Target="../media/image1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emf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0.png"/><Relationship Id="rId11" Type="http://schemas.openxmlformats.org/officeDocument/2006/relationships/image" Target="../media/image96.png"/><Relationship Id="rId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92.emf"/><Relationship Id="rId9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5.png"/><Relationship Id="rId11" Type="http://schemas.openxmlformats.org/officeDocument/2006/relationships/image" Target="../media/image106.png"/><Relationship Id="rId5" Type="http://schemas.openxmlformats.org/officeDocument/2006/relationships/image" Target="../media/image104.png"/><Relationship Id="rId10" Type="http://schemas.openxmlformats.org/officeDocument/2006/relationships/image" Target="../media/image102.png"/><Relationship Id="rId4" Type="http://schemas.openxmlformats.org/officeDocument/2006/relationships/image" Target="../media/image103.emf"/><Relationship Id="rId9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1.png"/><Relationship Id="rId11" Type="http://schemas.openxmlformats.org/officeDocument/2006/relationships/image" Target="../media/image109.png"/><Relationship Id="rId5" Type="http://schemas.openxmlformats.org/officeDocument/2006/relationships/image" Target="../media/image100.png"/><Relationship Id="rId10" Type="http://schemas.openxmlformats.org/officeDocument/2006/relationships/image" Target="../media/image108.png"/><Relationship Id="rId4" Type="http://schemas.openxmlformats.org/officeDocument/2006/relationships/image" Target="../media/image107.emf"/><Relationship Id="rId9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7.png"/><Relationship Id="rId5" Type="http://schemas.openxmlformats.org/officeDocument/2006/relationships/image" Target="../media/image2.png"/><Relationship Id="rId4" Type="http://schemas.openxmlformats.org/officeDocument/2006/relationships/image" Target="../media/image10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7682" y="3212976"/>
            <a:ext cx="4112344" cy="1372683"/>
          </a:xfrm>
        </p:spPr>
        <p:txBody>
          <a:bodyPr wrap="none">
            <a:spAutoFit/>
          </a:bodyPr>
          <a:lstStyle/>
          <a:p>
            <a:r>
              <a:rPr lang="en-US" altLang="ja-JP" sz="40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0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36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Diffusion of Conserved-Charge</a:t>
            </a:r>
            <a:br>
              <a:rPr kumimoji="1" lang="en-US" altLang="ja-JP" sz="5400" dirty="0" smtClean="0"/>
            </a:br>
            <a:r>
              <a:rPr lang="en-US" altLang="ja-JP" sz="5400" dirty="0" smtClean="0"/>
              <a:t>Fluctuations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4946897"/>
            <a:ext cx="561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Ono, </a:t>
            </a:r>
            <a:r>
              <a:rPr lang="en-US" altLang="ja-JP" sz="2000" dirty="0" smtClean="0"/>
              <a:t>Phys. Lett</a:t>
            </a:r>
            <a:r>
              <a:rPr lang="en-US" altLang="ja-JP" sz="2000" dirty="0"/>
              <a:t>. </a:t>
            </a:r>
            <a:r>
              <a:rPr lang="en-US" altLang="ja-JP" sz="2000" dirty="0" smtClean="0"/>
              <a:t>B728, 386-392 (2014)</a:t>
            </a:r>
            <a:endParaRPr kumimoji="1" lang="en-US" altLang="ja-JP" sz="2000" dirty="0" smtClean="0"/>
          </a:p>
          <a:p>
            <a:r>
              <a:rPr kumimoji="1" lang="en-US" altLang="ja-JP" sz="2000" dirty="0" err="1" smtClean="0"/>
              <a:t>Sakaida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MK, </a:t>
            </a:r>
            <a:r>
              <a:rPr lang="en-US" altLang="ja-JP" sz="2000" dirty="0" smtClean="0"/>
              <a:t>PRC90, 064911 (2014)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MK, arXiv:1505.04349, </a:t>
            </a:r>
            <a:r>
              <a:rPr lang="en-US" altLang="ja-JP" sz="2000" dirty="0" err="1" smtClean="0"/>
              <a:t>Nucl</a:t>
            </a:r>
            <a:r>
              <a:rPr lang="en-US" altLang="ja-JP" sz="2000" dirty="0" smtClean="0"/>
              <a:t>. Phys. A942, 65 (2015)</a:t>
            </a:r>
            <a:endParaRPr kumimoji="1" lang="en-US" altLang="ja-JP" sz="20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1332" y="6381328"/>
            <a:ext cx="576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Workshop on Fluctuation, GSI,  4/Nov./2015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3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P  </a:t>
            </a:r>
            <a:r>
              <a:rPr lang="en-US" altLang="ja-JP" sz="3600" dirty="0"/>
              <a:t> 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   </a:t>
            </a:r>
            <a:r>
              <a:rPr kumimoji="1" lang="en-US" altLang="ja-JP" sz="3600" dirty="0" smtClean="0"/>
              <a:t>)=      </a:t>
            </a:r>
            <a:r>
              <a:rPr kumimoji="1" lang="en-US" altLang="ja-JP" sz="3600" i="1" dirty="0" smtClean="0"/>
              <a:t>P</a:t>
            </a:r>
            <a:r>
              <a:rPr kumimoji="1" lang="en-US" altLang="ja-JP" sz="3600" dirty="0" smtClean="0"/>
              <a:t>   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r>
              <a:rPr kumimoji="1" lang="en-US" altLang="ja-JP" sz="3600" i="1" dirty="0" smtClean="0"/>
              <a:t>B</a:t>
            </a:r>
            <a:r>
              <a:rPr kumimoji="1" lang="en-US" altLang="ja-JP" sz="3600" baseline="-25000" dirty="0" smtClean="0"/>
              <a:t>1/2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;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endParaRPr kumimoji="1" lang="ja-JP" altLang="en-US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852936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197631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584396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660232" y="764704"/>
            <a:ext cx="2449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17897" y="5285253"/>
            <a:ext cx="8810948" cy="1457483"/>
            <a:chOff x="117897" y="5285253"/>
            <a:chExt cx="8810948" cy="1457483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551734" y="5727073"/>
              <a:ext cx="30476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2012</a:t>
              </a:r>
            </a:p>
            <a:p>
              <a:r>
                <a:rPr lang="en-US" altLang="ja-JP" sz="2000" dirty="0" err="1" smtClean="0">
                  <a:solidFill>
                    <a:srgbClr val="002060"/>
                  </a:solidFill>
                </a:rPr>
                <a:t>Bzdak</a:t>
              </a:r>
              <a:r>
                <a:rPr lang="en-US" altLang="ja-JP" sz="2000" dirty="0" smtClean="0">
                  <a:solidFill>
                    <a:srgbClr val="002060"/>
                  </a:solidFill>
                </a:rPr>
                <a:t>, Koch, 2012, 2015</a:t>
              </a:r>
            </a:p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Luo, 2012, 2015, …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7897" y="5285253"/>
              <a:ext cx="4920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Application to efficiency correction: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292080" y="5529984"/>
              <a:ext cx="3636765" cy="1200329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Caveat</a:t>
              </a:r>
              <a:endParaRPr kumimoji="1" lang="en-US" altLang="ja-JP" sz="2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altLang="ja-JP" sz="2400" dirty="0" smtClean="0">
                  <a:solidFill>
                    <a:schemeClr val="accent2">
                      <a:lumMod val="50000"/>
                    </a:schemeClr>
                  </a:solidFill>
                </a:rPr>
                <a:t>We still have 50%</a:t>
              </a:r>
            </a:p>
            <a:p>
              <a:r>
                <a:rPr kumimoji="1" lang="en-US" altLang="ja-JP" sz="2400" dirty="0" smtClean="0">
                  <a:solidFill>
                    <a:schemeClr val="accent2">
                      <a:lumMod val="50000"/>
                    </a:schemeClr>
                  </a:solidFill>
                </a:rPr>
                <a:t>efficiency loss in proton #</a:t>
              </a:r>
              <a:endParaRPr kumimoji="1" lang="ja-JP" alt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141450" y="2444031"/>
            <a:ext cx="2937912" cy="510778"/>
          </a:xfrm>
          <a:prstGeom prst="wedgeRoundRectCallout">
            <a:avLst>
              <a:gd name="adj1" fmla="val -54551"/>
              <a:gd name="adj2" fmla="val -999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binomial distribution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751311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23928" y="2751311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1477961" y="2895327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83568" y="3543399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558924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For free gas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788024" y="5532193"/>
            <a:ext cx="3840636" cy="106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91155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0192" y="4911551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noise (Poisson)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n \rangle_c&#10;=&#10;\langle (\delta N_{\rm N}^{\rm (net)})^n \rangle_c &#10;\end{align*}&lt;/body&gt;&#10;  &lt;fcolor&gt;FF000000&lt;/fcolor&gt;&#10;  &lt;bcolor&gt;FFFFFFFF&lt;/bcolor&gt;&#10;  &lt;transparent&gt;True&lt;/transparent&gt;&#10;  &lt;resolution&gt;1800&lt;/resolution&gt;&#10;  &lt;imageh&gt;356&lt;/imageh&gt;&#10;  &lt;imagew&gt;3262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072257"/>
            <a:ext cx="3491797" cy="38107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823319"/>
            <a:ext cx="6050702" cy="19382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659044" y="784256"/>
            <a:ext cx="2449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73996"/>
            <a:ext cx="4160929" cy="47997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67744" y="404664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QM2015</a:t>
            </a:r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>
            <a:off x="3559885" y="1854116"/>
            <a:ext cx="504056" cy="648072"/>
          </a:xfrm>
          <a:prstGeom prst="downArrow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88513" y="2142148"/>
            <a:ext cx="3432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Clear suppression!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ex.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Ejiri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2009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4137950" y="2142148"/>
            <a:ext cx="850564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865" y="3573016"/>
            <a:ext cx="3209575" cy="201456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71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52" y="3616902"/>
            <a:ext cx="1022460" cy="40466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71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17232"/>
            <a:ext cx="102246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55576" y="1412776"/>
            <a:ext cx="780591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Main Part</a:t>
            </a:r>
          </a:p>
          <a:p>
            <a:pPr algn="ctr"/>
            <a:r>
              <a:rPr kumimoji="1" lang="en-US" altLang="ja-JP" sz="3200" dirty="0" smtClean="0"/>
              <a:t>Diffusion of conserved-charg</a:t>
            </a:r>
            <a:r>
              <a:rPr lang="en-US" altLang="ja-JP" sz="3200" dirty="0" smtClean="0"/>
              <a:t>e fluctuations</a:t>
            </a:r>
          </a:p>
          <a:p>
            <a:pPr algn="ctr"/>
            <a:r>
              <a:rPr kumimoji="1" lang="en-US" altLang="ja-JP" sz="3200" dirty="0" smtClean="0"/>
              <a:t>and rapidity blurring</a:t>
            </a:r>
            <a:endParaRPr kumimoji="1" lang="ja-JP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3627082" y="3405331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1907704" y="2996952"/>
            <a:ext cx="5184575" cy="18615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41968" cy="584775"/>
          </a:xfrm>
        </p:spPr>
        <p:txBody>
          <a:bodyPr/>
          <a:lstStyle/>
          <a:p>
            <a:r>
              <a:rPr kumimoji="1" lang="en-US" altLang="ja-JP" dirty="0" smtClean="0"/>
              <a:t> 2 Slot Machines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2771799" y="980728"/>
            <a:ext cx="17167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592794" y="980728"/>
            <a:ext cx="17167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14902" y="5122253"/>
            <a:ext cx="697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Can we get the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of single slot machine?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^n \rangle_c \quad&#10;= \frac12 \langle N^n \rangle_c&#10;\end{align*}&lt;/body&gt;&#10;  &lt;fcolor&gt;FF000000&lt;/fcolor&gt;&#10;  &lt;bcolor&gt;FFFFFFFF&lt;/bcolor&gt;&#10;  &lt;transparent&gt;True&lt;/transparent&gt;&#10;  &lt;resolution&gt;1800&lt;/resolution&gt;&#10;  &lt;imageh&gt;505&lt;/imageh&gt;&#10;  &lt;imagew&gt;2038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5715413"/>
            <a:ext cx="3681790" cy="91231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844281" y="6165542"/>
            <a:ext cx="367679" cy="4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6372200" y="6309320"/>
            <a:ext cx="727663" cy="26127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274584" y="5583918"/>
            <a:ext cx="873479" cy="115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8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1907704" y="2996952"/>
            <a:ext cx="5184575" cy="18615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41968" cy="584775"/>
          </a:xfrm>
        </p:spPr>
        <p:txBody>
          <a:bodyPr/>
          <a:lstStyle/>
          <a:p>
            <a:r>
              <a:rPr kumimoji="1" lang="en-US" altLang="ja-JP" dirty="0" smtClean="0"/>
              <a:t> 2 Slot Machines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2771799" y="980728"/>
            <a:ext cx="17167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592794" y="980728"/>
            <a:ext cx="17167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14902" y="5122253"/>
            <a:ext cx="697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Can we get the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of single slot machine?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^n \rangle_c \quad&#10;= \frac12 \langle N^n \rangle_c&#10;\end{align*}&lt;/body&gt;&#10;  &lt;fcolor&gt;FF000000&lt;/fcolor&gt;&#10;  &lt;bcolor&gt;FFFFFFFF&lt;/bcolor&gt;&#10;  &lt;transparent&gt;True&lt;/transparent&gt;&#10;  &lt;resolution&gt;1800&lt;/resolution&gt;&#10;  &lt;imageh&gt;505&lt;/imageh&gt;&#10;  &lt;imagew&gt;2038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5715413"/>
            <a:ext cx="3681790" cy="91231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844281" y="6165542"/>
            <a:ext cx="367679" cy="4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6372200" y="6309320"/>
            <a:ext cx="727663" cy="2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2395954" y="1753646"/>
            <a:ext cx="4264871" cy="1531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6219" cy="584775"/>
          </a:xfrm>
        </p:spPr>
        <p:txBody>
          <a:bodyPr/>
          <a:lstStyle/>
          <a:p>
            <a:r>
              <a:rPr kumimoji="1" lang="en-US" altLang="ja-JP" dirty="0" smtClean="0"/>
              <a:t> Many Slot Machines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517311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541230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2565149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589068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612987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5636906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660825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7684744" y="908720"/>
            <a:ext cx="919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690245" y="4782852"/>
            <a:ext cx="367679" cy="4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6218164" y="4926630"/>
            <a:ext cx="727663" cy="26127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^n \rangle_c \quad&#10;= \frac14 \langle N^n \rangle_c&#10;\end{align*}&lt;/body&gt;&#10;  &lt;fcolor&gt;FF000000&lt;/fcolor&gt;&#10;  &lt;bcolor&gt;FFFFFFFF&lt;/bcolor&gt;&#10;  &lt;transparent&gt;True&lt;/transparent&gt;&#10;  &lt;resolution&gt;1800&lt;/resolution&gt;&#10;  &lt;imageh&gt;505&lt;/imageh&gt;&#10;  &lt;imagew&gt;203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9" y="4332723"/>
            <a:ext cx="3681790" cy="9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3059833" y="1484784"/>
            <a:ext cx="2955864" cy="10613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6219" cy="584775"/>
          </a:xfrm>
        </p:spPr>
        <p:txBody>
          <a:bodyPr/>
          <a:lstStyle/>
          <a:p>
            <a:r>
              <a:rPr kumimoji="1" lang="en-US" altLang="ja-JP" dirty="0" smtClean="0"/>
              <a:t> Many Slot Machines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553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09805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80057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250309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20561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0813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61065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531317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01569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71821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742073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812325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690245" y="4782852"/>
            <a:ext cx="367679" cy="4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6218164" y="4926630"/>
            <a:ext cx="727663" cy="26127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N^n \rangle_c \quad&#10;= \frac14 \langle N^n \rangle_c&#10;\end{align*}&lt;/body&gt;&#10;  &lt;fcolor&gt;FF000000&lt;/fcolor&gt;&#10;  &lt;bcolor&gt;FFFFFFFF&lt;/bcolor&gt;&#10;  &lt;transparent&gt;True&lt;/transparent&gt;&#10;  &lt;resolution&gt;1800&lt;/resolution&gt;&#10;  &lt;imageh&gt;505&lt;/imageh&gt;&#10;  &lt;imagew&gt;203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9" y="4332723"/>
            <a:ext cx="3681790" cy="9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3070397" y="3717032"/>
            <a:ext cx="2955864" cy="10613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6219" cy="584775"/>
          </a:xfrm>
        </p:spPr>
        <p:txBody>
          <a:bodyPr/>
          <a:lstStyle/>
          <a:p>
            <a:r>
              <a:rPr kumimoji="1" lang="en-US" altLang="ja-JP" dirty="0" smtClean="0"/>
              <a:t> Many Slot Machines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553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09805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80057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250309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20561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0813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61065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531317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01569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71821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742073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812325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台形 2"/>
          <p:cNvSpPr/>
          <p:nvPr/>
        </p:nvSpPr>
        <p:spPr>
          <a:xfrm>
            <a:off x="4691230" y="1628800"/>
            <a:ext cx="1842916" cy="2592288"/>
          </a:xfrm>
          <a:prstGeom prst="trapezoid">
            <a:avLst>
              <a:gd name="adj" fmla="val 36188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1880790" y="1628800"/>
            <a:ext cx="1842916" cy="2592288"/>
          </a:xfrm>
          <a:prstGeom prst="trapezoid">
            <a:avLst>
              <a:gd name="adj" fmla="val 36188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2503096" y="5397003"/>
            <a:ext cx="4472078" cy="912317"/>
            <a:chOff x="2503096" y="5397003"/>
            <a:chExt cx="4472078" cy="91231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4" b="16420"/>
            <a:stretch/>
          </p:blipFill>
          <p:spPr bwMode="auto">
            <a:xfrm>
              <a:off x="3719592" y="5847132"/>
              <a:ext cx="367679" cy="431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3"/>
            <a:srcRect t="3724"/>
            <a:stretch/>
          </p:blipFill>
          <p:spPr>
            <a:xfrm>
              <a:off x="6247511" y="5990910"/>
              <a:ext cx="727663" cy="261274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^n \rangle_c \quad&#10;\ne \frac14 \langle N^n \rangle_c&#10;\end{align*}&lt;/body&gt;&#10;  &lt;fcolor&gt;FF000000&lt;/fcolor&gt;&#10;  &lt;bcolor&gt;FFFFFFFF&lt;/bcolor&gt;&#10;  &lt;transparent&gt;True&lt;/transparent&gt;&#10;  &lt;resolution&gt;1800&lt;/resolution&gt;&#10;  &lt;imageh&gt;505&lt;/imageh&gt;&#10;  &lt;imagew&gt;2038&lt;/imagew&gt;&#10;  &lt;scale&gt;50&lt;/scale&gt;&#10;  &lt;cursor&gt;4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096" y="5397003"/>
              <a:ext cx="3681790" cy="912317"/>
            </a:xfrm>
            <a:prstGeom prst="rect">
              <a:avLst/>
            </a:prstGeom>
          </p:spPr>
        </p:pic>
      </p:grpSp>
      <p:cxnSp>
        <p:nvCxnSpPr>
          <p:cNvPr id="9" name="直線コネクタ 8"/>
          <p:cNvCxnSpPr/>
          <p:nvPr/>
        </p:nvCxnSpPr>
        <p:spPr>
          <a:xfrm flipH="1">
            <a:off x="3142117" y="1412776"/>
            <a:ext cx="0" cy="309634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5940440" y="1412776"/>
            <a:ext cx="0" cy="309634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3097292" y="3717032"/>
            <a:ext cx="2955864" cy="10613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6219" cy="584775"/>
          </a:xfrm>
        </p:spPr>
        <p:txBody>
          <a:bodyPr/>
          <a:lstStyle/>
          <a:p>
            <a:r>
              <a:rPr kumimoji="1" lang="en-US" altLang="ja-JP" dirty="0" smtClean="0"/>
              <a:t> Many Slot Machines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553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09805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80057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250309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20561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0813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61065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531317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01569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71821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742073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812325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台形 2"/>
          <p:cNvSpPr/>
          <p:nvPr/>
        </p:nvSpPr>
        <p:spPr>
          <a:xfrm>
            <a:off x="4673300" y="1628800"/>
            <a:ext cx="1842916" cy="2592288"/>
          </a:xfrm>
          <a:prstGeom prst="trapezoid">
            <a:avLst>
              <a:gd name="adj" fmla="val 36188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1880790" y="1628800"/>
            <a:ext cx="1842916" cy="2592288"/>
          </a:xfrm>
          <a:prstGeom prst="trapezoid">
            <a:avLst>
              <a:gd name="adj" fmla="val 36188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097292" y="4839731"/>
            <a:ext cx="2914868" cy="1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8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26" y="4930967"/>
            <a:ext cx="564400" cy="404664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>
            <a:off x="1900111" y="3933056"/>
            <a:ext cx="1739634" cy="1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28&lt;/imageh&gt;&#10;  &lt;imagew&gt;689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8" y="3420380"/>
            <a:ext cx="1222867" cy="404664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826639" y="5281538"/>
            <a:ext cx="4559690" cy="1523239"/>
            <a:chOff x="826639" y="5281538"/>
            <a:chExt cx="4559690" cy="1523239"/>
          </a:xfrm>
        </p:grpSpPr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Delta y}{\Delta y_{\rm drift}} \to 0&#10;\end{align*}&lt;/body&gt;&#10;  &lt;fcolor&gt;FF000000&lt;/fcolor&gt;&#10;  &lt;bcolor&gt;FFFFFFFF&lt;/bcolor&gt;&#10;  &lt;transparent&gt;True&lt;/transparent&gt;&#10;  &lt;resolution&gt;1800&lt;/resolution&gt;&#10;  &lt;imageh&gt;567&lt;/imageh&gt;&#10;  &lt;imagew&gt;1258&lt;/imagew&gt;&#10;  &lt;scale&gt;50&lt;/scale&gt;&#10;  &lt;cursor&gt;5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39" y="5281538"/>
              <a:ext cx="1578559" cy="711481"/>
            </a:xfrm>
            <a:prstGeom prst="rect">
              <a:avLst/>
            </a:prstGeom>
          </p:spPr>
        </p:pic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Delta y}{\Delta y_{\rm drift}} \to \infty&#10;\end{align*}&lt;/body&gt;&#10;  &lt;fcolor&gt;FF000000&lt;/fcolor&gt;&#10;  &lt;bcolor&gt;FFFFFFFF&lt;/bcolor&gt;&#10;  &lt;transparent&gt;True&lt;/transparent&gt;&#10;  &lt;resolution&gt;1800&lt;/resolution&gt;&#10;  &lt;imageh&gt;567&lt;/imageh&gt;&#10;  &lt;imagew&gt;1378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39" y="6093296"/>
              <a:ext cx="1729137" cy="711481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613343" y="5347322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: Poisson</a:t>
              </a:r>
              <a:endParaRPr kumimoji="1" lang="ja-JP" altLang="en-US" sz="2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613343" y="6218203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: </a:t>
              </a:r>
              <a:r>
                <a:rPr lang="en-US" altLang="ja-JP" sz="2400" dirty="0" err="1" smtClean="0"/>
                <a:t>cumulants</a:t>
              </a:r>
              <a:r>
                <a:rPr kumimoji="1" lang="en-US" altLang="ja-JP" sz="2400" dirty="0" smtClean="0"/>
                <a:t> of </a:t>
              </a:r>
              <a:endParaRPr kumimoji="1" lang="ja-JP" altLang="en-US" sz="2400" dirty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4" b="16420"/>
            <a:stretch/>
          </p:blipFill>
          <p:spPr bwMode="auto">
            <a:xfrm>
              <a:off x="4788024" y="6102115"/>
              <a:ext cx="598305" cy="70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24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69701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Objective </a:t>
            </a:r>
            <a:r>
              <a:rPr lang="en-US" altLang="ja-JP" dirty="0" smtClean="0"/>
              <a:t>1: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5896" y="1136938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7" name="下矢印 56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061" y="2564904"/>
            <a:ext cx="3826855" cy="2990793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5652120" y="1604916"/>
            <a:ext cx="3340936" cy="4704404"/>
          </a:xfrm>
          <a:prstGeom prst="roundRect">
            <a:avLst>
              <a:gd name="adj" fmla="val 118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6098453" y="3045075"/>
            <a:ext cx="1224136" cy="3069203"/>
          </a:xfrm>
          <a:prstGeom prst="down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6734241" y="36351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516065" y="34369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510530" y="31608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857435" y="39272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832594" y="340095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510530" y="3684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721094" y="31530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827247" y="44009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762103" y="42990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508046" y="46712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757883" y="52166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710509" y="51086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509664" y="4810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647162" y="39747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719247" y="43932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6648320" y="5212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576291" y="39207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590017" y="405156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617664" y="4761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490889" y="387320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6602509" y="50612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6667094" y="42398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6438103" y="46292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48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56234" y="2602331"/>
            <a:ext cx="289859" cy="1363709"/>
          </a:xfrm>
          <a:prstGeom prst="trapezoid">
            <a:avLst/>
          </a:prstGeom>
        </p:spPr>
      </p:pic>
      <p:pic>
        <p:nvPicPr>
          <p:cNvPr id="49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56234" y="3348246"/>
            <a:ext cx="289859" cy="1363709"/>
          </a:xfrm>
          <a:prstGeom prst="trapezoid">
            <a:avLst/>
          </a:prstGeom>
        </p:spPr>
      </p:pic>
      <p:pic>
        <p:nvPicPr>
          <p:cNvPr id="50" name="Imag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62162" y="4068326"/>
            <a:ext cx="289859" cy="1363709"/>
          </a:xfrm>
          <a:prstGeom prst="trapezoid">
            <a:avLst/>
          </a:prstGeom>
        </p:spPr>
      </p:pic>
      <p:sp>
        <p:nvSpPr>
          <p:cNvPr id="23" name="上下矢印 22"/>
          <p:cNvSpPr/>
          <p:nvPr/>
        </p:nvSpPr>
        <p:spPr>
          <a:xfrm>
            <a:off x="7826645" y="3136149"/>
            <a:ext cx="360040" cy="1764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75" y="3883132"/>
            <a:ext cx="443000" cy="32117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8054047" y="287849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large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083827" y="4733197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small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55868" y="1685330"/>
            <a:ext cx="273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  <a:latin typeface="Symbol" panose="05050102010706020507" pitchFamily="18" charset="2"/>
              </a:rPr>
              <a:t>Dh</a:t>
            </a:r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</a:rPr>
              <a:t> dependent</a:t>
            </a:r>
          </a:p>
          <a:p>
            <a:r>
              <a:rPr lang="en-US" altLang="ja-JP" sz="3200" dirty="0" smtClean="0">
                <a:solidFill>
                  <a:srgbClr val="F79646">
                    <a:lumMod val="50000"/>
                  </a:srgbClr>
                </a:solidFill>
              </a:rPr>
              <a:t>thermometer?</a:t>
            </a:r>
            <a:endParaRPr lang="ja-JP" altLang="en-US" sz="3200" dirty="0">
              <a:solidFill>
                <a:srgbClr val="F7964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3724"/>
          <a:stretch/>
        </p:blipFill>
        <p:spPr>
          <a:xfrm>
            <a:off x="3097292" y="3717032"/>
            <a:ext cx="2955864" cy="10613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6219" cy="584775"/>
          </a:xfrm>
        </p:spPr>
        <p:txBody>
          <a:bodyPr/>
          <a:lstStyle/>
          <a:p>
            <a:r>
              <a:rPr kumimoji="1" lang="en-US" altLang="ja-JP" dirty="0" smtClean="0"/>
              <a:t> Many Slot Machines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553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09805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1800576" y="908719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2503096" y="908719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20561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390813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610656" y="908718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5313176" y="908718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01569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671821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7420736" y="908717"/>
            <a:ext cx="598305" cy="7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8123256" y="908717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台形 2"/>
          <p:cNvSpPr/>
          <p:nvPr/>
        </p:nvSpPr>
        <p:spPr>
          <a:xfrm>
            <a:off x="4673300" y="1628800"/>
            <a:ext cx="1842916" cy="2592288"/>
          </a:xfrm>
          <a:prstGeom prst="trapezoid">
            <a:avLst>
              <a:gd name="adj" fmla="val 36188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1880790" y="1628800"/>
            <a:ext cx="1842916" cy="2592288"/>
          </a:xfrm>
          <a:prstGeom prst="trapezoid">
            <a:avLst>
              <a:gd name="adj" fmla="val 36188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097292" y="4839731"/>
            <a:ext cx="2914868" cy="1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8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26" y="4930967"/>
            <a:ext cx="564400" cy="404664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>
            <a:off x="1900111" y="3933056"/>
            <a:ext cx="1739634" cy="1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28&lt;/imageh&gt;&#10;  &lt;imagew&gt;689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8" y="3420380"/>
            <a:ext cx="1222867" cy="40466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Delta y}{\Delta y_{\rm drift}} \to 0&#10;\end{align*}&lt;/body&gt;&#10;  &lt;fcolor&gt;FF000000&lt;/fcolor&gt;&#10;  &lt;bcolor&gt;FFFFFFFF&lt;/bcolor&gt;&#10;  &lt;transparent&gt;True&lt;/transparent&gt;&#10;  &lt;resolution&gt;1800&lt;/resolution&gt;&#10;  &lt;imageh&gt;567&lt;/imageh&gt;&#10;  &lt;imagew&gt;125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9" y="5281538"/>
            <a:ext cx="1578559" cy="71148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Delta y}{\Delta y_{\rm drift}} \to \infty&#10;\end{align*}&lt;/body&gt;&#10;  &lt;fcolor&gt;FF000000&lt;/fcolor&gt;&#10;  &lt;bcolor&gt;FFFFFFFF&lt;/bcolor&gt;&#10;  &lt;transparent&gt;True&lt;/transparent&gt;&#10;  &lt;resolution&gt;1800&lt;/resolution&gt;&#10;  &lt;imageh&gt;567&lt;/imageh&gt;&#10;  &lt;imagew&gt;1378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9" y="6093296"/>
            <a:ext cx="1729137" cy="71148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13343" y="5347322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Poisson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13343" y="621820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lang="en-US" altLang="ja-JP" sz="2400" dirty="0" err="1" smtClean="0"/>
              <a:t>cumulants</a:t>
            </a:r>
            <a:r>
              <a:rPr kumimoji="1" lang="en-US" altLang="ja-JP" sz="2400" dirty="0" smtClean="0"/>
              <a:t> of </a:t>
            </a:r>
            <a:endParaRPr kumimoji="1" lang="ja-JP" altLang="en-US" sz="2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b="16420"/>
          <a:stretch/>
        </p:blipFill>
        <p:spPr bwMode="auto">
          <a:xfrm>
            <a:off x="4788024" y="6102115"/>
            <a:ext cx="598305" cy="7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030554" y="2106935"/>
            <a:ext cx="3944391" cy="2175276"/>
            <a:chOff x="4940207" y="1685772"/>
            <a:chExt cx="3944391" cy="2175276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0207" y="1685773"/>
              <a:ext cx="3944391" cy="21752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7299509" y="1685772"/>
              <a:ext cx="1396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Koch, </a:t>
              </a:r>
            </a:p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0810.2520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3921" y="4455212"/>
            <a:ext cx="4625479" cy="22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2636912"/>
            <a:ext cx="6713459" cy="5184576"/>
          </a:xfrm>
          <a:prstGeom prst="rect">
            <a:avLst/>
          </a:prstGeom>
        </p:spPr>
      </p:pic>
      <p:sp>
        <p:nvSpPr>
          <p:cNvPr id="49" name="二等辺三角形 48"/>
          <p:cNvSpPr/>
          <p:nvPr/>
        </p:nvSpPr>
        <p:spPr>
          <a:xfrm flipV="1">
            <a:off x="2344301" y="3501007"/>
            <a:ext cx="1351218" cy="3286241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38898"/>
            <a:ext cx="251520" cy="522900"/>
          </a:xfrm>
          <a:prstGeom prst="rect">
            <a:avLst/>
          </a:prstGeom>
        </p:spPr>
      </p:pic>
      <p:sp>
        <p:nvSpPr>
          <p:cNvPr id="55" name="フリーフォーム 54"/>
          <p:cNvSpPr>
            <a:spLocks noChangeAspect="1"/>
          </p:cNvSpPr>
          <p:nvPr/>
        </p:nvSpPr>
        <p:spPr>
          <a:xfrm>
            <a:off x="2677396" y="5158865"/>
            <a:ext cx="685516" cy="6293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>
            <a:off x="2468720" y="4110973"/>
            <a:ext cx="1100195" cy="10100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257994" y="4627008"/>
            <a:ext cx="2952328" cy="2160240"/>
            <a:chOff x="4637049" y="3851642"/>
            <a:chExt cx="2952328" cy="2160240"/>
          </a:xfrm>
        </p:grpSpPr>
        <p:sp>
          <p:nvSpPr>
            <p:cNvPr id="50" name="四角形吹き出し 4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8290"/>
                <a:gd name="adj2" fmla="val -20801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4721287" y="2387239"/>
            <a:ext cx="2952328" cy="2160240"/>
            <a:chOff x="4785434" y="1196752"/>
            <a:chExt cx="2952328" cy="2160240"/>
          </a:xfrm>
        </p:grpSpPr>
        <p:sp>
          <p:nvSpPr>
            <p:cNvPr id="51" name="四角形吹き出し 50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74153"/>
                <a:gd name="adj2" fmla="val -40834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3" name="正方形/長方形 42"/>
          <p:cNvSpPr/>
          <p:nvPr/>
        </p:nvSpPr>
        <p:spPr>
          <a:xfrm>
            <a:off x="2267744" y="2234690"/>
            <a:ext cx="1483047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3020910" y="363474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 flipV="1">
            <a:off x="2818817" y="363474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3127713" y="364070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2556990" y="3585755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2354897" y="358575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 flipV="1">
            <a:off x="2170335" y="3585755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2" name="グループ化 61"/>
          <p:cNvGrpSpPr/>
          <p:nvPr/>
        </p:nvGrpSpPr>
        <p:grpSpPr>
          <a:xfrm flipH="1">
            <a:off x="3500890" y="3561051"/>
            <a:ext cx="386655" cy="439076"/>
            <a:chOff x="6283144" y="3429000"/>
            <a:chExt cx="386655" cy="439076"/>
          </a:xfrm>
        </p:grpSpPr>
        <p:cxnSp>
          <p:nvCxnSpPr>
            <p:cNvPr id="63" name="直線矢印コネクタ 62"/>
            <p:cNvCxnSpPr/>
            <p:nvPr/>
          </p:nvCxnSpPr>
          <p:spPr>
            <a:xfrm flipV="1">
              <a:off x="6669799" y="3429000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H="1" flipV="1">
              <a:off x="6467706" y="3429000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flipH="1" flipV="1">
              <a:off x="6283144" y="3429000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1831446" y="1481337"/>
            <a:ext cx="2404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(momentum-space)</a:t>
            </a:r>
          </a:p>
          <a:p>
            <a:pPr algn="ctr"/>
            <a:r>
              <a:rPr kumimoji="1" lang="en-US" altLang="ja-JP" sz="2400" dirty="0" smtClean="0"/>
              <a:t>rapidity</a:t>
            </a:r>
            <a:endParaRPr kumimoji="1"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187258" y="828859"/>
            <a:ext cx="495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Diffusion modifies distribution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44160" y="1268760"/>
            <a:ext cx="3562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Heinz, Muller, 2000</a:t>
            </a:r>
          </a:p>
          <a:p>
            <a:pPr algn="r"/>
            <a:r>
              <a:rPr kumimoji="1" lang="en-US" altLang="ja-JP" sz="2000" dirty="0" smtClean="0">
                <a:solidFill>
                  <a:srgbClr val="002060"/>
                </a:solidFill>
              </a:rPr>
              <a:t>Jeon, Koch, 2000</a:t>
            </a:r>
          </a:p>
          <a:p>
            <a:pPr algn="r"/>
            <a:r>
              <a:rPr lang="en-US" altLang="ja-JP" sz="2000" dirty="0" err="1" smtClean="0">
                <a:solidFill>
                  <a:srgbClr val="002060"/>
                </a:solidFill>
              </a:rPr>
              <a:t>Shuryak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2000" dirty="0" smtClean="0">
                <a:solidFill>
                  <a:srgbClr val="002060"/>
                </a:solidFill>
              </a:rPr>
              <a:t>, 2001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051720" y="1412776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Thermal Blurring</a:t>
            </a:r>
            <a:endParaRPr kumimoji="1" lang="ja-JP" altLang="en-US" sz="5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220932"/>
            <a:ext cx="4402383" cy="3637068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rot="1211770">
            <a:off x="4402151" y="3711878"/>
            <a:ext cx="1066061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1273943">
            <a:off x="3814536" y="3282807"/>
            <a:ext cx="149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this effect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4932040" y="1628800"/>
            <a:ext cx="4104456" cy="4824536"/>
          </a:xfrm>
          <a:prstGeom prst="roundRect">
            <a:avLst>
              <a:gd name="adj" fmla="val 108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4178" cy="584775"/>
          </a:xfrm>
        </p:spPr>
        <p:txBody>
          <a:bodyPr/>
          <a:lstStyle/>
          <a:p>
            <a:r>
              <a:rPr kumimoji="1" lang="en-US" altLang="ja-JP" dirty="0" smtClean="0"/>
              <a:t> Thermal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08646" y="1992813"/>
            <a:ext cx="371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coordinate-space rapidity</a:t>
            </a:r>
          </a:p>
          <a:p>
            <a:pPr algn="ctr"/>
            <a:r>
              <a:rPr kumimoji="1" lang="en-US" altLang="ja-JP" sz="2400" dirty="0" smtClean="0"/>
              <a:t>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medium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0631" y="3606884"/>
            <a:ext cx="3728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momentum-space rapidity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of </a:t>
            </a:r>
            <a:r>
              <a:rPr lang="en-US" altLang="ja-JP" sz="2400" dirty="0" smtClean="0">
                <a:solidFill>
                  <a:srgbClr val="FF0000"/>
                </a:solidFill>
              </a:rPr>
              <a:t>medium</a:t>
            </a:r>
            <a:endParaRPr lang="en-US" altLang="ja-JP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7734" y="3102868"/>
            <a:ext cx="539903" cy="1886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7733" y="4402734"/>
            <a:ext cx="539903" cy="75456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92180" y="5169463"/>
            <a:ext cx="369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coordinate</a:t>
            </a:r>
            <a:r>
              <a:rPr kumimoji="1" lang="en-US" altLang="ja-JP" sz="2400" dirty="0" smtClean="0"/>
              <a:t>-space rapidity 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individual particles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959624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picture,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04556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082042" y="13564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in preparation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Blast wave squeezes the </a:t>
            </a:r>
          </a:p>
          <a:p>
            <a:r>
              <a:rPr kumimoji="1" lang="en-US" altLang="ja-JP" sz="2400" dirty="0" smtClean="0"/>
              <a:t>distribution in rapidity space</a:t>
            </a:r>
            <a:endParaRPr kumimoji="1" lang="ja-JP" altLang="en-US" sz="2400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4" y="3868654"/>
            <a:ext cx="270314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04556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pions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nucleons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325087" y="1005325"/>
            <a:ext cx="4468964" cy="449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 rot="16200000">
            <a:off x="-579489" y="2058399"/>
            <a:ext cx="2135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half-width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347864" y="1081254"/>
            <a:ext cx="313433" cy="3755605"/>
          </a:xfrm>
          <a:prstGeom prst="rect">
            <a:avLst/>
          </a:pr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82042" y="13564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Y. Ohnishi+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in preparation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blast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surface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65573" y="400152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kurtosis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269" y="5712298"/>
            <a:ext cx="378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distribution is not </a:t>
            </a:r>
          </a:p>
          <a:p>
            <a:r>
              <a:rPr lang="en-US" altLang="ja-JP" sz="2400" dirty="0" smtClean="0"/>
              <a:t>far away from Gaussian.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3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台形 36"/>
          <p:cNvSpPr/>
          <p:nvPr/>
        </p:nvSpPr>
        <p:spPr>
          <a:xfrm>
            <a:off x="1331640" y="2154801"/>
            <a:ext cx="2736304" cy="2210303"/>
          </a:xfrm>
          <a:prstGeom prst="trapezoid">
            <a:avLst>
              <a:gd name="adj" fmla="val 42317"/>
            </a:avLst>
          </a:prstGeom>
          <a:gradFill>
            <a:gsLst>
              <a:gs pos="0">
                <a:srgbClr val="CCCC00">
                  <a:alpha val="79000"/>
                </a:srgbClr>
              </a:gs>
              <a:gs pos="100000">
                <a:srgbClr val="CCCC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438488" cy="584775"/>
          </a:xfrm>
        </p:spPr>
        <p:txBody>
          <a:bodyPr/>
          <a:lstStyle/>
          <a:p>
            <a:r>
              <a:rPr kumimoji="1" lang="en-US" altLang="ja-JP" dirty="0" smtClean="0"/>
              <a:t> Formalism  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115616" y="2132856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1403648" y="1601040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267744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131840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995936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4860032" y="1622985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724128" y="1622985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588224" y="1601040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4418466" y="184482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122647" y="166878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607321" y="1622985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8057" y="17954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763688" y="17859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804248" y="181720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837233" y="18282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245342" y="177281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386929" y="17859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493393" y="17859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009645" y="16010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791026" y="16103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530831" y="1622985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018940" y="4005064"/>
            <a:ext cx="2583989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09" y="2353408"/>
            <a:ext cx="140984" cy="197619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(\eta\to y)&#10;\end{align*}&lt;/body&gt;&#10;  &lt;fcolor&gt;FF000000&lt;/fcolor&gt;&#10;  &lt;bcolor&gt;FFFFFFFF&lt;/bcolor&gt;&#10;  &lt;transparent&gt;True&lt;/transparent&gt;&#10;  &lt;resolution&gt;1800&lt;/resolution&gt;&#10;  &lt;imageh&gt;249&lt;/imageh&gt;&#10;  &lt;imagew&gt;962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18" y="3159254"/>
            <a:ext cx="1590348" cy="411639"/>
          </a:xfrm>
          <a:prstGeom prst="rect">
            <a:avLst/>
          </a:prstGeom>
        </p:spPr>
      </p:pic>
      <p:cxnSp>
        <p:nvCxnSpPr>
          <p:cNvPr id="42" name="直線矢印コネクタ 41"/>
          <p:cNvCxnSpPr/>
          <p:nvPr/>
        </p:nvCxnSpPr>
        <p:spPr>
          <a:xfrm flipV="1">
            <a:off x="3016817" y="4653136"/>
            <a:ext cx="2577645" cy="8156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8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52528"/>
            <a:ext cx="564400" cy="40466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852961" y="5418121"/>
            <a:ext cx="7644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Particles arrive at the detector with some probability.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Sum </a:t>
            </a:r>
            <a:r>
              <a:rPr lang="en-US" altLang="ja-JP" sz="2400" dirty="0"/>
              <a:t>all of </a:t>
            </a:r>
            <a:r>
              <a:rPr lang="en-US" altLang="ja-JP" sz="2400" dirty="0" smtClean="0"/>
              <a:t>them up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Make the distribution.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Take the continuum limit.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04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836712"/>
            <a:ext cx="4824536" cy="58939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8425" y="1085835"/>
            <a:ext cx="3831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With vanishing fluctuations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before</a:t>
            </a:r>
            <a:r>
              <a:rPr lang="en-US" altLang="ja-JP" sz="2400" dirty="0" smtClean="0"/>
              <a:t> thermal blurring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6601476" y="1051404"/>
            <a:ext cx="110148" cy="5040560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1115616" y="2204864"/>
            <a:ext cx="14401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289" y="2797093"/>
            <a:ext cx="3472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/>
              <a:t>C</a:t>
            </a:r>
            <a:r>
              <a:rPr lang="en-US" altLang="ja-JP" sz="2400" dirty="0" err="1" smtClean="0"/>
              <a:t>umulants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after </a:t>
            </a:r>
            <a:r>
              <a:rPr lang="en-US" altLang="ja-JP" sz="2400" dirty="0" smtClean="0"/>
              <a:t>blurring</a:t>
            </a:r>
          </a:p>
          <a:p>
            <a:pPr algn="ctr"/>
            <a:r>
              <a:rPr lang="en-US" altLang="ja-JP" sz="2400" dirty="0" smtClean="0"/>
              <a:t>take nonzero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values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1289" y="5517232"/>
            <a:ext cx="384105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With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smtClean="0"/>
              <a:t>=1, the effect is</a:t>
            </a:r>
          </a:p>
          <a:p>
            <a:r>
              <a:rPr lang="en-US" altLang="ja-JP" sz="2800" b="1" dirty="0" smtClean="0"/>
              <a:t>not</a:t>
            </a:r>
            <a:r>
              <a:rPr lang="en-US" altLang="ja-JP" sz="2800" dirty="0" smtClean="0"/>
              <a:t> well suppressed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3469" y="482393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after blurring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16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932040" y="954556"/>
            <a:ext cx="3834996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" y="971403"/>
            <a:ext cx="4285947" cy="30336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5589240"/>
            <a:ext cx="7128792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Is</a:t>
            </a:r>
            <a:r>
              <a:rPr kumimoji="1" lang="en-US" altLang="ja-JP" sz="2800" dirty="0" smtClean="0"/>
              <a:t> the centrality dependence </a:t>
            </a:r>
            <a:r>
              <a:rPr lang="en-US" altLang="ja-JP" sz="2800" dirty="0" smtClean="0"/>
              <a:t>understoo</a:t>
            </a:r>
            <a:r>
              <a:rPr kumimoji="1" lang="en-US" altLang="ja-JP" sz="2800" dirty="0" smtClean="0"/>
              <a:t>d solely by the thermal blurring at kinetic </a:t>
            </a:r>
            <a:r>
              <a:rPr kumimoji="1" lang="en-US" altLang="ja-JP" sz="2800" dirty="0" err="1" smtClean="0"/>
              <a:t>f.o</a:t>
            </a:r>
            <a:r>
              <a:rPr kumimoji="1" lang="en-US" altLang="ja-JP" sz="2800" dirty="0" smtClean="0"/>
              <a:t>.?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5238" y="4437112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ore central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5638" y="4252445"/>
            <a:ext cx="122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lower </a:t>
            </a:r>
            <a:r>
              <a:rPr kumimoji="1" lang="en-US" altLang="ja-JP" sz="2400" i="1" dirty="0" smtClean="0"/>
              <a:t>T</a:t>
            </a:r>
          </a:p>
          <a:p>
            <a:r>
              <a:rPr lang="en-US" altLang="ja-JP" sz="2400" dirty="0" smtClean="0"/>
              <a:t>larger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b</a:t>
            </a:r>
            <a:endParaRPr kumimoji="1" lang="ja-JP" altLang="en-US" sz="2400" i="1" dirty="0">
              <a:latin typeface="Symbol" panose="05050102010706020507" pitchFamily="18" charset="2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170026" y="4437112"/>
            <a:ext cx="6480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3921542" y="4362981"/>
            <a:ext cx="214096" cy="6501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576352" y="4427655"/>
            <a:ext cx="6480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8520" y="4258970"/>
            <a:ext cx="1240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Weaker</a:t>
            </a:r>
          </a:p>
          <a:p>
            <a:r>
              <a:rPr kumimoji="1" lang="en-US" altLang="ja-JP" sz="2400" dirty="0" smtClean="0"/>
              <a:t>blurring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6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755576" y="4900905"/>
            <a:ext cx="7473776" cy="1320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70433" y="1196752"/>
            <a:ext cx="3897511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93" y="1099103"/>
            <a:ext cx="4853707" cy="35297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1771" y="1307705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ssumptions: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1878692"/>
            <a:ext cx="384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Centrality independent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cumulant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at kinetic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f.o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Thermal blurring at kinetic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f.o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6564" y="514274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Centrality dep. of blast wave parameters can qualitatively describe </a:t>
            </a:r>
            <a:r>
              <a:rPr lang="en-US" altLang="ja-JP" sz="2400" dirty="0" smtClean="0"/>
              <a:t>the one of 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Q}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04" y="5583204"/>
            <a:ext cx="683568" cy="345624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_2 = \frac{\langle \delta N_{\rm Q}^2 \rangle }{ \langle \delta N_{\rm Q}^2 \rangle_{\rm eq.} }&#10;\end{align*}&lt;/body&gt;&#10;  &lt;fcolor&gt;FF000000&lt;/fcolor&gt;&#10;  &lt;bcolor&gt;FFFFFFFF&lt;/bcolor&gt;&#10;  &lt;transparent&gt;True&lt;/transparent&gt;&#10;  &lt;resolution&gt;1800&lt;/resolution&gt;&#10;  &lt;imageh&gt;684&lt;/imageh&gt;&#10;  &lt;imagew&gt;161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087"/>
            <a:ext cx="1872208" cy="7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323528" y="4221088"/>
            <a:ext cx="5334432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323528" y="1124744"/>
            <a:ext cx="5334432" cy="2232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76346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Objective 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6413" y="1321604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Theories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4556" y="4442359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Experiments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8457" y="5055723"/>
            <a:ext cx="4692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final state fluctuation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fluctuation in a pseudo rapidity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025595" y="1124744"/>
            <a:ext cx="2938893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439377" y="27051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311516" y="27931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571485" y="25837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187268" y="25771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8455532" y="17579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604071" y="2045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056289" y="18529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079268" y="15175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8167476" y="23677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990687" y="25289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664697" y="26311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679485" y="20262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572109" y="22297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81768" y="18554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643354" y="14480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551918" y="13348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8208417" y="19722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318330" y="21533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172806" y="21294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843476" y="27487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7205925" y="1189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7213728" y="14281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439308" y="178825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8311516" y="1424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950001" y="1632205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4302" y="2261328"/>
            <a:ext cx="4572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fluctuation in a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equilibration (in an early time)</a:t>
            </a:r>
            <a:endParaRPr kumimoji="1" lang="ja-JP" altLang="en-US" sz="2400" dirty="0"/>
          </a:p>
        </p:txBody>
      </p:sp>
      <p:pic>
        <p:nvPicPr>
          <p:cNvPr id="39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6255054" y="3442063"/>
            <a:ext cx="2376264" cy="171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6630817" y="5805264"/>
            <a:ext cx="165089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7002157" y="4886424"/>
            <a:ext cx="217988" cy="8468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7621067" y="4886424"/>
            <a:ext cx="251745" cy="8468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11560" y="1775749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on the basis of </a:t>
            </a:r>
            <a:r>
              <a:rPr kumimoji="1" lang="en-US" altLang="ja-JP" sz="2400" dirty="0" smtClean="0"/>
              <a:t>statistical mechanics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087688" y="3497672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What are their relation?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上下矢印 45"/>
          <p:cNvSpPr/>
          <p:nvPr/>
        </p:nvSpPr>
        <p:spPr>
          <a:xfrm>
            <a:off x="1043608" y="3258493"/>
            <a:ext cx="1008112" cy="1039850"/>
          </a:xfrm>
          <a:prstGeom prst="upDownArrow">
            <a:avLst>
              <a:gd name="adj1" fmla="val 50000"/>
              <a:gd name="adj2" fmla="val 389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5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60793" y="908720"/>
            <a:ext cx="7025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Diffusion (+ Thermal Blurring),</a:t>
            </a:r>
          </a:p>
          <a:p>
            <a:pPr algn="ctr"/>
            <a:r>
              <a:rPr lang="en-US" altLang="ja-JP" sz="4000" dirty="0" smtClean="0"/>
              <a:t>of Non-Gaussian </a:t>
            </a:r>
            <a:r>
              <a:rPr lang="en-US" altLang="ja-JP" sz="4000" dirty="0" err="1" smtClean="0"/>
              <a:t>Cumulants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80928"/>
            <a:ext cx="4402383" cy="3637068"/>
          </a:xfrm>
          <a:prstGeom prst="rect">
            <a:avLst/>
          </a:prstGeom>
        </p:spPr>
      </p:pic>
      <p:sp>
        <p:nvSpPr>
          <p:cNvPr id="5" name="右中かっこ 4"/>
          <p:cNvSpPr/>
          <p:nvPr/>
        </p:nvSpPr>
        <p:spPr>
          <a:xfrm>
            <a:off x="5220072" y="3573016"/>
            <a:ext cx="360040" cy="108012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488" y="3697577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these</a:t>
            </a:r>
          </a:p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processes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49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9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pPr algn="r"/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noise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Fluctuation of 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 is </a:t>
            </a:r>
          </a:p>
          <a:p>
            <a:pPr algn="ctr"/>
            <a:r>
              <a:rPr kumimoji="1" lang="en-US" altLang="ja-JP" sz="3200" dirty="0" smtClean="0"/>
              <a:t>Gaussian </a:t>
            </a:r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) Gardiner, “Stochastic Methods”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75609" y="3260511"/>
            <a:ext cx="2939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chemeClr val="tx2"/>
                </a:solidFill>
              </a:rPr>
              <a:t>Shuryak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err="1">
                <a:solidFill>
                  <a:schemeClr val="tx2"/>
                </a:solidFill>
              </a:rPr>
              <a:t>Stephanov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smtClean="0">
                <a:solidFill>
                  <a:schemeClr val="tx2"/>
                </a:solidFill>
              </a:rPr>
              <a:t>2001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033367" y="188640"/>
            <a:ext cx="3075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</a:p>
          <a:p>
            <a:r>
              <a:rPr lang="en-US" altLang="ja-JP" sz="2000" dirty="0" smtClean="0">
                <a:solidFill>
                  <a:schemeClr val="tx2"/>
                </a:solidFill>
              </a:rPr>
              <a:t>MK, 2015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6033367" y="188640"/>
            <a:ext cx="3075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</a:p>
          <a:p>
            <a:r>
              <a:rPr lang="en-US" altLang="ja-JP" sz="2000" dirty="0" smtClean="0">
                <a:solidFill>
                  <a:schemeClr val="tx2"/>
                </a:solidFill>
              </a:rPr>
              <a:t>MK, 2015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 distribution + motion of each particle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 distribution + motion of each particle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50" name="二等辺三角形 149"/>
          <p:cNvSpPr/>
          <p:nvPr/>
        </p:nvSpPr>
        <p:spPr>
          <a:xfrm>
            <a:off x="4256845" y="2115093"/>
            <a:ext cx="1716500" cy="1812803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P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1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43" y="3540951"/>
            <a:ext cx="1072092" cy="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11560" y="5013176"/>
            <a:ext cx="741682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17243" cy="584775"/>
          </a:xfrm>
        </p:spPr>
        <p:txBody>
          <a:bodyPr/>
          <a:lstStyle/>
          <a:p>
            <a:r>
              <a:rPr kumimoji="1" lang="en-US" altLang="ja-JP" dirty="0" smtClean="0"/>
              <a:t> Diffusion + Thermal Blurring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39701" y="1275020"/>
            <a:ext cx="6552579" cy="426375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255198" y="14103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309198" y="15122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363198" y="1386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194286" y="132200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39737" y="2773170"/>
            <a:ext cx="6552543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9552" y="82328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9737" y="2335450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 (coordinate space)</a:t>
            </a:r>
            <a:endParaRPr kumimoji="1" lang="ja-JP" altLang="en-US" sz="2400" dirty="0"/>
          </a:p>
        </p:txBody>
      </p:sp>
      <p:sp>
        <p:nvSpPr>
          <p:cNvPr id="49" name="円/楕円 48"/>
          <p:cNvSpPr/>
          <p:nvPr/>
        </p:nvSpPr>
        <p:spPr>
          <a:xfrm>
            <a:off x="2799199" y="28967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853199" y="299871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907199" y="28725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2738287" y="280849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二等辺三角形 148"/>
          <p:cNvSpPr/>
          <p:nvPr/>
        </p:nvSpPr>
        <p:spPr>
          <a:xfrm>
            <a:off x="2502683" y="1581503"/>
            <a:ext cx="1716500" cy="1195292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7" y="1536840"/>
            <a:ext cx="131233" cy="118533"/>
          </a:xfrm>
          <a:prstGeom prst="rect">
            <a:avLst/>
          </a:prstGeom>
        </p:spPr>
      </p:pic>
      <p:pic>
        <p:nvPicPr>
          <p:cNvPr id="155" name="TexTeXPicture" descr="&lt;?xml version=&quot;1.0&quot; encoding=&quot;utf-16&quot;?&gt;&#10;&lt;TeXTeX&gt;&#10;  &lt;preamble&gt;\documentclass{jarticle}&#10;\usepackage{amsmath}&#10;\pagestyle{empty}&lt;/preamble&gt;&#10;  &lt;body&gt;\begin{align*} &#10;x'&#10;\end{align*}&lt;/body&gt;&#10;  &lt;fcolor&gt;FF000000&lt;/fcolor&gt;&#10;  &lt;bcolor&gt;FFFFFFFF&lt;/bcolor&gt;&#10;  &lt;transparent&gt;True&lt;/transparent&gt;&#10;  &lt;resolution&gt;1800&lt;/resolution&gt;&#10;  &lt;imageh&gt;202&lt;/imageh&gt;&#10;  &lt;imagew&gt;187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71" y="2863606"/>
            <a:ext cx="197908" cy="21378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539701" y="4243647"/>
            <a:ext cx="6552579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9701" y="3805927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 (momentum space)</a:t>
            </a:r>
            <a:endParaRPr kumimoji="1" lang="ja-JP" altLang="en-US" sz="2400" dirty="0"/>
          </a:p>
        </p:txBody>
      </p:sp>
      <p:sp>
        <p:nvSpPr>
          <p:cNvPr id="31" name="円/楕円 30"/>
          <p:cNvSpPr/>
          <p:nvPr/>
        </p:nvSpPr>
        <p:spPr>
          <a:xfrm>
            <a:off x="2666866" y="43672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720866" y="44691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774866" y="43430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605954" y="42789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_1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39" y="2076054"/>
            <a:ext cx="1152525" cy="2772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x''&#10;\end{align*}&lt;/body&gt;&#10;  &lt;fcolor&gt;FF000000&lt;/fcolor&gt;&#10;  &lt;bcolor&gt;FFFFFFFF&lt;/bcolor&gt;&#10;  &lt;transparent&gt;True&lt;/transparent&gt;&#10;  &lt;resolution&gt;1800&lt;/resolution&gt;&#10;  &lt;imageh&gt;202&lt;/imageh&gt;&#10;  &lt;imagew&gt;24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38" y="4334083"/>
            <a:ext cx="258233" cy="2137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_2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77" y="3559586"/>
            <a:ext cx="1152525" cy="277283"/>
          </a:xfrm>
          <a:prstGeom prst="rect">
            <a:avLst/>
          </a:prstGeom>
        </p:spPr>
      </p:pic>
      <p:sp>
        <p:nvSpPr>
          <p:cNvPr id="42" name="二等辺三角形 41"/>
          <p:cNvSpPr/>
          <p:nvPr/>
        </p:nvSpPr>
        <p:spPr>
          <a:xfrm>
            <a:off x="2065393" y="3055530"/>
            <a:ext cx="1716500" cy="1176630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カーブ矢印 8"/>
          <p:cNvSpPr/>
          <p:nvPr/>
        </p:nvSpPr>
        <p:spPr>
          <a:xfrm>
            <a:off x="7296864" y="1626821"/>
            <a:ext cx="731520" cy="28423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x-x'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70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74" y="1591242"/>
            <a:ext cx="1132417" cy="2772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(x-x'') = \int dx' P_1(x-x') P_2(x'-x'')&#10;\end{align*}&lt;/body&gt;&#10;  &lt;fcolor&gt;FF000000&lt;/fcolor&gt;&#10;  &lt;bcolor&gt;FFFFFFFF&lt;/bcolor&gt;&#10;  &lt;transparent&gt;True&lt;/transparent&gt;&#10;  &lt;resolution&gt;1800&lt;/resolution&gt;&#10;  &lt;imageh&gt;553&lt;/imageh&gt;&#10;  &lt;imagew&gt;441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28" y="5166930"/>
            <a:ext cx="4910546" cy="6156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16533" y="6021288"/>
            <a:ext cx="8109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iffusion </a:t>
            </a:r>
            <a:r>
              <a:rPr lang="en-US" altLang="ja-JP" sz="2400" dirty="0"/>
              <a:t>+</a:t>
            </a:r>
            <a:r>
              <a:rPr kumimoji="1" lang="en-US" altLang="ja-JP" sz="2400" dirty="0" smtClean="0"/>
              <a:t> thermal blurring = </a:t>
            </a:r>
            <a:r>
              <a:rPr lang="en-US" altLang="ja-JP" sz="2400" dirty="0" smtClean="0"/>
              <a:t>described by a single P(x)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Both are consistent with Gaussian </a:t>
            </a:r>
            <a:r>
              <a:rPr lang="en-US" altLang="ja-JP" sz="2400" dirty="0" smtClean="0">
                <a:sym typeface="Wingdings" panose="05000000000000000000" pitchFamily="2" charset="2"/>
              </a:rPr>
              <a:t> Single Gaussian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7619" y="1946491"/>
            <a:ext cx="132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diffusion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650221" y="1867304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07619" y="343065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blurring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5650221" y="3351471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6604" y="5236867"/>
            <a:ext cx="214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Total diffusion: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9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484784"/>
            <a:ext cx="6713459" cy="5184576"/>
          </a:xfrm>
          <a:prstGeom prst="rect">
            <a:avLst/>
          </a:prstGeom>
        </p:spPr>
      </p:pic>
      <p:sp>
        <p:nvSpPr>
          <p:cNvPr id="49" name="二等辺三角形 48"/>
          <p:cNvSpPr/>
          <p:nvPr/>
        </p:nvSpPr>
        <p:spPr>
          <a:xfrm flipV="1">
            <a:off x="2344301" y="2348879"/>
            <a:ext cx="1351218" cy="3286241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86770"/>
            <a:ext cx="251520" cy="522900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83" y="5548796"/>
            <a:ext cx="410375" cy="370663"/>
          </a:xfrm>
          <a:prstGeom prst="rect">
            <a:avLst/>
          </a:prstGeom>
        </p:spPr>
      </p:pic>
      <p:sp>
        <p:nvSpPr>
          <p:cNvPr id="55" name="フリーフォーム 54"/>
          <p:cNvSpPr>
            <a:spLocks noChangeAspect="1"/>
          </p:cNvSpPr>
          <p:nvPr/>
        </p:nvSpPr>
        <p:spPr>
          <a:xfrm>
            <a:off x="2677396" y="4006737"/>
            <a:ext cx="685516" cy="6293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>
            <a:off x="2468720" y="2958845"/>
            <a:ext cx="1100195" cy="10100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283969" y="3284984"/>
            <a:ext cx="2952328" cy="2160240"/>
            <a:chOff x="4283969" y="3284984"/>
            <a:chExt cx="2952328" cy="2160240"/>
          </a:xfrm>
        </p:grpSpPr>
        <p:sp>
          <p:nvSpPr>
            <p:cNvPr id="50" name="四角形吹き出し 49"/>
            <p:cNvSpPr/>
            <p:nvPr/>
          </p:nvSpPr>
          <p:spPr>
            <a:xfrm>
              <a:off x="4283969" y="3284984"/>
              <a:ext cx="2952328" cy="2160240"/>
            </a:xfrm>
            <a:prstGeom prst="wedgeRectCallout">
              <a:avLst>
                <a:gd name="adj1" fmla="val -79808"/>
                <a:gd name="adj2" fmla="val -1540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967065" y="4869160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11081" y="4653136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255096" y="4509120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399113" y="4545124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543129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87145" y="3789040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31161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975177" y="4293096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19193" y="4750142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263209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407225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4679033" y="3573016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463009" y="4941168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685" y="5103718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535" y="3480604"/>
              <a:ext cx="684586" cy="293393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4785434" y="1016312"/>
            <a:ext cx="2952328" cy="2160240"/>
            <a:chOff x="4785434" y="1016312"/>
            <a:chExt cx="2952328" cy="2160240"/>
          </a:xfrm>
        </p:grpSpPr>
        <p:sp>
          <p:nvSpPr>
            <p:cNvPr id="51" name="四角形吹き出し 50"/>
            <p:cNvSpPr/>
            <p:nvPr/>
          </p:nvSpPr>
          <p:spPr>
            <a:xfrm>
              <a:off x="4785434" y="1016312"/>
              <a:ext cx="2952328" cy="2160240"/>
            </a:xfrm>
            <a:prstGeom prst="wedgeRectCallout">
              <a:avLst>
                <a:gd name="adj1" fmla="val -87091"/>
                <a:gd name="adj2" fmla="val 3580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509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399113" y="258614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43129" y="244213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687144" y="227687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831161" y="221022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5177" y="210966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9193" y="210967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3209" y="215410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07225" y="236928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51241" y="234888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9525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39273" y="251413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983289" y="258614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5111081" y="128916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895057" y="265731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2819866"/>
              <a:ext cx="254612" cy="207101"/>
            </a:xfrm>
            <a:prstGeom prst="rect">
              <a:avLst/>
            </a:prstGeom>
          </p:spPr>
        </p:pic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196752"/>
              <a:ext cx="684586" cy="293393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4079754" y="6236682"/>
            <a:ext cx="495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Diffusion modifies distribution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438145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115616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155631" y="3387668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76" y="3387668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72663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8" y="3394004"/>
            <a:ext cx="2810527" cy="369086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2" y="3387668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55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Detector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055828" y="360473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Diffusion + Blurring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1155631" y="3387668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76" y="3387668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5" name="下矢印 104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下矢印 105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下矢印 106"/>
          <p:cNvSpPr/>
          <p:nvPr/>
        </p:nvSpPr>
        <p:spPr>
          <a:xfrm flipV="1">
            <a:off x="672663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角丸四角形 107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角丸四角形 108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8" y="3394004"/>
            <a:ext cx="2810527" cy="369086"/>
          </a:xfrm>
          <a:prstGeom prst="rect">
            <a:avLst/>
          </a:prstGeom>
        </p:spPr>
      </p:pic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2" y="3387668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14" name="テキスト ボックス 113"/>
          <p:cNvSpPr txBox="1"/>
          <p:nvPr/>
        </p:nvSpPr>
        <p:spPr>
          <a:xfrm>
            <a:off x="1438145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15" name="左中かっこ 114"/>
          <p:cNvSpPr/>
          <p:nvPr/>
        </p:nvSpPr>
        <p:spPr>
          <a:xfrm>
            <a:off x="1115616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9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4403" y="6134670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537321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new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normalization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flipV="1">
            <a:off x="134426" y="4630092"/>
            <a:ext cx="252416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4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7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{\rm Skellam}&#10;\end{align*}&lt;/body&gt;&#10;  &lt;fcolor&gt;FF000000&lt;/fcolor&gt;&#10;  &lt;bcolor&gt;FFFFFFFF&lt;/bcolor&gt;&#10;  &lt;transparent&gt;True&lt;/transparent&gt;&#10;  &lt;resolution&gt;1800&lt;/resolution&gt;&#10;  &lt;imageh&gt;282&lt;/imageh&gt;&#10;  &lt;imagew&gt;191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315709" cy="3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8381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Large Initial </a:t>
            </a:r>
            <a:r>
              <a:rPr kumimoji="1" lang="en-US" altLang="ja-JP" dirty="0" err="1" smtClean="0"/>
              <a:t>Fluc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858177" y="190339"/>
            <a:ext cx="201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smtClean="0">
                <a:solidFill>
                  <a:srgbClr val="002060"/>
                </a:solidFill>
              </a:rPr>
              <a:t>NPA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611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Dh</a:t>
            </a:r>
            <a:r>
              <a:rPr lang="en-US" altLang="ja-JP" dirty="0" smtClean="0"/>
              <a:t> Dependence @ STAR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-1" r="50006"/>
          <a:stretch/>
        </p:blipFill>
        <p:spPr>
          <a:xfrm>
            <a:off x="1688" y="1130332"/>
            <a:ext cx="4473575" cy="33245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16235" y="5373216"/>
            <a:ext cx="3466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Non-monotonic </a:t>
            </a:r>
          </a:p>
          <a:p>
            <a:r>
              <a:rPr kumimoji="1" lang="en-US" altLang="ja-JP" sz="2800" dirty="0" smtClean="0"/>
              <a:t>dependence on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kumimoji="1" lang="en-US" altLang="ja-JP" sz="2800" dirty="0" smtClean="0"/>
              <a:t> ?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836712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X. Luo, CPOD2014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>
          <a:xfrm rot="1196912">
            <a:off x="1493312" y="1986183"/>
            <a:ext cx="546899" cy="1031108"/>
          </a:xfrm>
          <a:prstGeom prst="downArrow">
            <a:avLst>
              <a:gd name="adj1" fmla="val 50000"/>
              <a:gd name="adj2" fmla="val 7477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508104" y="977724"/>
            <a:ext cx="4571863" cy="3459388"/>
            <a:chOff x="6012160" y="920452"/>
            <a:chExt cx="4571863" cy="345938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4"/>
            <a:srcRect l="9026" b="6057"/>
            <a:stretch/>
          </p:blipFill>
          <p:spPr>
            <a:xfrm>
              <a:off x="6012160" y="920452"/>
              <a:ext cx="4571863" cy="345938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793454" y="354622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MK, 2015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44" y="4454863"/>
            <a:ext cx="3176244" cy="248232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47" y="4515722"/>
            <a:ext cx="1467818" cy="31743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1763" y="2535704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8524" y="1124744"/>
            <a:ext cx="7314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Plenty of information in </a:t>
            </a:r>
            <a:r>
              <a:rPr kumimoji="1" lang="en-US" altLang="ja-JP" sz="36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3600" dirty="0" smtClean="0"/>
              <a:t>  </a:t>
            </a:r>
          </a:p>
          <a:p>
            <a:r>
              <a:rPr kumimoji="1" lang="en-US" altLang="ja-JP" sz="3600" dirty="0" smtClean="0"/>
              <a:t>dependences of various </a:t>
            </a:r>
            <a:r>
              <a:rPr kumimoji="1" lang="en-US" altLang="ja-JP" sz="3600" dirty="0" err="1" smtClean="0"/>
              <a:t>cumulants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2797" y="4996333"/>
            <a:ext cx="6035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primordial thermodynamics</a:t>
            </a:r>
            <a:endParaRPr lang="en-US" altLang="ja-JP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non-thermal and transport property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effect of thermal blurring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38320" y="3152905"/>
            <a:ext cx="666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and those of non-conserved charges, mixed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…</a:t>
            </a:r>
            <a:endParaRPr kumimoji="1" lang="ja-JP" altLang="en-US" sz="20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,~&#10;\langle N_Q^3 \rangle_c,~&#10;\langle N_Q^4 \rangle_c,~&#10;\langle N_B^2 \rangle_c,~&#10;\langle N_B^3 \rangle_c,~&#10;\langle N_B^4 \rangle_c,~&#10;\langle N_S^2 \rangle_c,~&#10;\cdots&#10;\end{align*}&lt;/body&gt;&#10;  &lt;fcolor&gt;FF000000&lt;/fcolor&gt;&#10;  &lt;bcolor&gt;FFFFFFFF&lt;/bcolor&gt;&#10;  &lt;transparent&gt;True&lt;/transparent&gt;&#10;  &lt;resolution&gt;1800&lt;/resolution&gt;&#10;  &lt;imageh&gt;317&lt;/imageh&gt;&#10;  &lt;imagew&gt;6272&lt;/imagew&gt;&#10;  &lt;scale&gt;50&lt;/scale&gt;&#10;  &lt;cursor&gt;20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564904"/>
            <a:ext cx="7475900" cy="3778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67397" y="4398321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With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3200" dirty="0" smtClean="0"/>
              <a:t> dep. </a:t>
            </a:r>
            <a:r>
              <a:rPr lang="en-US" altLang="ja-JP" sz="3200" dirty="0"/>
              <a:t>w</a:t>
            </a:r>
            <a:r>
              <a:rPr kumimoji="1" lang="en-US" altLang="ja-JP" sz="3200" dirty="0" smtClean="0"/>
              <a:t>e can explore</a:t>
            </a:r>
            <a:endParaRPr kumimoji="1" lang="ja-JP" altLang="en-US" sz="3200" dirty="0"/>
          </a:p>
        </p:txBody>
      </p:sp>
      <p:sp>
        <p:nvSpPr>
          <p:cNvPr id="13" name="右矢印 12"/>
          <p:cNvSpPr/>
          <p:nvPr/>
        </p:nvSpPr>
        <p:spPr>
          <a:xfrm>
            <a:off x="611560" y="4042636"/>
            <a:ext cx="9784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3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190297" cy="584775"/>
          </a:xfrm>
        </p:spPr>
        <p:txBody>
          <a:bodyPr/>
          <a:lstStyle/>
          <a:p>
            <a:r>
              <a:rPr kumimoji="1" lang="en-US" altLang="ja-JP" dirty="0" smtClean="0"/>
              <a:t> Future Studies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80728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Experimental side: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1419" y="1556792"/>
            <a:ext cx="4722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baryon number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BES for SPS- to </a:t>
            </a:r>
            <a:r>
              <a:rPr kumimoji="1" lang="en-US" altLang="ja-JP" sz="2400" dirty="0" smtClean="0"/>
              <a:t>LHC-energies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992" y="2996952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Theoretical side</a:t>
            </a:r>
            <a:r>
              <a:rPr kumimoji="1" lang="en-US" altLang="ja-JP" sz="3200" dirty="0" smtClean="0"/>
              <a:t>: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645024"/>
            <a:ext cx="7452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 in dynamical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description of non-equilibrium non-</a:t>
            </a:r>
            <a:r>
              <a:rPr lang="en-US" altLang="ja-JP" sz="2400" dirty="0" err="1" smtClean="0"/>
              <a:t>Gaussianity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accurate measurements on the lattice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148481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Both sides: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5733256"/>
            <a:ext cx="7408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Compare theory and experiment carefully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Let’s accelerate our understanding on fluctuations!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2636912"/>
            <a:ext cx="6713459" cy="5184576"/>
          </a:xfrm>
          <a:prstGeom prst="rect">
            <a:avLst/>
          </a:prstGeom>
        </p:spPr>
      </p:pic>
      <p:sp>
        <p:nvSpPr>
          <p:cNvPr id="49" name="二等辺三角形 48"/>
          <p:cNvSpPr/>
          <p:nvPr/>
        </p:nvSpPr>
        <p:spPr>
          <a:xfrm flipV="1">
            <a:off x="2344301" y="3501007"/>
            <a:ext cx="1351218" cy="3286241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38898"/>
            <a:ext cx="251520" cy="522900"/>
          </a:xfrm>
          <a:prstGeom prst="rect">
            <a:avLst/>
          </a:prstGeom>
        </p:spPr>
      </p:pic>
      <p:sp>
        <p:nvSpPr>
          <p:cNvPr id="55" name="フリーフォーム 54"/>
          <p:cNvSpPr>
            <a:spLocks noChangeAspect="1"/>
          </p:cNvSpPr>
          <p:nvPr/>
        </p:nvSpPr>
        <p:spPr>
          <a:xfrm>
            <a:off x="2677396" y="5158865"/>
            <a:ext cx="685516" cy="6293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>
            <a:off x="2468720" y="4110973"/>
            <a:ext cx="1100195" cy="10100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637049" y="3347586"/>
            <a:ext cx="2952328" cy="2160240"/>
            <a:chOff x="4637049" y="3851642"/>
            <a:chExt cx="2952328" cy="2160240"/>
          </a:xfrm>
        </p:grpSpPr>
        <p:sp>
          <p:nvSpPr>
            <p:cNvPr id="50" name="四角形吹き出し 4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9808"/>
                <a:gd name="adj2" fmla="val -1540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4785434" y="908720"/>
            <a:ext cx="2952328" cy="2160240"/>
            <a:chOff x="4785434" y="1196752"/>
            <a:chExt cx="2952328" cy="2160240"/>
          </a:xfrm>
        </p:grpSpPr>
        <p:sp>
          <p:nvSpPr>
            <p:cNvPr id="51" name="四角形吹き出し 50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73326"/>
                <a:gd name="adj2" fmla="val -15934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3" name="正方形/長方形 42"/>
          <p:cNvSpPr/>
          <p:nvPr/>
        </p:nvSpPr>
        <p:spPr>
          <a:xfrm>
            <a:off x="2060020" y="1340768"/>
            <a:ext cx="1904011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3020910" y="363474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 flipV="1">
            <a:off x="2818817" y="363474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3127713" y="364070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2556990" y="3585755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2354897" y="358575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 flipV="1">
            <a:off x="2170335" y="3585755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2" name="グループ化 61"/>
          <p:cNvGrpSpPr/>
          <p:nvPr/>
        </p:nvGrpSpPr>
        <p:grpSpPr>
          <a:xfrm flipH="1">
            <a:off x="3500890" y="3561051"/>
            <a:ext cx="386655" cy="439076"/>
            <a:chOff x="6283144" y="3429000"/>
            <a:chExt cx="386655" cy="439076"/>
          </a:xfrm>
        </p:grpSpPr>
        <p:cxnSp>
          <p:nvCxnSpPr>
            <p:cNvPr id="63" name="直線矢印コネクタ 62"/>
            <p:cNvCxnSpPr/>
            <p:nvPr/>
          </p:nvCxnSpPr>
          <p:spPr>
            <a:xfrm flipV="1">
              <a:off x="6669799" y="3429000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H="1" flipV="1">
              <a:off x="6467706" y="3429000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flipH="1" flipV="1">
              <a:off x="6283144" y="3429000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1787018" y="1795311"/>
            <a:ext cx="2404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(momentum-space)</a:t>
            </a:r>
          </a:p>
          <a:p>
            <a:pPr algn="ctr"/>
            <a:r>
              <a:rPr kumimoji="1" lang="en-US" altLang="ja-JP" sz="2400" dirty="0" smtClean="0"/>
              <a:t>rapidity</a:t>
            </a:r>
            <a:endParaRPr kumimoji="1"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4570490" y="56625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black"/>
                </a:solidFill>
              </a:rPr>
              <a:t>conversion </a:t>
            </a:r>
            <a:r>
              <a:rPr lang="en-US" altLang="ja-JP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altLang="ja-JP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y</a:t>
            </a:r>
            <a:r>
              <a:rPr lang="en-US" altLang="ja-JP" sz="2400" dirty="0" smtClean="0">
                <a:solidFill>
                  <a:prstClr val="black"/>
                </a:solidFill>
              </a:rPr>
              <a:t>  </a:t>
            </a:r>
            <a:r>
              <a:rPr lang="en-US" altLang="ja-JP" sz="2400" dirty="0">
                <a:solidFill>
                  <a:prstClr val="black"/>
                </a:solidFill>
              </a:rPr>
              <a:t>at kinetic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16037" y="6173804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“Thermal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Bluriing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” modifies distribution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1625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Very Low Energy Collisions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1047" y="908720"/>
            <a:ext cx="8214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Large contribution</a:t>
            </a:r>
            <a:r>
              <a:rPr kumimoji="1" lang="en-US" altLang="ja-JP" sz="2800" dirty="0" smtClean="0"/>
              <a:t> of global 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Violation of </a:t>
            </a:r>
            <a:r>
              <a:rPr lang="en-US" altLang="ja-JP" sz="2800" dirty="0" err="1" smtClean="0"/>
              <a:t>Bjorken</a:t>
            </a:r>
            <a:r>
              <a:rPr lang="en-US" altLang="ja-JP" sz="2800" dirty="0" smtClean="0"/>
              <a:t> scaling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1047" y="5589240"/>
            <a:ext cx="885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luctuations at low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√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 should be interpreted carefully!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Comparison with statistical mechanics would not make sense…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63410" y="4208220"/>
            <a:ext cx="1637433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25379" y="2276872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75" y="4837315"/>
            <a:ext cx="480113" cy="348081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310076" y="25519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244932" y="2450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229617" y="24707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563410" y="25048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313411" y="29648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77395" y="28347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92843" y="24616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565028" y="26445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163813" y="25258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82260" y="2924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401815" y="29056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326589" y="30136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202076" y="25442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293960" y="28947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203848" y="29608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811389" y="2870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825115" y="30012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673028" y="25950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725987" y="28228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049987" y="237282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230043" y="28228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169395" y="27874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9923" y="239083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93467" y="246284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69501" y="428381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3381839" y="3320888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2987824" y="3341888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72896" y="3332862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4317943" y="3274631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3923928" y="3295631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4409000" y="3286605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5326588" y="3265736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4932573" y="3286736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417645" y="3277710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387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551511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r>
                <a:rPr kumimoji="1"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ur choice</a:t>
              </a:r>
              <a:endParaRPr kumimoji="1" lang="ja-JP" alt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445224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Fluctuations measured in </a:t>
              </a:r>
            </a:p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HIC are almost </a:t>
              </a:r>
              <a:r>
                <a:rPr lang="en-US" altLang="ja-JP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Poissonian</a:t>
              </a:r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kumimoji="1" lang="ja-JP" alt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accent6">
                      <a:lumMod val="50000"/>
                    </a:schemeClr>
                  </a:solidFill>
                </a:rPr>
                <a:t>REMARK:</a:t>
              </a:r>
              <a:endParaRPr kumimoji="1" lang="ja-JP" alt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/>
          <p:cNvSpPr/>
          <p:nvPr/>
        </p:nvSpPr>
        <p:spPr>
          <a:xfrm>
            <a:off x="1475656" y="2024799"/>
            <a:ext cx="5040562" cy="2100127"/>
          </a:xfrm>
          <a:custGeom>
            <a:avLst/>
            <a:gdLst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  <a:gd name="connsiteX0" fmla="*/ 0 w 3301218"/>
              <a:gd name="connsiteY0" fmla="*/ 4689 h 1312985"/>
              <a:gd name="connsiteX1" fmla="*/ 1645920 w 3301218"/>
              <a:gd name="connsiteY1" fmla="*/ 1312985 h 1312985"/>
              <a:gd name="connsiteX2" fmla="*/ 3301218 w 3301218"/>
              <a:gd name="connsiteY2" fmla="*/ 0 h 13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1218" h="1312985">
                <a:moveTo>
                  <a:pt x="0" y="4689"/>
                </a:moveTo>
                <a:cubicBezTo>
                  <a:pt x="214838" y="209774"/>
                  <a:pt x="1288457" y="1313766"/>
                  <a:pt x="1645920" y="1312985"/>
                </a:cubicBezTo>
                <a:cubicBezTo>
                  <a:pt x="2003383" y="1312204"/>
                  <a:pt x="3066105" y="226058"/>
                  <a:pt x="3301218" y="0"/>
                </a:cubicBezTo>
              </a:path>
            </a:pathLst>
          </a:cu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Time Evolution of Fluctuations  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547664" y="4652800"/>
            <a:ext cx="4968552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3995938" y="2024800"/>
            <a:ext cx="2628000" cy="262800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 flipV="1">
            <a:off x="1367937" y="2024800"/>
            <a:ext cx="2628000" cy="262800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H="1">
            <a:off x="1475656" y="1844824"/>
            <a:ext cx="5040561" cy="1493974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  <a:gd name="connsiteX0" fmla="*/ 0 w 2485624"/>
              <a:gd name="connsiteY0" fmla="*/ 0 h 977146"/>
              <a:gd name="connsiteX1" fmla="*/ 1249635 w 2485624"/>
              <a:gd name="connsiteY1" fmla="*/ 977142 h 977146"/>
              <a:gd name="connsiteX2" fmla="*/ 2485624 w 2485624"/>
              <a:gd name="connsiteY2" fmla="*/ 11492 h 97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7146">
                <a:moveTo>
                  <a:pt x="0" y="0"/>
                </a:moveTo>
                <a:cubicBezTo>
                  <a:pt x="318906" y="382364"/>
                  <a:pt x="892833" y="975227"/>
                  <a:pt x="1249635" y="977142"/>
                </a:cubicBezTo>
                <a:cubicBezTo>
                  <a:pt x="1602016" y="979057"/>
                  <a:pt x="2193626" y="331766"/>
                  <a:pt x="2485624" y="11492"/>
                </a:cubicBezTo>
              </a:path>
            </a:pathLst>
          </a:custGeom>
          <a:solidFill>
            <a:srgbClr val="0070C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H="1">
            <a:off x="1475655" y="1496925"/>
            <a:ext cx="5040561" cy="1094548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7147"/>
              <a:gd name="connsiteX1" fmla="*/ 1249635 w 2485624"/>
              <a:gd name="connsiteY1" fmla="*/ 977142 h 977147"/>
              <a:gd name="connsiteX2" fmla="*/ 2485624 w 2485624"/>
              <a:gd name="connsiteY2" fmla="*/ 11492 h 97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7147">
                <a:moveTo>
                  <a:pt x="0" y="0"/>
                </a:moveTo>
                <a:cubicBezTo>
                  <a:pt x="425003" y="505496"/>
                  <a:pt x="835364" y="975227"/>
                  <a:pt x="1249635" y="977142"/>
                </a:cubicBezTo>
                <a:cubicBezTo>
                  <a:pt x="1663906" y="979057"/>
                  <a:pt x="2047742" y="478351"/>
                  <a:pt x="2485624" y="11492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75654" y="1412776"/>
            <a:ext cx="51482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3995937" y="1556792"/>
            <a:ext cx="1" cy="3888432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図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6673" y="1340768"/>
            <a:ext cx="7366155" cy="568863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4" y="1826190"/>
            <a:ext cx="176869" cy="367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Time Evolution of Fluctuations  </a:t>
            </a:r>
            <a:endParaRPr kumimoji="1" lang="ja-JP" altLang="en-US" dirty="0"/>
          </a:p>
        </p:txBody>
      </p:sp>
      <p:sp>
        <p:nvSpPr>
          <p:cNvPr id="4" name="二等辺三角形 3"/>
          <p:cNvSpPr/>
          <p:nvPr/>
        </p:nvSpPr>
        <p:spPr>
          <a:xfrm flipV="1">
            <a:off x="1204558" y="1530271"/>
            <a:ext cx="1872208" cy="4338534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04558" y="954207"/>
            <a:ext cx="187220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29" y="1615618"/>
            <a:ext cx="480113" cy="3480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92087" y="102593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888238">
            <a:off x="298812" y="369351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822590">
            <a:off x="118878" y="2904818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1093" y="21172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continues to change until kinetic </a:t>
            </a:r>
            <a:r>
              <a:rPr kumimoji="1" lang="en-US" altLang="ja-JP" sz="2400" dirty="0" err="1" smtClean="0"/>
              <a:t>freezeout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due to diffusion.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093296"/>
            <a:ext cx="244358" cy="260648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2116616" y="2543188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1914523" y="2543188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223419" y="2549146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574279" y="2456916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1372186" y="2456916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1187624" y="2456916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5" name="グループ化 24"/>
          <p:cNvGrpSpPr/>
          <p:nvPr/>
        </p:nvGrpSpPr>
        <p:grpSpPr>
          <a:xfrm flipH="1">
            <a:off x="2722441" y="2456916"/>
            <a:ext cx="386655" cy="439076"/>
            <a:chOff x="6283144" y="3429000"/>
            <a:chExt cx="386655" cy="439076"/>
          </a:xfrm>
        </p:grpSpPr>
        <p:cxnSp>
          <p:nvCxnSpPr>
            <p:cNvPr id="22" name="直線矢印コネクタ 21"/>
            <p:cNvCxnSpPr/>
            <p:nvPr/>
          </p:nvCxnSpPr>
          <p:spPr>
            <a:xfrm flipV="1">
              <a:off x="6669799" y="3429000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 flipV="1">
              <a:off x="6467706" y="3429000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6283144" y="3429000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7" name="直線コネクタ 26"/>
          <p:cNvCxnSpPr/>
          <p:nvPr/>
        </p:nvCxnSpPr>
        <p:spPr>
          <a:xfrm flipV="1">
            <a:off x="2331925" y="4953744"/>
            <a:ext cx="120070" cy="41947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2223419" y="4941168"/>
            <a:ext cx="108506" cy="43204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2361730" y="4544440"/>
            <a:ext cx="131143" cy="23277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2456828" y="4819892"/>
            <a:ext cx="103673" cy="13385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2209330" y="4754474"/>
            <a:ext cx="154699" cy="20943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2560501" y="4563702"/>
            <a:ext cx="73453" cy="256322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2585227" y="3947729"/>
            <a:ext cx="137214" cy="342255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2331925" y="4035856"/>
            <a:ext cx="15979" cy="238768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585227" y="4258504"/>
            <a:ext cx="60047" cy="305199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2329400" y="4258504"/>
            <a:ext cx="152154" cy="296066"/>
          </a:xfrm>
          <a:prstGeom prst="line">
            <a:avLst/>
          </a:prstGeom>
          <a:ln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2721547" y="3636954"/>
            <a:ext cx="94481" cy="303747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2339296" y="3662414"/>
            <a:ext cx="22434" cy="366818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2665840" y="3382182"/>
            <a:ext cx="167007" cy="284383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2149446" y="3401756"/>
            <a:ext cx="204790" cy="275715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2674306" y="2990499"/>
            <a:ext cx="94481" cy="384205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2140662" y="3049995"/>
            <a:ext cx="0" cy="361147"/>
          </a:xfrm>
          <a:prstGeom prst="line">
            <a:avLst/>
          </a:prstGeom>
          <a:ln w="57150">
            <a:solidFill>
              <a:srgbClr val="66FF66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5757997" y="396999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en-US" altLang="ja-JP" sz="2400" dirty="0" smtClean="0"/>
              <a:t>changes due to a conversion </a:t>
            </a:r>
            <a:r>
              <a:rPr lang="en-US" altLang="ja-JP" sz="2400" dirty="0" smtClean="0">
                <a:sym typeface="Wingdings" panose="05000000000000000000" pitchFamily="2" charset="2"/>
              </a:rPr>
              <a:t>y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kinetic </a:t>
            </a:r>
            <a:r>
              <a:rPr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00192" y="52292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“Thermal Blurring”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135660" y="1375621"/>
            <a:ext cx="25987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Particle # in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 rot="19858899">
            <a:off x="3378621" y="1963058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freezeout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10168" y="1196752"/>
            <a:ext cx="61106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revisiting</a:t>
            </a:r>
          </a:p>
          <a:p>
            <a:pPr algn="ctr"/>
            <a:r>
              <a:rPr kumimoji="1" lang="en-US" altLang="ja-JP" sz="4800" dirty="0" smtClean="0"/>
              <a:t>Slot Machine Analogy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3627082" y="3068960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27584" y="1196752"/>
            <a:ext cx="7746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An Exercise</a:t>
            </a:r>
            <a:r>
              <a:rPr lang="en-US" altLang="ja-JP" sz="3200" dirty="0" smtClean="0"/>
              <a:t> (Old Ver.).</a:t>
            </a:r>
          </a:p>
          <a:p>
            <a:r>
              <a:rPr kumimoji="1" lang="en-US" altLang="ja-JP" sz="3200" dirty="0" err="1" smtClean="0"/>
              <a:t>Rconstructing</a:t>
            </a:r>
            <a:r>
              <a:rPr kumimoji="1" lang="en-US" altLang="ja-JP" sz="3200" dirty="0" smtClean="0"/>
              <a:t> Baryon Number </a:t>
            </a:r>
            <a:r>
              <a:rPr kumimoji="1" lang="en-US" altLang="ja-JP" sz="3200" dirty="0" err="1" smtClean="0"/>
              <a:t>Cumulants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12976"/>
            <a:ext cx="5372421" cy="32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 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  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=     +</a:t>
            </a:r>
            <a:endParaRPr kumimoji="1" lang="ja-JP" alt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Fixed # of coins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Constant</a:t>
            </a:r>
            <a:r>
              <a:rPr kumimoji="1" lang="en-US" altLang="ja-JP" sz="2400" dirty="0" smtClean="0"/>
              <a:t> probabilities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14094</TotalTime>
  <Words>1376</Words>
  <Application>Microsoft Office PowerPoint</Application>
  <PresentationFormat>画面に合わせる (4:3)</PresentationFormat>
  <Paragraphs>380</Paragraphs>
  <Slides>54</Slides>
  <Notes>54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54</vt:i4>
      </vt:variant>
    </vt:vector>
  </HeadingPairs>
  <TitlesOfParts>
    <vt:vector size="69" baseType="lpstr">
      <vt:lpstr>ＭＳ Ｐゴシック</vt:lpstr>
      <vt:lpstr>Arial</vt:lpstr>
      <vt:lpstr>Calibri</vt:lpstr>
      <vt:lpstr>Symbol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Diffusion of Conserved-Charge Fluctuations</vt:lpstr>
      <vt:lpstr> Objective 1: Dh Dependence @ ALICE  </vt:lpstr>
      <vt:lpstr> Objective 2  </vt:lpstr>
      <vt:lpstr> Time Evolution of Fluctuations  </vt:lpstr>
      <vt:lpstr> Time Evolution of Fluctuations  </vt:lpstr>
      <vt:lpstr>PowerPoint プレゼンテーション</vt:lpstr>
      <vt:lpstr>PowerPoint プレゼンテーション</vt:lpstr>
      <vt:lpstr> Slot Machine Analogy  </vt:lpstr>
      <vt:lpstr> Extreme Examples  </vt:lpstr>
      <vt:lpstr> Reconstructing Total Coin Number  </vt:lpstr>
      <vt:lpstr> Difference btw Baryon and Proton Numbers</vt:lpstr>
      <vt:lpstr>PowerPoint プレゼンテーション</vt:lpstr>
      <vt:lpstr>PowerPoint プレゼンテーション</vt:lpstr>
      <vt:lpstr> 2 Slot Machines  </vt:lpstr>
      <vt:lpstr> 2 Slot Machines  </vt:lpstr>
      <vt:lpstr> Many Slot Machines  </vt:lpstr>
      <vt:lpstr> Many Slot Machines  </vt:lpstr>
      <vt:lpstr> Many Slot Machines  </vt:lpstr>
      <vt:lpstr> Many Slot Machines  </vt:lpstr>
      <vt:lpstr> Many Slot Machines  </vt:lpstr>
      <vt:lpstr> Time Evolution of Fluctuations  </vt:lpstr>
      <vt:lpstr>PowerPoint プレゼンテーション</vt:lpstr>
      <vt:lpstr> Thermal Blurring  </vt:lpstr>
      <vt:lpstr> Thermal distribution in h space  </vt:lpstr>
      <vt:lpstr> Thermal distribution in h space  </vt:lpstr>
      <vt:lpstr> Formalism  </vt:lpstr>
      <vt:lpstr> Dh Dependence  </vt:lpstr>
      <vt:lpstr> Centrality Dependence  </vt:lpstr>
      <vt:lpstr> Centrality Dependence  </vt:lpstr>
      <vt:lpstr>PowerPoint プレゼンテーション</vt:lpstr>
      <vt:lpstr> &lt;dNB2&gt; and &lt; dNp2 &gt; @ LHC ?  </vt:lpstr>
      <vt:lpstr> &lt;dNQ4&gt; @ LHC ?  </vt:lpstr>
      <vt:lpstr> &lt;dNQ4&gt; @ LHC ?  </vt:lpstr>
      <vt:lpstr> Hydrodynamic Fluctuations  </vt:lpstr>
      <vt:lpstr> Diffusion Master Equation  </vt:lpstr>
      <vt:lpstr> Diffusion Master Equation  </vt:lpstr>
      <vt:lpstr> A Brownian Particle’s Model  </vt:lpstr>
      <vt:lpstr> A Brownian Particle’s Model  </vt:lpstr>
      <vt:lpstr> Diffusion + Thermal Blurring  </vt:lpstr>
      <vt:lpstr> Baryons in Hadronic Phase  </vt:lpstr>
      <vt:lpstr> Time Evolution in Hadronic Phase  </vt:lpstr>
      <vt:lpstr> Time Evolution in Hadronic Phase  </vt:lpstr>
      <vt:lpstr> Dh Dependence: 4th order  </vt:lpstr>
      <vt:lpstr> Dh Dependence: 4th order  </vt:lpstr>
      <vt:lpstr> Dh Dependence: 3rd order  </vt:lpstr>
      <vt:lpstr> 4th order : Large Initial Fluc.</vt:lpstr>
      <vt:lpstr> Dh Dependence @ STAR  </vt:lpstr>
      <vt:lpstr> Summary  </vt:lpstr>
      <vt:lpstr> Future Studies  </vt:lpstr>
      <vt:lpstr> Very Low Energy Collisions  </vt:lpstr>
      <vt:lpstr> How to Introduce Non-Gaussianity?  </vt:lpstr>
      <vt:lpstr> How to Introduce Non-Gaussianity?  </vt:lpstr>
      <vt:lpstr> Time Evolution of Fluctuations  </vt:lpstr>
      <vt:lpstr> Time Evolution of Fluctuations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951</cp:revision>
  <dcterms:created xsi:type="dcterms:W3CDTF">2011-06-07T09:50:32Z</dcterms:created>
  <dcterms:modified xsi:type="dcterms:W3CDTF">2015-11-04T09:41:17Z</dcterms:modified>
</cp:coreProperties>
</file>