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2"/>
  </p:sldMasterIdLst>
  <p:sldIdLst>
    <p:sldId id="256" r:id="rId3"/>
    <p:sldId id="270" r:id="rId4"/>
    <p:sldId id="271" r:id="rId5"/>
    <p:sldId id="272" r:id="rId6"/>
    <p:sldId id="273" r:id="rId7"/>
    <p:sldId id="301" r:id="rId8"/>
    <p:sldId id="258" r:id="rId9"/>
    <p:sldId id="259" r:id="rId10"/>
    <p:sldId id="260" r:id="rId11"/>
    <p:sldId id="264" r:id="rId12"/>
    <p:sldId id="265" r:id="rId13"/>
    <p:sldId id="268" r:id="rId14"/>
    <p:sldId id="284" r:id="rId15"/>
    <p:sldId id="274" r:id="rId16"/>
    <p:sldId id="285" r:id="rId17"/>
    <p:sldId id="296" r:id="rId18"/>
    <p:sldId id="293" r:id="rId19"/>
    <p:sldId id="302" r:id="rId20"/>
    <p:sldId id="267" r:id="rId21"/>
    <p:sldId id="298" r:id="rId22"/>
    <p:sldId id="279" r:id="rId23"/>
    <p:sldId id="281" r:id="rId24"/>
    <p:sldId id="280" r:id="rId25"/>
    <p:sldId id="299" r:id="rId26"/>
    <p:sldId id="278" r:id="rId27"/>
    <p:sldId id="266" r:id="rId28"/>
    <p:sldId id="287" r:id="rId29"/>
    <p:sldId id="276" r:id="rId30"/>
    <p:sldId id="288" r:id="rId31"/>
    <p:sldId id="289" r:id="rId32"/>
    <p:sldId id="290" r:id="rId33"/>
    <p:sldId id="292" r:id="rId34"/>
    <p:sldId id="294" r:id="rId35"/>
    <p:sldId id="283" r:id="rId36"/>
    <p:sldId id="295" r:id="rId37"/>
    <p:sldId id="300" r:id="rId38"/>
    <p:sldId id="275" r:id="rId39"/>
    <p:sldId id="286" r:id="rId4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D2D"/>
    <a:srgbClr val="FF66CC"/>
    <a:srgbClr val="FF0000"/>
    <a:srgbClr val="FE3E02"/>
    <a:srgbClr val="CC0000"/>
    <a:srgbClr val="0066FF"/>
    <a:srgbClr val="0000FF"/>
    <a:srgbClr val="008000"/>
    <a:srgbClr val="F8970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9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2015/11/28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22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2015/11/28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1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2015/11/28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94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2015/11/28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741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2015/11/28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535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2015/11/28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182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2015/11/28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933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2015/11/28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164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2015/11/28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39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2015/11/28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62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2015/11/28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07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2015/11/28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08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2015/11/28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96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2015/11/28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38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2015/11/28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51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2015/11/28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69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E922-926C-4C41-A54F-E762D7A6273B}" type="datetimeFigureOut">
              <a:rPr kumimoji="1" lang="ja-JP" altLang="en-US" smtClean="0"/>
              <a:t>2015/11/28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16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683E922-926C-4C41-A54F-E762D7A6273B}" type="datetimeFigureOut">
              <a:rPr kumimoji="1" lang="ja-JP" altLang="en-US" smtClean="0"/>
              <a:t>2015/11/28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351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J-PARC</a:t>
            </a:r>
            <a:r>
              <a:rPr lang="ja-JP" altLang="en-US" dirty="0" smtClean="0"/>
              <a:t>が</a:t>
            </a:r>
            <a:r>
              <a:rPr lang="ja-JP" altLang="en-US" dirty="0"/>
              <a:t>目指</a:t>
            </a:r>
            <a:r>
              <a:rPr lang="ja-JP" altLang="en-US" dirty="0" smtClean="0"/>
              <a:t>す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重イオン衝突実験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北沢正清（大阪大学）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43953" y="143435"/>
            <a:ext cx="5646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原子核・ハドロン物理の課題と将来、</a:t>
            </a:r>
            <a:r>
              <a:rPr kumimoji="1" lang="en-US" altLang="ja-JP" dirty="0" smtClean="0"/>
              <a:t>2015/11/26, KEK</a:t>
            </a:r>
            <a:endParaRPr kumimoji="1" lang="ja-JP" altLang="en-US" dirty="0"/>
          </a:p>
        </p:txBody>
      </p:sp>
      <p:pic>
        <p:nvPicPr>
          <p:cNvPr id="1026" name="Picture 2" descr="https://upload.wikimedia.org/wikipedia/commons/e/ed/The_entire_view_of_J-PAR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2"/>
          <a:stretch/>
        </p:blipFill>
        <p:spPr bwMode="auto">
          <a:xfrm>
            <a:off x="197215" y="844541"/>
            <a:ext cx="5255325" cy="30551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0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ＱＣＤ相図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021831" y="1604618"/>
            <a:ext cx="6163974" cy="4295853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 flipV="1">
            <a:off x="1030456" y="1331171"/>
            <a:ext cx="0" cy="478800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cxnSp>
        <p:nvCxnSpPr>
          <p:cNvPr id="6" name="直線矢印コネクタ 5"/>
          <p:cNvCxnSpPr/>
          <p:nvPr/>
        </p:nvCxnSpPr>
        <p:spPr>
          <a:xfrm flipV="1">
            <a:off x="828138" y="5886817"/>
            <a:ext cx="6660000" cy="1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sp>
        <p:nvSpPr>
          <p:cNvPr id="7" name="テキスト ボックス 6"/>
          <p:cNvSpPr txBox="1"/>
          <p:nvPr/>
        </p:nvSpPr>
        <p:spPr>
          <a:xfrm>
            <a:off x="4421582" y="5146715"/>
            <a:ext cx="2682145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Color Superconductivity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HGS明朝E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06691" y="3570408"/>
            <a:ext cx="2037737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QCD</a:t>
            </a: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 </a:t>
            </a: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C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ritical Point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HGS明朝E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15842" y="4503751"/>
            <a:ext cx="180850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Hadronic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 Phase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(Confined)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15842" y="2502881"/>
            <a:ext cx="3012363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Quark-Gluon Plasma (QGP)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HGS明朝E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-233861" y="2156603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temperature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21582" y="5999597"/>
            <a:ext cx="339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baryon chemical potential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pic>
        <p:nvPicPr>
          <p:cNvPr id="13" name="Picture 2" descr="http://www.lsw.uni-heidelberg.de/users/mcamenzi/NStarInt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53" y="3273499"/>
            <a:ext cx="2474217" cy="278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3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13928" b="12302"/>
          <a:stretch/>
        </p:blipFill>
        <p:spPr bwMode="auto">
          <a:xfrm>
            <a:off x="327268" y="1340020"/>
            <a:ext cx="3385241" cy="205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78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ＱＣＤ相図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021831" y="1604618"/>
            <a:ext cx="6163974" cy="4295853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 flipV="1">
            <a:off x="1030456" y="1331171"/>
            <a:ext cx="0" cy="478800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cxnSp>
        <p:nvCxnSpPr>
          <p:cNvPr id="6" name="直線矢印コネクタ 5"/>
          <p:cNvCxnSpPr/>
          <p:nvPr/>
        </p:nvCxnSpPr>
        <p:spPr>
          <a:xfrm flipV="1">
            <a:off x="828138" y="5886817"/>
            <a:ext cx="6660000" cy="1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sp>
        <p:nvSpPr>
          <p:cNvPr id="7" name="テキスト ボックス 6"/>
          <p:cNvSpPr txBox="1"/>
          <p:nvPr/>
        </p:nvSpPr>
        <p:spPr>
          <a:xfrm>
            <a:off x="4421582" y="5146715"/>
            <a:ext cx="2682145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Color Superconductivity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HGS明朝E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06691" y="3570408"/>
            <a:ext cx="2037737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QCD</a:t>
            </a: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 </a:t>
            </a: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C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ritical Point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HGS明朝E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15842" y="4503751"/>
            <a:ext cx="180850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Hadronic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 Phase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(Confined)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15842" y="2502881"/>
            <a:ext cx="3012363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Quark-Gluon Plasma (QGP)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HGS明朝E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-233861" y="2156603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temperature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21582" y="5999597"/>
            <a:ext cx="339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baryon chemical potential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pic>
        <p:nvPicPr>
          <p:cNvPr id="13" name="Picture 2" descr="https://stevengoddard.files.wordpress.com/2010/09/water-phase-diagram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67" y="1299091"/>
            <a:ext cx="320992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5711495" y="837426"/>
            <a:ext cx="3087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Phase diagram of water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0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/>
          <p:cNvSpPr/>
          <p:nvPr/>
        </p:nvSpPr>
        <p:spPr>
          <a:xfrm>
            <a:off x="1" y="1470212"/>
            <a:ext cx="9152464" cy="37831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衝突エネルギーの変遷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 flipH="1">
            <a:off x="3995936" y="1743891"/>
            <a:ext cx="5156529" cy="1008112"/>
          </a:xfrm>
          <a:prstGeom prst="rect">
            <a:avLst/>
          </a:prstGeom>
          <a:gradFill flip="none" rotWithShape="1">
            <a:gsLst>
              <a:gs pos="0">
                <a:srgbClr val="C0504D">
                  <a:lumMod val="60000"/>
                  <a:lumOff val="40000"/>
                  <a:alpha val="0"/>
                </a:srgbClr>
              </a:gs>
              <a:gs pos="9000">
                <a:srgbClr val="C0504D">
                  <a:lumMod val="60000"/>
                  <a:lumOff val="40000"/>
                  <a:alpha val="5000"/>
                </a:srgbClr>
              </a:gs>
              <a:gs pos="100000">
                <a:srgbClr val="C0504D">
                  <a:lumMod val="60000"/>
                  <a:lumOff val="40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8466" y="1747937"/>
            <a:ext cx="3068298" cy="1008112"/>
          </a:xfrm>
          <a:prstGeom prst="rect">
            <a:avLst/>
          </a:prstGeom>
          <a:gradFill flip="none" rotWithShape="1">
            <a:gsLst>
              <a:gs pos="0">
                <a:srgbClr val="1F497D">
                  <a:lumMod val="60000"/>
                  <a:lumOff val="40000"/>
                  <a:alpha val="0"/>
                </a:srgbClr>
              </a:gs>
              <a:gs pos="9000">
                <a:srgbClr val="1F497D">
                  <a:lumMod val="60000"/>
                  <a:lumOff val="40000"/>
                  <a:alpha val="4000"/>
                </a:srgbClr>
              </a:gs>
              <a:gs pos="100000">
                <a:srgbClr val="1F497D">
                  <a:lumMod val="60000"/>
                  <a:lumOff val="40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2756049"/>
            <a:ext cx="91440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" name="直線コネクタ 6"/>
          <p:cNvCxnSpPr/>
          <p:nvPr/>
        </p:nvCxnSpPr>
        <p:spPr>
          <a:xfrm flipV="1">
            <a:off x="4644008" y="2612033"/>
            <a:ext cx="0" cy="28803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" name="直線コネクタ 7"/>
          <p:cNvCxnSpPr/>
          <p:nvPr/>
        </p:nvCxnSpPr>
        <p:spPr>
          <a:xfrm flipV="1">
            <a:off x="1979712" y="2612033"/>
            <a:ext cx="0" cy="28803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" name="直線コネクタ 8"/>
          <p:cNvCxnSpPr/>
          <p:nvPr/>
        </p:nvCxnSpPr>
        <p:spPr>
          <a:xfrm flipV="1">
            <a:off x="7308304" y="2612033"/>
            <a:ext cx="0" cy="28803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100&#10;\&#10;{\rm GeV}&#10;\end{align*}&lt;/body&gt;&#10;  &lt;fcolor&gt;FF000000&lt;/fcolor&gt;&#10;  &lt;bcolor&gt;FFFFFFFF&lt;/bcolor&gt;&#10;  &lt;transparent&gt;True&lt;/transparent&gt;&#10;  &lt;resolution&gt;1800&lt;/resolution&gt;&#10;  &lt;imageh&gt;181&lt;/imageh&gt;&#10;  &lt;imagew&gt;923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23" y="3044081"/>
            <a:ext cx="976842" cy="19155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10&#10;\&#10;{\rm GeV}&#10;\end{align*}&lt;/body&gt;&#10;  &lt;fcolor&gt;FF000000&lt;/fcolor&gt;&#10;  &lt;bcolor&gt;FFFFFFFF&lt;/bcolor&gt;&#10;  &lt;transparent&gt;True&lt;/transparent&gt;&#10;  &lt;resolution&gt;1800&lt;/resolution&gt;&#10;  &lt;imageh&gt;181&lt;/imageh&gt;&#10;  &lt;imagew&gt;798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33" y="3044081"/>
            <a:ext cx="844550" cy="191558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1&#10;\&#10;{\rm GeV}&#10;\end{align*}&lt;/body&gt;&#10;  &lt;fcolor&gt;FF000000&lt;/fcolor&gt;&#10;  &lt;bcolor&gt;FFFFFFFF&lt;/bcolor&gt;&#10;  &lt;transparent&gt;True&lt;/transparent&gt;&#10;  &lt;resolution&gt;1800&lt;/resolution&gt;&#10;  &lt;imageh&gt;181&lt;/imageh&gt;&#10;  &lt;imagew&gt;67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53" y="3044081"/>
            <a:ext cx="713317" cy="191558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sqrt{s_{_{\rm NN}}}&#10;\end{align*}&lt;/body&gt;&#10;  &lt;fcolor&gt;FF000000&lt;/fcolor&gt;&#10;  &lt;bcolor&gt;FFFFFFFF&lt;/bcolor&gt;&#10;  &lt;transparent&gt;True&lt;/transparent&gt;&#10;  &lt;resolution&gt;1800&lt;/resolution&gt;&#10;  &lt;imageh&gt;249&lt;/imageh&gt;&#10;  &lt;imagew&gt;576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969" y="2861115"/>
            <a:ext cx="798535" cy="345200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089" y="1747937"/>
            <a:ext cx="17251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prstClr val="white"/>
                </a:solidFill>
                <a:latin typeface="Arial"/>
                <a:ea typeface="ＭＳ Ｐゴシック"/>
              </a:rPr>
              <a:t>Hadronic </a:t>
            </a:r>
          </a:p>
          <a:p>
            <a:r>
              <a:rPr lang="en-US" altLang="ja-JP" sz="2800" dirty="0" err="1">
                <a:solidFill>
                  <a:prstClr val="white"/>
                </a:solidFill>
                <a:latin typeface="Arial"/>
                <a:ea typeface="ＭＳ Ｐゴシック"/>
              </a:rPr>
              <a:t>DoF</a:t>
            </a:r>
            <a:endParaRPr lang="ja-JP" altLang="en-US" sz="2800" dirty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904053" y="1744162"/>
            <a:ext cx="22044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800" dirty="0">
                <a:solidFill>
                  <a:prstClr val="white"/>
                </a:solidFill>
                <a:latin typeface="Arial"/>
                <a:ea typeface="ＭＳ Ｐゴシック"/>
              </a:rPr>
              <a:t>Formation of</a:t>
            </a:r>
          </a:p>
          <a:p>
            <a:pPr algn="r"/>
            <a:r>
              <a:rPr lang="en-US" altLang="ja-JP" sz="2800" dirty="0">
                <a:solidFill>
                  <a:prstClr val="white"/>
                </a:solidFill>
                <a:latin typeface="Arial"/>
                <a:ea typeface="ＭＳ Ｐゴシック"/>
              </a:rPr>
              <a:t>“</a:t>
            </a:r>
            <a:r>
              <a:rPr lang="en-US" altLang="ja-JP" sz="2800" dirty="0" err="1">
                <a:solidFill>
                  <a:prstClr val="white"/>
                </a:solidFill>
                <a:latin typeface="Arial"/>
                <a:ea typeface="ＭＳ Ｐゴシック"/>
              </a:rPr>
              <a:t>s”QGP</a:t>
            </a:r>
            <a:endParaRPr lang="ja-JP" altLang="en-US" sz="2800" dirty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25" name="下矢印 24"/>
          <p:cNvSpPr/>
          <p:nvPr/>
        </p:nvSpPr>
        <p:spPr>
          <a:xfrm flipV="1">
            <a:off x="162933" y="2796884"/>
            <a:ext cx="484632" cy="859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351151" y="5763724"/>
            <a:ext cx="4801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相対論的重イオン衝突の歴史は、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高エネルギー化の歴史</a:t>
            </a:r>
            <a:endParaRPr kumimoji="1" lang="ja-JP" altLang="en-US" sz="2400" dirty="0"/>
          </a:p>
        </p:txBody>
      </p:sp>
      <p:grpSp>
        <p:nvGrpSpPr>
          <p:cNvPr id="27" name="グループ化 26"/>
          <p:cNvGrpSpPr/>
          <p:nvPr/>
        </p:nvGrpSpPr>
        <p:grpSpPr>
          <a:xfrm>
            <a:off x="2966926" y="3404121"/>
            <a:ext cx="991331" cy="803715"/>
            <a:chOff x="2966926" y="3404121"/>
            <a:chExt cx="991331" cy="803715"/>
          </a:xfrm>
        </p:grpSpPr>
        <p:cxnSp>
          <p:nvCxnSpPr>
            <p:cNvPr id="22" name="直線矢印コネクタ 21"/>
            <p:cNvCxnSpPr/>
            <p:nvPr/>
          </p:nvCxnSpPr>
          <p:spPr>
            <a:xfrm>
              <a:off x="3059832" y="3404121"/>
              <a:ext cx="648072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6600"/>
              </a:solidFill>
              <a:prstDash val="solid"/>
              <a:headEnd type="arrow" w="lg" len="lg"/>
              <a:tailEnd type="arrow" w="lg" len="lg"/>
            </a:ln>
            <a:effectLst/>
          </p:spPr>
        </p:cxnSp>
        <p:sp>
          <p:nvSpPr>
            <p:cNvPr id="23" name="テキスト ボックス 22"/>
            <p:cNvSpPr txBox="1"/>
            <p:nvPr/>
          </p:nvSpPr>
          <p:spPr>
            <a:xfrm>
              <a:off x="2966926" y="3430736"/>
              <a:ext cx="833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prstClr val="black"/>
                  </a:solidFill>
                  <a:latin typeface="Arial"/>
                  <a:ea typeface="ＭＳ Ｐゴシック"/>
                </a:rPr>
                <a:t>AGS</a:t>
              </a:r>
              <a:endParaRPr lang="ja-JP" altLang="en-US" sz="2400" dirty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997738" y="3746171"/>
              <a:ext cx="9605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2"/>
                  </a:solidFill>
                </a:rPr>
                <a:t>1992~</a:t>
              </a:r>
              <a:endParaRPr kumimoji="1" lang="ja-JP" altLang="en-US" sz="2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3779912" y="3404121"/>
            <a:ext cx="1440160" cy="803715"/>
            <a:chOff x="3779912" y="3404121"/>
            <a:chExt cx="1440160" cy="803715"/>
          </a:xfrm>
        </p:grpSpPr>
        <p:cxnSp>
          <p:nvCxnSpPr>
            <p:cNvPr id="20" name="直線矢印コネクタ 19"/>
            <p:cNvCxnSpPr/>
            <p:nvPr/>
          </p:nvCxnSpPr>
          <p:spPr>
            <a:xfrm>
              <a:off x="3779912" y="3404121"/>
              <a:ext cx="144016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6600"/>
              </a:solidFill>
              <a:prstDash val="solid"/>
              <a:headEnd type="arrow" w="lg" len="lg"/>
              <a:tailEnd type="arrow" w="lg" len="lg"/>
            </a:ln>
            <a:effectLst/>
          </p:spPr>
        </p:cxnSp>
        <p:sp>
          <p:nvSpPr>
            <p:cNvPr id="21" name="テキスト ボックス 20"/>
            <p:cNvSpPr txBox="1"/>
            <p:nvPr/>
          </p:nvSpPr>
          <p:spPr>
            <a:xfrm>
              <a:off x="4115705" y="3430736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>
                  <a:solidFill>
                    <a:prstClr val="black"/>
                  </a:solidFill>
                  <a:latin typeface="Arial"/>
                  <a:ea typeface="ＭＳ Ｐゴシック"/>
                </a:rPr>
                <a:t>SPS</a:t>
              </a:r>
              <a:endParaRPr lang="ja-JP" altLang="en-US" dirty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115705" y="3746171"/>
              <a:ext cx="9621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2"/>
                  </a:solidFill>
                </a:rPr>
                <a:t>1994~</a:t>
              </a:r>
              <a:endParaRPr kumimoji="1" lang="ja-JP" altLang="en-US" sz="2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7467316" y="2801450"/>
            <a:ext cx="1451038" cy="1460377"/>
            <a:chOff x="7467316" y="2801450"/>
            <a:chExt cx="1451038" cy="1460377"/>
          </a:xfrm>
        </p:grpSpPr>
        <p:cxnSp>
          <p:nvCxnSpPr>
            <p:cNvPr id="10" name="直線矢印コネクタ 9"/>
            <p:cNvCxnSpPr/>
            <p:nvPr/>
          </p:nvCxnSpPr>
          <p:spPr>
            <a:xfrm flipV="1">
              <a:off x="8183870" y="2801450"/>
              <a:ext cx="0" cy="504056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 w="lg" len="lg"/>
            </a:ln>
            <a:effectLst/>
          </p:spPr>
        </p:cxnSp>
        <p:sp>
          <p:nvSpPr>
            <p:cNvPr id="11" name="テキスト ボックス 10"/>
            <p:cNvSpPr txBox="1"/>
            <p:nvPr/>
          </p:nvSpPr>
          <p:spPr>
            <a:xfrm>
              <a:off x="7467316" y="3215856"/>
              <a:ext cx="145103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>
                  <a:solidFill>
                    <a:srgbClr val="FF0000"/>
                  </a:solidFill>
                  <a:latin typeface="Arial"/>
                  <a:ea typeface="ＭＳ Ｐゴシック"/>
                </a:rPr>
                <a:t>top RHIC</a:t>
              </a:r>
            </a:p>
            <a:p>
              <a:pPr algn="ctr"/>
              <a:r>
                <a:rPr lang="en-US" altLang="ja-JP" dirty="0">
                  <a:solidFill>
                    <a:prstClr val="black"/>
                  </a:solidFill>
                  <a:latin typeface="Arial"/>
                  <a:ea typeface="ＭＳ Ｐゴシック"/>
                </a:rPr>
                <a:t>200GeV</a:t>
              </a:r>
              <a:endParaRPr lang="ja-JP" altLang="en-US" dirty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913145" y="3800162"/>
              <a:ext cx="9689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chemeClr val="bg2"/>
                  </a:solidFill>
                </a:rPr>
                <a:t>2000</a:t>
              </a:r>
              <a:r>
                <a:rPr kumimoji="1" lang="en-US" altLang="ja-JP" sz="2400" dirty="0" smtClean="0">
                  <a:solidFill>
                    <a:schemeClr val="bg2"/>
                  </a:solidFill>
                </a:rPr>
                <a:t>~</a:t>
              </a:r>
              <a:endParaRPr kumimoji="1" lang="ja-JP" altLang="en-US" sz="2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7709172" y="4168660"/>
            <a:ext cx="1399332" cy="1032279"/>
            <a:chOff x="7709172" y="4168660"/>
            <a:chExt cx="1399332" cy="1032279"/>
          </a:xfrm>
        </p:grpSpPr>
        <p:cxnSp>
          <p:nvCxnSpPr>
            <p:cNvPr id="12" name="直線矢印コネクタ 11"/>
            <p:cNvCxnSpPr/>
            <p:nvPr/>
          </p:nvCxnSpPr>
          <p:spPr>
            <a:xfrm>
              <a:off x="8604448" y="4392668"/>
              <a:ext cx="504056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tailEnd type="arrow" w="lg" len="lg"/>
            </a:ln>
            <a:effectLst/>
          </p:spPr>
        </p:cxnSp>
        <p:sp>
          <p:nvSpPr>
            <p:cNvPr id="13" name="テキスト ボックス 12"/>
            <p:cNvSpPr txBox="1"/>
            <p:nvPr/>
          </p:nvSpPr>
          <p:spPr>
            <a:xfrm>
              <a:off x="7709172" y="4168660"/>
              <a:ext cx="103111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>
                  <a:solidFill>
                    <a:srgbClr val="C00000"/>
                  </a:solidFill>
                  <a:latin typeface="Arial"/>
                  <a:ea typeface="ＭＳ Ｐゴシック"/>
                </a:rPr>
                <a:t>LHC</a:t>
              </a:r>
            </a:p>
            <a:p>
              <a:pPr algn="ctr"/>
              <a:r>
                <a:rPr lang="en-US" altLang="ja-JP" dirty="0">
                  <a:solidFill>
                    <a:prstClr val="black"/>
                  </a:solidFill>
                  <a:latin typeface="Arial"/>
                  <a:ea typeface="ＭＳ Ｐゴシック"/>
                </a:rPr>
                <a:t>2.76TeV</a:t>
              </a:r>
              <a:endParaRPr lang="ja-JP" altLang="en-US" dirty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8085255" y="4739274"/>
              <a:ext cx="9480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chemeClr val="bg2"/>
                  </a:solidFill>
                </a:rPr>
                <a:t>2010</a:t>
              </a:r>
              <a:r>
                <a:rPr kumimoji="1" lang="en-US" altLang="ja-JP" sz="2400" dirty="0" smtClean="0">
                  <a:solidFill>
                    <a:schemeClr val="bg2"/>
                  </a:solidFill>
                </a:rPr>
                <a:t>~</a:t>
              </a:r>
              <a:endParaRPr kumimoji="1" lang="ja-JP" altLang="en-US" sz="24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29" y="3578735"/>
            <a:ext cx="2484573" cy="297768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0567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259976" y="1506067"/>
            <a:ext cx="8650942" cy="3881722"/>
          </a:xfrm>
          <a:prstGeom prst="roundRect">
            <a:avLst>
              <a:gd name="adj" fmla="val 10513"/>
            </a:avLst>
          </a:prstGeom>
          <a:solidFill>
            <a:schemeClr val="tx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相</a:t>
            </a:r>
            <a:r>
              <a:rPr lang="ja-JP" altLang="en-US" dirty="0" smtClean="0"/>
              <a:t>対論的重イオン衝突</a:t>
            </a:r>
            <a:endParaRPr kumimoji="1" lang="ja-JP" altLang="en-US" dirty="0"/>
          </a:p>
        </p:txBody>
      </p:sp>
      <p:pic>
        <p:nvPicPr>
          <p:cNvPr id="13" name="Picture 3" descr="H:\tex\paris01\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3" y="1772816"/>
            <a:ext cx="8259131" cy="157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右矢印 13"/>
          <p:cNvSpPr/>
          <p:nvPr/>
        </p:nvSpPr>
        <p:spPr>
          <a:xfrm>
            <a:off x="4687670" y="3467910"/>
            <a:ext cx="3347863" cy="825186"/>
          </a:xfrm>
          <a:prstGeom prst="rightArrow">
            <a:avLst/>
          </a:prstGeom>
          <a:gradFill>
            <a:gsLst>
              <a:gs pos="0">
                <a:srgbClr val="006600"/>
              </a:gs>
              <a:gs pos="100000">
                <a:srgbClr val="92D050"/>
              </a:gs>
            </a:gsLst>
            <a:lin ang="0" scaled="1"/>
          </a:gradFill>
          <a:ln w="19050" cap="flat" cmpd="sng" algn="ctr">
            <a:solidFill>
              <a:srgbClr val="00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3031486" y="3471902"/>
            <a:ext cx="2414520" cy="825187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9900"/>
              </a:gs>
            </a:gsLst>
            <a:lin ang="0" scaled="1"/>
            <a:tileRect/>
          </a:grad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ＭＳ Ｐゴシック" panose="020B0600070205080204" pitchFamily="50" charset="-128"/>
                <a:cs typeface="+mn-cs"/>
              </a:rPr>
              <a:t>QGP</a:t>
            </a:r>
            <a:endParaRPr kumimoji="0" lang="ja-JP" alt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3031486" y="3356992"/>
            <a:ext cx="0" cy="1080120"/>
          </a:xfrm>
          <a:prstGeom prst="line">
            <a:avLst/>
          </a:prstGeom>
          <a:noFill/>
          <a:ln w="25400" cap="flat" cmpd="sng" algn="ctr">
            <a:solidFill>
              <a:srgbClr val="B88472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B88472">
                <a:tint val="100000"/>
                <a:shade val="100000"/>
                <a:hueMod val="100000"/>
                <a:satMod val="100000"/>
              </a:srgbClr>
            </a:contourClr>
          </a:sp3d>
        </p:spPr>
      </p:cxnSp>
      <p:sp>
        <p:nvSpPr>
          <p:cNvPr id="17" name="テキスト ボックス 16"/>
          <p:cNvSpPr txBox="1"/>
          <p:nvPr/>
        </p:nvSpPr>
        <p:spPr>
          <a:xfrm>
            <a:off x="2191778" y="4410505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  <a:latin typeface="Gill Sans MT"/>
                <a:ea typeface="ＭＳ Ｐゴシック" panose="020B0600070205080204" pitchFamily="50" charset="-128"/>
              </a:rPr>
              <a:t>熱平衡化</a:t>
            </a:r>
            <a:endParaRPr lang="en-US" altLang="ja-JP" sz="2400" dirty="0" smtClean="0">
              <a:solidFill>
                <a:prstClr val="black"/>
              </a:solidFill>
              <a:latin typeface="Gill Sans MT"/>
              <a:ea typeface="ＭＳ Ｐゴシック" panose="020B0600070205080204" pitchFamily="50" charset="-128"/>
            </a:endParaRPr>
          </a:p>
          <a:p>
            <a:pPr algn="ctr"/>
            <a:r>
              <a:rPr lang="en-US" altLang="ja-JP" sz="2400" dirty="0">
                <a:solidFill>
                  <a:prstClr val="black"/>
                </a:solidFill>
                <a:latin typeface="Gill Sans MT"/>
                <a:ea typeface="ＭＳ Ｐゴシック" panose="020B0600070205080204" pitchFamily="50" charset="-128"/>
              </a:rPr>
              <a:t>~</a:t>
            </a:r>
            <a:r>
              <a:rPr lang="en-US" altLang="ja-JP" sz="2400" dirty="0" smtClean="0">
                <a:solidFill>
                  <a:prstClr val="black"/>
                </a:solidFill>
                <a:latin typeface="Gill Sans MT"/>
                <a:ea typeface="ＭＳ Ｐゴシック" panose="020B0600070205080204" pitchFamily="50" charset="-128"/>
              </a:rPr>
              <a:t>1fm/c</a:t>
            </a:r>
            <a:endParaRPr lang="ja-JP" altLang="en-US" sz="2400" dirty="0">
              <a:solidFill>
                <a:prstClr val="black"/>
              </a:solidFill>
              <a:latin typeface="Gill Sans MT"/>
              <a:ea typeface="ＭＳ Ｐゴシック" panose="020B0600070205080204" pitchFamily="50" charset="-128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5263734" y="3344435"/>
            <a:ext cx="0" cy="1080120"/>
          </a:xfrm>
          <a:prstGeom prst="line">
            <a:avLst/>
          </a:prstGeom>
          <a:noFill/>
          <a:ln w="25400" cap="flat" cmpd="sng" algn="ctr">
            <a:solidFill>
              <a:srgbClr val="727CA3"/>
            </a:solidFill>
            <a:prstDash val="soli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727CA3">
                <a:tint val="100000"/>
                <a:shade val="100000"/>
                <a:hueMod val="100000"/>
                <a:satMod val="100000"/>
              </a:srgbClr>
            </a:contourClr>
          </a:sp3d>
        </p:spPr>
      </p:cxnSp>
      <p:sp>
        <p:nvSpPr>
          <p:cNvPr id="19" name="テキスト ボックス 18"/>
          <p:cNvSpPr txBox="1"/>
          <p:nvPr/>
        </p:nvSpPr>
        <p:spPr>
          <a:xfrm>
            <a:off x="4001342" y="4410505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  <a:latin typeface="Gill Sans MT"/>
                <a:ea typeface="ＭＳ Ｐゴシック" panose="020B0600070205080204" pitchFamily="50" charset="-128"/>
              </a:rPr>
              <a:t>ハドロン化</a:t>
            </a:r>
            <a:endParaRPr lang="ja-JP" altLang="en-US" sz="2400" dirty="0">
              <a:solidFill>
                <a:prstClr val="black"/>
              </a:solidFill>
              <a:latin typeface="Gill Sans MT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43235" y="3666219"/>
            <a:ext cx="800219" cy="461665"/>
          </a:xfrm>
          <a:prstGeom prst="rect">
            <a:avLst/>
          </a:prstGeom>
          <a:solidFill>
            <a:srgbClr val="B88472"/>
          </a:solidFill>
          <a:ln w="19050" cap="flat" cmpd="sng" algn="ctr">
            <a:solidFill>
              <a:srgbClr val="B88472">
                <a:shade val="50000"/>
              </a:srgbClr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ＭＳ Ｐゴシック" panose="020B0600070205080204" pitchFamily="50" charset="-128"/>
                <a:cs typeface="+mn-cs"/>
              </a:rPr>
              <a:t>衝突</a:t>
            </a:r>
          </a:p>
        </p:txBody>
      </p:sp>
      <p:cxnSp>
        <p:nvCxnSpPr>
          <p:cNvPr id="21" name="直線コネクタ 20"/>
          <p:cNvCxnSpPr/>
          <p:nvPr/>
        </p:nvCxnSpPr>
        <p:spPr>
          <a:xfrm>
            <a:off x="2743454" y="3666219"/>
            <a:ext cx="288032" cy="0"/>
          </a:xfrm>
          <a:prstGeom prst="line">
            <a:avLst/>
          </a:prstGeom>
          <a:noFill/>
          <a:ln w="9525" cap="flat" cmpd="sng" algn="ctr">
            <a:solidFill>
              <a:srgbClr val="727CA3"/>
            </a:solidFill>
            <a:prstDash val="dash"/>
          </a:ln>
          <a:effectLst/>
        </p:spPr>
      </p:cxnSp>
      <p:cxnSp>
        <p:nvCxnSpPr>
          <p:cNvPr id="22" name="直線コネクタ 21"/>
          <p:cNvCxnSpPr/>
          <p:nvPr/>
        </p:nvCxnSpPr>
        <p:spPr>
          <a:xfrm>
            <a:off x="2743454" y="4126595"/>
            <a:ext cx="288032" cy="0"/>
          </a:xfrm>
          <a:prstGeom prst="line">
            <a:avLst/>
          </a:prstGeom>
          <a:noFill/>
          <a:ln w="9525" cap="flat" cmpd="sng" algn="ctr">
            <a:solidFill>
              <a:srgbClr val="727CA3"/>
            </a:solidFill>
            <a:prstDash val="dash"/>
          </a:ln>
          <a:effectLst/>
        </p:spPr>
      </p:cxnSp>
      <p:sp>
        <p:nvSpPr>
          <p:cNvPr id="24" name="テキスト ボックス 23"/>
          <p:cNvSpPr txBox="1"/>
          <p:nvPr/>
        </p:nvSpPr>
        <p:spPr>
          <a:xfrm>
            <a:off x="628650" y="5415370"/>
            <a:ext cx="2476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RHIC</a:t>
            </a:r>
            <a:r>
              <a:rPr kumimoji="1" lang="ja-JP" altLang="en-US" sz="2800" dirty="0" smtClean="0"/>
              <a:t>の発見</a:t>
            </a:r>
            <a:endParaRPr kumimoji="1" lang="ja-JP" altLang="en-US" sz="28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398494" y="5938590"/>
            <a:ext cx="6378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400" dirty="0" smtClean="0"/>
              <a:t>流体模型の成功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400" dirty="0"/>
              <a:t>ジェット</a:t>
            </a:r>
            <a:r>
              <a:rPr lang="ja-JP" altLang="en-US" sz="2400" dirty="0" smtClean="0"/>
              <a:t>の消失・クォーク数スケーリング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1514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角丸四角形 98"/>
          <p:cNvSpPr/>
          <p:nvPr/>
        </p:nvSpPr>
        <p:spPr>
          <a:xfrm>
            <a:off x="206182" y="1479172"/>
            <a:ext cx="3998259" cy="3074898"/>
          </a:xfrm>
          <a:prstGeom prst="roundRect">
            <a:avLst>
              <a:gd name="adj" fmla="val 10513"/>
            </a:avLst>
          </a:prstGeom>
          <a:solidFill>
            <a:schemeClr val="tx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フロー（物質の流れ）</a:t>
            </a:r>
            <a:endParaRPr kumimoji="1" lang="ja-JP" altLang="en-US" dirty="0"/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467280" y="1663794"/>
            <a:ext cx="3651250" cy="2690812"/>
            <a:chOff x="127" y="692"/>
            <a:chExt cx="2299" cy="1695"/>
          </a:xfrm>
        </p:grpSpPr>
        <p:sp>
          <p:nvSpPr>
            <p:cNvPr id="4" name="Text Box 61"/>
            <p:cNvSpPr txBox="1">
              <a:spLocks noChangeArrowheads="1"/>
            </p:cNvSpPr>
            <p:nvPr/>
          </p:nvSpPr>
          <p:spPr bwMode="auto">
            <a:xfrm>
              <a:off x="294" y="935"/>
              <a:ext cx="5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0" lang="ja-JP" altLang="en-US" sz="1400" kern="0" smtClean="0">
                  <a:solidFill>
                    <a:srgbClr val="000000"/>
                  </a:solidFill>
                  <a:latin typeface="Arial" charset="0"/>
                  <a:ea typeface="ＭＳ Ｐゴシック" panose="020B0600070205080204" pitchFamily="50" charset="-128"/>
                </a:rPr>
                <a:t>ビーム軸</a:t>
              </a:r>
            </a:p>
          </p:txBody>
        </p:sp>
        <p:grpSp>
          <p:nvGrpSpPr>
            <p:cNvPr id="5" name="Group 62"/>
            <p:cNvGrpSpPr>
              <a:grpSpLocks/>
            </p:cNvGrpSpPr>
            <p:nvPr/>
          </p:nvGrpSpPr>
          <p:grpSpPr bwMode="auto">
            <a:xfrm>
              <a:off x="127" y="692"/>
              <a:ext cx="2299" cy="1695"/>
              <a:chOff x="22" y="618"/>
              <a:chExt cx="2299" cy="1695"/>
            </a:xfrm>
          </p:grpSpPr>
          <p:grpSp>
            <p:nvGrpSpPr>
              <p:cNvPr id="6" name="Group 63"/>
              <p:cNvGrpSpPr>
                <a:grpSpLocks/>
              </p:cNvGrpSpPr>
              <p:nvPr/>
            </p:nvGrpSpPr>
            <p:grpSpPr bwMode="auto">
              <a:xfrm>
                <a:off x="113" y="618"/>
                <a:ext cx="2208" cy="1695"/>
                <a:chOff x="192" y="518"/>
                <a:chExt cx="2304" cy="1740"/>
              </a:xfrm>
            </p:grpSpPr>
            <p:grpSp>
              <p:nvGrpSpPr>
                <p:cNvPr id="9" name="Group 64"/>
                <p:cNvGrpSpPr>
                  <a:grpSpLocks/>
                </p:cNvGrpSpPr>
                <p:nvPr/>
              </p:nvGrpSpPr>
              <p:grpSpPr bwMode="auto">
                <a:xfrm>
                  <a:off x="192" y="624"/>
                  <a:ext cx="2064" cy="1634"/>
                  <a:chOff x="3234" y="567"/>
                  <a:chExt cx="2469" cy="1846"/>
                </a:xfrm>
              </p:grpSpPr>
              <p:sp>
                <p:nvSpPr>
                  <p:cNvPr id="13" name="Freeform 65"/>
                  <p:cNvSpPr>
                    <a:spLocks/>
                  </p:cNvSpPr>
                  <p:nvPr/>
                </p:nvSpPr>
                <p:spPr bwMode="auto">
                  <a:xfrm rot="10800000">
                    <a:off x="5078" y="567"/>
                    <a:ext cx="273" cy="236"/>
                  </a:xfrm>
                  <a:custGeom>
                    <a:avLst/>
                    <a:gdLst>
                      <a:gd name="T0" fmla="*/ 430 w 720"/>
                      <a:gd name="T1" fmla="*/ 0 h 622"/>
                      <a:gd name="T2" fmla="*/ 177 w 720"/>
                      <a:gd name="T3" fmla="*/ 379 h 622"/>
                      <a:gd name="T4" fmla="*/ 0 w 720"/>
                      <a:gd name="T5" fmla="*/ 379 h 622"/>
                      <a:gd name="T6" fmla="*/ 168 w 720"/>
                      <a:gd name="T7" fmla="*/ 622 h 622"/>
                      <a:gd name="T8" fmla="*/ 631 w 720"/>
                      <a:gd name="T9" fmla="*/ 379 h 622"/>
                      <a:gd name="T10" fmla="*/ 465 w 720"/>
                      <a:gd name="T11" fmla="*/ 382 h 622"/>
                      <a:gd name="T12" fmla="*/ 720 w 720"/>
                      <a:gd name="T13" fmla="*/ 0 h 622"/>
                      <a:gd name="T14" fmla="*/ 430 w 720"/>
                      <a:gd name="T15" fmla="*/ 0 h 6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20" h="622">
                        <a:moveTo>
                          <a:pt x="430" y="0"/>
                        </a:moveTo>
                        <a:lnTo>
                          <a:pt x="177" y="379"/>
                        </a:lnTo>
                        <a:lnTo>
                          <a:pt x="0" y="379"/>
                        </a:lnTo>
                        <a:lnTo>
                          <a:pt x="168" y="622"/>
                        </a:lnTo>
                        <a:lnTo>
                          <a:pt x="631" y="379"/>
                        </a:lnTo>
                        <a:lnTo>
                          <a:pt x="465" y="382"/>
                        </a:lnTo>
                        <a:lnTo>
                          <a:pt x="720" y="0"/>
                        </a:lnTo>
                        <a:lnTo>
                          <a:pt x="430" y="0"/>
                        </a:lnTo>
                        <a:close/>
                      </a:path>
                    </a:pathLst>
                  </a:custGeom>
                  <a:solidFill>
                    <a:srgbClr val="BBE0E3"/>
                  </a:solidFill>
                  <a:ln w="9525" cap="flat" cmpd="sng">
                    <a:prstDash val="solid"/>
                    <a:round/>
                    <a:headEnd/>
                    <a:tailEnd/>
                  </a:ln>
                  <a:effectLst/>
                  <a:scene3d>
                    <a:camera prst="legacyPerspectiveTopRight">
                      <a:rot lat="20099999" lon="21299999" rev="0"/>
                    </a:camera>
                    <a:lightRig rig="legacyFlat1" dir="t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BBE0E3"/>
                    </a:extrusion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flatTx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14" name="Line 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77" y="815"/>
                    <a:ext cx="472" cy="701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15" name="Line 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05" y="815"/>
                    <a:ext cx="464" cy="69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16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4051" y="962"/>
                    <a:ext cx="155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17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4014" y="1696"/>
                    <a:ext cx="109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18" name="AutoShape 70"/>
                  <p:cNvSpPr>
                    <a:spLocks noChangeArrowheads="1"/>
                  </p:cNvSpPr>
                  <p:nvPr/>
                </p:nvSpPr>
                <p:spPr bwMode="auto">
                  <a:xfrm>
                    <a:off x="3234" y="812"/>
                    <a:ext cx="2469" cy="1361"/>
                  </a:xfrm>
                  <a:prstGeom prst="parallelogram">
                    <a:avLst>
                      <a:gd name="adj" fmla="val 67307"/>
                    </a:avLst>
                  </a:prstGeom>
                  <a:noFill/>
                  <a:ln w="28575">
                    <a:solidFill>
                      <a:srgbClr val="99CC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19" name="Line 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4" y="1879"/>
                    <a:ext cx="198" cy="296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0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15" y="815"/>
                    <a:ext cx="574" cy="854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1" name="Freeform 73"/>
                  <p:cNvSpPr>
                    <a:spLocks/>
                  </p:cNvSpPr>
                  <p:nvPr/>
                </p:nvSpPr>
                <p:spPr bwMode="auto">
                  <a:xfrm rot="10800000" flipV="1">
                    <a:off x="3992" y="1585"/>
                    <a:ext cx="192" cy="546"/>
                  </a:xfrm>
                  <a:custGeom>
                    <a:avLst/>
                    <a:gdLst>
                      <a:gd name="T0" fmla="*/ 84 w 252"/>
                      <a:gd name="T1" fmla="*/ 643 h 715"/>
                      <a:gd name="T2" fmla="*/ 24 w 252"/>
                      <a:gd name="T3" fmla="*/ 519 h 715"/>
                      <a:gd name="T4" fmla="*/ 1 w 252"/>
                      <a:gd name="T5" fmla="*/ 351 h 715"/>
                      <a:gd name="T6" fmla="*/ 30 w 252"/>
                      <a:gd name="T7" fmla="*/ 205 h 715"/>
                      <a:gd name="T8" fmla="*/ 100 w 252"/>
                      <a:gd name="T9" fmla="*/ 73 h 715"/>
                      <a:gd name="T10" fmla="*/ 166 w 252"/>
                      <a:gd name="T11" fmla="*/ 4 h 715"/>
                      <a:gd name="T12" fmla="*/ 225 w 252"/>
                      <a:gd name="T13" fmla="*/ 171 h 715"/>
                      <a:gd name="T14" fmla="*/ 249 w 252"/>
                      <a:gd name="T15" fmla="*/ 337 h 715"/>
                      <a:gd name="T16" fmla="*/ 241 w 252"/>
                      <a:gd name="T17" fmla="*/ 514 h 715"/>
                      <a:gd name="T18" fmla="*/ 199 w 252"/>
                      <a:gd name="T19" fmla="*/ 636 h 715"/>
                      <a:gd name="T20" fmla="*/ 142 w 252"/>
                      <a:gd name="T21" fmla="*/ 712 h 715"/>
                      <a:gd name="T22" fmla="*/ 84 w 252"/>
                      <a:gd name="T23" fmla="*/ 643 h 7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2" h="715">
                        <a:moveTo>
                          <a:pt x="84" y="643"/>
                        </a:moveTo>
                        <a:cubicBezTo>
                          <a:pt x="64" y="611"/>
                          <a:pt x="38" y="568"/>
                          <a:pt x="24" y="519"/>
                        </a:cubicBezTo>
                        <a:cubicBezTo>
                          <a:pt x="10" y="470"/>
                          <a:pt x="0" y="403"/>
                          <a:pt x="1" y="351"/>
                        </a:cubicBezTo>
                        <a:cubicBezTo>
                          <a:pt x="2" y="299"/>
                          <a:pt x="14" y="251"/>
                          <a:pt x="30" y="205"/>
                        </a:cubicBezTo>
                        <a:cubicBezTo>
                          <a:pt x="46" y="159"/>
                          <a:pt x="77" y="106"/>
                          <a:pt x="100" y="73"/>
                        </a:cubicBezTo>
                        <a:cubicBezTo>
                          <a:pt x="123" y="40"/>
                          <a:pt x="163" y="0"/>
                          <a:pt x="166" y="4"/>
                        </a:cubicBezTo>
                        <a:cubicBezTo>
                          <a:pt x="198" y="57"/>
                          <a:pt x="212" y="120"/>
                          <a:pt x="225" y="171"/>
                        </a:cubicBezTo>
                        <a:cubicBezTo>
                          <a:pt x="239" y="226"/>
                          <a:pt x="246" y="280"/>
                          <a:pt x="249" y="337"/>
                        </a:cubicBezTo>
                        <a:cubicBezTo>
                          <a:pt x="252" y="394"/>
                          <a:pt x="249" y="464"/>
                          <a:pt x="241" y="514"/>
                        </a:cubicBezTo>
                        <a:cubicBezTo>
                          <a:pt x="233" y="564"/>
                          <a:pt x="216" y="603"/>
                          <a:pt x="199" y="636"/>
                        </a:cubicBezTo>
                        <a:cubicBezTo>
                          <a:pt x="182" y="669"/>
                          <a:pt x="142" y="715"/>
                          <a:pt x="142" y="712"/>
                        </a:cubicBezTo>
                        <a:cubicBezTo>
                          <a:pt x="142" y="711"/>
                          <a:pt x="104" y="675"/>
                          <a:pt x="84" y="6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8100" cap="flat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2" name="Line 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89" y="1542"/>
                    <a:ext cx="423" cy="628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3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48" y="2190"/>
                    <a:ext cx="214" cy="2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kumimoji="0" lang="en-US" altLang="ja-JP" sz="1400" kern="0" smtClean="0">
                        <a:solidFill>
                          <a:srgbClr val="000000"/>
                        </a:solidFill>
                        <a:latin typeface="Arial" charset="0"/>
                        <a:ea typeface="ＭＳ Ｐゴシック" panose="020B0600070205080204" pitchFamily="50" charset="-128"/>
                      </a:rPr>
                      <a:t>x</a:t>
                    </a:r>
                  </a:p>
                </p:txBody>
              </p:sp>
              <p:sp>
                <p:nvSpPr>
                  <p:cNvPr id="24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13" y="751"/>
                    <a:ext cx="214" cy="2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kumimoji="0" lang="en-US" altLang="ja-JP" sz="1400" kern="0" smtClean="0">
                        <a:solidFill>
                          <a:srgbClr val="000000"/>
                        </a:solidFill>
                        <a:latin typeface="Arial" charset="0"/>
                        <a:ea typeface="ＭＳ Ｐゴシック" panose="020B0600070205080204" pitchFamily="50" charset="-128"/>
                      </a:rPr>
                      <a:t>z</a:t>
                    </a:r>
                  </a:p>
                </p:txBody>
              </p:sp>
              <p:grpSp>
                <p:nvGrpSpPr>
                  <p:cNvPr id="25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4646" y="686"/>
                    <a:ext cx="784" cy="763"/>
                    <a:chOff x="3157" y="3025"/>
                    <a:chExt cx="1026" cy="999"/>
                  </a:xfrm>
                </p:grpSpPr>
                <p:grpSp>
                  <p:nvGrpSpPr>
                    <p:cNvPr id="93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7" y="3025"/>
                      <a:ext cx="1026" cy="999"/>
                      <a:chOff x="4130" y="2180"/>
                      <a:chExt cx="1026" cy="999"/>
                    </a:xfrm>
                  </p:grpSpPr>
                  <p:sp>
                    <p:nvSpPr>
                      <p:cNvPr id="95" name="Oval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53" y="2181"/>
                        <a:ext cx="981" cy="981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rgbClr val="333399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kumimoji="0" lang="ja-JP" altLang="en-US" sz="2400" kern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96" name="Oval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53" y="2180"/>
                        <a:ext cx="981" cy="981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/>
                                </a:gs>
                                <a:gs pos="100000">
                                  <a:schemeClr val="accent2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kumimoji="0" lang="ja-JP" altLang="en-US" sz="2400" kern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97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30" y="2579"/>
                        <a:ext cx="1026" cy="600"/>
                      </a:xfrm>
                      <a:custGeom>
                        <a:avLst/>
                        <a:gdLst>
                          <a:gd name="T0" fmla="*/ 43 w 1026"/>
                          <a:gd name="T1" fmla="*/ 123 h 600"/>
                          <a:gd name="T2" fmla="*/ 120 w 1026"/>
                          <a:gd name="T3" fmla="*/ 181 h 600"/>
                          <a:gd name="T4" fmla="*/ 262 w 1026"/>
                          <a:gd name="T5" fmla="*/ 250 h 600"/>
                          <a:gd name="T6" fmla="*/ 432 w 1026"/>
                          <a:gd name="T7" fmla="*/ 280 h 600"/>
                          <a:gd name="T8" fmla="*/ 634 w 1026"/>
                          <a:gd name="T9" fmla="*/ 259 h 600"/>
                          <a:gd name="T10" fmla="*/ 799 w 1026"/>
                          <a:gd name="T11" fmla="*/ 201 h 600"/>
                          <a:gd name="T12" fmla="*/ 937 w 1026"/>
                          <a:gd name="T13" fmla="*/ 90 h 600"/>
                          <a:gd name="T14" fmla="*/ 1026 w 1026"/>
                          <a:gd name="T15" fmla="*/ 9 h 600"/>
                          <a:gd name="T16" fmla="*/ 1019 w 1026"/>
                          <a:gd name="T17" fmla="*/ 144 h 600"/>
                          <a:gd name="T18" fmla="*/ 992 w 1026"/>
                          <a:gd name="T19" fmla="*/ 267 h 600"/>
                          <a:gd name="T20" fmla="*/ 929 w 1026"/>
                          <a:gd name="T21" fmla="*/ 384 h 600"/>
                          <a:gd name="T22" fmla="*/ 857 w 1026"/>
                          <a:gd name="T23" fmla="*/ 467 h 600"/>
                          <a:gd name="T24" fmla="*/ 749 w 1026"/>
                          <a:gd name="T25" fmla="*/ 542 h 600"/>
                          <a:gd name="T26" fmla="*/ 610 w 1026"/>
                          <a:gd name="T27" fmla="*/ 588 h 600"/>
                          <a:gd name="T28" fmla="*/ 455 w 1026"/>
                          <a:gd name="T29" fmla="*/ 594 h 600"/>
                          <a:gd name="T30" fmla="*/ 310 w 1026"/>
                          <a:gd name="T31" fmla="*/ 553 h 600"/>
                          <a:gd name="T32" fmla="*/ 193 w 1026"/>
                          <a:gd name="T33" fmla="*/ 479 h 600"/>
                          <a:gd name="T34" fmla="*/ 95 w 1026"/>
                          <a:gd name="T35" fmla="*/ 368 h 600"/>
                          <a:gd name="T36" fmla="*/ 36 w 1026"/>
                          <a:gd name="T37" fmla="*/ 237 h 600"/>
                          <a:gd name="T38" fmla="*/ 1 w 1026"/>
                          <a:gd name="T39" fmla="*/ 73 h 600"/>
                          <a:gd name="T40" fmla="*/ 43 w 1026"/>
                          <a:gd name="T41" fmla="*/ 123 h 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1026" h="600">
                            <a:moveTo>
                              <a:pt x="43" y="123"/>
                            </a:moveTo>
                            <a:cubicBezTo>
                              <a:pt x="61" y="136"/>
                              <a:pt x="84" y="160"/>
                              <a:pt x="120" y="181"/>
                            </a:cubicBezTo>
                            <a:cubicBezTo>
                              <a:pt x="156" y="202"/>
                              <a:pt x="210" y="233"/>
                              <a:pt x="262" y="250"/>
                            </a:cubicBezTo>
                            <a:cubicBezTo>
                              <a:pt x="314" y="267"/>
                              <a:pt x="370" y="279"/>
                              <a:pt x="432" y="280"/>
                            </a:cubicBezTo>
                            <a:cubicBezTo>
                              <a:pt x="494" y="281"/>
                              <a:pt x="573" y="272"/>
                              <a:pt x="634" y="259"/>
                            </a:cubicBezTo>
                            <a:cubicBezTo>
                              <a:pt x="695" y="246"/>
                              <a:pt x="749" y="229"/>
                              <a:pt x="799" y="201"/>
                            </a:cubicBezTo>
                            <a:cubicBezTo>
                              <a:pt x="849" y="173"/>
                              <a:pt x="899" y="122"/>
                              <a:pt x="937" y="90"/>
                            </a:cubicBezTo>
                            <a:cubicBezTo>
                              <a:pt x="975" y="58"/>
                              <a:pt x="1012" y="0"/>
                              <a:pt x="1026" y="9"/>
                            </a:cubicBezTo>
                            <a:cubicBezTo>
                              <a:pt x="1021" y="13"/>
                              <a:pt x="1025" y="101"/>
                              <a:pt x="1019" y="144"/>
                            </a:cubicBezTo>
                            <a:cubicBezTo>
                              <a:pt x="1013" y="187"/>
                              <a:pt x="1007" y="227"/>
                              <a:pt x="992" y="267"/>
                            </a:cubicBezTo>
                            <a:cubicBezTo>
                              <a:pt x="978" y="307"/>
                              <a:pt x="952" y="351"/>
                              <a:pt x="929" y="384"/>
                            </a:cubicBezTo>
                            <a:cubicBezTo>
                              <a:pt x="907" y="417"/>
                              <a:pt x="886" y="440"/>
                              <a:pt x="857" y="467"/>
                            </a:cubicBezTo>
                            <a:cubicBezTo>
                              <a:pt x="827" y="493"/>
                              <a:pt x="790" y="521"/>
                              <a:pt x="749" y="542"/>
                            </a:cubicBezTo>
                            <a:cubicBezTo>
                              <a:pt x="708" y="562"/>
                              <a:pt x="659" y="580"/>
                              <a:pt x="610" y="588"/>
                            </a:cubicBezTo>
                            <a:cubicBezTo>
                              <a:pt x="561" y="596"/>
                              <a:pt x="505" y="600"/>
                              <a:pt x="455" y="594"/>
                            </a:cubicBezTo>
                            <a:cubicBezTo>
                              <a:pt x="404" y="588"/>
                              <a:pt x="353" y="572"/>
                              <a:pt x="310" y="553"/>
                            </a:cubicBezTo>
                            <a:cubicBezTo>
                              <a:pt x="267" y="533"/>
                              <a:pt x="229" y="510"/>
                              <a:pt x="193" y="479"/>
                            </a:cubicBezTo>
                            <a:cubicBezTo>
                              <a:pt x="157" y="448"/>
                              <a:pt x="121" y="408"/>
                              <a:pt x="95" y="368"/>
                            </a:cubicBezTo>
                            <a:cubicBezTo>
                              <a:pt x="69" y="328"/>
                              <a:pt x="52" y="286"/>
                              <a:pt x="36" y="237"/>
                            </a:cubicBezTo>
                            <a:cubicBezTo>
                              <a:pt x="20" y="188"/>
                              <a:pt x="0" y="92"/>
                              <a:pt x="1" y="73"/>
                            </a:cubicBezTo>
                            <a:lnTo>
                              <a:pt x="43" y="123"/>
                            </a:lnTo>
                            <a:close/>
                          </a:path>
                        </a:pathLst>
                      </a:custGeom>
                      <a:solidFill>
                        <a:srgbClr val="FFFFFF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kumimoji="0" lang="ja-JP" altLang="en-US" sz="2400" kern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98" name="Freeform 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53" y="2604"/>
                        <a:ext cx="979" cy="257"/>
                      </a:xfrm>
                      <a:custGeom>
                        <a:avLst/>
                        <a:gdLst>
                          <a:gd name="T0" fmla="*/ 0 w 979"/>
                          <a:gd name="T1" fmla="*/ 78 h 257"/>
                          <a:gd name="T2" fmla="*/ 101 w 979"/>
                          <a:gd name="T3" fmla="*/ 160 h 257"/>
                          <a:gd name="T4" fmla="*/ 263 w 979"/>
                          <a:gd name="T5" fmla="*/ 232 h 257"/>
                          <a:gd name="T6" fmla="*/ 404 w 979"/>
                          <a:gd name="T7" fmla="*/ 256 h 257"/>
                          <a:gd name="T8" fmla="*/ 608 w 979"/>
                          <a:gd name="T9" fmla="*/ 238 h 257"/>
                          <a:gd name="T10" fmla="*/ 800 w 979"/>
                          <a:gd name="T11" fmla="*/ 160 h 257"/>
                          <a:gd name="T12" fmla="*/ 979 w 979"/>
                          <a:gd name="T13" fmla="*/ 0 h 2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979" h="257">
                            <a:moveTo>
                              <a:pt x="0" y="78"/>
                            </a:moveTo>
                            <a:cubicBezTo>
                              <a:pt x="17" y="92"/>
                              <a:pt x="57" y="134"/>
                              <a:pt x="101" y="160"/>
                            </a:cubicBezTo>
                            <a:cubicBezTo>
                              <a:pt x="145" y="186"/>
                              <a:pt x="213" y="216"/>
                              <a:pt x="263" y="232"/>
                            </a:cubicBezTo>
                            <a:cubicBezTo>
                              <a:pt x="313" y="248"/>
                              <a:pt x="347" y="255"/>
                              <a:pt x="404" y="256"/>
                            </a:cubicBezTo>
                            <a:cubicBezTo>
                              <a:pt x="461" y="257"/>
                              <a:pt x="542" y="254"/>
                              <a:pt x="608" y="238"/>
                            </a:cubicBezTo>
                            <a:cubicBezTo>
                              <a:pt x="674" y="222"/>
                              <a:pt x="738" y="200"/>
                              <a:pt x="800" y="160"/>
                            </a:cubicBezTo>
                            <a:cubicBezTo>
                              <a:pt x="862" y="120"/>
                              <a:pt x="942" y="33"/>
                              <a:pt x="979" y="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kumimoji="0" lang="ja-JP" altLang="en-US" sz="2400" kern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ＭＳ Ｐゴシック" panose="020B0600070205080204" pitchFamily="50" charset="-128"/>
                        </a:endParaRPr>
                      </a:p>
                    </p:txBody>
                  </p:sp>
                </p:grpSp>
                <p:sp>
                  <p:nvSpPr>
                    <p:cNvPr id="94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3175" y="3162"/>
                      <a:ext cx="252" cy="715"/>
                    </a:xfrm>
                    <a:custGeom>
                      <a:avLst/>
                      <a:gdLst>
                        <a:gd name="T0" fmla="*/ 84 w 252"/>
                        <a:gd name="T1" fmla="*/ 643 h 715"/>
                        <a:gd name="T2" fmla="*/ 24 w 252"/>
                        <a:gd name="T3" fmla="*/ 519 h 715"/>
                        <a:gd name="T4" fmla="*/ 1 w 252"/>
                        <a:gd name="T5" fmla="*/ 351 h 715"/>
                        <a:gd name="T6" fmla="*/ 30 w 252"/>
                        <a:gd name="T7" fmla="*/ 205 h 715"/>
                        <a:gd name="T8" fmla="*/ 100 w 252"/>
                        <a:gd name="T9" fmla="*/ 73 h 715"/>
                        <a:gd name="T10" fmla="*/ 166 w 252"/>
                        <a:gd name="T11" fmla="*/ 4 h 715"/>
                        <a:gd name="T12" fmla="*/ 225 w 252"/>
                        <a:gd name="T13" fmla="*/ 171 h 715"/>
                        <a:gd name="T14" fmla="*/ 249 w 252"/>
                        <a:gd name="T15" fmla="*/ 337 h 715"/>
                        <a:gd name="T16" fmla="*/ 241 w 252"/>
                        <a:gd name="T17" fmla="*/ 514 h 715"/>
                        <a:gd name="T18" fmla="*/ 199 w 252"/>
                        <a:gd name="T19" fmla="*/ 636 h 715"/>
                        <a:gd name="T20" fmla="*/ 142 w 252"/>
                        <a:gd name="T21" fmla="*/ 712 h 715"/>
                        <a:gd name="T22" fmla="*/ 84 w 252"/>
                        <a:gd name="T23" fmla="*/ 643 h 7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52" h="715">
                          <a:moveTo>
                            <a:pt x="84" y="643"/>
                          </a:moveTo>
                          <a:cubicBezTo>
                            <a:pt x="64" y="611"/>
                            <a:pt x="38" y="568"/>
                            <a:pt x="24" y="519"/>
                          </a:cubicBezTo>
                          <a:cubicBezTo>
                            <a:pt x="10" y="470"/>
                            <a:pt x="0" y="403"/>
                            <a:pt x="1" y="351"/>
                          </a:cubicBezTo>
                          <a:cubicBezTo>
                            <a:pt x="2" y="299"/>
                            <a:pt x="14" y="251"/>
                            <a:pt x="30" y="205"/>
                          </a:cubicBezTo>
                          <a:cubicBezTo>
                            <a:pt x="46" y="159"/>
                            <a:pt x="77" y="106"/>
                            <a:pt x="100" y="73"/>
                          </a:cubicBezTo>
                          <a:cubicBezTo>
                            <a:pt x="123" y="40"/>
                            <a:pt x="163" y="0"/>
                            <a:pt x="166" y="4"/>
                          </a:cubicBezTo>
                          <a:cubicBezTo>
                            <a:pt x="198" y="57"/>
                            <a:pt x="212" y="120"/>
                            <a:pt x="225" y="171"/>
                          </a:cubicBezTo>
                          <a:cubicBezTo>
                            <a:pt x="239" y="226"/>
                            <a:pt x="246" y="280"/>
                            <a:pt x="249" y="337"/>
                          </a:cubicBezTo>
                          <a:cubicBezTo>
                            <a:pt x="252" y="394"/>
                            <a:pt x="249" y="464"/>
                            <a:pt x="241" y="514"/>
                          </a:cubicBezTo>
                          <a:cubicBezTo>
                            <a:pt x="233" y="564"/>
                            <a:pt x="216" y="603"/>
                            <a:pt x="199" y="636"/>
                          </a:cubicBezTo>
                          <a:cubicBezTo>
                            <a:pt x="182" y="669"/>
                            <a:pt x="142" y="715"/>
                            <a:pt x="142" y="712"/>
                          </a:cubicBezTo>
                          <a:cubicBezTo>
                            <a:pt x="142" y="711"/>
                            <a:pt x="104" y="675"/>
                            <a:pt x="84" y="64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57150" cap="flat" cmpd="sng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</p:grpSp>
              <p:sp>
                <p:nvSpPr>
                  <p:cNvPr id="26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4160" y="812"/>
                    <a:ext cx="641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7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4394" y="962"/>
                    <a:ext cx="4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8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3950" y="1108"/>
                    <a:ext cx="91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29" name="Line 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12" y="1052"/>
                    <a:ext cx="248" cy="369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30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3851" y="1255"/>
                    <a:ext cx="155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31" name="Line 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92" y="812"/>
                    <a:ext cx="910" cy="1355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32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3752" y="1402"/>
                    <a:ext cx="155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grpSp>
                <p:nvGrpSpPr>
                  <p:cNvPr id="33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4241" y="1112"/>
                    <a:ext cx="374" cy="753"/>
                    <a:chOff x="3811" y="2604"/>
                    <a:chExt cx="489" cy="985"/>
                  </a:xfrm>
                </p:grpSpPr>
                <p:sp>
                  <p:nvSpPr>
                    <p:cNvPr id="89" name="Oval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1" y="2605"/>
                      <a:ext cx="488" cy="981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33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90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3811" y="3074"/>
                      <a:ext cx="489" cy="515"/>
                    </a:xfrm>
                    <a:custGeom>
                      <a:avLst/>
                      <a:gdLst>
                        <a:gd name="T0" fmla="*/ 13 w 489"/>
                        <a:gd name="T1" fmla="*/ 46 h 515"/>
                        <a:gd name="T2" fmla="*/ 65 w 489"/>
                        <a:gd name="T3" fmla="*/ 81 h 515"/>
                        <a:gd name="T4" fmla="*/ 121 w 489"/>
                        <a:gd name="T5" fmla="*/ 97 h 515"/>
                        <a:gd name="T6" fmla="*/ 176 w 489"/>
                        <a:gd name="T7" fmla="*/ 112 h 515"/>
                        <a:gd name="T8" fmla="*/ 241 w 489"/>
                        <a:gd name="T9" fmla="*/ 114 h 515"/>
                        <a:gd name="T10" fmla="*/ 313 w 489"/>
                        <a:gd name="T11" fmla="*/ 103 h 515"/>
                        <a:gd name="T12" fmla="*/ 385 w 489"/>
                        <a:gd name="T13" fmla="*/ 78 h 515"/>
                        <a:gd name="T14" fmla="*/ 452 w 489"/>
                        <a:gd name="T15" fmla="*/ 29 h 515"/>
                        <a:gd name="T16" fmla="*/ 485 w 489"/>
                        <a:gd name="T17" fmla="*/ 7 h 515"/>
                        <a:gd name="T18" fmla="*/ 487 w 489"/>
                        <a:gd name="T19" fmla="*/ 70 h 515"/>
                        <a:gd name="T20" fmla="*/ 474 w 489"/>
                        <a:gd name="T21" fmla="*/ 190 h 515"/>
                        <a:gd name="T22" fmla="*/ 444 w 489"/>
                        <a:gd name="T23" fmla="*/ 304 h 515"/>
                        <a:gd name="T24" fmla="*/ 408 w 489"/>
                        <a:gd name="T25" fmla="*/ 385 h 515"/>
                        <a:gd name="T26" fmla="*/ 356 w 489"/>
                        <a:gd name="T27" fmla="*/ 458 h 515"/>
                        <a:gd name="T28" fmla="*/ 289 w 489"/>
                        <a:gd name="T29" fmla="*/ 503 h 515"/>
                        <a:gd name="T30" fmla="*/ 214 w 489"/>
                        <a:gd name="T31" fmla="*/ 509 h 515"/>
                        <a:gd name="T32" fmla="*/ 143 w 489"/>
                        <a:gd name="T33" fmla="*/ 469 h 515"/>
                        <a:gd name="T34" fmla="*/ 87 w 489"/>
                        <a:gd name="T35" fmla="*/ 397 h 515"/>
                        <a:gd name="T36" fmla="*/ 39 w 489"/>
                        <a:gd name="T37" fmla="*/ 289 h 515"/>
                        <a:gd name="T38" fmla="*/ 10 w 489"/>
                        <a:gd name="T39" fmla="*/ 161 h 515"/>
                        <a:gd name="T40" fmla="*/ 0 w 489"/>
                        <a:gd name="T41" fmla="*/ 28 h 515"/>
                        <a:gd name="T42" fmla="*/ 13 w 489"/>
                        <a:gd name="T43" fmla="*/ 46 h 5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489" h="515">
                          <a:moveTo>
                            <a:pt x="13" y="46"/>
                          </a:moveTo>
                          <a:cubicBezTo>
                            <a:pt x="24" y="55"/>
                            <a:pt x="47" y="72"/>
                            <a:pt x="65" y="81"/>
                          </a:cubicBezTo>
                          <a:cubicBezTo>
                            <a:pt x="83" y="90"/>
                            <a:pt x="103" y="92"/>
                            <a:pt x="121" y="97"/>
                          </a:cubicBezTo>
                          <a:cubicBezTo>
                            <a:pt x="139" y="102"/>
                            <a:pt x="156" y="109"/>
                            <a:pt x="176" y="112"/>
                          </a:cubicBezTo>
                          <a:cubicBezTo>
                            <a:pt x="196" y="115"/>
                            <a:pt x="218" y="115"/>
                            <a:pt x="241" y="114"/>
                          </a:cubicBezTo>
                          <a:cubicBezTo>
                            <a:pt x="264" y="113"/>
                            <a:pt x="289" y="109"/>
                            <a:pt x="313" y="103"/>
                          </a:cubicBezTo>
                          <a:cubicBezTo>
                            <a:pt x="337" y="97"/>
                            <a:pt x="362" y="90"/>
                            <a:pt x="385" y="78"/>
                          </a:cubicBezTo>
                          <a:cubicBezTo>
                            <a:pt x="408" y="66"/>
                            <a:pt x="435" y="41"/>
                            <a:pt x="452" y="29"/>
                          </a:cubicBezTo>
                          <a:cubicBezTo>
                            <a:pt x="469" y="17"/>
                            <a:pt x="479" y="0"/>
                            <a:pt x="485" y="7"/>
                          </a:cubicBezTo>
                          <a:cubicBezTo>
                            <a:pt x="483" y="11"/>
                            <a:pt x="489" y="40"/>
                            <a:pt x="487" y="70"/>
                          </a:cubicBezTo>
                          <a:cubicBezTo>
                            <a:pt x="485" y="100"/>
                            <a:pt x="481" y="151"/>
                            <a:pt x="474" y="190"/>
                          </a:cubicBezTo>
                          <a:cubicBezTo>
                            <a:pt x="467" y="229"/>
                            <a:pt x="455" y="272"/>
                            <a:pt x="444" y="304"/>
                          </a:cubicBezTo>
                          <a:cubicBezTo>
                            <a:pt x="433" y="336"/>
                            <a:pt x="423" y="359"/>
                            <a:pt x="408" y="385"/>
                          </a:cubicBezTo>
                          <a:cubicBezTo>
                            <a:pt x="394" y="411"/>
                            <a:pt x="376" y="438"/>
                            <a:pt x="356" y="458"/>
                          </a:cubicBezTo>
                          <a:cubicBezTo>
                            <a:pt x="336" y="478"/>
                            <a:pt x="313" y="495"/>
                            <a:pt x="289" y="503"/>
                          </a:cubicBezTo>
                          <a:cubicBezTo>
                            <a:pt x="265" y="511"/>
                            <a:pt x="238" y="515"/>
                            <a:pt x="214" y="509"/>
                          </a:cubicBezTo>
                          <a:cubicBezTo>
                            <a:pt x="189" y="503"/>
                            <a:pt x="164" y="488"/>
                            <a:pt x="143" y="469"/>
                          </a:cubicBezTo>
                          <a:cubicBezTo>
                            <a:pt x="122" y="450"/>
                            <a:pt x="104" y="427"/>
                            <a:pt x="87" y="397"/>
                          </a:cubicBezTo>
                          <a:cubicBezTo>
                            <a:pt x="69" y="367"/>
                            <a:pt x="52" y="328"/>
                            <a:pt x="39" y="289"/>
                          </a:cubicBezTo>
                          <a:cubicBezTo>
                            <a:pt x="27" y="250"/>
                            <a:pt x="17" y="204"/>
                            <a:pt x="10" y="161"/>
                          </a:cubicBezTo>
                          <a:cubicBezTo>
                            <a:pt x="4" y="118"/>
                            <a:pt x="0" y="47"/>
                            <a:pt x="0" y="28"/>
                          </a:cubicBezTo>
                          <a:lnTo>
                            <a:pt x="13" y="46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91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3811" y="3076"/>
                      <a:ext cx="487" cy="110"/>
                    </a:xfrm>
                    <a:custGeom>
                      <a:avLst/>
                      <a:gdLst>
                        <a:gd name="T0" fmla="*/ 0 w 979"/>
                        <a:gd name="T1" fmla="*/ 78 h 257"/>
                        <a:gd name="T2" fmla="*/ 101 w 979"/>
                        <a:gd name="T3" fmla="*/ 160 h 257"/>
                        <a:gd name="T4" fmla="*/ 263 w 979"/>
                        <a:gd name="T5" fmla="*/ 232 h 257"/>
                        <a:gd name="T6" fmla="*/ 404 w 979"/>
                        <a:gd name="T7" fmla="*/ 256 h 257"/>
                        <a:gd name="T8" fmla="*/ 608 w 979"/>
                        <a:gd name="T9" fmla="*/ 238 h 257"/>
                        <a:gd name="T10" fmla="*/ 800 w 979"/>
                        <a:gd name="T11" fmla="*/ 160 h 257"/>
                        <a:gd name="T12" fmla="*/ 979 w 979"/>
                        <a:gd name="T13" fmla="*/ 0 h 2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979" h="257">
                          <a:moveTo>
                            <a:pt x="0" y="78"/>
                          </a:moveTo>
                          <a:cubicBezTo>
                            <a:pt x="17" y="92"/>
                            <a:pt x="57" y="134"/>
                            <a:pt x="101" y="160"/>
                          </a:cubicBezTo>
                          <a:cubicBezTo>
                            <a:pt x="145" y="186"/>
                            <a:pt x="213" y="216"/>
                            <a:pt x="263" y="232"/>
                          </a:cubicBezTo>
                          <a:cubicBezTo>
                            <a:pt x="313" y="248"/>
                            <a:pt x="347" y="255"/>
                            <a:pt x="404" y="256"/>
                          </a:cubicBezTo>
                          <a:cubicBezTo>
                            <a:pt x="461" y="257"/>
                            <a:pt x="542" y="254"/>
                            <a:pt x="608" y="238"/>
                          </a:cubicBezTo>
                          <a:cubicBezTo>
                            <a:pt x="674" y="222"/>
                            <a:pt x="738" y="200"/>
                            <a:pt x="800" y="160"/>
                          </a:cubicBezTo>
                          <a:cubicBezTo>
                            <a:pt x="862" y="120"/>
                            <a:pt x="942" y="33"/>
                            <a:pt x="979" y="0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92" name="Oval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1" y="2604"/>
                      <a:ext cx="488" cy="981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accent2"/>
                              </a:gs>
                            </a:gsLst>
                            <a:path path="shape">
                              <a:fillToRect l="50000" t="50000" r="50000" b="50000"/>
                            </a:path>
                          </a:gra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</p:grpSp>
              <p:sp>
                <p:nvSpPr>
                  <p:cNvPr id="34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0" y="1152"/>
                    <a:ext cx="683" cy="1018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35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41" y="1209"/>
                    <a:ext cx="644" cy="958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36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4493" y="1548"/>
                    <a:ext cx="71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37" name="Line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82" y="733"/>
                    <a:ext cx="119" cy="17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38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08" y="1530"/>
                    <a:ext cx="432" cy="643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39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07" y="1541"/>
                    <a:ext cx="106" cy="158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40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3967" y="1549"/>
                    <a:ext cx="36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grpSp>
                <p:nvGrpSpPr>
                  <p:cNvPr id="41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3424" y="1488"/>
                    <a:ext cx="776" cy="764"/>
                    <a:chOff x="3424" y="1488"/>
                    <a:chExt cx="776" cy="764"/>
                  </a:xfrm>
                </p:grpSpPr>
                <p:sp>
                  <p:nvSpPr>
                    <p:cNvPr id="83" name="Oval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5" y="1489"/>
                      <a:ext cx="749" cy="74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333399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84" name="Oval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3" y="1488"/>
                      <a:ext cx="749" cy="749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bg1"/>
                              </a:gs>
                              <a:gs pos="100000">
                                <a:schemeClr val="accent2"/>
                              </a:gs>
                            </a:gsLst>
                            <a:path path="shape">
                              <a:fillToRect l="50000" t="50000" r="50000" b="50000"/>
                            </a:path>
                          </a:gra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85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3424" y="1799"/>
                      <a:ext cx="776" cy="453"/>
                    </a:xfrm>
                    <a:custGeom>
                      <a:avLst/>
                      <a:gdLst>
                        <a:gd name="T0" fmla="*/ 22 w 982"/>
                        <a:gd name="T1" fmla="*/ 106 h 568"/>
                        <a:gd name="T2" fmla="*/ 100 w 982"/>
                        <a:gd name="T3" fmla="*/ 166 h 568"/>
                        <a:gd name="T4" fmla="*/ 262 w 982"/>
                        <a:gd name="T5" fmla="*/ 238 h 568"/>
                        <a:gd name="T6" fmla="*/ 403 w 982"/>
                        <a:gd name="T7" fmla="*/ 262 h 568"/>
                        <a:gd name="T8" fmla="*/ 607 w 982"/>
                        <a:gd name="T9" fmla="*/ 244 h 568"/>
                        <a:gd name="T10" fmla="*/ 769 w 982"/>
                        <a:gd name="T11" fmla="*/ 183 h 568"/>
                        <a:gd name="T12" fmla="*/ 907 w 982"/>
                        <a:gd name="T13" fmla="*/ 82 h 568"/>
                        <a:gd name="T14" fmla="*/ 978 w 982"/>
                        <a:gd name="T15" fmla="*/ 7 h 568"/>
                        <a:gd name="T16" fmla="*/ 978 w 982"/>
                        <a:gd name="T17" fmla="*/ 123 h 568"/>
                        <a:gd name="T18" fmla="*/ 952 w 982"/>
                        <a:gd name="T19" fmla="*/ 243 h 568"/>
                        <a:gd name="T20" fmla="*/ 891 w 982"/>
                        <a:gd name="T21" fmla="*/ 357 h 568"/>
                        <a:gd name="T22" fmla="*/ 820 w 982"/>
                        <a:gd name="T23" fmla="*/ 438 h 568"/>
                        <a:gd name="T24" fmla="*/ 715 w 982"/>
                        <a:gd name="T25" fmla="*/ 511 h 568"/>
                        <a:gd name="T26" fmla="*/ 580 w 982"/>
                        <a:gd name="T27" fmla="*/ 556 h 568"/>
                        <a:gd name="T28" fmla="*/ 429 w 982"/>
                        <a:gd name="T29" fmla="*/ 562 h 568"/>
                        <a:gd name="T30" fmla="*/ 288 w 982"/>
                        <a:gd name="T31" fmla="*/ 522 h 568"/>
                        <a:gd name="T32" fmla="*/ 174 w 982"/>
                        <a:gd name="T33" fmla="*/ 450 h 568"/>
                        <a:gd name="T34" fmla="*/ 79 w 982"/>
                        <a:gd name="T35" fmla="*/ 342 h 568"/>
                        <a:gd name="T36" fmla="*/ 21 w 982"/>
                        <a:gd name="T37" fmla="*/ 214 h 568"/>
                        <a:gd name="T38" fmla="*/ 0 w 982"/>
                        <a:gd name="T39" fmla="*/ 81 h 568"/>
                        <a:gd name="T40" fmla="*/ 22 w 982"/>
                        <a:gd name="T41" fmla="*/ 106 h 5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982" h="568">
                          <a:moveTo>
                            <a:pt x="22" y="106"/>
                          </a:moveTo>
                          <a:cubicBezTo>
                            <a:pt x="39" y="120"/>
                            <a:pt x="60" y="144"/>
                            <a:pt x="100" y="166"/>
                          </a:cubicBezTo>
                          <a:cubicBezTo>
                            <a:pt x="140" y="188"/>
                            <a:pt x="212" y="222"/>
                            <a:pt x="262" y="238"/>
                          </a:cubicBezTo>
                          <a:cubicBezTo>
                            <a:pt x="312" y="254"/>
                            <a:pt x="346" y="261"/>
                            <a:pt x="403" y="262"/>
                          </a:cubicBezTo>
                          <a:cubicBezTo>
                            <a:pt x="460" y="263"/>
                            <a:pt x="546" y="257"/>
                            <a:pt x="607" y="244"/>
                          </a:cubicBezTo>
                          <a:cubicBezTo>
                            <a:pt x="668" y="231"/>
                            <a:pt x="719" y="210"/>
                            <a:pt x="769" y="183"/>
                          </a:cubicBezTo>
                          <a:cubicBezTo>
                            <a:pt x="819" y="156"/>
                            <a:pt x="872" y="111"/>
                            <a:pt x="907" y="82"/>
                          </a:cubicBezTo>
                          <a:cubicBezTo>
                            <a:pt x="942" y="53"/>
                            <a:pt x="966" y="0"/>
                            <a:pt x="978" y="7"/>
                          </a:cubicBezTo>
                          <a:cubicBezTo>
                            <a:pt x="973" y="11"/>
                            <a:pt x="982" y="84"/>
                            <a:pt x="978" y="123"/>
                          </a:cubicBezTo>
                          <a:cubicBezTo>
                            <a:pt x="974" y="162"/>
                            <a:pt x="966" y="204"/>
                            <a:pt x="952" y="243"/>
                          </a:cubicBezTo>
                          <a:cubicBezTo>
                            <a:pt x="938" y="282"/>
                            <a:pt x="913" y="325"/>
                            <a:pt x="891" y="357"/>
                          </a:cubicBezTo>
                          <a:cubicBezTo>
                            <a:pt x="869" y="389"/>
                            <a:pt x="849" y="412"/>
                            <a:pt x="820" y="438"/>
                          </a:cubicBezTo>
                          <a:cubicBezTo>
                            <a:pt x="791" y="464"/>
                            <a:pt x="755" y="491"/>
                            <a:pt x="715" y="511"/>
                          </a:cubicBezTo>
                          <a:cubicBezTo>
                            <a:pt x="675" y="531"/>
                            <a:pt x="628" y="548"/>
                            <a:pt x="580" y="556"/>
                          </a:cubicBezTo>
                          <a:cubicBezTo>
                            <a:pt x="532" y="564"/>
                            <a:pt x="478" y="568"/>
                            <a:pt x="429" y="562"/>
                          </a:cubicBezTo>
                          <a:cubicBezTo>
                            <a:pt x="380" y="556"/>
                            <a:pt x="330" y="541"/>
                            <a:pt x="288" y="522"/>
                          </a:cubicBezTo>
                          <a:cubicBezTo>
                            <a:pt x="246" y="503"/>
                            <a:pt x="209" y="480"/>
                            <a:pt x="174" y="450"/>
                          </a:cubicBezTo>
                          <a:cubicBezTo>
                            <a:pt x="139" y="420"/>
                            <a:pt x="104" y="381"/>
                            <a:pt x="79" y="342"/>
                          </a:cubicBezTo>
                          <a:cubicBezTo>
                            <a:pt x="54" y="303"/>
                            <a:pt x="34" y="257"/>
                            <a:pt x="21" y="214"/>
                          </a:cubicBezTo>
                          <a:cubicBezTo>
                            <a:pt x="8" y="171"/>
                            <a:pt x="0" y="99"/>
                            <a:pt x="0" y="81"/>
                          </a:cubicBezTo>
                          <a:lnTo>
                            <a:pt x="22" y="106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86" name="Freeform 107"/>
                    <p:cNvSpPr>
                      <a:spLocks/>
                    </p:cNvSpPr>
                    <p:nvPr/>
                  </p:nvSpPr>
                  <p:spPr bwMode="auto">
                    <a:xfrm rot="10800000" flipV="1">
                      <a:off x="3992" y="1580"/>
                      <a:ext cx="193" cy="546"/>
                    </a:xfrm>
                    <a:custGeom>
                      <a:avLst/>
                      <a:gdLst>
                        <a:gd name="T0" fmla="*/ 84 w 252"/>
                        <a:gd name="T1" fmla="*/ 643 h 715"/>
                        <a:gd name="T2" fmla="*/ 24 w 252"/>
                        <a:gd name="T3" fmla="*/ 519 h 715"/>
                        <a:gd name="T4" fmla="*/ 1 w 252"/>
                        <a:gd name="T5" fmla="*/ 351 h 715"/>
                        <a:gd name="T6" fmla="*/ 30 w 252"/>
                        <a:gd name="T7" fmla="*/ 205 h 715"/>
                        <a:gd name="T8" fmla="*/ 100 w 252"/>
                        <a:gd name="T9" fmla="*/ 73 h 715"/>
                        <a:gd name="T10" fmla="*/ 166 w 252"/>
                        <a:gd name="T11" fmla="*/ 4 h 715"/>
                        <a:gd name="T12" fmla="*/ 225 w 252"/>
                        <a:gd name="T13" fmla="*/ 171 h 715"/>
                        <a:gd name="T14" fmla="*/ 249 w 252"/>
                        <a:gd name="T15" fmla="*/ 337 h 715"/>
                        <a:gd name="T16" fmla="*/ 241 w 252"/>
                        <a:gd name="T17" fmla="*/ 514 h 715"/>
                        <a:gd name="T18" fmla="*/ 199 w 252"/>
                        <a:gd name="T19" fmla="*/ 636 h 715"/>
                        <a:gd name="T20" fmla="*/ 142 w 252"/>
                        <a:gd name="T21" fmla="*/ 712 h 715"/>
                        <a:gd name="T22" fmla="*/ 84 w 252"/>
                        <a:gd name="T23" fmla="*/ 643 h 7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52" h="715">
                          <a:moveTo>
                            <a:pt x="84" y="643"/>
                          </a:moveTo>
                          <a:cubicBezTo>
                            <a:pt x="64" y="611"/>
                            <a:pt x="38" y="568"/>
                            <a:pt x="24" y="519"/>
                          </a:cubicBezTo>
                          <a:cubicBezTo>
                            <a:pt x="10" y="470"/>
                            <a:pt x="0" y="403"/>
                            <a:pt x="1" y="351"/>
                          </a:cubicBezTo>
                          <a:cubicBezTo>
                            <a:pt x="2" y="299"/>
                            <a:pt x="14" y="251"/>
                            <a:pt x="30" y="205"/>
                          </a:cubicBezTo>
                          <a:cubicBezTo>
                            <a:pt x="46" y="159"/>
                            <a:pt x="77" y="106"/>
                            <a:pt x="100" y="73"/>
                          </a:cubicBezTo>
                          <a:cubicBezTo>
                            <a:pt x="123" y="40"/>
                            <a:pt x="163" y="0"/>
                            <a:pt x="166" y="4"/>
                          </a:cubicBezTo>
                          <a:cubicBezTo>
                            <a:pt x="198" y="57"/>
                            <a:pt x="212" y="120"/>
                            <a:pt x="225" y="171"/>
                          </a:cubicBezTo>
                          <a:cubicBezTo>
                            <a:pt x="239" y="226"/>
                            <a:pt x="246" y="280"/>
                            <a:pt x="249" y="337"/>
                          </a:cubicBezTo>
                          <a:cubicBezTo>
                            <a:pt x="252" y="394"/>
                            <a:pt x="249" y="464"/>
                            <a:pt x="241" y="514"/>
                          </a:cubicBezTo>
                          <a:cubicBezTo>
                            <a:pt x="233" y="564"/>
                            <a:pt x="216" y="603"/>
                            <a:pt x="199" y="636"/>
                          </a:cubicBezTo>
                          <a:cubicBezTo>
                            <a:pt x="182" y="669"/>
                            <a:pt x="142" y="715"/>
                            <a:pt x="142" y="712"/>
                          </a:cubicBezTo>
                          <a:cubicBezTo>
                            <a:pt x="142" y="711"/>
                            <a:pt x="104" y="675"/>
                            <a:pt x="84" y="64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8100" cap="flat" cmpd="sng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87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3974" y="1576"/>
                      <a:ext cx="87" cy="556"/>
                    </a:xfrm>
                    <a:custGeom>
                      <a:avLst/>
                      <a:gdLst>
                        <a:gd name="T0" fmla="*/ 90 w 114"/>
                        <a:gd name="T1" fmla="*/ 621 h 728"/>
                        <a:gd name="T2" fmla="*/ 84 w 114"/>
                        <a:gd name="T3" fmla="*/ 540 h 728"/>
                        <a:gd name="T4" fmla="*/ 78 w 114"/>
                        <a:gd name="T5" fmla="*/ 426 h 728"/>
                        <a:gd name="T6" fmla="*/ 81 w 114"/>
                        <a:gd name="T7" fmla="*/ 291 h 728"/>
                        <a:gd name="T8" fmla="*/ 84 w 114"/>
                        <a:gd name="T9" fmla="*/ 138 h 728"/>
                        <a:gd name="T10" fmla="*/ 86 w 114"/>
                        <a:gd name="T11" fmla="*/ 6 h 728"/>
                        <a:gd name="T12" fmla="*/ 27 w 114"/>
                        <a:gd name="T13" fmla="*/ 173 h 728"/>
                        <a:gd name="T14" fmla="*/ 3 w 114"/>
                        <a:gd name="T15" fmla="*/ 339 h 728"/>
                        <a:gd name="T16" fmla="*/ 11 w 114"/>
                        <a:gd name="T17" fmla="*/ 516 h 728"/>
                        <a:gd name="T18" fmla="*/ 52 w 114"/>
                        <a:gd name="T19" fmla="*/ 643 h 728"/>
                        <a:gd name="T20" fmla="*/ 114 w 114"/>
                        <a:gd name="T21" fmla="*/ 724 h 728"/>
                        <a:gd name="T22" fmla="*/ 90 w 114"/>
                        <a:gd name="T23" fmla="*/ 621 h 7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14" h="728">
                          <a:moveTo>
                            <a:pt x="90" y="621"/>
                          </a:moveTo>
                          <a:cubicBezTo>
                            <a:pt x="86" y="592"/>
                            <a:pt x="86" y="572"/>
                            <a:pt x="84" y="540"/>
                          </a:cubicBezTo>
                          <a:cubicBezTo>
                            <a:pt x="82" y="508"/>
                            <a:pt x="78" y="467"/>
                            <a:pt x="78" y="426"/>
                          </a:cubicBezTo>
                          <a:cubicBezTo>
                            <a:pt x="78" y="385"/>
                            <a:pt x="80" y="339"/>
                            <a:pt x="81" y="291"/>
                          </a:cubicBezTo>
                          <a:cubicBezTo>
                            <a:pt x="82" y="243"/>
                            <a:pt x="83" y="185"/>
                            <a:pt x="84" y="138"/>
                          </a:cubicBezTo>
                          <a:cubicBezTo>
                            <a:pt x="85" y="91"/>
                            <a:pt x="95" y="0"/>
                            <a:pt x="86" y="6"/>
                          </a:cubicBezTo>
                          <a:cubicBezTo>
                            <a:pt x="54" y="59"/>
                            <a:pt x="40" y="122"/>
                            <a:pt x="27" y="173"/>
                          </a:cubicBezTo>
                          <a:cubicBezTo>
                            <a:pt x="13" y="228"/>
                            <a:pt x="6" y="282"/>
                            <a:pt x="3" y="339"/>
                          </a:cubicBezTo>
                          <a:cubicBezTo>
                            <a:pt x="0" y="396"/>
                            <a:pt x="3" y="465"/>
                            <a:pt x="11" y="516"/>
                          </a:cubicBezTo>
                          <a:cubicBezTo>
                            <a:pt x="19" y="567"/>
                            <a:pt x="35" y="608"/>
                            <a:pt x="52" y="643"/>
                          </a:cubicBezTo>
                          <a:cubicBezTo>
                            <a:pt x="69" y="678"/>
                            <a:pt x="108" y="728"/>
                            <a:pt x="114" y="724"/>
                          </a:cubicBezTo>
                          <a:cubicBezTo>
                            <a:pt x="114" y="723"/>
                            <a:pt x="95" y="642"/>
                            <a:pt x="90" y="621"/>
                          </a:cubicBezTo>
                          <a:close/>
                        </a:path>
                      </a:pathLst>
                    </a:custGeom>
                    <a:solidFill>
                      <a:srgbClr val="009999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8100" cap="flat" cmpd="sng">
                          <a:solidFill>
                            <a:schemeClr val="bg1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88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3435" y="1872"/>
                      <a:ext cx="603" cy="136"/>
                    </a:xfrm>
                    <a:custGeom>
                      <a:avLst/>
                      <a:gdLst>
                        <a:gd name="T0" fmla="*/ 0 w 790"/>
                        <a:gd name="T1" fmla="*/ 0 h 179"/>
                        <a:gd name="T2" fmla="*/ 101 w 790"/>
                        <a:gd name="T3" fmla="*/ 82 h 179"/>
                        <a:gd name="T4" fmla="*/ 263 w 790"/>
                        <a:gd name="T5" fmla="*/ 154 h 179"/>
                        <a:gd name="T6" fmla="*/ 404 w 790"/>
                        <a:gd name="T7" fmla="*/ 178 h 179"/>
                        <a:gd name="T8" fmla="*/ 608 w 790"/>
                        <a:gd name="T9" fmla="*/ 160 h 179"/>
                        <a:gd name="T10" fmla="*/ 714 w 790"/>
                        <a:gd name="T11" fmla="*/ 123 h 179"/>
                        <a:gd name="T12" fmla="*/ 768 w 790"/>
                        <a:gd name="T13" fmla="*/ 60 h 179"/>
                        <a:gd name="T14" fmla="*/ 790 w 790"/>
                        <a:gd name="T15" fmla="*/ 42 h 1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90" h="179">
                          <a:moveTo>
                            <a:pt x="0" y="0"/>
                          </a:moveTo>
                          <a:cubicBezTo>
                            <a:pt x="17" y="14"/>
                            <a:pt x="57" y="56"/>
                            <a:pt x="101" y="82"/>
                          </a:cubicBezTo>
                          <a:cubicBezTo>
                            <a:pt x="145" y="108"/>
                            <a:pt x="213" y="138"/>
                            <a:pt x="263" y="154"/>
                          </a:cubicBezTo>
                          <a:cubicBezTo>
                            <a:pt x="313" y="170"/>
                            <a:pt x="347" y="177"/>
                            <a:pt x="404" y="178"/>
                          </a:cubicBezTo>
                          <a:cubicBezTo>
                            <a:pt x="461" y="179"/>
                            <a:pt x="556" y="169"/>
                            <a:pt x="608" y="160"/>
                          </a:cubicBezTo>
                          <a:cubicBezTo>
                            <a:pt x="660" y="151"/>
                            <a:pt x="687" y="140"/>
                            <a:pt x="714" y="123"/>
                          </a:cubicBezTo>
                          <a:cubicBezTo>
                            <a:pt x="741" y="106"/>
                            <a:pt x="755" y="73"/>
                            <a:pt x="768" y="60"/>
                          </a:cubicBezTo>
                          <a:cubicBezTo>
                            <a:pt x="781" y="47"/>
                            <a:pt x="785" y="46"/>
                            <a:pt x="790" y="42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</p:grpSp>
              <p:sp>
                <p:nvSpPr>
                  <p:cNvPr id="42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21" y="1404"/>
                    <a:ext cx="172" cy="256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43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4013" y="1697"/>
                    <a:ext cx="96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44" name="Freeform 112"/>
                  <p:cNvSpPr>
                    <a:spLocks/>
                  </p:cNvSpPr>
                  <p:nvPr/>
                </p:nvSpPr>
                <p:spPr bwMode="auto">
                  <a:xfrm>
                    <a:off x="3943" y="1987"/>
                    <a:ext cx="968" cy="2"/>
                  </a:xfrm>
                  <a:custGeom>
                    <a:avLst/>
                    <a:gdLst>
                      <a:gd name="T0" fmla="*/ 0 w 1266"/>
                      <a:gd name="T1" fmla="*/ 3 h 3"/>
                      <a:gd name="T2" fmla="*/ 1266 w 1266"/>
                      <a:gd name="T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266" h="3">
                        <a:moveTo>
                          <a:pt x="0" y="3"/>
                        </a:moveTo>
                        <a:lnTo>
                          <a:pt x="1266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99CC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45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4002" y="1842"/>
                    <a:ext cx="10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46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88" y="1688"/>
                    <a:ext cx="325" cy="485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47" name="Line 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77" y="2014"/>
                    <a:ext cx="106" cy="159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48" name="Line 1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60" y="1979"/>
                    <a:ext cx="126" cy="19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49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173"/>
                    <a:ext cx="152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50" name="Freeform 118"/>
                  <p:cNvSpPr>
                    <a:spLocks/>
                  </p:cNvSpPr>
                  <p:nvPr/>
                </p:nvSpPr>
                <p:spPr bwMode="auto">
                  <a:xfrm>
                    <a:off x="3491" y="2018"/>
                    <a:ext cx="273" cy="236"/>
                  </a:xfrm>
                  <a:custGeom>
                    <a:avLst/>
                    <a:gdLst>
                      <a:gd name="T0" fmla="*/ 430 w 720"/>
                      <a:gd name="T1" fmla="*/ 0 h 622"/>
                      <a:gd name="T2" fmla="*/ 177 w 720"/>
                      <a:gd name="T3" fmla="*/ 379 h 622"/>
                      <a:gd name="T4" fmla="*/ 0 w 720"/>
                      <a:gd name="T5" fmla="*/ 379 h 622"/>
                      <a:gd name="T6" fmla="*/ 168 w 720"/>
                      <a:gd name="T7" fmla="*/ 622 h 622"/>
                      <a:gd name="T8" fmla="*/ 631 w 720"/>
                      <a:gd name="T9" fmla="*/ 379 h 622"/>
                      <a:gd name="T10" fmla="*/ 465 w 720"/>
                      <a:gd name="T11" fmla="*/ 382 h 622"/>
                      <a:gd name="T12" fmla="*/ 720 w 720"/>
                      <a:gd name="T13" fmla="*/ 0 h 622"/>
                      <a:gd name="T14" fmla="*/ 430 w 720"/>
                      <a:gd name="T15" fmla="*/ 0 h 6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20" h="622">
                        <a:moveTo>
                          <a:pt x="430" y="0"/>
                        </a:moveTo>
                        <a:lnTo>
                          <a:pt x="177" y="379"/>
                        </a:lnTo>
                        <a:lnTo>
                          <a:pt x="0" y="379"/>
                        </a:lnTo>
                        <a:lnTo>
                          <a:pt x="168" y="622"/>
                        </a:lnTo>
                        <a:lnTo>
                          <a:pt x="631" y="379"/>
                        </a:lnTo>
                        <a:lnTo>
                          <a:pt x="465" y="382"/>
                        </a:lnTo>
                        <a:lnTo>
                          <a:pt x="720" y="0"/>
                        </a:lnTo>
                        <a:lnTo>
                          <a:pt x="430" y="0"/>
                        </a:lnTo>
                        <a:close/>
                      </a:path>
                    </a:pathLst>
                  </a:custGeom>
                  <a:solidFill>
                    <a:srgbClr val="BBE0E3"/>
                  </a:solidFill>
                  <a:ln w="9525" cap="flat" cmpd="sng">
                    <a:prstDash val="solid"/>
                    <a:round/>
                    <a:headEnd/>
                    <a:tailEnd/>
                  </a:ln>
                  <a:effectLst/>
                  <a:scene3d>
                    <a:camera prst="legacyPerspectiveTopRight">
                      <a:rot lat="20099999" lon="21299999" rev="0"/>
                    </a:camera>
                    <a:lightRig rig="legacyFlat1" dir="t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BBE0E3"/>
                    </a:extrusion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flatTx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grpSp>
                <p:nvGrpSpPr>
                  <p:cNvPr id="51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3989" y="1244"/>
                    <a:ext cx="895" cy="260"/>
                    <a:chOff x="4074" y="2980"/>
                    <a:chExt cx="1170" cy="341"/>
                  </a:xfrm>
                </p:grpSpPr>
                <p:sp>
                  <p:nvSpPr>
                    <p:cNvPr id="70" name="Line 1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03" y="3046"/>
                      <a:ext cx="71" cy="10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71" name="Line 1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31" y="2980"/>
                      <a:ext cx="183" cy="15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72" name="Line 1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12" y="3148"/>
                      <a:ext cx="287" cy="7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73" name="Line 1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12" y="3268"/>
                      <a:ext cx="332" cy="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74" name="Line 12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89" y="3007"/>
                      <a:ext cx="298" cy="1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75" name="Line 1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096" y="3161"/>
                      <a:ext cx="323" cy="7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76" name="Line 12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074" y="3316"/>
                      <a:ext cx="287" cy="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77" name="Line 12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338" y="3264"/>
                      <a:ext cx="206" cy="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78" name="Line 12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361" y="3139"/>
                      <a:ext cx="183" cy="5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79" name="Line 12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544" y="3069"/>
                      <a:ext cx="68" cy="7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80" name="Line 1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74" y="3131"/>
                      <a:ext cx="125" cy="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81" name="Line 1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63" y="3237"/>
                      <a:ext cx="206" cy="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82" name="Line 13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512" y="3215"/>
                      <a:ext cx="115" cy="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99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</p:grpSp>
              <p:grpSp>
                <p:nvGrpSpPr>
                  <p:cNvPr id="52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4004" y="1578"/>
                    <a:ext cx="860" cy="261"/>
                    <a:chOff x="3886" y="3532"/>
                    <a:chExt cx="1125" cy="341"/>
                  </a:xfrm>
                </p:grpSpPr>
                <p:sp>
                  <p:nvSpPr>
                    <p:cNvPr id="57" name="Line 134"/>
                    <p:cNvSpPr>
                      <a:spLocks noChangeShapeType="1"/>
                    </p:cNvSpPr>
                    <p:nvPr/>
                  </p:nvSpPr>
                  <p:spPr bwMode="auto">
                    <a:xfrm rot="10800000" flipV="1">
                      <a:off x="4302" y="3667"/>
                      <a:ext cx="76" cy="13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58" name="Line 135"/>
                    <p:cNvSpPr>
                      <a:spLocks noChangeShapeType="1"/>
                    </p:cNvSpPr>
                    <p:nvPr/>
                  </p:nvSpPr>
                  <p:spPr bwMode="auto">
                    <a:xfrm rot="10800000" flipV="1">
                      <a:off x="4071" y="3718"/>
                      <a:ext cx="183" cy="15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59" name="Line 136"/>
                    <p:cNvSpPr>
                      <a:spLocks noChangeShapeType="1"/>
                    </p:cNvSpPr>
                    <p:nvPr/>
                  </p:nvSpPr>
                  <p:spPr bwMode="auto">
                    <a:xfrm rot="10800000" flipV="1">
                      <a:off x="3886" y="3630"/>
                      <a:ext cx="287" cy="7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60" name="Line 137"/>
                    <p:cNvSpPr>
                      <a:spLocks noChangeShapeType="1"/>
                    </p:cNvSpPr>
                    <p:nvPr/>
                  </p:nvSpPr>
                  <p:spPr bwMode="auto">
                    <a:xfrm rot="10800000" flipV="1">
                      <a:off x="3955" y="3564"/>
                      <a:ext cx="219" cy="1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61" name="Line 138"/>
                    <p:cNvSpPr>
                      <a:spLocks noChangeShapeType="1"/>
                    </p:cNvSpPr>
                    <p:nvPr/>
                  </p:nvSpPr>
                  <p:spPr bwMode="auto">
                    <a:xfrm rot="10800000" flipH="1" flipV="1">
                      <a:off x="4599" y="3723"/>
                      <a:ext cx="298" cy="1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62" name="Line 139"/>
                    <p:cNvSpPr>
                      <a:spLocks noChangeShapeType="1"/>
                    </p:cNvSpPr>
                    <p:nvPr/>
                  </p:nvSpPr>
                  <p:spPr bwMode="auto">
                    <a:xfrm rot="10800000" flipH="1" flipV="1">
                      <a:off x="4666" y="3617"/>
                      <a:ext cx="323" cy="7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63" name="Line 140"/>
                    <p:cNvSpPr>
                      <a:spLocks noChangeShapeType="1"/>
                    </p:cNvSpPr>
                    <p:nvPr/>
                  </p:nvSpPr>
                  <p:spPr bwMode="auto">
                    <a:xfrm rot="10800000" flipH="1" flipV="1">
                      <a:off x="4724" y="3532"/>
                      <a:ext cx="287" cy="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64" name="Line 141"/>
                    <p:cNvSpPr>
                      <a:spLocks noChangeShapeType="1"/>
                    </p:cNvSpPr>
                    <p:nvPr/>
                  </p:nvSpPr>
                  <p:spPr bwMode="auto">
                    <a:xfrm rot="10800000" flipH="1" flipV="1">
                      <a:off x="4542" y="3568"/>
                      <a:ext cx="206" cy="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65" name="Line 142"/>
                    <p:cNvSpPr>
                      <a:spLocks noChangeShapeType="1"/>
                    </p:cNvSpPr>
                    <p:nvPr/>
                  </p:nvSpPr>
                  <p:spPr bwMode="auto">
                    <a:xfrm rot="10800000" flipH="1" flipV="1">
                      <a:off x="4541" y="3661"/>
                      <a:ext cx="183" cy="5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66" name="Line 143"/>
                    <p:cNvSpPr>
                      <a:spLocks noChangeShapeType="1"/>
                    </p:cNvSpPr>
                    <p:nvPr/>
                  </p:nvSpPr>
                  <p:spPr bwMode="auto">
                    <a:xfrm rot="10800000" flipH="1" flipV="1">
                      <a:off x="4474" y="3705"/>
                      <a:ext cx="68" cy="7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67" name="Line 144"/>
                    <p:cNvSpPr>
                      <a:spLocks noChangeShapeType="1"/>
                    </p:cNvSpPr>
                    <p:nvPr/>
                  </p:nvSpPr>
                  <p:spPr bwMode="auto">
                    <a:xfrm rot="10800000" flipV="1">
                      <a:off x="4186" y="3679"/>
                      <a:ext cx="125" cy="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68" name="Line 145"/>
                    <p:cNvSpPr>
                      <a:spLocks noChangeShapeType="1"/>
                    </p:cNvSpPr>
                    <p:nvPr/>
                  </p:nvSpPr>
                  <p:spPr bwMode="auto">
                    <a:xfrm rot="10800000" flipV="1">
                      <a:off x="4117" y="3603"/>
                      <a:ext cx="206" cy="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69" name="Line 146"/>
                    <p:cNvSpPr>
                      <a:spLocks noChangeShapeType="1"/>
                    </p:cNvSpPr>
                    <p:nvPr/>
                  </p:nvSpPr>
                  <p:spPr bwMode="auto">
                    <a:xfrm rot="10800000" flipH="1" flipV="1">
                      <a:off x="4458" y="3603"/>
                      <a:ext cx="115" cy="3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CCFF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kumimoji="0" lang="ja-JP" altLang="en-US" sz="2400" kern="0" smtClean="0">
                        <a:solidFill>
                          <a:srgbClr val="000000"/>
                        </a:solidFill>
                        <a:latin typeface="Times New Roman" pitchFamily="18" charset="0"/>
                        <a:ea typeface="ＭＳ Ｐゴシック" panose="020B0600070205080204" pitchFamily="50" charset="-128"/>
                      </a:endParaRPr>
                    </a:p>
                  </p:txBody>
                </p:sp>
              </p:grpSp>
              <p:sp>
                <p:nvSpPr>
                  <p:cNvPr id="53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3359" y="1989"/>
                    <a:ext cx="25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54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5313" y="1108"/>
                    <a:ext cx="19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55" name="Line 1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94" y="811"/>
                    <a:ext cx="78" cy="117"/>
                  </a:xfrm>
                  <a:prstGeom prst="line">
                    <a:avLst/>
                  </a:prstGeom>
                  <a:noFill/>
                  <a:ln w="9525">
                    <a:solidFill>
                      <a:srgbClr val="99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56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4604" y="2175"/>
                    <a:ext cx="31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0" lang="ja-JP" altLang="en-US" sz="2400" kern="0" smtClean="0">
                      <a:solidFill>
                        <a:srgbClr val="000000"/>
                      </a:solidFill>
                      <a:latin typeface="Times New Roman" pitchFamily="18" charset="0"/>
                      <a:ea typeface="ＭＳ Ｐゴシック" panose="020B0600070205080204" pitchFamily="50" charset="-128"/>
                    </a:endParaRPr>
                  </a:p>
                </p:txBody>
              </p:sp>
            </p:grpSp>
            <p:sp>
              <p:nvSpPr>
                <p:cNvPr id="10" name="Line 151"/>
                <p:cNvSpPr>
                  <a:spLocks noChangeShapeType="1"/>
                </p:cNvSpPr>
                <p:nvPr/>
              </p:nvSpPr>
              <p:spPr bwMode="auto">
                <a:xfrm flipH="1" flipV="1">
                  <a:off x="1872" y="1440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rgbClr val="99CC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0" lang="ja-JP" altLang="en-US" sz="2400" kern="0" smtClean="0">
                    <a:solidFill>
                      <a:srgbClr val="000000"/>
                    </a:solidFill>
                    <a:latin typeface="Times New Roman" pitchFamily="18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1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1776" y="1584"/>
                  <a:ext cx="720" cy="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kumimoji="0" lang="ja-JP" altLang="en-US" sz="1600" kern="0" smtClean="0">
                      <a:solidFill>
                        <a:srgbClr val="000066"/>
                      </a:solidFill>
                      <a:latin typeface="Wingdings" pitchFamily="2" charset="2"/>
                      <a:ea typeface="ＭＳ Ｐゴシック" panose="020B0600070205080204" pitchFamily="50" charset="-128"/>
                    </a:rPr>
                    <a:t>反応平面</a:t>
                  </a:r>
                </a:p>
              </p:txBody>
            </p:sp>
            <p:sp>
              <p:nvSpPr>
                <p:cNvPr id="12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240" y="518"/>
                  <a:ext cx="1776" cy="2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kumimoji="0" lang="ja-JP" altLang="en-US" sz="2000" kern="0" smtClean="0">
                      <a:solidFill>
                        <a:srgbClr val="000000"/>
                      </a:solidFill>
                      <a:latin typeface="Wingdings" pitchFamily="2" charset="2"/>
                      <a:ea typeface="ＭＳ Ｐゴシック" panose="020B0600070205080204" pitchFamily="50" charset="-128"/>
                    </a:rPr>
                    <a:t>非中心衝突</a:t>
                  </a:r>
                </a:p>
              </p:txBody>
            </p:sp>
          </p:grpSp>
          <p:sp>
            <p:nvSpPr>
              <p:cNvPr id="7" name="Line 154"/>
              <p:cNvSpPr>
                <a:spLocks noChangeShapeType="1"/>
              </p:cNvSpPr>
              <p:nvPr/>
            </p:nvSpPr>
            <p:spPr bwMode="auto">
              <a:xfrm flipV="1">
                <a:off x="113" y="1842"/>
                <a:ext cx="0" cy="27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ja-JP" altLang="en-US" sz="2400" kern="0" smtClean="0">
                  <a:solidFill>
                    <a:srgbClr val="000000"/>
                  </a:solidFill>
                  <a:latin typeface="Times New Roman" pitchFamily="18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" name="Text Box 155"/>
              <p:cNvSpPr txBox="1">
                <a:spLocks noChangeArrowheads="1"/>
              </p:cNvSpPr>
              <p:nvPr/>
            </p:nvSpPr>
            <p:spPr bwMode="auto">
              <a:xfrm>
                <a:off x="22" y="1650"/>
                <a:ext cx="15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kumimoji="0" lang="ja-JP" altLang="en-US" sz="1400" kern="0" smtClean="0">
                    <a:solidFill>
                      <a:srgbClr val="000000"/>
                    </a:solidFill>
                    <a:latin typeface="Arial" charset="0"/>
                    <a:ea typeface="ＭＳ Ｐゴシック" panose="020B0600070205080204" pitchFamily="50" charset="-128"/>
                  </a:rPr>
                  <a:t>Ｙ</a:t>
                </a:r>
              </a:p>
            </p:txBody>
          </p:sp>
        </p:grpSp>
      </p:grpSp>
      <p:sp>
        <p:nvSpPr>
          <p:cNvPr id="104" name="角丸四角形 103"/>
          <p:cNvSpPr/>
          <p:nvPr/>
        </p:nvSpPr>
        <p:spPr>
          <a:xfrm>
            <a:off x="4355976" y="3115320"/>
            <a:ext cx="4680520" cy="11067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Text Box 194"/>
          <p:cNvSpPr txBox="1">
            <a:spLocks noChangeArrowheads="1"/>
          </p:cNvSpPr>
          <p:nvPr/>
        </p:nvSpPr>
        <p:spPr bwMode="auto">
          <a:xfrm>
            <a:off x="4382351" y="1660952"/>
            <a:ext cx="44935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 smtClean="0">
                <a:latin typeface="Arial" charset="0"/>
              </a:rPr>
              <a:t>非中心衝突では、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 smtClean="0">
                <a:latin typeface="Arial" charset="0"/>
              </a:rPr>
              <a:t>粒子は非等方的に放出される。</a:t>
            </a:r>
          </a:p>
        </p:txBody>
      </p:sp>
      <p:pic>
        <p:nvPicPr>
          <p:cNvPr id="108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frac{dN}{d\phi}&#10;\sim 1 + v_1 \cos\phi&#10;+v_2 \cos 2\phi + \cdots&#10;\end{align*}&lt;/body&gt;&#10;  &lt;fcolor&gt;FFFFFFFF&lt;/fcolor&gt;&#10;  &lt;bcolor&gt;FFFFFFFF&lt;/bcolor&gt;&#10;  &lt;transparent&gt;True&lt;/transparent&gt;&#10;  &lt;resolution&gt;1800&lt;/resolution&gt;&#10;  &lt;imageh&gt;562&lt;/imageh&gt;&#10;  &lt;imagew&gt;3745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48" y="3396553"/>
            <a:ext cx="4304246" cy="645924"/>
          </a:xfrm>
          <a:prstGeom prst="rect">
            <a:avLst/>
          </a:prstGeom>
        </p:spPr>
      </p:pic>
      <p:sp>
        <p:nvSpPr>
          <p:cNvPr id="109" name="テキスト ボックス 108"/>
          <p:cNvSpPr txBox="1"/>
          <p:nvPr/>
        </p:nvSpPr>
        <p:spPr>
          <a:xfrm>
            <a:off x="4935826" y="2748291"/>
            <a:ext cx="264687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角度方向の異方性</a:t>
            </a:r>
            <a:endParaRPr kumimoji="1" lang="ja-JP" altLang="en-US" sz="2400" dirty="0"/>
          </a:p>
        </p:txBody>
      </p:sp>
      <p:sp>
        <p:nvSpPr>
          <p:cNvPr id="110" name="Oval 5"/>
          <p:cNvSpPr>
            <a:spLocks noChangeArrowheads="1"/>
          </p:cNvSpPr>
          <p:nvPr/>
        </p:nvSpPr>
        <p:spPr bwMode="auto">
          <a:xfrm>
            <a:off x="1343419" y="5264529"/>
            <a:ext cx="1223962" cy="1152525"/>
          </a:xfrm>
          <a:prstGeom prst="ellipse">
            <a:avLst/>
          </a:prstGeom>
          <a:gradFill rotWithShape="1">
            <a:gsLst>
              <a:gs pos="0">
                <a:srgbClr val="BBE0E3">
                  <a:gamma/>
                  <a:tint val="92941"/>
                  <a:invGamma/>
                </a:srgbClr>
              </a:gs>
              <a:gs pos="100000">
                <a:srgbClr val="BBE0E3">
                  <a:alpha val="39999"/>
                </a:srgbClr>
              </a:gs>
            </a:gsLst>
            <a:path path="shape">
              <a:fillToRect l="50000" t="50000" r="50000" b="50000"/>
            </a:path>
          </a:gradFill>
          <a:ln w="22225" algn="ctr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1" name="Oval 6"/>
          <p:cNvSpPr>
            <a:spLocks noChangeArrowheads="1"/>
          </p:cNvSpPr>
          <p:nvPr/>
        </p:nvSpPr>
        <p:spPr bwMode="auto">
          <a:xfrm>
            <a:off x="622694" y="5264529"/>
            <a:ext cx="1223962" cy="1152525"/>
          </a:xfrm>
          <a:prstGeom prst="ellipse">
            <a:avLst/>
          </a:prstGeom>
          <a:gradFill rotWithShape="1">
            <a:gsLst>
              <a:gs pos="0">
                <a:srgbClr val="BBE0E3">
                  <a:gamma/>
                  <a:tint val="92941"/>
                  <a:invGamma/>
                </a:srgbClr>
              </a:gs>
              <a:gs pos="100000">
                <a:srgbClr val="BBE0E3">
                  <a:alpha val="39999"/>
                </a:srgbClr>
              </a:gs>
            </a:gsLst>
            <a:path path="shape">
              <a:fillToRect l="50000" t="50000" r="50000" b="50000"/>
            </a:path>
          </a:gradFill>
          <a:ln w="22225" algn="ctr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2" name="Line 8"/>
          <p:cNvSpPr>
            <a:spLocks noChangeShapeType="1"/>
          </p:cNvSpPr>
          <p:nvPr/>
        </p:nvSpPr>
        <p:spPr bwMode="auto">
          <a:xfrm flipV="1">
            <a:off x="1919681" y="5335967"/>
            <a:ext cx="433388" cy="144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3" name="Oval 18"/>
          <p:cNvSpPr>
            <a:spLocks noChangeArrowheads="1"/>
          </p:cNvSpPr>
          <p:nvPr/>
        </p:nvSpPr>
        <p:spPr bwMode="auto">
          <a:xfrm>
            <a:off x="1343419" y="5337554"/>
            <a:ext cx="503237" cy="10080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98039"/>
                  <a:invGamma/>
                  <a:alpha val="64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4" name="Line 20"/>
          <p:cNvSpPr>
            <a:spLocks noChangeShapeType="1"/>
          </p:cNvSpPr>
          <p:nvPr/>
        </p:nvSpPr>
        <p:spPr bwMode="auto">
          <a:xfrm>
            <a:off x="1919681" y="6199567"/>
            <a:ext cx="433388" cy="144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5" name="Line 21"/>
          <p:cNvSpPr>
            <a:spLocks noChangeShapeType="1"/>
          </p:cNvSpPr>
          <p:nvPr/>
        </p:nvSpPr>
        <p:spPr bwMode="auto">
          <a:xfrm flipH="1" flipV="1">
            <a:off x="911619" y="5407404"/>
            <a:ext cx="358775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6" name="Line 22"/>
          <p:cNvSpPr>
            <a:spLocks noChangeShapeType="1"/>
          </p:cNvSpPr>
          <p:nvPr/>
        </p:nvSpPr>
        <p:spPr bwMode="auto">
          <a:xfrm flipH="1">
            <a:off x="911619" y="6199567"/>
            <a:ext cx="433387" cy="144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7" name="Text Box 40"/>
          <p:cNvSpPr txBox="1">
            <a:spLocks noChangeArrowheads="1"/>
          </p:cNvSpPr>
          <p:nvPr/>
        </p:nvSpPr>
        <p:spPr bwMode="auto">
          <a:xfrm>
            <a:off x="2837256" y="5623304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mtClean="0">
                <a:latin typeface="Arial" charset="0"/>
              </a:rPr>
              <a:t>反応平面</a:t>
            </a:r>
          </a:p>
        </p:txBody>
      </p:sp>
      <p:sp>
        <p:nvSpPr>
          <p:cNvPr id="118" name="Text Box 44"/>
          <p:cNvSpPr txBox="1">
            <a:spLocks noChangeArrowheads="1"/>
          </p:cNvSpPr>
          <p:nvPr/>
        </p:nvSpPr>
        <p:spPr bwMode="auto">
          <a:xfrm>
            <a:off x="2857894" y="4975604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 smtClean="0">
                <a:solidFill>
                  <a:srgbClr val="FF66CC"/>
                </a:solidFill>
                <a:latin typeface="Times New Roman" pitchFamily="18" charset="0"/>
              </a:rPr>
              <a:t>実空間</a:t>
            </a:r>
          </a:p>
        </p:txBody>
      </p:sp>
      <p:sp>
        <p:nvSpPr>
          <p:cNvPr id="119" name="Freeform 45"/>
          <p:cNvSpPr>
            <a:spLocks/>
          </p:cNvSpPr>
          <p:nvPr/>
        </p:nvSpPr>
        <p:spPr bwMode="auto">
          <a:xfrm>
            <a:off x="2783281" y="5048629"/>
            <a:ext cx="1082675" cy="431800"/>
          </a:xfrm>
          <a:custGeom>
            <a:avLst/>
            <a:gdLst>
              <a:gd name="T0" fmla="*/ 2 w 682"/>
              <a:gd name="T1" fmla="*/ 0 h 272"/>
              <a:gd name="T2" fmla="*/ 0 w 682"/>
              <a:gd name="T3" fmla="*/ 268 h 272"/>
              <a:gd name="T4" fmla="*/ 682 w 682"/>
              <a:gd name="T5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2" h="272">
                <a:moveTo>
                  <a:pt x="2" y="0"/>
                </a:moveTo>
                <a:lnTo>
                  <a:pt x="0" y="268"/>
                </a:lnTo>
                <a:lnTo>
                  <a:pt x="682" y="272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0" name="Line 46"/>
          <p:cNvSpPr>
            <a:spLocks noChangeShapeType="1"/>
          </p:cNvSpPr>
          <p:nvPr/>
        </p:nvSpPr>
        <p:spPr bwMode="auto">
          <a:xfrm>
            <a:off x="406794" y="5840792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21" name="Text Box 170"/>
          <p:cNvSpPr txBox="1">
            <a:spLocks noChangeArrowheads="1"/>
          </p:cNvSpPr>
          <p:nvPr/>
        </p:nvSpPr>
        <p:spPr bwMode="auto">
          <a:xfrm>
            <a:off x="7806395" y="5018964"/>
            <a:ext cx="1058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err="1" smtClean="0">
                <a:solidFill>
                  <a:srgbClr val="00B0F0"/>
                </a:solidFill>
                <a:latin typeface="Times New Roman" pitchFamily="18" charset="0"/>
              </a:rPr>
              <a:t>p</a:t>
            </a:r>
            <a:r>
              <a:rPr lang="en-US" altLang="ja-JP" sz="2400" i="1" baseline="-25000" dirty="0" err="1" smtClean="0">
                <a:solidFill>
                  <a:srgbClr val="00B0F0"/>
                </a:solidFill>
                <a:latin typeface="Times New Roman" pitchFamily="18" charset="0"/>
              </a:rPr>
              <a:t>T</a:t>
            </a:r>
            <a:r>
              <a:rPr lang="ja-JP" altLang="en-US" sz="2400" dirty="0" smtClean="0">
                <a:solidFill>
                  <a:srgbClr val="00B0F0"/>
                </a:solidFill>
                <a:latin typeface="Times New Roman" pitchFamily="18" charset="0"/>
              </a:rPr>
              <a:t>空間</a:t>
            </a:r>
          </a:p>
        </p:txBody>
      </p:sp>
      <p:sp>
        <p:nvSpPr>
          <p:cNvPr id="122" name="Line 171"/>
          <p:cNvSpPr>
            <a:spLocks noChangeShapeType="1"/>
          </p:cNvSpPr>
          <p:nvPr/>
        </p:nvSpPr>
        <p:spPr bwMode="auto">
          <a:xfrm flipV="1">
            <a:off x="5629933" y="5379327"/>
            <a:ext cx="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23" name="Line 172"/>
          <p:cNvSpPr>
            <a:spLocks noChangeShapeType="1"/>
          </p:cNvSpPr>
          <p:nvPr/>
        </p:nvSpPr>
        <p:spPr bwMode="auto">
          <a:xfrm>
            <a:off x="5053670" y="5955589"/>
            <a:ext cx="1296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24" name="Oval 173"/>
          <p:cNvSpPr>
            <a:spLocks noChangeArrowheads="1"/>
          </p:cNvSpPr>
          <p:nvPr/>
        </p:nvSpPr>
        <p:spPr bwMode="auto">
          <a:xfrm>
            <a:off x="5198133" y="5668252"/>
            <a:ext cx="863600" cy="576262"/>
          </a:xfrm>
          <a:prstGeom prst="ellipse">
            <a:avLst/>
          </a:prstGeom>
          <a:gradFill rotWithShape="1">
            <a:gsLst>
              <a:gs pos="0">
                <a:srgbClr val="333399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25" name="Line 174"/>
          <p:cNvSpPr>
            <a:spLocks noChangeShapeType="1"/>
          </p:cNvSpPr>
          <p:nvPr/>
        </p:nvSpPr>
        <p:spPr bwMode="auto">
          <a:xfrm flipV="1">
            <a:off x="7287283" y="5377739"/>
            <a:ext cx="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26" name="Line 175"/>
          <p:cNvSpPr>
            <a:spLocks noChangeShapeType="1"/>
          </p:cNvSpPr>
          <p:nvPr/>
        </p:nvSpPr>
        <p:spPr bwMode="auto">
          <a:xfrm>
            <a:off x="6711020" y="5954002"/>
            <a:ext cx="1296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27" name="Oval 176"/>
          <p:cNvSpPr>
            <a:spLocks noChangeArrowheads="1"/>
          </p:cNvSpPr>
          <p:nvPr/>
        </p:nvSpPr>
        <p:spPr bwMode="auto">
          <a:xfrm>
            <a:off x="6999945" y="5523789"/>
            <a:ext cx="576263" cy="863600"/>
          </a:xfrm>
          <a:prstGeom prst="ellipse">
            <a:avLst/>
          </a:prstGeom>
          <a:gradFill rotWithShape="1">
            <a:gsLst>
              <a:gs pos="0">
                <a:srgbClr val="333399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28" name="Text Box 177"/>
          <p:cNvSpPr txBox="1">
            <a:spLocks noChangeArrowheads="1"/>
          </p:cNvSpPr>
          <p:nvPr/>
        </p:nvSpPr>
        <p:spPr bwMode="auto">
          <a:xfrm>
            <a:off x="4839358" y="5163427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latin typeface="Times New Roman" pitchFamily="18" charset="0"/>
              </a:rPr>
              <a:t>v</a:t>
            </a:r>
            <a:r>
              <a:rPr lang="en-US" altLang="ja-JP" sz="2400" baseline="-25000" dirty="0" smtClean="0">
                <a:latin typeface="Times New Roman" pitchFamily="18" charset="0"/>
              </a:rPr>
              <a:t>2 </a:t>
            </a:r>
            <a:r>
              <a:rPr lang="en-US" altLang="ja-JP" sz="2400" dirty="0" smtClean="0">
                <a:latin typeface="Times New Roman" pitchFamily="18" charset="0"/>
              </a:rPr>
              <a:t>&gt;0</a:t>
            </a:r>
          </a:p>
        </p:txBody>
      </p:sp>
      <p:sp>
        <p:nvSpPr>
          <p:cNvPr id="129" name="Text Box 178"/>
          <p:cNvSpPr txBox="1">
            <a:spLocks noChangeArrowheads="1"/>
          </p:cNvSpPr>
          <p:nvPr/>
        </p:nvSpPr>
        <p:spPr bwMode="auto">
          <a:xfrm>
            <a:off x="6423683" y="5163427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smtClean="0">
                <a:latin typeface="Times New Roman" pitchFamily="18" charset="0"/>
              </a:rPr>
              <a:t>v</a:t>
            </a:r>
            <a:r>
              <a:rPr lang="en-US" altLang="ja-JP" sz="2400" baseline="-25000" smtClean="0">
                <a:latin typeface="Times New Roman" pitchFamily="18" charset="0"/>
              </a:rPr>
              <a:t>2 </a:t>
            </a:r>
            <a:r>
              <a:rPr lang="en-US" altLang="ja-JP" sz="2400" smtClean="0">
                <a:latin typeface="Times New Roman" pitchFamily="18" charset="0"/>
              </a:rPr>
              <a:t>&lt;0</a:t>
            </a:r>
          </a:p>
        </p:txBody>
      </p:sp>
      <p:sp>
        <p:nvSpPr>
          <p:cNvPr id="130" name="Freeform 179"/>
          <p:cNvSpPr>
            <a:spLocks/>
          </p:cNvSpPr>
          <p:nvPr/>
        </p:nvSpPr>
        <p:spPr bwMode="auto">
          <a:xfrm>
            <a:off x="7719083" y="5091989"/>
            <a:ext cx="1063625" cy="436563"/>
          </a:xfrm>
          <a:custGeom>
            <a:avLst/>
            <a:gdLst>
              <a:gd name="T0" fmla="*/ 10 w 670"/>
              <a:gd name="T1" fmla="*/ 0 h 275"/>
              <a:gd name="T2" fmla="*/ 0 w 670"/>
              <a:gd name="T3" fmla="*/ 275 h 275"/>
              <a:gd name="T4" fmla="*/ 670 w 670"/>
              <a:gd name="T5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0" h="275">
                <a:moveTo>
                  <a:pt x="10" y="0"/>
                </a:moveTo>
                <a:lnTo>
                  <a:pt x="0" y="275"/>
                </a:lnTo>
                <a:lnTo>
                  <a:pt x="670" y="275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1" name="右矢印 130"/>
          <p:cNvSpPr/>
          <p:nvPr/>
        </p:nvSpPr>
        <p:spPr>
          <a:xfrm>
            <a:off x="4179716" y="5163427"/>
            <a:ext cx="488867" cy="147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96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933702" y="1592443"/>
            <a:ext cx="6030910" cy="3997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楕円フロー</a:t>
            </a:r>
            <a:r>
              <a:rPr kumimoji="1" lang="en-US" altLang="ja-JP" dirty="0" smtClean="0"/>
              <a:t>v2</a:t>
            </a:r>
            <a:endParaRPr kumimoji="1" lang="ja-JP" altLang="en-US" dirty="0"/>
          </a:p>
        </p:txBody>
      </p:sp>
      <p:pic>
        <p:nvPicPr>
          <p:cNvPr id="4" name="Picture 15" descr="v2vsKET_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1" r="49944" b="6099"/>
          <a:stretch>
            <a:fillRect/>
          </a:stretch>
        </p:blipFill>
        <p:spPr bwMode="auto">
          <a:xfrm>
            <a:off x="2935288" y="1594032"/>
            <a:ext cx="291465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59"/>
          <p:cNvSpPr txBox="1">
            <a:spLocks noChangeArrowheads="1"/>
          </p:cNvSpPr>
          <p:nvPr/>
        </p:nvSpPr>
        <p:spPr bwMode="auto">
          <a:xfrm>
            <a:off x="468313" y="3744938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smtClean="0">
                <a:latin typeface="Times New Roman" pitchFamily="18" charset="0"/>
                <a:ea typeface="ＭＳ Ｐゴシック" panose="020B0600070205080204" pitchFamily="50" charset="-128"/>
              </a:rPr>
              <a:t>v</a:t>
            </a:r>
            <a:r>
              <a:rPr lang="en-US" altLang="ja-JP" sz="2400" baseline="-25000" smtClean="0">
                <a:latin typeface="Times New Roman" pitchFamily="18" charset="0"/>
                <a:ea typeface="ＭＳ Ｐゴシック" panose="020B0600070205080204" pitchFamily="50" charset="-128"/>
              </a:rPr>
              <a:t>2 </a:t>
            </a:r>
            <a:r>
              <a:rPr lang="en-US" altLang="ja-JP" sz="2400" smtClean="0">
                <a:latin typeface="Times New Roman" pitchFamily="18" charset="0"/>
                <a:ea typeface="ＭＳ Ｐゴシック" panose="020B0600070205080204" pitchFamily="50" charset="-128"/>
              </a:rPr>
              <a:t>&gt;0</a:t>
            </a:r>
          </a:p>
        </p:txBody>
      </p:sp>
      <p:sp>
        <p:nvSpPr>
          <p:cNvPr id="13" name="Text Box 162"/>
          <p:cNvSpPr txBox="1">
            <a:spLocks noChangeArrowheads="1"/>
          </p:cNvSpPr>
          <p:nvPr/>
        </p:nvSpPr>
        <p:spPr bwMode="auto">
          <a:xfrm>
            <a:off x="179388" y="1584350"/>
            <a:ext cx="1963999" cy="461665"/>
          </a:xfrm>
          <a:prstGeom prst="rect">
            <a:avLst/>
          </a:prstGeom>
          <a:noFill/>
          <a:ln w="25400">
            <a:solidFill>
              <a:srgbClr val="66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smtClean="0">
                <a:latin typeface="Arial" charset="0"/>
                <a:ea typeface="ＭＳ Ｐゴシック" panose="020B0600070205080204" pitchFamily="50" charset="-128"/>
              </a:rPr>
              <a:t>楕円フロー </a:t>
            </a:r>
            <a:r>
              <a:rPr lang="en-US" altLang="ja-JP" sz="2400" smtClean="0">
                <a:latin typeface="Arial" charset="0"/>
                <a:ea typeface="ＭＳ Ｐゴシック" panose="020B0600070205080204" pitchFamily="50" charset="-128"/>
              </a:rPr>
              <a:t>v</a:t>
            </a:r>
            <a:r>
              <a:rPr lang="en-US" altLang="ja-JP" sz="2400" baseline="-25000" smtClean="0">
                <a:latin typeface="Arial" charset="0"/>
                <a:ea typeface="ＭＳ Ｐゴシック" panose="020B0600070205080204" pitchFamily="50" charset="-128"/>
              </a:rPr>
              <a:t>2</a:t>
            </a:r>
          </a:p>
        </p:txBody>
      </p:sp>
      <p:grpSp>
        <p:nvGrpSpPr>
          <p:cNvPr id="14" name="Group 163"/>
          <p:cNvGrpSpPr>
            <a:grpSpLocks/>
          </p:cNvGrpSpPr>
          <p:nvPr/>
        </p:nvGrpSpPr>
        <p:grpSpPr bwMode="auto">
          <a:xfrm>
            <a:off x="1861587" y="5663456"/>
            <a:ext cx="2952750" cy="1077912"/>
            <a:chOff x="1837" y="3452"/>
            <a:chExt cx="1860" cy="679"/>
          </a:xfrm>
        </p:grpSpPr>
        <p:sp>
          <p:nvSpPr>
            <p:cNvPr id="15" name="Oval 164"/>
            <p:cNvSpPr>
              <a:spLocks noChangeArrowheads="1"/>
            </p:cNvSpPr>
            <p:nvPr/>
          </p:nvSpPr>
          <p:spPr bwMode="auto">
            <a:xfrm>
              <a:off x="3199" y="3589"/>
              <a:ext cx="272" cy="272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" name="Oval 165"/>
            <p:cNvSpPr>
              <a:spLocks noChangeArrowheads="1"/>
            </p:cNvSpPr>
            <p:nvPr/>
          </p:nvSpPr>
          <p:spPr bwMode="auto">
            <a:xfrm>
              <a:off x="3425" y="3815"/>
              <a:ext cx="272" cy="272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7" name="Oval 166"/>
            <p:cNvSpPr>
              <a:spLocks noChangeArrowheads="1"/>
            </p:cNvSpPr>
            <p:nvPr/>
          </p:nvSpPr>
          <p:spPr bwMode="auto">
            <a:xfrm>
              <a:off x="3245" y="3725"/>
              <a:ext cx="46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8" name="Oval 167"/>
            <p:cNvSpPr>
              <a:spLocks noChangeArrowheads="1"/>
            </p:cNvSpPr>
            <p:nvPr/>
          </p:nvSpPr>
          <p:spPr bwMode="auto">
            <a:xfrm>
              <a:off x="3336" y="3634"/>
              <a:ext cx="46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9" name="Oval 168"/>
            <p:cNvSpPr>
              <a:spLocks noChangeArrowheads="1"/>
            </p:cNvSpPr>
            <p:nvPr/>
          </p:nvSpPr>
          <p:spPr bwMode="auto">
            <a:xfrm>
              <a:off x="3336" y="3770"/>
              <a:ext cx="46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0" name="Oval 169"/>
            <p:cNvSpPr>
              <a:spLocks noChangeArrowheads="1"/>
            </p:cNvSpPr>
            <p:nvPr/>
          </p:nvSpPr>
          <p:spPr bwMode="auto">
            <a:xfrm>
              <a:off x="3561" y="3861"/>
              <a:ext cx="46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1" name="Oval 170"/>
            <p:cNvSpPr>
              <a:spLocks noChangeArrowheads="1"/>
            </p:cNvSpPr>
            <p:nvPr/>
          </p:nvSpPr>
          <p:spPr bwMode="auto">
            <a:xfrm>
              <a:off x="3516" y="3997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2" name="Line 171"/>
            <p:cNvSpPr>
              <a:spLocks noChangeShapeType="1"/>
            </p:cNvSpPr>
            <p:nvPr/>
          </p:nvSpPr>
          <p:spPr bwMode="auto">
            <a:xfrm>
              <a:off x="2881" y="3815"/>
              <a:ext cx="27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grpSp>
          <p:nvGrpSpPr>
            <p:cNvPr id="23" name="Group 172"/>
            <p:cNvGrpSpPr>
              <a:grpSpLocks/>
            </p:cNvGrpSpPr>
            <p:nvPr/>
          </p:nvGrpSpPr>
          <p:grpSpPr bwMode="auto">
            <a:xfrm>
              <a:off x="2291" y="3633"/>
              <a:ext cx="363" cy="408"/>
              <a:chOff x="3061" y="3021"/>
              <a:chExt cx="363" cy="408"/>
            </a:xfrm>
          </p:grpSpPr>
          <p:sp>
            <p:nvSpPr>
              <p:cNvPr id="82" name="Oval 173"/>
              <p:cNvSpPr>
                <a:spLocks noChangeArrowheads="1"/>
              </p:cNvSpPr>
              <p:nvPr/>
            </p:nvSpPr>
            <p:spPr bwMode="auto">
              <a:xfrm>
                <a:off x="3061" y="3021"/>
                <a:ext cx="227" cy="22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rect">
                        <a:fillToRect t="100000" r="10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ja-JP" altLang="en-US" sz="2400" kern="0" smtClean="0">
                  <a:latin typeface="Times New Roman" pitchFamily="18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3" name="Oval 174"/>
              <p:cNvSpPr>
                <a:spLocks noChangeArrowheads="1"/>
              </p:cNvSpPr>
              <p:nvPr/>
            </p:nvSpPr>
            <p:spPr bwMode="auto">
              <a:xfrm>
                <a:off x="3288" y="3203"/>
                <a:ext cx="136" cy="226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path path="rect">
                        <a:fillToRect t="100000" r="10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ja-JP" altLang="en-US" sz="2400" kern="0" smtClean="0">
                  <a:latin typeface="Times New Roman" pitchFamily="18" charset="0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24" name="Oval 175"/>
            <p:cNvSpPr>
              <a:spLocks noChangeArrowheads="1"/>
            </p:cNvSpPr>
            <p:nvPr/>
          </p:nvSpPr>
          <p:spPr bwMode="auto">
            <a:xfrm>
              <a:off x="1929" y="3496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5" name="Oval 176"/>
            <p:cNvSpPr>
              <a:spLocks noChangeArrowheads="1"/>
            </p:cNvSpPr>
            <p:nvPr/>
          </p:nvSpPr>
          <p:spPr bwMode="auto">
            <a:xfrm>
              <a:off x="2020" y="3678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6" name="Oval 177"/>
            <p:cNvSpPr>
              <a:spLocks noChangeArrowheads="1"/>
            </p:cNvSpPr>
            <p:nvPr/>
          </p:nvSpPr>
          <p:spPr bwMode="auto">
            <a:xfrm>
              <a:off x="2110" y="3496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7" name="Oval 178"/>
            <p:cNvSpPr>
              <a:spLocks noChangeArrowheads="1"/>
            </p:cNvSpPr>
            <p:nvPr/>
          </p:nvSpPr>
          <p:spPr bwMode="auto">
            <a:xfrm>
              <a:off x="1929" y="3632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8" name="Oval 179"/>
            <p:cNvSpPr>
              <a:spLocks noChangeArrowheads="1"/>
            </p:cNvSpPr>
            <p:nvPr/>
          </p:nvSpPr>
          <p:spPr bwMode="auto">
            <a:xfrm>
              <a:off x="1838" y="3542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" name="Oval 180"/>
            <p:cNvSpPr>
              <a:spLocks noChangeArrowheads="1"/>
            </p:cNvSpPr>
            <p:nvPr/>
          </p:nvSpPr>
          <p:spPr bwMode="auto">
            <a:xfrm>
              <a:off x="2201" y="3587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0" name="Oval 181"/>
            <p:cNvSpPr>
              <a:spLocks noChangeArrowheads="1"/>
            </p:cNvSpPr>
            <p:nvPr/>
          </p:nvSpPr>
          <p:spPr bwMode="auto">
            <a:xfrm>
              <a:off x="2065" y="3587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1" name="Oval 182"/>
            <p:cNvSpPr>
              <a:spLocks noChangeArrowheads="1"/>
            </p:cNvSpPr>
            <p:nvPr/>
          </p:nvSpPr>
          <p:spPr bwMode="auto">
            <a:xfrm>
              <a:off x="2291" y="3588"/>
              <a:ext cx="46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2" name="Oval 183"/>
            <p:cNvSpPr>
              <a:spLocks noChangeArrowheads="1"/>
            </p:cNvSpPr>
            <p:nvPr/>
          </p:nvSpPr>
          <p:spPr bwMode="auto">
            <a:xfrm>
              <a:off x="2427" y="3769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3" name="Oval 184"/>
            <p:cNvSpPr>
              <a:spLocks noChangeArrowheads="1"/>
            </p:cNvSpPr>
            <p:nvPr/>
          </p:nvSpPr>
          <p:spPr bwMode="auto">
            <a:xfrm>
              <a:off x="2427" y="3679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4" name="Oval 185"/>
            <p:cNvSpPr>
              <a:spLocks noChangeArrowheads="1"/>
            </p:cNvSpPr>
            <p:nvPr/>
          </p:nvSpPr>
          <p:spPr bwMode="auto">
            <a:xfrm>
              <a:off x="2336" y="3724"/>
              <a:ext cx="46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5" name="Oval 186"/>
            <p:cNvSpPr>
              <a:spLocks noChangeArrowheads="1"/>
            </p:cNvSpPr>
            <p:nvPr/>
          </p:nvSpPr>
          <p:spPr bwMode="auto">
            <a:xfrm>
              <a:off x="2563" y="3497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6" name="Oval 187"/>
            <p:cNvSpPr>
              <a:spLocks noChangeArrowheads="1"/>
            </p:cNvSpPr>
            <p:nvPr/>
          </p:nvSpPr>
          <p:spPr bwMode="auto">
            <a:xfrm>
              <a:off x="2382" y="3497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7" name="Oval 188"/>
            <p:cNvSpPr>
              <a:spLocks noChangeArrowheads="1"/>
            </p:cNvSpPr>
            <p:nvPr/>
          </p:nvSpPr>
          <p:spPr bwMode="auto">
            <a:xfrm>
              <a:off x="2609" y="3724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8" name="Oval 189"/>
            <p:cNvSpPr>
              <a:spLocks noChangeArrowheads="1"/>
            </p:cNvSpPr>
            <p:nvPr/>
          </p:nvSpPr>
          <p:spPr bwMode="auto">
            <a:xfrm>
              <a:off x="2654" y="3588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9" name="Oval 190"/>
            <p:cNvSpPr>
              <a:spLocks noChangeArrowheads="1"/>
            </p:cNvSpPr>
            <p:nvPr/>
          </p:nvSpPr>
          <p:spPr bwMode="auto">
            <a:xfrm>
              <a:off x="2518" y="3588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0" name="Oval 191"/>
            <p:cNvSpPr>
              <a:spLocks noChangeArrowheads="1"/>
            </p:cNvSpPr>
            <p:nvPr/>
          </p:nvSpPr>
          <p:spPr bwMode="auto">
            <a:xfrm>
              <a:off x="2246" y="3679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1" name="Oval 192"/>
            <p:cNvSpPr>
              <a:spLocks noChangeArrowheads="1"/>
            </p:cNvSpPr>
            <p:nvPr/>
          </p:nvSpPr>
          <p:spPr bwMode="auto">
            <a:xfrm>
              <a:off x="2291" y="3860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2" name="Oval 193"/>
            <p:cNvSpPr>
              <a:spLocks noChangeArrowheads="1"/>
            </p:cNvSpPr>
            <p:nvPr/>
          </p:nvSpPr>
          <p:spPr bwMode="auto">
            <a:xfrm>
              <a:off x="2563" y="3860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3" name="Oval 194"/>
            <p:cNvSpPr>
              <a:spLocks noChangeArrowheads="1"/>
            </p:cNvSpPr>
            <p:nvPr/>
          </p:nvSpPr>
          <p:spPr bwMode="auto">
            <a:xfrm>
              <a:off x="2563" y="3951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4" name="Oval 195"/>
            <p:cNvSpPr>
              <a:spLocks noChangeArrowheads="1"/>
            </p:cNvSpPr>
            <p:nvPr/>
          </p:nvSpPr>
          <p:spPr bwMode="auto">
            <a:xfrm>
              <a:off x="2699" y="3815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5" name="Oval 196"/>
            <p:cNvSpPr>
              <a:spLocks noChangeArrowheads="1"/>
            </p:cNvSpPr>
            <p:nvPr/>
          </p:nvSpPr>
          <p:spPr bwMode="auto">
            <a:xfrm>
              <a:off x="2427" y="3905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6" name="Oval 197"/>
            <p:cNvSpPr>
              <a:spLocks noChangeArrowheads="1"/>
            </p:cNvSpPr>
            <p:nvPr/>
          </p:nvSpPr>
          <p:spPr bwMode="auto">
            <a:xfrm>
              <a:off x="1928" y="3769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7" name="Oval 198"/>
            <p:cNvSpPr>
              <a:spLocks noChangeArrowheads="1"/>
            </p:cNvSpPr>
            <p:nvPr/>
          </p:nvSpPr>
          <p:spPr bwMode="auto">
            <a:xfrm>
              <a:off x="2019" y="3951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8" name="Oval 199"/>
            <p:cNvSpPr>
              <a:spLocks noChangeArrowheads="1"/>
            </p:cNvSpPr>
            <p:nvPr/>
          </p:nvSpPr>
          <p:spPr bwMode="auto">
            <a:xfrm>
              <a:off x="2109" y="3769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9" name="Oval 200"/>
            <p:cNvSpPr>
              <a:spLocks noChangeArrowheads="1"/>
            </p:cNvSpPr>
            <p:nvPr/>
          </p:nvSpPr>
          <p:spPr bwMode="auto">
            <a:xfrm>
              <a:off x="1928" y="3905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0" name="Oval 201"/>
            <p:cNvSpPr>
              <a:spLocks noChangeArrowheads="1"/>
            </p:cNvSpPr>
            <p:nvPr/>
          </p:nvSpPr>
          <p:spPr bwMode="auto">
            <a:xfrm>
              <a:off x="1837" y="3815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1" name="Oval 202"/>
            <p:cNvSpPr>
              <a:spLocks noChangeArrowheads="1"/>
            </p:cNvSpPr>
            <p:nvPr/>
          </p:nvSpPr>
          <p:spPr bwMode="auto">
            <a:xfrm>
              <a:off x="2200" y="3860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2" name="Oval 203"/>
            <p:cNvSpPr>
              <a:spLocks noChangeArrowheads="1"/>
            </p:cNvSpPr>
            <p:nvPr/>
          </p:nvSpPr>
          <p:spPr bwMode="auto">
            <a:xfrm>
              <a:off x="2064" y="3860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3" name="Oval 204"/>
            <p:cNvSpPr>
              <a:spLocks noChangeArrowheads="1"/>
            </p:cNvSpPr>
            <p:nvPr/>
          </p:nvSpPr>
          <p:spPr bwMode="auto">
            <a:xfrm>
              <a:off x="2745" y="3769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4" name="Oval 205"/>
            <p:cNvSpPr>
              <a:spLocks noChangeArrowheads="1"/>
            </p:cNvSpPr>
            <p:nvPr/>
          </p:nvSpPr>
          <p:spPr bwMode="auto">
            <a:xfrm>
              <a:off x="2836" y="3951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" name="Oval 206"/>
            <p:cNvSpPr>
              <a:spLocks noChangeArrowheads="1"/>
            </p:cNvSpPr>
            <p:nvPr/>
          </p:nvSpPr>
          <p:spPr bwMode="auto">
            <a:xfrm>
              <a:off x="2745" y="3905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6" name="Oval 207"/>
            <p:cNvSpPr>
              <a:spLocks noChangeArrowheads="1"/>
            </p:cNvSpPr>
            <p:nvPr/>
          </p:nvSpPr>
          <p:spPr bwMode="auto">
            <a:xfrm>
              <a:off x="2654" y="3815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7" name="Oval 208"/>
            <p:cNvSpPr>
              <a:spLocks noChangeArrowheads="1"/>
            </p:cNvSpPr>
            <p:nvPr/>
          </p:nvSpPr>
          <p:spPr bwMode="auto">
            <a:xfrm>
              <a:off x="2745" y="3452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8" name="Oval 209"/>
            <p:cNvSpPr>
              <a:spLocks noChangeArrowheads="1"/>
            </p:cNvSpPr>
            <p:nvPr/>
          </p:nvSpPr>
          <p:spPr bwMode="auto">
            <a:xfrm>
              <a:off x="2836" y="3634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9" name="Oval 210"/>
            <p:cNvSpPr>
              <a:spLocks noChangeArrowheads="1"/>
            </p:cNvSpPr>
            <p:nvPr/>
          </p:nvSpPr>
          <p:spPr bwMode="auto">
            <a:xfrm>
              <a:off x="2745" y="3588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0" name="Oval 211"/>
            <p:cNvSpPr>
              <a:spLocks noChangeArrowheads="1"/>
            </p:cNvSpPr>
            <p:nvPr/>
          </p:nvSpPr>
          <p:spPr bwMode="auto">
            <a:xfrm>
              <a:off x="2654" y="3498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1" name="Oval 212"/>
            <p:cNvSpPr>
              <a:spLocks noChangeArrowheads="1"/>
            </p:cNvSpPr>
            <p:nvPr/>
          </p:nvSpPr>
          <p:spPr bwMode="auto">
            <a:xfrm>
              <a:off x="2065" y="3632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2" name="Oval 213"/>
            <p:cNvSpPr>
              <a:spLocks noChangeArrowheads="1"/>
            </p:cNvSpPr>
            <p:nvPr/>
          </p:nvSpPr>
          <p:spPr bwMode="auto">
            <a:xfrm>
              <a:off x="2156" y="3814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3" name="Oval 214"/>
            <p:cNvSpPr>
              <a:spLocks noChangeArrowheads="1"/>
            </p:cNvSpPr>
            <p:nvPr/>
          </p:nvSpPr>
          <p:spPr bwMode="auto">
            <a:xfrm>
              <a:off x="2246" y="3632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4" name="Oval 215"/>
            <p:cNvSpPr>
              <a:spLocks noChangeArrowheads="1"/>
            </p:cNvSpPr>
            <p:nvPr/>
          </p:nvSpPr>
          <p:spPr bwMode="auto">
            <a:xfrm>
              <a:off x="2065" y="3768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5" name="Oval 216"/>
            <p:cNvSpPr>
              <a:spLocks noChangeArrowheads="1"/>
            </p:cNvSpPr>
            <p:nvPr/>
          </p:nvSpPr>
          <p:spPr bwMode="auto">
            <a:xfrm>
              <a:off x="1974" y="3678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6" name="Oval 217"/>
            <p:cNvSpPr>
              <a:spLocks noChangeArrowheads="1"/>
            </p:cNvSpPr>
            <p:nvPr/>
          </p:nvSpPr>
          <p:spPr bwMode="auto">
            <a:xfrm>
              <a:off x="2337" y="3723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7" name="Oval 218"/>
            <p:cNvSpPr>
              <a:spLocks noChangeArrowheads="1"/>
            </p:cNvSpPr>
            <p:nvPr/>
          </p:nvSpPr>
          <p:spPr bwMode="auto">
            <a:xfrm>
              <a:off x="2201" y="3723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8" name="Oval 219"/>
            <p:cNvSpPr>
              <a:spLocks noChangeArrowheads="1"/>
            </p:cNvSpPr>
            <p:nvPr/>
          </p:nvSpPr>
          <p:spPr bwMode="auto">
            <a:xfrm>
              <a:off x="2201" y="3768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69" name="Oval 220"/>
            <p:cNvSpPr>
              <a:spLocks noChangeArrowheads="1"/>
            </p:cNvSpPr>
            <p:nvPr/>
          </p:nvSpPr>
          <p:spPr bwMode="auto">
            <a:xfrm>
              <a:off x="2292" y="3950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0" name="Oval 221"/>
            <p:cNvSpPr>
              <a:spLocks noChangeArrowheads="1"/>
            </p:cNvSpPr>
            <p:nvPr/>
          </p:nvSpPr>
          <p:spPr bwMode="auto">
            <a:xfrm>
              <a:off x="2563" y="3678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1" name="Oval 222"/>
            <p:cNvSpPr>
              <a:spLocks noChangeArrowheads="1"/>
            </p:cNvSpPr>
            <p:nvPr/>
          </p:nvSpPr>
          <p:spPr bwMode="auto">
            <a:xfrm>
              <a:off x="2201" y="3904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2" name="Oval 223"/>
            <p:cNvSpPr>
              <a:spLocks noChangeArrowheads="1"/>
            </p:cNvSpPr>
            <p:nvPr/>
          </p:nvSpPr>
          <p:spPr bwMode="auto">
            <a:xfrm>
              <a:off x="2110" y="3814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3" name="Oval 224"/>
            <p:cNvSpPr>
              <a:spLocks noChangeArrowheads="1"/>
            </p:cNvSpPr>
            <p:nvPr/>
          </p:nvSpPr>
          <p:spPr bwMode="auto">
            <a:xfrm>
              <a:off x="2473" y="3859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4" name="Oval 225"/>
            <p:cNvSpPr>
              <a:spLocks noChangeArrowheads="1"/>
            </p:cNvSpPr>
            <p:nvPr/>
          </p:nvSpPr>
          <p:spPr bwMode="auto">
            <a:xfrm>
              <a:off x="2337" y="3859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5" name="Oval 226"/>
            <p:cNvSpPr>
              <a:spLocks noChangeArrowheads="1"/>
            </p:cNvSpPr>
            <p:nvPr/>
          </p:nvSpPr>
          <p:spPr bwMode="auto">
            <a:xfrm>
              <a:off x="2337" y="3904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6" name="Oval 227"/>
            <p:cNvSpPr>
              <a:spLocks noChangeArrowheads="1"/>
            </p:cNvSpPr>
            <p:nvPr/>
          </p:nvSpPr>
          <p:spPr bwMode="auto">
            <a:xfrm>
              <a:off x="2428" y="4086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7" name="Oval 228"/>
            <p:cNvSpPr>
              <a:spLocks noChangeArrowheads="1"/>
            </p:cNvSpPr>
            <p:nvPr/>
          </p:nvSpPr>
          <p:spPr bwMode="auto">
            <a:xfrm>
              <a:off x="2699" y="3678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8" name="Oval 229"/>
            <p:cNvSpPr>
              <a:spLocks noChangeArrowheads="1"/>
            </p:cNvSpPr>
            <p:nvPr/>
          </p:nvSpPr>
          <p:spPr bwMode="auto">
            <a:xfrm>
              <a:off x="2337" y="4040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9" name="Oval 230"/>
            <p:cNvSpPr>
              <a:spLocks noChangeArrowheads="1"/>
            </p:cNvSpPr>
            <p:nvPr/>
          </p:nvSpPr>
          <p:spPr bwMode="auto">
            <a:xfrm>
              <a:off x="2246" y="3950"/>
              <a:ext cx="46" cy="4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0" name="Oval 231"/>
            <p:cNvSpPr>
              <a:spLocks noChangeArrowheads="1"/>
            </p:cNvSpPr>
            <p:nvPr/>
          </p:nvSpPr>
          <p:spPr bwMode="auto">
            <a:xfrm>
              <a:off x="2609" y="3995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1" name="Oval 232"/>
            <p:cNvSpPr>
              <a:spLocks noChangeArrowheads="1"/>
            </p:cNvSpPr>
            <p:nvPr/>
          </p:nvSpPr>
          <p:spPr bwMode="auto">
            <a:xfrm>
              <a:off x="2473" y="3995"/>
              <a:ext cx="45" cy="4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t="100000" r="10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400" kern="0" smtClean="0">
                <a:latin typeface="Times New Roman" pitchFamily="18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84" name="Group 246"/>
          <p:cNvGrpSpPr>
            <a:grpSpLocks/>
          </p:cNvGrpSpPr>
          <p:nvPr/>
        </p:nvGrpSpPr>
        <p:grpSpPr bwMode="auto">
          <a:xfrm>
            <a:off x="5003800" y="1594032"/>
            <a:ext cx="3960813" cy="4897437"/>
            <a:chOff x="3152" y="527"/>
            <a:chExt cx="2495" cy="3085"/>
          </a:xfrm>
        </p:grpSpPr>
        <p:pic>
          <p:nvPicPr>
            <p:cNvPr id="85" name="Picture 160" descr="v2pt_scaling_auau200_phenix_wst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47"/>
            <a:stretch>
              <a:fillRect/>
            </a:stretch>
          </p:blipFill>
          <p:spPr bwMode="auto">
            <a:xfrm>
              <a:off x="3957" y="572"/>
              <a:ext cx="1690" cy="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Text Box 161"/>
            <p:cNvSpPr txBox="1">
              <a:spLocks noChangeArrowheads="1"/>
            </p:cNvSpPr>
            <p:nvPr/>
          </p:nvSpPr>
          <p:spPr bwMode="auto">
            <a:xfrm>
              <a:off x="3276" y="3046"/>
              <a:ext cx="230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dirty="0" smtClean="0">
                  <a:latin typeface="Arial" charset="0"/>
                  <a:ea typeface="ＭＳ Ｐゴシック" panose="020B0600070205080204" pitchFamily="50" charset="-128"/>
                </a:rPr>
                <a:t>運動量をクォーク数で割算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dirty="0" smtClean="0">
                  <a:latin typeface="Arial" charset="0"/>
                  <a:ea typeface="ＭＳ Ｐゴシック" panose="020B0600070205080204" pitchFamily="50" charset="-128"/>
                  <a:sym typeface="Wingdings" pitchFamily="2" charset="2"/>
                </a:rPr>
                <a:t></a:t>
              </a:r>
              <a:r>
                <a:rPr lang="ja-JP" altLang="en-US" sz="2400" dirty="0" smtClean="0">
                  <a:latin typeface="Arial" charset="0"/>
                  <a:ea typeface="ＭＳ Ｐゴシック" panose="020B0600070205080204" pitchFamily="50" charset="-128"/>
                </a:rPr>
                <a:t>流れがぴったり重なる！</a:t>
              </a:r>
            </a:p>
          </p:txBody>
        </p:sp>
        <p:grpSp>
          <p:nvGrpSpPr>
            <p:cNvPr id="87" name="Group 241"/>
            <p:cNvGrpSpPr>
              <a:grpSpLocks/>
            </p:cNvGrpSpPr>
            <p:nvPr/>
          </p:nvGrpSpPr>
          <p:grpSpPr bwMode="auto">
            <a:xfrm>
              <a:off x="3152" y="527"/>
              <a:ext cx="2495" cy="3085"/>
              <a:chOff x="3152" y="527"/>
              <a:chExt cx="2495" cy="3085"/>
            </a:xfrm>
          </p:grpSpPr>
          <p:sp>
            <p:nvSpPr>
              <p:cNvPr id="88" name="Line 235"/>
              <p:cNvSpPr>
                <a:spLocks noChangeShapeType="1"/>
              </p:cNvSpPr>
              <p:nvPr/>
            </p:nvSpPr>
            <p:spPr bwMode="auto">
              <a:xfrm>
                <a:off x="5647" y="527"/>
                <a:ext cx="0" cy="3085"/>
              </a:xfrm>
              <a:prstGeom prst="line">
                <a:avLst/>
              </a:prstGeom>
              <a:noFill/>
              <a:ln w="25400">
                <a:solidFill>
                  <a:srgbClr val="0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latin typeface="Times New Roman" pitchFamily="18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9" name="Line 236"/>
              <p:cNvSpPr>
                <a:spLocks noChangeShapeType="1"/>
              </p:cNvSpPr>
              <p:nvPr/>
            </p:nvSpPr>
            <p:spPr bwMode="auto">
              <a:xfrm flipH="1">
                <a:off x="3833" y="527"/>
                <a:ext cx="1814" cy="0"/>
              </a:xfrm>
              <a:prstGeom prst="line">
                <a:avLst/>
              </a:prstGeom>
              <a:noFill/>
              <a:ln w="25400">
                <a:solidFill>
                  <a:srgbClr val="0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latin typeface="Times New Roman" pitchFamily="18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0" name="Line 237"/>
              <p:cNvSpPr>
                <a:spLocks noChangeShapeType="1"/>
              </p:cNvSpPr>
              <p:nvPr/>
            </p:nvSpPr>
            <p:spPr bwMode="auto">
              <a:xfrm>
                <a:off x="3833" y="527"/>
                <a:ext cx="0" cy="2449"/>
              </a:xfrm>
              <a:prstGeom prst="line">
                <a:avLst/>
              </a:prstGeom>
              <a:noFill/>
              <a:ln w="25400">
                <a:solidFill>
                  <a:srgbClr val="0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latin typeface="Times New Roman" pitchFamily="18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1" name="Line 238"/>
              <p:cNvSpPr>
                <a:spLocks noChangeShapeType="1"/>
              </p:cNvSpPr>
              <p:nvPr/>
            </p:nvSpPr>
            <p:spPr bwMode="auto">
              <a:xfrm flipH="1">
                <a:off x="3152" y="3612"/>
                <a:ext cx="2495" cy="0"/>
              </a:xfrm>
              <a:prstGeom prst="line">
                <a:avLst/>
              </a:prstGeom>
              <a:noFill/>
              <a:ln w="25400">
                <a:solidFill>
                  <a:srgbClr val="0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latin typeface="Times New Roman" pitchFamily="18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2" name="Line 239"/>
              <p:cNvSpPr>
                <a:spLocks noChangeShapeType="1"/>
              </p:cNvSpPr>
              <p:nvPr/>
            </p:nvSpPr>
            <p:spPr bwMode="auto">
              <a:xfrm flipV="1">
                <a:off x="3152" y="2976"/>
                <a:ext cx="0" cy="636"/>
              </a:xfrm>
              <a:prstGeom prst="line">
                <a:avLst/>
              </a:prstGeom>
              <a:noFill/>
              <a:ln w="25400">
                <a:solidFill>
                  <a:srgbClr val="0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latin typeface="Times New Roman" pitchFamily="18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3" name="Line 240"/>
              <p:cNvSpPr>
                <a:spLocks noChangeShapeType="1"/>
              </p:cNvSpPr>
              <p:nvPr/>
            </p:nvSpPr>
            <p:spPr bwMode="auto">
              <a:xfrm flipH="1">
                <a:off x="3152" y="2976"/>
                <a:ext cx="681" cy="0"/>
              </a:xfrm>
              <a:prstGeom prst="line">
                <a:avLst/>
              </a:prstGeom>
              <a:noFill/>
              <a:ln w="25400">
                <a:solidFill>
                  <a:srgbClr val="0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smtClean="0">
                  <a:latin typeface="Times New Roman" pitchFamily="18" charset="0"/>
                  <a:ea typeface="ＭＳ Ｐゴシック" panose="020B0600070205080204" pitchFamily="50" charset="-128"/>
                </a:endParaRPr>
              </a:p>
            </p:txBody>
          </p:sp>
        </p:grpSp>
      </p:grpSp>
      <p:pic>
        <p:nvPicPr>
          <p:cNvPr id="94" name="Picture 113" descr="v2vsKET_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0" t="14745" r="27815" b="71445"/>
          <a:stretch>
            <a:fillRect/>
          </a:stretch>
        </p:blipFill>
        <p:spPr bwMode="auto">
          <a:xfrm>
            <a:off x="4140200" y="1798819"/>
            <a:ext cx="345598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Line 171"/>
          <p:cNvSpPr>
            <a:spLocks noChangeShapeType="1"/>
          </p:cNvSpPr>
          <p:nvPr/>
        </p:nvSpPr>
        <p:spPr bwMode="auto">
          <a:xfrm flipV="1">
            <a:off x="1393362" y="3951865"/>
            <a:ext cx="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99" name="Line 172"/>
          <p:cNvSpPr>
            <a:spLocks noChangeShapeType="1"/>
          </p:cNvSpPr>
          <p:nvPr/>
        </p:nvSpPr>
        <p:spPr bwMode="auto">
          <a:xfrm>
            <a:off x="817099" y="4528127"/>
            <a:ext cx="1296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00" name="Oval 173"/>
          <p:cNvSpPr>
            <a:spLocks noChangeArrowheads="1"/>
          </p:cNvSpPr>
          <p:nvPr/>
        </p:nvSpPr>
        <p:spPr bwMode="auto">
          <a:xfrm>
            <a:off x="961562" y="4240790"/>
            <a:ext cx="863600" cy="576262"/>
          </a:xfrm>
          <a:prstGeom prst="ellipse">
            <a:avLst/>
          </a:prstGeom>
          <a:gradFill rotWithShape="1">
            <a:gsLst>
              <a:gs pos="0">
                <a:srgbClr val="333399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02" name="Oval 5"/>
          <p:cNvSpPr>
            <a:spLocks noChangeArrowheads="1"/>
          </p:cNvSpPr>
          <p:nvPr/>
        </p:nvSpPr>
        <p:spPr bwMode="auto">
          <a:xfrm>
            <a:off x="1191189" y="2322272"/>
            <a:ext cx="1223962" cy="1152525"/>
          </a:xfrm>
          <a:prstGeom prst="ellipse">
            <a:avLst/>
          </a:prstGeom>
          <a:gradFill rotWithShape="1">
            <a:gsLst>
              <a:gs pos="0">
                <a:srgbClr val="BBE0E3">
                  <a:gamma/>
                  <a:tint val="92941"/>
                  <a:invGamma/>
                </a:srgbClr>
              </a:gs>
              <a:gs pos="100000">
                <a:srgbClr val="BBE0E3">
                  <a:alpha val="39999"/>
                </a:srgbClr>
              </a:gs>
            </a:gsLst>
            <a:path path="shape">
              <a:fillToRect l="50000" t="50000" r="50000" b="50000"/>
            </a:path>
          </a:gradFill>
          <a:ln w="22225" algn="ctr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03" name="Oval 6"/>
          <p:cNvSpPr>
            <a:spLocks noChangeArrowheads="1"/>
          </p:cNvSpPr>
          <p:nvPr/>
        </p:nvSpPr>
        <p:spPr bwMode="auto">
          <a:xfrm>
            <a:off x="470464" y="2322272"/>
            <a:ext cx="1223962" cy="1152525"/>
          </a:xfrm>
          <a:prstGeom prst="ellipse">
            <a:avLst/>
          </a:prstGeom>
          <a:gradFill rotWithShape="1">
            <a:gsLst>
              <a:gs pos="0">
                <a:srgbClr val="BBE0E3">
                  <a:gamma/>
                  <a:tint val="92941"/>
                  <a:invGamma/>
                </a:srgbClr>
              </a:gs>
              <a:gs pos="100000">
                <a:srgbClr val="BBE0E3">
                  <a:alpha val="39999"/>
                </a:srgbClr>
              </a:gs>
            </a:gsLst>
            <a:path path="shape">
              <a:fillToRect l="50000" t="50000" r="50000" b="50000"/>
            </a:path>
          </a:gradFill>
          <a:ln w="22225" algn="ctr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 flipV="1">
            <a:off x="1767451" y="2393710"/>
            <a:ext cx="433388" cy="144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5" name="Oval 18"/>
          <p:cNvSpPr>
            <a:spLocks noChangeArrowheads="1"/>
          </p:cNvSpPr>
          <p:nvPr/>
        </p:nvSpPr>
        <p:spPr bwMode="auto">
          <a:xfrm>
            <a:off x="1191189" y="2395297"/>
            <a:ext cx="503237" cy="10080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98039"/>
                  <a:invGamma/>
                  <a:alpha val="64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" name="Line 20"/>
          <p:cNvSpPr>
            <a:spLocks noChangeShapeType="1"/>
          </p:cNvSpPr>
          <p:nvPr/>
        </p:nvSpPr>
        <p:spPr bwMode="auto">
          <a:xfrm>
            <a:off x="1767451" y="3257310"/>
            <a:ext cx="433388" cy="144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7" name="Line 21"/>
          <p:cNvSpPr>
            <a:spLocks noChangeShapeType="1"/>
          </p:cNvSpPr>
          <p:nvPr/>
        </p:nvSpPr>
        <p:spPr bwMode="auto">
          <a:xfrm flipH="1" flipV="1">
            <a:off x="759389" y="2465147"/>
            <a:ext cx="358775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8" name="Line 22"/>
          <p:cNvSpPr>
            <a:spLocks noChangeShapeType="1"/>
          </p:cNvSpPr>
          <p:nvPr/>
        </p:nvSpPr>
        <p:spPr bwMode="auto">
          <a:xfrm flipH="1">
            <a:off x="759389" y="3257310"/>
            <a:ext cx="433387" cy="144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9" name="Line 46"/>
          <p:cNvSpPr>
            <a:spLocks noChangeShapeType="1"/>
          </p:cNvSpPr>
          <p:nvPr/>
        </p:nvSpPr>
        <p:spPr bwMode="auto">
          <a:xfrm>
            <a:off x="254564" y="2898535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5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/>
          <p:cNvSpPr/>
          <p:nvPr/>
        </p:nvSpPr>
        <p:spPr>
          <a:xfrm>
            <a:off x="1" y="1622612"/>
            <a:ext cx="9152464" cy="47035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衝突エネルギーの変遷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 flipH="1">
            <a:off x="3995936" y="1878360"/>
            <a:ext cx="5156529" cy="1008112"/>
          </a:xfrm>
          <a:prstGeom prst="rect">
            <a:avLst/>
          </a:prstGeom>
          <a:gradFill flip="none" rotWithShape="1">
            <a:gsLst>
              <a:gs pos="0">
                <a:srgbClr val="C0504D">
                  <a:lumMod val="60000"/>
                  <a:lumOff val="40000"/>
                  <a:alpha val="0"/>
                </a:srgbClr>
              </a:gs>
              <a:gs pos="9000">
                <a:srgbClr val="C0504D">
                  <a:lumMod val="60000"/>
                  <a:lumOff val="40000"/>
                  <a:alpha val="5000"/>
                </a:srgbClr>
              </a:gs>
              <a:gs pos="100000">
                <a:srgbClr val="C0504D">
                  <a:lumMod val="60000"/>
                  <a:lumOff val="40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8466" y="1882406"/>
            <a:ext cx="3068298" cy="1008112"/>
          </a:xfrm>
          <a:prstGeom prst="rect">
            <a:avLst/>
          </a:prstGeom>
          <a:gradFill flip="none" rotWithShape="1">
            <a:gsLst>
              <a:gs pos="0">
                <a:srgbClr val="1F497D">
                  <a:lumMod val="60000"/>
                  <a:lumOff val="40000"/>
                  <a:alpha val="0"/>
                </a:srgbClr>
              </a:gs>
              <a:gs pos="9000">
                <a:srgbClr val="1F497D">
                  <a:lumMod val="60000"/>
                  <a:lumOff val="40000"/>
                  <a:alpha val="4000"/>
                </a:srgbClr>
              </a:gs>
              <a:gs pos="100000">
                <a:srgbClr val="1F497D">
                  <a:lumMod val="60000"/>
                  <a:lumOff val="40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2890518"/>
            <a:ext cx="91440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" name="直線コネクタ 6"/>
          <p:cNvCxnSpPr/>
          <p:nvPr/>
        </p:nvCxnSpPr>
        <p:spPr>
          <a:xfrm flipV="1">
            <a:off x="4644008" y="2746502"/>
            <a:ext cx="0" cy="28803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" name="直線コネクタ 7"/>
          <p:cNvCxnSpPr/>
          <p:nvPr/>
        </p:nvCxnSpPr>
        <p:spPr>
          <a:xfrm flipV="1">
            <a:off x="1979712" y="2746502"/>
            <a:ext cx="0" cy="28803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" name="直線コネクタ 8"/>
          <p:cNvCxnSpPr/>
          <p:nvPr/>
        </p:nvCxnSpPr>
        <p:spPr>
          <a:xfrm flipV="1">
            <a:off x="7308304" y="2746502"/>
            <a:ext cx="0" cy="28803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" name="直線矢印コネクタ 9"/>
          <p:cNvCxnSpPr/>
          <p:nvPr/>
        </p:nvCxnSpPr>
        <p:spPr>
          <a:xfrm flipV="1">
            <a:off x="8183870" y="3034534"/>
            <a:ext cx="0" cy="504056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 w="lg" len="lg"/>
          </a:ln>
          <a:effectLst/>
        </p:spPr>
      </p:cxnSp>
      <p:sp>
        <p:nvSpPr>
          <p:cNvPr id="11" name="テキスト ボックス 10"/>
          <p:cNvSpPr txBox="1"/>
          <p:nvPr/>
        </p:nvSpPr>
        <p:spPr>
          <a:xfrm>
            <a:off x="7458351" y="3538590"/>
            <a:ext cx="14510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FF0000"/>
                </a:solidFill>
                <a:latin typeface="Arial"/>
                <a:ea typeface="ＭＳ Ｐゴシック"/>
              </a:rPr>
              <a:t>top RHIC</a:t>
            </a:r>
          </a:p>
          <a:p>
            <a:pPr algn="ctr"/>
            <a:r>
              <a:rPr lang="en-US" altLang="ja-JP" dirty="0">
                <a:solidFill>
                  <a:prstClr val="black"/>
                </a:solidFill>
                <a:latin typeface="Arial"/>
                <a:ea typeface="ＭＳ Ｐゴシック"/>
              </a:rPr>
              <a:t>200GeV</a:t>
            </a:r>
            <a:endParaRPr lang="ja-JP" altLang="en-US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8604448" y="4500242"/>
            <a:ext cx="504056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arrow" w="lg" len="lg"/>
          </a:ln>
          <a:effectLst/>
        </p:spPr>
      </p:cxnSp>
      <p:sp>
        <p:nvSpPr>
          <p:cNvPr id="13" name="テキスト ボックス 12"/>
          <p:cNvSpPr txBox="1"/>
          <p:nvPr/>
        </p:nvSpPr>
        <p:spPr>
          <a:xfrm>
            <a:off x="7637452" y="4312094"/>
            <a:ext cx="10311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C00000"/>
                </a:solidFill>
                <a:latin typeface="Arial"/>
                <a:ea typeface="ＭＳ Ｐゴシック"/>
              </a:rPr>
              <a:t>LHC</a:t>
            </a:r>
          </a:p>
          <a:p>
            <a:pPr algn="ctr"/>
            <a:r>
              <a:rPr lang="en-US" altLang="ja-JP" dirty="0">
                <a:solidFill>
                  <a:prstClr val="black"/>
                </a:solidFill>
                <a:latin typeface="Arial"/>
                <a:ea typeface="ＭＳ Ｐゴシック"/>
              </a:rPr>
              <a:t>2.76TeV</a:t>
            </a:r>
            <a:endParaRPr lang="ja-JP" altLang="en-US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100&#10;\&#10;{\rm GeV}&#10;\end{align*}&lt;/body&gt;&#10;  &lt;fcolor&gt;FF000000&lt;/fcolor&gt;&#10;  &lt;bcolor&gt;FFFFFFFF&lt;/bcolor&gt;&#10;  &lt;transparent&gt;True&lt;/transparent&gt;&#10;  &lt;resolution&gt;1800&lt;/resolution&gt;&#10;  &lt;imageh&gt;181&lt;/imageh&gt;&#10;  &lt;imagew&gt;923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23" y="3178550"/>
            <a:ext cx="976842" cy="19155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10&#10;\&#10;{\rm GeV}&#10;\end{align*}&lt;/body&gt;&#10;  &lt;fcolor&gt;FF000000&lt;/fcolor&gt;&#10;  &lt;bcolor&gt;FFFFFFFF&lt;/bcolor&gt;&#10;  &lt;transparent&gt;True&lt;/transparent&gt;&#10;  &lt;resolution&gt;1800&lt;/resolution&gt;&#10;  &lt;imageh&gt;181&lt;/imageh&gt;&#10;  &lt;imagew&gt;798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33" y="3178550"/>
            <a:ext cx="844550" cy="191558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1&#10;\&#10;{\rm GeV}&#10;\end{align*}&lt;/body&gt;&#10;  &lt;fcolor&gt;FF000000&lt;/fcolor&gt;&#10;  &lt;bcolor&gt;FFFFFFFF&lt;/bcolor&gt;&#10;  &lt;transparent&gt;True&lt;/transparent&gt;&#10;  &lt;resolution&gt;1800&lt;/resolution&gt;&#10;  &lt;imageh&gt;181&lt;/imageh&gt;&#10;  &lt;imagew&gt;67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53" y="3178550"/>
            <a:ext cx="713317" cy="191558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sqrt{s_{_{\rm NN}}}&#10;\end{align*}&lt;/body&gt;&#10;  &lt;fcolor&gt;FF000000&lt;/fcolor&gt;&#10;  &lt;bcolor&gt;FFFFFFFF&lt;/bcolor&gt;&#10;  &lt;transparent&gt;True&lt;/transparent&gt;&#10;  &lt;resolution&gt;1800&lt;/resolution&gt;&#10;  &lt;imageh&gt;249&lt;/imageh&gt;&#10;  &lt;imagew&gt;576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969" y="3049374"/>
            <a:ext cx="798535" cy="345200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089" y="1882406"/>
            <a:ext cx="17251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prstClr val="white"/>
                </a:solidFill>
                <a:latin typeface="Arial"/>
                <a:ea typeface="ＭＳ Ｐゴシック"/>
              </a:rPr>
              <a:t>Hadronic </a:t>
            </a:r>
          </a:p>
          <a:p>
            <a:r>
              <a:rPr lang="en-US" altLang="ja-JP" sz="2800" dirty="0" err="1">
                <a:solidFill>
                  <a:prstClr val="white"/>
                </a:solidFill>
                <a:latin typeface="Arial"/>
                <a:ea typeface="ＭＳ Ｐゴシック"/>
              </a:rPr>
              <a:t>DoF</a:t>
            </a:r>
            <a:endParaRPr lang="ja-JP" altLang="en-US" sz="2800" dirty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904053" y="1878631"/>
            <a:ext cx="22044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800" dirty="0">
                <a:solidFill>
                  <a:prstClr val="white"/>
                </a:solidFill>
                <a:latin typeface="Arial"/>
                <a:ea typeface="ＭＳ Ｐゴシック"/>
              </a:rPr>
              <a:t>Formation of</a:t>
            </a:r>
          </a:p>
          <a:p>
            <a:pPr algn="r"/>
            <a:r>
              <a:rPr lang="en-US" altLang="ja-JP" sz="2800" dirty="0">
                <a:solidFill>
                  <a:prstClr val="white"/>
                </a:solidFill>
                <a:latin typeface="Arial"/>
                <a:ea typeface="ＭＳ Ｐゴシック"/>
              </a:rPr>
              <a:t>“</a:t>
            </a:r>
            <a:r>
              <a:rPr lang="en-US" altLang="ja-JP" sz="2800" dirty="0" err="1">
                <a:solidFill>
                  <a:prstClr val="white"/>
                </a:solidFill>
                <a:latin typeface="Arial"/>
                <a:ea typeface="ＭＳ Ｐゴシック"/>
              </a:rPr>
              <a:t>s”QGP</a:t>
            </a:r>
            <a:endParaRPr lang="ja-JP" altLang="en-US" sz="2800" dirty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3779912" y="3538590"/>
            <a:ext cx="1440160" cy="0"/>
          </a:xfrm>
          <a:prstGeom prst="straightConnector1">
            <a:avLst/>
          </a:prstGeom>
          <a:noFill/>
          <a:ln w="25400" cap="flat" cmpd="sng" algn="ctr">
            <a:solidFill>
              <a:srgbClr val="006600"/>
            </a:solidFill>
            <a:prstDash val="solid"/>
            <a:headEnd type="arrow" w="lg" len="lg"/>
            <a:tailEnd type="arrow" w="lg" len="lg"/>
          </a:ln>
          <a:effectLst/>
        </p:spPr>
      </p:cxnSp>
      <p:sp>
        <p:nvSpPr>
          <p:cNvPr id="21" name="テキスト ボックス 20"/>
          <p:cNvSpPr txBox="1"/>
          <p:nvPr/>
        </p:nvSpPr>
        <p:spPr>
          <a:xfrm>
            <a:off x="4115705" y="351141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solidFill>
                  <a:prstClr val="black"/>
                </a:solidFill>
                <a:latin typeface="Arial"/>
                <a:ea typeface="ＭＳ Ｐゴシック"/>
              </a:rPr>
              <a:t>SPS</a:t>
            </a:r>
            <a:endParaRPr lang="ja-JP" altLang="en-US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3059832" y="3538590"/>
            <a:ext cx="648072" cy="0"/>
          </a:xfrm>
          <a:prstGeom prst="straightConnector1">
            <a:avLst/>
          </a:prstGeom>
          <a:noFill/>
          <a:ln w="25400" cap="flat" cmpd="sng" algn="ctr">
            <a:solidFill>
              <a:srgbClr val="006600"/>
            </a:solidFill>
            <a:prstDash val="solid"/>
            <a:headEnd type="arrow" w="lg" len="lg"/>
            <a:tailEnd type="arrow" w="lg" len="lg"/>
          </a:ln>
          <a:effectLst/>
        </p:spPr>
      </p:cxnSp>
      <p:sp>
        <p:nvSpPr>
          <p:cNvPr id="23" name="テキスト ボックス 22"/>
          <p:cNvSpPr txBox="1"/>
          <p:nvPr/>
        </p:nvSpPr>
        <p:spPr>
          <a:xfrm>
            <a:off x="2966926" y="3565205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Arial"/>
                <a:ea typeface="ＭＳ Ｐゴシック"/>
              </a:rPr>
              <a:t>AGS</a:t>
            </a:r>
            <a:endParaRPr lang="ja-JP" altLang="en-US" sz="24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2406534" y="4087471"/>
            <a:ext cx="1614545" cy="1161381"/>
            <a:chOff x="2406534" y="3433046"/>
            <a:chExt cx="1614545" cy="1161381"/>
          </a:xfrm>
        </p:grpSpPr>
        <p:sp>
          <p:nvSpPr>
            <p:cNvPr id="25" name="正方形/長方形 24"/>
            <p:cNvSpPr/>
            <p:nvPr/>
          </p:nvSpPr>
          <p:spPr>
            <a:xfrm>
              <a:off x="2515758" y="3433046"/>
              <a:ext cx="1396099" cy="817936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J-PARC</a:t>
              </a: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406534" y="4225095"/>
              <a:ext cx="1614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1.9 ~ 6.2 GeV</a:t>
              </a: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4080933" y="4862957"/>
            <a:ext cx="3371387" cy="838758"/>
            <a:chOff x="4080933" y="4862957"/>
            <a:chExt cx="3371387" cy="838758"/>
          </a:xfrm>
        </p:grpSpPr>
        <p:cxnSp>
          <p:nvCxnSpPr>
            <p:cNvPr id="30" name="直線矢印コネクタ 29"/>
            <p:cNvCxnSpPr/>
            <p:nvPr/>
          </p:nvCxnSpPr>
          <p:spPr>
            <a:xfrm flipV="1">
              <a:off x="4080933" y="4862957"/>
              <a:ext cx="1266771" cy="7061"/>
            </a:xfrm>
            <a:prstGeom prst="straightConnector1">
              <a:avLst/>
            </a:prstGeom>
            <a:noFill/>
            <a:ln w="38100" cap="flat" cmpd="sng" algn="ctr">
              <a:solidFill>
                <a:srgbClr val="006600"/>
              </a:solidFill>
              <a:prstDash val="solid"/>
              <a:headEnd type="arrow" w="lg" len="lg"/>
              <a:tailEnd type="arrow" w="lg" len="lg"/>
            </a:ln>
            <a:effectLst/>
          </p:spPr>
        </p:cxnSp>
        <p:sp>
          <p:nvSpPr>
            <p:cNvPr id="31" name="テキスト ボックス 30"/>
            <p:cNvSpPr txBox="1"/>
            <p:nvPr/>
          </p:nvSpPr>
          <p:spPr>
            <a:xfrm>
              <a:off x="4090501" y="4936472"/>
              <a:ext cx="33618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RHIC-BES II </a:t>
              </a: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7.7 ~ 20 GeV</a:t>
              </a: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5800427" y="5301605"/>
              <a:ext cx="9044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2018~</a:t>
              </a:r>
              <a:endPara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1767262" y="6326178"/>
            <a:ext cx="589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“Beam-energy scan (BES)</a:t>
            </a:r>
            <a:r>
              <a:rPr kumimoji="1" lang="ja-JP" altLang="en-US" sz="2800" dirty="0" smtClean="0"/>
              <a:t>プログラム</a:t>
            </a:r>
            <a:r>
              <a:rPr kumimoji="1" lang="en-US" altLang="ja-JP" sz="2800" dirty="0" smtClean="0"/>
              <a:t>”</a:t>
            </a:r>
            <a:endParaRPr kumimoji="1" lang="ja-JP" altLang="en-US" sz="2800" dirty="0"/>
          </a:p>
        </p:txBody>
      </p:sp>
      <p:sp>
        <p:nvSpPr>
          <p:cNvPr id="36" name="正方形/長方形 35"/>
          <p:cNvSpPr/>
          <p:nvPr/>
        </p:nvSpPr>
        <p:spPr>
          <a:xfrm>
            <a:off x="2555776" y="5230645"/>
            <a:ext cx="1559929" cy="432048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FAIR</a:t>
            </a:r>
            <a:endParaRPr kumimoji="0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540327" y="5729016"/>
            <a:ext cx="1525956" cy="432048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NICA</a:t>
            </a:r>
            <a:endParaRPr kumimoji="0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4067944" y="4087759"/>
            <a:ext cx="3299416" cy="861214"/>
            <a:chOff x="4067944" y="4087759"/>
            <a:chExt cx="3299416" cy="861214"/>
          </a:xfrm>
        </p:grpSpPr>
        <p:cxnSp>
          <p:nvCxnSpPr>
            <p:cNvPr id="28" name="直線矢印コネクタ 27"/>
            <p:cNvCxnSpPr/>
            <p:nvPr/>
          </p:nvCxnSpPr>
          <p:spPr>
            <a:xfrm>
              <a:off x="4067944" y="4087759"/>
              <a:ext cx="2448272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6600"/>
              </a:solidFill>
              <a:prstDash val="solid"/>
              <a:headEnd type="arrow" w="lg" len="lg"/>
              <a:tailEnd type="arrow" w="lg" len="lg"/>
            </a:ln>
            <a:effectLst/>
          </p:spPr>
        </p:cxnSp>
        <p:sp>
          <p:nvSpPr>
            <p:cNvPr id="29" name="テキスト ボックス 28"/>
            <p:cNvSpPr txBox="1"/>
            <p:nvPr/>
          </p:nvSpPr>
          <p:spPr>
            <a:xfrm>
              <a:off x="4090501" y="4157876"/>
              <a:ext cx="32768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RHIC-BES I </a:t>
              </a: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7.7 ~ 62 GeV</a:t>
              </a: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788049" y="4548863"/>
              <a:ext cx="9044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2010~</a:t>
              </a:r>
              <a:endPara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</p:grpSp>
      <p:sp>
        <p:nvSpPr>
          <p:cNvPr id="40" name="テキスト ボックス 39"/>
          <p:cNvSpPr txBox="1"/>
          <p:nvPr/>
        </p:nvSpPr>
        <p:spPr>
          <a:xfrm rot="470460">
            <a:off x="3024196" y="2245295"/>
            <a:ext cx="5321820" cy="1039356"/>
          </a:xfrm>
          <a:prstGeom prst="leftArrow">
            <a:avLst>
              <a:gd name="adj1" fmla="val 50000"/>
              <a:gd name="adj2" fmla="val 8282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低エネルギー化のトレンド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1" name="下矢印 40"/>
          <p:cNvSpPr/>
          <p:nvPr/>
        </p:nvSpPr>
        <p:spPr>
          <a:xfrm flipV="1">
            <a:off x="162933" y="2904463"/>
            <a:ext cx="484632" cy="859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29" y="3578735"/>
            <a:ext cx="1797951" cy="215478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89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J-PARC</a:t>
            </a:r>
            <a:r>
              <a:rPr kumimoji="1" lang="ja-JP" altLang="en-US" dirty="0" smtClean="0"/>
              <a:t>重イオン衝突の特徴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616" y="1434353"/>
            <a:ext cx="6906057" cy="419117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945290" y="1639733"/>
            <a:ext cx="384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figure from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ja-JP" altLang="en-US" dirty="0" smtClean="0">
                <a:solidFill>
                  <a:schemeClr val="bg1"/>
                </a:solidFill>
              </a:rPr>
              <a:t>佐甲、北沢、原子核</a:t>
            </a:r>
            <a:r>
              <a:rPr lang="ja-JP" altLang="en-US" dirty="0">
                <a:solidFill>
                  <a:schemeClr val="bg1"/>
                </a:solidFill>
              </a:rPr>
              <a:t>研究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16732" y="5759242"/>
            <a:ext cx="53142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ja-JP" altLang="en-US" sz="2800" dirty="0" smtClean="0"/>
              <a:t>超高輝度ビーム</a:t>
            </a:r>
            <a:r>
              <a:rPr lang="ja-JP" altLang="en-US" sz="2800" dirty="0" smtClean="0"/>
              <a:t>・衝突レート</a:t>
            </a:r>
            <a:endParaRPr lang="en-US" altLang="ja-JP" sz="2800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ja-JP" altLang="en-US" sz="2800" dirty="0" smtClean="0"/>
              <a:t>新しい検出器技術・性能向上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6547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角丸四角形 46"/>
          <p:cNvSpPr/>
          <p:nvPr/>
        </p:nvSpPr>
        <p:spPr>
          <a:xfrm>
            <a:off x="3059724" y="1344706"/>
            <a:ext cx="2650794" cy="171290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衝突Ｅと、バリオン数密度</a:t>
            </a:r>
            <a:endParaRPr kumimoji="1" lang="ja-JP" altLang="en-US" dirty="0"/>
          </a:p>
        </p:txBody>
      </p:sp>
      <p:sp>
        <p:nvSpPr>
          <p:cNvPr id="107" name="右矢印 106"/>
          <p:cNvSpPr/>
          <p:nvPr/>
        </p:nvSpPr>
        <p:spPr>
          <a:xfrm>
            <a:off x="3736066" y="1805402"/>
            <a:ext cx="690282" cy="53479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右矢印 107"/>
          <p:cNvSpPr/>
          <p:nvPr/>
        </p:nvSpPr>
        <p:spPr>
          <a:xfrm flipH="1">
            <a:off x="4400566" y="2109778"/>
            <a:ext cx="661961" cy="53479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円/楕円 108"/>
          <p:cNvSpPr>
            <a:spLocks noChangeAspect="1"/>
          </p:cNvSpPr>
          <p:nvPr/>
        </p:nvSpPr>
        <p:spPr>
          <a:xfrm>
            <a:off x="4988190" y="2182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077090" y="2326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5229796" y="24551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5132190" y="21826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297290" y="23350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5344139" y="24563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5359309" y="22967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5184366" y="233364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5203416" y="256087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4997269" y="20554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263198" y="23539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5141791" y="201206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219299" y="20945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5287548" y="21878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22"/>
          <p:cNvSpPr>
            <a:spLocks noChangeAspect="1"/>
          </p:cNvSpPr>
          <p:nvPr/>
        </p:nvSpPr>
        <p:spPr>
          <a:xfrm>
            <a:off x="5368524" y="23873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23"/>
          <p:cNvSpPr>
            <a:spLocks noChangeAspect="1"/>
          </p:cNvSpPr>
          <p:nvPr/>
        </p:nvSpPr>
        <p:spPr>
          <a:xfrm>
            <a:off x="4944145" y="22028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24"/>
          <p:cNvSpPr>
            <a:spLocks noChangeAspect="1"/>
          </p:cNvSpPr>
          <p:nvPr/>
        </p:nvSpPr>
        <p:spPr>
          <a:xfrm>
            <a:off x="4969040" y="243732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5170997" y="27104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5102141" y="208409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4978074" y="253722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114841" y="240728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036632" y="24641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130"/>
          <p:cNvSpPr>
            <a:spLocks noChangeAspect="1"/>
          </p:cNvSpPr>
          <p:nvPr/>
        </p:nvSpPr>
        <p:spPr>
          <a:xfrm>
            <a:off x="5040494" y="21768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131"/>
          <p:cNvSpPr>
            <a:spLocks noChangeAspect="1"/>
          </p:cNvSpPr>
          <p:nvPr/>
        </p:nvSpPr>
        <p:spPr>
          <a:xfrm>
            <a:off x="5028340" y="198687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132"/>
          <p:cNvSpPr>
            <a:spLocks noChangeAspect="1"/>
          </p:cNvSpPr>
          <p:nvPr/>
        </p:nvSpPr>
        <p:spPr>
          <a:xfrm>
            <a:off x="4930371" y="240970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33"/>
          <p:cNvSpPr>
            <a:spLocks noChangeAspect="1"/>
          </p:cNvSpPr>
          <p:nvPr/>
        </p:nvSpPr>
        <p:spPr>
          <a:xfrm>
            <a:off x="5369019" y="2218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34"/>
          <p:cNvSpPr>
            <a:spLocks noChangeAspect="1"/>
          </p:cNvSpPr>
          <p:nvPr/>
        </p:nvSpPr>
        <p:spPr>
          <a:xfrm>
            <a:off x="5061606" y="26670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35"/>
          <p:cNvSpPr>
            <a:spLocks noChangeAspect="1"/>
          </p:cNvSpPr>
          <p:nvPr/>
        </p:nvSpPr>
        <p:spPr>
          <a:xfrm>
            <a:off x="4966659" y="210133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5109778" y="190954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5165680" y="259361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38"/>
          <p:cNvSpPr>
            <a:spLocks noChangeAspect="1"/>
          </p:cNvSpPr>
          <p:nvPr/>
        </p:nvSpPr>
        <p:spPr>
          <a:xfrm>
            <a:off x="5275416" y="2644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39"/>
          <p:cNvSpPr>
            <a:spLocks noChangeAspect="1"/>
          </p:cNvSpPr>
          <p:nvPr/>
        </p:nvSpPr>
        <p:spPr>
          <a:xfrm>
            <a:off x="5189079" y="19813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40"/>
          <p:cNvSpPr>
            <a:spLocks noChangeAspect="1"/>
          </p:cNvSpPr>
          <p:nvPr/>
        </p:nvSpPr>
        <p:spPr>
          <a:xfrm>
            <a:off x="5299040" y="19958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41"/>
          <p:cNvSpPr>
            <a:spLocks noChangeAspect="1"/>
          </p:cNvSpPr>
          <p:nvPr/>
        </p:nvSpPr>
        <p:spPr>
          <a:xfrm>
            <a:off x="5314111" y="25593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142"/>
          <p:cNvSpPr>
            <a:spLocks noChangeAspect="1"/>
          </p:cNvSpPr>
          <p:nvPr/>
        </p:nvSpPr>
        <p:spPr>
          <a:xfrm>
            <a:off x="4932213" y="232167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143"/>
          <p:cNvSpPr>
            <a:spLocks noChangeAspect="1"/>
          </p:cNvSpPr>
          <p:nvPr/>
        </p:nvSpPr>
        <p:spPr>
          <a:xfrm>
            <a:off x="5351417" y="210282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144"/>
          <p:cNvSpPr>
            <a:spLocks noChangeAspect="1"/>
          </p:cNvSpPr>
          <p:nvPr/>
        </p:nvSpPr>
        <p:spPr>
          <a:xfrm>
            <a:off x="5012618" y="259145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145"/>
          <p:cNvSpPr>
            <a:spLocks noChangeAspect="1"/>
          </p:cNvSpPr>
          <p:nvPr/>
        </p:nvSpPr>
        <p:spPr>
          <a:xfrm>
            <a:off x="5197665" y="220949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146"/>
          <p:cNvSpPr>
            <a:spLocks noChangeAspect="1"/>
          </p:cNvSpPr>
          <p:nvPr/>
        </p:nvSpPr>
        <p:spPr>
          <a:xfrm>
            <a:off x="5006507" y="23853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147"/>
          <p:cNvSpPr>
            <a:spLocks noChangeAspect="1"/>
          </p:cNvSpPr>
          <p:nvPr/>
        </p:nvSpPr>
        <p:spPr>
          <a:xfrm>
            <a:off x="5119290" y="250689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148"/>
          <p:cNvSpPr>
            <a:spLocks noChangeAspect="1"/>
          </p:cNvSpPr>
          <p:nvPr/>
        </p:nvSpPr>
        <p:spPr>
          <a:xfrm>
            <a:off x="5007612" y="22948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149"/>
          <p:cNvSpPr>
            <a:spLocks noChangeAspect="1"/>
          </p:cNvSpPr>
          <p:nvPr/>
        </p:nvSpPr>
        <p:spPr>
          <a:xfrm>
            <a:off x="5128910" y="26167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150"/>
          <p:cNvSpPr>
            <a:spLocks noChangeAspect="1"/>
          </p:cNvSpPr>
          <p:nvPr/>
        </p:nvSpPr>
        <p:spPr>
          <a:xfrm>
            <a:off x="5266946" y="225800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151"/>
          <p:cNvSpPr>
            <a:spLocks noChangeAspect="1"/>
          </p:cNvSpPr>
          <p:nvPr/>
        </p:nvSpPr>
        <p:spPr>
          <a:xfrm>
            <a:off x="5120789" y="224720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152"/>
          <p:cNvSpPr>
            <a:spLocks noChangeAspect="1"/>
          </p:cNvSpPr>
          <p:nvPr/>
        </p:nvSpPr>
        <p:spPr>
          <a:xfrm>
            <a:off x="5303757" y="22353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153"/>
          <p:cNvSpPr>
            <a:spLocks noChangeAspect="1"/>
          </p:cNvSpPr>
          <p:nvPr/>
        </p:nvSpPr>
        <p:spPr>
          <a:xfrm>
            <a:off x="5106370" y="2011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154"/>
          <p:cNvSpPr>
            <a:spLocks noChangeAspect="1"/>
          </p:cNvSpPr>
          <p:nvPr/>
        </p:nvSpPr>
        <p:spPr>
          <a:xfrm>
            <a:off x="5219169" y="191999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155"/>
          <p:cNvSpPr>
            <a:spLocks noChangeAspect="1"/>
          </p:cNvSpPr>
          <p:nvPr/>
        </p:nvSpPr>
        <p:spPr>
          <a:xfrm>
            <a:off x="5141806" y="21565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156"/>
          <p:cNvSpPr>
            <a:spLocks noChangeAspect="1"/>
          </p:cNvSpPr>
          <p:nvPr/>
        </p:nvSpPr>
        <p:spPr>
          <a:xfrm>
            <a:off x="3346405" y="1877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157"/>
          <p:cNvSpPr>
            <a:spLocks noChangeAspect="1"/>
          </p:cNvSpPr>
          <p:nvPr/>
        </p:nvSpPr>
        <p:spPr>
          <a:xfrm>
            <a:off x="3435305" y="2021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9" name="円/楕円 158"/>
          <p:cNvSpPr>
            <a:spLocks noChangeAspect="1"/>
          </p:cNvSpPr>
          <p:nvPr/>
        </p:nvSpPr>
        <p:spPr>
          <a:xfrm>
            <a:off x="3588011" y="21502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0" name="円/楕円 159"/>
          <p:cNvSpPr>
            <a:spLocks noChangeAspect="1"/>
          </p:cNvSpPr>
          <p:nvPr/>
        </p:nvSpPr>
        <p:spPr>
          <a:xfrm>
            <a:off x="3490405" y="18778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160"/>
          <p:cNvSpPr>
            <a:spLocks noChangeAspect="1"/>
          </p:cNvSpPr>
          <p:nvPr/>
        </p:nvSpPr>
        <p:spPr>
          <a:xfrm>
            <a:off x="3655505" y="20302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2" name="円/楕円 161"/>
          <p:cNvSpPr>
            <a:spLocks noChangeAspect="1"/>
          </p:cNvSpPr>
          <p:nvPr/>
        </p:nvSpPr>
        <p:spPr>
          <a:xfrm>
            <a:off x="3702354" y="21515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" name="円/楕円 162"/>
          <p:cNvSpPr>
            <a:spLocks noChangeAspect="1"/>
          </p:cNvSpPr>
          <p:nvPr/>
        </p:nvSpPr>
        <p:spPr>
          <a:xfrm>
            <a:off x="3717524" y="199196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4" name="円/楕円 163"/>
          <p:cNvSpPr>
            <a:spLocks noChangeAspect="1"/>
          </p:cNvSpPr>
          <p:nvPr/>
        </p:nvSpPr>
        <p:spPr>
          <a:xfrm>
            <a:off x="3542581" y="2028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5" name="円/楕円 164"/>
          <p:cNvSpPr>
            <a:spLocks noChangeAspect="1"/>
          </p:cNvSpPr>
          <p:nvPr/>
        </p:nvSpPr>
        <p:spPr>
          <a:xfrm>
            <a:off x="3561631" y="22560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6" name="円/楕円 165"/>
          <p:cNvSpPr>
            <a:spLocks noChangeAspect="1"/>
          </p:cNvSpPr>
          <p:nvPr/>
        </p:nvSpPr>
        <p:spPr>
          <a:xfrm>
            <a:off x="3355484" y="17506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7" name="円/楕円 166"/>
          <p:cNvSpPr>
            <a:spLocks noChangeAspect="1"/>
          </p:cNvSpPr>
          <p:nvPr/>
        </p:nvSpPr>
        <p:spPr>
          <a:xfrm>
            <a:off x="3621413" y="20491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8" name="円/楕円 167"/>
          <p:cNvSpPr>
            <a:spLocks noChangeAspect="1"/>
          </p:cNvSpPr>
          <p:nvPr/>
        </p:nvSpPr>
        <p:spPr>
          <a:xfrm>
            <a:off x="3500006" y="170724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168"/>
          <p:cNvSpPr>
            <a:spLocks noChangeAspect="1"/>
          </p:cNvSpPr>
          <p:nvPr/>
        </p:nvSpPr>
        <p:spPr>
          <a:xfrm>
            <a:off x="3577514" y="17897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169"/>
          <p:cNvSpPr>
            <a:spLocks noChangeAspect="1"/>
          </p:cNvSpPr>
          <p:nvPr/>
        </p:nvSpPr>
        <p:spPr>
          <a:xfrm>
            <a:off x="3645763" y="188305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170"/>
          <p:cNvSpPr>
            <a:spLocks noChangeAspect="1"/>
          </p:cNvSpPr>
          <p:nvPr/>
        </p:nvSpPr>
        <p:spPr>
          <a:xfrm>
            <a:off x="3726739" y="208253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円/楕円 171"/>
          <p:cNvSpPr>
            <a:spLocks noChangeAspect="1"/>
          </p:cNvSpPr>
          <p:nvPr/>
        </p:nvSpPr>
        <p:spPr>
          <a:xfrm>
            <a:off x="3302360" y="18980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円/楕円 172"/>
          <p:cNvSpPr>
            <a:spLocks noChangeAspect="1"/>
          </p:cNvSpPr>
          <p:nvPr/>
        </p:nvSpPr>
        <p:spPr>
          <a:xfrm>
            <a:off x="3327255" y="213249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円/楕円 173"/>
          <p:cNvSpPr>
            <a:spLocks noChangeAspect="1"/>
          </p:cNvSpPr>
          <p:nvPr/>
        </p:nvSpPr>
        <p:spPr>
          <a:xfrm>
            <a:off x="3529212" y="24056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円/楕円 174"/>
          <p:cNvSpPr>
            <a:spLocks noChangeAspect="1"/>
          </p:cNvSpPr>
          <p:nvPr/>
        </p:nvSpPr>
        <p:spPr>
          <a:xfrm>
            <a:off x="3460356" y="17792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175"/>
          <p:cNvSpPr>
            <a:spLocks noChangeAspect="1"/>
          </p:cNvSpPr>
          <p:nvPr/>
        </p:nvSpPr>
        <p:spPr>
          <a:xfrm>
            <a:off x="3336289" y="22323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円/楕円 176"/>
          <p:cNvSpPr>
            <a:spLocks noChangeAspect="1"/>
          </p:cNvSpPr>
          <p:nvPr/>
        </p:nvSpPr>
        <p:spPr>
          <a:xfrm>
            <a:off x="3473056" y="210246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円/楕円 177"/>
          <p:cNvSpPr>
            <a:spLocks noChangeAspect="1"/>
          </p:cNvSpPr>
          <p:nvPr/>
        </p:nvSpPr>
        <p:spPr>
          <a:xfrm>
            <a:off x="3394847" y="21593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円/楕円 178"/>
          <p:cNvSpPr>
            <a:spLocks noChangeAspect="1"/>
          </p:cNvSpPr>
          <p:nvPr/>
        </p:nvSpPr>
        <p:spPr>
          <a:xfrm>
            <a:off x="3398709" y="18720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円/楕円 179"/>
          <p:cNvSpPr>
            <a:spLocks noChangeAspect="1"/>
          </p:cNvSpPr>
          <p:nvPr/>
        </p:nvSpPr>
        <p:spPr>
          <a:xfrm>
            <a:off x="3386555" y="16820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180"/>
          <p:cNvSpPr>
            <a:spLocks noChangeAspect="1"/>
          </p:cNvSpPr>
          <p:nvPr/>
        </p:nvSpPr>
        <p:spPr>
          <a:xfrm>
            <a:off x="3288586" y="21048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円/楕円 181"/>
          <p:cNvSpPr>
            <a:spLocks noChangeAspect="1"/>
          </p:cNvSpPr>
          <p:nvPr/>
        </p:nvSpPr>
        <p:spPr>
          <a:xfrm>
            <a:off x="3727234" y="1913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182"/>
          <p:cNvSpPr>
            <a:spLocks noChangeAspect="1"/>
          </p:cNvSpPr>
          <p:nvPr/>
        </p:nvSpPr>
        <p:spPr>
          <a:xfrm>
            <a:off x="3419821" y="23622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円/楕円 183"/>
          <p:cNvSpPr>
            <a:spLocks noChangeAspect="1"/>
          </p:cNvSpPr>
          <p:nvPr/>
        </p:nvSpPr>
        <p:spPr>
          <a:xfrm>
            <a:off x="3324874" y="179650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円/楕円 184"/>
          <p:cNvSpPr>
            <a:spLocks noChangeAspect="1"/>
          </p:cNvSpPr>
          <p:nvPr/>
        </p:nvSpPr>
        <p:spPr>
          <a:xfrm>
            <a:off x="3467993" y="160471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185"/>
          <p:cNvSpPr>
            <a:spLocks noChangeAspect="1"/>
          </p:cNvSpPr>
          <p:nvPr/>
        </p:nvSpPr>
        <p:spPr>
          <a:xfrm>
            <a:off x="3523895" y="228878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円/楕円 186"/>
          <p:cNvSpPr>
            <a:spLocks noChangeAspect="1"/>
          </p:cNvSpPr>
          <p:nvPr/>
        </p:nvSpPr>
        <p:spPr>
          <a:xfrm>
            <a:off x="3633631" y="2339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円/楕円 187"/>
          <p:cNvSpPr>
            <a:spLocks noChangeAspect="1"/>
          </p:cNvSpPr>
          <p:nvPr/>
        </p:nvSpPr>
        <p:spPr>
          <a:xfrm>
            <a:off x="3547294" y="167656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188"/>
          <p:cNvSpPr>
            <a:spLocks noChangeAspect="1"/>
          </p:cNvSpPr>
          <p:nvPr/>
        </p:nvSpPr>
        <p:spPr>
          <a:xfrm>
            <a:off x="3657255" y="16910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189"/>
          <p:cNvSpPr>
            <a:spLocks noChangeAspect="1"/>
          </p:cNvSpPr>
          <p:nvPr/>
        </p:nvSpPr>
        <p:spPr>
          <a:xfrm>
            <a:off x="3672326" y="2254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円/楕円 190"/>
          <p:cNvSpPr>
            <a:spLocks noChangeAspect="1"/>
          </p:cNvSpPr>
          <p:nvPr/>
        </p:nvSpPr>
        <p:spPr>
          <a:xfrm>
            <a:off x="3290428" y="201684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円/楕円 191"/>
          <p:cNvSpPr>
            <a:spLocks noChangeAspect="1"/>
          </p:cNvSpPr>
          <p:nvPr/>
        </p:nvSpPr>
        <p:spPr>
          <a:xfrm>
            <a:off x="3709632" y="179799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192"/>
          <p:cNvSpPr>
            <a:spLocks noChangeAspect="1"/>
          </p:cNvSpPr>
          <p:nvPr/>
        </p:nvSpPr>
        <p:spPr>
          <a:xfrm>
            <a:off x="3370833" y="22866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円/楕円 193"/>
          <p:cNvSpPr>
            <a:spLocks noChangeAspect="1"/>
          </p:cNvSpPr>
          <p:nvPr/>
        </p:nvSpPr>
        <p:spPr>
          <a:xfrm>
            <a:off x="3555880" y="19046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194"/>
          <p:cNvSpPr>
            <a:spLocks noChangeAspect="1"/>
          </p:cNvSpPr>
          <p:nvPr/>
        </p:nvSpPr>
        <p:spPr>
          <a:xfrm>
            <a:off x="3364722" y="20805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6" name="円/楕円 195"/>
          <p:cNvSpPr>
            <a:spLocks noChangeAspect="1"/>
          </p:cNvSpPr>
          <p:nvPr/>
        </p:nvSpPr>
        <p:spPr>
          <a:xfrm>
            <a:off x="3477505" y="22020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円/楕円 196"/>
          <p:cNvSpPr>
            <a:spLocks noChangeAspect="1"/>
          </p:cNvSpPr>
          <p:nvPr/>
        </p:nvSpPr>
        <p:spPr>
          <a:xfrm>
            <a:off x="3365827" y="19900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8" name="円/楕円 197"/>
          <p:cNvSpPr>
            <a:spLocks noChangeAspect="1"/>
          </p:cNvSpPr>
          <p:nvPr/>
        </p:nvSpPr>
        <p:spPr>
          <a:xfrm>
            <a:off x="3487125" y="231193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円/楕円 198"/>
          <p:cNvSpPr>
            <a:spLocks noChangeAspect="1"/>
          </p:cNvSpPr>
          <p:nvPr/>
        </p:nvSpPr>
        <p:spPr>
          <a:xfrm>
            <a:off x="3625161" y="19531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円/楕円 199"/>
          <p:cNvSpPr>
            <a:spLocks noChangeAspect="1"/>
          </p:cNvSpPr>
          <p:nvPr/>
        </p:nvSpPr>
        <p:spPr>
          <a:xfrm>
            <a:off x="3479004" y="194237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1" name="円/楕円 200"/>
          <p:cNvSpPr>
            <a:spLocks noChangeAspect="1"/>
          </p:cNvSpPr>
          <p:nvPr/>
        </p:nvSpPr>
        <p:spPr>
          <a:xfrm>
            <a:off x="3661972" y="19305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円/楕円 201"/>
          <p:cNvSpPr>
            <a:spLocks noChangeAspect="1"/>
          </p:cNvSpPr>
          <p:nvPr/>
        </p:nvSpPr>
        <p:spPr>
          <a:xfrm>
            <a:off x="3464585" y="170650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円/楕円 202"/>
          <p:cNvSpPr>
            <a:spLocks noChangeAspect="1"/>
          </p:cNvSpPr>
          <p:nvPr/>
        </p:nvSpPr>
        <p:spPr>
          <a:xfrm>
            <a:off x="3577384" y="16151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203"/>
          <p:cNvSpPr>
            <a:spLocks noChangeAspect="1"/>
          </p:cNvSpPr>
          <p:nvPr/>
        </p:nvSpPr>
        <p:spPr>
          <a:xfrm>
            <a:off x="3500021" y="18517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9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角丸四角形 46"/>
          <p:cNvSpPr/>
          <p:nvPr/>
        </p:nvSpPr>
        <p:spPr>
          <a:xfrm>
            <a:off x="3059724" y="1344706"/>
            <a:ext cx="2650794" cy="171290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衝突Ｅと、バリオン数密度</a:t>
            </a:r>
            <a:endParaRPr kumimoji="1" lang="ja-JP" altLang="en-US" dirty="0"/>
          </a:p>
        </p:txBody>
      </p:sp>
      <p:sp>
        <p:nvSpPr>
          <p:cNvPr id="107" name="右矢印 106"/>
          <p:cNvSpPr/>
          <p:nvPr/>
        </p:nvSpPr>
        <p:spPr>
          <a:xfrm>
            <a:off x="3736066" y="1805402"/>
            <a:ext cx="690282" cy="53479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右矢印 107"/>
          <p:cNvSpPr/>
          <p:nvPr/>
        </p:nvSpPr>
        <p:spPr>
          <a:xfrm flipH="1">
            <a:off x="4400566" y="2109778"/>
            <a:ext cx="661961" cy="53479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円/楕円 108"/>
          <p:cNvSpPr>
            <a:spLocks noChangeAspect="1"/>
          </p:cNvSpPr>
          <p:nvPr/>
        </p:nvSpPr>
        <p:spPr>
          <a:xfrm>
            <a:off x="4988190" y="2182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077090" y="2326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5229796" y="24551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5132190" y="21826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297290" y="23350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5344139" y="24563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5359309" y="22967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5184366" y="233364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5203416" y="256087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4997269" y="20554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263198" y="23539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5141791" y="201206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219299" y="20945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5287548" y="21878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22"/>
          <p:cNvSpPr>
            <a:spLocks noChangeAspect="1"/>
          </p:cNvSpPr>
          <p:nvPr/>
        </p:nvSpPr>
        <p:spPr>
          <a:xfrm>
            <a:off x="5368524" y="23873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23"/>
          <p:cNvSpPr>
            <a:spLocks noChangeAspect="1"/>
          </p:cNvSpPr>
          <p:nvPr/>
        </p:nvSpPr>
        <p:spPr>
          <a:xfrm>
            <a:off x="4944145" y="22028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24"/>
          <p:cNvSpPr>
            <a:spLocks noChangeAspect="1"/>
          </p:cNvSpPr>
          <p:nvPr/>
        </p:nvSpPr>
        <p:spPr>
          <a:xfrm>
            <a:off x="4969040" y="243732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5170997" y="27104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5102141" y="208409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4978074" y="253722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114841" y="240728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036632" y="24641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130"/>
          <p:cNvSpPr>
            <a:spLocks noChangeAspect="1"/>
          </p:cNvSpPr>
          <p:nvPr/>
        </p:nvSpPr>
        <p:spPr>
          <a:xfrm>
            <a:off x="5040494" y="21768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131"/>
          <p:cNvSpPr>
            <a:spLocks noChangeAspect="1"/>
          </p:cNvSpPr>
          <p:nvPr/>
        </p:nvSpPr>
        <p:spPr>
          <a:xfrm>
            <a:off x="5028340" y="198687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132"/>
          <p:cNvSpPr>
            <a:spLocks noChangeAspect="1"/>
          </p:cNvSpPr>
          <p:nvPr/>
        </p:nvSpPr>
        <p:spPr>
          <a:xfrm>
            <a:off x="4930371" y="240970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33"/>
          <p:cNvSpPr>
            <a:spLocks noChangeAspect="1"/>
          </p:cNvSpPr>
          <p:nvPr/>
        </p:nvSpPr>
        <p:spPr>
          <a:xfrm>
            <a:off x="5369019" y="2218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34"/>
          <p:cNvSpPr>
            <a:spLocks noChangeAspect="1"/>
          </p:cNvSpPr>
          <p:nvPr/>
        </p:nvSpPr>
        <p:spPr>
          <a:xfrm>
            <a:off x="5061606" y="26670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35"/>
          <p:cNvSpPr>
            <a:spLocks noChangeAspect="1"/>
          </p:cNvSpPr>
          <p:nvPr/>
        </p:nvSpPr>
        <p:spPr>
          <a:xfrm>
            <a:off x="4966659" y="210133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5109778" y="190954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5165680" y="259361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38"/>
          <p:cNvSpPr>
            <a:spLocks noChangeAspect="1"/>
          </p:cNvSpPr>
          <p:nvPr/>
        </p:nvSpPr>
        <p:spPr>
          <a:xfrm>
            <a:off x="5275416" y="2644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39"/>
          <p:cNvSpPr>
            <a:spLocks noChangeAspect="1"/>
          </p:cNvSpPr>
          <p:nvPr/>
        </p:nvSpPr>
        <p:spPr>
          <a:xfrm>
            <a:off x="5189079" y="19813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40"/>
          <p:cNvSpPr>
            <a:spLocks noChangeAspect="1"/>
          </p:cNvSpPr>
          <p:nvPr/>
        </p:nvSpPr>
        <p:spPr>
          <a:xfrm>
            <a:off x="5299040" y="19958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41"/>
          <p:cNvSpPr>
            <a:spLocks noChangeAspect="1"/>
          </p:cNvSpPr>
          <p:nvPr/>
        </p:nvSpPr>
        <p:spPr>
          <a:xfrm>
            <a:off x="5314111" y="25593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142"/>
          <p:cNvSpPr>
            <a:spLocks noChangeAspect="1"/>
          </p:cNvSpPr>
          <p:nvPr/>
        </p:nvSpPr>
        <p:spPr>
          <a:xfrm>
            <a:off x="4932213" y="232167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143"/>
          <p:cNvSpPr>
            <a:spLocks noChangeAspect="1"/>
          </p:cNvSpPr>
          <p:nvPr/>
        </p:nvSpPr>
        <p:spPr>
          <a:xfrm>
            <a:off x="5351417" y="210282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144"/>
          <p:cNvSpPr>
            <a:spLocks noChangeAspect="1"/>
          </p:cNvSpPr>
          <p:nvPr/>
        </p:nvSpPr>
        <p:spPr>
          <a:xfrm>
            <a:off x="5012618" y="259145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145"/>
          <p:cNvSpPr>
            <a:spLocks noChangeAspect="1"/>
          </p:cNvSpPr>
          <p:nvPr/>
        </p:nvSpPr>
        <p:spPr>
          <a:xfrm>
            <a:off x="5197665" y="220949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146"/>
          <p:cNvSpPr>
            <a:spLocks noChangeAspect="1"/>
          </p:cNvSpPr>
          <p:nvPr/>
        </p:nvSpPr>
        <p:spPr>
          <a:xfrm>
            <a:off x="5006507" y="23853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147"/>
          <p:cNvSpPr>
            <a:spLocks noChangeAspect="1"/>
          </p:cNvSpPr>
          <p:nvPr/>
        </p:nvSpPr>
        <p:spPr>
          <a:xfrm>
            <a:off x="5119290" y="250689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148"/>
          <p:cNvSpPr>
            <a:spLocks noChangeAspect="1"/>
          </p:cNvSpPr>
          <p:nvPr/>
        </p:nvSpPr>
        <p:spPr>
          <a:xfrm>
            <a:off x="5007612" y="22948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149"/>
          <p:cNvSpPr>
            <a:spLocks noChangeAspect="1"/>
          </p:cNvSpPr>
          <p:nvPr/>
        </p:nvSpPr>
        <p:spPr>
          <a:xfrm>
            <a:off x="5128910" y="26167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150"/>
          <p:cNvSpPr>
            <a:spLocks noChangeAspect="1"/>
          </p:cNvSpPr>
          <p:nvPr/>
        </p:nvSpPr>
        <p:spPr>
          <a:xfrm>
            <a:off x="5266946" y="225800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151"/>
          <p:cNvSpPr>
            <a:spLocks noChangeAspect="1"/>
          </p:cNvSpPr>
          <p:nvPr/>
        </p:nvSpPr>
        <p:spPr>
          <a:xfrm>
            <a:off x="5120789" y="224720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152"/>
          <p:cNvSpPr>
            <a:spLocks noChangeAspect="1"/>
          </p:cNvSpPr>
          <p:nvPr/>
        </p:nvSpPr>
        <p:spPr>
          <a:xfrm>
            <a:off x="5303757" y="22353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153"/>
          <p:cNvSpPr>
            <a:spLocks noChangeAspect="1"/>
          </p:cNvSpPr>
          <p:nvPr/>
        </p:nvSpPr>
        <p:spPr>
          <a:xfrm>
            <a:off x="5106370" y="2011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154"/>
          <p:cNvSpPr>
            <a:spLocks noChangeAspect="1"/>
          </p:cNvSpPr>
          <p:nvPr/>
        </p:nvSpPr>
        <p:spPr>
          <a:xfrm>
            <a:off x="5219169" y="191999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155"/>
          <p:cNvSpPr>
            <a:spLocks noChangeAspect="1"/>
          </p:cNvSpPr>
          <p:nvPr/>
        </p:nvSpPr>
        <p:spPr>
          <a:xfrm>
            <a:off x="5141806" y="21565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156"/>
          <p:cNvSpPr>
            <a:spLocks noChangeAspect="1"/>
          </p:cNvSpPr>
          <p:nvPr/>
        </p:nvSpPr>
        <p:spPr>
          <a:xfrm>
            <a:off x="3346405" y="1877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157"/>
          <p:cNvSpPr>
            <a:spLocks noChangeAspect="1"/>
          </p:cNvSpPr>
          <p:nvPr/>
        </p:nvSpPr>
        <p:spPr>
          <a:xfrm>
            <a:off x="3435305" y="2021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9" name="円/楕円 158"/>
          <p:cNvSpPr>
            <a:spLocks noChangeAspect="1"/>
          </p:cNvSpPr>
          <p:nvPr/>
        </p:nvSpPr>
        <p:spPr>
          <a:xfrm>
            <a:off x="3588011" y="21502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0" name="円/楕円 159"/>
          <p:cNvSpPr>
            <a:spLocks noChangeAspect="1"/>
          </p:cNvSpPr>
          <p:nvPr/>
        </p:nvSpPr>
        <p:spPr>
          <a:xfrm>
            <a:off x="3490405" y="18778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160"/>
          <p:cNvSpPr>
            <a:spLocks noChangeAspect="1"/>
          </p:cNvSpPr>
          <p:nvPr/>
        </p:nvSpPr>
        <p:spPr>
          <a:xfrm>
            <a:off x="3655505" y="20302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2" name="円/楕円 161"/>
          <p:cNvSpPr>
            <a:spLocks noChangeAspect="1"/>
          </p:cNvSpPr>
          <p:nvPr/>
        </p:nvSpPr>
        <p:spPr>
          <a:xfrm>
            <a:off x="3702354" y="21515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" name="円/楕円 162"/>
          <p:cNvSpPr>
            <a:spLocks noChangeAspect="1"/>
          </p:cNvSpPr>
          <p:nvPr/>
        </p:nvSpPr>
        <p:spPr>
          <a:xfrm>
            <a:off x="3717524" y="199196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4" name="円/楕円 163"/>
          <p:cNvSpPr>
            <a:spLocks noChangeAspect="1"/>
          </p:cNvSpPr>
          <p:nvPr/>
        </p:nvSpPr>
        <p:spPr>
          <a:xfrm>
            <a:off x="3542581" y="2028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5" name="円/楕円 164"/>
          <p:cNvSpPr>
            <a:spLocks noChangeAspect="1"/>
          </p:cNvSpPr>
          <p:nvPr/>
        </p:nvSpPr>
        <p:spPr>
          <a:xfrm>
            <a:off x="3561631" y="22560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6" name="円/楕円 165"/>
          <p:cNvSpPr>
            <a:spLocks noChangeAspect="1"/>
          </p:cNvSpPr>
          <p:nvPr/>
        </p:nvSpPr>
        <p:spPr>
          <a:xfrm>
            <a:off x="3355484" y="17506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7" name="円/楕円 166"/>
          <p:cNvSpPr>
            <a:spLocks noChangeAspect="1"/>
          </p:cNvSpPr>
          <p:nvPr/>
        </p:nvSpPr>
        <p:spPr>
          <a:xfrm>
            <a:off x="3621413" y="20491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8" name="円/楕円 167"/>
          <p:cNvSpPr>
            <a:spLocks noChangeAspect="1"/>
          </p:cNvSpPr>
          <p:nvPr/>
        </p:nvSpPr>
        <p:spPr>
          <a:xfrm>
            <a:off x="3500006" y="170724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168"/>
          <p:cNvSpPr>
            <a:spLocks noChangeAspect="1"/>
          </p:cNvSpPr>
          <p:nvPr/>
        </p:nvSpPr>
        <p:spPr>
          <a:xfrm>
            <a:off x="3577514" y="17897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169"/>
          <p:cNvSpPr>
            <a:spLocks noChangeAspect="1"/>
          </p:cNvSpPr>
          <p:nvPr/>
        </p:nvSpPr>
        <p:spPr>
          <a:xfrm>
            <a:off x="3645763" y="188305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170"/>
          <p:cNvSpPr>
            <a:spLocks noChangeAspect="1"/>
          </p:cNvSpPr>
          <p:nvPr/>
        </p:nvSpPr>
        <p:spPr>
          <a:xfrm>
            <a:off x="3726739" y="208253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円/楕円 171"/>
          <p:cNvSpPr>
            <a:spLocks noChangeAspect="1"/>
          </p:cNvSpPr>
          <p:nvPr/>
        </p:nvSpPr>
        <p:spPr>
          <a:xfrm>
            <a:off x="3302360" y="18980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円/楕円 172"/>
          <p:cNvSpPr>
            <a:spLocks noChangeAspect="1"/>
          </p:cNvSpPr>
          <p:nvPr/>
        </p:nvSpPr>
        <p:spPr>
          <a:xfrm>
            <a:off x="3327255" y="213249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円/楕円 173"/>
          <p:cNvSpPr>
            <a:spLocks noChangeAspect="1"/>
          </p:cNvSpPr>
          <p:nvPr/>
        </p:nvSpPr>
        <p:spPr>
          <a:xfrm>
            <a:off x="3529212" y="24056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円/楕円 174"/>
          <p:cNvSpPr>
            <a:spLocks noChangeAspect="1"/>
          </p:cNvSpPr>
          <p:nvPr/>
        </p:nvSpPr>
        <p:spPr>
          <a:xfrm>
            <a:off x="3460356" y="17792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175"/>
          <p:cNvSpPr>
            <a:spLocks noChangeAspect="1"/>
          </p:cNvSpPr>
          <p:nvPr/>
        </p:nvSpPr>
        <p:spPr>
          <a:xfrm>
            <a:off x="3336289" y="22323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円/楕円 176"/>
          <p:cNvSpPr>
            <a:spLocks noChangeAspect="1"/>
          </p:cNvSpPr>
          <p:nvPr/>
        </p:nvSpPr>
        <p:spPr>
          <a:xfrm>
            <a:off x="3473056" y="210246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円/楕円 177"/>
          <p:cNvSpPr>
            <a:spLocks noChangeAspect="1"/>
          </p:cNvSpPr>
          <p:nvPr/>
        </p:nvSpPr>
        <p:spPr>
          <a:xfrm>
            <a:off x="3394847" y="21593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円/楕円 178"/>
          <p:cNvSpPr>
            <a:spLocks noChangeAspect="1"/>
          </p:cNvSpPr>
          <p:nvPr/>
        </p:nvSpPr>
        <p:spPr>
          <a:xfrm>
            <a:off x="3398709" y="18720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円/楕円 179"/>
          <p:cNvSpPr>
            <a:spLocks noChangeAspect="1"/>
          </p:cNvSpPr>
          <p:nvPr/>
        </p:nvSpPr>
        <p:spPr>
          <a:xfrm>
            <a:off x="3386555" y="16820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180"/>
          <p:cNvSpPr>
            <a:spLocks noChangeAspect="1"/>
          </p:cNvSpPr>
          <p:nvPr/>
        </p:nvSpPr>
        <p:spPr>
          <a:xfrm>
            <a:off x="3288586" y="21048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円/楕円 181"/>
          <p:cNvSpPr>
            <a:spLocks noChangeAspect="1"/>
          </p:cNvSpPr>
          <p:nvPr/>
        </p:nvSpPr>
        <p:spPr>
          <a:xfrm>
            <a:off x="3727234" y="1913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182"/>
          <p:cNvSpPr>
            <a:spLocks noChangeAspect="1"/>
          </p:cNvSpPr>
          <p:nvPr/>
        </p:nvSpPr>
        <p:spPr>
          <a:xfrm>
            <a:off x="3419821" y="23622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円/楕円 183"/>
          <p:cNvSpPr>
            <a:spLocks noChangeAspect="1"/>
          </p:cNvSpPr>
          <p:nvPr/>
        </p:nvSpPr>
        <p:spPr>
          <a:xfrm>
            <a:off x="3324874" y="179650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円/楕円 184"/>
          <p:cNvSpPr>
            <a:spLocks noChangeAspect="1"/>
          </p:cNvSpPr>
          <p:nvPr/>
        </p:nvSpPr>
        <p:spPr>
          <a:xfrm>
            <a:off x="3467993" y="160471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185"/>
          <p:cNvSpPr>
            <a:spLocks noChangeAspect="1"/>
          </p:cNvSpPr>
          <p:nvPr/>
        </p:nvSpPr>
        <p:spPr>
          <a:xfrm>
            <a:off x="3523895" y="228878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円/楕円 186"/>
          <p:cNvSpPr>
            <a:spLocks noChangeAspect="1"/>
          </p:cNvSpPr>
          <p:nvPr/>
        </p:nvSpPr>
        <p:spPr>
          <a:xfrm>
            <a:off x="3633631" y="2339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円/楕円 187"/>
          <p:cNvSpPr>
            <a:spLocks noChangeAspect="1"/>
          </p:cNvSpPr>
          <p:nvPr/>
        </p:nvSpPr>
        <p:spPr>
          <a:xfrm>
            <a:off x="3547294" y="167656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188"/>
          <p:cNvSpPr>
            <a:spLocks noChangeAspect="1"/>
          </p:cNvSpPr>
          <p:nvPr/>
        </p:nvSpPr>
        <p:spPr>
          <a:xfrm>
            <a:off x="3657255" y="16910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189"/>
          <p:cNvSpPr>
            <a:spLocks noChangeAspect="1"/>
          </p:cNvSpPr>
          <p:nvPr/>
        </p:nvSpPr>
        <p:spPr>
          <a:xfrm>
            <a:off x="3672326" y="2254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円/楕円 190"/>
          <p:cNvSpPr>
            <a:spLocks noChangeAspect="1"/>
          </p:cNvSpPr>
          <p:nvPr/>
        </p:nvSpPr>
        <p:spPr>
          <a:xfrm>
            <a:off x="3290428" y="201684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円/楕円 191"/>
          <p:cNvSpPr>
            <a:spLocks noChangeAspect="1"/>
          </p:cNvSpPr>
          <p:nvPr/>
        </p:nvSpPr>
        <p:spPr>
          <a:xfrm>
            <a:off x="3709632" y="179799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192"/>
          <p:cNvSpPr>
            <a:spLocks noChangeAspect="1"/>
          </p:cNvSpPr>
          <p:nvPr/>
        </p:nvSpPr>
        <p:spPr>
          <a:xfrm>
            <a:off x="3370833" y="22866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円/楕円 193"/>
          <p:cNvSpPr>
            <a:spLocks noChangeAspect="1"/>
          </p:cNvSpPr>
          <p:nvPr/>
        </p:nvSpPr>
        <p:spPr>
          <a:xfrm>
            <a:off x="3555880" y="19046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194"/>
          <p:cNvSpPr>
            <a:spLocks noChangeAspect="1"/>
          </p:cNvSpPr>
          <p:nvPr/>
        </p:nvSpPr>
        <p:spPr>
          <a:xfrm>
            <a:off x="3364722" y="20805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6" name="円/楕円 195"/>
          <p:cNvSpPr>
            <a:spLocks noChangeAspect="1"/>
          </p:cNvSpPr>
          <p:nvPr/>
        </p:nvSpPr>
        <p:spPr>
          <a:xfrm>
            <a:off x="3477505" y="22020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円/楕円 196"/>
          <p:cNvSpPr>
            <a:spLocks noChangeAspect="1"/>
          </p:cNvSpPr>
          <p:nvPr/>
        </p:nvSpPr>
        <p:spPr>
          <a:xfrm>
            <a:off x="3365827" y="19900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8" name="円/楕円 197"/>
          <p:cNvSpPr>
            <a:spLocks noChangeAspect="1"/>
          </p:cNvSpPr>
          <p:nvPr/>
        </p:nvSpPr>
        <p:spPr>
          <a:xfrm>
            <a:off x="3487125" y="231193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円/楕円 198"/>
          <p:cNvSpPr>
            <a:spLocks noChangeAspect="1"/>
          </p:cNvSpPr>
          <p:nvPr/>
        </p:nvSpPr>
        <p:spPr>
          <a:xfrm>
            <a:off x="3625161" y="19531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円/楕円 199"/>
          <p:cNvSpPr>
            <a:spLocks noChangeAspect="1"/>
          </p:cNvSpPr>
          <p:nvPr/>
        </p:nvSpPr>
        <p:spPr>
          <a:xfrm>
            <a:off x="3479004" y="194237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1" name="円/楕円 200"/>
          <p:cNvSpPr>
            <a:spLocks noChangeAspect="1"/>
          </p:cNvSpPr>
          <p:nvPr/>
        </p:nvSpPr>
        <p:spPr>
          <a:xfrm>
            <a:off x="3661972" y="19305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円/楕円 201"/>
          <p:cNvSpPr>
            <a:spLocks noChangeAspect="1"/>
          </p:cNvSpPr>
          <p:nvPr/>
        </p:nvSpPr>
        <p:spPr>
          <a:xfrm>
            <a:off x="3464585" y="170650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円/楕円 202"/>
          <p:cNvSpPr>
            <a:spLocks noChangeAspect="1"/>
          </p:cNvSpPr>
          <p:nvPr/>
        </p:nvSpPr>
        <p:spPr>
          <a:xfrm>
            <a:off x="3577384" y="16151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203"/>
          <p:cNvSpPr>
            <a:spLocks noChangeAspect="1"/>
          </p:cNvSpPr>
          <p:nvPr/>
        </p:nvSpPr>
        <p:spPr>
          <a:xfrm>
            <a:off x="3500021" y="18517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08" name="グループ化 207"/>
          <p:cNvGrpSpPr/>
          <p:nvPr/>
        </p:nvGrpSpPr>
        <p:grpSpPr>
          <a:xfrm>
            <a:off x="795387" y="1951607"/>
            <a:ext cx="3171936" cy="4670720"/>
            <a:chOff x="795387" y="1951607"/>
            <a:chExt cx="3171936" cy="4670720"/>
          </a:xfrm>
        </p:grpSpPr>
        <p:sp>
          <p:nvSpPr>
            <p:cNvPr id="206" name="右矢印 205"/>
            <p:cNvSpPr/>
            <p:nvPr/>
          </p:nvSpPr>
          <p:spPr>
            <a:xfrm>
              <a:off x="3277041" y="4172214"/>
              <a:ext cx="690282" cy="534795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右矢印 206"/>
            <p:cNvSpPr/>
            <p:nvPr/>
          </p:nvSpPr>
          <p:spPr>
            <a:xfrm flipH="1">
              <a:off x="795387" y="4681141"/>
              <a:ext cx="661961" cy="534795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角丸四角形 204"/>
            <p:cNvSpPr/>
            <p:nvPr/>
          </p:nvSpPr>
          <p:spPr>
            <a:xfrm>
              <a:off x="1448076" y="4184325"/>
              <a:ext cx="1867833" cy="968037"/>
            </a:xfrm>
            <a:prstGeom prst="roundRect">
              <a:avLst>
                <a:gd name="adj" fmla="val 26526"/>
              </a:avLst>
            </a:prstGeom>
            <a:gradFill flip="none" rotWithShape="1">
              <a:gsLst>
                <a:gs pos="0">
                  <a:srgbClr val="F89708"/>
                </a:gs>
                <a:gs pos="100000">
                  <a:srgbClr val="FE3E0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057834" y="3415554"/>
              <a:ext cx="2646878" cy="46166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高エネルギー衝突</a:t>
              </a:r>
              <a:endParaRPr kumimoji="1" lang="ja-JP" altLang="en-US" sz="2400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882470" y="5605155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核子は突き抜ける</a:t>
              </a:r>
              <a:endParaRPr kumimoji="1" lang="ja-JP" altLang="en-US" sz="28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933765" y="6160662"/>
              <a:ext cx="2954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/>
                <a:t>正味バリオン数：小</a:t>
              </a:r>
              <a:endParaRPr lang="en-US" altLang="ja-JP" sz="2400" dirty="0" smtClean="0"/>
            </a:p>
          </p:txBody>
        </p:sp>
        <p:sp>
          <p:nvSpPr>
            <p:cNvPr id="9" name="円/楕円 8"/>
            <p:cNvSpPr>
              <a:spLocks noChangeAspect="1"/>
            </p:cNvSpPr>
            <p:nvPr/>
          </p:nvSpPr>
          <p:spPr>
            <a:xfrm>
              <a:off x="1370861" y="4564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円/楕円 9"/>
            <p:cNvSpPr>
              <a:spLocks noChangeAspect="1"/>
            </p:cNvSpPr>
            <p:nvPr/>
          </p:nvSpPr>
          <p:spPr>
            <a:xfrm>
              <a:off x="1459761" y="4708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" name="円/楕円 10"/>
            <p:cNvSpPr>
              <a:spLocks noChangeAspect="1"/>
            </p:cNvSpPr>
            <p:nvPr/>
          </p:nvSpPr>
          <p:spPr>
            <a:xfrm>
              <a:off x="1612467" y="483655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円/楕円 11"/>
            <p:cNvSpPr>
              <a:spLocks noChangeAspect="1"/>
            </p:cNvSpPr>
            <p:nvPr/>
          </p:nvSpPr>
          <p:spPr>
            <a:xfrm>
              <a:off x="1514861" y="45641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円/楕円 12"/>
            <p:cNvSpPr>
              <a:spLocks noChangeAspect="1"/>
            </p:cNvSpPr>
            <p:nvPr/>
          </p:nvSpPr>
          <p:spPr>
            <a:xfrm>
              <a:off x="1679961" y="47165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" name="円/楕円 13"/>
            <p:cNvSpPr>
              <a:spLocks noChangeAspect="1"/>
            </p:cNvSpPr>
            <p:nvPr/>
          </p:nvSpPr>
          <p:spPr>
            <a:xfrm>
              <a:off x="1726810" y="48378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" name="円/楕円 14"/>
            <p:cNvSpPr>
              <a:spLocks noChangeAspect="1"/>
            </p:cNvSpPr>
            <p:nvPr/>
          </p:nvSpPr>
          <p:spPr>
            <a:xfrm>
              <a:off x="1741980" y="467822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円/楕円 15"/>
            <p:cNvSpPr>
              <a:spLocks noChangeAspect="1"/>
            </p:cNvSpPr>
            <p:nvPr/>
          </p:nvSpPr>
          <p:spPr>
            <a:xfrm>
              <a:off x="1567037" y="471507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円/楕円 16"/>
            <p:cNvSpPr>
              <a:spLocks noChangeAspect="1"/>
            </p:cNvSpPr>
            <p:nvPr/>
          </p:nvSpPr>
          <p:spPr>
            <a:xfrm>
              <a:off x="1586087" y="49423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" name="円/楕円 17"/>
            <p:cNvSpPr>
              <a:spLocks noChangeAspect="1"/>
            </p:cNvSpPr>
            <p:nvPr/>
          </p:nvSpPr>
          <p:spPr>
            <a:xfrm>
              <a:off x="1379940" y="44369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1645869" y="47353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円/楕円 19"/>
            <p:cNvSpPr>
              <a:spLocks noChangeAspect="1"/>
            </p:cNvSpPr>
            <p:nvPr/>
          </p:nvSpPr>
          <p:spPr>
            <a:xfrm>
              <a:off x="1524462" y="439350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" name="円/楕円 20"/>
            <p:cNvSpPr>
              <a:spLocks noChangeAspect="1"/>
            </p:cNvSpPr>
            <p:nvPr/>
          </p:nvSpPr>
          <p:spPr>
            <a:xfrm>
              <a:off x="1601970" y="44759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" name="円/楕円 21"/>
            <p:cNvSpPr>
              <a:spLocks noChangeAspect="1"/>
            </p:cNvSpPr>
            <p:nvPr/>
          </p:nvSpPr>
          <p:spPr>
            <a:xfrm>
              <a:off x="1670219" y="456931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" name="円/楕円 22"/>
            <p:cNvSpPr>
              <a:spLocks noChangeAspect="1"/>
            </p:cNvSpPr>
            <p:nvPr/>
          </p:nvSpPr>
          <p:spPr>
            <a:xfrm>
              <a:off x="1751195" y="476879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円/楕円 23"/>
            <p:cNvSpPr>
              <a:spLocks noChangeAspect="1"/>
            </p:cNvSpPr>
            <p:nvPr/>
          </p:nvSpPr>
          <p:spPr>
            <a:xfrm>
              <a:off x="1326816" y="45842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" name="円/楕円 24"/>
            <p:cNvSpPr>
              <a:spLocks noChangeAspect="1"/>
            </p:cNvSpPr>
            <p:nvPr/>
          </p:nvSpPr>
          <p:spPr>
            <a:xfrm>
              <a:off x="1351711" y="481876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1553668" y="509189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" name="円/楕円 26"/>
            <p:cNvSpPr>
              <a:spLocks noChangeAspect="1"/>
            </p:cNvSpPr>
            <p:nvPr/>
          </p:nvSpPr>
          <p:spPr>
            <a:xfrm>
              <a:off x="1484812" y="446553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" name="円/楕円 27"/>
            <p:cNvSpPr>
              <a:spLocks noChangeAspect="1"/>
            </p:cNvSpPr>
            <p:nvPr/>
          </p:nvSpPr>
          <p:spPr>
            <a:xfrm>
              <a:off x="1360745" y="49186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" name="円/楕円 28"/>
            <p:cNvSpPr>
              <a:spLocks noChangeAspect="1"/>
            </p:cNvSpPr>
            <p:nvPr/>
          </p:nvSpPr>
          <p:spPr>
            <a:xfrm>
              <a:off x="1497512" y="478872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" name="円/楕円 29"/>
            <p:cNvSpPr>
              <a:spLocks noChangeAspect="1"/>
            </p:cNvSpPr>
            <p:nvPr/>
          </p:nvSpPr>
          <p:spPr>
            <a:xfrm>
              <a:off x="1419303" y="484561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" name="円/楕円 30"/>
            <p:cNvSpPr>
              <a:spLocks noChangeAspect="1"/>
            </p:cNvSpPr>
            <p:nvPr/>
          </p:nvSpPr>
          <p:spPr>
            <a:xfrm>
              <a:off x="1423165" y="455831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2" name="円/楕円 31"/>
            <p:cNvSpPr>
              <a:spLocks noChangeAspect="1"/>
            </p:cNvSpPr>
            <p:nvPr/>
          </p:nvSpPr>
          <p:spPr>
            <a:xfrm>
              <a:off x="1411011" y="436830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円/楕円 32"/>
            <p:cNvSpPr>
              <a:spLocks noChangeAspect="1"/>
            </p:cNvSpPr>
            <p:nvPr/>
          </p:nvSpPr>
          <p:spPr>
            <a:xfrm>
              <a:off x="1313042" y="479114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" name="円/楕円 33"/>
            <p:cNvSpPr>
              <a:spLocks noChangeAspect="1"/>
            </p:cNvSpPr>
            <p:nvPr/>
          </p:nvSpPr>
          <p:spPr>
            <a:xfrm>
              <a:off x="1962958" y="44469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円/楕円 34"/>
            <p:cNvSpPr>
              <a:spLocks noChangeAspect="1"/>
            </p:cNvSpPr>
            <p:nvPr/>
          </p:nvSpPr>
          <p:spPr>
            <a:xfrm>
              <a:off x="1444277" y="504850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" name="円/楕円 35"/>
            <p:cNvSpPr>
              <a:spLocks noChangeAspect="1"/>
            </p:cNvSpPr>
            <p:nvPr/>
          </p:nvSpPr>
          <p:spPr>
            <a:xfrm>
              <a:off x="1349330" y="44827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" name="円/楕円 36"/>
            <p:cNvSpPr>
              <a:spLocks noChangeAspect="1"/>
            </p:cNvSpPr>
            <p:nvPr/>
          </p:nvSpPr>
          <p:spPr>
            <a:xfrm>
              <a:off x="1492449" y="429098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8" name="円/楕円 37"/>
            <p:cNvSpPr>
              <a:spLocks noChangeAspect="1"/>
            </p:cNvSpPr>
            <p:nvPr/>
          </p:nvSpPr>
          <p:spPr>
            <a:xfrm>
              <a:off x="1548351" y="497505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" name="円/楕円 38"/>
            <p:cNvSpPr>
              <a:spLocks noChangeAspect="1"/>
            </p:cNvSpPr>
            <p:nvPr/>
          </p:nvSpPr>
          <p:spPr>
            <a:xfrm>
              <a:off x="1658087" y="50254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0" name="円/楕円 39"/>
            <p:cNvSpPr>
              <a:spLocks noChangeAspect="1"/>
            </p:cNvSpPr>
            <p:nvPr/>
          </p:nvSpPr>
          <p:spPr>
            <a:xfrm>
              <a:off x="1571750" y="436283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" name="円/楕円 40"/>
            <p:cNvSpPr>
              <a:spLocks noChangeAspect="1"/>
            </p:cNvSpPr>
            <p:nvPr/>
          </p:nvSpPr>
          <p:spPr>
            <a:xfrm>
              <a:off x="1681711" y="43773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2" name="円/楕円 41"/>
            <p:cNvSpPr>
              <a:spLocks noChangeAspect="1"/>
            </p:cNvSpPr>
            <p:nvPr/>
          </p:nvSpPr>
          <p:spPr>
            <a:xfrm>
              <a:off x="1696782" y="49407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3" name="円/楕円 42"/>
            <p:cNvSpPr>
              <a:spLocks noChangeAspect="1"/>
            </p:cNvSpPr>
            <p:nvPr/>
          </p:nvSpPr>
          <p:spPr>
            <a:xfrm>
              <a:off x="1314884" y="470311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円/楕円 43"/>
            <p:cNvSpPr>
              <a:spLocks noChangeAspect="1"/>
            </p:cNvSpPr>
            <p:nvPr/>
          </p:nvSpPr>
          <p:spPr>
            <a:xfrm>
              <a:off x="1734088" y="448426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5" name="円/楕円 44"/>
            <p:cNvSpPr>
              <a:spLocks noChangeAspect="1"/>
            </p:cNvSpPr>
            <p:nvPr/>
          </p:nvSpPr>
          <p:spPr>
            <a:xfrm>
              <a:off x="1395289" y="497288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6" name="円/楕円 45"/>
            <p:cNvSpPr>
              <a:spLocks noChangeAspect="1"/>
            </p:cNvSpPr>
            <p:nvPr/>
          </p:nvSpPr>
          <p:spPr>
            <a:xfrm>
              <a:off x="1580336" y="45909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9" name="円/楕円 48"/>
            <p:cNvSpPr>
              <a:spLocks noChangeAspect="1"/>
            </p:cNvSpPr>
            <p:nvPr/>
          </p:nvSpPr>
          <p:spPr>
            <a:xfrm>
              <a:off x="1389178" y="47668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0" name="円/楕円 49"/>
            <p:cNvSpPr>
              <a:spLocks noChangeAspect="1"/>
            </p:cNvSpPr>
            <p:nvPr/>
          </p:nvSpPr>
          <p:spPr>
            <a:xfrm>
              <a:off x="1501961" y="488833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1" name="円/楕円 50"/>
            <p:cNvSpPr>
              <a:spLocks noChangeAspect="1"/>
            </p:cNvSpPr>
            <p:nvPr/>
          </p:nvSpPr>
          <p:spPr>
            <a:xfrm>
              <a:off x="1390283" y="46763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2" name="円/楕円 51"/>
            <p:cNvSpPr>
              <a:spLocks noChangeAspect="1"/>
            </p:cNvSpPr>
            <p:nvPr/>
          </p:nvSpPr>
          <p:spPr>
            <a:xfrm>
              <a:off x="1511581" y="49981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3" name="円/楕円 52"/>
            <p:cNvSpPr>
              <a:spLocks noChangeAspect="1"/>
            </p:cNvSpPr>
            <p:nvPr/>
          </p:nvSpPr>
          <p:spPr>
            <a:xfrm>
              <a:off x="1649617" y="463943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4" name="円/楕円 53"/>
            <p:cNvSpPr>
              <a:spLocks noChangeAspect="1"/>
            </p:cNvSpPr>
            <p:nvPr/>
          </p:nvSpPr>
          <p:spPr>
            <a:xfrm>
              <a:off x="1503460" y="462864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円/楕円 54"/>
            <p:cNvSpPr>
              <a:spLocks noChangeAspect="1"/>
            </p:cNvSpPr>
            <p:nvPr/>
          </p:nvSpPr>
          <p:spPr>
            <a:xfrm>
              <a:off x="1988942" y="4807629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6" name="円/楕円 55"/>
            <p:cNvSpPr>
              <a:spLocks noChangeAspect="1"/>
            </p:cNvSpPr>
            <p:nvPr/>
          </p:nvSpPr>
          <p:spPr>
            <a:xfrm>
              <a:off x="1489041" y="439277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7" name="円/楕円 56"/>
            <p:cNvSpPr>
              <a:spLocks noChangeAspect="1"/>
            </p:cNvSpPr>
            <p:nvPr/>
          </p:nvSpPr>
          <p:spPr>
            <a:xfrm>
              <a:off x="1601840" y="430143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8" name="円/楕円 57"/>
            <p:cNvSpPr>
              <a:spLocks noChangeAspect="1"/>
            </p:cNvSpPr>
            <p:nvPr/>
          </p:nvSpPr>
          <p:spPr>
            <a:xfrm>
              <a:off x="1524477" y="45380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9" name="円/楕円 58"/>
            <p:cNvSpPr>
              <a:spLocks noChangeAspect="1"/>
            </p:cNvSpPr>
            <p:nvPr/>
          </p:nvSpPr>
          <p:spPr>
            <a:xfrm>
              <a:off x="2906645" y="4420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" name="円/楕円 59"/>
            <p:cNvSpPr>
              <a:spLocks noChangeAspect="1"/>
            </p:cNvSpPr>
            <p:nvPr/>
          </p:nvSpPr>
          <p:spPr>
            <a:xfrm>
              <a:off x="2995545" y="4564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" name="円/楕円 60"/>
            <p:cNvSpPr>
              <a:spLocks noChangeAspect="1"/>
            </p:cNvSpPr>
            <p:nvPr/>
          </p:nvSpPr>
          <p:spPr>
            <a:xfrm>
              <a:off x="3148251" y="469255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2" name="円/楕円 61"/>
            <p:cNvSpPr>
              <a:spLocks noChangeAspect="1"/>
            </p:cNvSpPr>
            <p:nvPr/>
          </p:nvSpPr>
          <p:spPr>
            <a:xfrm>
              <a:off x="3050645" y="44201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3" name="円/楕円 62"/>
            <p:cNvSpPr>
              <a:spLocks noChangeAspect="1"/>
            </p:cNvSpPr>
            <p:nvPr/>
          </p:nvSpPr>
          <p:spPr>
            <a:xfrm>
              <a:off x="3215745" y="45725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4" name="円/楕円 63"/>
            <p:cNvSpPr>
              <a:spLocks noChangeAspect="1"/>
            </p:cNvSpPr>
            <p:nvPr/>
          </p:nvSpPr>
          <p:spPr>
            <a:xfrm>
              <a:off x="3262594" y="46938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5" name="円/楕円 64"/>
            <p:cNvSpPr>
              <a:spLocks noChangeAspect="1"/>
            </p:cNvSpPr>
            <p:nvPr/>
          </p:nvSpPr>
          <p:spPr>
            <a:xfrm>
              <a:off x="3277764" y="453422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6" name="円/楕円 65"/>
            <p:cNvSpPr>
              <a:spLocks noChangeAspect="1"/>
            </p:cNvSpPr>
            <p:nvPr/>
          </p:nvSpPr>
          <p:spPr>
            <a:xfrm>
              <a:off x="3102821" y="457107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7" name="円/楕円 66"/>
            <p:cNvSpPr>
              <a:spLocks noChangeAspect="1"/>
            </p:cNvSpPr>
            <p:nvPr/>
          </p:nvSpPr>
          <p:spPr>
            <a:xfrm>
              <a:off x="3121871" y="47983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8" name="円/楕円 67"/>
            <p:cNvSpPr>
              <a:spLocks noChangeAspect="1"/>
            </p:cNvSpPr>
            <p:nvPr/>
          </p:nvSpPr>
          <p:spPr>
            <a:xfrm>
              <a:off x="2915724" y="42929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9" name="円/楕円 68"/>
            <p:cNvSpPr>
              <a:spLocks noChangeAspect="1"/>
            </p:cNvSpPr>
            <p:nvPr/>
          </p:nvSpPr>
          <p:spPr>
            <a:xfrm>
              <a:off x="3181653" y="45913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0" name="円/楕円 69"/>
            <p:cNvSpPr>
              <a:spLocks noChangeAspect="1"/>
            </p:cNvSpPr>
            <p:nvPr/>
          </p:nvSpPr>
          <p:spPr>
            <a:xfrm>
              <a:off x="3060246" y="424950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1" name="円/楕円 70"/>
            <p:cNvSpPr>
              <a:spLocks noChangeAspect="1"/>
            </p:cNvSpPr>
            <p:nvPr/>
          </p:nvSpPr>
          <p:spPr>
            <a:xfrm>
              <a:off x="3137754" y="43319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2" name="円/楕円 71"/>
            <p:cNvSpPr>
              <a:spLocks noChangeAspect="1"/>
            </p:cNvSpPr>
            <p:nvPr/>
          </p:nvSpPr>
          <p:spPr>
            <a:xfrm>
              <a:off x="3206003" y="442531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3" name="円/楕円 72"/>
            <p:cNvSpPr>
              <a:spLocks noChangeAspect="1"/>
            </p:cNvSpPr>
            <p:nvPr/>
          </p:nvSpPr>
          <p:spPr>
            <a:xfrm>
              <a:off x="3286979" y="462479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4" name="円/楕円 73"/>
            <p:cNvSpPr>
              <a:spLocks noChangeAspect="1"/>
            </p:cNvSpPr>
            <p:nvPr/>
          </p:nvSpPr>
          <p:spPr>
            <a:xfrm>
              <a:off x="2862600" y="44402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5" name="円/楕円 74"/>
            <p:cNvSpPr>
              <a:spLocks noChangeAspect="1"/>
            </p:cNvSpPr>
            <p:nvPr/>
          </p:nvSpPr>
          <p:spPr>
            <a:xfrm>
              <a:off x="2887495" y="467476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6" name="円/楕円 75"/>
            <p:cNvSpPr>
              <a:spLocks noChangeAspect="1"/>
            </p:cNvSpPr>
            <p:nvPr/>
          </p:nvSpPr>
          <p:spPr>
            <a:xfrm>
              <a:off x="3089452" y="494789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7" name="円/楕円 76"/>
            <p:cNvSpPr>
              <a:spLocks noChangeAspect="1"/>
            </p:cNvSpPr>
            <p:nvPr/>
          </p:nvSpPr>
          <p:spPr>
            <a:xfrm>
              <a:off x="3020596" y="432153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8" name="円/楕円 77"/>
            <p:cNvSpPr>
              <a:spLocks noChangeAspect="1"/>
            </p:cNvSpPr>
            <p:nvPr/>
          </p:nvSpPr>
          <p:spPr>
            <a:xfrm>
              <a:off x="2896529" y="47746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9" name="円/楕円 78"/>
            <p:cNvSpPr>
              <a:spLocks noChangeAspect="1"/>
            </p:cNvSpPr>
            <p:nvPr/>
          </p:nvSpPr>
          <p:spPr>
            <a:xfrm>
              <a:off x="3033296" y="464472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0" name="円/楕円 79"/>
            <p:cNvSpPr>
              <a:spLocks noChangeAspect="1"/>
            </p:cNvSpPr>
            <p:nvPr/>
          </p:nvSpPr>
          <p:spPr>
            <a:xfrm>
              <a:off x="2955087" y="470161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1" name="円/楕円 80"/>
            <p:cNvSpPr>
              <a:spLocks noChangeAspect="1"/>
            </p:cNvSpPr>
            <p:nvPr/>
          </p:nvSpPr>
          <p:spPr>
            <a:xfrm>
              <a:off x="2958949" y="441431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2" name="円/楕円 81"/>
            <p:cNvSpPr>
              <a:spLocks noChangeAspect="1"/>
            </p:cNvSpPr>
            <p:nvPr/>
          </p:nvSpPr>
          <p:spPr>
            <a:xfrm>
              <a:off x="2946795" y="422430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3" name="円/楕円 82"/>
            <p:cNvSpPr>
              <a:spLocks noChangeAspect="1"/>
            </p:cNvSpPr>
            <p:nvPr/>
          </p:nvSpPr>
          <p:spPr>
            <a:xfrm>
              <a:off x="2848826" y="464714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4" name="円/楕円 83"/>
            <p:cNvSpPr>
              <a:spLocks noChangeAspect="1"/>
            </p:cNvSpPr>
            <p:nvPr/>
          </p:nvSpPr>
          <p:spPr>
            <a:xfrm>
              <a:off x="3287474" y="44554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5" name="円/楕円 84"/>
            <p:cNvSpPr>
              <a:spLocks noChangeAspect="1"/>
            </p:cNvSpPr>
            <p:nvPr/>
          </p:nvSpPr>
          <p:spPr>
            <a:xfrm>
              <a:off x="2980061" y="490450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6" name="円/楕円 85"/>
            <p:cNvSpPr>
              <a:spLocks noChangeAspect="1"/>
            </p:cNvSpPr>
            <p:nvPr/>
          </p:nvSpPr>
          <p:spPr>
            <a:xfrm>
              <a:off x="2885114" y="43387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7" name="円/楕円 86"/>
            <p:cNvSpPr>
              <a:spLocks noChangeAspect="1"/>
            </p:cNvSpPr>
            <p:nvPr/>
          </p:nvSpPr>
          <p:spPr>
            <a:xfrm>
              <a:off x="3028233" y="414698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8" name="円/楕円 87"/>
            <p:cNvSpPr>
              <a:spLocks noChangeAspect="1"/>
            </p:cNvSpPr>
            <p:nvPr/>
          </p:nvSpPr>
          <p:spPr>
            <a:xfrm>
              <a:off x="3084135" y="483105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9" name="円/楕円 88"/>
            <p:cNvSpPr>
              <a:spLocks noChangeAspect="1"/>
            </p:cNvSpPr>
            <p:nvPr/>
          </p:nvSpPr>
          <p:spPr>
            <a:xfrm>
              <a:off x="3193871" y="48814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0" name="円/楕円 89"/>
            <p:cNvSpPr>
              <a:spLocks noChangeAspect="1"/>
            </p:cNvSpPr>
            <p:nvPr/>
          </p:nvSpPr>
          <p:spPr>
            <a:xfrm>
              <a:off x="3107534" y="421883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1" name="円/楕円 90"/>
            <p:cNvSpPr>
              <a:spLocks noChangeAspect="1"/>
            </p:cNvSpPr>
            <p:nvPr/>
          </p:nvSpPr>
          <p:spPr>
            <a:xfrm>
              <a:off x="3217495" y="42333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2" name="円/楕円 91"/>
            <p:cNvSpPr>
              <a:spLocks noChangeAspect="1"/>
            </p:cNvSpPr>
            <p:nvPr/>
          </p:nvSpPr>
          <p:spPr>
            <a:xfrm>
              <a:off x="3232566" y="47967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3" name="円/楕円 92"/>
            <p:cNvSpPr>
              <a:spLocks noChangeAspect="1"/>
            </p:cNvSpPr>
            <p:nvPr/>
          </p:nvSpPr>
          <p:spPr>
            <a:xfrm>
              <a:off x="2850668" y="455911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4" name="円/楕円 93"/>
            <p:cNvSpPr>
              <a:spLocks noChangeAspect="1"/>
            </p:cNvSpPr>
            <p:nvPr/>
          </p:nvSpPr>
          <p:spPr>
            <a:xfrm>
              <a:off x="3269872" y="434026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5" name="円/楕円 94"/>
            <p:cNvSpPr>
              <a:spLocks noChangeAspect="1"/>
            </p:cNvSpPr>
            <p:nvPr/>
          </p:nvSpPr>
          <p:spPr>
            <a:xfrm>
              <a:off x="2931073" y="482888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6" name="円/楕円 95"/>
            <p:cNvSpPr>
              <a:spLocks noChangeAspect="1"/>
            </p:cNvSpPr>
            <p:nvPr/>
          </p:nvSpPr>
          <p:spPr>
            <a:xfrm>
              <a:off x="3116120" y="44469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7" name="円/楕円 96"/>
            <p:cNvSpPr>
              <a:spLocks noChangeAspect="1"/>
            </p:cNvSpPr>
            <p:nvPr/>
          </p:nvSpPr>
          <p:spPr>
            <a:xfrm>
              <a:off x="2380508" y="457498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8" name="円/楕円 97"/>
            <p:cNvSpPr>
              <a:spLocks noChangeAspect="1"/>
            </p:cNvSpPr>
            <p:nvPr/>
          </p:nvSpPr>
          <p:spPr>
            <a:xfrm>
              <a:off x="3037745" y="474433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9" name="円/楕円 98"/>
            <p:cNvSpPr>
              <a:spLocks noChangeAspect="1"/>
            </p:cNvSpPr>
            <p:nvPr/>
          </p:nvSpPr>
          <p:spPr>
            <a:xfrm>
              <a:off x="2926067" y="45323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0" name="円/楕円 99"/>
            <p:cNvSpPr>
              <a:spLocks noChangeAspect="1"/>
            </p:cNvSpPr>
            <p:nvPr/>
          </p:nvSpPr>
          <p:spPr>
            <a:xfrm>
              <a:off x="3047365" y="48541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1" name="円/楕円 100"/>
            <p:cNvSpPr>
              <a:spLocks noChangeAspect="1"/>
            </p:cNvSpPr>
            <p:nvPr/>
          </p:nvSpPr>
          <p:spPr>
            <a:xfrm>
              <a:off x="3185401" y="449543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" name="円/楕円 101"/>
            <p:cNvSpPr>
              <a:spLocks noChangeAspect="1"/>
            </p:cNvSpPr>
            <p:nvPr/>
          </p:nvSpPr>
          <p:spPr>
            <a:xfrm>
              <a:off x="3039244" y="448464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" name="円/楕円 102"/>
            <p:cNvSpPr>
              <a:spLocks noChangeAspect="1"/>
            </p:cNvSpPr>
            <p:nvPr/>
          </p:nvSpPr>
          <p:spPr>
            <a:xfrm>
              <a:off x="3222212" y="447282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" name="円/楕円 103"/>
            <p:cNvSpPr>
              <a:spLocks noChangeAspect="1"/>
            </p:cNvSpPr>
            <p:nvPr/>
          </p:nvSpPr>
          <p:spPr>
            <a:xfrm>
              <a:off x="3024825" y="424877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5" name="円/楕円 104"/>
            <p:cNvSpPr>
              <a:spLocks noChangeAspect="1"/>
            </p:cNvSpPr>
            <p:nvPr/>
          </p:nvSpPr>
          <p:spPr>
            <a:xfrm>
              <a:off x="3137624" y="415743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6" name="円/楕円 105"/>
            <p:cNvSpPr>
              <a:spLocks noChangeAspect="1"/>
            </p:cNvSpPr>
            <p:nvPr/>
          </p:nvSpPr>
          <p:spPr>
            <a:xfrm>
              <a:off x="2663898" y="443429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6" name="曲折矢印 305"/>
            <p:cNvSpPr/>
            <p:nvPr/>
          </p:nvSpPr>
          <p:spPr>
            <a:xfrm rot="16200000" flipH="1">
              <a:off x="1821298" y="1958641"/>
              <a:ext cx="1179593" cy="1165525"/>
            </a:xfrm>
            <a:prstGeom prst="bentArrow">
              <a:avLst>
                <a:gd name="adj1" fmla="val 32939"/>
                <a:gd name="adj2" fmla="val 36566"/>
                <a:gd name="adj3" fmla="val 33461"/>
                <a:gd name="adj4" fmla="val 59172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5019744" y="1968514"/>
            <a:ext cx="2954655" cy="4653814"/>
            <a:chOff x="5019744" y="1968514"/>
            <a:chExt cx="2954655" cy="4653814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5235387" y="3415554"/>
              <a:ext cx="2646878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低エネルギー衝突</a:t>
              </a:r>
              <a:endParaRPr kumimoji="1" lang="ja-JP" altLang="en-US" sz="24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386111" y="5600495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核子が止まる</a:t>
              </a:r>
              <a:endParaRPr kumimoji="1" lang="ja-JP" altLang="en-US" sz="2800" dirty="0"/>
            </a:p>
          </p:txBody>
        </p:sp>
        <p:sp>
          <p:nvSpPr>
            <p:cNvPr id="210" name="円/楕円 209"/>
            <p:cNvSpPr>
              <a:spLocks noChangeAspect="1"/>
            </p:cNvSpPr>
            <p:nvPr/>
          </p:nvSpPr>
          <p:spPr>
            <a:xfrm>
              <a:off x="6084446" y="473581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1" name="円/楕円 210"/>
            <p:cNvSpPr>
              <a:spLocks noChangeAspect="1"/>
            </p:cNvSpPr>
            <p:nvPr/>
          </p:nvSpPr>
          <p:spPr>
            <a:xfrm>
              <a:off x="6173346" y="487981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2" name="円/楕円 211"/>
            <p:cNvSpPr>
              <a:spLocks noChangeAspect="1"/>
            </p:cNvSpPr>
            <p:nvPr/>
          </p:nvSpPr>
          <p:spPr>
            <a:xfrm>
              <a:off x="6326052" y="500824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3" name="円/楕円 212"/>
            <p:cNvSpPr>
              <a:spLocks noChangeAspect="1"/>
            </p:cNvSpPr>
            <p:nvPr/>
          </p:nvSpPr>
          <p:spPr>
            <a:xfrm>
              <a:off x="6228446" y="4735812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4" name="円/楕円 213"/>
            <p:cNvSpPr>
              <a:spLocks noChangeAspect="1"/>
            </p:cNvSpPr>
            <p:nvPr/>
          </p:nvSpPr>
          <p:spPr>
            <a:xfrm>
              <a:off x="6393546" y="4888212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5" name="円/楕円 214"/>
            <p:cNvSpPr>
              <a:spLocks noChangeAspect="1"/>
            </p:cNvSpPr>
            <p:nvPr/>
          </p:nvSpPr>
          <p:spPr>
            <a:xfrm>
              <a:off x="6440395" y="500949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6" name="円/楕円 215"/>
            <p:cNvSpPr>
              <a:spLocks noChangeAspect="1"/>
            </p:cNvSpPr>
            <p:nvPr/>
          </p:nvSpPr>
          <p:spPr>
            <a:xfrm>
              <a:off x="6455565" y="484991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7" name="円/楕円 216"/>
            <p:cNvSpPr>
              <a:spLocks noChangeAspect="1"/>
            </p:cNvSpPr>
            <p:nvPr/>
          </p:nvSpPr>
          <p:spPr>
            <a:xfrm>
              <a:off x="6280622" y="488676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8" name="円/楕円 217"/>
            <p:cNvSpPr>
              <a:spLocks noChangeAspect="1"/>
            </p:cNvSpPr>
            <p:nvPr/>
          </p:nvSpPr>
          <p:spPr>
            <a:xfrm>
              <a:off x="6299672" y="511399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9" name="円/楕円 218"/>
            <p:cNvSpPr>
              <a:spLocks noChangeAspect="1"/>
            </p:cNvSpPr>
            <p:nvPr/>
          </p:nvSpPr>
          <p:spPr>
            <a:xfrm>
              <a:off x="6093525" y="460859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0" name="円/楕円 219"/>
            <p:cNvSpPr>
              <a:spLocks noChangeAspect="1"/>
            </p:cNvSpPr>
            <p:nvPr/>
          </p:nvSpPr>
          <p:spPr>
            <a:xfrm>
              <a:off x="6359454" y="490705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1" name="円/楕円 220"/>
            <p:cNvSpPr>
              <a:spLocks noChangeAspect="1"/>
            </p:cNvSpPr>
            <p:nvPr/>
          </p:nvSpPr>
          <p:spPr>
            <a:xfrm>
              <a:off x="6238047" y="456519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2" name="円/楕円 221"/>
            <p:cNvSpPr>
              <a:spLocks noChangeAspect="1"/>
            </p:cNvSpPr>
            <p:nvPr/>
          </p:nvSpPr>
          <p:spPr>
            <a:xfrm>
              <a:off x="6315555" y="4647658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3" name="円/楕円 222"/>
            <p:cNvSpPr>
              <a:spLocks noChangeAspect="1"/>
            </p:cNvSpPr>
            <p:nvPr/>
          </p:nvSpPr>
          <p:spPr>
            <a:xfrm>
              <a:off x="6383804" y="474100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4" name="円/楕円 223"/>
            <p:cNvSpPr>
              <a:spLocks noChangeAspect="1"/>
            </p:cNvSpPr>
            <p:nvPr/>
          </p:nvSpPr>
          <p:spPr>
            <a:xfrm>
              <a:off x="6464780" y="494048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5" name="円/楕円 224"/>
            <p:cNvSpPr>
              <a:spLocks noChangeAspect="1"/>
            </p:cNvSpPr>
            <p:nvPr/>
          </p:nvSpPr>
          <p:spPr>
            <a:xfrm>
              <a:off x="6040401" y="475595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6" name="円/楕円 225"/>
            <p:cNvSpPr>
              <a:spLocks noChangeAspect="1"/>
            </p:cNvSpPr>
            <p:nvPr/>
          </p:nvSpPr>
          <p:spPr>
            <a:xfrm>
              <a:off x="6065296" y="4990448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" name="円/楕円 226"/>
            <p:cNvSpPr>
              <a:spLocks noChangeAspect="1"/>
            </p:cNvSpPr>
            <p:nvPr/>
          </p:nvSpPr>
          <p:spPr>
            <a:xfrm>
              <a:off x="6267253" y="526358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8" name="円/楕円 227"/>
            <p:cNvSpPr>
              <a:spLocks noChangeAspect="1"/>
            </p:cNvSpPr>
            <p:nvPr/>
          </p:nvSpPr>
          <p:spPr>
            <a:xfrm>
              <a:off x="6198397" y="4637219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" name="円/楕円 228"/>
            <p:cNvSpPr>
              <a:spLocks noChangeAspect="1"/>
            </p:cNvSpPr>
            <p:nvPr/>
          </p:nvSpPr>
          <p:spPr>
            <a:xfrm>
              <a:off x="6074330" y="509034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0" name="円/楕円 229"/>
            <p:cNvSpPr>
              <a:spLocks noChangeAspect="1"/>
            </p:cNvSpPr>
            <p:nvPr/>
          </p:nvSpPr>
          <p:spPr>
            <a:xfrm>
              <a:off x="6211097" y="496041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1" name="円/楕円 230"/>
            <p:cNvSpPr>
              <a:spLocks noChangeAspect="1"/>
            </p:cNvSpPr>
            <p:nvPr/>
          </p:nvSpPr>
          <p:spPr>
            <a:xfrm>
              <a:off x="6132888" y="501730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2" name="円/楕円 231"/>
            <p:cNvSpPr>
              <a:spLocks noChangeAspect="1"/>
            </p:cNvSpPr>
            <p:nvPr/>
          </p:nvSpPr>
          <p:spPr>
            <a:xfrm>
              <a:off x="6136750" y="472999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3" name="円/楕円 232"/>
            <p:cNvSpPr>
              <a:spLocks noChangeAspect="1"/>
            </p:cNvSpPr>
            <p:nvPr/>
          </p:nvSpPr>
          <p:spPr>
            <a:xfrm>
              <a:off x="6124596" y="453999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4" name="円/楕円 233"/>
            <p:cNvSpPr>
              <a:spLocks noChangeAspect="1"/>
            </p:cNvSpPr>
            <p:nvPr/>
          </p:nvSpPr>
          <p:spPr>
            <a:xfrm>
              <a:off x="6026627" y="496283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5" name="円/楕円 234"/>
            <p:cNvSpPr>
              <a:spLocks noChangeAspect="1"/>
            </p:cNvSpPr>
            <p:nvPr/>
          </p:nvSpPr>
          <p:spPr>
            <a:xfrm>
              <a:off x="6465275" y="477116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6" name="円/楕円 235"/>
            <p:cNvSpPr>
              <a:spLocks noChangeAspect="1"/>
            </p:cNvSpPr>
            <p:nvPr/>
          </p:nvSpPr>
          <p:spPr>
            <a:xfrm>
              <a:off x="6157862" y="5220189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7" name="円/楕円 236"/>
            <p:cNvSpPr>
              <a:spLocks noChangeAspect="1"/>
            </p:cNvSpPr>
            <p:nvPr/>
          </p:nvSpPr>
          <p:spPr>
            <a:xfrm>
              <a:off x="6062915" y="465445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8" name="円/楕円 237"/>
            <p:cNvSpPr>
              <a:spLocks noChangeAspect="1"/>
            </p:cNvSpPr>
            <p:nvPr/>
          </p:nvSpPr>
          <p:spPr>
            <a:xfrm>
              <a:off x="6206034" y="446266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9" name="円/楕円 238"/>
            <p:cNvSpPr>
              <a:spLocks noChangeAspect="1"/>
            </p:cNvSpPr>
            <p:nvPr/>
          </p:nvSpPr>
          <p:spPr>
            <a:xfrm>
              <a:off x="6261936" y="514673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0" name="円/楕円 239"/>
            <p:cNvSpPr>
              <a:spLocks noChangeAspect="1"/>
            </p:cNvSpPr>
            <p:nvPr/>
          </p:nvSpPr>
          <p:spPr>
            <a:xfrm>
              <a:off x="6371672" y="519716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1" name="円/楕円 240"/>
            <p:cNvSpPr>
              <a:spLocks noChangeAspect="1"/>
            </p:cNvSpPr>
            <p:nvPr/>
          </p:nvSpPr>
          <p:spPr>
            <a:xfrm>
              <a:off x="6285335" y="453452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2" name="円/楕円 241"/>
            <p:cNvSpPr>
              <a:spLocks noChangeAspect="1"/>
            </p:cNvSpPr>
            <p:nvPr/>
          </p:nvSpPr>
          <p:spPr>
            <a:xfrm>
              <a:off x="6395296" y="4548988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3" name="円/楕円 242"/>
            <p:cNvSpPr>
              <a:spLocks noChangeAspect="1"/>
            </p:cNvSpPr>
            <p:nvPr/>
          </p:nvSpPr>
          <p:spPr>
            <a:xfrm>
              <a:off x="6410367" y="5112458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4" name="円/楕円 243"/>
            <p:cNvSpPr>
              <a:spLocks noChangeAspect="1"/>
            </p:cNvSpPr>
            <p:nvPr/>
          </p:nvSpPr>
          <p:spPr>
            <a:xfrm>
              <a:off x="6028469" y="4874798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5" name="円/楕円 244"/>
            <p:cNvSpPr>
              <a:spLocks noChangeAspect="1"/>
            </p:cNvSpPr>
            <p:nvPr/>
          </p:nvSpPr>
          <p:spPr>
            <a:xfrm>
              <a:off x="6447673" y="465594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6" name="円/楕円 245"/>
            <p:cNvSpPr>
              <a:spLocks noChangeAspect="1"/>
            </p:cNvSpPr>
            <p:nvPr/>
          </p:nvSpPr>
          <p:spPr>
            <a:xfrm>
              <a:off x="6108874" y="514457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7" name="円/楕円 246"/>
            <p:cNvSpPr>
              <a:spLocks noChangeAspect="1"/>
            </p:cNvSpPr>
            <p:nvPr/>
          </p:nvSpPr>
          <p:spPr>
            <a:xfrm>
              <a:off x="6293921" y="4762616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8" name="円/楕円 247"/>
            <p:cNvSpPr>
              <a:spLocks noChangeAspect="1"/>
            </p:cNvSpPr>
            <p:nvPr/>
          </p:nvSpPr>
          <p:spPr>
            <a:xfrm>
              <a:off x="6102763" y="4938488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9" name="円/楕円 248"/>
            <p:cNvSpPr>
              <a:spLocks noChangeAspect="1"/>
            </p:cNvSpPr>
            <p:nvPr/>
          </p:nvSpPr>
          <p:spPr>
            <a:xfrm>
              <a:off x="6215546" y="506001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0" name="円/楕円 249"/>
            <p:cNvSpPr>
              <a:spLocks noChangeAspect="1"/>
            </p:cNvSpPr>
            <p:nvPr/>
          </p:nvSpPr>
          <p:spPr>
            <a:xfrm>
              <a:off x="6103868" y="484799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1" name="円/楕円 250"/>
            <p:cNvSpPr>
              <a:spLocks noChangeAspect="1"/>
            </p:cNvSpPr>
            <p:nvPr/>
          </p:nvSpPr>
          <p:spPr>
            <a:xfrm>
              <a:off x="6225166" y="516988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2" name="円/楕円 251"/>
            <p:cNvSpPr>
              <a:spLocks noChangeAspect="1"/>
            </p:cNvSpPr>
            <p:nvPr/>
          </p:nvSpPr>
          <p:spPr>
            <a:xfrm>
              <a:off x="6363202" y="481112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3" name="円/楕円 252"/>
            <p:cNvSpPr>
              <a:spLocks noChangeAspect="1"/>
            </p:cNvSpPr>
            <p:nvPr/>
          </p:nvSpPr>
          <p:spPr>
            <a:xfrm>
              <a:off x="6217045" y="480033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4" name="円/楕円 253"/>
            <p:cNvSpPr>
              <a:spLocks noChangeAspect="1"/>
            </p:cNvSpPr>
            <p:nvPr/>
          </p:nvSpPr>
          <p:spPr>
            <a:xfrm>
              <a:off x="6400013" y="478851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5" name="円/楕円 254"/>
            <p:cNvSpPr>
              <a:spLocks noChangeAspect="1"/>
            </p:cNvSpPr>
            <p:nvPr/>
          </p:nvSpPr>
          <p:spPr>
            <a:xfrm>
              <a:off x="6202626" y="456445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6" name="円/楕円 255"/>
            <p:cNvSpPr>
              <a:spLocks noChangeAspect="1"/>
            </p:cNvSpPr>
            <p:nvPr/>
          </p:nvSpPr>
          <p:spPr>
            <a:xfrm>
              <a:off x="6315425" y="447311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" name="円/楕円 256"/>
            <p:cNvSpPr>
              <a:spLocks noChangeAspect="1"/>
            </p:cNvSpPr>
            <p:nvPr/>
          </p:nvSpPr>
          <p:spPr>
            <a:xfrm>
              <a:off x="6238062" y="470969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" name="円/楕円 257"/>
            <p:cNvSpPr>
              <a:spLocks noChangeAspect="1"/>
            </p:cNvSpPr>
            <p:nvPr/>
          </p:nvSpPr>
          <p:spPr>
            <a:xfrm>
              <a:off x="6271471" y="443098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" name="円/楕円 258"/>
            <p:cNvSpPr>
              <a:spLocks noChangeAspect="1"/>
            </p:cNvSpPr>
            <p:nvPr/>
          </p:nvSpPr>
          <p:spPr>
            <a:xfrm>
              <a:off x="6360371" y="457498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" name="円/楕円 259"/>
            <p:cNvSpPr>
              <a:spLocks noChangeAspect="1"/>
            </p:cNvSpPr>
            <p:nvPr/>
          </p:nvSpPr>
          <p:spPr>
            <a:xfrm>
              <a:off x="6513077" y="470341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" name="円/楕円 260"/>
            <p:cNvSpPr>
              <a:spLocks noChangeAspect="1"/>
            </p:cNvSpPr>
            <p:nvPr/>
          </p:nvSpPr>
          <p:spPr>
            <a:xfrm>
              <a:off x="6415471" y="4430983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" name="円/楕円 261"/>
            <p:cNvSpPr>
              <a:spLocks noChangeAspect="1"/>
            </p:cNvSpPr>
            <p:nvPr/>
          </p:nvSpPr>
          <p:spPr>
            <a:xfrm>
              <a:off x="6580571" y="4583383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" name="円/楕円 262"/>
            <p:cNvSpPr>
              <a:spLocks noChangeAspect="1"/>
            </p:cNvSpPr>
            <p:nvPr/>
          </p:nvSpPr>
          <p:spPr>
            <a:xfrm>
              <a:off x="6627420" y="470467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4" name="円/楕円 263"/>
            <p:cNvSpPr>
              <a:spLocks noChangeAspect="1"/>
            </p:cNvSpPr>
            <p:nvPr/>
          </p:nvSpPr>
          <p:spPr>
            <a:xfrm>
              <a:off x="6642590" y="454508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5" name="円/楕円 264"/>
            <p:cNvSpPr>
              <a:spLocks noChangeAspect="1"/>
            </p:cNvSpPr>
            <p:nvPr/>
          </p:nvSpPr>
          <p:spPr>
            <a:xfrm>
              <a:off x="6467647" y="458193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6" name="円/楕円 265"/>
            <p:cNvSpPr>
              <a:spLocks noChangeAspect="1"/>
            </p:cNvSpPr>
            <p:nvPr/>
          </p:nvSpPr>
          <p:spPr>
            <a:xfrm>
              <a:off x="6486697" y="480916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7" name="円/楕円 266"/>
            <p:cNvSpPr>
              <a:spLocks noChangeAspect="1"/>
            </p:cNvSpPr>
            <p:nvPr/>
          </p:nvSpPr>
          <p:spPr>
            <a:xfrm>
              <a:off x="6280550" y="4303766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8" name="円/楕円 267"/>
            <p:cNvSpPr>
              <a:spLocks noChangeAspect="1"/>
            </p:cNvSpPr>
            <p:nvPr/>
          </p:nvSpPr>
          <p:spPr>
            <a:xfrm>
              <a:off x="6546479" y="4602226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9" name="円/楕円 268"/>
            <p:cNvSpPr>
              <a:spLocks noChangeAspect="1"/>
            </p:cNvSpPr>
            <p:nvPr/>
          </p:nvSpPr>
          <p:spPr>
            <a:xfrm>
              <a:off x="6425072" y="4260362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0" name="円/楕円 269"/>
            <p:cNvSpPr>
              <a:spLocks noChangeAspect="1"/>
            </p:cNvSpPr>
            <p:nvPr/>
          </p:nvSpPr>
          <p:spPr>
            <a:xfrm>
              <a:off x="6502580" y="4342829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1" name="円/楕円 270"/>
            <p:cNvSpPr>
              <a:spLocks noChangeAspect="1"/>
            </p:cNvSpPr>
            <p:nvPr/>
          </p:nvSpPr>
          <p:spPr>
            <a:xfrm>
              <a:off x="6570829" y="443617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2" name="円/楕円 271"/>
            <p:cNvSpPr>
              <a:spLocks noChangeAspect="1"/>
            </p:cNvSpPr>
            <p:nvPr/>
          </p:nvSpPr>
          <p:spPr>
            <a:xfrm>
              <a:off x="6651805" y="463565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3" name="円/楕円 272"/>
            <p:cNvSpPr>
              <a:spLocks noChangeAspect="1"/>
            </p:cNvSpPr>
            <p:nvPr/>
          </p:nvSpPr>
          <p:spPr>
            <a:xfrm>
              <a:off x="6227426" y="4451126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4" name="円/楕円 273"/>
            <p:cNvSpPr>
              <a:spLocks noChangeAspect="1"/>
            </p:cNvSpPr>
            <p:nvPr/>
          </p:nvSpPr>
          <p:spPr>
            <a:xfrm>
              <a:off x="6252321" y="4685619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5" name="円/楕円 274"/>
            <p:cNvSpPr>
              <a:spLocks noChangeAspect="1"/>
            </p:cNvSpPr>
            <p:nvPr/>
          </p:nvSpPr>
          <p:spPr>
            <a:xfrm>
              <a:off x="6454278" y="495875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6" name="円/楕円 275"/>
            <p:cNvSpPr>
              <a:spLocks noChangeAspect="1"/>
            </p:cNvSpPr>
            <p:nvPr/>
          </p:nvSpPr>
          <p:spPr>
            <a:xfrm>
              <a:off x="6385422" y="433239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7" name="円/楕円 276"/>
            <p:cNvSpPr>
              <a:spLocks noChangeAspect="1"/>
            </p:cNvSpPr>
            <p:nvPr/>
          </p:nvSpPr>
          <p:spPr>
            <a:xfrm>
              <a:off x="6261355" y="4785518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8" name="円/楕円 277"/>
            <p:cNvSpPr>
              <a:spLocks noChangeAspect="1"/>
            </p:cNvSpPr>
            <p:nvPr/>
          </p:nvSpPr>
          <p:spPr>
            <a:xfrm>
              <a:off x="6398122" y="465558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9" name="円/楕円 278"/>
            <p:cNvSpPr>
              <a:spLocks noChangeAspect="1"/>
            </p:cNvSpPr>
            <p:nvPr/>
          </p:nvSpPr>
          <p:spPr>
            <a:xfrm>
              <a:off x="6319913" y="4712476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0" name="円/楕円 279"/>
            <p:cNvSpPr>
              <a:spLocks noChangeAspect="1"/>
            </p:cNvSpPr>
            <p:nvPr/>
          </p:nvSpPr>
          <p:spPr>
            <a:xfrm>
              <a:off x="6323775" y="44251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1" name="円/楕円 280"/>
            <p:cNvSpPr>
              <a:spLocks noChangeAspect="1"/>
            </p:cNvSpPr>
            <p:nvPr/>
          </p:nvSpPr>
          <p:spPr>
            <a:xfrm>
              <a:off x="6311621" y="423516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2" name="円/楕円 281"/>
            <p:cNvSpPr>
              <a:spLocks noChangeAspect="1"/>
            </p:cNvSpPr>
            <p:nvPr/>
          </p:nvSpPr>
          <p:spPr>
            <a:xfrm>
              <a:off x="6213652" y="465800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3" name="円/楕円 282"/>
            <p:cNvSpPr>
              <a:spLocks noChangeAspect="1"/>
            </p:cNvSpPr>
            <p:nvPr/>
          </p:nvSpPr>
          <p:spPr>
            <a:xfrm>
              <a:off x="6652300" y="446633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4" name="円/楕円 283"/>
            <p:cNvSpPr>
              <a:spLocks noChangeAspect="1"/>
            </p:cNvSpPr>
            <p:nvPr/>
          </p:nvSpPr>
          <p:spPr>
            <a:xfrm>
              <a:off x="6344887" y="49153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5" name="円/楕円 284"/>
            <p:cNvSpPr>
              <a:spLocks noChangeAspect="1"/>
            </p:cNvSpPr>
            <p:nvPr/>
          </p:nvSpPr>
          <p:spPr>
            <a:xfrm>
              <a:off x="6249940" y="4349628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6" name="円/楕円 285"/>
            <p:cNvSpPr>
              <a:spLocks noChangeAspect="1"/>
            </p:cNvSpPr>
            <p:nvPr/>
          </p:nvSpPr>
          <p:spPr>
            <a:xfrm>
              <a:off x="6393059" y="4157838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7" name="円/楕円 286"/>
            <p:cNvSpPr>
              <a:spLocks noChangeAspect="1"/>
            </p:cNvSpPr>
            <p:nvPr/>
          </p:nvSpPr>
          <p:spPr>
            <a:xfrm>
              <a:off x="6448961" y="48419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8" name="円/楕円 287"/>
            <p:cNvSpPr>
              <a:spLocks noChangeAspect="1"/>
            </p:cNvSpPr>
            <p:nvPr/>
          </p:nvSpPr>
          <p:spPr>
            <a:xfrm>
              <a:off x="6558697" y="489233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9" name="円/楕円 288"/>
            <p:cNvSpPr>
              <a:spLocks noChangeAspect="1"/>
            </p:cNvSpPr>
            <p:nvPr/>
          </p:nvSpPr>
          <p:spPr>
            <a:xfrm>
              <a:off x="6472360" y="422969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0" name="円/楕円 289"/>
            <p:cNvSpPr>
              <a:spLocks noChangeAspect="1"/>
            </p:cNvSpPr>
            <p:nvPr/>
          </p:nvSpPr>
          <p:spPr>
            <a:xfrm>
              <a:off x="6582321" y="4244159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1" name="円/楕円 290"/>
            <p:cNvSpPr>
              <a:spLocks noChangeAspect="1"/>
            </p:cNvSpPr>
            <p:nvPr/>
          </p:nvSpPr>
          <p:spPr>
            <a:xfrm>
              <a:off x="6597392" y="4807629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2" name="円/楕円 291"/>
            <p:cNvSpPr>
              <a:spLocks noChangeAspect="1"/>
            </p:cNvSpPr>
            <p:nvPr/>
          </p:nvSpPr>
          <p:spPr>
            <a:xfrm>
              <a:off x="6215494" y="4569969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3" name="円/楕円 292"/>
            <p:cNvSpPr>
              <a:spLocks noChangeAspect="1"/>
            </p:cNvSpPr>
            <p:nvPr/>
          </p:nvSpPr>
          <p:spPr>
            <a:xfrm>
              <a:off x="6634698" y="435111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4" name="円/楕円 293"/>
            <p:cNvSpPr>
              <a:spLocks noChangeAspect="1"/>
            </p:cNvSpPr>
            <p:nvPr/>
          </p:nvSpPr>
          <p:spPr>
            <a:xfrm>
              <a:off x="6129647" y="442630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5" name="円/楕円 294"/>
            <p:cNvSpPr>
              <a:spLocks noChangeAspect="1"/>
            </p:cNvSpPr>
            <p:nvPr/>
          </p:nvSpPr>
          <p:spPr>
            <a:xfrm>
              <a:off x="6480946" y="445778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6" name="円/楕円 295"/>
            <p:cNvSpPr>
              <a:spLocks noChangeAspect="1"/>
            </p:cNvSpPr>
            <p:nvPr/>
          </p:nvSpPr>
          <p:spPr>
            <a:xfrm>
              <a:off x="6668437" y="4781968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7" name="円/楕円 296"/>
            <p:cNvSpPr>
              <a:spLocks noChangeAspect="1"/>
            </p:cNvSpPr>
            <p:nvPr/>
          </p:nvSpPr>
          <p:spPr>
            <a:xfrm>
              <a:off x="6044632" y="447659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8" name="円/楕円 297"/>
            <p:cNvSpPr>
              <a:spLocks noChangeAspect="1"/>
            </p:cNvSpPr>
            <p:nvPr/>
          </p:nvSpPr>
          <p:spPr>
            <a:xfrm>
              <a:off x="6290893" y="4543166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9" name="円/楕円 298"/>
            <p:cNvSpPr>
              <a:spLocks noChangeAspect="1"/>
            </p:cNvSpPr>
            <p:nvPr/>
          </p:nvSpPr>
          <p:spPr>
            <a:xfrm>
              <a:off x="5957041" y="479300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0" name="円/楕円 299"/>
            <p:cNvSpPr>
              <a:spLocks noChangeAspect="1"/>
            </p:cNvSpPr>
            <p:nvPr/>
          </p:nvSpPr>
          <p:spPr>
            <a:xfrm>
              <a:off x="6550227" y="450629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1" name="円/楕円 300"/>
            <p:cNvSpPr>
              <a:spLocks noChangeAspect="1"/>
            </p:cNvSpPr>
            <p:nvPr/>
          </p:nvSpPr>
          <p:spPr>
            <a:xfrm>
              <a:off x="6404070" y="44955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2" name="円/楕円 301"/>
            <p:cNvSpPr>
              <a:spLocks noChangeAspect="1"/>
            </p:cNvSpPr>
            <p:nvPr/>
          </p:nvSpPr>
          <p:spPr>
            <a:xfrm>
              <a:off x="6587038" y="448368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3" name="円/楕円 302"/>
            <p:cNvSpPr>
              <a:spLocks noChangeAspect="1"/>
            </p:cNvSpPr>
            <p:nvPr/>
          </p:nvSpPr>
          <p:spPr>
            <a:xfrm>
              <a:off x="6389651" y="42596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4" name="円/楕円 303"/>
            <p:cNvSpPr>
              <a:spLocks noChangeAspect="1"/>
            </p:cNvSpPr>
            <p:nvPr/>
          </p:nvSpPr>
          <p:spPr>
            <a:xfrm>
              <a:off x="6502450" y="416828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5" name="円/楕円 304"/>
            <p:cNvSpPr>
              <a:spLocks noChangeAspect="1"/>
            </p:cNvSpPr>
            <p:nvPr/>
          </p:nvSpPr>
          <p:spPr>
            <a:xfrm>
              <a:off x="6425087" y="440487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" name="曲折矢印 2"/>
            <p:cNvSpPr/>
            <p:nvPr/>
          </p:nvSpPr>
          <p:spPr>
            <a:xfrm rot="5400000">
              <a:off x="5834753" y="1975548"/>
              <a:ext cx="1179593" cy="1165525"/>
            </a:xfrm>
            <a:prstGeom prst="bentArrow">
              <a:avLst>
                <a:gd name="adj1" fmla="val 32939"/>
                <a:gd name="adj2" fmla="val 36566"/>
                <a:gd name="adj3" fmla="val 33461"/>
                <a:gd name="adj4" fmla="val 5917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07" name="テキスト ボックス 306"/>
            <p:cNvSpPr txBox="1"/>
            <p:nvPr/>
          </p:nvSpPr>
          <p:spPr>
            <a:xfrm>
              <a:off x="5019744" y="6160663"/>
              <a:ext cx="2954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/>
                <a:t>正味バリオン数：大</a:t>
              </a:r>
              <a:endParaRPr lang="en-US" altLang="ja-JP" sz="2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89527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J-PARC</a:t>
            </a:r>
            <a:br>
              <a:rPr kumimoji="1" lang="en-US" altLang="ja-JP" dirty="0" smtClean="0"/>
            </a:br>
            <a:r>
              <a:rPr kumimoji="1" lang="en-US" altLang="ja-JP" sz="3200" dirty="0" smtClean="0"/>
              <a:t>Japan</a:t>
            </a:r>
            <a:r>
              <a:rPr kumimoji="1" lang="en-US" altLang="ja-JP" sz="3200" dirty="0" smtClean="0">
                <a:solidFill>
                  <a:schemeClr val="accent6"/>
                </a:solidFill>
              </a:rPr>
              <a:t> Proton </a:t>
            </a:r>
            <a:r>
              <a:rPr kumimoji="1" lang="en-US" altLang="ja-JP" sz="3200" dirty="0" smtClean="0"/>
              <a:t>Accelerator Research Complex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75980" y="1690689"/>
            <a:ext cx="5747980" cy="4707371"/>
          </a:xfrm>
          <a:prstGeom prst="rect">
            <a:avLst/>
          </a:prstGeom>
        </p:spPr>
      </p:pic>
      <p:sp>
        <p:nvSpPr>
          <p:cNvPr id="5" name="下矢印 4"/>
          <p:cNvSpPr/>
          <p:nvPr/>
        </p:nvSpPr>
        <p:spPr>
          <a:xfrm rot="2811115">
            <a:off x="3516425" y="3174845"/>
            <a:ext cx="484632" cy="640756"/>
          </a:xfrm>
          <a:prstGeom prst="downArrow">
            <a:avLst>
              <a:gd name="adj1" fmla="val 50000"/>
              <a:gd name="adj2" fmla="val 6045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https://upload.wikimedia.org/wikipedia/commons/e/ed/The_entire_view_of_J-PAR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2"/>
          <a:stretch/>
        </p:blipFill>
        <p:spPr bwMode="auto">
          <a:xfrm>
            <a:off x="4202544" y="1814128"/>
            <a:ext cx="4583299" cy="2664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684510" y="5229683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大強度陽子ビーム</a:t>
            </a:r>
            <a:r>
              <a:rPr kumimoji="1" lang="en-US" altLang="ja-JP" sz="2400" dirty="0" smtClean="0"/>
              <a:t>(~50GeV)</a:t>
            </a:r>
            <a:r>
              <a:rPr kumimoji="1" lang="ja-JP" altLang="en-US" sz="2400" dirty="0" smtClean="0"/>
              <a:t>を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用いた</a:t>
            </a:r>
            <a:r>
              <a:rPr lang="ja-JP" altLang="en-US" sz="2400" dirty="0" smtClean="0"/>
              <a:t>ハドロン・素粒子実験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1488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バリオン</a:t>
            </a:r>
            <a:r>
              <a:rPr lang="ja-JP" altLang="en-US" dirty="0"/>
              <a:t>減速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2124363"/>
            <a:ext cx="3984919" cy="397163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263483" y="5698555"/>
            <a:ext cx="100219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rapidity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98832" y="429490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</a:rPr>
              <a:t>すり抜け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60606" y="233679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8000"/>
                </a:solidFill>
              </a:rPr>
              <a:t>停止</a:t>
            </a:r>
            <a:endParaRPr kumimoji="1" lang="ja-JP" altLang="en-US" sz="2000" dirty="0">
              <a:solidFill>
                <a:srgbClr val="008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0043" y="1604199"/>
            <a:ext cx="3102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正味陽子数の</a:t>
            </a:r>
            <a:r>
              <a:rPr kumimoji="1" lang="en-US" altLang="ja-JP" sz="2400" dirty="0" smtClean="0"/>
              <a:t>y</a:t>
            </a:r>
            <a:r>
              <a:rPr kumimoji="1" lang="ja-JP" altLang="en-US" sz="2400" dirty="0" smtClean="0"/>
              <a:t>依存性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37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バリオン</a:t>
            </a:r>
            <a:r>
              <a:rPr lang="ja-JP" altLang="en-US" dirty="0"/>
              <a:t>減速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2124363"/>
            <a:ext cx="3984919" cy="397163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263483" y="5698555"/>
            <a:ext cx="100219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rapidity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98832" y="429490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</a:rPr>
              <a:t>すり抜け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60606" y="233679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8000"/>
                </a:solidFill>
              </a:rPr>
              <a:t>停止</a:t>
            </a:r>
            <a:endParaRPr kumimoji="1" lang="ja-JP" altLang="en-US" sz="2000" dirty="0">
              <a:solidFill>
                <a:srgbClr val="008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0043" y="1604199"/>
            <a:ext cx="3102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正味陽子数の</a:t>
            </a:r>
            <a:r>
              <a:rPr kumimoji="1" lang="en-US" altLang="ja-JP" sz="2400" dirty="0" smtClean="0"/>
              <a:t>y</a:t>
            </a:r>
            <a:r>
              <a:rPr kumimoji="1" lang="ja-JP" altLang="en-US" sz="2400" dirty="0" smtClean="0"/>
              <a:t>依存性</a:t>
            </a:r>
            <a:endParaRPr kumimoji="1" lang="ja-JP" altLang="en-US" sz="2400" dirty="0"/>
          </a:p>
        </p:txBody>
      </p:sp>
      <p:pic>
        <p:nvPicPr>
          <p:cNvPr id="9" name="Picture 19" descr="tch_mub_strange_gce_w_sabita_la_pim_linear.gif"/>
          <p:cNvPicPr>
            <a:picLocks noChangeAspect="1"/>
          </p:cNvPicPr>
          <p:nvPr/>
        </p:nvPicPr>
        <p:blipFill>
          <a:blip r:embed="rId3"/>
          <a:srcRect l="1420" t="8372" r="8521" b="1674"/>
          <a:stretch>
            <a:fillRect/>
          </a:stretch>
        </p:blipFill>
        <p:spPr>
          <a:xfrm>
            <a:off x="4911097" y="2466103"/>
            <a:ext cx="3924338" cy="332444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181600" y="1598516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粒子収量比から定義した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温度・化学ポテンシャル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235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最高密度は？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508" y="2317758"/>
            <a:ext cx="4177542" cy="310324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317758"/>
            <a:ext cx="4104456" cy="310324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38228" y="1698033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フリーズアウト時の密度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24359" y="1698033"/>
            <a:ext cx="3137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r>
              <a:rPr kumimoji="1" lang="en-US" altLang="ja-JP" sz="2400" dirty="0" smtClean="0"/>
              <a:t>-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r</a:t>
            </a:r>
            <a:r>
              <a:rPr kumimoji="1" lang="ja-JP" altLang="en-US" sz="2400" dirty="0" smtClean="0"/>
              <a:t>平面上の時間発展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19253" y="4412652"/>
            <a:ext cx="2255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2"/>
                </a:solidFill>
              </a:rPr>
              <a:t>A. </a:t>
            </a:r>
            <a:r>
              <a:rPr lang="en-US" altLang="ja-JP" sz="2400" dirty="0" smtClean="0">
                <a:solidFill>
                  <a:schemeClr val="bg2"/>
                </a:solidFill>
              </a:rPr>
              <a:t>Ohnishi, 2002</a:t>
            </a:r>
            <a:endParaRPr kumimoji="1" lang="ja-JP" altLang="en-US" sz="2400" dirty="0">
              <a:solidFill>
                <a:schemeClr val="bg2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8228" y="5571425"/>
            <a:ext cx="7723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最高密度は</a:t>
            </a:r>
            <a:r>
              <a:rPr kumimoji="1" lang="en-US" altLang="ja-JP" sz="2400" dirty="0" smtClean="0"/>
              <a:t>J-PARC</a:t>
            </a:r>
            <a:r>
              <a:rPr kumimoji="1" lang="ja-JP" altLang="en-US" sz="2400" dirty="0" smtClean="0"/>
              <a:t>エネルギー付近で達成されそう。</a:t>
            </a: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最高密度は</a:t>
            </a:r>
            <a:r>
              <a:rPr lang="en-US" altLang="ja-JP" sz="2400" dirty="0" smtClean="0"/>
              <a:t> 5~10</a:t>
            </a:r>
            <a:r>
              <a:rPr lang="en-US" altLang="ja-JP" sz="2400" dirty="0" smtClean="0">
                <a:latin typeface="Symbol" panose="05050102010706020507" pitchFamily="18" charset="2"/>
              </a:rPr>
              <a:t>r</a:t>
            </a:r>
            <a:r>
              <a:rPr lang="en-US" altLang="ja-JP" sz="2400" baseline="-25000" dirty="0" smtClean="0"/>
              <a:t>0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/>
              <a:t>密度</a:t>
            </a:r>
            <a:r>
              <a:rPr lang="ja-JP" altLang="en-US" sz="2400" dirty="0" smtClean="0"/>
              <a:t>は大きな</a:t>
            </a:r>
            <a:r>
              <a:rPr lang="ja-JP" altLang="en-US" sz="2400" dirty="0"/>
              <a:t>イベント毎</a:t>
            </a:r>
            <a:r>
              <a:rPr lang="ja-JP" altLang="en-US" sz="2400" dirty="0" smtClean="0"/>
              <a:t>ゆらぎ？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7777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Beam-energy Scan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514891" y="1781412"/>
            <a:ext cx="6163974" cy="4295853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 flipV="1">
            <a:off x="1523516" y="1507965"/>
            <a:ext cx="0" cy="478800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cxnSp>
        <p:nvCxnSpPr>
          <p:cNvPr id="5" name="直線矢印コネクタ 4"/>
          <p:cNvCxnSpPr/>
          <p:nvPr/>
        </p:nvCxnSpPr>
        <p:spPr>
          <a:xfrm flipV="1">
            <a:off x="1321198" y="6063611"/>
            <a:ext cx="6660000" cy="1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sp>
        <p:nvSpPr>
          <p:cNvPr id="6" name="テキスト ボックス 5"/>
          <p:cNvSpPr txBox="1"/>
          <p:nvPr/>
        </p:nvSpPr>
        <p:spPr>
          <a:xfrm rot="16200000">
            <a:off x="259199" y="2333397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temperature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14642" y="6176391"/>
            <a:ext cx="339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baryon chemical potential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8" name="下矢印 7"/>
          <p:cNvSpPr/>
          <p:nvPr/>
        </p:nvSpPr>
        <p:spPr>
          <a:xfrm rot="490128">
            <a:off x="2024174" y="3129539"/>
            <a:ext cx="618565" cy="156079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下矢印 8"/>
          <p:cNvSpPr/>
          <p:nvPr/>
        </p:nvSpPr>
        <p:spPr>
          <a:xfrm rot="2067519">
            <a:off x="3267567" y="3815737"/>
            <a:ext cx="618565" cy="1305508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下矢印 9"/>
          <p:cNvSpPr/>
          <p:nvPr/>
        </p:nvSpPr>
        <p:spPr>
          <a:xfrm rot="1184849">
            <a:off x="2659213" y="3448190"/>
            <a:ext cx="618565" cy="1333107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下矢印 10"/>
          <p:cNvSpPr/>
          <p:nvPr/>
        </p:nvSpPr>
        <p:spPr>
          <a:xfrm rot="162969">
            <a:off x="1398138" y="2680203"/>
            <a:ext cx="618565" cy="196162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フリーフォーム 11"/>
          <p:cNvSpPr/>
          <p:nvPr/>
        </p:nvSpPr>
        <p:spPr>
          <a:xfrm rot="155389">
            <a:off x="2461149" y="2911881"/>
            <a:ext cx="1801906" cy="744071"/>
          </a:xfrm>
          <a:custGeom>
            <a:avLst/>
            <a:gdLst>
              <a:gd name="connsiteX0" fmla="*/ 0 w 1801906"/>
              <a:gd name="connsiteY0" fmla="*/ 0 h 744071"/>
              <a:gd name="connsiteX1" fmla="*/ 1039906 w 1801906"/>
              <a:gd name="connsiteY1" fmla="*/ 268942 h 744071"/>
              <a:gd name="connsiteX2" fmla="*/ 1801906 w 1801906"/>
              <a:gd name="connsiteY2" fmla="*/ 744071 h 7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06" h="744071">
                <a:moveTo>
                  <a:pt x="0" y="0"/>
                </a:moveTo>
                <a:cubicBezTo>
                  <a:pt x="369794" y="72465"/>
                  <a:pt x="739588" y="144930"/>
                  <a:pt x="1039906" y="268942"/>
                </a:cubicBezTo>
                <a:cubicBezTo>
                  <a:pt x="1340224" y="392954"/>
                  <a:pt x="1571065" y="568512"/>
                  <a:pt x="1801906" y="744071"/>
                </a:cubicBezTo>
              </a:path>
            </a:pathLst>
          </a:custGeom>
          <a:noFill/>
          <a:ln w="63500" cap="flat" cmpd="sng" algn="ctr">
            <a:solidFill>
              <a:srgbClr val="AD0101">
                <a:shade val="50000"/>
              </a:srgbClr>
            </a:solidFill>
            <a:prstDash val="solid"/>
            <a:headEnd type="arrow" w="lg" len="lg"/>
            <a:tailEnd type="arrow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1540144">
            <a:off x="2627194" y="2319760"/>
            <a:ext cx="2875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RHIC</a:t>
            </a:r>
          </a:p>
          <a:p>
            <a:pPr algn="ctr"/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beam energy scan 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14891" y="2147871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LHC</a:t>
            </a:r>
          </a:p>
        </p:txBody>
      </p:sp>
      <p:sp>
        <p:nvSpPr>
          <p:cNvPr id="16" name="下矢印 15"/>
          <p:cNvSpPr/>
          <p:nvPr/>
        </p:nvSpPr>
        <p:spPr>
          <a:xfrm rot="3087491">
            <a:off x="3681875" y="4610732"/>
            <a:ext cx="618565" cy="969801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75075" y="3985579"/>
            <a:ext cx="2887906" cy="954107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future facilities</a:t>
            </a:r>
          </a:p>
          <a:p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ex. J-PARC @ Tokai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70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Beam-energy Scan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514891" y="1781412"/>
            <a:ext cx="6163974" cy="4295853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 flipV="1">
            <a:off x="1523516" y="1507965"/>
            <a:ext cx="0" cy="478800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cxnSp>
        <p:nvCxnSpPr>
          <p:cNvPr id="5" name="直線矢印コネクタ 4"/>
          <p:cNvCxnSpPr/>
          <p:nvPr/>
        </p:nvCxnSpPr>
        <p:spPr>
          <a:xfrm flipV="1">
            <a:off x="1321198" y="6063611"/>
            <a:ext cx="6660000" cy="1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sp>
        <p:nvSpPr>
          <p:cNvPr id="6" name="テキスト ボックス 5"/>
          <p:cNvSpPr txBox="1"/>
          <p:nvPr/>
        </p:nvSpPr>
        <p:spPr>
          <a:xfrm rot="16200000">
            <a:off x="259199" y="2333397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temperature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14642" y="6176391"/>
            <a:ext cx="339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baryon chemical potential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8" name="下矢印 7"/>
          <p:cNvSpPr/>
          <p:nvPr/>
        </p:nvSpPr>
        <p:spPr>
          <a:xfrm rot="490128">
            <a:off x="2024174" y="3129539"/>
            <a:ext cx="618565" cy="156079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下矢印 8"/>
          <p:cNvSpPr/>
          <p:nvPr/>
        </p:nvSpPr>
        <p:spPr>
          <a:xfrm rot="2067519">
            <a:off x="3267567" y="3815737"/>
            <a:ext cx="618565" cy="1305508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下矢印 9"/>
          <p:cNvSpPr/>
          <p:nvPr/>
        </p:nvSpPr>
        <p:spPr>
          <a:xfrm rot="1184849">
            <a:off x="2659213" y="3448190"/>
            <a:ext cx="618565" cy="1333107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下矢印 10"/>
          <p:cNvSpPr/>
          <p:nvPr/>
        </p:nvSpPr>
        <p:spPr>
          <a:xfrm rot="162969">
            <a:off x="1398138" y="2680203"/>
            <a:ext cx="618565" cy="196162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フリーフォーム 11"/>
          <p:cNvSpPr/>
          <p:nvPr/>
        </p:nvSpPr>
        <p:spPr>
          <a:xfrm rot="155389">
            <a:off x="2461149" y="2911881"/>
            <a:ext cx="1801906" cy="744071"/>
          </a:xfrm>
          <a:custGeom>
            <a:avLst/>
            <a:gdLst>
              <a:gd name="connsiteX0" fmla="*/ 0 w 1801906"/>
              <a:gd name="connsiteY0" fmla="*/ 0 h 744071"/>
              <a:gd name="connsiteX1" fmla="*/ 1039906 w 1801906"/>
              <a:gd name="connsiteY1" fmla="*/ 268942 h 744071"/>
              <a:gd name="connsiteX2" fmla="*/ 1801906 w 1801906"/>
              <a:gd name="connsiteY2" fmla="*/ 744071 h 7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06" h="744071">
                <a:moveTo>
                  <a:pt x="0" y="0"/>
                </a:moveTo>
                <a:cubicBezTo>
                  <a:pt x="369794" y="72465"/>
                  <a:pt x="739588" y="144930"/>
                  <a:pt x="1039906" y="268942"/>
                </a:cubicBezTo>
                <a:cubicBezTo>
                  <a:pt x="1340224" y="392954"/>
                  <a:pt x="1571065" y="568512"/>
                  <a:pt x="1801906" y="744071"/>
                </a:cubicBezTo>
              </a:path>
            </a:pathLst>
          </a:custGeom>
          <a:noFill/>
          <a:ln w="63500" cap="flat" cmpd="sng" algn="ctr">
            <a:solidFill>
              <a:srgbClr val="AD0101">
                <a:shade val="50000"/>
              </a:srgbClr>
            </a:solidFill>
            <a:prstDash val="solid"/>
            <a:headEnd type="arrow" w="lg" len="lg"/>
            <a:tailEnd type="arrow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1540144">
            <a:off x="2627194" y="2319760"/>
            <a:ext cx="2875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RHIC</a:t>
            </a:r>
          </a:p>
          <a:p>
            <a:pPr algn="ctr"/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beam energy scan 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14891" y="2147871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LHC</a:t>
            </a:r>
          </a:p>
        </p:txBody>
      </p:sp>
      <p:sp>
        <p:nvSpPr>
          <p:cNvPr id="16" name="下矢印 15"/>
          <p:cNvSpPr/>
          <p:nvPr/>
        </p:nvSpPr>
        <p:spPr>
          <a:xfrm rot="3087491">
            <a:off x="3681875" y="4610732"/>
            <a:ext cx="618565" cy="969801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下矢印 16"/>
          <p:cNvSpPr/>
          <p:nvPr/>
        </p:nvSpPr>
        <p:spPr>
          <a:xfrm rot="3716204">
            <a:off x="3643764" y="5218060"/>
            <a:ext cx="618565" cy="969801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フリーフォーム 18"/>
          <p:cNvSpPr/>
          <p:nvPr/>
        </p:nvSpPr>
        <p:spPr>
          <a:xfrm>
            <a:off x="3783106" y="5504329"/>
            <a:ext cx="268941" cy="564777"/>
          </a:xfrm>
          <a:custGeom>
            <a:avLst/>
            <a:gdLst>
              <a:gd name="connsiteX0" fmla="*/ 268941 w 268941"/>
              <a:gd name="connsiteY0" fmla="*/ 564777 h 564777"/>
              <a:gd name="connsiteX1" fmla="*/ 161365 w 268941"/>
              <a:gd name="connsiteY1" fmla="*/ 143436 h 564777"/>
              <a:gd name="connsiteX2" fmla="*/ 0 w 268941"/>
              <a:gd name="connsiteY2" fmla="*/ 0 h 56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564777">
                <a:moveTo>
                  <a:pt x="268941" y="564777"/>
                </a:moveTo>
                <a:cubicBezTo>
                  <a:pt x="237564" y="401171"/>
                  <a:pt x="206188" y="237565"/>
                  <a:pt x="161365" y="143436"/>
                </a:cubicBezTo>
                <a:cubicBezTo>
                  <a:pt x="116542" y="49307"/>
                  <a:pt x="58271" y="24653"/>
                  <a:pt x="0" y="0"/>
                </a:cubicBezTo>
              </a:path>
            </a:pathLst>
          </a:custGeom>
          <a:noFill/>
          <a:ln w="38100">
            <a:solidFill>
              <a:schemeClr val="bg1"/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275075" y="3985579"/>
            <a:ext cx="2887906" cy="954107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future facilities</a:t>
            </a:r>
          </a:p>
          <a:p>
            <a:r>
              <a:rPr lang="en-US" altLang="ja-JP" sz="2800" dirty="0" smtClean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ex. J-PARC @ Tokai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91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ＱＣＤ相図</a:t>
            </a:r>
            <a:r>
              <a:rPr kumimoji="1" lang="en-US" altLang="ja-JP" dirty="0" smtClean="0"/>
              <a:t>(J-PARC ver.)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36112" y="3164541"/>
            <a:ext cx="2271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Special Thanks to</a:t>
            </a:r>
          </a:p>
          <a:p>
            <a:pPr algn="ctr"/>
            <a:r>
              <a:rPr lang="en-US" altLang="ja-JP" sz="2800" dirty="0" smtClean="0"/>
              <a:t>C. Matsumura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609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779924" y="1407459"/>
            <a:ext cx="7664824" cy="493955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ＱＣＤ相図</a:t>
            </a:r>
            <a:r>
              <a:rPr kumimoji="1" lang="en-US" altLang="ja-JP" dirty="0" smtClean="0"/>
              <a:t>(J-PARC ver.)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89" y="1565059"/>
            <a:ext cx="6633882" cy="4710056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4903693" y="5477435"/>
            <a:ext cx="1990165" cy="403411"/>
          </a:xfrm>
          <a:prstGeom prst="roundRect">
            <a:avLst>
              <a:gd name="adj" fmla="val 32223"/>
            </a:avLst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71288" y="5504330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Compact Stars</a:t>
            </a:r>
            <a:endParaRPr kumimoji="1" lang="ja-JP" altLang="en-US" dirty="0">
              <a:latin typeface="小塚ゴシック Pr6N L" panose="020B0200000000000000" pitchFamily="34" charset="-128"/>
              <a:ea typeface="小塚ゴシック Pr6N L" panose="020B02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062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spirehep.net/record/1340311/files/BIf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8255">
            <a:off x="4504548" y="1976012"/>
            <a:ext cx="3145067" cy="2110507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H:\tex\paris01\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4571">
            <a:off x="-212514" y="4174197"/>
            <a:ext cx="6414029" cy="1220516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角丸四角形 8"/>
          <p:cNvSpPr/>
          <p:nvPr/>
        </p:nvSpPr>
        <p:spPr>
          <a:xfrm>
            <a:off x="498738" y="1655780"/>
            <a:ext cx="4351167" cy="2450055"/>
          </a:xfrm>
          <a:prstGeom prst="round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635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4849905" y="5123465"/>
            <a:ext cx="4043083" cy="1508254"/>
          </a:xfrm>
          <a:prstGeom prst="round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635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中間エネルギー領域</a:t>
            </a:r>
            <a:r>
              <a:rPr lang="ja-JP" altLang="en-US" dirty="0" smtClean="0"/>
              <a:t>は未開拓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0882" y="1823394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高エネルギ</a:t>
            </a:r>
            <a:r>
              <a:rPr lang="ja-JP" altLang="en-US" sz="3200" dirty="0" smtClean="0"/>
              <a:t>ー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9223" y="2408648"/>
            <a:ext cx="3990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成熟</a:t>
            </a:r>
            <a:r>
              <a:rPr kumimoji="1" lang="ja-JP" altLang="en-US" sz="2800" dirty="0" smtClean="0"/>
              <a:t>した動的描像</a:t>
            </a: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模型</a:t>
            </a:r>
            <a:r>
              <a:rPr kumimoji="1" lang="en-US" altLang="ja-JP" sz="2800" dirty="0" smtClean="0"/>
              <a:t>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31972" y="52965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/>
              <a:t>中間</a:t>
            </a:r>
            <a:r>
              <a:rPr kumimoji="1" lang="ja-JP" altLang="en-US" sz="3200" dirty="0" smtClean="0"/>
              <a:t>エネルギー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72900" y="5870523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/>
              <a:t>統一的動的描像の不在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36472" y="2937191"/>
            <a:ext cx="2678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800" dirty="0" smtClean="0"/>
              <a:t>流体的な</a:t>
            </a:r>
            <a:r>
              <a:rPr kumimoji="1" lang="en-US" altLang="ja-JP" sz="2800" dirty="0" smtClean="0"/>
              <a:t>QGP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800" dirty="0" err="1" smtClean="0"/>
              <a:t>Bjorken</a:t>
            </a:r>
            <a:r>
              <a:rPr lang="ja-JP" altLang="en-US" sz="2800" dirty="0" smtClean="0"/>
              <a:t>描像</a:t>
            </a:r>
            <a:endParaRPr kumimoji="1" lang="ja-JP" altLang="en-US" sz="2800" dirty="0"/>
          </a:p>
        </p:txBody>
      </p:sp>
      <p:sp>
        <p:nvSpPr>
          <p:cNvPr id="11" name="左右矢印 10"/>
          <p:cNvSpPr/>
          <p:nvPr/>
        </p:nvSpPr>
        <p:spPr>
          <a:xfrm rot="2353230">
            <a:off x="3683064" y="3831956"/>
            <a:ext cx="2510901" cy="1355082"/>
          </a:xfrm>
          <a:prstGeom prst="leftRightArrow">
            <a:avLst>
              <a:gd name="adj1" fmla="val 50000"/>
              <a:gd name="adj2" fmla="val 57447"/>
            </a:avLst>
          </a:prstGeom>
          <a:solidFill>
            <a:srgbClr val="CC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2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右矢印 2"/>
          <p:cNvSpPr/>
          <p:nvPr/>
        </p:nvSpPr>
        <p:spPr>
          <a:xfrm>
            <a:off x="923707" y="2333755"/>
            <a:ext cx="690282" cy="53479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右矢印 106"/>
          <p:cNvSpPr/>
          <p:nvPr/>
        </p:nvSpPr>
        <p:spPr>
          <a:xfrm flipH="1">
            <a:off x="1516487" y="2790536"/>
            <a:ext cx="661961" cy="53479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Radial Flow</a:t>
            </a:r>
            <a:endParaRPr kumimoji="1" lang="ja-JP" altLang="en-US" dirty="0"/>
          </a:p>
        </p:txBody>
      </p:sp>
      <p:sp>
        <p:nvSpPr>
          <p:cNvPr id="9" name="円/楕円 8"/>
          <p:cNvSpPr>
            <a:spLocks noChangeAspect="1"/>
          </p:cNvSpPr>
          <p:nvPr/>
        </p:nvSpPr>
        <p:spPr>
          <a:xfrm>
            <a:off x="2104111" y="286344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円/楕円 9"/>
          <p:cNvSpPr>
            <a:spLocks noChangeAspect="1"/>
          </p:cNvSpPr>
          <p:nvPr/>
        </p:nvSpPr>
        <p:spPr>
          <a:xfrm>
            <a:off x="2193011" y="300744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円/楕円 10"/>
          <p:cNvSpPr>
            <a:spLocks noChangeAspect="1"/>
          </p:cNvSpPr>
          <p:nvPr/>
        </p:nvSpPr>
        <p:spPr>
          <a:xfrm>
            <a:off x="2345717" y="313587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円/楕円 11"/>
          <p:cNvSpPr>
            <a:spLocks noChangeAspect="1"/>
          </p:cNvSpPr>
          <p:nvPr/>
        </p:nvSpPr>
        <p:spPr>
          <a:xfrm>
            <a:off x="2248111" y="2863448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2413211" y="3015848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円/楕円 13"/>
          <p:cNvSpPr>
            <a:spLocks noChangeAspect="1"/>
          </p:cNvSpPr>
          <p:nvPr/>
        </p:nvSpPr>
        <p:spPr>
          <a:xfrm>
            <a:off x="2460060" y="313713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円/楕円 14"/>
          <p:cNvSpPr>
            <a:spLocks noChangeAspect="1"/>
          </p:cNvSpPr>
          <p:nvPr/>
        </p:nvSpPr>
        <p:spPr>
          <a:xfrm>
            <a:off x="2475230" y="297754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円/楕円 15"/>
          <p:cNvSpPr>
            <a:spLocks noChangeAspect="1"/>
          </p:cNvSpPr>
          <p:nvPr/>
        </p:nvSpPr>
        <p:spPr>
          <a:xfrm>
            <a:off x="2300287" y="301440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>
          <a:xfrm>
            <a:off x="2319337" y="324163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2113190" y="273623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2379119" y="303469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円/楕円 19"/>
          <p:cNvSpPr>
            <a:spLocks noChangeAspect="1"/>
          </p:cNvSpPr>
          <p:nvPr/>
        </p:nvSpPr>
        <p:spPr>
          <a:xfrm>
            <a:off x="2257712" y="269282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2335220" y="277529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2403469" y="286863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2484445" y="30681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2060066" y="288359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2084961" y="3118084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>
            <a:off x="2286918" y="339121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2218062" y="276485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円/楕円 27"/>
          <p:cNvSpPr>
            <a:spLocks noChangeAspect="1"/>
          </p:cNvSpPr>
          <p:nvPr/>
        </p:nvSpPr>
        <p:spPr>
          <a:xfrm>
            <a:off x="2093995" y="321798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円/楕円 28"/>
          <p:cNvSpPr>
            <a:spLocks noChangeAspect="1"/>
          </p:cNvSpPr>
          <p:nvPr/>
        </p:nvSpPr>
        <p:spPr>
          <a:xfrm>
            <a:off x="2230762" y="308804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円/楕円 29"/>
          <p:cNvSpPr>
            <a:spLocks noChangeAspect="1"/>
          </p:cNvSpPr>
          <p:nvPr/>
        </p:nvSpPr>
        <p:spPr>
          <a:xfrm>
            <a:off x="2152553" y="31449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円/楕円 30"/>
          <p:cNvSpPr>
            <a:spLocks noChangeAspect="1"/>
          </p:cNvSpPr>
          <p:nvPr/>
        </p:nvSpPr>
        <p:spPr>
          <a:xfrm>
            <a:off x="2156415" y="28576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円/楕円 31"/>
          <p:cNvSpPr>
            <a:spLocks noChangeAspect="1"/>
          </p:cNvSpPr>
          <p:nvPr/>
        </p:nvSpPr>
        <p:spPr>
          <a:xfrm>
            <a:off x="2144261" y="266762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円/楕円 32"/>
          <p:cNvSpPr>
            <a:spLocks noChangeAspect="1"/>
          </p:cNvSpPr>
          <p:nvPr/>
        </p:nvSpPr>
        <p:spPr>
          <a:xfrm>
            <a:off x="2046292" y="30904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円/楕円 33"/>
          <p:cNvSpPr>
            <a:spLocks noChangeAspect="1"/>
          </p:cNvSpPr>
          <p:nvPr/>
        </p:nvSpPr>
        <p:spPr>
          <a:xfrm>
            <a:off x="2484940" y="28988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円/楕円 34"/>
          <p:cNvSpPr>
            <a:spLocks noChangeAspect="1"/>
          </p:cNvSpPr>
          <p:nvPr/>
        </p:nvSpPr>
        <p:spPr>
          <a:xfrm>
            <a:off x="2177527" y="334782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円/楕円 35"/>
          <p:cNvSpPr>
            <a:spLocks noChangeAspect="1"/>
          </p:cNvSpPr>
          <p:nvPr/>
        </p:nvSpPr>
        <p:spPr>
          <a:xfrm>
            <a:off x="2082580" y="278209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円/楕円 36"/>
          <p:cNvSpPr>
            <a:spLocks noChangeAspect="1"/>
          </p:cNvSpPr>
          <p:nvPr/>
        </p:nvSpPr>
        <p:spPr>
          <a:xfrm>
            <a:off x="2225699" y="259030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円/楕円 37"/>
          <p:cNvSpPr>
            <a:spLocks noChangeAspect="1"/>
          </p:cNvSpPr>
          <p:nvPr/>
        </p:nvSpPr>
        <p:spPr>
          <a:xfrm>
            <a:off x="2281601" y="32743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円/楕円 38"/>
          <p:cNvSpPr>
            <a:spLocks noChangeAspect="1"/>
          </p:cNvSpPr>
          <p:nvPr/>
        </p:nvSpPr>
        <p:spPr>
          <a:xfrm>
            <a:off x="2391337" y="33248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円/楕円 39"/>
          <p:cNvSpPr>
            <a:spLocks noChangeAspect="1"/>
          </p:cNvSpPr>
          <p:nvPr/>
        </p:nvSpPr>
        <p:spPr>
          <a:xfrm>
            <a:off x="2305000" y="266215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円/楕円 40"/>
          <p:cNvSpPr>
            <a:spLocks noChangeAspect="1"/>
          </p:cNvSpPr>
          <p:nvPr/>
        </p:nvSpPr>
        <p:spPr>
          <a:xfrm>
            <a:off x="2414961" y="267662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円/楕円 41"/>
          <p:cNvSpPr>
            <a:spLocks noChangeAspect="1"/>
          </p:cNvSpPr>
          <p:nvPr/>
        </p:nvSpPr>
        <p:spPr>
          <a:xfrm>
            <a:off x="2430032" y="324009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円/楕円 42"/>
          <p:cNvSpPr>
            <a:spLocks noChangeAspect="1"/>
          </p:cNvSpPr>
          <p:nvPr/>
        </p:nvSpPr>
        <p:spPr>
          <a:xfrm>
            <a:off x="2048134" y="300243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円/楕円 43"/>
          <p:cNvSpPr>
            <a:spLocks noChangeAspect="1"/>
          </p:cNvSpPr>
          <p:nvPr/>
        </p:nvSpPr>
        <p:spPr>
          <a:xfrm>
            <a:off x="2467338" y="278358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円/楕円 44"/>
          <p:cNvSpPr>
            <a:spLocks noChangeAspect="1"/>
          </p:cNvSpPr>
          <p:nvPr/>
        </p:nvSpPr>
        <p:spPr>
          <a:xfrm>
            <a:off x="2128539" y="327221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円/楕円 45"/>
          <p:cNvSpPr>
            <a:spLocks noChangeAspect="1"/>
          </p:cNvSpPr>
          <p:nvPr/>
        </p:nvSpPr>
        <p:spPr>
          <a:xfrm>
            <a:off x="2313586" y="289025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円/楕円 48"/>
          <p:cNvSpPr>
            <a:spLocks noChangeAspect="1"/>
          </p:cNvSpPr>
          <p:nvPr/>
        </p:nvSpPr>
        <p:spPr>
          <a:xfrm>
            <a:off x="2122428" y="306612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円/楕円 49"/>
          <p:cNvSpPr>
            <a:spLocks noChangeAspect="1"/>
          </p:cNvSpPr>
          <p:nvPr/>
        </p:nvSpPr>
        <p:spPr>
          <a:xfrm>
            <a:off x="2235211" y="318765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円/楕円 50"/>
          <p:cNvSpPr>
            <a:spLocks noChangeAspect="1"/>
          </p:cNvSpPr>
          <p:nvPr/>
        </p:nvSpPr>
        <p:spPr>
          <a:xfrm>
            <a:off x="2123533" y="297563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円/楕円 51"/>
          <p:cNvSpPr>
            <a:spLocks noChangeAspect="1"/>
          </p:cNvSpPr>
          <p:nvPr/>
        </p:nvSpPr>
        <p:spPr>
          <a:xfrm>
            <a:off x="2244831" y="329752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円/楕円 52"/>
          <p:cNvSpPr>
            <a:spLocks noChangeAspect="1"/>
          </p:cNvSpPr>
          <p:nvPr/>
        </p:nvSpPr>
        <p:spPr>
          <a:xfrm>
            <a:off x="2382867" y="293876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円/楕円 53"/>
          <p:cNvSpPr>
            <a:spLocks noChangeAspect="1"/>
          </p:cNvSpPr>
          <p:nvPr/>
        </p:nvSpPr>
        <p:spPr>
          <a:xfrm>
            <a:off x="2236710" y="29279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円/楕円 54"/>
          <p:cNvSpPr>
            <a:spLocks noChangeAspect="1"/>
          </p:cNvSpPr>
          <p:nvPr/>
        </p:nvSpPr>
        <p:spPr>
          <a:xfrm>
            <a:off x="2419678" y="291614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円/楕円 55"/>
          <p:cNvSpPr>
            <a:spLocks noChangeAspect="1"/>
          </p:cNvSpPr>
          <p:nvPr/>
        </p:nvSpPr>
        <p:spPr>
          <a:xfrm>
            <a:off x="2222291" y="269209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円/楕円 56"/>
          <p:cNvSpPr>
            <a:spLocks noChangeAspect="1"/>
          </p:cNvSpPr>
          <p:nvPr/>
        </p:nvSpPr>
        <p:spPr>
          <a:xfrm>
            <a:off x="2335090" y="260075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円/楕円 57"/>
          <p:cNvSpPr>
            <a:spLocks noChangeAspect="1"/>
          </p:cNvSpPr>
          <p:nvPr/>
        </p:nvSpPr>
        <p:spPr>
          <a:xfrm>
            <a:off x="2257727" y="283733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円/楕円 58"/>
          <p:cNvSpPr>
            <a:spLocks noChangeAspect="1"/>
          </p:cNvSpPr>
          <p:nvPr/>
        </p:nvSpPr>
        <p:spPr>
          <a:xfrm>
            <a:off x="534046" y="240621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円/楕円 59"/>
          <p:cNvSpPr>
            <a:spLocks noChangeAspect="1"/>
          </p:cNvSpPr>
          <p:nvPr/>
        </p:nvSpPr>
        <p:spPr>
          <a:xfrm>
            <a:off x="622946" y="255021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円/楕円 60"/>
          <p:cNvSpPr>
            <a:spLocks noChangeAspect="1"/>
          </p:cNvSpPr>
          <p:nvPr/>
        </p:nvSpPr>
        <p:spPr>
          <a:xfrm>
            <a:off x="775652" y="26786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円/楕円 61"/>
          <p:cNvSpPr>
            <a:spLocks noChangeAspect="1"/>
          </p:cNvSpPr>
          <p:nvPr/>
        </p:nvSpPr>
        <p:spPr>
          <a:xfrm>
            <a:off x="678046" y="2406214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円/楕円 62"/>
          <p:cNvSpPr>
            <a:spLocks noChangeAspect="1"/>
          </p:cNvSpPr>
          <p:nvPr/>
        </p:nvSpPr>
        <p:spPr>
          <a:xfrm>
            <a:off x="843146" y="2558614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円/楕円 63"/>
          <p:cNvSpPr>
            <a:spLocks noChangeAspect="1"/>
          </p:cNvSpPr>
          <p:nvPr/>
        </p:nvSpPr>
        <p:spPr>
          <a:xfrm>
            <a:off x="889995" y="267990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円/楕円 64"/>
          <p:cNvSpPr>
            <a:spLocks noChangeAspect="1"/>
          </p:cNvSpPr>
          <p:nvPr/>
        </p:nvSpPr>
        <p:spPr>
          <a:xfrm>
            <a:off x="905165" y="252031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円/楕円 65"/>
          <p:cNvSpPr>
            <a:spLocks noChangeAspect="1"/>
          </p:cNvSpPr>
          <p:nvPr/>
        </p:nvSpPr>
        <p:spPr>
          <a:xfrm>
            <a:off x="730222" y="25571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円/楕円 66"/>
          <p:cNvSpPr>
            <a:spLocks noChangeAspect="1"/>
          </p:cNvSpPr>
          <p:nvPr/>
        </p:nvSpPr>
        <p:spPr>
          <a:xfrm>
            <a:off x="749272" y="27843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円/楕円 67"/>
          <p:cNvSpPr>
            <a:spLocks noChangeAspect="1"/>
          </p:cNvSpPr>
          <p:nvPr/>
        </p:nvSpPr>
        <p:spPr>
          <a:xfrm>
            <a:off x="543125" y="227899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円/楕円 68"/>
          <p:cNvSpPr>
            <a:spLocks noChangeAspect="1"/>
          </p:cNvSpPr>
          <p:nvPr/>
        </p:nvSpPr>
        <p:spPr>
          <a:xfrm>
            <a:off x="809054" y="257745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円/楕円 69"/>
          <p:cNvSpPr>
            <a:spLocks noChangeAspect="1"/>
          </p:cNvSpPr>
          <p:nvPr/>
        </p:nvSpPr>
        <p:spPr>
          <a:xfrm>
            <a:off x="687647" y="2235593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円/楕円 70"/>
          <p:cNvSpPr>
            <a:spLocks noChangeAspect="1"/>
          </p:cNvSpPr>
          <p:nvPr/>
        </p:nvSpPr>
        <p:spPr>
          <a:xfrm>
            <a:off x="765155" y="231806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円/楕円 71"/>
          <p:cNvSpPr>
            <a:spLocks noChangeAspect="1"/>
          </p:cNvSpPr>
          <p:nvPr/>
        </p:nvSpPr>
        <p:spPr>
          <a:xfrm>
            <a:off x="833404" y="241140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円/楕円 72"/>
          <p:cNvSpPr>
            <a:spLocks noChangeAspect="1"/>
          </p:cNvSpPr>
          <p:nvPr/>
        </p:nvSpPr>
        <p:spPr>
          <a:xfrm>
            <a:off x="914380" y="261088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円/楕円 73"/>
          <p:cNvSpPr>
            <a:spLocks noChangeAspect="1"/>
          </p:cNvSpPr>
          <p:nvPr/>
        </p:nvSpPr>
        <p:spPr>
          <a:xfrm>
            <a:off x="490001" y="242635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円/楕円 74"/>
          <p:cNvSpPr>
            <a:spLocks noChangeAspect="1"/>
          </p:cNvSpPr>
          <p:nvPr/>
        </p:nvSpPr>
        <p:spPr>
          <a:xfrm>
            <a:off x="514896" y="266085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円/楕円 75"/>
          <p:cNvSpPr>
            <a:spLocks noChangeAspect="1"/>
          </p:cNvSpPr>
          <p:nvPr/>
        </p:nvSpPr>
        <p:spPr>
          <a:xfrm>
            <a:off x="716853" y="29339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円/楕円 76"/>
          <p:cNvSpPr>
            <a:spLocks noChangeAspect="1"/>
          </p:cNvSpPr>
          <p:nvPr/>
        </p:nvSpPr>
        <p:spPr>
          <a:xfrm>
            <a:off x="647997" y="230762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円/楕円 77"/>
          <p:cNvSpPr>
            <a:spLocks noChangeAspect="1"/>
          </p:cNvSpPr>
          <p:nvPr/>
        </p:nvSpPr>
        <p:spPr>
          <a:xfrm>
            <a:off x="523930" y="276074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円/楕円 78"/>
          <p:cNvSpPr>
            <a:spLocks noChangeAspect="1"/>
          </p:cNvSpPr>
          <p:nvPr/>
        </p:nvSpPr>
        <p:spPr>
          <a:xfrm>
            <a:off x="660697" y="26308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円/楕円 79"/>
          <p:cNvSpPr>
            <a:spLocks noChangeAspect="1"/>
          </p:cNvSpPr>
          <p:nvPr/>
        </p:nvSpPr>
        <p:spPr>
          <a:xfrm>
            <a:off x="582488" y="268770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586350" y="240039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574196" y="221039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476227" y="263323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4" name="円/楕円 83"/>
          <p:cNvSpPr>
            <a:spLocks noChangeAspect="1"/>
          </p:cNvSpPr>
          <p:nvPr/>
        </p:nvSpPr>
        <p:spPr>
          <a:xfrm>
            <a:off x="914875" y="24415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5" name="円/楕円 84"/>
          <p:cNvSpPr>
            <a:spLocks noChangeAspect="1"/>
          </p:cNvSpPr>
          <p:nvPr/>
        </p:nvSpPr>
        <p:spPr>
          <a:xfrm>
            <a:off x="607462" y="28905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6" name="円/楕円 85"/>
          <p:cNvSpPr>
            <a:spLocks noChangeAspect="1"/>
          </p:cNvSpPr>
          <p:nvPr/>
        </p:nvSpPr>
        <p:spPr>
          <a:xfrm>
            <a:off x="512515" y="23248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655634" y="213306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" name="円/楕円 87"/>
          <p:cNvSpPr>
            <a:spLocks noChangeAspect="1"/>
          </p:cNvSpPr>
          <p:nvPr/>
        </p:nvSpPr>
        <p:spPr>
          <a:xfrm>
            <a:off x="711536" y="281713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円/楕円 88"/>
          <p:cNvSpPr>
            <a:spLocks noChangeAspect="1"/>
          </p:cNvSpPr>
          <p:nvPr/>
        </p:nvSpPr>
        <p:spPr>
          <a:xfrm>
            <a:off x="821272" y="28675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0" name="円/楕円 89"/>
          <p:cNvSpPr>
            <a:spLocks noChangeAspect="1"/>
          </p:cNvSpPr>
          <p:nvPr/>
        </p:nvSpPr>
        <p:spPr>
          <a:xfrm>
            <a:off x="734935" y="220492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円/楕円 90"/>
          <p:cNvSpPr>
            <a:spLocks noChangeAspect="1"/>
          </p:cNvSpPr>
          <p:nvPr/>
        </p:nvSpPr>
        <p:spPr>
          <a:xfrm>
            <a:off x="844896" y="22193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" name="円/楕円 91"/>
          <p:cNvSpPr>
            <a:spLocks noChangeAspect="1"/>
          </p:cNvSpPr>
          <p:nvPr/>
        </p:nvSpPr>
        <p:spPr>
          <a:xfrm>
            <a:off x="859967" y="278286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円/楕円 92"/>
          <p:cNvSpPr>
            <a:spLocks noChangeAspect="1"/>
          </p:cNvSpPr>
          <p:nvPr/>
        </p:nvSpPr>
        <p:spPr>
          <a:xfrm>
            <a:off x="478069" y="254520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円/楕円 93"/>
          <p:cNvSpPr>
            <a:spLocks noChangeAspect="1"/>
          </p:cNvSpPr>
          <p:nvPr/>
        </p:nvSpPr>
        <p:spPr>
          <a:xfrm>
            <a:off x="897273" y="232635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円/楕円 94"/>
          <p:cNvSpPr>
            <a:spLocks noChangeAspect="1"/>
          </p:cNvSpPr>
          <p:nvPr/>
        </p:nvSpPr>
        <p:spPr>
          <a:xfrm>
            <a:off x="558474" y="281497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円/楕円 95"/>
          <p:cNvSpPr>
            <a:spLocks noChangeAspect="1"/>
          </p:cNvSpPr>
          <p:nvPr/>
        </p:nvSpPr>
        <p:spPr>
          <a:xfrm>
            <a:off x="743521" y="243301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円/楕円 96"/>
          <p:cNvSpPr>
            <a:spLocks noChangeAspect="1"/>
          </p:cNvSpPr>
          <p:nvPr/>
        </p:nvSpPr>
        <p:spPr>
          <a:xfrm>
            <a:off x="552363" y="26088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円/楕円 97"/>
          <p:cNvSpPr>
            <a:spLocks noChangeAspect="1"/>
          </p:cNvSpPr>
          <p:nvPr/>
        </p:nvSpPr>
        <p:spPr>
          <a:xfrm>
            <a:off x="665146" y="27304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円/楕円 98"/>
          <p:cNvSpPr>
            <a:spLocks noChangeAspect="1"/>
          </p:cNvSpPr>
          <p:nvPr/>
        </p:nvSpPr>
        <p:spPr>
          <a:xfrm>
            <a:off x="553468" y="251839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円/楕円 99"/>
          <p:cNvSpPr>
            <a:spLocks noChangeAspect="1"/>
          </p:cNvSpPr>
          <p:nvPr/>
        </p:nvSpPr>
        <p:spPr>
          <a:xfrm>
            <a:off x="674766" y="284028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>
          <a:xfrm>
            <a:off x="812802" y="248152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" name="円/楕円 101"/>
          <p:cNvSpPr>
            <a:spLocks noChangeAspect="1"/>
          </p:cNvSpPr>
          <p:nvPr/>
        </p:nvSpPr>
        <p:spPr>
          <a:xfrm>
            <a:off x="666645" y="247073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" name="円/楕円 102"/>
          <p:cNvSpPr>
            <a:spLocks noChangeAspect="1"/>
          </p:cNvSpPr>
          <p:nvPr/>
        </p:nvSpPr>
        <p:spPr>
          <a:xfrm>
            <a:off x="849613" y="24589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4" name="円/楕円 103"/>
          <p:cNvSpPr>
            <a:spLocks noChangeAspect="1"/>
          </p:cNvSpPr>
          <p:nvPr/>
        </p:nvSpPr>
        <p:spPr>
          <a:xfrm>
            <a:off x="652226" y="223486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5" name="円/楕円 104"/>
          <p:cNvSpPr>
            <a:spLocks noChangeAspect="1"/>
          </p:cNvSpPr>
          <p:nvPr/>
        </p:nvSpPr>
        <p:spPr>
          <a:xfrm>
            <a:off x="765025" y="21435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6" name="円/楕円 105"/>
          <p:cNvSpPr>
            <a:spLocks noChangeAspect="1"/>
          </p:cNvSpPr>
          <p:nvPr/>
        </p:nvSpPr>
        <p:spPr>
          <a:xfrm>
            <a:off x="687662" y="238010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6" name="角丸四角形 205"/>
          <p:cNvSpPr/>
          <p:nvPr/>
        </p:nvSpPr>
        <p:spPr>
          <a:xfrm>
            <a:off x="4541391" y="2336461"/>
            <a:ext cx="3261720" cy="2180189"/>
          </a:xfrm>
          <a:prstGeom prst="roundRect">
            <a:avLst>
              <a:gd name="adj" fmla="val 34861"/>
            </a:avLst>
          </a:prstGeom>
          <a:gradFill flip="none" rotWithShape="1">
            <a:gsLst>
              <a:gs pos="0">
                <a:srgbClr val="F89708"/>
              </a:gs>
              <a:gs pos="100000">
                <a:srgbClr val="FE3E0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4852220" y="3936618"/>
            <a:ext cx="355900" cy="35589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4787021" y="4197989"/>
            <a:ext cx="355900" cy="35589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4207755" y="3892643"/>
            <a:ext cx="355900" cy="355899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4706896" y="4567695"/>
            <a:ext cx="355900" cy="35589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4230083" y="4139545"/>
            <a:ext cx="355900" cy="35589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4568107" y="3818405"/>
            <a:ext cx="355900" cy="35589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130"/>
          <p:cNvSpPr>
            <a:spLocks noChangeAspect="1"/>
          </p:cNvSpPr>
          <p:nvPr/>
        </p:nvSpPr>
        <p:spPr>
          <a:xfrm>
            <a:off x="4374810" y="3959020"/>
            <a:ext cx="355900" cy="35589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33"/>
          <p:cNvSpPr>
            <a:spLocks noChangeAspect="1"/>
          </p:cNvSpPr>
          <p:nvPr/>
        </p:nvSpPr>
        <p:spPr>
          <a:xfrm>
            <a:off x="5557079" y="3366571"/>
            <a:ext cx="355900" cy="35589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35"/>
          <p:cNvSpPr>
            <a:spLocks noChangeAspect="1"/>
          </p:cNvSpPr>
          <p:nvPr/>
        </p:nvSpPr>
        <p:spPr>
          <a:xfrm>
            <a:off x="4436535" y="4460453"/>
            <a:ext cx="355900" cy="35589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38"/>
          <p:cNvSpPr>
            <a:spLocks noChangeAspect="1"/>
          </p:cNvSpPr>
          <p:nvPr/>
        </p:nvSpPr>
        <p:spPr>
          <a:xfrm>
            <a:off x="4693755" y="4278914"/>
            <a:ext cx="355900" cy="35589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39"/>
          <p:cNvSpPr>
            <a:spLocks noChangeAspect="1"/>
          </p:cNvSpPr>
          <p:nvPr/>
        </p:nvSpPr>
        <p:spPr>
          <a:xfrm>
            <a:off x="4964970" y="4403545"/>
            <a:ext cx="355900" cy="35589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145"/>
          <p:cNvSpPr>
            <a:spLocks noChangeAspect="1"/>
          </p:cNvSpPr>
          <p:nvPr/>
        </p:nvSpPr>
        <p:spPr>
          <a:xfrm>
            <a:off x="4315460" y="4273568"/>
            <a:ext cx="355900" cy="35589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148"/>
          <p:cNvSpPr>
            <a:spLocks noChangeAspect="1"/>
          </p:cNvSpPr>
          <p:nvPr/>
        </p:nvSpPr>
        <p:spPr>
          <a:xfrm>
            <a:off x="4579101" y="4064584"/>
            <a:ext cx="355900" cy="35589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150"/>
          <p:cNvSpPr>
            <a:spLocks noChangeAspect="1"/>
          </p:cNvSpPr>
          <p:nvPr/>
        </p:nvSpPr>
        <p:spPr>
          <a:xfrm>
            <a:off x="4602878" y="4336125"/>
            <a:ext cx="355900" cy="35589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157"/>
          <p:cNvSpPr>
            <a:spLocks noChangeAspect="1"/>
          </p:cNvSpPr>
          <p:nvPr/>
        </p:nvSpPr>
        <p:spPr>
          <a:xfrm>
            <a:off x="6803051" y="2518790"/>
            <a:ext cx="355900" cy="35589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160"/>
          <p:cNvSpPr>
            <a:spLocks noChangeAspect="1"/>
          </p:cNvSpPr>
          <p:nvPr/>
        </p:nvSpPr>
        <p:spPr>
          <a:xfrm>
            <a:off x="7158950" y="2518790"/>
            <a:ext cx="355900" cy="355899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168"/>
          <p:cNvSpPr>
            <a:spLocks noChangeAspect="1"/>
          </p:cNvSpPr>
          <p:nvPr/>
        </p:nvSpPr>
        <p:spPr>
          <a:xfrm>
            <a:off x="7182679" y="2097096"/>
            <a:ext cx="355900" cy="355899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169"/>
          <p:cNvSpPr>
            <a:spLocks noChangeAspect="1"/>
          </p:cNvSpPr>
          <p:nvPr/>
        </p:nvSpPr>
        <p:spPr>
          <a:xfrm>
            <a:off x="7374241" y="2300915"/>
            <a:ext cx="355900" cy="35589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170"/>
          <p:cNvSpPr>
            <a:spLocks noChangeAspect="1"/>
          </p:cNvSpPr>
          <p:nvPr/>
        </p:nvSpPr>
        <p:spPr>
          <a:xfrm>
            <a:off x="7542921" y="2531619"/>
            <a:ext cx="355900" cy="35589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175"/>
          <p:cNvSpPr>
            <a:spLocks noChangeAspect="1"/>
          </p:cNvSpPr>
          <p:nvPr/>
        </p:nvSpPr>
        <p:spPr>
          <a:xfrm>
            <a:off x="7084684" y="2275115"/>
            <a:ext cx="355900" cy="35589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180"/>
          <p:cNvSpPr>
            <a:spLocks noChangeAspect="1"/>
          </p:cNvSpPr>
          <p:nvPr/>
        </p:nvSpPr>
        <p:spPr>
          <a:xfrm>
            <a:off x="6902283" y="2034816"/>
            <a:ext cx="355900" cy="35589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182"/>
          <p:cNvSpPr>
            <a:spLocks noChangeAspect="1"/>
          </p:cNvSpPr>
          <p:nvPr/>
        </p:nvSpPr>
        <p:spPr>
          <a:xfrm>
            <a:off x="6758609" y="3270166"/>
            <a:ext cx="355900" cy="35589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185"/>
          <p:cNvSpPr>
            <a:spLocks noChangeAspect="1"/>
          </p:cNvSpPr>
          <p:nvPr/>
        </p:nvSpPr>
        <p:spPr>
          <a:xfrm>
            <a:off x="7103558" y="1843706"/>
            <a:ext cx="355900" cy="35589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188"/>
          <p:cNvSpPr>
            <a:spLocks noChangeAspect="1"/>
          </p:cNvSpPr>
          <p:nvPr/>
        </p:nvSpPr>
        <p:spPr>
          <a:xfrm>
            <a:off x="7299553" y="2021291"/>
            <a:ext cx="355900" cy="35589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189"/>
          <p:cNvSpPr>
            <a:spLocks noChangeAspect="1"/>
          </p:cNvSpPr>
          <p:nvPr/>
        </p:nvSpPr>
        <p:spPr>
          <a:xfrm>
            <a:off x="7571323" y="2057050"/>
            <a:ext cx="355900" cy="35589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192"/>
          <p:cNvSpPr>
            <a:spLocks noChangeAspect="1"/>
          </p:cNvSpPr>
          <p:nvPr/>
        </p:nvSpPr>
        <p:spPr>
          <a:xfrm>
            <a:off x="7700775" y="2321404"/>
            <a:ext cx="355900" cy="35589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194"/>
          <p:cNvSpPr>
            <a:spLocks noChangeAspect="1"/>
          </p:cNvSpPr>
          <p:nvPr/>
        </p:nvSpPr>
        <p:spPr>
          <a:xfrm>
            <a:off x="7320773" y="2585036"/>
            <a:ext cx="355900" cy="35589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円/楕円 202"/>
          <p:cNvSpPr>
            <a:spLocks noChangeAspect="1"/>
          </p:cNvSpPr>
          <p:nvPr/>
        </p:nvSpPr>
        <p:spPr>
          <a:xfrm>
            <a:off x="7095136" y="2095284"/>
            <a:ext cx="355900" cy="35589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203"/>
          <p:cNvSpPr>
            <a:spLocks noChangeAspect="1"/>
          </p:cNvSpPr>
          <p:nvPr/>
        </p:nvSpPr>
        <p:spPr>
          <a:xfrm>
            <a:off x="7373920" y="1869534"/>
            <a:ext cx="355900" cy="35589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5" name="円/楕円 204"/>
          <p:cNvSpPr>
            <a:spLocks noChangeAspect="1"/>
          </p:cNvSpPr>
          <p:nvPr/>
        </p:nvSpPr>
        <p:spPr>
          <a:xfrm>
            <a:off x="7182716" y="2454251"/>
            <a:ext cx="355900" cy="35589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7" name="テキスト ボックス 206"/>
          <p:cNvSpPr txBox="1"/>
          <p:nvPr/>
        </p:nvSpPr>
        <p:spPr>
          <a:xfrm>
            <a:off x="467610" y="5607464"/>
            <a:ext cx="7353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800" dirty="0"/>
              <a:t>物質</a:t>
            </a:r>
            <a:r>
              <a:rPr lang="ja-JP" altLang="en-US" sz="2800" dirty="0" smtClean="0"/>
              <a:t>の平均速度は、右上がり？右下がり？</a:t>
            </a:r>
            <a:endParaRPr kumimoji="1" lang="ja-JP" altLang="en-US" sz="2800" dirty="0"/>
          </a:p>
        </p:txBody>
      </p:sp>
      <p:sp>
        <p:nvSpPr>
          <p:cNvPr id="208" name="右矢印 207"/>
          <p:cNvSpPr/>
          <p:nvPr/>
        </p:nvSpPr>
        <p:spPr>
          <a:xfrm>
            <a:off x="2902854" y="2057050"/>
            <a:ext cx="1029749" cy="214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円/楕円 211"/>
          <p:cNvSpPr>
            <a:spLocks noChangeAspect="1"/>
          </p:cNvSpPr>
          <p:nvPr/>
        </p:nvSpPr>
        <p:spPr>
          <a:xfrm>
            <a:off x="5175511" y="3313875"/>
            <a:ext cx="355900" cy="35589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3" name="円/楕円 212"/>
          <p:cNvSpPr>
            <a:spLocks noChangeAspect="1"/>
          </p:cNvSpPr>
          <p:nvPr/>
        </p:nvSpPr>
        <p:spPr>
          <a:xfrm>
            <a:off x="5854485" y="2943285"/>
            <a:ext cx="355900" cy="35589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4" name="円/楕円 213"/>
          <p:cNvSpPr>
            <a:spLocks noChangeAspect="1"/>
          </p:cNvSpPr>
          <p:nvPr/>
        </p:nvSpPr>
        <p:spPr>
          <a:xfrm>
            <a:off x="5379155" y="3609697"/>
            <a:ext cx="355900" cy="35589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" name="円/楕円 214"/>
          <p:cNvSpPr>
            <a:spLocks noChangeAspect="1"/>
          </p:cNvSpPr>
          <p:nvPr/>
        </p:nvSpPr>
        <p:spPr>
          <a:xfrm>
            <a:off x="6006885" y="3095685"/>
            <a:ext cx="355900" cy="35589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6" name="円/楕円 215"/>
          <p:cNvSpPr>
            <a:spLocks noChangeAspect="1"/>
          </p:cNvSpPr>
          <p:nvPr/>
        </p:nvSpPr>
        <p:spPr>
          <a:xfrm>
            <a:off x="4805220" y="2914267"/>
            <a:ext cx="355900" cy="35589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7" name="円/楕円 216"/>
          <p:cNvSpPr>
            <a:spLocks noChangeAspect="1"/>
          </p:cNvSpPr>
          <p:nvPr/>
        </p:nvSpPr>
        <p:spPr>
          <a:xfrm>
            <a:off x="6733743" y="2883104"/>
            <a:ext cx="355900" cy="35589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8" name="円/楕円 217"/>
          <p:cNvSpPr>
            <a:spLocks noChangeAspect="1"/>
          </p:cNvSpPr>
          <p:nvPr/>
        </p:nvSpPr>
        <p:spPr>
          <a:xfrm>
            <a:off x="6053611" y="3564635"/>
            <a:ext cx="355900" cy="35589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9" name="円/楕円 218"/>
          <p:cNvSpPr>
            <a:spLocks noChangeAspect="1"/>
          </p:cNvSpPr>
          <p:nvPr/>
        </p:nvSpPr>
        <p:spPr>
          <a:xfrm>
            <a:off x="6311685" y="3400485"/>
            <a:ext cx="355900" cy="35589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0" name="円/楕円 219"/>
          <p:cNvSpPr>
            <a:spLocks noChangeAspect="1"/>
          </p:cNvSpPr>
          <p:nvPr/>
        </p:nvSpPr>
        <p:spPr>
          <a:xfrm>
            <a:off x="5632494" y="3134471"/>
            <a:ext cx="355900" cy="35589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1" name="円/楕円 220"/>
          <p:cNvSpPr>
            <a:spLocks noChangeAspect="1"/>
          </p:cNvSpPr>
          <p:nvPr/>
        </p:nvSpPr>
        <p:spPr>
          <a:xfrm>
            <a:off x="7262634" y="3571282"/>
            <a:ext cx="355900" cy="35589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2" name="円/楕円 221"/>
          <p:cNvSpPr>
            <a:spLocks noChangeAspect="1"/>
          </p:cNvSpPr>
          <p:nvPr/>
        </p:nvSpPr>
        <p:spPr>
          <a:xfrm>
            <a:off x="6447151" y="3096962"/>
            <a:ext cx="355900" cy="35589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3" name="円/楕円 222"/>
          <p:cNvSpPr>
            <a:spLocks noChangeAspect="1"/>
          </p:cNvSpPr>
          <p:nvPr/>
        </p:nvSpPr>
        <p:spPr>
          <a:xfrm>
            <a:off x="5773963" y="4000841"/>
            <a:ext cx="355900" cy="35589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4" name="円/楕円 223"/>
          <p:cNvSpPr>
            <a:spLocks noChangeAspect="1"/>
          </p:cNvSpPr>
          <p:nvPr/>
        </p:nvSpPr>
        <p:spPr>
          <a:xfrm>
            <a:off x="6510811" y="4021835"/>
            <a:ext cx="355900" cy="35589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5" name="円/楕円 224"/>
          <p:cNvSpPr>
            <a:spLocks noChangeAspect="1"/>
          </p:cNvSpPr>
          <p:nvPr/>
        </p:nvSpPr>
        <p:spPr>
          <a:xfrm>
            <a:off x="6787159" y="3750613"/>
            <a:ext cx="355900" cy="35589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6" name="円/楕円 225"/>
          <p:cNvSpPr>
            <a:spLocks noChangeAspect="1"/>
          </p:cNvSpPr>
          <p:nvPr/>
        </p:nvSpPr>
        <p:spPr>
          <a:xfrm>
            <a:off x="6330955" y="2570158"/>
            <a:ext cx="355900" cy="35589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" name="円/楕円 226"/>
          <p:cNvSpPr>
            <a:spLocks noChangeAspect="1"/>
          </p:cNvSpPr>
          <p:nvPr/>
        </p:nvSpPr>
        <p:spPr>
          <a:xfrm>
            <a:off x="5596013" y="2539997"/>
            <a:ext cx="355900" cy="35589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8" name="円/楕円 227"/>
          <p:cNvSpPr>
            <a:spLocks noChangeAspect="1"/>
          </p:cNvSpPr>
          <p:nvPr/>
        </p:nvSpPr>
        <p:spPr>
          <a:xfrm>
            <a:off x="5362381" y="4030772"/>
            <a:ext cx="355900" cy="35589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" name="円/楕円 228"/>
          <p:cNvSpPr>
            <a:spLocks noChangeAspect="1"/>
          </p:cNvSpPr>
          <p:nvPr/>
        </p:nvSpPr>
        <p:spPr>
          <a:xfrm>
            <a:off x="5172418" y="2736528"/>
            <a:ext cx="355900" cy="35589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0" name="円/楕円 229"/>
          <p:cNvSpPr>
            <a:spLocks noChangeAspect="1"/>
          </p:cNvSpPr>
          <p:nvPr/>
        </p:nvSpPr>
        <p:spPr>
          <a:xfrm>
            <a:off x="7084684" y="3096962"/>
            <a:ext cx="355900" cy="35589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1" name="円/楕円 230"/>
          <p:cNvSpPr>
            <a:spLocks noChangeAspect="1"/>
          </p:cNvSpPr>
          <p:nvPr/>
        </p:nvSpPr>
        <p:spPr>
          <a:xfrm>
            <a:off x="4852220" y="3481717"/>
            <a:ext cx="355900" cy="35589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2" name="円/楕円 231"/>
          <p:cNvSpPr>
            <a:spLocks noChangeAspect="1"/>
          </p:cNvSpPr>
          <p:nvPr/>
        </p:nvSpPr>
        <p:spPr>
          <a:xfrm>
            <a:off x="6116164" y="2830183"/>
            <a:ext cx="355900" cy="35589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3" name="円/楕円 232"/>
          <p:cNvSpPr>
            <a:spLocks noChangeAspect="1"/>
          </p:cNvSpPr>
          <p:nvPr/>
        </p:nvSpPr>
        <p:spPr>
          <a:xfrm>
            <a:off x="6395681" y="2270897"/>
            <a:ext cx="355900" cy="35589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4" name="円/楕円 233"/>
          <p:cNvSpPr>
            <a:spLocks noChangeAspect="1"/>
          </p:cNvSpPr>
          <p:nvPr/>
        </p:nvSpPr>
        <p:spPr>
          <a:xfrm>
            <a:off x="6132858" y="4316360"/>
            <a:ext cx="355900" cy="355899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5" name="円/楕円 234"/>
          <p:cNvSpPr>
            <a:spLocks noChangeAspect="1"/>
          </p:cNvSpPr>
          <p:nvPr/>
        </p:nvSpPr>
        <p:spPr>
          <a:xfrm>
            <a:off x="5157872" y="2243996"/>
            <a:ext cx="355900" cy="355899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37" name="直線コネクタ 236"/>
          <p:cNvCxnSpPr/>
          <p:nvPr/>
        </p:nvCxnSpPr>
        <p:spPr>
          <a:xfrm>
            <a:off x="6196263" y="1843706"/>
            <a:ext cx="11960" cy="321469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1" name="TexTeXPicture" descr="&lt;?xml version=&quot;1.0&quot; encoding=&quot;utf-16&quot;?&gt;&#10;&lt;TeXTeX&gt;&#10;  &lt;preamble&gt;\documentclass{jarticle}&#10;\usepackage{amsmath}&#10;\pagestyle{empty}&lt;/preamble&gt;&#10;  &lt;body&gt;\begin{align*} &#10;dv_1/d\eta&#10;\end{align*}&lt;/body&gt;&#10;  &lt;fcolor&gt;FFFFFFFF&lt;/fcolor&gt;&#10;  &lt;bcolor&gt;FFFFFFFF&lt;/bcolor&gt;&#10;  &lt;transparent&gt;True&lt;/transparent&gt;&#10;  &lt;resolution&gt;1800&lt;/resolution&gt;&#10;  &lt;imageh&gt;250&lt;/imageh&gt;&#10;  &lt;imagew&gt;731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48" y="715480"/>
            <a:ext cx="1740744" cy="595329"/>
          </a:xfrm>
          <a:prstGeom prst="rect">
            <a:avLst/>
          </a:prstGeom>
        </p:spPr>
      </p:pic>
      <p:cxnSp>
        <p:nvCxnSpPr>
          <p:cNvPr id="162" name="直線コネクタ 161"/>
          <p:cNvCxnSpPr/>
          <p:nvPr/>
        </p:nvCxnSpPr>
        <p:spPr>
          <a:xfrm>
            <a:off x="6483374" y="1834175"/>
            <a:ext cx="11960" cy="321469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/>
          <p:cNvCxnSpPr/>
          <p:nvPr/>
        </p:nvCxnSpPr>
        <p:spPr>
          <a:xfrm>
            <a:off x="5918458" y="1834175"/>
            <a:ext cx="11960" cy="321469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5"/>
          <p:cNvGrpSpPr/>
          <p:nvPr/>
        </p:nvGrpSpPr>
        <p:grpSpPr>
          <a:xfrm>
            <a:off x="5605711" y="1535677"/>
            <a:ext cx="1750268" cy="3942034"/>
            <a:chOff x="5605711" y="1535677"/>
            <a:chExt cx="1750268" cy="3942034"/>
          </a:xfrm>
        </p:grpSpPr>
        <p:sp>
          <p:nvSpPr>
            <p:cNvPr id="4" name="下矢印 3"/>
            <p:cNvSpPr/>
            <p:nvPr/>
          </p:nvSpPr>
          <p:spPr>
            <a:xfrm>
              <a:off x="6195313" y="4493303"/>
              <a:ext cx="607738" cy="820223"/>
            </a:xfrm>
            <a:prstGeom prst="downArrow">
              <a:avLst/>
            </a:prstGeom>
            <a:gradFill>
              <a:gsLst>
                <a:gs pos="0">
                  <a:srgbClr val="FF0000">
                    <a:alpha val="20000"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下矢印 165"/>
            <p:cNvSpPr/>
            <p:nvPr/>
          </p:nvSpPr>
          <p:spPr>
            <a:xfrm flipV="1">
              <a:off x="5605711" y="1535677"/>
              <a:ext cx="607738" cy="820223"/>
            </a:xfrm>
            <a:prstGeom prst="downArrow">
              <a:avLst/>
            </a:prstGeom>
            <a:gradFill>
              <a:gsLst>
                <a:gs pos="0">
                  <a:srgbClr val="FF0000">
                    <a:alpha val="20000"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6708045" y="4831380"/>
              <a:ext cx="647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b="1" dirty="0" smtClean="0">
                  <a:solidFill>
                    <a:srgbClr val="FF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①</a:t>
              </a:r>
              <a:endParaRPr kumimoji="1" lang="ja-JP" altLang="en-US" sz="3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5622740" y="1173521"/>
            <a:ext cx="1582427" cy="4140005"/>
            <a:chOff x="5622740" y="1173521"/>
            <a:chExt cx="1582427" cy="4140005"/>
          </a:xfrm>
        </p:grpSpPr>
        <p:sp>
          <p:nvSpPr>
            <p:cNvPr id="165" name="下矢印 164"/>
            <p:cNvSpPr/>
            <p:nvPr/>
          </p:nvSpPr>
          <p:spPr>
            <a:xfrm>
              <a:off x="5622740" y="4493303"/>
              <a:ext cx="607738" cy="820223"/>
            </a:xfrm>
            <a:prstGeom prst="downArrow">
              <a:avLst/>
            </a:prstGeom>
            <a:gradFill>
              <a:gsLst>
                <a:gs pos="0">
                  <a:srgbClr val="0066FF">
                    <a:alpha val="28000"/>
                  </a:srgbClr>
                </a:gs>
                <a:gs pos="100000">
                  <a:srgbClr val="0066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下矢印 166"/>
            <p:cNvSpPr/>
            <p:nvPr/>
          </p:nvSpPr>
          <p:spPr>
            <a:xfrm flipV="1">
              <a:off x="6177688" y="1534692"/>
              <a:ext cx="607738" cy="820223"/>
            </a:xfrm>
            <a:prstGeom prst="downArrow">
              <a:avLst/>
            </a:prstGeom>
            <a:gradFill>
              <a:gsLst>
                <a:gs pos="0">
                  <a:srgbClr val="0066FF">
                    <a:alpha val="28000"/>
                  </a:srgbClr>
                </a:gs>
                <a:gs pos="100000">
                  <a:srgbClr val="0066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テキスト ボックス 171"/>
            <p:cNvSpPr txBox="1"/>
            <p:nvPr/>
          </p:nvSpPr>
          <p:spPr>
            <a:xfrm>
              <a:off x="6557233" y="1173521"/>
              <a:ext cx="647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②</a:t>
              </a:r>
              <a:endParaRPr kumimoji="1" lang="ja-JP" alt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73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高エネルギー</a:t>
            </a:r>
            <a:endParaRPr kumimoji="1" lang="ja-JP" altLang="en-US" dirty="0"/>
          </a:p>
        </p:txBody>
      </p:sp>
      <p:sp>
        <p:nvSpPr>
          <p:cNvPr id="4" name="右矢印 3"/>
          <p:cNvSpPr/>
          <p:nvPr/>
        </p:nvSpPr>
        <p:spPr>
          <a:xfrm>
            <a:off x="6514195" y="2283438"/>
            <a:ext cx="1224154" cy="94841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 flipH="1">
            <a:off x="1064328" y="3185975"/>
            <a:ext cx="1173929" cy="94841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2283568" y="2304916"/>
            <a:ext cx="4198360" cy="1716728"/>
          </a:xfrm>
          <a:prstGeom prst="roundRect">
            <a:avLst>
              <a:gd name="adj" fmla="val 26526"/>
            </a:avLst>
          </a:prstGeom>
          <a:gradFill flip="none" rotWithShape="1">
            <a:gsLst>
              <a:gs pos="0">
                <a:srgbClr val="F89708"/>
              </a:gs>
              <a:gs pos="100000">
                <a:srgbClr val="FE3E0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2084880" y="2978458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円/楕円 7"/>
          <p:cNvSpPr>
            <a:spLocks noChangeAspect="1"/>
          </p:cNvSpPr>
          <p:nvPr/>
        </p:nvSpPr>
        <p:spPr>
          <a:xfrm>
            <a:off x="2242537" y="3233829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円/楕円 8"/>
          <p:cNvSpPr>
            <a:spLocks noChangeAspect="1"/>
          </p:cNvSpPr>
          <p:nvPr/>
        </p:nvSpPr>
        <p:spPr>
          <a:xfrm>
            <a:off x="2513347" y="3461587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円/楕円 9"/>
          <p:cNvSpPr>
            <a:spLocks noChangeAspect="1"/>
          </p:cNvSpPr>
          <p:nvPr/>
        </p:nvSpPr>
        <p:spPr>
          <a:xfrm>
            <a:off x="2340252" y="2978458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円/楕円 10"/>
          <p:cNvSpPr>
            <a:spLocks noChangeAspect="1"/>
          </p:cNvSpPr>
          <p:nvPr/>
        </p:nvSpPr>
        <p:spPr>
          <a:xfrm>
            <a:off x="2633042" y="3248726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円/楕円 11"/>
          <p:cNvSpPr>
            <a:spLocks noChangeAspect="1"/>
          </p:cNvSpPr>
          <p:nvPr/>
        </p:nvSpPr>
        <p:spPr>
          <a:xfrm>
            <a:off x="2716124" y="3463818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2743027" y="3180806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円/楕円 13"/>
          <p:cNvSpPr>
            <a:spLocks noChangeAspect="1"/>
          </p:cNvSpPr>
          <p:nvPr/>
        </p:nvSpPr>
        <p:spPr>
          <a:xfrm>
            <a:off x="2432781" y="3246158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円/楕円 14"/>
          <p:cNvSpPr>
            <a:spLocks noChangeAspect="1"/>
          </p:cNvSpPr>
          <p:nvPr/>
        </p:nvSpPr>
        <p:spPr>
          <a:xfrm>
            <a:off x="2466565" y="3649130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円/楕円 15"/>
          <p:cNvSpPr>
            <a:spLocks noChangeAspect="1"/>
          </p:cNvSpPr>
          <p:nvPr/>
        </p:nvSpPr>
        <p:spPr>
          <a:xfrm>
            <a:off x="2100981" y="2752850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>
          <a:xfrm>
            <a:off x="2572583" y="3282142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2357278" y="2675877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2494732" y="2822124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円/楕円 19"/>
          <p:cNvSpPr>
            <a:spLocks noChangeAspect="1"/>
          </p:cNvSpPr>
          <p:nvPr/>
        </p:nvSpPr>
        <p:spPr>
          <a:xfrm>
            <a:off x="2615765" y="2987664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2759369" y="3341424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2006770" y="3014180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2050919" y="3430032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2409072" y="3914408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2286962" y="2803612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>
            <a:off x="2066940" y="3607194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2309485" y="3376764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円/楕円 27"/>
          <p:cNvSpPr>
            <a:spLocks noChangeAspect="1"/>
          </p:cNvSpPr>
          <p:nvPr/>
        </p:nvSpPr>
        <p:spPr>
          <a:xfrm>
            <a:off x="2170788" y="3477661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円/楕円 28"/>
          <p:cNvSpPr>
            <a:spLocks noChangeAspect="1"/>
          </p:cNvSpPr>
          <p:nvPr/>
        </p:nvSpPr>
        <p:spPr>
          <a:xfrm>
            <a:off x="2177637" y="2968145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円/楕円 29"/>
          <p:cNvSpPr>
            <a:spLocks noChangeAspect="1"/>
          </p:cNvSpPr>
          <p:nvPr/>
        </p:nvSpPr>
        <p:spPr>
          <a:xfrm>
            <a:off x="2156083" y="2631188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円/楕円 30"/>
          <p:cNvSpPr>
            <a:spLocks noChangeAspect="1"/>
          </p:cNvSpPr>
          <p:nvPr/>
        </p:nvSpPr>
        <p:spPr>
          <a:xfrm>
            <a:off x="1982343" y="3381054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円/楕円 31"/>
          <p:cNvSpPr>
            <a:spLocks noChangeAspect="1"/>
          </p:cNvSpPr>
          <p:nvPr/>
        </p:nvSpPr>
        <p:spPr>
          <a:xfrm>
            <a:off x="3410454" y="2714195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円/楕円 32"/>
          <p:cNvSpPr>
            <a:spLocks noChangeAspect="1"/>
          </p:cNvSpPr>
          <p:nvPr/>
        </p:nvSpPr>
        <p:spPr>
          <a:xfrm>
            <a:off x="2215077" y="3837458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円/楕円 33"/>
          <p:cNvSpPr>
            <a:spLocks noChangeAspect="1"/>
          </p:cNvSpPr>
          <p:nvPr/>
        </p:nvSpPr>
        <p:spPr>
          <a:xfrm>
            <a:off x="2046697" y="2834182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円/楕円 34"/>
          <p:cNvSpPr>
            <a:spLocks noChangeAspect="1"/>
          </p:cNvSpPr>
          <p:nvPr/>
        </p:nvSpPr>
        <p:spPr>
          <a:xfrm>
            <a:off x="2300506" y="2494059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円/楕円 35"/>
          <p:cNvSpPr>
            <a:spLocks noChangeAspect="1"/>
          </p:cNvSpPr>
          <p:nvPr/>
        </p:nvSpPr>
        <p:spPr>
          <a:xfrm>
            <a:off x="2399643" y="3707197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円/楕円 36"/>
          <p:cNvSpPr>
            <a:spLocks noChangeAspect="1"/>
          </p:cNvSpPr>
          <p:nvPr/>
        </p:nvSpPr>
        <p:spPr>
          <a:xfrm>
            <a:off x="2594250" y="3796625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円/楕円 37"/>
          <p:cNvSpPr>
            <a:spLocks noChangeAspect="1"/>
          </p:cNvSpPr>
          <p:nvPr/>
        </p:nvSpPr>
        <p:spPr>
          <a:xfrm>
            <a:off x="2441139" y="2621484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円/楕円 38"/>
          <p:cNvSpPr>
            <a:spLocks noChangeAspect="1"/>
          </p:cNvSpPr>
          <p:nvPr/>
        </p:nvSpPr>
        <p:spPr>
          <a:xfrm>
            <a:off x="2636145" y="2647142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円/楕円 39"/>
          <p:cNvSpPr>
            <a:spLocks noChangeAspect="1"/>
          </p:cNvSpPr>
          <p:nvPr/>
        </p:nvSpPr>
        <p:spPr>
          <a:xfrm>
            <a:off x="2662872" y="3646406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円/楕円 40"/>
          <p:cNvSpPr>
            <a:spLocks noChangeAspect="1"/>
          </p:cNvSpPr>
          <p:nvPr/>
        </p:nvSpPr>
        <p:spPr>
          <a:xfrm>
            <a:off x="1985610" y="3224937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円/楕円 41"/>
          <p:cNvSpPr>
            <a:spLocks noChangeAspect="1"/>
          </p:cNvSpPr>
          <p:nvPr/>
        </p:nvSpPr>
        <p:spPr>
          <a:xfrm>
            <a:off x="2729031" y="2836826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円/楕円 42"/>
          <p:cNvSpPr>
            <a:spLocks noChangeAspect="1"/>
          </p:cNvSpPr>
          <p:nvPr/>
        </p:nvSpPr>
        <p:spPr>
          <a:xfrm>
            <a:off x="2128201" y="3703361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円/楕円 43"/>
          <p:cNvSpPr>
            <a:spLocks noChangeAspect="1"/>
          </p:cNvSpPr>
          <p:nvPr/>
        </p:nvSpPr>
        <p:spPr>
          <a:xfrm>
            <a:off x="2456366" y="3025992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円/楕円 44"/>
          <p:cNvSpPr>
            <a:spLocks noChangeAspect="1"/>
          </p:cNvSpPr>
          <p:nvPr/>
        </p:nvSpPr>
        <p:spPr>
          <a:xfrm>
            <a:off x="2117364" y="3337886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円/楕円 45"/>
          <p:cNvSpPr>
            <a:spLocks noChangeAspect="1"/>
          </p:cNvSpPr>
          <p:nvPr/>
        </p:nvSpPr>
        <p:spPr>
          <a:xfrm>
            <a:off x="2317375" y="3553407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円/楕円 46"/>
          <p:cNvSpPr>
            <a:spLocks noChangeAspect="1"/>
          </p:cNvSpPr>
          <p:nvPr/>
        </p:nvSpPr>
        <p:spPr>
          <a:xfrm>
            <a:off x="2119323" y="3177404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円/楕円 47"/>
          <p:cNvSpPr>
            <a:spLocks noChangeAspect="1"/>
          </p:cNvSpPr>
          <p:nvPr/>
        </p:nvSpPr>
        <p:spPr>
          <a:xfrm>
            <a:off x="2334435" y="3748248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円/楕円 48"/>
          <p:cNvSpPr>
            <a:spLocks noChangeAspect="1"/>
          </p:cNvSpPr>
          <p:nvPr/>
        </p:nvSpPr>
        <p:spPr>
          <a:xfrm>
            <a:off x="2579229" y="3112017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円/楕円 49"/>
          <p:cNvSpPr>
            <a:spLocks noChangeAspect="1"/>
          </p:cNvSpPr>
          <p:nvPr/>
        </p:nvSpPr>
        <p:spPr>
          <a:xfrm>
            <a:off x="2320033" y="3092875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円/楕円 50"/>
          <p:cNvSpPr>
            <a:spLocks noChangeAspect="1"/>
          </p:cNvSpPr>
          <p:nvPr/>
        </p:nvSpPr>
        <p:spPr>
          <a:xfrm>
            <a:off x="3288754" y="3483040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円/楕円 51"/>
          <p:cNvSpPr>
            <a:spLocks noChangeAspect="1"/>
          </p:cNvSpPr>
          <p:nvPr/>
        </p:nvSpPr>
        <p:spPr>
          <a:xfrm>
            <a:off x="2294462" y="2674577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円/楕円 52"/>
          <p:cNvSpPr>
            <a:spLocks noChangeAspect="1"/>
          </p:cNvSpPr>
          <p:nvPr/>
        </p:nvSpPr>
        <p:spPr>
          <a:xfrm>
            <a:off x="2494501" y="2512591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円/楕円 53"/>
          <p:cNvSpPr>
            <a:spLocks noChangeAspect="1"/>
          </p:cNvSpPr>
          <p:nvPr/>
        </p:nvSpPr>
        <p:spPr>
          <a:xfrm>
            <a:off x="2357305" y="2932149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円/楕円 54"/>
          <p:cNvSpPr>
            <a:spLocks noChangeAspect="1"/>
          </p:cNvSpPr>
          <p:nvPr/>
        </p:nvSpPr>
        <p:spPr>
          <a:xfrm>
            <a:off x="5857330" y="2723087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円/楕円 55"/>
          <p:cNvSpPr>
            <a:spLocks noChangeAspect="1"/>
          </p:cNvSpPr>
          <p:nvPr/>
        </p:nvSpPr>
        <p:spPr>
          <a:xfrm>
            <a:off x="6014987" y="2978458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円/楕円 56"/>
          <p:cNvSpPr>
            <a:spLocks noChangeAspect="1"/>
          </p:cNvSpPr>
          <p:nvPr/>
        </p:nvSpPr>
        <p:spPr>
          <a:xfrm>
            <a:off x="6285797" y="3206215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円/楕円 57"/>
          <p:cNvSpPr>
            <a:spLocks noChangeAspect="1"/>
          </p:cNvSpPr>
          <p:nvPr/>
        </p:nvSpPr>
        <p:spPr>
          <a:xfrm>
            <a:off x="6112702" y="2723087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円/楕円 58"/>
          <p:cNvSpPr>
            <a:spLocks noChangeAspect="1"/>
          </p:cNvSpPr>
          <p:nvPr/>
        </p:nvSpPr>
        <p:spPr>
          <a:xfrm>
            <a:off x="6405492" y="2993354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円/楕円 59"/>
          <p:cNvSpPr>
            <a:spLocks noChangeAspect="1"/>
          </p:cNvSpPr>
          <p:nvPr/>
        </p:nvSpPr>
        <p:spPr>
          <a:xfrm>
            <a:off x="6488574" y="3208446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円/楕円 60"/>
          <p:cNvSpPr>
            <a:spLocks noChangeAspect="1"/>
          </p:cNvSpPr>
          <p:nvPr/>
        </p:nvSpPr>
        <p:spPr>
          <a:xfrm>
            <a:off x="6515477" y="2925435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円/楕円 61"/>
          <p:cNvSpPr>
            <a:spLocks noChangeAspect="1"/>
          </p:cNvSpPr>
          <p:nvPr/>
        </p:nvSpPr>
        <p:spPr>
          <a:xfrm>
            <a:off x="6205231" y="2990787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円/楕円 62"/>
          <p:cNvSpPr>
            <a:spLocks noChangeAspect="1"/>
          </p:cNvSpPr>
          <p:nvPr/>
        </p:nvSpPr>
        <p:spPr>
          <a:xfrm>
            <a:off x="6239015" y="3393759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円/楕円 63"/>
          <p:cNvSpPr>
            <a:spLocks noChangeAspect="1"/>
          </p:cNvSpPr>
          <p:nvPr/>
        </p:nvSpPr>
        <p:spPr>
          <a:xfrm>
            <a:off x="5873431" y="2497478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円/楕円 64"/>
          <p:cNvSpPr>
            <a:spLocks noChangeAspect="1"/>
          </p:cNvSpPr>
          <p:nvPr/>
        </p:nvSpPr>
        <p:spPr>
          <a:xfrm>
            <a:off x="6345033" y="3026771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円/楕円 65"/>
          <p:cNvSpPr>
            <a:spLocks noChangeAspect="1"/>
          </p:cNvSpPr>
          <p:nvPr/>
        </p:nvSpPr>
        <p:spPr>
          <a:xfrm>
            <a:off x="6129728" y="2420505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円/楕円 66"/>
          <p:cNvSpPr>
            <a:spLocks noChangeAspect="1"/>
          </p:cNvSpPr>
          <p:nvPr/>
        </p:nvSpPr>
        <p:spPr>
          <a:xfrm>
            <a:off x="6267182" y="2566753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円/楕円 67"/>
          <p:cNvSpPr>
            <a:spLocks noChangeAspect="1"/>
          </p:cNvSpPr>
          <p:nvPr/>
        </p:nvSpPr>
        <p:spPr>
          <a:xfrm>
            <a:off x="6388215" y="2732292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円/楕円 68"/>
          <p:cNvSpPr>
            <a:spLocks noChangeAspect="1"/>
          </p:cNvSpPr>
          <p:nvPr/>
        </p:nvSpPr>
        <p:spPr>
          <a:xfrm>
            <a:off x="6531819" y="3086052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円/楕円 69"/>
          <p:cNvSpPr>
            <a:spLocks noChangeAspect="1"/>
          </p:cNvSpPr>
          <p:nvPr/>
        </p:nvSpPr>
        <p:spPr>
          <a:xfrm>
            <a:off x="5779220" y="2758808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円/楕円 70"/>
          <p:cNvSpPr>
            <a:spLocks noChangeAspect="1"/>
          </p:cNvSpPr>
          <p:nvPr/>
        </p:nvSpPr>
        <p:spPr>
          <a:xfrm>
            <a:off x="5823370" y="3174661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円/楕円 71"/>
          <p:cNvSpPr>
            <a:spLocks noChangeAspect="1"/>
          </p:cNvSpPr>
          <p:nvPr/>
        </p:nvSpPr>
        <p:spPr>
          <a:xfrm>
            <a:off x="6181522" y="3659036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円/楕円 72"/>
          <p:cNvSpPr>
            <a:spLocks noChangeAspect="1"/>
          </p:cNvSpPr>
          <p:nvPr/>
        </p:nvSpPr>
        <p:spPr>
          <a:xfrm>
            <a:off x="6059412" y="2548241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円/楕円 73"/>
          <p:cNvSpPr>
            <a:spLocks noChangeAspect="1"/>
          </p:cNvSpPr>
          <p:nvPr/>
        </p:nvSpPr>
        <p:spPr>
          <a:xfrm>
            <a:off x="5839391" y="3351823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円/楕円 74"/>
          <p:cNvSpPr>
            <a:spLocks noChangeAspect="1"/>
          </p:cNvSpPr>
          <p:nvPr/>
        </p:nvSpPr>
        <p:spPr>
          <a:xfrm>
            <a:off x="6081935" y="3121393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円/楕円 75"/>
          <p:cNvSpPr>
            <a:spLocks noChangeAspect="1"/>
          </p:cNvSpPr>
          <p:nvPr/>
        </p:nvSpPr>
        <p:spPr>
          <a:xfrm>
            <a:off x="5943238" y="3222289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円/楕円 76"/>
          <p:cNvSpPr>
            <a:spLocks noChangeAspect="1"/>
          </p:cNvSpPr>
          <p:nvPr/>
        </p:nvSpPr>
        <p:spPr>
          <a:xfrm>
            <a:off x="5950087" y="2712774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円/楕円 77"/>
          <p:cNvSpPr>
            <a:spLocks noChangeAspect="1"/>
          </p:cNvSpPr>
          <p:nvPr/>
        </p:nvSpPr>
        <p:spPr>
          <a:xfrm>
            <a:off x="5928533" y="2375817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円/楕円 78"/>
          <p:cNvSpPr>
            <a:spLocks noChangeAspect="1"/>
          </p:cNvSpPr>
          <p:nvPr/>
        </p:nvSpPr>
        <p:spPr>
          <a:xfrm>
            <a:off x="5754793" y="3125683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円/楕円 79"/>
          <p:cNvSpPr>
            <a:spLocks noChangeAspect="1"/>
          </p:cNvSpPr>
          <p:nvPr/>
        </p:nvSpPr>
        <p:spPr>
          <a:xfrm>
            <a:off x="6532697" y="2785780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5987527" y="3582086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5819147" y="2578811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6072956" y="2238688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4" name="円/楕円 83"/>
          <p:cNvSpPr>
            <a:spLocks noChangeAspect="1"/>
          </p:cNvSpPr>
          <p:nvPr/>
        </p:nvSpPr>
        <p:spPr>
          <a:xfrm>
            <a:off x="6172093" y="3451826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5" name="円/楕円 84"/>
          <p:cNvSpPr>
            <a:spLocks noChangeAspect="1"/>
          </p:cNvSpPr>
          <p:nvPr/>
        </p:nvSpPr>
        <p:spPr>
          <a:xfrm>
            <a:off x="6366700" y="3541254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6" name="円/楕円 85"/>
          <p:cNvSpPr>
            <a:spLocks noChangeAspect="1"/>
          </p:cNvSpPr>
          <p:nvPr/>
        </p:nvSpPr>
        <p:spPr>
          <a:xfrm>
            <a:off x="6213589" y="2366113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6408595" y="2391771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" name="円/楕円 87"/>
          <p:cNvSpPr>
            <a:spLocks noChangeAspect="1"/>
          </p:cNvSpPr>
          <p:nvPr/>
        </p:nvSpPr>
        <p:spPr>
          <a:xfrm>
            <a:off x="6435322" y="3391035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円/楕円 88"/>
          <p:cNvSpPr>
            <a:spLocks noChangeAspect="1"/>
          </p:cNvSpPr>
          <p:nvPr/>
        </p:nvSpPr>
        <p:spPr>
          <a:xfrm>
            <a:off x="5758060" y="2969566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0" name="円/楕円 89"/>
          <p:cNvSpPr>
            <a:spLocks noChangeAspect="1"/>
          </p:cNvSpPr>
          <p:nvPr/>
        </p:nvSpPr>
        <p:spPr>
          <a:xfrm>
            <a:off x="6501481" y="2581455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円/楕円 90"/>
          <p:cNvSpPr>
            <a:spLocks noChangeAspect="1"/>
          </p:cNvSpPr>
          <p:nvPr/>
        </p:nvSpPr>
        <p:spPr>
          <a:xfrm>
            <a:off x="5900651" y="3447990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" name="円/楕円 91"/>
          <p:cNvSpPr>
            <a:spLocks noChangeAspect="1"/>
          </p:cNvSpPr>
          <p:nvPr/>
        </p:nvSpPr>
        <p:spPr>
          <a:xfrm>
            <a:off x="6228816" y="2770621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円/楕円 92"/>
          <p:cNvSpPr>
            <a:spLocks noChangeAspect="1"/>
          </p:cNvSpPr>
          <p:nvPr/>
        </p:nvSpPr>
        <p:spPr>
          <a:xfrm>
            <a:off x="4774116" y="3115349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円/楕円 93"/>
          <p:cNvSpPr>
            <a:spLocks noChangeAspect="1"/>
          </p:cNvSpPr>
          <p:nvPr/>
        </p:nvSpPr>
        <p:spPr>
          <a:xfrm>
            <a:off x="6089825" y="3298035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円/楕円 94"/>
          <p:cNvSpPr>
            <a:spLocks noChangeAspect="1"/>
          </p:cNvSpPr>
          <p:nvPr/>
        </p:nvSpPr>
        <p:spPr>
          <a:xfrm>
            <a:off x="5891774" y="2922033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円/楕円 95"/>
          <p:cNvSpPr>
            <a:spLocks noChangeAspect="1"/>
          </p:cNvSpPr>
          <p:nvPr/>
        </p:nvSpPr>
        <p:spPr>
          <a:xfrm>
            <a:off x="6106885" y="3492877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円/楕円 96"/>
          <p:cNvSpPr>
            <a:spLocks noChangeAspect="1"/>
          </p:cNvSpPr>
          <p:nvPr/>
        </p:nvSpPr>
        <p:spPr>
          <a:xfrm>
            <a:off x="6351679" y="2856646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円/楕円 97"/>
          <p:cNvSpPr>
            <a:spLocks noChangeAspect="1"/>
          </p:cNvSpPr>
          <p:nvPr/>
        </p:nvSpPr>
        <p:spPr>
          <a:xfrm>
            <a:off x="6092483" y="2837503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円/楕円 98"/>
          <p:cNvSpPr>
            <a:spLocks noChangeAspect="1"/>
          </p:cNvSpPr>
          <p:nvPr/>
        </p:nvSpPr>
        <p:spPr>
          <a:xfrm>
            <a:off x="6416961" y="2816542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円/楕円 99"/>
          <p:cNvSpPr>
            <a:spLocks noChangeAspect="1"/>
          </p:cNvSpPr>
          <p:nvPr/>
        </p:nvSpPr>
        <p:spPr>
          <a:xfrm>
            <a:off x="6066912" y="2419205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>
          <a:xfrm>
            <a:off x="6266951" y="2257220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" name="円/楕円 101"/>
          <p:cNvSpPr>
            <a:spLocks noChangeAspect="1"/>
          </p:cNvSpPr>
          <p:nvPr/>
        </p:nvSpPr>
        <p:spPr>
          <a:xfrm>
            <a:off x="5157999" y="2748181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04" name="直線コネクタ 103"/>
          <p:cNvCxnSpPr/>
          <p:nvPr/>
        </p:nvCxnSpPr>
        <p:spPr>
          <a:xfrm>
            <a:off x="4378497" y="1690689"/>
            <a:ext cx="11960" cy="321469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05"/>
          <p:cNvCxnSpPr/>
          <p:nvPr/>
        </p:nvCxnSpPr>
        <p:spPr>
          <a:xfrm flipV="1">
            <a:off x="3812269" y="2647142"/>
            <a:ext cx="1332058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矢印コネクタ 108"/>
          <p:cNvCxnSpPr/>
          <p:nvPr/>
        </p:nvCxnSpPr>
        <p:spPr>
          <a:xfrm flipH="1" flipV="1">
            <a:off x="3749515" y="3733032"/>
            <a:ext cx="1332058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09"/>
          <p:cNvCxnSpPr/>
          <p:nvPr/>
        </p:nvCxnSpPr>
        <p:spPr>
          <a:xfrm>
            <a:off x="3994029" y="2876683"/>
            <a:ext cx="894927" cy="2614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12"/>
          <p:cNvCxnSpPr/>
          <p:nvPr/>
        </p:nvCxnSpPr>
        <p:spPr>
          <a:xfrm flipH="1">
            <a:off x="3967718" y="3486586"/>
            <a:ext cx="894927" cy="2614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グループ化 116"/>
          <p:cNvGrpSpPr/>
          <p:nvPr/>
        </p:nvGrpSpPr>
        <p:grpSpPr>
          <a:xfrm>
            <a:off x="3669202" y="1155745"/>
            <a:ext cx="1851225" cy="3649473"/>
            <a:chOff x="3669202" y="1155745"/>
            <a:chExt cx="1851225" cy="3649473"/>
          </a:xfrm>
        </p:grpSpPr>
        <p:sp>
          <p:nvSpPr>
            <p:cNvPr id="114" name="下矢印 113"/>
            <p:cNvSpPr/>
            <p:nvPr/>
          </p:nvSpPr>
          <p:spPr>
            <a:xfrm flipV="1">
              <a:off x="4492948" y="1516916"/>
              <a:ext cx="607738" cy="820223"/>
            </a:xfrm>
            <a:prstGeom prst="downArrow">
              <a:avLst/>
            </a:prstGeom>
            <a:gradFill>
              <a:gsLst>
                <a:gs pos="0">
                  <a:srgbClr val="0066FF">
                    <a:alpha val="28000"/>
                  </a:srgbClr>
                </a:gs>
                <a:gs pos="100000">
                  <a:srgbClr val="0066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テキスト ボックス 114"/>
            <p:cNvSpPr txBox="1"/>
            <p:nvPr/>
          </p:nvSpPr>
          <p:spPr>
            <a:xfrm>
              <a:off x="4872493" y="1155745"/>
              <a:ext cx="647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②</a:t>
              </a:r>
              <a:endParaRPr kumimoji="1" lang="ja-JP" alt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16" name="下矢印 115"/>
            <p:cNvSpPr/>
            <p:nvPr/>
          </p:nvSpPr>
          <p:spPr>
            <a:xfrm>
              <a:off x="3669202" y="3984995"/>
              <a:ext cx="607738" cy="820223"/>
            </a:xfrm>
            <a:prstGeom prst="downArrow">
              <a:avLst/>
            </a:prstGeom>
            <a:gradFill>
              <a:gsLst>
                <a:gs pos="0">
                  <a:srgbClr val="0066FF">
                    <a:alpha val="28000"/>
                  </a:srgbClr>
                </a:gs>
                <a:gs pos="100000">
                  <a:srgbClr val="0066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33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J-PARC</a:t>
            </a:r>
            <a:br>
              <a:rPr kumimoji="1" lang="en-US" altLang="ja-JP" dirty="0" smtClean="0"/>
            </a:br>
            <a:r>
              <a:rPr kumimoji="1" lang="en-US" altLang="ja-JP" sz="3200" dirty="0" smtClean="0"/>
              <a:t>Japan</a:t>
            </a:r>
            <a:r>
              <a:rPr kumimoji="1" lang="en-US" altLang="ja-JP" sz="3200" dirty="0" smtClean="0">
                <a:solidFill>
                  <a:schemeClr val="accent6"/>
                </a:solidFill>
              </a:rPr>
              <a:t> Proton </a:t>
            </a:r>
            <a:r>
              <a:rPr kumimoji="1" lang="en-US" altLang="ja-JP" sz="3200" dirty="0" smtClean="0"/>
              <a:t>Accelerator Research Complex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75980" y="1690689"/>
            <a:ext cx="5747980" cy="4707371"/>
          </a:xfrm>
          <a:prstGeom prst="rect">
            <a:avLst/>
          </a:prstGeom>
        </p:spPr>
      </p:pic>
      <p:sp>
        <p:nvSpPr>
          <p:cNvPr id="5" name="下矢印 4"/>
          <p:cNvSpPr/>
          <p:nvPr/>
        </p:nvSpPr>
        <p:spPr>
          <a:xfrm rot="2811115">
            <a:off x="3491346" y="3232727"/>
            <a:ext cx="484632" cy="57200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 descr="https://upload.wikimedia.org/wikipedia/commons/e/ed/The_entire_view_of_J-PAR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2"/>
          <a:stretch/>
        </p:blipFill>
        <p:spPr bwMode="auto">
          <a:xfrm>
            <a:off x="4202544" y="1814128"/>
            <a:ext cx="4583299" cy="2664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562810" y="2918566"/>
            <a:ext cx="618631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3600" dirty="0" smtClean="0"/>
              <a:t>現在、</a:t>
            </a:r>
            <a:r>
              <a:rPr kumimoji="1" lang="en-US" altLang="ja-JP" sz="3600" dirty="0" smtClean="0"/>
              <a:t>J-PARC</a:t>
            </a:r>
            <a:r>
              <a:rPr kumimoji="1" lang="ja-JP" altLang="en-US" sz="3600" dirty="0" smtClean="0"/>
              <a:t>で重イオンを</a:t>
            </a:r>
            <a:endParaRPr kumimoji="1" lang="en-US" altLang="ja-JP" sz="3600" dirty="0" smtClean="0"/>
          </a:p>
          <a:p>
            <a:pPr algn="ctr"/>
            <a:r>
              <a:rPr lang="ja-JP" altLang="en-US" sz="3600" dirty="0"/>
              <a:t>加速</a:t>
            </a:r>
            <a:r>
              <a:rPr lang="ja-JP" altLang="en-US" sz="3600" dirty="0" smtClean="0"/>
              <a:t>する</a:t>
            </a:r>
            <a:r>
              <a:rPr kumimoji="1" lang="ja-JP" altLang="en-US" sz="3600" dirty="0" smtClean="0"/>
              <a:t>計画が始動している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84510" y="5229683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大強度陽子ビーム</a:t>
            </a:r>
            <a:r>
              <a:rPr kumimoji="1" lang="en-US" altLang="ja-JP" sz="2400" dirty="0" smtClean="0"/>
              <a:t>(~50GeV)</a:t>
            </a:r>
            <a:r>
              <a:rPr kumimoji="1" lang="ja-JP" altLang="en-US" sz="2400" dirty="0" smtClean="0"/>
              <a:t>を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用いた</a:t>
            </a:r>
            <a:r>
              <a:rPr lang="ja-JP" altLang="en-US" sz="2400" dirty="0" smtClean="0"/>
              <a:t>ハドロン・素粒子実験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428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低</a:t>
            </a:r>
            <a:r>
              <a:rPr kumimoji="1" lang="ja-JP" altLang="en-US" dirty="0" smtClean="0"/>
              <a:t>エネルギー</a:t>
            </a:r>
            <a:endParaRPr kumimoji="1" lang="ja-JP" altLang="en-US" dirty="0"/>
          </a:p>
        </p:txBody>
      </p:sp>
      <p:sp>
        <p:nvSpPr>
          <p:cNvPr id="4" name="右矢印 3"/>
          <p:cNvSpPr/>
          <p:nvPr/>
        </p:nvSpPr>
        <p:spPr>
          <a:xfrm rot="20282985">
            <a:off x="4648831" y="1826442"/>
            <a:ext cx="1224154" cy="94841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 rot="20161352" flipH="1">
            <a:off x="2963461" y="3830920"/>
            <a:ext cx="1173929" cy="94841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4354027" y="3300049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円/楕円 7"/>
          <p:cNvSpPr>
            <a:spLocks noChangeAspect="1"/>
          </p:cNvSpPr>
          <p:nvPr/>
        </p:nvSpPr>
        <p:spPr>
          <a:xfrm>
            <a:off x="4511684" y="3555420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円/楕円 8"/>
          <p:cNvSpPr>
            <a:spLocks noChangeAspect="1"/>
          </p:cNvSpPr>
          <p:nvPr/>
        </p:nvSpPr>
        <p:spPr>
          <a:xfrm>
            <a:off x="4782494" y="3783178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円/楕円 9"/>
          <p:cNvSpPr>
            <a:spLocks noChangeAspect="1"/>
          </p:cNvSpPr>
          <p:nvPr/>
        </p:nvSpPr>
        <p:spPr>
          <a:xfrm>
            <a:off x="4609399" y="3300049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円/楕円 10"/>
          <p:cNvSpPr>
            <a:spLocks noChangeAspect="1"/>
          </p:cNvSpPr>
          <p:nvPr/>
        </p:nvSpPr>
        <p:spPr>
          <a:xfrm>
            <a:off x="4902189" y="3570317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円/楕円 11"/>
          <p:cNvSpPr>
            <a:spLocks noChangeAspect="1"/>
          </p:cNvSpPr>
          <p:nvPr/>
        </p:nvSpPr>
        <p:spPr>
          <a:xfrm>
            <a:off x="4985271" y="3785409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5012174" y="3502397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円/楕円 13"/>
          <p:cNvSpPr>
            <a:spLocks noChangeAspect="1"/>
          </p:cNvSpPr>
          <p:nvPr/>
        </p:nvSpPr>
        <p:spPr>
          <a:xfrm>
            <a:off x="4701928" y="3567749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円/楕円 14"/>
          <p:cNvSpPr>
            <a:spLocks noChangeAspect="1"/>
          </p:cNvSpPr>
          <p:nvPr/>
        </p:nvSpPr>
        <p:spPr>
          <a:xfrm>
            <a:off x="4735712" y="3970721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円/楕円 15"/>
          <p:cNvSpPr>
            <a:spLocks noChangeAspect="1"/>
          </p:cNvSpPr>
          <p:nvPr/>
        </p:nvSpPr>
        <p:spPr>
          <a:xfrm>
            <a:off x="4370128" y="3074441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>
          <a:xfrm>
            <a:off x="4841730" y="3603733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4626425" y="2997468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4763879" y="3143715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円/楕円 19"/>
          <p:cNvSpPr>
            <a:spLocks noChangeAspect="1"/>
          </p:cNvSpPr>
          <p:nvPr/>
        </p:nvSpPr>
        <p:spPr>
          <a:xfrm>
            <a:off x="4884912" y="3309255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5028516" y="3663015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4275917" y="3335771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4320066" y="3751623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4678219" y="4235999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4556109" y="3125203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>
            <a:off x="4336087" y="3928785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4578632" y="3698355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円/楕円 27"/>
          <p:cNvSpPr>
            <a:spLocks noChangeAspect="1"/>
          </p:cNvSpPr>
          <p:nvPr/>
        </p:nvSpPr>
        <p:spPr>
          <a:xfrm>
            <a:off x="4439935" y="3799252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円/楕円 28"/>
          <p:cNvSpPr>
            <a:spLocks noChangeAspect="1"/>
          </p:cNvSpPr>
          <p:nvPr/>
        </p:nvSpPr>
        <p:spPr>
          <a:xfrm>
            <a:off x="4446784" y="3289736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円/楕円 29"/>
          <p:cNvSpPr>
            <a:spLocks noChangeAspect="1"/>
          </p:cNvSpPr>
          <p:nvPr/>
        </p:nvSpPr>
        <p:spPr>
          <a:xfrm>
            <a:off x="4425230" y="2952779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円/楕円 30"/>
          <p:cNvSpPr>
            <a:spLocks noChangeAspect="1"/>
          </p:cNvSpPr>
          <p:nvPr/>
        </p:nvSpPr>
        <p:spPr>
          <a:xfrm>
            <a:off x="4251490" y="3702645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円/楕円 32"/>
          <p:cNvSpPr>
            <a:spLocks noChangeAspect="1"/>
          </p:cNvSpPr>
          <p:nvPr/>
        </p:nvSpPr>
        <p:spPr>
          <a:xfrm>
            <a:off x="4484224" y="4159049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円/楕円 33"/>
          <p:cNvSpPr>
            <a:spLocks noChangeAspect="1"/>
          </p:cNvSpPr>
          <p:nvPr/>
        </p:nvSpPr>
        <p:spPr>
          <a:xfrm>
            <a:off x="4315844" y="3155773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円/楕円 34"/>
          <p:cNvSpPr>
            <a:spLocks noChangeAspect="1"/>
          </p:cNvSpPr>
          <p:nvPr/>
        </p:nvSpPr>
        <p:spPr>
          <a:xfrm>
            <a:off x="4569653" y="2815650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円/楕円 35"/>
          <p:cNvSpPr>
            <a:spLocks noChangeAspect="1"/>
          </p:cNvSpPr>
          <p:nvPr/>
        </p:nvSpPr>
        <p:spPr>
          <a:xfrm>
            <a:off x="4668790" y="4028788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円/楕円 36"/>
          <p:cNvSpPr>
            <a:spLocks noChangeAspect="1"/>
          </p:cNvSpPr>
          <p:nvPr/>
        </p:nvSpPr>
        <p:spPr>
          <a:xfrm>
            <a:off x="4863397" y="4118216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円/楕円 37"/>
          <p:cNvSpPr>
            <a:spLocks noChangeAspect="1"/>
          </p:cNvSpPr>
          <p:nvPr/>
        </p:nvSpPr>
        <p:spPr>
          <a:xfrm>
            <a:off x="4710286" y="2943075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円/楕円 38"/>
          <p:cNvSpPr>
            <a:spLocks noChangeAspect="1"/>
          </p:cNvSpPr>
          <p:nvPr/>
        </p:nvSpPr>
        <p:spPr>
          <a:xfrm>
            <a:off x="4905292" y="2968733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円/楕円 39"/>
          <p:cNvSpPr>
            <a:spLocks noChangeAspect="1"/>
          </p:cNvSpPr>
          <p:nvPr/>
        </p:nvSpPr>
        <p:spPr>
          <a:xfrm>
            <a:off x="4932019" y="3967997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円/楕円 40"/>
          <p:cNvSpPr>
            <a:spLocks noChangeAspect="1"/>
          </p:cNvSpPr>
          <p:nvPr/>
        </p:nvSpPr>
        <p:spPr>
          <a:xfrm>
            <a:off x="4254757" y="3546528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円/楕円 41"/>
          <p:cNvSpPr>
            <a:spLocks noChangeAspect="1"/>
          </p:cNvSpPr>
          <p:nvPr/>
        </p:nvSpPr>
        <p:spPr>
          <a:xfrm>
            <a:off x="4998178" y="3158417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円/楕円 42"/>
          <p:cNvSpPr>
            <a:spLocks noChangeAspect="1"/>
          </p:cNvSpPr>
          <p:nvPr/>
        </p:nvSpPr>
        <p:spPr>
          <a:xfrm>
            <a:off x="4397348" y="4024952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円/楕円 43"/>
          <p:cNvSpPr>
            <a:spLocks noChangeAspect="1"/>
          </p:cNvSpPr>
          <p:nvPr/>
        </p:nvSpPr>
        <p:spPr>
          <a:xfrm>
            <a:off x="4725513" y="3347583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円/楕円 44"/>
          <p:cNvSpPr>
            <a:spLocks noChangeAspect="1"/>
          </p:cNvSpPr>
          <p:nvPr/>
        </p:nvSpPr>
        <p:spPr>
          <a:xfrm>
            <a:off x="4386511" y="3659477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円/楕円 45"/>
          <p:cNvSpPr>
            <a:spLocks noChangeAspect="1"/>
          </p:cNvSpPr>
          <p:nvPr/>
        </p:nvSpPr>
        <p:spPr>
          <a:xfrm>
            <a:off x="4586522" y="3874998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円/楕円 46"/>
          <p:cNvSpPr>
            <a:spLocks noChangeAspect="1"/>
          </p:cNvSpPr>
          <p:nvPr/>
        </p:nvSpPr>
        <p:spPr>
          <a:xfrm>
            <a:off x="4388470" y="3498995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円/楕円 47"/>
          <p:cNvSpPr>
            <a:spLocks noChangeAspect="1"/>
          </p:cNvSpPr>
          <p:nvPr/>
        </p:nvSpPr>
        <p:spPr>
          <a:xfrm>
            <a:off x="4603582" y="4069839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円/楕円 48"/>
          <p:cNvSpPr>
            <a:spLocks noChangeAspect="1"/>
          </p:cNvSpPr>
          <p:nvPr/>
        </p:nvSpPr>
        <p:spPr>
          <a:xfrm>
            <a:off x="4848376" y="3433608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円/楕円 49"/>
          <p:cNvSpPr>
            <a:spLocks noChangeAspect="1"/>
          </p:cNvSpPr>
          <p:nvPr/>
        </p:nvSpPr>
        <p:spPr>
          <a:xfrm>
            <a:off x="4589180" y="3414466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円/楕円 51"/>
          <p:cNvSpPr>
            <a:spLocks noChangeAspect="1"/>
          </p:cNvSpPr>
          <p:nvPr/>
        </p:nvSpPr>
        <p:spPr>
          <a:xfrm>
            <a:off x="4563609" y="2996168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円/楕円 52"/>
          <p:cNvSpPr>
            <a:spLocks noChangeAspect="1"/>
          </p:cNvSpPr>
          <p:nvPr/>
        </p:nvSpPr>
        <p:spPr>
          <a:xfrm>
            <a:off x="4763648" y="2834182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円/楕円 53"/>
          <p:cNvSpPr>
            <a:spLocks noChangeAspect="1"/>
          </p:cNvSpPr>
          <p:nvPr/>
        </p:nvSpPr>
        <p:spPr>
          <a:xfrm>
            <a:off x="4626452" y="3253740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円/楕円 54"/>
          <p:cNvSpPr>
            <a:spLocks noChangeAspect="1"/>
          </p:cNvSpPr>
          <p:nvPr/>
        </p:nvSpPr>
        <p:spPr>
          <a:xfrm>
            <a:off x="3650874" y="2664122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円/楕円 55"/>
          <p:cNvSpPr>
            <a:spLocks noChangeAspect="1"/>
          </p:cNvSpPr>
          <p:nvPr/>
        </p:nvSpPr>
        <p:spPr>
          <a:xfrm>
            <a:off x="3808531" y="2919493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円/楕円 56"/>
          <p:cNvSpPr>
            <a:spLocks noChangeAspect="1"/>
          </p:cNvSpPr>
          <p:nvPr/>
        </p:nvSpPr>
        <p:spPr>
          <a:xfrm>
            <a:off x="4079341" y="3147250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円/楕円 57"/>
          <p:cNvSpPr>
            <a:spLocks noChangeAspect="1"/>
          </p:cNvSpPr>
          <p:nvPr/>
        </p:nvSpPr>
        <p:spPr>
          <a:xfrm>
            <a:off x="3906246" y="2664122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円/楕円 58"/>
          <p:cNvSpPr>
            <a:spLocks noChangeAspect="1"/>
          </p:cNvSpPr>
          <p:nvPr/>
        </p:nvSpPr>
        <p:spPr>
          <a:xfrm>
            <a:off x="4199036" y="2934389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円/楕円 59"/>
          <p:cNvSpPr>
            <a:spLocks noChangeAspect="1"/>
          </p:cNvSpPr>
          <p:nvPr/>
        </p:nvSpPr>
        <p:spPr>
          <a:xfrm>
            <a:off x="4282118" y="3149481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円/楕円 60"/>
          <p:cNvSpPr>
            <a:spLocks noChangeAspect="1"/>
          </p:cNvSpPr>
          <p:nvPr/>
        </p:nvSpPr>
        <p:spPr>
          <a:xfrm>
            <a:off x="4309021" y="2866470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円/楕円 61"/>
          <p:cNvSpPr>
            <a:spLocks noChangeAspect="1"/>
          </p:cNvSpPr>
          <p:nvPr/>
        </p:nvSpPr>
        <p:spPr>
          <a:xfrm>
            <a:off x="3998775" y="2931822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円/楕円 62"/>
          <p:cNvSpPr>
            <a:spLocks noChangeAspect="1"/>
          </p:cNvSpPr>
          <p:nvPr/>
        </p:nvSpPr>
        <p:spPr>
          <a:xfrm>
            <a:off x="4032559" y="3334794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円/楕円 63"/>
          <p:cNvSpPr>
            <a:spLocks noChangeAspect="1"/>
          </p:cNvSpPr>
          <p:nvPr/>
        </p:nvSpPr>
        <p:spPr>
          <a:xfrm>
            <a:off x="3666975" y="2438513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円/楕円 64"/>
          <p:cNvSpPr>
            <a:spLocks noChangeAspect="1"/>
          </p:cNvSpPr>
          <p:nvPr/>
        </p:nvSpPr>
        <p:spPr>
          <a:xfrm>
            <a:off x="4138577" y="2967806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円/楕円 65"/>
          <p:cNvSpPr>
            <a:spLocks noChangeAspect="1"/>
          </p:cNvSpPr>
          <p:nvPr/>
        </p:nvSpPr>
        <p:spPr>
          <a:xfrm>
            <a:off x="3923272" y="2361540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円/楕円 66"/>
          <p:cNvSpPr>
            <a:spLocks noChangeAspect="1"/>
          </p:cNvSpPr>
          <p:nvPr/>
        </p:nvSpPr>
        <p:spPr>
          <a:xfrm>
            <a:off x="4060726" y="2507788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円/楕円 67"/>
          <p:cNvSpPr>
            <a:spLocks noChangeAspect="1"/>
          </p:cNvSpPr>
          <p:nvPr/>
        </p:nvSpPr>
        <p:spPr>
          <a:xfrm>
            <a:off x="4181759" y="2673327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円/楕円 68"/>
          <p:cNvSpPr>
            <a:spLocks noChangeAspect="1"/>
          </p:cNvSpPr>
          <p:nvPr/>
        </p:nvSpPr>
        <p:spPr>
          <a:xfrm>
            <a:off x="4325363" y="3027087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円/楕円 69"/>
          <p:cNvSpPr>
            <a:spLocks noChangeAspect="1"/>
          </p:cNvSpPr>
          <p:nvPr/>
        </p:nvSpPr>
        <p:spPr>
          <a:xfrm>
            <a:off x="3572764" y="2699843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円/楕円 70"/>
          <p:cNvSpPr>
            <a:spLocks noChangeAspect="1"/>
          </p:cNvSpPr>
          <p:nvPr/>
        </p:nvSpPr>
        <p:spPr>
          <a:xfrm>
            <a:off x="3616914" y="3115696"/>
            <a:ext cx="255371" cy="25537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円/楕円 71"/>
          <p:cNvSpPr>
            <a:spLocks noChangeAspect="1"/>
          </p:cNvSpPr>
          <p:nvPr/>
        </p:nvSpPr>
        <p:spPr>
          <a:xfrm>
            <a:off x="3975066" y="3600071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円/楕円 72"/>
          <p:cNvSpPr>
            <a:spLocks noChangeAspect="1"/>
          </p:cNvSpPr>
          <p:nvPr/>
        </p:nvSpPr>
        <p:spPr>
          <a:xfrm>
            <a:off x="3852956" y="2489276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円/楕円 73"/>
          <p:cNvSpPr>
            <a:spLocks noChangeAspect="1"/>
          </p:cNvSpPr>
          <p:nvPr/>
        </p:nvSpPr>
        <p:spPr>
          <a:xfrm>
            <a:off x="3632935" y="3292858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円/楕円 74"/>
          <p:cNvSpPr>
            <a:spLocks noChangeAspect="1"/>
          </p:cNvSpPr>
          <p:nvPr/>
        </p:nvSpPr>
        <p:spPr>
          <a:xfrm>
            <a:off x="3875479" y="3062428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円/楕円 75"/>
          <p:cNvSpPr>
            <a:spLocks noChangeAspect="1"/>
          </p:cNvSpPr>
          <p:nvPr/>
        </p:nvSpPr>
        <p:spPr>
          <a:xfrm>
            <a:off x="3736782" y="3163324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円/楕円 76"/>
          <p:cNvSpPr>
            <a:spLocks noChangeAspect="1"/>
          </p:cNvSpPr>
          <p:nvPr/>
        </p:nvSpPr>
        <p:spPr>
          <a:xfrm>
            <a:off x="3743631" y="2653809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円/楕円 77"/>
          <p:cNvSpPr>
            <a:spLocks noChangeAspect="1"/>
          </p:cNvSpPr>
          <p:nvPr/>
        </p:nvSpPr>
        <p:spPr>
          <a:xfrm>
            <a:off x="3722077" y="2316852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円/楕円 78"/>
          <p:cNvSpPr>
            <a:spLocks noChangeAspect="1"/>
          </p:cNvSpPr>
          <p:nvPr/>
        </p:nvSpPr>
        <p:spPr>
          <a:xfrm>
            <a:off x="3548337" y="3066718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円/楕円 79"/>
          <p:cNvSpPr>
            <a:spLocks noChangeAspect="1"/>
          </p:cNvSpPr>
          <p:nvPr/>
        </p:nvSpPr>
        <p:spPr>
          <a:xfrm>
            <a:off x="4326241" y="2726815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3781071" y="3523121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3612691" y="2519846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3866500" y="2179723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4" name="円/楕円 83"/>
          <p:cNvSpPr>
            <a:spLocks noChangeAspect="1"/>
          </p:cNvSpPr>
          <p:nvPr/>
        </p:nvSpPr>
        <p:spPr>
          <a:xfrm>
            <a:off x="3965637" y="3392861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5" name="円/楕円 84"/>
          <p:cNvSpPr>
            <a:spLocks noChangeAspect="1"/>
          </p:cNvSpPr>
          <p:nvPr/>
        </p:nvSpPr>
        <p:spPr>
          <a:xfrm>
            <a:off x="4160244" y="3482289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6" name="円/楕円 85"/>
          <p:cNvSpPr>
            <a:spLocks noChangeAspect="1"/>
          </p:cNvSpPr>
          <p:nvPr/>
        </p:nvSpPr>
        <p:spPr>
          <a:xfrm>
            <a:off x="4007133" y="2307148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4202139" y="2332806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" name="円/楕円 87"/>
          <p:cNvSpPr>
            <a:spLocks noChangeAspect="1"/>
          </p:cNvSpPr>
          <p:nvPr/>
        </p:nvSpPr>
        <p:spPr>
          <a:xfrm>
            <a:off x="4228866" y="3332070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円/楕円 88"/>
          <p:cNvSpPr>
            <a:spLocks noChangeAspect="1"/>
          </p:cNvSpPr>
          <p:nvPr/>
        </p:nvSpPr>
        <p:spPr>
          <a:xfrm>
            <a:off x="3551604" y="2910601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0" name="円/楕円 89"/>
          <p:cNvSpPr>
            <a:spLocks noChangeAspect="1"/>
          </p:cNvSpPr>
          <p:nvPr/>
        </p:nvSpPr>
        <p:spPr>
          <a:xfrm>
            <a:off x="4295025" y="2522490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円/楕円 90"/>
          <p:cNvSpPr>
            <a:spLocks noChangeAspect="1"/>
          </p:cNvSpPr>
          <p:nvPr/>
        </p:nvSpPr>
        <p:spPr>
          <a:xfrm>
            <a:off x="3694195" y="3389025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" name="円/楕円 91"/>
          <p:cNvSpPr>
            <a:spLocks noChangeAspect="1"/>
          </p:cNvSpPr>
          <p:nvPr/>
        </p:nvSpPr>
        <p:spPr>
          <a:xfrm>
            <a:off x="4022360" y="2711656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円/楕円 93"/>
          <p:cNvSpPr>
            <a:spLocks noChangeAspect="1"/>
          </p:cNvSpPr>
          <p:nvPr/>
        </p:nvSpPr>
        <p:spPr>
          <a:xfrm>
            <a:off x="3883369" y="3239070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円/楕円 94"/>
          <p:cNvSpPr>
            <a:spLocks noChangeAspect="1"/>
          </p:cNvSpPr>
          <p:nvPr/>
        </p:nvSpPr>
        <p:spPr>
          <a:xfrm>
            <a:off x="3685318" y="2863068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円/楕円 95"/>
          <p:cNvSpPr>
            <a:spLocks noChangeAspect="1"/>
          </p:cNvSpPr>
          <p:nvPr/>
        </p:nvSpPr>
        <p:spPr>
          <a:xfrm>
            <a:off x="3900429" y="3433912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円/楕円 96"/>
          <p:cNvSpPr>
            <a:spLocks noChangeAspect="1"/>
          </p:cNvSpPr>
          <p:nvPr/>
        </p:nvSpPr>
        <p:spPr>
          <a:xfrm>
            <a:off x="4145223" y="2797681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円/楕円 97"/>
          <p:cNvSpPr>
            <a:spLocks noChangeAspect="1"/>
          </p:cNvSpPr>
          <p:nvPr/>
        </p:nvSpPr>
        <p:spPr>
          <a:xfrm>
            <a:off x="3886027" y="2778538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円/楕円 98"/>
          <p:cNvSpPr>
            <a:spLocks noChangeAspect="1"/>
          </p:cNvSpPr>
          <p:nvPr/>
        </p:nvSpPr>
        <p:spPr>
          <a:xfrm>
            <a:off x="4210505" y="2757577"/>
            <a:ext cx="255371" cy="25537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円/楕円 99"/>
          <p:cNvSpPr>
            <a:spLocks noChangeAspect="1"/>
          </p:cNvSpPr>
          <p:nvPr/>
        </p:nvSpPr>
        <p:spPr>
          <a:xfrm>
            <a:off x="3860456" y="2360240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>
          <a:xfrm>
            <a:off x="4060495" y="2198255"/>
            <a:ext cx="255371" cy="25537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04" name="直線コネクタ 103"/>
          <p:cNvCxnSpPr/>
          <p:nvPr/>
        </p:nvCxnSpPr>
        <p:spPr>
          <a:xfrm>
            <a:off x="4378497" y="1690689"/>
            <a:ext cx="11960" cy="321469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グループ化 102"/>
          <p:cNvGrpSpPr/>
          <p:nvPr/>
        </p:nvGrpSpPr>
        <p:grpSpPr>
          <a:xfrm>
            <a:off x="3668681" y="1155745"/>
            <a:ext cx="1851746" cy="3820155"/>
            <a:chOff x="3668681" y="1155745"/>
            <a:chExt cx="1851746" cy="3820155"/>
          </a:xfrm>
        </p:grpSpPr>
        <p:sp>
          <p:nvSpPr>
            <p:cNvPr id="115" name="テキスト ボックス 114"/>
            <p:cNvSpPr txBox="1"/>
            <p:nvPr/>
          </p:nvSpPr>
          <p:spPr>
            <a:xfrm>
              <a:off x="4872493" y="1155745"/>
              <a:ext cx="647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②</a:t>
              </a:r>
              <a:endParaRPr kumimoji="1" lang="ja-JP" alt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14" name="下矢印 113"/>
            <p:cNvSpPr/>
            <p:nvPr/>
          </p:nvSpPr>
          <p:spPr>
            <a:xfrm flipV="1">
              <a:off x="4492948" y="1516916"/>
              <a:ext cx="607738" cy="820223"/>
            </a:xfrm>
            <a:prstGeom prst="downArrow">
              <a:avLst/>
            </a:prstGeom>
            <a:gradFill>
              <a:gsLst>
                <a:gs pos="0">
                  <a:srgbClr val="0066FF">
                    <a:alpha val="28000"/>
                  </a:srgbClr>
                </a:gs>
                <a:gs pos="100000">
                  <a:srgbClr val="0066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下矢印 115"/>
            <p:cNvSpPr/>
            <p:nvPr/>
          </p:nvSpPr>
          <p:spPr>
            <a:xfrm>
              <a:off x="3668681" y="4155677"/>
              <a:ext cx="607738" cy="820223"/>
            </a:xfrm>
            <a:prstGeom prst="downArrow">
              <a:avLst/>
            </a:prstGeom>
            <a:gradFill>
              <a:gsLst>
                <a:gs pos="0">
                  <a:srgbClr val="0066FF">
                    <a:alpha val="28000"/>
                  </a:srgbClr>
                </a:gs>
                <a:gs pos="100000">
                  <a:srgbClr val="0066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2" name="右矢印 111"/>
          <p:cNvSpPr/>
          <p:nvPr/>
        </p:nvSpPr>
        <p:spPr>
          <a:xfrm>
            <a:off x="2186771" y="2507788"/>
            <a:ext cx="1224154" cy="94841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右矢印 116"/>
          <p:cNvSpPr/>
          <p:nvPr/>
        </p:nvSpPr>
        <p:spPr>
          <a:xfrm flipH="1">
            <a:off x="5520427" y="3274956"/>
            <a:ext cx="1173929" cy="94841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65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                           dv1/</a:t>
            </a:r>
            <a:r>
              <a:rPr kumimoji="1" lang="en-US" altLang="ja-JP" dirty="0" err="1" smtClean="0"/>
              <a:t>dy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t="59166"/>
          <a:stretch/>
        </p:blipFill>
        <p:spPr>
          <a:xfrm>
            <a:off x="1901159" y="2865195"/>
            <a:ext cx="5434277" cy="2663841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v_1/d\eta&#10;\end{align*}&lt;/body&gt;&#10;  &lt;fcolor&gt;FF000000&lt;/fcolor&gt;&#10;  &lt;bcolor&gt;FFFFFFFF&lt;/bcolor&gt;&#10;  &lt;transparent&gt;True&lt;/transparent&gt;&#10;  &lt;resolution&gt;1800&lt;/resolution&gt;&#10;  &lt;imageh&gt;250&lt;/imageh&gt;&#10;  &lt;imagew&gt;731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46603" y="3657601"/>
            <a:ext cx="1218401" cy="416689"/>
          </a:xfrm>
          <a:prstGeom prst="rect">
            <a:avLst/>
          </a:prstGeom>
        </p:spPr>
      </p:pic>
      <p:grpSp>
        <p:nvGrpSpPr>
          <p:cNvPr id="114" name="グループ化 113"/>
          <p:cNvGrpSpPr>
            <a:grpSpLocks noChangeAspect="1"/>
          </p:cNvGrpSpPr>
          <p:nvPr/>
        </p:nvGrpSpPr>
        <p:grpSpPr>
          <a:xfrm>
            <a:off x="5126111" y="776134"/>
            <a:ext cx="3941853" cy="2001316"/>
            <a:chOff x="1064328" y="1516916"/>
            <a:chExt cx="6674021" cy="3388464"/>
          </a:xfrm>
        </p:grpSpPr>
        <p:sp>
          <p:nvSpPr>
            <p:cNvPr id="7" name="右矢印 6"/>
            <p:cNvSpPr/>
            <p:nvPr/>
          </p:nvSpPr>
          <p:spPr>
            <a:xfrm>
              <a:off x="6514195" y="2283438"/>
              <a:ext cx="1224154" cy="948412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右矢印 7"/>
            <p:cNvSpPr/>
            <p:nvPr/>
          </p:nvSpPr>
          <p:spPr>
            <a:xfrm flipH="1">
              <a:off x="1064328" y="3185975"/>
              <a:ext cx="1173929" cy="948412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2283568" y="2304916"/>
              <a:ext cx="4198360" cy="1716728"/>
            </a:xfrm>
            <a:prstGeom prst="roundRect">
              <a:avLst>
                <a:gd name="adj" fmla="val 26526"/>
              </a:avLst>
            </a:prstGeom>
            <a:gradFill flip="none" rotWithShape="1">
              <a:gsLst>
                <a:gs pos="0">
                  <a:srgbClr val="F89708"/>
                </a:gs>
                <a:gs pos="100000">
                  <a:srgbClr val="FE3E0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>
              <a:spLocks noChangeAspect="1"/>
            </p:cNvSpPr>
            <p:nvPr/>
          </p:nvSpPr>
          <p:spPr>
            <a:xfrm>
              <a:off x="2084880" y="2978458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" name="円/楕円 10"/>
            <p:cNvSpPr>
              <a:spLocks noChangeAspect="1"/>
            </p:cNvSpPr>
            <p:nvPr/>
          </p:nvSpPr>
          <p:spPr>
            <a:xfrm>
              <a:off x="2242537" y="3233829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円/楕円 11"/>
            <p:cNvSpPr>
              <a:spLocks noChangeAspect="1"/>
            </p:cNvSpPr>
            <p:nvPr/>
          </p:nvSpPr>
          <p:spPr>
            <a:xfrm>
              <a:off x="2513347" y="3461587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円/楕円 12"/>
            <p:cNvSpPr>
              <a:spLocks noChangeAspect="1"/>
            </p:cNvSpPr>
            <p:nvPr/>
          </p:nvSpPr>
          <p:spPr>
            <a:xfrm>
              <a:off x="2340252" y="2978458"/>
              <a:ext cx="255371" cy="255371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" name="円/楕円 13"/>
            <p:cNvSpPr>
              <a:spLocks noChangeAspect="1"/>
            </p:cNvSpPr>
            <p:nvPr/>
          </p:nvSpPr>
          <p:spPr>
            <a:xfrm>
              <a:off x="2633042" y="3248726"/>
              <a:ext cx="255371" cy="255371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" name="円/楕円 14"/>
            <p:cNvSpPr>
              <a:spLocks noChangeAspect="1"/>
            </p:cNvSpPr>
            <p:nvPr/>
          </p:nvSpPr>
          <p:spPr>
            <a:xfrm>
              <a:off x="2716124" y="3463818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円/楕円 15"/>
            <p:cNvSpPr>
              <a:spLocks noChangeAspect="1"/>
            </p:cNvSpPr>
            <p:nvPr/>
          </p:nvSpPr>
          <p:spPr>
            <a:xfrm>
              <a:off x="2743027" y="3180806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円/楕円 16"/>
            <p:cNvSpPr>
              <a:spLocks noChangeAspect="1"/>
            </p:cNvSpPr>
            <p:nvPr/>
          </p:nvSpPr>
          <p:spPr>
            <a:xfrm>
              <a:off x="2432781" y="3246158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" name="円/楕円 17"/>
            <p:cNvSpPr>
              <a:spLocks noChangeAspect="1"/>
            </p:cNvSpPr>
            <p:nvPr/>
          </p:nvSpPr>
          <p:spPr>
            <a:xfrm>
              <a:off x="2466565" y="3649130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2100981" y="2752850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円/楕円 19"/>
            <p:cNvSpPr>
              <a:spLocks noChangeAspect="1"/>
            </p:cNvSpPr>
            <p:nvPr/>
          </p:nvSpPr>
          <p:spPr>
            <a:xfrm>
              <a:off x="2572583" y="3282142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" name="円/楕円 20"/>
            <p:cNvSpPr>
              <a:spLocks noChangeAspect="1"/>
            </p:cNvSpPr>
            <p:nvPr/>
          </p:nvSpPr>
          <p:spPr>
            <a:xfrm>
              <a:off x="2357278" y="2675877"/>
              <a:ext cx="255371" cy="255371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" name="円/楕円 21"/>
            <p:cNvSpPr>
              <a:spLocks noChangeAspect="1"/>
            </p:cNvSpPr>
            <p:nvPr/>
          </p:nvSpPr>
          <p:spPr>
            <a:xfrm>
              <a:off x="2494732" y="2822124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" name="円/楕円 22"/>
            <p:cNvSpPr>
              <a:spLocks noChangeAspect="1"/>
            </p:cNvSpPr>
            <p:nvPr/>
          </p:nvSpPr>
          <p:spPr>
            <a:xfrm>
              <a:off x="2615765" y="2987664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円/楕円 23"/>
            <p:cNvSpPr>
              <a:spLocks noChangeAspect="1"/>
            </p:cNvSpPr>
            <p:nvPr/>
          </p:nvSpPr>
          <p:spPr>
            <a:xfrm>
              <a:off x="2759369" y="3341424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" name="円/楕円 24"/>
            <p:cNvSpPr>
              <a:spLocks noChangeAspect="1"/>
            </p:cNvSpPr>
            <p:nvPr/>
          </p:nvSpPr>
          <p:spPr>
            <a:xfrm>
              <a:off x="2006770" y="3014180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2050919" y="3430032"/>
              <a:ext cx="255371" cy="255371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" name="円/楕円 26"/>
            <p:cNvSpPr>
              <a:spLocks noChangeAspect="1"/>
            </p:cNvSpPr>
            <p:nvPr/>
          </p:nvSpPr>
          <p:spPr>
            <a:xfrm>
              <a:off x="2409072" y="3914408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" name="円/楕円 27"/>
            <p:cNvSpPr>
              <a:spLocks noChangeAspect="1"/>
            </p:cNvSpPr>
            <p:nvPr/>
          </p:nvSpPr>
          <p:spPr>
            <a:xfrm>
              <a:off x="2286962" y="2803612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" name="円/楕円 28"/>
            <p:cNvSpPr>
              <a:spLocks noChangeAspect="1"/>
            </p:cNvSpPr>
            <p:nvPr/>
          </p:nvSpPr>
          <p:spPr>
            <a:xfrm>
              <a:off x="2066940" y="3607194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" name="円/楕円 29"/>
            <p:cNvSpPr>
              <a:spLocks noChangeAspect="1"/>
            </p:cNvSpPr>
            <p:nvPr/>
          </p:nvSpPr>
          <p:spPr>
            <a:xfrm>
              <a:off x="2309485" y="3376764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" name="円/楕円 30"/>
            <p:cNvSpPr>
              <a:spLocks noChangeAspect="1"/>
            </p:cNvSpPr>
            <p:nvPr/>
          </p:nvSpPr>
          <p:spPr>
            <a:xfrm>
              <a:off x="2170788" y="3477661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2" name="円/楕円 31"/>
            <p:cNvSpPr>
              <a:spLocks noChangeAspect="1"/>
            </p:cNvSpPr>
            <p:nvPr/>
          </p:nvSpPr>
          <p:spPr>
            <a:xfrm>
              <a:off x="2177637" y="2968145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円/楕円 32"/>
            <p:cNvSpPr>
              <a:spLocks noChangeAspect="1"/>
            </p:cNvSpPr>
            <p:nvPr/>
          </p:nvSpPr>
          <p:spPr>
            <a:xfrm>
              <a:off x="2156083" y="2631188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" name="円/楕円 33"/>
            <p:cNvSpPr>
              <a:spLocks noChangeAspect="1"/>
            </p:cNvSpPr>
            <p:nvPr/>
          </p:nvSpPr>
          <p:spPr>
            <a:xfrm>
              <a:off x="1982343" y="3381054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円/楕円 34"/>
            <p:cNvSpPr>
              <a:spLocks noChangeAspect="1"/>
            </p:cNvSpPr>
            <p:nvPr/>
          </p:nvSpPr>
          <p:spPr>
            <a:xfrm>
              <a:off x="3410454" y="2714195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" name="円/楕円 35"/>
            <p:cNvSpPr>
              <a:spLocks noChangeAspect="1"/>
            </p:cNvSpPr>
            <p:nvPr/>
          </p:nvSpPr>
          <p:spPr>
            <a:xfrm>
              <a:off x="2215077" y="3837458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" name="円/楕円 36"/>
            <p:cNvSpPr>
              <a:spLocks noChangeAspect="1"/>
            </p:cNvSpPr>
            <p:nvPr/>
          </p:nvSpPr>
          <p:spPr>
            <a:xfrm>
              <a:off x="2046697" y="2834182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8" name="円/楕円 37"/>
            <p:cNvSpPr>
              <a:spLocks noChangeAspect="1"/>
            </p:cNvSpPr>
            <p:nvPr/>
          </p:nvSpPr>
          <p:spPr>
            <a:xfrm>
              <a:off x="2300506" y="2494059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" name="円/楕円 38"/>
            <p:cNvSpPr>
              <a:spLocks noChangeAspect="1"/>
            </p:cNvSpPr>
            <p:nvPr/>
          </p:nvSpPr>
          <p:spPr>
            <a:xfrm>
              <a:off x="2399643" y="3707197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0" name="円/楕円 39"/>
            <p:cNvSpPr>
              <a:spLocks noChangeAspect="1"/>
            </p:cNvSpPr>
            <p:nvPr/>
          </p:nvSpPr>
          <p:spPr>
            <a:xfrm>
              <a:off x="2594250" y="3796625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" name="円/楕円 40"/>
            <p:cNvSpPr>
              <a:spLocks noChangeAspect="1"/>
            </p:cNvSpPr>
            <p:nvPr/>
          </p:nvSpPr>
          <p:spPr>
            <a:xfrm>
              <a:off x="2441139" y="2621484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2" name="円/楕円 41"/>
            <p:cNvSpPr>
              <a:spLocks noChangeAspect="1"/>
            </p:cNvSpPr>
            <p:nvPr/>
          </p:nvSpPr>
          <p:spPr>
            <a:xfrm>
              <a:off x="2636145" y="2647142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3" name="円/楕円 42"/>
            <p:cNvSpPr>
              <a:spLocks noChangeAspect="1"/>
            </p:cNvSpPr>
            <p:nvPr/>
          </p:nvSpPr>
          <p:spPr>
            <a:xfrm>
              <a:off x="2662872" y="3646406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円/楕円 43"/>
            <p:cNvSpPr>
              <a:spLocks noChangeAspect="1"/>
            </p:cNvSpPr>
            <p:nvPr/>
          </p:nvSpPr>
          <p:spPr>
            <a:xfrm>
              <a:off x="1985610" y="3224937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5" name="円/楕円 44"/>
            <p:cNvSpPr>
              <a:spLocks noChangeAspect="1"/>
            </p:cNvSpPr>
            <p:nvPr/>
          </p:nvSpPr>
          <p:spPr>
            <a:xfrm>
              <a:off x="2729031" y="2836826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6" name="円/楕円 45"/>
            <p:cNvSpPr>
              <a:spLocks noChangeAspect="1"/>
            </p:cNvSpPr>
            <p:nvPr/>
          </p:nvSpPr>
          <p:spPr>
            <a:xfrm>
              <a:off x="2128201" y="3703361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7" name="円/楕円 46"/>
            <p:cNvSpPr>
              <a:spLocks noChangeAspect="1"/>
            </p:cNvSpPr>
            <p:nvPr/>
          </p:nvSpPr>
          <p:spPr>
            <a:xfrm>
              <a:off x="2456366" y="3025992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8" name="円/楕円 47"/>
            <p:cNvSpPr>
              <a:spLocks noChangeAspect="1"/>
            </p:cNvSpPr>
            <p:nvPr/>
          </p:nvSpPr>
          <p:spPr>
            <a:xfrm>
              <a:off x="2117364" y="3337886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9" name="円/楕円 48"/>
            <p:cNvSpPr>
              <a:spLocks noChangeAspect="1"/>
            </p:cNvSpPr>
            <p:nvPr/>
          </p:nvSpPr>
          <p:spPr>
            <a:xfrm>
              <a:off x="2317375" y="3553407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0" name="円/楕円 49"/>
            <p:cNvSpPr>
              <a:spLocks noChangeAspect="1"/>
            </p:cNvSpPr>
            <p:nvPr/>
          </p:nvSpPr>
          <p:spPr>
            <a:xfrm>
              <a:off x="2119323" y="3177404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1" name="円/楕円 50"/>
            <p:cNvSpPr>
              <a:spLocks noChangeAspect="1"/>
            </p:cNvSpPr>
            <p:nvPr/>
          </p:nvSpPr>
          <p:spPr>
            <a:xfrm>
              <a:off x="2334435" y="3748248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2" name="円/楕円 51"/>
            <p:cNvSpPr>
              <a:spLocks noChangeAspect="1"/>
            </p:cNvSpPr>
            <p:nvPr/>
          </p:nvSpPr>
          <p:spPr>
            <a:xfrm>
              <a:off x="2579229" y="3112017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3" name="円/楕円 52"/>
            <p:cNvSpPr>
              <a:spLocks noChangeAspect="1"/>
            </p:cNvSpPr>
            <p:nvPr/>
          </p:nvSpPr>
          <p:spPr>
            <a:xfrm>
              <a:off x="2320033" y="3092875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4" name="円/楕円 53"/>
            <p:cNvSpPr>
              <a:spLocks noChangeAspect="1"/>
            </p:cNvSpPr>
            <p:nvPr/>
          </p:nvSpPr>
          <p:spPr>
            <a:xfrm>
              <a:off x="3288754" y="3483040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円/楕円 54"/>
            <p:cNvSpPr>
              <a:spLocks noChangeAspect="1"/>
            </p:cNvSpPr>
            <p:nvPr/>
          </p:nvSpPr>
          <p:spPr>
            <a:xfrm>
              <a:off x="2294462" y="2674577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6" name="円/楕円 55"/>
            <p:cNvSpPr>
              <a:spLocks noChangeAspect="1"/>
            </p:cNvSpPr>
            <p:nvPr/>
          </p:nvSpPr>
          <p:spPr>
            <a:xfrm>
              <a:off x="2494501" y="2512591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7" name="円/楕円 56"/>
            <p:cNvSpPr>
              <a:spLocks noChangeAspect="1"/>
            </p:cNvSpPr>
            <p:nvPr/>
          </p:nvSpPr>
          <p:spPr>
            <a:xfrm>
              <a:off x="2357305" y="2932149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8" name="円/楕円 57"/>
            <p:cNvSpPr>
              <a:spLocks noChangeAspect="1"/>
            </p:cNvSpPr>
            <p:nvPr/>
          </p:nvSpPr>
          <p:spPr>
            <a:xfrm>
              <a:off x="5857330" y="2723087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9" name="円/楕円 58"/>
            <p:cNvSpPr>
              <a:spLocks noChangeAspect="1"/>
            </p:cNvSpPr>
            <p:nvPr/>
          </p:nvSpPr>
          <p:spPr>
            <a:xfrm>
              <a:off x="6014987" y="2978458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" name="円/楕円 59"/>
            <p:cNvSpPr>
              <a:spLocks noChangeAspect="1"/>
            </p:cNvSpPr>
            <p:nvPr/>
          </p:nvSpPr>
          <p:spPr>
            <a:xfrm>
              <a:off x="6285797" y="3206215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" name="円/楕円 60"/>
            <p:cNvSpPr>
              <a:spLocks noChangeAspect="1"/>
            </p:cNvSpPr>
            <p:nvPr/>
          </p:nvSpPr>
          <p:spPr>
            <a:xfrm>
              <a:off x="6112702" y="2723087"/>
              <a:ext cx="255371" cy="255371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2" name="円/楕円 61"/>
            <p:cNvSpPr>
              <a:spLocks noChangeAspect="1"/>
            </p:cNvSpPr>
            <p:nvPr/>
          </p:nvSpPr>
          <p:spPr>
            <a:xfrm>
              <a:off x="6405492" y="2993354"/>
              <a:ext cx="255371" cy="255371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3" name="円/楕円 62"/>
            <p:cNvSpPr>
              <a:spLocks noChangeAspect="1"/>
            </p:cNvSpPr>
            <p:nvPr/>
          </p:nvSpPr>
          <p:spPr>
            <a:xfrm>
              <a:off x="6488574" y="3208446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4" name="円/楕円 63"/>
            <p:cNvSpPr>
              <a:spLocks noChangeAspect="1"/>
            </p:cNvSpPr>
            <p:nvPr/>
          </p:nvSpPr>
          <p:spPr>
            <a:xfrm>
              <a:off x="6515477" y="2925435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5" name="円/楕円 64"/>
            <p:cNvSpPr>
              <a:spLocks noChangeAspect="1"/>
            </p:cNvSpPr>
            <p:nvPr/>
          </p:nvSpPr>
          <p:spPr>
            <a:xfrm>
              <a:off x="6205231" y="2990787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6" name="円/楕円 65"/>
            <p:cNvSpPr>
              <a:spLocks noChangeAspect="1"/>
            </p:cNvSpPr>
            <p:nvPr/>
          </p:nvSpPr>
          <p:spPr>
            <a:xfrm>
              <a:off x="6239015" y="3393759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7" name="円/楕円 66"/>
            <p:cNvSpPr>
              <a:spLocks noChangeAspect="1"/>
            </p:cNvSpPr>
            <p:nvPr/>
          </p:nvSpPr>
          <p:spPr>
            <a:xfrm>
              <a:off x="5873431" y="2497478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8" name="円/楕円 67"/>
            <p:cNvSpPr>
              <a:spLocks noChangeAspect="1"/>
            </p:cNvSpPr>
            <p:nvPr/>
          </p:nvSpPr>
          <p:spPr>
            <a:xfrm>
              <a:off x="6345033" y="3026771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9" name="円/楕円 68"/>
            <p:cNvSpPr>
              <a:spLocks noChangeAspect="1"/>
            </p:cNvSpPr>
            <p:nvPr/>
          </p:nvSpPr>
          <p:spPr>
            <a:xfrm>
              <a:off x="6129728" y="2420505"/>
              <a:ext cx="255371" cy="255371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0" name="円/楕円 69"/>
            <p:cNvSpPr>
              <a:spLocks noChangeAspect="1"/>
            </p:cNvSpPr>
            <p:nvPr/>
          </p:nvSpPr>
          <p:spPr>
            <a:xfrm>
              <a:off x="6267182" y="2566753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1" name="円/楕円 70"/>
            <p:cNvSpPr>
              <a:spLocks noChangeAspect="1"/>
            </p:cNvSpPr>
            <p:nvPr/>
          </p:nvSpPr>
          <p:spPr>
            <a:xfrm>
              <a:off x="6388215" y="2732292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2" name="円/楕円 71"/>
            <p:cNvSpPr>
              <a:spLocks noChangeAspect="1"/>
            </p:cNvSpPr>
            <p:nvPr/>
          </p:nvSpPr>
          <p:spPr>
            <a:xfrm>
              <a:off x="6531819" y="3086052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3" name="円/楕円 72"/>
            <p:cNvSpPr>
              <a:spLocks noChangeAspect="1"/>
            </p:cNvSpPr>
            <p:nvPr/>
          </p:nvSpPr>
          <p:spPr>
            <a:xfrm>
              <a:off x="5779220" y="2758808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4" name="円/楕円 73"/>
            <p:cNvSpPr>
              <a:spLocks noChangeAspect="1"/>
            </p:cNvSpPr>
            <p:nvPr/>
          </p:nvSpPr>
          <p:spPr>
            <a:xfrm>
              <a:off x="5823370" y="3174661"/>
              <a:ext cx="255371" cy="255371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5" name="円/楕円 74"/>
            <p:cNvSpPr>
              <a:spLocks noChangeAspect="1"/>
            </p:cNvSpPr>
            <p:nvPr/>
          </p:nvSpPr>
          <p:spPr>
            <a:xfrm>
              <a:off x="6181522" y="3659036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6" name="円/楕円 75"/>
            <p:cNvSpPr>
              <a:spLocks noChangeAspect="1"/>
            </p:cNvSpPr>
            <p:nvPr/>
          </p:nvSpPr>
          <p:spPr>
            <a:xfrm>
              <a:off x="6059412" y="2548241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7" name="円/楕円 76"/>
            <p:cNvSpPr>
              <a:spLocks noChangeAspect="1"/>
            </p:cNvSpPr>
            <p:nvPr/>
          </p:nvSpPr>
          <p:spPr>
            <a:xfrm>
              <a:off x="5839391" y="3351823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8" name="円/楕円 77"/>
            <p:cNvSpPr>
              <a:spLocks noChangeAspect="1"/>
            </p:cNvSpPr>
            <p:nvPr/>
          </p:nvSpPr>
          <p:spPr>
            <a:xfrm>
              <a:off x="6081935" y="3121393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9" name="円/楕円 78"/>
            <p:cNvSpPr>
              <a:spLocks noChangeAspect="1"/>
            </p:cNvSpPr>
            <p:nvPr/>
          </p:nvSpPr>
          <p:spPr>
            <a:xfrm>
              <a:off x="5943238" y="3222289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0" name="円/楕円 79"/>
            <p:cNvSpPr>
              <a:spLocks noChangeAspect="1"/>
            </p:cNvSpPr>
            <p:nvPr/>
          </p:nvSpPr>
          <p:spPr>
            <a:xfrm>
              <a:off x="5950087" y="2712774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1" name="円/楕円 80"/>
            <p:cNvSpPr>
              <a:spLocks noChangeAspect="1"/>
            </p:cNvSpPr>
            <p:nvPr/>
          </p:nvSpPr>
          <p:spPr>
            <a:xfrm>
              <a:off x="5928533" y="2375817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2" name="円/楕円 81"/>
            <p:cNvSpPr>
              <a:spLocks noChangeAspect="1"/>
            </p:cNvSpPr>
            <p:nvPr/>
          </p:nvSpPr>
          <p:spPr>
            <a:xfrm>
              <a:off x="5754793" y="3125683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3" name="円/楕円 82"/>
            <p:cNvSpPr>
              <a:spLocks noChangeAspect="1"/>
            </p:cNvSpPr>
            <p:nvPr/>
          </p:nvSpPr>
          <p:spPr>
            <a:xfrm>
              <a:off x="6532697" y="2785780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4" name="円/楕円 83"/>
            <p:cNvSpPr>
              <a:spLocks noChangeAspect="1"/>
            </p:cNvSpPr>
            <p:nvPr/>
          </p:nvSpPr>
          <p:spPr>
            <a:xfrm>
              <a:off x="5987527" y="3582086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5" name="円/楕円 84"/>
            <p:cNvSpPr>
              <a:spLocks noChangeAspect="1"/>
            </p:cNvSpPr>
            <p:nvPr/>
          </p:nvSpPr>
          <p:spPr>
            <a:xfrm>
              <a:off x="5819147" y="2578811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6" name="円/楕円 85"/>
            <p:cNvSpPr>
              <a:spLocks noChangeAspect="1"/>
            </p:cNvSpPr>
            <p:nvPr/>
          </p:nvSpPr>
          <p:spPr>
            <a:xfrm>
              <a:off x="6072956" y="2238688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7" name="円/楕円 86"/>
            <p:cNvSpPr>
              <a:spLocks noChangeAspect="1"/>
            </p:cNvSpPr>
            <p:nvPr/>
          </p:nvSpPr>
          <p:spPr>
            <a:xfrm>
              <a:off x="6172093" y="3451826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8" name="円/楕円 87"/>
            <p:cNvSpPr>
              <a:spLocks noChangeAspect="1"/>
            </p:cNvSpPr>
            <p:nvPr/>
          </p:nvSpPr>
          <p:spPr>
            <a:xfrm>
              <a:off x="6366700" y="3541254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9" name="円/楕円 88"/>
            <p:cNvSpPr>
              <a:spLocks noChangeAspect="1"/>
            </p:cNvSpPr>
            <p:nvPr/>
          </p:nvSpPr>
          <p:spPr>
            <a:xfrm>
              <a:off x="6213589" y="2366113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0" name="円/楕円 89"/>
            <p:cNvSpPr>
              <a:spLocks noChangeAspect="1"/>
            </p:cNvSpPr>
            <p:nvPr/>
          </p:nvSpPr>
          <p:spPr>
            <a:xfrm>
              <a:off x="6408595" y="2391771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1" name="円/楕円 90"/>
            <p:cNvSpPr>
              <a:spLocks noChangeAspect="1"/>
            </p:cNvSpPr>
            <p:nvPr/>
          </p:nvSpPr>
          <p:spPr>
            <a:xfrm>
              <a:off x="6435322" y="3391035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2" name="円/楕円 91"/>
            <p:cNvSpPr>
              <a:spLocks noChangeAspect="1"/>
            </p:cNvSpPr>
            <p:nvPr/>
          </p:nvSpPr>
          <p:spPr>
            <a:xfrm>
              <a:off x="5758060" y="2969566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3" name="円/楕円 92"/>
            <p:cNvSpPr>
              <a:spLocks noChangeAspect="1"/>
            </p:cNvSpPr>
            <p:nvPr/>
          </p:nvSpPr>
          <p:spPr>
            <a:xfrm>
              <a:off x="6501481" y="2581455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4" name="円/楕円 93"/>
            <p:cNvSpPr>
              <a:spLocks noChangeAspect="1"/>
            </p:cNvSpPr>
            <p:nvPr/>
          </p:nvSpPr>
          <p:spPr>
            <a:xfrm>
              <a:off x="5900651" y="3447990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5" name="円/楕円 94"/>
            <p:cNvSpPr>
              <a:spLocks noChangeAspect="1"/>
            </p:cNvSpPr>
            <p:nvPr/>
          </p:nvSpPr>
          <p:spPr>
            <a:xfrm>
              <a:off x="6228816" y="2770621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6" name="円/楕円 95"/>
            <p:cNvSpPr>
              <a:spLocks noChangeAspect="1"/>
            </p:cNvSpPr>
            <p:nvPr/>
          </p:nvSpPr>
          <p:spPr>
            <a:xfrm>
              <a:off x="4774116" y="3115349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7" name="円/楕円 96"/>
            <p:cNvSpPr>
              <a:spLocks noChangeAspect="1"/>
            </p:cNvSpPr>
            <p:nvPr/>
          </p:nvSpPr>
          <p:spPr>
            <a:xfrm>
              <a:off x="6089825" y="3298035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8" name="円/楕円 97"/>
            <p:cNvSpPr>
              <a:spLocks noChangeAspect="1"/>
            </p:cNvSpPr>
            <p:nvPr/>
          </p:nvSpPr>
          <p:spPr>
            <a:xfrm>
              <a:off x="5891774" y="2922033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9" name="円/楕円 98"/>
            <p:cNvSpPr>
              <a:spLocks noChangeAspect="1"/>
            </p:cNvSpPr>
            <p:nvPr/>
          </p:nvSpPr>
          <p:spPr>
            <a:xfrm>
              <a:off x="6106885" y="3492877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0" name="円/楕円 99"/>
            <p:cNvSpPr>
              <a:spLocks noChangeAspect="1"/>
            </p:cNvSpPr>
            <p:nvPr/>
          </p:nvSpPr>
          <p:spPr>
            <a:xfrm>
              <a:off x="6351679" y="2856646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1" name="円/楕円 100"/>
            <p:cNvSpPr>
              <a:spLocks noChangeAspect="1"/>
            </p:cNvSpPr>
            <p:nvPr/>
          </p:nvSpPr>
          <p:spPr>
            <a:xfrm>
              <a:off x="6092483" y="2837503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" name="円/楕円 101"/>
            <p:cNvSpPr>
              <a:spLocks noChangeAspect="1"/>
            </p:cNvSpPr>
            <p:nvPr/>
          </p:nvSpPr>
          <p:spPr>
            <a:xfrm>
              <a:off x="6416961" y="2816542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" name="円/楕円 102"/>
            <p:cNvSpPr>
              <a:spLocks noChangeAspect="1"/>
            </p:cNvSpPr>
            <p:nvPr/>
          </p:nvSpPr>
          <p:spPr>
            <a:xfrm>
              <a:off x="6066912" y="2419205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" name="円/楕円 103"/>
            <p:cNvSpPr>
              <a:spLocks noChangeAspect="1"/>
            </p:cNvSpPr>
            <p:nvPr/>
          </p:nvSpPr>
          <p:spPr>
            <a:xfrm>
              <a:off x="6266951" y="2257220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5" name="円/楕円 104"/>
            <p:cNvSpPr>
              <a:spLocks noChangeAspect="1"/>
            </p:cNvSpPr>
            <p:nvPr/>
          </p:nvSpPr>
          <p:spPr>
            <a:xfrm>
              <a:off x="5157999" y="2748181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106" name="直線コネクタ 105"/>
            <p:cNvCxnSpPr/>
            <p:nvPr/>
          </p:nvCxnSpPr>
          <p:spPr>
            <a:xfrm>
              <a:off x="4378497" y="1690689"/>
              <a:ext cx="11960" cy="3214691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矢印コネクタ 106"/>
            <p:cNvCxnSpPr/>
            <p:nvPr/>
          </p:nvCxnSpPr>
          <p:spPr>
            <a:xfrm flipV="1">
              <a:off x="3812269" y="2647142"/>
              <a:ext cx="1332058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矢印コネクタ 107"/>
            <p:cNvCxnSpPr/>
            <p:nvPr/>
          </p:nvCxnSpPr>
          <p:spPr>
            <a:xfrm flipH="1" flipV="1">
              <a:off x="3749515" y="3733032"/>
              <a:ext cx="1332058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矢印コネクタ 108"/>
            <p:cNvCxnSpPr/>
            <p:nvPr/>
          </p:nvCxnSpPr>
          <p:spPr>
            <a:xfrm>
              <a:off x="3994029" y="2876683"/>
              <a:ext cx="894927" cy="261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矢印コネクタ 109"/>
            <p:cNvCxnSpPr/>
            <p:nvPr/>
          </p:nvCxnSpPr>
          <p:spPr>
            <a:xfrm flipH="1">
              <a:off x="3967718" y="3486586"/>
              <a:ext cx="894927" cy="261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下矢印 110"/>
            <p:cNvSpPr/>
            <p:nvPr/>
          </p:nvSpPr>
          <p:spPr>
            <a:xfrm flipV="1">
              <a:off x="4492948" y="1516916"/>
              <a:ext cx="607738" cy="820223"/>
            </a:xfrm>
            <a:prstGeom prst="downArrow">
              <a:avLst/>
            </a:prstGeom>
            <a:gradFill>
              <a:gsLst>
                <a:gs pos="0">
                  <a:srgbClr val="0066FF">
                    <a:alpha val="28000"/>
                  </a:srgbClr>
                </a:gs>
                <a:gs pos="100000">
                  <a:srgbClr val="0066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下矢印 112"/>
            <p:cNvSpPr/>
            <p:nvPr/>
          </p:nvSpPr>
          <p:spPr>
            <a:xfrm>
              <a:off x="3669202" y="3984995"/>
              <a:ext cx="607738" cy="820223"/>
            </a:xfrm>
            <a:prstGeom prst="downArrow">
              <a:avLst/>
            </a:prstGeom>
            <a:gradFill>
              <a:gsLst>
                <a:gs pos="0">
                  <a:srgbClr val="0066FF">
                    <a:alpha val="28000"/>
                  </a:srgbClr>
                </a:gs>
                <a:gs pos="100000">
                  <a:srgbClr val="0066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2" name="グループ化 221"/>
          <p:cNvGrpSpPr>
            <a:grpSpLocks noChangeAspect="1"/>
          </p:cNvGrpSpPr>
          <p:nvPr/>
        </p:nvGrpSpPr>
        <p:grpSpPr>
          <a:xfrm>
            <a:off x="903831" y="824140"/>
            <a:ext cx="1566971" cy="1862892"/>
            <a:chOff x="2963461" y="1516916"/>
            <a:chExt cx="2909524" cy="3458984"/>
          </a:xfrm>
        </p:grpSpPr>
        <p:sp>
          <p:nvSpPr>
            <p:cNvPr id="223" name="右矢印 222"/>
            <p:cNvSpPr/>
            <p:nvPr/>
          </p:nvSpPr>
          <p:spPr>
            <a:xfrm rot="20282985">
              <a:off x="4648831" y="1826442"/>
              <a:ext cx="1224154" cy="948412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右矢印 223"/>
            <p:cNvSpPr/>
            <p:nvPr/>
          </p:nvSpPr>
          <p:spPr>
            <a:xfrm rot="20161352" flipH="1">
              <a:off x="2963461" y="3830920"/>
              <a:ext cx="1173929" cy="948412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円/楕円 224"/>
            <p:cNvSpPr>
              <a:spLocks noChangeAspect="1"/>
            </p:cNvSpPr>
            <p:nvPr/>
          </p:nvSpPr>
          <p:spPr>
            <a:xfrm>
              <a:off x="4354027" y="3300049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6" name="円/楕円 225"/>
            <p:cNvSpPr>
              <a:spLocks noChangeAspect="1"/>
            </p:cNvSpPr>
            <p:nvPr/>
          </p:nvSpPr>
          <p:spPr>
            <a:xfrm>
              <a:off x="4511684" y="3555420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7" name="円/楕円 226"/>
            <p:cNvSpPr>
              <a:spLocks noChangeAspect="1"/>
            </p:cNvSpPr>
            <p:nvPr/>
          </p:nvSpPr>
          <p:spPr>
            <a:xfrm>
              <a:off x="4782494" y="3783178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8" name="円/楕円 227"/>
            <p:cNvSpPr>
              <a:spLocks noChangeAspect="1"/>
            </p:cNvSpPr>
            <p:nvPr/>
          </p:nvSpPr>
          <p:spPr>
            <a:xfrm>
              <a:off x="4609399" y="3300049"/>
              <a:ext cx="255371" cy="255371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9" name="円/楕円 228"/>
            <p:cNvSpPr>
              <a:spLocks noChangeAspect="1"/>
            </p:cNvSpPr>
            <p:nvPr/>
          </p:nvSpPr>
          <p:spPr>
            <a:xfrm>
              <a:off x="4902189" y="3570317"/>
              <a:ext cx="255371" cy="255371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0" name="円/楕円 229"/>
            <p:cNvSpPr>
              <a:spLocks noChangeAspect="1"/>
            </p:cNvSpPr>
            <p:nvPr/>
          </p:nvSpPr>
          <p:spPr>
            <a:xfrm>
              <a:off x="4985271" y="3785409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1" name="円/楕円 230"/>
            <p:cNvSpPr>
              <a:spLocks noChangeAspect="1"/>
            </p:cNvSpPr>
            <p:nvPr/>
          </p:nvSpPr>
          <p:spPr>
            <a:xfrm>
              <a:off x="5012174" y="3502397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2" name="円/楕円 231"/>
            <p:cNvSpPr>
              <a:spLocks noChangeAspect="1"/>
            </p:cNvSpPr>
            <p:nvPr/>
          </p:nvSpPr>
          <p:spPr>
            <a:xfrm>
              <a:off x="4701928" y="3567749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3" name="円/楕円 232"/>
            <p:cNvSpPr>
              <a:spLocks noChangeAspect="1"/>
            </p:cNvSpPr>
            <p:nvPr/>
          </p:nvSpPr>
          <p:spPr>
            <a:xfrm>
              <a:off x="4735712" y="3970721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4" name="円/楕円 233"/>
            <p:cNvSpPr>
              <a:spLocks noChangeAspect="1"/>
            </p:cNvSpPr>
            <p:nvPr/>
          </p:nvSpPr>
          <p:spPr>
            <a:xfrm>
              <a:off x="4370128" y="3074441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5" name="円/楕円 234"/>
            <p:cNvSpPr>
              <a:spLocks noChangeAspect="1"/>
            </p:cNvSpPr>
            <p:nvPr/>
          </p:nvSpPr>
          <p:spPr>
            <a:xfrm>
              <a:off x="4841730" y="3603733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6" name="円/楕円 235"/>
            <p:cNvSpPr>
              <a:spLocks noChangeAspect="1"/>
            </p:cNvSpPr>
            <p:nvPr/>
          </p:nvSpPr>
          <p:spPr>
            <a:xfrm>
              <a:off x="4626425" y="2997468"/>
              <a:ext cx="255371" cy="255371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7" name="円/楕円 236"/>
            <p:cNvSpPr>
              <a:spLocks noChangeAspect="1"/>
            </p:cNvSpPr>
            <p:nvPr/>
          </p:nvSpPr>
          <p:spPr>
            <a:xfrm>
              <a:off x="4763879" y="3143715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8" name="円/楕円 237"/>
            <p:cNvSpPr>
              <a:spLocks noChangeAspect="1"/>
            </p:cNvSpPr>
            <p:nvPr/>
          </p:nvSpPr>
          <p:spPr>
            <a:xfrm>
              <a:off x="4884912" y="3309255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9" name="円/楕円 238"/>
            <p:cNvSpPr>
              <a:spLocks noChangeAspect="1"/>
            </p:cNvSpPr>
            <p:nvPr/>
          </p:nvSpPr>
          <p:spPr>
            <a:xfrm>
              <a:off x="5028516" y="3663015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0" name="円/楕円 239"/>
            <p:cNvSpPr>
              <a:spLocks noChangeAspect="1"/>
            </p:cNvSpPr>
            <p:nvPr/>
          </p:nvSpPr>
          <p:spPr>
            <a:xfrm>
              <a:off x="4275917" y="3335771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1" name="円/楕円 240"/>
            <p:cNvSpPr>
              <a:spLocks noChangeAspect="1"/>
            </p:cNvSpPr>
            <p:nvPr/>
          </p:nvSpPr>
          <p:spPr>
            <a:xfrm>
              <a:off x="4320066" y="3751623"/>
              <a:ext cx="255371" cy="255371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2" name="円/楕円 241"/>
            <p:cNvSpPr>
              <a:spLocks noChangeAspect="1"/>
            </p:cNvSpPr>
            <p:nvPr/>
          </p:nvSpPr>
          <p:spPr>
            <a:xfrm>
              <a:off x="4678219" y="4235999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3" name="円/楕円 242"/>
            <p:cNvSpPr>
              <a:spLocks noChangeAspect="1"/>
            </p:cNvSpPr>
            <p:nvPr/>
          </p:nvSpPr>
          <p:spPr>
            <a:xfrm>
              <a:off x="4556109" y="3125203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4" name="円/楕円 243"/>
            <p:cNvSpPr>
              <a:spLocks noChangeAspect="1"/>
            </p:cNvSpPr>
            <p:nvPr/>
          </p:nvSpPr>
          <p:spPr>
            <a:xfrm>
              <a:off x="4336087" y="3928785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5" name="円/楕円 244"/>
            <p:cNvSpPr>
              <a:spLocks noChangeAspect="1"/>
            </p:cNvSpPr>
            <p:nvPr/>
          </p:nvSpPr>
          <p:spPr>
            <a:xfrm>
              <a:off x="4578632" y="3698355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6" name="円/楕円 245"/>
            <p:cNvSpPr>
              <a:spLocks noChangeAspect="1"/>
            </p:cNvSpPr>
            <p:nvPr/>
          </p:nvSpPr>
          <p:spPr>
            <a:xfrm>
              <a:off x="4439935" y="3799252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7" name="円/楕円 246"/>
            <p:cNvSpPr>
              <a:spLocks noChangeAspect="1"/>
            </p:cNvSpPr>
            <p:nvPr/>
          </p:nvSpPr>
          <p:spPr>
            <a:xfrm>
              <a:off x="4446784" y="3289736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8" name="円/楕円 247"/>
            <p:cNvSpPr>
              <a:spLocks noChangeAspect="1"/>
            </p:cNvSpPr>
            <p:nvPr/>
          </p:nvSpPr>
          <p:spPr>
            <a:xfrm>
              <a:off x="4425230" y="2952779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9" name="円/楕円 248"/>
            <p:cNvSpPr>
              <a:spLocks noChangeAspect="1"/>
            </p:cNvSpPr>
            <p:nvPr/>
          </p:nvSpPr>
          <p:spPr>
            <a:xfrm>
              <a:off x="4251490" y="3702645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0" name="円/楕円 249"/>
            <p:cNvSpPr>
              <a:spLocks noChangeAspect="1"/>
            </p:cNvSpPr>
            <p:nvPr/>
          </p:nvSpPr>
          <p:spPr>
            <a:xfrm>
              <a:off x="4484224" y="4159049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1" name="円/楕円 250"/>
            <p:cNvSpPr>
              <a:spLocks noChangeAspect="1"/>
            </p:cNvSpPr>
            <p:nvPr/>
          </p:nvSpPr>
          <p:spPr>
            <a:xfrm>
              <a:off x="4315844" y="3155773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2" name="円/楕円 251"/>
            <p:cNvSpPr>
              <a:spLocks noChangeAspect="1"/>
            </p:cNvSpPr>
            <p:nvPr/>
          </p:nvSpPr>
          <p:spPr>
            <a:xfrm>
              <a:off x="4569653" y="2815650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3" name="円/楕円 252"/>
            <p:cNvSpPr>
              <a:spLocks noChangeAspect="1"/>
            </p:cNvSpPr>
            <p:nvPr/>
          </p:nvSpPr>
          <p:spPr>
            <a:xfrm>
              <a:off x="4668790" y="4028788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4" name="円/楕円 253"/>
            <p:cNvSpPr>
              <a:spLocks noChangeAspect="1"/>
            </p:cNvSpPr>
            <p:nvPr/>
          </p:nvSpPr>
          <p:spPr>
            <a:xfrm>
              <a:off x="4863397" y="4118216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5" name="円/楕円 254"/>
            <p:cNvSpPr>
              <a:spLocks noChangeAspect="1"/>
            </p:cNvSpPr>
            <p:nvPr/>
          </p:nvSpPr>
          <p:spPr>
            <a:xfrm>
              <a:off x="4710286" y="2943075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6" name="円/楕円 255"/>
            <p:cNvSpPr>
              <a:spLocks noChangeAspect="1"/>
            </p:cNvSpPr>
            <p:nvPr/>
          </p:nvSpPr>
          <p:spPr>
            <a:xfrm>
              <a:off x="4905292" y="2968733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7" name="円/楕円 256"/>
            <p:cNvSpPr>
              <a:spLocks noChangeAspect="1"/>
            </p:cNvSpPr>
            <p:nvPr/>
          </p:nvSpPr>
          <p:spPr>
            <a:xfrm>
              <a:off x="4932019" y="3967997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8" name="円/楕円 257"/>
            <p:cNvSpPr>
              <a:spLocks noChangeAspect="1"/>
            </p:cNvSpPr>
            <p:nvPr/>
          </p:nvSpPr>
          <p:spPr>
            <a:xfrm>
              <a:off x="4254757" y="3546528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9" name="円/楕円 258"/>
            <p:cNvSpPr>
              <a:spLocks noChangeAspect="1"/>
            </p:cNvSpPr>
            <p:nvPr/>
          </p:nvSpPr>
          <p:spPr>
            <a:xfrm>
              <a:off x="4998178" y="3158417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0" name="円/楕円 259"/>
            <p:cNvSpPr>
              <a:spLocks noChangeAspect="1"/>
            </p:cNvSpPr>
            <p:nvPr/>
          </p:nvSpPr>
          <p:spPr>
            <a:xfrm>
              <a:off x="4397348" y="4024952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1" name="円/楕円 260"/>
            <p:cNvSpPr>
              <a:spLocks noChangeAspect="1"/>
            </p:cNvSpPr>
            <p:nvPr/>
          </p:nvSpPr>
          <p:spPr>
            <a:xfrm>
              <a:off x="4725513" y="3347583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2" name="円/楕円 261"/>
            <p:cNvSpPr>
              <a:spLocks noChangeAspect="1"/>
            </p:cNvSpPr>
            <p:nvPr/>
          </p:nvSpPr>
          <p:spPr>
            <a:xfrm>
              <a:off x="4386511" y="3659477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3" name="円/楕円 262"/>
            <p:cNvSpPr>
              <a:spLocks noChangeAspect="1"/>
            </p:cNvSpPr>
            <p:nvPr/>
          </p:nvSpPr>
          <p:spPr>
            <a:xfrm>
              <a:off x="4586522" y="3874998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4" name="円/楕円 263"/>
            <p:cNvSpPr>
              <a:spLocks noChangeAspect="1"/>
            </p:cNvSpPr>
            <p:nvPr/>
          </p:nvSpPr>
          <p:spPr>
            <a:xfrm>
              <a:off x="4388470" y="3498995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5" name="円/楕円 264"/>
            <p:cNvSpPr>
              <a:spLocks noChangeAspect="1"/>
            </p:cNvSpPr>
            <p:nvPr/>
          </p:nvSpPr>
          <p:spPr>
            <a:xfrm>
              <a:off x="4603582" y="4069839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6" name="円/楕円 265"/>
            <p:cNvSpPr>
              <a:spLocks noChangeAspect="1"/>
            </p:cNvSpPr>
            <p:nvPr/>
          </p:nvSpPr>
          <p:spPr>
            <a:xfrm>
              <a:off x="4848376" y="3433608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7" name="円/楕円 266"/>
            <p:cNvSpPr>
              <a:spLocks noChangeAspect="1"/>
            </p:cNvSpPr>
            <p:nvPr/>
          </p:nvSpPr>
          <p:spPr>
            <a:xfrm>
              <a:off x="4589180" y="3414466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8" name="円/楕円 267"/>
            <p:cNvSpPr>
              <a:spLocks noChangeAspect="1"/>
            </p:cNvSpPr>
            <p:nvPr/>
          </p:nvSpPr>
          <p:spPr>
            <a:xfrm>
              <a:off x="4563609" y="2996168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9" name="円/楕円 268"/>
            <p:cNvSpPr>
              <a:spLocks noChangeAspect="1"/>
            </p:cNvSpPr>
            <p:nvPr/>
          </p:nvSpPr>
          <p:spPr>
            <a:xfrm>
              <a:off x="4763648" y="2834182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0" name="円/楕円 269"/>
            <p:cNvSpPr>
              <a:spLocks noChangeAspect="1"/>
            </p:cNvSpPr>
            <p:nvPr/>
          </p:nvSpPr>
          <p:spPr>
            <a:xfrm>
              <a:off x="4626452" y="3253740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1" name="円/楕円 270"/>
            <p:cNvSpPr>
              <a:spLocks noChangeAspect="1"/>
            </p:cNvSpPr>
            <p:nvPr/>
          </p:nvSpPr>
          <p:spPr>
            <a:xfrm>
              <a:off x="3650874" y="2664122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2" name="円/楕円 271"/>
            <p:cNvSpPr>
              <a:spLocks noChangeAspect="1"/>
            </p:cNvSpPr>
            <p:nvPr/>
          </p:nvSpPr>
          <p:spPr>
            <a:xfrm>
              <a:off x="3808531" y="2919493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3" name="円/楕円 272"/>
            <p:cNvSpPr>
              <a:spLocks noChangeAspect="1"/>
            </p:cNvSpPr>
            <p:nvPr/>
          </p:nvSpPr>
          <p:spPr>
            <a:xfrm>
              <a:off x="4079341" y="3147250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4" name="円/楕円 273"/>
            <p:cNvSpPr>
              <a:spLocks noChangeAspect="1"/>
            </p:cNvSpPr>
            <p:nvPr/>
          </p:nvSpPr>
          <p:spPr>
            <a:xfrm>
              <a:off x="3906246" y="2664122"/>
              <a:ext cx="255371" cy="255371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5" name="円/楕円 274"/>
            <p:cNvSpPr>
              <a:spLocks noChangeAspect="1"/>
            </p:cNvSpPr>
            <p:nvPr/>
          </p:nvSpPr>
          <p:spPr>
            <a:xfrm>
              <a:off x="4199036" y="2934389"/>
              <a:ext cx="255371" cy="255371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6" name="円/楕円 275"/>
            <p:cNvSpPr>
              <a:spLocks noChangeAspect="1"/>
            </p:cNvSpPr>
            <p:nvPr/>
          </p:nvSpPr>
          <p:spPr>
            <a:xfrm>
              <a:off x="4282118" y="3149481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7" name="円/楕円 276"/>
            <p:cNvSpPr>
              <a:spLocks noChangeAspect="1"/>
            </p:cNvSpPr>
            <p:nvPr/>
          </p:nvSpPr>
          <p:spPr>
            <a:xfrm>
              <a:off x="4309021" y="2866470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8" name="円/楕円 277"/>
            <p:cNvSpPr>
              <a:spLocks noChangeAspect="1"/>
            </p:cNvSpPr>
            <p:nvPr/>
          </p:nvSpPr>
          <p:spPr>
            <a:xfrm>
              <a:off x="3998775" y="2931822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9" name="円/楕円 278"/>
            <p:cNvSpPr>
              <a:spLocks noChangeAspect="1"/>
            </p:cNvSpPr>
            <p:nvPr/>
          </p:nvSpPr>
          <p:spPr>
            <a:xfrm>
              <a:off x="4032559" y="3334794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0" name="円/楕円 279"/>
            <p:cNvSpPr>
              <a:spLocks noChangeAspect="1"/>
            </p:cNvSpPr>
            <p:nvPr/>
          </p:nvSpPr>
          <p:spPr>
            <a:xfrm>
              <a:off x="3666975" y="2438513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1" name="円/楕円 280"/>
            <p:cNvSpPr>
              <a:spLocks noChangeAspect="1"/>
            </p:cNvSpPr>
            <p:nvPr/>
          </p:nvSpPr>
          <p:spPr>
            <a:xfrm>
              <a:off x="4138577" y="2967806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2" name="円/楕円 281"/>
            <p:cNvSpPr>
              <a:spLocks noChangeAspect="1"/>
            </p:cNvSpPr>
            <p:nvPr/>
          </p:nvSpPr>
          <p:spPr>
            <a:xfrm>
              <a:off x="3923272" y="2361540"/>
              <a:ext cx="255371" cy="255371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3" name="円/楕円 282"/>
            <p:cNvSpPr>
              <a:spLocks noChangeAspect="1"/>
            </p:cNvSpPr>
            <p:nvPr/>
          </p:nvSpPr>
          <p:spPr>
            <a:xfrm>
              <a:off x="4060726" y="2507788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4" name="円/楕円 283"/>
            <p:cNvSpPr>
              <a:spLocks noChangeAspect="1"/>
            </p:cNvSpPr>
            <p:nvPr/>
          </p:nvSpPr>
          <p:spPr>
            <a:xfrm>
              <a:off x="4181759" y="2673327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5" name="円/楕円 284"/>
            <p:cNvSpPr>
              <a:spLocks noChangeAspect="1"/>
            </p:cNvSpPr>
            <p:nvPr/>
          </p:nvSpPr>
          <p:spPr>
            <a:xfrm>
              <a:off x="4325363" y="3027087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6" name="円/楕円 285"/>
            <p:cNvSpPr>
              <a:spLocks noChangeAspect="1"/>
            </p:cNvSpPr>
            <p:nvPr/>
          </p:nvSpPr>
          <p:spPr>
            <a:xfrm>
              <a:off x="3572764" y="2699843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7" name="円/楕円 286"/>
            <p:cNvSpPr>
              <a:spLocks noChangeAspect="1"/>
            </p:cNvSpPr>
            <p:nvPr/>
          </p:nvSpPr>
          <p:spPr>
            <a:xfrm>
              <a:off x="3616914" y="3115696"/>
              <a:ext cx="255371" cy="255371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8" name="円/楕円 287"/>
            <p:cNvSpPr>
              <a:spLocks noChangeAspect="1"/>
            </p:cNvSpPr>
            <p:nvPr/>
          </p:nvSpPr>
          <p:spPr>
            <a:xfrm>
              <a:off x="3975066" y="3600071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9" name="円/楕円 288"/>
            <p:cNvSpPr>
              <a:spLocks noChangeAspect="1"/>
            </p:cNvSpPr>
            <p:nvPr/>
          </p:nvSpPr>
          <p:spPr>
            <a:xfrm>
              <a:off x="3852956" y="2489276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0" name="円/楕円 289"/>
            <p:cNvSpPr>
              <a:spLocks noChangeAspect="1"/>
            </p:cNvSpPr>
            <p:nvPr/>
          </p:nvSpPr>
          <p:spPr>
            <a:xfrm>
              <a:off x="3632935" y="3292858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1" name="円/楕円 290"/>
            <p:cNvSpPr>
              <a:spLocks noChangeAspect="1"/>
            </p:cNvSpPr>
            <p:nvPr/>
          </p:nvSpPr>
          <p:spPr>
            <a:xfrm>
              <a:off x="3875479" y="3062428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2" name="円/楕円 291"/>
            <p:cNvSpPr>
              <a:spLocks noChangeAspect="1"/>
            </p:cNvSpPr>
            <p:nvPr/>
          </p:nvSpPr>
          <p:spPr>
            <a:xfrm>
              <a:off x="3736782" y="3163324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3" name="円/楕円 292"/>
            <p:cNvSpPr>
              <a:spLocks noChangeAspect="1"/>
            </p:cNvSpPr>
            <p:nvPr/>
          </p:nvSpPr>
          <p:spPr>
            <a:xfrm>
              <a:off x="3743631" y="2653809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4" name="円/楕円 293"/>
            <p:cNvSpPr>
              <a:spLocks noChangeAspect="1"/>
            </p:cNvSpPr>
            <p:nvPr/>
          </p:nvSpPr>
          <p:spPr>
            <a:xfrm>
              <a:off x="3722077" y="2316852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5" name="円/楕円 294"/>
            <p:cNvSpPr>
              <a:spLocks noChangeAspect="1"/>
            </p:cNvSpPr>
            <p:nvPr/>
          </p:nvSpPr>
          <p:spPr>
            <a:xfrm>
              <a:off x="3548337" y="3066718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6" name="円/楕円 295"/>
            <p:cNvSpPr>
              <a:spLocks noChangeAspect="1"/>
            </p:cNvSpPr>
            <p:nvPr/>
          </p:nvSpPr>
          <p:spPr>
            <a:xfrm>
              <a:off x="4326241" y="2726815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7" name="円/楕円 296"/>
            <p:cNvSpPr>
              <a:spLocks noChangeAspect="1"/>
            </p:cNvSpPr>
            <p:nvPr/>
          </p:nvSpPr>
          <p:spPr>
            <a:xfrm>
              <a:off x="3781071" y="3523121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8" name="円/楕円 297"/>
            <p:cNvSpPr>
              <a:spLocks noChangeAspect="1"/>
            </p:cNvSpPr>
            <p:nvPr/>
          </p:nvSpPr>
          <p:spPr>
            <a:xfrm>
              <a:off x="3612691" y="2519846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9" name="円/楕円 298"/>
            <p:cNvSpPr>
              <a:spLocks noChangeAspect="1"/>
            </p:cNvSpPr>
            <p:nvPr/>
          </p:nvSpPr>
          <p:spPr>
            <a:xfrm>
              <a:off x="3866500" y="2179723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0" name="円/楕円 299"/>
            <p:cNvSpPr>
              <a:spLocks noChangeAspect="1"/>
            </p:cNvSpPr>
            <p:nvPr/>
          </p:nvSpPr>
          <p:spPr>
            <a:xfrm>
              <a:off x="3965637" y="3392861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1" name="円/楕円 300"/>
            <p:cNvSpPr>
              <a:spLocks noChangeAspect="1"/>
            </p:cNvSpPr>
            <p:nvPr/>
          </p:nvSpPr>
          <p:spPr>
            <a:xfrm>
              <a:off x="4160244" y="3482289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2" name="円/楕円 301"/>
            <p:cNvSpPr>
              <a:spLocks noChangeAspect="1"/>
            </p:cNvSpPr>
            <p:nvPr/>
          </p:nvSpPr>
          <p:spPr>
            <a:xfrm>
              <a:off x="4007133" y="2307148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3" name="円/楕円 302"/>
            <p:cNvSpPr>
              <a:spLocks noChangeAspect="1"/>
            </p:cNvSpPr>
            <p:nvPr/>
          </p:nvSpPr>
          <p:spPr>
            <a:xfrm>
              <a:off x="4202139" y="2332806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4" name="円/楕円 303"/>
            <p:cNvSpPr>
              <a:spLocks noChangeAspect="1"/>
            </p:cNvSpPr>
            <p:nvPr/>
          </p:nvSpPr>
          <p:spPr>
            <a:xfrm>
              <a:off x="4228866" y="3332070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5" name="円/楕円 304"/>
            <p:cNvSpPr>
              <a:spLocks noChangeAspect="1"/>
            </p:cNvSpPr>
            <p:nvPr/>
          </p:nvSpPr>
          <p:spPr>
            <a:xfrm>
              <a:off x="3551604" y="2910601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6" name="円/楕円 305"/>
            <p:cNvSpPr>
              <a:spLocks noChangeAspect="1"/>
            </p:cNvSpPr>
            <p:nvPr/>
          </p:nvSpPr>
          <p:spPr>
            <a:xfrm>
              <a:off x="4295025" y="2522490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7" name="円/楕円 306"/>
            <p:cNvSpPr>
              <a:spLocks noChangeAspect="1"/>
            </p:cNvSpPr>
            <p:nvPr/>
          </p:nvSpPr>
          <p:spPr>
            <a:xfrm>
              <a:off x="3694195" y="3389025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8" name="円/楕円 307"/>
            <p:cNvSpPr>
              <a:spLocks noChangeAspect="1"/>
            </p:cNvSpPr>
            <p:nvPr/>
          </p:nvSpPr>
          <p:spPr>
            <a:xfrm>
              <a:off x="4022360" y="2711656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9" name="円/楕円 308"/>
            <p:cNvSpPr>
              <a:spLocks noChangeAspect="1"/>
            </p:cNvSpPr>
            <p:nvPr/>
          </p:nvSpPr>
          <p:spPr>
            <a:xfrm>
              <a:off x="3883369" y="3239070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0" name="円/楕円 309"/>
            <p:cNvSpPr>
              <a:spLocks noChangeAspect="1"/>
            </p:cNvSpPr>
            <p:nvPr/>
          </p:nvSpPr>
          <p:spPr>
            <a:xfrm>
              <a:off x="3685318" y="2863068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1" name="円/楕円 310"/>
            <p:cNvSpPr>
              <a:spLocks noChangeAspect="1"/>
            </p:cNvSpPr>
            <p:nvPr/>
          </p:nvSpPr>
          <p:spPr>
            <a:xfrm>
              <a:off x="3900429" y="3433912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2" name="円/楕円 311"/>
            <p:cNvSpPr>
              <a:spLocks noChangeAspect="1"/>
            </p:cNvSpPr>
            <p:nvPr/>
          </p:nvSpPr>
          <p:spPr>
            <a:xfrm>
              <a:off x="4145223" y="2797681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3" name="円/楕円 312"/>
            <p:cNvSpPr>
              <a:spLocks noChangeAspect="1"/>
            </p:cNvSpPr>
            <p:nvPr/>
          </p:nvSpPr>
          <p:spPr>
            <a:xfrm>
              <a:off x="3886027" y="2778538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4" name="円/楕円 313"/>
            <p:cNvSpPr>
              <a:spLocks noChangeAspect="1"/>
            </p:cNvSpPr>
            <p:nvPr/>
          </p:nvSpPr>
          <p:spPr>
            <a:xfrm>
              <a:off x="4210505" y="2757577"/>
              <a:ext cx="255371" cy="25537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5" name="円/楕円 314"/>
            <p:cNvSpPr>
              <a:spLocks noChangeAspect="1"/>
            </p:cNvSpPr>
            <p:nvPr/>
          </p:nvSpPr>
          <p:spPr>
            <a:xfrm>
              <a:off x="3860456" y="2360240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6" name="円/楕円 315"/>
            <p:cNvSpPr>
              <a:spLocks noChangeAspect="1"/>
            </p:cNvSpPr>
            <p:nvPr/>
          </p:nvSpPr>
          <p:spPr>
            <a:xfrm>
              <a:off x="4060495" y="2198255"/>
              <a:ext cx="255371" cy="25537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317" name="直線コネクタ 316"/>
            <p:cNvCxnSpPr/>
            <p:nvPr/>
          </p:nvCxnSpPr>
          <p:spPr>
            <a:xfrm>
              <a:off x="4378497" y="1690689"/>
              <a:ext cx="11960" cy="3214691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下矢印 317"/>
            <p:cNvSpPr/>
            <p:nvPr/>
          </p:nvSpPr>
          <p:spPr>
            <a:xfrm flipV="1">
              <a:off x="4492948" y="1516916"/>
              <a:ext cx="607738" cy="820223"/>
            </a:xfrm>
            <a:prstGeom prst="downArrow">
              <a:avLst/>
            </a:prstGeom>
            <a:gradFill>
              <a:gsLst>
                <a:gs pos="0">
                  <a:srgbClr val="0066FF">
                    <a:alpha val="28000"/>
                  </a:srgbClr>
                </a:gs>
                <a:gs pos="100000">
                  <a:srgbClr val="0066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下矢印 318"/>
            <p:cNvSpPr/>
            <p:nvPr/>
          </p:nvSpPr>
          <p:spPr>
            <a:xfrm>
              <a:off x="3668681" y="4155677"/>
              <a:ext cx="607738" cy="820223"/>
            </a:xfrm>
            <a:prstGeom prst="downArrow">
              <a:avLst/>
            </a:prstGeom>
            <a:gradFill>
              <a:gsLst>
                <a:gs pos="0">
                  <a:srgbClr val="0066FF">
                    <a:alpha val="28000"/>
                  </a:srgbClr>
                </a:gs>
                <a:gs pos="100000">
                  <a:srgbClr val="0066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20" name="テキスト ボックス 319"/>
          <p:cNvSpPr txBox="1"/>
          <p:nvPr/>
        </p:nvSpPr>
        <p:spPr>
          <a:xfrm>
            <a:off x="1194177" y="6018835"/>
            <a:ext cx="6910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dv1/</a:t>
            </a:r>
            <a:r>
              <a:rPr kumimoji="1" lang="en-US" altLang="ja-JP" sz="2800" dirty="0" err="1" smtClean="0"/>
              <a:t>dy</a:t>
            </a:r>
            <a:r>
              <a:rPr kumimoji="1" lang="ja-JP" altLang="en-US" sz="2800" dirty="0" smtClean="0"/>
              <a:t>は、中間エネルギーで符号を変える</a:t>
            </a:r>
            <a:endParaRPr kumimoji="1" lang="ja-JP" altLang="en-US" sz="2800" dirty="0"/>
          </a:p>
        </p:txBody>
      </p:sp>
      <p:sp>
        <p:nvSpPr>
          <p:cNvPr id="321" name="下矢印 320"/>
          <p:cNvSpPr/>
          <p:nvPr/>
        </p:nvSpPr>
        <p:spPr>
          <a:xfrm flipV="1">
            <a:off x="6062985" y="3576553"/>
            <a:ext cx="376931" cy="502282"/>
          </a:xfrm>
          <a:prstGeom prst="downArrow">
            <a:avLst/>
          </a:prstGeom>
          <a:gradFill>
            <a:gsLst>
              <a:gs pos="0">
                <a:srgbClr val="0066FF">
                  <a:alpha val="28000"/>
                </a:srgbClr>
              </a:gs>
              <a:gs pos="100000">
                <a:srgbClr val="0066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下矢印 321"/>
          <p:cNvSpPr/>
          <p:nvPr/>
        </p:nvSpPr>
        <p:spPr>
          <a:xfrm flipV="1">
            <a:off x="3409432" y="3236269"/>
            <a:ext cx="376931" cy="502282"/>
          </a:xfrm>
          <a:prstGeom prst="downArrow">
            <a:avLst/>
          </a:prstGeom>
          <a:gradFill>
            <a:gsLst>
              <a:gs pos="0">
                <a:srgbClr val="0066FF">
                  <a:alpha val="28000"/>
                </a:srgbClr>
              </a:gs>
              <a:gs pos="100000">
                <a:srgbClr val="0066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下矢印 322"/>
          <p:cNvSpPr/>
          <p:nvPr/>
        </p:nvSpPr>
        <p:spPr>
          <a:xfrm>
            <a:off x="3786363" y="4197115"/>
            <a:ext cx="346366" cy="486986"/>
          </a:xfrm>
          <a:prstGeom prst="downArrow">
            <a:avLst/>
          </a:prstGeom>
          <a:gradFill>
            <a:gsLst>
              <a:gs pos="0">
                <a:srgbClr val="FF0000">
                  <a:alpha val="20000"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9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その</a:t>
            </a:r>
            <a:r>
              <a:rPr lang="ja-JP" altLang="en-US" dirty="0"/>
              <a:t>他</a:t>
            </a:r>
            <a:r>
              <a:rPr lang="ja-JP" altLang="en-US" dirty="0" smtClean="0"/>
              <a:t>の観測量１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00" y="2438125"/>
            <a:ext cx="4641795" cy="261416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197690" y="1758238"/>
            <a:ext cx="2400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楕円フロー </a:t>
            </a:r>
            <a:r>
              <a:rPr lang="en-US" altLang="ja-JP" sz="2800" dirty="0" smtClean="0"/>
              <a:t>v2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3846" y="5440947"/>
            <a:ext cx="4350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QNS</a:t>
            </a:r>
            <a:r>
              <a:rPr lang="ja-JP" altLang="en-US" sz="2400" dirty="0" smtClean="0"/>
              <a:t>の破れはどこで起こる？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ストレンジ自由度の分離？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608" y="2434159"/>
            <a:ext cx="3623928" cy="273549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910339" y="1758238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光子・レプトン対生成量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63491" y="5440948"/>
            <a:ext cx="3608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媒質中のハドロン物理</a:t>
            </a: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高密度物質の熱輻射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4345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その他の観測量２</a:t>
            </a:r>
            <a:endParaRPr kumimoji="1" lang="ja-JP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35" y="2819197"/>
            <a:ext cx="2954655" cy="237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450118" y="5229765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ea typeface="ＭＳ Ｐゴシック"/>
              </a:rPr>
              <a:t>STAR, PRL</a:t>
            </a:r>
            <a:r>
              <a:rPr lang="en-US" altLang="ja-JP" b="1" dirty="0" smtClean="0">
                <a:latin typeface="Arial"/>
                <a:ea typeface="ＭＳ Ｐゴシック"/>
              </a:rPr>
              <a:t>105</a:t>
            </a:r>
            <a:r>
              <a:rPr lang="ja-JP" altLang="en-US" dirty="0" smtClean="0">
                <a:latin typeface="Arial"/>
                <a:ea typeface="ＭＳ Ｐゴシック"/>
              </a:rPr>
              <a:t> </a:t>
            </a:r>
            <a:r>
              <a:rPr lang="en-US" altLang="ja-JP" dirty="0">
                <a:latin typeface="Arial"/>
                <a:ea typeface="ＭＳ Ｐゴシック"/>
              </a:rPr>
              <a:t>(</a:t>
            </a:r>
            <a:r>
              <a:rPr lang="en-US" altLang="ja-JP" dirty="0" smtClean="0">
                <a:latin typeface="Arial"/>
                <a:ea typeface="ＭＳ Ｐゴシック"/>
              </a:rPr>
              <a:t>2010)</a:t>
            </a:r>
            <a:endParaRPr lang="ja-JP" altLang="en-US" dirty="0">
              <a:latin typeface="Arial"/>
              <a:ea typeface="ＭＳ Ｐゴシック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61310" y="1638968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保存電荷ゆらぎイベント毎解析</a:t>
            </a:r>
            <a:endParaRPr kumimoji="1" lang="ja-JP" altLang="en-US" sz="28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t="31753"/>
          <a:stretch/>
        </p:blipFill>
        <p:spPr>
          <a:xfrm>
            <a:off x="4767151" y="2819196"/>
            <a:ext cx="3942740" cy="310683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822036" y="233010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陽子数ヒストグラム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92072" y="2330103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陽子数非ガウスキュムラント</a:t>
            </a:r>
            <a:endParaRPr kumimoji="1" lang="ja-JP" altLang="en-US" sz="2400" dirty="0"/>
          </a:p>
        </p:txBody>
      </p:sp>
      <p:sp>
        <p:nvSpPr>
          <p:cNvPr id="12" name="右矢印 11"/>
          <p:cNvSpPr/>
          <p:nvPr/>
        </p:nvSpPr>
        <p:spPr>
          <a:xfrm>
            <a:off x="3936319" y="3015100"/>
            <a:ext cx="701963" cy="1874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85360" y="6265710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非ガウスゆらぎを、ＱＣＤ臨界点探索に使う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1994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b="29982"/>
          <a:stretch/>
        </p:blipFill>
        <p:spPr>
          <a:xfrm>
            <a:off x="2415422" y="4384246"/>
            <a:ext cx="6632762" cy="236138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物理学</a:t>
            </a:r>
            <a:r>
              <a:rPr lang="ja-JP" altLang="en-US" dirty="0" smtClean="0"/>
              <a:t>の普遍性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1436172"/>
            <a:ext cx="5217459" cy="29511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左右矢印 4"/>
          <p:cNvSpPr/>
          <p:nvPr/>
        </p:nvSpPr>
        <p:spPr>
          <a:xfrm rot="1616330">
            <a:off x="1010506" y="4301851"/>
            <a:ext cx="1603830" cy="953019"/>
          </a:xfrm>
          <a:prstGeom prst="leftRightArrow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  <a:alpha val="82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  <a:alpha val="83000"/>
                </a:schemeClr>
              </a:gs>
            </a:gsLst>
          </a:gra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 rot="1581287">
            <a:off x="819039" y="519673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普遍性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5057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b="29982"/>
          <a:stretch/>
        </p:blipFill>
        <p:spPr>
          <a:xfrm>
            <a:off x="2415422" y="4384246"/>
            <a:ext cx="6632762" cy="236138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物理学</a:t>
            </a:r>
            <a:r>
              <a:rPr lang="ja-JP" altLang="en-US" dirty="0" smtClean="0"/>
              <a:t>の普遍性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1436172"/>
            <a:ext cx="5217459" cy="29511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左右矢印 4"/>
          <p:cNvSpPr/>
          <p:nvPr/>
        </p:nvSpPr>
        <p:spPr>
          <a:xfrm rot="1616330">
            <a:off x="1010506" y="4301851"/>
            <a:ext cx="1603830" cy="953019"/>
          </a:xfrm>
          <a:prstGeom prst="leftRightArrow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  <a:alpha val="82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  <a:alpha val="83000"/>
                </a:schemeClr>
              </a:gs>
            </a:gsLst>
          </a:gra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 rot="1581287">
            <a:off x="819039" y="519673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普遍性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57309" y="2252637"/>
            <a:ext cx="29546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物理学の発展は、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パラメータ空間</a:t>
            </a:r>
            <a:r>
              <a:rPr lang="ja-JP" altLang="en-US" sz="2400" dirty="0"/>
              <a:t>上</a:t>
            </a:r>
            <a:r>
              <a:rPr lang="ja-JP" altLang="en-US" sz="2400" dirty="0" smtClean="0"/>
              <a:t>の</a:t>
            </a:r>
            <a:endParaRPr lang="en-US" altLang="ja-JP" sz="2400" dirty="0" smtClean="0"/>
          </a:p>
          <a:p>
            <a:r>
              <a:rPr kumimoji="1" lang="ja-JP" altLang="en-US" sz="2400" dirty="0"/>
              <a:t>簡単</a:t>
            </a:r>
            <a:r>
              <a:rPr kumimoji="1" lang="ja-JP" altLang="en-US" sz="2400" dirty="0" smtClean="0"/>
              <a:t>な領域から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複雑な領域へと進む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173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爆発 1 13"/>
          <p:cNvSpPr/>
          <p:nvPr/>
        </p:nvSpPr>
        <p:spPr>
          <a:xfrm>
            <a:off x="2336800" y="1924525"/>
            <a:ext cx="4128653" cy="3884746"/>
          </a:xfrm>
          <a:prstGeom prst="irregularSeal1">
            <a:avLst/>
          </a:prstGeom>
          <a:gradFill flip="none" rotWithShape="1">
            <a:gsLst>
              <a:gs pos="62000">
                <a:srgbClr val="FFC000">
                  <a:alpha val="14000"/>
                </a:srgbClr>
              </a:gs>
              <a:gs pos="0">
                <a:srgbClr val="FF3300">
                  <a:alpha val="57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 rot="20391212">
            <a:off x="-789278" y="3151656"/>
            <a:ext cx="3782025" cy="2259609"/>
          </a:xfrm>
          <a:prstGeom prst="roundRect">
            <a:avLst/>
          </a:prstGeom>
          <a:gradFill>
            <a:gsLst>
              <a:gs pos="0">
                <a:srgbClr val="0070C0"/>
              </a:gs>
              <a:gs pos="100000">
                <a:srgbClr val="7030A0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127000"/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ハドロン描像</a:t>
            </a:r>
            <a:endParaRPr kumimoji="1" lang="en-US" altLang="ja-JP" sz="2800" dirty="0" smtClean="0"/>
          </a:p>
        </p:txBody>
      </p:sp>
      <p:sp>
        <p:nvSpPr>
          <p:cNvPr id="5" name="角丸四角形 4"/>
          <p:cNvSpPr/>
          <p:nvPr/>
        </p:nvSpPr>
        <p:spPr>
          <a:xfrm rot="20209112">
            <a:off x="4674398" y="1106312"/>
            <a:ext cx="5687341" cy="3668286"/>
          </a:xfrm>
          <a:prstGeom prst="roundRect">
            <a:avLst/>
          </a:prstGeom>
          <a:gradFill flip="none" rotWithShape="1">
            <a:gsLst>
              <a:gs pos="0">
                <a:srgbClr val="FF2D2D"/>
              </a:gs>
              <a:gs pos="100000">
                <a:srgbClr val="FF66CC">
                  <a:alpha val="0"/>
                </a:srgbClr>
              </a:gs>
            </a:gsLst>
            <a:lin ang="10800000" scaled="1"/>
            <a:tileRect/>
          </a:gradFill>
          <a:ln>
            <a:noFill/>
          </a:ln>
          <a:effectLst>
            <a:softEdge rad="127000"/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/>
              <a:t>ＱＧ</a:t>
            </a:r>
            <a:r>
              <a:rPr lang="ja-JP" altLang="en-US" sz="3600" dirty="0"/>
              <a:t>Ｐ</a:t>
            </a:r>
            <a:r>
              <a:rPr kumimoji="1" lang="ja-JP" altLang="en-US" sz="3600" dirty="0" smtClean="0"/>
              <a:t>描像</a:t>
            </a:r>
            <a:endParaRPr kumimoji="1" lang="en-US" altLang="ja-JP" sz="3600" dirty="0" smtClean="0"/>
          </a:p>
        </p:txBody>
      </p:sp>
      <p:sp>
        <p:nvSpPr>
          <p:cNvPr id="4" name="右矢印 3"/>
          <p:cNvSpPr/>
          <p:nvPr/>
        </p:nvSpPr>
        <p:spPr>
          <a:xfrm rot="19950250">
            <a:off x="-2280602" y="2110244"/>
            <a:ext cx="9692354" cy="1112162"/>
          </a:xfrm>
          <a:prstGeom prst="rightArrow">
            <a:avLst>
              <a:gd name="adj1" fmla="val 50000"/>
              <a:gd name="adj2" fmla="val 123352"/>
            </a:avLst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0"/>
            <a:tileRect/>
          </a:gradFill>
          <a:ln>
            <a:noFill/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　　　衝突</a:t>
            </a:r>
            <a:r>
              <a:rPr lang="ja-JP" altLang="en-US" sz="2800" dirty="0"/>
              <a:t>エネルギ</a:t>
            </a:r>
            <a:r>
              <a:rPr lang="ja-JP" altLang="en-US" sz="2800" dirty="0" smtClean="0"/>
              <a:t>ー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7020" y="256689"/>
            <a:ext cx="59298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高エネルギー重イオン衝突物理は、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中間エネルギー領域へ向かう</a:t>
            </a:r>
            <a:endParaRPr kumimoji="1" lang="ja-JP" altLang="en-US" sz="2800" dirty="0"/>
          </a:p>
        </p:txBody>
      </p:sp>
      <p:pic>
        <p:nvPicPr>
          <p:cNvPr id="11" name="Picture 2" descr="https://upload.wikimedia.org/wikipedia/commons/e/ed/The_entire_view_of_J-PAR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2"/>
          <a:stretch/>
        </p:blipFill>
        <p:spPr bwMode="auto">
          <a:xfrm>
            <a:off x="2509049" y="2657888"/>
            <a:ext cx="3724316" cy="216507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14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5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爆発 1 13"/>
          <p:cNvSpPr/>
          <p:nvPr/>
        </p:nvSpPr>
        <p:spPr>
          <a:xfrm>
            <a:off x="2336800" y="1924525"/>
            <a:ext cx="4128653" cy="3884746"/>
          </a:xfrm>
          <a:prstGeom prst="irregularSeal1">
            <a:avLst/>
          </a:prstGeom>
          <a:gradFill flip="none" rotWithShape="1">
            <a:gsLst>
              <a:gs pos="62000">
                <a:srgbClr val="FFC000">
                  <a:alpha val="14000"/>
                </a:srgbClr>
              </a:gs>
              <a:gs pos="0">
                <a:srgbClr val="FF3300">
                  <a:alpha val="57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 rot="20391212">
            <a:off x="-789278" y="3151656"/>
            <a:ext cx="3782025" cy="2259609"/>
          </a:xfrm>
          <a:prstGeom prst="roundRect">
            <a:avLst/>
          </a:prstGeom>
          <a:gradFill>
            <a:gsLst>
              <a:gs pos="0">
                <a:srgbClr val="0070C0"/>
              </a:gs>
              <a:gs pos="100000">
                <a:srgbClr val="7030A0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127000"/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ハドロン描像</a:t>
            </a:r>
            <a:endParaRPr kumimoji="1" lang="en-US" altLang="ja-JP" sz="2800" dirty="0" smtClean="0"/>
          </a:p>
        </p:txBody>
      </p:sp>
      <p:sp>
        <p:nvSpPr>
          <p:cNvPr id="5" name="角丸四角形 4"/>
          <p:cNvSpPr/>
          <p:nvPr/>
        </p:nvSpPr>
        <p:spPr>
          <a:xfrm rot="20209112">
            <a:off x="4674398" y="1106312"/>
            <a:ext cx="5687341" cy="3668286"/>
          </a:xfrm>
          <a:prstGeom prst="roundRect">
            <a:avLst/>
          </a:prstGeom>
          <a:gradFill flip="none" rotWithShape="1">
            <a:gsLst>
              <a:gs pos="0">
                <a:srgbClr val="FF2D2D"/>
              </a:gs>
              <a:gs pos="100000">
                <a:srgbClr val="FF66CC">
                  <a:alpha val="0"/>
                </a:srgbClr>
              </a:gs>
            </a:gsLst>
            <a:lin ang="10800000" scaled="1"/>
            <a:tileRect/>
          </a:gradFill>
          <a:ln>
            <a:noFill/>
          </a:ln>
          <a:effectLst>
            <a:softEdge rad="127000"/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/>
              <a:t>ＱＧ</a:t>
            </a:r>
            <a:r>
              <a:rPr lang="ja-JP" altLang="en-US" sz="3600" dirty="0"/>
              <a:t>Ｐ</a:t>
            </a:r>
            <a:r>
              <a:rPr kumimoji="1" lang="ja-JP" altLang="en-US" sz="3600" dirty="0" smtClean="0"/>
              <a:t>描像</a:t>
            </a:r>
            <a:endParaRPr kumimoji="1" lang="en-US" altLang="ja-JP" sz="3600" dirty="0" smtClean="0"/>
          </a:p>
        </p:txBody>
      </p:sp>
      <p:sp>
        <p:nvSpPr>
          <p:cNvPr id="4" name="右矢印 3"/>
          <p:cNvSpPr/>
          <p:nvPr/>
        </p:nvSpPr>
        <p:spPr>
          <a:xfrm rot="19950250">
            <a:off x="-2280602" y="2110244"/>
            <a:ext cx="9692354" cy="1112162"/>
          </a:xfrm>
          <a:prstGeom prst="rightArrow">
            <a:avLst>
              <a:gd name="adj1" fmla="val 50000"/>
              <a:gd name="adj2" fmla="val 123352"/>
            </a:avLst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0" scaled="0"/>
            <a:tileRect/>
          </a:gradFill>
          <a:ln>
            <a:noFill/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　　　衝突</a:t>
            </a:r>
            <a:r>
              <a:rPr lang="ja-JP" altLang="en-US" sz="2800" dirty="0"/>
              <a:t>エネルギ</a:t>
            </a:r>
            <a:r>
              <a:rPr lang="ja-JP" altLang="en-US" sz="2800" dirty="0" smtClean="0"/>
              <a:t>ー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7020" y="256689"/>
            <a:ext cx="59298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高エネルギー重イオン衝突物理は、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中間エネルギー領域へ向かう</a:t>
            </a:r>
            <a:endParaRPr kumimoji="1" lang="ja-JP" altLang="en-US" sz="2800" dirty="0"/>
          </a:p>
        </p:txBody>
      </p:sp>
      <p:pic>
        <p:nvPicPr>
          <p:cNvPr id="11" name="Picture 2" descr="https://upload.wikimedia.org/wikipedia/commons/e/ed/The_entire_view_of_J-PAR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2"/>
          <a:stretch/>
        </p:blipFill>
        <p:spPr bwMode="auto">
          <a:xfrm>
            <a:off x="2509049" y="2657888"/>
            <a:ext cx="3724316" cy="216507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672" y="4472639"/>
            <a:ext cx="3355411" cy="2422748"/>
          </a:xfrm>
          <a:prstGeom prst="rect">
            <a:avLst/>
          </a:prstGeom>
        </p:spPr>
      </p:pic>
      <p:pic>
        <p:nvPicPr>
          <p:cNvPr id="13" name="Picture 2" descr="http://www.lsw.uni-heidelberg.de/users/mcamenzi/NStarInt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97" y="3377156"/>
            <a:ext cx="2175410" cy="244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右矢印 7"/>
          <p:cNvSpPr/>
          <p:nvPr/>
        </p:nvSpPr>
        <p:spPr>
          <a:xfrm rot="20194496" flipH="1">
            <a:off x="3811893" y="2244558"/>
            <a:ext cx="5730391" cy="1572091"/>
          </a:xfrm>
          <a:prstGeom prst="rightArrow">
            <a:avLst>
              <a:gd name="adj1" fmla="val 50000"/>
              <a:gd name="adj2" fmla="val 123352"/>
            </a:avLst>
          </a:prstGeom>
          <a:gradFill flip="none" rotWithShape="1">
            <a:gsLst>
              <a:gs pos="0">
                <a:srgbClr val="FF66CC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/>
              <a:t>QGP</a:t>
            </a:r>
            <a:r>
              <a:rPr kumimoji="1" lang="ja-JP" altLang="en-US" sz="3600" dirty="0" smtClean="0"/>
              <a:t>描像</a:t>
            </a:r>
            <a:endParaRPr kumimoji="1" lang="ja-JP" altLang="en-US" sz="3600" dirty="0"/>
          </a:p>
        </p:txBody>
      </p:sp>
      <p:sp>
        <p:nvSpPr>
          <p:cNvPr id="10" name="右矢印 9"/>
          <p:cNvSpPr/>
          <p:nvPr/>
        </p:nvSpPr>
        <p:spPr>
          <a:xfrm rot="20342020">
            <a:off x="-908740" y="3738018"/>
            <a:ext cx="4342722" cy="1112162"/>
          </a:xfrm>
          <a:prstGeom prst="rightArrow">
            <a:avLst>
              <a:gd name="adj1" fmla="val 50000"/>
              <a:gd name="adj2" fmla="val 123352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7030A0"/>
              </a:gs>
            </a:gsLst>
            <a:lin ang="0" scaled="0"/>
            <a:tileRect/>
          </a:gradFill>
          <a:ln>
            <a:noFill/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ハドロン描像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2546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 smtClean="0"/>
              <a:t>中間エネルギーの重イオン衝突には、様々な</a:t>
            </a:r>
            <a:r>
              <a:rPr lang="ja-JP" altLang="en-US" dirty="0"/>
              <a:t>面白</a:t>
            </a:r>
            <a:r>
              <a:rPr lang="ja-JP" altLang="en-US" dirty="0" smtClean="0"/>
              <a:t>い</a:t>
            </a:r>
            <a:r>
              <a:rPr kumimoji="1" lang="ja-JP" altLang="en-US" dirty="0" smtClean="0"/>
              <a:t>物理がある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ＱＣＤ相図、中性子星、エキゾチックハドロン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重イオン衝突実験は、中間エネルギー領域に向かう。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STAR-BES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J-PARC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FAIR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NICA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…</a:t>
            </a:r>
          </a:p>
          <a:p>
            <a:endParaRPr lang="en-US" altLang="ja-JP" dirty="0" smtClean="0"/>
          </a:p>
          <a:p>
            <a:r>
              <a:rPr kumimoji="1" lang="ja-JP" altLang="en-US" dirty="0" smtClean="0"/>
              <a:t>取り組むべき多くの課題がある！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動的描像の確立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高輝度ビームを活かした観測量の提案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ＱＣＤ臨界点の探索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34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重イオン衝突実験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49132" y="1739641"/>
            <a:ext cx="3823855" cy="2449487"/>
          </a:xfrm>
          <a:prstGeom prst="roundRect">
            <a:avLst/>
          </a:prstGeom>
          <a:solidFill>
            <a:srgbClr val="808DA9">
              <a:lumMod val="40000"/>
              <a:lumOff val="60000"/>
            </a:srgbClr>
          </a:solidFill>
          <a:ln w="127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6951" y="1956750"/>
            <a:ext cx="2529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srgbClr val="424E5B">
                    <a:lumMod val="50000"/>
                  </a:srgbClr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陽子・陽子衝突</a:t>
            </a:r>
            <a:endParaRPr lang="ja-JP" altLang="en-US" sz="2800" b="1" dirty="0">
              <a:solidFill>
                <a:srgbClr val="424E5B">
                  <a:lumMod val="50000"/>
                </a:srgbClr>
              </a:solidFill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円/楕円 5"/>
          <p:cNvSpPr>
            <a:spLocks noChangeAspect="1"/>
          </p:cNvSpPr>
          <p:nvPr/>
        </p:nvSpPr>
        <p:spPr>
          <a:xfrm>
            <a:off x="873224" y="32497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AD0101"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3403064" y="32497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AD0101"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130531" y="3321791"/>
            <a:ext cx="809267" cy="0"/>
          </a:xfrm>
          <a:prstGeom prst="straightConnector1">
            <a:avLst/>
          </a:prstGeom>
          <a:noFill/>
          <a:ln w="9525" cap="flat" cmpd="sng" algn="ctr">
            <a:solidFill>
              <a:srgbClr val="AD0101"/>
            </a:solidFill>
            <a:prstDash val="solid"/>
            <a:tailEnd type="stealth" w="lg" len="lg"/>
          </a:ln>
          <a:effectLst/>
        </p:spPr>
      </p:cxnSp>
      <p:cxnSp>
        <p:nvCxnSpPr>
          <p:cNvPr id="9" name="直線矢印コネクタ 8"/>
          <p:cNvCxnSpPr/>
          <p:nvPr/>
        </p:nvCxnSpPr>
        <p:spPr>
          <a:xfrm flipH="1">
            <a:off x="2438400" y="3321791"/>
            <a:ext cx="809267" cy="0"/>
          </a:xfrm>
          <a:prstGeom prst="straightConnector1">
            <a:avLst/>
          </a:prstGeom>
          <a:noFill/>
          <a:ln w="9525" cap="flat" cmpd="sng" algn="ctr">
            <a:solidFill>
              <a:srgbClr val="AD0101"/>
            </a:solidFill>
            <a:prstDash val="solid"/>
            <a:tailEnd type="stealth" w="lg" len="lg"/>
          </a:ln>
          <a:effectLst/>
        </p:spPr>
      </p:cxnSp>
      <p:sp>
        <p:nvSpPr>
          <p:cNvPr id="10" name="テキスト ボックス 9"/>
          <p:cNvSpPr txBox="1"/>
          <p:nvPr/>
        </p:nvSpPr>
        <p:spPr>
          <a:xfrm>
            <a:off x="433417" y="3393791"/>
            <a:ext cx="102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5050"/>
                </a:solidFill>
                <a:latin typeface="Calibri Light" panose="020F0302020204030204"/>
                <a:ea typeface="ＭＳ Ｐゴシック" panose="020B0600070205080204" pitchFamily="50" charset="-128"/>
              </a:rPr>
              <a:t>proton</a:t>
            </a:r>
            <a:endParaRPr lang="ja-JP" altLang="en-US" sz="2400" dirty="0">
              <a:solidFill>
                <a:srgbClr val="FF5050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63257" y="3399158"/>
            <a:ext cx="102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5050"/>
                </a:solidFill>
                <a:latin typeface="Calibri Light" panose="020F0302020204030204"/>
                <a:ea typeface="ＭＳ Ｐゴシック" panose="020B0600070205080204" pitchFamily="50" charset="-128"/>
              </a:rPr>
              <a:t>proton</a:t>
            </a:r>
            <a:endParaRPr lang="ja-JP" altLang="en-US" sz="2400" dirty="0">
              <a:solidFill>
                <a:srgbClr val="FF5050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907472" y="1739641"/>
            <a:ext cx="3920839" cy="2449487"/>
          </a:xfrm>
          <a:prstGeom prst="roundRect">
            <a:avLst/>
          </a:prstGeom>
          <a:solidFill>
            <a:srgbClr val="FFCCCC"/>
          </a:solidFill>
          <a:ln w="127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09727" y="1982515"/>
            <a:ext cx="221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重イオン衝突</a:t>
            </a:r>
            <a:endParaRPr lang="ja-JP" altLang="en-US" sz="2800" b="1" dirty="0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" name="円/楕円 13"/>
          <p:cNvSpPr>
            <a:spLocks noChangeAspect="1"/>
          </p:cNvSpPr>
          <p:nvPr/>
        </p:nvSpPr>
        <p:spPr>
          <a:xfrm>
            <a:off x="7848492" y="327588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円/楕円 14"/>
          <p:cNvSpPr>
            <a:spLocks noChangeAspect="1"/>
          </p:cNvSpPr>
          <p:nvPr/>
        </p:nvSpPr>
        <p:spPr>
          <a:xfrm>
            <a:off x="7937392" y="341988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円/楕円 15"/>
          <p:cNvSpPr>
            <a:spLocks noChangeAspect="1"/>
          </p:cNvSpPr>
          <p:nvPr/>
        </p:nvSpPr>
        <p:spPr>
          <a:xfrm>
            <a:off x="8090098" y="354830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>
          <a:xfrm>
            <a:off x="7992492" y="327588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8157592" y="342828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8204441" y="354956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円/楕円 19"/>
          <p:cNvSpPr>
            <a:spLocks noChangeAspect="1"/>
          </p:cNvSpPr>
          <p:nvPr/>
        </p:nvSpPr>
        <p:spPr>
          <a:xfrm>
            <a:off x="8219611" y="33899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8044668" y="342683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8063718" y="365406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7857571" y="31486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8123500" y="34471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8002093" y="310525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>
            <a:off x="8079601" y="318772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8147850" y="328107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円/楕円 27"/>
          <p:cNvSpPr>
            <a:spLocks noChangeAspect="1"/>
          </p:cNvSpPr>
          <p:nvPr/>
        </p:nvSpPr>
        <p:spPr>
          <a:xfrm>
            <a:off x="8228826" y="348055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円/楕円 28"/>
          <p:cNvSpPr>
            <a:spLocks noChangeAspect="1"/>
          </p:cNvSpPr>
          <p:nvPr/>
        </p:nvSpPr>
        <p:spPr>
          <a:xfrm>
            <a:off x="7804447" y="32960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円/楕円 29"/>
          <p:cNvSpPr>
            <a:spLocks noChangeAspect="1"/>
          </p:cNvSpPr>
          <p:nvPr/>
        </p:nvSpPr>
        <p:spPr>
          <a:xfrm>
            <a:off x="7829342" y="353051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円/楕円 30"/>
          <p:cNvSpPr>
            <a:spLocks noChangeAspect="1"/>
          </p:cNvSpPr>
          <p:nvPr/>
        </p:nvSpPr>
        <p:spPr>
          <a:xfrm>
            <a:off x="8031299" y="380364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円/楕円 31"/>
          <p:cNvSpPr>
            <a:spLocks noChangeAspect="1"/>
          </p:cNvSpPr>
          <p:nvPr/>
        </p:nvSpPr>
        <p:spPr>
          <a:xfrm>
            <a:off x="7962443" y="317728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円/楕円 32"/>
          <p:cNvSpPr>
            <a:spLocks noChangeAspect="1"/>
          </p:cNvSpPr>
          <p:nvPr/>
        </p:nvSpPr>
        <p:spPr>
          <a:xfrm>
            <a:off x="7838376" y="363041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円/楕円 33"/>
          <p:cNvSpPr>
            <a:spLocks noChangeAspect="1"/>
          </p:cNvSpPr>
          <p:nvPr/>
        </p:nvSpPr>
        <p:spPr>
          <a:xfrm>
            <a:off x="7975143" y="35004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円/楕円 34"/>
          <p:cNvSpPr>
            <a:spLocks noChangeAspect="1"/>
          </p:cNvSpPr>
          <p:nvPr/>
        </p:nvSpPr>
        <p:spPr>
          <a:xfrm>
            <a:off x="7896934" y="35573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円/楕円 35"/>
          <p:cNvSpPr>
            <a:spLocks noChangeAspect="1"/>
          </p:cNvSpPr>
          <p:nvPr/>
        </p:nvSpPr>
        <p:spPr>
          <a:xfrm>
            <a:off x="7900796" y="32700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円/楕円 36"/>
          <p:cNvSpPr>
            <a:spLocks noChangeAspect="1"/>
          </p:cNvSpPr>
          <p:nvPr/>
        </p:nvSpPr>
        <p:spPr>
          <a:xfrm>
            <a:off x="7888642" y="308006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円/楕円 37"/>
          <p:cNvSpPr>
            <a:spLocks noChangeAspect="1"/>
          </p:cNvSpPr>
          <p:nvPr/>
        </p:nvSpPr>
        <p:spPr>
          <a:xfrm>
            <a:off x="7790673" y="35028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円/楕円 38"/>
          <p:cNvSpPr>
            <a:spLocks noChangeAspect="1"/>
          </p:cNvSpPr>
          <p:nvPr/>
        </p:nvSpPr>
        <p:spPr>
          <a:xfrm>
            <a:off x="8229321" y="331123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円/楕円 39"/>
          <p:cNvSpPr>
            <a:spLocks noChangeAspect="1"/>
          </p:cNvSpPr>
          <p:nvPr/>
        </p:nvSpPr>
        <p:spPr>
          <a:xfrm>
            <a:off x="7921908" y="376025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円/楕円 40"/>
          <p:cNvSpPr>
            <a:spLocks noChangeAspect="1"/>
          </p:cNvSpPr>
          <p:nvPr/>
        </p:nvSpPr>
        <p:spPr>
          <a:xfrm>
            <a:off x="7826961" y="319452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円/楕円 41"/>
          <p:cNvSpPr>
            <a:spLocks noChangeAspect="1"/>
          </p:cNvSpPr>
          <p:nvPr/>
        </p:nvSpPr>
        <p:spPr>
          <a:xfrm>
            <a:off x="7970080" y="300273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円/楕円 42"/>
          <p:cNvSpPr>
            <a:spLocks noChangeAspect="1"/>
          </p:cNvSpPr>
          <p:nvPr/>
        </p:nvSpPr>
        <p:spPr>
          <a:xfrm>
            <a:off x="8025982" y="368680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円/楕円 43"/>
          <p:cNvSpPr>
            <a:spLocks noChangeAspect="1"/>
          </p:cNvSpPr>
          <p:nvPr/>
        </p:nvSpPr>
        <p:spPr>
          <a:xfrm>
            <a:off x="8135718" y="373723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円/楕円 44"/>
          <p:cNvSpPr>
            <a:spLocks noChangeAspect="1"/>
          </p:cNvSpPr>
          <p:nvPr/>
        </p:nvSpPr>
        <p:spPr>
          <a:xfrm>
            <a:off x="8049381" y="307458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円/楕円 45"/>
          <p:cNvSpPr>
            <a:spLocks noChangeAspect="1"/>
          </p:cNvSpPr>
          <p:nvPr/>
        </p:nvSpPr>
        <p:spPr>
          <a:xfrm>
            <a:off x="8159342" y="308905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円/楕円 46"/>
          <p:cNvSpPr>
            <a:spLocks noChangeAspect="1"/>
          </p:cNvSpPr>
          <p:nvPr/>
        </p:nvSpPr>
        <p:spPr>
          <a:xfrm>
            <a:off x="8174413" y="365252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円/楕円 47"/>
          <p:cNvSpPr>
            <a:spLocks noChangeAspect="1"/>
          </p:cNvSpPr>
          <p:nvPr/>
        </p:nvSpPr>
        <p:spPr>
          <a:xfrm>
            <a:off x="7792515" y="34148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円/楕円 48"/>
          <p:cNvSpPr>
            <a:spLocks noChangeAspect="1"/>
          </p:cNvSpPr>
          <p:nvPr/>
        </p:nvSpPr>
        <p:spPr>
          <a:xfrm>
            <a:off x="8211719" y="319601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円/楕円 49"/>
          <p:cNvSpPr>
            <a:spLocks noChangeAspect="1"/>
          </p:cNvSpPr>
          <p:nvPr/>
        </p:nvSpPr>
        <p:spPr>
          <a:xfrm>
            <a:off x="7872920" y="36846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円/楕円 50"/>
          <p:cNvSpPr>
            <a:spLocks noChangeAspect="1"/>
          </p:cNvSpPr>
          <p:nvPr/>
        </p:nvSpPr>
        <p:spPr>
          <a:xfrm>
            <a:off x="8057967" y="330268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右矢印 51"/>
          <p:cNvSpPr/>
          <p:nvPr/>
        </p:nvSpPr>
        <p:spPr>
          <a:xfrm>
            <a:off x="6057567" y="2872446"/>
            <a:ext cx="677348" cy="678597"/>
          </a:xfrm>
          <a:prstGeom prst="rightArrow">
            <a:avLst/>
          </a:prstGeom>
          <a:solidFill>
            <a:srgbClr val="808DA9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右矢印 52"/>
          <p:cNvSpPr/>
          <p:nvPr/>
        </p:nvSpPr>
        <p:spPr>
          <a:xfrm flipH="1">
            <a:off x="6999787" y="3147233"/>
            <a:ext cx="692507" cy="678597"/>
          </a:xfrm>
          <a:prstGeom prst="rightArrow">
            <a:avLst/>
          </a:prstGeom>
          <a:solidFill>
            <a:srgbClr val="808DA9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円/楕円 53"/>
          <p:cNvSpPr>
            <a:spLocks noChangeAspect="1"/>
          </p:cNvSpPr>
          <p:nvPr/>
        </p:nvSpPr>
        <p:spPr>
          <a:xfrm>
            <a:off x="7866809" y="347855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円/楕円 54"/>
          <p:cNvSpPr>
            <a:spLocks noChangeAspect="1"/>
          </p:cNvSpPr>
          <p:nvPr/>
        </p:nvSpPr>
        <p:spPr>
          <a:xfrm>
            <a:off x="7979592" y="360008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円/楕円 55"/>
          <p:cNvSpPr>
            <a:spLocks noChangeAspect="1"/>
          </p:cNvSpPr>
          <p:nvPr/>
        </p:nvSpPr>
        <p:spPr>
          <a:xfrm>
            <a:off x="7867914" y="33880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円/楕円 56"/>
          <p:cNvSpPr>
            <a:spLocks noChangeAspect="1"/>
          </p:cNvSpPr>
          <p:nvPr/>
        </p:nvSpPr>
        <p:spPr>
          <a:xfrm>
            <a:off x="7989212" y="370995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円/楕円 57"/>
          <p:cNvSpPr>
            <a:spLocks noChangeAspect="1"/>
          </p:cNvSpPr>
          <p:nvPr/>
        </p:nvSpPr>
        <p:spPr>
          <a:xfrm>
            <a:off x="8127248" y="335119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円/楕円 58"/>
          <p:cNvSpPr>
            <a:spLocks noChangeAspect="1"/>
          </p:cNvSpPr>
          <p:nvPr/>
        </p:nvSpPr>
        <p:spPr>
          <a:xfrm>
            <a:off x="7981091" y="334039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円/楕円 59"/>
          <p:cNvSpPr>
            <a:spLocks noChangeAspect="1"/>
          </p:cNvSpPr>
          <p:nvPr/>
        </p:nvSpPr>
        <p:spPr>
          <a:xfrm>
            <a:off x="8164059" y="332857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円/楕円 60"/>
          <p:cNvSpPr>
            <a:spLocks noChangeAspect="1"/>
          </p:cNvSpPr>
          <p:nvPr/>
        </p:nvSpPr>
        <p:spPr>
          <a:xfrm>
            <a:off x="7966672" y="310452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円/楕円 61"/>
          <p:cNvSpPr>
            <a:spLocks noChangeAspect="1"/>
          </p:cNvSpPr>
          <p:nvPr/>
        </p:nvSpPr>
        <p:spPr>
          <a:xfrm>
            <a:off x="8079471" y="301318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円/楕円 62"/>
          <p:cNvSpPr>
            <a:spLocks noChangeAspect="1"/>
          </p:cNvSpPr>
          <p:nvPr/>
        </p:nvSpPr>
        <p:spPr>
          <a:xfrm>
            <a:off x="8002108" y="324976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円/楕円 63"/>
          <p:cNvSpPr>
            <a:spLocks noChangeAspect="1"/>
          </p:cNvSpPr>
          <p:nvPr/>
        </p:nvSpPr>
        <p:spPr>
          <a:xfrm>
            <a:off x="5444703" y="302785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円/楕円 64"/>
          <p:cNvSpPr>
            <a:spLocks noChangeAspect="1"/>
          </p:cNvSpPr>
          <p:nvPr/>
        </p:nvSpPr>
        <p:spPr>
          <a:xfrm>
            <a:off x="5533603" y="317185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円/楕円 65"/>
          <p:cNvSpPr>
            <a:spLocks noChangeAspect="1"/>
          </p:cNvSpPr>
          <p:nvPr/>
        </p:nvSpPr>
        <p:spPr>
          <a:xfrm>
            <a:off x="5686309" y="330027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円/楕円 66"/>
          <p:cNvSpPr>
            <a:spLocks noChangeAspect="1"/>
          </p:cNvSpPr>
          <p:nvPr/>
        </p:nvSpPr>
        <p:spPr>
          <a:xfrm>
            <a:off x="5588703" y="302785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円/楕円 67"/>
          <p:cNvSpPr>
            <a:spLocks noChangeAspect="1"/>
          </p:cNvSpPr>
          <p:nvPr/>
        </p:nvSpPr>
        <p:spPr>
          <a:xfrm>
            <a:off x="5753803" y="318025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円/楕円 68"/>
          <p:cNvSpPr>
            <a:spLocks noChangeAspect="1"/>
          </p:cNvSpPr>
          <p:nvPr/>
        </p:nvSpPr>
        <p:spPr>
          <a:xfrm>
            <a:off x="5800652" y="330153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円/楕円 69"/>
          <p:cNvSpPr>
            <a:spLocks noChangeAspect="1"/>
          </p:cNvSpPr>
          <p:nvPr/>
        </p:nvSpPr>
        <p:spPr>
          <a:xfrm>
            <a:off x="5815822" y="314195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円/楕円 70"/>
          <p:cNvSpPr>
            <a:spLocks noChangeAspect="1"/>
          </p:cNvSpPr>
          <p:nvPr/>
        </p:nvSpPr>
        <p:spPr>
          <a:xfrm>
            <a:off x="5640879" y="317880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円/楕円 71"/>
          <p:cNvSpPr>
            <a:spLocks noChangeAspect="1"/>
          </p:cNvSpPr>
          <p:nvPr/>
        </p:nvSpPr>
        <p:spPr>
          <a:xfrm>
            <a:off x="5659929" y="340603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円/楕円 72"/>
          <p:cNvSpPr>
            <a:spLocks noChangeAspect="1"/>
          </p:cNvSpPr>
          <p:nvPr/>
        </p:nvSpPr>
        <p:spPr>
          <a:xfrm>
            <a:off x="5453782" y="29006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円/楕円 73"/>
          <p:cNvSpPr>
            <a:spLocks noChangeAspect="1"/>
          </p:cNvSpPr>
          <p:nvPr/>
        </p:nvSpPr>
        <p:spPr>
          <a:xfrm>
            <a:off x="5719711" y="319909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円/楕円 74"/>
          <p:cNvSpPr>
            <a:spLocks noChangeAspect="1"/>
          </p:cNvSpPr>
          <p:nvPr/>
        </p:nvSpPr>
        <p:spPr>
          <a:xfrm>
            <a:off x="5598304" y="285722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円/楕円 75"/>
          <p:cNvSpPr>
            <a:spLocks noChangeAspect="1"/>
          </p:cNvSpPr>
          <p:nvPr/>
        </p:nvSpPr>
        <p:spPr>
          <a:xfrm>
            <a:off x="5675812" y="29396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円/楕円 76"/>
          <p:cNvSpPr>
            <a:spLocks noChangeAspect="1"/>
          </p:cNvSpPr>
          <p:nvPr/>
        </p:nvSpPr>
        <p:spPr>
          <a:xfrm>
            <a:off x="5744061" y="303304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円/楕円 77"/>
          <p:cNvSpPr>
            <a:spLocks noChangeAspect="1"/>
          </p:cNvSpPr>
          <p:nvPr/>
        </p:nvSpPr>
        <p:spPr>
          <a:xfrm>
            <a:off x="5825037" y="323252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円/楕円 78"/>
          <p:cNvSpPr>
            <a:spLocks noChangeAspect="1"/>
          </p:cNvSpPr>
          <p:nvPr/>
        </p:nvSpPr>
        <p:spPr>
          <a:xfrm>
            <a:off x="5400658" y="304799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円/楕円 79"/>
          <p:cNvSpPr>
            <a:spLocks noChangeAspect="1"/>
          </p:cNvSpPr>
          <p:nvPr/>
        </p:nvSpPr>
        <p:spPr>
          <a:xfrm>
            <a:off x="5425553" y="328248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5627510" y="355561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5558654" y="292925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5434587" y="338238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4" name="円/楕円 83"/>
          <p:cNvSpPr>
            <a:spLocks noChangeAspect="1"/>
          </p:cNvSpPr>
          <p:nvPr/>
        </p:nvSpPr>
        <p:spPr>
          <a:xfrm>
            <a:off x="5571354" y="325244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5" name="円/楕円 84"/>
          <p:cNvSpPr>
            <a:spLocks noChangeAspect="1"/>
          </p:cNvSpPr>
          <p:nvPr/>
        </p:nvSpPr>
        <p:spPr>
          <a:xfrm>
            <a:off x="5493145" y="330934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6" name="円/楕円 85"/>
          <p:cNvSpPr>
            <a:spLocks noChangeAspect="1"/>
          </p:cNvSpPr>
          <p:nvPr/>
        </p:nvSpPr>
        <p:spPr>
          <a:xfrm>
            <a:off x="5497007" y="302203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5484853" y="283203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" name="円/楕円 87"/>
          <p:cNvSpPr>
            <a:spLocks noChangeAspect="1"/>
          </p:cNvSpPr>
          <p:nvPr/>
        </p:nvSpPr>
        <p:spPr>
          <a:xfrm>
            <a:off x="5386884" y="325486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円/楕円 88"/>
          <p:cNvSpPr>
            <a:spLocks noChangeAspect="1"/>
          </p:cNvSpPr>
          <p:nvPr/>
        </p:nvSpPr>
        <p:spPr>
          <a:xfrm>
            <a:off x="5825532" y="306320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0" name="円/楕円 89"/>
          <p:cNvSpPr>
            <a:spLocks noChangeAspect="1"/>
          </p:cNvSpPr>
          <p:nvPr/>
        </p:nvSpPr>
        <p:spPr>
          <a:xfrm>
            <a:off x="5518119" y="351222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円/楕円 90"/>
          <p:cNvSpPr>
            <a:spLocks noChangeAspect="1"/>
          </p:cNvSpPr>
          <p:nvPr/>
        </p:nvSpPr>
        <p:spPr>
          <a:xfrm>
            <a:off x="5423172" y="294649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" name="円/楕円 91"/>
          <p:cNvSpPr>
            <a:spLocks noChangeAspect="1"/>
          </p:cNvSpPr>
          <p:nvPr/>
        </p:nvSpPr>
        <p:spPr>
          <a:xfrm>
            <a:off x="5566291" y="275470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円/楕円 92"/>
          <p:cNvSpPr>
            <a:spLocks noChangeAspect="1"/>
          </p:cNvSpPr>
          <p:nvPr/>
        </p:nvSpPr>
        <p:spPr>
          <a:xfrm>
            <a:off x="5622193" y="34387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円/楕円 93"/>
          <p:cNvSpPr>
            <a:spLocks noChangeAspect="1"/>
          </p:cNvSpPr>
          <p:nvPr/>
        </p:nvSpPr>
        <p:spPr>
          <a:xfrm>
            <a:off x="5731929" y="348920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円/楕円 94"/>
          <p:cNvSpPr>
            <a:spLocks noChangeAspect="1"/>
          </p:cNvSpPr>
          <p:nvPr/>
        </p:nvSpPr>
        <p:spPr>
          <a:xfrm>
            <a:off x="5645592" y="282655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円/楕円 95"/>
          <p:cNvSpPr>
            <a:spLocks noChangeAspect="1"/>
          </p:cNvSpPr>
          <p:nvPr/>
        </p:nvSpPr>
        <p:spPr>
          <a:xfrm>
            <a:off x="5755553" y="284102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円/楕円 96"/>
          <p:cNvSpPr>
            <a:spLocks noChangeAspect="1"/>
          </p:cNvSpPr>
          <p:nvPr/>
        </p:nvSpPr>
        <p:spPr>
          <a:xfrm>
            <a:off x="5770624" y="34044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円/楕円 97"/>
          <p:cNvSpPr>
            <a:spLocks noChangeAspect="1"/>
          </p:cNvSpPr>
          <p:nvPr/>
        </p:nvSpPr>
        <p:spPr>
          <a:xfrm>
            <a:off x="5388726" y="31668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円/楕円 98"/>
          <p:cNvSpPr>
            <a:spLocks noChangeAspect="1"/>
          </p:cNvSpPr>
          <p:nvPr/>
        </p:nvSpPr>
        <p:spPr>
          <a:xfrm>
            <a:off x="5807930" y="294798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円/楕円 99"/>
          <p:cNvSpPr>
            <a:spLocks noChangeAspect="1"/>
          </p:cNvSpPr>
          <p:nvPr/>
        </p:nvSpPr>
        <p:spPr>
          <a:xfrm>
            <a:off x="5469131" y="343661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>
          <a:xfrm>
            <a:off x="5654178" y="30546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" name="円/楕円 101"/>
          <p:cNvSpPr>
            <a:spLocks noChangeAspect="1"/>
          </p:cNvSpPr>
          <p:nvPr/>
        </p:nvSpPr>
        <p:spPr>
          <a:xfrm>
            <a:off x="5463020" y="323052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" name="円/楕円 102"/>
          <p:cNvSpPr>
            <a:spLocks noChangeAspect="1"/>
          </p:cNvSpPr>
          <p:nvPr/>
        </p:nvSpPr>
        <p:spPr>
          <a:xfrm>
            <a:off x="5575803" y="335205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4" name="円/楕円 103"/>
          <p:cNvSpPr>
            <a:spLocks noChangeAspect="1"/>
          </p:cNvSpPr>
          <p:nvPr/>
        </p:nvSpPr>
        <p:spPr>
          <a:xfrm>
            <a:off x="5464125" y="31400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5" name="円/楕円 104"/>
          <p:cNvSpPr>
            <a:spLocks noChangeAspect="1"/>
          </p:cNvSpPr>
          <p:nvPr/>
        </p:nvSpPr>
        <p:spPr>
          <a:xfrm>
            <a:off x="5585423" y="34619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6" name="円/楕円 105"/>
          <p:cNvSpPr>
            <a:spLocks noChangeAspect="1"/>
          </p:cNvSpPr>
          <p:nvPr/>
        </p:nvSpPr>
        <p:spPr>
          <a:xfrm>
            <a:off x="5723459" y="310316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7" name="円/楕円 106"/>
          <p:cNvSpPr>
            <a:spLocks noChangeAspect="1"/>
          </p:cNvSpPr>
          <p:nvPr/>
        </p:nvSpPr>
        <p:spPr>
          <a:xfrm>
            <a:off x="5577302" y="30923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8" name="円/楕円 107"/>
          <p:cNvSpPr>
            <a:spLocks noChangeAspect="1"/>
          </p:cNvSpPr>
          <p:nvPr/>
        </p:nvSpPr>
        <p:spPr>
          <a:xfrm>
            <a:off x="5760270" y="308054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9" name="円/楕円 108"/>
          <p:cNvSpPr>
            <a:spLocks noChangeAspect="1"/>
          </p:cNvSpPr>
          <p:nvPr/>
        </p:nvSpPr>
        <p:spPr>
          <a:xfrm>
            <a:off x="5562883" y="285649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675682" y="276515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5598319" y="300173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556951" y="4560443"/>
            <a:ext cx="34163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素過程の重ね合わせ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粒子探索等</a:t>
            </a:r>
            <a:endParaRPr kumimoji="1" lang="ja-JP" altLang="en-US" sz="2800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5462283" y="4560443"/>
            <a:ext cx="3057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2800" dirty="0" smtClean="0"/>
              <a:t>統計力学系の生成</a:t>
            </a:r>
            <a:endParaRPr lang="en-US" altLang="ja-JP" sz="2800" dirty="0" smtClean="0"/>
          </a:p>
          <a:p>
            <a:pPr algn="r"/>
            <a:r>
              <a:rPr kumimoji="1" lang="ja-JP" altLang="en-US" sz="2800" dirty="0" smtClean="0"/>
              <a:t>高温</a:t>
            </a:r>
            <a:r>
              <a:rPr kumimoji="1" lang="ja-JP" altLang="en-US" sz="2800" dirty="0"/>
              <a:t>物質</a:t>
            </a:r>
            <a:r>
              <a:rPr kumimoji="1" lang="ja-JP" altLang="en-US" sz="2800" dirty="0" smtClean="0"/>
              <a:t>の探索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7643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4934366" y="600881"/>
            <a:ext cx="3920839" cy="2449487"/>
          </a:xfrm>
          <a:prstGeom prst="roundRect">
            <a:avLst/>
          </a:prstGeom>
          <a:solidFill>
            <a:srgbClr val="FFCCCC"/>
          </a:solidFill>
          <a:ln w="127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36621" y="843755"/>
            <a:ext cx="221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重イオン衝突</a:t>
            </a:r>
            <a:endParaRPr lang="ja-JP" altLang="en-US" sz="2800" b="1" dirty="0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円/楕円 5"/>
          <p:cNvSpPr>
            <a:spLocks noChangeAspect="1"/>
          </p:cNvSpPr>
          <p:nvPr/>
        </p:nvSpPr>
        <p:spPr>
          <a:xfrm>
            <a:off x="7875386" y="213712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7964286" y="228112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円/楕円 7"/>
          <p:cNvSpPr>
            <a:spLocks noChangeAspect="1"/>
          </p:cNvSpPr>
          <p:nvPr/>
        </p:nvSpPr>
        <p:spPr>
          <a:xfrm>
            <a:off x="8116992" y="240954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円/楕円 8"/>
          <p:cNvSpPr>
            <a:spLocks noChangeAspect="1"/>
          </p:cNvSpPr>
          <p:nvPr/>
        </p:nvSpPr>
        <p:spPr>
          <a:xfrm>
            <a:off x="8019386" y="213712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円/楕円 9"/>
          <p:cNvSpPr>
            <a:spLocks noChangeAspect="1"/>
          </p:cNvSpPr>
          <p:nvPr/>
        </p:nvSpPr>
        <p:spPr>
          <a:xfrm>
            <a:off x="8184486" y="228952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円/楕円 10"/>
          <p:cNvSpPr>
            <a:spLocks noChangeAspect="1"/>
          </p:cNvSpPr>
          <p:nvPr/>
        </p:nvSpPr>
        <p:spPr>
          <a:xfrm>
            <a:off x="8231335" y="241080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円/楕円 11"/>
          <p:cNvSpPr>
            <a:spLocks noChangeAspect="1"/>
          </p:cNvSpPr>
          <p:nvPr/>
        </p:nvSpPr>
        <p:spPr>
          <a:xfrm>
            <a:off x="8246505" y="225122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8071562" y="228807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円/楕円 13"/>
          <p:cNvSpPr>
            <a:spLocks noChangeAspect="1"/>
          </p:cNvSpPr>
          <p:nvPr/>
        </p:nvSpPr>
        <p:spPr>
          <a:xfrm>
            <a:off x="8090612" y="251530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円/楕円 14"/>
          <p:cNvSpPr>
            <a:spLocks noChangeAspect="1"/>
          </p:cNvSpPr>
          <p:nvPr/>
        </p:nvSpPr>
        <p:spPr>
          <a:xfrm>
            <a:off x="7884465" y="200990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円/楕円 15"/>
          <p:cNvSpPr>
            <a:spLocks noChangeAspect="1"/>
          </p:cNvSpPr>
          <p:nvPr/>
        </p:nvSpPr>
        <p:spPr>
          <a:xfrm>
            <a:off x="8150394" y="23083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>
          <a:xfrm>
            <a:off x="8028987" y="196649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8106495" y="20489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8174744" y="214231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円/楕円 19"/>
          <p:cNvSpPr>
            <a:spLocks noChangeAspect="1"/>
          </p:cNvSpPr>
          <p:nvPr/>
        </p:nvSpPr>
        <p:spPr>
          <a:xfrm>
            <a:off x="8255720" y="23417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7831341" y="21572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7856236" y="239175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8058193" y="26648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7989337" y="203852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7865270" y="249165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>
            <a:off x="8002037" y="23617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7923828" y="24186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円/楕円 27"/>
          <p:cNvSpPr>
            <a:spLocks noChangeAspect="1"/>
          </p:cNvSpPr>
          <p:nvPr/>
        </p:nvSpPr>
        <p:spPr>
          <a:xfrm>
            <a:off x="7927690" y="213130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円/楕円 28"/>
          <p:cNvSpPr>
            <a:spLocks noChangeAspect="1"/>
          </p:cNvSpPr>
          <p:nvPr/>
        </p:nvSpPr>
        <p:spPr>
          <a:xfrm>
            <a:off x="7915536" y="19413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円/楕円 29"/>
          <p:cNvSpPr>
            <a:spLocks noChangeAspect="1"/>
          </p:cNvSpPr>
          <p:nvPr/>
        </p:nvSpPr>
        <p:spPr>
          <a:xfrm>
            <a:off x="7817567" y="236413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円/楕円 30"/>
          <p:cNvSpPr>
            <a:spLocks noChangeAspect="1"/>
          </p:cNvSpPr>
          <p:nvPr/>
        </p:nvSpPr>
        <p:spPr>
          <a:xfrm>
            <a:off x="8256215" y="217247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円/楕円 31"/>
          <p:cNvSpPr>
            <a:spLocks noChangeAspect="1"/>
          </p:cNvSpPr>
          <p:nvPr/>
        </p:nvSpPr>
        <p:spPr>
          <a:xfrm>
            <a:off x="7948802" y="262149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円/楕円 32"/>
          <p:cNvSpPr>
            <a:spLocks noChangeAspect="1"/>
          </p:cNvSpPr>
          <p:nvPr/>
        </p:nvSpPr>
        <p:spPr>
          <a:xfrm>
            <a:off x="7853855" y="20557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円/楕円 33"/>
          <p:cNvSpPr>
            <a:spLocks noChangeAspect="1"/>
          </p:cNvSpPr>
          <p:nvPr/>
        </p:nvSpPr>
        <p:spPr>
          <a:xfrm>
            <a:off x="7996974" y="186397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円/楕円 34"/>
          <p:cNvSpPr>
            <a:spLocks noChangeAspect="1"/>
          </p:cNvSpPr>
          <p:nvPr/>
        </p:nvSpPr>
        <p:spPr>
          <a:xfrm>
            <a:off x="8052876" y="254804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円/楕円 35"/>
          <p:cNvSpPr>
            <a:spLocks noChangeAspect="1"/>
          </p:cNvSpPr>
          <p:nvPr/>
        </p:nvSpPr>
        <p:spPr>
          <a:xfrm>
            <a:off x="8162612" y="259847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円/楕円 36"/>
          <p:cNvSpPr>
            <a:spLocks noChangeAspect="1"/>
          </p:cNvSpPr>
          <p:nvPr/>
        </p:nvSpPr>
        <p:spPr>
          <a:xfrm>
            <a:off x="8076275" y="193582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円/楕円 37"/>
          <p:cNvSpPr>
            <a:spLocks noChangeAspect="1"/>
          </p:cNvSpPr>
          <p:nvPr/>
        </p:nvSpPr>
        <p:spPr>
          <a:xfrm>
            <a:off x="8186236" y="19502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円/楕円 38"/>
          <p:cNvSpPr>
            <a:spLocks noChangeAspect="1"/>
          </p:cNvSpPr>
          <p:nvPr/>
        </p:nvSpPr>
        <p:spPr>
          <a:xfrm>
            <a:off x="8201307" y="25137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円/楕円 39"/>
          <p:cNvSpPr>
            <a:spLocks noChangeAspect="1"/>
          </p:cNvSpPr>
          <p:nvPr/>
        </p:nvSpPr>
        <p:spPr>
          <a:xfrm>
            <a:off x="7819409" y="227610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円/楕円 40"/>
          <p:cNvSpPr>
            <a:spLocks noChangeAspect="1"/>
          </p:cNvSpPr>
          <p:nvPr/>
        </p:nvSpPr>
        <p:spPr>
          <a:xfrm>
            <a:off x="8238613" y="205725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円/楕円 41"/>
          <p:cNvSpPr>
            <a:spLocks noChangeAspect="1"/>
          </p:cNvSpPr>
          <p:nvPr/>
        </p:nvSpPr>
        <p:spPr>
          <a:xfrm>
            <a:off x="7899814" y="254588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円/楕円 42"/>
          <p:cNvSpPr>
            <a:spLocks noChangeAspect="1"/>
          </p:cNvSpPr>
          <p:nvPr/>
        </p:nvSpPr>
        <p:spPr>
          <a:xfrm>
            <a:off x="8084861" y="216392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右矢印 43"/>
          <p:cNvSpPr/>
          <p:nvPr/>
        </p:nvSpPr>
        <p:spPr>
          <a:xfrm>
            <a:off x="6084461" y="1733686"/>
            <a:ext cx="677348" cy="678597"/>
          </a:xfrm>
          <a:prstGeom prst="rightArrow">
            <a:avLst/>
          </a:prstGeom>
          <a:solidFill>
            <a:srgbClr val="808DA9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右矢印 44"/>
          <p:cNvSpPr/>
          <p:nvPr/>
        </p:nvSpPr>
        <p:spPr>
          <a:xfrm flipH="1">
            <a:off x="7026681" y="2008473"/>
            <a:ext cx="692507" cy="678597"/>
          </a:xfrm>
          <a:prstGeom prst="rightArrow">
            <a:avLst/>
          </a:prstGeom>
          <a:solidFill>
            <a:srgbClr val="808DA9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円/楕円 45"/>
          <p:cNvSpPr>
            <a:spLocks noChangeAspect="1"/>
          </p:cNvSpPr>
          <p:nvPr/>
        </p:nvSpPr>
        <p:spPr>
          <a:xfrm>
            <a:off x="7893703" y="23397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円/楕円 46"/>
          <p:cNvSpPr>
            <a:spLocks noChangeAspect="1"/>
          </p:cNvSpPr>
          <p:nvPr/>
        </p:nvSpPr>
        <p:spPr>
          <a:xfrm>
            <a:off x="8006486" y="246132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円/楕円 47"/>
          <p:cNvSpPr>
            <a:spLocks noChangeAspect="1"/>
          </p:cNvSpPr>
          <p:nvPr/>
        </p:nvSpPr>
        <p:spPr>
          <a:xfrm>
            <a:off x="7894808" y="224930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円/楕円 48"/>
          <p:cNvSpPr>
            <a:spLocks noChangeAspect="1"/>
          </p:cNvSpPr>
          <p:nvPr/>
        </p:nvSpPr>
        <p:spPr>
          <a:xfrm>
            <a:off x="8016106" y="257119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円/楕円 49"/>
          <p:cNvSpPr>
            <a:spLocks noChangeAspect="1"/>
          </p:cNvSpPr>
          <p:nvPr/>
        </p:nvSpPr>
        <p:spPr>
          <a:xfrm>
            <a:off x="8154142" y="221243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円/楕円 50"/>
          <p:cNvSpPr>
            <a:spLocks noChangeAspect="1"/>
          </p:cNvSpPr>
          <p:nvPr/>
        </p:nvSpPr>
        <p:spPr>
          <a:xfrm>
            <a:off x="8007985" y="22016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円/楕円 51"/>
          <p:cNvSpPr>
            <a:spLocks noChangeAspect="1"/>
          </p:cNvSpPr>
          <p:nvPr/>
        </p:nvSpPr>
        <p:spPr>
          <a:xfrm>
            <a:off x="8190953" y="218981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円/楕円 52"/>
          <p:cNvSpPr>
            <a:spLocks noChangeAspect="1"/>
          </p:cNvSpPr>
          <p:nvPr/>
        </p:nvSpPr>
        <p:spPr>
          <a:xfrm>
            <a:off x="7993566" y="19657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円/楕円 53"/>
          <p:cNvSpPr>
            <a:spLocks noChangeAspect="1"/>
          </p:cNvSpPr>
          <p:nvPr/>
        </p:nvSpPr>
        <p:spPr>
          <a:xfrm>
            <a:off x="8106365" y="187442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円/楕円 54"/>
          <p:cNvSpPr>
            <a:spLocks noChangeAspect="1"/>
          </p:cNvSpPr>
          <p:nvPr/>
        </p:nvSpPr>
        <p:spPr>
          <a:xfrm>
            <a:off x="8029002" y="211100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円/楕円 55"/>
          <p:cNvSpPr>
            <a:spLocks noChangeAspect="1"/>
          </p:cNvSpPr>
          <p:nvPr/>
        </p:nvSpPr>
        <p:spPr>
          <a:xfrm>
            <a:off x="5471597" y="18890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円/楕円 56"/>
          <p:cNvSpPr>
            <a:spLocks noChangeAspect="1"/>
          </p:cNvSpPr>
          <p:nvPr/>
        </p:nvSpPr>
        <p:spPr>
          <a:xfrm>
            <a:off x="5560497" y="20330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円/楕円 57"/>
          <p:cNvSpPr>
            <a:spLocks noChangeAspect="1"/>
          </p:cNvSpPr>
          <p:nvPr/>
        </p:nvSpPr>
        <p:spPr>
          <a:xfrm>
            <a:off x="5713203" y="21615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円/楕円 58"/>
          <p:cNvSpPr>
            <a:spLocks noChangeAspect="1"/>
          </p:cNvSpPr>
          <p:nvPr/>
        </p:nvSpPr>
        <p:spPr>
          <a:xfrm>
            <a:off x="5615597" y="18890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円/楕円 59"/>
          <p:cNvSpPr>
            <a:spLocks noChangeAspect="1"/>
          </p:cNvSpPr>
          <p:nvPr/>
        </p:nvSpPr>
        <p:spPr>
          <a:xfrm>
            <a:off x="5780697" y="20414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円/楕円 60"/>
          <p:cNvSpPr>
            <a:spLocks noChangeAspect="1"/>
          </p:cNvSpPr>
          <p:nvPr/>
        </p:nvSpPr>
        <p:spPr>
          <a:xfrm>
            <a:off x="5827546" y="21627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円/楕円 61"/>
          <p:cNvSpPr>
            <a:spLocks noChangeAspect="1"/>
          </p:cNvSpPr>
          <p:nvPr/>
        </p:nvSpPr>
        <p:spPr>
          <a:xfrm>
            <a:off x="5842716" y="20031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円/楕円 62"/>
          <p:cNvSpPr>
            <a:spLocks noChangeAspect="1"/>
          </p:cNvSpPr>
          <p:nvPr/>
        </p:nvSpPr>
        <p:spPr>
          <a:xfrm>
            <a:off x="5667773" y="204004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円/楕円 63"/>
          <p:cNvSpPr>
            <a:spLocks noChangeAspect="1"/>
          </p:cNvSpPr>
          <p:nvPr/>
        </p:nvSpPr>
        <p:spPr>
          <a:xfrm>
            <a:off x="5686823" y="226727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円/楕円 64"/>
          <p:cNvSpPr>
            <a:spLocks noChangeAspect="1"/>
          </p:cNvSpPr>
          <p:nvPr/>
        </p:nvSpPr>
        <p:spPr>
          <a:xfrm>
            <a:off x="5480676" y="17618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円/楕円 65"/>
          <p:cNvSpPr>
            <a:spLocks noChangeAspect="1"/>
          </p:cNvSpPr>
          <p:nvPr/>
        </p:nvSpPr>
        <p:spPr>
          <a:xfrm>
            <a:off x="5746605" y="20603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円/楕円 66"/>
          <p:cNvSpPr>
            <a:spLocks noChangeAspect="1"/>
          </p:cNvSpPr>
          <p:nvPr/>
        </p:nvSpPr>
        <p:spPr>
          <a:xfrm>
            <a:off x="5625198" y="171846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円/楕円 67"/>
          <p:cNvSpPr>
            <a:spLocks noChangeAspect="1"/>
          </p:cNvSpPr>
          <p:nvPr/>
        </p:nvSpPr>
        <p:spPr>
          <a:xfrm>
            <a:off x="5702706" y="18009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円/楕円 68"/>
          <p:cNvSpPr>
            <a:spLocks noChangeAspect="1"/>
          </p:cNvSpPr>
          <p:nvPr/>
        </p:nvSpPr>
        <p:spPr>
          <a:xfrm>
            <a:off x="5770955" y="18942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円/楕円 69"/>
          <p:cNvSpPr>
            <a:spLocks noChangeAspect="1"/>
          </p:cNvSpPr>
          <p:nvPr/>
        </p:nvSpPr>
        <p:spPr>
          <a:xfrm>
            <a:off x="5851931" y="20937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円/楕円 70"/>
          <p:cNvSpPr>
            <a:spLocks noChangeAspect="1"/>
          </p:cNvSpPr>
          <p:nvPr/>
        </p:nvSpPr>
        <p:spPr>
          <a:xfrm>
            <a:off x="5427552" y="19092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円/楕円 71"/>
          <p:cNvSpPr>
            <a:spLocks noChangeAspect="1"/>
          </p:cNvSpPr>
          <p:nvPr/>
        </p:nvSpPr>
        <p:spPr>
          <a:xfrm>
            <a:off x="5452447" y="214372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円/楕円 72"/>
          <p:cNvSpPr>
            <a:spLocks noChangeAspect="1"/>
          </p:cNvSpPr>
          <p:nvPr/>
        </p:nvSpPr>
        <p:spPr>
          <a:xfrm>
            <a:off x="5654404" y="24168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円/楕円 73"/>
          <p:cNvSpPr>
            <a:spLocks noChangeAspect="1"/>
          </p:cNvSpPr>
          <p:nvPr/>
        </p:nvSpPr>
        <p:spPr>
          <a:xfrm>
            <a:off x="5585548" y="179049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円/楕円 74"/>
          <p:cNvSpPr>
            <a:spLocks noChangeAspect="1"/>
          </p:cNvSpPr>
          <p:nvPr/>
        </p:nvSpPr>
        <p:spPr>
          <a:xfrm>
            <a:off x="5461481" y="224362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円/楕円 75"/>
          <p:cNvSpPr>
            <a:spLocks noChangeAspect="1"/>
          </p:cNvSpPr>
          <p:nvPr/>
        </p:nvSpPr>
        <p:spPr>
          <a:xfrm>
            <a:off x="5598248" y="211368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円/楕円 76"/>
          <p:cNvSpPr>
            <a:spLocks noChangeAspect="1"/>
          </p:cNvSpPr>
          <p:nvPr/>
        </p:nvSpPr>
        <p:spPr>
          <a:xfrm>
            <a:off x="5520039" y="21705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円/楕円 77"/>
          <p:cNvSpPr>
            <a:spLocks noChangeAspect="1"/>
          </p:cNvSpPr>
          <p:nvPr/>
        </p:nvSpPr>
        <p:spPr>
          <a:xfrm>
            <a:off x="5523901" y="18832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円/楕円 78"/>
          <p:cNvSpPr>
            <a:spLocks noChangeAspect="1"/>
          </p:cNvSpPr>
          <p:nvPr/>
        </p:nvSpPr>
        <p:spPr>
          <a:xfrm>
            <a:off x="5511747" y="169327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円/楕円 79"/>
          <p:cNvSpPr>
            <a:spLocks noChangeAspect="1"/>
          </p:cNvSpPr>
          <p:nvPr/>
        </p:nvSpPr>
        <p:spPr>
          <a:xfrm>
            <a:off x="5413778" y="211610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5852426" y="19244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5545013" y="23734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5450066" y="180773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4" name="円/楕円 83"/>
          <p:cNvSpPr>
            <a:spLocks noChangeAspect="1"/>
          </p:cNvSpPr>
          <p:nvPr/>
        </p:nvSpPr>
        <p:spPr>
          <a:xfrm>
            <a:off x="5593185" y="161594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5" name="円/楕円 84"/>
          <p:cNvSpPr>
            <a:spLocks noChangeAspect="1"/>
          </p:cNvSpPr>
          <p:nvPr/>
        </p:nvSpPr>
        <p:spPr>
          <a:xfrm>
            <a:off x="5649087" y="230001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6" name="円/楕円 85"/>
          <p:cNvSpPr>
            <a:spLocks noChangeAspect="1"/>
          </p:cNvSpPr>
          <p:nvPr/>
        </p:nvSpPr>
        <p:spPr>
          <a:xfrm>
            <a:off x="5758823" y="23504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5672486" y="16877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" name="円/楕円 87"/>
          <p:cNvSpPr>
            <a:spLocks noChangeAspect="1"/>
          </p:cNvSpPr>
          <p:nvPr/>
        </p:nvSpPr>
        <p:spPr>
          <a:xfrm>
            <a:off x="5782447" y="17022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円/楕円 88"/>
          <p:cNvSpPr>
            <a:spLocks noChangeAspect="1"/>
          </p:cNvSpPr>
          <p:nvPr/>
        </p:nvSpPr>
        <p:spPr>
          <a:xfrm>
            <a:off x="5797518" y="22657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0" name="円/楕円 89"/>
          <p:cNvSpPr>
            <a:spLocks noChangeAspect="1"/>
          </p:cNvSpPr>
          <p:nvPr/>
        </p:nvSpPr>
        <p:spPr>
          <a:xfrm>
            <a:off x="5415620" y="202807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円/楕円 90"/>
          <p:cNvSpPr>
            <a:spLocks noChangeAspect="1"/>
          </p:cNvSpPr>
          <p:nvPr/>
        </p:nvSpPr>
        <p:spPr>
          <a:xfrm>
            <a:off x="5834824" y="180922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" name="円/楕円 91"/>
          <p:cNvSpPr>
            <a:spLocks noChangeAspect="1"/>
          </p:cNvSpPr>
          <p:nvPr/>
        </p:nvSpPr>
        <p:spPr>
          <a:xfrm>
            <a:off x="5496025" y="229785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円/楕円 92"/>
          <p:cNvSpPr>
            <a:spLocks noChangeAspect="1"/>
          </p:cNvSpPr>
          <p:nvPr/>
        </p:nvSpPr>
        <p:spPr>
          <a:xfrm>
            <a:off x="5681072" y="191589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円/楕円 93"/>
          <p:cNvSpPr>
            <a:spLocks noChangeAspect="1"/>
          </p:cNvSpPr>
          <p:nvPr/>
        </p:nvSpPr>
        <p:spPr>
          <a:xfrm>
            <a:off x="5489914" y="20917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円/楕円 94"/>
          <p:cNvSpPr>
            <a:spLocks noChangeAspect="1"/>
          </p:cNvSpPr>
          <p:nvPr/>
        </p:nvSpPr>
        <p:spPr>
          <a:xfrm>
            <a:off x="5602697" y="221329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円/楕円 95"/>
          <p:cNvSpPr>
            <a:spLocks noChangeAspect="1"/>
          </p:cNvSpPr>
          <p:nvPr/>
        </p:nvSpPr>
        <p:spPr>
          <a:xfrm>
            <a:off x="5491019" y="20012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円/楕円 96"/>
          <p:cNvSpPr>
            <a:spLocks noChangeAspect="1"/>
          </p:cNvSpPr>
          <p:nvPr/>
        </p:nvSpPr>
        <p:spPr>
          <a:xfrm>
            <a:off x="5612317" y="23231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円/楕円 97"/>
          <p:cNvSpPr>
            <a:spLocks noChangeAspect="1"/>
          </p:cNvSpPr>
          <p:nvPr/>
        </p:nvSpPr>
        <p:spPr>
          <a:xfrm>
            <a:off x="5750353" y="196440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円/楕円 98"/>
          <p:cNvSpPr>
            <a:spLocks noChangeAspect="1"/>
          </p:cNvSpPr>
          <p:nvPr/>
        </p:nvSpPr>
        <p:spPr>
          <a:xfrm>
            <a:off x="5604196" y="195360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円/楕円 99"/>
          <p:cNvSpPr>
            <a:spLocks noChangeAspect="1"/>
          </p:cNvSpPr>
          <p:nvPr/>
        </p:nvSpPr>
        <p:spPr>
          <a:xfrm>
            <a:off x="5787164" y="19417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>
          <a:xfrm>
            <a:off x="5589777" y="17177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" name="円/楕円 101"/>
          <p:cNvSpPr>
            <a:spLocks noChangeAspect="1"/>
          </p:cNvSpPr>
          <p:nvPr/>
        </p:nvSpPr>
        <p:spPr>
          <a:xfrm>
            <a:off x="5702576" y="162639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" name="円/楕円 102"/>
          <p:cNvSpPr>
            <a:spLocks noChangeAspect="1"/>
          </p:cNvSpPr>
          <p:nvPr/>
        </p:nvSpPr>
        <p:spPr>
          <a:xfrm>
            <a:off x="5625213" y="18629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6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4934366" y="600881"/>
            <a:ext cx="3920839" cy="2449487"/>
          </a:xfrm>
          <a:prstGeom prst="roundRect">
            <a:avLst/>
          </a:prstGeom>
          <a:solidFill>
            <a:srgbClr val="FFCCCC"/>
          </a:solidFill>
          <a:ln w="127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36621" y="843755"/>
            <a:ext cx="221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重イオン衝突</a:t>
            </a:r>
            <a:endParaRPr lang="ja-JP" altLang="en-US" sz="2800" b="1" dirty="0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円/楕円 5"/>
          <p:cNvSpPr>
            <a:spLocks noChangeAspect="1"/>
          </p:cNvSpPr>
          <p:nvPr/>
        </p:nvSpPr>
        <p:spPr>
          <a:xfrm>
            <a:off x="7875386" y="213712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7964286" y="228112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円/楕円 7"/>
          <p:cNvSpPr>
            <a:spLocks noChangeAspect="1"/>
          </p:cNvSpPr>
          <p:nvPr/>
        </p:nvSpPr>
        <p:spPr>
          <a:xfrm>
            <a:off x="8116992" y="240954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円/楕円 8"/>
          <p:cNvSpPr>
            <a:spLocks noChangeAspect="1"/>
          </p:cNvSpPr>
          <p:nvPr/>
        </p:nvSpPr>
        <p:spPr>
          <a:xfrm>
            <a:off x="8019386" y="213712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円/楕円 9"/>
          <p:cNvSpPr>
            <a:spLocks noChangeAspect="1"/>
          </p:cNvSpPr>
          <p:nvPr/>
        </p:nvSpPr>
        <p:spPr>
          <a:xfrm>
            <a:off x="8184486" y="228952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円/楕円 10"/>
          <p:cNvSpPr>
            <a:spLocks noChangeAspect="1"/>
          </p:cNvSpPr>
          <p:nvPr/>
        </p:nvSpPr>
        <p:spPr>
          <a:xfrm>
            <a:off x="8231335" y="241080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円/楕円 11"/>
          <p:cNvSpPr>
            <a:spLocks noChangeAspect="1"/>
          </p:cNvSpPr>
          <p:nvPr/>
        </p:nvSpPr>
        <p:spPr>
          <a:xfrm>
            <a:off x="8246505" y="225122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8071562" y="228807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円/楕円 13"/>
          <p:cNvSpPr>
            <a:spLocks noChangeAspect="1"/>
          </p:cNvSpPr>
          <p:nvPr/>
        </p:nvSpPr>
        <p:spPr>
          <a:xfrm>
            <a:off x="8090612" y="251530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円/楕円 14"/>
          <p:cNvSpPr>
            <a:spLocks noChangeAspect="1"/>
          </p:cNvSpPr>
          <p:nvPr/>
        </p:nvSpPr>
        <p:spPr>
          <a:xfrm>
            <a:off x="7884465" y="200990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円/楕円 15"/>
          <p:cNvSpPr>
            <a:spLocks noChangeAspect="1"/>
          </p:cNvSpPr>
          <p:nvPr/>
        </p:nvSpPr>
        <p:spPr>
          <a:xfrm>
            <a:off x="8150394" y="23083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>
          <a:xfrm>
            <a:off x="8028987" y="196649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8106495" y="20489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8174744" y="214231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円/楕円 19"/>
          <p:cNvSpPr>
            <a:spLocks noChangeAspect="1"/>
          </p:cNvSpPr>
          <p:nvPr/>
        </p:nvSpPr>
        <p:spPr>
          <a:xfrm>
            <a:off x="8255720" y="23417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7831341" y="21572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7856236" y="239175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8058193" y="26648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7989337" y="203852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7865270" y="249165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>
            <a:off x="8002037" y="236171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7923828" y="24186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円/楕円 27"/>
          <p:cNvSpPr>
            <a:spLocks noChangeAspect="1"/>
          </p:cNvSpPr>
          <p:nvPr/>
        </p:nvSpPr>
        <p:spPr>
          <a:xfrm>
            <a:off x="7927690" y="213130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円/楕円 28"/>
          <p:cNvSpPr>
            <a:spLocks noChangeAspect="1"/>
          </p:cNvSpPr>
          <p:nvPr/>
        </p:nvSpPr>
        <p:spPr>
          <a:xfrm>
            <a:off x="7915536" y="19413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円/楕円 29"/>
          <p:cNvSpPr>
            <a:spLocks noChangeAspect="1"/>
          </p:cNvSpPr>
          <p:nvPr/>
        </p:nvSpPr>
        <p:spPr>
          <a:xfrm>
            <a:off x="7817567" y="236413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円/楕円 30"/>
          <p:cNvSpPr>
            <a:spLocks noChangeAspect="1"/>
          </p:cNvSpPr>
          <p:nvPr/>
        </p:nvSpPr>
        <p:spPr>
          <a:xfrm>
            <a:off x="8256215" y="217247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円/楕円 31"/>
          <p:cNvSpPr>
            <a:spLocks noChangeAspect="1"/>
          </p:cNvSpPr>
          <p:nvPr/>
        </p:nvSpPr>
        <p:spPr>
          <a:xfrm>
            <a:off x="7948802" y="262149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円/楕円 32"/>
          <p:cNvSpPr>
            <a:spLocks noChangeAspect="1"/>
          </p:cNvSpPr>
          <p:nvPr/>
        </p:nvSpPr>
        <p:spPr>
          <a:xfrm>
            <a:off x="7853855" y="205576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円/楕円 33"/>
          <p:cNvSpPr>
            <a:spLocks noChangeAspect="1"/>
          </p:cNvSpPr>
          <p:nvPr/>
        </p:nvSpPr>
        <p:spPr>
          <a:xfrm>
            <a:off x="7996974" y="186397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円/楕円 34"/>
          <p:cNvSpPr>
            <a:spLocks noChangeAspect="1"/>
          </p:cNvSpPr>
          <p:nvPr/>
        </p:nvSpPr>
        <p:spPr>
          <a:xfrm>
            <a:off x="8052876" y="254804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円/楕円 35"/>
          <p:cNvSpPr>
            <a:spLocks noChangeAspect="1"/>
          </p:cNvSpPr>
          <p:nvPr/>
        </p:nvSpPr>
        <p:spPr>
          <a:xfrm>
            <a:off x="8162612" y="259847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円/楕円 36"/>
          <p:cNvSpPr>
            <a:spLocks noChangeAspect="1"/>
          </p:cNvSpPr>
          <p:nvPr/>
        </p:nvSpPr>
        <p:spPr>
          <a:xfrm>
            <a:off x="8076275" y="193582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円/楕円 37"/>
          <p:cNvSpPr>
            <a:spLocks noChangeAspect="1"/>
          </p:cNvSpPr>
          <p:nvPr/>
        </p:nvSpPr>
        <p:spPr>
          <a:xfrm>
            <a:off x="8186236" y="19502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円/楕円 38"/>
          <p:cNvSpPr>
            <a:spLocks noChangeAspect="1"/>
          </p:cNvSpPr>
          <p:nvPr/>
        </p:nvSpPr>
        <p:spPr>
          <a:xfrm>
            <a:off x="8201307" y="25137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円/楕円 39"/>
          <p:cNvSpPr>
            <a:spLocks noChangeAspect="1"/>
          </p:cNvSpPr>
          <p:nvPr/>
        </p:nvSpPr>
        <p:spPr>
          <a:xfrm>
            <a:off x="7819409" y="227610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円/楕円 40"/>
          <p:cNvSpPr>
            <a:spLocks noChangeAspect="1"/>
          </p:cNvSpPr>
          <p:nvPr/>
        </p:nvSpPr>
        <p:spPr>
          <a:xfrm>
            <a:off x="8238613" y="205725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円/楕円 41"/>
          <p:cNvSpPr>
            <a:spLocks noChangeAspect="1"/>
          </p:cNvSpPr>
          <p:nvPr/>
        </p:nvSpPr>
        <p:spPr>
          <a:xfrm>
            <a:off x="7899814" y="254588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円/楕円 42"/>
          <p:cNvSpPr>
            <a:spLocks noChangeAspect="1"/>
          </p:cNvSpPr>
          <p:nvPr/>
        </p:nvSpPr>
        <p:spPr>
          <a:xfrm>
            <a:off x="8084861" y="216392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右矢印 43"/>
          <p:cNvSpPr/>
          <p:nvPr/>
        </p:nvSpPr>
        <p:spPr>
          <a:xfrm>
            <a:off x="6084461" y="1733686"/>
            <a:ext cx="677348" cy="678597"/>
          </a:xfrm>
          <a:prstGeom prst="rightArrow">
            <a:avLst/>
          </a:prstGeom>
          <a:solidFill>
            <a:srgbClr val="808DA9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右矢印 44"/>
          <p:cNvSpPr/>
          <p:nvPr/>
        </p:nvSpPr>
        <p:spPr>
          <a:xfrm flipH="1">
            <a:off x="7026681" y="2008473"/>
            <a:ext cx="692507" cy="678597"/>
          </a:xfrm>
          <a:prstGeom prst="rightArrow">
            <a:avLst/>
          </a:prstGeom>
          <a:solidFill>
            <a:srgbClr val="808DA9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円/楕円 45"/>
          <p:cNvSpPr>
            <a:spLocks noChangeAspect="1"/>
          </p:cNvSpPr>
          <p:nvPr/>
        </p:nvSpPr>
        <p:spPr>
          <a:xfrm>
            <a:off x="7893703" y="23397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円/楕円 46"/>
          <p:cNvSpPr>
            <a:spLocks noChangeAspect="1"/>
          </p:cNvSpPr>
          <p:nvPr/>
        </p:nvSpPr>
        <p:spPr>
          <a:xfrm>
            <a:off x="8006486" y="246132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円/楕円 47"/>
          <p:cNvSpPr>
            <a:spLocks noChangeAspect="1"/>
          </p:cNvSpPr>
          <p:nvPr/>
        </p:nvSpPr>
        <p:spPr>
          <a:xfrm>
            <a:off x="7894808" y="224930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円/楕円 48"/>
          <p:cNvSpPr>
            <a:spLocks noChangeAspect="1"/>
          </p:cNvSpPr>
          <p:nvPr/>
        </p:nvSpPr>
        <p:spPr>
          <a:xfrm>
            <a:off x="8016106" y="257119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円/楕円 49"/>
          <p:cNvSpPr>
            <a:spLocks noChangeAspect="1"/>
          </p:cNvSpPr>
          <p:nvPr/>
        </p:nvSpPr>
        <p:spPr>
          <a:xfrm>
            <a:off x="8154142" y="221243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円/楕円 50"/>
          <p:cNvSpPr>
            <a:spLocks noChangeAspect="1"/>
          </p:cNvSpPr>
          <p:nvPr/>
        </p:nvSpPr>
        <p:spPr>
          <a:xfrm>
            <a:off x="8007985" y="22016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円/楕円 51"/>
          <p:cNvSpPr>
            <a:spLocks noChangeAspect="1"/>
          </p:cNvSpPr>
          <p:nvPr/>
        </p:nvSpPr>
        <p:spPr>
          <a:xfrm>
            <a:off x="8190953" y="218981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円/楕円 52"/>
          <p:cNvSpPr>
            <a:spLocks noChangeAspect="1"/>
          </p:cNvSpPr>
          <p:nvPr/>
        </p:nvSpPr>
        <p:spPr>
          <a:xfrm>
            <a:off x="7993566" y="19657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円/楕円 53"/>
          <p:cNvSpPr>
            <a:spLocks noChangeAspect="1"/>
          </p:cNvSpPr>
          <p:nvPr/>
        </p:nvSpPr>
        <p:spPr>
          <a:xfrm>
            <a:off x="8106365" y="187442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円/楕円 54"/>
          <p:cNvSpPr>
            <a:spLocks noChangeAspect="1"/>
          </p:cNvSpPr>
          <p:nvPr/>
        </p:nvSpPr>
        <p:spPr>
          <a:xfrm>
            <a:off x="8029002" y="211100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円/楕円 55"/>
          <p:cNvSpPr>
            <a:spLocks noChangeAspect="1"/>
          </p:cNvSpPr>
          <p:nvPr/>
        </p:nvSpPr>
        <p:spPr>
          <a:xfrm>
            <a:off x="5471597" y="18890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円/楕円 56"/>
          <p:cNvSpPr>
            <a:spLocks noChangeAspect="1"/>
          </p:cNvSpPr>
          <p:nvPr/>
        </p:nvSpPr>
        <p:spPr>
          <a:xfrm>
            <a:off x="5560497" y="20330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円/楕円 57"/>
          <p:cNvSpPr>
            <a:spLocks noChangeAspect="1"/>
          </p:cNvSpPr>
          <p:nvPr/>
        </p:nvSpPr>
        <p:spPr>
          <a:xfrm>
            <a:off x="5713203" y="21615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円/楕円 58"/>
          <p:cNvSpPr>
            <a:spLocks noChangeAspect="1"/>
          </p:cNvSpPr>
          <p:nvPr/>
        </p:nvSpPr>
        <p:spPr>
          <a:xfrm>
            <a:off x="5615597" y="18890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円/楕円 59"/>
          <p:cNvSpPr>
            <a:spLocks noChangeAspect="1"/>
          </p:cNvSpPr>
          <p:nvPr/>
        </p:nvSpPr>
        <p:spPr>
          <a:xfrm>
            <a:off x="5780697" y="20414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円/楕円 60"/>
          <p:cNvSpPr>
            <a:spLocks noChangeAspect="1"/>
          </p:cNvSpPr>
          <p:nvPr/>
        </p:nvSpPr>
        <p:spPr>
          <a:xfrm>
            <a:off x="5827546" y="21627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円/楕円 61"/>
          <p:cNvSpPr>
            <a:spLocks noChangeAspect="1"/>
          </p:cNvSpPr>
          <p:nvPr/>
        </p:nvSpPr>
        <p:spPr>
          <a:xfrm>
            <a:off x="5842716" y="20031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円/楕円 62"/>
          <p:cNvSpPr>
            <a:spLocks noChangeAspect="1"/>
          </p:cNvSpPr>
          <p:nvPr/>
        </p:nvSpPr>
        <p:spPr>
          <a:xfrm>
            <a:off x="5667773" y="204004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円/楕円 63"/>
          <p:cNvSpPr>
            <a:spLocks noChangeAspect="1"/>
          </p:cNvSpPr>
          <p:nvPr/>
        </p:nvSpPr>
        <p:spPr>
          <a:xfrm>
            <a:off x="5686823" y="226727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円/楕円 64"/>
          <p:cNvSpPr>
            <a:spLocks noChangeAspect="1"/>
          </p:cNvSpPr>
          <p:nvPr/>
        </p:nvSpPr>
        <p:spPr>
          <a:xfrm>
            <a:off x="5480676" y="17618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円/楕円 65"/>
          <p:cNvSpPr>
            <a:spLocks noChangeAspect="1"/>
          </p:cNvSpPr>
          <p:nvPr/>
        </p:nvSpPr>
        <p:spPr>
          <a:xfrm>
            <a:off x="5746605" y="20603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円/楕円 66"/>
          <p:cNvSpPr>
            <a:spLocks noChangeAspect="1"/>
          </p:cNvSpPr>
          <p:nvPr/>
        </p:nvSpPr>
        <p:spPr>
          <a:xfrm>
            <a:off x="5625198" y="171846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円/楕円 67"/>
          <p:cNvSpPr>
            <a:spLocks noChangeAspect="1"/>
          </p:cNvSpPr>
          <p:nvPr/>
        </p:nvSpPr>
        <p:spPr>
          <a:xfrm>
            <a:off x="5702706" y="18009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円/楕円 68"/>
          <p:cNvSpPr>
            <a:spLocks noChangeAspect="1"/>
          </p:cNvSpPr>
          <p:nvPr/>
        </p:nvSpPr>
        <p:spPr>
          <a:xfrm>
            <a:off x="5770955" y="18942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円/楕円 69"/>
          <p:cNvSpPr>
            <a:spLocks noChangeAspect="1"/>
          </p:cNvSpPr>
          <p:nvPr/>
        </p:nvSpPr>
        <p:spPr>
          <a:xfrm>
            <a:off x="5851931" y="20937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円/楕円 70"/>
          <p:cNvSpPr>
            <a:spLocks noChangeAspect="1"/>
          </p:cNvSpPr>
          <p:nvPr/>
        </p:nvSpPr>
        <p:spPr>
          <a:xfrm>
            <a:off x="5427552" y="19092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円/楕円 71"/>
          <p:cNvSpPr>
            <a:spLocks noChangeAspect="1"/>
          </p:cNvSpPr>
          <p:nvPr/>
        </p:nvSpPr>
        <p:spPr>
          <a:xfrm>
            <a:off x="5452447" y="214372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円/楕円 72"/>
          <p:cNvSpPr>
            <a:spLocks noChangeAspect="1"/>
          </p:cNvSpPr>
          <p:nvPr/>
        </p:nvSpPr>
        <p:spPr>
          <a:xfrm>
            <a:off x="5654404" y="24168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円/楕円 73"/>
          <p:cNvSpPr>
            <a:spLocks noChangeAspect="1"/>
          </p:cNvSpPr>
          <p:nvPr/>
        </p:nvSpPr>
        <p:spPr>
          <a:xfrm>
            <a:off x="5585548" y="179049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円/楕円 74"/>
          <p:cNvSpPr>
            <a:spLocks noChangeAspect="1"/>
          </p:cNvSpPr>
          <p:nvPr/>
        </p:nvSpPr>
        <p:spPr>
          <a:xfrm>
            <a:off x="5461481" y="224362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円/楕円 75"/>
          <p:cNvSpPr>
            <a:spLocks noChangeAspect="1"/>
          </p:cNvSpPr>
          <p:nvPr/>
        </p:nvSpPr>
        <p:spPr>
          <a:xfrm>
            <a:off x="5598248" y="211368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円/楕円 76"/>
          <p:cNvSpPr>
            <a:spLocks noChangeAspect="1"/>
          </p:cNvSpPr>
          <p:nvPr/>
        </p:nvSpPr>
        <p:spPr>
          <a:xfrm>
            <a:off x="5520039" y="21705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円/楕円 77"/>
          <p:cNvSpPr>
            <a:spLocks noChangeAspect="1"/>
          </p:cNvSpPr>
          <p:nvPr/>
        </p:nvSpPr>
        <p:spPr>
          <a:xfrm>
            <a:off x="5523901" y="18832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円/楕円 78"/>
          <p:cNvSpPr>
            <a:spLocks noChangeAspect="1"/>
          </p:cNvSpPr>
          <p:nvPr/>
        </p:nvSpPr>
        <p:spPr>
          <a:xfrm>
            <a:off x="5511747" y="169327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円/楕円 79"/>
          <p:cNvSpPr>
            <a:spLocks noChangeAspect="1"/>
          </p:cNvSpPr>
          <p:nvPr/>
        </p:nvSpPr>
        <p:spPr>
          <a:xfrm>
            <a:off x="5413778" y="211610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5852426" y="19244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5545013" y="23734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5450066" y="180773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4" name="円/楕円 83"/>
          <p:cNvSpPr>
            <a:spLocks noChangeAspect="1"/>
          </p:cNvSpPr>
          <p:nvPr/>
        </p:nvSpPr>
        <p:spPr>
          <a:xfrm>
            <a:off x="5593185" y="161594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5" name="円/楕円 84"/>
          <p:cNvSpPr>
            <a:spLocks noChangeAspect="1"/>
          </p:cNvSpPr>
          <p:nvPr/>
        </p:nvSpPr>
        <p:spPr>
          <a:xfrm>
            <a:off x="5649087" y="230001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6" name="円/楕円 85"/>
          <p:cNvSpPr>
            <a:spLocks noChangeAspect="1"/>
          </p:cNvSpPr>
          <p:nvPr/>
        </p:nvSpPr>
        <p:spPr>
          <a:xfrm>
            <a:off x="5758823" y="23504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5672486" y="16877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" name="円/楕円 87"/>
          <p:cNvSpPr>
            <a:spLocks noChangeAspect="1"/>
          </p:cNvSpPr>
          <p:nvPr/>
        </p:nvSpPr>
        <p:spPr>
          <a:xfrm>
            <a:off x="5782447" y="17022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円/楕円 88"/>
          <p:cNvSpPr>
            <a:spLocks noChangeAspect="1"/>
          </p:cNvSpPr>
          <p:nvPr/>
        </p:nvSpPr>
        <p:spPr>
          <a:xfrm>
            <a:off x="5797518" y="22657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0" name="円/楕円 89"/>
          <p:cNvSpPr>
            <a:spLocks noChangeAspect="1"/>
          </p:cNvSpPr>
          <p:nvPr/>
        </p:nvSpPr>
        <p:spPr>
          <a:xfrm>
            <a:off x="5415620" y="202807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円/楕円 90"/>
          <p:cNvSpPr>
            <a:spLocks noChangeAspect="1"/>
          </p:cNvSpPr>
          <p:nvPr/>
        </p:nvSpPr>
        <p:spPr>
          <a:xfrm>
            <a:off x="5834824" y="180922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" name="円/楕円 91"/>
          <p:cNvSpPr>
            <a:spLocks noChangeAspect="1"/>
          </p:cNvSpPr>
          <p:nvPr/>
        </p:nvSpPr>
        <p:spPr>
          <a:xfrm>
            <a:off x="5496025" y="229785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円/楕円 92"/>
          <p:cNvSpPr>
            <a:spLocks noChangeAspect="1"/>
          </p:cNvSpPr>
          <p:nvPr/>
        </p:nvSpPr>
        <p:spPr>
          <a:xfrm>
            <a:off x="5681072" y="191589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円/楕円 93"/>
          <p:cNvSpPr>
            <a:spLocks noChangeAspect="1"/>
          </p:cNvSpPr>
          <p:nvPr/>
        </p:nvSpPr>
        <p:spPr>
          <a:xfrm>
            <a:off x="5489914" y="20917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円/楕円 94"/>
          <p:cNvSpPr>
            <a:spLocks noChangeAspect="1"/>
          </p:cNvSpPr>
          <p:nvPr/>
        </p:nvSpPr>
        <p:spPr>
          <a:xfrm>
            <a:off x="5602697" y="221329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円/楕円 95"/>
          <p:cNvSpPr>
            <a:spLocks noChangeAspect="1"/>
          </p:cNvSpPr>
          <p:nvPr/>
        </p:nvSpPr>
        <p:spPr>
          <a:xfrm>
            <a:off x="5491019" y="20012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円/楕円 96"/>
          <p:cNvSpPr>
            <a:spLocks noChangeAspect="1"/>
          </p:cNvSpPr>
          <p:nvPr/>
        </p:nvSpPr>
        <p:spPr>
          <a:xfrm>
            <a:off x="5612317" y="23231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円/楕円 97"/>
          <p:cNvSpPr>
            <a:spLocks noChangeAspect="1"/>
          </p:cNvSpPr>
          <p:nvPr/>
        </p:nvSpPr>
        <p:spPr>
          <a:xfrm>
            <a:off x="5750353" y="196440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円/楕円 98"/>
          <p:cNvSpPr>
            <a:spLocks noChangeAspect="1"/>
          </p:cNvSpPr>
          <p:nvPr/>
        </p:nvSpPr>
        <p:spPr>
          <a:xfrm>
            <a:off x="5604196" y="195360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円/楕円 99"/>
          <p:cNvSpPr>
            <a:spLocks noChangeAspect="1"/>
          </p:cNvSpPr>
          <p:nvPr/>
        </p:nvSpPr>
        <p:spPr>
          <a:xfrm>
            <a:off x="5787164" y="19417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>
          <a:xfrm>
            <a:off x="5589777" y="17177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" name="円/楕円 101"/>
          <p:cNvSpPr>
            <a:spLocks noChangeAspect="1"/>
          </p:cNvSpPr>
          <p:nvPr/>
        </p:nvSpPr>
        <p:spPr>
          <a:xfrm>
            <a:off x="5702576" y="162639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" name="円/楕円 102"/>
          <p:cNvSpPr>
            <a:spLocks noChangeAspect="1"/>
          </p:cNvSpPr>
          <p:nvPr/>
        </p:nvSpPr>
        <p:spPr>
          <a:xfrm>
            <a:off x="5625213" y="18629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4" name="図 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51" y="1545545"/>
            <a:ext cx="3946496" cy="4729748"/>
          </a:xfrm>
          <a:prstGeom prst="rect">
            <a:avLst/>
          </a:prstGeom>
        </p:spPr>
      </p:pic>
      <p:sp>
        <p:nvSpPr>
          <p:cNvPr id="105" name="テキスト ボックス 104"/>
          <p:cNvSpPr txBox="1"/>
          <p:nvPr/>
        </p:nvSpPr>
        <p:spPr>
          <a:xfrm>
            <a:off x="4395270" y="4296638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核物質の液気相転移</a:t>
            </a:r>
            <a:endParaRPr kumimoji="1" lang="ja-JP" altLang="en-US" sz="2800" dirty="0"/>
          </a:p>
        </p:txBody>
      </p:sp>
      <p:pic>
        <p:nvPicPr>
          <p:cNvPr id="108" name="TexTeXPicture" descr="&lt;?xml version=&quot;1.0&quot; encoding=&quot;utf-16&quot;?&gt;&#10;&lt;TeXTeX&gt;&#10;  &lt;preamble&gt;\documentclass{jarticle}&#10;\usepackage{amsmath}&#10;\pagestyle{empty}&lt;/preamble&gt;&#10;  &lt;body&gt;\begin{align*} &#10;\sqrt{s_{_{\rm NN}}} \sim 300 {\rm MeV}&#10;\end{align*}&lt;/body&gt;&#10;  &lt;fcolor&gt;FFFFFFFF&lt;/fcolor&gt;&#10;  &lt;bcolor&gt;FFFFFFFF&lt;/bcolor&gt;&#10;  &lt;transparent&gt;True&lt;/transparent&gt;&#10;  &lt;resolution&gt;1800&lt;/resolution&gt;&#10;  &lt;imageh&gt;249&lt;/imageh&gt;&#10;  &lt;imagew&gt;1803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607" y="4919993"/>
            <a:ext cx="2726352" cy="376518"/>
          </a:xfrm>
          <a:prstGeom prst="rect">
            <a:avLst/>
          </a:prstGeom>
        </p:spPr>
      </p:pic>
      <p:sp>
        <p:nvSpPr>
          <p:cNvPr id="109" name="正方形/長方形 108"/>
          <p:cNvSpPr/>
          <p:nvPr/>
        </p:nvSpPr>
        <p:spPr>
          <a:xfrm>
            <a:off x="4451899" y="5539167"/>
            <a:ext cx="2592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ja-JP" sz="2000" dirty="0" smtClean="0"/>
              <a:t>GSI-ALLADIN </a:t>
            </a:r>
            <a:r>
              <a:rPr lang="it-IT" altLang="ja-JP" sz="2000" dirty="0"/>
              <a:t>collab</a:t>
            </a:r>
            <a:r>
              <a:rPr lang="it-IT" altLang="ja-JP" sz="2000" dirty="0" smtClean="0"/>
              <a:t>.,</a:t>
            </a:r>
            <a:endParaRPr lang="it-IT" altLang="ja-JP" sz="2000" dirty="0"/>
          </a:p>
          <a:p>
            <a:r>
              <a:rPr lang="it-IT" altLang="ja-JP" sz="2000" dirty="0"/>
              <a:t>PRL 75 (1995) 1040.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9170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Quark-Gluon Plasma </a:t>
            </a:r>
            <a:r>
              <a:rPr lang="en-US" altLang="ja-JP" dirty="0"/>
              <a:t>(QGP)</a:t>
            </a:r>
            <a:endParaRPr kumimoji="1"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492919" y="2540444"/>
            <a:ext cx="2419003" cy="2468880"/>
          </a:xfrm>
          <a:prstGeom prst="roundRect">
            <a:avLst/>
          </a:prstGeom>
          <a:gradFill>
            <a:gsLst>
              <a:gs pos="0">
                <a:srgbClr val="C9E4FF"/>
              </a:gs>
              <a:gs pos="98000">
                <a:srgbClr val="B3D9FF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1004455" y="3095106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72342" y="1853737"/>
            <a:ext cx="1314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C9E4FF"/>
                </a:solidFill>
                <a:latin typeface="Calibri Light" panose="020F0302020204030204"/>
                <a:ea typeface="ＭＳ Ｐゴシック" panose="020B0600070205080204" pitchFamily="50" charset="-128"/>
              </a:rPr>
              <a:t>vacuum</a:t>
            </a:r>
            <a:endParaRPr lang="ja-JP" altLang="en-US" sz="2800" dirty="0">
              <a:solidFill>
                <a:srgbClr val="C9E4FF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1212142" y="319171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1212142" y="335817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1078742" y="323216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/楕円 23"/>
          <p:cNvSpPr>
            <a:spLocks/>
          </p:cNvSpPr>
          <p:nvPr/>
        </p:nvSpPr>
        <p:spPr>
          <a:xfrm rot="20482384">
            <a:off x="1920296" y="382281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2031309" y="403744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2001983" y="3904505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64399" y="2876763"/>
            <a:ext cx="83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424E5B">
                    <a:lumMod val="50000"/>
                  </a:srgb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baryon</a:t>
            </a:r>
            <a:endParaRPr lang="ja-JP" altLang="en-US" dirty="0">
              <a:solidFill>
                <a:srgbClr val="424E5B">
                  <a:lumMod val="50000"/>
                </a:srgbClr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17174" y="408059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424E5B">
                    <a:lumMod val="50000"/>
                  </a:srgb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meson</a:t>
            </a:r>
            <a:endParaRPr lang="ja-JP" altLang="en-US" dirty="0">
              <a:solidFill>
                <a:srgbClr val="424E5B">
                  <a:lumMod val="50000"/>
                </a:srgbClr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 flipH="1">
            <a:off x="1764399" y="3218684"/>
            <a:ext cx="833818" cy="0"/>
          </a:xfrm>
          <a:prstGeom prst="line">
            <a:avLst/>
          </a:prstGeom>
          <a:noFill/>
          <a:ln w="9525" cap="flat" cmpd="sng" algn="ctr">
            <a:solidFill>
              <a:srgbClr val="424E5B"/>
            </a:solidFill>
            <a:prstDash val="solid"/>
          </a:ln>
          <a:effectLst/>
        </p:spPr>
      </p:cxnSp>
      <p:cxnSp>
        <p:nvCxnSpPr>
          <p:cNvPr id="30" name="直線矢印コネクタ 29"/>
          <p:cNvCxnSpPr>
            <a:endCxn id="19" idx="6"/>
          </p:cNvCxnSpPr>
          <p:nvPr/>
        </p:nvCxnSpPr>
        <p:spPr>
          <a:xfrm flipH="1">
            <a:off x="1436455" y="3218684"/>
            <a:ext cx="327944" cy="92422"/>
          </a:xfrm>
          <a:prstGeom prst="straightConnector1">
            <a:avLst/>
          </a:prstGeom>
          <a:noFill/>
          <a:ln w="9525" cap="flat" cmpd="sng" algn="ctr">
            <a:solidFill>
              <a:srgbClr val="424E5B"/>
            </a:solidFill>
            <a:prstDash val="solid"/>
            <a:tailEnd type="triangle"/>
          </a:ln>
          <a:effectLst/>
        </p:spPr>
      </p:cxnSp>
      <p:cxnSp>
        <p:nvCxnSpPr>
          <p:cNvPr id="31" name="直線コネクタ 30"/>
          <p:cNvCxnSpPr/>
          <p:nvPr/>
        </p:nvCxnSpPr>
        <p:spPr>
          <a:xfrm flipH="1">
            <a:off x="804198" y="4398836"/>
            <a:ext cx="833818" cy="0"/>
          </a:xfrm>
          <a:prstGeom prst="line">
            <a:avLst/>
          </a:prstGeom>
          <a:noFill/>
          <a:ln w="9525" cap="flat" cmpd="sng" algn="ctr">
            <a:solidFill>
              <a:srgbClr val="424E5B"/>
            </a:solidFill>
            <a:prstDash val="solid"/>
          </a:ln>
          <a:effectLst/>
        </p:spPr>
      </p:cxnSp>
      <p:cxnSp>
        <p:nvCxnSpPr>
          <p:cNvPr id="32" name="直線矢印コネクタ 31"/>
          <p:cNvCxnSpPr/>
          <p:nvPr/>
        </p:nvCxnSpPr>
        <p:spPr>
          <a:xfrm flipV="1">
            <a:off x="1629051" y="4127780"/>
            <a:ext cx="307814" cy="268766"/>
          </a:xfrm>
          <a:prstGeom prst="straightConnector1">
            <a:avLst/>
          </a:prstGeom>
          <a:noFill/>
          <a:ln w="9525" cap="flat" cmpd="sng" algn="ctr">
            <a:solidFill>
              <a:srgbClr val="424E5B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442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Quark-Gluon Plasma </a:t>
            </a:r>
            <a:r>
              <a:rPr lang="en-US" altLang="ja-JP" dirty="0"/>
              <a:t>(QGP)</a:t>
            </a:r>
            <a:endParaRPr kumimoji="1" lang="ja-JP" altLang="en-US" dirty="0"/>
          </a:p>
        </p:txBody>
      </p:sp>
      <p:sp>
        <p:nvSpPr>
          <p:cNvPr id="33" name="角丸四角形 32"/>
          <p:cNvSpPr/>
          <p:nvPr/>
        </p:nvSpPr>
        <p:spPr>
          <a:xfrm>
            <a:off x="492919" y="2540444"/>
            <a:ext cx="2419003" cy="2468880"/>
          </a:xfrm>
          <a:prstGeom prst="roundRect">
            <a:avLst/>
          </a:prstGeom>
          <a:gradFill>
            <a:gsLst>
              <a:gs pos="0">
                <a:srgbClr val="C9E4FF"/>
              </a:gs>
              <a:gs pos="98000">
                <a:srgbClr val="B3D9FF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円/楕円 33"/>
          <p:cNvSpPr>
            <a:spLocks noChangeAspect="1"/>
          </p:cNvSpPr>
          <p:nvPr/>
        </p:nvSpPr>
        <p:spPr>
          <a:xfrm>
            <a:off x="1004455" y="3095106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072342" y="1853737"/>
            <a:ext cx="1314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C9E4FF"/>
                </a:solidFill>
                <a:latin typeface="Calibri Light" panose="020F0302020204030204"/>
                <a:ea typeface="ＭＳ Ｐゴシック" panose="020B0600070205080204" pitchFamily="50" charset="-128"/>
              </a:rPr>
              <a:t>vacuum</a:t>
            </a:r>
            <a:endParaRPr lang="ja-JP" altLang="en-US" sz="2800" dirty="0">
              <a:solidFill>
                <a:srgbClr val="C9E4FF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474720" y="1853737"/>
            <a:ext cx="2607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CCCC"/>
                </a:solidFill>
                <a:latin typeface="Calibri Light" panose="020F0302020204030204"/>
                <a:ea typeface="ＭＳ Ｐゴシック" panose="020B0600070205080204" pitchFamily="50" charset="-128"/>
              </a:rPr>
              <a:t>As</a:t>
            </a:r>
            <a:r>
              <a:rPr lang="en-US" altLang="ja-JP" sz="2800" i="1" dirty="0">
                <a:solidFill>
                  <a:srgbClr val="FFCCCC"/>
                </a:solidFill>
                <a:latin typeface="Calibri Light" panose="020F0302020204030204"/>
                <a:ea typeface="ＭＳ Ｐゴシック" panose="020B0600070205080204" pitchFamily="50" charset="-128"/>
              </a:rPr>
              <a:t> T </a:t>
            </a:r>
            <a:r>
              <a:rPr lang="en-US" altLang="ja-JP" sz="2800" dirty="0">
                <a:solidFill>
                  <a:srgbClr val="FFCCCC"/>
                </a:solidFill>
                <a:latin typeface="Calibri Light" panose="020F0302020204030204"/>
                <a:ea typeface="ＭＳ Ｐゴシック" panose="020B0600070205080204" pitchFamily="50" charset="-128"/>
              </a:rPr>
              <a:t>increases … </a:t>
            </a:r>
            <a:endParaRPr lang="ja-JP" altLang="en-US" sz="2800" dirty="0">
              <a:solidFill>
                <a:srgbClr val="FFCCCC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37" name="右矢印 36"/>
          <p:cNvSpPr/>
          <p:nvPr/>
        </p:nvSpPr>
        <p:spPr>
          <a:xfrm>
            <a:off x="6151431" y="5893725"/>
            <a:ext cx="2514596" cy="831273"/>
          </a:xfrm>
          <a:prstGeom prst="rightArrow">
            <a:avLst/>
          </a:prstGeom>
          <a:solidFill>
            <a:srgbClr val="AD0101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043366" y="5610137"/>
            <a:ext cx="2232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9999"/>
                </a:solidFill>
                <a:latin typeface="Calibri Light" panose="020F0302020204030204"/>
                <a:ea typeface="ＭＳ Ｐゴシック" panose="020B0600070205080204" pitchFamily="50" charset="-128"/>
              </a:rPr>
              <a:t>Early Universe</a:t>
            </a:r>
            <a:endParaRPr lang="ja-JP" altLang="en-US" sz="2800" dirty="0">
              <a:solidFill>
                <a:srgbClr val="FF9999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1212142" y="319171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1212142" y="335817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1078742" y="323216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3356568" y="2540444"/>
            <a:ext cx="2419003" cy="2468880"/>
          </a:xfrm>
          <a:prstGeom prst="roundRect">
            <a:avLst/>
          </a:prstGeom>
          <a:gradFill>
            <a:gsLst>
              <a:gs pos="0">
                <a:srgbClr val="FFCC99"/>
              </a:gs>
              <a:gs pos="98000">
                <a:srgbClr val="FF9999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円/楕円 42"/>
          <p:cNvSpPr>
            <a:spLocks/>
          </p:cNvSpPr>
          <p:nvPr/>
        </p:nvSpPr>
        <p:spPr>
          <a:xfrm rot="20482384">
            <a:off x="1920296" y="382281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2031309" y="403744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2001983" y="3904505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円/楕円 45"/>
          <p:cNvSpPr>
            <a:spLocks noChangeAspect="1"/>
          </p:cNvSpPr>
          <p:nvPr/>
        </p:nvSpPr>
        <p:spPr>
          <a:xfrm>
            <a:off x="4026132" y="2924697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4378534" y="406118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円/楕円 47"/>
          <p:cNvSpPr>
            <a:spLocks/>
          </p:cNvSpPr>
          <p:nvPr/>
        </p:nvSpPr>
        <p:spPr>
          <a:xfrm rot="1228704">
            <a:off x="3777723" y="3609044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5245198" y="4612210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円/楕円 49"/>
          <p:cNvSpPr>
            <a:spLocks noChangeAspect="1"/>
          </p:cNvSpPr>
          <p:nvPr/>
        </p:nvSpPr>
        <p:spPr>
          <a:xfrm>
            <a:off x="4333319" y="3974838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4290308" y="316887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4085004" y="313790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円/楕円 52"/>
          <p:cNvSpPr>
            <a:spLocks/>
          </p:cNvSpPr>
          <p:nvPr/>
        </p:nvSpPr>
        <p:spPr>
          <a:xfrm rot="5085779">
            <a:off x="4703969" y="297614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円/楕円 53"/>
          <p:cNvSpPr>
            <a:spLocks/>
          </p:cNvSpPr>
          <p:nvPr/>
        </p:nvSpPr>
        <p:spPr>
          <a:xfrm rot="18258488">
            <a:off x="4697821" y="359227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円/楕円 54"/>
          <p:cNvSpPr>
            <a:spLocks/>
          </p:cNvSpPr>
          <p:nvPr/>
        </p:nvSpPr>
        <p:spPr>
          <a:xfrm rot="7329639">
            <a:off x="3880263" y="423093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円/楕円 55"/>
          <p:cNvSpPr>
            <a:spLocks/>
          </p:cNvSpPr>
          <p:nvPr/>
        </p:nvSpPr>
        <p:spPr>
          <a:xfrm rot="612483">
            <a:off x="5184736" y="3447661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円/楕円 56"/>
          <p:cNvSpPr>
            <a:spLocks/>
          </p:cNvSpPr>
          <p:nvPr/>
        </p:nvSpPr>
        <p:spPr>
          <a:xfrm rot="17901955">
            <a:off x="5100240" y="437569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円/楕円 57"/>
          <p:cNvSpPr>
            <a:spLocks/>
          </p:cNvSpPr>
          <p:nvPr/>
        </p:nvSpPr>
        <p:spPr>
          <a:xfrm rot="3041351">
            <a:off x="5040797" y="376202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円/楕円 58"/>
          <p:cNvSpPr>
            <a:spLocks/>
          </p:cNvSpPr>
          <p:nvPr/>
        </p:nvSpPr>
        <p:spPr>
          <a:xfrm rot="18258488">
            <a:off x="3583416" y="3035389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円/楕円 59"/>
          <p:cNvSpPr>
            <a:spLocks/>
          </p:cNvSpPr>
          <p:nvPr/>
        </p:nvSpPr>
        <p:spPr>
          <a:xfrm rot="18258488">
            <a:off x="4222665" y="3406599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円/楕円 60"/>
          <p:cNvSpPr>
            <a:spLocks/>
          </p:cNvSpPr>
          <p:nvPr/>
        </p:nvSpPr>
        <p:spPr>
          <a:xfrm rot="18944790">
            <a:off x="5183850" y="281914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円/楕円 61"/>
          <p:cNvSpPr>
            <a:spLocks/>
          </p:cNvSpPr>
          <p:nvPr/>
        </p:nvSpPr>
        <p:spPr>
          <a:xfrm rot="5190448">
            <a:off x="4388708" y="4500631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764399" y="2876763"/>
            <a:ext cx="83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424E5B">
                    <a:lumMod val="50000"/>
                  </a:srgb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baryon</a:t>
            </a:r>
            <a:endParaRPr lang="ja-JP" altLang="en-US" dirty="0">
              <a:solidFill>
                <a:srgbClr val="424E5B">
                  <a:lumMod val="50000"/>
                </a:srgbClr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817174" y="408059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424E5B">
                    <a:lumMod val="50000"/>
                  </a:srgb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meson</a:t>
            </a:r>
            <a:endParaRPr lang="ja-JP" altLang="en-US" dirty="0">
              <a:solidFill>
                <a:srgbClr val="424E5B">
                  <a:lumMod val="50000"/>
                </a:srgbClr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4404132" y="469041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5141609" y="44539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4557382" y="406118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4276775" y="297635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4527066" y="429149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4121587" y="44026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3785300" y="314701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3887456" y="367919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4726052" y="316222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4847898" y="382549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4300947" y="344547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5373789" y="360200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5226610" y="291346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5065989" y="385648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円/楕円 78"/>
          <p:cNvSpPr/>
          <p:nvPr/>
        </p:nvSpPr>
        <p:spPr>
          <a:xfrm>
            <a:off x="4737874" y="3704264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円/楕円 79"/>
          <p:cNvSpPr/>
          <p:nvPr/>
        </p:nvSpPr>
        <p:spPr>
          <a:xfrm>
            <a:off x="3889483" y="4429045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円/楕円 80"/>
          <p:cNvSpPr/>
          <p:nvPr/>
        </p:nvSpPr>
        <p:spPr>
          <a:xfrm>
            <a:off x="3875990" y="3835148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円/楕円 81"/>
          <p:cNvSpPr/>
          <p:nvPr/>
        </p:nvSpPr>
        <p:spPr>
          <a:xfrm>
            <a:off x="3597493" y="3245713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3" name="円/楕円 82"/>
          <p:cNvSpPr/>
          <p:nvPr/>
        </p:nvSpPr>
        <p:spPr>
          <a:xfrm>
            <a:off x="5209904" y="3927851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4" name="円/楕円 83"/>
          <p:cNvSpPr/>
          <p:nvPr/>
        </p:nvSpPr>
        <p:spPr>
          <a:xfrm>
            <a:off x="4314051" y="3648580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5184268" y="3630302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4884237" y="3062995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5373789" y="2916937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4573678" y="4567247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89" name="直線コネクタ 88"/>
          <p:cNvCxnSpPr/>
          <p:nvPr/>
        </p:nvCxnSpPr>
        <p:spPr>
          <a:xfrm flipH="1">
            <a:off x="1764399" y="3218684"/>
            <a:ext cx="833818" cy="0"/>
          </a:xfrm>
          <a:prstGeom prst="line">
            <a:avLst/>
          </a:prstGeom>
          <a:noFill/>
          <a:ln w="9525" cap="flat" cmpd="sng" algn="ctr">
            <a:solidFill>
              <a:srgbClr val="424E5B"/>
            </a:solidFill>
            <a:prstDash val="solid"/>
          </a:ln>
          <a:effectLst/>
        </p:spPr>
      </p:cxnSp>
      <p:cxnSp>
        <p:nvCxnSpPr>
          <p:cNvPr id="90" name="直線矢印コネクタ 89"/>
          <p:cNvCxnSpPr>
            <a:endCxn id="34" idx="6"/>
          </p:cNvCxnSpPr>
          <p:nvPr/>
        </p:nvCxnSpPr>
        <p:spPr>
          <a:xfrm flipH="1">
            <a:off x="1436455" y="3218684"/>
            <a:ext cx="327944" cy="92422"/>
          </a:xfrm>
          <a:prstGeom prst="straightConnector1">
            <a:avLst/>
          </a:prstGeom>
          <a:noFill/>
          <a:ln w="9525" cap="flat" cmpd="sng" algn="ctr">
            <a:solidFill>
              <a:srgbClr val="424E5B"/>
            </a:solidFill>
            <a:prstDash val="solid"/>
            <a:tailEnd type="triangle"/>
          </a:ln>
          <a:effectLst/>
        </p:spPr>
      </p:cxnSp>
      <p:cxnSp>
        <p:nvCxnSpPr>
          <p:cNvPr id="91" name="直線コネクタ 90"/>
          <p:cNvCxnSpPr/>
          <p:nvPr/>
        </p:nvCxnSpPr>
        <p:spPr>
          <a:xfrm flipH="1">
            <a:off x="804198" y="4398836"/>
            <a:ext cx="833818" cy="0"/>
          </a:xfrm>
          <a:prstGeom prst="line">
            <a:avLst/>
          </a:prstGeom>
          <a:noFill/>
          <a:ln w="9525" cap="flat" cmpd="sng" algn="ctr">
            <a:solidFill>
              <a:srgbClr val="424E5B"/>
            </a:solidFill>
            <a:prstDash val="solid"/>
          </a:ln>
          <a:effectLst/>
        </p:spPr>
      </p:cxnSp>
      <p:cxnSp>
        <p:nvCxnSpPr>
          <p:cNvPr id="92" name="直線矢印コネクタ 91"/>
          <p:cNvCxnSpPr/>
          <p:nvPr/>
        </p:nvCxnSpPr>
        <p:spPr>
          <a:xfrm flipV="1">
            <a:off x="1629051" y="4127780"/>
            <a:ext cx="307814" cy="268766"/>
          </a:xfrm>
          <a:prstGeom prst="straightConnector1">
            <a:avLst/>
          </a:prstGeom>
          <a:noFill/>
          <a:ln w="9525" cap="flat" cmpd="sng" algn="ctr">
            <a:solidFill>
              <a:srgbClr val="424E5B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529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Quark-Gluon Plasma </a:t>
            </a:r>
            <a:r>
              <a:rPr lang="en-US" altLang="ja-JP" dirty="0"/>
              <a:t>(QGP)</a:t>
            </a:r>
            <a:endParaRPr kumimoji="1" lang="ja-JP" altLang="en-US" dirty="0"/>
          </a:p>
        </p:txBody>
      </p:sp>
      <p:sp>
        <p:nvSpPr>
          <p:cNvPr id="93" name="角丸四角形 92"/>
          <p:cNvSpPr/>
          <p:nvPr/>
        </p:nvSpPr>
        <p:spPr>
          <a:xfrm>
            <a:off x="492919" y="2540444"/>
            <a:ext cx="2419003" cy="2468880"/>
          </a:xfrm>
          <a:prstGeom prst="roundRect">
            <a:avLst/>
          </a:prstGeom>
          <a:gradFill>
            <a:gsLst>
              <a:gs pos="0">
                <a:srgbClr val="C9E4FF"/>
              </a:gs>
              <a:gs pos="98000">
                <a:srgbClr val="B3D9FF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円/楕円 93"/>
          <p:cNvSpPr>
            <a:spLocks noChangeAspect="1"/>
          </p:cNvSpPr>
          <p:nvPr/>
        </p:nvSpPr>
        <p:spPr>
          <a:xfrm>
            <a:off x="1004455" y="3095106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1072342" y="1853737"/>
            <a:ext cx="1314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C9E4FF"/>
                </a:solidFill>
                <a:latin typeface="Calibri Light" panose="020F0302020204030204"/>
                <a:ea typeface="ＭＳ Ｐゴシック" panose="020B0600070205080204" pitchFamily="50" charset="-128"/>
              </a:rPr>
              <a:t>vacuum</a:t>
            </a:r>
            <a:endParaRPr lang="ja-JP" altLang="en-US" sz="2800" dirty="0">
              <a:solidFill>
                <a:srgbClr val="C9E4FF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3474720" y="1853737"/>
            <a:ext cx="2607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CCCC"/>
                </a:solidFill>
                <a:latin typeface="Calibri Light" panose="020F0302020204030204"/>
                <a:ea typeface="ＭＳ Ｐゴシック" panose="020B0600070205080204" pitchFamily="50" charset="-128"/>
              </a:rPr>
              <a:t>As</a:t>
            </a:r>
            <a:r>
              <a:rPr lang="en-US" altLang="ja-JP" sz="2800" i="1" dirty="0">
                <a:solidFill>
                  <a:srgbClr val="FFCCCC"/>
                </a:solidFill>
                <a:latin typeface="Calibri Light" panose="020F0302020204030204"/>
                <a:ea typeface="ＭＳ Ｐゴシック" panose="020B0600070205080204" pitchFamily="50" charset="-128"/>
              </a:rPr>
              <a:t> T </a:t>
            </a:r>
            <a:r>
              <a:rPr lang="en-US" altLang="ja-JP" sz="2800" dirty="0">
                <a:solidFill>
                  <a:srgbClr val="FFCCCC"/>
                </a:solidFill>
                <a:latin typeface="Calibri Light" panose="020F0302020204030204"/>
                <a:ea typeface="ＭＳ Ｐゴシック" panose="020B0600070205080204" pitchFamily="50" charset="-128"/>
              </a:rPr>
              <a:t>increases … </a:t>
            </a:r>
            <a:endParaRPr lang="ja-JP" altLang="en-US" sz="2800" dirty="0">
              <a:solidFill>
                <a:srgbClr val="FFCCCC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97" name="右矢印 96"/>
          <p:cNvSpPr/>
          <p:nvPr/>
        </p:nvSpPr>
        <p:spPr>
          <a:xfrm>
            <a:off x="6151431" y="5893725"/>
            <a:ext cx="2514596" cy="831273"/>
          </a:xfrm>
          <a:prstGeom prst="rightArrow">
            <a:avLst/>
          </a:prstGeom>
          <a:solidFill>
            <a:srgbClr val="AD0101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6043366" y="5610137"/>
            <a:ext cx="2232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9999"/>
                </a:solidFill>
                <a:latin typeface="Calibri Light" panose="020F0302020204030204"/>
                <a:ea typeface="ＭＳ Ｐゴシック" panose="020B0600070205080204" pitchFamily="50" charset="-128"/>
              </a:rPr>
              <a:t>Early Universe</a:t>
            </a:r>
            <a:endParaRPr lang="ja-JP" altLang="en-US" sz="2800" dirty="0">
              <a:solidFill>
                <a:srgbClr val="FF9999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1212142" y="319171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円/楕円 99"/>
          <p:cNvSpPr/>
          <p:nvPr/>
        </p:nvSpPr>
        <p:spPr>
          <a:xfrm>
            <a:off x="1212142" y="335817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円/楕円 100"/>
          <p:cNvSpPr/>
          <p:nvPr/>
        </p:nvSpPr>
        <p:spPr>
          <a:xfrm>
            <a:off x="1078742" y="323216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" name="角丸四角形 101"/>
          <p:cNvSpPr/>
          <p:nvPr/>
        </p:nvSpPr>
        <p:spPr>
          <a:xfrm>
            <a:off x="3356568" y="2540444"/>
            <a:ext cx="2419003" cy="2468880"/>
          </a:xfrm>
          <a:prstGeom prst="roundRect">
            <a:avLst/>
          </a:prstGeom>
          <a:gradFill>
            <a:gsLst>
              <a:gs pos="0">
                <a:srgbClr val="FFCC99"/>
              </a:gs>
              <a:gs pos="98000">
                <a:srgbClr val="FF9999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" name="角丸四角形 102"/>
          <p:cNvSpPr/>
          <p:nvPr/>
        </p:nvSpPr>
        <p:spPr>
          <a:xfrm>
            <a:off x="6220218" y="2540444"/>
            <a:ext cx="2419003" cy="2468880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FF5050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4" name="円/楕円 103"/>
          <p:cNvSpPr>
            <a:spLocks/>
          </p:cNvSpPr>
          <p:nvPr/>
        </p:nvSpPr>
        <p:spPr>
          <a:xfrm rot="20482384">
            <a:off x="1920296" y="382281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5" name="円/楕円 104"/>
          <p:cNvSpPr/>
          <p:nvPr/>
        </p:nvSpPr>
        <p:spPr>
          <a:xfrm>
            <a:off x="2031309" y="403744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6" name="円/楕円 105"/>
          <p:cNvSpPr/>
          <p:nvPr/>
        </p:nvSpPr>
        <p:spPr>
          <a:xfrm>
            <a:off x="2001983" y="3904505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7" name="円/楕円 106"/>
          <p:cNvSpPr>
            <a:spLocks noChangeAspect="1"/>
          </p:cNvSpPr>
          <p:nvPr/>
        </p:nvSpPr>
        <p:spPr>
          <a:xfrm>
            <a:off x="4026132" y="2924697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8" name="円/楕円 107"/>
          <p:cNvSpPr/>
          <p:nvPr/>
        </p:nvSpPr>
        <p:spPr>
          <a:xfrm>
            <a:off x="4378534" y="406118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9" name="円/楕円 108"/>
          <p:cNvSpPr>
            <a:spLocks/>
          </p:cNvSpPr>
          <p:nvPr/>
        </p:nvSpPr>
        <p:spPr>
          <a:xfrm rot="1228704">
            <a:off x="3777723" y="3609044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109"/>
          <p:cNvSpPr/>
          <p:nvPr/>
        </p:nvSpPr>
        <p:spPr>
          <a:xfrm>
            <a:off x="5245198" y="4612210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7321636" y="3011677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円/楕円 111"/>
          <p:cNvSpPr>
            <a:spLocks/>
          </p:cNvSpPr>
          <p:nvPr/>
        </p:nvSpPr>
        <p:spPr>
          <a:xfrm rot="17174715">
            <a:off x="7601005" y="379676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4333319" y="3974838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4" name="円/楕円 113"/>
          <p:cNvSpPr/>
          <p:nvPr/>
        </p:nvSpPr>
        <p:spPr>
          <a:xfrm>
            <a:off x="4290308" y="316887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円/楕円 114"/>
          <p:cNvSpPr/>
          <p:nvPr/>
        </p:nvSpPr>
        <p:spPr>
          <a:xfrm>
            <a:off x="4085004" y="313790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6" name="円/楕円 115"/>
          <p:cNvSpPr>
            <a:spLocks/>
          </p:cNvSpPr>
          <p:nvPr/>
        </p:nvSpPr>
        <p:spPr>
          <a:xfrm rot="5085779">
            <a:off x="4703969" y="297614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7" name="円/楕円 116"/>
          <p:cNvSpPr>
            <a:spLocks/>
          </p:cNvSpPr>
          <p:nvPr/>
        </p:nvSpPr>
        <p:spPr>
          <a:xfrm rot="18258488">
            <a:off x="4697821" y="359227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17"/>
          <p:cNvSpPr>
            <a:spLocks/>
          </p:cNvSpPr>
          <p:nvPr/>
        </p:nvSpPr>
        <p:spPr>
          <a:xfrm rot="7329639">
            <a:off x="3880263" y="423093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18"/>
          <p:cNvSpPr>
            <a:spLocks/>
          </p:cNvSpPr>
          <p:nvPr/>
        </p:nvSpPr>
        <p:spPr>
          <a:xfrm rot="612483">
            <a:off x="5184736" y="3447661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19"/>
          <p:cNvSpPr>
            <a:spLocks/>
          </p:cNvSpPr>
          <p:nvPr/>
        </p:nvSpPr>
        <p:spPr>
          <a:xfrm rot="17901955">
            <a:off x="5100240" y="437569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20"/>
          <p:cNvSpPr>
            <a:spLocks/>
          </p:cNvSpPr>
          <p:nvPr/>
        </p:nvSpPr>
        <p:spPr>
          <a:xfrm rot="3041351">
            <a:off x="5040797" y="376202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21"/>
          <p:cNvSpPr>
            <a:spLocks/>
          </p:cNvSpPr>
          <p:nvPr/>
        </p:nvSpPr>
        <p:spPr>
          <a:xfrm rot="18258488">
            <a:off x="3583416" y="3035389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22"/>
          <p:cNvSpPr>
            <a:spLocks/>
          </p:cNvSpPr>
          <p:nvPr/>
        </p:nvSpPr>
        <p:spPr>
          <a:xfrm rot="18258488">
            <a:off x="4222665" y="3406599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23"/>
          <p:cNvSpPr>
            <a:spLocks/>
          </p:cNvSpPr>
          <p:nvPr/>
        </p:nvSpPr>
        <p:spPr>
          <a:xfrm rot="18944790">
            <a:off x="5183850" y="281914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24"/>
          <p:cNvSpPr>
            <a:spLocks/>
          </p:cNvSpPr>
          <p:nvPr/>
        </p:nvSpPr>
        <p:spPr>
          <a:xfrm rot="5190448">
            <a:off x="4388708" y="4500631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1764399" y="2876763"/>
            <a:ext cx="83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424E5B">
                    <a:lumMod val="50000"/>
                  </a:srgb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baryon</a:t>
            </a:r>
            <a:endParaRPr lang="ja-JP" altLang="en-US" dirty="0">
              <a:solidFill>
                <a:srgbClr val="424E5B">
                  <a:lumMod val="50000"/>
                </a:srgbClr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817174" y="408059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424E5B">
                    <a:lumMod val="50000"/>
                  </a:srgb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meson</a:t>
            </a:r>
            <a:endParaRPr lang="ja-JP" altLang="en-US" dirty="0">
              <a:solidFill>
                <a:srgbClr val="424E5B">
                  <a:lumMod val="50000"/>
                </a:srgbClr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28" name="円/楕円 127"/>
          <p:cNvSpPr/>
          <p:nvPr/>
        </p:nvSpPr>
        <p:spPr>
          <a:xfrm>
            <a:off x="4404132" y="469041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128"/>
          <p:cNvSpPr/>
          <p:nvPr/>
        </p:nvSpPr>
        <p:spPr>
          <a:xfrm>
            <a:off x="5141609" y="44539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129"/>
          <p:cNvSpPr/>
          <p:nvPr/>
        </p:nvSpPr>
        <p:spPr>
          <a:xfrm>
            <a:off x="4557382" y="406118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130"/>
          <p:cNvSpPr/>
          <p:nvPr/>
        </p:nvSpPr>
        <p:spPr>
          <a:xfrm>
            <a:off x="4276775" y="297635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131"/>
          <p:cNvSpPr/>
          <p:nvPr/>
        </p:nvSpPr>
        <p:spPr>
          <a:xfrm>
            <a:off x="4527066" y="429149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132"/>
          <p:cNvSpPr/>
          <p:nvPr/>
        </p:nvSpPr>
        <p:spPr>
          <a:xfrm>
            <a:off x="4121587" y="44026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33"/>
          <p:cNvSpPr/>
          <p:nvPr/>
        </p:nvSpPr>
        <p:spPr>
          <a:xfrm>
            <a:off x="3785300" y="314701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34"/>
          <p:cNvSpPr/>
          <p:nvPr/>
        </p:nvSpPr>
        <p:spPr>
          <a:xfrm>
            <a:off x="3887456" y="367919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35"/>
          <p:cNvSpPr/>
          <p:nvPr/>
        </p:nvSpPr>
        <p:spPr>
          <a:xfrm>
            <a:off x="4726052" y="316222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36"/>
          <p:cNvSpPr/>
          <p:nvPr/>
        </p:nvSpPr>
        <p:spPr>
          <a:xfrm>
            <a:off x="4847898" y="382549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37"/>
          <p:cNvSpPr/>
          <p:nvPr/>
        </p:nvSpPr>
        <p:spPr>
          <a:xfrm>
            <a:off x="4300947" y="344547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38"/>
          <p:cNvSpPr/>
          <p:nvPr/>
        </p:nvSpPr>
        <p:spPr>
          <a:xfrm>
            <a:off x="5373789" y="360200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39"/>
          <p:cNvSpPr/>
          <p:nvPr/>
        </p:nvSpPr>
        <p:spPr>
          <a:xfrm>
            <a:off x="5226610" y="291346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40"/>
          <p:cNvSpPr/>
          <p:nvPr/>
        </p:nvSpPr>
        <p:spPr>
          <a:xfrm>
            <a:off x="5065989" y="385648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41"/>
          <p:cNvSpPr/>
          <p:nvPr/>
        </p:nvSpPr>
        <p:spPr>
          <a:xfrm>
            <a:off x="4737874" y="3704264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142"/>
          <p:cNvSpPr/>
          <p:nvPr/>
        </p:nvSpPr>
        <p:spPr>
          <a:xfrm>
            <a:off x="3889483" y="4429045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143"/>
          <p:cNvSpPr/>
          <p:nvPr/>
        </p:nvSpPr>
        <p:spPr>
          <a:xfrm>
            <a:off x="3875990" y="3835148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144"/>
          <p:cNvSpPr/>
          <p:nvPr/>
        </p:nvSpPr>
        <p:spPr>
          <a:xfrm>
            <a:off x="3597493" y="3245713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145"/>
          <p:cNvSpPr/>
          <p:nvPr/>
        </p:nvSpPr>
        <p:spPr>
          <a:xfrm>
            <a:off x="5209904" y="3927851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146"/>
          <p:cNvSpPr/>
          <p:nvPr/>
        </p:nvSpPr>
        <p:spPr>
          <a:xfrm>
            <a:off x="4314051" y="3648580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147"/>
          <p:cNvSpPr/>
          <p:nvPr/>
        </p:nvSpPr>
        <p:spPr>
          <a:xfrm>
            <a:off x="5184268" y="3630302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148"/>
          <p:cNvSpPr/>
          <p:nvPr/>
        </p:nvSpPr>
        <p:spPr>
          <a:xfrm>
            <a:off x="4884237" y="3062995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149"/>
          <p:cNvSpPr/>
          <p:nvPr/>
        </p:nvSpPr>
        <p:spPr>
          <a:xfrm>
            <a:off x="5373789" y="2916937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150"/>
          <p:cNvSpPr/>
          <p:nvPr/>
        </p:nvSpPr>
        <p:spPr>
          <a:xfrm>
            <a:off x="4573678" y="4567247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151"/>
          <p:cNvSpPr>
            <a:spLocks noChangeAspect="1"/>
          </p:cNvSpPr>
          <p:nvPr/>
        </p:nvSpPr>
        <p:spPr>
          <a:xfrm>
            <a:off x="6295827" y="2959797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152"/>
          <p:cNvSpPr>
            <a:spLocks noChangeAspect="1"/>
          </p:cNvSpPr>
          <p:nvPr/>
        </p:nvSpPr>
        <p:spPr>
          <a:xfrm>
            <a:off x="7259234" y="4002796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153"/>
          <p:cNvSpPr>
            <a:spLocks noChangeAspect="1"/>
          </p:cNvSpPr>
          <p:nvPr/>
        </p:nvSpPr>
        <p:spPr>
          <a:xfrm>
            <a:off x="8105070" y="3819175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154"/>
          <p:cNvSpPr>
            <a:spLocks/>
          </p:cNvSpPr>
          <p:nvPr/>
        </p:nvSpPr>
        <p:spPr>
          <a:xfrm rot="3236454">
            <a:off x="7763889" y="360068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155"/>
          <p:cNvSpPr>
            <a:spLocks/>
          </p:cNvSpPr>
          <p:nvPr/>
        </p:nvSpPr>
        <p:spPr>
          <a:xfrm rot="20603844">
            <a:off x="7905805" y="415871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156"/>
          <p:cNvSpPr>
            <a:spLocks/>
          </p:cNvSpPr>
          <p:nvPr/>
        </p:nvSpPr>
        <p:spPr>
          <a:xfrm rot="1137787">
            <a:off x="6356846" y="333345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157"/>
          <p:cNvSpPr>
            <a:spLocks/>
          </p:cNvSpPr>
          <p:nvPr/>
        </p:nvSpPr>
        <p:spPr>
          <a:xfrm>
            <a:off x="8142372" y="4444779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9" name="円/楕円 158"/>
          <p:cNvSpPr>
            <a:spLocks/>
          </p:cNvSpPr>
          <p:nvPr/>
        </p:nvSpPr>
        <p:spPr>
          <a:xfrm rot="5400000">
            <a:off x="7020578" y="323860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0" name="円/楕円 159"/>
          <p:cNvSpPr>
            <a:spLocks/>
          </p:cNvSpPr>
          <p:nvPr/>
        </p:nvSpPr>
        <p:spPr>
          <a:xfrm rot="17174715">
            <a:off x="6493120" y="356758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160"/>
          <p:cNvSpPr>
            <a:spLocks/>
          </p:cNvSpPr>
          <p:nvPr/>
        </p:nvSpPr>
        <p:spPr>
          <a:xfrm rot="3236454">
            <a:off x="7024355" y="3503296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2" name="円/楕円 161"/>
          <p:cNvSpPr>
            <a:spLocks/>
          </p:cNvSpPr>
          <p:nvPr/>
        </p:nvSpPr>
        <p:spPr>
          <a:xfrm rot="20603844">
            <a:off x="6797920" y="387238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" name="円/楕円 162"/>
          <p:cNvSpPr>
            <a:spLocks/>
          </p:cNvSpPr>
          <p:nvPr/>
        </p:nvSpPr>
        <p:spPr>
          <a:xfrm rot="1137787">
            <a:off x="7325604" y="3376554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4" name="円/楕円 163"/>
          <p:cNvSpPr>
            <a:spLocks/>
          </p:cNvSpPr>
          <p:nvPr/>
        </p:nvSpPr>
        <p:spPr>
          <a:xfrm>
            <a:off x="6707290" y="291346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5" name="円/楕円 164"/>
          <p:cNvSpPr>
            <a:spLocks/>
          </p:cNvSpPr>
          <p:nvPr/>
        </p:nvSpPr>
        <p:spPr>
          <a:xfrm rot="5400000">
            <a:off x="6504872" y="2678759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6" name="円/楕円 165"/>
          <p:cNvSpPr>
            <a:spLocks/>
          </p:cNvSpPr>
          <p:nvPr/>
        </p:nvSpPr>
        <p:spPr>
          <a:xfrm rot="17174715">
            <a:off x="7392149" y="268786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7" name="円/楕円 166"/>
          <p:cNvSpPr>
            <a:spLocks/>
          </p:cNvSpPr>
          <p:nvPr/>
        </p:nvSpPr>
        <p:spPr>
          <a:xfrm rot="3236454">
            <a:off x="8089678" y="2673183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8" name="円/楕円 167"/>
          <p:cNvSpPr>
            <a:spLocks/>
          </p:cNvSpPr>
          <p:nvPr/>
        </p:nvSpPr>
        <p:spPr>
          <a:xfrm rot="20603844">
            <a:off x="7696542" y="2934284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168"/>
          <p:cNvSpPr>
            <a:spLocks/>
          </p:cNvSpPr>
          <p:nvPr/>
        </p:nvSpPr>
        <p:spPr>
          <a:xfrm rot="1137787">
            <a:off x="8195531" y="291555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169"/>
          <p:cNvSpPr>
            <a:spLocks/>
          </p:cNvSpPr>
          <p:nvPr/>
        </p:nvSpPr>
        <p:spPr>
          <a:xfrm>
            <a:off x="6654731" y="326387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170"/>
          <p:cNvSpPr>
            <a:spLocks/>
          </p:cNvSpPr>
          <p:nvPr/>
        </p:nvSpPr>
        <p:spPr>
          <a:xfrm rot="5400000">
            <a:off x="8109413" y="339119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円/楕円 171"/>
          <p:cNvSpPr>
            <a:spLocks/>
          </p:cNvSpPr>
          <p:nvPr/>
        </p:nvSpPr>
        <p:spPr>
          <a:xfrm rot="17174715">
            <a:off x="6339315" y="415368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円/楕円 172"/>
          <p:cNvSpPr>
            <a:spLocks/>
          </p:cNvSpPr>
          <p:nvPr/>
        </p:nvSpPr>
        <p:spPr>
          <a:xfrm rot="3236454">
            <a:off x="6492206" y="386091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円/楕円 173"/>
          <p:cNvSpPr>
            <a:spLocks/>
          </p:cNvSpPr>
          <p:nvPr/>
        </p:nvSpPr>
        <p:spPr>
          <a:xfrm rot="20603844">
            <a:off x="7081405" y="382281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円/楕円 174"/>
          <p:cNvSpPr>
            <a:spLocks/>
          </p:cNvSpPr>
          <p:nvPr/>
        </p:nvSpPr>
        <p:spPr>
          <a:xfrm rot="1137787">
            <a:off x="7882961" y="4508706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175"/>
          <p:cNvSpPr>
            <a:spLocks/>
          </p:cNvSpPr>
          <p:nvPr/>
        </p:nvSpPr>
        <p:spPr>
          <a:xfrm>
            <a:off x="6638040" y="411598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円/楕円 176"/>
          <p:cNvSpPr>
            <a:spLocks/>
          </p:cNvSpPr>
          <p:nvPr/>
        </p:nvSpPr>
        <p:spPr>
          <a:xfrm rot="5400000">
            <a:off x="6745691" y="440391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円/楕円 177"/>
          <p:cNvSpPr>
            <a:spLocks/>
          </p:cNvSpPr>
          <p:nvPr/>
        </p:nvSpPr>
        <p:spPr>
          <a:xfrm rot="17174715">
            <a:off x="7187014" y="434732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円/楕円 178"/>
          <p:cNvSpPr>
            <a:spLocks/>
          </p:cNvSpPr>
          <p:nvPr/>
        </p:nvSpPr>
        <p:spPr>
          <a:xfrm rot="3236454">
            <a:off x="6936853" y="4138091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円/楕円 179"/>
          <p:cNvSpPr>
            <a:spLocks/>
          </p:cNvSpPr>
          <p:nvPr/>
        </p:nvSpPr>
        <p:spPr>
          <a:xfrm rot="20603844">
            <a:off x="7824592" y="324202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180"/>
          <p:cNvSpPr>
            <a:spLocks/>
          </p:cNvSpPr>
          <p:nvPr/>
        </p:nvSpPr>
        <p:spPr>
          <a:xfrm rot="1137787">
            <a:off x="7348461" y="364329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円/楕円 181"/>
          <p:cNvSpPr>
            <a:spLocks/>
          </p:cNvSpPr>
          <p:nvPr/>
        </p:nvSpPr>
        <p:spPr>
          <a:xfrm>
            <a:off x="7574629" y="3382931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182"/>
          <p:cNvSpPr>
            <a:spLocks/>
          </p:cNvSpPr>
          <p:nvPr/>
        </p:nvSpPr>
        <p:spPr>
          <a:xfrm rot="5400000">
            <a:off x="7264444" y="459786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円/楕円 183"/>
          <p:cNvSpPr>
            <a:spLocks/>
          </p:cNvSpPr>
          <p:nvPr/>
        </p:nvSpPr>
        <p:spPr>
          <a:xfrm rot="17174715">
            <a:off x="8008256" y="313253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円/楕円 184"/>
          <p:cNvSpPr>
            <a:spLocks/>
          </p:cNvSpPr>
          <p:nvPr/>
        </p:nvSpPr>
        <p:spPr>
          <a:xfrm rot="3236454">
            <a:off x="7665138" y="403384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185"/>
          <p:cNvSpPr>
            <a:spLocks/>
          </p:cNvSpPr>
          <p:nvPr/>
        </p:nvSpPr>
        <p:spPr>
          <a:xfrm rot="20603844">
            <a:off x="6992807" y="4555451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円/楕円 186"/>
          <p:cNvSpPr>
            <a:spLocks/>
          </p:cNvSpPr>
          <p:nvPr/>
        </p:nvSpPr>
        <p:spPr>
          <a:xfrm rot="1137787">
            <a:off x="6788568" y="351269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円/楕円 187"/>
          <p:cNvSpPr>
            <a:spLocks/>
          </p:cNvSpPr>
          <p:nvPr/>
        </p:nvSpPr>
        <p:spPr>
          <a:xfrm>
            <a:off x="7919757" y="381113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188"/>
          <p:cNvSpPr>
            <a:spLocks/>
          </p:cNvSpPr>
          <p:nvPr/>
        </p:nvSpPr>
        <p:spPr>
          <a:xfrm rot="5400000">
            <a:off x="8206164" y="4151941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189"/>
          <p:cNvSpPr>
            <a:spLocks noChangeAspect="1"/>
          </p:cNvSpPr>
          <p:nvPr/>
        </p:nvSpPr>
        <p:spPr>
          <a:xfrm>
            <a:off x="7485508" y="4359623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円/楕円 190"/>
          <p:cNvSpPr>
            <a:spLocks noChangeAspect="1"/>
          </p:cNvSpPr>
          <p:nvPr/>
        </p:nvSpPr>
        <p:spPr>
          <a:xfrm>
            <a:off x="7667139" y="2632503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円/楕円 191"/>
          <p:cNvSpPr>
            <a:spLocks noChangeAspect="1"/>
          </p:cNvSpPr>
          <p:nvPr/>
        </p:nvSpPr>
        <p:spPr>
          <a:xfrm>
            <a:off x="6350040" y="4470557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192"/>
          <p:cNvSpPr/>
          <p:nvPr/>
        </p:nvSpPr>
        <p:spPr>
          <a:xfrm>
            <a:off x="6530891" y="283771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円/楕円 193"/>
          <p:cNvSpPr/>
          <p:nvPr/>
        </p:nvSpPr>
        <p:spPr>
          <a:xfrm>
            <a:off x="7342274" y="332109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194"/>
          <p:cNvSpPr/>
          <p:nvPr/>
        </p:nvSpPr>
        <p:spPr>
          <a:xfrm>
            <a:off x="7996717" y="430130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6" name="円/楕円 195"/>
          <p:cNvSpPr/>
          <p:nvPr/>
        </p:nvSpPr>
        <p:spPr>
          <a:xfrm>
            <a:off x="6581649" y="347381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円/楕円 196"/>
          <p:cNvSpPr/>
          <p:nvPr/>
        </p:nvSpPr>
        <p:spPr>
          <a:xfrm>
            <a:off x="6454244" y="317069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8" name="円/楕円 197"/>
          <p:cNvSpPr/>
          <p:nvPr/>
        </p:nvSpPr>
        <p:spPr>
          <a:xfrm>
            <a:off x="6777636" y="336119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円/楕円 198"/>
          <p:cNvSpPr/>
          <p:nvPr/>
        </p:nvSpPr>
        <p:spPr>
          <a:xfrm>
            <a:off x="8173488" y="3562913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円/楕円 199"/>
          <p:cNvSpPr/>
          <p:nvPr/>
        </p:nvSpPr>
        <p:spPr>
          <a:xfrm>
            <a:off x="6567084" y="4675247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1" name="円/楕円 200"/>
          <p:cNvSpPr/>
          <p:nvPr/>
        </p:nvSpPr>
        <p:spPr>
          <a:xfrm>
            <a:off x="6739883" y="2898983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円/楕円 201"/>
          <p:cNvSpPr/>
          <p:nvPr/>
        </p:nvSpPr>
        <p:spPr>
          <a:xfrm>
            <a:off x="6459433" y="4589253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円/楕円 202"/>
          <p:cNvSpPr/>
          <p:nvPr/>
        </p:nvSpPr>
        <p:spPr>
          <a:xfrm>
            <a:off x="6764799" y="4237493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203"/>
          <p:cNvSpPr/>
          <p:nvPr/>
        </p:nvSpPr>
        <p:spPr>
          <a:xfrm>
            <a:off x="6574505" y="4111154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5" name="円/楕円 204"/>
          <p:cNvSpPr/>
          <p:nvPr/>
        </p:nvSpPr>
        <p:spPr>
          <a:xfrm>
            <a:off x="7794633" y="27702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6" name="円/楕円 205"/>
          <p:cNvSpPr/>
          <p:nvPr/>
        </p:nvSpPr>
        <p:spPr>
          <a:xfrm>
            <a:off x="8025069" y="392364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7" name="円/楕円 206"/>
          <p:cNvSpPr/>
          <p:nvPr/>
        </p:nvSpPr>
        <p:spPr>
          <a:xfrm>
            <a:off x="7191800" y="404860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8" name="円/楕円 207"/>
          <p:cNvSpPr/>
          <p:nvPr/>
        </p:nvSpPr>
        <p:spPr>
          <a:xfrm>
            <a:off x="7501743" y="429903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9" name="円/楕円 208"/>
          <p:cNvSpPr/>
          <p:nvPr/>
        </p:nvSpPr>
        <p:spPr>
          <a:xfrm>
            <a:off x="6867499" y="37379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0" name="円/楕円 209"/>
          <p:cNvSpPr/>
          <p:nvPr/>
        </p:nvSpPr>
        <p:spPr>
          <a:xfrm>
            <a:off x="8110899" y="332492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1" name="円/楕円 210"/>
          <p:cNvSpPr/>
          <p:nvPr/>
        </p:nvSpPr>
        <p:spPr>
          <a:xfrm>
            <a:off x="7089686" y="4540178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2" name="円/楕円 211"/>
          <p:cNvSpPr/>
          <p:nvPr/>
        </p:nvSpPr>
        <p:spPr>
          <a:xfrm>
            <a:off x="7585258" y="3910143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3" name="円/楕円 212"/>
          <p:cNvSpPr/>
          <p:nvPr/>
        </p:nvSpPr>
        <p:spPr>
          <a:xfrm>
            <a:off x="7241926" y="3711448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4" name="円/楕円 213"/>
          <p:cNvSpPr/>
          <p:nvPr/>
        </p:nvSpPr>
        <p:spPr>
          <a:xfrm>
            <a:off x="6650588" y="3174148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" name="円/楕円 214"/>
          <p:cNvSpPr/>
          <p:nvPr/>
        </p:nvSpPr>
        <p:spPr>
          <a:xfrm>
            <a:off x="7659847" y="3488168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6" name="円/楕円 215"/>
          <p:cNvSpPr/>
          <p:nvPr/>
        </p:nvSpPr>
        <p:spPr>
          <a:xfrm>
            <a:off x="6625865" y="4507998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7" name="円/楕円 216"/>
          <p:cNvSpPr/>
          <p:nvPr/>
        </p:nvSpPr>
        <p:spPr>
          <a:xfrm>
            <a:off x="7604019" y="459048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8" name="円/楕円 217"/>
          <p:cNvSpPr/>
          <p:nvPr/>
        </p:nvSpPr>
        <p:spPr>
          <a:xfrm>
            <a:off x="7327074" y="416445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9" name="円/楕円 218"/>
          <p:cNvSpPr/>
          <p:nvPr/>
        </p:nvSpPr>
        <p:spPr>
          <a:xfrm>
            <a:off x="6561864" y="371741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0" name="円/楕円 219"/>
          <p:cNvSpPr/>
          <p:nvPr/>
        </p:nvSpPr>
        <p:spPr>
          <a:xfrm>
            <a:off x="7869081" y="353189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1" name="円/楕円 220"/>
          <p:cNvSpPr/>
          <p:nvPr/>
        </p:nvSpPr>
        <p:spPr>
          <a:xfrm>
            <a:off x="7349629" y="472870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2" name="円/楕円 221"/>
          <p:cNvSpPr/>
          <p:nvPr/>
        </p:nvSpPr>
        <p:spPr>
          <a:xfrm>
            <a:off x="7449491" y="409813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3" name="円/楕円 222"/>
          <p:cNvSpPr/>
          <p:nvPr/>
        </p:nvSpPr>
        <p:spPr>
          <a:xfrm>
            <a:off x="8269388" y="4051965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4" name="円/楕円 223"/>
          <p:cNvSpPr/>
          <p:nvPr/>
        </p:nvSpPr>
        <p:spPr>
          <a:xfrm>
            <a:off x="7736615" y="4205941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5" name="円/楕円 224"/>
          <p:cNvSpPr/>
          <p:nvPr/>
        </p:nvSpPr>
        <p:spPr>
          <a:xfrm>
            <a:off x="8416148" y="3930459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6" name="円/楕円 225"/>
          <p:cNvSpPr/>
          <p:nvPr/>
        </p:nvSpPr>
        <p:spPr>
          <a:xfrm>
            <a:off x="7747588" y="4463439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" name="円/楕円 226"/>
          <p:cNvSpPr/>
          <p:nvPr/>
        </p:nvSpPr>
        <p:spPr>
          <a:xfrm>
            <a:off x="7191668" y="4720009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8" name="円/楕円 227"/>
          <p:cNvSpPr/>
          <p:nvPr/>
        </p:nvSpPr>
        <p:spPr>
          <a:xfrm>
            <a:off x="6942731" y="4004303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" name="円/楕円 228"/>
          <p:cNvSpPr/>
          <p:nvPr/>
        </p:nvSpPr>
        <p:spPr>
          <a:xfrm>
            <a:off x="6913623" y="444477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0" name="円/楕円 229"/>
          <p:cNvSpPr/>
          <p:nvPr/>
        </p:nvSpPr>
        <p:spPr>
          <a:xfrm>
            <a:off x="7415604" y="279271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1" name="円/楕円 230"/>
          <p:cNvSpPr/>
          <p:nvPr/>
        </p:nvSpPr>
        <p:spPr>
          <a:xfrm>
            <a:off x="7552328" y="31525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2" name="円/楕円 231"/>
          <p:cNvSpPr/>
          <p:nvPr/>
        </p:nvSpPr>
        <p:spPr>
          <a:xfrm>
            <a:off x="8342483" y="298497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3" name="円/楕円 232"/>
          <p:cNvSpPr/>
          <p:nvPr/>
        </p:nvSpPr>
        <p:spPr>
          <a:xfrm>
            <a:off x="6998660" y="339979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4" name="円/楕円 233"/>
          <p:cNvSpPr/>
          <p:nvPr/>
        </p:nvSpPr>
        <p:spPr>
          <a:xfrm>
            <a:off x="8253413" y="275512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5" name="円/楕円 234"/>
          <p:cNvSpPr/>
          <p:nvPr/>
        </p:nvSpPr>
        <p:spPr>
          <a:xfrm>
            <a:off x="6439953" y="3550405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6" name="円/楕円 235"/>
          <p:cNvSpPr/>
          <p:nvPr/>
        </p:nvSpPr>
        <p:spPr>
          <a:xfrm>
            <a:off x="6853999" y="2993018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7" name="円/楕円 236"/>
          <p:cNvSpPr/>
          <p:nvPr/>
        </p:nvSpPr>
        <p:spPr>
          <a:xfrm>
            <a:off x="7170680" y="3426031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7514626" y="2870960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7971540" y="4720009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7902250" y="3331416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1" name="円/楕円 240"/>
          <p:cNvSpPr/>
          <p:nvPr/>
        </p:nvSpPr>
        <p:spPr>
          <a:xfrm>
            <a:off x="7928978" y="457021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7800914" y="37136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3" name="円/楕円 242"/>
          <p:cNvSpPr/>
          <p:nvPr/>
        </p:nvSpPr>
        <p:spPr>
          <a:xfrm>
            <a:off x="8218482" y="432221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8246235" y="44899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5" name="円/楕円 244"/>
          <p:cNvSpPr/>
          <p:nvPr/>
        </p:nvSpPr>
        <p:spPr>
          <a:xfrm>
            <a:off x="7653942" y="437067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6" name="円/楕円 245"/>
          <p:cNvSpPr/>
          <p:nvPr/>
        </p:nvSpPr>
        <p:spPr>
          <a:xfrm>
            <a:off x="7793916" y="462660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7" name="円/楕円 246"/>
          <p:cNvSpPr/>
          <p:nvPr/>
        </p:nvSpPr>
        <p:spPr>
          <a:xfrm>
            <a:off x="7399831" y="3930336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8" name="円/楕円 247"/>
          <p:cNvSpPr/>
          <p:nvPr/>
        </p:nvSpPr>
        <p:spPr>
          <a:xfrm>
            <a:off x="7114274" y="4244157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9" name="円/楕円 248"/>
          <p:cNvSpPr/>
          <p:nvPr/>
        </p:nvSpPr>
        <p:spPr>
          <a:xfrm>
            <a:off x="7335588" y="4417017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0" name="円/楕円 249"/>
          <p:cNvSpPr/>
          <p:nvPr/>
        </p:nvSpPr>
        <p:spPr>
          <a:xfrm>
            <a:off x="7430809" y="4628549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1" name="円/楕円 250"/>
          <p:cNvSpPr/>
          <p:nvPr/>
        </p:nvSpPr>
        <p:spPr>
          <a:xfrm>
            <a:off x="8269846" y="4630969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2" name="円/楕円 251"/>
          <p:cNvSpPr/>
          <p:nvPr/>
        </p:nvSpPr>
        <p:spPr>
          <a:xfrm>
            <a:off x="8379299" y="4271919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3" name="円/楕円 252"/>
          <p:cNvSpPr/>
          <p:nvPr/>
        </p:nvSpPr>
        <p:spPr>
          <a:xfrm>
            <a:off x="7237536" y="389105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4" name="円/楕円 253"/>
          <p:cNvSpPr/>
          <p:nvPr/>
        </p:nvSpPr>
        <p:spPr>
          <a:xfrm>
            <a:off x="6517972" y="440644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5" name="円/楕円 254"/>
          <p:cNvSpPr/>
          <p:nvPr/>
        </p:nvSpPr>
        <p:spPr>
          <a:xfrm>
            <a:off x="6568408" y="393746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6" name="円/楕円 255"/>
          <p:cNvSpPr/>
          <p:nvPr/>
        </p:nvSpPr>
        <p:spPr>
          <a:xfrm>
            <a:off x="7007629" y="47355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7" name="円/楕円 256"/>
          <p:cNvSpPr/>
          <p:nvPr/>
        </p:nvSpPr>
        <p:spPr>
          <a:xfrm>
            <a:off x="7781319" y="30572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8" name="円/楕円 257"/>
          <p:cNvSpPr/>
          <p:nvPr/>
        </p:nvSpPr>
        <p:spPr>
          <a:xfrm>
            <a:off x="6934770" y="419379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9" name="円/楕円 258"/>
          <p:cNvSpPr/>
          <p:nvPr/>
        </p:nvSpPr>
        <p:spPr>
          <a:xfrm>
            <a:off x="6918962" y="3562329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0" name="円/楕円 259"/>
          <p:cNvSpPr/>
          <p:nvPr/>
        </p:nvSpPr>
        <p:spPr>
          <a:xfrm>
            <a:off x="7926202" y="3151453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1" name="円/楕円 260"/>
          <p:cNvSpPr/>
          <p:nvPr/>
        </p:nvSpPr>
        <p:spPr>
          <a:xfrm>
            <a:off x="7863508" y="3896153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2" name="円/楕円 261"/>
          <p:cNvSpPr/>
          <p:nvPr/>
        </p:nvSpPr>
        <p:spPr>
          <a:xfrm>
            <a:off x="6396786" y="4247587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3" name="円/楕円 262"/>
          <p:cNvSpPr/>
          <p:nvPr/>
        </p:nvSpPr>
        <p:spPr>
          <a:xfrm>
            <a:off x="6879356" y="4619383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4" name="円/楕円 263"/>
          <p:cNvSpPr/>
          <p:nvPr/>
        </p:nvSpPr>
        <p:spPr>
          <a:xfrm>
            <a:off x="6708168" y="3725972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5" name="円/楕円 264"/>
          <p:cNvSpPr/>
          <p:nvPr/>
        </p:nvSpPr>
        <p:spPr>
          <a:xfrm>
            <a:off x="7471609" y="348777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6" name="円/楕円 265"/>
          <p:cNvSpPr/>
          <p:nvPr/>
        </p:nvSpPr>
        <p:spPr>
          <a:xfrm>
            <a:off x="8272870" y="348358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7" name="円/楕円 266"/>
          <p:cNvSpPr/>
          <p:nvPr/>
        </p:nvSpPr>
        <p:spPr>
          <a:xfrm>
            <a:off x="7247885" y="454283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8" name="円/楕円 267"/>
          <p:cNvSpPr/>
          <p:nvPr/>
        </p:nvSpPr>
        <p:spPr>
          <a:xfrm>
            <a:off x="7438359" y="36263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9" name="円/楕円 268"/>
          <p:cNvSpPr/>
          <p:nvPr/>
        </p:nvSpPr>
        <p:spPr>
          <a:xfrm>
            <a:off x="7941374" y="27718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0" name="円/楕円 269"/>
          <p:cNvSpPr/>
          <p:nvPr/>
        </p:nvSpPr>
        <p:spPr>
          <a:xfrm>
            <a:off x="7882258" y="294947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1" name="円/楕円 270"/>
          <p:cNvSpPr/>
          <p:nvPr/>
        </p:nvSpPr>
        <p:spPr>
          <a:xfrm>
            <a:off x="7503821" y="3295083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2" name="円/楕円 271"/>
          <p:cNvSpPr/>
          <p:nvPr/>
        </p:nvSpPr>
        <p:spPr>
          <a:xfrm>
            <a:off x="7406533" y="3075201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3" name="円/楕円 272"/>
          <p:cNvSpPr/>
          <p:nvPr/>
        </p:nvSpPr>
        <p:spPr>
          <a:xfrm>
            <a:off x="8117426" y="2868232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4" name="円/楕円 273"/>
          <p:cNvSpPr/>
          <p:nvPr/>
        </p:nvSpPr>
        <p:spPr>
          <a:xfrm>
            <a:off x="7082533" y="3702130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5" name="円/楕円 274"/>
          <p:cNvSpPr/>
          <p:nvPr/>
        </p:nvSpPr>
        <p:spPr>
          <a:xfrm>
            <a:off x="8234399" y="3146133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6" name="円/楕円 275"/>
          <p:cNvSpPr/>
          <p:nvPr/>
        </p:nvSpPr>
        <p:spPr>
          <a:xfrm>
            <a:off x="6745933" y="4398836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77" name="直線コネクタ 276"/>
          <p:cNvCxnSpPr/>
          <p:nvPr/>
        </p:nvCxnSpPr>
        <p:spPr>
          <a:xfrm flipH="1">
            <a:off x="1764399" y="3218684"/>
            <a:ext cx="833818" cy="0"/>
          </a:xfrm>
          <a:prstGeom prst="line">
            <a:avLst/>
          </a:prstGeom>
          <a:noFill/>
          <a:ln w="9525" cap="flat" cmpd="sng" algn="ctr">
            <a:solidFill>
              <a:srgbClr val="424E5B"/>
            </a:solidFill>
            <a:prstDash val="solid"/>
          </a:ln>
          <a:effectLst/>
        </p:spPr>
      </p:cxnSp>
      <p:cxnSp>
        <p:nvCxnSpPr>
          <p:cNvPr id="278" name="直線矢印コネクタ 277"/>
          <p:cNvCxnSpPr>
            <a:endCxn id="94" idx="6"/>
          </p:cNvCxnSpPr>
          <p:nvPr/>
        </p:nvCxnSpPr>
        <p:spPr>
          <a:xfrm flipH="1">
            <a:off x="1436455" y="3218684"/>
            <a:ext cx="327944" cy="92422"/>
          </a:xfrm>
          <a:prstGeom prst="straightConnector1">
            <a:avLst/>
          </a:prstGeom>
          <a:noFill/>
          <a:ln w="9525" cap="flat" cmpd="sng" algn="ctr">
            <a:solidFill>
              <a:srgbClr val="424E5B"/>
            </a:solidFill>
            <a:prstDash val="solid"/>
            <a:tailEnd type="triangle"/>
          </a:ln>
          <a:effectLst/>
        </p:spPr>
      </p:cxnSp>
      <p:cxnSp>
        <p:nvCxnSpPr>
          <p:cNvPr id="279" name="直線コネクタ 278"/>
          <p:cNvCxnSpPr/>
          <p:nvPr/>
        </p:nvCxnSpPr>
        <p:spPr>
          <a:xfrm flipH="1">
            <a:off x="804198" y="4398836"/>
            <a:ext cx="833818" cy="0"/>
          </a:xfrm>
          <a:prstGeom prst="line">
            <a:avLst/>
          </a:prstGeom>
          <a:noFill/>
          <a:ln w="9525" cap="flat" cmpd="sng" algn="ctr">
            <a:solidFill>
              <a:srgbClr val="424E5B"/>
            </a:solidFill>
            <a:prstDash val="solid"/>
          </a:ln>
          <a:effectLst/>
        </p:spPr>
      </p:cxnSp>
      <p:cxnSp>
        <p:nvCxnSpPr>
          <p:cNvPr id="280" name="直線矢印コネクタ 279"/>
          <p:cNvCxnSpPr/>
          <p:nvPr/>
        </p:nvCxnSpPr>
        <p:spPr>
          <a:xfrm flipV="1">
            <a:off x="1629051" y="4127780"/>
            <a:ext cx="307814" cy="268766"/>
          </a:xfrm>
          <a:prstGeom prst="straightConnector1">
            <a:avLst/>
          </a:prstGeom>
          <a:noFill/>
          <a:ln w="9525" cap="flat" cmpd="sng" algn="ctr">
            <a:solidFill>
              <a:srgbClr val="424E5B"/>
            </a:solidFill>
            <a:prstDash val="solid"/>
            <a:tailEnd type="triangle"/>
          </a:ln>
          <a:effectLst/>
        </p:spPr>
      </p:cxnSp>
      <p:sp>
        <p:nvSpPr>
          <p:cNvPr id="281" name="テキスト ボックス 280"/>
          <p:cNvSpPr txBox="1"/>
          <p:nvPr/>
        </p:nvSpPr>
        <p:spPr>
          <a:xfrm>
            <a:off x="5119989" y="4999912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CCCC"/>
                </a:solidFill>
                <a:latin typeface="Calibri Light" panose="020F0302020204030204"/>
                <a:ea typeface="ＭＳ Ｐゴシック" panose="020B0600070205080204" pitchFamily="50" charset="-128"/>
              </a:rPr>
              <a:t>quark-gluon plasma</a:t>
            </a:r>
            <a:endParaRPr lang="ja-JP" altLang="en-US" dirty="0">
              <a:solidFill>
                <a:srgbClr val="FFCCCC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cxnSp>
        <p:nvCxnSpPr>
          <p:cNvPr id="282" name="直線コネクタ 281"/>
          <p:cNvCxnSpPr/>
          <p:nvPr/>
        </p:nvCxnSpPr>
        <p:spPr>
          <a:xfrm flipH="1">
            <a:off x="5119989" y="5317586"/>
            <a:ext cx="2021707" cy="0"/>
          </a:xfrm>
          <a:prstGeom prst="line">
            <a:avLst/>
          </a:prstGeom>
          <a:noFill/>
          <a:ln w="9525" cap="flat" cmpd="sng" algn="ctr">
            <a:solidFill>
              <a:srgbClr val="FF9999"/>
            </a:solidFill>
            <a:prstDash val="solid"/>
          </a:ln>
          <a:effectLst/>
        </p:spPr>
      </p:cxnSp>
      <p:cxnSp>
        <p:nvCxnSpPr>
          <p:cNvPr id="283" name="直線矢印コネクタ 282"/>
          <p:cNvCxnSpPr>
            <a:endCxn id="103" idx="2"/>
          </p:cNvCxnSpPr>
          <p:nvPr/>
        </p:nvCxnSpPr>
        <p:spPr>
          <a:xfrm flipV="1">
            <a:off x="7141696" y="5009324"/>
            <a:ext cx="288024" cy="316130"/>
          </a:xfrm>
          <a:prstGeom prst="straightConnector1">
            <a:avLst/>
          </a:prstGeom>
          <a:noFill/>
          <a:ln w="9525" cap="flat" cmpd="sng" algn="ctr">
            <a:solidFill>
              <a:srgbClr val="FF9999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712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CAFCAED-70A9-4C95-BD31-114F8F4753F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奥行</Template>
  <TotalTime>1128</TotalTime>
  <Words>785</Words>
  <Application>Microsoft Office PowerPoint</Application>
  <PresentationFormat>画面に合わせる (4:3)</PresentationFormat>
  <Paragraphs>239</Paragraphs>
  <Slides>38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52" baseType="lpstr">
      <vt:lpstr>HGP創英角ｺﾞｼｯｸUB</vt:lpstr>
      <vt:lpstr>HGS明朝E</vt:lpstr>
      <vt:lpstr>HGｺﾞｼｯｸM</vt:lpstr>
      <vt:lpstr>ＭＳ Ｐゴシック</vt:lpstr>
      <vt:lpstr>小塚ゴシック Pr6N L</vt:lpstr>
      <vt:lpstr>Arial</vt:lpstr>
      <vt:lpstr>Calibri</vt:lpstr>
      <vt:lpstr>Calibri Light</vt:lpstr>
      <vt:lpstr>Corbel</vt:lpstr>
      <vt:lpstr>Gill Sans MT</vt:lpstr>
      <vt:lpstr>Symbol</vt:lpstr>
      <vt:lpstr>Times New Roman</vt:lpstr>
      <vt:lpstr>Wingdings</vt:lpstr>
      <vt:lpstr>奥行</vt:lpstr>
      <vt:lpstr>J-PARCが目指す 重イオン衝突実験</vt:lpstr>
      <vt:lpstr>J-PARC Japan Proton Accelerator Research Complex</vt:lpstr>
      <vt:lpstr>J-PARC Japan Proton Accelerator Research Complex</vt:lpstr>
      <vt:lpstr>重イオン衝突実験</vt:lpstr>
      <vt:lpstr>PowerPoint プレゼンテーション</vt:lpstr>
      <vt:lpstr>PowerPoint プレゼンテーション</vt:lpstr>
      <vt:lpstr>Quark-Gluon Plasma (QGP)</vt:lpstr>
      <vt:lpstr>Quark-Gluon Plasma (QGP)</vt:lpstr>
      <vt:lpstr>Quark-Gluon Plasma (QGP)</vt:lpstr>
      <vt:lpstr>ＱＣＤ相図</vt:lpstr>
      <vt:lpstr>ＱＣＤ相図</vt:lpstr>
      <vt:lpstr>衝突エネルギーの変遷</vt:lpstr>
      <vt:lpstr>相対論的重イオン衝突</vt:lpstr>
      <vt:lpstr>フロー（物質の流れ）</vt:lpstr>
      <vt:lpstr>楕円フローv2</vt:lpstr>
      <vt:lpstr>衝突エネルギーの変遷</vt:lpstr>
      <vt:lpstr>J-PARC重イオン衝突の特徴</vt:lpstr>
      <vt:lpstr>衝突Ｅと、バリオン数密度</vt:lpstr>
      <vt:lpstr>衝突Ｅと、バリオン数密度</vt:lpstr>
      <vt:lpstr>バリオン減速</vt:lpstr>
      <vt:lpstr>バリオン減速</vt:lpstr>
      <vt:lpstr>最高密度は？</vt:lpstr>
      <vt:lpstr>Beam-energy Scan</vt:lpstr>
      <vt:lpstr>Beam-energy Scan</vt:lpstr>
      <vt:lpstr>ＱＣＤ相図(J-PARC ver.)</vt:lpstr>
      <vt:lpstr>ＱＣＤ相図(J-PARC ver.)</vt:lpstr>
      <vt:lpstr>中間エネルギー領域は未開拓</vt:lpstr>
      <vt:lpstr>Radial Flow</vt:lpstr>
      <vt:lpstr>高エネルギー</vt:lpstr>
      <vt:lpstr>低エネルギー</vt:lpstr>
      <vt:lpstr>                            dv1/dy</vt:lpstr>
      <vt:lpstr>その他の観測量１</vt:lpstr>
      <vt:lpstr>その他の観測量２</vt:lpstr>
      <vt:lpstr>物理学の普遍性</vt:lpstr>
      <vt:lpstr>物理学の普遍性</vt:lpstr>
      <vt:lpstr>PowerPoint プレゼンテーション</vt:lpstr>
      <vt:lpstr>PowerPoint プレゼンテーション</vt:lpstr>
      <vt:lpstr>まとめ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J-PARCが行う 重イオン衝突実験</dc:title>
  <dc:creator>Masakiyo Kitazawa</dc:creator>
  <cp:lastModifiedBy>Masakiyo Kitazawa</cp:lastModifiedBy>
  <cp:revision>79</cp:revision>
  <dcterms:created xsi:type="dcterms:W3CDTF">2015-11-23T09:24:11Z</dcterms:created>
  <dcterms:modified xsi:type="dcterms:W3CDTF">2015-11-28T02:15:42Z</dcterms:modified>
</cp:coreProperties>
</file>