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3"/>
  </p:notesMasterIdLst>
  <p:sldIdLst>
    <p:sldId id="715" r:id="rId12"/>
    <p:sldId id="758" r:id="rId13"/>
    <p:sldId id="759" r:id="rId14"/>
    <p:sldId id="748" r:id="rId15"/>
    <p:sldId id="760" r:id="rId16"/>
    <p:sldId id="751" r:id="rId17"/>
    <p:sldId id="752" r:id="rId18"/>
    <p:sldId id="753" r:id="rId19"/>
    <p:sldId id="754" r:id="rId20"/>
    <p:sldId id="757" r:id="rId21"/>
    <p:sldId id="755" r:id="rId22"/>
    <p:sldId id="761" r:id="rId23"/>
    <p:sldId id="762" r:id="rId24"/>
    <p:sldId id="786" r:id="rId25"/>
    <p:sldId id="785" r:id="rId26"/>
    <p:sldId id="763" r:id="rId27"/>
    <p:sldId id="764" r:id="rId28"/>
    <p:sldId id="768" r:id="rId29"/>
    <p:sldId id="769" r:id="rId30"/>
    <p:sldId id="742" r:id="rId31"/>
    <p:sldId id="770" r:id="rId32"/>
    <p:sldId id="771" r:id="rId33"/>
    <p:sldId id="772" r:id="rId34"/>
    <p:sldId id="773" r:id="rId35"/>
    <p:sldId id="766" r:id="rId36"/>
    <p:sldId id="717" r:id="rId37"/>
    <p:sldId id="719" r:id="rId38"/>
    <p:sldId id="713" r:id="rId39"/>
    <p:sldId id="692" r:id="rId40"/>
    <p:sldId id="693" r:id="rId41"/>
    <p:sldId id="733" r:id="rId42"/>
    <p:sldId id="721" r:id="rId43"/>
    <p:sldId id="694" r:id="rId44"/>
    <p:sldId id="695" r:id="rId45"/>
    <p:sldId id="781" r:id="rId46"/>
    <p:sldId id="734" r:id="rId47"/>
    <p:sldId id="711" r:id="rId48"/>
    <p:sldId id="459" r:id="rId49"/>
    <p:sldId id="735" r:id="rId50"/>
    <p:sldId id="738" r:id="rId51"/>
    <p:sldId id="739" r:id="rId52"/>
    <p:sldId id="657" r:id="rId53"/>
    <p:sldId id="714" r:id="rId54"/>
    <p:sldId id="712" r:id="rId55"/>
    <p:sldId id="634" r:id="rId56"/>
    <p:sldId id="740" r:id="rId57"/>
    <p:sldId id="741" r:id="rId58"/>
    <p:sldId id="667" r:id="rId59"/>
    <p:sldId id="661" r:id="rId60"/>
    <p:sldId id="660" r:id="rId61"/>
    <p:sldId id="698" r:id="rId62"/>
    <p:sldId id="697" r:id="rId63"/>
    <p:sldId id="774" r:id="rId64"/>
    <p:sldId id="775" r:id="rId65"/>
    <p:sldId id="776" r:id="rId66"/>
    <p:sldId id="777" r:id="rId67"/>
    <p:sldId id="778" r:id="rId68"/>
    <p:sldId id="779" r:id="rId69"/>
    <p:sldId id="780" r:id="rId70"/>
    <p:sldId id="699" r:id="rId71"/>
    <p:sldId id="700" r:id="rId7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CCC00"/>
    <a:srgbClr val="3333FF"/>
    <a:srgbClr val="003300"/>
    <a:srgbClr val="FF0000"/>
    <a:srgbClr val="66FF66"/>
    <a:srgbClr val="FF00FF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74" d="100"/>
          <a:sy n="74" d="100"/>
        </p:scale>
        <p:origin x="8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9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7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23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425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11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3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983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09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1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31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4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22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854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35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3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0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31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4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438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642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787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995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713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92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02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79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050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72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589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636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850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750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567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5081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7371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6041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5909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170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949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60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432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2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75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3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76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3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38.png"/><Relationship Id="rId9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gif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5.png"/><Relationship Id="rId11" Type="http://schemas.openxmlformats.org/officeDocument/2006/relationships/image" Target="../media/image111.png"/><Relationship Id="rId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image" Target="../media/image107.emf"/><Relationship Id="rId9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0.png"/><Relationship Id="rId11" Type="http://schemas.openxmlformats.org/officeDocument/2006/relationships/image" Target="../media/image121.png"/><Relationship Id="rId5" Type="http://schemas.openxmlformats.org/officeDocument/2006/relationships/image" Target="../media/image119.png"/><Relationship Id="rId10" Type="http://schemas.openxmlformats.org/officeDocument/2006/relationships/image" Target="../media/image117.png"/><Relationship Id="rId4" Type="http://schemas.openxmlformats.org/officeDocument/2006/relationships/image" Target="../media/image118.emf"/><Relationship Id="rId9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2.png"/><Relationship Id="rId7" Type="http://schemas.openxmlformats.org/officeDocument/2006/relationships/image" Target="../media/image117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6.png"/><Relationship Id="rId11" Type="http://schemas.openxmlformats.org/officeDocument/2006/relationships/image" Target="../media/image124.png"/><Relationship Id="rId5" Type="http://schemas.openxmlformats.org/officeDocument/2006/relationships/image" Target="../media/image115.png"/><Relationship Id="rId10" Type="http://schemas.openxmlformats.org/officeDocument/2006/relationships/image" Target="../media/image123.png"/><Relationship Id="rId4" Type="http://schemas.openxmlformats.org/officeDocument/2006/relationships/image" Target="../media/image122.emf"/><Relationship Id="rId9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2.png"/><Relationship Id="rId5" Type="http://schemas.openxmlformats.org/officeDocument/2006/relationships/image" Target="../media/image126.png"/><Relationship Id="rId4" Type="http://schemas.openxmlformats.org/officeDocument/2006/relationships/image" Target="../media/image12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3.png"/><Relationship Id="rId5" Type="http://schemas.openxmlformats.org/officeDocument/2006/relationships/image" Target="../media/image127.png"/><Relationship Id="rId4" Type="http://schemas.openxmlformats.org/officeDocument/2006/relationships/image" Target="../media/image13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3.png"/><Relationship Id="rId5" Type="http://schemas.openxmlformats.org/officeDocument/2006/relationships/image" Target="../media/image12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34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28.png"/><Relationship Id="rId15" Type="http://schemas.openxmlformats.org/officeDocument/2006/relationships/image" Target="../media/image146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7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7.png"/><Relationship Id="rId5" Type="http://schemas.openxmlformats.org/officeDocument/2006/relationships/image" Target="../media/image149.png"/><Relationship Id="rId10" Type="http://schemas.openxmlformats.org/officeDocument/2006/relationships/image" Target="../media/image152.png"/><Relationship Id="rId4" Type="http://schemas.openxmlformats.org/officeDocument/2006/relationships/image" Target="../media/image148.png"/><Relationship Id="rId9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7682" y="3212976"/>
            <a:ext cx="4112344" cy="1372683"/>
          </a:xfrm>
        </p:spPr>
        <p:txBody>
          <a:bodyPr wrap="none">
            <a:spAutoFit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0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Non-Gaussian </a:t>
            </a:r>
            <a:r>
              <a:rPr lang="en-US" altLang="ja-JP" sz="4800" dirty="0" smtClean="0"/>
              <a:t>Fluctuations</a:t>
            </a:r>
            <a:br>
              <a:rPr lang="en-US" altLang="ja-JP" sz="4800" dirty="0" smtClean="0"/>
            </a:br>
            <a:r>
              <a:rPr lang="en-US" altLang="ja-JP" sz="4800" dirty="0" smtClean="0"/>
              <a:t>in Relativistic Heavy Ion Collisions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4845885"/>
            <a:ext cx="5615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</a:rPr>
              <a:t>Asakawa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, MK, arXiv:1512.05038 [Review]</a:t>
            </a:r>
          </a:p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Ono, </a:t>
            </a:r>
            <a:r>
              <a:rPr lang="en-US" altLang="ja-JP" sz="2000" dirty="0" smtClean="0"/>
              <a:t>Phys. Lett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B728, 386-392 (2014)</a:t>
            </a:r>
            <a:endParaRPr kumimoji="1" lang="en-US" altLang="ja-JP" sz="2000" dirty="0" smtClean="0"/>
          </a:p>
          <a:p>
            <a:r>
              <a:rPr kumimoji="1" lang="en-US" altLang="ja-JP" sz="2000" dirty="0" err="1" smtClean="0"/>
              <a:t>Sakaida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MK, </a:t>
            </a:r>
            <a:r>
              <a:rPr lang="en-US" altLang="ja-JP" sz="2000" dirty="0" smtClean="0"/>
              <a:t>PRC90, 064911 (2014)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MK, </a:t>
            </a:r>
            <a:r>
              <a:rPr lang="en-US" altLang="ja-JP" sz="2000" dirty="0" err="1" smtClean="0"/>
              <a:t>Nucl</a:t>
            </a:r>
            <a:r>
              <a:rPr lang="en-US" altLang="ja-JP" sz="2000" dirty="0" smtClean="0"/>
              <a:t>. Phys. A942, 65 (2015)</a:t>
            </a:r>
            <a:endParaRPr kumimoji="1" lang="en-US" altLang="ja-JP" sz="2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12748" y="6381328"/>
            <a:ext cx="553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 smtClean="0"/>
              <a:t>CiRfSE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Workshop</a:t>
            </a:r>
            <a:r>
              <a:rPr lang="en-US" altLang="ja-JP" sz="2400" dirty="0" smtClean="0"/>
              <a:t>, Tsukuba U.,19/Jan./2016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7"/>
          <a:stretch/>
        </p:blipFill>
        <p:spPr bwMode="auto">
          <a:xfrm>
            <a:off x="5428152" y="476672"/>
            <a:ext cx="3715848" cy="24571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310251" lon="1180958" rev="2069704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07504" y="476672"/>
            <a:ext cx="3243410" cy="256824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543287" lon="20055692" rev="152025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838714" y="2693238"/>
            <a:ext cx="5838458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hot quark wind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  <a:p>
            <a:pPr algn="ctr"/>
            <a:r>
              <a:rPr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relativistic heavy ion collisions </a:t>
            </a:r>
          </a:p>
          <a:p>
            <a:pPr algn="ctr"/>
            <a:endParaRPr kumimoji="1" lang="en-US" altLang="ja-JP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2010-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035" y="3933056"/>
            <a:ext cx="3601315" cy="2485157"/>
          </a:xfrm>
          <a:prstGeom prst="rect">
            <a:avLst/>
          </a:prstGeom>
          <a:scene3d>
            <a:camera prst="orthographicFront">
              <a:rot lat="19782233" lon="1077132" rev="568514"/>
            </a:camera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425336"/>
            <a:ext cx="2849250" cy="3156334"/>
          </a:xfrm>
          <a:prstGeom prst="rect">
            <a:avLst/>
          </a:prstGeom>
          <a:scene3d>
            <a:camera prst="isometricOffAxis1Top">
              <a:rot lat="18664794" lon="19558761" rev="2510692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546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Non-Gaussian Fluctuations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1052736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Exp.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275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X. Luo+, 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5384034"/>
            <a:ext cx="5902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800" dirty="0" smtClean="0"/>
              <a:t>-zero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800" dirty="0" smtClean="0"/>
              <a:t>-Gaussian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</a:t>
            </a:r>
          </a:p>
          <a:p>
            <a:r>
              <a:rPr kumimoji="1" lang="en-US" altLang="ja-JP" sz="2800" dirty="0" smtClean="0"/>
              <a:t>have been established!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413510"/>
            <a:ext cx="3232616" cy="37288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9" y="4779101"/>
            <a:ext cx="3960440" cy="25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3076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7" y="3411016"/>
            <a:ext cx="4593112" cy="33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851666" y="4626359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4088" y="4059103"/>
            <a:ext cx="260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Q:</a:t>
            </a:r>
            <a:endParaRPr kumimoji="1" lang="ja-JP" altLang="en-US" sz="2800" i="1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4685020"/>
            <a:ext cx="1085849" cy="26352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5090724"/>
            <a:ext cx="3619500" cy="297392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8" y="4744907"/>
            <a:ext cx="1296144" cy="705692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076056" y="4843463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5557274" y="3573016"/>
            <a:ext cx="3420872" cy="2439555"/>
          </a:xfrm>
          <a:prstGeom prst="roundRect">
            <a:avLst>
              <a:gd name="adj" fmla="val 623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22643" y="3573016"/>
            <a:ext cx="5144494" cy="2439555"/>
          </a:xfrm>
          <a:prstGeom prst="roundRect">
            <a:avLst>
              <a:gd name="adj" fmla="val 6237"/>
            </a:avLst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24639" y="3573016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4768" y="3573016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4578765"/>
            <a:ext cx="1267943" cy="746644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4753625"/>
            <a:ext cx="1177805" cy="27942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3776485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301466" y="5471160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24639" y="5461772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4" name="下矢印 53"/>
          <p:cNvSpPr/>
          <p:nvPr/>
        </p:nvSpPr>
        <p:spPr>
          <a:xfrm flipV="1">
            <a:off x="4199430" y="4653568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83786" y="419190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8448" y="619086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63888" y="6093296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rd order: </a:t>
            </a:r>
            <a:r>
              <a:rPr kumimoji="1" lang="en-US" altLang="ja-JP" sz="1600" dirty="0" smtClean="0"/>
              <a:t>ex.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3563888" y="6379790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/>
              <a:t>up to 5th order: </a:t>
            </a:r>
            <a:r>
              <a:rPr lang="fr-FR" altLang="ja-JP" sz="1600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sz="1600" b="1" dirty="0" smtClean="0">
                <a:solidFill>
                  <a:srgbClr val="002060"/>
                </a:solidFill>
              </a:rPr>
              <a:t>64</a:t>
            </a:r>
            <a:r>
              <a:rPr lang="fr-FR" altLang="ja-JP" sz="1600" dirty="0" smtClean="0">
                <a:solidFill>
                  <a:srgbClr val="002060"/>
                </a:solidFill>
              </a:rPr>
              <a:t>,191(2009</a:t>
            </a:r>
            <a:r>
              <a:rPr lang="fr-FR" altLang="ja-JP" sz="1600" dirty="0">
                <a:solidFill>
                  <a:srgbClr val="002060"/>
                </a:solidFill>
              </a:rPr>
              <a:t>)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8199" cy="584775"/>
          </a:xfrm>
        </p:spPr>
        <p:txBody>
          <a:bodyPr/>
          <a:lstStyle/>
          <a:p>
            <a:r>
              <a:rPr kumimoji="1" lang="en-US" altLang="ja-JP" dirty="0" smtClean="0"/>
              <a:t> Fluctuation and QCD Critical Point  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4716016" y="965920"/>
            <a:ext cx="3856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9124" y="1067543"/>
            <a:ext cx="3804247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diverge at</a:t>
            </a:r>
          </a:p>
          <a:p>
            <a:r>
              <a:rPr lang="en-US" altLang="ja-JP" sz="2800" dirty="0" smtClean="0"/>
              <a:t>the QCD critical point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79512" y="6001750"/>
            <a:ext cx="8533456" cy="830997"/>
            <a:chOff x="179512" y="6001750"/>
            <a:chExt cx="8533456" cy="8309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79512" y="6001750"/>
              <a:ext cx="753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More severe divergence </a:t>
              </a:r>
              <a:r>
                <a:rPr lang="en-US" altLang="ja-JP" sz="2400" dirty="0" smtClean="0"/>
                <a:t>for </a:t>
              </a:r>
              <a:r>
                <a:rPr lang="en-US" altLang="ja-JP" sz="2400" dirty="0"/>
                <a:t>h</a:t>
              </a:r>
              <a:r>
                <a:rPr kumimoji="1" lang="en-US" altLang="ja-JP" sz="2400" dirty="0" smtClean="0"/>
                <a:t>igher-order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801354" y="6463415"/>
              <a:ext cx="1911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2060"/>
                  </a:solidFill>
                </a:rPr>
                <a:t>Stephanov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下矢印 32"/>
          <p:cNvSpPr/>
          <p:nvPr/>
        </p:nvSpPr>
        <p:spPr>
          <a:xfrm>
            <a:off x="1355143" y="2248908"/>
            <a:ext cx="1872208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79512" y="3341747"/>
            <a:ext cx="8859321" cy="2607533"/>
            <a:chOff x="179512" y="3341747"/>
            <a:chExt cx="8859321" cy="2607533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46" y="4404681"/>
              <a:ext cx="2700294" cy="824519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2398046" y="4404681"/>
              <a:ext cx="900094" cy="384029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25838" y="4624925"/>
              <a:ext cx="900094" cy="384029"/>
            </a:xfrm>
            <a:prstGeom prst="rect">
              <a:avLst/>
            </a:prstGeom>
            <a:solidFill>
              <a:srgbClr val="FF0000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4032448" y="5220072"/>
              <a:ext cx="45365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フリーフォーム 27"/>
            <p:cNvSpPr/>
            <p:nvPr/>
          </p:nvSpPr>
          <p:spPr>
            <a:xfrm>
              <a:off x="4463928" y="4063640"/>
              <a:ext cx="3889000" cy="1056090"/>
            </a:xfrm>
            <a:custGeom>
              <a:avLst/>
              <a:gdLst>
                <a:gd name="connsiteX0" fmla="*/ 0 w 3541690"/>
                <a:gd name="connsiteY0" fmla="*/ 1017453 h 1056090"/>
                <a:gd name="connsiteX1" fmla="*/ 1249250 w 3541690"/>
                <a:gd name="connsiteY1" fmla="*/ 798512 h 1056090"/>
                <a:gd name="connsiteX2" fmla="*/ 1777284 w 3541690"/>
                <a:gd name="connsiteY2" fmla="*/ 22 h 1056090"/>
                <a:gd name="connsiteX3" fmla="*/ 2163650 w 3541690"/>
                <a:gd name="connsiteY3" fmla="*/ 772754 h 1056090"/>
                <a:gd name="connsiteX4" fmla="*/ 3541690 w 3541690"/>
                <a:gd name="connsiteY4" fmla="*/ 1056090 h 10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690" h="1056090">
                  <a:moveTo>
                    <a:pt x="0" y="1017453"/>
                  </a:moveTo>
                  <a:cubicBezTo>
                    <a:pt x="476518" y="992768"/>
                    <a:pt x="953036" y="968084"/>
                    <a:pt x="1249250" y="798512"/>
                  </a:cubicBezTo>
                  <a:cubicBezTo>
                    <a:pt x="1545464" y="628940"/>
                    <a:pt x="1624884" y="4315"/>
                    <a:pt x="1777284" y="22"/>
                  </a:cubicBezTo>
                  <a:cubicBezTo>
                    <a:pt x="1929684" y="-4271"/>
                    <a:pt x="1869582" y="596743"/>
                    <a:pt x="2163650" y="772754"/>
                  </a:cubicBezTo>
                  <a:cubicBezTo>
                    <a:pt x="2457718" y="948765"/>
                    <a:pt x="2999704" y="1002427"/>
                    <a:pt x="3541690" y="105609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391920" y="4357946"/>
              <a:ext cx="3837904" cy="1591334"/>
            </a:xfrm>
            <a:custGeom>
              <a:avLst/>
              <a:gdLst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69712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18197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7904" h="1591334">
                  <a:moveTo>
                    <a:pt x="0" y="767442"/>
                  </a:moveTo>
                  <a:cubicBezTo>
                    <a:pt x="407831" y="784613"/>
                    <a:pt x="815662" y="801785"/>
                    <a:pt x="1094704" y="677289"/>
                  </a:cubicBezTo>
                  <a:cubicBezTo>
                    <a:pt x="1373746" y="552793"/>
                    <a:pt x="1470338" y="-125494"/>
                    <a:pt x="1674253" y="20467"/>
                  </a:cubicBezTo>
                  <a:cubicBezTo>
                    <a:pt x="1878168" y="166428"/>
                    <a:pt x="2082084" y="1370602"/>
                    <a:pt x="2318197" y="1553053"/>
                  </a:cubicBezTo>
                  <a:cubicBezTo>
                    <a:pt x="2554310" y="1735504"/>
                    <a:pt x="2837645" y="1211762"/>
                    <a:pt x="3090929" y="1115171"/>
                  </a:cubicBezTo>
                  <a:cubicBezTo>
                    <a:pt x="3344213" y="1018580"/>
                    <a:pt x="3586766" y="996042"/>
                    <a:pt x="3837904" y="97350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968" y="5153613"/>
              <a:ext cx="251520" cy="305551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08712" y="4005064"/>
              <a:ext cx="0" cy="18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179512" y="3341747"/>
              <a:ext cx="4822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Geometric interpretation to </a:t>
              </a:r>
            </a:p>
            <a:p>
              <a:r>
                <a:rPr kumimoji="1" lang="en-US" altLang="ja-JP" sz="2400" dirty="0" smtClean="0"/>
                <a:t>    signs of higher 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30564" y="3797120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</a:t>
              </a:r>
              <a:r>
                <a:rPr kumimoji="1" lang="en-US" altLang="ja-JP" dirty="0" err="1" smtClean="0">
                  <a:solidFill>
                    <a:srgbClr val="002060"/>
                  </a:solidFill>
                </a:rPr>
                <a:t>Ejiri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MK</a:t>
              </a:r>
            </a:p>
            <a:p>
              <a:pPr algn="r"/>
              <a:r>
                <a:rPr kumimoji="1" lang="en-US" altLang="ja-JP" dirty="0" smtClean="0">
                  <a:solidFill>
                    <a:srgbClr val="002060"/>
                  </a:solidFill>
                </a:rPr>
                <a:t>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4"/>
          <p:cNvSpPr>
            <a:spLocks noChangeArrowheads="1"/>
          </p:cNvSpPr>
          <p:nvPr/>
        </p:nvSpPr>
        <p:spPr bwMode="auto">
          <a:xfrm>
            <a:off x="466725" y="4221163"/>
            <a:ext cx="8137525" cy="1584325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723063" cy="579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Impact of Negative Third Moments  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39750" y="4292600"/>
            <a:ext cx="7991475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77875" y="4340225"/>
            <a:ext cx="7266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/>
              <a:t>Once negative </a:t>
            </a:r>
            <a:r>
              <a:rPr lang="en-US" altLang="ja-JP" dirty="0" smtClean="0"/>
              <a:t>&lt;</a:t>
            </a:r>
            <a:r>
              <a:rPr lang="en-US" altLang="ja-JP" i="1" dirty="0" smtClean="0"/>
              <a:t>dN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&gt; </a:t>
            </a:r>
            <a:r>
              <a:rPr lang="en-US" altLang="ja-JP" dirty="0"/>
              <a:t>is established, it is evidences that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081088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(1) </a:t>
            </a:r>
            <a:r>
              <a:rPr lang="en-US" altLang="ja-JP" i="1">
                <a:latin typeface="Symbol" panose="05050102010706020507" pitchFamily="18" charset="2"/>
              </a:rPr>
              <a:t>c</a:t>
            </a:r>
            <a:r>
              <a:rPr lang="en-US" altLang="ja-JP" baseline="-25000"/>
              <a:t>B</a:t>
            </a:r>
            <a:r>
              <a:rPr lang="en-US" altLang="ja-JP"/>
              <a:t> has a peak structure in the QCD phase diagram.</a:t>
            </a:r>
          </a:p>
          <a:p>
            <a:pPr eaLnBrk="1" hangingPunct="1"/>
            <a:r>
              <a:rPr lang="en-US" altLang="ja-JP"/>
              <a:t>(2) Hot matter beyond the peak is created in the collisions.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49288" y="4484688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9" name="AutoShape 26"/>
          <p:cNvSpPr>
            <a:spLocks/>
          </p:cNvSpPr>
          <p:nvPr/>
        </p:nvSpPr>
        <p:spPr bwMode="auto">
          <a:xfrm>
            <a:off x="898525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644525" y="5949950"/>
            <a:ext cx="6584950" cy="822325"/>
            <a:chOff x="406" y="3748"/>
            <a:chExt cx="4148" cy="518"/>
          </a:xfrm>
        </p:grpSpPr>
        <p:sp>
          <p:nvSpPr>
            <p:cNvPr id="10251" name="Text Box 31"/>
            <p:cNvSpPr txBox="1">
              <a:spLocks noChangeArrowheads="1"/>
            </p:cNvSpPr>
            <p:nvPr/>
          </p:nvSpPr>
          <p:spPr bwMode="auto">
            <a:xfrm>
              <a:off x="642" y="3748"/>
              <a:ext cx="3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 b="1"/>
                <a:t>No</a:t>
              </a:r>
              <a:r>
                <a:rPr lang="en-US" altLang="ja-JP"/>
                <a:t> dependence on any specific models.</a:t>
              </a:r>
            </a:p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/>
                <a:t>Just the sign! </a:t>
              </a:r>
              <a:r>
                <a:rPr lang="en-US" altLang="ja-JP" b="1"/>
                <a:t>No</a:t>
              </a:r>
              <a:r>
                <a:rPr lang="en-US" altLang="ja-JP"/>
                <a:t> normalization (such as by </a:t>
              </a:r>
              <a:r>
                <a:rPr lang="en-US" altLang="ja-JP" i="1"/>
                <a:t>N</a:t>
              </a:r>
              <a:r>
                <a:rPr lang="en-US" altLang="ja-JP" baseline="-25000"/>
                <a:t>ch</a:t>
              </a:r>
              <a:r>
                <a:rPr lang="en-US" altLang="ja-JP"/>
                <a:t>).</a:t>
              </a:r>
            </a:p>
          </p:txBody>
        </p:sp>
        <p:sp>
          <p:nvSpPr>
            <p:cNvPr id="10252" name="AutoShape 32"/>
            <p:cNvSpPr>
              <a:spLocks noChangeArrowheads="1"/>
            </p:cNvSpPr>
            <p:nvPr/>
          </p:nvSpPr>
          <p:spPr bwMode="auto">
            <a:xfrm>
              <a:off x="406" y="3883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3" name="AutoShape 33"/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0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3753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_c&#10;\end{align*}&lt;/body&gt;&#10;  &lt;fcolor&gt;FF000000&lt;/fcolor&gt;&#10;  &lt;bcolor&gt;FFFFFFFF&lt;/bcolor&gt;&#10;  &lt;transparent&gt;True&lt;/transparent&gt;&#10;  &lt;resolution&gt;1800&lt;/resolution&gt;&#10;  &lt;imageh&gt;280&lt;/imageh&gt;&#10;  &lt;imagew&gt;71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01208"/>
            <a:ext cx="1023900" cy="4032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57972"/>
            <a:ext cx="4160929" cy="47997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187499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X. Luo, STAR, QM2015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3127837" y="1638092"/>
            <a:ext cx="504056" cy="648072"/>
          </a:xfrm>
          <a:prstGeom prst="downArrow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6465" y="1091885"/>
            <a:ext cx="3432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Clear suppression!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ex.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2009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3705902" y="1379049"/>
            <a:ext cx="850563" cy="547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17" y="3356992"/>
            <a:ext cx="3209575" cy="201456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71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4" y="3400878"/>
            <a:ext cx="1022460" cy="404664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 rot="175448">
            <a:off x="5172354" y="2162463"/>
            <a:ext cx="3456382" cy="4682758"/>
            <a:chOff x="5504072" y="765368"/>
            <a:chExt cx="3456382" cy="468275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10527" b="4003"/>
            <a:stretch/>
          </p:blipFill>
          <p:spPr>
            <a:xfrm rot="16200000">
              <a:off x="4890884" y="1378556"/>
              <a:ext cx="4682758" cy="3456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570106" y="4531542"/>
              <a:ext cx="3348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ven on one blade of grass</a:t>
              </a:r>
            </a:p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cool wind lives</a:t>
              </a:r>
              <a:endParaRPr kumimoji="1" lang="ja-JP" altLang="en-US" sz="24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7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9592" y="1954575"/>
            <a:ext cx="7313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Rapidity Window Dependences</a:t>
            </a:r>
          </a:p>
          <a:p>
            <a:pPr algn="ctr"/>
            <a:r>
              <a:rPr kumimoji="1" lang="en-US" altLang="ja-JP" sz="4000" dirty="0" smtClean="0"/>
              <a:t>of Gaussian Fluctuations</a:t>
            </a:r>
          </a:p>
        </p:txBody>
      </p:sp>
    </p:spTree>
    <p:extLst>
      <p:ext uri="{BB962C8B-B14F-4D97-AF65-F5344CB8AC3E}">
        <p14:creationId xmlns:p14="http://schemas.microsoft.com/office/powerpoint/2010/main" val="38993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3517" y="110044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6898659" y="4495766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02585" y="6223958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73019" y="4279742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799833" y="4639782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837511" y="462323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949901" y="4614858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44990" y="40614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1512" y="62148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z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35737" y="4495766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901834" y="4423758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469786" y="4915763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799833" y="50409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757808" y="4881117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59009" y="506310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37512" y="1471386"/>
            <a:ext cx="3222520" cy="2526320"/>
          </a:xfrm>
          <a:prstGeom prst="wedgeRoundRectCallout">
            <a:avLst>
              <a:gd name="adj1" fmla="val -56852"/>
              <a:gd name="adj2" fmla="val -13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528" y="15674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4103" y="3007323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6" y="2060848"/>
            <a:ext cx="2376264" cy="841368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5940152" y="3079331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34" name="正方形/長方形 3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36221" y="2543132"/>
            <a:ext cx="2956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has to be a constant</a:t>
            </a:r>
          </a:p>
          <a:p>
            <a:pPr algn="ctr"/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equil</a:t>
            </a:r>
            <a:r>
              <a:rPr lang="en-US" altLang="ja-JP" sz="2400" dirty="0" smtClean="0"/>
              <a:t>. medium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 \sim \frac{\langle \delta N_{\rm Q} \rangle^2 }{ \Delta\eta }&#10;\end{align*}&lt;/body&gt;&#10;  &lt;fcolor&gt;FF000000&lt;/fcolor&gt;&#10;  &lt;bcolor&gt;FFFFFFFF&lt;/bcolor&gt;&#10;  &lt;transparent&gt;True&lt;/transparent&gt;&#10;  &lt;resolution&gt;1800&lt;/resolution&gt;&#10;  &lt;imageh&gt;600&lt;/imageh&gt;&#10;  &lt;imagew&gt;13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53" y="1700808"/>
            <a:ext cx="1728192" cy="76412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005630" y="4316903"/>
            <a:ext cx="2817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</a:t>
            </a:r>
          </a:p>
          <a:p>
            <a:pPr algn="ctr"/>
            <a:r>
              <a:rPr kumimoji="1" lang="en-US" altLang="ja-JP" sz="2400" dirty="0" smtClean="0"/>
              <a:t>at ALICE is not </a:t>
            </a:r>
            <a:r>
              <a:rPr lang="en-US" altLang="ja-JP" sz="2400" dirty="0" smtClean="0"/>
              <a:t>the </a:t>
            </a:r>
          </a:p>
          <a:p>
            <a:pPr algn="ctr"/>
            <a:r>
              <a:rPr lang="en-US" altLang="ja-JP" sz="2400" dirty="0" smtClean="0"/>
              <a:t>equilibrated one.</a:t>
            </a:r>
            <a:endParaRPr kumimoji="1" lang="ja-JP" altLang="en-US" sz="2400" dirty="0"/>
          </a:p>
        </p:txBody>
      </p:sp>
      <p:sp>
        <p:nvSpPr>
          <p:cNvPr id="29" name="下矢印 28"/>
          <p:cNvSpPr/>
          <p:nvPr/>
        </p:nvSpPr>
        <p:spPr>
          <a:xfrm>
            <a:off x="6838285" y="3689048"/>
            <a:ext cx="1152128" cy="54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14" name="正方形/長方形 1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8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13693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7" name="下矢印 56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5560" y="548681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9" name="下矢印 58"/>
          <p:cNvSpPr/>
          <p:nvPr/>
        </p:nvSpPr>
        <p:spPr>
          <a:xfrm>
            <a:off x="6141893" y="1988840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6141893" y="2204864"/>
            <a:ext cx="0" cy="136815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8" y="3711651"/>
            <a:ext cx="170910" cy="355315"/>
          </a:xfrm>
          <a:prstGeom prst="rect">
            <a:avLst/>
          </a:prstGeom>
        </p:spPr>
      </p:pic>
      <p:sp>
        <p:nvSpPr>
          <p:cNvPr id="62" name="円/楕円 24"/>
          <p:cNvSpPr/>
          <p:nvPr/>
        </p:nvSpPr>
        <p:spPr>
          <a:xfrm>
            <a:off x="6777681" y="2578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25"/>
          <p:cNvSpPr/>
          <p:nvPr/>
        </p:nvSpPr>
        <p:spPr>
          <a:xfrm>
            <a:off x="6559505" y="23807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26"/>
          <p:cNvSpPr/>
          <p:nvPr/>
        </p:nvSpPr>
        <p:spPr>
          <a:xfrm>
            <a:off x="6553970" y="21045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27"/>
          <p:cNvSpPr/>
          <p:nvPr/>
        </p:nvSpPr>
        <p:spPr>
          <a:xfrm>
            <a:off x="6900875" y="28709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28"/>
          <p:cNvSpPr/>
          <p:nvPr/>
        </p:nvSpPr>
        <p:spPr>
          <a:xfrm>
            <a:off x="6876034" y="23447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29"/>
          <p:cNvSpPr/>
          <p:nvPr/>
        </p:nvSpPr>
        <p:spPr>
          <a:xfrm>
            <a:off x="6553970" y="26283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30"/>
          <p:cNvSpPr/>
          <p:nvPr/>
        </p:nvSpPr>
        <p:spPr>
          <a:xfrm>
            <a:off x="6764534" y="2096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31"/>
          <p:cNvSpPr/>
          <p:nvPr/>
        </p:nvSpPr>
        <p:spPr>
          <a:xfrm>
            <a:off x="6870687" y="33446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32"/>
          <p:cNvSpPr/>
          <p:nvPr/>
        </p:nvSpPr>
        <p:spPr>
          <a:xfrm>
            <a:off x="6805543" y="32428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33"/>
          <p:cNvSpPr/>
          <p:nvPr/>
        </p:nvSpPr>
        <p:spPr>
          <a:xfrm>
            <a:off x="6551486" y="3615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34"/>
          <p:cNvSpPr/>
          <p:nvPr/>
        </p:nvSpPr>
        <p:spPr>
          <a:xfrm>
            <a:off x="6801323" y="41603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35"/>
          <p:cNvSpPr/>
          <p:nvPr/>
        </p:nvSpPr>
        <p:spPr>
          <a:xfrm>
            <a:off x="6753949" y="40523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36"/>
          <p:cNvSpPr/>
          <p:nvPr/>
        </p:nvSpPr>
        <p:spPr>
          <a:xfrm>
            <a:off x="6553104" y="37547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37"/>
          <p:cNvSpPr/>
          <p:nvPr/>
        </p:nvSpPr>
        <p:spPr>
          <a:xfrm>
            <a:off x="6690602" y="29185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円/楕円 38"/>
          <p:cNvSpPr/>
          <p:nvPr/>
        </p:nvSpPr>
        <p:spPr>
          <a:xfrm>
            <a:off x="6762687" y="33370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円/楕円 39"/>
          <p:cNvSpPr/>
          <p:nvPr/>
        </p:nvSpPr>
        <p:spPr>
          <a:xfrm>
            <a:off x="6691760" y="41563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8" name="円/楕円 40"/>
          <p:cNvSpPr/>
          <p:nvPr/>
        </p:nvSpPr>
        <p:spPr>
          <a:xfrm>
            <a:off x="6619731" y="28645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円/楕円 41"/>
          <p:cNvSpPr/>
          <p:nvPr/>
        </p:nvSpPr>
        <p:spPr>
          <a:xfrm>
            <a:off x="6633457" y="29953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円/楕円 42"/>
          <p:cNvSpPr/>
          <p:nvPr/>
        </p:nvSpPr>
        <p:spPr>
          <a:xfrm>
            <a:off x="6661104" y="3705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43"/>
          <p:cNvSpPr/>
          <p:nvPr/>
        </p:nvSpPr>
        <p:spPr>
          <a:xfrm>
            <a:off x="6534329" y="28169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44"/>
          <p:cNvSpPr/>
          <p:nvPr/>
        </p:nvSpPr>
        <p:spPr>
          <a:xfrm>
            <a:off x="6645949" y="40050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45"/>
          <p:cNvSpPr/>
          <p:nvPr/>
        </p:nvSpPr>
        <p:spPr>
          <a:xfrm>
            <a:off x="6710534" y="318360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46"/>
          <p:cNvSpPr/>
          <p:nvPr/>
        </p:nvSpPr>
        <p:spPr>
          <a:xfrm>
            <a:off x="6481543" y="35730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1546096"/>
            <a:ext cx="289859" cy="1363709"/>
          </a:xfrm>
          <a:prstGeom prst="trapezoid">
            <a:avLst/>
          </a:prstGeom>
        </p:spPr>
      </p:pic>
      <p:pic>
        <p:nvPicPr>
          <p:cNvPr id="86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2292011"/>
            <a:ext cx="289859" cy="1363709"/>
          </a:xfrm>
          <a:prstGeom prst="trapezoid">
            <a:avLst/>
          </a:prstGeom>
        </p:spPr>
      </p:pic>
      <p:pic>
        <p:nvPicPr>
          <p:cNvPr id="87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105602" y="3012091"/>
            <a:ext cx="289859" cy="1363709"/>
          </a:xfrm>
          <a:prstGeom prst="trapezoid">
            <a:avLst/>
          </a:prstGeom>
        </p:spPr>
      </p:pic>
      <p:sp>
        <p:nvSpPr>
          <p:cNvPr id="88" name="上下矢印 87"/>
          <p:cNvSpPr/>
          <p:nvPr/>
        </p:nvSpPr>
        <p:spPr>
          <a:xfrm>
            <a:off x="7870085" y="2079914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9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5" y="2826897"/>
            <a:ext cx="443000" cy="321174"/>
          </a:xfrm>
          <a:prstGeom prst="rect">
            <a:avLst/>
          </a:prstGeom>
        </p:spPr>
      </p:pic>
      <p:sp>
        <p:nvSpPr>
          <p:cNvPr id="90" name="テキスト ボックス 89"/>
          <p:cNvSpPr txBox="1"/>
          <p:nvPr/>
        </p:nvSpPr>
        <p:spPr>
          <a:xfrm>
            <a:off x="8097487" y="18222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large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8127267" y="367696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small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999308" y="629095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  <a:latin typeface="Symbol" panose="05050102010706020507" pitchFamily="18" charset="2"/>
              </a:rPr>
              <a:t>Dh</a:t>
            </a:r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thermometer?</a:t>
            </a:r>
            <a:endParaRPr lang="ja-JP" altLang="en-US" sz="3200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5695560" y="548681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13693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Higher-order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 as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thermometer?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Symbol" pitchFamily="18" charset="2"/>
              </a:rPr>
              <a:t>Dh</a:t>
            </a:r>
            <a:r>
              <a:rPr lang="en-US" altLang="ja-JP" sz="3200" dirty="0" smtClean="0">
                <a:solidFill>
                  <a:prstClr val="white"/>
                </a:solidFill>
              </a:rPr>
              <a:t> dependences of fluctuation observables</a:t>
            </a:r>
          </a:p>
          <a:p>
            <a:pPr algn="ctr"/>
            <a:r>
              <a:rPr lang="en-US" altLang="ja-JP" sz="3200" dirty="0" smtClean="0">
                <a:solidFill>
                  <a:prstClr val="white"/>
                </a:solidFill>
              </a:rPr>
              <a:t>encode history of the hot medium!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6141893" y="1988840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141893" y="2204864"/>
            <a:ext cx="0" cy="136815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8" y="3711651"/>
            <a:ext cx="170910" cy="355315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6777681" y="2578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559505" y="23807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553970" y="21045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900875" y="28709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876034" y="23447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553970" y="26283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764534" y="2096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870687" y="33446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805543" y="32428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551486" y="3615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801323" y="41603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753949" y="40523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553104" y="37547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690602" y="29185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762687" y="33370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691760" y="41563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619731" y="28645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633457" y="29953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661104" y="3705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534329" y="28169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645949" y="40050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710534" y="318360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6481543" y="35730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48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1546096"/>
            <a:ext cx="289859" cy="1363709"/>
          </a:xfrm>
          <a:prstGeom prst="trapezoid">
            <a:avLst/>
          </a:prstGeom>
        </p:spPr>
      </p:pic>
      <p:pic>
        <p:nvPicPr>
          <p:cNvPr id="49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2292011"/>
            <a:ext cx="289859" cy="1363709"/>
          </a:xfrm>
          <a:prstGeom prst="trapezoid">
            <a:avLst/>
          </a:prstGeom>
        </p:spPr>
      </p:pic>
      <p:pic>
        <p:nvPicPr>
          <p:cNvPr id="50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105602" y="3012091"/>
            <a:ext cx="289859" cy="1363709"/>
          </a:xfrm>
          <a:prstGeom prst="trapezoid">
            <a:avLst/>
          </a:prstGeom>
        </p:spPr>
      </p:pic>
      <p:sp>
        <p:nvSpPr>
          <p:cNvPr id="23" name="上下矢印 22"/>
          <p:cNvSpPr/>
          <p:nvPr/>
        </p:nvSpPr>
        <p:spPr>
          <a:xfrm>
            <a:off x="7870085" y="2079914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5" y="2826897"/>
            <a:ext cx="443000" cy="32117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8097487" y="18222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large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127267" y="367696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small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99308" y="629095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  <a:latin typeface="Symbol" panose="05050102010706020507" pitchFamily="18" charset="2"/>
              </a:rPr>
              <a:t>Dh</a:t>
            </a:r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thermometer?</a:t>
            </a:r>
            <a:endParaRPr lang="ja-JP" altLang="en-US" sz="3200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484784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2348879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6770"/>
            <a:ext cx="251520" cy="522900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83" y="5548796"/>
            <a:ext cx="410375" cy="370663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4006737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2958845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283969" y="3284984"/>
            <a:ext cx="2952328" cy="2160240"/>
            <a:chOff x="4283969" y="3284984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283969" y="3284984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967065" y="4869160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11081" y="4653136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55096" y="4509120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399113" y="4545124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543129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87145" y="3789040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1161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975177" y="4293096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19193" y="4750142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63209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07225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4679033" y="3573016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463009" y="4941168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685" y="5103718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535" y="3480604"/>
              <a:ext cx="684586" cy="293393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785434" y="1016312"/>
            <a:ext cx="2952328" cy="2160240"/>
            <a:chOff x="4785434" y="101631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016312"/>
              <a:ext cx="2952328" cy="2160240"/>
            </a:xfrm>
            <a:prstGeom prst="wedgeRectCallout">
              <a:avLst>
                <a:gd name="adj1" fmla="val -87091"/>
                <a:gd name="adj2" fmla="val 3580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58614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44213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27687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21022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10966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10967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15410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36928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34888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51413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58614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28916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65731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281986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19675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4079754" y="6236682"/>
            <a:ext cx="495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Diffusion modifies distribution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636912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3501007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38898"/>
            <a:ext cx="251520" cy="522900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5158865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4110973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637049" y="3347586"/>
            <a:ext cx="2952328" cy="2160240"/>
            <a:chOff x="4637049" y="3851642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4785434" y="908720"/>
            <a:ext cx="2952328" cy="2160240"/>
            <a:chOff x="4785434" y="119675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73326"/>
                <a:gd name="adj2" fmla="val -15934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正方形/長方形 42"/>
          <p:cNvSpPr/>
          <p:nvPr/>
        </p:nvSpPr>
        <p:spPr>
          <a:xfrm>
            <a:off x="2060020" y="1340768"/>
            <a:ext cx="1904011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3020910" y="363474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 flipV="1">
            <a:off x="2818817" y="363474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3127713" y="364070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2556990" y="3585755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2354897" y="358575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 flipV="1">
            <a:off x="2170335" y="3585755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2" name="グループ化 61"/>
          <p:cNvGrpSpPr/>
          <p:nvPr/>
        </p:nvGrpSpPr>
        <p:grpSpPr>
          <a:xfrm flipH="1">
            <a:off x="3500890" y="3561051"/>
            <a:ext cx="386655" cy="439076"/>
            <a:chOff x="6283144" y="3429000"/>
            <a:chExt cx="386655" cy="439076"/>
          </a:xfrm>
        </p:grpSpPr>
        <p:cxnSp>
          <p:nvCxnSpPr>
            <p:cNvPr id="63" name="直線矢印コネクタ 62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1787018" y="1795311"/>
            <a:ext cx="2404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(momentum-space)</a:t>
            </a:r>
          </a:p>
          <a:p>
            <a:pPr algn="ctr"/>
            <a:r>
              <a:rPr kumimoji="1" lang="en-US" altLang="ja-JP" sz="2400" dirty="0" smtClean="0"/>
              <a:t>rapidity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570490" y="56625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conversion </a:t>
            </a:r>
            <a:r>
              <a:rPr lang="en-US" altLang="ja-JP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altLang="ja-JP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y</a:t>
            </a:r>
            <a:r>
              <a:rPr lang="en-US" altLang="ja-JP" sz="2400" dirty="0" smtClean="0">
                <a:solidFill>
                  <a:prstClr val="black"/>
                </a:solidFill>
              </a:rPr>
              <a:t>  </a:t>
            </a:r>
            <a:r>
              <a:rPr lang="en-US" altLang="ja-JP" sz="2400" dirty="0">
                <a:solidFill>
                  <a:prstClr val="black"/>
                </a:solidFill>
              </a:rPr>
              <a:t>at kinetic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63888" y="6173804"/>
            <a:ext cx="564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Thermal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Bluriing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” modifies distribution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4932040" y="1628800"/>
            <a:ext cx="4104456" cy="4824536"/>
          </a:xfrm>
          <a:prstGeom prst="roundRect">
            <a:avLst>
              <a:gd name="adj" fmla="val 108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/>
          <a:lstStyle/>
          <a:p>
            <a:r>
              <a:rPr kumimoji="1" lang="en-US" altLang="ja-JP" dirty="0" smtClean="0"/>
              <a:t> 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08646" y="1992813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coordinate-space rapidity</a:t>
            </a:r>
          </a:p>
          <a:p>
            <a:pPr algn="ctr"/>
            <a:r>
              <a:rPr kumimoji="1" lang="en-US" altLang="ja-JP" sz="2400" dirty="0" smtClean="0"/>
              <a:t>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medium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0631" y="3606884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momentum-space rapidity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of </a:t>
            </a:r>
            <a:r>
              <a:rPr lang="en-US" altLang="ja-JP" sz="2400" dirty="0" smtClean="0">
                <a:solidFill>
                  <a:srgbClr val="FF0000"/>
                </a:solidFill>
              </a:rPr>
              <a:t>medium</a:t>
            </a:r>
            <a:endParaRPr lang="en-US" altLang="ja-JP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4" y="3102868"/>
            <a:ext cx="539903" cy="1886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3" y="4402734"/>
            <a:ext cx="539903" cy="75456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92180" y="5169463"/>
            <a:ext cx="369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momentum</a:t>
            </a:r>
            <a:r>
              <a:rPr kumimoji="1" lang="en-US" altLang="ja-JP" sz="2400" dirty="0" smtClean="0"/>
              <a:t>-space rapidity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individual particles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959624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picture,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Blast wave squeezes the </a:t>
            </a:r>
          </a:p>
          <a:p>
            <a:r>
              <a:rPr kumimoji="1" lang="en-US" altLang="ja-JP" sz="2400" dirty="0" smtClean="0"/>
              <a:t>distribution in rapidity space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half-width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distribution is not </a:t>
            </a:r>
          </a:p>
          <a:p>
            <a:r>
              <a:rPr lang="en-US" altLang="ja-JP" sz="2400" dirty="0" smtClean="0"/>
              <a:t>far away from Gaussian.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3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台形 36"/>
          <p:cNvSpPr/>
          <p:nvPr/>
        </p:nvSpPr>
        <p:spPr>
          <a:xfrm>
            <a:off x="1331640" y="2154801"/>
            <a:ext cx="2736304" cy="2210303"/>
          </a:xfrm>
          <a:prstGeom prst="trapezoid">
            <a:avLst>
              <a:gd name="adj" fmla="val 42317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438488" cy="584775"/>
          </a:xfrm>
        </p:spPr>
        <p:txBody>
          <a:bodyPr/>
          <a:lstStyle/>
          <a:p>
            <a:r>
              <a:rPr kumimoji="1" lang="en-US" altLang="ja-JP" dirty="0" smtClean="0"/>
              <a:t> Formalism  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115616" y="2132856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1403648" y="1601040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267744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131840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995936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860032" y="1622985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724128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588224" y="1601040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418466" y="18448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22647" y="166878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607321" y="1622985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8057" y="17954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763688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804248" y="181720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837233" y="18282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245342" y="177281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386929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493393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009645" y="16010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791026" y="16103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530831" y="1622985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018940" y="4005064"/>
            <a:ext cx="2583989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09" y="2353408"/>
            <a:ext cx="140984" cy="197619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(\eta\to y)&#10;\end{align*}&lt;/body&gt;&#10;  &lt;fcolor&gt;FF000000&lt;/fcolor&gt;&#10;  &lt;bcolor&gt;FFFFFFFF&lt;/bcolor&gt;&#10;  &lt;transparent&gt;True&lt;/transparent&gt;&#10;  &lt;resolution&gt;1800&lt;/resolution&gt;&#10;  &lt;imageh&gt;249&lt;/imageh&gt;&#10;  &lt;imagew&gt;962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18" y="3159254"/>
            <a:ext cx="1590348" cy="411639"/>
          </a:xfrm>
          <a:prstGeom prst="rect">
            <a:avLst/>
          </a:prstGeom>
        </p:spPr>
      </p:pic>
      <p:cxnSp>
        <p:nvCxnSpPr>
          <p:cNvPr id="42" name="直線矢印コネクタ 41"/>
          <p:cNvCxnSpPr/>
          <p:nvPr/>
        </p:nvCxnSpPr>
        <p:spPr>
          <a:xfrm flipV="1">
            <a:off x="3016817" y="4653136"/>
            <a:ext cx="2577645" cy="8156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8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52528"/>
            <a:ext cx="564400" cy="40466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852961" y="5418121"/>
            <a:ext cx="7644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Particles arrive at the detector with some probability.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Sum </a:t>
            </a:r>
            <a:r>
              <a:rPr lang="en-US" altLang="ja-JP" sz="2400" dirty="0"/>
              <a:t>all of </a:t>
            </a:r>
            <a:r>
              <a:rPr lang="en-US" altLang="ja-JP" sz="2400" dirty="0" smtClean="0"/>
              <a:t>them up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Make the distribution.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Take the continuum limit.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04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836712"/>
            <a:ext cx="4824536" cy="58939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7338" y="1085835"/>
            <a:ext cx="414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With </a:t>
            </a:r>
            <a:r>
              <a:rPr kumimoji="1" lang="en-US" altLang="ja-JP" sz="2400" b="1" dirty="0" smtClean="0"/>
              <a:t>vanishing fluctuations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before</a:t>
            </a:r>
            <a:r>
              <a:rPr lang="en-US" altLang="ja-JP" sz="2400" dirty="0" smtClean="0"/>
              <a:t> thermal blurring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601476" y="1051404"/>
            <a:ext cx="110148" cy="5040560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1167749" y="2204864"/>
            <a:ext cx="14401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422" y="2797093"/>
            <a:ext cx="347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/>
              <a:t>C</a:t>
            </a:r>
            <a:r>
              <a:rPr lang="en-US" altLang="ja-JP" sz="2400" dirty="0" err="1" smtClean="0"/>
              <a:t>umulants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after </a:t>
            </a:r>
            <a:r>
              <a:rPr lang="en-US" altLang="ja-JP" sz="2400" dirty="0" smtClean="0"/>
              <a:t>blurring</a:t>
            </a:r>
          </a:p>
          <a:p>
            <a:pPr algn="ctr"/>
            <a:r>
              <a:rPr lang="en-US" altLang="ja-JP" sz="2400" dirty="0" smtClean="0"/>
              <a:t>take nonzero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289" y="5517232"/>
            <a:ext cx="38410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=1, the effect is</a:t>
            </a:r>
          </a:p>
          <a:p>
            <a:r>
              <a:rPr lang="en-US" altLang="ja-JP" sz="2800" b="1" dirty="0" smtClean="0"/>
              <a:t>not</a:t>
            </a:r>
            <a:r>
              <a:rPr lang="en-US" altLang="ja-JP" sz="2800" dirty="0" smtClean="0"/>
              <a:t> well suppressed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3469" y="48239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after 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16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Is</a:t>
            </a:r>
            <a:r>
              <a:rPr kumimoji="1" lang="en-US" altLang="ja-JP" sz="2800" dirty="0" smtClean="0"/>
              <a:t> the centrality dependence </a:t>
            </a:r>
            <a:r>
              <a:rPr lang="en-US" altLang="ja-JP" sz="2800" dirty="0" smtClean="0"/>
              <a:t>understoo</a:t>
            </a:r>
            <a:r>
              <a:rPr kumimoji="1" lang="en-US" altLang="ja-JP" sz="2800" dirty="0" smtClean="0"/>
              <a:t>d solely by the thermal blurring at kinetic </a:t>
            </a:r>
            <a:r>
              <a:rPr kumimoji="1" lang="en-US" altLang="ja-JP" sz="2800" dirty="0" err="1" smtClean="0"/>
              <a:t>f.o</a:t>
            </a:r>
            <a:r>
              <a:rPr kumimoji="1" lang="en-US" altLang="ja-JP" sz="2800" dirty="0" smtClean="0"/>
              <a:t>.?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i="1" dirty="0" smtClean="0"/>
              <a:t>T</a:t>
            </a:r>
          </a:p>
          <a:p>
            <a:r>
              <a:rPr lang="en-US" altLang="ja-JP" sz="2400" dirty="0" smtClean="0"/>
              <a:t>larger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b</a:t>
            </a:r>
            <a:endParaRPr kumimoji="1" lang="ja-JP" altLang="en-US" sz="2400" i="1" dirty="0">
              <a:latin typeface="Symbol" panose="05050102010706020507" pitchFamily="18" charset="2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Weaker</a:t>
            </a:r>
          </a:p>
          <a:p>
            <a:r>
              <a:rPr kumimoji="1" lang="en-US" altLang="ja-JP" sz="2400" dirty="0" smtClean="0"/>
              <a:t>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755576" y="4900905"/>
            <a:ext cx="7473776" cy="1320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0433" y="1196752"/>
            <a:ext cx="3897511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3" y="1099103"/>
            <a:ext cx="4853707" cy="35297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1771" y="1307705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ssumptions: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878692"/>
            <a:ext cx="384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Centrality independent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cumulant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Thermal blurring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6564" y="51427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Centrality dep. of blast wave parameters can qualitatively describe </a:t>
            </a:r>
            <a:r>
              <a:rPr lang="en-US" altLang="ja-JP" sz="2400" dirty="0" smtClean="0"/>
              <a:t>the one of 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04" y="5583204"/>
            <a:ext cx="683568" cy="34562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 rot="175448">
            <a:off x="3825097" y="1573068"/>
            <a:ext cx="3456382" cy="4682758"/>
            <a:chOff x="5504072" y="765368"/>
            <a:chExt cx="3456382" cy="468275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10527" b="4003"/>
            <a:stretch/>
          </p:blipFill>
          <p:spPr>
            <a:xfrm rot="16200000">
              <a:off x="4890884" y="1378556"/>
              <a:ext cx="4682758" cy="3456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570106" y="4531542"/>
              <a:ext cx="3348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ven on one blade of grass</a:t>
              </a:r>
            </a:p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cool wind lives</a:t>
              </a:r>
              <a:endParaRPr kumimoji="1" lang="ja-JP" altLang="en-US" sz="24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1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71600" y="2348880"/>
            <a:ext cx="7313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Rapidity Window Dependences</a:t>
            </a:r>
          </a:p>
          <a:p>
            <a:pPr algn="ctr"/>
            <a:r>
              <a:rPr kumimoji="1" lang="en-US" altLang="ja-JP" sz="4000" dirty="0" smtClean="0"/>
              <a:t>of </a:t>
            </a:r>
            <a:r>
              <a:rPr kumimoji="1" lang="en-US" altLang="ja-JP" sz="4000" b="1" dirty="0" smtClean="0">
                <a:solidFill>
                  <a:srgbClr val="FF0000"/>
                </a:solidFill>
              </a:rPr>
              <a:t>Non-</a:t>
            </a:r>
            <a:r>
              <a:rPr kumimoji="1" lang="en-US" altLang="ja-JP" sz="4000" dirty="0" smtClean="0"/>
              <a:t>Gaussian Fluctuations</a:t>
            </a:r>
          </a:p>
        </p:txBody>
      </p:sp>
    </p:spTree>
    <p:extLst>
      <p:ext uri="{BB962C8B-B14F-4D97-AF65-F5344CB8AC3E}">
        <p14:creationId xmlns:p14="http://schemas.microsoft.com/office/powerpoint/2010/main" val="32087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4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9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75609" y="3260511"/>
            <a:ext cx="293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chemeClr val="tx2"/>
                </a:solidFill>
              </a:rPr>
              <a:t>Shuryak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err="1">
                <a:solidFill>
                  <a:schemeClr val="tx2"/>
                </a:solidFill>
              </a:rPr>
              <a:t>Stephanov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</a:rPr>
              <a:t>2001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87824" y="2708920"/>
            <a:ext cx="3248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Fluctuations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209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MK, 2015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MK, 2015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50" name="二等辺三角形 149"/>
          <p:cNvSpPr/>
          <p:nvPr/>
        </p:nvSpPr>
        <p:spPr>
          <a:xfrm>
            <a:off x="4256845" y="2115093"/>
            <a:ext cx="1716500" cy="1812803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P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1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3" y="3540951"/>
            <a:ext cx="1072092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11560" y="5013176"/>
            <a:ext cx="741682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17243" cy="584775"/>
          </a:xfrm>
        </p:spPr>
        <p:txBody>
          <a:bodyPr/>
          <a:lstStyle/>
          <a:p>
            <a:r>
              <a:rPr kumimoji="1" lang="en-US" altLang="ja-JP" dirty="0" smtClean="0"/>
              <a:t> Diffusion + Thermal Blurring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9701" y="1275020"/>
            <a:ext cx="6552579" cy="426375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55198" y="14103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309198" y="15122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363198" y="1386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194286" y="132200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39737" y="2773170"/>
            <a:ext cx="6552543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9552" y="82328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9737" y="233545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(coordinate space)</a:t>
            </a:r>
            <a:endParaRPr kumimoji="1" lang="ja-JP" altLang="en-US" sz="2400" dirty="0"/>
          </a:p>
        </p:txBody>
      </p:sp>
      <p:sp>
        <p:nvSpPr>
          <p:cNvPr id="49" name="円/楕円 48"/>
          <p:cNvSpPr/>
          <p:nvPr/>
        </p:nvSpPr>
        <p:spPr>
          <a:xfrm>
            <a:off x="2799199" y="2896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853199" y="299871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907199" y="28725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738287" y="280849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二等辺三角形 148"/>
          <p:cNvSpPr/>
          <p:nvPr/>
        </p:nvSpPr>
        <p:spPr>
          <a:xfrm>
            <a:off x="2502683" y="1581503"/>
            <a:ext cx="1716500" cy="1195292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1536840"/>
            <a:ext cx="131233" cy="118533"/>
          </a:xfrm>
          <a:prstGeom prst="rect">
            <a:avLst/>
          </a:prstGeom>
        </p:spPr>
      </p:pic>
      <p:pic>
        <p:nvPicPr>
          <p:cNvPr id="155" name="TexTeXPicture" descr="&lt;?xml version=&quot;1.0&quot; encoding=&quot;utf-16&quot;?&gt;&#10;&lt;TeXTeX&gt;&#10;  &lt;preamble&gt;\documentclass{jarticle}&#10;\usepackage{amsmath}&#10;\pagestyle{empty}&lt;/preamble&gt;&#10;  &lt;body&gt;\begin{align*} &#10;x'&#10;\end{align*}&lt;/body&gt;&#10;  &lt;fcolor&gt;FF000000&lt;/fcolor&gt;&#10;  &lt;bcolor&gt;FFFFFFFF&lt;/bcolor&gt;&#10;  &lt;transparent&gt;True&lt;/transparent&gt;&#10;  &lt;resolution&gt;1800&lt;/resolution&gt;&#10;  &lt;imageh&gt;202&lt;/imageh&gt;&#10;  &lt;imagew&gt;18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71" y="2863606"/>
            <a:ext cx="197908" cy="21378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539701" y="4243647"/>
            <a:ext cx="6552579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9701" y="3805927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(momentum space)</a:t>
            </a:r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2666866" y="43672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720866" y="44691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774866" y="43430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605954" y="42789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_1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9" y="2076054"/>
            <a:ext cx="1152525" cy="2772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x''&#10;\end{align*}&lt;/body&gt;&#10;  &lt;fcolor&gt;FF000000&lt;/fcolor&gt;&#10;  &lt;bcolor&gt;FFFFFFFF&lt;/bcolor&gt;&#10;  &lt;transparent&gt;True&lt;/transparent&gt;&#10;  &lt;resolution&gt;1800&lt;/resolution&gt;&#10;  &lt;imageh&gt;202&lt;/imageh&gt;&#10;  &lt;imagew&gt;24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38" y="4334083"/>
            <a:ext cx="258233" cy="2137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_2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3559586"/>
            <a:ext cx="1152525" cy="277283"/>
          </a:xfrm>
          <a:prstGeom prst="rect">
            <a:avLst/>
          </a:prstGeom>
        </p:spPr>
      </p:pic>
      <p:sp>
        <p:nvSpPr>
          <p:cNvPr id="42" name="二等辺三角形 41"/>
          <p:cNvSpPr/>
          <p:nvPr/>
        </p:nvSpPr>
        <p:spPr>
          <a:xfrm>
            <a:off x="2065393" y="3055530"/>
            <a:ext cx="1716500" cy="1176630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カーブ矢印 8"/>
          <p:cNvSpPr/>
          <p:nvPr/>
        </p:nvSpPr>
        <p:spPr>
          <a:xfrm>
            <a:off x="7296864" y="1626821"/>
            <a:ext cx="731520" cy="2842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x-x'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7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74" y="1591242"/>
            <a:ext cx="1132417" cy="2772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x-x'') = \int dx' P_1(x-x') P_2(x'-x'')&#10;\end{align*}&lt;/body&gt;&#10;  &lt;fcolor&gt;FF000000&lt;/fcolor&gt;&#10;  &lt;bcolor&gt;FFFFFFFF&lt;/bcolor&gt;&#10;  &lt;transparent&gt;True&lt;/transparent&gt;&#10;  &lt;resolution&gt;1800&lt;/resolution&gt;&#10;  &lt;imageh&gt;553&lt;/imageh&gt;&#10;  &lt;imagew&gt;441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28" y="5166930"/>
            <a:ext cx="4910546" cy="6156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6533" y="6021288"/>
            <a:ext cx="8109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iffusion </a:t>
            </a:r>
            <a:r>
              <a:rPr lang="en-US" altLang="ja-JP" sz="2400" dirty="0"/>
              <a:t>+</a:t>
            </a:r>
            <a:r>
              <a:rPr kumimoji="1" lang="en-US" altLang="ja-JP" sz="2400" dirty="0" smtClean="0"/>
              <a:t> thermal blurring = </a:t>
            </a:r>
            <a:r>
              <a:rPr lang="en-US" altLang="ja-JP" sz="2400" dirty="0" smtClean="0"/>
              <a:t>described by a single P(x)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Both are consistent with Gaussian </a:t>
            </a:r>
            <a:r>
              <a:rPr lang="en-US" altLang="ja-JP" sz="2400" dirty="0" smtClean="0">
                <a:sym typeface="Wingdings" panose="05000000000000000000" pitchFamily="2" charset="2"/>
              </a:rPr>
              <a:t> Single Gaussian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7619" y="1946491"/>
            <a:ext cx="13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diffusion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650221" y="1867304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07619" y="343065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blurring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5650221" y="3351471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604" y="5236867"/>
            <a:ext cx="21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diffusion: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9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  <p:pic>
        <p:nvPicPr>
          <p:cNvPr id="19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9" y="2482050"/>
            <a:ext cx="2791310" cy="27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図 1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1618" y="2166655"/>
            <a:ext cx="1370050" cy="17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55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Detector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055828" y="360473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Diffusion + Blurring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5" name="下矢印 104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14" name="テキスト ボックス 113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15" name="左中かっこ 114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9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537321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new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normalization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flipV="1">
            <a:off x="134426" y="4630092"/>
            <a:ext cx="252416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4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7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115616" y="1804175"/>
            <a:ext cx="2138046" cy="1696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812380" y="2329427"/>
            <a:ext cx="798472" cy="713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604468" y="2715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28404" y="24367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Observables in equilibrium are fluctuating.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5510897" y="2263812"/>
            <a:ext cx="1951741" cy="1271383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48809">
                <a:moveTo>
                  <a:pt x="0" y="848679"/>
                </a:moveTo>
                <a:cubicBezTo>
                  <a:pt x="330005" y="844242"/>
                  <a:pt x="262595" y="875587"/>
                  <a:pt x="374357" y="734150"/>
                </a:cubicBezTo>
                <a:cubicBezTo>
                  <a:pt x="486119" y="592713"/>
                  <a:pt x="561101" y="6494"/>
                  <a:pt x="670571" y="55"/>
                </a:cubicBezTo>
                <a:cubicBezTo>
                  <a:pt x="780042" y="-6384"/>
                  <a:pt x="878780" y="549554"/>
                  <a:pt x="1031180" y="695514"/>
                </a:cubicBezTo>
                <a:cubicBezTo>
                  <a:pt x="1183580" y="841474"/>
                  <a:pt x="1160555" y="850148"/>
                  <a:pt x="1594398" y="847537"/>
                </a:cubicBezTo>
              </a:path>
            </a:pathLst>
          </a:custGeom>
          <a:solidFill>
            <a:srgbClr val="FFCCFF">
              <a:alpha val="80000"/>
            </a:srgbClr>
          </a:solidFill>
          <a:ln w="28575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 flipV="1">
            <a:off x="5319942" y="1959930"/>
            <a:ext cx="13014" cy="17347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w="lg" len="lg"/>
            <a:tailEnd type="arrow" w="lg" len="lg"/>
          </a:ln>
          <a:effectLst/>
        </p:spPr>
      </p:cxnSp>
      <p:sp>
        <p:nvSpPr>
          <p:cNvPr id="48" name="左右矢印 47"/>
          <p:cNvSpPr/>
          <p:nvPr/>
        </p:nvSpPr>
        <p:spPr>
          <a:xfrm>
            <a:off x="5933178" y="2758970"/>
            <a:ext cx="850274" cy="348193"/>
          </a:xfrm>
          <a:prstGeom prst="leftRightArrow">
            <a:avLst/>
          </a:prstGeom>
          <a:gradFill rotWithShape="1">
            <a:gsLst>
              <a:gs pos="0">
                <a:srgbClr val="808DA9">
                  <a:tint val="70000"/>
                  <a:satMod val="100000"/>
                  <a:lumMod val="110000"/>
                  <a:alpha val="62000"/>
                </a:srgbClr>
              </a:gs>
              <a:gs pos="50000">
                <a:srgbClr val="808DA9">
                  <a:tint val="75000"/>
                  <a:satMod val="101000"/>
                  <a:lumMod val="105000"/>
                </a:srgbClr>
              </a:gs>
              <a:gs pos="100000">
                <a:srgbClr val="808DA9">
                  <a:tint val="82000"/>
                  <a:satMod val="104000"/>
                  <a:lumMod val="105000"/>
                  <a:alpha val="82000"/>
                </a:srgbClr>
              </a:gs>
            </a:gsLst>
            <a:lin ang="2700000" scaled="0"/>
          </a:gradFill>
          <a:ln w="9525" cap="flat" cmpd="sng" algn="ctr">
            <a:solidFill>
              <a:srgbClr val="808D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71" y="2348954"/>
            <a:ext cx="232562" cy="19350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477401" y="2194265"/>
            <a:ext cx="122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variance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33" y="3412436"/>
            <a:ext cx="301841" cy="245517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0" y="1556792"/>
            <a:ext cx="839089" cy="359610"/>
          </a:xfrm>
          <a:prstGeom prst="rect">
            <a:avLst/>
          </a:prstGeom>
        </p:spPr>
      </p:pic>
      <p:sp>
        <p:nvSpPr>
          <p:cNvPr id="57" name="右矢印 56"/>
          <p:cNvSpPr/>
          <p:nvPr/>
        </p:nvSpPr>
        <p:spPr>
          <a:xfrm>
            <a:off x="4019946" y="2165932"/>
            <a:ext cx="734580" cy="10399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>
            <a:off x="5492967" y="220089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5332956" y="186952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5141331" y="3535195"/>
            <a:ext cx="2697953" cy="17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w="lg" len="lg"/>
            <a:tailEnd type="arrow" w="lg" len="lg"/>
          </a:ln>
          <a:effectLst/>
        </p:spPr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961930"/>
            <a:ext cx="1653839" cy="775282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907752" y="5123114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Skewness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99592" y="4212160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Variance: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278725"/>
            <a:ext cx="2822421" cy="397544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8" y="4005064"/>
            <a:ext cx="1914516" cy="299256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921861" y="5995627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Kurtosis: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9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823340"/>
            <a:ext cx="3309095" cy="846020"/>
          </a:xfrm>
          <a:prstGeom prst="rect">
            <a:avLst/>
          </a:prstGeom>
        </p:spPr>
      </p:pic>
      <p:sp>
        <p:nvSpPr>
          <p:cNvPr id="70" name="左中かっこ 69"/>
          <p:cNvSpPr/>
          <p:nvPr/>
        </p:nvSpPr>
        <p:spPr>
          <a:xfrm>
            <a:off x="403696" y="4149080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732240" y="527733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/>
                </a:solidFill>
              </a:rPr>
              <a:t>non-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Gaussianity</a:t>
            </a:r>
            <a:endParaRPr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6232330" y="5049879"/>
            <a:ext cx="600222" cy="113468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5634515" y="5034077"/>
            <a:ext cx="232186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6742902" y="450912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/>
                </a:solidFill>
              </a:rPr>
              <a:t>Gaussian</a:t>
            </a:r>
            <a:endParaRPr lang="ja-JP" altLang="en-US" sz="2400" dirty="0">
              <a:solidFill>
                <a:schemeClr val="accent2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82" y="2492896"/>
            <a:ext cx="226715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9" grpId="0"/>
      <p:bldP spid="80" grpId="0" animBg="1"/>
      <p:bldP spid="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{\rm Skellam}&#10;\end{align*}&lt;/body&gt;&#10;  &lt;fcolor&gt;FF000000&lt;/fcolor&gt;&#10;  &lt;bcolor&gt;FFFFFFFF&lt;/bcolor&gt;&#10;  &lt;transparent&gt;True&lt;/transparent&gt;&#10;  &lt;resolution&gt;1800&lt;/resolution&gt;&#10;  &lt;imageh&gt;282&lt;/imageh&gt;&#10;  &lt;imagew&gt;191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315709" cy="3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8381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Large Initial </a:t>
            </a:r>
            <a:r>
              <a:rPr kumimoji="1" lang="en-US" altLang="ja-JP" dirty="0" err="1" smtClean="0"/>
              <a:t>Fluc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-1" r="50006"/>
          <a:stretch/>
        </p:blipFill>
        <p:spPr>
          <a:xfrm>
            <a:off x="1688" y="1130332"/>
            <a:ext cx="4473575" cy="33245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16235" y="5373216"/>
            <a:ext cx="3466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Non-monotonic </a:t>
            </a:r>
          </a:p>
          <a:p>
            <a:r>
              <a:rPr kumimoji="1" lang="en-US" altLang="ja-JP" sz="2800" dirty="0" smtClean="0"/>
              <a:t>dependence on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 ?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83671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 rot="1196912">
            <a:off x="1493312" y="1986183"/>
            <a:ext cx="546899" cy="1031108"/>
          </a:xfrm>
          <a:prstGeom prst="downArrow">
            <a:avLst>
              <a:gd name="adj1" fmla="val 50000"/>
              <a:gd name="adj2" fmla="val 747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508104" y="977724"/>
            <a:ext cx="4571863" cy="3459388"/>
            <a:chOff x="6012160" y="920452"/>
            <a:chExt cx="4571863" cy="345938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/>
            <a:srcRect l="9026" b="6057"/>
            <a:stretch/>
          </p:blipFill>
          <p:spPr>
            <a:xfrm>
              <a:off x="6012160" y="920452"/>
              <a:ext cx="4571863" cy="345938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793454" y="354622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MK, 2015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44" y="4454863"/>
            <a:ext cx="3176244" cy="248232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47" y="4515722"/>
            <a:ext cx="1467818" cy="31743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1763" y="2535704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047" y="2204864"/>
            <a:ext cx="8674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Effect of Global Charge Conservation</a:t>
            </a:r>
          </a:p>
          <a:p>
            <a:pPr algn="ctr"/>
            <a:r>
              <a:rPr kumimoji="1" lang="en-US" altLang="ja-JP" sz="4000" dirty="0" smtClean="0"/>
              <a:t>(Finite Volume Effect)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88120" y="4653136"/>
            <a:ext cx="501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400" dirty="0" smtClean="0">
                <a:solidFill>
                  <a:srgbClr val="002060"/>
                </a:solidFill>
              </a:rPr>
              <a:t>PRC, 2014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354" name="テキスト ボックス 353"/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356" name="直線コネクタ 355"/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直線コネクタ 356"/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円/楕円 361"/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63" name="直線コネクタ 362"/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4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368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369" name="テキスト ボックス 368"/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Conserved charges in the total system do no fluctuate!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3635896" y="6326814"/>
            <a:ext cx="539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PRL2000;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Bleicher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Jeon, Koch (2000)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354" name="テキスト ボックス 353"/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356" name="直線コネクタ 355"/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直線コネクタ 356"/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>
          <a:xfrm>
            <a:off x="3052169" y="1584211"/>
            <a:ext cx="2972692" cy="225459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2" name="円/楕円 361"/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63" name="直線コネクタ 362"/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4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368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369" name="テキスト ボックス 368"/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Conserved charges in the total system do no fluctuate!</a:t>
            </a:r>
            <a:endParaRPr kumimoji="1" lang="ja-JP" altLang="en-US" sz="2400" dirty="0"/>
          </a:p>
        </p:txBody>
      </p:sp>
      <p:sp>
        <p:nvSpPr>
          <p:cNvPr id="371" name="四角形吹き出し 370"/>
          <p:cNvSpPr/>
          <p:nvPr/>
        </p:nvSpPr>
        <p:spPr>
          <a:xfrm>
            <a:off x="1403648" y="4621022"/>
            <a:ext cx="5400600" cy="1666878"/>
          </a:xfrm>
          <a:prstGeom prst="wedgeRectCallout">
            <a:avLst>
              <a:gd name="adj1" fmla="val 18674"/>
              <a:gd name="adj2" fmla="val -1274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2213242" y="4813063"/>
            <a:ext cx="381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</a:t>
            </a:r>
            <a:r>
              <a:rPr kumimoji="1" lang="en-US" altLang="ja-JP" sz="2400" dirty="0" smtClean="0"/>
              <a:t> Estimate of GCC Effect</a:t>
            </a:r>
          </a:p>
        </p:txBody>
      </p:sp>
      <p:pic>
        <p:nvPicPr>
          <p:cNvPr id="348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 \delta &#10;N^{2} \rangle_{\rm GCC}=&#10;\langle  \delta &#10;N^{2} \rangle_{\rm inf}\times \left(1-\frac{\Delta \eta}{\eta_{\rm tot}}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813&lt;/imagew&gt;&#10;  &lt;scale&gt;50&lt;/scale&gt;&#10;  &lt;cursor&gt;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64" y="5454539"/>
            <a:ext cx="4704088" cy="736515"/>
          </a:xfrm>
          <a:prstGeom prst="rect">
            <a:avLst/>
          </a:prstGeom>
        </p:spPr>
      </p:pic>
      <p:cxnSp>
        <p:nvCxnSpPr>
          <p:cNvPr id="372" name="直線コネクタ 371"/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73211" cy="584775"/>
          </a:xfrm>
        </p:spPr>
        <p:txBody>
          <a:bodyPr/>
          <a:lstStyle/>
          <a:p>
            <a:r>
              <a:rPr kumimoji="1" lang="en-US" altLang="ja-JP" dirty="0" smtClean="0"/>
              <a:t> Diffusion in Finite Volume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8182" b="6930"/>
          <a:stretch/>
        </p:blipFill>
        <p:spPr>
          <a:xfrm>
            <a:off x="66299" y="1994873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161260" y="3384664"/>
            <a:ext cx="18277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smtClean="0"/>
              <a:t>Infinite Sys.</a:t>
            </a:r>
          </a:p>
          <a:p>
            <a:pPr algn="r"/>
            <a:r>
              <a:rPr kumimoji="1" lang="en-US" altLang="ja-JP" b="1" dirty="0" smtClean="0"/>
              <a:t>(No GCC Effect)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147152" y="2162968"/>
            <a:ext cx="2747260" cy="1961518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4212" y="3377165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Average </a:t>
            </a:r>
          </a:p>
          <a:p>
            <a:r>
              <a:rPr lang="en-US" altLang="ja-JP" sz="2000" dirty="0"/>
              <a:t>  </a:t>
            </a:r>
            <a:r>
              <a:rPr kumimoji="1" lang="en-US" altLang="ja-JP" sz="2000" dirty="0" smtClean="0"/>
              <a:t>Diffusion Length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247629" y="2558996"/>
            <a:ext cx="1767408" cy="1001629"/>
          </a:xfrm>
          <a:prstGeom prst="rect">
            <a:avLst/>
          </a:prstGeom>
          <a:solidFill>
            <a:srgbClr val="FF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7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9" y="2698713"/>
            <a:ext cx="1557073" cy="809424"/>
          </a:xfrm>
          <a:prstGeom prst="rect">
            <a:avLst/>
          </a:prstGeom>
        </p:spPr>
      </p:pic>
      <p:sp>
        <p:nvSpPr>
          <p:cNvPr id="348" name="テキスト ボックス 347"/>
          <p:cNvSpPr txBox="1"/>
          <p:nvPr/>
        </p:nvSpPr>
        <p:spPr>
          <a:xfrm>
            <a:off x="6851867" y="4240728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Diffusion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Coefficient</a:t>
            </a:r>
            <a:endParaRPr kumimoji="1" lang="ja-JP" altLang="en-US" sz="2000" dirty="0"/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" y="1564820"/>
            <a:ext cx="2516305" cy="432000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9" y="6381368"/>
            <a:ext cx="1280161" cy="360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91" y="4342296"/>
            <a:ext cx="538692" cy="263525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98" y="2538119"/>
            <a:ext cx="2718458" cy="792000"/>
          </a:xfrm>
          <a:prstGeom prst="rect">
            <a:avLst/>
          </a:prstGeom>
        </p:spPr>
      </p:pic>
      <p:sp>
        <p:nvSpPr>
          <p:cNvPr id="357" name="テキスト ボックス 356"/>
          <p:cNvSpPr txBox="1"/>
          <p:nvPr/>
        </p:nvSpPr>
        <p:spPr>
          <a:xfrm>
            <a:off x="827584" y="898987"/>
            <a:ext cx="712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Solve the diffusion master equation in finite volume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37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73211" cy="584775"/>
          </a:xfrm>
        </p:spPr>
        <p:txBody>
          <a:bodyPr/>
          <a:lstStyle/>
          <a:p>
            <a:r>
              <a:rPr kumimoji="1" lang="en-US" altLang="ja-JP" dirty="0" smtClean="0"/>
              <a:t> Diffusion in Finite Volume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8182" b="6930"/>
          <a:stretch/>
        </p:blipFill>
        <p:spPr>
          <a:xfrm>
            <a:off x="66299" y="1994873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161260" y="3384664"/>
            <a:ext cx="18277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smtClean="0"/>
              <a:t>Infinite Sys.</a:t>
            </a:r>
          </a:p>
          <a:p>
            <a:pPr algn="r"/>
            <a:r>
              <a:rPr kumimoji="1" lang="en-US" altLang="ja-JP" b="1" dirty="0" smtClean="0"/>
              <a:t>(No GCC Effect)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147152" y="2162968"/>
            <a:ext cx="2747260" cy="1961518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4212" y="3377165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Average </a:t>
            </a:r>
          </a:p>
          <a:p>
            <a:r>
              <a:rPr lang="en-US" altLang="ja-JP" sz="2000" dirty="0"/>
              <a:t>  </a:t>
            </a:r>
            <a:r>
              <a:rPr kumimoji="1" lang="en-US" altLang="ja-JP" sz="2000" dirty="0" smtClean="0"/>
              <a:t>Diffusion Length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247629" y="2558996"/>
            <a:ext cx="1767408" cy="1001629"/>
          </a:xfrm>
          <a:prstGeom prst="rect">
            <a:avLst/>
          </a:prstGeom>
          <a:solidFill>
            <a:srgbClr val="FF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7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9" y="2698713"/>
            <a:ext cx="1557073" cy="809424"/>
          </a:xfrm>
          <a:prstGeom prst="rect">
            <a:avLst/>
          </a:prstGeom>
        </p:spPr>
      </p:pic>
      <p:sp>
        <p:nvSpPr>
          <p:cNvPr id="348" name="テキスト ボックス 347"/>
          <p:cNvSpPr txBox="1"/>
          <p:nvPr/>
        </p:nvSpPr>
        <p:spPr>
          <a:xfrm>
            <a:off x="6851867" y="4240728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Diffusion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Coefficient</a:t>
            </a:r>
            <a:endParaRPr kumimoji="1" lang="ja-JP" altLang="en-US" sz="2000" dirty="0"/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" y="1564820"/>
            <a:ext cx="2516305" cy="432000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9" y="6381368"/>
            <a:ext cx="1280161" cy="360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91" y="4342296"/>
            <a:ext cx="538692" cy="263525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98" y="2538119"/>
            <a:ext cx="2718458" cy="792000"/>
          </a:xfrm>
          <a:prstGeom prst="rect">
            <a:avLst/>
          </a:prstGeom>
        </p:spPr>
      </p:pic>
      <p:sp>
        <p:nvSpPr>
          <p:cNvPr id="357" name="テキスト ボックス 356"/>
          <p:cNvSpPr txBox="1"/>
          <p:nvPr/>
        </p:nvSpPr>
        <p:spPr>
          <a:xfrm>
            <a:off x="827584" y="898987"/>
            <a:ext cx="712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Solve the diffusion master equation in finite volume</a:t>
            </a:r>
            <a:endParaRPr kumimoji="1" lang="ja-JP" altLang="en-US" sz="2400" dirty="0"/>
          </a:p>
        </p:txBody>
      </p:sp>
      <p:sp>
        <p:nvSpPr>
          <p:cNvPr id="358" name="左右矢印 357"/>
          <p:cNvSpPr/>
          <p:nvPr/>
        </p:nvSpPr>
        <p:spPr>
          <a:xfrm>
            <a:off x="4994767" y="5151029"/>
            <a:ext cx="917161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左右矢印 358"/>
          <p:cNvSpPr/>
          <p:nvPr/>
        </p:nvSpPr>
        <p:spPr>
          <a:xfrm>
            <a:off x="3275856" y="4986142"/>
            <a:ext cx="917161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左右矢印 359"/>
          <p:cNvSpPr/>
          <p:nvPr/>
        </p:nvSpPr>
        <p:spPr>
          <a:xfrm>
            <a:off x="2520443" y="4729833"/>
            <a:ext cx="917161" cy="36004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テキスト ボックス 360"/>
          <p:cNvSpPr txBox="1"/>
          <p:nvPr/>
        </p:nvSpPr>
        <p:spPr>
          <a:xfrm>
            <a:off x="4927077" y="4525264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effect of</a:t>
            </a:r>
          </a:p>
          <a:p>
            <a:pPr algn="ctr"/>
            <a:r>
              <a:rPr kumimoji="1" lang="en-US" altLang="ja-JP" dirty="0" smtClean="0"/>
              <a:t>GCC</a:t>
            </a:r>
            <a:endParaRPr kumimoji="1" lang="ja-JP" altLang="en-US" dirty="0"/>
          </a:p>
        </p:txBody>
      </p:sp>
      <p:sp>
        <p:nvSpPr>
          <p:cNvPr id="362" name="テキスト ボックス 361"/>
          <p:cNvSpPr txBox="1"/>
          <p:nvPr/>
        </p:nvSpPr>
        <p:spPr>
          <a:xfrm>
            <a:off x="3314693" y="4323414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effect of</a:t>
            </a:r>
          </a:p>
          <a:p>
            <a:pPr algn="ctr"/>
            <a:r>
              <a:rPr kumimoji="1" lang="en-US" altLang="ja-JP" dirty="0" smtClean="0"/>
              <a:t>GCC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6148949" y="5589240"/>
            <a:ext cx="2918109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Delta\eta/d \geq L-2\end{align*}&lt;/body&gt;&#10;  &lt;fcolor&gt;FF000000&lt;/fcolor&gt;&#10;  &lt;bcolor&gt;FFFFFFFF&lt;/bcolor&gt;&#10;  &lt;transparent&gt;True&lt;/transparent&gt;&#10;  &lt;resolution&gt;1800&lt;/resolution&gt;&#10;  &lt;imageh&gt;250&lt;/imageh&gt;&#10;  &lt;imagew&gt;1500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21808"/>
            <a:ext cx="2046787" cy="34113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48950" y="5668370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suppression only for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2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80100" cy="584775"/>
          </a:xfrm>
        </p:spPr>
        <p:txBody>
          <a:bodyPr/>
          <a:lstStyle/>
          <a:p>
            <a:r>
              <a:rPr kumimoji="1" lang="en-US" altLang="ja-JP" dirty="0" smtClean="0"/>
              <a:t> Physical Interpretation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5496" y="4529538"/>
            <a:ext cx="5248553" cy="1443910"/>
            <a:chOff x="658645" y="4721549"/>
            <a:chExt cx="5248553" cy="14439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58645" y="4721549"/>
              <a:ext cx="52485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Condition for effects of the GCC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86365" y="5196621"/>
              <a:ext cx="4862422" cy="968838"/>
            </a:xfrm>
            <a:prstGeom prst="rect">
              <a:avLst/>
            </a:prstGeom>
            <a:noFill/>
            <a:ln w="57150" cap="flat" cmpd="sng" algn="ctr">
              <a:solidFill>
                <a:srgbClr val="FF3D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076056" y="1235282"/>
            <a:ext cx="3989489" cy="1328884"/>
            <a:chOff x="5765845" y="3391579"/>
            <a:chExt cx="3989489" cy="13288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765845" y="3391579"/>
              <a:ext cx="3989489" cy="1328884"/>
              <a:chOff x="5928434" y="847568"/>
              <a:chExt cx="3989489" cy="1328884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6724420" y="926771"/>
                <a:ext cx="3193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Averaged Diffusion Distance</a:t>
                </a:r>
              </a:p>
            </p:txBody>
          </p:sp>
          <p:sp>
            <p:nvSpPr>
              <p:cNvPr id="10" name="正方形/長方形 71"/>
              <p:cNvSpPr/>
              <p:nvPr/>
            </p:nvSpPr>
            <p:spPr>
              <a:xfrm>
                <a:off x="5928434" y="847568"/>
                <a:ext cx="3989489" cy="1328884"/>
              </a:xfrm>
              <a:custGeom>
                <a:avLst/>
                <a:gdLst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13961 w 3824115"/>
                  <a:gd name="connsiteY2" fmla="*/ 556697 h 962865"/>
                  <a:gd name="connsiteX3" fmla="*/ 3824115 w 3824115"/>
                  <a:gd name="connsiteY3" fmla="*/ 962865 h 962865"/>
                  <a:gd name="connsiteX4" fmla="*/ 0 w 3824115"/>
                  <a:gd name="connsiteY4" fmla="*/ 962865 h 962865"/>
                  <a:gd name="connsiteX5" fmla="*/ 0 w 3824115"/>
                  <a:gd name="connsiteY5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13961 w 3824847"/>
                  <a:gd name="connsiteY2" fmla="*/ 556697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13961 w 3824847"/>
                  <a:gd name="connsiteY3" fmla="*/ 556697 h 962865"/>
                  <a:gd name="connsiteX4" fmla="*/ 3824847 w 3824847"/>
                  <a:gd name="connsiteY4" fmla="*/ 687325 h 962865"/>
                  <a:gd name="connsiteX5" fmla="*/ 3824115 w 3824847"/>
                  <a:gd name="connsiteY5" fmla="*/ 962865 h 962865"/>
                  <a:gd name="connsiteX6" fmla="*/ 0 w 3824847"/>
                  <a:gd name="connsiteY6" fmla="*/ 962865 h 962865"/>
                  <a:gd name="connsiteX7" fmla="*/ 0 w 3824847"/>
                  <a:gd name="connsiteY7" fmla="*/ 0 h 962865"/>
                  <a:gd name="connsiteX0" fmla="*/ 0 w 4020789"/>
                  <a:gd name="connsiteY0" fmla="*/ 0 h 962865"/>
                  <a:gd name="connsiteX1" fmla="*/ 3824115 w 4020789"/>
                  <a:gd name="connsiteY1" fmla="*/ 0 h 962865"/>
                  <a:gd name="connsiteX2" fmla="*/ 3824847 w 4020789"/>
                  <a:gd name="connsiteY2" fmla="*/ 458725 h 962865"/>
                  <a:gd name="connsiteX3" fmla="*/ 4020789 w 4020789"/>
                  <a:gd name="connsiteY3" fmla="*/ 469611 h 962865"/>
                  <a:gd name="connsiteX4" fmla="*/ 3824847 w 4020789"/>
                  <a:gd name="connsiteY4" fmla="*/ 687325 h 962865"/>
                  <a:gd name="connsiteX5" fmla="*/ 3824115 w 4020789"/>
                  <a:gd name="connsiteY5" fmla="*/ 962865 h 962865"/>
                  <a:gd name="connsiteX6" fmla="*/ 0 w 4020789"/>
                  <a:gd name="connsiteY6" fmla="*/ 962865 h 962865"/>
                  <a:gd name="connsiteX7" fmla="*/ 0 w 4020789"/>
                  <a:gd name="connsiteY7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687325 h 962865"/>
                  <a:gd name="connsiteX3" fmla="*/ 3824115 w 3824847"/>
                  <a:gd name="connsiteY3" fmla="*/ 962865 h 962865"/>
                  <a:gd name="connsiteX4" fmla="*/ 0 w 3824847"/>
                  <a:gd name="connsiteY4" fmla="*/ 962865 h 962865"/>
                  <a:gd name="connsiteX5" fmla="*/ 0 w 3824847"/>
                  <a:gd name="connsiteY5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4115" h="962865">
                    <a:moveTo>
                      <a:pt x="0" y="0"/>
                    </a:moveTo>
                    <a:lnTo>
                      <a:pt x="3824115" y="0"/>
                    </a:lnTo>
                    <a:lnTo>
                      <a:pt x="3824115" y="962865"/>
                    </a:lnTo>
                    <a:lnTo>
                      <a:pt x="0" y="9628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A7EA5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724420" y="1366589"/>
                <a:ext cx="2367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Diffusion Coefficient</a:t>
                </a: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6567743" y="4293773"/>
              <a:ext cx="257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: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Total Length of Matter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276917" y="5431012"/>
            <a:ext cx="394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Effects of the GCC appear </a:t>
            </a:r>
          </a:p>
          <a:p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only near the boundaries.</a:t>
            </a:r>
            <a:endParaRPr lang="ja-JP" altLang="en-US" sz="2400" b="1" dirty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496" y="949150"/>
            <a:ext cx="4810999" cy="34050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77446" y="1619756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78521" y="2139178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円/楕円 15"/>
          <p:cNvSpPr/>
          <p:nvPr/>
        </p:nvSpPr>
        <p:spPr>
          <a:xfrm rot="10800000" flipH="1">
            <a:off x="618923" y="1936544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 rot="10800000" flipH="1">
            <a:off x="3826213" y="1746813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rot="10800000" flipH="1" flipV="1">
            <a:off x="603830" y="1741373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直線コネクタ 18"/>
          <p:cNvCxnSpPr/>
          <p:nvPr/>
        </p:nvCxnSpPr>
        <p:spPr>
          <a:xfrm rot="10800000" flipH="1" flipV="1">
            <a:off x="603829" y="1500999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" name="直線コネクタ 19"/>
          <p:cNvCxnSpPr/>
          <p:nvPr/>
        </p:nvCxnSpPr>
        <p:spPr>
          <a:xfrm rot="10800000" flipH="1" flipV="1">
            <a:off x="4013272" y="1509844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>
            <a:off x="1935430" y="1509843"/>
            <a:ext cx="81057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2" name="直線コネクタ 21"/>
          <p:cNvCxnSpPr/>
          <p:nvPr/>
        </p:nvCxnSpPr>
        <p:spPr>
          <a:xfrm>
            <a:off x="2353474" y="2056545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正方形/長方形 22"/>
          <p:cNvSpPr/>
          <p:nvPr/>
        </p:nvSpPr>
        <p:spPr>
          <a:xfrm>
            <a:off x="1968348" y="3287840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00337" y="3807262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円/楕円 24"/>
          <p:cNvSpPr/>
          <p:nvPr/>
        </p:nvSpPr>
        <p:spPr>
          <a:xfrm rot="10800000" flipH="1">
            <a:off x="1332798" y="3614886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 rot="10800000" flipH="1">
            <a:off x="3163478" y="3618279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rot="10800000" flipH="1" flipV="1">
            <a:off x="625646" y="3409457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直線コネクタ 27"/>
          <p:cNvCxnSpPr/>
          <p:nvPr/>
        </p:nvCxnSpPr>
        <p:spPr>
          <a:xfrm rot="10800000" flipH="1" flipV="1">
            <a:off x="625645" y="3169083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 rot="10800000" flipH="1" flipV="1">
            <a:off x="4035088" y="3177928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>
            <a:off x="2337293" y="3739714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円/楕円 30"/>
          <p:cNvSpPr/>
          <p:nvPr/>
        </p:nvSpPr>
        <p:spPr>
          <a:xfrm rot="10800000" flipH="1">
            <a:off x="1332797" y="1580032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 rot="10800000" flipH="1">
            <a:off x="3080236" y="1841358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rot="5400000" flipV="1">
            <a:off x="2040274" y="2390422"/>
            <a:ext cx="594039" cy="810460"/>
          </a:xfrm>
          <a:prstGeom prst="rightArrow">
            <a:avLst>
              <a:gd name="adj1" fmla="val 50000"/>
              <a:gd name="adj2" fmla="val 36662"/>
            </a:avLst>
          </a:prstGeom>
          <a:solidFill>
            <a:srgbClr val="B4DCFA">
              <a:lumMod val="1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02248" y="2617837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Time Passes…</a:t>
            </a: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57343" y="2249224"/>
            <a:ext cx="692971" cy="21628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17" y="2249223"/>
            <a:ext cx="537247" cy="216283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4" y="1389276"/>
            <a:ext cx="326094" cy="236418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4" y="2219879"/>
            <a:ext cx="527797" cy="20264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07" y="2091955"/>
            <a:ext cx="133113" cy="186586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9" y="3917309"/>
            <a:ext cx="692971" cy="21628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47" y="3917308"/>
            <a:ext cx="527797" cy="2026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2" y="3917308"/>
            <a:ext cx="537247" cy="216282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22" y="3697387"/>
            <a:ext cx="133113" cy="186586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618923" y="3720228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5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6" y="3254874"/>
            <a:ext cx="491568" cy="288000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>
            <a:off x="664890" y="3409457"/>
            <a:ext cx="131255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frac{(\eta_{\rm tot}- \Delta \eta)}{2}&#10;\end{align*}&lt;/body&gt;&#10;  &lt;fcolor&gt;FF000000&lt;/fcolor&gt;&#10;  &lt;bcolor&gt;FFFFFFFF&lt;/bcolor&gt;&#10;  &lt;transparent&gt;True&lt;/transparent&gt;&#10;  &lt;resolution&gt;1800&lt;/resolution&gt;&#10;  &lt;imageh&gt;526&lt;/imageh&gt;&#10;  &lt;imagew&gt;123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7" y="2860215"/>
            <a:ext cx="1094357" cy="468000"/>
          </a:xfrm>
          <a:prstGeom prst="rect">
            <a:avLst/>
          </a:prstGeom>
        </p:spPr>
      </p:pic>
      <p:cxnSp>
        <p:nvCxnSpPr>
          <p:cNvPr id="48" name="直線矢印コネクタ 47"/>
          <p:cNvCxnSpPr/>
          <p:nvPr/>
        </p:nvCxnSpPr>
        <p:spPr>
          <a:xfrm>
            <a:off x="3281328" y="3694187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35" t="8400" r="9222" b="11591"/>
          <a:stretch/>
        </p:blipFill>
        <p:spPr>
          <a:xfrm>
            <a:off x="5476211" y="2962480"/>
            <a:ext cx="3481277" cy="2377735"/>
          </a:xfrm>
          <a:prstGeom prst="rect">
            <a:avLst/>
          </a:prstGeom>
          <a:ln>
            <a:noFill/>
          </a:ln>
        </p:spPr>
      </p:pic>
      <p:grpSp>
        <p:nvGrpSpPr>
          <p:cNvPr id="50" name="グループ化 49"/>
          <p:cNvGrpSpPr>
            <a:grpSpLocks noChangeAspect="1"/>
          </p:cNvGrpSpPr>
          <p:nvPr/>
        </p:nvGrpSpPr>
        <p:grpSpPr>
          <a:xfrm>
            <a:off x="6981901" y="4557364"/>
            <a:ext cx="1766681" cy="520456"/>
            <a:chOff x="4258079" y="5075307"/>
            <a:chExt cx="3344495" cy="985276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4258079" y="5075307"/>
              <a:ext cx="744692" cy="975431"/>
              <a:chOff x="8614590" y="4608170"/>
              <a:chExt cx="972000" cy="975431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8614590" y="4614425"/>
                <a:ext cx="972000" cy="969176"/>
              </a:xfrm>
              <a:prstGeom prst="rect">
                <a:avLst/>
              </a:prstGeom>
              <a:solidFill>
                <a:srgbClr val="00CFD1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9" name="直線矢印コネクタ 58"/>
              <p:cNvCxnSpPr/>
              <p:nvPr/>
            </p:nvCxnSpPr>
            <p:spPr>
              <a:xfrm flipV="1">
                <a:off x="8614590" y="4608170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2" name="グループ化 51"/>
            <p:cNvGrpSpPr/>
            <p:nvPr/>
          </p:nvGrpSpPr>
          <p:grpSpPr>
            <a:xfrm>
              <a:off x="5002771" y="5253449"/>
              <a:ext cx="748352" cy="807134"/>
              <a:chOff x="8614590" y="4776467"/>
              <a:chExt cx="972000" cy="807134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8614590" y="4777360"/>
                <a:ext cx="972000" cy="806241"/>
              </a:xfrm>
              <a:prstGeom prst="rect">
                <a:avLst/>
              </a:prstGeom>
              <a:solidFill>
                <a:srgbClr val="D8D843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7" name="直線矢印コネクタ 56"/>
              <p:cNvCxnSpPr/>
              <p:nvPr/>
            </p:nvCxnSpPr>
            <p:spPr>
              <a:xfrm flipV="1">
                <a:off x="8614590" y="4776467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6852996" y="5501983"/>
              <a:ext cx="749578" cy="558600"/>
              <a:chOff x="7059827" y="5501983"/>
              <a:chExt cx="749578" cy="558600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7059827" y="5501983"/>
                <a:ext cx="749578" cy="558600"/>
              </a:xfrm>
              <a:prstGeom prst="rect">
                <a:avLst/>
              </a:prstGeom>
              <a:solidFill>
                <a:srgbClr val="FFA300">
                  <a:alpha val="5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 flipV="1">
                <a:off x="7059827" y="5501983"/>
                <a:ext cx="749578" cy="8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</p:grpSp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begin{align*} &#10;\tau=\tau_0&#10;\end{align*}&#10;&lt;/body&gt;&#10;  &lt;fcolor&gt;FF000000&lt;/fcolor&gt;&#10;  &lt;bcolor&gt;FFFFFFFF&lt;/bcolor&gt;&#10;  &lt;transparent&gt;True&lt;/transparent&gt;&#10;  &lt;resolution&gt;1800&lt;/resolution&gt;&#10;  &lt;imageh&gt;148&lt;/imageh&gt;&#10;  &lt;imagew&gt;66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" y="1109581"/>
            <a:ext cx="966164" cy="216000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85" y="1372368"/>
            <a:ext cx="522291" cy="306000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20" y="1849908"/>
            <a:ext cx="588726" cy="288000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7" y="2240359"/>
            <a:ext cx="472829" cy="216000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Delta\eta/d \geq L-2 \Leftrightarrow  &#10;\frac{\eta_{\rm tot}- \Delta \eta}{2} \leq d&#10;\end{align*}&lt;/body&gt;&#10;  &lt;fcolor&gt;FF000000&lt;/fcolor&gt;&#10;  &lt;bcolor&gt;FFFFFFFF&lt;/bcolor&gt;&#10;  &lt;transparent&gt;True&lt;/transparent&gt;&#10;  &lt;resolution&gt;1800&lt;/resolution&gt;&#10;  &lt;imageh&gt;517&lt;/imageh&gt;&#10;  &lt;imagew&gt;3457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" y="5154064"/>
            <a:ext cx="4332955" cy="648000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6891201" y="20612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by M. </a:t>
            </a:r>
            <a:r>
              <a:rPr kumimoji="1" lang="en-US" altLang="ja-JP" dirty="0" err="1" smtClean="0"/>
              <a:t>Sakaida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19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54249" cy="584775"/>
          </a:xfrm>
        </p:spPr>
        <p:txBody>
          <a:bodyPr/>
          <a:lstStyle/>
          <a:p>
            <a:r>
              <a:rPr kumimoji="1" lang="en-US" altLang="ja-JP" dirty="0" smtClean="0"/>
              <a:t> Comparison with ALICE Result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2339340"/>
            <a:ext cx="4185543" cy="28596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229240"/>
            <a:ext cx="1179361" cy="3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39340"/>
            <a:ext cx="4176464" cy="28383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55" y="5174347"/>
            <a:ext cx="1179361" cy="3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15616" y="1928831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without initial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8462" y="187767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initial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47" y="1389073"/>
            <a:ext cx="2516305" cy="432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974" y="2390496"/>
            <a:ext cx="1999290" cy="14705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216" y="0"/>
            <a:ext cx="2760105" cy="18874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正方形/長方形 11"/>
          <p:cNvSpPr/>
          <p:nvPr/>
        </p:nvSpPr>
        <p:spPr>
          <a:xfrm>
            <a:off x="7189690" y="101578"/>
            <a:ext cx="1478742" cy="154095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 \eta_{\rm tot}=8&#10;\end{align*}&lt;/body&gt;&#10;  &lt;fcolor&gt;FF000000&lt;/fcolor&gt;&#10;  &lt;bcolor&gt;FFFFFFFF&lt;/bcolor&gt;&#10;  &lt;transparent&gt;True&lt;/transparent&gt;&#10;  &lt;resolution&gt;1800&lt;/resolution&gt;&#10;  &lt;imageh&gt;220&lt;/imageh&gt;&#10;  &lt;imagew&gt;83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38" y="1339047"/>
            <a:ext cx="907245" cy="24047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58218" y="5863380"/>
            <a:ext cx="655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 GCC effect in ALICE experiments!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Same conclusion for higher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endParaRPr kumimoji="1"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&#10;\end{align*}&lt;/body&gt;&#10;  &lt;fcolor&gt;FF000000&lt;/fcolor&gt;&#10;  &lt;bcolor&gt;FFFFFFFF&lt;/bcolor&gt;&#10;  &lt;transparent&gt;True&lt;/transparent&gt;&#10;  &lt;resolution&gt;1800&lt;/resolution&gt;&#10;  &lt;imageh&gt;580&lt;/imageh&gt;&#10;  &lt;imagew&gt;9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68" y="5695979"/>
            <a:ext cx="1175772" cy="68400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19261097">
            <a:off x="1639786" y="3815126"/>
            <a:ext cx="720080" cy="432048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19113959">
            <a:off x="1448179" y="37449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time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88306" y="2439106"/>
            <a:ext cx="720080" cy="244827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04" y="2420888"/>
            <a:ext cx="1999290" cy="147055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30587" y="2466001"/>
            <a:ext cx="720080" cy="244827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0527" b="4003"/>
          <a:stretch/>
        </p:blipFill>
        <p:spPr>
          <a:xfrm rot="16200000">
            <a:off x="5326966" y="3103846"/>
            <a:ext cx="4682758" cy="34563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3253347" y="5976389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一本の草も涼風宿り</a:t>
            </a:r>
            <a:r>
              <a:rPr lang="ja-JP" altLang="en-US" sz="2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けり</a:t>
            </a:r>
            <a:endParaRPr lang="en-US" altLang="ja-JP" sz="20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小林</a:t>
            </a:r>
            <a:r>
              <a:rPr lang="ja-JP" altLang="en-US" sz="2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一茶</a:t>
            </a:r>
            <a:endParaRPr kumimoji="1" lang="ja-JP" altLang="en-US" sz="2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2161" y="1772816"/>
            <a:ext cx="7281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</a:t>
            </a:r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ven on one blade of grass</a:t>
            </a:r>
          </a:p>
          <a:p>
            <a:pPr algn="ctr"/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cool wind lives</a:t>
            </a:r>
            <a:endParaRPr kumimoji="1" lang="ja-JP" altLang="en-US" sz="5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6747" y="4060260"/>
            <a:ext cx="281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Issa</a:t>
            </a:r>
            <a:r>
              <a:rPr kumimoji="1"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Kobayashi</a:t>
            </a:r>
          </a:p>
          <a:p>
            <a:pPr algn="ctr"/>
            <a:r>
              <a:rPr kumimoji="1"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1814</a:t>
            </a:r>
            <a:endParaRPr kumimoji="1" lang="ja-JP" altLang="en-US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84159"/>
            <a:ext cx="590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“haiku”, a Japanese short style poem, a poet wrote…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95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8524" y="1124744"/>
            <a:ext cx="731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Plenty of information in </a:t>
            </a:r>
            <a:r>
              <a:rPr kumimoji="1" lang="en-US" altLang="ja-JP" sz="36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600" dirty="0" smtClean="0"/>
              <a:t>  </a:t>
            </a:r>
          </a:p>
          <a:p>
            <a:r>
              <a:rPr kumimoji="1" lang="en-US" altLang="ja-JP" sz="3600" dirty="0" smtClean="0"/>
              <a:t>dependences of various </a:t>
            </a:r>
            <a:r>
              <a:rPr kumimoji="1" lang="en-US" altLang="ja-JP" sz="3600" dirty="0" err="1" smtClean="0"/>
              <a:t>cumulants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2797" y="4996333"/>
            <a:ext cx="6035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primordial thermodynamics</a:t>
            </a:r>
            <a:endParaRPr lang="en-US" altLang="ja-JP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non-thermal and transport property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effect of thermal blurring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8320" y="3152905"/>
            <a:ext cx="666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and those of non-conserved charges, mixed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…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,~&#10;\langle N_Q^3 \rangle_c,~&#10;\langle N_Q^4 \rangle_c,~&#10;\langle N_B^2 \rangle_c,~&#10;\langle N_B^3 \rangle_c,~&#10;\langle N_B^4 \rangle_c,~&#10;\langle N_S^2 \rangle_c,~&#10;\cdots&#10;\end{align*}&lt;/body&gt;&#10;  &lt;fcolor&gt;FF000000&lt;/fcolor&gt;&#10;  &lt;bcolor&gt;FFFFFFFF&lt;/bcolor&gt;&#10;  &lt;transparent&gt;True&lt;/transparent&gt;&#10;  &lt;resolution&gt;1800&lt;/resolution&gt;&#10;  &lt;imageh&gt;317&lt;/imageh&gt;&#10;  &lt;imagew&gt;6272&lt;/imagew&gt;&#10;  &lt;scale&gt;50&lt;/scale&gt;&#10;  &lt;cursor&gt;20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64904"/>
            <a:ext cx="7475900" cy="3778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67397" y="4398321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With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/>
              <a:t> dep. </a:t>
            </a:r>
            <a:r>
              <a:rPr lang="en-US" altLang="ja-JP" sz="3200" dirty="0"/>
              <a:t>w</a:t>
            </a:r>
            <a:r>
              <a:rPr kumimoji="1" lang="en-US" altLang="ja-JP" sz="3200" dirty="0" smtClean="0"/>
              <a:t>e can explore</a:t>
            </a:r>
            <a:endParaRPr kumimoji="1" lang="ja-JP" altLang="en-US" sz="3200" dirty="0"/>
          </a:p>
        </p:txBody>
      </p:sp>
      <p:sp>
        <p:nvSpPr>
          <p:cNvPr id="13" name="右矢印 12"/>
          <p:cNvSpPr/>
          <p:nvPr/>
        </p:nvSpPr>
        <p:spPr>
          <a:xfrm>
            <a:off x="611560" y="4042636"/>
            <a:ext cx="9784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190297" cy="584775"/>
          </a:xfrm>
        </p:spPr>
        <p:txBody>
          <a:bodyPr/>
          <a:lstStyle/>
          <a:p>
            <a:r>
              <a:rPr kumimoji="1" lang="en-US" altLang="ja-JP" dirty="0" smtClean="0"/>
              <a:t> Future Studies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Experimental side: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419" y="1556792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BES for SPS- to </a:t>
            </a:r>
            <a:r>
              <a:rPr kumimoji="1" lang="en-US" altLang="ja-JP" sz="2400" dirty="0" smtClean="0"/>
              <a:t>LHC-energies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992" y="2996952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Theoretical side</a:t>
            </a:r>
            <a:r>
              <a:rPr kumimoji="1" lang="en-US" altLang="ja-JP" sz="3200" dirty="0" smtClean="0"/>
              <a:t>: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645024"/>
            <a:ext cx="7452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 in dynamical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description of non-equilibrium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accurate measurements on the lattice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148481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Both sides: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733256"/>
            <a:ext cx="740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Compare theory and experiment carefully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Let’s accelerate our understanding on fluctuations!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70312" y="548641"/>
            <a:ext cx="52357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hot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early Universe</a:t>
            </a:r>
          </a:p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13 800 000 000 years ago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tiny </a:t>
            </a:r>
            <a:r>
              <a:rPr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cosmic microwave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0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9" y="1864648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5828" y="368272"/>
            <a:ext cx="6813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the existence of </a:t>
            </a:r>
            <a:r>
              <a:rPr kumimoji="1" lang="en-US" altLang="ja-JP" sz="2800" dirty="0" smtClean="0">
                <a:solidFill>
                  <a:schemeClr val="accent6">
                    <a:lumMod val="5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microscopic</a:t>
            </a:r>
            <a:r>
              <a:rPr kumimoji="1" lang="en-US" altLang="ja-JP" sz="2800" dirty="0" smtClean="0">
                <a:solidFill>
                  <a:srgbClr val="FFC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</a:p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atoms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random </a:t>
            </a:r>
            <a:r>
              <a:rPr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</a:p>
          <a:p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 Brownian pollens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660232" y="2348880"/>
            <a:ext cx="1807407" cy="2985588"/>
            <a:chOff x="6399575" y="2753944"/>
            <a:chExt cx="1807407" cy="29855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712662" y="4908535"/>
              <a:ext cx="14943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8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38714" y="2693238"/>
            <a:ext cx="5838458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hot quark wind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  <a:p>
            <a:pPr algn="ctr"/>
            <a:r>
              <a:rPr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relativistic heavy ion collisions </a:t>
            </a:r>
          </a:p>
          <a:p>
            <a:pPr algn="ctr"/>
            <a:endParaRPr kumimoji="1" lang="en-US" altLang="ja-JP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2010-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3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2696075-8CB0-42B1-BF8D-44107CAE320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15006</TotalTime>
  <Words>1678</Words>
  <Application>Microsoft Office PowerPoint</Application>
  <PresentationFormat>画面に合わせる (4:3)</PresentationFormat>
  <Paragraphs>461</Paragraphs>
  <Slides>61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61</vt:i4>
      </vt:variant>
    </vt:vector>
  </HeadingPairs>
  <TitlesOfParts>
    <vt:vector size="82" baseType="lpstr">
      <vt:lpstr>Adobe Song Std L</vt:lpstr>
      <vt:lpstr>HGP教科書体</vt:lpstr>
      <vt:lpstr>HG丸ｺﾞｼｯｸM-PRO</vt:lpstr>
      <vt:lpstr>ＭＳ Ｐゴシック</vt:lpstr>
      <vt:lpstr>小塚ゴシック Pr6N L</vt:lpstr>
      <vt:lpstr>Arial</vt:lpstr>
      <vt:lpstr>Calibri</vt:lpstr>
      <vt:lpstr>Calibri Light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Non-Gaussian Fluctuations in Relativistic Heavy Ion Collisions</vt:lpstr>
      <vt:lpstr> Beam-Energy Scan  </vt:lpstr>
      <vt:lpstr> Beam-Energy Scan  </vt:lpstr>
      <vt:lpstr>PowerPoint プレゼンテーション</vt:lpstr>
      <vt:lpstr> Fluctuations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Non-Gaussian Fluctuations in Heavy-Ion Collisions</vt:lpstr>
      <vt:lpstr> Non-Gaussianity in Exp.  </vt:lpstr>
      <vt:lpstr> Fluctuations and Elemental Charge  </vt:lpstr>
      <vt:lpstr> Fluctuations and Elemental Charge  </vt:lpstr>
      <vt:lpstr> Fluctuations and Elemental Charge  </vt:lpstr>
      <vt:lpstr> Shot Noise  </vt:lpstr>
      <vt:lpstr> Shot Noise  </vt:lpstr>
      <vt:lpstr> Fluctuation and QCD Critical Point  </vt:lpstr>
      <vt:lpstr> Impact of Negative Third Moments  </vt:lpstr>
      <vt:lpstr>PowerPoint プレゼンテーション</vt:lpstr>
      <vt:lpstr>PowerPoint プレゼンテーション</vt:lpstr>
      <vt:lpstr> Dh Dependence @ ALICE  </vt:lpstr>
      <vt:lpstr> Dh Dependence @ ALICE  </vt:lpstr>
      <vt:lpstr> Dh Dependence @ ALICE  </vt:lpstr>
      <vt:lpstr> Dh Dependence @ ALICE  </vt:lpstr>
      <vt:lpstr> Time Evolution of Fluctuations  </vt:lpstr>
      <vt:lpstr> Time Evolution of Fluctuations  </vt:lpstr>
      <vt:lpstr> Thermal Blurring  </vt:lpstr>
      <vt:lpstr> Thermal distribution in h space  </vt:lpstr>
      <vt:lpstr> Thermal distribution in h space  </vt:lpstr>
      <vt:lpstr> Formalism  </vt:lpstr>
      <vt:lpstr> Dh Dependence  </vt:lpstr>
      <vt:lpstr> Centrality Dependence  </vt:lpstr>
      <vt:lpstr> Centrality Dependence  </vt:lpstr>
      <vt:lpstr>PowerPoint プレゼンテーション</vt:lpstr>
      <vt:lpstr> &lt;dNB2&gt; and &lt; dNp2 &gt; @ LHC ?  </vt:lpstr>
      <vt:lpstr> &lt;dNQ4&gt; @ LHC ?  </vt:lpstr>
      <vt:lpstr> &lt;dNQ4&gt; @ LHC ?  </vt:lpstr>
      <vt:lpstr> Hydrodynamic Fluctuations  </vt:lpstr>
      <vt:lpstr> Diffusion Master Equation  </vt:lpstr>
      <vt:lpstr> Diffusion Master Equation  </vt:lpstr>
      <vt:lpstr> A Brownian Particle’s Model  </vt:lpstr>
      <vt:lpstr> A Brownian Particle’s Model  </vt:lpstr>
      <vt:lpstr> Diffusion + Thermal Blurring  </vt:lpstr>
      <vt:lpstr> Baryons in Hadronic Phase  </vt:lpstr>
      <vt:lpstr> Time Evolution in Hadronic Phase  </vt:lpstr>
      <vt:lpstr> Time Evolution in Hadronic Phase  </vt:lpstr>
      <vt:lpstr> Dh Dependence: 4th order  </vt:lpstr>
      <vt:lpstr> Dh Dependence: 4th order  </vt:lpstr>
      <vt:lpstr> Dh Dependence: 3rd order  </vt:lpstr>
      <vt:lpstr> 4th order : Large Initial Fluc.</vt:lpstr>
      <vt:lpstr> Dh Dependence @ STAR  </vt:lpstr>
      <vt:lpstr>PowerPoint プレゼンテーション</vt:lpstr>
      <vt:lpstr> Global Charge Conservation  </vt:lpstr>
      <vt:lpstr> Global Charge Conservation  </vt:lpstr>
      <vt:lpstr> Diffusion in Finite Volume  </vt:lpstr>
      <vt:lpstr> Diffusion in Finite Volume  </vt:lpstr>
      <vt:lpstr> Physical Interpretation  </vt:lpstr>
      <vt:lpstr> Comparison with ALICE Result  </vt:lpstr>
      <vt:lpstr> Summary  </vt:lpstr>
      <vt:lpstr> Future Studies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991</cp:revision>
  <dcterms:created xsi:type="dcterms:W3CDTF">2011-06-07T09:50:32Z</dcterms:created>
  <dcterms:modified xsi:type="dcterms:W3CDTF">2016-01-19T05:06:33Z</dcterms:modified>
</cp:coreProperties>
</file>