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2"/>
  </p:sldMasterIdLst>
  <p:sldIdLst>
    <p:sldId id="256" r:id="rId3"/>
    <p:sldId id="263" r:id="rId4"/>
    <p:sldId id="257" r:id="rId5"/>
    <p:sldId id="269" r:id="rId6"/>
    <p:sldId id="258" r:id="rId7"/>
    <p:sldId id="259" r:id="rId8"/>
    <p:sldId id="261" r:id="rId9"/>
    <p:sldId id="268" r:id="rId10"/>
    <p:sldId id="260" r:id="rId11"/>
    <p:sldId id="266" r:id="rId12"/>
    <p:sldId id="265" r:id="rId13"/>
    <p:sldId id="264" r:id="rId14"/>
    <p:sldId id="267" r:id="rId15"/>
    <p:sldId id="270" r:id="rId16"/>
    <p:sldId id="272" r:id="rId17"/>
    <p:sldId id="275" r:id="rId18"/>
    <p:sldId id="271" r:id="rId19"/>
    <p:sldId id="273" r:id="rId20"/>
    <p:sldId id="274" r:id="rId21"/>
    <p:sldId id="276" r:id="rId22"/>
    <p:sldId id="278" r:id="rId23"/>
    <p:sldId id="262" r:id="rId24"/>
    <p:sldId id="277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0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5AC8-E370-44CA-8364-412B6A734596}" type="datetimeFigureOut">
              <a:rPr kumimoji="1" lang="ja-JP" altLang="en-US" smtClean="0"/>
              <a:t>2016/1/21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B054A672-F22E-4C7A-B4EF-46DAFD287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73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5AC8-E370-44CA-8364-412B6A734596}" type="datetimeFigureOut">
              <a:rPr kumimoji="1" lang="ja-JP" altLang="en-US" smtClean="0"/>
              <a:t>2016/1/21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A672-F22E-4C7A-B4EF-46DAFD287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53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5AC8-E370-44CA-8364-412B6A734596}" type="datetimeFigureOut">
              <a:rPr kumimoji="1" lang="ja-JP" altLang="en-US" smtClean="0"/>
              <a:t>2016/1/21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A672-F22E-4C7A-B4EF-46DAFD287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2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5AC8-E370-44CA-8364-412B6A734596}" type="datetimeFigureOut">
              <a:rPr kumimoji="1" lang="ja-JP" altLang="en-US" smtClean="0"/>
              <a:t>2016/1/21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A672-F22E-4C7A-B4EF-46DAFD287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30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5AC8-E370-44CA-8364-412B6A734596}" type="datetimeFigureOut">
              <a:rPr kumimoji="1" lang="ja-JP" altLang="en-US" smtClean="0"/>
              <a:t>2016/1/21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A672-F22E-4C7A-B4EF-46DAFD287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04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5AC8-E370-44CA-8364-412B6A734596}" type="datetimeFigureOut">
              <a:rPr kumimoji="1" lang="ja-JP" altLang="en-US" smtClean="0"/>
              <a:t>2016/1/21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A672-F22E-4C7A-B4EF-46DAFD287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29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5AC8-E370-44CA-8364-412B6A734596}" type="datetimeFigureOut">
              <a:rPr kumimoji="1" lang="ja-JP" altLang="en-US" smtClean="0"/>
              <a:t>2016/1/21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A672-F22E-4C7A-B4EF-46DAFD287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78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5AC8-E370-44CA-8364-412B6A734596}" type="datetimeFigureOut">
              <a:rPr kumimoji="1" lang="ja-JP" altLang="en-US" smtClean="0"/>
              <a:t>2016/1/21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A672-F22E-4C7A-B4EF-46DAFD287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56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5AC8-E370-44CA-8364-412B6A734596}" type="datetimeFigureOut">
              <a:rPr kumimoji="1" lang="ja-JP" altLang="en-US" smtClean="0"/>
              <a:t>2016/1/21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A672-F22E-4C7A-B4EF-46DAFD287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34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5AC8-E370-44CA-8364-412B6A734596}" type="datetimeFigureOut">
              <a:rPr kumimoji="1" lang="ja-JP" altLang="en-US" smtClean="0"/>
              <a:t>2016/1/21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A672-F22E-4C7A-B4EF-46DAFD287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62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0DB35AC8-E370-44CA-8364-412B6A734596}" type="datetimeFigureOut">
              <a:rPr kumimoji="1" lang="ja-JP" altLang="en-US" smtClean="0"/>
              <a:t>2016/1/21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B054A672-F22E-4C7A-B4EF-46DAFD287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01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5AC8-E370-44CA-8364-412B6A734596}" type="datetimeFigureOut">
              <a:rPr kumimoji="1" lang="ja-JP" altLang="en-US" smtClean="0"/>
              <a:t>2016/1/21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054A672-F22E-4C7A-B4EF-46DAFD287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94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6948693" cy="2571891"/>
          </a:xfrm>
        </p:spPr>
        <p:txBody>
          <a:bodyPr/>
          <a:lstStyle/>
          <a:p>
            <a:r>
              <a:rPr lang="en-US" altLang="ja-JP" dirty="0"/>
              <a:t>F</a:t>
            </a:r>
            <a:r>
              <a:rPr kumimoji="1" lang="en-US" altLang="ja-JP" dirty="0" smtClean="0"/>
              <a:t>or the J-PARC Heavy-Ion Collisions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Masakiyo Kitazawa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65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下矢印 19"/>
          <p:cNvSpPr/>
          <p:nvPr/>
        </p:nvSpPr>
        <p:spPr>
          <a:xfrm rot="19564913" flipH="1">
            <a:off x="6426161" y="3025391"/>
            <a:ext cx="893064" cy="860782"/>
          </a:xfrm>
          <a:prstGeom prst="downArrow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7216140" y="3681895"/>
            <a:ext cx="914400" cy="1133856"/>
          </a:xfrm>
          <a:prstGeom prst="ellipse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808424" y="5029200"/>
            <a:ext cx="7713784" cy="10332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Origin of e-v-e fluctuation 1:</a:t>
            </a:r>
            <a:br>
              <a:rPr kumimoji="1" lang="en-US" altLang="ja-JP" dirty="0" smtClean="0"/>
            </a:br>
            <a:r>
              <a:rPr lang="en-US" altLang="ja-JP" dirty="0"/>
              <a:t>S</a:t>
            </a:r>
            <a:r>
              <a:rPr lang="en-US" altLang="ja-JP" dirty="0" smtClean="0"/>
              <a:t>topping </a:t>
            </a:r>
            <a:r>
              <a:rPr lang="en-US" altLang="ja-JP" dirty="0" smtClean="0">
                <a:sym typeface="Wingdings" panose="05000000000000000000" pitchFamily="2" charset="2"/>
              </a:rPr>
              <a:t> Penetrate Transition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27" y="2155114"/>
            <a:ext cx="3211797" cy="2298014"/>
          </a:xfrm>
          <a:prstGeom prst="rect">
            <a:avLst/>
          </a:prstGeom>
        </p:spPr>
      </p:pic>
      <p:sp>
        <p:nvSpPr>
          <p:cNvPr id="3" name="楕円 2"/>
          <p:cNvSpPr/>
          <p:nvPr/>
        </p:nvSpPr>
        <p:spPr>
          <a:xfrm>
            <a:off x="5038344" y="1978241"/>
            <a:ext cx="466344" cy="1133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6937248" y="1978241"/>
            <a:ext cx="466344" cy="1133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5568696" y="2139696"/>
            <a:ext cx="502920" cy="80467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 rot="10800000">
            <a:off x="6379464" y="2139696"/>
            <a:ext cx="502920" cy="80467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45000" y="5093208"/>
            <a:ext cx="349326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Structural </a:t>
            </a:r>
            <a:r>
              <a:rPr lang="en-US" altLang="ja-JP" sz="2800" dirty="0"/>
              <a:t>T</a:t>
            </a:r>
            <a:r>
              <a:rPr lang="en-US" altLang="ja-JP" sz="2800" dirty="0" smtClean="0"/>
              <a:t>ransition</a:t>
            </a:r>
          </a:p>
          <a:p>
            <a:pPr algn="ctr"/>
            <a:r>
              <a:rPr lang="en-US" altLang="ja-JP" sz="2400" dirty="0" smtClean="0"/>
              <a:t>stopping </a:t>
            </a:r>
            <a:r>
              <a:rPr lang="en-US" altLang="ja-JP" sz="2400" dirty="0" smtClean="0">
                <a:sym typeface="Wingdings" panose="05000000000000000000" pitchFamily="2" charset="2"/>
              </a:rPr>
              <a:t> penetrate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53208" y="5327386"/>
            <a:ext cx="3252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Large fluctuation!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4425696" y="5346680"/>
            <a:ext cx="640080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4526280" y="3664184"/>
            <a:ext cx="914400" cy="1133856"/>
          </a:xfrm>
          <a:prstGeom prst="ellipse">
            <a:avLst/>
          </a:prstGeom>
          <a:gradFill flip="none" rotWithShape="1">
            <a:gsLst>
              <a:gs pos="0">
                <a:schemeClr val="accent6"/>
              </a:gs>
              <a:gs pos="76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7101840" y="3664184"/>
            <a:ext cx="466344" cy="1133856"/>
          </a:xfrm>
          <a:prstGeom prst="ellipse">
            <a:avLst/>
          </a:prstGeom>
          <a:solidFill>
            <a:schemeClr val="accent1"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10800000">
            <a:off x="6544056" y="3825639"/>
            <a:ext cx="502920" cy="80467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7801356" y="3661336"/>
            <a:ext cx="466344" cy="1133856"/>
          </a:xfrm>
          <a:prstGeom prst="ellipse">
            <a:avLst/>
          </a:prstGeom>
          <a:solidFill>
            <a:schemeClr val="accent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8331708" y="3822791"/>
            <a:ext cx="502920" cy="80467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 rot="2035087">
            <a:off x="5147658" y="3033934"/>
            <a:ext cx="893064" cy="860782"/>
          </a:xfrm>
          <a:prstGeom prst="downArrow">
            <a:avLst/>
          </a:prstGeom>
          <a:gradFill>
            <a:gsLst>
              <a:gs pos="0">
                <a:schemeClr val="accent4">
                  <a:lumMod val="60000"/>
                  <a:lumOff val="40000"/>
                  <a:alpha val="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http://pds.exblog.jp/pds/1/201010/28/99/c0210599_13050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2" t="11426" r="14872" b="9673"/>
          <a:stretch/>
        </p:blipFill>
        <p:spPr bwMode="auto">
          <a:xfrm>
            <a:off x="0" y="2016252"/>
            <a:ext cx="3063240" cy="2953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81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Origin of e-v-e fluctuation 2:</a:t>
            </a:r>
            <a:br>
              <a:rPr kumimoji="1" lang="en-US" altLang="ja-JP" dirty="0" smtClean="0"/>
            </a:br>
            <a:r>
              <a:rPr lang="en-US" altLang="ja-JP" b="1" dirty="0" smtClean="0"/>
              <a:t>Softening </a:t>
            </a:r>
            <a:r>
              <a:rPr lang="en-US" altLang="ja-JP" dirty="0" smtClean="0"/>
              <a:t>of </a:t>
            </a:r>
            <a:r>
              <a:rPr lang="en-US" altLang="ja-JP" dirty="0" err="1" smtClean="0"/>
              <a:t>EoS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92040" y="2276856"/>
            <a:ext cx="3150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Softening of the </a:t>
            </a:r>
            <a:r>
              <a:rPr kumimoji="1" lang="en-US" altLang="ja-JP" sz="2400" dirty="0" err="1" smtClean="0"/>
              <a:t>EoS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25941" y="3452764"/>
            <a:ext cx="368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Enhanced susceptibility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4331" y="4642919"/>
            <a:ext cx="3265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FF0000"/>
                </a:solidFill>
              </a:rPr>
              <a:t>Large Fluctuation!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27" y="2155114"/>
            <a:ext cx="3211797" cy="2298014"/>
          </a:xfrm>
          <a:prstGeom prst="rect">
            <a:avLst/>
          </a:prstGeom>
        </p:spPr>
      </p:pic>
      <p:sp>
        <p:nvSpPr>
          <p:cNvPr id="9" name="下矢印 8"/>
          <p:cNvSpPr/>
          <p:nvPr/>
        </p:nvSpPr>
        <p:spPr>
          <a:xfrm>
            <a:off x="5843016" y="2880546"/>
            <a:ext cx="1243584" cy="59579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5843016" y="3994519"/>
            <a:ext cx="1243584" cy="59579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61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E-v-E Fluctuation of Density</a:t>
            </a:r>
            <a:br>
              <a:rPr kumimoji="1" lang="en-US" altLang="ja-JP" dirty="0" smtClean="0"/>
            </a:br>
            <a:r>
              <a:rPr lang="en-US" altLang="ja-JP" dirty="0" smtClean="0"/>
              <a:t>How to </a:t>
            </a:r>
            <a:r>
              <a:rPr lang="en-US" altLang="ja-JP" b="1" dirty="0" smtClean="0"/>
              <a:t>Observe</a:t>
            </a:r>
            <a:r>
              <a:rPr lang="en-US" altLang="ja-JP" dirty="0" smtClean="0"/>
              <a:t> Them?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27" y="2155114"/>
            <a:ext cx="3211797" cy="229801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831336" y="2155114"/>
            <a:ext cx="43396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We need observables</a:t>
            </a:r>
          </a:p>
          <a:p>
            <a:r>
              <a:rPr lang="en-US" altLang="ja-JP" sz="2400" dirty="0" smtClean="0"/>
              <a:t>sensitive to baryon stopping</a:t>
            </a:r>
          </a:p>
          <a:p>
            <a:endParaRPr kumimoji="1" lang="en-US" altLang="ja-JP" sz="2400" dirty="0"/>
          </a:p>
          <a:p>
            <a:r>
              <a:rPr lang="en-US" altLang="ja-JP" sz="2400" dirty="0" smtClean="0"/>
              <a:t>Ex.</a:t>
            </a:r>
            <a:endParaRPr kumimoji="1" lang="ja-JP" altLang="en-US" sz="24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4414355" y="3217376"/>
            <a:ext cx="4259551" cy="2309342"/>
            <a:chOff x="4414355" y="3217376"/>
            <a:chExt cx="4259551" cy="2309342"/>
          </a:xfrm>
        </p:grpSpPr>
        <p:pic>
          <p:nvPicPr>
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p_L^2 \rangle&#10;\end{align*}&lt;/body&gt;&#10;  &lt;fcolor&gt;FF000000&lt;/fcolor&gt;&#10;  &lt;bcolor&gt;FFFFFFFF&lt;/bcolor&gt;&#10;  &lt;transparent&gt;True&lt;/transparent&gt;&#10;  &lt;resolution&gt;1800&lt;/resolution&gt;&#10;  &lt;imageh&gt;280&lt;/imageh&gt;&#10;  &lt;imagew&gt;415&lt;/imagew&gt;&#10;  &lt;scale&gt;50&lt;/scale&gt;&#10;  &lt;cursor&gt;37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355" y="3217376"/>
              <a:ext cx="740313" cy="499488"/>
            </a:xfrm>
            <a:prstGeom prst="rect">
              <a:avLst/>
            </a:prstGeom>
          </p:spPr>
        </p:pic>
        <p:cxnSp>
          <p:nvCxnSpPr>
            <p:cNvPr id="17" name="直線コネクタ 16"/>
            <p:cNvCxnSpPr/>
            <p:nvPr/>
          </p:nvCxnSpPr>
          <p:spPr>
            <a:xfrm>
              <a:off x="6519672" y="5193792"/>
              <a:ext cx="0" cy="3291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フリーフォーム 18"/>
            <p:cNvSpPr/>
            <p:nvPr/>
          </p:nvSpPr>
          <p:spPr>
            <a:xfrm>
              <a:off x="5148072" y="4251788"/>
              <a:ext cx="2569464" cy="1271867"/>
            </a:xfrm>
            <a:custGeom>
              <a:avLst/>
              <a:gdLst>
                <a:gd name="connsiteX0" fmla="*/ 0 w 2779776"/>
                <a:gd name="connsiteY0" fmla="*/ 1252965 h 1282444"/>
                <a:gd name="connsiteX1" fmla="*/ 850392 w 2779776"/>
                <a:gd name="connsiteY1" fmla="*/ 1198101 h 1282444"/>
                <a:gd name="connsiteX2" fmla="*/ 1307592 w 2779776"/>
                <a:gd name="connsiteY2" fmla="*/ 539733 h 1282444"/>
                <a:gd name="connsiteX3" fmla="*/ 1591056 w 2779776"/>
                <a:gd name="connsiteY3" fmla="*/ 237 h 1282444"/>
                <a:gd name="connsiteX4" fmla="*/ 2011680 w 2779776"/>
                <a:gd name="connsiteY4" fmla="*/ 603741 h 1282444"/>
                <a:gd name="connsiteX5" fmla="*/ 2340864 w 2779776"/>
                <a:gd name="connsiteY5" fmla="*/ 1097517 h 1282444"/>
                <a:gd name="connsiteX6" fmla="*/ 2779776 w 2779776"/>
                <a:gd name="connsiteY6" fmla="*/ 1243821 h 1282444"/>
                <a:gd name="connsiteX0" fmla="*/ 0 w 2779776"/>
                <a:gd name="connsiteY0" fmla="*/ 1252923 h 1275541"/>
                <a:gd name="connsiteX1" fmla="*/ 850392 w 2779776"/>
                <a:gd name="connsiteY1" fmla="*/ 1198059 h 1275541"/>
                <a:gd name="connsiteX2" fmla="*/ 1234440 w 2779776"/>
                <a:gd name="connsiteY2" fmla="*/ 667707 h 1275541"/>
                <a:gd name="connsiteX3" fmla="*/ 1591056 w 2779776"/>
                <a:gd name="connsiteY3" fmla="*/ 195 h 1275541"/>
                <a:gd name="connsiteX4" fmla="*/ 2011680 w 2779776"/>
                <a:gd name="connsiteY4" fmla="*/ 603699 h 1275541"/>
                <a:gd name="connsiteX5" fmla="*/ 2340864 w 2779776"/>
                <a:gd name="connsiteY5" fmla="*/ 1097475 h 1275541"/>
                <a:gd name="connsiteX6" fmla="*/ 2779776 w 2779776"/>
                <a:gd name="connsiteY6" fmla="*/ 1243779 h 1275541"/>
                <a:gd name="connsiteX0" fmla="*/ 0 w 2779776"/>
                <a:gd name="connsiteY0" fmla="*/ 1256093 h 1278711"/>
                <a:gd name="connsiteX1" fmla="*/ 850392 w 2779776"/>
                <a:gd name="connsiteY1" fmla="*/ 1201229 h 1278711"/>
                <a:gd name="connsiteX2" fmla="*/ 1234440 w 2779776"/>
                <a:gd name="connsiteY2" fmla="*/ 670877 h 1278711"/>
                <a:gd name="connsiteX3" fmla="*/ 1591056 w 2779776"/>
                <a:gd name="connsiteY3" fmla="*/ 3365 h 1278711"/>
                <a:gd name="connsiteX4" fmla="*/ 1993392 w 2779776"/>
                <a:gd name="connsiteY4" fmla="*/ 442277 h 1278711"/>
                <a:gd name="connsiteX5" fmla="*/ 2340864 w 2779776"/>
                <a:gd name="connsiteY5" fmla="*/ 1100645 h 1278711"/>
                <a:gd name="connsiteX6" fmla="*/ 2779776 w 2779776"/>
                <a:gd name="connsiteY6" fmla="*/ 1246949 h 1278711"/>
                <a:gd name="connsiteX0" fmla="*/ 0 w 2779776"/>
                <a:gd name="connsiteY0" fmla="*/ 1255914 h 1300650"/>
                <a:gd name="connsiteX1" fmla="*/ 850392 w 2779776"/>
                <a:gd name="connsiteY1" fmla="*/ 1201050 h 1300650"/>
                <a:gd name="connsiteX2" fmla="*/ 1307592 w 2779776"/>
                <a:gd name="connsiteY2" fmla="*/ 295794 h 1300650"/>
                <a:gd name="connsiteX3" fmla="*/ 1591056 w 2779776"/>
                <a:gd name="connsiteY3" fmla="*/ 3186 h 1300650"/>
                <a:gd name="connsiteX4" fmla="*/ 1993392 w 2779776"/>
                <a:gd name="connsiteY4" fmla="*/ 442098 h 1300650"/>
                <a:gd name="connsiteX5" fmla="*/ 2340864 w 2779776"/>
                <a:gd name="connsiteY5" fmla="*/ 1100466 h 1300650"/>
                <a:gd name="connsiteX6" fmla="*/ 2779776 w 2779776"/>
                <a:gd name="connsiteY6" fmla="*/ 1246770 h 1300650"/>
                <a:gd name="connsiteX0" fmla="*/ 0 w 2779776"/>
                <a:gd name="connsiteY0" fmla="*/ 1252882 h 1297618"/>
                <a:gd name="connsiteX1" fmla="*/ 850392 w 2779776"/>
                <a:gd name="connsiteY1" fmla="*/ 1198018 h 1297618"/>
                <a:gd name="connsiteX2" fmla="*/ 1307592 w 2779776"/>
                <a:gd name="connsiteY2" fmla="*/ 292762 h 1297618"/>
                <a:gd name="connsiteX3" fmla="*/ 1591056 w 2779776"/>
                <a:gd name="connsiteY3" fmla="*/ 154 h 1297618"/>
                <a:gd name="connsiteX4" fmla="*/ 1947672 w 2779776"/>
                <a:gd name="connsiteY4" fmla="*/ 320194 h 1297618"/>
                <a:gd name="connsiteX5" fmla="*/ 2340864 w 2779776"/>
                <a:gd name="connsiteY5" fmla="*/ 1097434 h 1297618"/>
                <a:gd name="connsiteX6" fmla="*/ 2779776 w 2779776"/>
                <a:gd name="connsiteY6" fmla="*/ 1243738 h 1297618"/>
                <a:gd name="connsiteX0" fmla="*/ 0 w 2779776"/>
                <a:gd name="connsiteY0" fmla="*/ 1252899 h 1297635"/>
                <a:gd name="connsiteX1" fmla="*/ 850392 w 2779776"/>
                <a:gd name="connsiteY1" fmla="*/ 1198035 h 1297635"/>
                <a:gd name="connsiteX2" fmla="*/ 1307592 w 2779776"/>
                <a:gd name="connsiteY2" fmla="*/ 292779 h 1297635"/>
                <a:gd name="connsiteX3" fmla="*/ 1591056 w 2779776"/>
                <a:gd name="connsiteY3" fmla="*/ 171 h 1297635"/>
                <a:gd name="connsiteX4" fmla="*/ 1938528 w 2779776"/>
                <a:gd name="connsiteY4" fmla="*/ 265347 h 1297635"/>
                <a:gd name="connsiteX5" fmla="*/ 2340864 w 2779776"/>
                <a:gd name="connsiteY5" fmla="*/ 1097451 h 1297635"/>
                <a:gd name="connsiteX6" fmla="*/ 2779776 w 2779776"/>
                <a:gd name="connsiteY6" fmla="*/ 1243755 h 1297635"/>
                <a:gd name="connsiteX0" fmla="*/ 0 w 2779776"/>
                <a:gd name="connsiteY0" fmla="*/ 1252899 h 1271867"/>
                <a:gd name="connsiteX1" fmla="*/ 886968 w 2779776"/>
                <a:gd name="connsiteY1" fmla="*/ 1134027 h 1271867"/>
                <a:gd name="connsiteX2" fmla="*/ 1307592 w 2779776"/>
                <a:gd name="connsiteY2" fmla="*/ 292779 h 1271867"/>
                <a:gd name="connsiteX3" fmla="*/ 1591056 w 2779776"/>
                <a:gd name="connsiteY3" fmla="*/ 171 h 1271867"/>
                <a:gd name="connsiteX4" fmla="*/ 1938528 w 2779776"/>
                <a:gd name="connsiteY4" fmla="*/ 265347 h 1271867"/>
                <a:gd name="connsiteX5" fmla="*/ 2340864 w 2779776"/>
                <a:gd name="connsiteY5" fmla="*/ 1097451 h 1271867"/>
                <a:gd name="connsiteX6" fmla="*/ 2779776 w 2779776"/>
                <a:gd name="connsiteY6" fmla="*/ 1243755 h 1271867"/>
                <a:gd name="connsiteX0" fmla="*/ 0 w 2505456"/>
                <a:gd name="connsiteY0" fmla="*/ 1252899 h 1271867"/>
                <a:gd name="connsiteX1" fmla="*/ 612648 w 2505456"/>
                <a:gd name="connsiteY1" fmla="*/ 1134027 h 1271867"/>
                <a:gd name="connsiteX2" fmla="*/ 1033272 w 2505456"/>
                <a:gd name="connsiteY2" fmla="*/ 292779 h 1271867"/>
                <a:gd name="connsiteX3" fmla="*/ 1316736 w 2505456"/>
                <a:gd name="connsiteY3" fmla="*/ 171 h 1271867"/>
                <a:gd name="connsiteX4" fmla="*/ 1664208 w 2505456"/>
                <a:gd name="connsiteY4" fmla="*/ 265347 h 1271867"/>
                <a:gd name="connsiteX5" fmla="*/ 2066544 w 2505456"/>
                <a:gd name="connsiteY5" fmla="*/ 1097451 h 1271867"/>
                <a:gd name="connsiteX6" fmla="*/ 2505456 w 2505456"/>
                <a:gd name="connsiteY6" fmla="*/ 1243755 h 1271867"/>
                <a:gd name="connsiteX0" fmla="*/ 0 w 2569464"/>
                <a:gd name="connsiteY0" fmla="*/ 1252899 h 1271867"/>
                <a:gd name="connsiteX1" fmla="*/ 612648 w 2569464"/>
                <a:gd name="connsiteY1" fmla="*/ 1134027 h 1271867"/>
                <a:gd name="connsiteX2" fmla="*/ 1033272 w 2569464"/>
                <a:gd name="connsiteY2" fmla="*/ 292779 h 1271867"/>
                <a:gd name="connsiteX3" fmla="*/ 1316736 w 2569464"/>
                <a:gd name="connsiteY3" fmla="*/ 171 h 1271867"/>
                <a:gd name="connsiteX4" fmla="*/ 1664208 w 2569464"/>
                <a:gd name="connsiteY4" fmla="*/ 265347 h 1271867"/>
                <a:gd name="connsiteX5" fmla="*/ 2066544 w 2569464"/>
                <a:gd name="connsiteY5" fmla="*/ 1097451 h 1271867"/>
                <a:gd name="connsiteX6" fmla="*/ 2569464 w 2569464"/>
                <a:gd name="connsiteY6" fmla="*/ 1262043 h 127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9464" h="1271867">
                  <a:moveTo>
                    <a:pt x="0" y="1252899"/>
                  </a:moveTo>
                  <a:cubicBezTo>
                    <a:pt x="316230" y="1284903"/>
                    <a:pt x="440436" y="1294047"/>
                    <a:pt x="612648" y="1134027"/>
                  </a:cubicBezTo>
                  <a:cubicBezTo>
                    <a:pt x="784860" y="974007"/>
                    <a:pt x="915924" y="481755"/>
                    <a:pt x="1033272" y="292779"/>
                  </a:cubicBezTo>
                  <a:cubicBezTo>
                    <a:pt x="1150620" y="103803"/>
                    <a:pt x="1211580" y="4743"/>
                    <a:pt x="1316736" y="171"/>
                  </a:cubicBezTo>
                  <a:cubicBezTo>
                    <a:pt x="1421892" y="-4401"/>
                    <a:pt x="1539240" y="82467"/>
                    <a:pt x="1664208" y="265347"/>
                  </a:cubicBezTo>
                  <a:cubicBezTo>
                    <a:pt x="1789176" y="448227"/>
                    <a:pt x="1915668" y="931335"/>
                    <a:pt x="2066544" y="1097451"/>
                  </a:cubicBezTo>
                  <a:cubicBezTo>
                    <a:pt x="2217420" y="1263567"/>
                    <a:pt x="2414016" y="1242231"/>
                    <a:pt x="2569464" y="1262043"/>
                  </a:cubicBezTo>
                </a:path>
              </a:pathLst>
            </a:custGeom>
            <a:solidFill>
              <a:schemeClr val="accent6">
                <a:alpha val="40000"/>
              </a:schemeClr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5056632" y="4453128"/>
              <a:ext cx="2624328" cy="1073590"/>
            </a:xfrm>
            <a:custGeom>
              <a:avLst/>
              <a:gdLst>
                <a:gd name="connsiteX0" fmla="*/ 0 w 2624328"/>
                <a:gd name="connsiteY0" fmla="*/ 1271388 h 1294292"/>
                <a:gd name="connsiteX1" fmla="*/ 283464 w 2624328"/>
                <a:gd name="connsiteY1" fmla="*/ 1216524 h 1294292"/>
                <a:gd name="connsiteX2" fmla="*/ 530352 w 2624328"/>
                <a:gd name="connsiteY2" fmla="*/ 631308 h 1294292"/>
                <a:gd name="connsiteX3" fmla="*/ 795528 w 2624328"/>
                <a:gd name="connsiteY3" fmla="*/ 82668 h 1294292"/>
                <a:gd name="connsiteX4" fmla="*/ 1124712 w 2624328"/>
                <a:gd name="connsiteY4" fmla="*/ 27804 h 1294292"/>
                <a:gd name="connsiteX5" fmla="*/ 1399032 w 2624328"/>
                <a:gd name="connsiteY5" fmla="*/ 274692 h 1294292"/>
                <a:gd name="connsiteX6" fmla="*/ 1783080 w 2624328"/>
                <a:gd name="connsiteY6" fmla="*/ 110100 h 1294292"/>
                <a:gd name="connsiteX7" fmla="*/ 1856232 w 2624328"/>
                <a:gd name="connsiteY7" fmla="*/ 372 h 1294292"/>
                <a:gd name="connsiteX8" fmla="*/ 2121408 w 2624328"/>
                <a:gd name="connsiteY8" fmla="*/ 146676 h 1294292"/>
                <a:gd name="connsiteX9" fmla="*/ 2249424 w 2624328"/>
                <a:gd name="connsiteY9" fmla="*/ 960492 h 1294292"/>
                <a:gd name="connsiteX10" fmla="*/ 2624328 w 2624328"/>
                <a:gd name="connsiteY10" fmla="*/ 1271388 h 1294292"/>
                <a:gd name="connsiteX0" fmla="*/ 0 w 2624328"/>
                <a:gd name="connsiteY0" fmla="*/ 1271388 h 1294292"/>
                <a:gd name="connsiteX1" fmla="*/ 283464 w 2624328"/>
                <a:gd name="connsiteY1" fmla="*/ 1216524 h 1294292"/>
                <a:gd name="connsiteX2" fmla="*/ 530352 w 2624328"/>
                <a:gd name="connsiteY2" fmla="*/ 631308 h 1294292"/>
                <a:gd name="connsiteX3" fmla="*/ 795528 w 2624328"/>
                <a:gd name="connsiteY3" fmla="*/ 82668 h 1294292"/>
                <a:gd name="connsiteX4" fmla="*/ 1124712 w 2624328"/>
                <a:gd name="connsiteY4" fmla="*/ 27804 h 1294292"/>
                <a:gd name="connsiteX5" fmla="*/ 1435608 w 2624328"/>
                <a:gd name="connsiteY5" fmla="*/ 274692 h 1294292"/>
                <a:gd name="connsiteX6" fmla="*/ 1783080 w 2624328"/>
                <a:gd name="connsiteY6" fmla="*/ 110100 h 1294292"/>
                <a:gd name="connsiteX7" fmla="*/ 1856232 w 2624328"/>
                <a:gd name="connsiteY7" fmla="*/ 372 h 1294292"/>
                <a:gd name="connsiteX8" fmla="*/ 2121408 w 2624328"/>
                <a:gd name="connsiteY8" fmla="*/ 146676 h 1294292"/>
                <a:gd name="connsiteX9" fmla="*/ 2249424 w 2624328"/>
                <a:gd name="connsiteY9" fmla="*/ 960492 h 1294292"/>
                <a:gd name="connsiteX10" fmla="*/ 2624328 w 2624328"/>
                <a:gd name="connsiteY10" fmla="*/ 1271388 h 1294292"/>
                <a:gd name="connsiteX0" fmla="*/ 0 w 2624328"/>
                <a:gd name="connsiteY0" fmla="*/ 1279669 h 1302573"/>
                <a:gd name="connsiteX1" fmla="*/ 283464 w 2624328"/>
                <a:gd name="connsiteY1" fmla="*/ 1224805 h 1302573"/>
                <a:gd name="connsiteX2" fmla="*/ 530352 w 2624328"/>
                <a:gd name="connsiteY2" fmla="*/ 639589 h 1302573"/>
                <a:gd name="connsiteX3" fmla="*/ 795528 w 2624328"/>
                <a:gd name="connsiteY3" fmla="*/ 90949 h 1302573"/>
                <a:gd name="connsiteX4" fmla="*/ 1124712 w 2624328"/>
                <a:gd name="connsiteY4" fmla="*/ 36085 h 1302573"/>
                <a:gd name="connsiteX5" fmla="*/ 1435608 w 2624328"/>
                <a:gd name="connsiteY5" fmla="*/ 282973 h 1302573"/>
                <a:gd name="connsiteX6" fmla="*/ 1856232 w 2624328"/>
                <a:gd name="connsiteY6" fmla="*/ 8653 h 1302573"/>
                <a:gd name="connsiteX7" fmla="*/ 2121408 w 2624328"/>
                <a:gd name="connsiteY7" fmla="*/ 154957 h 1302573"/>
                <a:gd name="connsiteX8" fmla="*/ 2249424 w 2624328"/>
                <a:gd name="connsiteY8" fmla="*/ 968773 h 1302573"/>
                <a:gd name="connsiteX9" fmla="*/ 2624328 w 2624328"/>
                <a:gd name="connsiteY9" fmla="*/ 1279669 h 1302573"/>
                <a:gd name="connsiteX0" fmla="*/ 0 w 2624328"/>
                <a:gd name="connsiteY0" fmla="*/ 1267119 h 1290023"/>
                <a:gd name="connsiteX1" fmla="*/ 283464 w 2624328"/>
                <a:gd name="connsiteY1" fmla="*/ 1212255 h 1290023"/>
                <a:gd name="connsiteX2" fmla="*/ 530352 w 2624328"/>
                <a:gd name="connsiteY2" fmla="*/ 627039 h 1290023"/>
                <a:gd name="connsiteX3" fmla="*/ 795528 w 2624328"/>
                <a:gd name="connsiteY3" fmla="*/ 78399 h 1290023"/>
                <a:gd name="connsiteX4" fmla="*/ 1124712 w 2624328"/>
                <a:gd name="connsiteY4" fmla="*/ 23535 h 1290023"/>
                <a:gd name="connsiteX5" fmla="*/ 1435608 w 2624328"/>
                <a:gd name="connsiteY5" fmla="*/ 270423 h 1290023"/>
                <a:gd name="connsiteX6" fmla="*/ 1783080 w 2624328"/>
                <a:gd name="connsiteY6" fmla="*/ 50967 h 1290023"/>
                <a:gd name="connsiteX7" fmla="*/ 2121408 w 2624328"/>
                <a:gd name="connsiteY7" fmla="*/ 142407 h 1290023"/>
                <a:gd name="connsiteX8" fmla="*/ 2249424 w 2624328"/>
                <a:gd name="connsiteY8" fmla="*/ 956223 h 1290023"/>
                <a:gd name="connsiteX9" fmla="*/ 2624328 w 2624328"/>
                <a:gd name="connsiteY9" fmla="*/ 1267119 h 1290023"/>
                <a:gd name="connsiteX0" fmla="*/ 0 w 2624328"/>
                <a:gd name="connsiteY0" fmla="*/ 1267119 h 1290023"/>
                <a:gd name="connsiteX1" fmla="*/ 283464 w 2624328"/>
                <a:gd name="connsiteY1" fmla="*/ 1212255 h 1290023"/>
                <a:gd name="connsiteX2" fmla="*/ 530352 w 2624328"/>
                <a:gd name="connsiteY2" fmla="*/ 627039 h 1290023"/>
                <a:gd name="connsiteX3" fmla="*/ 795528 w 2624328"/>
                <a:gd name="connsiteY3" fmla="*/ 78399 h 1290023"/>
                <a:gd name="connsiteX4" fmla="*/ 1124712 w 2624328"/>
                <a:gd name="connsiteY4" fmla="*/ 23535 h 1290023"/>
                <a:gd name="connsiteX5" fmla="*/ 1435608 w 2624328"/>
                <a:gd name="connsiteY5" fmla="*/ 270423 h 1290023"/>
                <a:gd name="connsiteX6" fmla="*/ 1783080 w 2624328"/>
                <a:gd name="connsiteY6" fmla="*/ 50967 h 1290023"/>
                <a:gd name="connsiteX7" fmla="*/ 2039112 w 2624328"/>
                <a:gd name="connsiteY7" fmla="*/ 224703 h 1290023"/>
                <a:gd name="connsiteX8" fmla="*/ 2249424 w 2624328"/>
                <a:gd name="connsiteY8" fmla="*/ 956223 h 1290023"/>
                <a:gd name="connsiteX9" fmla="*/ 2624328 w 2624328"/>
                <a:gd name="connsiteY9" fmla="*/ 1267119 h 1290023"/>
                <a:gd name="connsiteX0" fmla="*/ 0 w 2624328"/>
                <a:gd name="connsiteY0" fmla="*/ 1244422 h 1267326"/>
                <a:gd name="connsiteX1" fmla="*/ 283464 w 2624328"/>
                <a:gd name="connsiteY1" fmla="*/ 1189558 h 1267326"/>
                <a:gd name="connsiteX2" fmla="*/ 530352 w 2624328"/>
                <a:gd name="connsiteY2" fmla="*/ 604342 h 1267326"/>
                <a:gd name="connsiteX3" fmla="*/ 749808 w 2624328"/>
                <a:gd name="connsiteY3" fmla="*/ 183718 h 1267326"/>
                <a:gd name="connsiteX4" fmla="*/ 1124712 w 2624328"/>
                <a:gd name="connsiteY4" fmla="*/ 838 h 1267326"/>
                <a:gd name="connsiteX5" fmla="*/ 1435608 w 2624328"/>
                <a:gd name="connsiteY5" fmla="*/ 247726 h 1267326"/>
                <a:gd name="connsiteX6" fmla="*/ 1783080 w 2624328"/>
                <a:gd name="connsiteY6" fmla="*/ 28270 h 1267326"/>
                <a:gd name="connsiteX7" fmla="*/ 2039112 w 2624328"/>
                <a:gd name="connsiteY7" fmla="*/ 202006 h 1267326"/>
                <a:gd name="connsiteX8" fmla="*/ 2249424 w 2624328"/>
                <a:gd name="connsiteY8" fmla="*/ 933526 h 1267326"/>
                <a:gd name="connsiteX9" fmla="*/ 2624328 w 2624328"/>
                <a:gd name="connsiteY9" fmla="*/ 1244422 h 1267326"/>
                <a:gd name="connsiteX0" fmla="*/ 0 w 2624328"/>
                <a:gd name="connsiteY0" fmla="*/ 1246294 h 1269198"/>
                <a:gd name="connsiteX1" fmla="*/ 283464 w 2624328"/>
                <a:gd name="connsiteY1" fmla="*/ 1191430 h 1269198"/>
                <a:gd name="connsiteX2" fmla="*/ 530352 w 2624328"/>
                <a:gd name="connsiteY2" fmla="*/ 606214 h 1269198"/>
                <a:gd name="connsiteX3" fmla="*/ 960120 w 2624328"/>
                <a:gd name="connsiteY3" fmla="*/ 149014 h 1269198"/>
                <a:gd name="connsiteX4" fmla="*/ 1124712 w 2624328"/>
                <a:gd name="connsiteY4" fmla="*/ 2710 h 1269198"/>
                <a:gd name="connsiteX5" fmla="*/ 1435608 w 2624328"/>
                <a:gd name="connsiteY5" fmla="*/ 249598 h 1269198"/>
                <a:gd name="connsiteX6" fmla="*/ 1783080 w 2624328"/>
                <a:gd name="connsiteY6" fmla="*/ 30142 h 1269198"/>
                <a:gd name="connsiteX7" fmla="*/ 2039112 w 2624328"/>
                <a:gd name="connsiteY7" fmla="*/ 203878 h 1269198"/>
                <a:gd name="connsiteX8" fmla="*/ 2249424 w 2624328"/>
                <a:gd name="connsiteY8" fmla="*/ 935398 h 1269198"/>
                <a:gd name="connsiteX9" fmla="*/ 2624328 w 2624328"/>
                <a:gd name="connsiteY9" fmla="*/ 1246294 h 1269198"/>
                <a:gd name="connsiteX0" fmla="*/ 0 w 2624328"/>
                <a:gd name="connsiteY0" fmla="*/ 1248098 h 1260984"/>
                <a:gd name="connsiteX1" fmla="*/ 283464 w 2624328"/>
                <a:gd name="connsiteY1" fmla="*/ 1193234 h 1260984"/>
                <a:gd name="connsiteX2" fmla="*/ 777240 w 2624328"/>
                <a:gd name="connsiteY2" fmla="*/ 827474 h 1260984"/>
                <a:gd name="connsiteX3" fmla="*/ 960120 w 2624328"/>
                <a:gd name="connsiteY3" fmla="*/ 150818 h 1260984"/>
                <a:gd name="connsiteX4" fmla="*/ 1124712 w 2624328"/>
                <a:gd name="connsiteY4" fmla="*/ 4514 h 1260984"/>
                <a:gd name="connsiteX5" fmla="*/ 1435608 w 2624328"/>
                <a:gd name="connsiteY5" fmla="*/ 251402 h 1260984"/>
                <a:gd name="connsiteX6" fmla="*/ 1783080 w 2624328"/>
                <a:gd name="connsiteY6" fmla="*/ 31946 h 1260984"/>
                <a:gd name="connsiteX7" fmla="*/ 2039112 w 2624328"/>
                <a:gd name="connsiteY7" fmla="*/ 205682 h 1260984"/>
                <a:gd name="connsiteX8" fmla="*/ 2249424 w 2624328"/>
                <a:gd name="connsiteY8" fmla="*/ 937202 h 1260984"/>
                <a:gd name="connsiteX9" fmla="*/ 2624328 w 2624328"/>
                <a:gd name="connsiteY9" fmla="*/ 1248098 h 1260984"/>
                <a:gd name="connsiteX0" fmla="*/ 0 w 2624328"/>
                <a:gd name="connsiteY0" fmla="*/ 1248098 h 1260984"/>
                <a:gd name="connsiteX1" fmla="*/ 365760 w 2624328"/>
                <a:gd name="connsiteY1" fmla="*/ 1193234 h 1260984"/>
                <a:gd name="connsiteX2" fmla="*/ 777240 w 2624328"/>
                <a:gd name="connsiteY2" fmla="*/ 827474 h 1260984"/>
                <a:gd name="connsiteX3" fmla="*/ 960120 w 2624328"/>
                <a:gd name="connsiteY3" fmla="*/ 150818 h 1260984"/>
                <a:gd name="connsiteX4" fmla="*/ 1124712 w 2624328"/>
                <a:gd name="connsiteY4" fmla="*/ 4514 h 1260984"/>
                <a:gd name="connsiteX5" fmla="*/ 1435608 w 2624328"/>
                <a:gd name="connsiteY5" fmla="*/ 251402 h 1260984"/>
                <a:gd name="connsiteX6" fmla="*/ 1783080 w 2624328"/>
                <a:gd name="connsiteY6" fmla="*/ 31946 h 1260984"/>
                <a:gd name="connsiteX7" fmla="*/ 2039112 w 2624328"/>
                <a:gd name="connsiteY7" fmla="*/ 205682 h 1260984"/>
                <a:gd name="connsiteX8" fmla="*/ 2249424 w 2624328"/>
                <a:gd name="connsiteY8" fmla="*/ 937202 h 1260984"/>
                <a:gd name="connsiteX9" fmla="*/ 2624328 w 2624328"/>
                <a:gd name="connsiteY9" fmla="*/ 1248098 h 1260984"/>
                <a:gd name="connsiteX0" fmla="*/ 0 w 2624328"/>
                <a:gd name="connsiteY0" fmla="*/ 1248098 h 1260984"/>
                <a:gd name="connsiteX1" fmla="*/ 365760 w 2624328"/>
                <a:gd name="connsiteY1" fmla="*/ 1193234 h 1260984"/>
                <a:gd name="connsiteX2" fmla="*/ 777240 w 2624328"/>
                <a:gd name="connsiteY2" fmla="*/ 827474 h 1260984"/>
                <a:gd name="connsiteX3" fmla="*/ 960120 w 2624328"/>
                <a:gd name="connsiteY3" fmla="*/ 150818 h 1260984"/>
                <a:gd name="connsiteX4" fmla="*/ 1124712 w 2624328"/>
                <a:gd name="connsiteY4" fmla="*/ 4514 h 1260984"/>
                <a:gd name="connsiteX5" fmla="*/ 1435608 w 2624328"/>
                <a:gd name="connsiteY5" fmla="*/ 251402 h 1260984"/>
                <a:gd name="connsiteX6" fmla="*/ 1783080 w 2624328"/>
                <a:gd name="connsiteY6" fmla="*/ 31946 h 1260984"/>
                <a:gd name="connsiteX7" fmla="*/ 2039112 w 2624328"/>
                <a:gd name="connsiteY7" fmla="*/ 205682 h 1260984"/>
                <a:gd name="connsiteX8" fmla="*/ 2212848 w 2624328"/>
                <a:gd name="connsiteY8" fmla="*/ 1046930 h 1260984"/>
                <a:gd name="connsiteX9" fmla="*/ 2624328 w 2624328"/>
                <a:gd name="connsiteY9" fmla="*/ 1248098 h 1260984"/>
                <a:gd name="connsiteX0" fmla="*/ 0 w 2624328"/>
                <a:gd name="connsiteY0" fmla="*/ 1248098 h 1260984"/>
                <a:gd name="connsiteX1" fmla="*/ 365760 w 2624328"/>
                <a:gd name="connsiteY1" fmla="*/ 1193234 h 1260984"/>
                <a:gd name="connsiteX2" fmla="*/ 777240 w 2624328"/>
                <a:gd name="connsiteY2" fmla="*/ 827474 h 1260984"/>
                <a:gd name="connsiteX3" fmla="*/ 960120 w 2624328"/>
                <a:gd name="connsiteY3" fmla="*/ 150818 h 1260984"/>
                <a:gd name="connsiteX4" fmla="*/ 1124712 w 2624328"/>
                <a:gd name="connsiteY4" fmla="*/ 4514 h 1260984"/>
                <a:gd name="connsiteX5" fmla="*/ 1435608 w 2624328"/>
                <a:gd name="connsiteY5" fmla="*/ 251402 h 1260984"/>
                <a:gd name="connsiteX6" fmla="*/ 1783080 w 2624328"/>
                <a:gd name="connsiteY6" fmla="*/ 31946 h 1260984"/>
                <a:gd name="connsiteX7" fmla="*/ 2002536 w 2624328"/>
                <a:gd name="connsiteY7" fmla="*/ 260546 h 1260984"/>
                <a:gd name="connsiteX8" fmla="*/ 2212848 w 2624328"/>
                <a:gd name="connsiteY8" fmla="*/ 1046930 h 1260984"/>
                <a:gd name="connsiteX9" fmla="*/ 2624328 w 2624328"/>
                <a:gd name="connsiteY9" fmla="*/ 1248098 h 1260984"/>
                <a:gd name="connsiteX0" fmla="*/ 0 w 2624328"/>
                <a:gd name="connsiteY0" fmla="*/ 1239639 h 1252525"/>
                <a:gd name="connsiteX1" fmla="*/ 365760 w 2624328"/>
                <a:gd name="connsiteY1" fmla="*/ 1184775 h 1252525"/>
                <a:gd name="connsiteX2" fmla="*/ 777240 w 2624328"/>
                <a:gd name="connsiteY2" fmla="*/ 819015 h 1252525"/>
                <a:gd name="connsiteX3" fmla="*/ 960120 w 2624328"/>
                <a:gd name="connsiteY3" fmla="*/ 142359 h 1252525"/>
                <a:gd name="connsiteX4" fmla="*/ 1161288 w 2624328"/>
                <a:gd name="connsiteY4" fmla="*/ 5199 h 1252525"/>
                <a:gd name="connsiteX5" fmla="*/ 1435608 w 2624328"/>
                <a:gd name="connsiteY5" fmla="*/ 242943 h 1252525"/>
                <a:gd name="connsiteX6" fmla="*/ 1783080 w 2624328"/>
                <a:gd name="connsiteY6" fmla="*/ 23487 h 1252525"/>
                <a:gd name="connsiteX7" fmla="*/ 2002536 w 2624328"/>
                <a:gd name="connsiteY7" fmla="*/ 252087 h 1252525"/>
                <a:gd name="connsiteX8" fmla="*/ 2212848 w 2624328"/>
                <a:gd name="connsiteY8" fmla="*/ 1038471 h 1252525"/>
                <a:gd name="connsiteX9" fmla="*/ 2624328 w 2624328"/>
                <a:gd name="connsiteY9" fmla="*/ 1239639 h 12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4328" h="1252525">
                  <a:moveTo>
                    <a:pt x="0" y="1239639"/>
                  </a:moveTo>
                  <a:cubicBezTo>
                    <a:pt x="97536" y="1265547"/>
                    <a:pt x="236220" y="1254879"/>
                    <a:pt x="365760" y="1184775"/>
                  </a:cubicBezTo>
                  <a:cubicBezTo>
                    <a:pt x="495300" y="1114671"/>
                    <a:pt x="678180" y="992751"/>
                    <a:pt x="777240" y="819015"/>
                  </a:cubicBezTo>
                  <a:cubicBezTo>
                    <a:pt x="876300" y="645279"/>
                    <a:pt x="896112" y="277995"/>
                    <a:pt x="960120" y="142359"/>
                  </a:cubicBezTo>
                  <a:cubicBezTo>
                    <a:pt x="1024128" y="6723"/>
                    <a:pt x="1082040" y="-11565"/>
                    <a:pt x="1161288" y="5199"/>
                  </a:cubicBezTo>
                  <a:cubicBezTo>
                    <a:pt x="1240536" y="21963"/>
                    <a:pt x="1331976" y="239895"/>
                    <a:pt x="1435608" y="242943"/>
                  </a:cubicBezTo>
                  <a:cubicBezTo>
                    <a:pt x="1539240" y="245991"/>
                    <a:pt x="1688592" y="21963"/>
                    <a:pt x="1783080" y="23487"/>
                  </a:cubicBezTo>
                  <a:cubicBezTo>
                    <a:pt x="1877568" y="25011"/>
                    <a:pt x="1930908" y="82923"/>
                    <a:pt x="2002536" y="252087"/>
                  </a:cubicBezTo>
                  <a:cubicBezTo>
                    <a:pt x="2074164" y="421251"/>
                    <a:pt x="2109216" y="873879"/>
                    <a:pt x="2212848" y="1038471"/>
                  </a:cubicBezTo>
                  <a:cubicBezTo>
                    <a:pt x="2316480" y="1203063"/>
                    <a:pt x="2478786" y="1177917"/>
                    <a:pt x="2624328" y="1239639"/>
                  </a:cubicBezTo>
                </a:path>
              </a:pathLst>
            </a:custGeom>
            <a:solidFill>
              <a:schemeClr val="accent2">
                <a:alpha val="31000"/>
              </a:schemeClr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>
              <a:off x="4507992" y="5522976"/>
              <a:ext cx="4151376" cy="0"/>
            </a:xfrm>
            <a:prstGeom prst="straightConnector1">
              <a:avLst/>
            </a:prstGeom>
            <a:ln w="381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p_L&#10;\end{align*}&lt;/body&gt;&#10;  &lt;fcolor&gt;FF000000&lt;/fcolor&gt;&#10;  &lt;bcolor&gt;FFFFFFFF&lt;/bcolor&gt;&#10;  &lt;transparent&gt;True&lt;/transparent&gt;&#10;  &lt;resolution&gt;1800&lt;/resolution&gt;&#10;  &lt;imageh&gt;157&lt;/imageh&gt;&#10;  &lt;imagew&gt;258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0130" y="5057908"/>
              <a:ext cx="493776" cy="300476"/>
            </a:xfrm>
            <a:prstGeom prst="rect">
              <a:avLst/>
            </a:prstGeom>
          </p:spPr>
        </p:pic>
      </p:grpSp>
      <p:sp>
        <p:nvSpPr>
          <p:cNvPr id="22" name="テキスト ボックス 21"/>
          <p:cNvSpPr txBox="1"/>
          <p:nvPr/>
        </p:nvSpPr>
        <p:spPr>
          <a:xfrm>
            <a:off x="487071" y="5208146"/>
            <a:ext cx="3270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Or, strange number?</a:t>
            </a:r>
          </a:p>
          <a:p>
            <a:r>
              <a:rPr kumimoji="1" lang="en-US" altLang="ja-JP" sz="2400" dirty="0" smtClean="0"/>
              <a:t>(by Nu Xu)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4857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E-v-E Fluctuation of Density:</a:t>
            </a:r>
            <a:br>
              <a:rPr kumimoji="1" lang="en-US" altLang="ja-JP" dirty="0" smtClean="0"/>
            </a:br>
            <a:r>
              <a:rPr lang="en-US" altLang="ja-JP" dirty="0" smtClean="0"/>
              <a:t>How to </a:t>
            </a:r>
            <a:r>
              <a:rPr lang="en-US" altLang="ja-JP" b="1" dirty="0" smtClean="0"/>
              <a:t>Use</a:t>
            </a:r>
            <a:r>
              <a:rPr lang="en-US" altLang="ja-JP" dirty="0" smtClean="0"/>
              <a:t> Them?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02489" y="2551176"/>
            <a:ext cx="3348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Event </a:t>
            </a:r>
            <a:r>
              <a:rPr lang="en-US" altLang="ja-JP" sz="2800" dirty="0"/>
              <a:t>s</a:t>
            </a:r>
            <a:r>
              <a:rPr kumimoji="1" lang="en-US" altLang="ja-JP" sz="2800" dirty="0" smtClean="0"/>
              <a:t>election by</a:t>
            </a:r>
          </a:p>
          <a:p>
            <a:pPr algn="ctr"/>
            <a:r>
              <a:rPr lang="en-US" altLang="ja-JP" sz="2800" dirty="0" smtClean="0"/>
              <a:t>baryon stopping</a:t>
            </a:r>
            <a:endParaRPr kumimoji="1" lang="ja-JP" altLang="en-US" sz="28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27" y="2155114"/>
            <a:ext cx="3211797" cy="2298014"/>
          </a:xfrm>
          <a:prstGeom prst="rect">
            <a:avLst/>
          </a:prstGeom>
        </p:spPr>
      </p:pic>
      <p:sp>
        <p:nvSpPr>
          <p:cNvPr id="3" name="下矢印 2"/>
          <p:cNvSpPr/>
          <p:nvPr/>
        </p:nvSpPr>
        <p:spPr>
          <a:xfrm>
            <a:off x="6144768" y="3708152"/>
            <a:ext cx="1463040" cy="612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21078" y="4407408"/>
            <a:ext cx="41104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chemeClr val="accent5"/>
                </a:solidFill>
              </a:rPr>
              <a:t>Baryon density Scan??</a:t>
            </a:r>
          </a:p>
          <a:p>
            <a:pPr algn="ctr"/>
            <a:r>
              <a:rPr lang="en-US" altLang="ja-JP" sz="2800" b="1" dirty="0" smtClean="0">
                <a:solidFill>
                  <a:schemeClr val="accent5"/>
                </a:solidFill>
              </a:rPr>
              <a:t>(BDS)</a:t>
            </a:r>
            <a:endParaRPr kumimoji="1" lang="ja-JP" altLang="en-US" sz="2800" b="1" dirty="0">
              <a:solidFill>
                <a:schemeClr val="accent5"/>
              </a:solidFill>
            </a:endParaRPr>
          </a:p>
        </p:txBody>
      </p:sp>
      <p:pic>
        <p:nvPicPr>
          <p:cNvPr id="9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6" y="2551176"/>
            <a:ext cx="4724524" cy="3476092"/>
          </a:xfrm>
        </p:spPr>
      </p:pic>
      <p:grpSp>
        <p:nvGrpSpPr>
          <p:cNvPr id="7" name="グループ化 6"/>
          <p:cNvGrpSpPr/>
          <p:nvPr/>
        </p:nvGrpSpPr>
        <p:grpSpPr>
          <a:xfrm>
            <a:off x="460689" y="3781044"/>
            <a:ext cx="2721423" cy="1513332"/>
            <a:chOff x="460689" y="3781044"/>
            <a:chExt cx="2721423" cy="1513332"/>
          </a:xfrm>
        </p:grpSpPr>
        <p:sp>
          <p:nvSpPr>
            <p:cNvPr id="10" name="フリーフォーム 9"/>
            <p:cNvSpPr/>
            <p:nvPr/>
          </p:nvSpPr>
          <p:spPr>
            <a:xfrm>
              <a:off x="460689" y="3781044"/>
              <a:ext cx="2721423" cy="1513332"/>
            </a:xfrm>
            <a:custGeom>
              <a:avLst/>
              <a:gdLst>
                <a:gd name="connsiteX0" fmla="*/ 0 w 2276856"/>
                <a:gd name="connsiteY0" fmla="*/ 0 h 1042416"/>
                <a:gd name="connsiteX1" fmla="*/ 1307592 w 2276856"/>
                <a:gd name="connsiteY1" fmla="*/ 274320 h 1042416"/>
                <a:gd name="connsiteX2" fmla="*/ 2276856 w 2276856"/>
                <a:gd name="connsiteY2" fmla="*/ 1042416 h 104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6856" h="1042416">
                  <a:moveTo>
                    <a:pt x="0" y="0"/>
                  </a:moveTo>
                  <a:cubicBezTo>
                    <a:pt x="464058" y="50292"/>
                    <a:pt x="928116" y="100584"/>
                    <a:pt x="1307592" y="274320"/>
                  </a:cubicBezTo>
                  <a:cubicBezTo>
                    <a:pt x="1687068" y="448056"/>
                    <a:pt x="1981962" y="745236"/>
                    <a:pt x="2276856" y="1042416"/>
                  </a:cubicBezTo>
                </a:path>
              </a:pathLst>
            </a:custGeom>
            <a:noFill/>
            <a:ln w="127000">
              <a:solidFill>
                <a:schemeClr val="accent6">
                  <a:alpha val="84000"/>
                </a:schemeClr>
              </a:solidFill>
              <a:headEnd type="arrow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 rot="1132552">
              <a:off x="1115048" y="3996834"/>
              <a:ext cx="8451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 smtClean="0">
                  <a:solidFill>
                    <a:schemeClr val="accent6"/>
                  </a:solidFill>
                </a:rPr>
                <a:t>BES</a:t>
              </a:r>
              <a:endParaRPr kumimoji="1" lang="ja-JP" altLang="en-US" sz="32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840949" y="3698968"/>
            <a:ext cx="1717311" cy="836930"/>
            <a:chOff x="1840949" y="3698968"/>
            <a:chExt cx="1717311" cy="836930"/>
          </a:xfrm>
        </p:grpSpPr>
        <p:sp>
          <p:nvSpPr>
            <p:cNvPr id="11" name="フリーフォーム 10"/>
            <p:cNvSpPr/>
            <p:nvPr/>
          </p:nvSpPr>
          <p:spPr>
            <a:xfrm rot="20292975">
              <a:off x="1840949" y="4478314"/>
              <a:ext cx="1717311" cy="57584"/>
            </a:xfrm>
            <a:custGeom>
              <a:avLst/>
              <a:gdLst>
                <a:gd name="connsiteX0" fmla="*/ 0 w 2276856"/>
                <a:gd name="connsiteY0" fmla="*/ 0 h 1042416"/>
                <a:gd name="connsiteX1" fmla="*/ 1307592 w 2276856"/>
                <a:gd name="connsiteY1" fmla="*/ 274320 h 1042416"/>
                <a:gd name="connsiteX2" fmla="*/ 2276856 w 2276856"/>
                <a:gd name="connsiteY2" fmla="*/ 1042416 h 104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76856" h="1042416">
                  <a:moveTo>
                    <a:pt x="0" y="0"/>
                  </a:moveTo>
                  <a:cubicBezTo>
                    <a:pt x="464058" y="50292"/>
                    <a:pt x="928116" y="100584"/>
                    <a:pt x="1307592" y="274320"/>
                  </a:cubicBezTo>
                  <a:cubicBezTo>
                    <a:pt x="1687068" y="448056"/>
                    <a:pt x="1981962" y="745236"/>
                    <a:pt x="2276856" y="1042416"/>
                  </a:cubicBezTo>
                </a:path>
              </a:pathLst>
            </a:custGeom>
            <a:noFill/>
            <a:ln w="127000">
              <a:solidFill>
                <a:schemeClr val="accent5">
                  <a:alpha val="84000"/>
                </a:schemeClr>
              </a:solidFill>
              <a:headEnd type="arrow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20354522">
              <a:off x="2251310" y="3698968"/>
              <a:ext cx="9236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 smtClean="0">
                  <a:solidFill>
                    <a:schemeClr val="accent5"/>
                  </a:solidFill>
                </a:rPr>
                <a:t>BDS</a:t>
              </a:r>
              <a:endParaRPr kumimoji="1" lang="ja-JP" altLang="en-US" sz="32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82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BDS (Baryon Density Scan)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54" y="2089348"/>
            <a:ext cx="3572895" cy="3339878"/>
          </a:xfrm>
          <a:prstGeom prst="rect">
            <a:avLst/>
          </a:prstGeom>
        </p:spPr>
      </p:pic>
      <p:sp>
        <p:nvSpPr>
          <p:cNvPr id="12" name="テキスト ボックス 36"/>
          <p:cNvSpPr txBox="1"/>
          <p:nvPr/>
        </p:nvSpPr>
        <p:spPr>
          <a:xfrm>
            <a:off x="841377" y="1573132"/>
            <a:ext cx="428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panose="020B0600070205080204" pitchFamily="50" charset="-128"/>
                <a:cs typeface="+mn-cs"/>
              </a:rPr>
              <a:t>average transverse energy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45"/>
          <p:cNvSpPr txBox="1"/>
          <p:nvPr/>
        </p:nvSpPr>
        <p:spPr>
          <a:xfrm>
            <a:off x="1853971" y="4575150"/>
            <a:ext cx="1540326" cy="919401"/>
          </a:xfrm>
          <a:prstGeom prst="wedgeRoundRectCallout">
            <a:avLst>
              <a:gd name="adj1" fmla="val -50685"/>
              <a:gd name="adj2" fmla="val -73123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faster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increase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46"/>
          <p:cNvSpPr txBox="1"/>
          <p:nvPr/>
        </p:nvSpPr>
        <p:spPr>
          <a:xfrm>
            <a:off x="2533108" y="2128602"/>
            <a:ext cx="2732623" cy="1225868"/>
          </a:xfrm>
          <a:prstGeom prst="wedgeRoundRectCallout">
            <a:avLst>
              <a:gd name="adj1" fmla="val -66703"/>
              <a:gd name="adj2" fmla="val 85057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non-monotonic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behavior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as evidence of 1st.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tr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ＭＳ Ｐゴシック" panose="020B0600070205080204" pitchFamily="50" charset="-128"/>
                <a:cs typeface="+mn-cs"/>
              </a:rPr>
              <a:t>?</a:t>
            </a: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sqrt{s_{NN}}&#10;\end{align*}&lt;/body&gt;&#10;  &lt;fcolor&gt;FF000000&lt;/fcolor&gt;&#10;  &lt;bcolor&gt;FFFFFFFF&lt;/bcolor&gt;&#10;  &lt;transparent&gt;True&lt;/transparent&gt;&#10;  &lt;resolution&gt;1800&lt;/resolution&gt;&#10;  &lt;imageh&gt;249&lt;/imageh&gt;&#10;  &lt;imagew&gt;673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25" y="5488007"/>
            <a:ext cx="974447" cy="360531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1659966" y="3681079"/>
            <a:ext cx="2708720" cy="1273042"/>
            <a:chOff x="1659966" y="3681079"/>
            <a:chExt cx="2708720" cy="1273042"/>
          </a:xfrm>
        </p:grpSpPr>
        <p:sp>
          <p:nvSpPr>
            <p:cNvPr id="13" name="フリーフォーム 12"/>
            <p:cNvSpPr/>
            <p:nvPr/>
          </p:nvSpPr>
          <p:spPr>
            <a:xfrm>
              <a:off x="1659966" y="3681079"/>
              <a:ext cx="1928337" cy="1273042"/>
            </a:xfrm>
            <a:custGeom>
              <a:avLst/>
              <a:gdLst>
                <a:gd name="connsiteX0" fmla="*/ 6759 w 1719181"/>
                <a:gd name="connsiteY0" fmla="*/ 1064030 h 1098322"/>
                <a:gd name="connsiteX1" fmla="*/ 15072 w 1719181"/>
                <a:gd name="connsiteY1" fmla="*/ 1005840 h 1098322"/>
                <a:gd name="connsiteX2" fmla="*/ 139763 w 1719181"/>
                <a:gd name="connsiteY2" fmla="*/ 274320 h 1098322"/>
                <a:gd name="connsiteX3" fmla="*/ 306017 w 1719181"/>
                <a:gd name="connsiteY3" fmla="*/ 108066 h 1098322"/>
                <a:gd name="connsiteX4" fmla="*/ 705028 w 1719181"/>
                <a:gd name="connsiteY4" fmla="*/ 290946 h 1098322"/>
                <a:gd name="connsiteX5" fmla="*/ 1253668 w 1719181"/>
                <a:gd name="connsiteY5" fmla="*/ 191193 h 1098322"/>
                <a:gd name="connsiteX6" fmla="*/ 1719181 w 1719181"/>
                <a:gd name="connsiteY6" fmla="*/ 0 h 10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9181" h="1098322">
                  <a:moveTo>
                    <a:pt x="6759" y="1064030"/>
                  </a:moveTo>
                  <a:cubicBezTo>
                    <a:pt x="-168" y="1100744"/>
                    <a:pt x="-7095" y="1137458"/>
                    <a:pt x="15072" y="1005840"/>
                  </a:cubicBezTo>
                  <a:cubicBezTo>
                    <a:pt x="37239" y="874222"/>
                    <a:pt x="91272" y="423949"/>
                    <a:pt x="139763" y="274320"/>
                  </a:cubicBezTo>
                  <a:cubicBezTo>
                    <a:pt x="188254" y="124691"/>
                    <a:pt x="211806" y="105295"/>
                    <a:pt x="306017" y="108066"/>
                  </a:cubicBezTo>
                  <a:cubicBezTo>
                    <a:pt x="400228" y="110837"/>
                    <a:pt x="547086" y="277091"/>
                    <a:pt x="705028" y="290946"/>
                  </a:cubicBezTo>
                  <a:cubicBezTo>
                    <a:pt x="862970" y="304800"/>
                    <a:pt x="1084643" y="239684"/>
                    <a:pt x="1253668" y="191193"/>
                  </a:cubicBezTo>
                  <a:cubicBezTo>
                    <a:pt x="1422693" y="142702"/>
                    <a:pt x="1570937" y="71351"/>
                    <a:pt x="1719181" y="0"/>
                  </a:cubicBezTo>
                </a:path>
              </a:pathLst>
            </a:custGeom>
            <a:noFill/>
            <a:ln w="57150" cap="flat" cmpd="sng" algn="ctr">
              <a:solidFill>
                <a:schemeClr val="accent6">
                  <a:alpha val="8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テキスト ボックス 50"/>
            <p:cNvSpPr txBox="1"/>
            <p:nvPr/>
          </p:nvSpPr>
          <p:spPr>
            <a:xfrm rot="20405999">
              <a:off x="2977087" y="3772994"/>
              <a:ext cx="13915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Baryon-rich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events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7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BDS (Baryon Density Scan)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54" y="2089348"/>
            <a:ext cx="3572895" cy="3339878"/>
          </a:xfrm>
          <a:prstGeom prst="rect">
            <a:avLst/>
          </a:prstGeom>
        </p:spPr>
      </p:pic>
      <p:sp>
        <p:nvSpPr>
          <p:cNvPr id="13" name="フリーフォーム 12"/>
          <p:cNvSpPr/>
          <p:nvPr/>
        </p:nvSpPr>
        <p:spPr>
          <a:xfrm>
            <a:off x="1659966" y="3681079"/>
            <a:ext cx="1928337" cy="1273042"/>
          </a:xfrm>
          <a:custGeom>
            <a:avLst/>
            <a:gdLst>
              <a:gd name="connsiteX0" fmla="*/ 6759 w 1719181"/>
              <a:gd name="connsiteY0" fmla="*/ 1064030 h 1098322"/>
              <a:gd name="connsiteX1" fmla="*/ 15072 w 1719181"/>
              <a:gd name="connsiteY1" fmla="*/ 1005840 h 1098322"/>
              <a:gd name="connsiteX2" fmla="*/ 139763 w 1719181"/>
              <a:gd name="connsiteY2" fmla="*/ 274320 h 1098322"/>
              <a:gd name="connsiteX3" fmla="*/ 306017 w 1719181"/>
              <a:gd name="connsiteY3" fmla="*/ 108066 h 1098322"/>
              <a:gd name="connsiteX4" fmla="*/ 705028 w 1719181"/>
              <a:gd name="connsiteY4" fmla="*/ 290946 h 1098322"/>
              <a:gd name="connsiteX5" fmla="*/ 1253668 w 1719181"/>
              <a:gd name="connsiteY5" fmla="*/ 191193 h 1098322"/>
              <a:gd name="connsiteX6" fmla="*/ 1719181 w 1719181"/>
              <a:gd name="connsiteY6" fmla="*/ 0 h 109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9181" h="1098322">
                <a:moveTo>
                  <a:pt x="6759" y="1064030"/>
                </a:moveTo>
                <a:cubicBezTo>
                  <a:pt x="-168" y="1100744"/>
                  <a:pt x="-7095" y="1137458"/>
                  <a:pt x="15072" y="1005840"/>
                </a:cubicBezTo>
                <a:cubicBezTo>
                  <a:pt x="37239" y="874222"/>
                  <a:pt x="91272" y="423949"/>
                  <a:pt x="139763" y="274320"/>
                </a:cubicBezTo>
                <a:cubicBezTo>
                  <a:pt x="188254" y="124691"/>
                  <a:pt x="211806" y="105295"/>
                  <a:pt x="306017" y="108066"/>
                </a:cubicBezTo>
                <a:cubicBezTo>
                  <a:pt x="400228" y="110837"/>
                  <a:pt x="547086" y="277091"/>
                  <a:pt x="705028" y="290946"/>
                </a:cubicBezTo>
                <a:cubicBezTo>
                  <a:pt x="862970" y="304800"/>
                  <a:pt x="1084643" y="239684"/>
                  <a:pt x="1253668" y="191193"/>
                </a:cubicBezTo>
                <a:cubicBezTo>
                  <a:pt x="1422693" y="142702"/>
                  <a:pt x="1570937" y="71351"/>
                  <a:pt x="1719181" y="0"/>
                </a:cubicBezTo>
              </a:path>
            </a:pathLst>
          </a:custGeom>
          <a:noFill/>
          <a:ln w="57150" cap="flat" cmpd="sng" algn="ctr">
            <a:solidFill>
              <a:schemeClr val="accent6">
                <a:alpha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sqrt{s_{NN}}&#10;\end{align*}&lt;/body&gt;&#10;  &lt;fcolor&gt;FF000000&lt;/fcolor&gt;&#10;  &lt;bcolor&gt;FFFFFFFF&lt;/bcolor&gt;&#10;  &lt;transparent&gt;True&lt;/transparent&gt;&#10;  &lt;resolution&gt;1800&lt;/resolution&gt;&#10;  &lt;imageh&gt;249&lt;/imageh&gt;&#10;  &lt;imagew&gt;673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25" y="5488007"/>
            <a:ext cx="974447" cy="360531"/>
          </a:xfrm>
          <a:prstGeom prst="rect">
            <a:avLst/>
          </a:prstGeom>
        </p:spPr>
      </p:pic>
      <p:sp>
        <p:nvSpPr>
          <p:cNvPr id="17" name="テキスト ボックス 50"/>
          <p:cNvSpPr txBox="1"/>
          <p:nvPr/>
        </p:nvSpPr>
        <p:spPr>
          <a:xfrm rot="20405999">
            <a:off x="2977087" y="3772994"/>
            <a:ext cx="1391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Baryon-rich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events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5567720" y="4678049"/>
            <a:ext cx="245225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 flipV="1">
            <a:off x="5717351" y="2849249"/>
            <a:ext cx="0" cy="196180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B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33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03" y="4811053"/>
            <a:ext cx="358775" cy="26352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B&#10;\end{align*}&lt;/body&gt;&#10;  &lt;fcolor&gt;FF000000&lt;/fcolor&gt;&#10;  &lt;bcolor&gt;FFFFFFFF&lt;/bcolor&gt;&#10;  &lt;transparent&gt;True&lt;/transparent&gt;&#10;  &lt;resolution&gt;1800&lt;/resolution&gt;&#10;  &lt;imageh&gt;170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975" y="4762898"/>
            <a:ext cx="188383" cy="179917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langle E_T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47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3545" y="2969899"/>
            <a:ext cx="504825" cy="263525"/>
          </a:xfrm>
          <a:prstGeom prst="rect">
            <a:avLst/>
          </a:prstGeom>
        </p:spPr>
      </p:pic>
      <p:cxnSp>
        <p:nvCxnSpPr>
          <p:cNvPr id="23" name="直線コネクタ 22"/>
          <p:cNvCxnSpPr/>
          <p:nvPr/>
        </p:nvCxnSpPr>
        <p:spPr>
          <a:xfrm flipV="1">
            <a:off x="7018290" y="3007191"/>
            <a:ext cx="0" cy="1670858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リーフォーム 23"/>
          <p:cNvSpPr/>
          <p:nvPr/>
        </p:nvSpPr>
        <p:spPr>
          <a:xfrm>
            <a:off x="6359750" y="3660368"/>
            <a:ext cx="1294463" cy="364504"/>
          </a:xfrm>
          <a:custGeom>
            <a:avLst/>
            <a:gdLst>
              <a:gd name="connsiteX0" fmla="*/ 0 w 1172094"/>
              <a:gd name="connsiteY0" fmla="*/ 364504 h 364504"/>
              <a:gd name="connsiteX1" fmla="*/ 573578 w 1172094"/>
              <a:gd name="connsiteY1" fmla="*/ 31995 h 364504"/>
              <a:gd name="connsiteX2" fmla="*/ 1172094 w 1172094"/>
              <a:gd name="connsiteY2" fmla="*/ 31995 h 3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2094" h="364504">
                <a:moveTo>
                  <a:pt x="0" y="364504"/>
                </a:moveTo>
                <a:cubicBezTo>
                  <a:pt x="189114" y="225958"/>
                  <a:pt x="378229" y="87413"/>
                  <a:pt x="573578" y="31995"/>
                </a:cubicBezTo>
                <a:cubicBezTo>
                  <a:pt x="768927" y="-23423"/>
                  <a:pt x="970510" y="4286"/>
                  <a:pt x="1172094" y="31995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16606" y="379337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A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12971" y="3332251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B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フリーフォーム 26"/>
          <p:cNvSpPr/>
          <p:nvPr/>
        </p:nvSpPr>
        <p:spPr>
          <a:xfrm>
            <a:off x="6368063" y="3494080"/>
            <a:ext cx="1276685" cy="189509"/>
          </a:xfrm>
          <a:custGeom>
            <a:avLst/>
            <a:gdLst>
              <a:gd name="connsiteX0" fmla="*/ 0 w 1163782"/>
              <a:gd name="connsiteY0" fmla="*/ 69292 h 152419"/>
              <a:gd name="connsiteX1" fmla="*/ 357447 w 1163782"/>
              <a:gd name="connsiteY1" fmla="*/ 2790 h 152419"/>
              <a:gd name="connsiteX2" fmla="*/ 1163782 w 1163782"/>
              <a:gd name="connsiteY2" fmla="*/ 152419 h 152419"/>
              <a:gd name="connsiteX0" fmla="*/ 0 w 1156253"/>
              <a:gd name="connsiteY0" fmla="*/ 49261 h 156107"/>
              <a:gd name="connsiteX1" fmla="*/ 349918 w 1156253"/>
              <a:gd name="connsiteY1" fmla="*/ 6478 h 156107"/>
              <a:gd name="connsiteX2" fmla="*/ 1156253 w 1156253"/>
              <a:gd name="connsiteY2" fmla="*/ 156107 h 156107"/>
              <a:gd name="connsiteX0" fmla="*/ 0 w 1156253"/>
              <a:gd name="connsiteY0" fmla="*/ 28337 h 135183"/>
              <a:gd name="connsiteX1" fmla="*/ 470374 w 1156253"/>
              <a:gd name="connsiteY1" fmla="*/ 15203 h 135183"/>
              <a:gd name="connsiteX2" fmla="*/ 1156253 w 1156253"/>
              <a:gd name="connsiteY2" fmla="*/ 135183 h 13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6253" h="135183">
                <a:moveTo>
                  <a:pt x="0" y="28337"/>
                </a:moveTo>
                <a:cubicBezTo>
                  <a:pt x="81741" y="-11841"/>
                  <a:pt x="277665" y="-2605"/>
                  <a:pt x="470374" y="15203"/>
                </a:cubicBezTo>
                <a:cubicBezTo>
                  <a:pt x="663083" y="33011"/>
                  <a:pt x="850067" y="67295"/>
                  <a:pt x="1156253" y="13518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747986" y="5261965"/>
            <a:ext cx="2285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Softening </a:t>
            </a:r>
            <a:r>
              <a:rPr lang="en-US" altLang="ja-JP" sz="2400" dirty="0" smtClean="0"/>
              <a:t>of </a:t>
            </a:r>
            <a:r>
              <a:rPr lang="en-US" altLang="ja-JP" sz="2400" dirty="0" err="1" smtClean="0"/>
              <a:t>EoS</a:t>
            </a:r>
            <a:r>
              <a:rPr lang="en-US" altLang="ja-JP" sz="2400" dirty="0" smtClean="0"/>
              <a:t> </a:t>
            </a:r>
          </a:p>
          <a:p>
            <a:r>
              <a:rPr lang="en-US" altLang="ja-JP" sz="2400" dirty="0" smtClean="0"/>
              <a:t>by</a:t>
            </a:r>
            <a:r>
              <a:rPr kumimoji="1" lang="en-US" altLang="ja-JP" sz="2400" dirty="0" smtClean="0"/>
              <a:t> 1st transition</a:t>
            </a:r>
            <a:endParaRPr kumimoji="1" lang="ja-JP" altLang="en-US" sz="2400" dirty="0"/>
          </a:p>
        </p:txBody>
      </p:sp>
      <p:cxnSp>
        <p:nvCxnSpPr>
          <p:cNvPr id="29" name="直線コネクタ 28"/>
          <p:cNvCxnSpPr/>
          <p:nvPr/>
        </p:nvCxnSpPr>
        <p:spPr>
          <a:xfrm>
            <a:off x="1850171" y="3597138"/>
            <a:ext cx="0" cy="1594536"/>
          </a:xfrm>
          <a:prstGeom prst="line">
            <a:avLst/>
          </a:prstGeom>
          <a:ln w="101600">
            <a:solidFill>
              <a:srgbClr val="0070C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>
            <a:off x="2314242" y="3597138"/>
            <a:ext cx="0" cy="1594535"/>
          </a:xfrm>
          <a:prstGeom prst="line">
            <a:avLst/>
          </a:prstGeom>
          <a:ln w="1016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1853149" y="4627843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A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313120" y="4627843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B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6"/>
          <p:cNvSpPr txBox="1"/>
          <p:nvPr/>
        </p:nvSpPr>
        <p:spPr>
          <a:xfrm>
            <a:off x="841377" y="1573132"/>
            <a:ext cx="428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panose="020B0600070205080204" pitchFamily="50" charset="-128"/>
                <a:cs typeface="+mn-cs"/>
              </a:rPr>
              <a:t>average transverse energy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5473" y="435803"/>
            <a:ext cx="2904734" cy="203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4654296" y="4681728"/>
            <a:ext cx="3493008" cy="2103120"/>
          </a:xfrm>
          <a:prstGeom prst="roundRect">
            <a:avLst>
              <a:gd name="adj" fmla="val 1318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Event-by-event Fluctuations:</a:t>
            </a:r>
            <a:br>
              <a:rPr kumimoji="1" lang="en-US" altLang="ja-JP" dirty="0" smtClean="0"/>
            </a:br>
            <a:r>
              <a:rPr lang="en-US" altLang="ja-JP" dirty="0" smtClean="0"/>
              <a:t>Compared with high energy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34527" y="2112264"/>
            <a:ext cx="3991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Thermal </a:t>
            </a:r>
            <a:r>
              <a:rPr kumimoji="1" lang="en-US" altLang="ja-JP" sz="2400" dirty="0" smtClean="0"/>
              <a:t>fluctuations </a:t>
            </a:r>
          </a:p>
          <a:p>
            <a:pPr algn="ctr"/>
            <a:r>
              <a:rPr lang="en-US" altLang="ja-JP" sz="2400" dirty="0" smtClean="0"/>
              <a:t>are concerned </a:t>
            </a:r>
            <a:r>
              <a:rPr kumimoji="1" lang="en-US" altLang="ja-JP" sz="2400" dirty="0" smtClean="0"/>
              <a:t>@ high </a:t>
            </a:r>
            <a:r>
              <a:rPr kumimoji="1" lang="ja-JP" altLang="en-US" sz="2400" dirty="0" smtClean="0"/>
              <a:t>√</a:t>
            </a:r>
            <a:r>
              <a:rPr kumimoji="1" lang="en-US" altLang="ja-JP" sz="2400" dirty="0" smtClean="0"/>
              <a:t>s</a:t>
            </a:r>
            <a:r>
              <a:rPr lang="en-US" altLang="ja-JP" sz="2400" dirty="0" smtClean="0"/>
              <a:t>.</a:t>
            </a:r>
            <a:endParaRPr kumimoji="1" lang="en-US" altLang="ja-JP" sz="24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" y="1916430"/>
            <a:ext cx="3365798" cy="388251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04769" y="5798945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STAR Collaboration, 2015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02943" y="3379531"/>
            <a:ext cx="5254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Measurement of thermal </a:t>
            </a:r>
            <a:r>
              <a:rPr lang="en-US" altLang="ja-JP" sz="2400" dirty="0" err="1" smtClean="0"/>
              <a:t>fluc</a:t>
            </a:r>
            <a:r>
              <a:rPr lang="en-US" altLang="ja-JP" sz="2400" dirty="0" smtClean="0"/>
              <a:t>.</a:t>
            </a:r>
          </a:p>
          <a:p>
            <a:pPr algn="ctr"/>
            <a:r>
              <a:rPr kumimoji="1" lang="en-US" altLang="ja-JP" sz="2400" dirty="0" smtClean="0"/>
              <a:t>justified only under 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Bjorken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picture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上下矢印 7"/>
          <p:cNvSpPr/>
          <p:nvPr/>
        </p:nvSpPr>
        <p:spPr>
          <a:xfrm>
            <a:off x="5824727" y="2879253"/>
            <a:ext cx="1008617" cy="607852"/>
          </a:xfrm>
          <a:prstGeom prst="upDownArrow">
            <a:avLst>
              <a:gd name="adj1" fmla="val 50000"/>
              <a:gd name="adj2" fmla="val 37949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29986" y="4210528"/>
            <a:ext cx="4035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MK, arXiv:1512.05038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840" y="4886076"/>
            <a:ext cx="2177224" cy="181647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733778" y="4803779"/>
            <a:ext cx="11641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Pictorial</a:t>
            </a:r>
          </a:p>
          <a:p>
            <a:r>
              <a:rPr lang="en-US" altLang="ja-JP" sz="2000" dirty="0" smtClean="0"/>
              <a:t>view for</a:t>
            </a:r>
          </a:p>
          <a:p>
            <a:r>
              <a:rPr kumimoji="1" lang="en-US" altLang="ja-JP" sz="2000" dirty="0" smtClean="0"/>
              <a:t>low </a:t>
            </a:r>
            <a:r>
              <a:rPr kumimoji="1" lang="ja-JP" altLang="en-US" sz="2000" dirty="0" smtClean="0"/>
              <a:t>√</a:t>
            </a:r>
            <a:r>
              <a:rPr kumimoji="1" lang="en-US" altLang="ja-JP" sz="2000" dirty="0" smtClean="0"/>
              <a:t>s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0831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Other Ideas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28684" y="1895164"/>
            <a:ext cx="61991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Event-by-event </a:t>
            </a:r>
            <a:r>
              <a:rPr kumimoji="1" lang="en-US" altLang="ja-JP" sz="2400" dirty="0" smtClean="0"/>
              <a:t>dv</a:t>
            </a:r>
            <a:r>
              <a:rPr kumimoji="1" lang="en-US" altLang="ja-JP" sz="2400" baseline="-25000" dirty="0" smtClean="0"/>
              <a:t>1</a:t>
            </a:r>
            <a:r>
              <a:rPr kumimoji="1" lang="en-US" altLang="ja-JP" sz="2400" dirty="0" smtClean="0"/>
              <a:t>/</a:t>
            </a:r>
            <a:r>
              <a:rPr kumimoji="1" lang="en-US" altLang="ja-JP" sz="2400" dirty="0" err="1" smtClean="0"/>
              <a:t>dy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raial</a:t>
            </a:r>
            <a:r>
              <a:rPr kumimoji="1" lang="en-US" altLang="ja-JP" sz="2400" dirty="0" smtClean="0"/>
              <a:t> flow, …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Correlation b/w baryon stopping and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v</a:t>
            </a:r>
            <a:r>
              <a:rPr kumimoji="1" lang="en-US" altLang="ja-JP" sz="2400" baseline="-25000" dirty="0" smtClean="0"/>
              <a:t>1</a:t>
            </a:r>
            <a:r>
              <a:rPr kumimoji="1" lang="en-US" altLang="ja-JP" sz="2400" dirty="0" smtClean="0"/>
              <a:t>, strangeness, </a:t>
            </a:r>
            <a:r>
              <a:rPr kumimoji="1" lang="en-US" altLang="ja-JP" sz="2400" dirty="0" err="1" smtClean="0"/>
              <a:t>dE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/</a:t>
            </a:r>
            <a:r>
              <a:rPr lang="en-US" altLang="ja-JP" sz="2400" dirty="0" err="1" smtClean="0"/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, …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02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What Physics are Suitable </a:t>
            </a:r>
            <a:br>
              <a:rPr kumimoji="1" lang="en-US" altLang="ja-JP" dirty="0" smtClean="0"/>
            </a:br>
            <a:r>
              <a:rPr kumimoji="1" lang="en-US" altLang="ja-JP" dirty="0" smtClean="0"/>
              <a:t>for J-PARC HIC?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39984" y="2526216"/>
            <a:ext cx="32047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High density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ja-JP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High luminosity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86897" y="4273746"/>
            <a:ext cx="4160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Various event selections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FF0000"/>
                </a:solidFill>
              </a:rPr>
              <a:t>E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vent-by-event analyses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</a:rPr>
              <a:t>Rare Probes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=1\sim6~ {\rm GeV}&#10;\end{align*}&lt;/body&gt;&#10;  &lt;fcolor&gt;FF000000&lt;/fcolor&gt;&#10;  &lt;bcolor&gt;FFFFFFFF&lt;/bcolor&gt;&#10;  &lt;transparent&gt;True&lt;/transparent&gt;&#10;  &lt;resolution&gt;1800&lt;/resolution&gt;&#10;  &lt;imageh&gt;252&lt;/imageh&gt;&#10;  &lt;imagew&gt;2060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6321783"/>
            <a:ext cx="2840445" cy="347472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>
            <a:off x="2688336" y="2985495"/>
            <a:ext cx="498561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86897" y="2985495"/>
            <a:ext cx="4802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QCD </a:t>
            </a:r>
            <a:r>
              <a:rPr lang="en-US" altLang="ja-JP" sz="2400" dirty="0">
                <a:solidFill>
                  <a:srgbClr val="FF0000"/>
                </a:solidFill>
              </a:rPr>
              <a:t>p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hase transitions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</a:rPr>
              <a:t>Neutron stars / NS-NS merger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2688336" y="4273746"/>
            <a:ext cx="498561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28684" y="2039212"/>
            <a:ext cx="531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Characteristics of J-PARC HIC</a:t>
            </a:r>
            <a:endParaRPr kumimoji="1" lang="ja-JP" altLang="en-US" sz="2800" dirty="0"/>
          </a:p>
        </p:txBody>
      </p:sp>
      <p:sp>
        <p:nvSpPr>
          <p:cNvPr id="13" name="角丸四角形 12"/>
          <p:cNvSpPr/>
          <p:nvPr/>
        </p:nvSpPr>
        <p:spPr>
          <a:xfrm>
            <a:off x="3186897" y="5037030"/>
            <a:ext cx="2701839" cy="437045"/>
          </a:xfrm>
          <a:prstGeom prst="round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0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Rare Probes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28684" y="2167128"/>
            <a:ext cx="270619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Exotic hadrons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Strangelet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b="1" dirty="0" smtClean="0"/>
              <a:t>Strangeness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b="1" dirty="0" smtClean="0"/>
              <a:t>Anti-protons</a:t>
            </a:r>
            <a:endParaRPr kumimoji="1" lang="ja-JP" altLang="en-US" sz="24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193" y="1539881"/>
            <a:ext cx="4520149" cy="43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Remarks!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0940" y="2167385"/>
            <a:ext cx="7393524" cy="3288635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No solid results in this talk. Just delusional ideas.</a:t>
            </a:r>
          </a:p>
          <a:p>
            <a:r>
              <a:rPr kumimoji="1" lang="en-US" altLang="ja-JP" sz="2400" dirty="0" smtClean="0"/>
              <a:t>I am waiting for your opinions / discussions (throughout this meeting)!</a:t>
            </a:r>
          </a:p>
          <a:p>
            <a:r>
              <a:rPr lang="en-US" altLang="ja-JP" sz="2400" dirty="0" smtClean="0"/>
              <a:t>I welcome your </a:t>
            </a:r>
            <a:r>
              <a:rPr lang="en-US" altLang="ja-JP" sz="2400" dirty="0" smtClean="0"/>
              <a:t>criticisms.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9341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18371" y="2187800"/>
            <a:ext cx="5176991" cy="3234592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5316423" y="3893253"/>
            <a:ext cx="3380340" cy="17115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316718" y="2506623"/>
            <a:ext cx="3751868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Stochastic Description for</a:t>
            </a:r>
            <a:br>
              <a:rPr kumimoji="1" lang="en-US" altLang="ja-JP" dirty="0" smtClean="0"/>
            </a:br>
            <a:r>
              <a:rPr lang="en-US" altLang="ja-JP" dirty="0" smtClean="0"/>
              <a:t>anti-p and s transports?</a:t>
            </a:r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 flipH="1">
            <a:off x="4133371" y="3685315"/>
            <a:ext cx="82296" cy="36576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3831336" y="4050792"/>
            <a:ext cx="310896" cy="173249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3831336" y="4224041"/>
            <a:ext cx="155448" cy="182393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3986784" y="4406434"/>
            <a:ext cx="219456" cy="126850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5522496" y="2506623"/>
            <a:ext cx="1811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Creation: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22496" y="2911855"/>
            <a:ext cx="362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pp-bar pair production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22496" y="3874736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Transport: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22496" y="4397956"/>
            <a:ext cx="3174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diffusion + </a:t>
            </a:r>
          </a:p>
          <a:p>
            <a:r>
              <a:rPr lang="en-US" altLang="ja-JP" sz="2400" dirty="0" smtClean="0"/>
              <a:t>survival game </a:t>
            </a:r>
          </a:p>
          <a:p>
            <a:r>
              <a:rPr lang="en-US" altLang="ja-JP" sz="2400" dirty="0" smtClean="0"/>
              <a:t>against annihilation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cxnSp>
        <p:nvCxnSpPr>
          <p:cNvPr id="26" name="直線矢印コネクタ 25"/>
          <p:cNvCxnSpPr>
            <a:stCxn id="23" idx="1"/>
          </p:cNvCxnSpPr>
          <p:nvPr/>
        </p:nvCxnSpPr>
        <p:spPr>
          <a:xfrm flipH="1">
            <a:off x="4326903" y="2963823"/>
            <a:ext cx="989815" cy="72149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24" idx="1"/>
          </p:cNvCxnSpPr>
          <p:nvPr/>
        </p:nvCxnSpPr>
        <p:spPr>
          <a:xfrm flipH="1" flipV="1">
            <a:off x="4206241" y="4477733"/>
            <a:ext cx="1110182" cy="271286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4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And, of course,</a:t>
            </a:r>
            <a:br>
              <a:rPr kumimoji="1" lang="en-US" altLang="ja-JP" dirty="0" smtClean="0"/>
            </a:br>
            <a:r>
              <a:rPr lang="en-US" altLang="ja-JP" dirty="0" smtClean="0"/>
              <a:t>Other Many Important Topics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756" y="3831800"/>
            <a:ext cx="2768244" cy="269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711" y="4503920"/>
            <a:ext cx="2888379" cy="1853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795" y="4503920"/>
            <a:ext cx="2574082" cy="21644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950" y="4784044"/>
            <a:ext cx="3093698" cy="15249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61" y="2005407"/>
            <a:ext cx="2271150" cy="24512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1946" y="2014129"/>
            <a:ext cx="2140840" cy="27219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3552" y="2005407"/>
            <a:ext cx="2623792" cy="21698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3150" y="2299796"/>
            <a:ext cx="3020850" cy="16378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38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Liquid-Gas Phase Transition of</a:t>
            </a:r>
            <a:br>
              <a:rPr kumimoji="1" lang="en-US" altLang="ja-JP" dirty="0" smtClean="0"/>
            </a:br>
            <a:r>
              <a:rPr lang="en-US" altLang="ja-JP" dirty="0" smtClean="0"/>
              <a:t>Nuclear Medium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2067300"/>
            <a:ext cx="3383280" cy="390547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645152" y="5047488"/>
            <a:ext cx="4270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dirty="0" smtClean="0"/>
              <a:t>Any possibility to perform a similar analysis in HIC…?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793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13323" y="2151632"/>
            <a:ext cx="5202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High density </a:t>
            </a:r>
            <a:r>
              <a:rPr lang="en-US" altLang="ja-JP" sz="2800" dirty="0" smtClean="0"/>
              <a:t>/ </a:t>
            </a:r>
            <a:r>
              <a:rPr kumimoji="1" lang="en-US" altLang="ja-JP" sz="2800" dirty="0" smtClean="0"/>
              <a:t>High luminosity</a:t>
            </a:r>
            <a:endParaRPr kumimoji="1" lang="ja-JP" altLang="en-US" sz="28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=1\sim6~ {\rm GeV}&#10;\end{align*}&lt;/body&gt;&#10;  &lt;fcolor&gt;FF000000&lt;/fcolor&gt;&#10;  &lt;bcolor&gt;FFFFFFFF&lt;/bcolor&gt;&#10;  &lt;transparent&gt;True&lt;/transparent&gt;&#10;  &lt;resolution&gt;1800&lt;/resolution&gt;&#10;  &lt;imageh&gt;252&lt;/imageh&gt;&#10;  &lt;imagew&gt;2060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6321783"/>
            <a:ext cx="2840445" cy="34747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758018" y="1677783"/>
            <a:ext cx="531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Characteristics of J-PARC HIC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3236" y="3192884"/>
            <a:ext cx="7292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We should be able to have more ideas to take </a:t>
            </a:r>
            <a:r>
              <a:rPr lang="en-US" altLang="ja-JP" sz="2400" dirty="0" smtClean="0"/>
              <a:t>these advantages of low-energy collisions!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8604" y="5300171"/>
            <a:ext cx="8262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I</a:t>
            </a:r>
            <a:r>
              <a:rPr lang="en-US" altLang="ja-JP" sz="2400" dirty="0" smtClean="0"/>
              <a:t>mportant to accelerate J-PARC/FAIR/NICA programs!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07144" y="4083654"/>
            <a:ext cx="5931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event selections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/ e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-b-e analyses / </a:t>
            </a:r>
            <a:r>
              <a:rPr lang="en-US" altLang="ja-JP" sz="2000" dirty="0" smtClean="0">
                <a:solidFill>
                  <a:srgbClr val="FF0000"/>
                </a:solidFill>
              </a:rPr>
              <a:t>rare probes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7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What Physics are Suitable </a:t>
            </a:r>
            <a:br>
              <a:rPr kumimoji="1" lang="en-US" altLang="ja-JP" dirty="0" smtClean="0"/>
            </a:br>
            <a:r>
              <a:rPr kumimoji="1" lang="en-US" altLang="ja-JP" dirty="0" smtClean="0"/>
              <a:t>for J-PARC HIC?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39984" y="2526216"/>
            <a:ext cx="32047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High density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ja-JP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High luminosity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31897" y="5528134"/>
            <a:ext cx="5747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T</a:t>
            </a:r>
            <a:r>
              <a:rPr kumimoji="1" lang="en-US" altLang="ja-JP" sz="2400" dirty="0" smtClean="0"/>
              <a:t>ake advantages of t</a:t>
            </a:r>
            <a:r>
              <a:rPr lang="en-US" altLang="ja-JP" sz="2400" dirty="0" smtClean="0"/>
              <a:t>hese properties!</a:t>
            </a:r>
            <a:endParaRPr kumimoji="1" lang="ja-JP" altLang="en-US" sz="2400" dirty="0"/>
          </a:p>
        </p:txBody>
      </p:sp>
      <p:sp>
        <p:nvSpPr>
          <p:cNvPr id="7" name="右矢印 6"/>
          <p:cNvSpPr/>
          <p:nvPr/>
        </p:nvSpPr>
        <p:spPr>
          <a:xfrm>
            <a:off x="1282089" y="5497024"/>
            <a:ext cx="749808" cy="53006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86897" y="4273746"/>
            <a:ext cx="4195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Various event selections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</a:rPr>
              <a:t>Rare probes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FF0000"/>
                </a:solidFill>
              </a:rPr>
              <a:t>E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vent-by-event analyses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=1\sim6~ {\rm GeV}&#10;\end{align*}&lt;/body&gt;&#10;  &lt;fcolor&gt;FF000000&lt;/fcolor&gt;&#10;  &lt;bcolor&gt;FFFFFFFF&lt;/bcolor&gt;&#10;  &lt;transparent&gt;True&lt;/transparent&gt;&#10;  &lt;resolution&gt;1800&lt;/resolution&gt;&#10;  &lt;imageh&gt;252&lt;/imageh&gt;&#10;  &lt;imagew&gt;2060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6321783"/>
            <a:ext cx="2840445" cy="347472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>
            <a:off x="2688336" y="2985495"/>
            <a:ext cx="498561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86897" y="2985495"/>
            <a:ext cx="4802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QCD </a:t>
            </a:r>
            <a:r>
              <a:rPr lang="en-US" altLang="ja-JP" sz="2400" dirty="0">
                <a:solidFill>
                  <a:srgbClr val="FF0000"/>
                </a:solidFill>
              </a:rPr>
              <a:t>p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hase transitions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</a:rPr>
              <a:t>Neutron stars / NS-NS merger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2688336" y="4273746"/>
            <a:ext cx="498561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28684" y="2039212"/>
            <a:ext cx="531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Characteristics of J-PARC HIC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0450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What Physics are Suitable </a:t>
            </a:r>
            <a:br>
              <a:rPr kumimoji="1" lang="en-US" altLang="ja-JP" dirty="0" smtClean="0"/>
            </a:br>
            <a:r>
              <a:rPr kumimoji="1" lang="en-US" altLang="ja-JP" dirty="0" smtClean="0"/>
              <a:t>for J-PARC HIC?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39984" y="2526216"/>
            <a:ext cx="32047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High density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ja-JP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High luminosity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86897" y="4273746"/>
            <a:ext cx="4195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Various event selections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</a:rPr>
              <a:t>Rare probes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FF0000"/>
                </a:solidFill>
              </a:rPr>
              <a:t>E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vent-by-event analyses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=1\sim6~ {\rm GeV}&#10;\end{align*}&lt;/body&gt;&#10;  &lt;fcolor&gt;FF000000&lt;/fcolor&gt;&#10;  &lt;bcolor&gt;FFFFFFFF&lt;/bcolor&gt;&#10;  &lt;transparent&gt;True&lt;/transparent&gt;&#10;  &lt;resolution&gt;1800&lt;/resolution&gt;&#10;  &lt;imageh&gt;252&lt;/imageh&gt;&#10;  &lt;imagew&gt;2060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6321783"/>
            <a:ext cx="2840445" cy="347472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>
            <a:off x="2688336" y="2985495"/>
            <a:ext cx="498561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86897" y="2985495"/>
            <a:ext cx="4802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QCD </a:t>
            </a:r>
            <a:r>
              <a:rPr lang="en-US" altLang="ja-JP" sz="2400" dirty="0">
                <a:solidFill>
                  <a:srgbClr val="FF0000"/>
                </a:solidFill>
              </a:rPr>
              <a:t>p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hase transitions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</a:rPr>
              <a:t>Neutron stars / NS-NS merger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2688336" y="4273746"/>
            <a:ext cx="498561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28684" y="2039212"/>
            <a:ext cx="531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Characteristics of J-PARC HIC</a:t>
            </a:r>
            <a:endParaRPr kumimoji="1" lang="ja-JP" altLang="en-US" sz="2800" dirty="0"/>
          </a:p>
        </p:txBody>
      </p:sp>
      <p:sp>
        <p:nvSpPr>
          <p:cNvPr id="5" name="角丸四角形 4"/>
          <p:cNvSpPr/>
          <p:nvPr/>
        </p:nvSpPr>
        <p:spPr>
          <a:xfrm>
            <a:off x="1572768" y="2562432"/>
            <a:ext cx="6638544" cy="1295034"/>
          </a:xfrm>
          <a:prstGeom prst="round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7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 Density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21" y="1480789"/>
            <a:ext cx="5401655" cy="3974295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808174" y="5522976"/>
            <a:ext cx="7539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Search of dense medium / QCD phas</a:t>
            </a:r>
            <a:r>
              <a:rPr lang="en-US" altLang="ja-JP" sz="2400" dirty="0" smtClean="0"/>
              <a:t>e transitions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 rot="16200000">
            <a:off x="7327789" y="3083215"/>
            <a:ext cx="2367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accent3">
                    <a:lumMod val="50000"/>
                  </a:schemeClr>
                </a:solidFill>
              </a:rPr>
              <a:t>Special thanks to</a:t>
            </a:r>
          </a:p>
          <a:p>
            <a:pPr algn="ctr"/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C. Matsumura</a:t>
            </a:r>
            <a:endParaRPr kumimoji="1" lang="ja-JP" alt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Dense? : </a:t>
            </a:r>
            <a:r>
              <a:rPr kumimoji="1" lang="en-US" altLang="ja-JP" dirty="0" err="1" smtClean="0"/>
              <a:t>Freezeout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3504" y="1920240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Chemical </a:t>
            </a:r>
            <a:r>
              <a:rPr kumimoji="1" lang="en-US" altLang="ja-JP" sz="2400" dirty="0" err="1" smtClean="0"/>
              <a:t>Freezeout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15" y="2381904"/>
            <a:ext cx="3938410" cy="28278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68612" y="5209766"/>
            <a:ext cx="302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Randrup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Cleymans</a:t>
            </a:r>
            <a:r>
              <a:rPr kumimoji="1" lang="en-US" altLang="ja-JP" dirty="0" smtClean="0"/>
              <a:t>, 2006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06824" y="2434966"/>
            <a:ext cx="4743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The most dense system at CFO</a:t>
            </a:r>
          </a:p>
          <a:p>
            <a:r>
              <a:rPr kumimoji="1" lang="en-US" altLang="ja-JP" sz="2400" dirty="0" smtClean="0"/>
              <a:t>with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r</a:t>
            </a:r>
            <a:r>
              <a:rPr kumimoji="1" lang="en-US" altLang="ja-JP" sz="2400" dirty="0" smtClean="0"/>
              <a:t> ~ 0.7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r</a:t>
            </a:r>
            <a:r>
              <a:rPr kumimoji="1" lang="en-US" altLang="ja-JP" sz="2400" baseline="-25000" dirty="0" smtClean="0"/>
              <a:t>0</a:t>
            </a:r>
            <a:r>
              <a:rPr lang="en-US" altLang="ja-JP" sz="2400" dirty="0" smtClean="0"/>
              <a:t> is </a:t>
            </a:r>
            <a:r>
              <a:rPr lang="en-US" altLang="ja-JP" sz="2400" dirty="0"/>
              <a:t>realized </a:t>
            </a:r>
            <a:r>
              <a:rPr lang="en-US" altLang="ja-JP" sz="2400" dirty="0" smtClean="0"/>
              <a:t>at</a:t>
            </a:r>
            <a:endParaRPr kumimoji="1" lang="ja-JP" altLang="en-US" sz="2400" baseline="-250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E_{\rm lab.}\simeq30~{\rm GeV}&#10;\end{align*}&lt;/body&gt;&#10;  &lt;fcolor&gt;FF000000&lt;/fcolor&gt;&#10;  &lt;bcolor&gt;FFFFFFFF&lt;/bcolor&gt;&#10;  &lt;transparent&gt;True&lt;/transparent&gt;&#10;  &lt;resolution&gt;1800&lt;/resolution&gt;&#10;  &lt;imageh&gt;212&lt;/imageh&gt;&#10;  &lt;imagew&gt;1664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97" y="4206152"/>
            <a:ext cx="2292898" cy="292124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\simeq 4 ~{\rm GeV}&#10;\end{align*}&lt;/body&gt;&#10;  &lt;fcolor&gt;FF000000&lt;/fcolor&gt;&#10;  &lt;bcolor&gt;FFFFFFFF&lt;/bcolor&gt;&#10;  &lt;transparent&gt;True&lt;/transparent&gt;&#10;  &lt;resolution&gt;1800&lt;/resolution&gt;&#10;  &lt;imageh&gt;252&lt;/imageh&gt;&#10;  &lt;imagew&gt;160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995" y="3638155"/>
            <a:ext cx="2210308" cy="347472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>
            <a:off x="5146525" y="5161260"/>
            <a:ext cx="557784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56338" y="5161260"/>
            <a:ext cx="3280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It is in J-PARC energy</a:t>
            </a:r>
            <a:endParaRPr kumimoji="1" lang="ja-JP" altLang="en-US" sz="2400" dirty="0"/>
          </a:p>
        </p:txBody>
      </p:sp>
      <p:sp>
        <p:nvSpPr>
          <p:cNvPr id="17" name="左中かっこ 16"/>
          <p:cNvSpPr/>
          <p:nvPr/>
        </p:nvSpPr>
        <p:spPr>
          <a:xfrm>
            <a:off x="4972788" y="3638155"/>
            <a:ext cx="265177" cy="914400"/>
          </a:xfrm>
          <a:prstGeom prst="leftBrace">
            <a:avLst>
              <a:gd name="adj1" fmla="val 34086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0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3803904" y="1596330"/>
            <a:ext cx="5185266" cy="852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Dense? : Highest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" y="1551931"/>
            <a:ext cx="3084813" cy="44875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457455" y="5719250"/>
            <a:ext cx="415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dirty="0">
                <a:solidFill>
                  <a:srgbClr val="002060"/>
                </a:solidFill>
              </a:rPr>
              <a:t>I.C. </a:t>
            </a:r>
            <a:r>
              <a:rPr lang="da-DK" altLang="ja-JP" dirty="0" smtClean="0">
                <a:solidFill>
                  <a:srgbClr val="002060"/>
                </a:solidFill>
              </a:rPr>
              <a:t>Arsene+, </a:t>
            </a:r>
            <a:r>
              <a:rPr lang="da-DK" altLang="ja-JP" dirty="0">
                <a:solidFill>
                  <a:srgbClr val="002060"/>
                </a:solidFill>
              </a:rPr>
              <a:t>P</a:t>
            </a:r>
            <a:r>
              <a:rPr lang="da-DK" altLang="ja-JP" dirty="0" smtClean="0">
                <a:solidFill>
                  <a:srgbClr val="002060"/>
                </a:solidFill>
              </a:rPr>
              <a:t>RC </a:t>
            </a:r>
            <a:r>
              <a:rPr lang="da-DK" altLang="ja-JP" dirty="0">
                <a:solidFill>
                  <a:srgbClr val="002060"/>
                </a:solidFill>
              </a:rPr>
              <a:t>75, </a:t>
            </a:r>
            <a:r>
              <a:rPr lang="da-DK" altLang="ja-JP" dirty="0" smtClean="0">
                <a:solidFill>
                  <a:srgbClr val="002060"/>
                </a:solidFill>
              </a:rPr>
              <a:t>034902 </a:t>
            </a:r>
            <a:r>
              <a:rPr lang="da-DK" altLang="ja-JP" dirty="0">
                <a:solidFill>
                  <a:srgbClr val="002060"/>
                </a:solidFill>
              </a:rPr>
              <a:t>(2007) </a:t>
            </a: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rho&amp;gt;10\rho_0&#10;\end{align*}&lt;/body&gt;&#10;  &lt;fcolor&gt;FF000000&lt;/fcolor&gt;&#10;  &lt;bcolor&gt;FFFFFFFF&lt;/bcolor&gt;&#10;  &lt;transparent&gt;True&lt;/transparent&gt;&#10;  &lt;resolution&gt;1800&lt;/resolution&gt;&#10;  &lt;imageh&gt;215&lt;/imageh&gt;&#10;  &lt;imagew&gt;92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15" y="1848609"/>
            <a:ext cx="1735055" cy="40503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169664" y="2852928"/>
            <a:ext cx="4718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On the other hand,</a:t>
            </a:r>
          </a:p>
          <a:p>
            <a:r>
              <a:rPr lang="en-US" altLang="ja-JP" sz="2400" dirty="0" smtClean="0"/>
              <a:t>JAM can reproduce dv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dy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/>
              <a:t>p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 spectra for J-PARC energy.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08116" y="4334256"/>
            <a:ext cx="3381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Nara-san’s talk, yesterday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26926" y="1772108"/>
            <a:ext cx="294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would be realized!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08116" y="4736913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Why?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3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What Physics are Suitable </a:t>
            </a:r>
            <a:br>
              <a:rPr kumimoji="1" lang="en-US" altLang="ja-JP" dirty="0" smtClean="0"/>
            </a:br>
            <a:r>
              <a:rPr kumimoji="1" lang="en-US" altLang="ja-JP" dirty="0" smtClean="0"/>
              <a:t>for J-PARC HIC?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39984" y="2526216"/>
            <a:ext cx="32047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High density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ja-JP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High luminosity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86897" y="4273746"/>
            <a:ext cx="4160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Various event selections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FF0000"/>
                </a:solidFill>
              </a:rPr>
              <a:t>E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vent-by-event analyses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</a:rPr>
              <a:t>Rare Probes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=1\sim6~ {\rm GeV}&#10;\end{align*}&lt;/body&gt;&#10;  &lt;fcolor&gt;FF000000&lt;/fcolor&gt;&#10;  &lt;bcolor&gt;FFFFFFFF&lt;/bcolor&gt;&#10;  &lt;transparent&gt;True&lt;/transparent&gt;&#10;  &lt;resolution&gt;1800&lt;/resolution&gt;&#10;  &lt;imageh&gt;252&lt;/imageh&gt;&#10;  &lt;imagew&gt;2060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6321783"/>
            <a:ext cx="2840445" cy="347472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>
            <a:off x="2688336" y="2985495"/>
            <a:ext cx="498561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86897" y="2985495"/>
            <a:ext cx="4802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QCD </a:t>
            </a:r>
            <a:r>
              <a:rPr lang="en-US" altLang="ja-JP" sz="2400" dirty="0">
                <a:solidFill>
                  <a:srgbClr val="FF0000"/>
                </a:solidFill>
              </a:rPr>
              <a:t>p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hase transitions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</a:rPr>
              <a:t>Neutron stars / NS-NS merger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2688336" y="4273746"/>
            <a:ext cx="498561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28684" y="2039212"/>
            <a:ext cx="531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Characteristics of J-PARC HIC</a:t>
            </a:r>
            <a:endParaRPr kumimoji="1" lang="ja-JP" altLang="en-US" sz="2800" dirty="0"/>
          </a:p>
        </p:txBody>
      </p:sp>
      <p:sp>
        <p:nvSpPr>
          <p:cNvPr id="13" name="角丸四角形 12"/>
          <p:cNvSpPr/>
          <p:nvPr/>
        </p:nvSpPr>
        <p:spPr>
          <a:xfrm>
            <a:off x="3209544" y="4276064"/>
            <a:ext cx="4227596" cy="798856"/>
          </a:xfrm>
          <a:prstGeom prst="round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8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Large E-v-E Fluctuation?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982" y="1811158"/>
            <a:ext cx="4318745" cy="309002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67838" y="5280682"/>
            <a:ext cx="8493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stopping seems to have strong </a:t>
            </a:r>
            <a:r>
              <a:rPr kumimoji="1" lang="en-US" altLang="ja-JP" sz="2400" b="1" dirty="0" smtClean="0"/>
              <a:t>e-v-e fluctuation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66560" y="2084832"/>
            <a:ext cx="1792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Ohnishi, 2002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CEC51DD1-0E84-4FB1-9D37-C6A2093426E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TM10001114[[fn=ギャラリー]]</Template>
  <TotalTime>726</TotalTime>
  <Words>511</Words>
  <Application>Microsoft Office PowerPoint</Application>
  <PresentationFormat>画面に合わせる (4:3)</PresentationFormat>
  <Paragraphs>151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2" baseType="lpstr">
      <vt:lpstr>ＭＳ Ｐゴシック</vt:lpstr>
      <vt:lpstr>游ゴシック</vt:lpstr>
      <vt:lpstr>游ゴシック Light</vt:lpstr>
      <vt:lpstr>Arial</vt:lpstr>
      <vt:lpstr>Calibri</vt:lpstr>
      <vt:lpstr>Century Gothic</vt:lpstr>
      <vt:lpstr>Symbol</vt:lpstr>
      <vt:lpstr>Wingdings</vt:lpstr>
      <vt:lpstr>Gallery</vt:lpstr>
      <vt:lpstr>For the J-PARC Heavy-Ion Collisions</vt:lpstr>
      <vt:lpstr>Remarks!</vt:lpstr>
      <vt:lpstr>What Physics are Suitable  for J-PARC HIC?</vt:lpstr>
      <vt:lpstr>What Physics are Suitable  for J-PARC HIC?</vt:lpstr>
      <vt:lpstr>High Density</vt:lpstr>
      <vt:lpstr>How Dense? : Freezeout</vt:lpstr>
      <vt:lpstr>How Dense? : Highest</vt:lpstr>
      <vt:lpstr>What Physics are Suitable  for J-PARC HIC?</vt:lpstr>
      <vt:lpstr>Large E-v-E Fluctuation?</vt:lpstr>
      <vt:lpstr>Origin of e-v-e fluctuation 1: Stopping  Penetrate Transition</vt:lpstr>
      <vt:lpstr>Origin of e-v-e fluctuation 2: Softening of EoS</vt:lpstr>
      <vt:lpstr>E-v-E Fluctuation of Density How to Observe Them?</vt:lpstr>
      <vt:lpstr>E-v-E Fluctuation of Density: How to Use Them?</vt:lpstr>
      <vt:lpstr>BDS (Baryon Density Scan)</vt:lpstr>
      <vt:lpstr>BDS (Baryon Density Scan)</vt:lpstr>
      <vt:lpstr>Event-by-event Fluctuations: Compared with high energy</vt:lpstr>
      <vt:lpstr>Other Ideas</vt:lpstr>
      <vt:lpstr>What Physics are Suitable  for J-PARC HIC?</vt:lpstr>
      <vt:lpstr>Rare Probes</vt:lpstr>
      <vt:lpstr>Stochastic Description for anti-p and s transports?</vt:lpstr>
      <vt:lpstr>And, of course, Other Many Important Topics</vt:lpstr>
      <vt:lpstr>Liquid-Gas Phase Transition of Nuclear Medium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Masakiyo Kitazawa</dc:creator>
  <cp:lastModifiedBy>Masakiyo Kitazawa</cp:lastModifiedBy>
  <cp:revision>38</cp:revision>
  <dcterms:created xsi:type="dcterms:W3CDTF">2016-01-20T00:35:07Z</dcterms:created>
  <dcterms:modified xsi:type="dcterms:W3CDTF">2016-01-21T01:18:12Z</dcterms:modified>
</cp:coreProperties>
</file>