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2"/>
    <p:sldMasterId id="2147483804" r:id="rId3"/>
  </p:sldMasterIdLst>
  <p:notesMasterIdLst>
    <p:notesMasterId r:id="rId74"/>
  </p:notesMasterIdLst>
  <p:sldIdLst>
    <p:sldId id="256" r:id="rId4"/>
    <p:sldId id="260" r:id="rId5"/>
    <p:sldId id="257" r:id="rId6"/>
    <p:sldId id="258" r:id="rId7"/>
    <p:sldId id="265" r:id="rId8"/>
    <p:sldId id="261" r:id="rId9"/>
    <p:sldId id="262" r:id="rId10"/>
    <p:sldId id="266" r:id="rId11"/>
    <p:sldId id="267" r:id="rId12"/>
    <p:sldId id="263" r:id="rId13"/>
    <p:sldId id="268" r:id="rId14"/>
    <p:sldId id="269" r:id="rId15"/>
    <p:sldId id="274" r:id="rId16"/>
    <p:sldId id="318" r:id="rId17"/>
    <p:sldId id="317" r:id="rId18"/>
    <p:sldId id="275" r:id="rId19"/>
    <p:sldId id="319" r:id="rId20"/>
    <p:sldId id="277" r:id="rId21"/>
    <p:sldId id="281" r:id="rId22"/>
    <p:sldId id="282" r:id="rId23"/>
    <p:sldId id="284" r:id="rId24"/>
    <p:sldId id="285" r:id="rId25"/>
    <p:sldId id="292" r:id="rId26"/>
    <p:sldId id="332" r:id="rId27"/>
    <p:sldId id="259" r:id="rId28"/>
    <p:sldId id="286" r:id="rId29"/>
    <p:sldId id="287" r:id="rId30"/>
    <p:sldId id="320" r:id="rId31"/>
    <p:sldId id="288" r:id="rId32"/>
    <p:sldId id="289" r:id="rId33"/>
    <p:sldId id="290" r:id="rId34"/>
    <p:sldId id="291" r:id="rId35"/>
    <p:sldId id="293" r:id="rId36"/>
    <p:sldId id="295" r:id="rId37"/>
    <p:sldId id="296" r:id="rId38"/>
    <p:sldId id="297" r:id="rId39"/>
    <p:sldId id="300" r:id="rId40"/>
    <p:sldId id="301" r:id="rId41"/>
    <p:sldId id="306" r:id="rId42"/>
    <p:sldId id="298" r:id="rId43"/>
    <p:sldId id="299" r:id="rId44"/>
    <p:sldId id="322" r:id="rId45"/>
    <p:sldId id="321" r:id="rId46"/>
    <p:sldId id="302" r:id="rId47"/>
    <p:sldId id="304" r:id="rId48"/>
    <p:sldId id="303" r:id="rId49"/>
    <p:sldId id="323" r:id="rId50"/>
    <p:sldId id="305" r:id="rId51"/>
    <p:sldId id="310" r:id="rId52"/>
    <p:sldId id="326" r:id="rId53"/>
    <p:sldId id="309" r:id="rId54"/>
    <p:sldId id="311" r:id="rId55"/>
    <p:sldId id="312" r:id="rId56"/>
    <p:sldId id="313" r:id="rId57"/>
    <p:sldId id="314" r:id="rId58"/>
    <p:sldId id="315" r:id="rId59"/>
    <p:sldId id="327" r:id="rId60"/>
    <p:sldId id="328" r:id="rId61"/>
    <p:sldId id="329" r:id="rId62"/>
    <p:sldId id="316" r:id="rId63"/>
    <p:sldId id="324" r:id="rId64"/>
    <p:sldId id="325" r:id="rId65"/>
    <p:sldId id="330" r:id="rId66"/>
    <p:sldId id="331" r:id="rId67"/>
    <p:sldId id="308" r:id="rId68"/>
    <p:sldId id="307" r:id="rId69"/>
    <p:sldId id="264" r:id="rId70"/>
    <p:sldId id="272" r:id="rId71"/>
    <p:sldId id="273" r:id="rId72"/>
    <p:sldId id="294" r:id="rId7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3030"/>
    <a:srgbClr val="424E5B"/>
    <a:srgbClr val="FF0066"/>
    <a:srgbClr val="FFCC66"/>
    <a:srgbClr val="FDFEA2"/>
    <a:srgbClr val="99CCFF"/>
    <a:srgbClr val="000000"/>
    <a:srgbClr val="FFCCCC"/>
    <a:srgbClr val="E4FAF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FDC71-E9DC-4888-89BA-AC6FC46AD743}" type="datetimeFigureOut">
              <a:rPr kumimoji="1" lang="ja-JP" altLang="en-US" smtClean="0"/>
              <a:t>2016/1/29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D10B2-7283-41BC-9674-CB3F5D068D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271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7D10B2-7283-41BC-9674-CB3F5D068D8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3972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359C-E66F-4A4D-8A04-1A3D8F982C42}" type="datetimeFigureOut">
              <a:rPr kumimoji="1" lang="ja-JP" altLang="en-US" smtClean="0"/>
              <a:t>2016/1/29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442A-E969-483A-BD46-CCE0D26675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343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359C-E66F-4A4D-8A04-1A3D8F982C42}" type="datetimeFigureOut">
              <a:rPr kumimoji="1" lang="ja-JP" altLang="en-US" smtClean="0"/>
              <a:t>2016/1/29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442A-E969-483A-BD46-CCE0D26675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68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359C-E66F-4A4D-8A04-1A3D8F982C42}" type="datetimeFigureOut">
              <a:rPr kumimoji="1" lang="ja-JP" altLang="en-US" smtClean="0"/>
              <a:t>2016/1/29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442A-E969-483A-BD46-CCE0D26675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9918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9BA512-35E8-4945-BB66-7C75C7A9A5D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687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64B2FA-F574-46F2-AF1C-A2680DFEBA3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790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F91CF-C1EE-40EB-B802-8F459F546B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662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81F9BD-0A74-446D-B320-346F566E189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6116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56DDD-71C9-46F5-BC45-019488E3936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045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425" y="110044"/>
            <a:ext cx="5128327" cy="584775"/>
          </a:xfrm>
          <a:effectLst>
            <a:outerShdw dist="81320" dir="7719588" algn="ctr" rotWithShape="0">
              <a:schemeClr val="tx2">
                <a:alpha val="5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A56AD-AD03-42A2-9106-7954672CD08E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485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EF6A9-588B-4AEC-9349-908E5F15EC8D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9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78D39-C9EA-4E9A-AA9B-9D7C874FC60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92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359C-E66F-4A4D-8A04-1A3D8F982C42}" type="datetimeFigureOut">
              <a:rPr kumimoji="1" lang="ja-JP" altLang="en-US" smtClean="0"/>
              <a:t>2016/1/29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442A-E969-483A-BD46-CCE0D26675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4008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2CFDE-7AE8-495B-A323-72A40F5E4E87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5171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1147FB-E1B1-46AE-8150-718A0694FBE8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729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0500" y="112713"/>
            <a:ext cx="2146300" cy="601345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8425" y="112713"/>
            <a:ext cx="6289675" cy="6013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9412D-31DA-458A-9D7F-A98F41294AF0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08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359C-E66F-4A4D-8A04-1A3D8F982C42}" type="datetimeFigureOut">
              <a:rPr kumimoji="1" lang="ja-JP" altLang="en-US" smtClean="0"/>
              <a:t>2016/1/29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442A-E969-483A-BD46-CCE0D266751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9369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359C-E66F-4A4D-8A04-1A3D8F982C42}" type="datetimeFigureOut">
              <a:rPr kumimoji="1" lang="ja-JP" altLang="en-US" smtClean="0"/>
              <a:t>2016/1/29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442A-E969-483A-BD46-CCE0D26675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13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359C-E66F-4A4D-8A04-1A3D8F982C42}" type="datetimeFigureOut">
              <a:rPr kumimoji="1" lang="ja-JP" altLang="en-US" smtClean="0"/>
              <a:t>2016/1/29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442A-E969-483A-BD46-CCE0D26675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818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359C-E66F-4A4D-8A04-1A3D8F982C42}" type="datetimeFigureOut">
              <a:rPr kumimoji="1" lang="ja-JP" altLang="en-US" smtClean="0"/>
              <a:t>2016/1/29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442A-E969-483A-BD46-CCE0D26675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531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359C-E66F-4A4D-8A04-1A3D8F982C42}" type="datetimeFigureOut">
              <a:rPr kumimoji="1" lang="ja-JP" altLang="en-US" smtClean="0"/>
              <a:t>2016/1/29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442A-E969-483A-BD46-CCE0D26675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8402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359C-E66F-4A4D-8A04-1A3D8F982C42}" type="datetimeFigureOut">
              <a:rPr kumimoji="1" lang="ja-JP" altLang="en-US" smtClean="0"/>
              <a:t>2016/1/29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442A-E969-483A-BD46-CCE0D26675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8531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359C-E66F-4A4D-8A04-1A3D8F982C42}" type="datetimeFigureOut">
              <a:rPr kumimoji="1" lang="ja-JP" altLang="en-US" smtClean="0"/>
              <a:t>2016/1/29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4442A-E969-483A-BD46-CCE0D26675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121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rgbClr val="96969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0E3008-8B0A-4895-BB24-3CCF12A64703}" type="datetimeFigureOut">
              <a:rPr kumimoji="1" lang="ja-JP" altLang="en-US" sz="9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75000"/>
                  </a:prstClr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2016/1/29</a:t>
            </a:fld>
            <a:endParaRPr kumimoji="1" lang="ja-JP" altLang="en-US" sz="95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75000"/>
                </a:prstClr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50" b="0" i="0" u="none" strike="noStrike" kern="1200" cap="all" spc="0" normalizeH="0" baseline="0" noProof="0">
              <a:ln>
                <a:noFill/>
              </a:ln>
              <a:solidFill>
                <a:prstClr val="white">
                  <a:alpha val="75000"/>
                </a:prstClr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rgbClr val="777777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C877C-1C90-4B5F-90F0-EBA6F7746CE6}" type="slidenum">
              <a:rPr kumimoji="1" lang="ja-JP" altLang="en-US" sz="9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alpha val="20000"/>
                  </a:prstClr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0" b="0" i="0" u="none" strike="noStrike" kern="1200" cap="none" spc="0" normalizeH="0" baseline="0" noProof="0">
              <a:ln>
                <a:noFill/>
              </a:ln>
              <a:solidFill>
                <a:prstClr val="white">
                  <a:alpha val="20000"/>
                </a:prstClr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0" y="5741027"/>
            <a:ext cx="626440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gradFill flip="none" rotWithShape="1">
                  <a:gsLst>
                    <a:gs pos="0">
                      <a:schemeClr val="accent4">
                        <a:lumMod val="89000"/>
                      </a:schemeClr>
                    </a:gs>
                    <a:gs pos="23000">
                      <a:schemeClr val="accent4">
                        <a:lumMod val="89000"/>
                      </a:schemeClr>
                    </a:gs>
                    <a:gs pos="69000">
                      <a:schemeClr val="accent4">
                        <a:lumMod val="75000"/>
                      </a:schemeClr>
                    </a:gs>
                    <a:gs pos="97000">
                      <a:schemeClr val="accent4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Felix Titling" panose="04060505060202020A04" pitchFamily="82" charset="0"/>
              </a:rPr>
              <a:t>Drifting in the</a:t>
            </a:r>
          </a:p>
          <a:p>
            <a:r>
              <a:rPr lang="en-US" altLang="ja-JP" sz="4000" baseline="0" dirty="0" smtClean="0">
                <a:gradFill flip="none" rotWithShape="1">
                  <a:gsLst>
                    <a:gs pos="0">
                      <a:schemeClr val="accent4">
                        <a:lumMod val="89000"/>
                      </a:schemeClr>
                    </a:gs>
                    <a:gs pos="23000">
                      <a:schemeClr val="accent4">
                        <a:lumMod val="89000"/>
                      </a:schemeClr>
                    </a:gs>
                    <a:gs pos="69000">
                      <a:schemeClr val="accent4">
                        <a:lumMod val="75000"/>
                      </a:schemeClr>
                    </a:gs>
                    <a:gs pos="97000">
                      <a:schemeClr val="accent4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Felix Titling" panose="04060505060202020A04" pitchFamily="82" charset="0"/>
              </a:rPr>
              <a:t>Quark-Gluon plasma</a:t>
            </a:r>
            <a:endParaRPr kumimoji="1" lang="ja-JP" altLang="en-US" sz="4000" baseline="0" dirty="0">
              <a:gradFill flip="none" rotWithShape="1">
                <a:gsLst>
                  <a:gs pos="0">
                    <a:schemeClr val="accent4">
                      <a:lumMod val="89000"/>
                    </a:schemeClr>
                  </a:gs>
                  <a:gs pos="23000">
                    <a:schemeClr val="accent4">
                      <a:lumMod val="89000"/>
                    </a:schemeClr>
                  </a:gs>
                  <a:gs pos="69000">
                    <a:schemeClr val="accent4">
                      <a:lumMod val="7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Felix Titling" panose="04060505060202020A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0434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kumimoji="1"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kumimoji="1"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kumimoji="1"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425" y="112713"/>
            <a:ext cx="50276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81320" dir="7719588" algn="ctr" rotWithShape="0">
              <a:schemeClr val="accent2">
                <a:alpha val="50000"/>
              </a:scheme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ja-JP" smtClean="0"/>
              <a:t> </a:t>
            </a:r>
            <a:r>
              <a:rPr lang="ja-JP" altLang="en-US" smtClean="0"/>
              <a:t>マスタ タイトルの書式設定 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E6713E-A067-4D1A-9ABF-A9979DBDEA26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95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0.jpeg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6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43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4.gif"/><Relationship Id="rId7" Type="http://schemas.openxmlformats.org/officeDocument/2006/relationships/image" Target="../media/image79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5.gi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84615" y="1574070"/>
            <a:ext cx="849463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ja-JP" altLang="en-US" sz="54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st="25400" dir="5400000" sx="101000" sy="101000" algn="ctr" rotWithShape="0">
                    <a:prstClr val="black">
                      <a:alpha val="40000"/>
                    </a:prstClr>
                  </a:outerShdw>
                </a:effectLst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クォークの海を、彷徨</a:t>
            </a:r>
            <a:r>
              <a:rPr lang="ja-JP" altLang="en-US" sz="5400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st="25400" dir="5400000" sx="101000" sy="101000" algn="ctr" rotWithShape="0">
                    <a:prstClr val="black">
                      <a:alpha val="40000"/>
                    </a:prstClr>
                  </a:outerShdw>
                </a:effectLst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う</a:t>
            </a:r>
            <a:r>
              <a:rPr lang="ja-JP" altLang="en-US" sz="54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st="25400" dir="5400000" sx="101000" sy="101000" algn="ctr" rotWithShape="0">
                    <a:prstClr val="black">
                      <a:alpha val="40000"/>
                    </a:prstClr>
                  </a:outerShdw>
                </a:effectLst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。</a:t>
            </a:r>
          </a:p>
        </p:txBody>
      </p:sp>
      <p:sp>
        <p:nvSpPr>
          <p:cNvPr id="5" name="テキスト ボックス 2"/>
          <p:cNvSpPr txBox="1">
            <a:spLocks noChangeArrowheads="1"/>
          </p:cNvSpPr>
          <p:nvPr/>
        </p:nvSpPr>
        <p:spPr bwMode="auto">
          <a:xfrm>
            <a:off x="503843" y="2729464"/>
            <a:ext cx="76226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「ゆらぎ」を通して覗く、クォーク・グルオン・プラズマの世界</a:t>
            </a:r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3852045" y="1333470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うみ</a:t>
            </a:r>
          </a:p>
        </p:txBody>
      </p:sp>
      <p:sp>
        <p:nvSpPr>
          <p:cNvPr id="9" name="テキスト ボックス 14"/>
          <p:cNvSpPr txBox="1">
            <a:spLocks noChangeArrowheads="1"/>
          </p:cNvSpPr>
          <p:nvPr/>
        </p:nvSpPr>
        <p:spPr bwMode="auto">
          <a:xfrm>
            <a:off x="5977147" y="1333470"/>
            <a:ext cx="11785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さ  ま  よ</a:t>
            </a:r>
          </a:p>
        </p:txBody>
      </p:sp>
      <p:sp>
        <p:nvSpPr>
          <p:cNvPr id="10" name="テキスト ボックス 9"/>
          <p:cNvSpPr txBox="1">
            <a:spLocks noChangeArrowheads="1"/>
          </p:cNvSpPr>
          <p:nvPr/>
        </p:nvSpPr>
        <p:spPr bwMode="auto">
          <a:xfrm>
            <a:off x="2713743" y="3881407"/>
            <a:ext cx="3353803" cy="113877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defRPr/>
            </a:pPr>
            <a:r>
              <a:rPr lang="ja-JP" altLang="en-US" sz="32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北 沢  正 清</a:t>
            </a:r>
            <a:endParaRPr lang="en-US" altLang="ja-JP" sz="3200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ja-JP" altLang="en-US" sz="24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原 子 核 理 論 研 究 室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02004" y="5741027"/>
            <a:ext cx="626440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gradFill flip="none" rotWithShape="1">
                  <a:gsLst>
                    <a:gs pos="0">
                      <a:schemeClr val="accent4">
                        <a:lumMod val="89000"/>
                      </a:schemeClr>
                    </a:gs>
                    <a:gs pos="23000">
                      <a:schemeClr val="accent4">
                        <a:lumMod val="89000"/>
                      </a:schemeClr>
                    </a:gs>
                    <a:gs pos="69000">
                      <a:schemeClr val="accent4">
                        <a:lumMod val="75000"/>
                      </a:schemeClr>
                    </a:gs>
                    <a:gs pos="97000">
                      <a:schemeClr val="accent4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Felix Titling" panose="04060505060202020A04" pitchFamily="82" charset="0"/>
              </a:rPr>
              <a:t>Drifting in the</a:t>
            </a:r>
          </a:p>
          <a:p>
            <a:r>
              <a:rPr lang="en-US" altLang="ja-JP" sz="4000" baseline="0" dirty="0" smtClean="0">
                <a:gradFill flip="none" rotWithShape="1">
                  <a:gsLst>
                    <a:gs pos="0">
                      <a:schemeClr val="accent4">
                        <a:lumMod val="89000"/>
                      </a:schemeClr>
                    </a:gs>
                    <a:gs pos="23000">
                      <a:schemeClr val="accent4">
                        <a:lumMod val="89000"/>
                      </a:schemeClr>
                    </a:gs>
                    <a:gs pos="69000">
                      <a:schemeClr val="accent4">
                        <a:lumMod val="75000"/>
                      </a:schemeClr>
                    </a:gs>
                    <a:gs pos="97000">
                      <a:schemeClr val="accent4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Felix Titling" panose="04060505060202020A04" pitchFamily="82" charset="0"/>
              </a:rPr>
              <a:t>Quark-Gluon plasma</a:t>
            </a:r>
            <a:endParaRPr kumimoji="1" lang="ja-JP" altLang="en-US" sz="4000" baseline="0" dirty="0">
              <a:gradFill flip="none" rotWithShape="1">
                <a:gsLst>
                  <a:gs pos="0">
                    <a:schemeClr val="accent4">
                      <a:lumMod val="89000"/>
                    </a:schemeClr>
                  </a:gs>
                  <a:gs pos="23000">
                    <a:schemeClr val="accent4">
                      <a:lumMod val="89000"/>
                    </a:schemeClr>
                  </a:gs>
                  <a:gs pos="69000">
                    <a:schemeClr val="accent4">
                      <a:lumMod val="75000"/>
                    </a:schemeClr>
                  </a:gs>
                  <a:gs pos="97000">
                    <a:schemeClr val="accent4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atin typeface="Felix Titling" panose="04060505060202020A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89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ile.osaka-u.ac.jp/research/GOD/image/gallery/LaserShot-1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28" y="241438"/>
            <a:ext cx="2027574" cy="291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625754" y="3017887"/>
            <a:ext cx="5724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約</a:t>
            </a:r>
            <a:r>
              <a:rPr lang="en-US" altLang="ja-JP" sz="2400" dirty="0"/>
              <a:t>5</a:t>
            </a:r>
            <a:r>
              <a:rPr kumimoji="1" lang="en-US" altLang="ja-JP" sz="2400" dirty="0" smtClean="0"/>
              <a:t>0</a:t>
            </a:r>
            <a:r>
              <a:rPr kumimoji="1" lang="ja-JP" altLang="en-US" sz="2400" dirty="0" smtClean="0"/>
              <a:t>億℃～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電子・陽電子の対生成・対消滅が始まる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25754" y="5207363"/>
            <a:ext cx="44935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約</a:t>
            </a:r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兆</a:t>
            </a:r>
            <a:r>
              <a:rPr kumimoji="1"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℃～</a:t>
            </a:r>
            <a:endParaRPr kumimoji="1" lang="en-US" altLang="ja-JP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陽子・中性子（バリオン）や、</a:t>
            </a:r>
            <a:endParaRPr lang="en-US" altLang="ja-JP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メソンが溶け始める</a:t>
            </a:r>
            <a:endParaRPr kumimoji="1"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87974" y="842436"/>
            <a:ext cx="289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E4FAFD"/>
                </a:solidFill>
              </a:rPr>
              <a:t>核融合プラズマ </a:t>
            </a:r>
            <a:r>
              <a:rPr kumimoji="1" lang="en-US" altLang="ja-JP" dirty="0" smtClean="0">
                <a:solidFill>
                  <a:srgbClr val="E4FAFD"/>
                </a:solidFill>
              </a:rPr>
              <a:t>1</a:t>
            </a:r>
            <a:r>
              <a:rPr kumimoji="1" lang="ja-JP" altLang="en-US" dirty="0" smtClean="0">
                <a:solidFill>
                  <a:srgbClr val="E4FAFD"/>
                </a:solidFill>
              </a:rPr>
              <a:t>億度以上</a:t>
            </a:r>
            <a:endParaRPr kumimoji="1" lang="ja-JP" altLang="en-US" dirty="0">
              <a:solidFill>
                <a:srgbClr val="E4FAFD"/>
              </a:solidFill>
            </a:endParaRPr>
          </a:p>
        </p:txBody>
      </p:sp>
      <p:cxnSp>
        <p:nvCxnSpPr>
          <p:cNvPr id="8" name="直線コネクタ 7"/>
          <p:cNvCxnSpPr/>
          <p:nvPr/>
        </p:nvCxnSpPr>
        <p:spPr>
          <a:xfrm>
            <a:off x="2907165" y="1211768"/>
            <a:ext cx="2877756" cy="0"/>
          </a:xfrm>
          <a:prstGeom prst="line">
            <a:avLst/>
          </a:prstGeom>
          <a:ln w="28575">
            <a:solidFill>
              <a:srgbClr val="E4FA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H="1">
            <a:off x="1593908" y="1211768"/>
            <a:ext cx="1319235" cy="439266"/>
          </a:xfrm>
          <a:prstGeom prst="straightConnector1">
            <a:avLst/>
          </a:prstGeom>
          <a:ln w="28575">
            <a:solidFill>
              <a:srgbClr val="E4FAFD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6648513" y="4459891"/>
            <a:ext cx="1720843" cy="61564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6652425" y="4545164"/>
            <a:ext cx="1716931" cy="30983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488"/>
          <p:cNvSpPr>
            <a:spLocks/>
          </p:cNvSpPr>
          <p:nvPr/>
        </p:nvSpPr>
        <p:spPr bwMode="auto">
          <a:xfrm rot="461066">
            <a:off x="4893931" y="4244633"/>
            <a:ext cx="1781980" cy="191621"/>
          </a:xfrm>
          <a:custGeom>
            <a:avLst/>
            <a:gdLst>
              <a:gd name="T0" fmla="*/ 0 w 1451"/>
              <a:gd name="T1" fmla="*/ 91 h 91"/>
              <a:gd name="T2" fmla="*/ 181 w 1451"/>
              <a:gd name="T3" fmla="*/ 0 h 91"/>
              <a:gd name="T4" fmla="*/ 363 w 1451"/>
              <a:gd name="T5" fmla="*/ 91 h 91"/>
              <a:gd name="T6" fmla="*/ 544 w 1451"/>
              <a:gd name="T7" fmla="*/ 0 h 91"/>
              <a:gd name="T8" fmla="*/ 726 w 1451"/>
              <a:gd name="T9" fmla="*/ 91 h 91"/>
              <a:gd name="T10" fmla="*/ 907 w 1451"/>
              <a:gd name="T11" fmla="*/ 0 h 91"/>
              <a:gd name="T12" fmla="*/ 1089 w 1451"/>
              <a:gd name="T13" fmla="*/ 91 h 91"/>
              <a:gd name="T14" fmla="*/ 1270 w 1451"/>
              <a:gd name="T15" fmla="*/ 0 h 91"/>
              <a:gd name="T16" fmla="*/ 1451 w 1451"/>
              <a:gd name="T17" fmla="*/ 9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51" h="91">
                <a:moveTo>
                  <a:pt x="0" y="91"/>
                </a:moveTo>
                <a:cubicBezTo>
                  <a:pt x="60" y="45"/>
                  <a:pt x="121" y="0"/>
                  <a:pt x="181" y="0"/>
                </a:cubicBezTo>
                <a:cubicBezTo>
                  <a:pt x="241" y="0"/>
                  <a:pt x="303" y="91"/>
                  <a:pt x="363" y="91"/>
                </a:cubicBezTo>
                <a:cubicBezTo>
                  <a:pt x="423" y="91"/>
                  <a:pt x="484" y="0"/>
                  <a:pt x="544" y="0"/>
                </a:cubicBezTo>
                <a:cubicBezTo>
                  <a:pt x="604" y="0"/>
                  <a:pt x="666" y="91"/>
                  <a:pt x="726" y="91"/>
                </a:cubicBezTo>
                <a:cubicBezTo>
                  <a:pt x="786" y="91"/>
                  <a:pt x="847" y="0"/>
                  <a:pt x="907" y="0"/>
                </a:cubicBezTo>
                <a:cubicBezTo>
                  <a:pt x="967" y="0"/>
                  <a:pt x="1029" y="91"/>
                  <a:pt x="1089" y="91"/>
                </a:cubicBezTo>
                <a:cubicBezTo>
                  <a:pt x="1149" y="91"/>
                  <a:pt x="1210" y="0"/>
                  <a:pt x="1270" y="0"/>
                </a:cubicBezTo>
                <a:cubicBezTo>
                  <a:pt x="1330" y="0"/>
                  <a:pt x="1390" y="45"/>
                  <a:pt x="1451" y="91"/>
                </a:cubicBezTo>
              </a:path>
            </a:pathLst>
          </a:custGeom>
          <a:noFill/>
          <a:ln w="25400">
            <a:solidFill>
              <a:srgbClr val="FFFF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911893" y="407870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FF00"/>
                </a:solidFill>
              </a:rPr>
              <a:t>電子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473311" y="483803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FF00"/>
                </a:solidFill>
              </a:rPr>
              <a:t>陽電子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e^-&#10;\end{align*}&lt;/body&gt;&#10;  &lt;fcolor&gt;FFFFFFFF&lt;/fcolor&gt;&#10;  &lt;bcolor&gt;FFFFFFFF&lt;/bcolor&gt;&#10;  &lt;transparent&gt;True&lt;/transparent&gt;&#10;  &lt;resolution&gt;1800&lt;/resolution&gt;&#10;  &lt;imageh&gt;153&lt;/imageh&gt;&#10;  &lt;imagew&gt;240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007" y="4343932"/>
            <a:ext cx="363794" cy="231918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e^+&#10;\end{align*}&lt;/body&gt;&#10;  &lt;fcolor&gt;FFFFFFFF&lt;/fcolor&gt;&#10;  &lt;bcolor&gt;FFFFFFFF&lt;/bcolor&gt;&#10;  &lt;transparent&gt;True&lt;/transparent&gt;&#10;  &lt;resolution&gt;1800&lt;/resolution&gt;&#10;  &lt;imageh&gt;213&lt;/imageh&gt;&#10;  &lt;imagew&gt;243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828" y="4841077"/>
            <a:ext cx="368341" cy="322866"/>
          </a:xfrm>
          <a:prstGeom prst="rect">
            <a:avLst/>
          </a:prstGeom>
        </p:spPr>
      </p:pic>
      <p:pic>
        <p:nvPicPr>
          <p:cNvPr id="21" name="TexTeXPicture" descr="&lt;?xml version=&quot;1.0&quot; encoding=&quot;utf-16&quot;?&gt;&#10;&lt;TeXTeX&gt;&#10;  &lt;preamble&gt;\documentclass{jarticle}&#10;\usepackage{amsmath}&#10;\pagestyle{empty}&lt;/preamble&gt;&#10;  &lt;body&gt;\begin{align*} &#10;\gamma&#10;\end{align*}&lt;/body&gt;&#10;  &lt;fcolor&gt;FFFFFFFF&lt;/fcolor&gt;&#10;  &lt;bcolor&gt;FFFFFFFF&lt;/bcolor&gt;&#10;  &lt;transparent&gt;True&lt;/transparent&gt;&#10;  &lt;resolution&gt;1800&lt;/resolution&gt;&#10;  &lt;imageh&gt;160&lt;/imageh&gt;&#10;  &lt;imagew&gt;129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098" y="4174665"/>
            <a:ext cx="229964" cy="285226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4924713" y="439118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FFCC"/>
                </a:solidFill>
              </a:rPr>
              <a:t>光子</a:t>
            </a:r>
            <a:endParaRPr kumimoji="1" lang="ja-JP" altLang="en-US" dirty="0">
              <a:solidFill>
                <a:srgbClr val="FFFFCC"/>
              </a:solidFill>
            </a:endParaRPr>
          </a:p>
        </p:txBody>
      </p:sp>
      <p:sp>
        <p:nvSpPr>
          <p:cNvPr id="23" name="下矢印 22"/>
          <p:cNvSpPr/>
          <p:nvPr/>
        </p:nvSpPr>
        <p:spPr>
          <a:xfrm>
            <a:off x="835377" y="3246634"/>
            <a:ext cx="1563425" cy="3221278"/>
          </a:xfrm>
          <a:prstGeom prst="downArrow">
            <a:avLst/>
          </a:prstGeom>
          <a:gradFill>
            <a:gsLst>
              <a:gs pos="28000">
                <a:srgbClr val="FFFFFF"/>
              </a:gs>
              <a:gs pos="0">
                <a:srgbClr val="99CCFF"/>
              </a:gs>
              <a:gs pos="100000">
                <a:schemeClr val="accent2">
                  <a:lumMod val="97000"/>
                  <a:lumOff val="3000"/>
                </a:schemeClr>
              </a:gs>
              <a:gs pos="53000">
                <a:srgbClr val="FFFF00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761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 animBg="1"/>
      <p:bldP spid="16" grpId="0"/>
      <p:bldP spid="17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ものは何からできている？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315138" y="1770078"/>
            <a:ext cx="8233244" cy="3196204"/>
          </a:xfrm>
          <a:prstGeom prst="round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HGS明朝E" panose="02020900000000000000" pitchFamily="18" charset="-128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8900" y="2058847"/>
            <a:ext cx="5715040" cy="251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1489187" y="4081341"/>
            <a:ext cx="1549399" cy="400110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HGS明朝E" panose="02020900000000000000" pitchFamily="18" charset="-128"/>
              </a:rPr>
              <a:t>原子</a:t>
            </a:r>
            <a:r>
              <a: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HGS明朝E" panose="02020900000000000000" pitchFamily="18" charset="-128"/>
              </a:rPr>
              <a:t>～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HGS明朝E" panose="02020900000000000000" pitchFamily="18" charset="-128"/>
              </a:rPr>
              <a:t>10</a:t>
            </a:r>
            <a:r>
              <a:rPr kumimoji="0" lang="en-US" altLang="ja-JP" sz="18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HGS明朝E" panose="02020900000000000000" pitchFamily="18" charset="-128"/>
              </a:rPr>
              <a:t>-8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HGS明朝E" panose="02020900000000000000" pitchFamily="18" charset="-128"/>
              </a:rPr>
              <a:t>㎝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HGS明朝E" panose="02020900000000000000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51431" y="3767754"/>
            <a:ext cx="1126206" cy="677108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HGS明朝E" panose="02020900000000000000" pitchFamily="18" charset="-128"/>
              </a:rPr>
              <a:t>原子核</a:t>
            </a:r>
            <a:endParaRPr kumimoji="0" lang="en-US" altLang="ja-JP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HGS明朝E" panose="02020900000000000000" pitchFamily="18" charset="-12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HGS明朝E" panose="02020900000000000000" pitchFamily="18" charset="-128"/>
              </a:rPr>
              <a:t>～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HGS明朝E" panose="02020900000000000000" pitchFamily="18" charset="-128"/>
              </a:rPr>
              <a:t>10</a:t>
            </a:r>
            <a:r>
              <a:rPr kumimoji="0" lang="en-US" altLang="ja-JP" sz="18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HGS明朝E" panose="02020900000000000000" pitchFamily="18" charset="-128"/>
              </a:rPr>
              <a:t>-12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HGS明朝E" panose="02020900000000000000" pitchFamily="18" charset="-128"/>
              </a:rPr>
              <a:t>㎝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HGS明朝E" panose="02020900000000000000" pitchFamily="18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64944" y="2058847"/>
            <a:ext cx="1024768" cy="677108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HGS明朝E" panose="02020900000000000000" pitchFamily="18" charset="-128"/>
              </a:rPr>
              <a:t>電子</a:t>
            </a:r>
            <a:endParaRPr kumimoji="0" lang="en-US" altLang="ja-JP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HGS明朝E" panose="02020900000000000000" pitchFamily="18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HGS明朝E" panose="02020900000000000000" pitchFamily="18" charset="-128"/>
              </a:rPr>
              <a:t>&lt;10</a:t>
            </a:r>
            <a:r>
              <a:rPr kumimoji="0" lang="en-US" altLang="ja-JP" sz="18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HGS明朝E" panose="02020900000000000000" pitchFamily="18" charset="-128"/>
              </a:rPr>
              <a:t>-16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HGS明朝E" panose="02020900000000000000" pitchFamily="18" charset="-128"/>
              </a:rPr>
              <a:t>㎝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HGS明朝E" panose="020209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147786" y="3306561"/>
            <a:ext cx="2050690" cy="400110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HGS明朝E" panose="02020900000000000000" pitchFamily="18" charset="-128"/>
              </a:rPr>
              <a:t>クォーク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HGS明朝E" panose="02020900000000000000" pitchFamily="18" charset="-128"/>
              </a:rPr>
              <a:t>&lt;10</a:t>
            </a:r>
            <a:r>
              <a:rPr kumimoji="0" lang="en-US" altLang="ja-JP" sz="18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HGS明朝E" panose="02020900000000000000" pitchFamily="18" charset="-128"/>
              </a:rPr>
              <a:t>-16</a:t>
            </a:r>
            <a:r>
              <a:rPr kumimoji="0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HGS明朝E" panose="02020900000000000000" pitchFamily="18" charset="-128"/>
              </a:rPr>
              <a:t>㎝</a:t>
            </a: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HGS明朝E" panose="02020900000000000000" pitchFamily="18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531510" y="2907040"/>
            <a:ext cx="2773388" cy="400110"/>
          </a:xfrm>
          <a:prstGeom prst="rect">
            <a:avLst/>
          </a:prstGeom>
          <a:solidFill>
            <a:sysClr val="window" lastClr="FFFFFF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HGS明朝E" panose="02020900000000000000" pitchFamily="18" charset="-128"/>
              </a:rPr>
              <a:t>陽子・中性子～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HGS明朝E" panose="02020900000000000000" pitchFamily="18" charset="-128"/>
              </a:rPr>
              <a:t>10</a:t>
            </a:r>
            <a:r>
              <a:rPr kumimoji="0" lang="en-US" altLang="ja-JP" sz="20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HGS明朝E" panose="02020900000000000000" pitchFamily="18" charset="-128"/>
              </a:rPr>
              <a:t>-13</a:t>
            </a:r>
            <a:r>
              <a:rPr kumimoji="0" lang="en-US" altLang="ja-JP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HGS明朝E" panose="02020900000000000000" pitchFamily="18" charset="-128"/>
              </a:rPr>
              <a:t>㎝</a:t>
            </a:r>
            <a:endParaRPr kumimoji="0" lang="ja-JP" alt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HGS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225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1010580" y="5191426"/>
            <a:ext cx="4781379" cy="1485458"/>
          </a:xfrm>
          <a:prstGeom prst="roundRect">
            <a:avLst/>
          </a:prstGeom>
          <a:solidFill>
            <a:schemeClr val="accent6">
              <a:shade val="75000"/>
              <a:satMod val="130000"/>
              <a:alpha val="59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 smtClean="0"/>
              <a:t>量子色力学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600" dirty="0" smtClean="0">
                <a:solidFill>
                  <a:srgbClr val="FFFF00"/>
                </a:solidFill>
              </a:rPr>
              <a:t>Q</a:t>
            </a:r>
            <a:r>
              <a:rPr lang="en-US" altLang="ja-JP" sz="3600" dirty="0" smtClean="0"/>
              <a:t>uantum </a:t>
            </a:r>
            <a:r>
              <a:rPr lang="en-US" altLang="ja-JP" sz="3600" dirty="0" err="1" smtClean="0">
                <a:solidFill>
                  <a:srgbClr val="FFFF00"/>
                </a:solidFill>
              </a:rPr>
              <a:t>C</a:t>
            </a:r>
            <a:r>
              <a:rPr lang="en-US" altLang="ja-JP" sz="3600" dirty="0" err="1" smtClean="0"/>
              <a:t>hromo</a:t>
            </a:r>
            <a:r>
              <a:rPr lang="en-US" altLang="ja-JP" sz="3600" dirty="0" err="1" smtClean="0">
                <a:solidFill>
                  <a:srgbClr val="FFFF00"/>
                </a:solidFill>
              </a:rPr>
              <a:t>D</a:t>
            </a:r>
            <a:r>
              <a:rPr lang="en-US" altLang="ja-JP" sz="3600" dirty="0" err="1" smtClean="0"/>
              <a:t>ynamics</a:t>
            </a:r>
            <a:r>
              <a:rPr lang="en-US" altLang="ja-JP" sz="3600" dirty="0" smtClean="0"/>
              <a:t> (</a:t>
            </a:r>
            <a:r>
              <a:rPr lang="en-US" altLang="ja-JP" sz="3600" dirty="0" smtClean="0">
                <a:solidFill>
                  <a:srgbClr val="FFFF00"/>
                </a:solidFill>
              </a:rPr>
              <a:t>QCD</a:t>
            </a:r>
            <a:r>
              <a:rPr lang="en-US" altLang="ja-JP" sz="3600" dirty="0" smtClean="0"/>
              <a:t>)</a:t>
            </a:r>
            <a:endParaRPr kumimoji="1" lang="ja-JP" altLang="en-US" sz="3200" dirty="0"/>
          </a:p>
        </p:txBody>
      </p:sp>
      <p:grpSp>
        <p:nvGrpSpPr>
          <p:cNvPr id="5" name="グループ化 4"/>
          <p:cNvGrpSpPr/>
          <p:nvPr/>
        </p:nvGrpSpPr>
        <p:grpSpPr>
          <a:xfrm rot="21540000">
            <a:off x="686548" y="1796169"/>
            <a:ext cx="7560840" cy="1348988"/>
            <a:chOff x="971600" y="2296036"/>
            <a:chExt cx="7560840" cy="1348988"/>
          </a:xfrm>
        </p:grpSpPr>
        <p:sp>
          <p:nvSpPr>
            <p:cNvPr id="6" name="正方形/長方形 5"/>
            <p:cNvSpPr/>
            <p:nvPr/>
          </p:nvSpPr>
          <p:spPr>
            <a:xfrm>
              <a:off x="971600" y="2296036"/>
              <a:ext cx="7560840" cy="1348988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{\cal L}=\bar\psi (i\rlap{\hspace{2pt}/}D-m)\psi - \frac14 F_{\mu\nu,a}F^{\mu\nu}_{a}&#10;\end{align*}&lt;/body&gt;&#10;  &lt;fcolor&gt;FF000000&lt;/fcolor&gt;&#10;  &lt;bcolor&gt;FFFFFFFF&lt;/bcolor&gt;&#10;  &lt;transparent&gt;True&lt;/transparent&gt;&#10;  &lt;resolution&gt;1800&lt;/resolution&gt;&#10;  &lt;imageh&gt;505&lt;/imageh&gt;&#10;  &lt;imagew&gt;3322&lt;/imagew&gt;&#10;  &lt;scale&gt;50&lt;/scale&gt;&#10;  &lt;cursor&gt;101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9525" y="2454231"/>
              <a:ext cx="6885959" cy="1046777"/>
            </a:xfrm>
            <a:prstGeom prst="rect">
              <a:avLst/>
            </a:prstGeom>
            <a:effectLst>
              <a:outerShdw blurRad="127000" sx="102000" sy="102000" algn="ctr" rotWithShape="0">
                <a:schemeClr val="tx1">
                  <a:alpha val="60000"/>
                </a:schemeClr>
              </a:outerShdw>
            </a:effectLst>
          </p:spPr>
        </p:pic>
      </p:grp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9111" r="12032"/>
          <a:stretch/>
        </p:blipFill>
        <p:spPr>
          <a:xfrm>
            <a:off x="6568368" y="3391656"/>
            <a:ext cx="1786855" cy="192735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50737"/>
          <a:stretch/>
        </p:blipFill>
        <p:spPr>
          <a:xfrm>
            <a:off x="7729755" y="5195026"/>
            <a:ext cx="1401935" cy="129163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60727" y="3802215"/>
            <a:ext cx="5147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ja-JP" altLang="en-US" sz="2400" dirty="0" smtClean="0"/>
              <a:t>クォーク：物質場、カラー電荷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2400" dirty="0" smtClean="0"/>
              <a:t>グルオン：クォーク間の力を媒介</a:t>
            </a:r>
            <a:endParaRPr kumimoji="1" lang="en-US" altLang="ja-JP" sz="2400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34972" y="5302452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+mj-ea"/>
                <a:ea typeface="+mj-ea"/>
              </a:rPr>
              <a:t>参考：量子電磁気学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36416" y="5766949"/>
            <a:ext cx="45320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ja-JP" altLang="en-US" sz="2400" dirty="0" smtClean="0"/>
              <a:t>電子：物質場、電磁的電荷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2400" dirty="0" smtClean="0"/>
              <a:t>光子：荷電粒子間の力を媒介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706020" y="331841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クォーク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907797" y="456894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グルオン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123843" y="333823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クォーク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524255" y="615507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グルオン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60727" y="333050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+mj-ea"/>
                <a:ea typeface="+mj-ea"/>
              </a:rPr>
              <a:t>登場人物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7545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角丸四角形 29"/>
          <p:cNvSpPr/>
          <p:nvPr/>
        </p:nvSpPr>
        <p:spPr>
          <a:xfrm>
            <a:off x="356849" y="2136532"/>
            <a:ext cx="8254767" cy="2364963"/>
          </a:xfrm>
          <a:prstGeom prst="roundRect">
            <a:avLst>
              <a:gd name="adj" fmla="val 14060"/>
            </a:avLst>
          </a:prstGeom>
          <a:solidFill>
            <a:schemeClr val="accent4">
              <a:shade val="75000"/>
              <a:satMod val="130000"/>
              <a:alpha val="56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角丸四角形 25"/>
          <p:cNvSpPr/>
          <p:nvPr/>
        </p:nvSpPr>
        <p:spPr>
          <a:xfrm>
            <a:off x="2937670" y="4696244"/>
            <a:ext cx="5967859" cy="1833720"/>
          </a:xfrm>
          <a:prstGeom prst="roundRect">
            <a:avLst/>
          </a:prstGeom>
          <a:solidFill>
            <a:schemeClr val="accent4">
              <a:shade val="75000"/>
              <a:satMod val="130000"/>
              <a:alpha val="67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クォークの閉じ込め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468479" y="1621653"/>
            <a:ext cx="8225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 smtClean="0">
                <a:latin typeface="Arial" panose="020B0604020202020204" pitchFamily="34" charset="0"/>
              </a:rPr>
              <a:t>クォークとグルオンは</a:t>
            </a:r>
            <a:r>
              <a:rPr lang="ja-JP" altLang="en-US" sz="2400" dirty="0">
                <a:latin typeface="Arial" panose="020B0604020202020204" pitchFamily="34" charset="0"/>
              </a:rPr>
              <a:t>、単独で観測されることは</a:t>
            </a:r>
            <a:r>
              <a:rPr lang="ja-JP" altLang="en-US" sz="2400" dirty="0" smtClean="0">
                <a:latin typeface="Arial" panose="020B0604020202020204" pitchFamily="34" charset="0"/>
              </a:rPr>
              <a:t>ない。</a:t>
            </a:r>
            <a:endParaRPr lang="ja-JP" altLang="en-US" sz="2400" dirty="0"/>
          </a:p>
        </p:txBody>
      </p:sp>
      <p:sp>
        <p:nvSpPr>
          <p:cNvPr id="5" name="Text Box 48"/>
          <p:cNvSpPr txBox="1">
            <a:spLocks noChangeArrowheads="1"/>
          </p:cNvSpPr>
          <p:nvPr/>
        </p:nvSpPr>
        <p:spPr bwMode="auto">
          <a:xfrm>
            <a:off x="1839294" y="2245171"/>
            <a:ext cx="51090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Arial" panose="020B0604020202020204" pitchFamily="34" charset="0"/>
              </a:rPr>
              <a:t>無理矢理取り出そうと引っ張ると</a:t>
            </a:r>
            <a:r>
              <a:rPr lang="en-US" altLang="ja-JP" sz="2400" dirty="0">
                <a:latin typeface="Arial" panose="020B0604020202020204" pitchFamily="34" charset="0"/>
              </a:rPr>
              <a:t>…</a:t>
            </a:r>
          </a:p>
        </p:txBody>
      </p:sp>
      <p:grpSp>
        <p:nvGrpSpPr>
          <p:cNvPr id="6" name="Group 75"/>
          <p:cNvGrpSpPr>
            <a:grpSpLocks/>
          </p:cNvGrpSpPr>
          <p:nvPr/>
        </p:nvGrpSpPr>
        <p:grpSpPr bwMode="auto">
          <a:xfrm>
            <a:off x="1403248" y="2990777"/>
            <a:ext cx="5545137" cy="731837"/>
            <a:chOff x="793" y="3468"/>
            <a:chExt cx="3493" cy="461"/>
          </a:xfrm>
        </p:grpSpPr>
        <p:sp>
          <p:nvSpPr>
            <p:cNvPr id="7" name="Oval 73"/>
            <p:cNvSpPr>
              <a:spLocks noChangeArrowheads="1"/>
            </p:cNvSpPr>
            <p:nvPr/>
          </p:nvSpPr>
          <p:spPr bwMode="auto">
            <a:xfrm>
              <a:off x="3560" y="3657"/>
              <a:ext cx="409" cy="272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47451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" name="Oval 72"/>
            <p:cNvSpPr>
              <a:spLocks noChangeArrowheads="1"/>
            </p:cNvSpPr>
            <p:nvPr/>
          </p:nvSpPr>
          <p:spPr bwMode="auto">
            <a:xfrm>
              <a:off x="3061" y="3521"/>
              <a:ext cx="454" cy="40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47451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9" name="Freeform 57"/>
            <p:cNvSpPr>
              <a:spLocks/>
            </p:cNvSpPr>
            <p:nvPr/>
          </p:nvSpPr>
          <p:spPr bwMode="auto">
            <a:xfrm>
              <a:off x="1694" y="3468"/>
              <a:ext cx="611" cy="416"/>
            </a:xfrm>
            <a:custGeom>
              <a:avLst/>
              <a:gdLst>
                <a:gd name="T0" fmla="*/ 415 w 611"/>
                <a:gd name="T1" fmla="*/ 98 h 416"/>
                <a:gd name="T2" fmla="*/ 279 w 611"/>
                <a:gd name="T3" fmla="*/ 7 h 416"/>
                <a:gd name="T4" fmla="*/ 52 w 611"/>
                <a:gd name="T5" fmla="*/ 53 h 416"/>
                <a:gd name="T6" fmla="*/ 7 w 611"/>
                <a:gd name="T7" fmla="*/ 234 h 416"/>
                <a:gd name="T8" fmla="*/ 97 w 611"/>
                <a:gd name="T9" fmla="*/ 370 h 416"/>
                <a:gd name="T10" fmla="*/ 233 w 611"/>
                <a:gd name="T11" fmla="*/ 416 h 416"/>
                <a:gd name="T12" fmla="*/ 415 w 611"/>
                <a:gd name="T13" fmla="*/ 370 h 416"/>
                <a:gd name="T14" fmla="*/ 551 w 611"/>
                <a:gd name="T15" fmla="*/ 370 h 416"/>
                <a:gd name="T16" fmla="*/ 596 w 611"/>
                <a:gd name="T17" fmla="*/ 234 h 416"/>
                <a:gd name="T18" fmla="*/ 460 w 611"/>
                <a:gd name="T19" fmla="*/ 144 h 416"/>
                <a:gd name="T20" fmla="*/ 415 w 611"/>
                <a:gd name="T21" fmla="*/ 98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1" h="416">
                  <a:moveTo>
                    <a:pt x="415" y="98"/>
                  </a:moveTo>
                  <a:cubicBezTo>
                    <a:pt x="377" y="56"/>
                    <a:pt x="340" y="14"/>
                    <a:pt x="279" y="7"/>
                  </a:cubicBezTo>
                  <a:cubicBezTo>
                    <a:pt x="218" y="0"/>
                    <a:pt x="97" y="15"/>
                    <a:pt x="52" y="53"/>
                  </a:cubicBezTo>
                  <a:cubicBezTo>
                    <a:pt x="7" y="91"/>
                    <a:pt x="0" y="181"/>
                    <a:pt x="7" y="234"/>
                  </a:cubicBezTo>
                  <a:cubicBezTo>
                    <a:pt x="14" y="287"/>
                    <a:pt x="60" y="340"/>
                    <a:pt x="97" y="370"/>
                  </a:cubicBezTo>
                  <a:cubicBezTo>
                    <a:pt x="134" y="400"/>
                    <a:pt x="180" y="416"/>
                    <a:pt x="233" y="416"/>
                  </a:cubicBezTo>
                  <a:cubicBezTo>
                    <a:pt x="286" y="416"/>
                    <a:pt x="362" y="378"/>
                    <a:pt x="415" y="370"/>
                  </a:cubicBezTo>
                  <a:cubicBezTo>
                    <a:pt x="468" y="362"/>
                    <a:pt x="521" y="393"/>
                    <a:pt x="551" y="370"/>
                  </a:cubicBezTo>
                  <a:cubicBezTo>
                    <a:pt x="581" y="347"/>
                    <a:pt x="611" y="272"/>
                    <a:pt x="596" y="234"/>
                  </a:cubicBezTo>
                  <a:cubicBezTo>
                    <a:pt x="581" y="196"/>
                    <a:pt x="483" y="159"/>
                    <a:pt x="460" y="144"/>
                  </a:cubicBezTo>
                  <a:cubicBezTo>
                    <a:pt x="460" y="144"/>
                    <a:pt x="415" y="98"/>
                    <a:pt x="415" y="98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72941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Oval 49"/>
            <p:cNvSpPr>
              <a:spLocks noChangeArrowheads="1"/>
            </p:cNvSpPr>
            <p:nvPr/>
          </p:nvSpPr>
          <p:spPr bwMode="auto">
            <a:xfrm>
              <a:off x="793" y="3475"/>
              <a:ext cx="454" cy="40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47451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" name="Oval 50"/>
            <p:cNvSpPr>
              <a:spLocks noChangeArrowheads="1"/>
            </p:cNvSpPr>
            <p:nvPr/>
          </p:nvSpPr>
          <p:spPr bwMode="auto">
            <a:xfrm>
              <a:off x="930" y="3521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" name="Oval 51"/>
            <p:cNvSpPr>
              <a:spLocks noChangeArrowheads="1"/>
            </p:cNvSpPr>
            <p:nvPr/>
          </p:nvSpPr>
          <p:spPr bwMode="auto">
            <a:xfrm>
              <a:off x="1066" y="3657"/>
              <a:ext cx="136" cy="13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" name="Oval 52"/>
            <p:cNvSpPr>
              <a:spLocks noChangeArrowheads="1"/>
            </p:cNvSpPr>
            <p:nvPr/>
          </p:nvSpPr>
          <p:spPr bwMode="auto">
            <a:xfrm>
              <a:off x="884" y="3702"/>
              <a:ext cx="136" cy="13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" name="Oval 54"/>
            <p:cNvSpPr>
              <a:spLocks noChangeArrowheads="1"/>
            </p:cNvSpPr>
            <p:nvPr/>
          </p:nvSpPr>
          <p:spPr bwMode="auto">
            <a:xfrm>
              <a:off x="1837" y="3521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" name="Oval 55"/>
            <p:cNvSpPr>
              <a:spLocks noChangeArrowheads="1"/>
            </p:cNvSpPr>
            <p:nvPr/>
          </p:nvSpPr>
          <p:spPr bwMode="auto">
            <a:xfrm>
              <a:off x="2109" y="3657"/>
              <a:ext cx="136" cy="13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" name="Oval 56"/>
            <p:cNvSpPr>
              <a:spLocks noChangeArrowheads="1"/>
            </p:cNvSpPr>
            <p:nvPr/>
          </p:nvSpPr>
          <p:spPr bwMode="auto">
            <a:xfrm>
              <a:off x="1791" y="3702"/>
              <a:ext cx="136" cy="13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" name="Line 58"/>
            <p:cNvSpPr>
              <a:spLocks noChangeShapeType="1"/>
            </p:cNvSpPr>
            <p:nvPr/>
          </p:nvSpPr>
          <p:spPr bwMode="auto">
            <a:xfrm>
              <a:off x="2245" y="3747"/>
              <a:ext cx="36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Oval 60"/>
            <p:cNvSpPr>
              <a:spLocks noChangeArrowheads="1"/>
            </p:cNvSpPr>
            <p:nvPr/>
          </p:nvSpPr>
          <p:spPr bwMode="auto">
            <a:xfrm>
              <a:off x="3198" y="3567"/>
              <a:ext cx="136" cy="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9" name="Oval 61"/>
            <p:cNvSpPr>
              <a:spLocks noChangeArrowheads="1"/>
            </p:cNvSpPr>
            <p:nvPr/>
          </p:nvSpPr>
          <p:spPr bwMode="auto">
            <a:xfrm>
              <a:off x="3334" y="3703"/>
              <a:ext cx="136" cy="13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99CC00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0" name="Oval 62"/>
            <p:cNvSpPr>
              <a:spLocks noChangeArrowheads="1"/>
            </p:cNvSpPr>
            <p:nvPr/>
          </p:nvSpPr>
          <p:spPr bwMode="auto">
            <a:xfrm>
              <a:off x="3152" y="3748"/>
              <a:ext cx="136" cy="13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3366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1" name="Oval 64"/>
            <p:cNvSpPr>
              <a:spLocks noChangeArrowheads="1"/>
            </p:cNvSpPr>
            <p:nvPr/>
          </p:nvSpPr>
          <p:spPr bwMode="auto">
            <a:xfrm>
              <a:off x="3787" y="3748"/>
              <a:ext cx="136" cy="13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2" name="Oval 65" descr="右上がり対角線 (太)"/>
            <p:cNvSpPr>
              <a:spLocks noChangeArrowheads="1"/>
            </p:cNvSpPr>
            <p:nvPr/>
          </p:nvSpPr>
          <p:spPr bwMode="auto">
            <a:xfrm>
              <a:off x="3606" y="3702"/>
              <a:ext cx="136" cy="136"/>
            </a:xfrm>
            <a:prstGeom prst="ellipse">
              <a:avLst/>
            </a:prstGeom>
            <a:pattFill prst="wdUpDiag">
              <a:fgClr>
                <a:schemeClr val="bg2"/>
              </a:fgClr>
              <a:bgClr>
                <a:srgbClr val="008000"/>
              </a:bgClr>
            </a:pattFill>
            <a:ln w="9525">
              <a:solidFill>
                <a:srgbClr val="99CC00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" name="Line 66"/>
            <p:cNvSpPr>
              <a:spLocks noChangeShapeType="1"/>
            </p:cNvSpPr>
            <p:nvPr/>
          </p:nvSpPr>
          <p:spPr bwMode="auto">
            <a:xfrm>
              <a:off x="3923" y="3793"/>
              <a:ext cx="36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Oval 74"/>
            <p:cNvSpPr>
              <a:spLocks noChangeArrowheads="1"/>
            </p:cNvSpPr>
            <p:nvPr/>
          </p:nvSpPr>
          <p:spPr bwMode="auto">
            <a:xfrm>
              <a:off x="3288" y="3657"/>
              <a:ext cx="499" cy="227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5" name="Text Box 67"/>
          <p:cNvSpPr txBox="1">
            <a:spLocks noChangeArrowheads="1"/>
          </p:cNvSpPr>
          <p:nvPr/>
        </p:nvSpPr>
        <p:spPr bwMode="auto">
          <a:xfrm>
            <a:off x="424151" y="3845925"/>
            <a:ext cx="78790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Arial" panose="020B0604020202020204" pitchFamily="34" charset="0"/>
              </a:rPr>
              <a:t>クォーク・反クォーク対を生成し、核子とメソンになる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367053" y="4786159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我々の身の回りの物理の基本自由度</a:t>
            </a:r>
            <a:endParaRPr kumimoji="1" lang="ja-JP" altLang="en-US" sz="2400" dirty="0"/>
          </a:p>
        </p:txBody>
      </p:sp>
      <p:sp>
        <p:nvSpPr>
          <p:cNvPr id="31" name="右矢印 30"/>
          <p:cNvSpPr/>
          <p:nvPr/>
        </p:nvSpPr>
        <p:spPr>
          <a:xfrm>
            <a:off x="1908260" y="4791250"/>
            <a:ext cx="903152" cy="104641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Oval 49"/>
          <p:cNvSpPr>
            <a:spLocks noChangeArrowheads="1"/>
          </p:cNvSpPr>
          <p:nvPr/>
        </p:nvSpPr>
        <p:spPr bwMode="auto">
          <a:xfrm>
            <a:off x="3601411" y="5277432"/>
            <a:ext cx="720725" cy="6477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47451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3" name="Oval 50"/>
          <p:cNvSpPr>
            <a:spLocks noChangeArrowheads="1"/>
          </p:cNvSpPr>
          <p:nvPr/>
        </p:nvSpPr>
        <p:spPr bwMode="auto">
          <a:xfrm>
            <a:off x="3818898" y="5350457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4" name="Oval 51"/>
          <p:cNvSpPr>
            <a:spLocks noChangeArrowheads="1"/>
          </p:cNvSpPr>
          <p:nvPr/>
        </p:nvSpPr>
        <p:spPr bwMode="auto">
          <a:xfrm>
            <a:off x="4034798" y="5566357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99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5" name="Oval 52"/>
          <p:cNvSpPr>
            <a:spLocks noChangeArrowheads="1"/>
          </p:cNvSpPr>
          <p:nvPr/>
        </p:nvSpPr>
        <p:spPr bwMode="auto">
          <a:xfrm>
            <a:off x="3745873" y="563779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" name="Oval 73"/>
          <p:cNvSpPr>
            <a:spLocks noChangeArrowheads="1"/>
          </p:cNvSpPr>
          <p:nvPr/>
        </p:nvSpPr>
        <p:spPr bwMode="auto">
          <a:xfrm>
            <a:off x="3620038" y="6014885"/>
            <a:ext cx="649287" cy="4318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47451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" name="Oval 64"/>
          <p:cNvSpPr>
            <a:spLocks noChangeArrowheads="1"/>
          </p:cNvSpPr>
          <p:nvPr/>
        </p:nvSpPr>
        <p:spPr bwMode="auto">
          <a:xfrm>
            <a:off x="3980401" y="6159348"/>
            <a:ext cx="215900" cy="215900"/>
          </a:xfrm>
          <a:prstGeom prst="ellipse">
            <a:avLst/>
          </a:prstGeom>
          <a:solidFill>
            <a:srgbClr val="008000"/>
          </a:solidFill>
          <a:ln w="9525">
            <a:solidFill>
              <a:srgbClr val="99CC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" name="Oval 65" descr="右上がり対角線 (太)"/>
          <p:cNvSpPr>
            <a:spLocks noChangeArrowheads="1"/>
          </p:cNvSpPr>
          <p:nvPr/>
        </p:nvSpPr>
        <p:spPr bwMode="auto">
          <a:xfrm>
            <a:off x="3693063" y="6086323"/>
            <a:ext cx="215900" cy="215900"/>
          </a:xfrm>
          <a:prstGeom prst="ellipse">
            <a:avLst/>
          </a:prstGeom>
          <a:pattFill prst="wdUpDiag">
            <a:fgClr>
              <a:schemeClr val="bg2"/>
            </a:fgClr>
            <a:bgClr>
              <a:srgbClr val="008000"/>
            </a:bgClr>
          </a:pattFill>
          <a:ln w="9525">
            <a:solidFill>
              <a:srgbClr val="99CC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440274" y="538227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バリオン</a:t>
            </a:r>
            <a:endParaRPr kumimoji="1" lang="ja-JP" altLang="en-US" sz="2400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436702" y="5985525"/>
            <a:ext cx="2214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メソン</a:t>
            </a:r>
            <a:r>
              <a:rPr kumimoji="1" lang="en-US" altLang="ja-JP" sz="2400" dirty="0" smtClean="0"/>
              <a:t>(</a:t>
            </a:r>
            <a:r>
              <a:rPr kumimoji="1" lang="ja-JP" altLang="en-US" sz="2400" dirty="0" smtClean="0"/>
              <a:t>中間子</a:t>
            </a:r>
            <a:r>
              <a:rPr lang="en-US" altLang="ja-JP" sz="2400" dirty="0"/>
              <a:t>)</a:t>
            </a:r>
            <a:endParaRPr kumimoji="1" lang="ja-JP" altLang="en-US" sz="2400" dirty="0"/>
          </a:p>
        </p:txBody>
      </p:sp>
      <p:sp>
        <p:nvSpPr>
          <p:cNvPr id="28" name="右中かっこ 27"/>
          <p:cNvSpPr/>
          <p:nvPr/>
        </p:nvSpPr>
        <p:spPr>
          <a:xfrm>
            <a:off x="6768908" y="5337739"/>
            <a:ext cx="303011" cy="1103855"/>
          </a:xfrm>
          <a:prstGeom prst="rightBrace">
            <a:avLst>
              <a:gd name="adj1" fmla="val 3119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100916" y="565806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ハドロン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6546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" grpId="0"/>
      <p:bldP spid="39" grpId="0"/>
      <p:bldP spid="28" grpId="0" animBg="1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クォーク・グルオン・プラズマ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（ＱＧＰ）</a:t>
            </a:r>
            <a:endParaRPr kumimoji="1" lang="ja-JP" altLang="en-US" dirty="0"/>
          </a:p>
        </p:txBody>
      </p:sp>
      <p:sp>
        <p:nvSpPr>
          <p:cNvPr id="92" name="角丸四角形 91"/>
          <p:cNvSpPr/>
          <p:nvPr/>
        </p:nvSpPr>
        <p:spPr>
          <a:xfrm>
            <a:off x="492919" y="2540444"/>
            <a:ext cx="2419003" cy="2468880"/>
          </a:xfrm>
          <a:prstGeom prst="roundRect">
            <a:avLst/>
          </a:prstGeom>
          <a:gradFill>
            <a:gsLst>
              <a:gs pos="0">
                <a:srgbClr val="C9E4FF"/>
              </a:gs>
              <a:gs pos="98000">
                <a:srgbClr val="B3D9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3" name="円/楕円 3"/>
          <p:cNvSpPr>
            <a:spLocks noChangeAspect="1"/>
          </p:cNvSpPr>
          <p:nvPr/>
        </p:nvSpPr>
        <p:spPr>
          <a:xfrm>
            <a:off x="1004455" y="3095106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1072342" y="185373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C9E4FF"/>
                </a:solidFill>
              </a:rPr>
              <a:t>真空</a:t>
            </a:r>
            <a:endParaRPr kumimoji="1" lang="ja-JP" altLang="en-US" sz="2800" dirty="0">
              <a:solidFill>
                <a:srgbClr val="C9E4FF"/>
              </a:solidFill>
            </a:endParaRPr>
          </a:p>
        </p:txBody>
      </p:sp>
      <p:sp>
        <p:nvSpPr>
          <p:cNvPr id="95" name="円/楕円 9"/>
          <p:cNvSpPr/>
          <p:nvPr/>
        </p:nvSpPr>
        <p:spPr>
          <a:xfrm>
            <a:off x="1212142" y="319171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10"/>
          <p:cNvSpPr/>
          <p:nvPr/>
        </p:nvSpPr>
        <p:spPr>
          <a:xfrm>
            <a:off x="1212142" y="33581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11"/>
          <p:cNvSpPr/>
          <p:nvPr/>
        </p:nvSpPr>
        <p:spPr>
          <a:xfrm>
            <a:off x="1078742" y="323216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14"/>
          <p:cNvSpPr>
            <a:spLocks/>
          </p:cNvSpPr>
          <p:nvPr/>
        </p:nvSpPr>
        <p:spPr>
          <a:xfrm rot="20482384">
            <a:off x="1920296" y="3822818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15"/>
          <p:cNvSpPr/>
          <p:nvPr/>
        </p:nvSpPr>
        <p:spPr>
          <a:xfrm>
            <a:off x="2031309" y="403744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円/楕円 16"/>
          <p:cNvSpPr/>
          <p:nvPr/>
        </p:nvSpPr>
        <p:spPr>
          <a:xfrm>
            <a:off x="2001983" y="3904505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1764399" y="2876763"/>
            <a:ext cx="833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baryon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817174" y="4080597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meson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03" name="直線コネクタ 102"/>
          <p:cNvCxnSpPr/>
          <p:nvPr/>
        </p:nvCxnSpPr>
        <p:spPr>
          <a:xfrm flipH="1">
            <a:off x="1764399" y="3218684"/>
            <a:ext cx="833818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4" name="直線矢印コネクタ 103"/>
          <p:cNvCxnSpPr>
            <a:endCxn id="93" idx="6"/>
          </p:cNvCxnSpPr>
          <p:nvPr/>
        </p:nvCxnSpPr>
        <p:spPr>
          <a:xfrm flipH="1">
            <a:off x="1436455" y="3218684"/>
            <a:ext cx="327944" cy="92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/>
          <p:nvPr/>
        </p:nvCxnSpPr>
        <p:spPr>
          <a:xfrm flipH="1">
            <a:off x="804198" y="4398836"/>
            <a:ext cx="833818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6" name="直線矢印コネクタ 105"/>
          <p:cNvCxnSpPr/>
          <p:nvPr/>
        </p:nvCxnSpPr>
        <p:spPr>
          <a:xfrm flipV="1">
            <a:off x="1629051" y="4127780"/>
            <a:ext cx="307814" cy="268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69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クォーク・グルオン・プラズマ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（ＱＧＰ）</a:t>
            </a:r>
            <a:endParaRPr kumimoji="1" lang="ja-JP" altLang="en-US" dirty="0"/>
          </a:p>
        </p:txBody>
      </p:sp>
      <p:sp>
        <p:nvSpPr>
          <p:cNvPr id="92" name="角丸四角形 91"/>
          <p:cNvSpPr/>
          <p:nvPr/>
        </p:nvSpPr>
        <p:spPr>
          <a:xfrm>
            <a:off x="492919" y="2540444"/>
            <a:ext cx="2419003" cy="2468880"/>
          </a:xfrm>
          <a:prstGeom prst="roundRect">
            <a:avLst/>
          </a:prstGeom>
          <a:gradFill>
            <a:gsLst>
              <a:gs pos="0">
                <a:srgbClr val="C9E4FF"/>
              </a:gs>
              <a:gs pos="98000">
                <a:srgbClr val="B3D9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3" name="円/楕円 3"/>
          <p:cNvSpPr>
            <a:spLocks noChangeAspect="1"/>
          </p:cNvSpPr>
          <p:nvPr/>
        </p:nvSpPr>
        <p:spPr>
          <a:xfrm>
            <a:off x="1004455" y="3095106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1072342" y="185373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C9E4FF"/>
                </a:solidFill>
              </a:rPr>
              <a:t>真空</a:t>
            </a:r>
            <a:endParaRPr kumimoji="1" lang="ja-JP" altLang="en-US" sz="2800" dirty="0">
              <a:solidFill>
                <a:srgbClr val="C9E4FF"/>
              </a:solidFill>
            </a:endParaRPr>
          </a:p>
        </p:txBody>
      </p:sp>
      <p:sp>
        <p:nvSpPr>
          <p:cNvPr id="95" name="円/楕円 9"/>
          <p:cNvSpPr/>
          <p:nvPr/>
        </p:nvSpPr>
        <p:spPr>
          <a:xfrm>
            <a:off x="1212142" y="319171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10"/>
          <p:cNvSpPr/>
          <p:nvPr/>
        </p:nvSpPr>
        <p:spPr>
          <a:xfrm>
            <a:off x="1212142" y="33581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11"/>
          <p:cNvSpPr/>
          <p:nvPr/>
        </p:nvSpPr>
        <p:spPr>
          <a:xfrm>
            <a:off x="1078742" y="323216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14"/>
          <p:cNvSpPr>
            <a:spLocks/>
          </p:cNvSpPr>
          <p:nvPr/>
        </p:nvSpPr>
        <p:spPr>
          <a:xfrm rot="20482384">
            <a:off x="1920296" y="3822818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15"/>
          <p:cNvSpPr/>
          <p:nvPr/>
        </p:nvSpPr>
        <p:spPr>
          <a:xfrm>
            <a:off x="2031309" y="403744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円/楕円 16"/>
          <p:cNvSpPr/>
          <p:nvPr/>
        </p:nvSpPr>
        <p:spPr>
          <a:xfrm>
            <a:off x="2001983" y="3904505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1764399" y="2876763"/>
            <a:ext cx="833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baryon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817174" y="4080597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meson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03" name="直線コネクタ 102"/>
          <p:cNvCxnSpPr/>
          <p:nvPr/>
        </p:nvCxnSpPr>
        <p:spPr>
          <a:xfrm flipH="1">
            <a:off x="1764399" y="3218684"/>
            <a:ext cx="833818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4" name="直線矢印コネクタ 103"/>
          <p:cNvCxnSpPr>
            <a:endCxn id="93" idx="6"/>
          </p:cNvCxnSpPr>
          <p:nvPr/>
        </p:nvCxnSpPr>
        <p:spPr>
          <a:xfrm flipH="1">
            <a:off x="1436455" y="3218684"/>
            <a:ext cx="327944" cy="92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/>
          <p:nvPr/>
        </p:nvCxnSpPr>
        <p:spPr>
          <a:xfrm flipH="1">
            <a:off x="804198" y="4398836"/>
            <a:ext cx="833818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6" name="直線矢印コネクタ 105"/>
          <p:cNvCxnSpPr/>
          <p:nvPr/>
        </p:nvCxnSpPr>
        <p:spPr>
          <a:xfrm flipV="1">
            <a:off x="1629051" y="4127780"/>
            <a:ext cx="307814" cy="268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7" name="テキスト ボックス 106"/>
          <p:cNvSpPr txBox="1"/>
          <p:nvPr/>
        </p:nvSpPr>
        <p:spPr>
          <a:xfrm>
            <a:off x="3474720" y="1853737"/>
            <a:ext cx="3459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FFCCCC"/>
                </a:solidFill>
              </a:rPr>
              <a:t>温度</a:t>
            </a:r>
            <a:r>
              <a:rPr lang="ja-JP" altLang="en-US" sz="2800" dirty="0" smtClean="0">
                <a:solidFill>
                  <a:srgbClr val="FFCCCC"/>
                </a:solidFill>
              </a:rPr>
              <a:t>を上げていくと</a:t>
            </a:r>
            <a:r>
              <a:rPr kumimoji="1" lang="en-US" altLang="ja-JP" sz="2800" dirty="0" smtClean="0">
                <a:solidFill>
                  <a:srgbClr val="FFCCCC"/>
                </a:solidFill>
              </a:rPr>
              <a:t> … </a:t>
            </a:r>
            <a:endParaRPr kumimoji="1" lang="ja-JP" altLang="en-US" sz="2800" dirty="0">
              <a:solidFill>
                <a:srgbClr val="FFCCCC"/>
              </a:solidFill>
            </a:endParaRPr>
          </a:p>
        </p:txBody>
      </p:sp>
      <p:sp>
        <p:nvSpPr>
          <p:cNvPr id="108" name="右矢印 107"/>
          <p:cNvSpPr/>
          <p:nvPr/>
        </p:nvSpPr>
        <p:spPr>
          <a:xfrm>
            <a:off x="6151431" y="5893725"/>
            <a:ext cx="2514596" cy="83127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6043366" y="561013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9999"/>
                </a:solidFill>
              </a:rPr>
              <a:t>初期宇宙</a:t>
            </a:r>
            <a:endParaRPr kumimoji="1" lang="ja-JP" altLang="en-US" sz="2800" dirty="0">
              <a:solidFill>
                <a:srgbClr val="FF9999"/>
              </a:solidFill>
            </a:endParaRPr>
          </a:p>
        </p:txBody>
      </p:sp>
      <p:sp>
        <p:nvSpPr>
          <p:cNvPr id="110" name="角丸四角形 109"/>
          <p:cNvSpPr/>
          <p:nvPr/>
        </p:nvSpPr>
        <p:spPr>
          <a:xfrm>
            <a:off x="3356568" y="2540444"/>
            <a:ext cx="2419003" cy="2468880"/>
          </a:xfrm>
          <a:prstGeom prst="roundRect">
            <a:avLst/>
          </a:prstGeom>
          <a:gradFill>
            <a:gsLst>
              <a:gs pos="0">
                <a:srgbClr val="FFCC99"/>
              </a:gs>
              <a:gs pos="98000">
                <a:srgbClr val="FF9999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円/楕円 17"/>
          <p:cNvSpPr>
            <a:spLocks noChangeAspect="1"/>
          </p:cNvSpPr>
          <p:nvPr/>
        </p:nvSpPr>
        <p:spPr>
          <a:xfrm>
            <a:off x="4026132" y="2924697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円/楕円 19"/>
          <p:cNvSpPr/>
          <p:nvPr/>
        </p:nvSpPr>
        <p:spPr>
          <a:xfrm>
            <a:off x="4378534" y="40611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円/楕円 21"/>
          <p:cNvSpPr>
            <a:spLocks/>
          </p:cNvSpPr>
          <p:nvPr/>
        </p:nvSpPr>
        <p:spPr>
          <a:xfrm rot="1228704">
            <a:off x="3777723" y="3609044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円/楕円 23"/>
          <p:cNvSpPr/>
          <p:nvPr/>
        </p:nvSpPr>
        <p:spPr>
          <a:xfrm>
            <a:off x="5245198" y="4612210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円/楕円 31"/>
          <p:cNvSpPr>
            <a:spLocks noChangeAspect="1"/>
          </p:cNvSpPr>
          <p:nvPr/>
        </p:nvSpPr>
        <p:spPr>
          <a:xfrm>
            <a:off x="4333319" y="3974838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円/楕円 32"/>
          <p:cNvSpPr/>
          <p:nvPr/>
        </p:nvSpPr>
        <p:spPr>
          <a:xfrm>
            <a:off x="4290308" y="31688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円/楕円 34"/>
          <p:cNvSpPr/>
          <p:nvPr/>
        </p:nvSpPr>
        <p:spPr>
          <a:xfrm>
            <a:off x="4085004" y="313790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円/楕円 35"/>
          <p:cNvSpPr>
            <a:spLocks/>
          </p:cNvSpPr>
          <p:nvPr/>
        </p:nvSpPr>
        <p:spPr>
          <a:xfrm rot="5085779">
            <a:off x="4703969" y="2976148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円/楕円 38"/>
          <p:cNvSpPr>
            <a:spLocks/>
          </p:cNvSpPr>
          <p:nvPr/>
        </p:nvSpPr>
        <p:spPr>
          <a:xfrm rot="18258488">
            <a:off x="4697821" y="3592270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円/楕円 39"/>
          <p:cNvSpPr>
            <a:spLocks/>
          </p:cNvSpPr>
          <p:nvPr/>
        </p:nvSpPr>
        <p:spPr>
          <a:xfrm rot="7329639">
            <a:off x="3880263" y="4230930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円/楕円 40"/>
          <p:cNvSpPr>
            <a:spLocks/>
          </p:cNvSpPr>
          <p:nvPr/>
        </p:nvSpPr>
        <p:spPr>
          <a:xfrm rot="612483">
            <a:off x="5184736" y="3447661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円/楕円 41"/>
          <p:cNvSpPr>
            <a:spLocks/>
          </p:cNvSpPr>
          <p:nvPr/>
        </p:nvSpPr>
        <p:spPr>
          <a:xfrm rot="17901955">
            <a:off x="5100240" y="4375697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円/楕円 42"/>
          <p:cNvSpPr>
            <a:spLocks/>
          </p:cNvSpPr>
          <p:nvPr/>
        </p:nvSpPr>
        <p:spPr>
          <a:xfrm rot="3041351">
            <a:off x="5040797" y="3762027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円/楕円 43"/>
          <p:cNvSpPr>
            <a:spLocks/>
          </p:cNvSpPr>
          <p:nvPr/>
        </p:nvSpPr>
        <p:spPr>
          <a:xfrm rot="18258488">
            <a:off x="3583416" y="3035389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円/楕円 44"/>
          <p:cNvSpPr>
            <a:spLocks/>
          </p:cNvSpPr>
          <p:nvPr/>
        </p:nvSpPr>
        <p:spPr>
          <a:xfrm rot="18258488">
            <a:off x="4222665" y="3406599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円/楕円 45"/>
          <p:cNvSpPr>
            <a:spLocks/>
          </p:cNvSpPr>
          <p:nvPr/>
        </p:nvSpPr>
        <p:spPr>
          <a:xfrm rot="18944790">
            <a:off x="5183850" y="2819145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円/楕円 46"/>
          <p:cNvSpPr>
            <a:spLocks/>
          </p:cNvSpPr>
          <p:nvPr/>
        </p:nvSpPr>
        <p:spPr>
          <a:xfrm rot="5190448">
            <a:off x="4388708" y="4500631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円/楕円 48"/>
          <p:cNvSpPr/>
          <p:nvPr/>
        </p:nvSpPr>
        <p:spPr>
          <a:xfrm>
            <a:off x="4404132" y="469041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円/楕円 49"/>
          <p:cNvSpPr/>
          <p:nvPr/>
        </p:nvSpPr>
        <p:spPr>
          <a:xfrm>
            <a:off x="5141609" y="445399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円/楕円 51"/>
          <p:cNvSpPr/>
          <p:nvPr/>
        </p:nvSpPr>
        <p:spPr>
          <a:xfrm>
            <a:off x="4557382" y="406118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円/楕円 52"/>
          <p:cNvSpPr/>
          <p:nvPr/>
        </p:nvSpPr>
        <p:spPr>
          <a:xfrm>
            <a:off x="4276775" y="297635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円/楕円 53"/>
          <p:cNvSpPr/>
          <p:nvPr/>
        </p:nvSpPr>
        <p:spPr>
          <a:xfrm>
            <a:off x="4527066" y="429149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円/楕円 20"/>
          <p:cNvSpPr/>
          <p:nvPr/>
        </p:nvSpPr>
        <p:spPr>
          <a:xfrm>
            <a:off x="4121587" y="440268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8"/>
          <p:cNvSpPr/>
          <p:nvPr/>
        </p:nvSpPr>
        <p:spPr>
          <a:xfrm>
            <a:off x="3785300" y="314701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33"/>
          <p:cNvSpPr/>
          <p:nvPr/>
        </p:nvSpPr>
        <p:spPr>
          <a:xfrm>
            <a:off x="3887456" y="367919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50"/>
          <p:cNvSpPr/>
          <p:nvPr/>
        </p:nvSpPr>
        <p:spPr>
          <a:xfrm>
            <a:off x="4726052" y="316222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54"/>
          <p:cNvSpPr/>
          <p:nvPr/>
        </p:nvSpPr>
        <p:spPr>
          <a:xfrm>
            <a:off x="4847898" y="382549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55"/>
          <p:cNvSpPr/>
          <p:nvPr/>
        </p:nvSpPr>
        <p:spPr>
          <a:xfrm>
            <a:off x="4300947" y="34454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57"/>
          <p:cNvSpPr/>
          <p:nvPr/>
        </p:nvSpPr>
        <p:spPr>
          <a:xfrm>
            <a:off x="5373789" y="360200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58"/>
          <p:cNvSpPr/>
          <p:nvPr/>
        </p:nvSpPr>
        <p:spPr>
          <a:xfrm>
            <a:off x="5226610" y="291346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59"/>
          <p:cNvSpPr/>
          <p:nvPr/>
        </p:nvSpPr>
        <p:spPr>
          <a:xfrm>
            <a:off x="5065989" y="385648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66"/>
          <p:cNvSpPr/>
          <p:nvPr/>
        </p:nvSpPr>
        <p:spPr>
          <a:xfrm>
            <a:off x="4737874" y="3704264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67"/>
          <p:cNvSpPr/>
          <p:nvPr/>
        </p:nvSpPr>
        <p:spPr>
          <a:xfrm>
            <a:off x="3889483" y="4429045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68"/>
          <p:cNvSpPr/>
          <p:nvPr/>
        </p:nvSpPr>
        <p:spPr>
          <a:xfrm>
            <a:off x="3875990" y="3835148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69"/>
          <p:cNvSpPr/>
          <p:nvPr/>
        </p:nvSpPr>
        <p:spPr>
          <a:xfrm>
            <a:off x="3597493" y="3245713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70"/>
          <p:cNvSpPr/>
          <p:nvPr/>
        </p:nvSpPr>
        <p:spPr>
          <a:xfrm>
            <a:off x="5209904" y="3927851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71"/>
          <p:cNvSpPr/>
          <p:nvPr/>
        </p:nvSpPr>
        <p:spPr>
          <a:xfrm>
            <a:off x="4314051" y="3648580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72"/>
          <p:cNvSpPr/>
          <p:nvPr/>
        </p:nvSpPr>
        <p:spPr>
          <a:xfrm>
            <a:off x="5184268" y="3630302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73"/>
          <p:cNvSpPr/>
          <p:nvPr/>
        </p:nvSpPr>
        <p:spPr>
          <a:xfrm>
            <a:off x="4884237" y="3062995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74"/>
          <p:cNvSpPr/>
          <p:nvPr/>
        </p:nvSpPr>
        <p:spPr>
          <a:xfrm>
            <a:off x="5373789" y="2916937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75"/>
          <p:cNvSpPr/>
          <p:nvPr/>
        </p:nvSpPr>
        <p:spPr>
          <a:xfrm>
            <a:off x="4573678" y="4567247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831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クォーク・グルオン・プラズマ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（ＱＧＰ）</a:t>
            </a:r>
            <a:endParaRPr kumimoji="1" lang="ja-JP" altLang="en-US" dirty="0"/>
          </a:p>
        </p:txBody>
      </p:sp>
      <p:sp>
        <p:nvSpPr>
          <p:cNvPr id="92" name="角丸四角形 91"/>
          <p:cNvSpPr/>
          <p:nvPr/>
        </p:nvSpPr>
        <p:spPr>
          <a:xfrm>
            <a:off x="492919" y="2540444"/>
            <a:ext cx="2419003" cy="2468880"/>
          </a:xfrm>
          <a:prstGeom prst="roundRect">
            <a:avLst/>
          </a:prstGeom>
          <a:gradFill>
            <a:gsLst>
              <a:gs pos="0">
                <a:srgbClr val="C9E4FF"/>
              </a:gs>
              <a:gs pos="98000">
                <a:srgbClr val="B3D9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3" name="円/楕円 3"/>
          <p:cNvSpPr>
            <a:spLocks noChangeAspect="1"/>
          </p:cNvSpPr>
          <p:nvPr/>
        </p:nvSpPr>
        <p:spPr>
          <a:xfrm>
            <a:off x="1004455" y="3095106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1072342" y="185373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C9E4FF"/>
                </a:solidFill>
              </a:rPr>
              <a:t>真空</a:t>
            </a:r>
            <a:endParaRPr kumimoji="1" lang="ja-JP" altLang="en-US" sz="2800" dirty="0">
              <a:solidFill>
                <a:srgbClr val="C9E4FF"/>
              </a:solidFill>
            </a:endParaRPr>
          </a:p>
        </p:txBody>
      </p:sp>
      <p:sp>
        <p:nvSpPr>
          <p:cNvPr id="95" name="円/楕円 9"/>
          <p:cNvSpPr/>
          <p:nvPr/>
        </p:nvSpPr>
        <p:spPr>
          <a:xfrm>
            <a:off x="1212142" y="319171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10"/>
          <p:cNvSpPr/>
          <p:nvPr/>
        </p:nvSpPr>
        <p:spPr>
          <a:xfrm>
            <a:off x="1212142" y="33581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11"/>
          <p:cNvSpPr/>
          <p:nvPr/>
        </p:nvSpPr>
        <p:spPr>
          <a:xfrm>
            <a:off x="1078742" y="323216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14"/>
          <p:cNvSpPr>
            <a:spLocks/>
          </p:cNvSpPr>
          <p:nvPr/>
        </p:nvSpPr>
        <p:spPr>
          <a:xfrm rot="20482384">
            <a:off x="1920296" y="3822818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15"/>
          <p:cNvSpPr/>
          <p:nvPr/>
        </p:nvSpPr>
        <p:spPr>
          <a:xfrm>
            <a:off x="2031309" y="403744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円/楕円 16"/>
          <p:cNvSpPr/>
          <p:nvPr/>
        </p:nvSpPr>
        <p:spPr>
          <a:xfrm>
            <a:off x="2001983" y="3904505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1764399" y="2876763"/>
            <a:ext cx="833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baryon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817174" y="4080597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meson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03" name="直線コネクタ 102"/>
          <p:cNvCxnSpPr/>
          <p:nvPr/>
        </p:nvCxnSpPr>
        <p:spPr>
          <a:xfrm flipH="1">
            <a:off x="1764399" y="3218684"/>
            <a:ext cx="833818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4" name="直線矢印コネクタ 103"/>
          <p:cNvCxnSpPr>
            <a:endCxn id="93" idx="6"/>
          </p:cNvCxnSpPr>
          <p:nvPr/>
        </p:nvCxnSpPr>
        <p:spPr>
          <a:xfrm flipH="1">
            <a:off x="1436455" y="3218684"/>
            <a:ext cx="327944" cy="92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/>
          <p:nvPr/>
        </p:nvCxnSpPr>
        <p:spPr>
          <a:xfrm flipH="1">
            <a:off x="804198" y="4398836"/>
            <a:ext cx="833818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6" name="直線矢印コネクタ 105"/>
          <p:cNvCxnSpPr/>
          <p:nvPr/>
        </p:nvCxnSpPr>
        <p:spPr>
          <a:xfrm flipV="1">
            <a:off x="1629051" y="4127780"/>
            <a:ext cx="307814" cy="268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7" name="テキスト ボックス 106"/>
          <p:cNvSpPr txBox="1"/>
          <p:nvPr/>
        </p:nvSpPr>
        <p:spPr>
          <a:xfrm>
            <a:off x="3474720" y="1853737"/>
            <a:ext cx="3459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FFCCCC"/>
                </a:solidFill>
              </a:rPr>
              <a:t>温度</a:t>
            </a:r>
            <a:r>
              <a:rPr lang="ja-JP" altLang="en-US" sz="2800" dirty="0" smtClean="0">
                <a:solidFill>
                  <a:srgbClr val="FFCCCC"/>
                </a:solidFill>
              </a:rPr>
              <a:t>を上げていくと</a:t>
            </a:r>
            <a:r>
              <a:rPr kumimoji="1" lang="en-US" altLang="ja-JP" sz="2800" dirty="0" smtClean="0">
                <a:solidFill>
                  <a:srgbClr val="FFCCCC"/>
                </a:solidFill>
              </a:rPr>
              <a:t> … </a:t>
            </a:r>
            <a:endParaRPr kumimoji="1" lang="ja-JP" altLang="en-US" sz="2800" dirty="0">
              <a:solidFill>
                <a:srgbClr val="FFCCCC"/>
              </a:solidFill>
            </a:endParaRPr>
          </a:p>
        </p:txBody>
      </p:sp>
      <p:sp>
        <p:nvSpPr>
          <p:cNvPr id="108" name="右矢印 107"/>
          <p:cNvSpPr/>
          <p:nvPr/>
        </p:nvSpPr>
        <p:spPr>
          <a:xfrm>
            <a:off x="6151431" y="5893725"/>
            <a:ext cx="2514596" cy="83127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6043366" y="561013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9999"/>
                </a:solidFill>
              </a:rPr>
              <a:t>初期宇宙</a:t>
            </a:r>
            <a:endParaRPr kumimoji="1" lang="ja-JP" altLang="en-US" sz="2800" dirty="0">
              <a:solidFill>
                <a:srgbClr val="FF9999"/>
              </a:solidFill>
            </a:endParaRPr>
          </a:p>
        </p:txBody>
      </p:sp>
      <p:sp>
        <p:nvSpPr>
          <p:cNvPr id="110" name="角丸四角形 109"/>
          <p:cNvSpPr/>
          <p:nvPr/>
        </p:nvSpPr>
        <p:spPr>
          <a:xfrm>
            <a:off x="3356568" y="2540444"/>
            <a:ext cx="2419003" cy="2468880"/>
          </a:xfrm>
          <a:prstGeom prst="roundRect">
            <a:avLst/>
          </a:prstGeom>
          <a:gradFill>
            <a:gsLst>
              <a:gs pos="0">
                <a:srgbClr val="FFCC99"/>
              </a:gs>
              <a:gs pos="98000">
                <a:srgbClr val="FF9999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角丸四角形 110"/>
          <p:cNvSpPr/>
          <p:nvPr/>
        </p:nvSpPr>
        <p:spPr>
          <a:xfrm>
            <a:off x="6220218" y="2540444"/>
            <a:ext cx="2419003" cy="2468880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rgbClr val="FF505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円/楕円 17"/>
          <p:cNvSpPr>
            <a:spLocks noChangeAspect="1"/>
          </p:cNvSpPr>
          <p:nvPr/>
        </p:nvSpPr>
        <p:spPr>
          <a:xfrm>
            <a:off x="4026132" y="2924697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円/楕円 19"/>
          <p:cNvSpPr/>
          <p:nvPr/>
        </p:nvSpPr>
        <p:spPr>
          <a:xfrm>
            <a:off x="4378534" y="40611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円/楕円 21"/>
          <p:cNvSpPr>
            <a:spLocks/>
          </p:cNvSpPr>
          <p:nvPr/>
        </p:nvSpPr>
        <p:spPr>
          <a:xfrm rot="1228704">
            <a:off x="3777723" y="3609044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円/楕円 23"/>
          <p:cNvSpPr/>
          <p:nvPr/>
        </p:nvSpPr>
        <p:spPr>
          <a:xfrm>
            <a:off x="5245198" y="4612210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円/楕円 24"/>
          <p:cNvSpPr>
            <a:spLocks noChangeAspect="1"/>
          </p:cNvSpPr>
          <p:nvPr/>
        </p:nvSpPr>
        <p:spPr>
          <a:xfrm>
            <a:off x="7321636" y="3011677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円/楕円 28"/>
          <p:cNvSpPr>
            <a:spLocks/>
          </p:cNvSpPr>
          <p:nvPr/>
        </p:nvSpPr>
        <p:spPr>
          <a:xfrm rot="17174715">
            <a:off x="7601005" y="3796760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円/楕円 31"/>
          <p:cNvSpPr>
            <a:spLocks noChangeAspect="1"/>
          </p:cNvSpPr>
          <p:nvPr/>
        </p:nvSpPr>
        <p:spPr>
          <a:xfrm>
            <a:off x="4333319" y="3974838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円/楕円 32"/>
          <p:cNvSpPr/>
          <p:nvPr/>
        </p:nvSpPr>
        <p:spPr>
          <a:xfrm>
            <a:off x="4290308" y="31688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円/楕円 34"/>
          <p:cNvSpPr/>
          <p:nvPr/>
        </p:nvSpPr>
        <p:spPr>
          <a:xfrm>
            <a:off x="4085004" y="313790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円/楕円 35"/>
          <p:cNvSpPr>
            <a:spLocks/>
          </p:cNvSpPr>
          <p:nvPr/>
        </p:nvSpPr>
        <p:spPr>
          <a:xfrm rot="5085779">
            <a:off x="4703969" y="2976148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円/楕円 38"/>
          <p:cNvSpPr>
            <a:spLocks/>
          </p:cNvSpPr>
          <p:nvPr/>
        </p:nvSpPr>
        <p:spPr>
          <a:xfrm rot="18258488">
            <a:off x="4697821" y="3592270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円/楕円 39"/>
          <p:cNvSpPr>
            <a:spLocks/>
          </p:cNvSpPr>
          <p:nvPr/>
        </p:nvSpPr>
        <p:spPr>
          <a:xfrm rot="7329639">
            <a:off x="3880263" y="4230930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円/楕円 40"/>
          <p:cNvSpPr>
            <a:spLocks/>
          </p:cNvSpPr>
          <p:nvPr/>
        </p:nvSpPr>
        <p:spPr>
          <a:xfrm rot="612483">
            <a:off x="5184736" y="3447661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円/楕円 41"/>
          <p:cNvSpPr>
            <a:spLocks/>
          </p:cNvSpPr>
          <p:nvPr/>
        </p:nvSpPr>
        <p:spPr>
          <a:xfrm rot="17901955">
            <a:off x="5100240" y="4375697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円/楕円 42"/>
          <p:cNvSpPr>
            <a:spLocks/>
          </p:cNvSpPr>
          <p:nvPr/>
        </p:nvSpPr>
        <p:spPr>
          <a:xfrm rot="3041351">
            <a:off x="5040797" y="3762027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円/楕円 43"/>
          <p:cNvSpPr>
            <a:spLocks/>
          </p:cNvSpPr>
          <p:nvPr/>
        </p:nvSpPr>
        <p:spPr>
          <a:xfrm rot="18258488">
            <a:off x="3583416" y="3035389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円/楕円 44"/>
          <p:cNvSpPr>
            <a:spLocks/>
          </p:cNvSpPr>
          <p:nvPr/>
        </p:nvSpPr>
        <p:spPr>
          <a:xfrm rot="18258488">
            <a:off x="4222665" y="3406599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円/楕円 45"/>
          <p:cNvSpPr>
            <a:spLocks/>
          </p:cNvSpPr>
          <p:nvPr/>
        </p:nvSpPr>
        <p:spPr>
          <a:xfrm rot="18944790">
            <a:off x="5183850" y="2819145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円/楕円 46"/>
          <p:cNvSpPr>
            <a:spLocks/>
          </p:cNvSpPr>
          <p:nvPr/>
        </p:nvSpPr>
        <p:spPr>
          <a:xfrm rot="5190448">
            <a:off x="4388708" y="4500631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円/楕円 48"/>
          <p:cNvSpPr/>
          <p:nvPr/>
        </p:nvSpPr>
        <p:spPr>
          <a:xfrm>
            <a:off x="4404132" y="469041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円/楕円 49"/>
          <p:cNvSpPr/>
          <p:nvPr/>
        </p:nvSpPr>
        <p:spPr>
          <a:xfrm>
            <a:off x="5141609" y="445399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円/楕円 51"/>
          <p:cNvSpPr/>
          <p:nvPr/>
        </p:nvSpPr>
        <p:spPr>
          <a:xfrm>
            <a:off x="4557382" y="406118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円/楕円 52"/>
          <p:cNvSpPr/>
          <p:nvPr/>
        </p:nvSpPr>
        <p:spPr>
          <a:xfrm>
            <a:off x="4276775" y="297635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円/楕円 53"/>
          <p:cNvSpPr/>
          <p:nvPr/>
        </p:nvSpPr>
        <p:spPr>
          <a:xfrm>
            <a:off x="4527066" y="429149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円/楕円 20"/>
          <p:cNvSpPr/>
          <p:nvPr/>
        </p:nvSpPr>
        <p:spPr>
          <a:xfrm>
            <a:off x="4121587" y="440268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8"/>
          <p:cNvSpPr/>
          <p:nvPr/>
        </p:nvSpPr>
        <p:spPr>
          <a:xfrm>
            <a:off x="3785300" y="314701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33"/>
          <p:cNvSpPr/>
          <p:nvPr/>
        </p:nvSpPr>
        <p:spPr>
          <a:xfrm>
            <a:off x="3887456" y="367919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50"/>
          <p:cNvSpPr/>
          <p:nvPr/>
        </p:nvSpPr>
        <p:spPr>
          <a:xfrm>
            <a:off x="4726052" y="316222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54"/>
          <p:cNvSpPr/>
          <p:nvPr/>
        </p:nvSpPr>
        <p:spPr>
          <a:xfrm>
            <a:off x="4847898" y="382549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55"/>
          <p:cNvSpPr/>
          <p:nvPr/>
        </p:nvSpPr>
        <p:spPr>
          <a:xfrm>
            <a:off x="4300947" y="34454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57"/>
          <p:cNvSpPr/>
          <p:nvPr/>
        </p:nvSpPr>
        <p:spPr>
          <a:xfrm>
            <a:off x="5373789" y="360200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58"/>
          <p:cNvSpPr/>
          <p:nvPr/>
        </p:nvSpPr>
        <p:spPr>
          <a:xfrm>
            <a:off x="5226610" y="291346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59"/>
          <p:cNvSpPr/>
          <p:nvPr/>
        </p:nvSpPr>
        <p:spPr>
          <a:xfrm>
            <a:off x="5065989" y="385648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66"/>
          <p:cNvSpPr/>
          <p:nvPr/>
        </p:nvSpPr>
        <p:spPr>
          <a:xfrm>
            <a:off x="4737874" y="3704264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67"/>
          <p:cNvSpPr/>
          <p:nvPr/>
        </p:nvSpPr>
        <p:spPr>
          <a:xfrm>
            <a:off x="3889483" y="4429045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68"/>
          <p:cNvSpPr/>
          <p:nvPr/>
        </p:nvSpPr>
        <p:spPr>
          <a:xfrm>
            <a:off x="3875990" y="3835148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69"/>
          <p:cNvSpPr/>
          <p:nvPr/>
        </p:nvSpPr>
        <p:spPr>
          <a:xfrm>
            <a:off x="3597493" y="3245713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70"/>
          <p:cNvSpPr/>
          <p:nvPr/>
        </p:nvSpPr>
        <p:spPr>
          <a:xfrm>
            <a:off x="5209904" y="3927851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71"/>
          <p:cNvSpPr/>
          <p:nvPr/>
        </p:nvSpPr>
        <p:spPr>
          <a:xfrm>
            <a:off x="4314051" y="3648580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72"/>
          <p:cNvSpPr/>
          <p:nvPr/>
        </p:nvSpPr>
        <p:spPr>
          <a:xfrm>
            <a:off x="5184268" y="3630302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73"/>
          <p:cNvSpPr/>
          <p:nvPr/>
        </p:nvSpPr>
        <p:spPr>
          <a:xfrm>
            <a:off x="4884237" y="3062995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74"/>
          <p:cNvSpPr/>
          <p:nvPr/>
        </p:nvSpPr>
        <p:spPr>
          <a:xfrm>
            <a:off x="5373789" y="2916937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75"/>
          <p:cNvSpPr/>
          <p:nvPr/>
        </p:nvSpPr>
        <p:spPr>
          <a:xfrm>
            <a:off x="4573678" y="4567247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80"/>
          <p:cNvSpPr>
            <a:spLocks noChangeAspect="1"/>
          </p:cNvSpPr>
          <p:nvPr/>
        </p:nvSpPr>
        <p:spPr>
          <a:xfrm>
            <a:off x="6295827" y="2959797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81"/>
          <p:cNvSpPr>
            <a:spLocks noChangeAspect="1"/>
          </p:cNvSpPr>
          <p:nvPr/>
        </p:nvSpPr>
        <p:spPr>
          <a:xfrm>
            <a:off x="7259234" y="4002796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82"/>
          <p:cNvSpPr>
            <a:spLocks noChangeAspect="1"/>
          </p:cNvSpPr>
          <p:nvPr/>
        </p:nvSpPr>
        <p:spPr>
          <a:xfrm>
            <a:off x="8105070" y="3819175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円/楕円 83"/>
          <p:cNvSpPr>
            <a:spLocks/>
          </p:cNvSpPr>
          <p:nvPr/>
        </p:nvSpPr>
        <p:spPr>
          <a:xfrm rot="3236454">
            <a:off x="7763889" y="3600688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円/楕円 84"/>
          <p:cNvSpPr>
            <a:spLocks/>
          </p:cNvSpPr>
          <p:nvPr/>
        </p:nvSpPr>
        <p:spPr>
          <a:xfrm rot="20603844">
            <a:off x="7905805" y="4158710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円/楕円 85"/>
          <p:cNvSpPr>
            <a:spLocks/>
          </p:cNvSpPr>
          <p:nvPr/>
        </p:nvSpPr>
        <p:spPr>
          <a:xfrm rot="1137787">
            <a:off x="6356846" y="3333455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円/楕円 86"/>
          <p:cNvSpPr>
            <a:spLocks/>
          </p:cNvSpPr>
          <p:nvPr/>
        </p:nvSpPr>
        <p:spPr>
          <a:xfrm>
            <a:off x="8142372" y="4444779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87"/>
          <p:cNvSpPr>
            <a:spLocks/>
          </p:cNvSpPr>
          <p:nvPr/>
        </p:nvSpPr>
        <p:spPr>
          <a:xfrm rot="5400000">
            <a:off x="7020578" y="3238605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88"/>
          <p:cNvSpPr>
            <a:spLocks/>
          </p:cNvSpPr>
          <p:nvPr/>
        </p:nvSpPr>
        <p:spPr>
          <a:xfrm rot="17174715">
            <a:off x="6493120" y="3567588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円/楕円 89"/>
          <p:cNvSpPr>
            <a:spLocks/>
          </p:cNvSpPr>
          <p:nvPr/>
        </p:nvSpPr>
        <p:spPr>
          <a:xfrm rot="3236454">
            <a:off x="7024355" y="3503296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円/楕円 90"/>
          <p:cNvSpPr>
            <a:spLocks/>
          </p:cNvSpPr>
          <p:nvPr/>
        </p:nvSpPr>
        <p:spPr>
          <a:xfrm rot="20603844">
            <a:off x="6797920" y="3872388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円/楕円 91"/>
          <p:cNvSpPr>
            <a:spLocks/>
          </p:cNvSpPr>
          <p:nvPr/>
        </p:nvSpPr>
        <p:spPr>
          <a:xfrm rot="1137787">
            <a:off x="7325604" y="3376554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円/楕円 92"/>
          <p:cNvSpPr>
            <a:spLocks/>
          </p:cNvSpPr>
          <p:nvPr/>
        </p:nvSpPr>
        <p:spPr>
          <a:xfrm>
            <a:off x="6707290" y="2913468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円/楕円 93"/>
          <p:cNvSpPr>
            <a:spLocks/>
          </p:cNvSpPr>
          <p:nvPr/>
        </p:nvSpPr>
        <p:spPr>
          <a:xfrm rot="5400000">
            <a:off x="6504872" y="2678759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/楕円 94"/>
          <p:cNvSpPr>
            <a:spLocks/>
          </p:cNvSpPr>
          <p:nvPr/>
        </p:nvSpPr>
        <p:spPr>
          <a:xfrm rot="17174715">
            <a:off x="7392149" y="2687867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円/楕円 95"/>
          <p:cNvSpPr>
            <a:spLocks/>
          </p:cNvSpPr>
          <p:nvPr/>
        </p:nvSpPr>
        <p:spPr>
          <a:xfrm rot="3236454">
            <a:off x="8089678" y="2673183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/楕円 96"/>
          <p:cNvSpPr>
            <a:spLocks/>
          </p:cNvSpPr>
          <p:nvPr/>
        </p:nvSpPr>
        <p:spPr>
          <a:xfrm rot="20603844">
            <a:off x="7696542" y="2934284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円/楕円 97"/>
          <p:cNvSpPr>
            <a:spLocks/>
          </p:cNvSpPr>
          <p:nvPr/>
        </p:nvSpPr>
        <p:spPr>
          <a:xfrm rot="1137787">
            <a:off x="8195531" y="2915552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円/楕円 98"/>
          <p:cNvSpPr>
            <a:spLocks/>
          </p:cNvSpPr>
          <p:nvPr/>
        </p:nvSpPr>
        <p:spPr>
          <a:xfrm>
            <a:off x="6654731" y="3263877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円/楕円 99"/>
          <p:cNvSpPr>
            <a:spLocks/>
          </p:cNvSpPr>
          <p:nvPr/>
        </p:nvSpPr>
        <p:spPr>
          <a:xfrm rot="5400000">
            <a:off x="8109413" y="3391195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円/楕円 100"/>
          <p:cNvSpPr>
            <a:spLocks/>
          </p:cNvSpPr>
          <p:nvPr/>
        </p:nvSpPr>
        <p:spPr>
          <a:xfrm rot="17174715">
            <a:off x="6339315" y="4153687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円/楕円 101"/>
          <p:cNvSpPr>
            <a:spLocks/>
          </p:cNvSpPr>
          <p:nvPr/>
        </p:nvSpPr>
        <p:spPr>
          <a:xfrm rot="3236454">
            <a:off x="6492206" y="3860912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円/楕円 102"/>
          <p:cNvSpPr>
            <a:spLocks/>
          </p:cNvSpPr>
          <p:nvPr/>
        </p:nvSpPr>
        <p:spPr>
          <a:xfrm rot="20603844">
            <a:off x="7081405" y="3822817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円/楕円 103"/>
          <p:cNvSpPr>
            <a:spLocks/>
          </p:cNvSpPr>
          <p:nvPr/>
        </p:nvSpPr>
        <p:spPr>
          <a:xfrm rot="1137787">
            <a:off x="7882961" y="4508706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/楕円 104"/>
          <p:cNvSpPr>
            <a:spLocks/>
          </p:cNvSpPr>
          <p:nvPr/>
        </p:nvSpPr>
        <p:spPr>
          <a:xfrm>
            <a:off x="6638040" y="4115985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/楕円 105"/>
          <p:cNvSpPr>
            <a:spLocks/>
          </p:cNvSpPr>
          <p:nvPr/>
        </p:nvSpPr>
        <p:spPr>
          <a:xfrm rot="5400000">
            <a:off x="6745691" y="4403918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円/楕円 106"/>
          <p:cNvSpPr>
            <a:spLocks/>
          </p:cNvSpPr>
          <p:nvPr/>
        </p:nvSpPr>
        <p:spPr>
          <a:xfrm rot="17174715">
            <a:off x="7187014" y="4347328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円/楕円 107"/>
          <p:cNvSpPr>
            <a:spLocks/>
          </p:cNvSpPr>
          <p:nvPr/>
        </p:nvSpPr>
        <p:spPr>
          <a:xfrm rot="3236454">
            <a:off x="6936853" y="4138091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円/楕円 108"/>
          <p:cNvSpPr>
            <a:spLocks/>
          </p:cNvSpPr>
          <p:nvPr/>
        </p:nvSpPr>
        <p:spPr>
          <a:xfrm rot="20603844">
            <a:off x="7824592" y="3242022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円/楕円 109"/>
          <p:cNvSpPr>
            <a:spLocks/>
          </p:cNvSpPr>
          <p:nvPr/>
        </p:nvSpPr>
        <p:spPr>
          <a:xfrm rot="1137787">
            <a:off x="7348461" y="3643297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円/楕円 110"/>
          <p:cNvSpPr>
            <a:spLocks/>
          </p:cNvSpPr>
          <p:nvPr/>
        </p:nvSpPr>
        <p:spPr>
          <a:xfrm>
            <a:off x="7574629" y="3382931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円/楕円 111"/>
          <p:cNvSpPr>
            <a:spLocks/>
          </p:cNvSpPr>
          <p:nvPr/>
        </p:nvSpPr>
        <p:spPr>
          <a:xfrm rot="5400000">
            <a:off x="7264444" y="4597867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円/楕円 112"/>
          <p:cNvSpPr>
            <a:spLocks/>
          </p:cNvSpPr>
          <p:nvPr/>
        </p:nvSpPr>
        <p:spPr>
          <a:xfrm rot="17174715">
            <a:off x="8008256" y="3132537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円/楕円 113"/>
          <p:cNvSpPr>
            <a:spLocks/>
          </p:cNvSpPr>
          <p:nvPr/>
        </p:nvSpPr>
        <p:spPr>
          <a:xfrm rot="3236454">
            <a:off x="7665138" y="4033848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円/楕円 114"/>
          <p:cNvSpPr>
            <a:spLocks/>
          </p:cNvSpPr>
          <p:nvPr/>
        </p:nvSpPr>
        <p:spPr>
          <a:xfrm rot="20603844">
            <a:off x="6992807" y="4555451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円/楕円 115"/>
          <p:cNvSpPr>
            <a:spLocks/>
          </p:cNvSpPr>
          <p:nvPr/>
        </p:nvSpPr>
        <p:spPr>
          <a:xfrm rot="1137787">
            <a:off x="6788568" y="3512695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円/楕円 116"/>
          <p:cNvSpPr>
            <a:spLocks/>
          </p:cNvSpPr>
          <p:nvPr/>
        </p:nvSpPr>
        <p:spPr>
          <a:xfrm>
            <a:off x="7919757" y="3811132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円/楕円 117"/>
          <p:cNvSpPr>
            <a:spLocks/>
          </p:cNvSpPr>
          <p:nvPr/>
        </p:nvSpPr>
        <p:spPr>
          <a:xfrm rot="5400000">
            <a:off x="8206164" y="4151941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円/楕円 118"/>
          <p:cNvSpPr>
            <a:spLocks noChangeAspect="1"/>
          </p:cNvSpPr>
          <p:nvPr/>
        </p:nvSpPr>
        <p:spPr>
          <a:xfrm>
            <a:off x="7485508" y="4359623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円/楕円 119"/>
          <p:cNvSpPr>
            <a:spLocks noChangeAspect="1"/>
          </p:cNvSpPr>
          <p:nvPr/>
        </p:nvSpPr>
        <p:spPr>
          <a:xfrm>
            <a:off x="7667139" y="2632503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円/楕円 120"/>
          <p:cNvSpPr>
            <a:spLocks noChangeAspect="1"/>
          </p:cNvSpPr>
          <p:nvPr/>
        </p:nvSpPr>
        <p:spPr>
          <a:xfrm>
            <a:off x="6350040" y="4470557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円/楕円 124"/>
          <p:cNvSpPr/>
          <p:nvPr/>
        </p:nvSpPr>
        <p:spPr>
          <a:xfrm>
            <a:off x="6530891" y="283771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円/楕円 125"/>
          <p:cNvSpPr/>
          <p:nvPr/>
        </p:nvSpPr>
        <p:spPr>
          <a:xfrm>
            <a:off x="7342274" y="332109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円/楕円 126"/>
          <p:cNvSpPr/>
          <p:nvPr/>
        </p:nvSpPr>
        <p:spPr>
          <a:xfrm>
            <a:off x="7996717" y="43013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円/楕円 127"/>
          <p:cNvSpPr/>
          <p:nvPr/>
        </p:nvSpPr>
        <p:spPr>
          <a:xfrm>
            <a:off x="6581649" y="347381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円/楕円 128"/>
          <p:cNvSpPr/>
          <p:nvPr/>
        </p:nvSpPr>
        <p:spPr>
          <a:xfrm>
            <a:off x="6454244" y="317069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円/楕円 129"/>
          <p:cNvSpPr/>
          <p:nvPr/>
        </p:nvSpPr>
        <p:spPr>
          <a:xfrm>
            <a:off x="6777636" y="336119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円/楕円 130"/>
          <p:cNvSpPr/>
          <p:nvPr/>
        </p:nvSpPr>
        <p:spPr>
          <a:xfrm>
            <a:off x="8173488" y="3562913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円/楕円 131"/>
          <p:cNvSpPr/>
          <p:nvPr/>
        </p:nvSpPr>
        <p:spPr>
          <a:xfrm>
            <a:off x="6567084" y="4675247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/楕円 132"/>
          <p:cNvSpPr/>
          <p:nvPr/>
        </p:nvSpPr>
        <p:spPr>
          <a:xfrm>
            <a:off x="6739883" y="2898983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/楕円 133"/>
          <p:cNvSpPr/>
          <p:nvPr/>
        </p:nvSpPr>
        <p:spPr>
          <a:xfrm>
            <a:off x="6459433" y="4589253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/楕円 134"/>
          <p:cNvSpPr/>
          <p:nvPr/>
        </p:nvSpPr>
        <p:spPr>
          <a:xfrm>
            <a:off x="6764799" y="4237493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/楕円 135"/>
          <p:cNvSpPr/>
          <p:nvPr/>
        </p:nvSpPr>
        <p:spPr>
          <a:xfrm>
            <a:off x="6574505" y="4111154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円/楕円 136"/>
          <p:cNvSpPr/>
          <p:nvPr/>
        </p:nvSpPr>
        <p:spPr>
          <a:xfrm>
            <a:off x="7794633" y="277026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円/楕円 137"/>
          <p:cNvSpPr/>
          <p:nvPr/>
        </p:nvSpPr>
        <p:spPr>
          <a:xfrm>
            <a:off x="8025069" y="392364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円/楕円 138"/>
          <p:cNvSpPr/>
          <p:nvPr/>
        </p:nvSpPr>
        <p:spPr>
          <a:xfrm>
            <a:off x="7191800" y="404860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円/楕円 139"/>
          <p:cNvSpPr/>
          <p:nvPr/>
        </p:nvSpPr>
        <p:spPr>
          <a:xfrm>
            <a:off x="7501743" y="429903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円/楕円 140"/>
          <p:cNvSpPr/>
          <p:nvPr/>
        </p:nvSpPr>
        <p:spPr>
          <a:xfrm>
            <a:off x="6867499" y="373791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円/楕円 141"/>
          <p:cNvSpPr/>
          <p:nvPr/>
        </p:nvSpPr>
        <p:spPr>
          <a:xfrm>
            <a:off x="8110899" y="332492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円/楕円 142"/>
          <p:cNvSpPr/>
          <p:nvPr/>
        </p:nvSpPr>
        <p:spPr>
          <a:xfrm>
            <a:off x="7089686" y="4540178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円/楕円 143"/>
          <p:cNvSpPr/>
          <p:nvPr/>
        </p:nvSpPr>
        <p:spPr>
          <a:xfrm>
            <a:off x="7585258" y="3910143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円/楕円 144"/>
          <p:cNvSpPr/>
          <p:nvPr/>
        </p:nvSpPr>
        <p:spPr>
          <a:xfrm>
            <a:off x="7241926" y="3711448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円/楕円 145"/>
          <p:cNvSpPr/>
          <p:nvPr/>
        </p:nvSpPr>
        <p:spPr>
          <a:xfrm>
            <a:off x="6650588" y="3174148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円/楕円 146"/>
          <p:cNvSpPr/>
          <p:nvPr/>
        </p:nvSpPr>
        <p:spPr>
          <a:xfrm>
            <a:off x="7659847" y="3488168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円/楕円 147"/>
          <p:cNvSpPr/>
          <p:nvPr/>
        </p:nvSpPr>
        <p:spPr>
          <a:xfrm>
            <a:off x="6625865" y="4507998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円/楕円 148"/>
          <p:cNvSpPr/>
          <p:nvPr/>
        </p:nvSpPr>
        <p:spPr>
          <a:xfrm>
            <a:off x="7604019" y="459048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円/楕円 149"/>
          <p:cNvSpPr/>
          <p:nvPr/>
        </p:nvSpPr>
        <p:spPr>
          <a:xfrm>
            <a:off x="7327074" y="416445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円/楕円 150"/>
          <p:cNvSpPr/>
          <p:nvPr/>
        </p:nvSpPr>
        <p:spPr>
          <a:xfrm>
            <a:off x="6561864" y="37174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円/楕円 151"/>
          <p:cNvSpPr/>
          <p:nvPr/>
        </p:nvSpPr>
        <p:spPr>
          <a:xfrm>
            <a:off x="7869081" y="353189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円/楕円 152"/>
          <p:cNvSpPr/>
          <p:nvPr/>
        </p:nvSpPr>
        <p:spPr>
          <a:xfrm>
            <a:off x="7349629" y="472870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円/楕円 153"/>
          <p:cNvSpPr/>
          <p:nvPr/>
        </p:nvSpPr>
        <p:spPr>
          <a:xfrm>
            <a:off x="7449491" y="409813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円/楕円 154"/>
          <p:cNvSpPr/>
          <p:nvPr/>
        </p:nvSpPr>
        <p:spPr>
          <a:xfrm>
            <a:off x="8269388" y="4051965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円/楕円 155"/>
          <p:cNvSpPr/>
          <p:nvPr/>
        </p:nvSpPr>
        <p:spPr>
          <a:xfrm>
            <a:off x="7736615" y="4205941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円/楕円 156"/>
          <p:cNvSpPr/>
          <p:nvPr/>
        </p:nvSpPr>
        <p:spPr>
          <a:xfrm>
            <a:off x="8416148" y="3930459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円/楕円 157"/>
          <p:cNvSpPr/>
          <p:nvPr/>
        </p:nvSpPr>
        <p:spPr>
          <a:xfrm>
            <a:off x="7747588" y="4463439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円/楕円 158"/>
          <p:cNvSpPr/>
          <p:nvPr/>
        </p:nvSpPr>
        <p:spPr>
          <a:xfrm>
            <a:off x="7191668" y="4720009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円/楕円 159"/>
          <p:cNvSpPr/>
          <p:nvPr/>
        </p:nvSpPr>
        <p:spPr>
          <a:xfrm>
            <a:off x="6942731" y="4004303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円/楕円 160"/>
          <p:cNvSpPr/>
          <p:nvPr/>
        </p:nvSpPr>
        <p:spPr>
          <a:xfrm>
            <a:off x="6913623" y="444477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円/楕円 161"/>
          <p:cNvSpPr/>
          <p:nvPr/>
        </p:nvSpPr>
        <p:spPr>
          <a:xfrm>
            <a:off x="7415604" y="279271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円/楕円 162"/>
          <p:cNvSpPr/>
          <p:nvPr/>
        </p:nvSpPr>
        <p:spPr>
          <a:xfrm>
            <a:off x="7552328" y="315256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円/楕円 163"/>
          <p:cNvSpPr/>
          <p:nvPr/>
        </p:nvSpPr>
        <p:spPr>
          <a:xfrm>
            <a:off x="8342483" y="298497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円/楕円 164"/>
          <p:cNvSpPr/>
          <p:nvPr/>
        </p:nvSpPr>
        <p:spPr>
          <a:xfrm>
            <a:off x="6998660" y="339979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/楕円 165"/>
          <p:cNvSpPr/>
          <p:nvPr/>
        </p:nvSpPr>
        <p:spPr>
          <a:xfrm>
            <a:off x="8253413" y="27551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円/楕円 166"/>
          <p:cNvSpPr/>
          <p:nvPr/>
        </p:nvSpPr>
        <p:spPr>
          <a:xfrm>
            <a:off x="6439953" y="3550405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円/楕円 167"/>
          <p:cNvSpPr/>
          <p:nvPr/>
        </p:nvSpPr>
        <p:spPr>
          <a:xfrm>
            <a:off x="6853999" y="2993018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/楕円 168"/>
          <p:cNvSpPr/>
          <p:nvPr/>
        </p:nvSpPr>
        <p:spPr>
          <a:xfrm>
            <a:off x="7170680" y="3426031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円/楕円 169"/>
          <p:cNvSpPr/>
          <p:nvPr/>
        </p:nvSpPr>
        <p:spPr>
          <a:xfrm>
            <a:off x="7514626" y="2870960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円/楕円 170"/>
          <p:cNvSpPr/>
          <p:nvPr/>
        </p:nvSpPr>
        <p:spPr>
          <a:xfrm>
            <a:off x="7971540" y="4720009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円/楕円 171"/>
          <p:cNvSpPr/>
          <p:nvPr/>
        </p:nvSpPr>
        <p:spPr>
          <a:xfrm>
            <a:off x="7902250" y="3331416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円/楕円 172"/>
          <p:cNvSpPr/>
          <p:nvPr/>
        </p:nvSpPr>
        <p:spPr>
          <a:xfrm>
            <a:off x="7928978" y="457021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円/楕円 173"/>
          <p:cNvSpPr/>
          <p:nvPr/>
        </p:nvSpPr>
        <p:spPr>
          <a:xfrm>
            <a:off x="7800914" y="371361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円/楕円 174"/>
          <p:cNvSpPr/>
          <p:nvPr/>
        </p:nvSpPr>
        <p:spPr>
          <a:xfrm>
            <a:off x="8218482" y="432221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円/楕円 175"/>
          <p:cNvSpPr/>
          <p:nvPr/>
        </p:nvSpPr>
        <p:spPr>
          <a:xfrm>
            <a:off x="8246235" y="448992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円/楕円 176"/>
          <p:cNvSpPr/>
          <p:nvPr/>
        </p:nvSpPr>
        <p:spPr>
          <a:xfrm>
            <a:off x="7653942" y="437067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円/楕円 177"/>
          <p:cNvSpPr/>
          <p:nvPr/>
        </p:nvSpPr>
        <p:spPr>
          <a:xfrm>
            <a:off x="7793916" y="462660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円/楕円 178"/>
          <p:cNvSpPr/>
          <p:nvPr/>
        </p:nvSpPr>
        <p:spPr>
          <a:xfrm>
            <a:off x="7399831" y="3930336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円/楕円 179"/>
          <p:cNvSpPr/>
          <p:nvPr/>
        </p:nvSpPr>
        <p:spPr>
          <a:xfrm>
            <a:off x="7114274" y="4244157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円/楕円 180"/>
          <p:cNvSpPr/>
          <p:nvPr/>
        </p:nvSpPr>
        <p:spPr>
          <a:xfrm>
            <a:off x="7335588" y="4417017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円/楕円 181"/>
          <p:cNvSpPr/>
          <p:nvPr/>
        </p:nvSpPr>
        <p:spPr>
          <a:xfrm>
            <a:off x="7430809" y="4628549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円/楕円 182"/>
          <p:cNvSpPr/>
          <p:nvPr/>
        </p:nvSpPr>
        <p:spPr>
          <a:xfrm>
            <a:off x="8269846" y="4630969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円/楕円 183"/>
          <p:cNvSpPr/>
          <p:nvPr/>
        </p:nvSpPr>
        <p:spPr>
          <a:xfrm>
            <a:off x="8379299" y="4271919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円/楕円 184"/>
          <p:cNvSpPr/>
          <p:nvPr/>
        </p:nvSpPr>
        <p:spPr>
          <a:xfrm>
            <a:off x="7237536" y="389105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円/楕円 185"/>
          <p:cNvSpPr/>
          <p:nvPr/>
        </p:nvSpPr>
        <p:spPr>
          <a:xfrm>
            <a:off x="6517972" y="44064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円/楕円 186"/>
          <p:cNvSpPr/>
          <p:nvPr/>
        </p:nvSpPr>
        <p:spPr>
          <a:xfrm>
            <a:off x="6568408" y="393746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円/楕円 187"/>
          <p:cNvSpPr/>
          <p:nvPr/>
        </p:nvSpPr>
        <p:spPr>
          <a:xfrm>
            <a:off x="7007629" y="473555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円/楕円 188"/>
          <p:cNvSpPr/>
          <p:nvPr/>
        </p:nvSpPr>
        <p:spPr>
          <a:xfrm>
            <a:off x="7781319" y="305723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円/楕円 189"/>
          <p:cNvSpPr/>
          <p:nvPr/>
        </p:nvSpPr>
        <p:spPr>
          <a:xfrm>
            <a:off x="6934770" y="419379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円/楕円 190"/>
          <p:cNvSpPr/>
          <p:nvPr/>
        </p:nvSpPr>
        <p:spPr>
          <a:xfrm>
            <a:off x="6918962" y="3562329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円/楕円 191"/>
          <p:cNvSpPr/>
          <p:nvPr/>
        </p:nvSpPr>
        <p:spPr>
          <a:xfrm>
            <a:off x="7926202" y="3151453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円/楕円 192"/>
          <p:cNvSpPr/>
          <p:nvPr/>
        </p:nvSpPr>
        <p:spPr>
          <a:xfrm>
            <a:off x="7863508" y="3896153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円/楕円 193"/>
          <p:cNvSpPr/>
          <p:nvPr/>
        </p:nvSpPr>
        <p:spPr>
          <a:xfrm>
            <a:off x="6396786" y="4247587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円/楕円 194"/>
          <p:cNvSpPr/>
          <p:nvPr/>
        </p:nvSpPr>
        <p:spPr>
          <a:xfrm>
            <a:off x="6879356" y="4619383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円/楕円 195"/>
          <p:cNvSpPr/>
          <p:nvPr/>
        </p:nvSpPr>
        <p:spPr>
          <a:xfrm>
            <a:off x="6708168" y="3725972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円/楕円 196"/>
          <p:cNvSpPr/>
          <p:nvPr/>
        </p:nvSpPr>
        <p:spPr>
          <a:xfrm>
            <a:off x="7471609" y="348777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円/楕円 197"/>
          <p:cNvSpPr/>
          <p:nvPr/>
        </p:nvSpPr>
        <p:spPr>
          <a:xfrm>
            <a:off x="8272870" y="34835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円/楕円 198"/>
          <p:cNvSpPr/>
          <p:nvPr/>
        </p:nvSpPr>
        <p:spPr>
          <a:xfrm>
            <a:off x="7247885" y="45428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円/楕円 199"/>
          <p:cNvSpPr/>
          <p:nvPr/>
        </p:nvSpPr>
        <p:spPr>
          <a:xfrm>
            <a:off x="7438359" y="362636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円/楕円 200"/>
          <p:cNvSpPr/>
          <p:nvPr/>
        </p:nvSpPr>
        <p:spPr>
          <a:xfrm>
            <a:off x="7941374" y="277180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円/楕円 201"/>
          <p:cNvSpPr/>
          <p:nvPr/>
        </p:nvSpPr>
        <p:spPr>
          <a:xfrm>
            <a:off x="7882258" y="294947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円/楕円 202"/>
          <p:cNvSpPr/>
          <p:nvPr/>
        </p:nvSpPr>
        <p:spPr>
          <a:xfrm>
            <a:off x="7503821" y="3295083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円/楕円 203"/>
          <p:cNvSpPr/>
          <p:nvPr/>
        </p:nvSpPr>
        <p:spPr>
          <a:xfrm>
            <a:off x="7406533" y="3075201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円/楕円 204"/>
          <p:cNvSpPr/>
          <p:nvPr/>
        </p:nvSpPr>
        <p:spPr>
          <a:xfrm>
            <a:off x="8117426" y="2868232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円/楕円 205"/>
          <p:cNvSpPr/>
          <p:nvPr/>
        </p:nvSpPr>
        <p:spPr>
          <a:xfrm>
            <a:off x="7082533" y="3702130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円/楕円 206"/>
          <p:cNvSpPr/>
          <p:nvPr/>
        </p:nvSpPr>
        <p:spPr>
          <a:xfrm>
            <a:off x="8234399" y="3146133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円/楕円 207"/>
          <p:cNvSpPr/>
          <p:nvPr/>
        </p:nvSpPr>
        <p:spPr>
          <a:xfrm>
            <a:off x="6745933" y="4398836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テキスト ボックス 279"/>
          <p:cNvSpPr txBox="1"/>
          <p:nvPr/>
        </p:nvSpPr>
        <p:spPr>
          <a:xfrm>
            <a:off x="4952209" y="4999912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CCCC"/>
                </a:solidFill>
              </a:rPr>
              <a:t>quark-gluon plasma</a:t>
            </a:r>
            <a:endParaRPr kumimoji="1" lang="ja-JP" altLang="en-US" dirty="0">
              <a:solidFill>
                <a:srgbClr val="FFCCCC"/>
              </a:solidFill>
            </a:endParaRPr>
          </a:p>
        </p:txBody>
      </p:sp>
      <p:cxnSp>
        <p:nvCxnSpPr>
          <p:cNvPr id="281" name="直線コネクタ 280"/>
          <p:cNvCxnSpPr/>
          <p:nvPr/>
        </p:nvCxnSpPr>
        <p:spPr>
          <a:xfrm flipH="1">
            <a:off x="5119989" y="5317586"/>
            <a:ext cx="2021707" cy="0"/>
          </a:xfrm>
          <a:prstGeom prst="line">
            <a:avLst/>
          </a:prstGeom>
          <a:ln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直線矢印コネクタ 281"/>
          <p:cNvCxnSpPr>
            <a:endCxn id="111" idx="2"/>
          </p:cNvCxnSpPr>
          <p:nvPr/>
        </p:nvCxnSpPr>
        <p:spPr>
          <a:xfrm flipV="1">
            <a:off x="7141696" y="5009324"/>
            <a:ext cx="288024" cy="316130"/>
          </a:xfrm>
          <a:prstGeom prst="straightConnector1">
            <a:avLst/>
          </a:prstGeom>
          <a:ln>
            <a:solidFill>
              <a:srgbClr val="FF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80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クォーク・グルオン・プラズマ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 smtClean="0"/>
              <a:t>（ＱＧＰ）</a:t>
            </a:r>
            <a:endParaRPr kumimoji="1" lang="ja-JP" altLang="en-US" dirty="0"/>
          </a:p>
        </p:txBody>
      </p:sp>
      <p:sp>
        <p:nvSpPr>
          <p:cNvPr id="92" name="角丸四角形 91"/>
          <p:cNvSpPr/>
          <p:nvPr/>
        </p:nvSpPr>
        <p:spPr>
          <a:xfrm>
            <a:off x="492919" y="2540444"/>
            <a:ext cx="2419003" cy="2468880"/>
          </a:xfrm>
          <a:prstGeom prst="roundRect">
            <a:avLst/>
          </a:prstGeom>
          <a:gradFill>
            <a:gsLst>
              <a:gs pos="0">
                <a:srgbClr val="C9E4FF"/>
              </a:gs>
              <a:gs pos="98000">
                <a:srgbClr val="B3D9FF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3" name="円/楕円 3"/>
          <p:cNvSpPr>
            <a:spLocks noChangeAspect="1"/>
          </p:cNvSpPr>
          <p:nvPr/>
        </p:nvSpPr>
        <p:spPr>
          <a:xfrm>
            <a:off x="1004455" y="3095106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1072342" y="185373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C9E4FF"/>
                </a:solidFill>
              </a:rPr>
              <a:t>真空</a:t>
            </a:r>
            <a:endParaRPr kumimoji="1" lang="ja-JP" altLang="en-US" sz="2800" dirty="0">
              <a:solidFill>
                <a:srgbClr val="C9E4FF"/>
              </a:solidFill>
            </a:endParaRPr>
          </a:p>
        </p:txBody>
      </p:sp>
      <p:sp>
        <p:nvSpPr>
          <p:cNvPr id="95" name="円/楕円 9"/>
          <p:cNvSpPr/>
          <p:nvPr/>
        </p:nvSpPr>
        <p:spPr>
          <a:xfrm>
            <a:off x="1212142" y="319171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円/楕円 10"/>
          <p:cNvSpPr/>
          <p:nvPr/>
        </p:nvSpPr>
        <p:spPr>
          <a:xfrm>
            <a:off x="1212142" y="335817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円/楕円 11"/>
          <p:cNvSpPr/>
          <p:nvPr/>
        </p:nvSpPr>
        <p:spPr>
          <a:xfrm>
            <a:off x="1078742" y="323216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円/楕円 14"/>
          <p:cNvSpPr>
            <a:spLocks/>
          </p:cNvSpPr>
          <p:nvPr/>
        </p:nvSpPr>
        <p:spPr>
          <a:xfrm rot="20482384">
            <a:off x="1920296" y="3822818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円/楕円 15"/>
          <p:cNvSpPr/>
          <p:nvPr/>
        </p:nvSpPr>
        <p:spPr>
          <a:xfrm>
            <a:off x="2031309" y="403744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円/楕円 16"/>
          <p:cNvSpPr/>
          <p:nvPr/>
        </p:nvSpPr>
        <p:spPr>
          <a:xfrm>
            <a:off x="2001983" y="3904505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1764399" y="2876763"/>
            <a:ext cx="833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baryon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817174" y="4080597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>
                    <a:lumMod val="50000"/>
                  </a:schemeClr>
                </a:solidFill>
              </a:rPr>
              <a:t>meson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103" name="直線コネクタ 102"/>
          <p:cNvCxnSpPr/>
          <p:nvPr/>
        </p:nvCxnSpPr>
        <p:spPr>
          <a:xfrm flipH="1">
            <a:off x="1764399" y="3218684"/>
            <a:ext cx="833818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4" name="直線矢印コネクタ 103"/>
          <p:cNvCxnSpPr>
            <a:endCxn id="93" idx="6"/>
          </p:cNvCxnSpPr>
          <p:nvPr/>
        </p:nvCxnSpPr>
        <p:spPr>
          <a:xfrm flipH="1">
            <a:off x="1436455" y="3218684"/>
            <a:ext cx="327944" cy="92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/>
          <p:nvPr/>
        </p:nvCxnSpPr>
        <p:spPr>
          <a:xfrm flipH="1">
            <a:off x="804198" y="4398836"/>
            <a:ext cx="833818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6" name="直線矢印コネクタ 105"/>
          <p:cNvCxnSpPr/>
          <p:nvPr/>
        </p:nvCxnSpPr>
        <p:spPr>
          <a:xfrm flipV="1">
            <a:off x="1629051" y="4127780"/>
            <a:ext cx="307814" cy="268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7" name="テキスト ボックス 106"/>
          <p:cNvSpPr txBox="1"/>
          <p:nvPr/>
        </p:nvSpPr>
        <p:spPr>
          <a:xfrm>
            <a:off x="3474720" y="1853737"/>
            <a:ext cx="3459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FFCCCC"/>
                </a:solidFill>
              </a:rPr>
              <a:t>温度</a:t>
            </a:r>
            <a:r>
              <a:rPr lang="ja-JP" altLang="en-US" sz="2800" dirty="0" smtClean="0">
                <a:solidFill>
                  <a:srgbClr val="FFCCCC"/>
                </a:solidFill>
              </a:rPr>
              <a:t>を上げていくと</a:t>
            </a:r>
            <a:r>
              <a:rPr kumimoji="1" lang="en-US" altLang="ja-JP" sz="2800" dirty="0" smtClean="0">
                <a:solidFill>
                  <a:srgbClr val="FFCCCC"/>
                </a:solidFill>
              </a:rPr>
              <a:t> … </a:t>
            </a:r>
            <a:endParaRPr kumimoji="1" lang="ja-JP" altLang="en-US" sz="2800" dirty="0">
              <a:solidFill>
                <a:srgbClr val="FFCCCC"/>
              </a:solidFill>
            </a:endParaRPr>
          </a:p>
        </p:txBody>
      </p:sp>
      <p:sp>
        <p:nvSpPr>
          <p:cNvPr id="108" name="右矢印 107"/>
          <p:cNvSpPr/>
          <p:nvPr/>
        </p:nvSpPr>
        <p:spPr>
          <a:xfrm>
            <a:off x="6151431" y="5893725"/>
            <a:ext cx="2514596" cy="83127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6043366" y="561013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9999"/>
                </a:solidFill>
              </a:rPr>
              <a:t>初期宇宙</a:t>
            </a:r>
            <a:endParaRPr kumimoji="1" lang="ja-JP" altLang="en-US" sz="2800" dirty="0">
              <a:solidFill>
                <a:srgbClr val="FF9999"/>
              </a:solidFill>
            </a:endParaRPr>
          </a:p>
        </p:txBody>
      </p:sp>
      <p:sp>
        <p:nvSpPr>
          <p:cNvPr id="110" name="角丸四角形 109"/>
          <p:cNvSpPr/>
          <p:nvPr/>
        </p:nvSpPr>
        <p:spPr>
          <a:xfrm>
            <a:off x="3356568" y="2540444"/>
            <a:ext cx="2419003" cy="2468880"/>
          </a:xfrm>
          <a:prstGeom prst="roundRect">
            <a:avLst/>
          </a:prstGeom>
          <a:gradFill>
            <a:gsLst>
              <a:gs pos="0">
                <a:srgbClr val="FFCC99"/>
              </a:gs>
              <a:gs pos="98000">
                <a:srgbClr val="FF9999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角丸四角形 110"/>
          <p:cNvSpPr/>
          <p:nvPr/>
        </p:nvSpPr>
        <p:spPr>
          <a:xfrm>
            <a:off x="6220218" y="2540444"/>
            <a:ext cx="2419003" cy="2468880"/>
          </a:xfrm>
          <a:prstGeom prst="roundRect">
            <a:avLst/>
          </a:prstGeom>
          <a:gradFill>
            <a:gsLst>
              <a:gs pos="0">
                <a:srgbClr val="FFC000"/>
              </a:gs>
              <a:gs pos="100000">
                <a:srgbClr val="FF5050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円/楕円 17"/>
          <p:cNvSpPr>
            <a:spLocks noChangeAspect="1"/>
          </p:cNvSpPr>
          <p:nvPr/>
        </p:nvSpPr>
        <p:spPr>
          <a:xfrm>
            <a:off x="4026132" y="2924697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円/楕円 19"/>
          <p:cNvSpPr/>
          <p:nvPr/>
        </p:nvSpPr>
        <p:spPr>
          <a:xfrm>
            <a:off x="4378534" y="406118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円/楕円 21"/>
          <p:cNvSpPr>
            <a:spLocks/>
          </p:cNvSpPr>
          <p:nvPr/>
        </p:nvSpPr>
        <p:spPr>
          <a:xfrm rot="1228704">
            <a:off x="3777723" y="3609044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円/楕円 23"/>
          <p:cNvSpPr/>
          <p:nvPr/>
        </p:nvSpPr>
        <p:spPr>
          <a:xfrm>
            <a:off x="5245198" y="4612210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円/楕円 24"/>
          <p:cNvSpPr>
            <a:spLocks noChangeAspect="1"/>
          </p:cNvSpPr>
          <p:nvPr/>
        </p:nvSpPr>
        <p:spPr>
          <a:xfrm>
            <a:off x="7321636" y="3011677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円/楕円 28"/>
          <p:cNvSpPr>
            <a:spLocks/>
          </p:cNvSpPr>
          <p:nvPr/>
        </p:nvSpPr>
        <p:spPr>
          <a:xfrm rot="17174715">
            <a:off x="7601005" y="3796760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円/楕円 31"/>
          <p:cNvSpPr>
            <a:spLocks noChangeAspect="1"/>
          </p:cNvSpPr>
          <p:nvPr/>
        </p:nvSpPr>
        <p:spPr>
          <a:xfrm>
            <a:off x="4333319" y="3974838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円/楕円 32"/>
          <p:cNvSpPr/>
          <p:nvPr/>
        </p:nvSpPr>
        <p:spPr>
          <a:xfrm>
            <a:off x="4290308" y="316887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円/楕円 34"/>
          <p:cNvSpPr/>
          <p:nvPr/>
        </p:nvSpPr>
        <p:spPr>
          <a:xfrm>
            <a:off x="4085004" y="3137902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円/楕円 35"/>
          <p:cNvSpPr>
            <a:spLocks/>
          </p:cNvSpPr>
          <p:nvPr/>
        </p:nvSpPr>
        <p:spPr>
          <a:xfrm rot="5085779">
            <a:off x="4703969" y="2976148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円/楕円 38"/>
          <p:cNvSpPr>
            <a:spLocks/>
          </p:cNvSpPr>
          <p:nvPr/>
        </p:nvSpPr>
        <p:spPr>
          <a:xfrm rot="18258488">
            <a:off x="4697821" y="3592270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円/楕円 39"/>
          <p:cNvSpPr>
            <a:spLocks/>
          </p:cNvSpPr>
          <p:nvPr/>
        </p:nvSpPr>
        <p:spPr>
          <a:xfrm rot="7329639">
            <a:off x="3880263" y="4230930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円/楕円 40"/>
          <p:cNvSpPr>
            <a:spLocks/>
          </p:cNvSpPr>
          <p:nvPr/>
        </p:nvSpPr>
        <p:spPr>
          <a:xfrm rot="612483">
            <a:off x="5184736" y="3447661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円/楕円 41"/>
          <p:cNvSpPr>
            <a:spLocks/>
          </p:cNvSpPr>
          <p:nvPr/>
        </p:nvSpPr>
        <p:spPr>
          <a:xfrm rot="17901955">
            <a:off x="5100240" y="4375697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円/楕円 42"/>
          <p:cNvSpPr>
            <a:spLocks/>
          </p:cNvSpPr>
          <p:nvPr/>
        </p:nvSpPr>
        <p:spPr>
          <a:xfrm rot="3041351">
            <a:off x="5040797" y="3762027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円/楕円 43"/>
          <p:cNvSpPr>
            <a:spLocks/>
          </p:cNvSpPr>
          <p:nvPr/>
        </p:nvSpPr>
        <p:spPr>
          <a:xfrm rot="18258488">
            <a:off x="3583416" y="3035389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円/楕円 44"/>
          <p:cNvSpPr>
            <a:spLocks/>
          </p:cNvSpPr>
          <p:nvPr/>
        </p:nvSpPr>
        <p:spPr>
          <a:xfrm rot="18258488">
            <a:off x="4222665" y="3406599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円/楕円 45"/>
          <p:cNvSpPr>
            <a:spLocks/>
          </p:cNvSpPr>
          <p:nvPr/>
        </p:nvSpPr>
        <p:spPr>
          <a:xfrm rot="18944790">
            <a:off x="5183850" y="2819145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円/楕円 46"/>
          <p:cNvSpPr>
            <a:spLocks/>
          </p:cNvSpPr>
          <p:nvPr/>
        </p:nvSpPr>
        <p:spPr>
          <a:xfrm rot="5190448">
            <a:off x="4388708" y="4500631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円/楕円 48"/>
          <p:cNvSpPr/>
          <p:nvPr/>
        </p:nvSpPr>
        <p:spPr>
          <a:xfrm>
            <a:off x="4404132" y="469041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円/楕円 49"/>
          <p:cNvSpPr/>
          <p:nvPr/>
        </p:nvSpPr>
        <p:spPr>
          <a:xfrm>
            <a:off x="5141609" y="445399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" name="円/楕円 51"/>
          <p:cNvSpPr/>
          <p:nvPr/>
        </p:nvSpPr>
        <p:spPr>
          <a:xfrm>
            <a:off x="4557382" y="4061188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円/楕円 52"/>
          <p:cNvSpPr/>
          <p:nvPr/>
        </p:nvSpPr>
        <p:spPr>
          <a:xfrm>
            <a:off x="4276775" y="2976357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円/楕円 53"/>
          <p:cNvSpPr/>
          <p:nvPr/>
        </p:nvSpPr>
        <p:spPr>
          <a:xfrm>
            <a:off x="4527066" y="429149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円/楕円 20"/>
          <p:cNvSpPr/>
          <p:nvPr/>
        </p:nvSpPr>
        <p:spPr>
          <a:xfrm>
            <a:off x="4121587" y="440268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円/楕円 18"/>
          <p:cNvSpPr/>
          <p:nvPr/>
        </p:nvSpPr>
        <p:spPr>
          <a:xfrm>
            <a:off x="3785300" y="3147017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円/楕円 33"/>
          <p:cNvSpPr/>
          <p:nvPr/>
        </p:nvSpPr>
        <p:spPr>
          <a:xfrm>
            <a:off x="3887456" y="367919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円/楕円 50"/>
          <p:cNvSpPr/>
          <p:nvPr/>
        </p:nvSpPr>
        <p:spPr>
          <a:xfrm>
            <a:off x="4726052" y="3162227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円/楕円 54"/>
          <p:cNvSpPr/>
          <p:nvPr/>
        </p:nvSpPr>
        <p:spPr>
          <a:xfrm>
            <a:off x="4847898" y="382549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円/楕円 55"/>
          <p:cNvSpPr/>
          <p:nvPr/>
        </p:nvSpPr>
        <p:spPr>
          <a:xfrm>
            <a:off x="4300947" y="344547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円/楕円 57"/>
          <p:cNvSpPr/>
          <p:nvPr/>
        </p:nvSpPr>
        <p:spPr>
          <a:xfrm>
            <a:off x="5373789" y="360200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" name="円/楕円 58"/>
          <p:cNvSpPr/>
          <p:nvPr/>
        </p:nvSpPr>
        <p:spPr>
          <a:xfrm>
            <a:off x="5226610" y="291346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" name="円/楕円 59"/>
          <p:cNvSpPr/>
          <p:nvPr/>
        </p:nvSpPr>
        <p:spPr>
          <a:xfrm>
            <a:off x="5065989" y="3856484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円/楕円 66"/>
          <p:cNvSpPr/>
          <p:nvPr/>
        </p:nvSpPr>
        <p:spPr>
          <a:xfrm>
            <a:off x="4737874" y="3704264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" name="円/楕円 67"/>
          <p:cNvSpPr/>
          <p:nvPr/>
        </p:nvSpPr>
        <p:spPr>
          <a:xfrm>
            <a:off x="3889483" y="4429045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" name="円/楕円 68"/>
          <p:cNvSpPr/>
          <p:nvPr/>
        </p:nvSpPr>
        <p:spPr>
          <a:xfrm>
            <a:off x="3875990" y="3835148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" name="円/楕円 69"/>
          <p:cNvSpPr/>
          <p:nvPr/>
        </p:nvSpPr>
        <p:spPr>
          <a:xfrm>
            <a:off x="3597493" y="3245713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" name="円/楕円 70"/>
          <p:cNvSpPr/>
          <p:nvPr/>
        </p:nvSpPr>
        <p:spPr>
          <a:xfrm>
            <a:off x="5209904" y="3927851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" name="円/楕円 71"/>
          <p:cNvSpPr/>
          <p:nvPr/>
        </p:nvSpPr>
        <p:spPr>
          <a:xfrm>
            <a:off x="4314051" y="3648580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" name="円/楕円 72"/>
          <p:cNvSpPr/>
          <p:nvPr/>
        </p:nvSpPr>
        <p:spPr>
          <a:xfrm>
            <a:off x="5184268" y="3630302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円/楕円 73"/>
          <p:cNvSpPr/>
          <p:nvPr/>
        </p:nvSpPr>
        <p:spPr>
          <a:xfrm>
            <a:off x="4884237" y="3062995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円/楕円 74"/>
          <p:cNvSpPr/>
          <p:nvPr/>
        </p:nvSpPr>
        <p:spPr>
          <a:xfrm>
            <a:off x="5373789" y="2916937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" name="円/楕円 75"/>
          <p:cNvSpPr/>
          <p:nvPr/>
        </p:nvSpPr>
        <p:spPr>
          <a:xfrm>
            <a:off x="4573678" y="4567247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" name="円/楕円 80"/>
          <p:cNvSpPr>
            <a:spLocks noChangeAspect="1"/>
          </p:cNvSpPr>
          <p:nvPr/>
        </p:nvSpPr>
        <p:spPr>
          <a:xfrm>
            <a:off x="6295827" y="2959797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円/楕円 81"/>
          <p:cNvSpPr>
            <a:spLocks noChangeAspect="1"/>
          </p:cNvSpPr>
          <p:nvPr/>
        </p:nvSpPr>
        <p:spPr>
          <a:xfrm>
            <a:off x="7259234" y="4002796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円/楕円 82"/>
          <p:cNvSpPr>
            <a:spLocks noChangeAspect="1"/>
          </p:cNvSpPr>
          <p:nvPr/>
        </p:nvSpPr>
        <p:spPr>
          <a:xfrm>
            <a:off x="8105070" y="3819175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円/楕円 83"/>
          <p:cNvSpPr>
            <a:spLocks/>
          </p:cNvSpPr>
          <p:nvPr/>
        </p:nvSpPr>
        <p:spPr>
          <a:xfrm rot="3236454">
            <a:off x="7763889" y="3600688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円/楕円 84"/>
          <p:cNvSpPr>
            <a:spLocks/>
          </p:cNvSpPr>
          <p:nvPr/>
        </p:nvSpPr>
        <p:spPr>
          <a:xfrm rot="20603844">
            <a:off x="7905805" y="4158710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円/楕円 85"/>
          <p:cNvSpPr>
            <a:spLocks/>
          </p:cNvSpPr>
          <p:nvPr/>
        </p:nvSpPr>
        <p:spPr>
          <a:xfrm rot="1137787">
            <a:off x="6356846" y="3333455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" name="円/楕円 86"/>
          <p:cNvSpPr>
            <a:spLocks/>
          </p:cNvSpPr>
          <p:nvPr/>
        </p:nvSpPr>
        <p:spPr>
          <a:xfrm>
            <a:off x="8142372" y="4444779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円/楕円 87"/>
          <p:cNvSpPr>
            <a:spLocks/>
          </p:cNvSpPr>
          <p:nvPr/>
        </p:nvSpPr>
        <p:spPr>
          <a:xfrm rot="5400000">
            <a:off x="7020578" y="3238605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" name="円/楕円 88"/>
          <p:cNvSpPr>
            <a:spLocks/>
          </p:cNvSpPr>
          <p:nvPr/>
        </p:nvSpPr>
        <p:spPr>
          <a:xfrm rot="17174715">
            <a:off x="6493120" y="3567588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" name="円/楕円 89"/>
          <p:cNvSpPr>
            <a:spLocks/>
          </p:cNvSpPr>
          <p:nvPr/>
        </p:nvSpPr>
        <p:spPr>
          <a:xfrm rot="3236454">
            <a:off x="7024355" y="3503296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" name="円/楕円 90"/>
          <p:cNvSpPr>
            <a:spLocks/>
          </p:cNvSpPr>
          <p:nvPr/>
        </p:nvSpPr>
        <p:spPr>
          <a:xfrm rot="20603844">
            <a:off x="6797920" y="3872388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円/楕円 91"/>
          <p:cNvSpPr>
            <a:spLocks/>
          </p:cNvSpPr>
          <p:nvPr/>
        </p:nvSpPr>
        <p:spPr>
          <a:xfrm rot="1137787">
            <a:off x="7325604" y="3376554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" name="円/楕円 92"/>
          <p:cNvSpPr>
            <a:spLocks/>
          </p:cNvSpPr>
          <p:nvPr/>
        </p:nvSpPr>
        <p:spPr>
          <a:xfrm>
            <a:off x="6707290" y="2913468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円/楕円 93"/>
          <p:cNvSpPr>
            <a:spLocks/>
          </p:cNvSpPr>
          <p:nvPr/>
        </p:nvSpPr>
        <p:spPr>
          <a:xfrm rot="5400000">
            <a:off x="6504872" y="2678759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円/楕円 94"/>
          <p:cNvSpPr>
            <a:spLocks/>
          </p:cNvSpPr>
          <p:nvPr/>
        </p:nvSpPr>
        <p:spPr>
          <a:xfrm rot="17174715">
            <a:off x="7392149" y="2687867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円/楕円 95"/>
          <p:cNvSpPr>
            <a:spLocks/>
          </p:cNvSpPr>
          <p:nvPr/>
        </p:nvSpPr>
        <p:spPr>
          <a:xfrm rot="3236454">
            <a:off x="8089678" y="2673183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円/楕円 96"/>
          <p:cNvSpPr>
            <a:spLocks/>
          </p:cNvSpPr>
          <p:nvPr/>
        </p:nvSpPr>
        <p:spPr>
          <a:xfrm rot="20603844">
            <a:off x="7696542" y="2934284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円/楕円 97"/>
          <p:cNvSpPr>
            <a:spLocks/>
          </p:cNvSpPr>
          <p:nvPr/>
        </p:nvSpPr>
        <p:spPr>
          <a:xfrm rot="1137787">
            <a:off x="8195531" y="2915552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円/楕円 98"/>
          <p:cNvSpPr>
            <a:spLocks/>
          </p:cNvSpPr>
          <p:nvPr/>
        </p:nvSpPr>
        <p:spPr>
          <a:xfrm>
            <a:off x="6654731" y="3263877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円/楕円 99"/>
          <p:cNvSpPr>
            <a:spLocks/>
          </p:cNvSpPr>
          <p:nvPr/>
        </p:nvSpPr>
        <p:spPr>
          <a:xfrm rot="5400000">
            <a:off x="8109413" y="3391195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円/楕円 100"/>
          <p:cNvSpPr>
            <a:spLocks/>
          </p:cNvSpPr>
          <p:nvPr/>
        </p:nvSpPr>
        <p:spPr>
          <a:xfrm rot="17174715">
            <a:off x="6339315" y="4153687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" name="円/楕円 101"/>
          <p:cNvSpPr>
            <a:spLocks/>
          </p:cNvSpPr>
          <p:nvPr/>
        </p:nvSpPr>
        <p:spPr>
          <a:xfrm rot="3236454">
            <a:off x="6492206" y="3860912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円/楕円 102"/>
          <p:cNvSpPr>
            <a:spLocks/>
          </p:cNvSpPr>
          <p:nvPr/>
        </p:nvSpPr>
        <p:spPr>
          <a:xfrm rot="20603844">
            <a:off x="7081405" y="3822817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" name="円/楕円 103"/>
          <p:cNvSpPr>
            <a:spLocks/>
          </p:cNvSpPr>
          <p:nvPr/>
        </p:nvSpPr>
        <p:spPr>
          <a:xfrm rot="1137787">
            <a:off x="7882961" y="4508706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円/楕円 104"/>
          <p:cNvSpPr>
            <a:spLocks/>
          </p:cNvSpPr>
          <p:nvPr/>
        </p:nvSpPr>
        <p:spPr>
          <a:xfrm>
            <a:off x="6638040" y="4115985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" name="円/楕円 105"/>
          <p:cNvSpPr>
            <a:spLocks/>
          </p:cNvSpPr>
          <p:nvPr/>
        </p:nvSpPr>
        <p:spPr>
          <a:xfrm rot="5400000">
            <a:off x="6745691" y="4403918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円/楕円 106"/>
          <p:cNvSpPr>
            <a:spLocks/>
          </p:cNvSpPr>
          <p:nvPr/>
        </p:nvSpPr>
        <p:spPr>
          <a:xfrm rot="17174715">
            <a:off x="7187014" y="4347328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" name="円/楕円 107"/>
          <p:cNvSpPr>
            <a:spLocks/>
          </p:cNvSpPr>
          <p:nvPr/>
        </p:nvSpPr>
        <p:spPr>
          <a:xfrm rot="3236454">
            <a:off x="6936853" y="4138091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円/楕円 108"/>
          <p:cNvSpPr>
            <a:spLocks/>
          </p:cNvSpPr>
          <p:nvPr/>
        </p:nvSpPr>
        <p:spPr>
          <a:xfrm rot="20603844">
            <a:off x="7824592" y="3242022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円/楕円 109"/>
          <p:cNvSpPr>
            <a:spLocks/>
          </p:cNvSpPr>
          <p:nvPr/>
        </p:nvSpPr>
        <p:spPr>
          <a:xfrm rot="1137787">
            <a:off x="7348461" y="3643297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円/楕円 110"/>
          <p:cNvSpPr>
            <a:spLocks/>
          </p:cNvSpPr>
          <p:nvPr/>
        </p:nvSpPr>
        <p:spPr>
          <a:xfrm>
            <a:off x="7574629" y="3382931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円/楕円 111"/>
          <p:cNvSpPr>
            <a:spLocks/>
          </p:cNvSpPr>
          <p:nvPr/>
        </p:nvSpPr>
        <p:spPr>
          <a:xfrm rot="5400000">
            <a:off x="7264444" y="4597867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円/楕円 112"/>
          <p:cNvSpPr>
            <a:spLocks/>
          </p:cNvSpPr>
          <p:nvPr/>
        </p:nvSpPr>
        <p:spPr>
          <a:xfrm rot="17174715">
            <a:off x="8008256" y="3132537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円/楕円 113"/>
          <p:cNvSpPr>
            <a:spLocks/>
          </p:cNvSpPr>
          <p:nvPr/>
        </p:nvSpPr>
        <p:spPr>
          <a:xfrm rot="3236454">
            <a:off x="7665138" y="4033848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" name="円/楕円 114"/>
          <p:cNvSpPr>
            <a:spLocks/>
          </p:cNvSpPr>
          <p:nvPr/>
        </p:nvSpPr>
        <p:spPr>
          <a:xfrm rot="20603844">
            <a:off x="6992807" y="4555451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円/楕円 115"/>
          <p:cNvSpPr>
            <a:spLocks/>
          </p:cNvSpPr>
          <p:nvPr/>
        </p:nvSpPr>
        <p:spPr>
          <a:xfrm rot="1137787">
            <a:off x="6788568" y="3512695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円/楕円 116"/>
          <p:cNvSpPr>
            <a:spLocks/>
          </p:cNvSpPr>
          <p:nvPr/>
        </p:nvSpPr>
        <p:spPr>
          <a:xfrm>
            <a:off x="7919757" y="3811132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" name="円/楕円 117"/>
          <p:cNvSpPr>
            <a:spLocks/>
          </p:cNvSpPr>
          <p:nvPr/>
        </p:nvSpPr>
        <p:spPr>
          <a:xfrm rot="5400000">
            <a:off x="8206164" y="4151941"/>
            <a:ext cx="288000" cy="396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円/楕円 118"/>
          <p:cNvSpPr>
            <a:spLocks noChangeAspect="1"/>
          </p:cNvSpPr>
          <p:nvPr/>
        </p:nvSpPr>
        <p:spPr>
          <a:xfrm>
            <a:off x="7485508" y="4359623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円/楕円 119"/>
          <p:cNvSpPr>
            <a:spLocks noChangeAspect="1"/>
          </p:cNvSpPr>
          <p:nvPr/>
        </p:nvSpPr>
        <p:spPr>
          <a:xfrm>
            <a:off x="7667139" y="2632503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円/楕円 120"/>
          <p:cNvSpPr>
            <a:spLocks noChangeAspect="1"/>
          </p:cNvSpPr>
          <p:nvPr/>
        </p:nvSpPr>
        <p:spPr>
          <a:xfrm>
            <a:off x="6350040" y="4470557"/>
            <a:ext cx="432000" cy="432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tx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円/楕円 124"/>
          <p:cNvSpPr/>
          <p:nvPr/>
        </p:nvSpPr>
        <p:spPr>
          <a:xfrm>
            <a:off x="6530891" y="283771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円/楕円 125"/>
          <p:cNvSpPr/>
          <p:nvPr/>
        </p:nvSpPr>
        <p:spPr>
          <a:xfrm>
            <a:off x="7342274" y="3321099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" name="円/楕円 126"/>
          <p:cNvSpPr/>
          <p:nvPr/>
        </p:nvSpPr>
        <p:spPr>
          <a:xfrm>
            <a:off x="7996717" y="4301308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" name="円/楕円 127"/>
          <p:cNvSpPr/>
          <p:nvPr/>
        </p:nvSpPr>
        <p:spPr>
          <a:xfrm>
            <a:off x="6581649" y="347381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" name="円/楕円 128"/>
          <p:cNvSpPr/>
          <p:nvPr/>
        </p:nvSpPr>
        <p:spPr>
          <a:xfrm>
            <a:off x="6454244" y="317069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" name="円/楕円 129"/>
          <p:cNvSpPr/>
          <p:nvPr/>
        </p:nvSpPr>
        <p:spPr>
          <a:xfrm>
            <a:off x="6777636" y="3361191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円/楕円 130"/>
          <p:cNvSpPr/>
          <p:nvPr/>
        </p:nvSpPr>
        <p:spPr>
          <a:xfrm>
            <a:off x="8173488" y="3562913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" name="円/楕円 131"/>
          <p:cNvSpPr/>
          <p:nvPr/>
        </p:nvSpPr>
        <p:spPr>
          <a:xfrm>
            <a:off x="6567084" y="4675247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" name="円/楕円 132"/>
          <p:cNvSpPr/>
          <p:nvPr/>
        </p:nvSpPr>
        <p:spPr>
          <a:xfrm>
            <a:off x="6739883" y="2898983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" name="円/楕円 133"/>
          <p:cNvSpPr/>
          <p:nvPr/>
        </p:nvSpPr>
        <p:spPr>
          <a:xfrm>
            <a:off x="6459433" y="4589253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円/楕円 134"/>
          <p:cNvSpPr/>
          <p:nvPr/>
        </p:nvSpPr>
        <p:spPr>
          <a:xfrm>
            <a:off x="6764799" y="4237493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円/楕円 135"/>
          <p:cNvSpPr/>
          <p:nvPr/>
        </p:nvSpPr>
        <p:spPr>
          <a:xfrm>
            <a:off x="6574505" y="4111154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円/楕円 136"/>
          <p:cNvSpPr/>
          <p:nvPr/>
        </p:nvSpPr>
        <p:spPr>
          <a:xfrm>
            <a:off x="7794633" y="277026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" name="円/楕円 137"/>
          <p:cNvSpPr/>
          <p:nvPr/>
        </p:nvSpPr>
        <p:spPr>
          <a:xfrm>
            <a:off x="8025069" y="392364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" name="円/楕円 138"/>
          <p:cNvSpPr/>
          <p:nvPr/>
        </p:nvSpPr>
        <p:spPr>
          <a:xfrm>
            <a:off x="7191800" y="404860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円/楕円 139"/>
          <p:cNvSpPr/>
          <p:nvPr/>
        </p:nvSpPr>
        <p:spPr>
          <a:xfrm>
            <a:off x="7501743" y="4299033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" name="円/楕円 140"/>
          <p:cNvSpPr/>
          <p:nvPr/>
        </p:nvSpPr>
        <p:spPr>
          <a:xfrm>
            <a:off x="6867499" y="373791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" name="円/楕円 141"/>
          <p:cNvSpPr/>
          <p:nvPr/>
        </p:nvSpPr>
        <p:spPr>
          <a:xfrm>
            <a:off x="8110899" y="332492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円/楕円 142"/>
          <p:cNvSpPr/>
          <p:nvPr/>
        </p:nvSpPr>
        <p:spPr>
          <a:xfrm>
            <a:off x="7089686" y="4540178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" name="円/楕円 143"/>
          <p:cNvSpPr/>
          <p:nvPr/>
        </p:nvSpPr>
        <p:spPr>
          <a:xfrm>
            <a:off x="7585258" y="3910143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" name="円/楕円 144"/>
          <p:cNvSpPr/>
          <p:nvPr/>
        </p:nvSpPr>
        <p:spPr>
          <a:xfrm>
            <a:off x="7241926" y="3711448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円/楕円 145"/>
          <p:cNvSpPr/>
          <p:nvPr/>
        </p:nvSpPr>
        <p:spPr>
          <a:xfrm>
            <a:off x="6650588" y="3174148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" name="円/楕円 146"/>
          <p:cNvSpPr/>
          <p:nvPr/>
        </p:nvSpPr>
        <p:spPr>
          <a:xfrm>
            <a:off x="7659847" y="3488168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円/楕円 147"/>
          <p:cNvSpPr/>
          <p:nvPr/>
        </p:nvSpPr>
        <p:spPr>
          <a:xfrm>
            <a:off x="6625865" y="4507998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" name="円/楕円 148"/>
          <p:cNvSpPr/>
          <p:nvPr/>
        </p:nvSpPr>
        <p:spPr>
          <a:xfrm>
            <a:off x="7604019" y="459048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円/楕円 149"/>
          <p:cNvSpPr/>
          <p:nvPr/>
        </p:nvSpPr>
        <p:spPr>
          <a:xfrm>
            <a:off x="7327074" y="416445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円/楕円 150"/>
          <p:cNvSpPr/>
          <p:nvPr/>
        </p:nvSpPr>
        <p:spPr>
          <a:xfrm>
            <a:off x="6561864" y="371741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円/楕円 151"/>
          <p:cNvSpPr/>
          <p:nvPr/>
        </p:nvSpPr>
        <p:spPr>
          <a:xfrm>
            <a:off x="7869081" y="3531895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円/楕円 152"/>
          <p:cNvSpPr/>
          <p:nvPr/>
        </p:nvSpPr>
        <p:spPr>
          <a:xfrm>
            <a:off x="7349629" y="472870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" name="円/楕円 153"/>
          <p:cNvSpPr/>
          <p:nvPr/>
        </p:nvSpPr>
        <p:spPr>
          <a:xfrm>
            <a:off x="7449491" y="409813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円/楕円 154"/>
          <p:cNvSpPr/>
          <p:nvPr/>
        </p:nvSpPr>
        <p:spPr>
          <a:xfrm>
            <a:off x="8269388" y="4051965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円/楕円 155"/>
          <p:cNvSpPr/>
          <p:nvPr/>
        </p:nvSpPr>
        <p:spPr>
          <a:xfrm>
            <a:off x="7736615" y="4205941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" name="円/楕円 156"/>
          <p:cNvSpPr/>
          <p:nvPr/>
        </p:nvSpPr>
        <p:spPr>
          <a:xfrm>
            <a:off x="8416148" y="3930459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" name="円/楕円 157"/>
          <p:cNvSpPr/>
          <p:nvPr/>
        </p:nvSpPr>
        <p:spPr>
          <a:xfrm>
            <a:off x="7747588" y="4463439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" name="円/楕円 158"/>
          <p:cNvSpPr/>
          <p:nvPr/>
        </p:nvSpPr>
        <p:spPr>
          <a:xfrm>
            <a:off x="7191668" y="4720009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1" name="円/楕円 159"/>
          <p:cNvSpPr/>
          <p:nvPr/>
        </p:nvSpPr>
        <p:spPr>
          <a:xfrm>
            <a:off x="6942731" y="4004303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2" name="円/楕円 160"/>
          <p:cNvSpPr/>
          <p:nvPr/>
        </p:nvSpPr>
        <p:spPr>
          <a:xfrm>
            <a:off x="6913623" y="444477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3" name="円/楕円 161"/>
          <p:cNvSpPr/>
          <p:nvPr/>
        </p:nvSpPr>
        <p:spPr>
          <a:xfrm>
            <a:off x="7415604" y="279271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4" name="円/楕円 162"/>
          <p:cNvSpPr/>
          <p:nvPr/>
        </p:nvSpPr>
        <p:spPr>
          <a:xfrm>
            <a:off x="7552328" y="3152569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円/楕円 163"/>
          <p:cNvSpPr/>
          <p:nvPr/>
        </p:nvSpPr>
        <p:spPr>
          <a:xfrm>
            <a:off x="8342483" y="2984971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6" name="円/楕円 164"/>
          <p:cNvSpPr/>
          <p:nvPr/>
        </p:nvSpPr>
        <p:spPr>
          <a:xfrm>
            <a:off x="6998660" y="3399796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7" name="円/楕円 165"/>
          <p:cNvSpPr/>
          <p:nvPr/>
        </p:nvSpPr>
        <p:spPr>
          <a:xfrm>
            <a:off x="8253413" y="275512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8" name="円/楕円 166"/>
          <p:cNvSpPr/>
          <p:nvPr/>
        </p:nvSpPr>
        <p:spPr>
          <a:xfrm>
            <a:off x="6439953" y="3550405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円/楕円 167"/>
          <p:cNvSpPr/>
          <p:nvPr/>
        </p:nvSpPr>
        <p:spPr>
          <a:xfrm>
            <a:off x="6853999" y="2993018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円/楕円 168"/>
          <p:cNvSpPr/>
          <p:nvPr/>
        </p:nvSpPr>
        <p:spPr>
          <a:xfrm>
            <a:off x="7170680" y="3426031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1" name="円/楕円 169"/>
          <p:cNvSpPr/>
          <p:nvPr/>
        </p:nvSpPr>
        <p:spPr>
          <a:xfrm>
            <a:off x="7514626" y="2870960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2" name="円/楕円 170"/>
          <p:cNvSpPr/>
          <p:nvPr/>
        </p:nvSpPr>
        <p:spPr>
          <a:xfrm>
            <a:off x="7971540" y="4720009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3" name="円/楕円 171"/>
          <p:cNvSpPr/>
          <p:nvPr/>
        </p:nvSpPr>
        <p:spPr>
          <a:xfrm>
            <a:off x="7902250" y="3331416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4" name="円/楕円 172"/>
          <p:cNvSpPr/>
          <p:nvPr/>
        </p:nvSpPr>
        <p:spPr>
          <a:xfrm>
            <a:off x="7928978" y="457021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5" name="円/楕円 173"/>
          <p:cNvSpPr/>
          <p:nvPr/>
        </p:nvSpPr>
        <p:spPr>
          <a:xfrm>
            <a:off x="7800914" y="3713614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6" name="円/楕円 174"/>
          <p:cNvSpPr/>
          <p:nvPr/>
        </p:nvSpPr>
        <p:spPr>
          <a:xfrm>
            <a:off x="8218482" y="432221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円/楕円 175"/>
          <p:cNvSpPr/>
          <p:nvPr/>
        </p:nvSpPr>
        <p:spPr>
          <a:xfrm>
            <a:off x="8246235" y="448992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円/楕円 176"/>
          <p:cNvSpPr/>
          <p:nvPr/>
        </p:nvSpPr>
        <p:spPr>
          <a:xfrm>
            <a:off x="7653942" y="4370678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円/楕円 177"/>
          <p:cNvSpPr/>
          <p:nvPr/>
        </p:nvSpPr>
        <p:spPr>
          <a:xfrm>
            <a:off x="7793916" y="462660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0" name="円/楕円 178"/>
          <p:cNvSpPr/>
          <p:nvPr/>
        </p:nvSpPr>
        <p:spPr>
          <a:xfrm>
            <a:off x="7399831" y="3930336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1" name="円/楕円 179"/>
          <p:cNvSpPr/>
          <p:nvPr/>
        </p:nvSpPr>
        <p:spPr>
          <a:xfrm>
            <a:off x="7114274" y="4244157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円/楕円 180"/>
          <p:cNvSpPr/>
          <p:nvPr/>
        </p:nvSpPr>
        <p:spPr>
          <a:xfrm>
            <a:off x="7335588" y="4417017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円/楕円 181"/>
          <p:cNvSpPr/>
          <p:nvPr/>
        </p:nvSpPr>
        <p:spPr>
          <a:xfrm>
            <a:off x="7430809" y="4628549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円/楕円 182"/>
          <p:cNvSpPr/>
          <p:nvPr/>
        </p:nvSpPr>
        <p:spPr>
          <a:xfrm>
            <a:off x="8269846" y="4630969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5" name="円/楕円 183"/>
          <p:cNvSpPr/>
          <p:nvPr/>
        </p:nvSpPr>
        <p:spPr>
          <a:xfrm>
            <a:off x="8379299" y="4271919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6" name="円/楕円 184"/>
          <p:cNvSpPr/>
          <p:nvPr/>
        </p:nvSpPr>
        <p:spPr>
          <a:xfrm>
            <a:off x="7237536" y="3891054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円/楕円 185"/>
          <p:cNvSpPr/>
          <p:nvPr/>
        </p:nvSpPr>
        <p:spPr>
          <a:xfrm>
            <a:off x="6517972" y="4406445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円/楕円 186"/>
          <p:cNvSpPr/>
          <p:nvPr/>
        </p:nvSpPr>
        <p:spPr>
          <a:xfrm>
            <a:off x="6568408" y="3937463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9" name="円/楕円 187"/>
          <p:cNvSpPr/>
          <p:nvPr/>
        </p:nvSpPr>
        <p:spPr>
          <a:xfrm>
            <a:off x="7007629" y="4735550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円/楕円 188"/>
          <p:cNvSpPr/>
          <p:nvPr/>
        </p:nvSpPr>
        <p:spPr>
          <a:xfrm>
            <a:off x="7781319" y="305723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円/楕円 189"/>
          <p:cNvSpPr/>
          <p:nvPr/>
        </p:nvSpPr>
        <p:spPr>
          <a:xfrm>
            <a:off x="6934770" y="4193795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2" name="円/楕円 190"/>
          <p:cNvSpPr/>
          <p:nvPr/>
        </p:nvSpPr>
        <p:spPr>
          <a:xfrm>
            <a:off x="6918962" y="3562329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円/楕円 191"/>
          <p:cNvSpPr/>
          <p:nvPr/>
        </p:nvSpPr>
        <p:spPr>
          <a:xfrm>
            <a:off x="7926202" y="3151453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4" name="円/楕円 192"/>
          <p:cNvSpPr/>
          <p:nvPr/>
        </p:nvSpPr>
        <p:spPr>
          <a:xfrm>
            <a:off x="7863508" y="3896153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5" name="円/楕円 193"/>
          <p:cNvSpPr/>
          <p:nvPr/>
        </p:nvSpPr>
        <p:spPr>
          <a:xfrm>
            <a:off x="6396786" y="4247587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円/楕円 194"/>
          <p:cNvSpPr/>
          <p:nvPr/>
        </p:nvSpPr>
        <p:spPr>
          <a:xfrm>
            <a:off x="6879356" y="4619383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7" name="円/楕円 195"/>
          <p:cNvSpPr/>
          <p:nvPr/>
        </p:nvSpPr>
        <p:spPr>
          <a:xfrm>
            <a:off x="6708168" y="3725972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円/楕円 196"/>
          <p:cNvSpPr/>
          <p:nvPr/>
        </p:nvSpPr>
        <p:spPr>
          <a:xfrm>
            <a:off x="7471609" y="3487772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9" name="円/楕円 197"/>
          <p:cNvSpPr/>
          <p:nvPr/>
        </p:nvSpPr>
        <p:spPr>
          <a:xfrm>
            <a:off x="8272870" y="3483580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0" name="円/楕円 198"/>
          <p:cNvSpPr/>
          <p:nvPr/>
        </p:nvSpPr>
        <p:spPr>
          <a:xfrm>
            <a:off x="7247885" y="4542836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1" name="円/楕円 199"/>
          <p:cNvSpPr/>
          <p:nvPr/>
        </p:nvSpPr>
        <p:spPr>
          <a:xfrm>
            <a:off x="7438359" y="3626369"/>
            <a:ext cx="108000" cy="108000"/>
          </a:xfrm>
          <a:prstGeom prst="ellipse">
            <a:avLst/>
          </a:prstGeom>
          <a:solidFill>
            <a:srgbClr val="FF00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2" name="円/楕円 200"/>
          <p:cNvSpPr/>
          <p:nvPr/>
        </p:nvSpPr>
        <p:spPr>
          <a:xfrm>
            <a:off x="7941374" y="2771802"/>
            <a:ext cx="108000" cy="108000"/>
          </a:xfrm>
          <a:prstGeom prst="ellipse">
            <a:avLst/>
          </a:prstGeom>
          <a:solidFill>
            <a:srgbClr val="00B05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3" name="円/楕円 201"/>
          <p:cNvSpPr/>
          <p:nvPr/>
        </p:nvSpPr>
        <p:spPr>
          <a:xfrm>
            <a:off x="7882258" y="2949470"/>
            <a:ext cx="108000" cy="108000"/>
          </a:xfrm>
          <a:prstGeom prst="ellipse">
            <a:avLst/>
          </a:prstGeom>
          <a:solidFill>
            <a:srgbClr val="0070C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円/楕円 202"/>
          <p:cNvSpPr/>
          <p:nvPr/>
        </p:nvSpPr>
        <p:spPr>
          <a:xfrm>
            <a:off x="7503821" y="3295083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円/楕円 203"/>
          <p:cNvSpPr/>
          <p:nvPr/>
        </p:nvSpPr>
        <p:spPr>
          <a:xfrm>
            <a:off x="7406533" y="3075201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6" name="円/楕円 204"/>
          <p:cNvSpPr/>
          <p:nvPr/>
        </p:nvSpPr>
        <p:spPr>
          <a:xfrm>
            <a:off x="8117426" y="2868232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7" name="円/楕円 205"/>
          <p:cNvSpPr/>
          <p:nvPr/>
        </p:nvSpPr>
        <p:spPr>
          <a:xfrm>
            <a:off x="7082533" y="3702130"/>
            <a:ext cx="108000" cy="108000"/>
          </a:xfrm>
          <a:prstGeom prst="ellipse">
            <a:avLst/>
          </a:prstGeom>
          <a:solidFill>
            <a:srgbClr val="6600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円/楕円 206"/>
          <p:cNvSpPr/>
          <p:nvPr/>
        </p:nvSpPr>
        <p:spPr>
          <a:xfrm>
            <a:off x="8234399" y="3146133"/>
            <a:ext cx="108000" cy="108000"/>
          </a:xfrm>
          <a:prstGeom prst="ellipse">
            <a:avLst/>
          </a:prstGeom>
          <a:solidFill>
            <a:srgbClr val="003366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円/楕円 207"/>
          <p:cNvSpPr/>
          <p:nvPr/>
        </p:nvSpPr>
        <p:spPr>
          <a:xfrm>
            <a:off x="6745933" y="4398836"/>
            <a:ext cx="108000" cy="108000"/>
          </a:xfrm>
          <a:prstGeom prst="ellipse">
            <a:avLst/>
          </a:prstGeom>
          <a:solidFill>
            <a:srgbClr val="663300"/>
          </a:solidFill>
          <a:ln w="12700"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テキスト ボックス 279"/>
          <p:cNvSpPr txBox="1"/>
          <p:nvPr/>
        </p:nvSpPr>
        <p:spPr>
          <a:xfrm>
            <a:off x="4952209" y="4999912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CCCC"/>
                </a:solidFill>
              </a:rPr>
              <a:t>quark-gluon plasma</a:t>
            </a:r>
            <a:endParaRPr kumimoji="1" lang="ja-JP" altLang="en-US" dirty="0">
              <a:solidFill>
                <a:srgbClr val="FFCCCC"/>
              </a:solidFill>
            </a:endParaRPr>
          </a:p>
        </p:txBody>
      </p:sp>
      <p:cxnSp>
        <p:nvCxnSpPr>
          <p:cNvPr id="281" name="直線コネクタ 280"/>
          <p:cNvCxnSpPr/>
          <p:nvPr/>
        </p:nvCxnSpPr>
        <p:spPr>
          <a:xfrm flipH="1">
            <a:off x="5119989" y="5317586"/>
            <a:ext cx="2021707" cy="0"/>
          </a:xfrm>
          <a:prstGeom prst="line">
            <a:avLst/>
          </a:prstGeom>
          <a:ln>
            <a:solidFill>
              <a:srgbClr val="FF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直線矢印コネクタ 281"/>
          <p:cNvCxnSpPr>
            <a:endCxn id="111" idx="2"/>
          </p:cNvCxnSpPr>
          <p:nvPr/>
        </p:nvCxnSpPr>
        <p:spPr>
          <a:xfrm flipV="1">
            <a:off x="7141696" y="5009324"/>
            <a:ext cx="288024" cy="316130"/>
          </a:xfrm>
          <a:prstGeom prst="straightConnector1">
            <a:avLst/>
          </a:prstGeom>
          <a:ln>
            <a:solidFill>
              <a:srgbClr val="FF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3" name="図 2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63" y="2809162"/>
            <a:ext cx="6561225" cy="348756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84" name="テキスト ボックス 283"/>
          <p:cNvSpPr txBox="1"/>
          <p:nvPr/>
        </p:nvSpPr>
        <p:spPr>
          <a:xfrm>
            <a:off x="981839" y="5829318"/>
            <a:ext cx="6673623" cy="830997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/>
              <a:t>ＱＧＰは、誕生直後の宇宙の姿</a:t>
            </a:r>
            <a:endParaRPr kumimoji="1" lang="en-US" altLang="ja-JP" sz="2400" dirty="0" smtClean="0"/>
          </a:p>
          <a:p>
            <a:pPr algn="ctr"/>
            <a:r>
              <a:rPr lang="ja-JP" altLang="en-US" sz="2400" dirty="0" smtClean="0"/>
              <a:t>誕生後</a:t>
            </a:r>
            <a:r>
              <a:rPr lang="en-US" altLang="ja-JP" sz="2400" dirty="0" smtClean="0"/>
              <a:t>10</a:t>
            </a:r>
            <a:r>
              <a:rPr lang="en-US" altLang="ja-JP" sz="2400" baseline="30000" dirty="0" smtClean="0"/>
              <a:t>-10</a:t>
            </a:r>
            <a:r>
              <a:rPr lang="en-US" altLang="ja-JP" sz="2400" dirty="0" smtClean="0"/>
              <a:t>~10</a:t>
            </a:r>
            <a:r>
              <a:rPr lang="en-US" altLang="ja-JP" sz="2400" baseline="30000" dirty="0" smtClean="0"/>
              <a:t>-5</a:t>
            </a:r>
            <a:r>
              <a:rPr lang="ja-JP" altLang="en-US" sz="2400" dirty="0" smtClean="0"/>
              <a:t>秒の間、宇宙はＱＧＰだった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4582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有限温度・密度ＱＣＤ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51520" y="4830266"/>
            <a:ext cx="1152128" cy="83098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 rot="5400000" flipH="1" flipV="1">
            <a:off x="-235371" y="3585245"/>
            <a:ext cx="4335462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sp>
        <p:nvSpPr>
          <p:cNvPr id="6" name="テキスト ボックス 282"/>
          <p:cNvSpPr txBox="1">
            <a:spLocks noChangeArrowheads="1"/>
          </p:cNvSpPr>
          <p:nvPr/>
        </p:nvSpPr>
        <p:spPr bwMode="auto">
          <a:xfrm rot="-5400000">
            <a:off x="1234371" y="1438037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 smtClean="0">
                <a:latin typeface="HGｺﾞｼｯｸE" pitchFamily="49" charset="-128"/>
                <a:ea typeface="HGｺﾞｼｯｸE" pitchFamily="49" charset="-128"/>
              </a:rPr>
              <a:t>温度</a:t>
            </a:r>
          </a:p>
        </p:txBody>
      </p:sp>
      <p:sp>
        <p:nvSpPr>
          <p:cNvPr id="7" name="円/楕円 863"/>
          <p:cNvSpPr>
            <a:spLocks noChangeArrowheads="1"/>
          </p:cNvSpPr>
          <p:nvPr/>
        </p:nvSpPr>
        <p:spPr bwMode="auto">
          <a:xfrm rot="-4990811">
            <a:off x="380735" y="5182360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円/楕円 864"/>
          <p:cNvSpPr/>
          <p:nvPr/>
        </p:nvSpPr>
        <p:spPr>
          <a:xfrm>
            <a:off x="494242" y="5210141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円/楕円 865"/>
          <p:cNvSpPr/>
          <p:nvPr/>
        </p:nvSpPr>
        <p:spPr>
          <a:xfrm>
            <a:off x="449792" y="5300628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円/楕円 867"/>
          <p:cNvSpPr/>
          <p:nvPr/>
        </p:nvSpPr>
        <p:spPr>
          <a:xfrm>
            <a:off x="899592" y="4902274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円/楕円 868"/>
          <p:cNvSpPr/>
          <p:nvPr/>
        </p:nvSpPr>
        <p:spPr>
          <a:xfrm>
            <a:off x="950392" y="4965774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円/楕円 869"/>
          <p:cNvSpPr/>
          <p:nvPr/>
        </p:nvSpPr>
        <p:spPr>
          <a:xfrm>
            <a:off x="1053580" y="4973712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51520" y="3573015"/>
            <a:ext cx="1152128" cy="819473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871"/>
          <p:cNvSpPr>
            <a:spLocks noChangeArrowheads="1"/>
          </p:cNvSpPr>
          <p:nvPr/>
        </p:nvSpPr>
        <p:spPr bwMode="auto">
          <a:xfrm rot="-4990811">
            <a:off x="380735" y="3829281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円/楕円 872"/>
          <p:cNvSpPr/>
          <p:nvPr/>
        </p:nvSpPr>
        <p:spPr>
          <a:xfrm>
            <a:off x="494242" y="3857062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円/楕円 873"/>
          <p:cNvSpPr/>
          <p:nvPr/>
        </p:nvSpPr>
        <p:spPr>
          <a:xfrm>
            <a:off x="449792" y="3947549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円/楕円 874"/>
          <p:cNvSpPr/>
          <p:nvPr/>
        </p:nvSpPr>
        <p:spPr>
          <a:xfrm>
            <a:off x="827584" y="3682082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円/楕円 875"/>
          <p:cNvSpPr/>
          <p:nvPr/>
        </p:nvSpPr>
        <p:spPr>
          <a:xfrm>
            <a:off x="878384" y="3745582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円/楕円 876"/>
          <p:cNvSpPr/>
          <p:nvPr/>
        </p:nvSpPr>
        <p:spPr>
          <a:xfrm>
            <a:off x="981572" y="3753520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円/楕円 877"/>
          <p:cNvSpPr/>
          <p:nvPr/>
        </p:nvSpPr>
        <p:spPr>
          <a:xfrm rot="19629234">
            <a:off x="908333" y="3965821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円/楕円 878"/>
          <p:cNvSpPr/>
          <p:nvPr/>
        </p:nvSpPr>
        <p:spPr>
          <a:xfrm>
            <a:off x="1043271" y="3965821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円/楕円 879"/>
          <p:cNvSpPr/>
          <p:nvPr/>
        </p:nvSpPr>
        <p:spPr>
          <a:xfrm>
            <a:off x="973421" y="4070596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円/楕円 880"/>
          <p:cNvSpPr>
            <a:spLocks noChangeArrowheads="1"/>
          </p:cNvSpPr>
          <p:nvPr/>
        </p:nvSpPr>
        <p:spPr bwMode="auto">
          <a:xfrm rot="-4990811">
            <a:off x="693274" y="4126425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円/楕円 881"/>
          <p:cNvSpPr/>
          <p:nvPr/>
        </p:nvSpPr>
        <p:spPr>
          <a:xfrm>
            <a:off x="806781" y="4154206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円/楕円 882"/>
          <p:cNvSpPr/>
          <p:nvPr/>
        </p:nvSpPr>
        <p:spPr>
          <a:xfrm>
            <a:off x="762331" y="4244693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円/楕円 883"/>
          <p:cNvSpPr/>
          <p:nvPr/>
        </p:nvSpPr>
        <p:spPr>
          <a:xfrm>
            <a:off x="1068115" y="4076328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円/楕円 884"/>
          <p:cNvSpPr/>
          <p:nvPr/>
        </p:nvSpPr>
        <p:spPr>
          <a:xfrm>
            <a:off x="1118915" y="4139828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円/楕円 885"/>
          <p:cNvSpPr/>
          <p:nvPr/>
        </p:nvSpPr>
        <p:spPr>
          <a:xfrm>
            <a:off x="1222103" y="4147766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円/楕円 886"/>
          <p:cNvSpPr/>
          <p:nvPr/>
        </p:nvSpPr>
        <p:spPr>
          <a:xfrm rot="19629234">
            <a:off x="1075497" y="3628874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円/楕円 887"/>
          <p:cNvSpPr/>
          <p:nvPr/>
        </p:nvSpPr>
        <p:spPr>
          <a:xfrm>
            <a:off x="1210435" y="3628874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円/楕円 888"/>
          <p:cNvSpPr/>
          <p:nvPr/>
        </p:nvSpPr>
        <p:spPr>
          <a:xfrm>
            <a:off x="1140585" y="3733649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円/楕円 889"/>
          <p:cNvSpPr>
            <a:spLocks noChangeArrowheads="1"/>
          </p:cNvSpPr>
          <p:nvPr/>
        </p:nvSpPr>
        <p:spPr bwMode="auto">
          <a:xfrm rot="-4990811">
            <a:off x="596759" y="3613257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円/楕円 890"/>
          <p:cNvSpPr/>
          <p:nvPr/>
        </p:nvSpPr>
        <p:spPr>
          <a:xfrm>
            <a:off x="710266" y="3641038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円/楕円 891"/>
          <p:cNvSpPr/>
          <p:nvPr/>
        </p:nvSpPr>
        <p:spPr>
          <a:xfrm>
            <a:off x="665816" y="3731525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円/楕円 892"/>
          <p:cNvSpPr/>
          <p:nvPr/>
        </p:nvSpPr>
        <p:spPr>
          <a:xfrm>
            <a:off x="276027" y="3645024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円/楕円 893"/>
          <p:cNvSpPr/>
          <p:nvPr/>
        </p:nvSpPr>
        <p:spPr>
          <a:xfrm>
            <a:off x="326827" y="3708524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円/楕円 894"/>
          <p:cNvSpPr/>
          <p:nvPr/>
        </p:nvSpPr>
        <p:spPr>
          <a:xfrm>
            <a:off x="430015" y="3716462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円/楕円 895"/>
          <p:cNvSpPr/>
          <p:nvPr/>
        </p:nvSpPr>
        <p:spPr>
          <a:xfrm rot="19629234">
            <a:off x="244139" y="4076282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円/楕円 896"/>
          <p:cNvSpPr/>
          <p:nvPr/>
        </p:nvSpPr>
        <p:spPr>
          <a:xfrm>
            <a:off x="393378" y="4077072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円/楕円 897"/>
          <p:cNvSpPr/>
          <p:nvPr/>
        </p:nvSpPr>
        <p:spPr>
          <a:xfrm>
            <a:off x="323528" y="4181847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円/楕円 898"/>
          <p:cNvSpPr/>
          <p:nvPr/>
        </p:nvSpPr>
        <p:spPr>
          <a:xfrm>
            <a:off x="827584" y="5262314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円/楕円 899"/>
          <p:cNvSpPr/>
          <p:nvPr/>
        </p:nvSpPr>
        <p:spPr>
          <a:xfrm>
            <a:off x="959347" y="532740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円/楕円 900"/>
          <p:cNvSpPr/>
          <p:nvPr/>
        </p:nvSpPr>
        <p:spPr>
          <a:xfrm>
            <a:off x="1026022" y="545598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円/楕円 901"/>
          <p:cNvSpPr/>
          <p:nvPr/>
        </p:nvSpPr>
        <p:spPr>
          <a:xfrm>
            <a:off x="891084" y="545598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円/楕円 902"/>
          <p:cNvSpPr/>
          <p:nvPr/>
        </p:nvSpPr>
        <p:spPr>
          <a:xfrm>
            <a:off x="611380" y="3825230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円/楕円 903"/>
          <p:cNvSpPr/>
          <p:nvPr/>
        </p:nvSpPr>
        <p:spPr>
          <a:xfrm>
            <a:off x="792355" y="4022080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円/楕円 904"/>
          <p:cNvSpPr/>
          <p:nvPr/>
        </p:nvSpPr>
        <p:spPr>
          <a:xfrm>
            <a:off x="676467" y="3985568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円/楕円 905"/>
          <p:cNvSpPr/>
          <p:nvPr/>
        </p:nvSpPr>
        <p:spPr>
          <a:xfrm>
            <a:off x="770130" y="3890318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263406" y="2292226"/>
            <a:ext cx="1140241" cy="813542"/>
          </a:xfrm>
          <a:prstGeom prst="rect">
            <a:avLst/>
          </a:prstGeom>
          <a:solidFill>
            <a:srgbClr val="BBE0E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下矢印 49"/>
          <p:cNvSpPr/>
          <p:nvPr/>
        </p:nvSpPr>
        <p:spPr>
          <a:xfrm flipV="1">
            <a:off x="446460" y="4507135"/>
            <a:ext cx="741164" cy="2381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下矢印 50"/>
          <p:cNvSpPr/>
          <p:nvPr/>
        </p:nvSpPr>
        <p:spPr>
          <a:xfrm flipV="1">
            <a:off x="395536" y="3212976"/>
            <a:ext cx="741164" cy="2381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965"/>
          <p:cNvSpPr/>
          <p:nvPr/>
        </p:nvSpPr>
        <p:spPr>
          <a:xfrm>
            <a:off x="969442" y="2636912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円/楕円 966"/>
          <p:cNvSpPr/>
          <p:nvPr/>
        </p:nvSpPr>
        <p:spPr>
          <a:xfrm>
            <a:off x="899592" y="2741687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円/楕円 967"/>
          <p:cNvSpPr/>
          <p:nvPr/>
        </p:nvSpPr>
        <p:spPr>
          <a:xfrm>
            <a:off x="1045086" y="2810919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円/楕円 968"/>
          <p:cNvSpPr/>
          <p:nvPr/>
        </p:nvSpPr>
        <p:spPr>
          <a:xfrm>
            <a:off x="1148274" y="2818857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円/楕円 970"/>
          <p:cNvSpPr/>
          <p:nvPr/>
        </p:nvSpPr>
        <p:spPr>
          <a:xfrm>
            <a:off x="674600" y="269894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円/楕円 971"/>
          <p:cNvSpPr/>
          <p:nvPr/>
        </p:nvSpPr>
        <p:spPr>
          <a:xfrm>
            <a:off x="630150" y="2789436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円/楕円 972"/>
          <p:cNvSpPr/>
          <p:nvPr/>
        </p:nvSpPr>
        <p:spPr>
          <a:xfrm>
            <a:off x="660174" y="2566823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円/楕円 973"/>
          <p:cNvSpPr/>
          <p:nvPr/>
        </p:nvSpPr>
        <p:spPr>
          <a:xfrm>
            <a:off x="544286" y="2530311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円/楕円 974"/>
          <p:cNvSpPr/>
          <p:nvPr/>
        </p:nvSpPr>
        <p:spPr>
          <a:xfrm>
            <a:off x="637949" y="2435061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円/楕円 975"/>
          <p:cNvSpPr/>
          <p:nvPr/>
        </p:nvSpPr>
        <p:spPr>
          <a:xfrm>
            <a:off x="799689" y="2893936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円/楕円 976"/>
          <p:cNvSpPr/>
          <p:nvPr/>
        </p:nvSpPr>
        <p:spPr>
          <a:xfrm>
            <a:off x="729839" y="299871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円/楕円 977"/>
          <p:cNvSpPr/>
          <p:nvPr/>
        </p:nvSpPr>
        <p:spPr>
          <a:xfrm>
            <a:off x="1136700" y="2482904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円/楕円 978"/>
          <p:cNvSpPr/>
          <p:nvPr/>
        </p:nvSpPr>
        <p:spPr>
          <a:xfrm>
            <a:off x="791580" y="2428180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円/楕円 979"/>
          <p:cNvSpPr/>
          <p:nvPr/>
        </p:nvSpPr>
        <p:spPr>
          <a:xfrm>
            <a:off x="504847" y="2955973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円/楕円 980"/>
          <p:cNvSpPr/>
          <p:nvPr/>
        </p:nvSpPr>
        <p:spPr>
          <a:xfrm>
            <a:off x="357512" y="2478935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円/楕円 981"/>
          <p:cNvSpPr/>
          <p:nvPr/>
        </p:nvSpPr>
        <p:spPr>
          <a:xfrm>
            <a:off x="490421" y="2823847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" name="円/楕円 982"/>
          <p:cNvSpPr/>
          <p:nvPr/>
        </p:nvSpPr>
        <p:spPr>
          <a:xfrm>
            <a:off x="374533" y="2787335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円/楕円 983"/>
          <p:cNvSpPr/>
          <p:nvPr/>
        </p:nvSpPr>
        <p:spPr>
          <a:xfrm>
            <a:off x="468196" y="2692085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円/楕円 984"/>
          <p:cNvSpPr/>
          <p:nvPr/>
        </p:nvSpPr>
        <p:spPr>
          <a:xfrm>
            <a:off x="425334" y="2582384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円/楕円 985"/>
          <p:cNvSpPr/>
          <p:nvPr/>
        </p:nvSpPr>
        <p:spPr>
          <a:xfrm>
            <a:off x="947374" y="2371668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円/楕円 986"/>
          <p:cNvSpPr/>
          <p:nvPr/>
        </p:nvSpPr>
        <p:spPr>
          <a:xfrm>
            <a:off x="1251470" y="2696914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円/楕円 987"/>
          <p:cNvSpPr/>
          <p:nvPr/>
        </p:nvSpPr>
        <p:spPr>
          <a:xfrm>
            <a:off x="751955" y="2780271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円/楕円 988"/>
          <p:cNvSpPr/>
          <p:nvPr/>
        </p:nvSpPr>
        <p:spPr>
          <a:xfrm>
            <a:off x="805002" y="2608186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" name="円/楕円 989"/>
          <p:cNvSpPr/>
          <p:nvPr/>
        </p:nvSpPr>
        <p:spPr>
          <a:xfrm>
            <a:off x="1308537" y="2837336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円/楕円 990"/>
          <p:cNvSpPr/>
          <p:nvPr/>
        </p:nvSpPr>
        <p:spPr>
          <a:xfrm>
            <a:off x="1287190" y="2568326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円/楕円 991"/>
          <p:cNvSpPr/>
          <p:nvPr/>
        </p:nvSpPr>
        <p:spPr>
          <a:xfrm>
            <a:off x="311033" y="2633414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円/楕円 992"/>
          <p:cNvSpPr/>
          <p:nvPr/>
        </p:nvSpPr>
        <p:spPr>
          <a:xfrm>
            <a:off x="341195" y="2354933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円/楕円 993"/>
          <p:cNvSpPr/>
          <p:nvPr/>
        </p:nvSpPr>
        <p:spPr>
          <a:xfrm>
            <a:off x="1057342" y="2420020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円/楕円 994"/>
          <p:cNvSpPr/>
          <p:nvPr/>
        </p:nvSpPr>
        <p:spPr>
          <a:xfrm>
            <a:off x="1272818" y="2397223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円/楕円 995"/>
          <p:cNvSpPr/>
          <p:nvPr/>
        </p:nvSpPr>
        <p:spPr>
          <a:xfrm>
            <a:off x="554846" y="2332135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円/楕円 996"/>
          <p:cNvSpPr/>
          <p:nvPr/>
        </p:nvSpPr>
        <p:spPr>
          <a:xfrm>
            <a:off x="1274846" y="2972674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" name="円/楕円 997"/>
          <p:cNvSpPr/>
          <p:nvPr/>
        </p:nvSpPr>
        <p:spPr>
          <a:xfrm>
            <a:off x="1183234" y="3003873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円/楕円 998"/>
          <p:cNvSpPr/>
          <p:nvPr/>
        </p:nvSpPr>
        <p:spPr>
          <a:xfrm>
            <a:off x="354826" y="2953169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円/楕円 999"/>
          <p:cNvSpPr/>
          <p:nvPr/>
        </p:nvSpPr>
        <p:spPr>
          <a:xfrm>
            <a:off x="951056" y="246676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円/楕円 1000"/>
          <p:cNvSpPr/>
          <p:nvPr/>
        </p:nvSpPr>
        <p:spPr>
          <a:xfrm>
            <a:off x="939461" y="2934109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円/楕円 1001"/>
          <p:cNvSpPr/>
          <p:nvPr/>
        </p:nvSpPr>
        <p:spPr>
          <a:xfrm>
            <a:off x="1116559" y="2665387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88" name="直線コネクタ 87"/>
          <p:cNvCxnSpPr/>
          <p:nvPr/>
        </p:nvCxnSpPr>
        <p:spPr>
          <a:xfrm>
            <a:off x="1634481" y="3424114"/>
            <a:ext cx="4296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テキスト ボックス 90"/>
          <p:cNvSpPr txBox="1"/>
          <p:nvPr/>
        </p:nvSpPr>
        <p:spPr>
          <a:xfrm>
            <a:off x="2195736" y="4293096"/>
            <a:ext cx="1654175" cy="7207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ハドロン相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(</a:t>
            </a:r>
            <a:r>
              <a:rPr lang="ja-JP" altLang="en-US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閉じこめ相</a:t>
            </a: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)</a:t>
            </a: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2195736" y="2292226"/>
            <a:ext cx="3759200" cy="4159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クォーク・グルオン・プラズマ</a:t>
            </a:r>
          </a:p>
        </p:txBody>
      </p:sp>
      <p:cxnSp>
        <p:nvCxnSpPr>
          <p:cNvPr id="93" name="直線コネクタ 92"/>
          <p:cNvCxnSpPr/>
          <p:nvPr/>
        </p:nvCxnSpPr>
        <p:spPr>
          <a:xfrm>
            <a:off x="1619672" y="5619220"/>
            <a:ext cx="42964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4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94" y="5733256"/>
            <a:ext cx="163034" cy="261795"/>
          </a:xfrm>
          <a:prstGeom prst="rect">
            <a:avLst/>
          </a:prstGeom>
        </p:spPr>
      </p:pic>
      <p:pic>
        <p:nvPicPr>
          <p:cNvPr id="95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T_c&#10;\end{align*}&lt;/body&gt;&#10;  &lt;fcolor&gt;FFFFFFFF&lt;/fcolor&gt;&#10;  &lt;bcolor&gt;FFFFFFFF&lt;/bcolor&gt;&#10;  &lt;transparent&gt;True&lt;/transparent&gt;&#10;  &lt;resolution&gt;1800&lt;/resolution&gt;&#10;  &lt;imageh&gt;208&lt;/imageh&gt;&#10;  &lt;imagew&gt;22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024" y="3065682"/>
            <a:ext cx="279792" cy="25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4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円弧 93"/>
          <p:cNvSpPr/>
          <p:nvPr/>
        </p:nvSpPr>
        <p:spPr>
          <a:xfrm>
            <a:off x="-1117228" y="3424114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有限温度・密度ＱＣＤ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51520" y="4830266"/>
            <a:ext cx="1152128" cy="83098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 rot="5400000" flipH="1" flipV="1">
            <a:off x="-235371" y="3585245"/>
            <a:ext cx="4335462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sp>
        <p:nvSpPr>
          <p:cNvPr id="6" name="テキスト ボックス 282"/>
          <p:cNvSpPr txBox="1">
            <a:spLocks noChangeArrowheads="1"/>
          </p:cNvSpPr>
          <p:nvPr/>
        </p:nvSpPr>
        <p:spPr bwMode="auto">
          <a:xfrm rot="-5400000">
            <a:off x="1234371" y="1438037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 smtClean="0">
                <a:latin typeface="HGｺﾞｼｯｸE" pitchFamily="49" charset="-128"/>
                <a:ea typeface="HGｺﾞｼｯｸE" pitchFamily="49" charset="-128"/>
              </a:rPr>
              <a:t>温度</a:t>
            </a:r>
          </a:p>
        </p:txBody>
      </p:sp>
      <p:sp>
        <p:nvSpPr>
          <p:cNvPr id="7" name="円/楕円 863"/>
          <p:cNvSpPr>
            <a:spLocks noChangeArrowheads="1"/>
          </p:cNvSpPr>
          <p:nvPr/>
        </p:nvSpPr>
        <p:spPr bwMode="auto">
          <a:xfrm rot="-4990811">
            <a:off x="380735" y="5182360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円/楕円 864"/>
          <p:cNvSpPr/>
          <p:nvPr/>
        </p:nvSpPr>
        <p:spPr>
          <a:xfrm>
            <a:off x="494242" y="5210141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円/楕円 865"/>
          <p:cNvSpPr/>
          <p:nvPr/>
        </p:nvSpPr>
        <p:spPr>
          <a:xfrm>
            <a:off x="449792" y="5300628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円/楕円 867"/>
          <p:cNvSpPr/>
          <p:nvPr/>
        </p:nvSpPr>
        <p:spPr>
          <a:xfrm>
            <a:off x="899592" y="4902274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円/楕円 868"/>
          <p:cNvSpPr/>
          <p:nvPr/>
        </p:nvSpPr>
        <p:spPr>
          <a:xfrm>
            <a:off x="950392" y="4965774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円/楕円 869"/>
          <p:cNvSpPr/>
          <p:nvPr/>
        </p:nvSpPr>
        <p:spPr>
          <a:xfrm>
            <a:off x="1053580" y="4973712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51520" y="3573015"/>
            <a:ext cx="1152128" cy="819473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871"/>
          <p:cNvSpPr>
            <a:spLocks noChangeArrowheads="1"/>
          </p:cNvSpPr>
          <p:nvPr/>
        </p:nvSpPr>
        <p:spPr bwMode="auto">
          <a:xfrm rot="-4990811">
            <a:off x="380735" y="3829281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円/楕円 872"/>
          <p:cNvSpPr/>
          <p:nvPr/>
        </p:nvSpPr>
        <p:spPr>
          <a:xfrm>
            <a:off x="494242" y="3857062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円/楕円 873"/>
          <p:cNvSpPr/>
          <p:nvPr/>
        </p:nvSpPr>
        <p:spPr>
          <a:xfrm>
            <a:off x="449792" y="3947549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円/楕円 874"/>
          <p:cNvSpPr/>
          <p:nvPr/>
        </p:nvSpPr>
        <p:spPr>
          <a:xfrm>
            <a:off x="827584" y="3682082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円/楕円 875"/>
          <p:cNvSpPr/>
          <p:nvPr/>
        </p:nvSpPr>
        <p:spPr>
          <a:xfrm>
            <a:off x="878384" y="3745582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円/楕円 876"/>
          <p:cNvSpPr/>
          <p:nvPr/>
        </p:nvSpPr>
        <p:spPr>
          <a:xfrm>
            <a:off x="981572" y="3753520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円/楕円 877"/>
          <p:cNvSpPr/>
          <p:nvPr/>
        </p:nvSpPr>
        <p:spPr>
          <a:xfrm rot="19629234">
            <a:off x="908333" y="3965821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円/楕円 878"/>
          <p:cNvSpPr/>
          <p:nvPr/>
        </p:nvSpPr>
        <p:spPr>
          <a:xfrm>
            <a:off x="1043271" y="3965821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円/楕円 879"/>
          <p:cNvSpPr/>
          <p:nvPr/>
        </p:nvSpPr>
        <p:spPr>
          <a:xfrm>
            <a:off x="973421" y="4070596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円/楕円 880"/>
          <p:cNvSpPr>
            <a:spLocks noChangeArrowheads="1"/>
          </p:cNvSpPr>
          <p:nvPr/>
        </p:nvSpPr>
        <p:spPr bwMode="auto">
          <a:xfrm rot="-4990811">
            <a:off x="693274" y="4126425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円/楕円 881"/>
          <p:cNvSpPr/>
          <p:nvPr/>
        </p:nvSpPr>
        <p:spPr>
          <a:xfrm>
            <a:off x="806781" y="4154206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円/楕円 882"/>
          <p:cNvSpPr/>
          <p:nvPr/>
        </p:nvSpPr>
        <p:spPr>
          <a:xfrm>
            <a:off x="762331" y="4244693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円/楕円 883"/>
          <p:cNvSpPr/>
          <p:nvPr/>
        </p:nvSpPr>
        <p:spPr>
          <a:xfrm>
            <a:off x="1068115" y="4076328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円/楕円 884"/>
          <p:cNvSpPr/>
          <p:nvPr/>
        </p:nvSpPr>
        <p:spPr>
          <a:xfrm>
            <a:off x="1118915" y="4139828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円/楕円 885"/>
          <p:cNvSpPr/>
          <p:nvPr/>
        </p:nvSpPr>
        <p:spPr>
          <a:xfrm>
            <a:off x="1222103" y="4147766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円/楕円 886"/>
          <p:cNvSpPr/>
          <p:nvPr/>
        </p:nvSpPr>
        <p:spPr>
          <a:xfrm rot="19629234">
            <a:off x="1075497" y="3628874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円/楕円 887"/>
          <p:cNvSpPr/>
          <p:nvPr/>
        </p:nvSpPr>
        <p:spPr>
          <a:xfrm>
            <a:off x="1210435" y="3628874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円/楕円 888"/>
          <p:cNvSpPr/>
          <p:nvPr/>
        </p:nvSpPr>
        <p:spPr>
          <a:xfrm>
            <a:off x="1140585" y="3733649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円/楕円 889"/>
          <p:cNvSpPr>
            <a:spLocks noChangeArrowheads="1"/>
          </p:cNvSpPr>
          <p:nvPr/>
        </p:nvSpPr>
        <p:spPr bwMode="auto">
          <a:xfrm rot="-4990811">
            <a:off x="596759" y="3613257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円/楕円 890"/>
          <p:cNvSpPr/>
          <p:nvPr/>
        </p:nvSpPr>
        <p:spPr>
          <a:xfrm>
            <a:off x="710266" y="3641038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円/楕円 891"/>
          <p:cNvSpPr/>
          <p:nvPr/>
        </p:nvSpPr>
        <p:spPr>
          <a:xfrm>
            <a:off x="665816" y="3731525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円/楕円 892"/>
          <p:cNvSpPr/>
          <p:nvPr/>
        </p:nvSpPr>
        <p:spPr>
          <a:xfrm>
            <a:off x="276027" y="3645024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円/楕円 893"/>
          <p:cNvSpPr/>
          <p:nvPr/>
        </p:nvSpPr>
        <p:spPr>
          <a:xfrm>
            <a:off x="326827" y="3708524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円/楕円 894"/>
          <p:cNvSpPr/>
          <p:nvPr/>
        </p:nvSpPr>
        <p:spPr>
          <a:xfrm>
            <a:off x="430015" y="3716462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円/楕円 895"/>
          <p:cNvSpPr/>
          <p:nvPr/>
        </p:nvSpPr>
        <p:spPr>
          <a:xfrm rot="19629234">
            <a:off x="244139" y="4076282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円/楕円 896"/>
          <p:cNvSpPr/>
          <p:nvPr/>
        </p:nvSpPr>
        <p:spPr>
          <a:xfrm>
            <a:off x="393378" y="4077072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円/楕円 897"/>
          <p:cNvSpPr/>
          <p:nvPr/>
        </p:nvSpPr>
        <p:spPr>
          <a:xfrm>
            <a:off x="323528" y="4181847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円/楕円 898"/>
          <p:cNvSpPr/>
          <p:nvPr/>
        </p:nvSpPr>
        <p:spPr>
          <a:xfrm>
            <a:off x="827584" y="5262314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円/楕円 899"/>
          <p:cNvSpPr/>
          <p:nvPr/>
        </p:nvSpPr>
        <p:spPr>
          <a:xfrm>
            <a:off x="959347" y="532740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円/楕円 900"/>
          <p:cNvSpPr/>
          <p:nvPr/>
        </p:nvSpPr>
        <p:spPr>
          <a:xfrm>
            <a:off x="1026022" y="545598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円/楕円 901"/>
          <p:cNvSpPr/>
          <p:nvPr/>
        </p:nvSpPr>
        <p:spPr>
          <a:xfrm>
            <a:off x="891084" y="545598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円/楕円 902"/>
          <p:cNvSpPr/>
          <p:nvPr/>
        </p:nvSpPr>
        <p:spPr>
          <a:xfrm>
            <a:off x="611380" y="3825230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円/楕円 903"/>
          <p:cNvSpPr/>
          <p:nvPr/>
        </p:nvSpPr>
        <p:spPr>
          <a:xfrm>
            <a:off x="792355" y="4022080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円/楕円 904"/>
          <p:cNvSpPr/>
          <p:nvPr/>
        </p:nvSpPr>
        <p:spPr>
          <a:xfrm>
            <a:off x="676467" y="3985568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円/楕円 905"/>
          <p:cNvSpPr/>
          <p:nvPr/>
        </p:nvSpPr>
        <p:spPr>
          <a:xfrm>
            <a:off x="770130" y="3890318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263406" y="2292226"/>
            <a:ext cx="1140241" cy="813542"/>
          </a:xfrm>
          <a:prstGeom prst="rect">
            <a:avLst/>
          </a:prstGeom>
          <a:solidFill>
            <a:srgbClr val="BBE0E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下矢印 49"/>
          <p:cNvSpPr/>
          <p:nvPr/>
        </p:nvSpPr>
        <p:spPr>
          <a:xfrm flipV="1">
            <a:off x="446460" y="4507135"/>
            <a:ext cx="741164" cy="238125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下矢印 50"/>
          <p:cNvSpPr/>
          <p:nvPr/>
        </p:nvSpPr>
        <p:spPr>
          <a:xfrm flipV="1">
            <a:off x="395536" y="3212976"/>
            <a:ext cx="741164" cy="238125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965"/>
          <p:cNvSpPr/>
          <p:nvPr/>
        </p:nvSpPr>
        <p:spPr>
          <a:xfrm>
            <a:off x="969442" y="2636912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円/楕円 966"/>
          <p:cNvSpPr/>
          <p:nvPr/>
        </p:nvSpPr>
        <p:spPr>
          <a:xfrm>
            <a:off x="899592" y="2741687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円/楕円 967"/>
          <p:cNvSpPr/>
          <p:nvPr/>
        </p:nvSpPr>
        <p:spPr>
          <a:xfrm>
            <a:off x="1045086" y="2810919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円/楕円 968"/>
          <p:cNvSpPr/>
          <p:nvPr/>
        </p:nvSpPr>
        <p:spPr>
          <a:xfrm>
            <a:off x="1148274" y="2818857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円/楕円 970"/>
          <p:cNvSpPr/>
          <p:nvPr/>
        </p:nvSpPr>
        <p:spPr>
          <a:xfrm>
            <a:off x="674600" y="269894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円/楕円 971"/>
          <p:cNvSpPr/>
          <p:nvPr/>
        </p:nvSpPr>
        <p:spPr>
          <a:xfrm>
            <a:off x="630150" y="2789436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円/楕円 972"/>
          <p:cNvSpPr/>
          <p:nvPr/>
        </p:nvSpPr>
        <p:spPr>
          <a:xfrm>
            <a:off x="660174" y="2566823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円/楕円 973"/>
          <p:cNvSpPr/>
          <p:nvPr/>
        </p:nvSpPr>
        <p:spPr>
          <a:xfrm>
            <a:off x="544286" y="2530311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円/楕円 974"/>
          <p:cNvSpPr/>
          <p:nvPr/>
        </p:nvSpPr>
        <p:spPr>
          <a:xfrm>
            <a:off x="637949" y="2435061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円/楕円 975"/>
          <p:cNvSpPr/>
          <p:nvPr/>
        </p:nvSpPr>
        <p:spPr>
          <a:xfrm>
            <a:off x="799689" y="2893936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円/楕円 976"/>
          <p:cNvSpPr/>
          <p:nvPr/>
        </p:nvSpPr>
        <p:spPr>
          <a:xfrm>
            <a:off x="729839" y="299871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円/楕円 977"/>
          <p:cNvSpPr/>
          <p:nvPr/>
        </p:nvSpPr>
        <p:spPr>
          <a:xfrm>
            <a:off x="1136700" y="2482904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円/楕円 978"/>
          <p:cNvSpPr/>
          <p:nvPr/>
        </p:nvSpPr>
        <p:spPr>
          <a:xfrm>
            <a:off x="791580" y="2428180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円/楕円 979"/>
          <p:cNvSpPr/>
          <p:nvPr/>
        </p:nvSpPr>
        <p:spPr>
          <a:xfrm>
            <a:off x="504847" y="2955973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円/楕円 980"/>
          <p:cNvSpPr/>
          <p:nvPr/>
        </p:nvSpPr>
        <p:spPr>
          <a:xfrm>
            <a:off x="357512" y="2478935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円/楕円 981"/>
          <p:cNvSpPr/>
          <p:nvPr/>
        </p:nvSpPr>
        <p:spPr>
          <a:xfrm>
            <a:off x="490421" y="2823847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" name="円/楕円 982"/>
          <p:cNvSpPr/>
          <p:nvPr/>
        </p:nvSpPr>
        <p:spPr>
          <a:xfrm>
            <a:off x="374533" y="2787335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円/楕円 983"/>
          <p:cNvSpPr/>
          <p:nvPr/>
        </p:nvSpPr>
        <p:spPr>
          <a:xfrm>
            <a:off x="468196" y="2692085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円/楕円 984"/>
          <p:cNvSpPr/>
          <p:nvPr/>
        </p:nvSpPr>
        <p:spPr>
          <a:xfrm>
            <a:off x="425334" y="2582384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円/楕円 985"/>
          <p:cNvSpPr/>
          <p:nvPr/>
        </p:nvSpPr>
        <p:spPr>
          <a:xfrm>
            <a:off x="947374" y="2371668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円/楕円 986"/>
          <p:cNvSpPr/>
          <p:nvPr/>
        </p:nvSpPr>
        <p:spPr>
          <a:xfrm>
            <a:off x="1251470" y="2696914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円/楕円 987"/>
          <p:cNvSpPr/>
          <p:nvPr/>
        </p:nvSpPr>
        <p:spPr>
          <a:xfrm>
            <a:off x="751955" y="2780271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円/楕円 988"/>
          <p:cNvSpPr/>
          <p:nvPr/>
        </p:nvSpPr>
        <p:spPr>
          <a:xfrm>
            <a:off x="805002" y="2608186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" name="円/楕円 989"/>
          <p:cNvSpPr/>
          <p:nvPr/>
        </p:nvSpPr>
        <p:spPr>
          <a:xfrm>
            <a:off x="1308537" y="2837336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円/楕円 990"/>
          <p:cNvSpPr/>
          <p:nvPr/>
        </p:nvSpPr>
        <p:spPr>
          <a:xfrm>
            <a:off x="1287190" y="2568326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円/楕円 991"/>
          <p:cNvSpPr/>
          <p:nvPr/>
        </p:nvSpPr>
        <p:spPr>
          <a:xfrm>
            <a:off x="311033" y="2633414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円/楕円 992"/>
          <p:cNvSpPr/>
          <p:nvPr/>
        </p:nvSpPr>
        <p:spPr>
          <a:xfrm>
            <a:off x="341195" y="2354933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円/楕円 993"/>
          <p:cNvSpPr/>
          <p:nvPr/>
        </p:nvSpPr>
        <p:spPr>
          <a:xfrm>
            <a:off x="1057342" y="2420020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円/楕円 994"/>
          <p:cNvSpPr/>
          <p:nvPr/>
        </p:nvSpPr>
        <p:spPr>
          <a:xfrm>
            <a:off x="1272818" y="2397223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円/楕円 995"/>
          <p:cNvSpPr/>
          <p:nvPr/>
        </p:nvSpPr>
        <p:spPr>
          <a:xfrm>
            <a:off x="554846" y="2332135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円/楕円 996"/>
          <p:cNvSpPr/>
          <p:nvPr/>
        </p:nvSpPr>
        <p:spPr>
          <a:xfrm>
            <a:off x="1274846" y="2972674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" name="円/楕円 997"/>
          <p:cNvSpPr/>
          <p:nvPr/>
        </p:nvSpPr>
        <p:spPr>
          <a:xfrm>
            <a:off x="1183234" y="3003873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円/楕円 998"/>
          <p:cNvSpPr/>
          <p:nvPr/>
        </p:nvSpPr>
        <p:spPr>
          <a:xfrm>
            <a:off x="354826" y="2953169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円/楕円 999"/>
          <p:cNvSpPr/>
          <p:nvPr/>
        </p:nvSpPr>
        <p:spPr>
          <a:xfrm>
            <a:off x="951056" y="246676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円/楕円 1000"/>
          <p:cNvSpPr/>
          <p:nvPr/>
        </p:nvSpPr>
        <p:spPr>
          <a:xfrm>
            <a:off x="939461" y="2934109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円/楕円 1001"/>
          <p:cNvSpPr/>
          <p:nvPr/>
        </p:nvSpPr>
        <p:spPr>
          <a:xfrm>
            <a:off x="1116559" y="2665387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88" name="直線コネクタ 87"/>
          <p:cNvCxnSpPr/>
          <p:nvPr/>
        </p:nvCxnSpPr>
        <p:spPr>
          <a:xfrm>
            <a:off x="1634481" y="3424114"/>
            <a:ext cx="4296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9" name="テキスト ボックス 88"/>
          <p:cNvSpPr txBox="1"/>
          <p:nvPr/>
        </p:nvSpPr>
        <p:spPr>
          <a:xfrm>
            <a:off x="2195736" y="4293096"/>
            <a:ext cx="1654175" cy="7207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ハドロン相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(</a:t>
            </a:r>
            <a:r>
              <a:rPr lang="ja-JP" altLang="en-US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閉じこめ相</a:t>
            </a: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)</a:t>
            </a: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2195736" y="2292226"/>
            <a:ext cx="3759200" cy="4159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クォーク・グルオン・プラズマ</a:t>
            </a:r>
          </a:p>
        </p:txBody>
      </p:sp>
      <p:cxnSp>
        <p:nvCxnSpPr>
          <p:cNvPr id="91" name="直線コネクタ 90"/>
          <p:cNvCxnSpPr/>
          <p:nvPr/>
        </p:nvCxnSpPr>
        <p:spPr>
          <a:xfrm>
            <a:off x="1619672" y="5619220"/>
            <a:ext cx="42964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2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94" y="5733256"/>
            <a:ext cx="163034" cy="261795"/>
          </a:xfrm>
          <a:prstGeom prst="rect">
            <a:avLst/>
          </a:prstGeom>
        </p:spPr>
      </p:pic>
      <p:pic>
        <p:nvPicPr>
          <p:cNvPr id="93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T_c&#10;\end{align*}&lt;/body&gt;&#10;  &lt;fcolor&gt;FFFFFFFF&lt;/fcolor&gt;&#10;  &lt;bcolor&gt;FFFFFFFF&lt;/bcolor&gt;&#10;  &lt;transparent&gt;True&lt;/transparent&gt;&#10;  &lt;resolution&gt;1800&lt;/resolution&gt;&#10;  &lt;imageh&gt;208&lt;/imageh&gt;&#10;  &lt;imagew&gt;22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024" y="3065682"/>
            <a:ext cx="279792" cy="259807"/>
          </a:xfrm>
          <a:prstGeom prst="rect">
            <a:avLst/>
          </a:prstGeom>
        </p:spPr>
      </p:pic>
      <p:sp>
        <p:nvSpPr>
          <p:cNvPr id="96" name="テキスト ボックス 283"/>
          <p:cNvSpPr txBox="1">
            <a:spLocks noChangeArrowheads="1"/>
          </p:cNvSpPr>
          <p:nvPr/>
        </p:nvSpPr>
        <p:spPr bwMode="auto">
          <a:xfrm>
            <a:off x="6871994" y="5621214"/>
            <a:ext cx="22365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ｺﾞｼｯｸE" pitchFamily="49" charset="-128"/>
                <a:ea typeface="HGｺﾞｼｯｸE" pitchFamily="49" charset="-128"/>
                <a:cs typeface="+mn-cs"/>
              </a:rPr>
              <a:t>バリオン数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GｺﾞｼｯｸE" pitchFamily="49" charset="-128"/>
              <a:ea typeface="HGｺﾞｼｯｸE" pitchFamily="49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ｺﾞｼｯｸE" pitchFamily="49" charset="-128"/>
                <a:ea typeface="HGｺﾞｼｯｸE" pitchFamily="49" charset="-128"/>
                <a:cs typeface="+mn-cs"/>
              </a:rPr>
              <a:t>化学ポテンシャル</a:t>
            </a:r>
          </a:p>
        </p:txBody>
      </p:sp>
      <p:sp>
        <p:nvSpPr>
          <p:cNvPr id="97" name="正方形/長方形 96"/>
          <p:cNvSpPr/>
          <p:nvPr/>
        </p:nvSpPr>
        <p:spPr>
          <a:xfrm>
            <a:off x="2028096" y="5849814"/>
            <a:ext cx="1152128" cy="83098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8" name="円/楕円 1009"/>
          <p:cNvSpPr/>
          <p:nvPr/>
        </p:nvSpPr>
        <p:spPr>
          <a:xfrm>
            <a:off x="2483768" y="6093296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9" name="円/楕円 1010"/>
          <p:cNvSpPr/>
          <p:nvPr/>
        </p:nvSpPr>
        <p:spPr>
          <a:xfrm>
            <a:off x="2615531" y="6158383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0" name="円/楕円 1011"/>
          <p:cNvSpPr/>
          <p:nvPr/>
        </p:nvSpPr>
        <p:spPr>
          <a:xfrm>
            <a:off x="2682206" y="6286971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1" name="円/楕円 1012"/>
          <p:cNvSpPr/>
          <p:nvPr/>
        </p:nvSpPr>
        <p:spPr>
          <a:xfrm>
            <a:off x="2547268" y="6286971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2" name="下矢印 101"/>
          <p:cNvSpPr/>
          <p:nvPr/>
        </p:nvSpPr>
        <p:spPr>
          <a:xfrm rot="5400000" flipV="1">
            <a:off x="3071491" y="6173342"/>
            <a:ext cx="741164" cy="238125"/>
          </a:xfrm>
          <a:prstGeom prst="downArrow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3" name="正方形/長方形 102"/>
          <p:cNvSpPr/>
          <p:nvPr/>
        </p:nvSpPr>
        <p:spPr>
          <a:xfrm>
            <a:off x="3707904" y="5838378"/>
            <a:ext cx="1152128" cy="83098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4" name="円/楕円 1015"/>
          <p:cNvSpPr/>
          <p:nvPr/>
        </p:nvSpPr>
        <p:spPr>
          <a:xfrm>
            <a:off x="4163576" y="6081860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5" name="円/楕円 1016"/>
          <p:cNvSpPr/>
          <p:nvPr/>
        </p:nvSpPr>
        <p:spPr>
          <a:xfrm>
            <a:off x="4295339" y="6146947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6" name="円/楕円 1017"/>
          <p:cNvSpPr/>
          <p:nvPr/>
        </p:nvSpPr>
        <p:spPr>
          <a:xfrm>
            <a:off x="4362014" y="6275535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7" name="円/楕円 1018"/>
          <p:cNvSpPr/>
          <p:nvPr/>
        </p:nvSpPr>
        <p:spPr>
          <a:xfrm>
            <a:off x="4227076" y="6275535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8" name="円/楕円 1019"/>
          <p:cNvSpPr/>
          <p:nvPr/>
        </p:nvSpPr>
        <p:spPr>
          <a:xfrm>
            <a:off x="4456236" y="6347098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9" name="円/楕円 1020"/>
          <p:cNvSpPr/>
          <p:nvPr/>
        </p:nvSpPr>
        <p:spPr>
          <a:xfrm>
            <a:off x="4587999" y="641218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0" name="円/楕円 1021"/>
          <p:cNvSpPr/>
          <p:nvPr/>
        </p:nvSpPr>
        <p:spPr>
          <a:xfrm>
            <a:off x="4654674" y="654077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1" name="円/楕円 1022"/>
          <p:cNvSpPr/>
          <p:nvPr/>
        </p:nvSpPr>
        <p:spPr>
          <a:xfrm>
            <a:off x="4519736" y="654077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2" name="円/楕円 1023"/>
          <p:cNvSpPr/>
          <p:nvPr/>
        </p:nvSpPr>
        <p:spPr>
          <a:xfrm>
            <a:off x="3808164" y="6234260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3" name="円/楕円 1024"/>
          <p:cNvSpPr/>
          <p:nvPr/>
        </p:nvSpPr>
        <p:spPr>
          <a:xfrm>
            <a:off x="3939927" y="6299347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4" name="円/楕円 1025"/>
          <p:cNvSpPr/>
          <p:nvPr/>
        </p:nvSpPr>
        <p:spPr>
          <a:xfrm>
            <a:off x="4006602" y="6427935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5" name="円/楕円 1026"/>
          <p:cNvSpPr/>
          <p:nvPr/>
        </p:nvSpPr>
        <p:spPr>
          <a:xfrm>
            <a:off x="3871664" y="6427935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6" name="円/楕円 1027"/>
          <p:cNvSpPr/>
          <p:nvPr/>
        </p:nvSpPr>
        <p:spPr>
          <a:xfrm>
            <a:off x="4456236" y="5877272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7" name="円/楕円 1028"/>
          <p:cNvSpPr/>
          <p:nvPr/>
        </p:nvSpPr>
        <p:spPr>
          <a:xfrm>
            <a:off x="4587999" y="594235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8" name="円/楕円 1029"/>
          <p:cNvSpPr/>
          <p:nvPr/>
        </p:nvSpPr>
        <p:spPr>
          <a:xfrm>
            <a:off x="4654674" y="6070947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9" name="円/楕円 1030"/>
          <p:cNvSpPr/>
          <p:nvPr/>
        </p:nvSpPr>
        <p:spPr>
          <a:xfrm>
            <a:off x="4519736" y="6070947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0" name="円/楕円 1031"/>
          <p:cNvSpPr/>
          <p:nvPr/>
        </p:nvSpPr>
        <p:spPr>
          <a:xfrm>
            <a:off x="3851920" y="5877272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1" name="円/楕円 1032"/>
          <p:cNvSpPr/>
          <p:nvPr/>
        </p:nvSpPr>
        <p:spPr>
          <a:xfrm>
            <a:off x="3983683" y="594235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2" name="円/楕円 1033"/>
          <p:cNvSpPr/>
          <p:nvPr/>
        </p:nvSpPr>
        <p:spPr>
          <a:xfrm>
            <a:off x="4050358" y="6070947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3" name="円/楕円 1034"/>
          <p:cNvSpPr/>
          <p:nvPr/>
        </p:nvSpPr>
        <p:spPr>
          <a:xfrm>
            <a:off x="3915420" y="6070947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4" name="円/楕円 1035"/>
          <p:cNvSpPr/>
          <p:nvPr/>
        </p:nvSpPr>
        <p:spPr>
          <a:xfrm>
            <a:off x="4067944" y="6347098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5" name="円/楕円 1036"/>
          <p:cNvSpPr/>
          <p:nvPr/>
        </p:nvSpPr>
        <p:spPr>
          <a:xfrm>
            <a:off x="4199707" y="641218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6" name="円/楕円 1037"/>
          <p:cNvSpPr/>
          <p:nvPr/>
        </p:nvSpPr>
        <p:spPr>
          <a:xfrm>
            <a:off x="4266382" y="654077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7" name="円/楕円 1038"/>
          <p:cNvSpPr/>
          <p:nvPr/>
        </p:nvSpPr>
        <p:spPr>
          <a:xfrm>
            <a:off x="4131444" y="654077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8" name="下矢印 127"/>
          <p:cNvSpPr/>
          <p:nvPr/>
        </p:nvSpPr>
        <p:spPr>
          <a:xfrm rot="5400000" flipV="1">
            <a:off x="4727675" y="6173342"/>
            <a:ext cx="741164" cy="238125"/>
          </a:xfrm>
          <a:prstGeom prst="downArrow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9" name="正方形/長方形 128"/>
          <p:cNvSpPr/>
          <p:nvPr/>
        </p:nvSpPr>
        <p:spPr>
          <a:xfrm>
            <a:off x="5364088" y="5838378"/>
            <a:ext cx="1152128" cy="830982"/>
          </a:xfrm>
          <a:prstGeom prst="rect">
            <a:avLst/>
          </a:prstGeom>
          <a:solidFill>
            <a:srgbClr val="BBE0E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0" name="円/楕円 1042"/>
          <p:cNvSpPr/>
          <p:nvPr/>
        </p:nvSpPr>
        <p:spPr>
          <a:xfrm>
            <a:off x="5951523" y="6146947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1" name="円/楕円 1043"/>
          <p:cNvSpPr/>
          <p:nvPr/>
        </p:nvSpPr>
        <p:spPr>
          <a:xfrm>
            <a:off x="6018198" y="6275535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2" name="円/楕円 1044"/>
          <p:cNvSpPr/>
          <p:nvPr/>
        </p:nvSpPr>
        <p:spPr>
          <a:xfrm>
            <a:off x="6358358" y="6443141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3" name="円/楕円 1046"/>
          <p:cNvSpPr/>
          <p:nvPr/>
        </p:nvSpPr>
        <p:spPr>
          <a:xfrm>
            <a:off x="6244183" y="641218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4" name="円/楕円 1047"/>
          <p:cNvSpPr/>
          <p:nvPr/>
        </p:nvSpPr>
        <p:spPr>
          <a:xfrm>
            <a:off x="5442062" y="6525344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5" name="円/楕円 1048"/>
          <p:cNvSpPr/>
          <p:nvPr/>
        </p:nvSpPr>
        <p:spPr>
          <a:xfrm>
            <a:off x="6175920" y="654077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6" name="円/楕円 1050"/>
          <p:cNvSpPr/>
          <p:nvPr/>
        </p:nvSpPr>
        <p:spPr>
          <a:xfrm>
            <a:off x="5596111" y="6299347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7" name="円/楕円 1051"/>
          <p:cNvSpPr/>
          <p:nvPr/>
        </p:nvSpPr>
        <p:spPr>
          <a:xfrm>
            <a:off x="5662786" y="6427935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8" name="円/楕円 1052"/>
          <p:cNvSpPr/>
          <p:nvPr/>
        </p:nvSpPr>
        <p:spPr>
          <a:xfrm>
            <a:off x="5527848" y="6427935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9" name="円/楕円 1054"/>
          <p:cNvSpPr/>
          <p:nvPr/>
        </p:nvSpPr>
        <p:spPr>
          <a:xfrm>
            <a:off x="6244183" y="594235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0" name="円/楕円 1055"/>
          <p:cNvSpPr/>
          <p:nvPr/>
        </p:nvSpPr>
        <p:spPr>
          <a:xfrm>
            <a:off x="6064858" y="6040194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1" name="円/楕円 1056"/>
          <p:cNvSpPr/>
          <p:nvPr/>
        </p:nvSpPr>
        <p:spPr>
          <a:xfrm>
            <a:off x="6175920" y="6070947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2" name="円/楕円 1058"/>
          <p:cNvSpPr/>
          <p:nvPr/>
        </p:nvSpPr>
        <p:spPr>
          <a:xfrm>
            <a:off x="5639867" y="594235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3" name="円/楕円 1059"/>
          <p:cNvSpPr/>
          <p:nvPr/>
        </p:nvSpPr>
        <p:spPr>
          <a:xfrm>
            <a:off x="5706542" y="6070947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4" name="円/楕円 1060"/>
          <p:cNvSpPr/>
          <p:nvPr/>
        </p:nvSpPr>
        <p:spPr>
          <a:xfrm>
            <a:off x="5571604" y="6070947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5" name="円/楕円 1062"/>
          <p:cNvSpPr/>
          <p:nvPr/>
        </p:nvSpPr>
        <p:spPr>
          <a:xfrm>
            <a:off x="5855891" y="641218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6" name="円/楕円 1063"/>
          <p:cNvSpPr/>
          <p:nvPr/>
        </p:nvSpPr>
        <p:spPr>
          <a:xfrm>
            <a:off x="5922566" y="654077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7" name="円/楕円 1064"/>
          <p:cNvSpPr/>
          <p:nvPr/>
        </p:nvSpPr>
        <p:spPr>
          <a:xfrm>
            <a:off x="5787628" y="654077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148" name="直線矢印コネクタ 147"/>
          <p:cNvCxnSpPr/>
          <p:nvPr/>
        </p:nvCxnSpPr>
        <p:spPr>
          <a:xfrm>
            <a:off x="1799010" y="5624389"/>
            <a:ext cx="6429375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cxnSp>
        <p:nvCxnSpPr>
          <p:cNvPr id="149" name="直線コネクタ 148"/>
          <p:cNvCxnSpPr/>
          <p:nvPr/>
        </p:nvCxnSpPr>
        <p:spPr>
          <a:xfrm>
            <a:off x="4986267" y="5514290"/>
            <a:ext cx="0" cy="407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0" name="円/楕円 1074"/>
          <p:cNvSpPr/>
          <p:nvPr/>
        </p:nvSpPr>
        <p:spPr>
          <a:xfrm>
            <a:off x="5456627" y="5939578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1" name="円/楕円 1075"/>
          <p:cNvSpPr/>
          <p:nvPr/>
        </p:nvSpPr>
        <p:spPr>
          <a:xfrm>
            <a:off x="6170598" y="6427935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2" name="円/楕円 1076"/>
          <p:cNvSpPr/>
          <p:nvPr/>
        </p:nvSpPr>
        <p:spPr>
          <a:xfrm>
            <a:off x="6035660" y="6427935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3" name="円/楕円 1077"/>
          <p:cNvSpPr/>
          <p:nvPr/>
        </p:nvSpPr>
        <p:spPr>
          <a:xfrm>
            <a:off x="6396583" y="656458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4" name="円/楕円 1078"/>
          <p:cNvSpPr/>
          <p:nvPr/>
        </p:nvSpPr>
        <p:spPr>
          <a:xfrm>
            <a:off x="6050741" y="5906241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5" name="円/楕円 1079"/>
          <p:cNvSpPr/>
          <p:nvPr/>
        </p:nvSpPr>
        <p:spPr>
          <a:xfrm>
            <a:off x="5443910" y="633372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6" name="円/楕円 1080"/>
          <p:cNvSpPr/>
          <p:nvPr/>
        </p:nvSpPr>
        <p:spPr>
          <a:xfrm>
            <a:off x="6144801" y="6228838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7" name="円/楕円 1081"/>
          <p:cNvSpPr/>
          <p:nvPr/>
        </p:nvSpPr>
        <p:spPr>
          <a:xfrm>
            <a:off x="5464877" y="617790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8" name="円/楕円 1082"/>
          <p:cNvSpPr/>
          <p:nvPr/>
        </p:nvSpPr>
        <p:spPr>
          <a:xfrm>
            <a:off x="5680248" y="6580335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9" name="円/楕円 1083"/>
          <p:cNvSpPr/>
          <p:nvPr/>
        </p:nvSpPr>
        <p:spPr>
          <a:xfrm>
            <a:off x="6396583" y="609475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0" name="円/楕円 1084"/>
          <p:cNvSpPr/>
          <p:nvPr/>
        </p:nvSpPr>
        <p:spPr>
          <a:xfrm>
            <a:off x="5781848" y="5908610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1" name="円/楕円 1085"/>
          <p:cNvSpPr/>
          <p:nvPr/>
        </p:nvSpPr>
        <p:spPr>
          <a:xfrm>
            <a:off x="6328320" y="6223347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2" name="円/楕円 1086"/>
          <p:cNvSpPr/>
          <p:nvPr/>
        </p:nvSpPr>
        <p:spPr>
          <a:xfrm>
            <a:off x="5792267" y="609475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3" name="円/楕円 1087"/>
          <p:cNvSpPr/>
          <p:nvPr/>
        </p:nvSpPr>
        <p:spPr>
          <a:xfrm>
            <a:off x="5858942" y="6223347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4" name="円/楕円 1088"/>
          <p:cNvSpPr/>
          <p:nvPr/>
        </p:nvSpPr>
        <p:spPr>
          <a:xfrm>
            <a:off x="5724004" y="6223347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5" name="円/楕円 1089"/>
          <p:cNvSpPr/>
          <p:nvPr/>
        </p:nvSpPr>
        <p:spPr>
          <a:xfrm>
            <a:off x="6008291" y="656458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6" name="円/楕円 1090"/>
          <p:cNvSpPr/>
          <p:nvPr/>
        </p:nvSpPr>
        <p:spPr>
          <a:xfrm>
            <a:off x="6396583" y="6318734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7" name="円/楕円 1091"/>
          <p:cNvSpPr/>
          <p:nvPr/>
        </p:nvSpPr>
        <p:spPr>
          <a:xfrm>
            <a:off x="6392490" y="592444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70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\mu_c&#10;\end{align*}&lt;/body&gt;&#10;  &lt;fcolor&gt;FFFFFFFF&lt;/fcolor&gt;&#10;  &lt;bcolor&gt;FFFFFFFF&lt;/bcolor&gt;&#10;  &lt;transparent&gt;True&lt;/transparent&gt;&#10;  &lt;resolution&gt;1800&lt;/resolution&gt;&#10;  &lt;imageh&gt;160&lt;/imageh&gt;&#10;  &lt;imagew&gt;22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935" y="5672424"/>
            <a:ext cx="282290" cy="19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7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018675" y="1596189"/>
            <a:ext cx="61863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Ｑ</a:t>
            </a:r>
            <a:endParaRPr kumimoji="1" lang="en-US" altLang="ja-JP" sz="3600" dirty="0" smtClean="0"/>
          </a:p>
          <a:p>
            <a:r>
              <a:rPr lang="ja-JP" altLang="en-US" sz="3600" dirty="0"/>
              <a:t>物質</a:t>
            </a:r>
            <a:r>
              <a:rPr kumimoji="1" lang="ja-JP" altLang="en-US" sz="3600" dirty="0" smtClean="0"/>
              <a:t>の温度を上げていくと、</a:t>
            </a:r>
            <a:endParaRPr kumimoji="1" lang="en-US" altLang="ja-JP" sz="3600" dirty="0" smtClean="0"/>
          </a:p>
          <a:p>
            <a:r>
              <a:rPr lang="ja-JP" altLang="en-US" sz="3600" dirty="0"/>
              <a:t>何</a:t>
            </a:r>
            <a:r>
              <a:rPr lang="ja-JP" altLang="en-US" sz="3600" dirty="0" smtClean="0"/>
              <a:t>が起こる？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94386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図 9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32374" y="1351150"/>
            <a:ext cx="7675529" cy="4743099"/>
          </a:xfrm>
          <a:prstGeom prst="rect">
            <a:avLst/>
          </a:prstGeom>
        </p:spPr>
      </p:pic>
      <p:sp>
        <p:nvSpPr>
          <p:cNvPr id="94" name="円弧 93"/>
          <p:cNvSpPr/>
          <p:nvPr/>
        </p:nvSpPr>
        <p:spPr>
          <a:xfrm>
            <a:off x="-1117228" y="3424114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有限温度・密度ＱＣＤ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51520" y="4830266"/>
            <a:ext cx="1152128" cy="83098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 rot="5400000" flipH="1" flipV="1">
            <a:off x="-235371" y="3585245"/>
            <a:ext cx="4335462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sp>
        <p:nvSpPr>
          <p:cNvPr id="6" name="テキスト ボックス 282"/>
          <p:cNvSpPr txBox="1">
            <a:spLocks noChangeArrowheads="1"/>
          </p:cNvSpPr>
          <p:nvPr/>
        </p:nvSpPr>
        <p:spPr bwMode="auto">
          <a:xfrm rot="-5400000">
            <a:off x="1234371" y="1438037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 smtClean="0">
                <a:latin typeface="HGｺﾞｼｯｸE" pitchFamily="49" charset="-128"/>
                <a:ea typeface="HGｺﾞｼｯｸE" pitchFamily="49" charset="-128"/>
              </a:rPr>
              <a:t>温度</a:t>
            </a:r>
          </a:p>
        </p:txBody>
      </p:sp>
      <p:sp>
        <p:nvSpPr>
          <p:cNvPr id="7" name="円/楕円 863"/>
          <p:cNvSpPr>
            <a:spLocks noChangeArrowheads="1"/>
          </p:cNvSpPr>
          <p:nvPr/>
        </p:nvSpPr>
        <p:spPr bwMode="auto">
          <a:xfrm rot="-4990811">
            <a:off x="380735" y="5182360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円/楕円 864"/>
          <p:cNvSpPr/>
          <p:nvPr/>
        </p:nvSpPr>
        <p:spPr>
          <a:xfrm>
            <a:off x="494242" y="5210141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円/楕円 865"/>
          <p:cNvSpPr/>
          <p:nvPr/>
        </p:nvSpPr>
        <p:spPr>
          <a:xfrm>
            <a:off x="449792" y="5300628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円/楕円 867"/>
          <p:cNvSpPr/>
          <p:nvPr/>
        </p:nvSpPr>
        <p:spPr>
          <a:xfrm>
            <a:off x="899592" y="4902274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円/楕円 868"/>
          <p:cNvSpPr/>
          <p:nvPr/>
        </p:nvSpPr>
        <p:spPr>
          <a:xfrm>
            <a:off x="950392" y="4965774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円/楕円 869"/>
          <p:cNvSpPr/>
          <p:nvPr/>
        </p:nvSpPr>
        <p:spPr>
          <a:xfrm>
            <a:off x="1053580" y="4973712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51520" y="3573015"/>
            <a:ext cx="1152128" cy="819473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871"/>
          <p:cNvSpPr>
            <a:spLocks noChangeArrowheads="1"/>
          </p:cNvSpPr>
          <p:nvPr/>
        </p:nvSpPr>
        <p:spPr bwMode="auto">
          <a:xfrm rot="-4990811">
            <a:off x="380735" y="3829281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円/楕円 872"/>
          <p:cNvSpPr/>
          <p:nvPr/>
        </p:nvSpPr>
        <p:spPr>
          <a:xfrm>
            <a:off x="494242" y="3857062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円/楕円 873"/>
          <p:cNvSpPr/>
          <p:nvPr/>
        </p:nvSpPr>
        <p:spPr>
          <a:xfrm>
            <a:off x="449792" y="3947549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円/楕円 874"/>
          <p:cNvSpPr/>
          <p:nvPr/>
        </p:nvSpPr>
        <p:spPr>
          <a:xfrm>
            <a:off x="827584" y="3682082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円/楕円 875"/>
          <p:cNvSpPr/>
          <p:nvPr/>
        </p:nvSpPr>
        <p:spPr>
          <a:xfrm>
            <a:off x="878384" y="3745582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円/楕円 876"/>
          <p:cNvSpPr/>
          <p:nvPr/>
        </p:nvSpPr>
        <p:spPr>
          <a:xfrm>
            <a:off x="981572" y="3753520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円/楕円 877"/>
          <p:cNvSpPr/>
          <p:nvPr/>
        </p:nvSpPr>
        <p:spPr>
          <a:xfrm rot="19629234">
            <a:off x="908333" y="3965821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円/楕円 878"/>
          <p:cNvSpPr/>
          <p:nvPr/>
        </p:nvSpPr>
        <p:spPr>
          <a:xfrm>
            <a:off x="1043271" y="3965821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円/楕円 879"/>
          <p:cNvSpPr/>
          <p:nvPr/>
        </p:nvSpPr>
        <p:spPr>
          <a:xfrm>
            <a:off x="973421" y="4070596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円/楕円 880"/>
          <p:cNvSpPr>
            <a:spLocks noChangeArrowheads="1"/>
          </p:cNvSpPr>
          <p:nvPr/>
        </p:nvSpPr>
        <p:spPr bwMode="auto">
          <a:xfrm rot="-4990811">
            <a:off x="693274" y="4126425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円/楕円 881"/>
          <p:cNvSpPr/>
          <p:nvPr/>
        </p:nvSpPr>
        <p:spPr>
          <a:xfrm>
            <a:off x="806781" y="4154206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円/楕円 882"/>
          <p:cNvSpPr/>
          <p:nvPr/>
        </p:nvSpPr>
        <p:spPr>
          <a:xfrm>
            <a:off x="762331" y="4244693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円/楕円 883"/>
          <p:cNvSpPr/>
          <p:nvPr/>
        </p:nvSpPr>
        <p:spPr>
          <a:xfrm>
            <a:off x="1068115" y="4076328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円/楕円 884"/>
          <p:cNvSpPr/>
          <p:nvPr/>
        </p:nvSpPr>
        <p:spPr>
          <a:xfrm>
            <a:off x="1118915" y="4139828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円/楕円 885"/>
          <p:cNvSpPr/>
          <p:nvPr/>
        </p:nvSpPr>
        <p:spPr>
          <a:xfrm>
            <a:off x="1222103" y="4147766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円/楕円 886"/>
          <p:cNvSpPr/>
          <p:nvPr/>
        </p:nvSpPr>
        <p:spPr>
          <a:xfrm rot="19629234">
            <a:off x="1075497" y="3628874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円/楕円 887"/>
          <p:cNvSpPr/>
          <p:nvPr/>
        </p:nvSpPr>
        <p:spPr>
          <a:xfrm>
            <a:off x="1210435" y="3628874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円/楕円 888"/>
          <p:cNvSpPr/>
          <p:nvPr/>
        </p:nvSpPr>
        <p:spPr>
          <a:xfrm>
            <a:off x="1140585" y="3733649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円/楕円 889"/>
          <p:cNvSpPr>
            <a:spLocks noChangeArrowheads="1"/>
          </p:cNvSpPr>
          <p:nvPr/>
        </p:nvSpPr>
        <p:spPr bwMode="auto">
          <a:xfrm rot="-4990811">
            <a:off x="596759" y="3613257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noFill/>
            <a:round/>
            <a:headEnd/>
            <a:tailEnd/>
          </a:ln>
        </p:spPr>
        <p:txBody>
          <a:bodyPr vert="eaVert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円/楕円 890"/>
          <p:cNvSpPr/>
          <p:nvPr/>
        </p:nvSpPr>
        <p:spPr>
          <a:xfrm>
            <a:off x="710266" y="3641038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円/楕円 891"/>
          <p:cNvSpPr/>
          <p:nvPr/>
        </p:nvSpPr>
        <p:spPr>
          <a:xfrm>
            <a:off x="665816" y="3731525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円/楕円 892"/>
          <p:cNvSpPr/>
          <p:nvPr/>
        </p:nvSpPr>
        <p:spPr>
          <a:xfrm>
            <a:off x="276027" y="3645024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円/楕円 893"/>
          <p:cNvSpPr/>
          <p:nvPr/>
        </p:nvSpPr>
        <p:spPr>
          <a:xfrm>
            <a:off x="326827" y="3708524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円/楕円 894"/>
          <p:cNvSpPr/>
          <p:nvPr/>
        </p:nvSpPr>
        <p:spPr>
          <a:xfrm>
            <a:off x="430015" y="3716462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" name="円/楕円 895"/>
          <p:cNvSpPr/>
          <p:nvPr/>
        </p:nvSpPr>
        <p:spPr>
          <a:xfrm rot="19629234">
            <a:off x="244139" y="4076282"/>
            <a:ext cx="263525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円/楕円 896"/>
          <p:cNvSpPr/>
          <p:nvPr/>
        </p:nvSpPr>
        <p:spPr>
          <a:xfrm>
            <a:off x="393378" y="4077072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" name="円/楕円 897"/>
          <p:cNvSpPr/>
          <p:nvPr/>
        </p:nvSpPr>
        <p:spPr>
          <a:xfrm>
            <a:off x="323528" y="4181847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円/楕円 898"/>
          <p:cNvSpPr/>
          <p:nvPr/>
        </p:nvSpPr>
        <p:spPr>
          <a:xfrm>
            <a:off x="827584" y="5262314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円/楕円 899"/>
          <p:cNvSpPr/>
          <p:nvPr/>
        </p:nvSpPr>
        <p:spPr>
          <a:xfrm>
            <a:off x="959347" y="532740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円/楕円 900"/>
          <p:cNvSpPr/>
          <p:nvPr/>
        </p:nvSpPr>
        <p:spPr>
          <a:xfrm>
            <a:off x="1026022" y="545598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円/楕円 901"/>
          <p:cNvSpPr/>
          <p:nvPr/>
        </p:nvSpPr>
        <p:spPr>
          <a:xfrm>
            <a:off x="891084" y="545598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円/楕円 902"/>
          <p:cNvSpPr/>
          <p:nvPr/>
        </p:nvSpPr>
        <p:spPr>
          <a:xfrm>
            <a:off x="611380" y="3825230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" name="円/楕円 903"/>
          <p:cNvSpPr/>
          <p:nvPr/>
        </p:nvSpPr>
        <p:spPr>
          <a:xfrm>
            <a:off x="792355" y="4022080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円/楕円 904"/>
          <p:cNvSpPr/>
          <p:nvPr/>
        </p:nvSpPr>
        <p:spPr>
          <a:xfrm>
            <a:off x="676467" y="3985568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円/楕円 905"/>
          <p:cNvSpPr/>
          <p:nvPr/>
        </p:nvSpPr>
        <p:spPr>
          <a:xfrm>
            <a:off x="770130" y="3890318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263406" y="2292226"/>
            <a:ext cx="1140241" cy="813542"/>
          </a:xfrm>
          <a:prstGeom prst="rect">
            <a:avLst/>
          </a:prstGeom>
          <a:solidFill>
            <a:srgbClr val="BBE0E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下矢印 49"/>
          <p:cNvSpPr/>
          <p:nvPr/>
        </p:nvSpPr>
        <p:spPr>
          <a:xfrm flipV="1">
            <a:off x="446460" y="4507135"/>
            <a:ext cx="741164" cy="238125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下矢印 50"/>
          <p:cNvSpPr/>
          <p:nvPr/>
        </p:nvSpPr>
        <p:spPr>
          <a:xfrm flipV="1">
            <a:off x="395536" y="3212976"/>
            <a:ext cx="741164" cy="238125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965"/>
          <p:cNvSpPr/>
          <p:nvPr/>
        </p:nvSpPr>
        <p:spPr>
          <a:xfrm>
            <a:off x="969442" y="2636912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円/楕円 966"/>
          <p:cNvSpPr/>
          <p:nvPr/>
        </p:nvSpPr>
        <p:spPr>
          <a:xfrm>
            <a:off x="899592" y="2741687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円/楕円 967"/>
          <p:cNvSpPr/>
          <p:nvPr/>
        </p:nvSpPr>
        <p:spPr>
          <a:xfrm>
            <a:off x="1045086" y="2810919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円/楕円 968"/>
          <p:cNvSpPr/>
          <p:nvPr/>
        </p:nvSpPr>
        <p:spPr>
          <a:xfrm>
            <a:off x="1148274" y="2818857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円/楕円 970"/>
          <p:cNvSpPr/>
          <p:nvPr/>
        </p:nvSpPr>
        <p:spPr>
          <a:xfrm>
            <a:off x="674600" y="2698949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円/楕円 971"/>
          <p:cNvSpPr/>
          <p:nvPr/>
        </p:nvSpPr>
        <p:spPr>
          <a:xfrm>
            <a:off x="630150" y="2789436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円/楕円 972"/>
          <p:cNvSpPr/>
          <p:nvPr/>
        </p:nvSpPr>
        <p:spPr>
          <a:xfrm>
            <a:off x="660174" y="2566823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円/楕円 973"/>
          <p:cNvSpPr/>
          <p:nvPr/>
        </p:nvSpPr>
        <p:spPr>
          <a:xfrm>
            <a:off x="544286" y="2530311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円/楕円 974"/>
          <p:cNvSpPr/>
          <p:nvPr/>
        </p:nvSpPr>
        <p:spPr>
          <a:xfrm>
            <a:off x="637949" y="2435061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円/楕円 975"/>
          <p:cNvSpPr/>
          <p:nvPr/>
        </p:nvSpPr>
        <p:spPr>
          <a:xfrm>
            <a:off x="799689" y="2893936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円/楕円 976"/>
          <p:cNvSpPr/>
          <p:nvPr/>
        </p:nvSpPr>
        <p:spPr>
          <a:xfrm>
            <a:off x="729839" y="299871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円/楕円 977"/>
          <p:cNvSpPr/>
          <p:nvPr/>
        </p:nvSpPr>
        <p:spPr>
          <a:xfrm>
            <a:off x="1136700" y="2482904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円/楕円 978"/>
          <p:cNvSpPr/>
          <p:nvPr/>
        </p:nvSpPr>
        <p:spPr>
          <a:xfrm>
            <a:off x="791580" y="2428180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円/楕円 979"/>
          <p:cNvSpPr/>
          <p:nvPr/>
        </p:nvSpPr>
        <p:spPr>
          <a:xfrm>
            <a:off x="504847" y="2955973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円/楕円 980"/>
          <p:cNvSpPr/>
          <p:nvPr/>
        </p:nvSpPr>
        <p:spPr>
          <a:xfrm>
            <a:off x="357512" y="2478935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円/楕円 981"/>
          <p:cNvSpPr/>
          <p:nvPr/>
        </p:nvSpPr>
        <p:spPr>
          <a:xfrm>
            <a:off x="490421" y="2823847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8" name="円/楕円 982"/>
          <p:cNvSpPr/>
          <p:nvPr/>
        </p:nvSpPr>
        <p:spPr>
          <a:xfrm>
            <a:off x="374533" y="2787335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円/楕円 983"/>
          <p:cNvSpPr/>
          <p:nvPr/>
        </p:nvSpPr>
        <p:spPr>
          <a:xfrm>
            <a:off x="468196" y="2692085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円/楕円 984"/>
          <p:cNvSpPr/>
          <p:nvPr/>
        </p:nvSpPr>
        <p:spPr>
          <a:xfrm>
            <a:off x="425334" y="2582384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円/楕円 985"/>
          <p:cNvSpPr/>
          <p:nvPr/>
        </p:nvSpPr>
        <p:spPr>
          <a:xfrm>
            <a:off x="947374" y="2371668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円/楕円 986"/>
          <p:cNvSpPr/>
          <p:nvPr/>
        </p:nvSpPr>
        <p:spPr>
          <a:xfrm>
            <a:off x="1251470" y="2696914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円/楕円 987"/>
          <p:cNvSpPr/>
          <p:nvPr/>
        </p:nvSpPr>
        <p:spPr>
          <a:xfrm>
            <a:off x="751955" y="2780271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円/楕円 988"/>
          <p:cNvSpPr/>
          <p:nvPr/>
        </p:nvSpPr>
        <p:spPr>
          <a:xfrm>
            <a:off x="805002" y="2608186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" name="円/楕円 989"/>
          <p:cNvSpPr/>
          <p:nvPr/>
        </p:nvSpPr>
        <p:spPr>
          <a:xfrm>
            <a:off x="1308537" y="2837336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円/楕円 990"/>
          <p:cNvSpPr/>
          <p:nvPr/>
        </p:nvSpPr>
        <p:spPr>
          <a:xfrm>
            <a:off x="1287190" y="2568326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円/楕円 991"/>
          <p:cNvSpPr/>
          <p:nvPr/>
        </p:nvSpPr>
        <p:spPr>
          <a:xfrm>
            <a:off x="311033" y="2633414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円/楕円 992"/>
          <p:cNvSpPr/>
          <p:nvPr/>
        </p:nvSpPr>
        <p:spPr>
          <a:xfrm>
            <a:off x="341195" y="2354933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円/楕円 993"/>
          <p:cNvSpPr/>
          <p:nvPr/>
        </p:nvSpPr>
        <p:spPr>
          <a:xfrm>
            <a:off x="1057342" y="2420020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円/楕円 994"/>
          <p:cNvSpPr/>
          <p:nvPr/>
        </p:nvSpPr>
        <p:spPr>
          <a:xfrm>
            <a:off x="1272818" y="2397223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円/楕円 995"/>
          <p:cNvSpPr/>
          <p:nvPr/>
        </p:nvSpPr>
        <p:spPr>
          <a:xfrm>
            <a:off x="554846" y="2332135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円/楕円 996"/>
          <p:cNvSpPr/>
          <p:nvPr/>
        </p:nvSpPr>
        <p:spPr>
          <a:xfrm>
            <a:off x="1274846" y="2972674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3" name="円/楕円 997"/>
          <p:cNvSpPr/>
          <p:nvPr/>
        </p:nvSpPr>
        <p:spPr>
          <a:xfrm>
            <a:off x="1183234" y="3003873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円/楕円 998"/>
          <p:cNvSpPr/>
          <p:nvPr/>
        </p:nvSpPr>
        <p:spPr>
          <a:xfrm>
            <a:off x="354826" y="2953169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円/楕円 999"/>
          <p:cNvSpPr/>
          <p:nvPr/>
        </p:nvSpPr>
        <p:spPr>
          <a:xfrm>
            <a:off x="951056" y="2466761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円/楕円 1000"/>
          <p:cNvSpPr/>
          <p:nvPr/>
        </p:nvSpPr>
        <p:spPr>
          <a:xfrm>
            <a:off x="939461" y="2934109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円/楕円 1001"/>
          <p:cNvSpPr/>
          <p:nvPr/>
        </p:nvSpPr>
        <p:spPr>
          <a:xfrm>
            <a:off x="1116559" y="2665387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ja-JP" altLang="en-US" kern="0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88" name="直線コネクタ 87"/>
          <p:cNvCxnSpPr/>
          <p:nvPr/>
        </p:nvCxnSpPr>
        <p:spPr>
          <a:xfrm>
            <a:off x="1634481" y="3424114"/>
            <a:ext cx="4296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0" name="テキスト ボックス 89"/>
          <p:cNvSpPr txBox="1"/>
          <p:nvPr/>
        </p:nvSpPr>
        <p:spPr>
          <a:xfrm>
            <a:off x="2195736" y="2292226"/>
            <a:ext cx="3759200" cy="4159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クォーク・グルオン・プラズマ</a:t>
            </a:r>
          </a:p>
        </p:txBody>
      </p:sp>
      <p:cxnSp>
        <p:nvCxnSpPr>
          <p:cNvPr id="91" name="直線コネクタ 90"/>
          <p:cNvCxnSpPr/>
          <p:nvPr/>
        </p:nvCxnSpPr>
        <p:spPr>
          <a:xfrm>
            <a:off x="1619672" y="5619220"/>
            <a:ext cx="42964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2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094" y="5733256"/>
            <a:ext cx="163034" cy="261795"/>
          </a:xfrm>
          <a:prstGeom prst="rect">
            <a:avLst/>
          </a:prstGeom>
        </p:spPr>
      </p:pic>
      <p:pic>
        <p:nvPicPr>
          <p:cNvPr id="93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T_c&#10;\end{align*}&lt;/body&gt;&#10;  &lt;fcolor&gt;FFFFFFFF&lt;/fcolor&gt;&#10;  &lt;bcolor&gt;FFFFFFFF&lt;/bcolor&gt;&#10;  &lt;transparent&gt;True&lt;/transparent&gt;&#10;  &lt;resolution&gt;1800&lt;/resolution&gt;&#10;  &lt;imageh&gt;208&lt;/imageh&gt;&#10;  &lt;imagew&gt;22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024" y="3065682"/>
            <a:ext cx="279792" cy="259807"/>
          </a:xfrm>
          <a:prstGeom prst="rect">
            <a:avLst/>
          </a:prstGeom>
        </p:spPr>
      </p:pic>
      <p:sp>
        <p:nvSpPr>
          <p:cNvPr id="96" name="テキスト ボックス 283"/>
          <p:cNvSpPr txBox="1">
            <a:spLocks noChangeArrowheads="1"/>
          </p:cNvSpPr>
          <p:nvPr/>
        </p:nvSpPr>
        <p:spPr bwMode="auto">
          <a:xfrm>
            <a:off x="6871994" y="5621214"/>
            <a:ext cx="22365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ｺﾞｼｯｸE" pitchFamily="49" charset="-128"/>
                <a:ea typeface="HGｺﾞｼｯｸE" pitchFamily="49" charset="-128"/>
                <a:cs typeface="+mn-cs"/>
              </a:rPr>
              <a:t>バリオン数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GｺﾞｼｯｸE" pitchFamily="49" charset="-128"/>
              <a:ea typeface="HGｺﾞｼｯｸE" pitchFamily="49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ｺﾞｼｯｸE" pitchFamily="49" charset="-128"/>
                <a:ea typeface="HGｺﾞｼｯｸE" pitchFamily="49" charset="-128"/>
                <a:cs typeface="+mn-cs"/>
              </a:rPr>
              <a:t>化学ポテンシャル</a:t>
            </a:r>
          </a:p>
        </p:txBody>
      </p:sp>
      <p:sp>
        <p:nvSpPr>
          <p:cNvPr id="97" name="正方形/長方形 96"/>
          <p:cNvSpPr/>
          <p:nvPr/>
        </p:nvSpPr>
        <p:spPr>
          <a:xfrm>
            <a:off x="2028096" y="5849814"/>
            <a:ext cx="1152128" cy="83098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8" name="円/楕円 1009"/>
          <p:cNvSpPr/>
          <p:nvPr/>
        </p:nvSpPr>
        <p:spPr>
          <a:xfrm>
            <a:off x="2483768" y="6093296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9" name="円/楕円 1010"/>
          <p:cNvSpPr/>
          <p:nvPr/>
        </p:nvSpPr>
        <p:spPr>
          <a:xfrm>
            <a:off x="2615531" y="6158383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0" name="円/楕円 1011"/>
          <p:cNvSpPr/>
          <p:nvPr/>
        </p:nvSpPr>
        <p:spPr>
          <a:xfrm>
            <a:off x="2682206" y="6286971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1" name="円/楕円 1012"/>
          <p:cNvSpPr/>
          <p:nvPr/>
        </p:nvSpPr>
        <p:spPr>
          <a:xfrm>
            <a:off x="2547268" y="6286971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2" name="下矢印 101"/>
          <p:cNvSpPr/>
          <p:nvPr/>
        </p:nvSpPr>
        <p:spPr>
          <a:xfrm rot="5400000" flipV="1">
            <a:off x="3071491" y="6173342"/>
            <a:ext cx="741164" cy="238125"/>
          </a:xfrm>
          <a:prstGeom prst="downArrow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3" name="正方形/長方形 102"/>
          <p:cNvSpPr/>
          <p:nvPr/>
        </p:nvSpPr>
        <p:spPr>
          <a:xfrm>
            <a:off x="3707904" y="5838378"/>
            <a:ext cx="1152128" cy="830982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4" name="円/楕円 1015"/>
          <p:cNvSpPr/>
          <p:nvPr/>
        </p:nvSpPr>
        <p:spPr>
          <a:xfrm>
            <a:off x="4163576" y="6081860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5" name="円/楕円 1016"/>
          <p:cNvSpPr/>
          <p:nvPr/>
        </p:nvSpPr>
        <p:spPr>
          <a:xfrm>
            <a:off x="4295339" y="6146947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6" name="円/楕円 1017"/>
          <p:cNvSpPr/>
          <p:nvPr/>
        </p:nvSpPr>
        <p:spPr>
          <a:xfrm>
            <a:off x="4362014" y="6275535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7" name="円/楕円 1018"/>
          <p:cNvSpPr/>
          <p:nvPr/>
        </p:nvSpPr>
        <p:spPr>
          <a:xfrm>
            <a:off x="4227076" y="6275535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8" name="円/楕円 1019"/>
          <p:cNvSpPr/>
          <p:nvPr/>
        </p:nvSpPr>
        <p:spPr>
          <a:xfrm>
            <a:off x="4456236" y="6347098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9" name="円/楕円 1020"/>
          <p:cNvSpPr/>
          <p:nvPr/>
        </p:nvSpPr>
        <p:spPr>
          <a:xfrm>
            <a:off x="4587999" y="641218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0" name="円/楕円 1021"/>
          <p:cNvSpPr/>
          <p:nvPr/>
        </p:nvSpPr>
        <p:spPr>
          <a:xfrm>
            <a:off x="4654674" y="654077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1" name="円/楕円 1022"/>
          <p:cNvSpPr/>
          <p:nvPr/>
        </p:nvSpPr>
        <p:spPr>
          <a:xfrm>
            <a:off x="4519736" y="654077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2" name="円/楕円 1023"/>
          <p:cNvSpPr/>
          <p:nvPr/>
        </p:nvSpPr>
        <p:spPr>
          <a:xfrm>
            <a:off x="3808164" y="6234260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3" name="円/楕円 1024"/>
          <p:cNvSpPr/>
          <p:nvPr/>
        </p:nvSpPr>
        <p:spPr>
          <a:xfrm>
            <a:off x="3939927" y="6299347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4" name="円/楕円 1025"/>
          <p:cNvSpPr/>
          <p:nvPr/>
        </p:nvSpPr>
        <p:spPr>
          <a:xfrm>
            <a:off x="4006602" y="6427935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5" name="円/楕円 1026"/>
          <p:cNvSpPr/>
          <p:nvPr/>
        </p:nvSpPr>
        <p:spPr>
          <a:xfrm>
            <a:off x="3871664" y="6427935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6" name="円/楕円 1027"/>
          <p:cNvSpPr/>
          <p:nvPr/>
        </p:nvSpPr>
        <p:spPr>
          <a:xfrm>
            <a:off x="4456236" y="5877272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7" name="円/楕円 1028"/>
          <p:cNvSpPr/>
          <p:nvPr/>
        </p:nvSpPr>
        <p:spPr>
          <a:xfrm>
            <a:off x="4587999" y="594235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8" name="円/楕円 1029"/>
          <p:cNvSpPr/>
          <p:nvPr/>
        </p:nvSpPr>
        <p:spPr>
          <a:xfrm>
            <a:off x="4654674" y="6070947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9" name="円/楕円 1030"/>
          <p:cNvSpPr/>
          <p:nvPr/>
        </p:nvSpPr>
        <p:spPr>
          <a:xfrm>
            <a:off x="4519736" y="6070947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0" name="円/楕円 1031"/>
          <p:cNvSpPr/>
          <p:nvPr/>
        </p:nvSpPr>
        <p:spPr>
          <a:xfrm>
            <a:off x="3851920" y="5877272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1" name="円/楕円 1032"/>
          <p:cNvSpPr/>
          <p:nvPr/>
        </p:nvSpPr>
        <p:spPr>
          <a:xfrm>
            <a:off x="3983683" y="594235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2" name="円/楕円 1033"/>
          <p:cNvSpPr/>
          <p:nvPr/>
        </p:nvSpPr>
        <p:spPr>
          <a:xfrm>
            <a:off x="4050358" y="6070947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3" name="円/楕円 1034"/>
          <p:cNvSpPr/>
          <p:nvPr/>
        </p:nvSpPr>
        <p:spPr>
          <a:xfrm>
            <a:off x="3915420" y="6070947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4" name="円/楕円 1035"/>
          <p:cNvSpPr/>
          <p:nvPr/>
        </p:nvSpPr>
        <p:spPr>
          <a:xfrm>
            <a:off x="4067944" y="6347098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5" name="円/楕円 1036"/>
          <p:cNvSpPr/>
          <p:nvPr/>
        </p:nvSpPr>
        <p:spPr>
          <a:xfrm>
            <a:off x="4199707" y="641218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6" name="円/楕円 1037"/>
          <p:cNvSpPr/>
          <p:nvPr/>
        </p:nvSpPr>
        <p:spPr>
          <a:xfrm>
            <a:off x="4266382" y="654077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7" name="円/楕円 1038"/>
          <p:cNvSpPr/>
          <p:nvPr/>
        </p:nvSpPr>
        <p:spPr>
          <a:xfrm>
            <a:off x="4131444" y="654077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8" name="下矢印 127"/>
          <p:cNvSpPr/>
          <p:nvPr/>
        </p:nvSpPr>
        <p:spPr>
          <a:xfrm rot="5400000" flipV="1">
            <a:off x="4727675" y="6173342"/>
            <a:ext cx="741164" cy="238125"/>
          </a:xfrm>
          <a:prstGeom prst="downArrow">
            <a:avLst/>
          </a:prstGeom>
          <a:solidFill>
            <a:srgbClr val="00B0F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9" name="正方形/長方形 128"/>
          <p:cNvSpPr/>
          <p:nvPr/>
        </p:nvSpPr>
        <p:spPr>
          <a:xfrm>
            <a:off x="5364088" y="5838378"/>
            <a:ext cx="1152128" cy="830982"/>
          </a:xfrm>
          <a:prstGeom prst="rect">
            <a:avLst/>
          </a:prstGeom>
          <a:solidFill>
            <a:srgbClr val="BBE0E3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0" name="円/楕円 1042"/>
          <p:cNvSpPr/>
          <p:nvPr/>
        </p:nvSpPr>
        <p:spPr>
          <a:xfrm>
            <a:off x="5951523" y="6146947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1" name="円/楕円 1043"/>
          <p:cNvSpPr/>
          <p:nvPr/>
        </p:nvSpPr>
        <p:spPr>
          <a:xfrm>
            <a:off x="6018198" y="6275535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2" name="円/楕円 1044"/>
          <p:cNvSpPr/>
          <p:nvPr/>
        </p:nvSpPr>
        <p:spPr>
          <a:xfrm>
            <a:off x="6358358" y="6443141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3" name="円/楕円 1046"/>
          <p:cNvSpPr/>
          <p:nvPr/>
        </p:nvSpPr>
        <p:spPr>
          <a:xfrm>
            <a:off x="6244183" y="641218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4" name="円/楕円 1047"/>
          <p:cNvSpPr/>
          <p:nvPr/>
        </p:nvSpPr>
        <p:spPr>
          <a:xfrm>
            <a:off x="5442062" y="6525344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5" name="円/楕円 1048"/>
          <p:cNvSpPr/>
          <p:nvPr/>
        </p:nvSpPr>
        <p:spPr>
          <a:xfrm>
            <a:off x="6175920" y="654077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6" name="円/楕円 1050"/>
          <p:cNvSpPr/>
          <p:nvPr/>
        </p:nvSpPr>
        <p:spPr>
          <a:xfrm>
            <a:off x="5596111" y="6299347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7" name="円/楕円 1051"/>
          <p:cNvSpPr/>
          <p:nvPr/>
        </p:nvSpPr>
        <p:spPr>
          <a:xfrm>
            <a:off x="5662786" y="6427935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8" name="円/楕円 1052"/>
          <p:cNvSpPr/>
          <p:nvPr/>
        </p:nvSpPr>
        <p:spPr>
          <a:xfrm>
            <a:off x="5527848" y="6427935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9" name="円/楕円 1054"/>
          <p:cNvSpPr/>
          <p:nvPr/>
        </p:nvSpPr>
        <p:spPr>
          <a:xfrm>
            <a:off x="6244183" y="594235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0" name="円/楕円 1055"/>
          <p:cNvSpPr/>
          <p:nvPr/>
        </p:nvSpPr>
        <p:spPr>
          <a:xfrm>
            <a:off x="6064858" y="6040194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1" name="円/楕円 1056"/>
          <p:cNvSpPr/>
          <p:nvPr/>
        </p:nvSpPr>
        <p:spPr>
          <a:xfrm>
            <a:off x="6175920" y="6070947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2" name="円/楕円 1058"/>
          <p:cNvSpPr/>
          <p:nvPr/>
        </p:nvSpPr>
        <p:spPr>
          <a:xfrm>
            <a:off x="5639867" y="594235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3" name="円/楕円 1059"/>
          <p:cNvSpPr/>
          <p:nvPr/>
        </p:nvSpPr>
        <p:spPr>
          <a:xfrm>
            <a:off x="5706542" y="6070947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4" name="円/楕円 1060"/>
          <p:cNvSpPr/>
          <p:nvPr/>
        </p:nvSpPr>
        <p:spPr>
          <a:xfrm>
            <a:off x="5571604" y="6070947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5" name="円/楕円 1062"/>
          <p:cNvSpPr/>
          <p:nvPr/>
        </p:nvSpPr>
        <p:spPr>
          <a:xfrm>
            <a:off x="5855891" y="641218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6" name="円/楕円 1063"/>
          <p:cNvSpPr/>
          <p:nvPr/>
        </p:nvSpPr>
        <p:spPr>
          <a:xfrm>
            <a:off x="5922566" y="654077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7" name="円/楕円 1064"/>
          <p:cNvSpPr/>
          <p:nvPr/>
        </p:nvSpPr>
        <p:spPr>
          <a:xfrm>
            <a:off x="5787628" y="6540773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148" name="直線矢印コネクタ 147"/>
          <p:cNvCxnSpPr/>
          <p:nvPr/>
        </p:nvCxnSpPr>
        <p:spPr>
          <a:xfrm>
            <a:off x="1799010" y="5624389"/>
            <a:ext cx="6429375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cxnSp>
        <p:nvCxnSpPr>
          <p:cNvPr id="149" name="直線コネクタ 148"/>
          <p:cNvCxnSpPr/>
          <p:nvPr/>
        </p:nvCxnSpPr>
        <p:spPr>
          <a:xfrm>
            <a:off x="4986267" y="5514290"/>
            <a:ext cx="0" cy="407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0" name="円/楕円 1074"/>
          <p:cNvSpPr/>
          <p:nvPr/>
        </p:nvSpPr>
        <p:spPr>
          <a:xfrm>
            <a:off x="5456627" y="5939578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1" name="円/楕円 1075"/>
          <p:cNvSpPr/>
          <p:nvPr/>
        </p:nvSpPr>
        <p:spPr>
          <a:xfrm>
            <a:off x="6170598" y="6427935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2" name="円/楕円 1076"/>
          <p:cNvSpPr/>
          <p:nvPr/>
        </p:nvSpPr>
        <p:spPr>
          <a:xfrm>
            <a:off x="6035660" y="6427935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3" name="円/楕円 1077"/>
          <p:cNvSpPr/>
          <p:nvPr/>
        </p:nvSpPr>
        <p:spPr>
          <a:xfrm>
            <a:off x="6396583" y="656458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4" name="円/楕円 1078"/>
          <p:cNvSpPr/>
          <p:nvPr/>
        </p:nvSpPr>
        <p:spPr>
          <a:xfrm>
            <a:off x="6050741" y="5906241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5" name="円/楕円 1079"/>
          <p:cNvSpPr/>
          <p:nvPr/>
        </p:nvSpPr>
        <p:spPr>
          <a:xfrm>
            <a:off x="5443910" y="6333724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6" name="円/楕円 1080"/>
          <p:cNvSpPr/>
          <p:nvPr/>
        </p:nvSpPr>
        <p:spPr>
          <a:xfrm>
            <a:off x="6144801" y="6228838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7" name="円/楕円 1081"/>
          <p:cNvSpPr/>
          <p:nvPr/>
        </p:nvSpPr>
        <p:spPr>
          <a:xfrm>
            <a:off x="5464877" y="6177903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8" name="円/楕円 1082"/>
          <p:cNvSpPr/>
          <p:nvPr/>
        </p:nvSpPr>
        <p:spPr>
          <a:xfrm>
            <a:off x="5680248" y="6580335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9" name="円/楕円 1083"/>
          <p:cNvSpPr/>
          <p:nvPr/>
        </p:nvSpPr>
        <p:spPr>
          <a:xfrm>
            <a:off x="6396583" y="609475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0" name="円/楕円 1084"/>
          <p:cNvSpPr/>
          <p:nvPr/>
        </p:nvSpPr>
        <p:spPr>
          <a:xfrm>
            <a:off x="5781848" y="5908610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1" name="円/楕円 1085"/>
          <p:cNvSpPr/>
          <p:nvPr/>
        </p:nvSpPr>
        <p:spPr>
          <a:xfrm>
            <a:off x="6328320" y="6223347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2" name="円/楕円 1086"/>
          <p:cNvSpPr/>
          <p:nvPr/>
        </p:nvSpPr>
        <p:spPr>
          <a:xfrm>
            <a:off x="5792267" y="6094759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3" name="円/楕円 1087"/>
          <p:cNvSpPr/>
          <p:nvPr/>
        </p:nvSpPr>
        <p:spPr>
          <a:xfrm>
            <a:off x="5858942" y="6223347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4" name="円/楕円 1088"/>
          <p:cNvSpPr/>
          <p:nvPr/>
        </p:nvSpPr>
        <p:spPr>
          <a:xfrm>
            <a:off x="5724004" y="6223347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5" name="円/楕円 1089"/>
          <p:cNvSpPr/>
          <p:nvPr/>
        </p:nvSpPr>
        <p:spPr>
          <a:xfrm>
            <a:off x="6008291" y="6564585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6" name="円/楕円 1090"/>
          <p:cNvSpPr/>
          <p:nvPr/>
        </p:nvSpPr>
        <p:spPr>
          <a:xfrm>
            <a:off x="6396583" y="6318734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7" name="円/楕円 1091"/>
          <p:cNvSpPr/>
          <p:nvPr/>
        </p:nvSpPr>
        <p:spPr>
          <a:xfrm>
            <a:off x="6392490" y="592444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170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\mu_c&#10;\end{align*}&lt;/body&gt;&#10;  &lt;fcolor&gt;FFFFFFFF&lt;/fcolor&gt;&#10;  &lt;bcolor&gt;FFFFFFFF&lt;/bcolor&gt;&#10;  &lt;transparent&gt;True&lt;/transparent&gt;&#10;  &lt;resolution&gt;1800&lt;/resolution&gt;&#10;  &lt;imageh&gt;160&lt;/imageh&gt;&#10;  &lt;imagew&gt;22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935" y="5672424"/>
            <a:ext cx="282290" cy="199852"/>
          </a:xfrm>
          <a:prstGeom prst="rect">
            <a:avLst/>
          </a:prstGeom>
        </p:spPr>
      </p:pic>
      <p:sp>
        <p:nvSpPr>
          <p:cNvPr id="169" name="円/楕円 654"/>
          <p:cNvSpPr/>
          <p:nvPr/>
        </p:nvSpPr>
        <p:spPr>
          <a:xfrm>
            <a:off x="2662610" y="5168776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1" name="円/楕円 655"/>
          <p:cNvSpPr/>
          <p:nvPr/>
        </p:nvSpPr>
        <p:spPr>
          <a:xfrm>
            <a:off x="2843585" y="5365626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2" name="円/楕円 656"/>
          <p:cNvSpPr/>
          <p:nvPr/>
        </p:nvSpPr>
        <p:spPr>
          <a:xfrm>
            <a:off x="2727697" y="5329114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3" name="円/楕円 657"/>
          <p:cNvSpPr/>
          <p:nvPr/>
        </p:nvSpPr>
        <p:spPr>
          <a:xfrm>
            <a:off x="2821360" y="5233864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4" name="円/楕円 659"/>
          <p:cNvSpPr/>
          <p:nvPr/>
        </p:nvSpPr>
        <p:spPr>
          <a:xfrm>
            <a:off x="2064122" y="5035525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5" name="円/楕円 666"/>
          <p:cNvSpPr/>
          <p:nvPr/>
        </p:nvSpPr>
        <p:spPr>
          <a:xfrm>
            <a:off x="3586535" y="4846514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6" name="円/楕円 667"/>
          <p:cNvSpPr/>
          <p:nvPr/>
        </p:nvSpPr>
        <p:spPr>
          <a:xfrm>
            <a:off x="3788147" y="5233864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7" name="円/楕円 668"/>
          <p:cNvSpPr/>
          <p:nvPr/>
        </p:nvSpPr>
        <p:spPr>
          <a:xfrm>
            <a:off x="4185022" y="5040189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8" name="円/楕円 681"/>
          <p:cNvSpPr/>
          <p:nvPr/>
        </p:nvSpPr>
        <p:spPr>
          <a:xfrm>
            <a:off x="3919910" y="5298951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9" name="円/楕円 685"/>
          <p:cNvSpPr/>
          <p:nvPr/>
        </p:nvSpPr>
        <p:spPr>
          <a:xfrm>
            <a:off x="3719885" y="5040189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0" name="円/楕円 689"/>
          <p:cNvSpPr/>
          <p:nvPr/>
        </p:nvSpPr>
        <p:spPr>
          <a:xfrm>
            <a:off x="2114922" y="5099025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1" name="円/楕円 700"/>
          <p:cNvSpPr/>
          <p:nvPr/>
        </p:nvSpPr>
        <p:spPr>
          <a:xfrm>
            <a:off x="4383460" y="5105276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2" name="円/楕円 701"/>
          <p:cNvSpPr/>
          <p:nvPr/>
        </p:nvSpPr>
        <p:spPr>
          <a:xfrm>
            <a:off x="4250110" y="5168776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3" name="円/楕円 703"/>
          <p:cNvSpPr/>
          <p:nvPr/>
        </p:nvSpPr>
        <p:spPr>
          <a:xfrm>
            <a:off x="3986585" y="5427539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4" name="円/楕円 704"/>
          <p:cNvSpPr/>
          <p:nvPr/>
        </p:nvSpPr>
        <p:spPr>
          <a:xfrm>
            <a:off x="3851647" y="5427539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5" name="円/楕円 705"/>
          <p:cNvSpPr/>
          <p:nvPr/>
        </p:nvSpPr>
        <p:spPr>
          <a:xfrm>
            <a:off x="2218110" y="5106963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6" name="円/楕円 706"/>
          <p:cNvSpPr/>
          <p:nvPr/>
        </p:nvSpPr>
        <p:spPr>
          <a:xfrm>
            <a:off x="3656385" y="4911601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7" name="円/楕円 707"/>
          <p:cNvSpPr/>
          <p:nvPr/>
        </p:nvSpPr>
        <p:spPr>
          <a:xfrm>
            <a:off x="3788147" y="4956051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8" name="円/楕円 837"/>
          <p:cNvSpPr/>
          <p:nvPr/>
        </p:nvSpPr>
        <p:spPr>
          <a:xfrm>
            <a:off x="4339010" y="5233864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9" name="円/楕円 664"/>
          <p:cNvSpPr>
            <a:spLocks noChangeArrowheads="1"/>
          </p:cNvSpPr>
          <p:nvPr/>
        </p:nvSpPr>
        <p:spPr bwMode="auto">
          <a:xfrm rot="-4990811">
            <a:off x="2199853" y="3973297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0" name="円/楕円 665"/>
          <p:cNvSpPr>
            <a:spLocks noChangeArrowheads="1"/>
          </p:cNvSpPr>
          <p:nvPr/>
        </p:nvSpPr>
        <p:spPr bwMode="auto">
          <a:xfrm rot="5190236">
            <a:off x="2727698" y="3940051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1" name="円/楕円 687"/>
          <p:cNvSpPr/>
          <p:nvPr/>
        </p:nvSpPr>
        <p:spPr>
          <a:xfrm>
            <a:off x="2313360" y="4001078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2" name="円/楕円 691"/>
          <p:cNvSpPr/>
          <p:nvPr/>
        </p:nvSpPr>
        <p:spPr>
          <a:xfrm>
            <a:off x="2821360" y="3940051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3" name="円/楕円 708"/>
          <p:cNvSpPr/>
          <p:nvPr/>
        </p:nvSpPr>
        <p:spPr>
          <a:xfrm>
            <a:off x="2662610" y="4392489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4" name="円/楕円 732"/>
          <p:cNvSpPr/>
          <p:nvPr/>
        </p:nvSpPr>
        <p:spPr>
          <a:xfrm>
            <a:off x="2837235" y="4046414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5" name="円/楕円 735"/>
          <p:cNvSpPr/>
          <p:nvPr/>
        </p:nvSpPr>
        <p:spPr>
          <a:xfrm>
            <a:off x="2268910" y="4091565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6" name="円/楕円 736"/>
          <p:cNvSpPr/>
          <p:nvPr/>
        </p:nvSpPr>
        <p:spPr>
          <a:xfrm>
            <a:off x="2592760" y="4497264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7" name="円/楕円 847"/>
          <p:cNvSpPr/>
          <p:nvPr/>
        </p:nvSpPr>
        <p:spPr>
          <a:xfrm>
            <a:off x="3719885" y="4200401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8" name="円/楕円 848"/>
          <p:cNvSpPr/>
          <p:nvPr/>
        </p:nvSpPr>
        <p:spPr>
          <a:xfrm>
            <a:off x="3919910" y="4265489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9" name="円/楕円 849"/>
          <p:cNvSpPr/>
          <p:nvPr/>
        </p:nvSpPr>
        <p:spPr>
          <a:xfrm>
            <a:off x="3788147" y="4330576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0" name="円/楕円 850"/>
          <p:cNvSpPr/>
          <p:nvPr/>
        </p:nvSpPr>
        <p:spPr>
          <a:xfrm>
            <a:off x="3875460" y="4392489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1" name="円/楕円 851"/>
          <p:cNvSpPr/>
          <p:nvPr/>
        </p:nvSpPr>
        <p:spPr>
          <a:xfrm>
            <a:off x="3256335" y="4005139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2" name="円/楕円 852"/>
          <p:cNvSpPr/>
          <p:nvPr/>
        </p:nvSpPr>
        <p:spPr>
          <a:xfrm>
            <a:off x="3308722" y="4070226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3" name="円/楕円 853"/>
          <p:cNvSpPr/>
          <p:nvPr/>
        </p:nvSpPr>
        <p:spPr>
          <a:xfrm>
            <a:off x="3410322" y="4079751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195736" y="4293096"/>
            <a:ext cx="1654175" cy="7207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ハドロン相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(</a:t>
            </a:r>
            <a:r>
              <a:rPr lang="ja-JP" altLang="en-US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閉じこめ相</a:t>
            </a: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)</a:t>
            </a:r>
          </a:p>
        </p:txBody>
      </p:sp>
      <p:pic>
        <p:nvPicPr>
          <p:cNvPr id="205" name="Picture 23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2" t="13928" r="6606" b="12302"/>
          <a:stretch/>
        </p:blipFill>
        <p:spPr bwMode="auto">
          <a:xfrm rot="21375406">
            <a:off x="382427" y="1148658"/>
            <a:ext cx="2978829" cy="2023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" name="Picture 223" descr="still-1-final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5" t="15627" r="14366" b="12819"/>
          <a:stretch/>
        </p:blipFill>
        <p:spPr bwMode="auto">
          <a:xfrm rot="322826">
            <a:off x="7141443" y="4611121"/>
            <a:ext cx="1883203" cy="2057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7499737" y="474796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中性子星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1895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439042" y="1519644"/>
            <a:ext cx="5293164" cy="4553985"/>
          </a:xfrm>
          <a:prstGeom prst="roundRect">
            <a:avLst>
              <a:gd name="adj" fmla="val 9827"/>
            </a:avLst>
          </a:prstGeom>
          <a:solidFill>
            <a:schemeClr val="accent4">
              <a:shade val="75000"/>
              <a:satMod val="130000"/>
              <a:alpha val="31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水の相図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2367"/>
          <a:stretch/>
        </p:blipFill>
        <p:spPr>
          <a:xfrm>
            <a:off x="789088" y="2150424"/>
            <a:ext cx="4549828" cy="3426905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05745" y="169132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圧力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03175" y="551577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温度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327855" y="3484368"/>
            <a:ext cx="1150858" cy="510778"/>
          </a:xfrm>
          <a:prstGeom prst="wedgeRoundRectCallout">
            <a:avLst>
              <a:gd name="adj1" fmla="val -40482"/>
              <a:gd name="adj2" fmla="val -139621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臨界点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348746" y="182535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+mj-ea"/>
                <a:ea typeface="+mj-ea"/>
              </a:rPr>
              <a:t>超臨界流体</a:t>
            </a:r>
            <a:endParaRPr kumimoji="1" lang="en-US" altLang="ja-JP" sz="2800" dirty="0" smtClean="0">
              <a:latin typeface="+mj-ea"/>
              <a:ea typeface="+mj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815549" y="3078979"/>
            <a:ext cx="352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Inspired by “</a:t>
            </a:r>
            <a:r>
              <a:rPr kumimoji="1" lang="ja-JP" altLang="en-US" dirty="0" smtClean="0"/>
              <a:t>マンションポエム</a:t>
            </a:r>
            <a:r>
              <a:rPr kumimoji="1" lang="en-US" altLang="ja-JP" dirty="0" smtClean="0"/>
              <a:t>”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534805" y="2335036"/>
            <a:ext cx="48013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そこは、液体でもなく、気体でもない。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そして、液体でもあり、気体でもある。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2838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有限温度・密度ＱＣＤ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pic>
        <p:nvPicPr>
          <p:cNvPr id="206" name="図 20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4624" y="1528127"/>
            <a:ext cx="7675529" cy="4743099"/>
          </a:xfrm>
          <a:prstGeom prst="rect">
            <a:avLst/>
          </a:prstGeom>
        </p:spPr>
      </p:pic>
      <p:sp>
        <p:nvSpPr>
          <p:cNvPr id="207" name="円弧 206"/>
          <p:cNvSpPr/>
          <p:nvPr/>
        </p:nvSpPr>
        <p:spPr>
          <a:xfrm>
            <a:off x="-1834978" y="3601091"/>
            <a:ext cx="6096000" cy="4397375"/>
          </a:xfrm>
          <a:prstGeom prst="arc">
            <a:avLst/>
          </a:prstGeom>
          <a:solidFill>
            <a:srgbClr val="99CCFF"/>
          </a:solidFill>
          <a:ln w="9525" cap="flat" cmpd="sng" algn="ctr">
            <a:solidFill>
              <a:srgbClr val="BBE0E3">
                <a:shade val="95000"/>
                <a:satMod val="105000"/>
              </a:srgbClr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208" name="直線矢印コネクタ 207"/>
          <p:cNvCxnSpPr/>
          <p:nvPr/>
        </p:nvCxnSpPr>
        <p:spPr>
          <a:xfrm rot="5400000" flipH="1" flipV="1">
            <a:off x="-953121" y="3762222"/>
            <a:ext cx="4335462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sp>
        <p:nvSpPr>
          <p:cNvPr id="209" name="テキスト ボックス 282"/>
          <p:cNvSpPr txBox="1">
            <a:spLocks noChangeArrowheads="1"/>
          </p:cNvSpPr>
          <p:nvPr/>
        </p:nvSpPr>
        <p:spPr bwMode="auto">
          <a:xfrm rot="16200000">
            <a:off x="516621" y="1615014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 smtClean="0">
                <a:latin typeface="HGｺﾞｼｯｸE" pitchFamily="49" charset="-128"/>
                <a:ea typeface="HGｺﾞｼｯｸE" pitchFamily="49" charset="-128"/>
              </a:rPr>
              <a:t>温度</a:t>
            </a:r>
          </a:p>
        </p:txBody>
      </p:sp>
      <p:cxnSp>
        <p:nvCxnSpPr>
          <p:cNvPr id="210" name="直線コネクタ 209"/>
          <p:cNvCxnSpPr/>
          <p:nvPr/>
        </p:nvCxnSpPr>
        <p:spPr>
          <a:xfrm>
            <a:off x="916731" y="3601091"/>
            <a:ext cx="4296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1" name="テキスト ボックス 210"/>
          <p:cNvSpPr txBox="1"/>
          <p:nvPr/>
        </p:nvSpPr>
        <p:spPr>
          <a:xfrm>
            <a:off x="1477986" y="2469203"/>
            <a:ext cx="3759200" cy="4159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クォーク・グルオン・プラズマ</a:t>
            </a:r>
          </a:p>
        </p:txBody>
      </p:sp>
      <p:cxnSp>
        <p:nvCxnSpPr>
          <p:cNvPr id="212" name="直線コネクタ 211"/>
          <p:cNvCxnSpPr/>
          <p:nvPr/>
        </p:nvCxnSpPr>
        <p:spPr>
          <a:xfrm>
            <a:off x="901922" y="5796197"/>
            <a:ext cx="429641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13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0&#10;\end{align*}&lt;/body&gt;&#10;  &lt;fcolor&gt;FFFFFFFF&lt;/fcolor&gt;&#10;  &lt;bcolor&gt;FFFFFFFF&lt;/bcolor&gt;&#10;  &lt;transparent&gt;True&lt;/transparent&gt;&#10;  &lt;resolution&gt;1800&lt;/resolution&gt;&#10;  &lt;imageh&gt;167&lt;/imageh&gt;&#10;  &lt;imagew&gt;10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4" y="5910233"/>
            <a:ext cx="163034" cy="261795"/>
          </a:xfrm>
          <a:prstGeom prst="rect">
            <a:avLst/>
          </a:prstGeom>
        </p:spPr>
      </p:pic>
      <p:pic>
        <p:nvPicPr>
          <p:cNvPr id="214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T_c&#10;\end{align*}&lt;/body&gt;&#10;  &lt;fcolor&gt;FFFFFFFF&lt;/fcolor&gt;&#10;  &lt;bcolor&gt;FFFFFFFF&lt;/bcolor&gt;&#10;  &lt;transparent&gt;True&lt;/transparent&gt;&#10;  &lt;resolution&gt;1800&lt;/resolution&gt;&#10;  &lt;imageh&gt;208&lt;/imageh&gt;&#10;  &lt;imagew&gt;224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74" y="3242659"/>
            <a:ext cx="279792" cy="259807"/>
          </a:xfrm>
          <a:prstGeom prst="rect">
            <a:avLst/>
          </a:prstGeom>
        </p:spPr>
      </p:pic>
      <p:sp>
        <p:nvSpPr>
          <p:cNvPr id="215" name="テキスト ボックス 283"/>
          <p:cNvSpPr txBox="1">
            <a:spLocks noChangeArrowheads="1"/>
          </p:cNvSpPr>
          <p:nvPr/>
        </p:nvSpPr>
        <p:spPr bwMode="auto">
          <a:xfrm>
            <a:off x="6154244" y="5798191"/>
            <a:ext cx="22365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ｺﾞｼｯｸE" pitchFamily="49" charset="-128"/>
                <a:ea typeface="HGｺﾞｼｯｸE" pitchFamily="49" charset="-128"/>
                <a:cs typeface="+mn-cs"/>
              </a:rPr>
              <a:t>バリオン数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GｺﾞｼｯｸE" pitchFamily="49" charset="-128"/>
              <a:ea typeface="HGｺﾞｼｯｸE" pitchFamily="49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GｺﾞｼｯｸE" pitchFamily="49" charset="-128"/>
                <a:ea typeface="HGｺﾞｼｯｸE" pitchFamily="49" charset="-128"/>
                <a:cs typeface="+mn-cs"/>
              </a:rPr>
              <a:t>化学ポテンシャル</a:t>
            </a:r>
          </a:p>
        </p:txBody>
      </p:sp>
      <p:cxnSp>
        <p:nvCxnSpPr>
          <p:cNvPr id="216" name="直線矢印コネクタ 215"/>
          <p:cNvCxnSpPr/>
          <p:nvPr/>
        </p:nvCxnSpPr>
        <p:spPr>
          <a:xfrm>
            <a:off x="1081260" y="5801366"/>
            <a:ext cx="6429375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tailEnd type="arrow"/>
          </a:ln>
          <a:effectLst/>
        </p:spPr>
      </p:cxnSp>
      <p:cxnSp>
        <p:nvCxnSpPr>
          <p:cNvPr id="217" name="直線コネクタ 216"/>
          <p:cNvCxnSpPr/>
          <p:nvPr/>
        </p:nvCxnSpPr>
        <p:spPr>
          <a:xfrm>
            <a:off x="4268517" y="5691267"/>
            <a:ext cx="0" cy="4075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18" name="TexTeXPicture" descr="&lt;?xml version=&quot;1.0&quot; encoding=&quot;utf-16&quot;?&gt;&#10;&lt;TeXTeX&gt;&#10;  &lt;preamble&gt;\documentclass{jarticle}&#10;\usepackage{amsmath,amssymb,color}&#10;\pagestyle{empty}&#10;\newcommand{\bm}[1]{\mbox{\boldmath$#1$}}&lt;/preamble&gt;&#10;  &lt;body&gt;\begin{align*} &#10;\mu_c&#10;\end{align*}&lt;/body&gt;&#10;  &lt;fcolor&gt;FFFFFFFF&lt;/fcolor&gt;&#10;  &lt;bcolor&gt;FFFFFFFF&lt;/bcolor&gt;&#10;  &lt;transparent&gt;True&lt;/transparent&gt;&#10;  &lt;resolution&gt;1800&lt;/resolution&gt;&#10;  &lt;imageh&gt;160&lt;/imageh&gt;&#10;  &lt;imagew&gt;226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85" y="5849401"/>
            <a:ext cx="282290" cy="199852"/>
          </a:xfrm>
          <a:prstGeom prst="rect">
            <a:avLst/>
          </a:prstGeom>
        </p:spPr>
      </p:pic>
      <p:sp>
        <p:nvSpPr>
          <p:cNvPr id="219" name="円/楕円 654"/>
          <p:cNvSpPr/>
          <p:nvPr/>
        </p:nvSpPr>
        <p:spPr>
          <a:xfrm>
            <a:off x="1944860" y="5345753"/>
            <a:ext cx="330200" cy="323850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0" name="円/楕円 655"/>
          <p:cNvSpPr/>
          <p:nvPr/>
        </p:nvSpPr>
        <p:spPr>
          <a:xfrm>
            <a:off x="2125835" y="5542603"/>
            <a:ext cx="65087" cy="6508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1" name="円/楕円 656"/>
          <p:cNvSpPr/>
          <p:nvPr/>
        </p:nvSpPr>
        <p:spPr>
          <a:xfrm>
            <a:off x="2009947" y="5506091"/>
            <a:ext cx="63500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2" name="円/楕円 657"/>
          <p:cNvSpPr/>
          <p:nvPr/>
        </p:nvSpPr>
        <p:spPr>
          <a:xfrm>
            <a:off x="2103610" y="5410841"/>
            <a:ext cx="66675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3" name="円/楕円 659"/>
          <p:cNvSpPr/>
          <p:nvPr/>
        </p:nvSpPr>
        <p:spPr>
          <a:xfrm>
            <a:off x="1346372" y="5212502"/>
            <a:ext cx="263525" cy="193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4" name="円/楕円 666"/>
          <p:cNvSpPr/>
          <p:nvPr/>
        </p:nvSpPr>
        <p:spPr>
          <a:xfrm>
            <a:off x="2868785" y="5023491"/>
            <a:ext cx="333375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5" name="円/楕円 667"/>
          <p:cNvSpPr/>
          <p:nvPr/>
        </p:nvSpPr>
        <p:spPr>
          <a:xfrm>
            <a:off x="3070397" y="5410841"/>
            <a:ext cx="331788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6" name="円/楕円 668"/>
          <p:cNvSpPr/>
          <p:nvPr/>
        </p:nvSpPr>
        <p:spPr>
          <a:xfrm>
            <a:off x="3467272" y="5217166"/>
            <a:ext cx="330200" cy="322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7" name="円/楕円 681"/>
          <p:cNvSpPr/>
          <p:nvPr/>
        </p:nvSpPr>
        <p:spPr>
          <a:xfrm>
            <a:off x="3202160" y="5475928"/>
            <a:ext cx="66675" cy="63500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8" name="円/楕円 685"/>
          <p:cNvSpPr/>
          <p:nvPr/>
        </p:nvSpPr>
        <p:spPr>
          <a:xfrm>
            <a:off x="3002135" y="5217166"/>
            <a:ext cx="68262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9" name="円/楕円 689"/>
          <p:cNvSpPr/>
          <p:nvPr/>
        </p:nvSpPr>
        <p:spPr>
          <a:xfrm>
            <a:off x="1397172" y="5276002"/>
            <a:ext cx="68263" cy="65088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0" name="円/楕円 700"/>
          <p:cNvSpPr/>
          <p:nvPr/>
        </p:nvSpPr>
        <p:spPr>
          <a:xfrm>
            <a:off x="3665710" y="5282253"/>
            <a:ext cx="66675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1" name="円/楕円 701"/>
          <p:cNvSpPr/>
          <p:nvPr/>
        </p:nvSpPr>
        <p:spPr>
          <a:xfrm>
            <a:off x="3532360" y="5345753"/>
            <a:ext cx="66675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2" name="円/楕円 703"/>
          <p:cNvSpPr/>
          <p:nvPr/>
        </p:nvSpPr>
        <p:spPr>
          <a:xfrm>
            <a:off x="3268835" y="5604516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3" name="円/楕円 704"/>
          <p:cNvSpPr/>
          <p:nvPr/>
        </p:nvSpPr>
        <p:spPr>
          <a:xfrm>
            <a:off x="3133897" y="5604516"/>
            <a:ext cx="68263" cy="65087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4" name="円/楕円 705"/>
          <p:cNvSpPr/>
          <p:nvPr/>
        </p:nvSpPr>
        <p:spPr>
          <a:xfrm>
            <a:off x="1500360" y="5283940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5" name="円/楕円 706"/>
          <p:cNvSpPr/>
          <p:nvPr/>
        </p:nvSpPr>
        <p:spPr>
          <a:xfrm>
            <a:off x="2938635" y="5088578"/>
            <a:ext cx="63500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6" name="円/楕円 707"/>
          <p:cNvSpPr/>
          <p:nvPr/>
        </p:nvSpPr>
        <p:spPr>
          <a:xfrm>
            <a:off x="3070397" y="5133028"/>
            <a:ext cx="63500" cy="65088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7" name="円/楕円 837"/>
          <p:cNvSpPr/>
          <p:nvPr/>
        </p:nvSpPr>
        <p:spPr>
          <a:xfrm>
            <a:off x="3621260" y="5410841"/>
            <a:ext cx="65087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8" name="円/楕円 664"/>
          <p:cNvSpPr>
            <a:spLocks noChangeArrowheads="1"/>
          </p:cNvSpPr>
          <p:nvPr/>
        </p:nvSpPr>
        <p:spPr bwMode="auto">
          <a:xfrm rot="16609189">
            <a:off x="1482103" y="4150274"/>
            <a:ext cx="257175" cy="198438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9" name="円/楕円 665"/>
          <p:cNvSpPr>
            <a:spLocks noChangeArrowheads="1"/>
          </p:cNvSpPr>
          <p:nvPr/>
        </p:nvSpPr>
        <p:spPr bwMode="auto">
          <a:xfrm rot="5190236">
            <a:off x="2009948" y="4117028"/>
            <a:ext cx="258762" cy="198437"/>
          </a:xfrm>
          <a:prstGeom prst="ellipse">
            <a:avLst/>
          </a:prstGeom>
          <a:solidFill>
            <a:srgbClr val="BBE0E3"/>
          </a:solidFill>
          <a:ln w="25400" algn="ctr">
            <a:solidFill>
              <a:srgbClr val="89A4A7"/>
            </a:solidFill>
            <a:round/>
            <a:headEnd/>
            <a:tailEnd/>
          </a:ln>
        </p:spPr>
        <p:txBody>
          <a:bodyPr rot="10800000" vert="eaVert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0" name="円/楕円 687"/>
          <p:cNvSpPr/>
          <p:nvPr/>
        </p:nvSpPr>
        <p:spPr>
          <a:xfrm>
            <a:off x="1595610" y="4178055"/>
            <a:ext cx="68262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1" name="円/楕円 691"/>
          <p:cNvSpPr/>
          <p:nvPr/>
        </p:nvSpPr>
        <p:spPr>
          <a:xfrm>
            <a:off x="2103610" y="4117028"/>
            <a:ext cx="66675" cy="65088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2" name="円/楕円 708"/>
          <p:cNvSpPr/>
          <p:nvPr/>
        </p:nvSpPr>
        <p:spPr>
          <a:xfrm>
            <a:off x="1944860" y="4569466"/>
            <a:ext cx="65087" cy="65087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3" name="円/楕円 732"/>
          <p:cNvSpPr/>
          <p:nvPr/>
        </p:nvSpPr>
        <p:spPr>
          <a:xfrm>
            <a:off x="2119485" y="4223391"/>
            <a:ext cx="65087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4" name="円/楕円 735"/>
          <p:cNvSpPr/>
          <p:nvPr/>
        </p:nvSpPr>
        <p:spPr>
          <a:xfrm>
            <a:off x="1551160" y="4268542"/>
            <a:ext cx="68262" cy="63500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5" name="円/楕円 736"/>
          <p:cNvSpPr/>
          <p:nvPr/>
        </p:nvSpPr>
        <p:spPr>
          <a:xfrm>
            <a:off x="1875010" y="4674241"/>
            <a:ext cx="69850" cy="63500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6" name="円/楕円 847"/>
          <p:cNvSpPr/>
          <p:nvPr/>
        </p:nvSpPr>
        <p:spPr>
          <a:xfrm>
            <a:off x="3002135" y="4377378"/>
            <a:ext cx="331787" cy="320675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7" name="円/楕円 848"/>
          <p:cNvSpPr/>
          <p:nvPr/>
        </p:nvSpPr>
        <p:spPr>
          <a:xfrm>
            <a:off x="3202160" y="4442466"/>
            <a:ext cx="66675" cy="65087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rgbClr val="FF7C8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8" name="円/楕円 849"/>
          <p:cNvSpPr/>
          <p:nvPr/>
        </p:nvSpPr>
        <p:spPr>
          <a:xfrm>
            <a:off x="3070397" y="4507553"/>
            <a:ext cx="63500" cy="61913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rgbClr val="66FF6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9" name="円/楕円 850"/>
          <p:cNvSpPr/>
          <p:nvPr/>
        </p:nvSpPr>
        <p:spPr>
          <a:xfrm>
            <a:off x="3157710" y="4569466"/>
            <a:ext cx="66675" cy="65087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0" name="円/楕円 851"/>
          <p:cNvSpPr/>
          <p:nvPr/>
        </p:nvSpPr>
        <p:spPr>
          <a:xfrm>
            <a:off x="2538585" y="4182116"/>
            <a:ext cx="265112" cy="195262"/>
          </a:xfrm>
          <a:prstGeom prst="ellipse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1" name="円/楕円 852"/>
          <p:cNvSpPr/>
          <p:nvPr/>
        </p:nvSpPr>
        <p:spPr>
          <a:xfrm>
            <a:off x="2590972" y="4247203"/>
            <a:ext cx="66675" cy="66675"/>
          </a:xfrm>
          <a:prstGeom prst="ellipse">
            <a:avLst/>
          </a:prstGeom>
          <a:solidFill>
            <a:srgbClr val="0070C0"/>
          </a:solidFill>
          <a:ln w="12700" cap="flat" cmpd="sng" algn="ctr">
            <a:solidFill>
              <a:srgbClr val="3399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2" name="円/楕円 853"/>
          <p:cNvSpPr/>
          <p:nvPr/>
        </p:nvSpPr>
        <p:spPr>
          <a:xfrm>
            <a:off x="2692572" y="4256728"/>
            <a:ext cx="68263" cy="63500"/>
          </a:xfrm>
          <a:prstGeom prst="ellipse">
            <a:avLst/>
          </a:prstGeom>
          <a:solidFill>
            <a:srgbClr val="000000">
              <a:lumMod val="50000"/>
              <a:lumOff val="50000"/>
            </a:srgbClr>
          </a:solidFill>
          <a:ln w="12700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3" name="テキスト ボックス 252"/>
          <p:cNvSpPr txBox="1"/>
          <p:nvPr/>
        </p:nvSpPr>
        <p:spPr>
          <a:xfrm>
            <a:off x="1477986" y="4470073"/>
            <a:ext cx="1654175" cy="7207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ハドロン相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(</a:t>
            </a:r>
            <a:r>
              <a:rPr lang="ja-JP" altLang="en-US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閉じこめ相</a:t>
            </a:r>
            <a:r>
              <a:rPr lang="en-US" altLang="ja-JP" sz="2000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S明朝E"/>
                <a:ea typeface="HGS明朝E"/>
              </a:rPr>
              <a:t>)</a:t>
            </a:r>
          </a:p>
        </p:txBody>
      </p:sp>
      <p:sp>
        <p:nvSpPr>
          <p:cNvPr id="254" name="フリーフォーム 253"/>
          <p:cNvSpPr/>
          <p:nvPr/>
        </p:nvSpPr>
        <p:spPr>
          <a:xfrm>
            <a:off x="3239210" y="4145495"/>
            <a:ext cx="1038387" cy="1642821"/>
          </a:xfrm>
          <a:custGeom>
            <a:avLst/>
            <a:gdLst>
              <a:gd name="connsiteX0" fmla="*/ 1038387 w 1038387"/>
              <a:gd name="connsiteY0" fmla="*/ 1642821 h 1642821"/>
              <a:gd name="connsiteX1" fmla="*/ 968644 w 1038387"/>
              <a:gd name="connsiteY1" fmla="*/ 1162373 h 1642821"/>
              <a:gd name="connsiteX2" fmla="*/ 743919 w 1038387"/>
              <a:gd name="connsiteY2" fmla="*/ 712922 h 1642821"/>
              <a:gd name="connsiteX3" fmla="*/ 379709 w 1038387"/>
              <a:gd name="connsiteY3" fmla="*/ 294468 h 1642821"/>
              <a:gd name="connsiteX4" fmla="*/ 0 w 1038387"/>
              <a:gd name="connsiteY4" fmla="*/ 0 h 164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8387" h="1642821">
                <a:moveTo>
                  <a:pt x="1038387" y="1642821"/>
                </a:moveTo>
                <a:cubicBezTo>
                  <a:pt x="1028054" y="1480088"/>
                  <a:pt x="1017722" y="1317356"/>
                  <a:pt x="968644" y="1162373"/>
                </a:cubicBezTo>
                <a:cubicBezTo>
                  <a:pt x="919566" y="1007390"/>
                  <a:pt x="842075" y="857573"/>
                  <a:pt x="743919" y="712922"/>
                </a:cubicBezTo>
                <a:cubicBezTo>
                  <a:pt x="645763" y="568271"/>
                  <a:pt x="503695" y="413288"/>
                  <a:pt x="379709" y="294468"/>
                </a:cubicBezTo>
                <a:cubicBezTo>
                  <a:pt x="255723" y="175648"/>
                  <a:pt x="127861" y="87824"/>
                  <a:pt x="0" y="0"/>
                </a:cubicBezTo>
              </a:path>
            </a:pathLst>
          </a:custGeom>
          <a:noFill/>
          <a:ln w="28575" cap="flat" cmpd="sng" algn="ctr">
            <a:solidFill>
              <a:sysClr val="windowText" lastClr="000000"/>
            </a:solidFill>
            <a:prstDash val="solid"/>
            <a:tailEnd type="oval" w="lg" len="lg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HGS明朝E"/>
              <a:cs typeface="+mn-cs"/>
            </a:endParaRPr>
          </a:p>
        </p:txBody>
      </p:sp>
      <p:sp>
        <p:nvSpPr>
          <p:cNvPr id="255" name="テキスト ボックス 254"/>
          <p:cNvSpPr txBox="1"/>
          <p:nvPr/>
        </p:nvSpPr>
        <p:spPr>
          <a:xfrm>
            <a:off x="3268835" y="3536730"/>
            <a:ext cx="1723549" cy="400110"/>
          </a:xfrm>
          <a:prstGeom prst="wedgeRectCallout">
            <a:avLst>
              <a:gd name="adj1" fmla="val -45561"/>
              <a:gd name="adj2" fmla="val 87678"/>
            </a:avLst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GS明朝E"/>
                <a:ea typeface="HGS明朝E"/>
                <a:cs typeface="+mn-cs"/>
              </a:rPr>
              <a:t>ＱＣＤ臨界点</a:t>
            </a:r>
          </a:p>
        </p:txBody>
      </p:sp>
      <p:sp>
        <p:nvSpPr>
          <p:cNvPr id="168" name="テキスト ボックス 167"/>
          <p:cNvSpPr txBox="1"/>
          <p:nvPr/>
        </p:nvSpPr>
        <p:spPr>
          <a:xfrm>
            <a:off x="5628589" y="1904603"/>
            <a:ext cx="3262432" cy="273921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ＱＣＤ臨界点の示唆</a:t>
            </a:r>
            <a:endParaRPr kumimoji="1" lang="en-US" altLang="ja-JP" sz="2400" dirty="0" smtClean="0"/>
          </a:p>
          <a:p>
            <a:r>
              <a:rPr kumimoji="1" lang="en-US" altLang="ja-JP" sz="2000" dirty="0" smtClean="0"/>
              <a:t>1989</a:t>
            </a:r>
            <a:r>
              <a:rPr lang="ja-JP" altLang="en-US" sz="2000" dirty="0"/>
              <a:t> </a:t>
            </a:r>
            <a:r>
              <a:rPr lang="ja-JP" altLang="en-US" sz="2000" dirty="0" smtClean="0"/>
              <a:t>浅川・矢崎</a:t>
            </a:r>
            <a:endParaRPr lang="en-US" altLang="ja-JP" sz="2000" dirty="0" smtClean="0"/>
          </a:p>
          <a:p>
            <a:endParaRPr kumimoji="1" lang="en-US" altLang="ja-JP" sz="2000" dirty="0" smtClean="0"/>
          </a:p>
          <a:p>
            <a:r>
              <a:rPr kumimoji="1" lang="ja-JP" altLang="en-US" sz="2400" dirty="0" smtClean="0"/>
              <a:t>２個目のＱＣＤ臨界点</a:t>
            </a:r>
            <a:endParaRPr kumimoji="1" lang="en-US" altLang="ja-JP" sz="2400" dirty="0"/>
          </a:p>
          <a:p>
            <a:r>
              <a:rPr lang="en-US" altLang="ja-JP" sz="2000" dirty="0" smtClean="0"/>
              <a:t>2002</a:t>
            </a:r>
            <a:r>
              <a:rPr lang="ja-JP" altLang="en-US" sz="2000" dirty="0"/>
              <a:t> </a:t>
            </a:r>
            <a:r>
              <a:rPr kumimoji="1" lang="ja-JP" altLang="en-US" sz="2000" dirty="0" smtClean="0"/>
              <a:t>北沢他</a:t>
            </a:r>
            <a:endParaRPr kumimoji="1" lang="en-US" altLang="ja-JP" sz="2000" dirty="0" smtClean="0"/>
          </a:p>
          <a:p>
            <a:endParaRPr kumimoji="1" lang="en-US" altLang="ja-JP" sz="2000" dirty="0" smtClean="0"/>
          </a:p>
          <a:p>
            <a:r>
              <a:rPr lang="ja-JP" altLang="en-US" sz="2400" dirty="0" smtClean="0"/>
              <a:t>より多数の臨界点</a:t>
            </a:r>
            <a:endParaRPr lang="en-US" altLang="ja-JP" sz="2400" dirty="0" smtClean="0"/>
          </a:p>
          <a:p>
            <a:r>
              <a:rPr kumimoji="1" lang="en-US" altLang="ja-JP" sz="2000" dirty="0" smtClean="0"/>
              <a:t>2006~ </a:t>
            </a:r>
            <a:r>
              <a:rPr kumimoji="1" lang="ja-JP" altLang="en-US" sz="2000" dirty="0" smtClean="0"/>
              <a:t>多数</a:t>
            </a:r>
            <a:endParaRPr kumimoji="1" lang="ja-JP" altLang="en-US" sz="20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4098846" y="4613590"/>
            <a:ext cx="1467068" cy="918504"/>
            <a:chOff x="4098846" y="4613590"/>
            <a:chExt cx="1467068" cy="918504"/>
          </a:xfrm>
        </p:grpSpPr>
        <p:sp>
          <p:nvSpPr>
            <p:cNvPr id="256" name="テキスト ボックス 255"/>
            <p:cNvSpPr txBox="1"/>
            <p:nvPr/>
          </p:nvSpPr>
          <p:spPr>
            <a:xfrm>
              <a:off x="4098846" y="4613590"/>
              <a:ext cx="1467068" cy="400110"/>
            </a:xfrm>
            <a:prstGeom prst="wedgeRectCallout">
              <a:avLst>
                <a:gd name="adj1" fmla="val -35469"/>
                <a:gd name="adj2" fmla="val 126856"/>
              </a:avLst>
            </a:prstGeom>
            <a:blipFill>
              <a:blip r:embed="rId3"/>
              <a:tile tx="0" ty="0" sx="100000" sy="100000" flip="none" algn="tl"/>
            </a:blipFill>
            <a:ln w="19050">
              <a:solidFill>
                <a:srgbClr val="00000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HGS明朝E"/>
                  <a:ea typeface="HGS明朝E"/>
                  <a:cs typeface="+mn-cs"/>
                </a:rPr>
                <a:t>第２臨界点</a:t>
              </a:r>
            </a:p>
          </p:txBody>
        </p:sp>
        <p:sp>
          <p:nvSpPr>
            <p:cNvPr id="257" name="楕円 256"/>
            <p:cNvSpPr>
              <a:spLocks noChangeAspect="1"/>
            </p:cNvSpPr>
            <p:nvPr/>
          </p:nvSpPr>
          <p:spPr>
            <a:xfrm>
              <a:off x="4171567" y="5388094"/>
              <a:ext cx="144000" cy="144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5361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格子ＱＣＤ数値解析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31" b="13024"/>
          <a:stretch/>
        </p:blipFill>
        <p:spPr bwMode="auto">
          <a:xfrm>
            <a:off x="5004048" y="3866743"/>
            <a:ext cx="3636613" cy="2442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newenterprise.allthingsd.com/files/2011/02/BlueGeneQ-275x2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2605437" cy="216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429409" y="1340768"/>
            <a:ext cx="4221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時空を格子化し、</a:t>
            </a:r>
            <a:r>
              <a:rPr lang="ja-JP" altLang="en-US" sz="2400" dirty="0" smtClean="0"/>
              <a:t>数値解析する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9409" y="4449015"/>
            <a:ext cx="38779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注意：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現在の数値解析技術では、</a:t>
            </a:r>
            <a:endParaRPr kumimoji="1" lang="en-US" altLang="ja-JP" sz="2400" dirty="0" smtClean="0"/>
          </a:p>
          <a:p>
            <a:r>
              <a:rPr lang="en-US" altLang="ja-JP" sz="2400" dirty="0" smtClean="0">
                <a:latin typeface="Symbol" pitchFamily="18" charset="2"/>
              </a:rPr>
              <a:t>m</a:t>
            </a:r>
            <a:r>
              <a:rPr lang="en-US" altLang="ja-JP" sz="2400" dirty="0" smtClean="0"/>
              <a:t>=0</a:t>
            </a:r>
            <a:r>
              <a:rPr lang="ja-JP" altLang="en-US" sz="2400" dirty="0" smtClean="0"/>
              <a:t>の解析しかできない</a:t>
            </a:r>
            <a:endParaRPr lang="en-US" altLang="ja-JP" sz="2400" dirty="0" smtClean="0"/>
          </a:p>
          <a:p>
            <a:r>
              <a:rPr kumimoji="1" lang="ja-JP" altLang="en-US" sz="2400" b="1" dirty="0" smtClean="0"/>
              <a:t>「符号問題」</a:t>
            </a:r>
            <a:endParaRPr kumimoji="1" lang="ja-JP" altLang="en-US" sz="2400" b="1" dirty="0"/>
          </a:p>
        </p:txBody>
      </p:sp>
      <p:pic>
        <p:nvPicPr>
          <p:cNvPr id="8" name="Picture 76" descr="lattic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844675"/>
            <a:ext cx="2447925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円/楕円 372"/>
          <p:cNvSpPr/>
          <p:nvPr/>
        </p:nvSpPr>
        <p:spPr>
          <a:xfrm>
            <a:off x="1116060" y="2795349"/>
            <a:ext cx="1007934" cy="883431"/>
          </a:xfrm>
          <a:prstGeom prst="ellipse">
            <a:avLst/>
          </a:prstGeom>
          <a:gradFill flip="none" rotWithShape="1">
            <a:gsLst>
              <a:gs pos="0">
                <a:srgbClr val="0000FF">
                  <a:alpha val="60000"/>
                </a:srgbClr>
              </a:gs>
              <a:gs pos="100000">
                <a:srgbClr val="0000FF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/>
          </a:p>
        </p:txBody>
      </p:sp>
      <p:sp>
        <p:nvSpPr>
          <p:cNvPr id="10" name="円/楕円 373"/>
          <p:cNvSpPr/>
          <p:nvPr/>
        </p:nvSpPr>
        <p:spPr>
          <a:xfrm>
            <a:off x="1512444" y="2184006"/>
            <a:ext cx="1007934" cy="883732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50000"/>
                </a:srgbClr>
              </a:gs>
              <a:gs pos="100000">
                <a:srgbClr val="FF0000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/>
          </a:p>
        </p:txBody>
      </p:sp>
      <p:sp>
        <p:nvSpPr>
          <p:cNvPr id="11" name="円/楕円 374"/>
          <p:cNvSpPr/>
          <p:nvPr/>
        </p:nvSpPr>
        <p:spPr>
          <a:xfrm>
            <a:off x="1908229" y="2795349"/>
            <a:ext cx="1007921" cy="883431"/>
          </a:xfrm>
          <a:prstGeom prst="ellipse">
            <a:avLst/>
          </a:prstGeom>
          <a:gradFill flip="none" rotWithShape="1">
            <a:gsLst>
              <a:gs pos="0">
                <a:srgbClr val="00B050">
                  <a:alpha val="50000"/>
                </a:srgbClr>
              </a:gs>
              <a:gs pos="100000">
                <a:srgbClr val="00B050">
                  <a:alpha val="2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800"/>
          </a:p>
        </p:txBody>
      </p:sp>
      <p:sp>
        <p:nvSpPr>
          <p:cNvPr id="12" name="Line 28"/>
          <p:cNvSpPr>
            <a:spLocks noChangeShapeType="1"/>
          </p:cNvSpPr>
          <p:nvPr/>
        </p:nvSpPr>
        <p:spPr bwMode="auto">
          <a:xfrm>
            <a:off x="3132138" y="1989138"/>
            <a:ext cx="2592387" cy="256771"/>
          </a:xfrm>
          <a:prstGeom prst="line">
            <a:avLst/>
          </a:prstGeom>
          <a:noFill/>
          <a:ln w="1905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3" name="Line 29"/>
          <p:cNvSpPr>
            <a:spLocks noChangeShapeType="1"/>
          </p:cNvSpPr>
          <p:nvPr/>
        </p:nvSpPr>
        <p:spPr bwMode="auto">
          <a:xfrm flipV="1">
            <a:off x="2413000" y="2591984"/>
            <a:ext cx="3384549" cy="1484716"/>
          </a:xfrm>
          <a:prstGeom prst="line">
            <a:avLst/>
          </a:prstGeom>
          <a:noFill/>
          <a:ln w="1905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4" name="Picture 76" descr="lattic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62" y="2245909"/>
            <a:ext cx="3587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正方形/長方形 14"/>
          <p:cNvSpPr/>
          <p:nvPr/>
        </p:nvSpPr>
        <p:spPr>
          <a:xfrm>
            <a:off x="5218795" y="3947865"/>
            <a:ext cx="216024" cy="2304256"/>
          </a:xfrm>
          <a:prstGeom prst="rect">
            <a:avLst/>
          </a:prstGeom>
          <a:solidFill>
            <a:srgbClr val="FF000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15"/>
          <p:cNvSpPr/>
          <p:nvPr/>
        </p:nvSpPr>
        <p:spPr>
          <a:xfrm rot="21211598">
            <a:off x="3950467" y="5300152"/>
            <a:ext cx="1188132" cy="20965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661510" y="1844824"/>
            <a:ext cx="13067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Bluegene</a:t>
            </a:r>
            <a:endParaRPr kumimoji="1" lang="en-US" altLang="ja-JP" sz="2400" dirty="0" smtClean="0"/>
          </a:p>
          <a:p>
            <a:r>
              <a:rPr lang="en-US" altLang="ja-JP" sz="2400" dirty="0" smtClean="0"/>
              <a:t>@KEK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810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431" b="13024"/>
          <a:stretch/>
        </p:blipFill>
        <p:spPr bwMode="auto">
          <a:xfrm>
            <a:off x="1060704" y="1307274"/>
            <a:ext cx="6363805" cy="4274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39011" y="3095401"/>
            <a:ext cx="8084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有限温度・有限密度ＱＣＤは、</a:t>
            </a:r>
            <a:r>
              <a:rPr lang="ja-JP" altLang="en-US" sz="28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理解</a:t>
            </a:r>
            <a:r>
              <a:rPr lang="ja-JP" altLang="en-US" sz="28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可能</a:t>
            </a:r>
            <a:r>
              <a:rPr lang="ja-JP" altLang="en-US" sz="28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なのか。</a:t>
            </a:r>
            <a:endParaRPr lang="en-US" altLang="ja-JP" sz="2800" dirty="0" smtClean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kumimoji="1" lang="ja-JP" altLang="en-US" sz="28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そもそも理解する必要のあるものなのか。</a:t>
            </a:r>
            <a:endParaRPr kumimoji="1" lang="ja-JP" altLang="en-US" sz="28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886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692985" y="3343601"/>
            <a:ext cx="34163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/>
              <a:t>イ</a:t>
            </a:r>
            <a:r>
              <a:rPr kumimoji="1" lang="ja-JP" altLang="en-US" sz="2800" dirty="0" smtClean="0"/>
              <a:t>ヌマエル・カント</a:t>
            </a:r>
            <a:endParaRPr kumimoji="1" lang="en-US" altLang="ja-JP" sz="2800" dirty="0" smtClean="0"/>
          </a:p>
          <a:p>
            <a:pPr algn="ctr"/>
            <a:r>
              <a:rPr kumimoji="1" lang="en-US" altLang="ja-JP" sz="2800" dirty="0" smtClean="0"/>
              <a:t>1781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0310" y="1541994"/>
            <a:ext cx="79816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dirty="0" smtClean="0"/>
              <a:t>ひとたび経験の圏域を超出すれば、</a:t>
            </a:r>
            <a:endParaRPr kumimoji="1" lang="en-US" altLang="ja-JP" sz="3200" dirty="0" smtClean="0"/>
          </a:p>
          <a:p>
            <a:pPr algn="ctr"/>
            <a:r>
              <a:rPr kumimoji="1" lang="ja-JP" altLang="en-US" sz="3200" dirty="0" smtClean="0"/>
              <a:t>経験によって反駁される心配はなくなる。</a:t>
            </a:r>
            <a:endParaRPr kumimoji="1" lang="ja-JP" altLang="en-US" sz="3200" dirty="0"/>
          </a:p>
        </p:txBody>
      </p:sp>
      <p:pic>
        <p:nvPicPr>
          <p:cNvPr id="5122" name="Picture 2" descr="https://upload.wikimedia.org/wikipedia/commons/thumb/8/8a/Kant_Kaliningrad.jpg/200px-Kant_Kaliningr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033" y="3169528"/>
            <a:ext cx="2434635" cy="368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077706" y="4768061"/>
            <a:ext cx="26468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『</a:t>
            </a:r>
            <a:r>
              <a:rPr lang="ja-JP" altLang="en-US" sz="2400" dirty="0" smtClean="0"/>
              <a:t>純粋理性批判</a:t>
            </a:r>
            <a:r>
              <a:rPr lang="en-US" altLang="ja-JP" sz="2400" dirty="0" smtClean="0"/>
              <a:t>』</a:t>
            </a:r>
          </a:p>
          <a:p>
            <a:pPr algn="ctr"/>
            <a:r>
              <a:rPr kumimoji="1" lang="ja-JP" altLang="en-US" sz="2000" dirty="0" smtClean="0"/>
              <a:t>（中山元訳）</a:t>
            </a:r>
            <a:endParaRPr kumimoji="1" lang="ja-JP" altLang="en-US" sz="2000" dirty="0"/>
          </a:p>
        </p:txBody>
      </p:sp>
      <p:sp>
        <p:nvSpPr>
          <p:cNvPr id="3" name="正方形/長方形 2"/>
          <p:cNvSpPr/>
          <p:nvPr/>
        </p:nvSpPr>
        <p:spPr>
          <a:xfrm>
            <a:off x="6810032" y="3169528"/>
            <a:ext cx="740059" cy="3688472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61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046375" y="1238839"/>
            <a:ext cx="634019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dirty="0" smtClean="0"/>
              <a:t>今日の話</a:t>
            </a:r>
            <a:endParaRPr kumimoji="1" lang="en-US" altLang="ja-JP" sz="3200" dirty="0" smtClean="0"/>
          </a:p>
          <a:p>
            <a:pPr algn="ctr"/>
            <a:r>
              <a:rPr kumimoji="1" lang="ja-JP" altLang="en-US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２兆度</a:t>
            </a:r>
            <a:r>
              <a:rPr kumimoji="1" lang="ja-JP" altLang="en-US" sz="4800" dirty="0" smtClean="0"/>
              <a:t>の</a:t>
            </a:r>
            <a:r>
              <a:rPr lang="ja-JP" altLang="en-US" sz="4800" dirty="0"/>
              <a:t>物質</a:t>
            </a:r>
            <a:r>
              <a:rPr lang="ja-JP" altLang="en-US" sz="4800" dirty="0" smtClean="0"/>
              <a:t>を作り、</a:t>
            </a:r>
            <a:endParaRPr lang="en-US" altLang="ja-JP" sz="4800" dirty="0" smtClean="0"/>
          </a:p>
          <a:p>
            <a:pPr algn="ctr"/>
            <a:r>
              <a:rPr kumimoji="1" lang="ja-JP" altLang="en-US" sz="4800" dirty="0" smtClean="0"/>
              <a:t>その性質</a:t>
            </a:r>
            <a:r>
              <a:rPr lang="ja-JP" altLang="en-US" sz="4800" dirty="0" smtClean="0"/>
              <a:t>を探る</a:t>
            </a:r>
            <a:endParaRPr kumimoji="1" lang="ja-JP" altLang="en-US" sz="4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54152" y="4104697"/>
            <a:ext cx="5724644" cy="21852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/>
              <a:t>話のポイント</a:t>
            </a:r>
            <a:endParaRPr kumimoji="1" lang="en-US" altLang="ja-JP" sz="2800" dirty="0" smtClean="0"/>
          </a:p>
          <a:p>
            <a:r>
              <a:rPr lang="ja-JP" altLang="en-US" sz="3600" dirty="0" smtClean="0"/>
              <a:t>①どんな物質ができるの？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②どうやって生成するの？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③どうやって観測するの？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89934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②どうやって生成するの？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2122" y="2550253"/>
            <a:ext cx="75713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Ａ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重イオン衝突実験で作り出します。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41268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相対論的重イオン衝突実験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2" descr="http://legacy.kek.jp/newskek/2002/marapr/photo/CERN-MonBlan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2" b="6160"/>
          <a:stretch/>
        </p:blipFill>
        <p:spPr bwMode="auto">
          <a:xfrm>
            <a:off x="1017224" y="1346661"/>
            <a:ext cx="7030969" cy="551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グループ化 4"/>
          <p:cNvGrpSpPr/>
          <p:nvPr/>
        </p:nvGrpSpPr>
        <p:grpSpPr>
          <a:xfrm>
            <a:off x="349132" y="1632061"/>
            <a:ext cx="3823855" cy="2449487"/>
            <a:chOff x="349132" y="1632061"/>
            <a:chExt cx="3823855" cy="2449487"/>
          </a:xfrm>
        </p:grpSpPr>
        <p:sp>
          <p:nvSpPr>
            <p:cNvPr id="6" name="角丸四角形 5"/>
            <p:cNvSpPr/>
            <p:nvPr/>
          </p:nvSpPr>
          <p:spPr>
            <a:xfrm>
              <a:off x="349132" y="1632061"/>
              <a:ext cx="3823855" cy="244948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56951" y="1759520"/>
              <a:ext cx="19880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b="1" dirty="0" smtClean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</a:rPr>
                <a:t>新粒子探索</a:t>
              </a:r>
              <a:endParaRPr kumimoji="1" lang="ja-JP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円/楕円 7"/>
            <p:cNvSpPr>
              <a:spLocks noChangeAspect="1"/>
            </p:cNvSpPr>
            <p:nvPr/>
          </p:nvSpPr>
          <p:spPr>
            <a:xfrm>
              <a:off x="873224" y="2832374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/楕円 9"/>
            <p:cNvSpPr>
              <a:spLocks noChangeAspect="1"/>
            </p:cNvSpPr>
            <p:nvPr/>
          </p:nvSpPr>
          <p:spPr>
            <a:xfrm>
              <a:off x="3403064" y="2832374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" name="直線矢印コネクタ 9"/>
            <p:cNvCxnSpPr/>
            <p:nvPr/>
          </p:nvCxnSpPr>
          <p:spPr>
            <a:xfrm>
              <a:off x="1130531" y="2904374"/>
              <a:ext cx="809267" cy="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 flipH="1">
              <a:off x="2438400" y="2904374"/>
              <a:ext cx="809267" cy="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11"/>
            <p:cNvSpPr txBox="1"/>
            <p:nvPr/>
          </p:nvSpPr>
          <p:spPr>
            <a:xfrm>
              <a:off x="556951" y="2981741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>
                  <a:solidFill>
                    <a:srgbClr val="FF5050"/>
                  </a:solidFill>
                </a:rPr>
                <a:t>陽子</a:t>
              </a:r>
              <a:endParaRPr kumimoji="1" lang="ja-JP" altLang="en-US" sz="2400" dirty="0">
                <a:solidFill>
                  <a:srgbClr val="FF5050"/>
                </a:solidFill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3074954" y="2981741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>
                  <a:solidFill>
                    <a:srgbClr val="FF5050"/>
                  </a:solidFill>
                </a:rPr>
                <a:t>陽子</a:t>
              </a:r>
              <a:endParaRPr kumimoji="1" lang="ja-JP" altLang="en-US" sz="2400" dirty="0">
                <a:solidFill>
                  <a:srgbClr val="FF5050"/>
                </a:solidFill>
              </a:endParaRPr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1006890" y="6461759"/>
            <a:ext cx="3627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LHC – Large Hadron Collider</a:t>
            </a:r>
            <a:endParaRPr kumimoji="1" lang="ja-JP" altLang="en-US" sz="2400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5098470" y="3829386"/>
            <a:ext cx="3920839" cy="2449487"/>
            <a:chOff x="5098470" y="3829386"/>
            <a:chExt cx="3920839" cy="2449487"/>
          </a:xfrm>
        </p:grpSpPr>
        <p:sp>
          <p:nvSpPr>
            <p:cNvPr id="16" name="角丸四角形 15"/>
            <p:cNvSpPr/>
            <p:nvPr/>
          </p:nvSpPr>
          <p:spPr>
            <a:xfrm>
              <a:off x="5098470" y="3829386"/>
              <a:ext cx="3920839" cy="2449487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6103794" y="3982610"/>
              <a:ext cx="27093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ja-JP" altLang="en-US" sz="28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初期宇宙の生成</a:t>
              </a:r>
              <a:endParaRPr kumimoji="1" lang="ja-JP" altLang="en-US" sz="28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円/楕円 58"/>
            <p:cNvSpPr>
              <a:spLocks noChangeAspect="1"/>
            </p:cNvSpPr>
            <p:nvPr/>
          </p:nvSpPr>
          <p:spPr>
            <a:xfrm>
              <a:off x="8039490" y="5290055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59"/>
            <p:cNvSpPr>
              <a:spLocks noChangeAspect="1"/>
            </p:cNvSpPr>
            <p:nvPr/>
          </p:nvSpPr>
          <p:spPr>
            <a:xfrm>
              <a:off x="8128390" y="5434055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60"/>
            <p:cNvSpPr>
              <a:spLocks noChangeAspect="1"/>
            </p:cNvSpPr>
            <p:nvPr/>
          </p:nvSpPr>
          <p:spPr>
            <a:xfrm>
              <a:off x="8281096" y="5562484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61"/>
            <p:cNvSpPr>
              <a:spLocks noChangeAspect="1"/>
            </p:cNvSpPr>
            <p:nvPr/>
          </p:nvSpPr>
          <p:spPr>
            <a:xfrm>
              <a:off x="8183490" y="5290055"/>
              <a:ext cx="144000" cy="144000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62"/>
            <p:cNvSpPr>
              <a:spLocks noChangeAspect="1"/>
            </p:cNvSpPr>
            <p:nvPr/>
          </p:nvSpPr>
          <p:spPr>
            <a:xfrm>
              <a:off x="8348590" y="5442455"/>
              <a:ext cx="144000" cy="144000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/楕円 63"/>
            <p:cNvSpPr>
              <a:spLocks noChangeAspect="1"/>
            </p:cNvSpPr>
            <p:nvPr/>
          </p:nvSpPr>
          <p:spPr>
            <a:xfrm>
              <a:off x="8395439" y="5563742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/楕円 64"/>
            <p:cNvSpPr>
              <a:spLocks noChangeAspect="1"/>
            </p:cNvSpPr>
            <p:nvPr/>
          </p:nvSpPr>
          <p:spPr>
            <a:xfrm>
              <a:off x="8410609" y="5404156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65"/>
            <p:cNvSpPr>
              <a:spLocks noChangeAspect="1"/>
            </p:cNvSpPr>
            <p:nvPr/>
          </p:nvSpPr>
          <p:spPr>
            <a:xfrm>
              <a:off x="8235666" y="5441007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66"/>
            <p:cNvSpPr>
              <a:spLocks noChangeAspect="1"/>
            </p:cNvSpPr>
            <p:nvPr/>
          </p:nvSpPr>
          <p:spPr>
            <a:xfrm>
              <a:off x="8254716" y="5668237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67"/>
            <p:cNvSpPr>
              <a:spLocks noChangeAspect="1"/>
            </p:cNvSpPr>
            <p:nvPr/>
          </p:nvSpPr>
          <p:spPr>
            <a:xfrm>
              <a:off x="8048569" y="5162838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/楕円 68"/>
            <p:cNvSpPr>
              <a:spLocks noChangeAspect="1"/>
            </p:cNvSpPr>
            <p:nvPr/>
          </p:nvSpPr>
          <p:spPr>
            <a:xfrm>
              <a:off x="8314498" y="5461298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円/楕円 69"/>
            <p:cNvSpPr>
              <a:spLocks noChangeAspect="1"/>
            </p:cNvSpPr>
            <p:nvPr/>
          </p:nvSpPr>
          <p:spPr>
            <a:xfrm>
              <a:off x="8193091" y="5119434"/>
              <a:ext cx="144000" cy="144000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70"/>
            <p:cNvSpPr>
              <a:spLocks noChangeAspect="1"/>
            </p:cNvSpPr>
            <p:nvPr/>
          </p:nvSpPr>
          <p:spPr>
            <a:xfrm>
              <a:off x="8270599" y="5201901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71"/>
            <p:cNvSpPr>
              <a:spLocks noChangeAspect="1"/>
            </p:cNvSpPr>
            <p:nvPr/>
          </p:nvSpPr>
          <p:spPr>
            <a:xfrm>
              <a:off x="8338848" y="5295246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72"/>
            <p:cNvSpPr>
              <a:spLocks noChangeAspect="1"/>
            </p:cNvSpPr>
            <p:nvPr/>
          </p:nvSpPr>
          <p:spPr>
            <a:xfrm>
              <a:off x="8419824" y="5494726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73"/>
            <p:cNvSpPr>
              <a:spLocks noChangeAspect="1"/>
            </p:cNvSpPr>
            <p:nvPr/>
          </p:nvSpPr>
          <p:spPr>
            <a:xfrm>
              <a:off x="7995445" y="5310198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円/楕円 74"/>
            <p:cNvSpPr>
              <a:spLocks noChangeAspect="1"/>
            </p:cNvSpPr>
            <p:nvPr/>
          </p:nvSpPr>
          <p:spPr>
            <a:xfrm>
              <a:off x="8020340" y="5544691"/>
              <a:ext cx="144000" cy="144000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円/楕円 76"/>
            <p:cNvSpPr>
              <a:spLocks noChangeAspect="1"/>
            </p:cNvSpPr>
            <p:nvPr/>
          </p:nvSpPr>
          <p:spPr>
            <a:xfrm>
              <a:off x="8222297" y="5817823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円/楕円 77"/>
            <p:cNvSpPr>
              <a:spLocks noChangeAspect="1"/>
            </p:cNvSpPr>
            <p:nvPr/>
          </p:nvSpPr>
          <p:spPr>
            <a:xfrm>
              <a:off x="8153441" y="5191462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78"/>
            <p:cNvSpPr>
              <a:spLocks noChangeAspect="1"/>
            </p:cNvSpPr>
            <p:nvPr/>
          </p:nvSpPr>
          <p:spPr>
            <a:xfrm>
              <a:off x="8029374" y="5644590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79"/>
            <p:cNvSpPr>
              <a:spLocks noChangeAspect="1"/>
            </p:cNvSpPr>
            <p:nvPr/>
          </p:nvSpPr>
          <p:spPr>
            <a:xfrm>
              <a:off x="8166141" y="5514654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80"/>
            <p:cNvSpPr>
              <a:spLocks noChangeAspect="1"/>
            </p:cNvSpPr>
            <p:nvPr/>
          </p:nvSpPr>
          <p:spPr>
            <a:xfrm>
              <a:off x="8087932" y="5571548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81"/>
            <p:cNvSpPr>
              <a:spLocks noChangeAspect="1"/>
            </p:cNvSpPr>
            <p:nvPr/>
          </p:nvSpPr>
          <p:spPr>
            <a:xfrm>
              <a:off x="8091794" y="5284240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82"/>
            <p:cNvSpPr>
              <a:spLocks noChangeAspect="1"/>
            </p:cNvSpPr>
            <p:nvPr/>
          </p:nvSpPr>
          <p:spPr>
            <a:xfrm>
              <a:off x="8079640" y="5094235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83"/>
            <p:cNvSpPr>
              <a:spLocks noChangeAspect="1"/>
            </p:cNvSpPr>
            <p:nvPr/>
          </p:nvSpPr>
          <p:spPr>
            <a:xfrm>
              <a:off x="7981671" y="5517073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84"/>
            <p:cNvSpPr>
              <a:spLocks noChangeAspect="1"/>
            </p:cNvSpPr>
            <p:nvPr/>
          </p:nvSpPr>
          <p:spPr>
            <a:xfrm>
              <a:off x="8420319" y="5325407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85"/>
            <p:cNvSpPr>
              <a:spLocks noChangeAspect="1"/>
            </p:cNvSpPr>
            <p:nvPr/>
          </p:nvSpPr>
          <p:spPr>
            <a:xfrm>
              <a:off x="8112906" y="5774432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86"/>
            <p:cNvSpPr>
              <a:spLocks noChangeAspect="1"/>
            </p:cNvSpPr>
            <p:nvPr/>
          </p:nvSpPr>
          <p:spPr>
            <a:xfrm>
              <a:off x="8017959" y="5208700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87"/>
            <p:cNvSpPr>
              <a:spLocks noChangeAspect="1"/>
            </p:cNvSpPr>
            <p:nvPr/>
          </p:nvSpPr>
          <p:spPr>
            <a:xfrm>
              <a:off x="8161078" y="5016910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88"/>
            <p:cNvSpPr>
              <a:spLocks noChangeAspect="1"/>
            </p:cNvSpPr>
            <p:nvPr/>
          </p:nvSpPr>
          <p:spPr>
            <a:xfrm>
              <a:off x="8216980" y="5700980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円/楕円 89"/>
            <p:cNvSpPr>
              <a:spLocks noChangeAspect="1"/>
            </p:cNvSpPr>
            <p:nvPr/>
          </p:nvSpPr>
          <p:spPr>
            <a:xfrm>
              <a:off x="8326716" y="5751407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円/楕円 90"/>
            <p:cNvSpPr>
              <a:spLocks noChangeAspect="1"/>
            </p:cNvSpPr>
            <p:nvPr/>
          </p:nvSpPr>
          <p:spPr>
            <a:xfrm>
              <a:off x="8240379" y="5088763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円/楕円 91"/>
            <p:cNvSpPr>
              <a:spLocks noChangeAspect="1"/>
            </p:cNvSpPr>
            <p:nvPr/>
          </p:nvSpPr>
          <p:spPr>
            <a:xfrm>
              <a:off x="8350340" y="5103231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円/楕円 92"/>
            <p:cNvSpPr>
              <a:spLocks noChangeAspect="1"/>
            </p:cNvSpPr>
            <p:nvPr/>
          </p:nvSpPr>
          <p:spPr>
            <a:xfrm>
              <a:off x="8365411" y="5666701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円/楕円 93"/>
            <p:cNvSpPr>
              <a:spLocks noChangeAspect="1"/>
            </p:cNvSpPr>
            <p:nvPr/>
          </p:nvSpPr>
          <p:spPr>
            <a:xfrm>
              <a:off x="7983513" y="5429041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/楕円 94"/>
            <p:cNvSpPr>
              <a:spLocks noChangeAspect="1"/>
            </p:cNvSpPr>
            <p:nvPr/>
          </p:nvSpPr>
          <p:spPr>
            <a:xfrm>
              <a:off x="8402717" y="5210191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円/楕円 95"/>
            <p:cNvSpPr>
              <a:spLocks noChangeAspect="1"/>
            </p:cNvSpPr>
            <p:nvPr/>
          </p:nvSpPr>
          <p:spPr>
            <a:xfrm>
              <a:off x="8063918" y="5698817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円/楕円 96"/>
            <p:cNvSpPr>
              <a:spLocks noChangeAspect="1"/>
            </p:cNvSpPr>
            <p:nvPr/>
          </p:nvSpPr>
          <p:spPr>
            <a:xfrm>
              <a:off x="8248965" y="5316859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右矢印 55"/>
            <p:cNvSpPr/>
            <p:nvPr/>
          </p:nvSpPr>
          <p:spPr>
            <a:xfrm>
              <a:off x="6248565" y="4886621"/>
              <a:ext cx="677348" cy="678597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右矢印 56"/>
            <p:cNvSpPr/>
            <p:nvPr/>
          </p:nvSpPr>
          <p:spPr>
            <a:xfrm flipH="1">
              <a:off x="7190785" y="5161408"/>
              <a:ext cx="692507" cy="678597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円/楕円 98"/>
            <p:cNvSpPr>
              <a:spLocks noChangeAspect="1"/>
            </p:cNvSpPr>
            <p:nvPr/>
          </p:nvSpPr>
          <p:spPr>
            <a:xfrm>
              <a:off x="8057807" y="5492731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円/楕円 99"/>
            <p:cNvSpPr>
              <a:spLocks noChangeAspect="1"/>
            </p:cNvSpPr>
            <p:nvPr/>
          </p:nvSpPr>
          <p:spPr>
            <a:xfrm>
              <a:off x="8170590" y="5614260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100"/>
            <p:cNvSpPr>
              <a:spLocks noChangeAspect="1"/>
            </p:cNvSpPr>
            <p:nvPr/>
          </p:nvSpPr>
          <p:spPr>
            <a:xfrm>
              <a:off x="8058912" y="5402238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101"/>
            <p:cNvSpPr>
              <a:spLocks noChangeAspect="1"/>
            </p:cNvSpPr>
            <p:nvPr/>
          </p:nvSpPr>
          <p:spPr>
            <a:xfrm>
              <a:off x="8180210" y="5724128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円/楕円 102"/>
            <p:cNvSpPr>
              <a:spLocks noChangeAspect="1"/>
            </p:cNvSpPr>
            <p:nvPr/>
          </p:nvSpPr>
          <p:spPr>
            <a:xfrm>
              <a:off x="8318246" y="5365367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円/楕円 103"/>
            <p:cNvSpPr>
              <a:spLocks noChangeAspect="1"/>
            </p:cNvSpPr>
            <p:nvPr/>
          </p:nvSpPr>
          <p:spPr>
            <a:xfrm>
              <a:off x="8172089" y="5354573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104"/>
            <p:cNvSpPr>
              <a:spLocks noChangeAspect="1"/>
            </p:cNvSpPr>
            <p:nvPr/>
          </p:nvSpPr>
          <p:spPr>
            <a:xfrm>
              <a:off x="8355057" y="5342753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105"/>
            <p:cNvSpPr>
              <a:spLocks noChangeAspect="1"/>
            </p:cNvSpPr>
            <p:nvPr/>
          </p:nvSpPr>
          <p:spPr>
            <a:xfrm>
              <a:off x="8157670" y="5118701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106"/>
            <p:cNvSpPr>
              <a:spLocks noChangeAspect="1"/>
            </p:cNvSpPr>
            <p:nvPr/>
          </p:nvSpPr>
          <p:spPr>
            <a:xfrm>
              <a:off x="8270469" y="5027360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/楕円 107"/>
            <p:cNvSpPr>
              <a:spLocks noChangeAspect="1"/>
            </p:cNvSpPr>
            <p:nvPr/>
          </p:nvSpPr>
          <p:spPr>
            <a:xfrm>
              <a:off x="8193106" y="5263942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円/楕円 108"/>
            <p:cNvSpPr>
              <a:spLocks noChangeAspect="1"/>
            </p:cNvSpPr>
            <p:nvPr/>
          </p:nvSpPr>
          <p:spPr>
            <a:xfrm>
              <a:off x="5635701" y="5042025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円/楕円 109"/>
            <p:cNvSpPr>
              <a:spLocks noChangeAspect="1"/>
            </p:cNvSpPr>
            <p:nvPr/>
          </p:nvSpPr>
          <p:spPr>
            <a:xfrm>
              <a:off x="5724601" y="5186025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110"/>
            <p:cNvSpPr>
              <a:spLocks noChangeAspect="1"/>
            </p:cNvSpPr>
            <p:nvPr/>
          </p:nvSpPr>
          <p:spPr>
            <a:xfrm>
              <a:off x="5877307" y="5314454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/楕円 111"/>
            <p:cNvSpPr>
              <a:spLocks noChangeAspect="1"/>
            </p:cNvSpPr>
            <p:nvPr/>
          </p:nvSpPr>
          <p:spPr>
            <a:xfrm>
              <a:off x="5779701" y="5042025"/>
              <a:ext cx="144000" cy="144000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112"/>
            <p:cNvSpPr>
              <a:spLocks noChangeAspect="1"/>
            </p:cNvSpPr>
            <p:nvPr/>
          </p:nvSpPr>
          <p:spPr>
            <a:xfrm>
              <a:off x="5944801" y="5194425"/>
              <a:ext cx="144000" cy="144000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円/楕円 113"/>
            <p:cNvSpPr>
              <a:spLocks noChangeAspect="1"/>
            </p:cNvSpPr>
            <p:nvPr/>
          </p:nvSpPr>
          <p:spPr>
            <a:xfrm>
              <a:off x="5991650" y="5315712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円/楕円 114"/>
            <p:cNvSpPr>
              <a:spLocks noChangeAspect="1"/>
            </p:cNvSpPr>
            <p:nvPr/>
          </p:nvSpPr>
          <p:spPr>
            <a:xfrm>
              <a:off x="6006820" y="5156126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円/楕円 115"/>
            <p:cNvSpPr>
              <a:spLocks noChangeAspect="1"/>
            </p:cNvSpPr>
            <p:nvPr/>
          </p:nvSpPr>
          <p:spPr>
            <a:xfrm>
              <a:off x="5831877" y="5192977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円/楕円 116"/>
            <p:cNvSpPr>
              <a:spLocks noChangeAspect="1"/>
            </p:cNvSpPr>
            <p:nvPr/>
          </p:nvSpPr>
          <p:spPr>
            <a:xfrm>
              <a:off x="5850927" y="5420207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円/楕円 117"/>
            <p:cNvSpPr>
              <a:spLocks noChangeAspect="1"/>
            </p:cNvSpPr>
            <p:nvPr/>
          </p:nvSpPr>
          <p:spPr>
            <a:xfrm>
              <a:off x="5644780" y="4914808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118"/>
            <p:cNvSpPr>
              <a:spLocks noChangeAspect="1"/>
            </p:cNvSpPr>
            <p:nvPr/>
          </p:nvSpPr>
          <p:spPr>
            <a:xfrm>
              <a:off x="5910709" y="5213268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円/楕円 119"/>
            <p:cNvSpPr>
              <a:spLocks noChangeAspect="1"/>
            </p:cNvSpPr>
            <p:nvPr/>
          </p:nvSpPr>
          <p:spPr>
            <a:xfrm>
              <a:off x="5789302" y="4871404"/>
              <a:ext cx="144000" cy="144000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120"/>
            <p:cNvSpPr>
              <a:spLocks noChangeAspect="1"/>
            </p:cNvSpPr>
            <p:nvPr/>
          </p:nvSpPr>
          <p:spPr>
            <a:xfrm>
              <a:off x="5866810" y="4953871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円/楕円 121"/>
            <p:cNvSpPr>
              <a:spLocks noChangeAspect="1"/>
            </p:cNvSpPr>
            <p:nvPr/>
          </p:nvSpPr>
          <p:spPr>
            <a:xfrm>
              <a:off x="5935059" y="5047216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円/楕円 122"/>
            <p:cNvSpPr>
              <a:spLocks noChangeAspect="1"/>
            </p:cNvSpPr>
            <p:nvPr/>
          </p:nvSpPr>
          <p:spPr>
            <a:xfrm>
              <a:off x="6016035" y="5246696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円/楕円 123"/>
            <p:cNvSpPr>
              <a:spLocks noChangeAspect="1"/>
            </p:cNvSpPr>
            <p:nvPr/>
          </p:nvSpPr>
          <p:spPr>
            <a:xfrm>
              <a:off x="5591656" y="5062168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円/楕円 124"/>
            <p:cNvSpPr>
              <a:spLocks noChangeAspect="1"/>
            </p:cNvSpPr>
            <p:nvPr/>
          </p:nvSpPr>
          <p:spPr>
            <a:xfrm>
              <a:off x="5616551" y="5296661"/>
              <a:ext cx="144000" cy="144000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円/楕円 125"/>
            <p:cNvSpPr>
              <a:spLocks noChangeAspect="1"/>
            </p:cNvSpPr>
            <p:nvPr/>
          </p:nvSpPr>
          <p:spPr>
            <a:xfrm>
              <a:off x="5818508" y="5569793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円/楕円 126"/>
            <p:cNvSpPr>
              <a:spLocks noChangeAspect="1"/>
            </p:cNvSpPr>
            <p:nvPr/>
          </p:nvSpPr>
          <p:spPr>
            <a:xfrm>
              <a:off x="5749652" y="4943432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円/楕円 127"/>
            <p:cNvSpPr>
              <a:spLocks noChangeAspect="1"/>
            </p:cNvSpPr>
            <p:nvPr/>
          </p:nvSpPr>
          <p:spPr>
            <a:xfrm>
              <a:off x="5625585" y="5396560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円/楕円 128"/>
            <p:cNvSpPr>
              <a:spLocks noChangeAspect="1"/>
            </p:cNvSpPr>
            <p:nvPr/>
          </p:nvSpPr>
          <p:spPr>
            <a:xfrm>
              <a:off x="5762352" y="5266624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円/楕円 129"/>
            <p:cNvSpPr>
              <a:spLocks noChangeAspect="1"/>
            </p:cNvSpPr>
            <p:nvPr/>
          </p:nvSpPr>
          <p:spPr>
            <a:xfrm>
              <a:off x="5684143" y="5323518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円/楕円 130"/>
            <p:cNvSpPr>
              <a:spLocks noChangeAspect="1"/>
            </p:cNvSpPr>
            <p:nvPr/>
          </p:nvSpPr>
          <p:spPr>
            <a:xfrm>
              <a:off x="5688005" y="5036210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円/楕円 131"/>
            <p:cNvSpPr>
              <a:spLocks noChangeAspect="1"/>
            </p:cNvSpPr>
            <p:nvPr/>
          </p:nvSpPr>
          <p:spPr>
            <a:xfrm>
              <a:off x="5675851" y="4846205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円/楕円 132"/>
            <p:cNvSpPr>
              <a:spLocks noChangeAspect="1"/>
            </p:cNvSpPr>
            <p:nvPr/>
          </p:nvSpPr>
          <p:spPr>
            <a:xfrm>
              <a:off x="5577882" y="5269043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円/楕円 133"/>
            <p:cNvSpPr>
              <a:spLocks noChangeAspect="1"/>
            </p:cNvSpPr>
            <p:nvPr/>
          </p:nvSpPr>
          <p:spPr>
            <a:xfrm>
              <a:off x="6016530" y="5077377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円/楕円 134"/>
            <p:cNvSpPr>
              <a:spLocks noChangeAspect="1"/>
            </p:cNvSpPr>
            <p:nvPr/>
          </p:nvSpPr>
          <p:spPr>
            <a:xfrm>
              <a:off x="5709117" y="5526402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円/楕円 135"/>
            <p:cNvSpPr>
              <a:spLocks noChangeAspect="1"/>
            </p:cNvSpPr>
            <p:nvPr/>
          </p:nvSpPr>
          <p:spPr>
            <a:xfrm>
              <a:off x="5614170" y="4960670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円/楕円 136"/>
            <p:cNvSpPr>
              <a:spLocks noChangeAspect="1"/>
            </p:cNvSpPr>
            <p:nvPr/>
          </p:nvSpPr>
          <p:spPr>
            <a:xfrm>
              <a:off x="5757289" y="4768880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円/楕円 137"/>
            <p:cNvSpPr>
              <a:spLocks noChangeAspect="1"/>
            </p:cNvSpPr>
            <p:nvPr/>
          </p:nvSpPr>
          <p:spPr>
            <a:xfrm>
              <a:off x="5813191" y="5452950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円/楕円 138"/>
            <p:cNvSpPr>
              <a:spLocks noChangeAspect="1"/>
            </p:cNvSpPr>
            <p:nvPr/>
          </p:nvSpPr>
          <p:spPr>
            <a:xfrm>
              <a:off x="5922927" y="5503377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円/楕円 139"/>
            <p:cNvSpPr>
              <a:spLocks noChangeAspect="1"/>
            </p:cNvSpPr>
            <p:nvPr/>
          </p:nvSpPr>
          <p:spPr>
            <a:xfrm>
              <a:off x="5836590" y="4840733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円/楕円 140"/>
            <p:cNvSpPr>
              <a:spLocks noChangeAspect="1"/>
            </p:cNvSpPr>
            <p:nvPr/>
          </p:nvSpPr>
          <p:spPr>
            <a:xfrm>
              <a:off x="5946551" y="4855201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円/楕円 141"/>
            <p:cNvSpPr>
              <a:spLocks noChangeAspect="1"/>
            </p:cNvSpPr>
            <p:nvPr/>
          </p:nvSpPr>
          <p:spPr>
            <a:xfrm>
              <a:off x="5961622" y="5418671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円/楕円 142"/>
            <p:cNvSpPr>
              <a:spLocks noChangeAspect="1"/>
            </p:cNvSpPr>
            <p:nvPr/>
          </p:nvSpPr>
          <p:spPr>
            <a:xfrm>
              <a:off x="5579724" y="5181011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円/楕円 143"/>
            <p:cNvSpPr>
              <a:spLocks noChangeAspect="1"/>
            </p:cNvSpPr>
            <p:nvPr/>
          </p:nvSpPr>
          <p:spPr>
            <a:xfrm>
              <a:off x="5998928" y="4962161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円/楕円 144"/>
            <p:cNvSpPr>
              <a:spLocks noChangeAspect="1"/>
            </p:cNvSpPr>
            <p:nvPr/>
          </p:nvSpPr>
          <p:spPr>
            <a:xfrm>
              <a:off x="5660129" y="5450787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円/楕円 145"/>
            <p:cNvSpPr>
              <a:spLocks noChangeAspect="1"/>
            </p:cNvSpPr>
            <p:nvPr/>
          </p:nvSpPr>
          <p:spPr>
            <a:xfrm>
              <a:off x="5845176" y="5068829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円/楕円 146"/>
            <p:cNvSpPr>
              <a:spLocks noChangeAspect="1"/>
            </p:cNvSpPr>
            <p:nvPr/>
          </p:nvSpPr>
          <p:spPr>
            <a:xfrm>
              <a:off x="5654018" y="5244701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円/楕円 147"/>
            <p:cNvSpPr>
              <a:spLocks noChangeAspect="1"/>
            </p:cNvSpPr>
            <p:nvPr/>
          </p:nvSpPr>
          <p:spPr>
            <a:xfrm>
              <a:off x="5766801" y="5366230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円/楕円 148"/>
            <p:cNvSpPr>
              <a:spLocks noChangeAspect="1"/>
            </p:cNvSpPr>
            <p:nvPr/>
          </p:nvSpPr>
          <p:spPr>
            <a:xfrm>
              <a:off x="5655123" y="5154208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円/楕円 149"/>
            <p:cNvSpPr>
              <a:spLocks noChangeAspect="1"/>
            </p:cNvSpPr>
            <p:nvPr/>
          </p:nvSpPr>
          <p:spPr>
            <a:xfrm>
              <a:off x="5776421" y="5476098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円/楕円 150"/>
            <p:cNvSpPr>
              <a:spLocks noChangeAspect="1"/>
            </p:cNvSpPr>
            <p:nvPr/>
          </p:nvSpPr>
          <p:spPr>
            <a:xfrm>
              <a:off x="5914457" y="5117337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円/楕円 151"/>
            <p:cNvSpPr>
              <a:spLocks noChangeAspect="1"/>
            </p:cNvSpPr>
            <p:nvPr/>
          </p:nvSpPr>
          <p:spPr>
            <a:xfrm>
              <a:off x="5768300" y="5106543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円/楕円 152"/>
            <p:cNvSpPr>
              <a:spLocks noChangeAspect="1"/>
            </p:cNvSpPr>
            <p:nvPr/>
          </p:nvSpPr>
          <p:spPr>
            <a:xfrm>
              <a:off x="5951268" y="5094723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円/楕円 153"/>
            <p:cNvSpPr>
              <a:spLocks noChangeAspect="1"/>
            </p:cNvSpPr>
            <p:nvPr/>
          </p:nvSpPr>
          <p:spPr>
            <a:xfrm>
              <a:off x="5753881" y="4870671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円/楕円 154"/>
            <p:cNvSpPr>
              <a:spLocks noChangeAspect="1"/>
            </p:cNvSpPr>
            <p:nvPr/>
          </p:nvSpPr>
          <p:spPr>
            <a:xfrm>
              <a:off x="5866680" y="4779330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円/楕円 155"/>
            <p:cNvSpPr>
              <a:spLocks noChangeAspect="1"/>
            </p:cNvSpPr>
            <p:nvPr/>
          </p:nvSpPr>
          <p:spPr>
            <a:xfrm>
              <a:off x="5789317" y="5015912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6" name="角丸四角形吹き出し 115"/>
          <p:cNvSpPr/>
          <p:nvPr/>
        </p:nvSpPr>
        <p:spPr>
          <a:xfrm>
            <a:off x="4790895" y="5803132"/>
            <a:ext cx="2479966" cy="1010158"/>
          </a:xfrm>
          <a:prstGeom prst="wedgeRoundRectCallout">
            <a:avLst>
              <a:gd name="adj1" fmla="val 39761"/>
              <a:gd name="adj2" fmla="val -77965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６兆度を超える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高温物質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2958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相対論的重イオン衝突実験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2" descr="http://legacy.kek.jp/newskek/2002/marapr/photo/CERN-MonBlan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2" b="6160"/>
          <a:stretch/>
        </p:blipFill>
        <p:spPr bwMode="auto">
          <a:xfrm>
            <a:off x="1017224" y="1346661"/>
            <a:ext cx="7030969" cy="551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グループ化 4"/>
          <p:cNvGrpSpPr/>
          <p:nvPr/>
        </p:nvGrpSpPr>
        <p:grpSpPr>
          <a:xfrm>
            <a:off x="349132" y="1632061"/>
            <a:ext cx="3823855" cy="2449487"/>
            <a:chOff x="349132" y="1632061"/>
            <a:chExt cx="3823855" cy="2449487"/>
          </a:xfrm>
        </p:grpSpPr>
        <p:sp>
          <p:nvSpPr>
            <p:cNvPr id="6" name="角丸四角形 5"/>
            <p:cNvSpPr/>
            <p:nvPr/>
          </p:nvSpPr>
          <p:spPr>
            <a:xfrm>
              <a:off x="349132" y="1632061"/>
              <a:ext cx="3823855" cy="244948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556951" y="1759520"/>
              <a:ext cx="19880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b="1" dirty="0" smtClean="0">
                  <a:solidFill>
                    <a:schemeClr val="accent4">
                      <a:lumMod val="50000"/>
                    </a:schemeClr>
                  </a:solidFill>
                  <a:latin typeface="Calibri" panose="020F0502020204030204" pitchFamily="34" charset="0"/>
                </a:rPr>
                <a:t>新粒子探索</a:t>
              </a:r>
              <a:endParaRPr kumimoji="1" lang="ja-JP" altLang="en-US" sz="2800" b="1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円/楕円 7"/>
            <p:cNvSpPr>
              <a:spLocks noChangeAspect="1"/>
            </p:cNvSpPr>
            <p:nvPr/>
          </p:nvSpPr>
          <p:spPr>
            <a:xfrm>
              <a:off x="873224" y="2832374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円/楕円 9"/>
            <p:cNvSpPr>
              <a:spLocks noChangeAspect="1"/>
            </p:cNvSpPr>
            <p:nvPr/>
          </p:nvSpPr>
          <p:spPr>
            <a:xfrm>
              <a:off x="3403064" y="2832374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" name="直線矢印コネクタ 9"/>
            <p:cNvCxnSpPr/>
            <p:nvPr/>
          </p:nvCxnSpPr>
          <p:spPr>
            <a:xfrm>
              <a:off x="1130531" y="2904374"/>
              <a:ext cx="809267" cy="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 flipH="1">
              <a:off x="2438400" y="2904374"/>
              <a:ext cx="809267" cy="0"/>
            </a:xfrm>
            <a:prstGeom prst="straightConnector1">
              <a:avLst/>
            </a:prstGeom>
            <a:ln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テキスト ボックス 11"/>
            <p:cNvSpPr txBox="1"/>
            <p:nvPr/>
          </p:nvSpPr>
          <p:spPr>
            <a:xfrm>
              <a:off x="556951" y="2981741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>
                  <a:solidFill>
                    <a:srgbClr val="FF5050"/>
                  </a:solidFill>
                </a:rPr>
                <a:t>陽子</a:t>
              </a:r>
              <a:endParaRPr kumimoji="1" lang="ja-JP" altLang="en-US" sz="2400" dirty="0">
                <a:solidFill>
                  <a:srgbClr val="FF5050"/>
                </a:solidFill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3074954" y="2981741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>
                  <a:solidFill>
                    <a:srgbClr val="FF5050"/>
                  </a:solidFill>
                </a:rPr>
                <a:t>陽子</a:t>
              </a:r>
              <a:endParaRPr kumimoji="1" lang="ja-JP" altLang="en-US" sz="2400" dirty="0">
                <a:solidFill>
                  <a:srgbClr val="FF5050"/>
                </a:solidFill>
              </a:endParaRPr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1006890" y="6461759"/>
            <a:ext cx="3627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LHC – Large Hadron Collider</a:t>
            </a:r>
            <a:endParaRPr kumimoji="1" lang="ja-JP" altLang="en-US" sz="2400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5098470" y="3829386"/>
            <a:ext cx="3920839" cy="2449487"/>
            <a:chOff x="5098470" y="3829386"/>
            <a:chExt cx="3920839" cy="2449487"/>
          </a:xfrm>
        </p:grpSpPr>
        <p:sp>
          <p:nvSpPr>
            <p:cNvPr id="16" name="角丸四角形 15"/>
            <p:cNvSpPr/>
            <p:nvPr/>
          </p:nvSpPr>
          <p:spPr>
            <a:xfrm>
              <a:off x="5098470" y="3829386"/>
              <a:ext cx="3920839" cy="2449487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6103794" y="3982610"/>
              <a:ext cx="27093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ja-JP" altLang="en-US" sz="2800" b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初期宇宙の生成</a:t>
              </a:r>
              <a:endParaRPr kumimoji="1" lang="ja-JP" altLang="en-US" sz="28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円/楕円 58"/>
            <p:cNvSpPr>
              <a:spLocks noChangeAspect="1"/>
            </p:cNvSpPr>
            <p:nvPr/>
          </p:nvSpPr>
          <p:spPr>
            <a:xfrm>
              <a:off x="8039490" y="5290055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/楕円 59"/>
            <p:cNvSpPr>
              <a:spLocks noChangeAspect="1"/>
            </p:cNvSpPr>
            <p:nvPr/>
          </p:nvSpPr>
          <p:spPr>
            <a:xfrm>
              <a:off x="8128390" y="5434055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60"/>
            <p:cNvSpPr>
              <a:spLocks noChangeAspect="1"/>
            </p:cNvSpPr>
            <p:nvPr/>
          </p:nvSpPr>
          <p:spPr>
            <a:xfrm>
              <a:off x="8281096" y="5562484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61"/>
            <p:cNvSpPr>
              <a:spLocks noChangeAspect="1"/>
            </p:cNvSpPr>
            <p:nvPr/>
          </p:nvSpPr>
          <p:spPr>
            <a:xfrm>
              <a:off x="8183490" y="5290055"/>
              <a:ext cx="144000" cy="144000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円/楕円 62"/>
            <p:cNvSpPr>
              <a:spLocks noChangeAspect="1"/>
            </p:cNvSpPr>
            <p:nvPr/>
          </p:nvSpPr>
          <p:spPr>
            <a:xfrm>
              <a:off x="8348590" y="5442455"/>
              <a:ext cx="144000" cy="144000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円/楕円 63"/>
            <p:cNvSpPr>
              <a:spLocks noChangeAspect="1"/>
            </p:cNvSpPr>
            <p:nvPr/>
          </p:nvSpPr>
          <p:spPr>
            <a:xfrm>
              <a:off x="8395439" y="5563742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/楕円 64"/>
            <p:cNvSpPr>
              <a:spLocks noChangeAspect="1"/>
            </p:cNvSpPr>
            <p:nvPr/>
          </p:nvSpPr>
          <p:spPr>
            <a:xfrm>
              <a:off x="8410609" y="5404156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65"/>
            <p:cNvSpPr>
              <a:spLocks noChangeAspect="1"/>
            </p:cNvSpPr>
            <p:nvPr/>
          </p:nvSpPr>
          <p:spPr>
            <a:xfrm>
              <a:off x="8235666" y="5441007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66"/>
            <p:cNvSpPr>
              <a:spLocks noChangeAspect="1"/>
            </p:cNvSpPr>
            <p:nvPr/>
          </p:nvSpPr>
          <p:spPr>
            <a:xfrm>
              <a:off x="8254716" y="5668237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円/楕円 67"/>
            <p:cNvSpPr>
              <a:spLocks noChangeAspect="1"/>
            </p:cNvSpPr>
            <p:nvPr/>
          </p:nvSpPr>
          <p:spPr>
            <a:xfrm>
              <a:off x="8048569" y="5162838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/楕円 68"/>
            <p:cNvSpPr>
              <a:spLocks noChangeAspect="1"/>
            </p:cNvSpPr>
            <p:nvPr/>
          </p:nvSpPr>
          <p:spPr>
            <a:xfrm>
              <a:off x="8314498" y="5461298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円/楕円 69"/>
            <p:cNvSpPr>
              <a:spLocks noChangeAspect="1"/>
            </p:cNvSpPr>
            <p:nvPr/>
          </p:nvSpPr>
          <p:spPr>
            <a:xfrm>
              <a:off x="8193091" y="5119434"/>
              <a:ext cx="144000" cy="144000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円/楕円 70"/>
            <p:cNvSpPr>
              <a:spLocks noChangeAspect="1"/>
            </p:cNvSpPr>
            <p:nvPr/>
          </p:nvSpPr>
          <p:spPr>
            <a:xfrm>
              <a:off x="8270599" y="5201901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71"/>
            <p:cNvSpPr>
              <a:spLocks noChangeAspect="1"/>
            </p:cNvSpPr>
            <p:nvPr/>
          </p:nvSpPr>
          <p:spPr>
            <a:xfrm>
              <a:off x="8338848" y="5295246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72"/>
            <p:cNvSpPr>
              <a:spLocks noChangeAspect="1"/>
            </p:cNvSpPr>
            <p:nvPr/>
          </p:nvSpPr>
          <p:spPr>
            <a:xfrm>
              <a:off x="8419824" y="5494726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円/楕円 73"/>
            <p:cNvSpPr>
              <a:spLocks noChangeAspect="1"/>
            </p:cNvSpPr>
            <p:nvPr/>
          </p:nvSpPr>
          <p:spPr>
            <a:xfrm>
              <a:off x="7995445" y="5310198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円/楕円 74"/>
            <p:cNvSpPr>
              <a:spLocks noChangeAspect="1"/>
            </p:cNvSpPr>
            <p:nvPr/>
          </p:nvSpPr>
          <p:spPr>
            <a:xfrm>
              <a:off x="8020340" y="5544691"/>
              <a:ext cx="144000" cy="144000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円/楕円 76"/>
            <p:cNvSpPr>
              <a:spLocks noChangeAspect="1"/>
            </p:cNvSpPr>
            <p:nvPr/>
          </p:nvSpPr>
          <p:spPr>
            <a:xfrm>
              <a:off x="8222297" y="5817823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円/楕円 77"/>
            <p:cNvSpPr>
              <a:spLocks noChangeAspect="1"/>
            </p:cNvSpPr>
            <p:nvPr/>
          </p:nvSpPr>
          <p:spPr>
            <a:xfrm>
              <a:off x="8153441" y="5191462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78"/>
            <p:cNvSpPr>
              <a:spLocks noChangeAspect="1"/>
            </p:cNvSpPr>
            <p:nvPr/>
          </p:nvSpPr>
          <p:spPr>
            <a:xfrm>
              <a:off x="8029374" y="5644590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79"/>
            <p:cNvSpPr>
              <a:spLocks noChangeAspect="1"/>
            </p:cNvSpPr>
            <p:nvPr/>
          </p:nvSpPr>
          <p:spPr>
            <a:xfrm>
              <a:off x="8166141" y="5514654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80"/>
            <p:cNvSpPr>
              <a:spLocks noChangeAspect="1"/>
            </p:cNvSpPr>
            <p:nvPr/>
          </p:nvSpPr>
          <p:spPr>
            <a:xfrm>
              <a:off x="8087932" y="5571548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81"/>
            <p:cNvSpPr>
              <a:spLocks noChangeAspect="1"/>
            </p:cNvSpPr>
            <p:nvPr/>
          </p:nvSpPr>
          <p:spPr>
            <a:xfrm>
              <a:off x="8091794" y="5284240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82"/>
            <p:cNvSpPr>
              <a:spLocks noChangeAspect="1"/>
            </p:cNvSpPr>
            <p:nvPr/>
          </p:nvSpPr>
          <p:spPr>
            <a:xfrm>
              <a:off x="8079640" y="5094235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83"/>
            <p:cNvSpPr>
              <a:spLocks noChangeAspect="1"/>
            </p:cNvSpPr>
            <p:nvPr/>
          </p:nvSpPr>
          <p:spPr>
            <a:xfrm>
              <a:off x="7981671" y="5517073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84"/>
            <p:cNvSpPr>
              <a:spLocks noChangeAspect="1"/>
            </p:cNvSpPr>
            <p:nvPr/>
          </p:nvSpPr>
          <p:spPr>
            <a:xfrm>
              <a:off x="8420319" y="5325407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85"/>
            <p:cNvSpPr>
              <a:spLocks noChangeAspect="1"/>
            </p:cNvSpPr>
            <p:nvPr/>
          </p:nvSpPr>
          <p:spPr>
            <a:xfrm>
              <a:off x="8112906" y="5774432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86"/>
            <p:cNvSpPr>
              <a:spLocks noChangeAspect="1"/>
            </p:cNvSpPr>
            <p:nvPr/>
          </p:nvSpPr>
          <p:spPr>
            <a:xfrm>
              <a:off x="8017959" y="5208700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87"/>
            <p:cNvSpPr>
              <a:spLocks noChangeAspect="1"/>
            </p:cNvSpPr>
            <p:nvPr/>
          </p:nvSpPr>
          <p:spPr>
            <a:xfrm>
              <a:off x="8161078" y="5016910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88"/>
            <p:cNvSpPr>
              <a:spLocks noChangeAspect="1"/>
            </p:cNvSpPr>
            <p:nvPr/>
          </p:nvSpPr>
          <p:spPr>
            <a:xfrm>
              <a:off x="8216980" y="5700980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円/楕円 89"/>
            <p:cNvSpPr>
              <a:spLocks noChangeAspect="1"/>
            </p:cNvSpPr>
            <p:nvPr/>
          </p:nvSpPr>
          <p:spPr>
            <a:xfrm>
              <a:off x="8326716" y="5751407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円/楕円 90"/>
            <p:cNvSpPr>
              <a:spLocks noChangeAspect="1"/>
            </p:cNvSpPr>
            <p:nvPr/>
          </p:nvSpPr>
          <p:spPr>
            <a:xfrm>
              <a:off x="8240379" y="5088763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円/楕円 91"/>
            <p:cNvSpPr>
              <a:spLocks noChangeAspect="1"/>
            </p:cNvSpPr>
            <p:nvPr/>
          </p:nvSpPr>
          <p:spPr>
            <a:xfrm>
              <a:off x="8350340" y="5103231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円/楕円 92"/>
            <p:cNvSpPr>
              <a:spLocks noChangeAspect="1"/>
            </p:cNvSpPr>
            <p:nvPr/>
          </p:nvSpPr>
          <p:spPr>
            <a:xfrm>
              <a:off x="8365411" y="5666701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円/楕円 93"/>
            <p:cNvSpPr>
              <a:spLocks noChangeAspect="1"/>
            </p:cNvSpPr>
            <p:nvPr/>
          </p:nvSpPr>
          <p:spPr>
            <a:xfrm>
              <a:off x="7983513" y="5429041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/楕円 94"/>
            <p:cNvSpPr>
              <a:spLocks noChangeAspect="1"/>
            </p:cNvSpPr>
            <p:nvPr/>
          </p:nvSpPr>
          <p:spPr>
            <a:xfrm>
              <a:off x="8402717" y="5210191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円/楕円 95"/>
            <p:cNvSpPr>
              <a:spLocks noChangeAspect="1"/>
            </p:cNvSpPr>
            <p:nvPr/>
          </p:nvSpPr>
          <p:spPr>
            <a:xfrm>
              <a:off x="8063918" y="5698817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円/楕円 96"/>
            <p:cNvSpPr>
              <a:spLocks noChangeAspect="1"/>
            </p:cNvSpPr>
            <p:nvPr/>
          </p:nvSpPr>
          <p:spPr>
            <a:xfrm>
              <a:off x="8248965" y="5316859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右矢印 55"/>
            <p:cNvSpPr/>
            <p:nvPr/>
          </p:nvSpPr>
          <p:spPr>
            <a:xfrm>
              <a:off x="6248565" y="4886621"/>
              <a:ext cx="677348" cy="678597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右矢印 56"/>
            <p:cNvSpPr/>
            <p:nvPr/>
          </p:nvSpPr>
          <p:spPr>
            <a:xfrm flipH="1">
              <a:off x="7190785" y="5161408"/>
              <a:ext cx="692507" cy="678597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円/楕円 98"/>
            <p:cNvSpPr>
              <a:spLocks noChangeAspect="1"/>
            </p:cNvSpPr>
            <p:nvPr/>
          </p:nvSpPr>
          <p:spPr>
            <a:xfrm>
              <a:off x="8057807" y="5492731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円/楕円 99"/>
            <p:cNvSpPr>
              <a:spLocks noChangeAspect="1"/>
            </p:cNvSpPr>
            <p:nvPr/>
          </p:nvSpPr>
          <p:spPr>
            <a:xfrm>
              <a:off x="8170590" y="5614260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100"/>
            <p:cNvSpPr>
              <a:spLocks noChangeAspect="1"/>
            </p:cNvSpPr>
            <p:nvPr/>
          </p:nvSpPr>
          <p:spPr>
            <a:xfrm>
              <a:off x="8058912" y="5402238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101"/>
            <p:cNvSpPr>
              <a:spLocks noChangeAspect="1"/>
            </p:cNvSpPr>
            <p:nvPr/>
          </p:nvSpPr>
          <p:spPr>
            <a:xfrm>
              <a:off x="8180210" y="5724128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円/楕円 102"/>
            <p:cNvSpPr>
              <a:spLocks noChangeAspect="1"/>
            </p:cNvSpPr>
            <p:nvPr/>
          </p:nvSpPr>
          <p:spPr>
            <a:xfrm>
              <a:off x="8318246" y="5365367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円/楕円 103"/>
            <p:cNvSpPr>
              <a:spLocks noChangeAspect="1"/>
            </p:cNvSpPr>
            <p:nvPr/>
          </p:nvSpPr>
          <p:spPr>
            <a:xfrm>
              <a:off x="8172089" y="5354573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104"/>
            <p:cNvSpPr>
              <a:spLocks noChangeAspect="1"/>
            </p:cNvSpPr>
            <p:nvPr/>
          </p:nvSpPr>
          <p:spPr>
            <a:xfrm>
              <a:off x="8355057" y="5342753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105"/>
            <p:cNvSpPr>
              <a:spLocks noChangeAspect="1"/>
            </p:cNvSpPr>
            <p:nvPr/>
          </p:nvSpPr>
          <p:spPr>
            <a:xfrm>
              <a:off x="8157670" y="5118701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106"/>
            <p:cNvSpPr>
              <a:spLocks noChangeAspect="1"/>
            </p:cNvSpPr>
            <p:nvPr/>
          </p:nvSpPr>
          <p:spPr>
            <a:xfrm>
              <a:off x="8270469" y="5027360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/楕円 107"/>
            <p:cNvSpPr>
              <a:spLocks noChangeAspect="1"/>
            </p:cNvSpPr>
            <p:nvPr/>
          </p:nvSpPr>
          <p:spPr>
            <a:xfrm>
              <a:off x="8193106" y="5263942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円/楕円 108"/>
            <p:cNvSpPr>
              <a:spLocks noChangeAspect="1"/>
            </p:cNvSpPr>
            <p:nvPr/>
          </p:nvSpPr>
          <p:spPr>
            <a:xfrm>
              <a:off x="5635701" y="5042025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円/楕円 109"/>
            <p:cNvSpPr>
              <a:spLocks noChangeAspect="1"/>
            </p:cNvSpPr>
            <p:nvPr/>
          </p:nvSpPr>
          <p:spPr>
            <a:xfrm>
              <a:off x="5724601" y="5186025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110"/>
            <p:cNvSpPr>
              <a:spLocks noChangeAspect="1"/>
            </p:cNvSpPr>
            <p:nvPr/>
          </p:nvSpPr>
          <p:spPr>
            <a:xfrm>
              <a:off x="5877307" y="5314454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/楕円 111"/>
            <p:cNvSpPr>
              <a:spLocks noChangeAspect="1"/>
            </p:cNvSpPr>
            <p:nvPr/>
          </p:nvSpPr>
          <p:spPr>
            <a:xfrm>
              <a:off x="5779701" y="5042025"/>
              <a:ext cx="144000" cy="144000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112"/>
            <p:cNvSpPr>
              <a:spLocks noChangeAspect="1"/>
            </p:cNvSpPr>
            <p:nvPr/>
          </p:nvSpPr>
          <p:spPr>
            <a:xfrm>
              <a:off x="5944801" y="5194425"/>
              <a:ext cx="144000" cy="144000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円/楕円 113"/>
            <p:cNvSpPr>
              <a:spLocks noChangeAspect="1"/>
            </p:cNvSpPr>
            <p:nvPr/>
          </p:nvSpPr>
          <p:spPr>
            <a:xfrm>
              <a:off x="5991650" y="5315712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円/楕円 114"/>
            <p:cNvSpPr>
              <a:spLocks noChangeAspect="1"/>
            </p:cNvSpPr>
            <p:nvPr/>
          </p:nvSpPr>
          <p:spPr>
            <a:xfrm>
              <a:off x="6006820" y="5156126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円/楕円 115"/>
            <p:cNvSpPr>
              <a:spLocks noChangeAspect="1"/>
            </p:cNvSpPr>
            <p:nvPr/>
          </p:nvSpPr>
          <p:spPr>
            <a:xfrm>
              <a:off x="5831877" y="5192977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円/楕円 116"/>
            <p:cNvSpPr>
              <a:spLocks noChangeAspect="1"/>
            </p:cNvSpPr>
            <p:nvPr/>
          </p:nvSpPr>
          <p:spPr>
            <a:xfrm>
              <a:off x="5850927" y="5420207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円/楕円 117"/>
            <p:cNvSpPr>
              <a:spLocks noChangeAspect="1"/>
            </p:cNvSpPr>
            <p:nvPr/>
          </p:nvSpPr>
          <p:spPr>
            <a:xfrm>
              <a:off x="5644780" y="4914808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118"/>
            <p:cNvSpPr>
              <a:spLocks noChangeAspect="1"/>
            </p:cNvSpPr>
            <p:nvPr/>
          </p:nvSpPr>
          <p:spPr>
            <a:xfrm>
              <a:off x="5910709" y="5213268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円/楕円 119"/>
            <p:cNvSpPr>
              <a:spLocks noChangeAspect="1"/>
            </p:cNvSpPr>
            <p:nvPr/>
          </p:nvSpPr>
          <p:spPr>
            <a:xfrm>
              <a:off x="5789302" y="4871404"/>
              <a:ext cx="144000" cy="144000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120"/>
            <p:cNvSpPr>
              <a:spLocks noChangeAspect="1"/>
            </p:cNvSpPr>
            <p:nvPr/>
          </p:nvSpPr>
          <p:spPr>
            <a:xfrm>
              <a:off x="5866810" y="4953871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円/楕円 121"/>
            <p:cNvSpPr>
              <a:spLocks noChangeAspect="1"/>
            </p:cNvSpPr>
            <p:nvPr/>
          </p:nvSpPr>
          <p:spPr>
            <a:xfrm>
              <a:off x="5935059" y="5047216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円/楕円 122"/>
            <p:cNvSpPr>
              <a:spLocks noChangeAspect="1"/>
            </p:cNvSpPr>
            <p:nvPr/>
          </p:nvSpPr>
          <p:spPr>
            <a:xfrm>
              <a:off x="6016035" y="5246696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円/楕円 123"/>
            <p:cNvSpPr>
              <a:spLocks noChangeAspect="1"/>
            </p:cNvSpPr>
            <p:nvPr/>
          </p:nvSpPr>
          <p:spPr>
            <a:xfrm>
              <a:off x="5591656" y="5062168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円/楕円 124"/>
            <p:cNvSpPr>
              <a:spLocks noChangeAspect="1"/>
            </p:cNvSpPr>
            <p:nvPr/>
          </p:nvSpPr>
          <p:spPr>
            <a:xfrm>
              <a:off x="5616551" y="5296661"/>
              <a:ext cx="144000" cy="144000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円/楕円 125"/>
            <p:cNvSpPr>
              <a:spLocks noChangeAspect="1"/>
            </p:cNvSpPr>
            <p:nvPr/>
          </p:nvSpPr>
          <p:spPr>
            <a:xfrm>
              <a:off x="5818508" y="5569793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円/楕円 126"/>
            <p:cNvSpPr>
              <a:spLocks noChangeAspect="1"/>
            </p:cNvSpPr>
            <p:nvPr/>
          </p:nvSpPr>
          <p:spPr>
            <a:xfrm>
              <a:off x="5749652" y="4943432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円/楕円 127"/>
            <p:cNvSpPr>
              <a:spLocks noChangeAspect="1"/>
            </p:cNvSpPr>
            <p:nvPr/>
          </p:nvSpPr>
          <p:spPr>
            <a:xfrm>
              <a:off x="5625585" y="5396560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円/楕円 128"/>
            <p:cNvSpPr>
              <a:spLocks noChangeAspect="1"/>
            </p:cNvSpPr>
            <p:nvPr/>
          </p:nvSpPr>
          <p:spPr>
            <a:xfrm>
              <a:off x="5762352" y="5266624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円/楕円 129"/>
            <p:cNvSpPr>
              <a:spLocks noChangeAspect="1"/>
            </p:cNvSpPr>
            <p:nvPr/>
          </p:nvSpPr>
          <p:spPr>
            <a:xfrm>
              <a:off x="5684143" y="5323518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円/楕円 130"/>
            <p:cNvSpPr>
              <a:spLocks noChangeAspect="1"/>
            </p:cNvSpPr>
            <p:nvPr/>
          </p:nvSpPr>
          <p:spPr>
            <a:xfrm>
              <a:off x="5688005" y="5036210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円/楕円 131"/>
            <p:cNvSpPr>
              <a:spLocks noChangeAspect="1"/>
            </p:cNvSpPr>
            <p:nvPr/>
          </p:nvSpPr>
          <p:spPr>
            <a:xfrm>
              <a:off x="5675851" y="4846205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円/楕円 132"/>
            <p:cNvSpPr>
              <a:spLocks noChangeAspect="1"/>
            </p:cNvSpPr>
            <p:nvPr/>
          </p:nvSpPr>
          <p:spPr>
            <a:xfrm>
              <a:off x="5577882" y="5269043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円/楕円 133"/>
            <p:cNvSpPr>
              <a:spLocks noChangeAspect="1"/>
            </p:cNvSpPr>
            <p:nvPr/>
          </p:nvSpPr>
          <p:spPr>
            <a:xfrm>
              <a:off x="6016530" y="5077377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円/楕円 134"/>
            <p:cNvSpPr>
              <a:spLocks noChangeAspect="1"/>
            </p:cNvSpPr>
            <p:nvPr/>
          </p:nvSpPr>
          <p:spPr>
            <a:xfrm>
              <a:off x="5709117" y="5526402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円/楕円 135"/>
            <p:cNvSpPr>
              <a:spLocks noChangeAspect="1"/>
            </p:cNvSpPr>
            <p:nvPr/>
          </p:nvSpPr>
          <p:spPr>
            <a:xfrm>
              <a:off x="5614170" y="4960670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円/楕円 136"/>
            <p:cNvSpPr>
              <a:spLocks noChangeAspect="1"/>
            </p:cNvSpPr>
            <p:nvPr/>
          </p:nvSpPr>
          <p:spPr>
            <a:xfrm>
              <a:off x="5757289" y="4768880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円/楕円 137"/>
            <p:cNvSpPr>
              <a:spLocks noChangeAspect="1"/>
            </p:cNvSpPr>
            <p:nvPr/>
          </p:nvSpPr>
          <p:spPr>
            <a:xfrm>
              <a:off x="5813191" y="5452950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円/楕円 138"/>
            <p:cNvSpPr>
              <a:spLocks noChangeAspect="1"/>
            </p:cNvSpPr>
            <p:nvPr/>
          </p:nvSpPr>
          <p:spPr>
            <a:xfrm>
              <a:off x="5922927" y="5503377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円/楕円 139"/>
            <p:cNvSpPr>
              <a:spLocks noChangeAspect="1"/>
            </p:cNvSpPr>
            <p:nvPr/>
          </p:nvSpPr>
          <p:spPr>
            <a:xfrm>
              <a:off x="5836590" y="4840733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円/楕円 140"/>
            <p:cNvSpPr>
              <a:spLocks noChangeAspect="1"/>
            </p:cNvSpPr>
            <p:nvPr/>
          </p:nvSpPr>
          <p:spPr>
            <a:xfrm>
              <a:off x="5946551" y="4855201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円/楕円 141"/>
            <p:cNvSpPr>
              <a:spLocks noChangeAspect="1"/>
            </p:cNvSpPr>
            <p:nvPr/>
          </p:nvSpPr>
          <p:spPr>
            <a:xfrm>
              <a:off x="5961622" y="5418671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円/楕円 142"/>
            <p:cNvSpPr>
              <a:spLocks noChangeAspect="1"/>
            </p:cNvSpPr>
            <p:nvPr/>
          </p:nvSpPr>
          <p:spPr>
            <a:xfrm>
              <a:off x="5579724" y="5181011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円/楕円 143"/>
            <p:cNvSpPr>
              <a:spLocks noChangeAspect="1"/>
            </p:cNvSpPr>
            <p:nvPr/>
          </p:nvSpPr>
          <p:spPr>
            <a:xfrm>
              <a:off x="5998928" y="4962161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円/楕円 144"/>
            <p:cNvSpPr>
              <a:spLocks noChangeAspect="1"/>
            </p:cNvSpPr>
            <p:nvPr/>
          </p:nvSpPr>
          <p:spPr>
            <a:xfrm>
              <a:off x="5660129" y="5450787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円/楕円 145"/>
            <p:cNvSpPr>
              <a:spLocks noChangeAspect="1"/>
            </p:cNvSpPr>
            <p:nvPr/>
          </p:nvSpPr>
          <p:spPr>
            <a:xfrm>
              <a:off x="5845176" y="5068829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円/楕円 146"/>
            <p:cNvSpPr>
              <a:spLocks noChangeAspect="1"/>
            </p:cNvSpPr>
            <p:nvPr/>
          </p:nvSpPr>
          <p:spPr>
            <a:xfrm>
              <a:off x="5654018" y="5244701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円/楕円 147"/>
            <p:cNvSpPr>
              <a:spLocks noChangeAspect="1"/>
            </p:cNvSpPr>
            <p:nvPr/>
          </p:nvSpPr>
          <p:spPr>
            <a:xfrm>
              <a:off x="5766801" y="5366230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円/楕円 148"/>
            <p:cNvSpPr>
              <a:spLocks noChangeAspect="1"/>
            </p:cNvSpPr>
            <p:nvPr/>
          </p:nvSpPr>
          <p:spPr>
            <a:xfrm>
              <a:off x="5655123" y="5154208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円/楕円 149"/>
            <p:cNvSpPr>
              <a:spLocks noChangeAspect="1"/>
            </p:cNvSpPr>
            <p:nvPr/>
          </p:nvSpPr>
          <p:spPr>
            <a:xfrm>
              <a:off x="5776421" y="5476098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円/楕円 150"/>
            <p:cNvSpPr>
              <a:spLocks noChangeAspect="1"/>
            </p:cNvSpPr>
            <p:nvPr/>
          </p:nvSpPr>
          <p:spPr>
            <a:xfrm>
              <a:off x="5914457" y="5117337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円/楕円 151"/>
            <p:cNvSpPr>
              <a:spLocks noChangeAspect="1"/>
            </p:cNvSpPr>
            <p:nvPr/>
          </p:nvSpPr>
          <p:spPr>
            <a:xfrm>
              <a:off x="5768300" y="5106543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円/楕円 152"/>
            <p:cNvSpPr>
              <a:spLocks noChangeAspect="1"/>
            </p:cNvSpPr>
            <p:nvPr/>
          </p:nvSpPr>
          <p:spPr>
            <a:xfrm>
              <a:off x="5951268" y="5094723"/>
              <a:ext cx="144000" cy="144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円/楕円 153"/>
            <p:cNvSpPr>
              <a:spLocks noChangeAspect="1"/>
            </p:cNvSpPr>
            <p:nvPr/>
          </p:nvSpPr>
          <p:spPr>
            <a:xfrm>
              <a:off x="5753881" y="4870671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円/楕円 154"/>
            <p:cNvSpPr>
              <a:spLocks noChangeAspect="1"/>
            </p:cNvSpPr>
            <p:nvPr/>
          </p:nvSpPr>
          <p:spPr>
            <a:xfrm>
              <a:off x="5866680" y="4779330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円/楕円 155"/>
            <p:cNvSpPr>
              <a:spLocks noChangeAspect="1"/>
            </p:cNvSpPr>
            <p:nvPr/>
          </p:nvSpPr>
          <p:spPr>
            <a:xfrm>
              <a:off x="5789317" y="5015912"/>
              <a:ext cx="144000" cy="144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38100">
                <a:schemeClr val="accent2">
                  <a:satMod val="175000"/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6" name="角丸四角形吹き出し 115"/>
          <p:cNvSpPr/>
          <p:nvPr/>
        </p:nvSpPr>
        <p:spPr>
          <a:xfrm>
            <a:off x="4790895" y="5803132"/>
            <a:ext cx="2479966" cy="1010158"/>
          </a:xfrm>
          <a:prstGeom prst="wedgeRoundRectCallout">
            <a:avLst>
              <a:gd name="adj1" fmla="val 39761"/>
              <a:gd name="adj2" fmla="val -77965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６兆度を超える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高温物質</a:t>
            </a:r>
            <a:endParaRPr kumimoji="1" lang="ja-JP" altLang="en-US" sz="2400" dirty="0"/>
          </a:p>
        </p:txBody>
      </p:sp>
      <p:pic>
        <p:nvPicPr>
          <p:cNvPr id="117" name="Picture 3" descr="H:\tex\paris01\carto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66018"/>
            <a:ext cx="8928992" cy="169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25" descr="ev2_fron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5904656" cy="455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テキスト ボックス 118"/>
          <p:cNvSpPr txBox="1"/>
          <p:nvPr/>
        </p:nvSpPr>
        <p:spPr>
          <a:xfrm>
            <a:off x="5320175" y="192515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小さなビッグバン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3533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高温の状態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kumimoji="1" lang="ja-JP" altLang="en-US" dirty="0"/>
          </a:p>
        </p:txBody>
      </p:sp>
      <p:pic>
        <p:nvPicPr>
          <p:cNvPr id="1026" name="Picture 2" descr="西・東日本で猛暑日 北海道で非常に激しい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27" y="1510110"/>
            <a:ext cx="5006369" cy="281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31025yak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135" y="2566797"/>
            <a:ext cx="4507775" cy="297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dn-ak.f.st-hatena.com/images/fotolife/s/sugatareiji/20150616/201506161301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827" y="3805786"/>
            <a:ext cx="3707734" cy="268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グループ化 4"/>
          <p:cNvGrpSpPr/>
          <p:nvPr/>
        </p:nvGrpSpPr>
        <p:grpSpPr>
          <a:xfrm>
            <a:off x="4575578" y="2118194"/>
            <a:ext cx="2435735" cy="1708418"/>
            <a:chOff x="4575578" y="2118194"/>
            <a:chExt cx="2435735" cy="1708418"/>
          </a:xfrm>
        </p:grpSpPr>
        <p:cxnSp>
          <p:nvCxnSpPr>
            <p:cNvPr id="4" name="直線コネクタ 3"/>
            <p:cNvCxnSpPr/>
            <p:nvPr/>
          </p:nvCxnSpPr>
          <p:spPr>
            <a:xfrm flipV="1">
              <a:off x="5408031" y="2503138"/>
              <a:ext cx="1507958" cy="0"/>
            </a:xfrm>
            <a:prstGeom prst="line">
              <a:avLst/>
            </a:prstGeom>
            <a:ln w="28575">
              <a:solidFill>
                <a:srgbClr val="99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矢印コネクタ 7"/>
            <p:cNvCxnSpPr/>
            <p:nvPr/>
          </p:nvCxnSpPr>
          <p:spPr>
            <a:xfrm flipH="1">
              <a:off x="4575578" y="2503138"/>
              <a:ext cx="832453" cy="1323474"/>
            </a:xfrm>
            <a:prstGeom prst="straightConnector1">
              <a:avLst/>
            </a:prstGeom>
            <a:ln w="28575">
              <a:solidFill>
                <a:srgbClr val="99CC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/>
            <p:cNvSpPr txBox="1"/>
            <p:nvPr/>
          </p:nvSpPr>
          <p:spPr>
            <a:xfrm>
              <a:off x="5351884" y="2118194"/>
              <a:ext cx="16594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>
                  <a:solidFill>
                    <a:srgbClr val="99CCFF"/>
                  </a:solidFill>
                </a:rPr>
                <a:t>水蒸気</a:t>
              </a:r>
              <a:r>
                <a:rPr lang="en-US" altLang="ja-JP" sz="2000" dirty="0">
                  <a:solidFill>
                    <a:srgbClr val="99CCFF"/>
                  </a:solidFill>
                </a:rPr>
                <a:t> </a:t>
              </a:r>
              <a:r>
                <a:rPr kumimoji="1" lang="en-US" altLang="ja-JP" sz="2000" dirty="0" smtClean="0">
                  <a:solidFill>
                    <a:srgbClr val="99CCFF"/>
                  </a:solidFill>
                </a:rPr>
                <a:t>100</a:t>
              </a:r>
              <a:r>
                <a:rPr kumimoji="1" lang="ja-JP" altLang="en-US" sz="2000" dirty="0" smtClean="0">
                  <a:solidFill>
                    <a:srgbClr val="99CCFF"/>
                  </a:solidFill>
                </a:rPr>
                <a:t>℃</a:t>
              </a:r>
              <a:endParaRPr kumimoji="1" lang="ja-JP" altLang="en-US" sz="2000" dirty="0">
                <a:solidFill>
                  <a:srgbClr val="99CCFF"/>
                </a:solidFill>
              </a:endParaRPr>
            </a:p>
          </p:txBody>
        </p:sp>
      </p:grpSp>
      <p:pic>
        <p:nvPicPr>
          <p:cNvPr id="15" name="Picture 6" descr="http://www.kurashiki-tabi.jp/wp-content/uploads/2011/10/300ced86a88351ba0ebaec889938b64b3-360x2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814" y="3698656"/>
            <a:ext cx="4074794" cy="305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6776547" y="3139200"/>
            <a:ext cx="2306806" cy="2171031"/>
            <a:chOff x="6776547" y="3139200"/>
            <a:chExt cx="2306806" cy="2171031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6782723" y="3139200"/>
              <a:ext cx="23006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>
                  <a:solidFill>
                    <a:srgbClr val="FDFEA2"/>
                  </a:solidFill>
                </a:rPr>
                <a:t>溶解した鉄 </a:t>
              </a:r>
              <a:r>
                <a:rPr kumimoji="1" lang="en-US" altLang="ja-JP" sz="2000" dirty="0" smtClean="0">
                  <a:solidFill>
                    <a:srgbClr val="FDFEA2"/>
                  </a:solidFill>
                </a:rPr>
                <a:t>1500</a:t>
              </a:r>
              <a:r>
                <a:rPr kumimoji="1" lang="ja-JP" altLang="en-US" sz="2000" dirty="0" smtClean="0">
                  <a:solidFill>
                    <a:srgbClr val="FDFEA2"/>
                  </a:solidFill>
                </a:rPr>
                <a:t>℃</a:t>
              </a:r>
              <a:endParaRPr kumimoji="1" lang="ja-JP" altLang="en-US" sz="2000" dirty="0">
                <a:solidFill>
                  <a:srgbClr val="FDFEA2"/>
                </a:solidFill>
              </a:endParaRPr>
            </a:p>
          </p:txBody>
        </p:sp>
        <p:cxnSp>
          <p:nvCxnSpPr>
            <p:cNvPr id="12" name="直線コネクタ 11"/>
            <p:cNvCxnSpPr/>
            <p:nvPr/>
          </p:nvCxnSpPr>
          <p:spPr>
            <a:xfrm>
              <a:off x="6776547" y="3539310"/>
              <a:ext cx="2287142" cy="0"/>
            </a:xfrm>
            <a:prstGeom prst="line">
              <a:avLst/>
            </a:prstGeom>
            <a:ln w="28575">
              <a:solidFill>
                <a:srgbClr val="FDFE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/>
            <p:nvPr/>
          </p:nvCxnSpPr>
          <p:spPr>
            <a:xfrm flipH="1">
              <a:off x="7432646" y="3539310"/>
              <a:ext cx="1150915" cy="1770921"/>
            </a:xfrm>
            <a:prstGeom prst="straightConnector1">
              <a:avLst/>
            </a:prstGeom>
            <a:ln w="28575">
              <a:solidFill>
                <a:srgbClr val="FDFEA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556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Picture 58" descr="RHI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" r="6096"/>
          <a:stretch/>
        </p:blipFill>
        <p:spPr bwMode="auto">
          <a:xfrm>
            <a:off x="323528" y="1412776"/>
            <a:ext cx="4094329" cy="290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"/>
          <a:stretch/>
        </p:blipFill>
        <p:spPr bwMode="auto">
          <a:xfrm>
            <a:off x="4859156" y="1412776"/>
            <a:ext cx="3961316" cy="290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87941" y="4318018"/>
            <a:ext cx="2311851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ＲＨＩＣ</a:t>
            </a:r>
            <a:endParaRPr kumimoji="1" lang="en-US" altLang="ja-JP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ja-JP" altLang="en-US" sz="2400" dirty="0" smtClean="0"/>
              <a:t>アメリカ</a:t>
            </a:r>
            <a:endParaRPr lang="en-US" altLang="ja-JP" sz="2400" dirty="0" smtClean="0"/>
          </a:p>
          <a:p>
            <a:r>
              <a:rPr lang="en-US" altLang="ja-JP" sz="2400" dirty="0" smtClean="0"/>
              <a:t>2000</a:t>
            </a:r>
            <a:r>
              <a:rPr lang="ja-JP" altLang="en-US" sz="2400" dirty="0" smtClean="0"/>
              <a:t>年～</a:t>
            </a:r>
            <a:endParaRPr lang="en-US" altLang="ja-JP" sz="2400" dirty="0" smtClean="0"/>
          </a:p>
          <a:p>
            <a:r>
              <a:rPr lang="ja-JP" altLang="en-US" sz="2400" dirty="0" smtClean="0"/>
              <a:t>全長</a:t>
            </a:r>
            <a:r>
              <a:rPr lang="en-US" altLang="ja-JP" sz="2400" dirty="0" smtClean="0"/>
              <a:t>6km</a:t>
            </a:r>
          </a:p>
          <a:p>
            <a:r>
              <a:rPr kumimoji="1" lang="ja-JP" altLang="en-US" sz="2400" dirty="0">
                <a:solidFill>
                  <a:srgbClr val="99CCFF"/>
                </a:solidFill>
              </a:rPr>
              <a:t>光速</a:t>
            </a:r>
            <a:r>
              <a:rPr kumimoji="1" lang="ja-JP" altLang="en-US" sz="2400" dirty="0" smtClean="0">
                <a:solidFill>
                  <a:srgbClr val="99CCFF"/>
                </a:solidFill>
              </a:rPr>
              <a:t>の</a:t>
            </a:r>
            <a:r>
              <a:rPr kumimoji="1" lang="en-US" altLang="ja-JP" sz="2400" dirty="0" smtClean="0">
                <a:solidFill>
                  <a:srgbClr val="99CCFF"/>
                </a:solidFill>
              </a:rPr>
              <a:t>99.996%</a:t>
            </a:r>
          </a:p>
          <a:p>
            <a:r>
              <a:rPr lang="ja-JP" altLang="en-US" sz="2400" dirty="0" smtClean="0">
                <a:solidFill>
                  <a:srgbClr val="FF0000"/>
                </a:solidFill>
              </a:rPr>
              <a:t>約</a:t>
            </a:r>
            <a:r>
              <a:rPr lang="en-US" altLang="ja-JP" sz="2400" dirty="0" smtClean="0">
                <a:solidFill>
                  <a:srgbClr val="FF0000"/>
                </a:solidFill>
              </a:rPr>
              <a:t>4</a:t>
            </a:r>
            <a:r>
              <a:rPr lang="ja-JP" altLang="en-US" sz="2400" dirty="0" smtClean="0">
                <a:solidFill>
                  <a:srgbClr val="FF0000"/>
                </a:solidFill>
              </a:rPr>
              <a:t>兆度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84168" y="4318018"/>
            <a:ext cx="2646943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ＬＨＣ</a:t>
            </a:r>
            <a:endParaRPr lang="en-US" altLang="ja-JP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algn="r"/>
            <a:r>
              <a:rPr lang="ja-JP" altLang="en-US" sz="2400" dirty="0" smtClean="0"/>
              <a:t>スイス・フランス</a:t>
            </a:r>
            <a:endParaRPr lang="en-US" altLang="ja-JP" sz="2400" dirty="0" smtClean="0"/>
          </a:p>
          <a:p>
            <a:pPr algn="r"/>
            <a:r>
              <a:rPr lang="en-US" altLang="ja-JP" sz="2400" dirty="0" smtClean="0"/>
              <a:t>2010</a:t>
            </a:r>
            <a:r>
              <a:rPr lang="ja-JP" altLang="en-US" sz="2400" dirty="0" smtClean="0"/>
              <a:t>年～</a:t>
            </a:r>
            <a:endParaRPr lang="en-US" altLang="ja-JP" sz="2400" dirty="0" smtClean="0"/>
          </a:p>
          <a:p>
            <a:pPr algn="r"/>
            <a:r>
              <a:rPr lang="ja-JP" altLang="en-US" sz="2400" dirty="0" smtClean="0"/>
              <a:t>全長</a:t>
            </a:r>
            <a:r>
              <a:rPr lang="en-US" altLang="ja-JP" sz="2400" dirty="0" smtClean="0"/>
              <a:t>30km</a:t>
            </a:r>
          </a:p>
          <a:p>
            <a:pPr algn="r"/>
            <a:r>
              <a:rPr kumimoji="1" lang="ja-JP" altLang="en-US" sz="2400" dirty="0">
                <a:solidFill>
                  <a:srgbClr val="99CCFF"/>
                </a:solidFill>
              </a:rPr>
              <a:t>光速</a:t>
            </a:r>
            <a:r>
              <a:rPr kumimoji="1" lang="ja-JP" altLang="en-US" sz="2400" dirty="0" smtClean="0">
                <a:solidFill>
                  <a:srgbClr val="99CCFF"/>
                </a:solidFill>
              </a:rPr>
              <a:t>の</a:t>
            </a:r>
            <a:r>
              <a:rPr kumimoji="1" lang="en-US" altLang="ja-JP" sz="2400" dirty="0" smtClean="0">
                <a:solidFill>
                  <a:srgbClr val="99CCFF"/>
                </a:solidFill>
              </a:rPr>
              <a:t>99.9999%</a:t>
            </a:r>
          </a:p>
          <a:p>
            <a:pPr algn="r"/>
            <a:r>
              <a:rPr lang="ja-JP" altLang="en-US" sz="2400" dirty="0" smtClean="0">
                <a:solidFill>
                  <a:srgbClr val="FF0000"/>
                </a:solidFill>
              </a:rPr>
              <a:t>約</a:t>
            </a:r>
            <a:r>
              <a:rPr lang="en-US" altLang="ja-JP" sz="2400" dirty="0">
                <a:solidFill>
                  <a:srgbClr val="FF0000"/>
                </a:solidFill>
              </a:rPr>
              <a:t>8</a:t>
            </a:r>
            <a:r>
              <a:rPr lang="ja-JP" altLang="en-US" sz="2400" dirty="0" smtClean="0">
                <a:solidFill>
                  <a:srgbClr val="FF0000"/>
                </a:solidFill>
              </a:rPr>
              <a:t>兆度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2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ＱＧＰの生成と観測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pic>
        <p:nvPicPr>
          <p:cNvPr id="4" name="Picture 25" descr="ev2_fron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98" y="1551209"/>
            <a:ext cx="6324702" cy="488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角丸四角形吹き出し 4"/>
          <p:cNvSpPr/>
          <p:nvPr/>
        </p:nvSpPr>
        <p:spPr>
          <a:xfrm>
            <a:off x="946404" y="1391819"/>
            <a:ext cx="3389152" cy="1585519"/>
          </a:xfrm>
          <a:prstGeom prst="wedgeRoundRectCallout">
            <a:avLst>
              <a:gd name="adj1" fmla="val 46047"/>
              <a:gd name="adj2" fmla="val 110648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生成されたＱＧＰは、大きさ約</a:t>
            </a:r>
            <a:r>
              <a:rPr kumimoji="1" lang="en-US" altLang="ja-JP" sz="2400" dirty="0" smtClean="0"/>
              <a:t>10</a:t>
            </a:r>
            <a:r>
              <a:rPr kumimoji="1" lang="en-US" altLang="ja-JP" sz="2400" baseline="30000" dirty="0" smtClean="0"/>
              <a:t>-14</a:t>
            </a:r>
            <a:r>
              <a:rPr kumimoji="1" lang="en-US" altLang="ja-JP" sz="2400" dirty="0" smtClean="0"/>
              <a:t>m</a:t>
            </a:r>
            <a:r>
              <a:rPr kumimoji="1" lang="ja-JP" altLang="en-US" sz="2400" dirty="0" err="1" smtClean="0"/>
              <a:t>、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寿命は約</a:t>
            </a:r>
            <a:r>
              <a:rPr kumimoji="1" lang="en-US" altLang="ja-JP" sz="2400" dirty="0" smtClean="0"/>
              <a:t>10</a:t>
            </a:r>
            <a:r>
              <a:rPr kumimoji="1" lang="en-US" altLang="ja-JP" sz="2400" baseline="30000" dirty="0" smtClean="0"/>
              <a:t>-22</a:t>
            </a:r>
            <a:r>
              <a:rPr kumimoji="1" lang="ja-JP" altLang="en-US" sz="2400" dirty="0" smtClean="0"/>
              <a:t>秒</a:t>
            </a:r>
            <a:endParaRPr kumimoji="1" lang="ja-JP" altLang="en-US" sz="2400" dirty="0"/>
          </a:p>
        </p:txBody>
      </p:sp>
      <p:sp>
        <p:nvSpPr>
          <p:cNvPr id="7" name="角丸四角形吹き出し 6"/>
          <p:cNvSpPr/>
          <p:nvPr/>
        </p:nvSpPr>
        <p:spPr>
          <a:xfrm>
            <a:off x="4957893" y="2060514"/>
            <a:ext cx="3607267" cy="1833648"/>
          </a:xfrm>
          <a:prstGeom prst="wedgeRoundRectCallout">
            <a:avLst>
              <a:gd name="adj1" fmla="val -20833"/>
              <a:gd name="adj2" fmla="val 31390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解放されたクォークとグルオンは、一瞬にしてハドロン内部に再び閉じ込められる。</a:t>
            </a:r>
            <a:endParaRPr kumimoji="1" lang="ja-JP" altLang="en-US" sz="2400" dirty="0"/>
          </a:p>
        </p:txBody>
      </p:sp>
      <p:sp>
        <p:nvSpPr>
          <p:cNvPr id="8" name="角丸四角形吹き出し 7"/>
          <p:cNvSpPr/>
          <p:nvPr/>
        </p:nvSpPr>
        <p:spPr>
          <a:xfrm>
            <a:off x="5268286" y="5075340"/>
            <a:ext cx="3439487" cy="1610686"/>
          </a:xfrm>
          <a:prstGeom prst="wedgeRoundRectCallout">
            <a:avLst>
              <a:gd name="adj1" fmla="val -74926"/>
              <a:gd name="adj2" fmla="val -38021"/>
              <a:gd name="adj3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ハドロン達は、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相互の散乱を経ながら検出器に到達する。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5963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熱平衡化の証拠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37" y="1223542"/>
            <a:ext cx="3021654" cy="266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861807" y="1271197"/>
            <a:ext cx="43540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/>
              <a:t>各種ハドロンの粒子数は、</a:t>
            </a:r>
            <a:endParaRPr kumimoji="1" lang="en-US" altLang="ja-JP" sz="2400" dirty="0" smtClean="0"/>
          </a:p>
          <a:p>
            <a:pPr algn="ctr"/>
            <a:r>
              <a:rPr lang="ja-JP" altLang="en-US" sz="2400" dirty="0" smtClean="0"/>
              <a:t>温度</a:t>
            </a:r>
            <a:r>
              <a:rPr lang="ja-JP" altLang="en-US" sz="2400" i="1" dirty="0" smtClean="0"/>
              <a:t>Ｔ</a:t>
            </a:r>
            <a:r>
              <a:rPr lang="ja-JP" altLang="en-US" sz="2400" dirty="0" smtClean="0"/>
              <a:t>、化学ポテンシャル</a:t>
            </a:r>
            <a:r>
              <a:rPr lang="en-US" altLang="ja-JP" sz="2400" i="1" dirty="0" smtClean="0"/>
              <a:t>μ</a:t>
            </a:r>
            <a:r>
              <a:rPr lang="ja-JP" altLang="en-US" sz="2400" dirty="0" smtClean="0"/>
              <a:t>の</a:t>
            </a:r>
            <a:endParaRPr lang="en-US" altLang="ja-JP" sz="2400" dirty="0" smtClean="0"/>
          </a:p>
          <a:p>
            <a:pPr algn="ctr"/>
            <a:r>
              <a:rPr lang="ja-JP" altLang="en-US" sz="2400" dirty="0" smtClean="0"/>
              <a:t>熱平衡値で再現可能</a:t>
            </a:r>
            <a:endParaRPr kumimoji="1" lang="ja-JP" altLang="en-US" sz="2400" dirty="0"/>
          </a:p>
        </p:txBody>
      </p:sp>
      <p:sp>
        <p:nvSpPr>
          <p:cNvPr id="6" name="下矢印 5"/>
          <p:cNvSpPr/>
          <p:nvPr/>
        </p:nvSpPr>
        <p:spPr>
          <a:xfrm>
            <a:off x="5041715" y="2608561"/>
            <a:ext cx="1994263" cy="67056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56425" y="3401172"/>
            <a:ext cx="4108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(</a:t>
            </a:r>
            <a:r>
              <a:rPr kumimoji="1" lang="ja-JP" altLang="en-US" sz="2400" dirty="0" smtClean="0"/>
              <a:t>化学</a:t>
            </a:r>
            <a:r>
              <a:rPr kumimoji="1" lang="en-US" altLang="ja-JP" sz="2400" dirty="0" smtClean="0"/>
              <a:t>)</a:t>
            </a:r>
            <a:r>
              <a:rPr kumimoji="1" lang="ja-JP" altLang="en-US" sz="2400" dirty="0" smtClean="0"/>
              <a:t>平衡状態の実現を示唆</a:t>
            </a:r>
            <a:endParaRPr kumimoji="1" lang="ja-JP" altLang="en-US" sz="2400" dirty="0"/>
          </a:p>
        </p:txBody>
      </p:sp>
      <p:pic>
        <p:nvPicPr>
          <p:cNvPr id="9" name="Picture 19" descr="tch_mub_strange_gce_w_sabita_la_pim_linear.gif"/>
          <p:cNvPicPr>
            <a:picLocks noChangeAspect="1"/>
          </p:cNvPicPr>
          <p:nvPr/>
        </p:nvPicPr>
        <p:blipFill>
          <a:blip r:embed="rId3"/>
          <a:srcRect l="1420" t="8372" r="8521" b="1674"/>
          <a:stretch>
            <a:fillRect/>
          </a:stretch>
        </p:blipFill>
        <p:spPr>
          <a:xfrm>
            <a:off x="322437" y="4048906"/>
            <a:ext cx="3021654" cy="2559753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4098250" y="4988971"/>
            <a:ext cx="38811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/>
              <a:t>実験的に決定した</a:t>
            </a:r>
            <a:r>
              <a:rPr kumimoji="1" lang="ja-JP" altLang="en-US" sz="2400" i="1" dirty="0" smtClean="0"/>
              <a:t>Ｔ</a:t>
            </a:r>
            <a:r>
              <a:rPr kumimoji="1" lang="en-US" altLang="ja-JP" sz="2400" dirty="0" smtClean="0"/>
              <a:t>,</a:t>
            </a:r>
            <a:r>
              <a:rPr kumimoji="1" lang="ja-JP" altLang="en-US" sz="2400" dirty="0" smtClean="0"/>
              <a:t> </a:t>
            </a:r>
            <a:r>
              <a:rPr kumimoji="1" lang="en-US" altLang="ja-JP" sz="2400" dirty="0" smtClean="0"/>
              <a:t>μ</a:t>
            </a:r>
            <a:r>
              <a:rPr kumimoji="1" lang="ja-JP" altLang="en-US" sz="2400" dirty="0" smtClean="0"/>
              <a:t>は、</a:t>
            </a:r>
            <a:endParaRPr kumimoji="1" lang="en-US" altLang="ja-JP" sz="2400" dirty="0" smtClean="0"/>
          </a:p>
          <a:p>
            <a:pPr algn="ctr"/>
            <a:r>
              <a:rPr lang="ja-JP" altLang="en-US" sz="2400" dirty="0" smtClean="0"/>
              <a:t>衝突エネルギーに応じて</a:t>
            </a:r>
            <a:endParaRPr lang="en-US" altLang="ja-JP" sz="2400" dirty="0" smtClean="0"/>
          </a:p>
          <a:p>
            <a:pPr algn="ctr"/>
            <a:r>
              <a:rPr lang="ja-JP" altLang="en-US" sz="2400" dirty="0" smtClean="0"/>
              <a:t>相図</a:t>
            </a:r>
            <a:r>
              <a:rPr lang="ja-JP" altLang="en-US" sz="2400" dirty="0"/>
              <a:t>上</a:t>
            </a:r>
            <a:r>
              <a:rPr lang="ja-JP" altLang="en-US" sz="2400" dirty="0" smtClean="0"/>
              <a:t>を移動する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9176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ビームエネルギー走査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744" b="9430"/>
          <a:stretch/>
        </p:blipFill>
        <p:spPr>
          <a:xfrm>
            <a:off x="779785" y="1417630"/>
            <a:ext cx="6163974" cy="4295853"/>
          </a:xfrm>
          <a:prstGeom prst="rect">
            <a:avLst/>
          </a:prstGeom>
        </p:spPr>
      </p:pic>
      <p:cxnSp>
        <p:nvCxnSpPr>
          <p:cNvPr id="5" name="直線矢印コネクタ 4"/>
          <p:cNvCxnSpPr/>
          <p:nvPr/>
        </p:nvCxnSpPr>
        <p:spPr>
          <a:xfrm flipV="1">
            <a:off x="788410" y="1144183"/>
            <a:ext cx="0" cy="4788000"/>
          </a:xfrm>
          <a:prstGeom prst="straightConnector1">
            <a:avLst/>
          </a:prstGeom>
          <a:ln w="38100">
            <a:solidFill>
              <a:schemeClr val="tx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flipV="1">
            <a:off x="586092" y="5699829"/>
            <a:ext cx="6660000" cy="1"/>
          </a:xfrm>
          <a:prstGeom prst="straightConnector1">
            <a:avLst/>
          </a:prstGeom>
          <a:ln w="38100">
            <a:solidFill>
              <a:schemeClr val="tx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 rot="16200000">
            <a:off x="-2476" y="196961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温度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03518" y="582520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化学ポテンシャル</a:t>
            </a:r>
            <a:endParaRPr kumimoji="1" lang="ja-JP" altLang="en-US" sz="2400" dirty="0"/>
          </a:p>
        </p:txBody>
      </p:sp>
      <p:sp>
        <p:nvSpPr>
          <p:cNvPr id="9" name="下矢印 8"/>
          <p:cNvSpPr/>
          <p:nvPr/>
        </p:nvSpPr>
        <p:spPr>
          <a:xfrm rot="490128">
            <a:off x="1289068" y="2765757"/>
            <a:ext cx="618565" cy="1560792"/>
          </a:xfrm>
          <a:prstGeom prst="downArrow">
            <a:avLst/>
          </a:prstGeom>
          <a:solidFill>
            <a:srgbClr val="AD010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9"/>
          <p:cNvSpPr/>
          <p:nvPr/>
        </p:nvSpPr>
        <p:spPr>
          <a:xfrm rot="2067519">
            <a:off x="2532461" y="3451955"/>
            <a:ext cx="618565" cy="1305508"/>
          </a:xfrm>
          <a:prstGeom prst="downArrow">
            <a:avLst/>
          </a:prstGeom>
          <a:solidFill>
            <a:srgbClr val="AD010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0"/>
          <p:cNvSpPr/>
          <p:nvPr/>
        </p:nvSpPr>
        <p:spPr>
          <a:xfrm rot="1184849">
            <a:off x="1924107" y="3084408"/>
            <a:ext cx="618565" cy="1333107"/>
          </a:xfrm>
          <a:prstGeom prst="downArrow">
            <a:avLst/>
          </a:prstGeom>
          <a:solidFill>
            <a:srgbClr val="AD010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下矢印 11"/>
          <p:cNvSpPr/>
          <p:nvPr/>
        </p:nvSpPr>
        <p:spPr>
          <a:xfrm rot="162969">
            <a:off x="663032" y="2316421"/>
            <a:ext cx="618565" cy="1961622"/>
          </a:xfrm>
          <a:prstGeom prst="downArrow">
            <a:avLst/>
          </a:prstGeom>
          <a:solidFill>
            <a:srgbClr val="AD010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 rot="155389">
            <a:off x="1848742" y="2647072"/>
            <a:ext cx="1801906" cy="744071"/>
          </a:xfrm>
          <a:custGeom>
            <a:avLst/>
            <a:gdLst>
              <a:gd name="connsiteX0" fmla="*/ 0 w 1801906"/>
              <a:gd name="connsiteY0" fmla="*/ 0 h 744071"/>
              <a:gd name="connsiteX1" fmla="*/ 1039906 w 1801906"/>
              <a:gd name="connsiteY1" fmla="*/ 268942 h 744071"/>
              <a:gd name="connsiteX2" fmla="*/ 1801906 w 1801906"/>
              <a:gd name="connsiteY2" fmla="*/ 744071 h 74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1906" h="744071">
                <a:moveTo>
                  <a:pt x="0" y="0"/>
                </a:moveTo>
                <a:cubicBezTo>
                  <a:pt x="369794" y="72465"/>
                  <a:pt x="739588" y="144930"/>
                  <a:pt x="1039906" y="268942"/>
                </a:cubicBezTo>
                <a:cubicBezTo>
                  <a:pt x="1340224" y="392954"/>
                  <a:pt x="1571065" y="568512"/>
                  <a:pt x="1801906" y="744071"/>
                </a:cubicBezTo>
              </a:path>
            </a:pathLst>
          </a:custGeom>
          <a:noFill/>
          <a:ln w="63500">
            <a:solidFill>
              <a:schemeClr val="accent2">
                <a:lumMod val="50000"/>
              </a:schemeClr>
            </a:solidFill>
            <a:headEnd type="arrow" w="lg" len="lg"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 rot="1540144">
            <a:off x="1698542" y="1986755"/>
            <a:ext cx="326243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RHIC</a:t>
            </a:r>
          </a:p>
          <a:p>
            <a:pPr algn="ctr"/>
            <a:r>
              <a:rPr kumimoji="1" lang="ja-JP" altLang="en-US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ビームエネルギー走査</a:t>
            </a:r>
            <a:endParaRPr kumimoji="1" lang="ja-JP" altLang="en-US" sz="2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79785" y="1784089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LHC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651437" y="3955429"/>
            <a:ext cx="2917017" cy="954107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計画中の実験</a:t>
            </a:r>
            <a:endParaRPr lang="en-US" altLang="ja-JP" sz="28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r>
              <a:rPr lang="en-US" altLang="ja-JP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J-PARC@</a:t>
            </a:r>
            <a:r>
              <a:rPr lang="ja-JP" altLang="en-US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日本など</a:t>
            </a:r>
            <a:endParaRPr kumimoji="1" lang="ja-JP" altLang="en-US" sz="2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40771" y="1380298"/>
            <a:ext cx="163378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LHC</a:t>
            </a:r>
          </a:p>
          <a:p>
            <a:r>
              <a:rPr lang="en-US" altLang="ja-JP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2010</a:t>
            </a:r>
            <a:r>
              <a:rPr lang="en-US" altLang="ja-JP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~</a:t>
            </a:r>
            <a:endParaRPr lang="en-US" altLang="ja-JP" sz="2400" dirty="0" smtClean="0">
              <a:solidFill>
                <a:schemeClr val="accent4">
                  <a:lumMod val="60000"/>
                  <a:lumOff val="40000"/>
                </a:schemeClr>
              </a:solidFill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  <a:p>
            <a:endParaRPr kumimoji="1" lang="en-US" altLang="ja-JP" sz="1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en-US" altLang="ja-JP" sz="2800" b="1" dirty="0" smtClean="0">
                <a:solidFill>
                  <a:srgbClr val="FFCCCC"/>
                </a:solidFill>
              </a:rPr>
              <a:t>RHIC-BES</a:t>
            </a:r>
          </a:p>
          <a:p>
            <a:r>
              <a:rPr lang="en-US" altLang="ja-JP" sz="2400" dirty="0" smtClean="0">
                <a:solidFill>
                  <a:srgbClr val="FFCCCC"/>
                </a:solidFill>
              </a:rPr>
              <a:t>Phase I</a:t>
            </a:r>
          </a:p>
          <a:p>
            <a:r>
              <a:rPr lang="en-US" altLang="ja-JP" sz="2400" dirty="0" smtClean="0">
                <a:solidFill>
                  <a:srgbClr val="FFCCCC"/>
                </a:solidFill>
              </a:rPr>
              <a:t>2010</a:t>
            </a:r>
            <a:r>
              <a:rPr lang="en-US" altLang="ja-JP" sz="2400" dirty="0" smtClean="0">
                <a:solidFill>
                  <a:srgbClr val="FFCCCC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~</a:t>
            </a:r>
            <a:r>
              <a:rPr lang="en-US" altLang="ja-JP" sz="2400" dirty="0" smtClean="0">
                <a:solidFill>
                  <a:srgbClr val="FFCCCC"/>
                </a:solidFill>
              </a:rPr>
              <a:t>2014</a:t>
            </a:r>
          </a:p>
          <a:p>
            <a:r>
              <a:rPr kumimoji="1" lang="en-US" altLang="ja-JP" sz="2400" dirty="0" smtClean="0">
                <a:solidFill>
                  <a:srgbClr val="FFCCCC"/>
                </a:solidFill>
              </a:rPr>
              <a:t>Phase II</a:t>
            </a:r>
          </a:p>
          <a:p>
            <a:r>
              <a:rPr lang="en-US" altLang="ja-JP" sz="2400" dirty="0" smtClean="0">
                <a:solidFill>
                  <a:srgbClr val="FFCCCC"/>
                </a:solidFill>
              </a:rPr>
              <a:t>2019</a:t>
            </a:r>
            <a:r>
              <a:rPr lang="en-US" altLang="ja-JP" sz="2400" dirty="0" smtClean="0">
                <a:solidFill>
                  <a:srgbClr val="FFCCCC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~</a:t>
            </a:r>
          </a:p>
          <a:p>
            <a:endParaRPr kumimoji="1" lang="en-US" altLang="ja-JP" sz="1600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Adobe Song Std L" panose="02020300000000000000" pitchFamily="18" charset="-128"/>
            </a:endParaRPr>
          </a:p>
          <a:p>
            <a:r>
              <a:rPr lang="en-US" altLang="ja-JP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dobe Song Std L" panose="02020300000000000000" pitchFamily="18" charset="-128"/>
              </a:rPr>
              <a:t>J-PARC</a:t>
            </a:r>
          </a:p>
          <a:p>
            <a:r>
              <a:rPr lang="en-US" altLang="ja-JP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Adobe Song Std L" panose="02020300000000000000" pitchFamily="18" charset="-128"/>
              </a:rPr>
              <a:t>2025</a:t>
            </a:r>
            <a:r>
              <a:rPr kumimoji="1" lang="en-US" altLang="ja-JP" sz="2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~ ??</a:t>
            </a:r>
            <a:endParaRPr kumimoji="1" lang="ja-JP" altLang="en-US" sz="2400" dirty="0">
              <a:solidFill>
                <a:schemeClr val="accent4">
                  <a:lumMod val="60000"/>
                  <a:lumOff val="40000"/>
                </a:schemeClr>
              </a:solidFill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18" name="下矢印 17"/>
          <p:cNvSpPr/>
          <p:nvPr/>
        </p:nvSpPr>
        <p:spPr>
          <a:xfrm rot="3087491">
            <a:off x="2946769" y="4246950"/>
            <a:ext cx="618565" cy="969801"/>
          </a:xfrm>
          <a:prstGeom prst="downArrow">
            <a:avLst/>
          </a:prstGeom>
          <a:solidFill>
            <a:srgbClr val="AD010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419497" y="6295794"/>
            <a:ext cx="5724644" cy="461665"/>
          </a:xfrm>
          <a:prstGeom prst="rect">
            <a:avLst/>
          </a:prstGeom>
          <a:solidFill>
            <a:schemeClr val="accent2">
              <a:shade val="75000"/>
              <a:satMod val="130000"/>
              <a:alpha val="61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ＱＣＤの相構造は、実験的に探索可能！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4201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046375" y="1238839"/>
            <a:ext cx="634019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dirty="0" smtClean="0"/>
              <a:t>今日の話</a:t>
            </a:r>
            <a:endParaRPr kumimoji="1" lang="en-US" altLang="ja-JP" sz="3200" dirty="0" smtClean="0"/>
          </a:p>
          <a:p>
            <a:pPr algn="ctr"/>
            <a:r>
              <a:rPr kumimoji="1" lang="ja-JP" altLang="en-US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２兆度</a:t>
            </a:r>
            <a:r>
              <a:rPr kumimoji="1" lang="ja-JP" altLang="en-US" sz="4800" dirty="0" smtClean="0"/>
              <a:t>の</a:t>
            </a:r>
            <a:r>
              <a:rPr lang="ja-JP" altLang="en-US" sz="4800" dirty="0"/>
              <a:t>物質</a:t>
            </a:r>
            <a:r>
              <a:rPr lang="ja-JP" altLang="en-US" sz="4800" dirty="0" smtClean="0"/>
              <a:t>を作り、</a:t>
            </a:r>
            <a:endParaRPr lang="en-US" altLang="ja-JP" sz="4800" dirty="0" smtClean="0"/>
          </a:p>
          <a:p>
            <a:pPr algn="ctr"/>
            <a:r>
              <a:rPr kumimoji="1" lang="ja-JP" altLang="en-US" sz="4800" dirty="0" smtClean="0"/>
              <a:t>その性質</a:t>
            </a:r>
            <a:r>
              <a:rPr lang="ja-JP" altLang="en-US" sz="4800" dirty="0" smtClean="0"/>
              <a:t>を探る</a:t>
            </a:r>
            <a:endParaRPr kumimoji="1" lang="ja-JP" altLang="en-US" sz="4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54152" y="4104697"/>
            <a:ext cx="5724644" cy="21852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/>
              <a:t>話のポイント</a:t>
            </a:r>
            <a:endParaRPr kumimoji="1" lang="en-US" altLang="ja-JP" sz="2800" dirty="0" smtClean="0"/>
          </a:p>
          <a:p>
            <a:r>
              <a:rPr lang="ja-JP" altLang="en-US" sz="3600" dirty="0" smtClean="0"/>
              <a:t>①どんな物質ができるの？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②どうやって生成するの？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③どうやって観測するの？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63795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05343" y="1333850"/>
            <a:ext cx="71609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Ｑ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ＱＧＰの生成、ＱＣＤ臨界点の存在を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より直接的に検証する手段はないか？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05343" y="3382162"/>
            <a:ext cx="3877985" cy="1077218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Ａ</a:t>
            </a:r>
            <a:endParaRPr kumimoji="1" lang="en-US" altLang="ja-JP" sz="3200" dirty="0" smtClean="0"/>
          </a:p>
          <a:p>
            <a:r>
              <a:rPr lang="ja-JP" altLang="en-US" sz="32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「ゆらぎ」</a:t>
            </a:r>
            <a:r>
              <a:rPr lang="ja-JP" altLang="en-US" sz="3200" dirty="0" smtClean="0"/>
              <a:t>を使う！</a:t>
            </a:r>
            <a:endParaRPr kumimoji="1" lang="en-US" altLang="ja-JP" sz="3200" dirty="0" smtClean="0"/>
          </a:p>
        </p:txBody>
      </p:sp>
    </p:spTree>
    <p:extLst>
      <p:ext uri="{BB962C8B-B14F-4D97-AF65-F5344CB8AC3E}">
        <p14:creationId xmlns:p14="http://schemas.microsoft.com/office/powerpoint/2010/main" val="153121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ゆらぎとは？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765300" y="2161158"/>
            <a:ext cx="2577431" cy="2124963"/>
          </a:xfrm>
          <a:prstGeom prst="rect">
            <a:avLst/>
          </a:prstGeom>
          <a:solidFill>
            <a:srgbClr val="BBE0E3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dirty="0" smtClean="0">
              <a:solidFill>
                <a:srgbClr val="FFFFFF"/>
              </a:solidFill>
              <a:latin typeface="Arial"/>
              <a:ea typeface="ＭＳ Ｐゴシック" panose="020B060007020508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659713" y="2854573"/>
            <a:ext cx="798472" cy="713006"/>
          </a:xfrm>
          <a:prstGeom prst="rect">
            <a:avLst/>
          </a:prstGeom>
          <a:solidFill>
            <a:srgbClr val="BBE0E3"/>
          </a:solidFill>
          <a:ln w="9525" cap="flat" cmpd="sng" algn="ctr">
            <a:solidFill>
              <a:srgbClr val="AD010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846927" y="375490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 smtClean="0">
                <a:solidFill>
                  <a:srgbClr val="BBE0E3">
                    <a:lumMod val="25000"/>
                  </a:srgbClr>
                </a:solidFill>
                <a:latin typeface="Arial"/>
                <a:ea typeface="ＭＳ Ｐゴシック" panose="020B0600070205080204" pitchFamily="50" charset="-128"/>
              </a:rPr>
              <a:t>V</a:t>
            </a:r>
            <a:endParaRPr lang="ja-JP" altLang="en-US" sz="2400" i="1" dirty="0">
              <a:solidFill>
                <a:srgbClr val="BBE0E3">
                  <a:lumMod val="25000"/>
                </a:srgbClr>
              </a:solidFill>
              <a:latin typeface="Arial"/>
              <a:ea typeface="ＭＳ Ｐゴシック" panose="020B0600070205080204" pitchFamily="50" charset="-128"/>
            </a:endParaRPr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FF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094" y="3081142"/>
            <a:ext cx="301841" cy="24551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132765" y="1442616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例：熱</a:t>
            </a:r>
            <a:r>
              <a:rPr kumimoji="1" lang="ja-JP" altLang="en-US" sz="2400" dirty="0" smtClean="0"/>
              <a:t>平衡状態下で、観測量はゆらいでいる</a:t>
            </a:r>
            <a:endParaRPr kumimoji="1" lang="ja-JP" altLang="en-US" sz="2400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3906176" y="2110932"/>
            <a:ext cx="4302198" cy="2137920"/>
            <a:chOff x="3906176" y="2110932"/>
            <a:chExt cx="4302198" cy="2137920"/>
          </a:xfrm>
        </p:grpSpPr>
        <p:sp>
          <p:nvSpPr>
            <p:cNvPr id="10" name="フリーフォーム 9"/>
            <p:cNvSpPr/>
            <p:nvPr/>
          </p:nvSpPr>
          <p:spPr>
            <a:xfrm>
              <a:off x="5510897" y="2817952"/>
              <a:ext cx="1951741" cy="1271383"/>
            </a:xfrm>
            <a:custGeom>
              <a:avLst/>
              <a:gdLst>
                <a:gd name="connsiteX0" fmla="*/ 0 w 1764405"/>
                <a:gd name="connsiteY0" fmla="*/ 862889 h 891731"/>
                <a:gd name="connsiteX1" fmla="*/ 669701 w 1764405"/>
                <a:gd name="connsiteY1" fmla="*/ 785616 h 891731"/>
                <a:gd name="connsiteX2" fmla="*/ 850005 w 1764405"/>
                <a:gd name="connsiteY2" fmla="*/ 5 h 891731"/>
                <a:gd name="connsiteX3" fmla="*/ 1159098 w 1764405"/>
                <a:gd name="connsiteY3" fmla="*/ 772737 h 891731"/>
                <a:gd name="connsiteX4" fmla="*/ 1764405 w 1764405"/>
                <a:gd name="connsiteY4" fmla="*/ 875768 h 891731"/>
                <a:gd name="connsiteX0" fmla="*/ 0 w 1764405"/>
                <a:gd name="connsiteY0" fmla="*/ 862935 h 891184"/>
                <a:gd name="connsiteX1" fmla="*/ 643943 w 1764405"/>
                <a:gd name="connsiteY1" fmla="*/ 734146 h 891184"/>
                <a:gd name="connsiteX2" fmla="*/ 850005 w 1764405"/>
                <a:gd name="connsiteY2" fmla="*/ 51 h 891184"/>
                <a:gd name="connsiteX3" fmla="*/ 1159098 w 1764405"/>
                <a:gd name="connsiteY3" fmla="*/ 772783 h 891184"/>
                <a:gd name="connsiteX4" fmla="*/ 1764405 w 1764405"/>
                <a:gd name="connsiteY4" fmla="*/ 875814 h 891184"/>
                <a:gd name="connsiteX0" fmla="*/ 0 w 1764405"/>
                <a:gd name="connsiteY0" fmla="*/ 862935 h 891184"/>
                <a:gd name="connsiteX1" fmla="*/ 643943 w 1764405"/>
                <a:gd name="connsiteY1" fmla="*/ 734146 h 891184"/>
                <a:gd name="connsiteX2" fmla="*/ 850005 w 1764405"/>
                <a:gd name="connsiteY2" fmla="*/ 51 h 891184"/>
                <a:gd name="connsiteX3" fmla="*/ 1159098 w 1764405"/>
                <a:gd name="connsiteY3" fmla="*/ 772783 h 891184"/>
                <a:gd name="connsiteX4" fmla="*/ 1764405 w 1764405"/>
                <a:gd name="connsiteY4" fmla="*/ 875814 h 891184"/>
                <a:gd name="connsiteX0" fmla="*/ 0 w 1764405"/>
                <a:gd name="connsiteY0" fmla="*/ 862939 h 880255"/>
                <a:gd name="connsiteX1" fmla="*/ 643943 w 1764405"/>
                <a:gd name="connsiteY1" fmla="*/ 734150 h 880255"/>
                <a:gd name="connsiteX2" fmla="*/ 850005 w 1764405"/>
                <a:gd name="connsiteY2" fmla="*/ 55 h 880255"/>
                <a:gd name="connsiteX3" fmla="*/ 1210614 w 1764405"/>
                <a:gd name="connsiteY3" fmla="*/ 695514 h 880255"/>
                <a:gd name="connsiteX4" fmla="*/ 1764405 w 1764405"/>
                <a:gd name="connsiteY4" fmla="*/ 875818 h 880255"/>
                <a:gd name="connsiteX0" fmla="*/ 0 w 1764405"/>
                <a:gd name="connsiteY0" fmla="*/ 862939 h 880255"/>
                <a:gd name="connsiteX1" fmla="*/ 553791 w 1764405"/>
                <a:gd name="connsiteY1" fmla="*/ 734150 h 880255"/>
                <a:gd name="connsiteX2" fmla="*/ 850005 w 1764405"/>
                <a:gd name="connsiteY2" fmla="*/ 55 h 880255"/>
                <a:gd name="connsiteX3" fmla="*/ 1210614 w 1764405"/>
                <a:gd name="connsiteY3" fmla="*/ 695514 h 880255"/>
                <a:gd name="connsiteX4" fmla="*/ 1764405 w 1764405"/>
                <a:gd name="connsiteY4" fmla="*/ 875818 h 880255"/>
                <a:gd name="connsiteX0" fmla="*/ 0 w 1773832"/>
                <a:gd name="connsiteY0" fmla="*/ 862939 h 877163"/>
                <a:gd name="connsiteX1" fmla="*/ 553791 w 1773832"/>
                <a:gd name="connsiteY1" fmla="*/ 734150 h 877163"/>
                <a:gd name="connsiteX2" fmla="*/ 850005 w 1773832"/>
                <a:gd name="connsiteY2" fmla="*/ 55 h 877163"/>
                <a:gd name="connsiteX3" fmla="*/ 1210614 w 1773832"/>
                <a:gd name="connsiteY3" fmla="*/ 695514 h 877163"/>
                <a:gd name="connsiteX4" fmla="*/ 1773832 w 1773832"/>
                <a:gd name="connsiteY4" fmla="*/ 847537 h 877163"/>
                <a:gd name="connsiteX0" fmla="*/ 0 w 1688991"/>
                <a:gd name="connsiteY0" fmla="*/ 844086 h 861673"/>
                <a:gd name="connsiteX1" fmla="*/ 468950 w 1688991"/>
                <a:gd name="connsiteY1" fmla="*/ 734150 h 861673"/>
                <a:gd name="connsiteX2" fmla="*/ 765164 w 1688991"/>
                <a:gd name="connsiteY2" fmla="*/ 55 h 861673"/>
                <a:gd name="connsiteX3" fmla="*/ 1125773 w 1688991"/>
                <a:gd name="connsiteY3" fmla="*/ 695514 h 861673"/>
                <a:gd name="connsiteX4" fmla="*/ 1688991 w 1688991"/>
                <a:gd name="connsiteY4" fmla="*/ 847537 h 861673"/>
                <a:gd name="connsiteX0" fmla="*/ 0 w 1688991"/>
                <a:gd name="connsiteY0" fmla="*/ 844086 h 853990"/>
                <a:gd name="connsiteX1" fmla="*/ 468950 w 1688991"/>
                <a:gd name="connsiteY1" fmla="*/ 734150 h 853990"/>
                <a:gd name="connsiteX2" fmla="*/ 765164 w 1688991"/>
                <a:gd name="connsiteY2" fmla="*/ 55 h 853990"/>
                <a:gd name="connsiteX3" fmla="*/ 1125773 w 1688991"/>
                <a:gd name="connsiteY3" fmla="*/ 695514 h 853990"/>
                <a:gd name="connsiteX4" fmla="*/ 1688991 w 1688991"/>
                <a:gd name="connsiteY4" fmla="*/ 847537 h 853990"/>
                <a:gd name="connsiteX0" fmla="*/ 0 w 1688991"/>
                <a:gd name="connsiteY0" fmla="*/ 844086 h 847882"/>
                <a:gd name="connsiteX1" fmla="*/ 468950 w 1688991"/>
                <a:gd name="connsiteY1" fmla="*/ 734150 h 847882"/>
                <a:gd name="connsiteX2" fmla="*/ 765164 w 1688991"/>
                <a:gd name="connsiteY2" fmla="*/ 55 h 847882"/>
                <a:gd name="connsiteX3" fmla="*/ 1125773 w 1688991"/>
                <a:gd name="connsiteY3" fmla="*/ 695514 h 847882"/>
                <a:gd name="connsiteX4" fmla="*/ 1688991 w 1688991"/>
                <a:gd name="connsiteY4" fmla="*/ 847537 h 847882"/>
                <a:gd name="connsiteX0" fmla="*/ 0 w 1688991"/>
                <a:gd name="connsiteY0" fmla="*/ 844086 h 847882"/>
                <a:gd name="connsiteX1" fmla="*/ 468950 w 1688991"/>
                <a:gd name="connsiteY1" fmla="*/ 734150 h 847882"/>
                <a:gd name="connsiteX2" fmla="*/ 765164 w 1688991"/>
                <a:gd name="connsiteY2" fmla="*/ 55 h 847882"/>
                <a:gd name="connsiteX3" fmla="*/ 1125773 w 1688991"/>
                <a:gd name="connsiteY3" fmla="*/ 695514 h 847882"/>
                <a:gd name="connsiteX4" fmla="*/ 1688991 w 1688991"/>
                <a:gd name="connsiteY4" fmla="*/ 847537 h 847882"/>
                <a:gd name="connsiteX0" fmla="*/ 0 w 1688991"/>
                <a:gd name="connsiteY0" fmla="*/ 844086 h 847882"/>
                <a:gd name="connsiteX1" fmla="*/ 468950 w 1688991"/>
                <a:gd name="connsiteY1" fmla="*/ 734150 h 847882"/>
                <a:gd name="connsiteX2" fmla="*/ 765164 w 1688991"/>
                <a:gd name="connsiteY2" fmla="*/ 55 h 847882"/>
                <a:gd name="connsiteX3" fmla="*/ 1125773 w 1688991"/>
                <a:gd name="connsiteY3" fmla="*/ 695514 h 847882"/>
                <a:gd name="connsiteX4" fmla="*/ 1688991 w 1688991"/>
                <a:gd name="connsiteY4" fmla="*/ 847537 h 847882"/>
                <a:gd name="connsiteX0" fmla="*/ 0 w 1594398"/>
                <a:gd name="connsiteY0" fmla="*/ 854596 h 854596"/>
                <a:gd name="connsiteX1" fmla="*/ 374357 w 1594398"/>
                <a:gd name="connsiteY1" fmla="*/ 734150 h 854596"/>
                <a:gd name="connsiteX2" fmla="*/ 670571 w 1594398"/>
                <a:gd name="connsiteY2" fmla="*/ 55 h 854596"/>
                <a:gd name="connsiteX3" fmla="*/ 1031180 w 1594398"/>
                <a:gd name="connsiteY3" fmla="*/ 695514 h 854596"/>
                <a:gd name="connsiteX4" fmla="*/ 1594398 w 1594398"/>
                <a:gd name="connsiteY4" fmla="*/ 847537 h 854596"/>
                <a:gd name="connsiteX0" fmla="*/ 0 w 1594398"/>
                <a:gd name="connsiteY0" fmla="*/ 851637 h 851637"/>
                <a:gd name="connsiteX1" fmla="*/ 374357 w 1594398"/>
                <a:gd name="connsiteY1" fmla="*/ 734150 h 851637"/>
                <a:gd name="connsiteX2" fmla="*/ 670571 w 1594398"/>
                <a:gd name="connsiteY2" fmla="*/ 55 h 851637"/>
                <a:gd name="connsiteX3" fmla="*/ 1031180 w 1594398"/>
                <a:gd name="connsiteY3" fmla="*/ 695514 h 851637"/>
                <a:gd name="connsiteX4" fmla="*/ 1594398 w 1594398"/>
                <a:gd name="connsiteY4" fmla="*/ 847537 h 851637"/>
                <a:gd name="connsiteX0" fmla="*/ 0 w 1591439"/>
                <a:gd name="connsiteY0" fmla="*/ 845719 h 847882"/>
                <a:gd name="connsiteX1" fmla="*/ 371398 w 1591439"/>
                <a:gd name="connsiteY1" fmla="*/ 734150 h 847882"/>
                <a:gd name="connsiteX2" fmla="*/ 667612 w 1591439"/>
                <a:gd name="connsiteY2" fmla="*/ 55 h 847882"/>
                <a:gd name="connsiteX3" fmla="*/ 1028221 w 1591439"/>
                <a:gd name="connsiteY3" fmla="*/ 695514 h 847882"/>
                <a:gd name="connsiteX4" fmla="*/ 1591439 w 1591439"/>
                <a:gd name="connsiteY4" fmla="*/ 847537 h 847882"/>
                <a:gd name="connsiteX0" fmla="*/ 0 w 1594398"/>
                <a:gd name="connsiteY0" fmla="*/ 848679 h 848809"/>
                <a:gd name="connsiteX1" fmla="*/ 374357 w 1594398"/>
                <a:gd name="connsiteY1" fmla="*/ 734150 h 848809"/>
                <a:gd name="connsiteX2" fmla="*/ 670571 w 1594398"/>
                <a:gd name="connsiteY2" fmla="*/ 55 h 848809"/>
                <a:gd name="connsiteX3" fmla="*/ 1031180 w 1594398"/>
                <a:gd name="connsiteY3" fmla="*/ 695514 h 848809"/>
                <a:gd name="connsiteX4" fmla="*/ 1594398 w 1594398"/>
                <a:gd name="connsiteY4" fmla="*/ 847537 h 84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398" h="848809">
                  <a:moveTo>
                    <a:pt x="0" y="848679"/>
                  </a:moveTo>
                  <a:cubicBezTo>
                    <a:pt x="330005" y="844242"/>
                    <a:pt x="262595" y="875587"/>
                    <a:pt x="374357" y="734150"/>
                  </a:cubicBezTo>
                  <a:cubicBezTo>
                    <a:pt x="486119" y="592713"/>
                    <a:pt x="561101" y="6494"/>
                    <a:pt x="670571" y="55"/>
                  </a:cubicBezTo>
                  <a:cubicBezTo>
                    <a:pt x="780042" y="-6384"/>
                    <a:pt x="878780" y="549554"/>
                    <a:pt x="1031180" y="695514"/>
                  </a:cubicBezTo>
                  <a:cubicBezTo>
                    <a:pt x="1183580" y="841474"/>
                    <a:pt x="1160555" y="850148"/>
                    <a:pt x="1594398" y="847537"/>
                  </a:cubicBezTo>
                </a:path>
              </a:pathLst>
            </a:custGeom>
            <a:solidFill>
              <a:srgbClr val="570000">
                <a:alpha val="80000"/>
              </a:srgbClr>
            </a:solidFill>
            <a:ln w="2857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kumimoji="0" lang="ja-JP" altLang="en-US" kern="0" dirty="0" smtClean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11" name="直線矢印コネクタ 10"/>
            <p:cNvCxnSpPr/>
            <p:nvPr/>
          </p:nvCxnSpPr>
          <p:spPr>
            <a:xfrm flipH="1" flipV="1">
              <a:off x="5319942" y="2514070"/>
              <a:ext cx="13014" cy="1734782"/>
            </a:xfrm>
            <a:prstGeom prst="straightConnector1">
              <a:avLst/>
            </a:prstGeom>
            <a:ln w="28575">
              <a:solidFill>
                <a:schemeClr val="accent4">
                  <a:lumMod val="40000"/>
                  <a:lumOff val="60000"/>
                </a:schemeClr>
              </a:solidFill>
              <a:headEnd w="lg" len="lg"/>
              <a:tailEnd type="arrow" w="lg" len="lg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2" name="左右矢印 11"/>
            <p:cNvSpPr/>
            <p:nvPr/>
          </p:nvSpPr>
          <p:spPr>
            <a:xfrm>
              <a:off x="5933178" y="3313110"/>
              <a:ext cx="850274" cy="348193"/>
            </a:xfrm>
            <a:prstGeom prst="leftRightArrow">
              <a:avLst/>
            </a:prstGeom>
            <a:gradFill>
              <a:gsLst>
                <a:gs pos="0">
                  <a:schemeClr val="accent4">
                    <a:tint val="70000"/>
                    <a:satMod val="100000"/>
                    <a:lumMod val="110000"/>
                    <a:alpha val="62000"/>
                  </a:schemeClr>
                </a:gs>
                <a:gs pos="50000">
                  <a:schemeClr val="accent4">
                    <a:tint val="75000"/>
                    <a:satMod val="101000"/>
                    <a:lumMod val="105000"/>
                  </a:schemeClr>
                </a:gs>
                <a:gs pos="100000">
                  <a:schemeClr val="accent4">
                    <a:tint val="82000"/>
                    <a:satMod val="104000"/>
                    <a:lumMod val="105000"/>
                    <a:alpha val="82000"/>
                  </a:schemeClr>
                </a:gs>
              </a:gsLst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prstClr val="black"/>
                </a:solidFill>
              </a:endParaRPr>
            </a:p>
          </p:txBody>
        </p:sp>
        <p:pic>
          <p:nvPicPr>
            <p:cNvPr id="13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FFFFFF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384" y="2887638"/>
              <a:ext cx="232562" cy="193504"/>
            </a:xfrm>
            <a:prstGeom prst="rect">
              <a:avLst/>
            </a:prstGeom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6477401" y="2748405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>
                  <a:solidFill>
                    <a:prstClr val="white"/>
                  </a:solidFill>
                </a:rPr>
                <a:t>分散</a:t>
              </a:r>
            </a:p>
          </p:txBody>
        </p:sp>
        <p:pic>
          <p:nvPicPr>
  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FF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533" y="3966576"/>
              <a:ext cx="301841" cy="245517"/>
            </a:xfrm>
            <a:prstGeom prst="rect">
              <a:avLst/>
            </a:prstGeom>
          </p:spPr>
        </p:pic>
        <p:pic>
          <p:nvPicPr>
  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FF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0410" y="2110932"/>
              <a:ext cx="839089" cy="359610"/>
            </a:xfrm>
            <a:prstGeom prst="rect">
              <a:avLst/>
            </a:prstGeom>
          </p:spPr>
        </p:pic>
        <p:sp>
          <p:nvSpPr>
            <p:cNvPr id="17" name="右矢印 16"/>
            <p:cNvSpPr/>
            <p:nvPr/>
          </p:nvSpPr>
          <p:spPr>
            <a:xfrm>
              <a:off x="3906176" y="2782440"/>
              <a:ext cx="734580" cy="1039996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8" name="直線矢印コネクタ 17"/>
            <p:cNvCxnSpPr/>
            <p:nvPr/>
          </p:nvCxnSpPr>
          <p:spPr>
            <a:xfrm flipV="1">
              <a:off x="5141331" y="4089335"/>
              <a:ext cx="2697953" cy="1746"/>
            </a:xfrm>
            <a:prstGeom prst="straightConnector1">
              <a:avLst/>
            </a:prstGeom>
            <a:ln w="28575">
              <a:solidFill>
                <a:schemeClr val="accent4">
                  <a:lumMod val="40000"/>
                  <a:lumOff val="60000"/>
                </a:schemeClr>
              </a:solidFill>
              <a:headEnd w="lg" len="lg"/>
              <a:tailEnd type="arrow" w="lg" len="lg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" name="テキスト ボックス 2"/>
          <p:cNvSpPr txBox="1"/>
          <p:nvPr/>
        </p:nvSpPr>
        <p:spPr>
          <a:xfrm>
            <a:off x="1451673" y="4920410"/>
            <a:ext cx="35702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+mj-ea"/>
                <a:ea typeface="+mj-ea"/>
              </a:rPr>
              <a:t>ゆらぎで見えてくる物理</a:t>
            </a:r>
            <a:endParaRPr kumimoji="1" lang="en-US" altLang="ja-JP" sz="2400" dirty="0" smtClean="0">
              <a:latin typeface="+mj-ea"/>
              <a:ea typeface="+mj-ea"/>
            </a:endParaRPr>
          </a:p>
          <a:p>
            <a:r>
              <a:rPr lang="ja-JP" altLang="en-US" sz="2400" dirty="0" smtClean="0"/>
              <a:t>①ミクロな自由度の同定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②時間発展の履歴の記憶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③相転移の探索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1448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upload.wikimedia.org/wikipedia/commons/c/c2/Brownian_motion_larg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349" y="1965384"/>
            <a:ext cx="4372663" cy="437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48953" y="492464"/>
            <a:ext cx="6955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人類は、ブラウン粒子の</a:t>
            </a:r>
            <a:r>
              <a:rPr lang="ja-JP" altLang="en-US" sz="24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+mn-ea"/>
              </a:rPr>
              <a:t>ゆらぎ</a:t>
            </a:r>
            <a:r>
              <a:rPr lang="ja-JP" altLang="en-US" sz="2400" dirty="0" smtClean="0">
                <a:latin typeface="+mn-ea"/>
              </a:rPr>
              <a:t>の観測を通して、</a:t>
            </a:r>
            <a:endParaRPr lang="en-US" altLang="ja-JP" sz="2400" dirty="0" smtClean="0">
              <a:latin typeface="+mn-ea"/>
            </a:endParaRPr>
          </a:p>
          <a:p>
            <a:r>
              <a:rPr lang="ja-JP" altLang="en-US" sz="2400" dirty="0" smtClean="0">
                <a:latin typeface="+mn-ea"/>
              </a:rPr>
              <a:t>初めて元素（分子）の存在を確信した。</a:t>
            </a:r>
            <a:endParaRPr kumimoji="1" lang="ja-JP" altLang="en-US" sz="2400" dirty="0">
              <a:latin typeface="+mn-ea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087742" y="3493777"/>
            <a:ext cx="1807407" cy="2985588"/>
            <a:chOff x="6399575" y="2753944"/>
            <a:chExt cx="1807407" cy="2985588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99575" y="2753944"/>
              <a:ext cx="1754507" cy="2190190"/>
            </a:xfrm>
            <a:prstGeom prst="rect">
              <a:avLst/>
            </a:prstGeom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6732411" y="4908535"/>
              <a:ext cx="147457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ja-JP" sz="2400" dirty="0" smtClean="0">
                  <a:solidFill>
                    <a:schemeClr val="tx1">
                      <a:lumMod val="85000"/>
                    </a:schemeClr>
                  </a:solidFill>
                </a:rPr>
                <a:t>A. Einstein</a:t>
              </a:r>
            </a:p>
            <a:p>
              <a:pPr algn="r"/>
              <a:r>
                <a:rPr kumimoji="1" lang="en-US" altLang="ja-JP" sz="2400" dirty="0" smtClean="0">
                  <a:solidFill>
                    <a:schemeClr val="tx1">
                      <a:lumMod val="85000"/>
                    </a:schemeClr>
                  </a:solidFill>
                </a:rPr>
                <a:t>1905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759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5" t="-5654" r="1944" b="35540"/>
          <a:stretch/>
        </p:blipFill>
        <p:spPr>
          <a:xfrm>
            <a:off x="0" y="2794958"/>
            <a:ext cx="9168939" cy="4063043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24000">
                <a:srgbClr val="FFFFFF">
                  <a:alpha val="25000"/>
                </a:srgbClr>
              </a:gs>
              <a:gs pos="32178">
                <a:srgbClr val="FFFFFF">
                  <a:alpha val="10000"/>
                </a:srgbClr>
              </a:gs>
              <a:gs pos="62000">
                <a:schemeClr val="tx1">
                  <a:alpha val="40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</p:spPr>
      </p:pic>
      <p:sp>
        <p:nvSpPr>
          <p:cNvPr id="6" name="テキスト ボックス 5"/>
          <p:cNvSpPr txBox="1"/>
          <p:nvPr/>
        </p:nvSpPr>
        <p:spPr>
          <a:xfrm>
            <a:off x="2560323" y="269965"/>
            <a:ext cx="58833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2400" dirty="0"/>
              <a:t>我々</a:t>
            </a:r>
            <a:r>
              <a:rPr kumimoji="1" lang="ja-JP" altLang="en-US" sz="2400" dirty="0" smtClean="0"/>
              <a:t>は、宇宙背景放射の</a:t>
            </a:r>
            <a:endParaRPr kumimoji="1" lang="en-US" altLang="ja-JP" sz="2400" dirty="0" smtClean="0"/>
          </a:p>
          <a:p>
            <a:pPr algn="r"/>
            <a:r>
              <a:rPr kumimoji="1" lang="ja-JP" altLang="en-US" sz="2400" dirty="0" smtClean="0"/>
              <a:t>微細な</a:t>
            </a:r>
            <a:r>
              <a:rPr kumimoji="1" lang="ja-JP" altLang="en-US" sz="24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ゆらぎ</a:t>
            </a:r>
            <a:r>
              <a:rPr kumimoji="1" lang="ja-JP" altLang="en-US" sz="2400" dirty="0" smtClean="0"/>
              <a:t>の奥に、</a:t>
            </a:r>
            <a:endParaRPr kumimoji="1" lang="en-US" altLang="ja-JP" sz="2400" dirty="0" smtClean="0"/>
          </a:p>
          <a:p>
            <a:pPr algn="r"/>
            <a:r>
              <a:rPr kumimoji="1" lang="en-US" altLang="ja-JP" sz="2400" dirty="0" smtClean="0"/>
              <a:t>138</a:t>
            </a:r>
            <a:r>
              <a:rPr kumimoji="1" lang="ja-JP" altLang="en-US" sz="2400" dirty="0" smtClean="0"/>
              <a:t>億年前の宇宙誕生を見ることができる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0032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209299" y="1755274"/>
            <a:ext cx="8149988" cy="1631216"/>
            <a:chOff x="477747" y="1755274"/>
            <a:chExt cx="8149988" cy="1631216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477747" y="1755274"/>
              <a:ext cx="814998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6600" dirty="0">
                  <a:latin typeface="HGP教科書体" panose="02020600000000000000" pitchFamily="18" charset="-128"/>
                  <a:ea typeface="HGP教科書体" panose="02020600000000000000" pitchFamily="18" charset="-128"/>
                </a:rPr>
                <a:t>一本の草も涼風宿りけり</a:t>
              </a:r>
              <a:endParaRPr kumimoji="1" lang="ja-JP" altLang="en-US" sz="6600" dirty="0">
                <a:latin typeface="HGP教科書体" panose="02020600000000000000" pitchFamily="18" charset="-128"/>
                <a:ea typeface="HGP教科書体" panose="02020600000000000000" pitchFamily="18" charset="-128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1329742" y="2863270"/>
              <a:ext cx="64459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800" dirty="0" smtClean="0"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even on one blade of grass the cool wind lives</a:t>
              </a:r>
              <a:endParaRPr kumimoji="1" lang="ja-JP" altLang="en-US" sz="2800" dirty="0">
                <a:latin typeface="Adobe Song Std L" panose="02020300000000000000" pitchFamily="18" charset="-128"/>
                <a:ea typeface="Adobe Song Std L" panose="02020300000000000000" pitchFamily="18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3166039" y="3989294"/>
            <a:ext cx="2236510" cy="1519936"/>
            <a:chOff x="3434487" y="3989294"/>
            <a:chExt cx="2236510" cy="1519936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3434487" y="3989294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4000" dirty="0" smtClean="0">
                  <a:latin typeface="HGP教科書体" panose="02020600000000000000" pitchFamily="18" charset="-128"/>
                  <a:ea typeface="HGP教科書体" panose="02020600000000000000" pitchFamily="18" charset="-128"/>
                </a:rPr>
                <a:t>小林</a:t>
              </a:r>
              <a:r>
                <a:rPr lang="ja-JP" altLang="en-US" sz="4000" dirty="0">
                  <a:latin typeface="HGP教科書体" panose="02020600000000000000" pitchFamily="18" charset="-128"/>
                  <a:ea typeface="HGP教科書体" panose="02020600000000000000" pitchFamily="18" charset="-128"/>
                </a:rPr>
                <a:t>一茶</a:t>
              </a:r>
              <a:endParaRPr kumimoji="1" lang="ja-JP" altLang="en-US" sz="4000" dirty="0">
                <a:latin typeface="HGP教科書体" panose="02020600000000000000" pitchFamily="18" charset="-128"/>
                <a:ea typeface="HGP教科書体" panose="02020600000000000000" pitchFamily="18" charset="-128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3583565" y="4678233"/>
              <a:ext cx="19383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err="1" smtClean="0"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Issa</a:t>
              </a:r>
              <a:r>
                <a:rPr kumimoji="1" lang="en-US" altLang="ja-JP" sz="2400" dirty="0" smtClean="0"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 Kobayashi</a:t>
              </a:r>
            </a:p>
            <a:p>
              <a:pPr algn="ctr"/>
              <a:r>
                <a:rPr kumimoji="1" lang="en-US" altLang="ja-JP" sz="2400" dirty="0" smtClean="0"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1814</a:t>
              </a:r>
              <a:endParaRPr kumimoji="1" lang="ja-JP" altLang="en-US" sz="2400" dirty="0">
                <a:latin typeface="Adobe Song Std L" panose="02020300000000000000" pitchFamily="18" charset="-128"/>
                <a:ea typeface="Adobe Song Std L" panose="02020300000000000000" pitchFamily="1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572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高温の状態２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pic>
        <p:nvPicPr>
          <p:cNvPr id="4098" name="Picture 2" descr="http://www.geocities.jp/milkyway_amanogawa/s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606" y="1980748"/>
            <a:ext cx="3476625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"/>
          <p:cNvGrpSpPr/>
          <p:nvPr/>
        </p:nvGrpSpPr>
        <p:grpSpPr>
          <a:xfrm>
            <a:off x="333802" y="2535193"/>
            <a:ext cx="3474800" cy="1004961"/>
            <a:chOff x="333802" y="2535193"/>
            <a:chExt cx="3474800" cy="1004961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339978" y="2535193"/>
              <a:ext cx="20441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>
                  <a:solidFill>
                    <a:srgbClr val="FDFEA2"/>
                  </a:solidFill>
                </a:rPr>
                <a:t>太陽表面 </a:t>
              </a:r>
              <a:r>
                <a:rPr lang="en-US" altLang="ja-JP" sz="2000" dirty="0" smtClean="0">
                  <a:solidFill>
                    <a:srgbClr val="FDFEA2"/>
                  </a:solidFill>
                </a:rPr>
                <a:t>60</a:t>
              </a:r>
              <a:r>
                <a:rPr kumimoji="1" lang="en-US" altLang="ja-JP" sz="2000" dirty="0" smtClean="0">
                  <a:solidFill>
                    <a:srgbClr val="FDFEA2"/>
                  </a:solidFill>
                </a:rPr>
                <a:t>00</a:t>
              </a:r>
              <a:r>
                <a:rPr kumimoji="1" lang="ja-JP" altLang="en-US" sz="2000" dirty="0" smtClean="0">
                  <a:solidFill>
                    <a:srgbClr val="FDFEA2"/>
                  </a:solidFill>
                </a:rPr>
                <a:t>℃</a:t>
              </a:r>
              <a:endParaRPr kumimoji="1" lang="ja-JP" altLang="en-US" sz="2000" dirty="0">
                <a:solidFill>
                  <a:srgbClr val="FDFEA2"/>
                </a:solidFill>
              </a:endParaRPr>
            </a:p>
          </p:txBody>
        </p:sp>
        <p:cxnSp>
          <p:nvCxnSpPr>
            <p:cNvPr id="6" name="直線コネクタ 5"/>
            <p:cNvCxnSpPr/>
            <p:nvPr/>
          </p:nvCxnSpPr>
          <p:spPr>
            <a:xfrm>
              <a:off x="333802" y="2935303"/>
              <a:ext cx="2287142" cy="0"/>
            </a:xfrm>
            <a:prstGeom prst="line">
              <a:avLst/>
            </a:prstGeom>
            <a:ln w="28575">
              <a:solidFill>
                <a:srgbClr val="FDFE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矢印コネクタ 6"/>
            <p:cNvCxnSpPr/>
            <p:nvPr/>
          </p:nvCxnSpPr>
          <p:spPr>
            <a:xfrm>
              <a:off x="2140817" y="2935303"/>
              <a:ext cx="1667785" cy="604851"/>
            </a:xfrm>
            <a:prstGeom prst="straightConnector1">
              <a:avLst/>
            </a:prstGeom>
            <a:ln w="28575">
              <a:solidFill>
                <a:srgbClr val="FDFEA2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058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角丸四角形 34"/>
          <p:cNvSpPr/>
          <p:nvPr/>
        </p:nvSpPr>
        <p:spPr>
          <a:xfrm>
            <a:off x="3296227" y="2836512"/>
            <a:ext cx="2633497" cy="30106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 31"/>
          <p:cNvSpPr/>
          <p:nvPr/>
        </p:nvSpPr>
        <p:spPr>
          <a:xfrm>
            <a:off x="453006" y="2836513"/>
            <a:ext cx="2633497" cy="30106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試行回数と、ゆらぎ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pic>
        <p:nvPicPr>
          <p:cNvPr id="1028" name="Picture 4" descr="https://upload.wikimedia.org/wikipedia/commons/6/6d/Sixsided_Dice_inJapa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" r="9142"/>
          <a:stretch/>
        </p:blipFill>
        <p:spPr bwMode="auto">
          <a:xfrm>
            <a:off x="809161" y="1550204"/>
            <a:ext cx="1009365" cy="887492"/>
          </a:xfrm>
          <a:prstGeom prst="ellipse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818526" y="1550204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試行回数の増加に伴い、</a:t>
            </a:r>
            <a:endParaRPr kumimoji="1" lang="en-US" altLang="ja-JP" sz="2400" dirty="0" smtClean="0"/>
          </a:p>
          <a:p>
            <a:r>
              <a:rPr lang="ja-JP" altLang="en-US" sz="2400" dirty="0"/>
              <a:t>平均</a:t>
            </a:r>
            <a:r>
              <a:rPr lang="ja-JP" altLang="en-US" sz="2400" dirty="0" smtClean="0"/>
              <a:t>値のゆらぎは減少する</a:t>
            </a:r>
            <a:endParaRPr kumimoji="1" lang="ja-JP" altLang="en-US" sz="2400" dirty="0"/>
          </a:p>
        </p:txBody>
      </p:sp>
      <p:pic>
        <p:nvPicPr>
          <p:cNvPr id="9" name="Picture 2" descr="http://kodomotoasobu.com/wp-content/uploads/2014/02/7a2c4d588a4c0de60cf75758d39dec2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0" b="50017"/>
          <a:stretch/>
        </p:blipFill>
        <p:spPr bwMode="auto">
          <a:xfrm>
            <a:off x="2216436" y="4345291"/>
            <a:ext cx="621777" cy="58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kodomotoasobu.com/wp-content/uploads/2014/02/7a2c4d588a4c0de60cf75758d39dec2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7" t="50575" r="34014"/>
          <a:stretch/>
        </p:blipFill>
        <p:spPr bwMode="auto">
          <a:xfrm>
            <a:off x="1476419" y="4345291"/>
            <a:ext cx="609769" cy="58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kodomotoasobu.com/wp-content/uploads/2014/02/7a2c4d588a4c0de60cf75758d39dec2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91" b="49056"/>
          <a:stretch/>
        </p:blipFill>
        <p:spPr bwMode="auto">
          <a:xfrm>
            <a:off x="685904" y="4331617"/>
            <a:ext cx="623849" cy="59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679295" y="2836512"/>
            <a:ext cx="18036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b="1" dirty="0" smtClean="0">
                <a:solidFill>
                  <a:srgbClr val="C00000"/>
                </a:solidFill>
                <a:latin typeface="+mj-ea"/>
                <a:ea typeface="+mj-ea"/>
              </a:rPr>
              <a:t>Ｂ</a:t>
            </a:r>
            <a:endParaRPr kumimoji="1" lang="en-US" altLang="ja-JP" sz="3200" b="1" dirty="0" smtClean="0">
              <a:solidFill>
                <a:srgbClr val="C00000"/>
              </a:solidFill>
              <a:latin typeface="+mj-ea"/>
              <a:ea typeface="+mj-ea"/>
            </a:endParaRPr>
          </a:p>
          <a:p>
            <a:pPr algn="ctr"/>
            <a:r>
              <a:rPr lang="en-US" altLang="ja-JP" sz="2800" dirty="0">
                <a:solidFill>
                  <a:srgbClr val="C00000"/>
                </a:solidFill>
              </a:rPr>
              <a:t>6</a:t>
            </a:r>
            <a:r>
              <a:rPr lang="ja-JP" altLang="en-US" sz="2800" dirty="0" smtClean="0">
                <a:solidFill>
                  <a:srgbClr val="C00000"/>
                </a:solidFill>
              </a:rPr>
              <a:t>回の試行</a:t>
            </a:r>
            <a:endParaRPr lang="en-US" altLang="ja-JP" sz="2800" dirty="0" smtClean="0">
              <a:solidFill>
                <a:srgbClr val="C00000"/>
              </a:solidFill>
            </a:endParaRPr>
          </a:p>
          <a:p>
            <a:pPr algn="ctr"/>
            <a:r>
              <a:rPr lang="ja-JP" altLang="en-US" sz="2800" dirty="0" smtClean="0">
                <a:solidFill>
                  <a:srgbClr val="C00000"/>
                </a:solidFill>
              </a:rPr>
              <a:t>の平均値</a:t>
            </a:r>
            <a:endParaRPr kumimoji="1" lang="ja-JP" altLang="en-US" sz="2800" dirty="0">
              <a:solidFill>
                <a:srgbClr val="C0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16677" y="2836512"/>
            <a:ext cx="18036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b="1" dirty="0" smtClean="0">
                <a:solidFill>
                  <a:srgbClr val="002060"/>
                </a:solidFill>
                <a:latin typeface="+mj-ea"/>
                <a:ea typeface="+mj-ea"/>
              </a:rPr>
              <a:t>Ａ</a:t>
            </a:r>
            <a:endParaRPr kumimoji="1" lang="en-US" altLang="ja-JP" sz="3200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 algn="ctr"/>
            <a:r>
              <a:rPr lang="en-US" altLang="ja-JP" sz="2800" dirty="0">
                <a:solidFill>
                  <a:srgbClr val="002060"/>
                </a:solidFill>
              </a:rPr>
              <a:t>3</a:t>
            </a:r>
            <a:r>
              <a:rPr lang="ja-JP" altLang="en-US" sz="2800" dirty="0" smtClean="0">
                <a:solidFill>
                  <a:srgbClr val="002060"/>
                </a:solidFill>
              </a:rPr>
              <a:t>回の試行</a:t>
            </a:r>
            <a:endParaRPr lang="en-US" altLang="ja-JP" sz="2800" dirty="0" smtClean="0">
              <a:solidFill>
                <a:srgbClr val="002060"/>
              </a:solidFill>
            </a:endParaRPr>
          </a:p>
          <a:p>
            <a:pPr algn="ctr"/>
            <a:r>
              <a:rPr kumimoji="1" lang="ja-JP" altLang="en-US" sz="2800" dirty="0" smtClean="0">
                <a:solidFill>
                  <a:srgbClr val="002060"/>
                </a:solidFill>
              </a:rPr>
              <a:t>の平均値</a:t>
            </a:r>
            <a:endParaRPr kumimoji="1" lang="ja-JP" altLang="en-US" sz="2800" dirty="0">
              <a:solidFill>
                <a:srgbClr val="002060"/>
              </a:solidFill>
            </a:endParaRPr>
          </a:p>
        </p:txBody>
      </p:sp>
      <p:pic>
        <p:nvPicPr>
          <p:cNvPr id="15" name="Picture 2" descr="http://kodomotoasobu.com/wp-content/uploads/2014/02/7a2c4d588a4c0de60cf75758d39dec2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4" r="66733"/>
          <a:stretch/>
        </p:blipFill>
        <p:spPr bwMode="auto">
          <a:xfrm>
            <a:off x="4312912" y="5070088"/>
            <a:ext cx="615959" cy="58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kodomotoasobu.com/wp-content/uploads/2014/02/7a2c4d588a4c0de60cf75758d39dec2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7" r="33594" b="49330"/>
          <a:stretch/>
        </p:blipFill>
        <p:spPr bwMode="auto">
          <a:xfrm>
            <a:off x="3572182" y="5058228"/>
            <a:ext cx="601323" cy="58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kodomotoasobu.com/wp-content/uploads/2014/02/7a2c4d588a4c0de60cf75758d39dec2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0" b="50017"/>
          <a:stretch/>
        </p:blipFill>
        <p:spPr bwMode="auto">
          <a:xfrm>
            <a:off x="4307094" y="4339898"/>
            <a:ext cx="621777" cy="58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kodomotoasobu.com/wp-content/uploads/2014/02/7a2c4d588a4c0de60cf75758d39dec2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7" t="50575" r="34014"/>
          <a:stretch/>
        </p:blipFill>
        <p:spPr bwMode="auto">
          <a:xfrm>
            <a:off x="5031470" y="4337008"/>
            <a:ext cx="612807" cy="58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kodomotoasobu.com/wp-content/uploads/2014/02/7a2c4d588a4c0de60cf75758d39dec2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91" b="49056"/>
          <a:stretch/>
        </p:blipFill>
        <p:spPr bwMode="auto">
          <a:xfrm>
            <a:off x="5031470" y="5070088"/>
            <a:ext cx="612523" cy="58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kodomotoasobu.com/wp-content/uploads/2014/02/7a2c4d588a4c0de60cf75758d39dec20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4" r="66733"/>
          <a:stretch/>
        </p:blipFill>
        <p:spPr bwMode="auto">
          <a:xfrm>
            <a:off x="3557546" y="4337008"/>
            <a:ext cx="615959" cy="58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フリーフォーム 30"/>
          <p:cNvSpPr/>
          <p:nvPr/>
        </p:nvSpPr>
        <p:spPr>
          <a:xfrm>
            <a:off x="6625874" y="4398067"/>
            <a:ext cx="1587500" cy="672021"/>
          </a:xfrm>
          <a:custGeom>
            <a:avLst/>
            <a:gdLst>
              <a:gd name="connsiteX0" fmla="*/ 0 w 1587500"/>
              <a:gd name="connsiteY0" fmla="*/ 659796 h 659796"/>
              <a:gd name="connsiteX1" fmla="*/ 330200 w 1587500"/>
              <a:gd name="connsiteY1" fmla="*/ 526446 h 659796"/>
              <a:gd name="connsiteX2" fmla="*/ 635000 w 1587500"/>
              <a:gd name="connsiteY2" fmla="*/ 43846 h 659796"/>
              <a:gd name="connsiteX3" fmla="*/ 977900 w 1587500"/>
              <a:gd name="connsiteY3" fmla="*/ 75596 h 659796"/>
              <a:gd name="connsiteX4" fmla="*/ 1276350 w 1587500"/>
              <a:gd name="connsiteY4" fmla="*/ 513746 h 659796"/>
              <a:gd name="connsiteX5" fmla="*/ 1587500 w 1587500"/>
              <a:gd name="connsiteY5" fmla="*/ 647096 h 659796"/>
              <a:gd name="connsiteX0" fmla="*/ 0 w 1587500"/>
              <a:gd name="connsiteY0" fmla="*/ 665585 h 665585"/>
              <a:gd name="connsiteX1" fmla="*/ 330200 w 1587500"/>
              <a:gd name="connsiteY1" fmla="*/ 532235 h 665585"/>
              <a:gd name="connsiteX2" fmla="*/ 635000 w 1587500"/>
              <a:gd name="connsiteY2" fmla="*/ 49635 h 665585"/>
              <a:gd name="connsiteX3" fmla="*/ 977900 w 1587500"/>
              <a:gd name="connsiteY3" fmla="*/ 68685 h 665585"/>
              <a:gd name="connsiteX4" fmla="*/ 1276350 w 1587500"/>
              <a:gd name="connsiteY4" fmla="*/ 519535 h 665585"/>
              <a:gd name="connsiteX5" fmla="*/ 1587500 w 1587500"/>
              <a:gd name="connsiteY5" fmla="*/ 652885 h 665585"/>
              <a:gd name="connsiteX0" fmla="*/ 0 w 1587500"/>
              <a:gd name="connsiteY0" fmla="*/ 672021 h 672021"/>
              <a:gd name="connsiteX1" fmla="*/ 330200 w 1587500"/>
              <a:gd name="connsiteY1" fmla="*/ 538671 h 672021"/>
              <a:gd name="connsiteX2" fmla="*/ 635000 w 1587500"/>
              <a:gd name="connsiteY2" fmla="*/ 56071 h 672021"/>
              <a:gd name="connsiteX3" fmla="*/ 977900 w 1587500"/>
              <a:gd name="connsiteY3" fmla="*/ 62421 h 672021"/>
              <a:gd name="connsiteX4" fmla="*/ 1276350 w 1587500"/>
              <a:gd name="connsiteY4" fmla="*/ 525971 h 672021"/>
              <a:gd name="connsiteX5" fmla="*/ 1587500 w 1587500"/>
              <a:gd name="connsiteY5" fmla="*/ 659321 h 672021"/>
              <a:gd name="connsiteX0" fmla="*/ 0 w 1587500"/>
              <a:gd name="connsiteY0" fmla="*/ 672021 h 672021"/>
              <a:gd name="connsiteX1" fmla="*/ 330200 w 1587500"/>
              <a:gd name="connsiteY1" fmla="*/ 538671 h 672021"/>
              <a:gd name="connsiteX2" fmla="*/ 635000 w 1587500"/>
              <a:gd name="connsiteY2" fmla="*/ 56071 h 672021"/>
              <a:gd name="connsiteX3" fmla="*/ 977900 w 1587500"/>
              <a:gd name="connsiteY3" fmla="*/ 62421 h 672021"/>
              <a:gd name="connsiteX4" fmla="*/ 1276350 w 1587500"/>
              <a:gd name="connsiteY4" fmla="*/ 525971 h 672021"/>
              <a:gd name="connsiteX5" fmla="*/ 1587500 w 1587500"/>
              <a:gd name="connsiteY5" fmla="*/ 665671 h 67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7500" h="672021">
                <a:moveTo>
                  <a:pt x="0" y="672021"/>
                </a:moveTo>
                <a:cubicBezTo>
                  <a:pt x="112183" y="656675"/>
                  <a:pt x="224367" y="641329"/>
                  <a:pt x="330200" y="538671"/>
                </a:cubicBezTo>
                <a:cubicBezTo>
                  <a:pt x="436033" y="436013"/>
                  <a:pt x="527050" y="135446"/>
                  <a:pt x="635000" y="56071"/>
                </a:cubicBezTo>
                <a:cubicBezTo>
                  <a:pt x="742950" y="-23304"/>
                  <a:pt x="871008" y="-15896"/>
                  <a:pt x="977900" y="62421"/>
                </a:cubicBezTo>
                <a:cubicBezTo>
                  <a:pt x="1084792" y="140738"/>
                  <a:pt x="1174750" y="425429"/>
                  <a:pt x="1276350" y="525971"/>
                </a:cubicBezTo>
                <a:cubicBezTo>
                  <a:pt x="1377950" y="626513"/>
                  <a:pt x="1482725" y="646621"/>
                  <a:pt x="1587500" y="665671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/>
          <p:cNvSpPr/>
          <p:nvPr/>
        </p:nvSpPr>
        <p:spPr>
          <a:xfrm>
            <a:off x="6896652" y="4138355"/>
            <a:ext cx="1041400" cy="931733"/>
          </a:xfrm>
          <a:custGeom>
            <a:avLst/>
            <a:gdLst>
              <a:gd name="connsiteX0" fmla="*/ 0 w 1587500"/>
              <a:gd name="connsiteY0" fmla="*/ 659796 h 659796"/>
              <a:gd name="connsiteX1" fmla="*/ 330200 w 1587500"/>
              <a:gd name="connsiteY1" fmla="*/ 526446 h 659796"/>
              <a:gd name="connsiteX2" fmla="*/ 635000 w 1587500"/>
              <a:gd name="connsiteY2" fmla="*/ 43846 h 659796"/>
              <a:gd name="connsiteX3" fmla="*/ 977900 w 1587500"/>
              <a:gd name="connsiteY3" fmla="*/ 75596 h 659796"/>
              <a:gd name="connsiteX4" fmla="*/ 1276350 w 1587500"/>
              <a:gd name="connsiteY4" fmla="*/ 513746 h 659796"/>
              <a:gd name="connsiteX5" fmla="*/ 1587500 w 1587500"/>
              <a:gd name="connsiteY5" fmla="*/ 647096 h 659796"/>
              <a:gd name="connsiteX0" fmla="*/ 0 w 1587500"/>
              <a:gd name="connsiteY0" fmla="*/ 665585 h 665585"/>
              <a:gd name="connsiteX1" fmla="*/ 330200 w 1587500"/>
              <a:gd name="connsiteY1" fmla="*/ 532235 h 665585"/>
              <a:gd name="connsiteX2" fmla="*/ 635000 w 1587500"/>
              <a:gd name="connsiteY2" fmla="*/ 49635 h 665585"/>
              <a:gd name="connsiteX3" fmla="*/ 977900 w 1587500"/>
              <a:gd name="connsiteY3" fmla="*/ 68685 h 665585"/>
              <a:gd name="connsiteX4" fmla="*/ 1276350 w 1587500"/>
              <a:gd name="connsiteY4" fmla="*/ 519535 h 665585"/>
              <a:gd name="connsiteX5" fmla="*/ 1587500 w 1587500"/>
              <a:gd name="connsiteY5" fmla="*/ 652885 h 665585"/>
              <a:gd name="connsiteX0" fmla="*/ 0 w 1587500"/>
              <a:gd name="connsiteY0" fmla="*/ 672021 h 672021"/>
              <a:gd name="connsiteX1" fmla="*/ 330200 w 1587500"/>
              <a:gd name="connsiteY1" fmla="*/ 538671 h 672021"/>
              <a:gd name="connsiteX2" fmla="*/ 635000 w 1587500"/>
              <a:gd name="connsiteY2" fmla="*/ 56071 h 672021"/>
              <a:gd name="connsiteX3" fmla="*/ 977900 w 1587500"/>
              <a:gd name="connsiteY3" fmla="*/ 62421 h 672021"/>
              <a:gd name="connsiteX4" fmla="*/ 1276350 w 1587500"/>
              <a:gd name="connsiteY4" fmla="*/ 525971 h 672021"/>
              <a:gd name="connsiteX5" fmla="*/ 1587500 w 1587500"/>
              <a:gd name="connsiteY5" fmla="*/ 659321 h 672021"/>
              <a:gd name="connsiteX0" fmla="*/ 0 w 1587500"/>
              <a:gd name="connsiteY0" fmla="*/ 672021 h 672021"/>
              <a:gd name="connsiteX1" fmla="*/ 330200 w 1587500"/>
              <a:gd name="connsiteY1" fmla="*/ 538671 h 672021"/>
              <a:gd name="connsiteX2" fmla="*/ 635000 w 1587500"/>
              <a:gd name="connsiteY2" fmla="*/ 56071 h 672021"/>
              <a:gd name="connsiteX3" fmla="*/ 977900 w 1587500"/>
              <a:gd name="connsiteY3" fmla="*/ 62421 h 672021"/>
              <a:gd name="connsiteX4" fmla="*/ 1276350 w 1587500"/>
              <a:gd name="connsiteY4" fmla="*/ 525971 h 672021"/>
              <a:gd name="connsiteX5" fmla="*/ 1587500 w 1587500"/>
              <a:gd name="connsiteY5" fmla="*/ 665671 h 672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7500" h="672021">
                <a:moveTo>
                  <a:pt x="0" y="672021"/>
                </a:moveTo>
                <a:cubicBezTo>
                  <a:pt x="112183" y="656675"/>
                  <a:pt x="224367" y="641329"/>
                  <a:pt x="330200" y="538671"/>
                </a:cubicBezTo>
                <a:cubicBezTo>
                  <a:pt x="436033" y="436013"/>
                  <a:pt x="527050" y="135446"/>
                  <a:pt x="635000" y="56071"/>
                </a:cubicBezTo>
                <a:cubicBezTo>
                  <a:pt x="742950" y="-23304"/>
                  <a:pt x="871008" y="-15896"/>
                  <a:pt x="977900" y="62421"/>
                </a:cubicBezTo>
                <a:cubicBezTo>
                  <a:pt x="1084792" y="140738"/>
                  <a:pt x="1174750" y="425429"/>
                  <a:pt x="1276350" y="525971"/>
                </a:cubicBezTo>
                <a:cubicBezTo>
                  <a:pt x="1377950" y="626513"/>
                  <a:pt x="1482725" y="646621"/>
                  <a:pt x="1587500" y="665671"/>
                </a:cubicBezTo>
              </a:path>
            </a:pathLst>
          </a:cu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6327353" y="5079112"/>
            <a:ext cx="2476072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6794120" y="4955284"/>
            <a:ext cx="0" cy="2476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7054179" y="4955284"/>
            <a:ext cx="0" cy="2476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7314238" y="4955284"/>
            <a:ext cx="0" cy="2476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7574297" y="4955284"/>
            <a:ext cx="0" cy="2476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7834356" y="4955284"/>
            <a:ext cx="0" cy="2476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8094415" y="4955284"/>
            <a:ext cx="0" cy="2476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6638574" y="5176570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r>
              <a:rPr kumimoji="1" lang="en-US" altLang="ja-JP" sz="1700" dirty="0" smtClean="0"/>
              <a:t>   </a:t>
            </a:r>
            <a:r>
              <a:rPr kumimoji="1" lang="en-US" altLang="ja-JP" dirty="0" smtClean="0"/>
              <a:t>2</a:t>
            </a:r>
            <a:r>
              <a:rPr kumimoji="1" lang="en-US" altLang="ja-JP" sz="1700" dirty="0" smtClean="0"/>
              <a:t>   </a:t>
            </a:r>
            <a:r>
              <a:rPr kumimoji="1" lang="en-US" altLang="ja-JP" dirty="0" smtClean="0"/>
              <a:t>3</a:t>
            </a:r>
            <a:r>
              <a:rPr kumimoji="1" lang="en-US" altLang="ja-JP" sz="1700" dirty="0" smtClean="0"/>
              <a:t>   </a:t>
            </a:r>
            <a:r>
              <a:rPr kumimoji="1" lang="en-US" altLang="ja-JP" dirty="0" smtClean="0"/>
              <a:t>4</a:t>
            </a:r>
            <a:r>
              <a:rPr kumimoji="1" lang="en-US" altLang="ja-JP" sz="1700" dirty="0" smtClean="0"/>
              <a:t>   </a:t>
            </a:r>
            <a:r>
              <a:rPr kumimoji="1" lang="en-US" altLang="ja-JP" dirty="0" smtClean="0"/>
              <a:t>5</a:t>
            </a:r>
            <a:r>
              <a:rPr kumimoji="1" lang="en-US" altLang="ja-JP" sz="1700" dirty="0" smtClean="0"/>
              <a:t>   </a:t>
            </a:r>
            <a:r>
              <a:rPr kumimoji="1" lang="en-US" altLang="ja-JP" dirty="0" smtClean="0"/>
              <a:t>6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771069" y="4342611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00B0F0"/>
                </a:solidFill>
              </a:rPr>
              <a:t>A</a:t>
            </a:r>
            <a:endParaRPr kumimoji="1" lang="ja-JP" altLang="en-US" sz="2800" dirty="0">
              <a:solidFill>
                <a:srgbClr val="00B0F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7522086" y="3896012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66"/>
                </a:solidFill>
              </a:rPr>
              <a:t>B</a:t>
            </a:r>
            <a:endParaRPr kumimoji="1" lang="ja-JP" altLang="en-US" sz="28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7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2" grpId="0" animBg="1"/>
      <p:bldP spid="5" grpId="0"/>
      <p:bldP spid="13" grpId="0"/>
      <p:bldP spid="31" grpId="0" animBg="1"/>
      <p:bldP spid="33" grpId="0" animBg="1"/>
      <p:bldP spid="14" grpId="0"/>
      <p:bldP spid="34" grpId="0"/>
      <p:bldP spid="3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4703385" y="2994869"/>
            <a:ext cx="2869034" cy="2272559"/>
          </a:xfrm>
          <a:prstGeom prst="roundRect">
            <a:avLst/>
          </a:prstGeom>
          <a:noFill/>
          <a:ln w="3810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1308683" y="2994868"/>
            <a:ext cx="2869034" cy="2272559"/>
          </a:xfrm>
          <a:prstGeom prst="roundRect">
            <a:avLst/>
          </a:prstGeom>
          <a:noFill/>
          <a:ln w="38100"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1795244" y="1484851"/>
            <a:ext cx="5234730" cy="1325461"/>
          </a:xfrm>
          <a:prstGeom prst="roundRect">
            <a:avLst/>
          </a:prstGeom>
          <a:solidFill>
            <a:schemeClr val="accent4">
              <a:shade val="75000"/>
              <a:satMod val="130000"/>
              <a:alpha val="66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コインゲーム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51479" y="1603154"/>
            <a:ext cx="51090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dirty="0"/>
              <a:t>硬貨</a:t>
            </a:r>
            <a:r>
              <a:rPr kumimoji="1" lang="ja-JP" altLang="en-US" sz="3200" dirty="0" smtClean="0"/>
              <a:t>を何枚か振り、</a:t>
            </a:r>
            <a:endParaRPr kumimoji="1" lang="en-US" altLang="ja-JP" sz="3200" dirty="0" smtClean="0"/>
          </a:p>
          <a:p>
            <a:pPr algn="ctr"/>
            <a:r>
              <a:rPr kumimoji="1" lang="ja-JP" altLang="en-US" sz="3200" dirty="0" smtClean="0"/>
              <a:t>裏の出た硬貨をもらえる。</a:t>
            </a:r>
            <a:endParaRPr kumimoji="1" lang="ja-JP" altLang="en-US" sz="3200" dirty="0"/>
          </a:p>
        </p:txBody>
      </p:sp>
      <p:pic>
        <p:nvPicPr>
          <p:cNvPr id="1026" name="Picture 2" descr="http://ks.c.yimg.jp/res/chie-0/254/947/i1/____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342" y="3959610"/>
            <a:ext cx="2369716" cy="118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449667" y="3036815"/>
            <a:ext cx="25282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srgbClr val="FDFEA2"/>
                </a:solidFill>
              </a:rPr>
              <a:t>選択肢１</a:t>
            </a:r>
            <a:endParaRPr lang="en-US" altLang="ja-JP" sz="2800" dirty="0" smtClean="0">
              <a:solidFill>
                <a:srgbClr val="FDFEA2"/>
              </a:solidFill>
            </a:endParaRPr>
          </a:p>
          <a:p>
            <a:pPr algn="ctr"/>
            <a:r>
              <a:rPr kumimoji="1" lang="ja-JP" altLang="en-US" sz="2800" dirty="0">
                <a:solidFill>
                  <a:srgbClr val="FDFEA2"/>
                </a:solidFill>
              </a:rPr>
              <a:t>五円</a:t>
            </a:r>
            <a:r>
              <a:rPr kumimoji="1" lang="ja-JP" altLang="en-US" sz="2800" dirty="0" smtClean="0">
                <a:solidFill>
                  <a:srgbClr val="FDFEA2"/>
                </a:solidFill>
              </a:rPr>
              <a:t>玉</a:t>
            </a:r>
            <a:r>
              <a:rPr kumimoji="1" lang="en-US" altLang="ja-JP" sz="2800" dirty="0" smtClean="0">
                <a:solidFill>
                  <a:srgbClr val="FDFEA2"/>
                </a:solidFill>
              </a:rPr>
              <a:t>×100</a:t>
            </a:r>
            <a:r>
              <a:rPr kumimoji="1" lang="ja-JP" altLang="en-US" sz="2800" dirty="0" smtClean="0">
                <a:solidFill>
                  <a:srgbClr val="FDFEA2"/>
                </a:solidFill>
              </a:rPr>
              <a:t>枚</a:t>
            </a:r>
            <a:endParaRPr kumimoji="1" lang="ja-JP" altLang="en-US" sz="2800" dirty="0">
              <a:solidFill>
                <a:srgbClr val="FDFEA2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65145" y="3036814"/>
            <a:ext cx="23455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srgbClr val="FFCC66"/>
                </a:solidFill>
              </a:rPr>
              <a:t>選択肢２</a:t>
            </a:r>
            <a:endParaRPr lang="en-US" altLang="ja-JP" sz="2800" dirty="0" smtClean="0">
              <a:solidFill>
                <a:srgbClr val="FFCC66"/>
              </a:solidFill>
            </a:endParaRPr>
          </a:p>
          <a:p>
            <a:pPr algn="ctr"/>
            <a:r>
              <a:rPr lang="ja-JP" altLang="en-US" sz="2800" dirty="0" smtClean="0">
                <a:solidFill>
                  <a:srgbClr val="FFCC66"/>
                </a:solidFill>
              </a:rPr>
              <a:t>十</a:t>
            </a:r>
            <a:r>
              <a:rPr kumimoji="1" lang="ja-JP" altLang="en-US" sz="2800" dirty="0" smtClean="0">
                <a:solidFill>
                  <a:srgbClr val="FFCC66"/>
                </a:solidFill>
              </a:rPr>
              <a:t>円玉</a:t>
            </a:r>
            <a:r>
              <a:rPr kumimoji="1" lang="en-US" altLang="ja-JP" sz="2800" dirty="0" smtClean="0">
                <a:solidFill>
                  <a:srgbClr val="FFCC66"/>
                </a:solidFill>
              </a:rPr>
              <a:t>×50</a:t>
            </a:r>
            <a:r>
              <a:rPr kumimoji="1" lang="ja-JP" altLang="en-US" sz="2800" dirty="0" smtClean="0">
                <a:solidFill>
                  <a:srgbClr val="FFCC66"/>
                </a:solidFill>
              </a:rPr>
              <a:t>枚</a:t>
            </a:r>
            <a:endParaRPr kumimoji="1" lang="ja-JP" altLang="en-US" sz="2800" dirty="0">
              <a:solidFill>
                <a:srgbClr val="FFCC66"/>
              </a:solidFill>
            </a:endParaRPr>
          </a:p>
        </p:txBody>
      </p:sp>
      <p:pic>
        <p:nvPicPr>
          <p:cNvPr id="1028" name="Picture 4" descr="http://www.juku.st/entry_images/304/large/8256a58f54df466fbea6438ac1237ca413a32244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161B1E"/>
              </a:clrFrom>
              <a:clrTo>
                <a:srgbClr val="161B1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8" b="7952"/>
          <a:stretch/>
        </p:blipFill>
        <p:spPr bwMode="auto">
          <a:xfrm>
            <a:off x="5120637" y="4053749"/>
            <a:ext cx="2042341" cy="96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759384" y="5702152"/>
            <a:ext cx="72635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/>
              <a:t>期待値は、共に</a:t>
            </a:r>
            <a:r>
              <a:rPr kumimoji="1" lang="en-US" altLang="ja-JP" sz="2400" dirty="0" smtClean="0"/>
              <a:t>250</a:t>
            </a:r>
            <a:r>
              <a:rPr kumimoji="1" lang="ja-JP" altLang="en-US" sz="2400" dirty="0" smtClean="0"/>
              <a:t>円</a:t>
            </a:r>
            <a:endParaRPr kumimoji="1" lang="en-US" altLang="ja-JP" sz="2400" dirty="0" smtClean="0"/>
          </a:p>
          <a:p>
            <a:pPr algn="ctr"/>
            <a:r>
              <a:rPr lang="ja-JP" altLang="en-US" sz="2400" dirty="0" smtClean="0"/>
              <a:t>しかし、期待値の周りのゆらぎの大きさは異なる。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8361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5" grpId="0"/>
      <p:bldP spid="7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ショット雑音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5" name="角丸四角形 4"/>
          <p:cNvSpPr/>
          <p:nvPr/>
        </p:nvSpPr>
        <p:spPr>
          <a:xfrm>
            <a:off x="595437" y="1329070"/>
            <a:ext cx="7783033" cy="2348110"/>
          </a:xfrm>
          <a:prstGeom prst="roundRect">
            <a:avLst/>
          </a:prstGeom>
          <a:solidFill>
            <a:srgbClr val="424E5B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323845" y="2031181"/>
            <a:ext cx="2825657" cy="110716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S_{\rm shot} =2e^*\langle I\rangle&#10;\end{align*}&lt;/body&gt;&#10;  &lt;fcolor&gt;FFFFFFFF&lt;/fcolor&gt;&#10;  &lt;bcolor&gt;FFFFFFFF&lt;/bcolor&gt;&#10;  &lt;transparent&gt;True&lt;/transparent&gt;&#10;  &lt;resolution&gt;1800&lt;/resolution&gt;&#10;  &lt;imageh&gt;249&lt;/imageh&gt;&#10;  &lt;imagew&gt;1501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76" y="2201463"/>
            <a:ext cx="2254955" cy="374073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1705818" y="1623860"/>
            <a:ext cx="2061714" cy="793070"/>
          </a:xfrm>
          <a:prstGeom prst="rect">
            <a:avLst/>
          </a:prstGeom>
          <a:solidFill>
            <a:schemeClr val="tx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2636497" y="2980658"/>
            <a:ext cx="234840" cy="370400"/>
          </a:xfrm>
          <a:prstGeom prst="rect">
            <a:avLst/>
          </a:prstGeom>
          <a:solidFill>
            <a:srgbClr val="424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/>
        </p:nvCxnSpPr>
        <p:spPr>
          <a:xfrm flipV="1">
            <a:off x="2624537" y="2980658"/>
            <a:ext cx="0" cy="3450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2856506" y="2877146"/>
            <a:ext cx="0" cy="576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S_{\rm shot} \sim\langle \delta I^2\rangle&#10;\end{align*}&lt;/body&gt;&#10;  &lt;fcolor&gt;FFFFFFFF&lt;/fcolor&gt;&#10;  &lt;bcolor&gt;FFFFFFFF&lt;/bcolor&gt;&#10;  &lt;transparent&gt;True&lt;/transparent&gt;&#10;  &lt;resolution&gt;1800&lt;/resolution&gt;&#10;  &lt;imageh&gt;281&lt;/imageh&gt;&#10;  &lt;imagew&gt;137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76" y="1642771"/>
            <a:ext cx="2068670" cy="422147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4893387" y="2829749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FF00"/>
                </a:solidFill>
              </a:rPr>
              <a:t>基本粒子が運ぶ電荷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 flipV="1">
            <a:off x="2736673" y="2130065"/>
            <a:ext cx="0" cy="28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2736673" y="1626673"/>
            <a:ext cx="0" cy="28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円/楕円 19"/>
          <p:cNvSpPr>
            <a:spLocks noChangeAspect="1"/>
          </p:cNvSpPr>
          <p:nvPr/>
        </p:nvSpPr>
        <p:spPr>
          <a:xfrm>
            <a:off x="2210703" y="1820201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>
            <a:spLocks noChangeAspect="1"/>
          </p:cNvSpPr>
          <p:nvPr/>
        </p:nvSpPr>
        <p:spPr>
          <a:xfrm>
            <a:off x="2196608" y="2153994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>
            <a:spLocks noChangeAspect="1"/>
          </p:cNvSpPr>
          <p:nvPr/>
        </p:nvSpPr>
        <p:spPr>
          <a:xfrm>
            <a:off x="2490536" y="2149348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>
            <a:spLocks noChangeAspect="1"/>
          </p:cNvSpPr>
          <p:nvPr/>
        </p:nvSpPr>
        <p:spPr>
          <a:xfrm>
            <a:off x="1917147" y="1897495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>
            <a:spLocks noChangeAspect="1"/>
          </p:cNvSpPr>
          <p:nvPr/>
        </p:nvSpPr>
        <p:spPr>
          <a:xfrm>
            <a:off x="3073167" y="1906735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>
            <a:spLocks noChangeAspect="1"/>
          </p:cNvSpPr>
          <p:nvPr/>
        </p:nvSpPr>
        <p:spPr>
          <a:xfrm>
            <a:off x="1894661" y="2125001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>
            <a:spLocks noChangeAspect="1"/>
          </p:cNvSpPr>
          <p:nvPr/>
        </p:nvSpPr>
        <p:spPr>
          <a:xfrm>
            <a:off x="2462442" y="1720571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>
            <a:spLocks noChangeAspect="1"/>
          </p:cNvSpPr>
          <p:nvPr/>
        </p:nvSpPr>
        <p:spPr>
          <a:xfrm>
            <a:off x="1803717" y="1697388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>
          <a:xfrm flipH="1">
            <a:off x="2299585" y="2289217"/>
            <a:ext cx="831273" cy="347219"/>
          </a:xfrm>
          <a:prstGeom prst="rightArrow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I&#10;\end{align*}&lt;/body&gt;&#10;  &lt;fcolor&gt;FFFFFFFF&lt;/fcolor&gt;&#10;  &lt;bcolor&gt;FFFFFFFF&lt;/bcolor&gt;&#10;  &lt;transparent&gt;True&lt;/transparent&gt;&#10;  &lt;resolution&gt;1800&lt;/resolution&gt;&#10;  &lt;imageh&gt;170&lt;/imageh&gt;&#10;  &lt;imagew&gt;11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921" y="2526473"/>
            <a:ext cx="186562" cy="273410"/>
          </a:xfrm>
          <a:prstGeom prst="rect">
            <a:avLst/>
          </a:prstGeom>
        </p:spPr>
      </p:pic>
      <p:cxnSp>
        <p:nvCxnSpPr>
          <p:cNvPr id="30" name="直線矢印コネクタ 29"/>
          <p:cNvCxnSpPr/>
          <p:nvPr/>
        </p:nvCxnSpPr>
        <p:spPr>
          <a:xfrm flipV="1">
            <a:off x="2591219" y="2009762"/>
            <a:ext cx="396884" cy="3034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/>
          <p:cNvSpPr/>
          <p:nvPr/>
        </p:nvSpPr>
        <p:spPr>
          <a:xfrm>
            <a:off x="6355378" y="2201463"/>
            <a:ext cx="349437" cy="352241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下矢印 31"/>
          <p:cNvSpPr/>
          <p:nvPr/>
        </p:nvSpPr>
        <p:spPr>
          <a:xfrm flipV="1">
            <a:off x="6278272" y="2598114"/>
            <a:ext cx="434495" cy="287134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814068" y="1550297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1" lang="en-US" altLang="ja-JP" sz="2400" i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kumimoji="1" lang="ja-JP" altLang="en-US" sz="2400" i="1" baseline="30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90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ショット雑音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22643" y="4031528"/>
            <a:ext cx="5144494" cy="2439555"/>
          </a:xfrm>
          <a:prstGeom prst="roundRect">
            <a:avLst>
              <a:gd name="adj" fmla="val 6237"/>
            </a:avLst>
          </a:prstGeom>
          <a:noFill/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595437" y="1329070"/>
            <a:ext cx="7783033" cy="2348110"/>
          </a:xfrm>
          <a:prstGeom prst="roundRect">
            <a:avLst/>
          </a:prstGeom>
          <a:solidFill>
            <a:srgbClr val="424E5B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323845" y="2031181"/>
            <a:ext cx="2825657" cy="110716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4768" y="4031528"/>
            <a:ext cx="2492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超電導状態</a:t>
            </a:r>
            <a:endParaRPr kumimoji="1" lang="en-US" altLang="ja-JP" sz="2800" dirty="0" smtClean="0">
              <a:solidFill>
                <a:schemeClr val="accent3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  <a:p>
            <a:r>
              <a:rPr kumimoji="1" lang="ja-JP" alt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クーパーペアの形成</a:t>
            </a:r>
            <a:endParaRPr kumimoji="1" lang="ja-JP" altLang="en-US" sz="2000" dirty="0">
              <a:solidFill>
                <a:schemeClr val="accent3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S_{\rm shot} =2e^*\langle I\rangle&#10;\end{align*}&lt;/body&gt;&#10;  &lt;fcolor&gt;FFFFFFFF&lt;/fcolor&gt;&#10;  &lt;bcolor&gt;FFFFFFFF&lt;/bcolor&gt;&#10;  &lt;transparent&gt;True&lt;/transparent&gt;&#10;  &lt;resolution&gt;1800&lt;/resolution&gt;&#10;  &lt;imageh&gt;249&lt;/imageh&gt;&#10;  &lt;imagew&gt;1501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76" y="2201463"/>
            <a:ext cx="2254955" cy="374073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e^*=2 e&#10;\end{align*}&lt;/body&gt;&#10;  &lt;fcolor&gt;FFFFFFFF&lt;/fcolor&gt;&#10;  &lt;bcolor&gt;FFFFFFFF&lt;/bcolor&gt;&#10;  &lt;transparent&gt;True&lt;/transparent&gt;&#10;  &lt;resolution&gt;1800&lt;/resolution&gt;&#10;  &lt;imageh&gt;186&lt;/imageh&gt;&#10;  &lt;imagew&gt;78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99" y="5212137"/>
            <a:ext cx="1177805" cy="279428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1705818" y="1623860"/>
            <a:ext cx="2061714" cy="793070"/>
          </a:xfrm>
          <a:prstGeom prst="rect">
            <a:avLst/>
          </a:prstGeom>
          <a:solidFill>
            <a:schemeClr val="tx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2636497" y="2980658"/>
            <a:ext cx="234840" cy="370400"/>
          </a:xfrm>
          <a:prstGeom prst="rect">
            <a:avLst/>
          </a:prstGeom>
          <a:solidFill>
            <a:srgbClr val="424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/>
        </p:nvCxnSpPr>
        <p:spPr>
          <a:xfrm flipV="1">
            <a:off x="2624537" y="2980658"/>
            <a:ext cx="0" cy="3450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2856506" y="2877146"/>
            <a:ext cx="0" cy="576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S_{\rm shot} \sim\langle \delta I^2\rangle&#10;\end{align*}&lt;/body&gt;&#10;  &lt;fcolor&gt;FFFFFFFF&lt;/fcolor&gt;&#10;  &lt;bcolor&gt;FFFFFFFF&lt;/bcolor&gt;&#10;  &lt;transparent&gt;True&lt;/transparent&gt;&#10;  &lt;resolution&gt;1800&lt;/resolution&gt;&#10;  &lt;imageh&gt;281&lt;/imageh&gt;&#10;  &lt;imagew&gt;137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76" y="1642771"/>
            <a:ext cx="2068670" cy="422147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4893387" y="2829749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FF00"/>
                </a:solidFill>
              </a:rPr>
              <a:t>基本粒子が運ぶ電荷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 flipV="1">
            <a:off x="2736673" y="2130065"/>
            <a:ext cx="0" cy="28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2736673" y="1626673"/>
            <a:ext cx="0" cy="28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円/楕円 19"/>
          <p:cNvSpPr>
            <a:spLocks noChangeAspect="1"/>
          </p:cNvSpPr>
          <p:nvPr/>
        </p:nvSpPr>
        <p:spPr>
          <a:xfrm>
            <a:off x="2210703" y="1820201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>
            <a:spLocks noChangeAspect="1"/>
          </p:cNvSpPr>
          <p:nvPr/>
        </p:nvSpPr>
        <p:spPr>
          <a:xfrm>
            <a:off x="2196608" y="2153994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>
            <a:spLocks noChangeAspect="1"/>
          </p:cNvSpPr>
          <p:nvPr/>
        </p:nvSpPr>
        <p:spPr>
          <a:xfrm>
            <a:off x="2490536" y="2149348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>
            <a:spLocks noChangeAspect="1"/>
          </p:cNvSpPr>
          <p:nvPr/>
        </p:nvSpPr>
        <p:spPr>
          <a:xfrm>
            <a:off x="1917147" y="1897495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>
            <a:spLocks noChangeAspect="1"/>
          </p:cNvSpPr>
          <p:nvPr/>
        </p:nvSpPr>
        <p:spPr>
          <a:xfrm>
            <a:off x="3073167" y="1906735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>
            <a:spLocks noChangeAspect="1"/>
          </p:cNvSpPr>
          <p:nvPr/>
        </p:nvSpPr>
        <p:spPr>
          <a:xfrm>
            <a:off x="1894661" y="2125001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>
            <a:spLocks noChangeAspect="1"/>
          </p:cNvSpPr>
          <p:nvPr/>
        </p:nvSpPr>
        <p:spPr>
          <a:xfrm>
            <a:off x="2462442" y="1720571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>
            <a:spLocks noChangeAspect="1"/>
          </p:cNvSpPr>
          <p:nvPr/>
        </p:nvSpPr>
        <p:spPr>
          <a:xfrm>
            <a:off x="1803717" y="1697388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>
          <a:xfrm flipH="1">
            <a:off x="2299585" y="2289217"/>
            <a:ext cx="831273" cy="347219"/>
          </a:xfrm>
          <a:prstGeom prst="rightArrow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I&#10;\end{align*}&lt;/body&gt;&#10;  &lt;fcolor&gt;FFFFFFFF&lt;/fcolor&gt;&#10;  &lt;bcolor&gt;FFFFFFFF&lt;/bcolor&gt;&#10;  &lt;transparent&gt;True&lt;/transparent&gt;&#10;  &lt;resolution&gt;1800&lt;/resolution&gt;&#10;  &lt;imageh&gt;170&lt;/imageh&gt;&#10;  &lt;imagew&gt;11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921" y="2526473"/>
            <a:ext cx="186562" cy="273410"/>
          </a:xfrm>
          <a:prstGeom prst="rect">
            <a:avLst/>
          </a:prstGeom>
        </p:spPr>
      </p:pic>
      <p:cxnSp>
        <p:nvCxnSpPr>
          <p:cNvPr id="30" name="直線矢印コネクタ 29"/>
          <p:cNvCxnSpPr/>
          <p:nvPr/>
        </p:nvCxnSpPr>
        <p:spPr>
          <a:xfrm flipV="1">
            <a:off x="2591219" y="2009762"/>
            <a:ext cx="396884" cy="3034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/>
          <p:cNvSpPr/>
          <p:nvPr/>
        </p:nvSpPr>
        <p:spPr>
          <a:xfrm>
            <a:off x="6355378" y="2201463"/>
            <a:ext cx="349437" cy="352241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下矢印 31"/>
          <p:cNvSpPr/>
          <p:nvPr/>
        </p:nvSpPr>
        <p:spPr>
          <a:xfrm flipV="1">
            <a:off x="6278272" y="2598114"/>
            <a:ext cx="434495" cy="287134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814068" y="1550297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1" lang="en-US" altLang="ja-JP" sz="2400" i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kumimoji="1" lang="ja-JP" altLang="en-US" sz="2400" i="1" baseline="30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213" y="4234997"/>
            <a:ext cx="2146946" cy="206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テキスト ボックス 34"/>
          <p:cNvSpPr txBox="1"/>
          <p:nvPr/>
        </p:nvSpPr>
        <p:spPr>
          <a:xfrm>
            <a:off x="301466" y="5929672"/>
            <a:ext cx="275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err="1" smtClean="0">
                <a:solidFill>
                  <a:schemeClr val="tx1">
                    <a:lumMod val="85000"/>
                  </a:schemeClr>
                </a:solidFill>
              </a:rPr>
              <a:t>Jehl</a:t>
            </a:r>
            <a:r>
              <a:rPr lang="en-US" altLang="ja-JP" dirty="0" smtClean="0">
                <a:solidFill>
                  <a:schemeClr val="tx1">
                    <a:lumMod val="85000"/>
                  </a:schemeClr>
                </a:solidFill>
              </a:rPr>
              <a:t>+, Nature </a:t>
            </a:r>
            <a:r>
              <a:rPr lang="en-US" altLang="ja-JP" b="1" dirty="0" smtClean="0">
                <a:solidFill>
                  <a:schemeClr val="tx1">
                    <a:lumMod val="85000"/>
                  </a:schemeClr>
                </a:solidFill>
              </a:rPr>
              <a:t>405</a:t>
            </a:r>
            <a:r>
              <a:rPr lang="en-US" altLang="ja-JP" dirty="0" smtClean="0">
                <a:solidFill>
                  <a:schemeClr val="tx1">
                    <a:lumMod val="85000"/>
                  </a:schemeClr>
                </a:solidFill>
              </a:rPr>
              <a:t>,50 </a:t>
            </a:r>
            <a:r>
              <a:rPr lang="en-US" altLang="ja-JP" dirty="0">
                <a:solidFill>
                  <a:schemeClr val="tx1">
                    <a:lumMod val="85000"/>
                  </a:schemeClr>
                </a:solidFill>
              </a:rPr>
              <a:t>(2000</a:t>
            </a:r>
            <a:r>
              <a:rPr lang="en-US" altLang="ja-JP" dirty="0" smtClean="0">
                <a:solidFill>
                  <a:schemeClr val="tx1">
                    <a:lumMod val="85000"/>
                  </a:schemeClr>
                </a:solidFill>
              </a:rPr>
              <a:t>)</a:t>
            </a:r>
            <a:endParaRPr lang="ja-JP" altLang="en-US" dirty="0">
              <a:solidFill>
                <a:schemeClr val="tx1">
                  <a:lumMod val="85000"/>
                </a:schemeClr>
              </a:solidFill>
              <a:ea typeface="HG丸ｺﾞｼｯｸM-PRO" pitchFamily="50" charset="-128"/>
              <a:cs typeface="Times New Roman" pitchFamily="18" charset="0"/>
            </a:endParaRPr>
          </a:p>
        </p:txBody>
      </p:sp>
      <p:sp>
        <p:nvSpPr>
          <p:cNvPr id="38" name="下矢印 37"/>
          <p:cNvSpPr/>
          <p:nvPr/>
        </p:nvSpPr>
        <p:spPr>
          <a:xfrm flipV="1">
            <a:off x="4199430" y="5112080"/>
            <a:ext cx="368039" cy="47954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783786" y="4650415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doubled!</a:t>
            </a:r>
            <a:endParaRPr kumimoji="1" lang="ja-JP" altLang="en-US" sz="24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85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ショット雑音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22643" y="4031528"/>
            <a:ext cx="5144494" cy="2439555"/>
          </a:xfrm>
          <a:prstGeom prst="roundRect">
            <a:avLst>
              <a:gd name="adj" fmla="val 6237"/>
            </a:avLst>
          </a:prstGeom>
          <a:noFill/>
          <a:ln w="254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595437" y="1329070"/>
            <a:ext cx="7783033" cy="2348110"/>
          </a:xfrm>
          <a:prstGeom prst="roundRect">
            <a:avLst/>
          </a:prstGeom>
          <a:solidFill>
            <a:srgbClr val="424E5B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323845" y="2031181"/>
            <a:ext cx="2825657" cy="110716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24639" y="4031528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分数量子ホール効果</a:t>
            </a:r>
            <a:endParaRPr kumimoji="1" lang="ja-JP" altLang="en-US" sz="2800" dirty="0">
              <a:solidFill>
                <a:schemeClr val="accent1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4768" y="4031528"/>
            <a:ext cx="2492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超電導状態</a:t>
            </a:r>
            <a:endParaRPr kumimoji="1" lang="en-US" altLang="ja-JP" sz="2800" dirty="0" smtClean="0">
              <a:solidFill>
                <a:schemeClr val="accent3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  <a:p>
            <a:r>
              <a:rPr kumimoji="1" lang="ja-JP" alt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クーパーペアの形成</a:t>
            </a:r>
            <a:endParaRPr kumimoji="1" lang="ja-JP" altLang="en-US" sz="2000" dirty="0">
              <a:solidFill>
                <a:schemeClr val="accent3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S_{\rm shot} =2e^*\langle I\rangle&#10;\end{align*}&lt;/body&gt;&#10;  &lt;fcolor&gt;FFFFFFFF&lt;/fcolor&gt;&#10;  &lt;bcolor&gt;FFFFFFFF&lt;/bcolor&gt;&#10;  &lt;transparent&gt;True&lt;/transparent&gt;&#10;  &lt;resolution&gt;1800&lt;/resolution&gt;&#10;  &lt;imageh&gt;249&lt;/imageh&gt;&#10;  &lt;imagew&gt;1501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76" y="2201463"/>
            <a:ext cx="2254955" cy="374073"/>
          </a:xfrm>
          <a:prstGeom prst="rect">
            <a:avLst/>
          </a:prstGeom>
        </p:spPr>
      </p:pic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e^*=\frac qp e&#10;\end{align*}&lt;/body&gt;&#10;  &lt;fcolor&gt;FFFFFFFF&lt;/fcolor&gt;&#10;  &lt;bcolor&gt;FFFFFFFF&lt;/bcolor&gt;&#10;  &lt;transparent&gt;True&lt;/transparent&gt;&#10;  &lt;resolution&gt;1800&lt;/resolution&gt;&#10;  &lt;imageh&gt;497&lt;/imageh&gt;&#10;  &lt;imagew&gt;844&lt;/imagew&gt;&#10;  &lt;scale&gt;50&lt;/scale&gt;&#10;  &lt;cursor&gt;3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379" y="5037277"/>
            <a:ext cx="1267943" cy="746644"/>
          </a:xfrm>
          <a:prstGeom prst="rect">
            <a:avLst/>
          </a:prstGeom>
        </p:spPr>
      </p:pic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e^*=2 e&#10;\end{align*}&lt;/body&gt;&#10;  &lt;fcolor&gt;FFFFFFFF&lt;/fcolor&gt;&#10;  &lt;bcolor&gt;FFFFFFFF&lt;/bcolor&gt;&#10;  &lt;transparent&gt;True&lt;/transparent&gt;&#10;  &lt;resolution&gt;1800&lt;/resolution&gt;&#10;  &lt;imageh&gt;186&lt;/imageh&gt;&#10;  &lt;imagew&gt;784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99" y="5212137"/>
            <a:ext cx="1177805" cy="279428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1705818" y="1623860"/>
            <a:ext cx="2061714" cy="793070"/>
          </a:xfrm>
          <a:prstGeom prst="rect">
            <a:avLst/>
          </a:prstGeom>
          <a:solidFill>
            <a:schemeClr val="tx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2636497" y="2980658"/>
            <a:ext cx="234840" cy="370400"/>
          </a:xfrm>
          <a:prstGeom prst="rect">
            <a:avLst/>
          </a:prstGeom>
          <a:solidFill>
            <a:srgbClr val="424E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/>
          <p:nvPr/>
        </p:nvCxnSpPr>
        <p:spPr>
          <a:xfrm flipV="1">
            <a:off x="2624537" y="2980658"/>
            <a:ext cx="0" cy="3450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2856506" y="2877146"/>
            <a:ext cx="0" cy="576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S_{\rm shot} \sim\langle \delta I^2\rangle&#10;\end{align*}&lt;/body&gt;&#10;  &lt;fcolor&gt;FFFFFFFF&lt;/fcolor&gt;&#10;  &lt;bcolor&gt;FFFFFFFF&lt;/bcolor&gt;&#10;  &lt;transparent&gt;True&lt;/transparent&gt;&#10;  &lt;resolution&gt;1800&lt;/resolution&gt;&#10;  &lt;imageh&gt;281&lt;/imageh&gt;&#10;  &lt;imagew&gt;137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76" y="1642771"/>
            <a:ext cx="2068670" cy="422147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4893387" y="2829749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FF00"/>
                </a:solidFill>
              </a:rPr>
              <a:t>基本粒子が運ぶ電荷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 flipV="1">
            <a:off x="2736673" y="2130065"/>
            <a:ext cx="0" cy="28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2736673" y="1626673"/>
            <a:ext cx="0" cy="288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円/楕円 19"/>
          <p:cNvSpPr>
            <a:spLocks noChangeAspect="1"/>
          </p:cNvSpPr>
          <p:nvPr/>
        </p:nvSpPr>
        <p:spPr>
          <a:xfrm>
            <a:off x="2210703" y="1820201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>
            <a:spLocks noChangeAspect="1"/>
          </p:cNvSpPr>
          <p:nvPr/>
        </p:nvSpPr>
        <p:spPr>
          <a:xfrm>
            <a:off x="2196608" y="2153994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>
            <a:spLocks noChangeAspect="1"/>
          </p:cNvSpPr>
          <p:nvPr/>
        </p:nvSpPr>
        <p:spPr>
          <a:xfrm>
            <a:off x="2490536" y="2149348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>
            <a:spLocks noChangeAspect="1"/>
          </p:cNvSpPr>
          <p:nvPr/>
        </p:nvSpPr>
        <p:spPr>
          <a:xfrm>
            <a:off x="1917147" y="1897495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>
            <a:spLocks noChangeAspect="1"/>
          </p:cNvSpPr>
          <p:nvPr/>
        </p:nvSpPr>
        <p:spPr>
          <a:xfrm>
            <a:off x="3073167" y="1906735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>
            <a:spLocks noChangeAspect="1"/>
          </p:cNvSpPr>
          <p:nvPr/>
        </p:nvSpPr>
        <p:spPr>
          <a:xfrm>
            <a:off x="1894661" y="2125001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>
            <a:spLocks noChangeAspect="1"/>
          </p:cNvSpPr>
          <p:nvPr/>
        </p:nvSpPr>
        <p:spPr>
          <a:xfrm>
            <a:off x="2462442" y="1720571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26"/>
          <p:cNvSpPr>
            <a:spLocks noChangeAspect="1"/>
          </p:cNvSpPr>
          <p:nvPr/>
        </p:nvSpPr>
        <p:spPr>
          <a:xfrm>
            <a:off x="1803717" y="1697388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>
          <a:xfrm flipH="1">
            <a:off x="2299585" y="2289217"/>
            <a:ext cx="831273" cy="347219"/>
          </a:xfrm>
          <a:prstGeom prst="rightArrow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I&#10;\end{align*}&lt;/body&gt;&#10;  &lt;fcolor&gt;FFFFFFFF&lt;/fcolor&gt;&#10;  &lt;bcolor&gt;FFFFFFFF&lt;/bcolor&gt;&#10;  &lt;transparent&gt;True&lt;/transparent&gt;&#10;  &lt;resolution&gt;1800&lt;/resolution&gt;&#10;  &lt;imageh&gt;170&lt;/imageh&gt;&#10;  &lt;imagew&gt;11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921" y="2526473"/>
            <a:ext cx="186562" cy="273410"/>
          </a:xfrm>
          <a:prstGeom prst="rect">
            <a:avLst/>
          </a:prstGeom>
        </p:spPr>
      </p:pic>
      <p:cxnSp>
        <p:nvCxnSpPr>
          <p:cNvPr id="30" name="直線矢印コネクタ 29"/>
          <p:cNvCxnSpPr/>
          <p:nvPr/>
        </p:nvCxnSpPr>
        <p:spPr>
          <a:xfrm flipV="1">
            <a:off x="2591219" y="2009762"/>
            <a:ext cx="396884" cy="3034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/>
          <p:cNvSpPr/>
          <p:nvPr/>
        </p:nvSpPr>
        <p:spPr>
          <a:xfrm>
            <a:off x="6355378" y="2201463"/>
            <a:ext cx="349437" cy="352241"/>
          </a:xfrm>
          <a:prstGeom prst="rect">
            <a:avLst/>
          </a:prstGeom>
          <a:solidFill>
            <a:srgbClr val="FFFF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下矢印 31"/>
          <p:cNvSpPr/>
          <p:nvPr/>
        </p:nvSpPr>
        <p:spPr>
          <a:xfrm flipV="1">
            <a:off x="6278272" y="2598114"/>
            <a:ext cx="434495" cy="287134"/>
          </a:xfrm>
          <a:prstGeom prst="down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814068" y="1550297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1" lang="en-US" altLang="ja-JP" sz="2400" i="1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kumimoji="1" lang="ja-JP" altLang="en-US" sz="2400" i="1" baseline="30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213" y="4234997"/>
            <a:ext cx="2146946" cy="206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テキスト ボックス 34"/>
          <p:cNvSpPr txBox="1"/>
          <p:nvPr/>
        </p:nvSpPr>
        <p:spPr>
          <a:xfrm>
            <a:off x="301466" y="5929672"/>
            <a:ext cx="275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dirty="0" err="1" smtClean="0">
                <a:solidFill>
                  <a:schemeClr val="tx1">
                    <a:lumMod val="85000"/>
                  </a:schemeClr>
                </a:solidFill>
              </a:rPr>
              <a:t>Jehl</a:t>
            </a:r>
            <a:r>
              <a:rPr lang="en-US" altLang="ja-JP" dirty="0" smtClean="0">
                <a:solidFill>
                  <a:schemeClr val="tx1">
                    <a:lumMod val="85000"/>
                  </a:schemeClr>
                </a:solidFill>
              </a:rPr>
              <a:t>+, Nature </a:t>
            </a:r>
            <a:r>
              <a:rPr lang="en-US" altLang="ja-JP" b="1" dirty="0" smtClean="0">
                <a:solidFill>
                  <a:schemeClr val="tx1">
                    <a:lumMod val="85000"/>
                  </a:schemeClr>
                </a:solidFill>
              </a:rPr>
              <a:t>405</a:t>
            </a:r>
            <a:r>
              <a:rPr lang="en-US" altLang="ja-JP" dirty="0" smtClean="0">
                <a:solidFill>
                  <a:schemeClr val="tx1">
                    <a:lumMod val="85000"/>
                  </a:schemeClr>
                </a:solidFill>
              </a:rPr>
              <a:t>,50 </a:t>
            </a:r>
            <a:r>
              <a:rPr lang="en-US" altLang="ja-JP" dirty="0">
                <a:solidFill>
                  <a:schemeClr val="tx1">
                    <a:lumMod val="85000"/>
                  </a:schemeClr>
                </a:solidFill>
              </a:rPr>
              <a:t>(2000</a:t>
            </a:r>
            <a:r>
              <a:rPr lang="en-US" altLang="ja-JP" dirty="0" smtClean="0">
                <a:solidFill>
                  <a:schemeClr val="tx1">
                    <a:lumMod val="85000"/>
                  </a:schemeClr>
                </a:solidFill>
              </a:rPr>
              <a:t>)</a:t>
            </a:r>
            <a:endParaRPr lang="ja-JP" altLang="en-US" dirty="0">
              <a:solidFill>
                <a:schemeClr val="tx1">
                  <a:lumMod val="85000"/>
                </a:schemeClr>
              </a:solidFill>
              <a:ea typeface="HG丸ｺﾞｼｯｸM-PRO" pitchFamily="50" charset="-128"/>
              <a:cs typeface="Times New Roman" pitchFamily="18" charset="0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5624639" y="5920284"/>
            <a:ext cx="3347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>
                <a:solidFill>
                  <a:schemeClr val="tx1">
                    <a:lumMod val="85000"/>
                  </a:schemeClr>
                </a:solidFill>
              </a:rPr>
              <a:t>Saminadayar</a:t>
            </a:r>
            <a:r>
              <a:rPr lang="en-US" altLang="ja-JP" dirty="0">
                <a:solidFill>
                  <a:schemeClr val="tx1">
                    <a:lumMod val="85000"/>
                  </a:schemeClr>
                </a:solidFill>
              </a:rPr>
              <a:t>+, </a:t>
            </a:r>
            <a:r>
              <a:rPr lang="en-US" altLang="ja-JP" dirty="0" smtClean="0">
                <a:solidFill>
                  <a:schemeClr val="tx1">
                    <a:lumMod val="85000"/>
                  </a:schemeClr>
                </a:solidFill>
              </a:rPr>
              <a:t>PRL</a:t>
            </a:r>
            <a:r>
              <a:rPr lang="en-US" altLang="ja-JP" b="1" dirty="0" smtClean="0">
                <a:solidFill>
                  <a:schemeClr val="tx1">
                    <a:lumMod val="85000"/>
                  </a:schemeClr>
                </a:solidFill>
              </a:rPr>
              <a:t>79</a:t>
            </a:r>
            <a:r>
              <a:rPr lang="en-US" altLang="ja-JP" dirty="0" smtClean="0">
                <a:solidFill>
                  <a:schemeClr val="tx1">
                    <a:lumMod val="85000"/>
                  </a:schemeClr>
                </a:solidFill>
              </a:rPr>
              <a:t>,2526 (</a:t>
            </a:r>
            <a:r>
              <a:rPr lang="en-US" altLang="ja-JP" dirty="0">
                <a:solidFill>
                  <a:schemeClr val="tx1">
                    <a:lumMod val="85000"/>
                  </a:schemeClr>
                </a:solidFill>
              </a:rPr>
              <a:t>1997)</a:t>
            </a:r>
            <a:endParaRPr lang="ja-JP" alt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5557274" y="4031528"/>
            <a:ext cx="3420872" cy="2439555"/>
          </a:xfrm>
          <a:prstGeom prst="roundRect">
            <a:avLst>
              <a:gd name="adj" fmla="val 6237"/>
            </a:avLst>
          </a:prstGeom>
          <a:noFill/>
          <a:ln w="254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下矢印 37"/>
          <p:cNvSpPr/>
          <p:nvPr/>
        </p:nvSpPr>
        <p:spPr>
          <a:xfrm flipV="1">
            <a:off x="4199430" y="5112080"/>
            <a:ext cx="368039" cy="47954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783786" y="4650415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doubled!</a:t>
            </a:r>
            <a:endParaRPr kumimoji="1" lang="ja-JP" altLang="en-US" sz="24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44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46403" y="365760"/>
            <a:ext cx="7903981" cy="1325562"/>
          </a:xfrm>
        </p:spPr>
        <p:txBody>
          <a:bodyPr>
            <a:noAutofit/>
          </a:bodyPr>
          <a:lstStyle/>
          <a:p>
            <a:r>
              <a:rPr lang="ja-JP" altLang="en-US" dirty="0" smtClean="0"/>
              <a:t>重イオン衝突実験でのゆらぎ測定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「</a:t>
            </a:r>
            <a:r>
              <a:rPr kumimoji="1" lang="ja-JP" altLang="en-US" dirty="0" smtClean="0"/>
              <a:t>イベント毎解析」</a:t>
            </a:r>
            <a:endParaRPr kumimoji="1" lang="ja-JP" altLang="en-US" dirty="0"/>
          </a:p>
        </p:txBody>
      </p:sp>
      <p:sp>
        <p:nvSpPr>
          <p:cNvPr id="20" name="角丸四角形 19"/>
          <p:cNvSpPr/>
          <p:nvPr/>
        </p:nvSpPr>
        <p:spPr>
          <a:xfrm>
            <a:off x="569941" y="1873235"/>
            <a:ext cx="3143294" cy="3490045"/>
          </a:xfrm>
          <a:prstGeom prst="roundRect">
            <a:avLst>
              <a:gd name="adj" fmla="val 13861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</a:ln>
          <a:effectLst>
            <a:softEdge rad="127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1" name="Picture 3" descr="H:\tex\paris01\carto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5"/>
          <a:stretch/>
        </p:blipFill>
        <p:spPr bwMode="auto">
          <a:xfrm>
            <a:off x="975923" y="2194545"/>
            <a:ext cx="2304256" cy="16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正方形/長方形 21"/>
          <p:cNvSpPr/>
          <p:nvPr/>
        </p:nvSpPr>
        <p:spPr>
          <a:xfrm>
            <a:off x="1020542" y="4635014"/>
            <a:ext cx="2304256" cy="432048"/>
          </a:xfrm>
          <a:prstGeom prst="rect">
            <a:avLst/>
          </a:prstGeom>
          <a:gradFill rotWithShape="1">
            <a:gsLst>
              <a:gs pos="0">
                <a:srgbClr val="424E5B">
                  <a:tint val="70000"/>
                  <a:satMod val="100000"/>
                  <a:lumMod val="110000"/>
                </a:srgbClr>
              </a:gs>
              <a:gs pos="50000">
                <a:srgbClr val="424E5B">
                  <a:tint val="75000"/>
                  <a:satMod val="101000"/>
                  <a:lumMod val="105000"/>
                </a:srgbClr>
              </a:gs>
              <a:gs pos="100000">
                <a:srgbClr val="424E5B">
                  <a:tint val="82000"/>
                  <a:satMod val="104000"/>
                  <a:lumMod val="105000"/>
                </a:srgbClr>
              </a:gs>
            </a:gsLst>
            <a:lin ang="2700000" scaled="0"/>
          </a:gradFill>
          <a:ln w="9525" cap="flat" cmpd="sng" algn="ctr">
            <a:solidFill>
              <a:srgbClr val="424E5B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rPr>
              <a:t>Detector</a:t>
            </a:r>
            <a:endParaRPr kumimoji="0" lang="ja-JP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 flipV="1">
            <a:off x="974685" y="3150739"/>
            <a:ext cx="1080543" cy="1967439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24" name="直線コネクタ 23"/>
          <p:cNvCxnSpPr/>
          <p:nvPr/>
        </p:nvCxnSpPr>
        <p:spPr>
          <a:xfrm flipH="1" flipV="1">
            <a:off x="2234912" y="3177459"/>
            <a:ext cx="1171676" cy="1940719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25" name="直線矢印コネクタ 24"/>
          <p:cNvCxnSpPr/>
          <p:nvPr/>
        </p:nvCxnSpPr>
        <p:spPr>
          <a:xfrm flipH="1">
            <a:off x="1812630" y="3700903"/>
            <a:ext cx="144016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26" name="直線矢印コネクタ 25"/>
          <p:cNvCxnSpPr/>
          <p:nvPr/>
        </p:nvCxnSpPr>
        <p:spPr>
          <a:xfrm flipH="1">
            <a:off x="1358272" y="3600018"/>
            <a:ext cx="310342" cy="413851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27" name="直線矢印コネクタ 26"/>
          <p:cNvCxnSpPr/>
          <p:nvPr/>
        </p:nvCxnSpPr>
        <p:spPr>
          <a:xfrm flipH="1">
            <a:off x="2012748" y="3806943"/>
            <a:ext cx="31812" cy="368315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28" name="直線矢印コネクタ 27"/>
          <p:cNvCxnSpPr/>
          <p:nvPr/>
        </p:nvCxnSpPr>
        <p:spPr>
          <a:xfrm>
            <a:off x="2172670" y="3783351"/>
            <a:ext cx="0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29" name="直線矢印コネクタ 28"/>
          <p:cNvCxnSpPr/>
          <p:nvPr/>
        </p:nvCxnSpPr>
        <p:spPr>
          <a:xfrm flipH="1">
            <a:off x="1668614" y="3726524"/>
            <a:ext cx="144016" cy="34022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0" name="直線矢印コネクタ 29"/>
          <p:cNvCxnSpPr/>
          <p:nvPr/>
        </p:nvCxnSpPr>
        <p:spPr>
          <a:xfrm>
            <a:off x="2843051" y="3673640"/>
            <a:ext cx="243413" cy="26660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1" name="直線矢印コネクタ 30"/>
          <p:cNvCxnSpPr/>
          <p:nvPr/>
        </p:nvCxnSpPr>
        <p:spPr>
          <a:xfrm>
            <a:off x="2456941" y="3706713"/>
            <a:ext cx="151538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2" name="直線矢印コネクタ 31"/>
          <p:cNvCxnSpPr/>
          <p:nvPr/>
        </p:nvCxnSpPr>
        <p:spPr>
          <a:xfrm>
            <a:off x="2316686" y="3759760"/>
            <a:ext cx="64486" cy="41549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33" name="右矢印 32"/>
          <p:cNvSpPr/>
          <p:nvPr/>
        </p:nvSpPr>
        <p:spPr>
          <a:xfrm>
            <a:off x="3928072" y="2943756"/>
            <a:ext cx="734580" cy="1312523"/>
          </a:xfrm>
          <a:prstGeom prst="rightArrow">
            <a:avLst/>
          </a:prstGeom>
          <a:solidFill>
            <a:srgbClr val="AC956E"/>
          </a:solid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89" y="2269085"/>
            <a:ext cx="3394801" cy="2725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テキスト ボックス 34"/>
          <p:cNvSpPr txBox="1"/>
          <p:nvPr/>
        </p:nvSpPr>
        <p:spPr>
          <a:xfrm>
            <a:off x="5083597" y="5007976"/>
            <a:ext cx="3188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prstClr val="white"/>
                </a:solidFill>
                <a:ea typeface="ＭＳ Ｐゴシック" panose="020B0600070205080204" pitchFamily="50" charset="-128"/>
              </a:rPr>
              <a:t>STAR Collaboration, PRL 2010</a:t>
            </a:r>
            <a:endParaRPr lang="ja-JP" altLang="en-US" sz="2000" dirty="0">
              <a:solidFill>
                <a:prstClr val="white"/>
              </a:solidFill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773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ＱＧＰ状態の実現と、ゆらぎ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4780238" y="1884799"/>
            <a:ext cx="3478220" cy="1854200"/>
          </a:xfrm>
          <a:prstGeom prst="rect">
            <a:avLst/>
          </a:prstGeom>
          <a:gradFill>
            <a:gsLst>
              <a:gs pos="0">
                <a:srgbClr val="FFCCCC"/>
              </a:gs>
              <a:gs pos="100000">
                <a:srgbClr val="FF7C80"/>
              </a:gs>
            </a:gsLst>
            <a:lin ang="1800000" scaled="0"/>
          </a:gradFill>
          <a:ln w="25400" cap="flat" cmpd="sng" algn="ctr">
            <a:noFill/>
            <a:prstDash val="solid"/>
          </a:ln>
          <a:effectLst>
            <a:softEdge rad="508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6468449" y="347152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7340588" y="355947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7600557" y="335005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5300420" y="334347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7484604" y="252426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5633143" y="281189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5987127" y="261927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5192420" y="228386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7196548" y="313405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6019759" y="324205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7906557" y="213513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5693769" y="339747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7708557" y="279260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6601181" y="299605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6420681" y="247633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4976396" y="260404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6710840" y="262175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6672426" y="221436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5580990" y="210116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7153302" y="273860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8018628" y="256775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7906557" y="346398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5023532" y="204716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6201878" y="289574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4969532" y="34626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6872548" y="351512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6234997" y="195567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6242800" y="219449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5468380" y="255458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7340588" y="219083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5900428" y="2398535"/>
            <a:ext cx="1150392" cy="786639"/>
          </a:xfrm>
          <a:prstGeom prst="rect">
            <a:avLst/>
          </a:prstGeom>
          <a:noFill/>
          <a:ln w="25400" cap="flat" cmpd="sng" algn="ctr">
            <a:solidFill>
              <a:srgbClr val="C0504D">
                <a:lumMod val="75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646012" y="1884799"/>
            <a:ext cx="3478220" cy="1854200"/>
          </a:xfrm>
          <a:prstGeom prst="rect">
            <a:avLst/>
          </a:prstGeom>
          <a:gradFill>
            <a:gsLst>
              <a:gs pos="0">
                <a:srgbClr val="CCECFF"/>
              </a:gs>
              <a:gs pos="100000">
                <a:srgbClr val="99CCFF"/>
              </a:gs>
            </a:gsLst>
            <a:lin ang="3000000" scaled="0"/>
          </a:gradFill>
          <a:ln w="25400" cap="flat" cmpd="sng" algn="ctr">
            <a:noFill/>
            <a:prstDash val="solid"/>
          </a:ln>
          <a:effectLst>
            <a:softEdge rad="508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1938839" y="343295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3616931" y="336333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3108041" y="266109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1454237" y="307203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3162041" y="276302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1389093" y="297019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2553834" y="208385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1112035" y="217823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3498099" y="330933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957474" y="328228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3651633" y="211756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910100" y="317428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3216041" y="263687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0" name="円/楕円 49"/>
          <p:cNvSpPr/>
          <p:nvPr/>
        </p:nvSpPr>
        <p:spPr>
          <a:xfrm>
            <a:off x="2050129" y="349363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1" name="円/楕円 50"/>
          <p:cNvSpPr/>
          <p:nvPr/>
        </p:nvSpPr>
        <p:spPr>
          <a:xfrm>
            <a:off x="2417060" y="207479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" name="円/楕円 51"/>
          <p:cNvSpPr/>
          <p:nvPr/>
        </p:nvSpPr>
        <p:spPr>
          <a:xfrm>
            <a:off x="1113653" y="231794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" name="円/楕円 52"/>
          <p:cNvSpPr/>
          <p:nvPr/>
        </p:nvSpPr>
        <p:spPr>
          <a:xfrm>
            <a:off x="2488030" y="213898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" name="円/楕円 53"/>
          <p:cNvSpPr/>
          <p:nvPr/>
        </p:nvSpPr>
        <p:spPr>
          <a:xfrm>
            <a:off x="2062461" y="265244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" name="円/楕円 54"/>
          <p:cNvSpPr/>
          <p:nvPr/>
        </p:nvSpPr>
        <p:spPr>
          <a:xfrm>
            <a:off x="2582016" y="283690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" name="円/楕円 55"/>
          <p:cNvSpPr/>
          <p:nvPr/>
        </p:nvSpPr>
        <p:spPr>
          <a:xfrm>
            <a:off x="2506790" y="294490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7" name="円/楕円 56"/>
          <p:cNvSpPr/>
          <p:nvPr/>
        </p:nvSpPr>
        <p:spPr>
          <a:xfrm>
            <a:off x="3705633" y="225079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8" name="円/楕円 57"/>
          <p:cNvSpPr/>
          <p:nvPr/>
        </p:nvSpPr>
        <p:spPr>
          <a:xfrm>
            <a:off x="3604683" y="325533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9" name="円/楕円 58"/>
          <p:cNvSpPr/>
          <p:nvPr/>
        </p:nvSpPr>
        <p:spPr>
          <a:xfrm>
            <a:off x="1346237" y="306437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0" name="円/楕円 59"/>
          <p:cNvSpPr/>
          <p:nvPr/>
        </p:nvSpPr>
        <p:spPr>
          <a:xfrm>
            <a:off x="2474161" y="2825986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1" name="円/楕円 60"/>
          <p:cNvSpPr/>
          <p:nvPr/>
        </p:nvSpPr>
        <p:spPr>
          <a:xfrm>
            <a:off x="847911" y="327827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2" name="円/楕円 61"/>
          <p:cNvSpPr/>
          <p:nvPr/>
        </p:nvSpPr>
        <p:spPr>
          <a:xfrm>
            <a:off x="2045988" y="337895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3" name="円/楕円 62"/>
          <p:cNvSpPr/>
          <p:nvPr/>
        </p:nvSpPr>
        <p:spPr>
          <a:xfrm>
            <a:off x="1991590" y="259844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4" name="円/楕円 63"/>
          <p:cNvSpPr/>
          <p:nvPr/>
        </p:nvSpPr>
        <p:spPr>
          <a:xfrm>
            <a:off x="2005316" y="272926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5" name="円/楕円 64"/>
          <p:cNvSpPr/>
          <p:nvPr/>
        </p:nvSpPr>
        <p:spPr>
          <a:xfrm>
            <a:off x="1221653" y="226848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6" name="円/楕円 65"/>
          <p:cNvSpPr/>
          <p:nvPr/>
        </p:nvSpPr>
        <p:spPr>
          <a:xfrm>
            <a:off x="3580939" y="222556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7" name="円/楕円 66"/>
          <p:cNvSpPr/>
          <p:nvPr/>
        </p:nvSpPr>
        <p:spPr>
          <a:xfrm>
            <a:off x="3550300" y="208281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8" name="円/楕円 67"/>
          <p:cNvSpPr/>
          <p:nvPr/>
        </p:nvSpPr>
        <p:spPr>
          <a:xfrm>
            <a:off x="1906188" y="2550903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9" name="円/楕円 68"/>
          <p:cNvSpPr/>
          <p:nvPr/>
        </p:nvSpPr>
        <p:spPr>
          <a:xfrm>
            <a:off x="2374204" y="1985934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0" name="円/楕円 69"/>
          <p:cNvSpPr/>
          <p:nvPr/>
        </p:nvSpPr>
        <p:spPr>
          <a:xfrm>
            <a:off x="1906188" y="3324959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1" name="円/楕円 70"/>
          <p:cNvSpPr/>
          <p:nvPr/>
        </p:nvSpPr>
        <p:spPr>
          <a:xfrm>
            <a:off x="2410244" y="2754150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2" name="円/楕円 71"/>
          <p:cNvSpPr/>
          <p:nvPr/>
        </p:nvSpPr>
        <p:spPr>
          <a:xfrm>
            <a:off x="3454931" y="3182968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3" name="円/楕円 72"/>
          <p:cNvSpPr/>
          <p:nvPr/>
        </p:nvSpPr>
        <p:spPr>
          <a:xfrm>
            <a:off x="802100" y="312696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" name="円/楕円 73"/>
          <p:cNvSpPr/>
          <p:nvPr/>
        </p:nvSpPr>
        <p:spPr>
          <a:xfrm>
            <a:off x="3047129" y="2572800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1294084" y="2910943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6" name="円/楕円 75"/>
          <p:cNvSpPr/>
          <p:nvPr/>
        </p:nvSpPr>
        <p:spPr>
          <a:xfrm>
            <a:off x="1042092" y="2136240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1798140" y="2370847"/>
            <a:ext cx="1150392" cy="786639"/>
          </a:xfrm>
          <a:prstGeom prst="rect">
            <a:avLst/>
          </a:prstGeom>
          <a:noFill/>
          <a:ln w="25400" cap="flat" cmpd="sng" algn="ctr">
            <a:solidFill>
              <a:srgbClr val="4F81BD">
                <a:lumMod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1400237" y="136597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ハドロン相</a:t>
            </a:r>
            <a:endParaRPr kumimoji="1" lang="ja-JP" altLang="en-US" sz="2800" dirty="0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5924341" y="1365976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solidFill>
                  <a:srgbClr val="FFCCCC"/>
                </a:solidFill>
                <a:latin typeface="Calibri" panose="020F0502020204030204" pitchFamily="34" charset="0"/>
              </a:rPr>
              <a:t>ＱＧ</a:t>
            </a:r>
            <a:r>
              <a:rPr lang="ja-JP" altLang="en-US" sz="2800" dirty="0">
                <a:solidFill>
                  <a:srgbClr val="FFCCCC"/>
                </a:solidFill>
                <a:latin typeface="Calibri" panose="020F0502020204030204" pitchFamily="34" charset="0"/>
              </a:rPr>
              <a:t>Ｐ</a:t>
            </a:r>
            <a:endParaRPr kumimoji="1" lang="ja-JP" altLang="en-US" sz="2800" dirty="0">
              <a:solidFill>
                <a:srgbClr val="FFCCCC"/>
              </a:solidFill>
              <a:latin typeface="Calibri" panose="020F0502020204030204" pitchFamily="34" charset="0"/>
            </a:endParaRP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975897" y="4762516"/>
            <a:ext cx="7263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/>
              <a:t>ＱＧＰでは、基本自由度が運ぶ電荷の量が減少する</a:t>
            </a:r>
            <a:endParaRPr kumimoji="1" lang="ja-JP" altLang="en-US" sz="2400" dirty="0"/>
          </a:p>
        </p:txBody>
      </p:sp>
      <p:pic>
        <p:nvPicPr>
          <p:cNvPr id="81" name="TexTeXPicture" descr="&lt;?xml version=&quot;1.0&quot; encoding=&quot;utf-16&quot;?&gt;&#10;&lt;TeXTeX&gt;&#10;  &lt;preamble&gt;\documentclass{jarticle}&#10;\usepackage{amsmath}&#10;\pagestyle{empty}&lt;/preamble&gt;&#10;  &lt;body&gt;\begin{align*} &#10;|q_B|=1/3 ,~&#10;|q_Q|=1/3,2/3&#10;\end{align*}&lt;/body&gt;&#10;  &lt;fcolor&gt;FFFFFFFF&lt;/fcolor&gt;&#10;  &lt;bcolor&gt;FFFFFFFF&lt;/bcolor&gt;&#10;  &lt;transparent&gt;True&lt;/transparent&gt;&#10;  &lt;resolution&gt;1800&lt;/resolution&gt;&#10;  &lt;imageh&gt;259&lt;/imageh&gt;&#10;  &lt;imagew&gt;2890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549" y="3921975"/>
            <a:ext cx="3599555" cy="322589"/>
          </a:xfrm>
          <a:prstGeom prst="rect">
            <a:avLst/>
          </a:prstGeom>
        </p:spPr>
      </p:pic>
      <p:pic>
        <p:nvPicPr>
          <p:cNvPr id="82" name="TexTeXPicture" descr="&lt;?xml version=&quot;1.0&quot; encoding=&quot;utf-16&quot;?&gt;&#10;&lt;TeXTeX&gt;&#10;  &lt;preamble&gt;\documentclass{jarticle}&#10;\usepackage{amsmath}&#10;\pagestyle{empty}&lt;/preamble&gt;&#10;  &lt;body&gt;\begin{align*} &#10;|q_B|=0,1,~&#10;|q_Q|=0,1&#10;\end{align*}&lt;/body&gt;&#10;  &lt;fcolor&gt;FFFFFFFF&lt;/fcolor&gt;&#10;  &lt;bcolor&gt;FFFFFFFF&lt;/bcolor&gt;&#10;  &lt;transparent&gt;True&lt;/transparent&gt;&#10;  &lt;resolution&gt;1800&lt;/resolution&gt;&#10;  &lt;imageh&gt;259&lt;/imageh&gt;&#10;  &lt;imagew&gt;236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40" y="3922919"/>
            <a:ext cx="2930867" cy="320699"/>
          </a:xfrm>
          <a:prstGeom prst="rect">
            <a:avLst/>
          </a:prstGeom>
        </p:spPr>
      </p:pic>
      <p:sp>
        <p:nvSpPr>
          <p:cNvPr id="83" name="テキスト ボックス 82"/>
          <p:cNvSpPr txBox="1"/>
          <p:nvPr/>
        </p:nvSpPr>
        <p:spPr>
          <a:xfrm>
            <a:off x="4079354" y="6405264"/>
            <a:ext cx="4991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Asakawa</a:t>
            </a:r>
            <a:r>
              <a:rPr kumimoji="1" lang="en-US" altLang="ja-JP" dirty="0" smtClean="0"/>
              <a:t>, Heinz, Muller PRL (2000); </a:t>
            </a:r>
            <a:r>
              <a:rPr kumimoji="1" lang="en-US" altLang="ja-JP" dirty="0" err="1" smtClean="0"/>
              <a:t>Jeon</a:t>
            </a:r>
            <a:r>
              <a:rPr kumimoji="1" lang="en-US" altLang="ja-JP" dirty="0" smtClean="0"/>
              <a:t>, Koch, ibid.</a:t>
            </a:r>
            <a:endParaRPr kumimoji="1" lang="ja-JP" altLang="en-US" dirty="0"/>
          </a:p>
        </p:txBody>
      </p:sp>
      <p:sp>
        <p:nvSpPr>
          <p:cNvPr id="84" name="下矢印 83"/>
          <p:cNvSpPr/>
          <p:nvPr/>
        </p:nvSpPr>
        <p:spPr>
          <a:xfrm>
            <a:off x="3944202" y="5313894"/>
            <a:ext cx="1224719" cy="36823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3233122" y="5731349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ゆらぎが減少する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7993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QCD</a:t>
            </a:r>
            <a:r>
              <a:rPr kumimoji="1" lang="ja-JP" altLang="en-US" dirty="0" smtClean="0"/>
              <a:t>臨界点とゆらぎ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7"/>
          <a:stretch>
            <a:fillRect/>
          </a:stretch>
        </p:blipFill>
        <p:spPr bwMode="auto">
          <a:xfrm>
            <a:off x="373269" y="1490154"/>
            <a:ext cx="4601067" cy="3264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065776" y="1470868"/>
            <a:ext cx="32047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QCD</a:t>
            </a:r>
            <a:r>
              <a:rPr kumimoji="1" lang="ja-JP" altLang="en-US" sz="2400" dirty="0" smtClean="0"/>
              <a:t>臨界点があると、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ゆらぎが発散する</a:t>
            </a:r>
            <a:endParaRPr kumimoji="1" lang="ja-JP" altLang="en-US" sz="2400" dirty="0"/>
          </a:p>
        </p:txBody>
      </p:sp>
      <p:pic>
        <p:nvPicPr>
          <p:cNvPr id="6" name="Picture 2" descr="https://stevengoddard.files.wordpress.com/2010/09/water-phase-diagram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467" y="3548515"/>
            <a:ext cx="3209925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699032" y="4984695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ＱＣＤ臨界点は、</a:t>
            </a:r>
            <a:endParaRPr kumimoji="1" lang="en-US" altLang="ja-JP" sz="2400" dirty="0" smtClean="0"/>
          </a:p>
          <a:p>
            <a:r>
              <a:rPr lang="ja-JP" altLang="en-US" sz="2400" dirty="0"/>
              <a:t>水</a:t>
            </a:r>
            <a:r>
              <a:rPr lang="ja-JP" altLang="en-US" sz="2400" dirty="0" smtClean="0"/>
              <a:t>の</a:t>
            </a:r>
            <a:r>
              <a:rPr lang="ja-JP" altLang="en-US" sz="2400" dirty="0"/>
              <a:t>臨界点</a:t>
            </a:r>
            <a:r>
              <a:rPr lang="ja-JP" altLang="en-US" sz="2400" dirty="0" smtClean="0"/>
              <a:t>と同じ</a:t>
            </a:r>
            <a:endParaRPr lang="en-US" altLang="ja-JP" sz="2400" dirty="0" smtClean="0"/>
          </a:p>
          <a:p>
            <a:r>
              <a:rPr lang="ja-JP" altLang="en-US" sz="2400" dirty="0" smtClean="0"/>
              <a:t>動的普遍クラスに属する。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09828" y="1471737"/>
            <a:ext cx="3456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  <a:latin typeface="+mj-ea"/>
                <a:ea typeface="+mj-ea"/>
              </a:rPr>
              <a:t>ＱＣＤ相図上の２次ゆらぎ</a:t>
            </a:r>
            <a:endParaRPr kumimoji="1" lang="ja-JP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86543" y="308685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+mj-ea"/>
                <a:ea typeface="+mj-ea"/>
              </a:rPr>
              <a:t>水の相図</a:t>
            </a:r>
            <a:endParaRPr kumimoji="1" lang="ja-JP" altLang="en-US" sz="2400" dirty="0">
              <a:latin typeface="+mj-ea"/>
              <a:ea typeface="+mj-ea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827532" y="6172939"/>
            <a:ext cx="64922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476756" y="6195906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ゆらぎの振る舞いが理解可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6809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電磁電荷ゆらぎ＠ＬＨＣ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4852360" y="2028705"/>
            <a:ext cx="1387223" cy="946696"/>
          </a:xfrm>
          <a:prstGeom prst="roundRect">
            <a:avLst/>
          </a:prstGeom>
          <a:solidFill>
            <a:srgbClr val="424E5B"/>
          </a:solidFill>
          <a:ln w="12700" cap="flat" cmpd="sng" algn="ctr">
            <a:solidFill>
              <a:srgbClr val="424E5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4"/>
          <a:stretch/>
        </p:blipFill>
        <p:spPr bwMode="auto">
          <a:xfrm>
            <a:off x="501804" y="1641620"/>
            <a:ext cx="3958298" cy="306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6398764" y="1350460"/>
            <a:ext cx="2476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000" dirty="0" smtClean="0">
                <a:solidFill>
                  <a:prstClr val="white"/>
                </a:solidFill>
                <a:ea typeface="ＭＳ Ｐゴシック" panose="020B0600070205080204" pitchFamily="50" charset="-128"/>
              </a:rPr>
              <a:t>ALICE Collaboration,</a:t>
            </a:r>
          </a:p>
          <a:p>
            <a:pPr algn="r"/>
            <a:r>
              <a:rPr lang="en-US" altLang="ja-JP" sz="2000" dirty="0" smtClean="0">
                <a:solidFill>
                  <a:prstClr val="white"/>
                </a:solidFill>
                <a:ea typeface="ＭＳ Ｐゴシック" panose="020B0600070205080204" pitchFamily="50" charset="-128"/>
              </a:rPr>
              <a:t>PRL </a:t>
            </a:r>
            <a:r>
              <a:rPr lang="en-US" altLang="ja-JP" sz="2000" b="1" dirty="0" smtClean="0">
                <a:solidFill>
                  <a:prstClr val="white"/>
                </a:solidFill>
                <a:ea typeface="ＭＳ Ｐゴシック" panose="020B0600070205080204" pitchFamily="50" charset="-128"/>
              </a:rPr>
              <a:t>110</a:t>
            </a:r>
            <a:r>
              <a:rPr lang="en-US" altLang="ja-JP" sz="2000" dirty="0" smtClean="0">
                <a:solidFill>
                  <a:prstClr val="white"/>
                </a:solidFill>
                <a:ea typeface="ＭＳ Ｐゴシック" panose="020B0600070205080204" pitchFamily="50" charset="-128"/>
              </a:rPr>
              <a:t>, 152301 2013</a:t>
            </a:r>
            <a:endParaRPr lang="ja-JP" altLang="en-US" sz="2000" dirty="0">
              <a:solidFill>
                <a:prstClr val="white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55745" y="1703093"/>
            <a:ext cx="3478309" cy="625377"/>
          </a:xfrm>
          <a:prstGeom prst="rect">
            <a:avLst/>
          </a:prstGeom>
          <a:solidFill>
            <a:srgbClr val="0070C0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48003" y="1706406"/>
            <a:ext cx="1475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err="1" smtClean="0">
                <a:solidFill>
                  <a:prstClr val="white"/>
                </a:solidFill>
                <a:ea typeface="ＭＳ Ｐゴシック" panose="020B0600070205080204" pitchFamily="50" charset="-128"/>
              </a:rPr>
              <a:t>Hadronic</a:t>
            </a:r>
            <a:endParaRPr lang="ja-JP" altLang="en-US" sz="2400" dirty="0">
              <a:solidFill>
                <a:prstClr val="white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54340" y="4014147"/>
            <a:ext cx="3478309" cy="349860"/>
          </a:xfrm>
          <a:prstGeom prst="rect">
            <a:avLst/>
          </a:prstGeom>
          <a:solidFill>
            <a:srgbClr val="FF0000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79116" y="3918244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white"/>
                </a:solidFill>
                <a:ea typeface="ＭＳ Ｐゴシック" panose="020B0600070205080204" pitchFamily="50" charset="-128"/>
              </a:rPr>
              <a:t>Quark-gluon</a:t>
            </a:r>
            <a:endParaRPr lang="ja-JP" altLang="en-US" sz="2400" dirty="0">
              <a:solidFill>
                <a:prstClr val="white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029629" y="3380818"/>
            <a:ext cx="1915089" cy="54068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\sim \frac{\langle \delta N_Q^2 \rangle}V&#10;\end{align*}&lt;/body&gt;&#10;  &lt;fcolor&gt;FFFFFFFF&lt;/fcolor&gt;&#10;  &lt;bcolor&gt;FFFFFFFF&lt;/bcolor&gt;&#10;  &lt;transparent&gt;True&lt;/transparent&gt;&#10;  &lt;resolution&gt;1800&lt;/resolution&gt;&#10;  &lt;imageh&gt;582&lt;/imageh&gt;&#10;  &lt;imagew&gt;963&lt;/imagew&gt;&#10;  &lt;scale&gt;50&lt;/scale&gt;&#10;  &lt;cursor&gt;5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72" y="2154152"/>
            <a:ext cx="1130475" cy="683215"/>
          </a:xfrm>
          <a:prstGeom prst="rect">
            <a:avLst/>
          </a:prstGeom>
        </p:spPr>
      </p:pic>
      <p:sp>
        <p:nvSpPr>
          <p:cNvPr id="13" name="二等辺三角形 12"/>
          <p:cNvSpPr/>
          <p:nvPr/>
        </p:nvSpPr>
        <p:spPr>
          <a:xfrm rot="14996205">
            <a:off x="4514498" y="2579126"/>
            <a:ext cx="330827" cy="531598"/>
          </a:xfrm>
          <a:prstGeom prst="triangle">
            <a:avLst>
              <a:gd name="adj" fmla="val 46542"/>
            </a:avLst>
          </a:prstGeom>
          <a:solidFill>
            <a:srgbClr val="424E5B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868426" y="4826481"/>
            <a:ext cx="873782" cy="444414"/>
          </a:xfrm>
          <a:prstGeom prst="roundRect">
            <a:avLst/>
          </a:prstGeom>
          <a:solidFill>
            <a:srgbClr val="424E5B"/>
          </a:solidFill>
          <a:ln w="12700" cap="flat" cmpd="sng" algn="ctr">
            <a:solidFill>
              <a:srgbClr val="424E5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二等辺三角形 14"/>
          <p:cNvSpPr/>
          <p:nvPr/>
        </p:nvSpPr>
        <p:spPr>
          <a:xfrm rot="3118221">
            <a:off x="1787291" y="4523866"/>
            <a:ext cx="179430" cy="688355"/>
          </a:xfrm>
          <a:prstGeom prst="triangle">
            <a:avLst/>
          </a:prstGeom>
          <a:solidFill>
            <a:srgbClr val="424E5B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sim V&#10;\end{align*}&lt;/body&gt;&#10;  &lt;fcolor&gt;FFFFFFFF&lt;/fcolor&gt;&#10;  &lt;bcolor&gt;FFFFFFFF&lt;/bcolor&gt;&#10;  &lt;transparent&gt;True&lt;/transparent&gt;&#10;  &lt;resolution&gt;1800&lt;/resolution&gt;&#10;  &lt;imageh&gt;175&lt;/imageh&gt;&#10;  &lt;imagew&gt;441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55" y="4935112"/>
            <a:ext cx="565998" cy="224602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223920" y="3091485"/>
            <a:ext cx="29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電磁電荷ゆらぎを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適切に規格化した量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16166" y="5379526"/>
            <a:ext cx="2954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ゆらぎを観測する、</a:t>
            </a:r>
            <a:endParaRPr kumimoji="1" lang="en-US" altLang="ja-JP" sz="2400" dirty="0" smtClean="0"/>
          </a:p>
          <a:p>
            <a:r>
              <a:rPr lang="ja-JP" altLang="en-US" sz="2400" dirty="0"/>
              <a:t>検出器</a:t>
            </a:r>
            <a:r>
              <a:rPr lang="ja-JP" altLang="en-US" sz="2400" dirty="0" smtClean="0"/>
              <a:t>の体積</a:t>
            </a:r>
            <a:endParaRPr kumimoji="1" lang="ja-JP" altLang="en-US" sz="2400" dirty="0"/>
          </a:p>
        </p:txBody>
      </p:sp>
      <p:sp>
        <p:nvSpPr>
          <p:cNvPr id="19" name="下矢印 18"/>
          <p:cNvSpPr/>
          <p:nvPr/>
        </p:nvSpPr>
        <p:spPr>
          <a:xfrm>
            <a:off x="2122088" y="2730286"/>
            <a:ext cx="631125" cy="786137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713638" y="2837367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FF0000"/>
                </a:solidFill>
              </a:rPr>
              <a:t>ゆらぎの</a:t>
            </a:r>
            <a:endParaRPr kumimoji="1" lang="en-US" altLang="ja-JP" sz="2000" dirty="0" smtClean="0">
              <a:solidFill>
                <a:srgbClr val="FF0000"/>
              </a:solidFill>
            </a:endParaRPr>
          </a:p>
          <a:p>
            <a:r>
              <a:rPr lang="ja-JP" altLang="en-US" sz="2000" dirty="0">
                <a:solidFill>
                  <a:srgbClr val="FF0000"/>
                </a:solidFill>
              </a:rPr>
              <a:t>抑制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300590" y="5270895"/>
            <a:ext cx="4801314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r"/>
            <a:r>
              <a:rPr kumimoji="1" lang="ja-JP" altLang="en-US" sz="2400" dirty="0" smtClean="0"/>
              <a:t>実験が観測したゆらぎの抑制は、</a:t>
            </a:r>
            <a:endParaRPr kumimoji="1" lang="en-US" altLang="ja-JP" sz="2400" dirty="0" smtClean="0"/>
          </a:p>
          <a:p>
            <a:pPr algn="r"/>
            <a:r>
              <a:rPr lang="ja-JP" altLang="en-US" sz="2400" dirty="0" smtClean="0"/>
              <a:t>解放されたクォーク</a:t>
            </a:r>
            <a:r>
              <a:rPr lang="ja-JP" altLang="en-US" sz="2400" dirty="0"/>
              <a:t>達</a:t>
            </a:r>
            <a:r>
              <a:rPr lang="ja-JP" altLang="en-US" sz="2400" dirty="0" smtClean="0"/>
              <a:t>が、</a:t>
            </a:r>
            <a:endParaRPr lang="en-US" altLang="ja-JP" sz="2400" dirty="0" smtClean="0"/>
          </a:p>
          <a:p>
            <a:pPr algn="r"/>
            <a:r>
              <a:rPr kumimoji="1" lang="ja-JP" altLang="en-US" sz="2400" dirty="0" smtClean="0"/>
              <a:t>ＱＧＰを彷徨</a:t>
            </a:r>
            <a:r>
              <a:rPr kumimoji="1" lang="ja-JP" altLang="en-US" sz="2400" dirty="0" err="1" smtClean="0"/>
              <a:t>った</a:t>
            </a:r>
            <a:r>
              <a:rPr kumimoji="1" lang="ja-JP" altLang="en-US" sz="2400" dirty="0" smtClean="0"/>
              <a:t>痕跡。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7284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ゆらぎの体積依存性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129" name="正方形/長方形 128"/>
          <p:cNvSpPr/>
          <p:nvPr/>
        </p:nvSpPr>
        <p:spPr>
          <a:xfrm>
            <a:off x="251520" y="3048163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71C2FF"/>
              </a:gs>
              <a:gs pos="100000">
                <a:srgbClr val="4BD0FF"/>
              </a:gs>
            </a:gsLst>
            <a:lin ang="13500000" scaled="1"/>
            <a:tileRect/>
          </a:gradFill>
          <a:ln w="12700" cap="flat" cmpd="sng" algn="ctr">
            <a:solidFill>
              <a:srgbClr val="002060"/>
            </a:solidFill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0" name="正方形/長方形 129"/>
          <p:cNvSpPr/>
          <p:nvPr/>
        </p:nvSpPr>
        <p:spPr>
          <a:xfrm>
            <a:off x="251520" y="1694592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FF6565"/>
              </a:gs>
              <a:gs pos="100000">
                <a:srgbClr val="FC945A"/>
              </a:gs>
            </a:gsLst>
            <a:lin ang="2700000" scaled="1"/>
            <a:tileRect/>
          </a:gradFill>
          <a:ln w="12700" cap="flat" cmpd="sng" algn="ctr">
            <a:solidFill>
              <a:srgbClr val="C00000"/>
            </a:solidFill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1" name="円/楕円 6"/>
          <p:cNvSpPr/>
          <p:nvPr/>
        </p:nvSpPr>
        <p:spPr>
          <a:xfrm>
            <a:off x="2475725" y="237865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2" name="円/楕円 7"/>
          <p:cNvSpPr/>
          <p:nvPr/>
        </p:nvSpPr>
        <p:spPr>
          <a:xfrm>
            <a:off x="3347864" y="229694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3" name="円/楕円 8"/>
          <p:cNvSpPr/>
          <p:nvPr/>
        </p:nvSpPr>
        <p:spPr>
          <a:xfrm>
            <a:off x="3607833" y="225718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4" name="円/楕円 9"/>
          <p:cNvSpPr/>
          <p:nvPr/>
        </p:nvSpPr>
        <p:spPr>
          <a:xfrm>
            <a:off x="1223616" y="225060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5" name="円/楕円 10"/>
          <p:cNvSpPr/>
          <p:nvPr/>
        </p:nvSpPr>
        <p:spPr>
          <a:xfrm>
            <a:off x="4572000" y="209064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6" name="円/楕円 11"/>
          <p:cNvSpPr/>
          <p:nvPr/>
        </p:nvSpPr>
        <p:spPr>
          <a:xfrm>
            <a:off x="1640419" y="186762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7" name="円/楕円 12"/>
          <p:cNvSpPr/>
          <p:nvPr/>
        </p:nvSpPr>
        <p:spPr>
          <a:xfrm>
            <a:off x="1994403" y="185877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" name="円/楕円 13"/>
          <p:cNvSpPr/>
          <p:nvPr/>
        </p:nvSpPr>
        <p:spPr>
          <a:xfrm>
            <a:off x="960644" y="206719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9" name="円/楕円 14"/>
          <p:cNvSpPr/>
          <p:nvPr/>
        </p:nvSpPr>
        <p:spPr>
          <a:xfrm>
            <a:off x="3203824" y="208690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0" name="円/楕円 15"/>
          <p:cNvSpPr/>
          <p:nvPr/>
        </p:nvSpPr>
        <p:spPr>
          <a:xfrm>
            <a:off x="2027035" y="233296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1" name="円/楕円 16"/>
          <p:cNvSpPr/>
          <p:nvPr/>
        </p:nvSpPr>
        <p:spPr>
          <a:xfrm>
            <a:off x="4788024" y="232465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2" name="円/楕円 17"/>
          <p:cNvSpPr/>
          <p:nvPr/>
        </p:nvSpPr>
        <p:spPr>
          <a:xfrm>
            <a:off x="1701045" y="230460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3" name="円/楕円 18"/>
          <p:cNvSpPr/>
          <p:nvPr/>
        </p:nvSpPr>
        <p:spPr>
          <a:xfrm>
            <a:off x="3715833" y="184833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4" name="円/楕円 19"/>
          <p:cNvSpPr/>
          <p:nvPr/>
        </p:nvSpPr>
        <p:spPr>
          <a:xfrm>
            <a:off x="2608457" y="211693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5" name="円/楕円 20"/>
          <p:cNvSpPr/>
          <p:nvPr/>
        </p:nvSpPr>
        <p:spPr>
          <a:xfrm>
            <a:off x="575544" y="184833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6" name="円/楕円 21"/>
          <p:cNvSpPr/>
          <p:nvPr/>
        </p:nvSpPr>
        <p:spPr>
          <a:xfrm>
            <a:off x="899592" y="190548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7" name="円/楕円 22"/>
          <p:cNvSpPr/>
          <p:nvPr/>
        </p:nvSpPr>
        <p:spPr>
          <a:xfrm>
            <a:off x="2718116" y="189122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8" name="円/楕円 23"/>
          <p:cNvSpPr/>
          <p:nvPr/>
        </p:nvSpPr>
        <p:spPr>
          <a:xfrm>
            <a:off x="4337968" y="235463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9" name="円/楕円 24"/>
          <p:cNvSpPr/>
          <p:nvPr/>
        </p:nvSpPr>
        <p:spPr>
          <a:xfrm>
            <a:off x="3903992" y="210304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0" name="円/楕円 25"/>
          <p:cNvSpPr/>
          <p:nvPr/>
        </p:nvSpPr>
        <p:spPr>
          <a:xfrm>
            <a:off x="3160578" y="186938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1" name="円/楕円 26"/>
          <p:cNvSpPr/>
          <p:nvPr/>
        </p:nvSpPr>
        <p:spPr>
          <a:xfrm>
            <a:off x="4283968" y="181875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2" name="円/楕円 27"/>
          <p:cNvSpPr/>
          <p:nvPr/>
        </p:nvSpPr>
        <p:spPr>
          <a:xfrm>
            <a:off x="3955873" y="237112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3" name="円/楕円 28"/>
          <p:cNvSpPr/>
          <p:nvPr/>
        </p:nvSpPr>
        <p:spPr>
          <a:xfrm>
            <a:off x="412188" y="237793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4" name="円/楕円 29"/>
          <p:cNvSpPr/>
          <p:nvPr/>
        </p:nvSpPr>
        <p:spPr>
          <a:xfrm>
            <a:off x="2209154" y="203237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5" name="円/楕円 30"/>
          <p:cNvSpPr/>
          <p:nvPr/>
        </p:nvSpPr>
        <p:spPr>
          <a:xfrm>
            <a:off x="892728" y="236978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6" name="円/楕円 31"/>
          <p:cNvSpPr/>
          <p:nvPr/>
        </p:nvSpPr>
        <p:spPr>
          <a:xfrm>
            <a:off x="2879824" y="228778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7" name="円/楕円 32"/>
          <p:cNvSpPr/>
          <p:nvPr/>
        </p:nvSpPr>
        <p:spPr>
          <a:xfrm>
            <a:off x="467544" y="199504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8" name="円/楕円 33"/>
          <p:cNvSpPr/>
          <p:nvPr/>
        </p:nvSpPr>
        <p:spPr>
          <a:xfrm>
            <a:off x="1694419" y="214090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9" name="円/楕円 34"/>
          <p:cNvSpPr/>
          <p:nvPr/>
        </p:nvSpPr>
        <p:spPr>
          <a:xfrm>
            <a:off x="1259632" y="183347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0" name="円/楕円 35"/>
          <p:cNvSpPr/>
          <p:nvPr/>
        </p:nvSpPr>
        <p:spPr>
          <a:xfrm>
            <a:off x="4734024" y="187275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1" name="円/楕円 36"/>
          <p:cNvSpPr/>
          <p:nvPr/>
        </p:nvSpPr>
        <p:spPr>
          <a:xfrm>
            <a:off x="4208643" y="362411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2" name="円/楕円 37"/>
          <p:cNvSpPr/>
          <p:nvPr/>
        </p:nvSpPr>
        <p:spPr>
          <a:xfrm>
            <a:off x="4734000" y="333644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3" name="円/楕円 38"/>
          <p:cNvSpPr/>
          <p:nvPr/>
        </p:nvSpPr>
        <p:spPr>
          <a:xfrm>
            <a:off x="3372808" y="362115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4" name="円/楕円 39"/>
          <p:cNvSpPr/>
          <p:nvPr/>
        </p:nvSpPr>
        <p:spPr>
          <a:xfrm>
            <a:off x="1383817" y="367721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5" name="円/楕円 40"/>
          <p:cNvSpPr/>
          <p:nvPr/>
        </p:nvSpPr>
        <p:spPr>
          <a:xfrm>
            <a:off x="3426808" y="372308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6" name="円/楕円 41"/>
          <p:cNvSpPr/>
          <p:nvPr/>
        </p:nvSpPr>
        <p:spPr>
          <a:xfrm>
            <a:off x="1318673" y="357536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7" name="円/楕円 42"/>
          <p:cNvSpPr/>
          <p:nvPr/>
        </p:nvSpPr>
        <p:spPr>
          <a:xfrm>
            <a:off x="2555422" y="361403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8" name="円/楕円 43"/>
          <p:cNvSpPr/>
          <p:nvPr/>
        </p:nvSpPr>
        <p:spPr>
          <a:xfrm>
            <a:off x="861559" y="319807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69" name="円/楕円 44"/>
          <p:cNvSpPr/>
          <p:nvPr/>
        </p:nvSpPr>
        <p:spPr>
          <a:xfrm>
            <a:off x="4615168" y="328244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0" name="円/楕円 45"/>
          <p:cNvSpPr/>
          <p:nvPr/>
        </p:nvSpPr>
        <p:spPr>
          <a:xfrm>
            <a:off x="478902" y="367212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1" name="円/楕円 46"/>
          <p:cNvSpPr/>
          <p:nvPr/>
        </p:nvSpPr>
        <p:spPr>
          <a:xfrm>
            <a:off x="3845277" y="319082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2" name="円/楕円 47"/>
          <p:cNvSpPr/>
          <p:nvPr/>
        </p:nvSpPr>
        <p:spPr>
          <a:xfrm>
            <a:off x="431528" y="356412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3" name="円/楕円 48"/>
          <p:cNvSpPr/>
          <p:nvPr/>
        </p:nvSpPr>
        <p:spPr>
          <a:xfrm>
            <a:off x="3480808" y="359693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4" name="円/楕円 49"/>
          <p:cNvSpPr/>
          <p:nvPr/>
        </p:nvSpPr>
        <p:spPr>
          <a:xfrm>
            <a:off x="4319933" y="368479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5" name="円/楕円 50"/>
          <p:cNvSpPr/>
          <p:nvPr/>
        </p:nvSpPr>
        <p:spPr>
          <a:xfrm>
            <a:off x="2418648" y="360497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6" name="円/楕円 51"/>
          <p:cNvSpPr/>
          <p:nvPr/>
        </p:nvSpPr>
        <p:spPr>
          <a:xfrm>
            <a:off x="863177" y="333777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7" name="円/楕円 52"/>
          <p:cNvSpPr/>
          <p:nvPr/>
        </p:nvSpPr>
        <p:spPr>
          <a:xfrm>
            <a:off x="2489618" y="366916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8" name="円/楕円 53"/>
          <p:cNvSpPr/>
          <p:nvPr/>
        </p:nvSpPr>
        <p:spPr>
          <a:xfrm>
            <a:off x="2028009" y="329366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9" name="円/楕円 54"/>
          <p:cNvSpPr/>
          <p:nvPr/>
        </p:nvSpPr>
        <p:spPr>
          <a:xfrm>
            <a:off x="2979612" y="327486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0" name="円/楕円 55"/>
          <p:cNvSpPr/>
          <p:nvPr/>
        </p:nvSpPr>
        <p:spPr>
          <a:xfrm>
            <a:off x="2904386" y="338286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1" name="円/楕円 56"/>
          <p:cNvSpPr/>
          <p:nvPr/>
        </p:nvSpPr>
        <p:spPr>
          <a:xfrm>
            <a:off x="3899277" y="332405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2" name="円/楕円 57"/>
          <p:cNvSpPr/>
          <p:nvPr/>
        </p:nvSpPr>
        <p:spPr>
          <a:xfrm>
            <a:off x="4721752" y="322844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3" name="円/楕円 58"/>
          <p:cNvSpPr/>
          <p:nvPr/>
        </p:nvSpPr>
        <p:spPr>
          <a:xfrm>
            <a:off x="1275817" y="366954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4" name="円/楕円 59"/>
          <p:cNvSpPr/>
          <p:nvPr/>
        </p:nvSpPr>
        <p:spPr>
          <a:xfrm>
            <a:off x="2871757" y="326395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5" name="円/楕円 60"/>
          <p:cNvSpPr/>
          <p:nvPr/>
        </p:nvSpPr>
        <p:spPr>
          <a:xfrm>
            <a:off x="369339" y="366810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6" name="円/楕円 61"/>
          <p:cNvSpPr/>
          <p:nvPr/>
        </p:nvSpPr>
        <p:spPr>
          <a:xfrm>
            <a:off x="4315792" y="357011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7" name="円/楕円 62"/>
          <p:cNvSpPr/>
          <p:nvPr/>
        </p:nvSpPr>
        <p:spPr>
          <a:xfrm>
            <a:off x="1957138" y="323966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8" name="円/楕円 63"/>
          <p:cNvSpPr/>
          <p:nvPr/>
        </p:nvSpPr>
        <p:spPr>
          <a:xfrm>
            <a:off x="1970864" y="337047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9" name="円/楕円 64"/>
          <p:cNvSpPr/>
          <p:nvPr/>
        </p:nvSpPr>
        <p:spPr>
          <a:xfrm>
            <a:off x="971177" y="328832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0" name="円/楕円 65"/>
          <p:cNvSpPr/>
          <p:nvPr/>
        </p:nvSpPr>
        <p:spPr>
          <a:xfrm>
            <a:off x="3774583" y="329882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1" name="円/楕円 66"/>
          <p:cNvSpPr/>
          <p:nvPr/>
        </p:nvSpPr>
        <p:spPr>
          <a:xfrm>
            <a:off x="3743944" y="3156075"/>
            <a:ext cx="324000" cy="324000"/>
          </a:xfrm>
          <a:prstGeom prst="ellipse">
            <a:avLst/>
          </a:prstGeom>
          <a:solidFill>
            <a:srgbClr val="AC956E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AC956E">
                <a:lumMod val="75000"/>
              </a:srgbClr>
            </a:solidFill>
            <a:prstDash val="dash"/>
          </a:ln>
          <a:effectLst>
            <a:glow rad="63500">
              <a:srgbClr val="AC956E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2" name="円/楕円 67"/>
          <p:cNvSpPr/>
          <p:nvPr/>
        </p:nvSpPr>
        <p:spPr>
          <a:xfrm>
            <a:off x="1871736" y="3192115"/>
            <a:ext cx="324000" cy="324000"/>
          </a:xfrm>
          <a:prstGeom prst="ellipse">
            <a:avLst/>
          </a:prstGeom>
          <a:solidFill>
            <a:srgbClr val="730E00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730E00">
                <a:lumMod val="75000"/>
              </a:srgbClr>
            </a:solidFill>
            <a:prstDash val="dash"/>
          </a:ln>
          <a:effectLst>
            <a:glow rad="63500">
              <a:srgbClr val="730E00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3" name="円/楕円 68"/>
          <p:cNvSpPr/>
          <p:nvPr/>
        </p:nvSpPr>
        <p:spPr>
          <a:xfrm>
            <a:off x="2375792" y="3516115"/>
            <a:ext cx="324000" cy="324000"/>
          </a:xfrm>
          <a:prstGeom prst="ellipse">
            <a:avLst/>
          </a:prstGeom>
          <a:solidFill>
            <a:srgbClr val="AC956E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AC956E">
                <a:lumMod val="75000"/>
              </a:srgbClr>
            </a:solidFill>
            <a:prstDash val="dash"/>
          </a:ln>
          <a:effectLst>
            <a:glow rad="63500">
              <a:srgbClr val="AC956E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4" name="円/楕円 69"/>
          <p:cNvSpPr/>
          <p:nvPr/>
        </p:nvSpPr>
        <p:spPr>
          <a:xfrm>
            <a:off x="4175992" y="3516115"/>
            <a:ext cx="324000" cy="324000"/>
          </a:xfrm>
          <a:prstGeom prst="ellipse">
            <a:avLst/>
          </a:prstGeom>
          <a:solidFill>
            <a:srgbClr val="730E00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730E00">
                <a:lumMod val="75000"/>
              </a:srgbClr>
            </a:solidFill>
            <a:prstDash val="dash"/>
          </a:ln>
          <a:effectLst>
            <a:glow rad="63500">
              <a:srgbClr val="730E00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5" name="円/楕円 70"/>
          <p:cNvSpPr/>
          <p:nvPr/>
        </p:nvSpPr>
        <p:spPr>
          <a:xfrm>
            <a:off x="2807840" y="3192115"/>
            <a:ext cx="324000" cy="324000"/>
          </a:xfrm>
          <a:prstGeom prst="ellipse">
            <a:avLst/>
          </a:prstGeom>
          <a:solidFill>
            <a:srgbClr val="AC956E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AC956E">
                <a:lumMod val="75000"/>
              </a:srgbClr>
            </a:solidFill>
            <a:prstDash val="dash"/>
          </a:ln>
          <a:effectLst>
            <a:glow rad="63500">
              <a:srgbClr val="AC956E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6" name="円/楕円 71"/>
          <p:cNvSpPr/>
          <p:nvPr/>
        </p:nvSpPr>
        <p:spPr>
          <a:xfrm>
            <a:off x="4572000" y="3156075"/>
            <a:ext cx="324000" cy="324000"/>
          </a:xfrm>
          <a:prstGeom prst="ellipse">
            <a:avLst/>
          </a:prstGeom>
          <a:solidFill>
            <a:srgbClr val="730E00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730E00">
                <a:lumMod val="75000"/>
              </a:srgbClr>
            </a:solidFill>
            <a:prstDash val="dash"/>
          </a:ln>
          <a:effectLst>
            <a:glow rad="63500">
              <a:srgbClr val="730E00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7" name="円/楕円 72"/>
          <p:cNvSpPr/>
          <p:nvPr/>
        </p:nvSpPr>
        <p:spPr>
          <a:xfrm>
            <a:off x="323528" y="3516802"/>
            <a:ext cx="324000" cy="324000"/>
          </a:xfrm>
          <a:prstGeom prst="ellipse">
            <a:avLst/>
          </a:prstGeom>
          <a:solidFill>
            <a:srgbClr val="AC956E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AC956E">
                <a:lumMod val="75000"/>
              </a:srgbClr>
            </a:solidFill>
            <a:prstDash val="dash"/>
          </a:ln>
          <a:effectLst>
            <a:glow rad="63500">
              <a:srgbClr val="AC956E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8" name="円/楕円 73"/>
          <p:cNvSpPr/>
          <p:nvPr/>
        </p:nvSpPr>
        <p:spPr>
          <a:xfrm>
            <a:off x="3311896" y="3532859"/>
            <a:ext cx="324000" cy="324000"/>
          </a:xfrm>
          <a:prstGeom prst="ellipse">
            <a:avLst/>
          </a:prstGeom>
          <a:solidFill>
            <a:srgbClr val="730E00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730E00">
                <a:lumMod val="75000"/>
              </a:srgbClr>
            </a:solidFill>
            <a:prstDash val="dash"/>
          </a:ln>
          <a:effectLst>
            <a:glow rad="63500">
              <a:srgbClr val="730E00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9" name="円/楕円 74"/>
          <p:cNvSpPr/>
          <p:nvPr/>
        </p:nvSpPr>
        <p:spPr>
          <a:xfrm>
            <a:off x="1223664" y="3516115"/>
            <a:ext cx="324000" cy="324000"/>
          </a:xfrm>
          <a:prstGeom prst="ellipse">
            <a:avLst/>
          </a:prstGeom>
          <a:solidFill>
            <a:srgbClr val="AC956E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AC956E">
                <a:lumMod val="75000"/>
              </a:srgbClr>
            </a:solidFill>
            <a:prstDash val="dash"/>
          </a:ln>
          <a:effectLst>
            <a:glow rad="63500">
              <a:srgbClr val="AC956E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0" name="円/楕円 75"/>
          <p:cNvSpPr/>
          <p:nvPr/>
        </p:nvSpPr>
        <p:spPr>
          <a:xfrm>
            <a:off x="791616" y="3156075"/>
            <a:ext cx="324000" cy="324000"/>
          </a:xfrm>
          <a:prstGeom prst="ellipse">
            <a:avLst/>
          </a:prstGeom>
          <a:solidFill>
            <a:srgbClr val="730E00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730E00">
                <a:lumMod val="75000"/>
              </a:srgbClr>
            </a:solidFill>
            <a:prstDash val="dash"/>
          </a:ln>
          <a:effectLst>
            <a:glow rad="63500">
              <a:srgbClr val="730E00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1" name="正方形/長方形 200"/>
          <p:cNvSpPr/>
          <p:nvPr/>
        </p:nvSpPr>
        <p:spPr>
          <a:xfrm>
            <a:off x="251520" y="4517495"/>
            <a:ext cx="4896544" cy="900000"/>
          </a:xfrm>
          <a:prstGeom prst="rect">
            <a:avLst/>
          </a:prstGeom>
          <a:gradFill flip="none" rotWithShape="1">
            <a:gsLst>
              <a:gs pos="0">
                <a:srgbClr val="75C4FF"/>
              </a:gs>
              <a:gs pos="100000">
                <a:srgbClr val="9FE6FF"/>
              </a:gs>
            </a:gsLst>
            <a:lin ang="13500000" scaled="1"/>
            <a:tileRect/>
          </a:gradFill>
          <a:ln w="12700" cap="flat" cmpd="sng" algn="ctr">
            <a:solidFill>
              <a:srgbClr val="002060"/>
            </a:solidFill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2" name="テキスト ボックス 201"/>
          <p:cNvSpPr txBox="1"/>
          <p:nvPr/>
        </p:nvSpPr>
        <p:spPr>
          <a:xfrm>
            <a:off x="251371" y="1374568"/>
            <a:ext cx="73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C000"/>
                </a:solidFill>
                <a:ea typeface="ＭＳ Ｐゴシック" panose="020B0600070205080204" pitchFamily="50" charset="-128"/>
              </a:rPr>
              <a:t>QGP</a:t>
            </a:r>
            <a:endParaRPr lang="ja-JP" altLang="en-US" sz="2400" dirty="0">
              <a:solidFill>
                <a:srgbClr val="FFC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203" name="テキスト ボックス 202"/>
          <p:cNvSpPr txBox="1"/>
          <p:nvPr/>
        </p:nvSpPr>
        <p:spPr>
          <a:xfrm>
            <a:off x="251371" y="2725740"/>
            <a:ext cx="1794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9FE6FF"/>
                </a:solidFill>
                <a:ea typeface="ＭＳ Ｐゴシック" panose="020B0600070205080204" pitchFamily="50" charset="-128"/>
              </a:rPr>
              <a:t>Confinement</a:t>
            </a:r>
            <a:endParaRPr lang="ja-JP" altLang="en-US" sz="2400" dirty="0">
              <a:solidFill>
                <a:srgbClr val="9FE6FF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204" name="テキスト ボックス 203"/>
          <p:cNvSpPr txBox="1"/>
          <p:nvPr/>
        </p:nvSpPr>
        <p:spPr>
          <a:xfrm>
            <a:off x="251520" y="4176063"/>
            <a:ext cx="1416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>
                <a:solidFill>
                  <a:srgbClr val="93E3FF"/>
                </a:solidFill>
                <a:ea typeface="ＭＳ Ｐゴシック" panose="020B0600070205080204" pitchFamily="50" charset="-128"/>
              </a:rPr>
              <a:t>Freezeout</a:t>
            </a:r>
            <a:endParaRPr lang="ja-JP" altLang="en-US" sz="2400" dirty="0">
              <a:solidFill>
                <a:srgbClr val="93E3FF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205" name="円/楕円 81"/>
          <p:cNvSpPr/>
          <p:nvPr/>
        </p:nvSpPr>
        <p:spPr>
          <a:xfrm>
            <a:off x="4145019" y="509115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6" name="円/楕円 82"/>
          <p:cNvSpPr/>
          <p:nvPr/>
        </p:nvSpPr>
        <p:spPr>
          <a:xfrm>
            <a:off x="4725812" y="481182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7" name="円/楕円 83"/>
          <p:cNvSpPr/>
          <p:nvPr/>
        </p:nvSpPr>
        <p:spPr>
          <a:xfrm>
            <a:off x="3081973" y="5007786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8" name="円/楕円 84"/>
          <p:cNvSpPr/>
          <p:nvPr/>
        </p:nvSpPr>
        <p:spPr>
          <a:xfrm>
            <a:off x="1536217" y="479255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9" name="円/楕円 85"/>
          <p:cNvSpPr/>
          <p:nvPr/>
        </p:nvSpPr>
        <p:spPr>
          <a:xfrm>
            <a:off x="3135973" y="510970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0" name="円/楕円 86"/>
          <p:cNvSpPr/>
          <p:nvPr/>
        </p:nvSpPr>
        <p:spPr>
          <a:xfrm>
            <a:off x="1471073" y="469070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1" name="円/楕円 87"/>
          <p:cNvSpPr/>
          <p:nvPr/>
        </p:nvSpPr>
        <p:spPr>
          <a:xfrm>
            <a:off x="2455758" y="471137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2" name="円/楕円 88"/>
          <p:cNvSpPr/>
          <p:nvPr/>
        </p:nvSpPr>
        <p:spPr>
          <a:xfrm>
            <a:off x="789551" y="474546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3" name="円/楕円 89"/>
          <p:cNvSpPr/>
          <p:nvPr/>
        </p:nvSpPr>
        <p:spPr>
          <a:xfrm>
            <a:off x="4606980" y="4757826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4" name="円/楕円 90"/>
          <p:cNvSpPr/>
          <p:nvPr/>
        </p:nvSpPr>
        <p:spPr>
          <a:xfrm>
            <a:off x="550910" y="513768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5" name="円/楕円 91"/>
          <p:cNvSpPr/>
          <p:nvPr/>
        </p:nvSpPr>
        <p:spPr>
          <a:xfrm>
            <a:off x="3709645" y="479221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6" name="円/楕円 92"/>
          <p:cNvSpPr/>
          <p:nvPr/>
        </p:nvSpPr>
        <p:spPr>
          <a:xfrm>
            <a:off x="503536" y="502968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7" name="円/楕円 93"/>
          <p:cNvSpPr/>
          <p:nvPr/>
        </p:nvSpPr>
        <p:spPr>
          <a:xfrm>
            <a:off x="3189973" y="498356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8" name="円/楕円 94"/>
          <p:cNvSpPr/>
          <p:nvPr/>
        </p:nvSpPr>
        <p:spPr>
          <a:xfrm>
            <a:off x="4256309" y="515183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19" name="円/楕円 95"/>
          <p:cNvSpPr/>
          <p:nvPr/>
        </p:nvSpPr>
        <p:spPr>
          <a:xfrm>
            <a:off x="2318984" y="470231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0" name="円/楕円 96"/>
          <p:cNvSpPr/>
          <p:nvPr/>
        </p:nvSpPr>
        <p:spPr>
          <a:xfrm>
            <a:off x="791169" y="488516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1" name="円/楕円 97"/>
          <p:cNvSpPr/>
          <p:nvPr/>
        </p:nvSpPr>
        <p:spPr>
          <a:xfrm>
            <a:off x="2389954" y="476649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2" name="円/楕円 98"/>
          <p:cNvSpPr/>
          <p:nvPr/>
        </p:nvSpPr>
        <p:spPr>
          <a:xfrm>
            <a:off x="2108401" y="510789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3" name="円/楕円 99"/>
          <p:cNvSpPr/>
          <p:nvPr/>
        </p:nvSpPr>
        <p:spPr>
          <a:xfrm>
            <a:off x="2627956" y="508910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4" name="円/楕円 100"/>
          <p:cNvSpPr/>
          <p:nvPr/>
        </p:nvSpPr>
        <p:spPr>
          <a:xfrm>
            <a:off x="2552730" y="519710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5" name="円/楕円 101"/>
          <p:cNvSpPr/>
          <p:nvPr/>
        </p:nvSpPr>
        <p:spPr>
          <a:xfrm>
            <a:off x="3763645" y="4925446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6" name="円/楕円 102"/>
          <p:cNvSpPr/>
          <p:nvPr/>
        </p:nvSpPr>
        <p:spPr>
          <a:xfrm>
            <a:off x="4713564" y="470382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7" name="円/楕円 103"/>
          <p:cNvSpPr/>
          <p:nvPr/>
        </p:nvSpPr>
        <p:spPr>
          <a:xfrm>
            <a:off x="1428217" y="478488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8" name="円/楕円 104"/>
          <p:cNvSpPr/>
          <p:nvPr/>
        </p:nvSpPr>
        <p:spPr>
          <a:xfrm>
            <a:off x="2520101" y="507819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9" name="円/楕円 105"/>
          <p:cNvSpPr/>
          <p:nvPr/>
        </p:nvSpPr>
        <p:spPr>
          <a:xfrm>
            <a:off x="441347" y="513367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0" name="円/楕円 106"/>
          <p:cNvSpPr/>
          <p:nvPr/>
        </p:nvSpPr>
        <p:spPr>
          <a:xfrm>
            <a:off x="4252168" y="503715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1" name="円/楕円 107"/>
          <p:cNvSpPr/>
          <p:nvPr/>
        </p:nvSpPr>
        <p:spPr>
          <a:xfrm>
            <a:off x="2037530" y="505389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2" name="円/楕円 108"/>
          <p:cNvSpPr/>
          <p:nvPr/>
        </p:nvSpPr>
        <p:spPr>
          <a:xfrm>
            <a:off x="2051256" y="518471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3" name="円/楕円 109"/>
          <p:cNvSpPr/>
          <p:nvPr/>
        </p:nvSpPr>
        <p:spPr>
          <a:xfrm>
            <a:off x="899169" y="483571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4" name="円/楕円 110"/>
          <p:cNvSpPr/>
          <p:nvPr/>
        </p:nvSpPr>
        <p:spPr>
          <a:xfrm>
            <a:off x="3638951" y="490021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" lastClr="FFFFFF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5" name="円/楕円 111"/>
          <p:cNvSpPr/>
          <p:nvPr/>
        </p:nvSpPr>
        <p:spPr>
          <a:xfrm>
            <a:off x="3608312" y="4757464"/>
            <a:ext cx="324000" cy="324000"/>
          </a:xfrm>
          <a:prstGeom prst="ellipse">
            <a:avLst/>
          </a:prstGeom>
          <a:solidFill>
            <a:srgbClr val="AC956E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AC956E">
                <a:lumMod val="75000"/>
              </a:srgbClr>
            </a:solidFill>
            <a:prstDash val="dash"/>
          </a:ln>
          <a:effectLst>
            <a:glow rad="63500">
              <a:srgbClr val="AC956E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6" name="円/楕円 112"/>
          <p:cNvSpPr/>
          <p:nvPr/>
        </p:nvSpPr>
        <p:spPr>
          <a:xfrm>
            <a:off x="1952128" y="5006354"/>
            <a:ext cx="324000" cy="324000"/>
          </a:xfrm>
          <a:prstGeom prst="ellipse">
            <a:avLst/>
          </a:prstGeom>
          <a:solidFill>
            <a:srgbClr val="730E00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730E00">
                <a:lumMod val="75000"/>
              </a:srgbClr>
            </a:solidFill>
            <a:prstDash val="dash"/>
          </a:ln>
          <a:effectLst>
            <a:glow rad="63500">
              <a:srgbClr val="730E00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7" name="円/楕円 113"/>
          <p:cNvSpPr/>
          <p:nvPr/>
        </p:nvSpPr>
        <p:spPr>
          <a:xfrm>
            <a:off x="2276128" y="4613448"/>
            <a:ext cx="324000" cy="324000"/>
          </a:xfrm>
          <a:prstGeom prst="ellipse">
            <a:avLst/>
          </a:prstGeom>
          <a:solidFill>
            <a:srgbClr val="AC956E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AC956E">
                <a:lumMod val="75000"/>
              </a:srgbClr>
            </a:solidFill>
            <a:prstDash val="dash"/>
          </a:ln>
          <a:effectLst>
            <a:glow rad="63500">
              <a:srgbClr val="AC956E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8" name="円/楕円 114"/>
          <p:cNvSpPr/>
          <p:nvPr/>
        </p:nvSpPr>
        <p:spPr>
          <a:xfrm>
            <a:off x="4112368" y="4983154"/>
            <a:ext cx="324000" cy="324000"/>
          </a:xfrm>
          <a:prstGeom prst="ellipse">
            <a:avLst/>
          </a:prstGeom>
          <a:solidFill>
            <a:srgbClr val="730E00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730E00">
                <a:lumMod val="75000"/>
              </a:srgbClr>
            </a:solidFill>
            <a:prstDash val="dash"/>
          </a:ln>
          <a:effectLst>
            <a:glow rad="63500">
              <a:srgbClr val="730E00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39" name="円/楕円 115"/>
          <p:cNvSpPr/>
          <p:nvPr/>
        </p:nvSpPr>
        <p:spPr>
          <a:xfrm>
            <a:off x="2456184" y="5006354"/>
            <a:ext cx="324000" cy="324000"/>
          </a:xfrm>
          <a:prstGeom prst="ellipse">
            <a:avLst/>
          </a:prstGeom>
          <a:solidFill>
            <a:srgbClr val="AC956E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AC956E">
                <a:lumMod val="75000"/>
              </a:srgbClr>
            </a:solidFill>
            <a:prstDash val="dash"/>
          </a:ln>
          <a:effectLst>
            <a:glow rad="63500">
              <a:srgbClr val="AC956E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0" name="円/楕円 116"/>
          <p:cNvSpPr/>
          <p:nvPr/>
        </p:nvSpPr>
        <p:spPr>
          <a:xfrm>
            <a:off x="4563812" y="4631456"/>
            <a:ext cx="324000" cy="324000"/>
          </a:xfrm>
          <a:prstGeom prst="ellipse">
            <a:avLst/>
          </a:prstGeom>
          <a:solidFill>
            <a:srgbClr val="730E00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730E00">
                <a:lumMod val="75000"/>
              </a:srgbClr>
            </a:solidFill>
            <a:prstDash val="dash"/>
          </a:ln>
          <a:effectLst>
            <a:glow rad="63500">
              <a:srgbClr val="730E00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1" name="円/楕円 117"/>
          <p:cNvSpPr/>
          <p:nvPr/>
        </p:nvSpPr>
        <p:spPr>
          <a:xfrm>
            <a:off x="395536" y="4982367"/>
            <a:ext cx="324000" cy="324000"/>
          </a:xfrm>
          <a:prstGeom prst="ellipse">
            <a:avLst/>
          </a:prstGeom>
          <a:solidFill>
            <a:srgbClr val="AC956E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AC956E">
                <a:lumMod val="75000"/>
              </a:srgbClr>
            </a:solidFill>
            <a:prstDash val="dash"/>
          </a:ln>
          <a:effectLst>
            <a:glow rad="63500">
              <a:srgbClr val="AC956E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2" name="円/楕円 118"/>
          <p:cNvSpPr/>
          <p:nvPr/>
        </p:nvSpPr>
        <p:spPr>
          <a:xfrm>
            <a:off x="3021061" y="4919488"/>
            <a:ext cx="324000" cy="324000"/>
          </a:xfrm>
          <a:prstGeom prst="ellipse">
            <a:avLst/>
          </a:prstGeom>
          <a:solidFill>
            <a:srgbClr val="730E00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730E00">
                <a:lumMod val="75000"/>
              </a:srgbClr>
            </a:solidFill>
            <a:prstDash val="dash"/>
          </a:ln>
          <a:effectLst>
            <a:glow rad="63500">
              <a:srgbClr val="730E00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3" name="円/楕円 119"/>
          <p:cNvSpPr/>
          <p:nvPr/>
        </p:nvSpPr>
        <p:spPr>
          <a:xfrm>
            <a:off x="1376064" y="4631456"/>
            <a:ext cx="324000" cy="324000"/>
          </a:xfrm>
          <a:prstGeom prst="ellipse">
            <a:avLst/>
          </a:prstGeom>
          <a:solidFill>
            <a:srgbClr val="AC956E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AC956E">
                <a:lumMod val="75000"/>
              </a:srgbClr>
            </a:solidFill>
            <a:prstDash val="dash"/>
          </a:ln>
          <a:effectLst>
            <a:glow rad="63500">
              <a:srgbClr val="AC956E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4" name="円/楕円 120"/>
          <p:cNvSpPr/>
          <p:nvPr/>
        </p:nvSpPr>
        <p:spPr>
          <a:xfrm>
            <a:off x="719608" y="4703464"/>
            <a:ext cx="324000" cy="324000"/>
          </a:xfrm>
          <a:prstGeom prst="ellipse">
            <a:avLst/>
          </a:prstGeom>
          <a:solidFill>
            <a:srgbClr val="730E00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730E00">
                <a:lumMod val="75000"/>
              </a:srgbClr>
            </a:solidFill>
            <a:prstDash val="dash"/>
          </a:ln>
          <a:effectLst>
            <a:glow rad="63500">
              <a:srgbClr val="730E00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5" name="正方形/長方形 244"/>
          <p:cNvSpPr/>
          <p:nvPr/>
        </p:nvSpPr>
        <p:spPr>
          <a:xfrm>
            <a:off x="1730987" y="5783339"/>
            <a:ext cx="1641821" cy="403412"/>
          </a:xfrm>
          <a:prstGeom prst="rect">
            <a:avLst/>
          </a:prstGeom>
          <a:gradFill rotWithShape="1">
            <a:gsLst>
              <a:gs pos="0">
                <a:srgbClr val="808DA9">
                  <a:tint val="70000"/>
                  <a:satMod val="100000"/>
                  <a:lumMod val="110000"/>
                </a:srgbClr>
              </a:gs>
              <a:gs pos="50000">
                <a:srgbClr val="808DA9">
                  <a:tint val="75000"/>
                  <a:satMod val="101000"/>
                  <a:lumMod val="105000"/>
                </a:srgbClr>
              </a:gs>
              <a:gs pos="100000">
                <a:srgbClr val="808DA9">
                  <a:tint val="82000"/>
                  <a:satMod val="104000"/>
                  <a:lumMod val="105000"/>
                </a:srgbClr>
              </a:gs>
            </a:gsLst>
            <a:lin ang="2700000" scaled="0"/>
          </a:gradFill>
          <a:ln w="9525" cap="flat" cmpd="sng" algn="ctr">
            <a:solidFill>
              <a:srgbClr val="808DA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rPr>
              <a:t>detector</a:t>
            </a:r>
            <a:endParaRPr kumimoji="0" lang="ja-JP" alt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246" name="直線コネクタ 245"/>
          <p:cNvCxnSpPr/>
          <p:nvPr/>
        </p:nvCxnSpPr>
        <p:spPr>
          <a:xfrm>
            <a:off x="1730988" y="1167681"/>
            <a:ext cx="9630" cy="5435942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dash"/>
          </a:ln>
          <a:effectLst/>
        </p:spPr>
      </p:cxnSp>
      <p:cxnSp>
        <p:nvCxnSpPr>
          <p:cNvPr id="247" name="直線コネクタ 246"/>
          <p:cNvCxnSpPr/>
          <p:nvPr/>
        </p:nvCxnSpPr>
        <p:spPr>
          <a:xfrm>
            <a:off x="3351000" y="1185054"/>
            <a:ext cx="4815" cy="5418569"/>
          </a:xfrm>
          <a:prstGeom prst="line">
            <a:avLst/>
          </a:prstGeom>
          <a:noFill/>
          <a:ln w="9525" cap="flat" cmpd="sng" algn="ctr">
            <a:solidFill>
              <a:sysClr val="window" lastClr="FFFFFF"/>
            </a:solidFill>
            <a:prstDash val="dash"/>
          </a:ln>
          <a:effectLst/>
        </p:spPr>
      </p:cxnSp>
      <p:sp>
        <p:nvSpPr>
          <p:cNvPr id="248" name="下矢印 247"/>
          <p:cNvSpPr/>
          <p:nvPr/>
        </p:nvSpPr>
        <p:spPr>
          <a:xfrm>
            <a:off x="4140970" y="2444627"/>
            <a:ext cx="970059" cy="562225"/>
          </a:xfrm>
          <a:prstGeom prst="downArrow">
            <a:avLst/>
          </a:prstGeom>
          <a:solidFill>
            <a:srgbClr val="AD0101">
              <a:alpha val="67059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9" name="下矢印 248"/>
          <p:cNvSpPr/>
          <p:nvPr/>
        </p:nvSpPr>
        <p:spPr>
          <a:xfrm>
            <a:off x="4140970" y="3836204"/>
            <a:ext cx="970059" cy="562225"/>
          </a:xfrm>
          <a:prstGeom prst="downArrow">
            <a:avLst/>
          </a:prstGeom>
          <a:solidFill>
            <a:srgbClr val="AD0101">
              <a:alpha val="67059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50" name="TexTeXPicture" descr="&lt;?xml version=&quot;1.0&quot; encoding=&quot;utf-16&quot;?&gt;&#10;&lt;TeXTeX&gt;&#10;  &lt;preamble&gt;\documentclass{jarticle}&#10;\usepackage{amsmath}&#10;\pagestyle{empty}&lt;/preamble&gt;&#10;  &lt;body&gt;\begin{align*} &#10;\Delta \eta&#10;\end{align*}&lt;/body&gt;&#10;  &lt;fcolor&gt;FFFFFFFF&lt;/fcolor&gt;&#10;  &lt;bcolor&gt;FFFFFFFF&lt;/bcolor&gt;&#10;  &lt;transparent&gt;True&lt;/transparent&gt;&#10;  &lt;resolution&gt;1800&lt;/resolution&gt;&#10;  &lt;imageh&gt;232&lt;/imageh&gt;&#10;  &lt;imagew&gt;320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19" y="6294415"/>
            <a:ext cx="480113" cy="348081"/>
          </a:xfrm>
          <a:prstGeom prst="rect">
            <a:avLst/>
          </a:prstGeom>
        </p:spPr>
      </p:pic>
      <p:sp>
        <p:nvSpPr>
          <p:cNvPr id="251" name="テキスト ボックス 250"/>
          <p:cNvSpPr txBox="1"/>
          <p:nvPr/>
        </p:nvSpPr>
        <p:spPr>
          <a:xfrm>
            <a:off x="5687567" y="2357159"/>
            <a:ext cx="29209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prstClr val="white"/>
                </a:solidFill>
                <a:ea typeface="ＭＳ Ｐゴシック" panose="020B0600070205080204" pitchFamily="50" charset="-128"/>
              </a:rPr>
              <a:t>ゆらぎを観測する</a:t>
            </a:r>
            <a:endParaRPr lang="en-US" altLang="ja-JP" sz="2800" dirty="0" smtClean="0">
              <a:solidFill>
                <a:prstClr val="white"/>
              </a:solidFill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prstClr val="white"/>
                </a:solidFill>
                <a:ea typeface="ＭＳ Ｐゴシック" panose="020B0600070205080204" pitchFamily="50" charset="-128"/>
              </a:rPr>
              <a:t>空間体積を変える</a:t>
            </a:r>
            <a:endParaRPr lang="ja-JP" altLang="en-US" sz="2800" dirty="0">
              <a:solidFill>
                <a:prstClr val="white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252" name="下矢印 251"/>
          <p:cNvSpPr/>
          <p:nvPr/>
        </p:nvSpPr>
        <p:spPr>
          <a:xfrm>
            <a:off x="6335146" y="4023076"/>
            <a:ext cx="1637968" cy="611939"/>
          </a:xfrm>
          <a:prstGeom prst="downArrow">
            <a:avLst/>
          </a:prstGeom>
          <a:solidFill>
            <a:srgbClr val="AC956E"/>
          </a:solid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3" name="テキスト ボックス 252"/>
          <p:cNvSpPr txBox="1"/>
          <p:nvPr/>
        </p:nvSpPr>
        <p:spPr>
          <a:xfrm>
            <a:off x="5358946" y="4886942"/>
            <a:ext cx="35782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prstClr val="white"/>
                </a:solidFill>
                <a:ea typeface="ＭＳ Ｐゴシック" panose="020B0600070205080204" pitchFamily="50" charset="-128"/>
              </a:rPr>
              <a:t>体積が大きいほど、</a:t>
            </a:r>
            <a:endParaRPr lang="en-US" altLang="ja-JP" sz="2800" dirty="0" smtClean="0">
              <a:solidFill>
                <a:prstClr val="white"/>
              </a:solidFill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prstClr val="white"/>
                </a:solidFill>
                <a:ea typeface="ＭＳ Ｐゴシック" panose="020B0600070205080204" pitchFamily="50" charset="-128"/>
              </a:rPr>
              <a:t>初期のゆらぎが見える</a:t>
            </a:r>
            <a:endParaRPr lang="ja-JP" altLang="en-US" sz="2800" dirty="0">
              <a:solidFill>
                <a:prstClr val="white"/>
              </a:solidFill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241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高温の状態２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pic>
        <p:nvPicPr>
          <p:cNvPr id="4098" name="Picture 2" descr="http://www.geocities.jp/milkyway_amanogawa/s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606" y="1980748"/>
            <a:ext cx="3476625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太陽の内部構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09" y="1325460"/>
            <a:ext cx="4974672" cy="497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26094" y="2390480"/>
            <a:ext cx="2300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FDFEA2"/>
                </a:solidFill>
              </a:rPr>
              <a:t>太陽</a:t>
            </a:r>
            <a:r>
              <a:rPr lang="ja-JP" altLang="en-US" sz="2000" dirty="0" smtClean="0">
                <a:solidFill>
                  <a:srgbClr val="FDFEA2"/>
                </a:solidFill>
              </a:rPr>
              <a:t>中心 </a:t>
            </a:r>
            <a:r>
              <a:rPr lang="en-US" altLang="ja-JP" sz="2000" dirty="0" smtClean="0">
                <a:solidFill>
                  <a:srgbClr val="FDFEA2"/>
                </a:solidFill>
              </a:rPr>
              <a:t>16</a:t>
            </a:r>
            <a:r>
              <a:rPr kumimoji="1" lang="en-US" altLang="ja-JP" sz="2000" dirty="0" smtClean="0">
                <a:solidFill>
                  <a:srgbClr val="FDFEA2"/>
                </a:solidFill>
              </a:rPr>
              <a:t>00</a:t>
            </a:r>
            <a:r>
              <a:rPr kumimoji="1" lang="ja-JP" altLang="en-US" sz="2000" dirty="0" smtClean="0">
                <a:solidFill>
                  <a:srgbClr val="FDFEA2"/>
                </a:solidFill>
              </a:rPr>
              <a:t>万℃</a:t>
            </a:r>
            <a:endParaRPr kumimoji="1" lang="ja-JP" altLang="en-US" sz="2000" dirty="0">
              <a:solidFill>
                <a:srgbClr val="FDFEA2"/>
              </a:solidFill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719918" y="2790590"/>
            <a:ext cx="2287142" cy="0"/>
          </a:xfrm>
          <a:prstGeom prst="line">
            <a:avLst/>
          </a:prstGeom>
          <a:ln w="28575">
            <a:solidFill>
              <a:srgbClr val="FDF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2998671" y="2787903"/>
            <a:ext cx="1078379" cy="920031"/>
          </a:xfrm>
          <a:prstGeom prst="straightConnector1">
            <a:avLst/>
          </a:prstGeom>
          <a:ln w="28575">
            <a:solidFill>
              <a:srgbClr val="FDFEA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19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/>
          <p:cNvGrpSpPr/>
          <p:nvPr/>
        </p:nvGrpSpPr>
        <p:grpSpPr>
          <a:xfrm>
            <a:off x="209299" y="722002"/>
            <a:ext cx="8149988" cy="1631216"/>
            <a:chOff x="477747" y="1755274"/>
            <a:chExt cx="8149988" cy="1631216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477747" y="1755274"/>
              <a:ext cx="8149988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6600" dirty="0">
                  <a:latin typeface="HGP教科書体" panose="02020600000000000000" pitchFamily="18" charset="-128"/>
                  <a:ea typeface="HGP教科書体" panose="02020600000000000000" pitchFamily="18" charset="-128"/>
                </a:rPr>
                <a:t>一本の草も涼風宿りけり</a:t>
              </a:r>
              <a:endParaRPr kumimoji="1" lang="ja-JP" altLang="en-US" sz="6600" dirty="0">
                <a:latin typeface="HGP教科書体" panose="02020600000000000000" pitchFamily="18" charset="-128"/>
                <a:ea typeface="HGP教科書体" panose="02020600000000000000" pitchFamily="18" charset="-128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1329742" y="2863270"/>
              <a:ext cx="64459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800" dirty="0" smtClean="0"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even on one blade of grass the cool wind lives</a:t>
              </a:r>
              <a:endParaRPr kumimoji="1" lang="ja-JP" altLang="en-US" sz="2800" dirty="0">
                <a:latin typeface="Adobe Song Std L" panose="02020300000000000000" pitchFamily="18" charset="-128"/>
                <a:ea typeface="Adobe Song Std L" panose="02020300000000000000" pitchFamily="18" charset="-128"/>
              </a:endParaRPr>
            </a:p>
          </p:txBody>
        </p:sp>
      </p:grpSp>
      <p:grpSp>
        <p:nvGrpSpPr>
          <p:cNvPr id="2" name="グループ化 1"/>
          <p:cNvGrpSpPr/>
          <p:nvPr/>
        </p:nvGrpSpPr>
        <p:grpSpPr>
          <a:xfrm>
            <a:off x="3166039" y="2956022"/>
            <a:ext cx="2236510" cy="1519936"/>
            <a:chOff x="3434487" y="3989294"/>
            <a:chExt cx="2236510" cy="1519936"/>
          </a:xfrm>
        </p:grpSpPr>
        <p:sp>
          <p:nvSpPr>
            <p:cNvPr id="6" name="テキスト ボックス 5"/>
            <p:cNvSpPr txBox="1"/>
            <p:nvPr/>
          </p:nvSpPr>
          <p:spPr>
            <a:xfrm>
              <a:off x="3434487" y="3989294"/>
              <a:ext cx="2236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4000" dirty="0" smtClean="0">
                  <a:latin typeface="HGP教科書体" panose="02020600000000000000" pitchFamily="18" charset="-128"/>
                  <a:ea typeface="HGP教科書体" panose="02020600000000000000" pitchFamily="18" charset="-128"/>
                </a:rPr>
                <a:t>小林</a:t>
              </a:r>
              <a:r>
                <a:rPr lang="ja-JP" altLang="en-US" sz="4000" dirty="0">
                  <a:latin typeface="HGP教科書体" panose="02020600000000000000" pitchFamily="18" charset="-128"/>
                  <a:ea typeface="HGP教科書体" panose="02020600000000000000" pitchFamily="18" charset="-128"/>
                </a:rPr>
                <a:t>一茶</a:t>
              </a:r>
              <a:endParaRPr kumimoji="1" lang="ja-JP" altLang="en-US" sz="4000" dirty="0">
                <a:latin typeface="HGP教科書体" panose="02020600000000000000" pitchFamily="18" charset="-128"/>
                <a:ea typeface="HGP教科書体" panose="02020600000000000000" pitchFamily="18" charset="-128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3583565" y="4678233"/>
              <a:ext cx="19383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dirty="0" err="1" smtClean="0"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Issa</a:t>
              </a:r>
              <a:r>
                <a:rPr kumimoji="1" lang="en-US" altLang="ja-JP" sz="2400" dirty="0" smtClean="0"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 Kobayashi</a:t>
              </a:r>
            </a:p>
            <a:p>
              <a:pPr algn="ctr"/>
              <a:r>
                <a:rPr kumimoji="1" lang="en-US" altLang="ja-JP" sz="2400" dirty="0" smtClean="0">
                  <a:latin typeface="Adobe Song Std L" panose="02020300000000000000" pitchFamily="18" charset="-128"/>
                  <a:ea typeface="Adobe Song Std L" panose="02020300000000000000" pitchFamily="18" charset="-128"/>
                </a:rPr>
                <a:t>1814</a:t>
              </a:r>
              <a:endParaRPr kumimoji="1" lang="ja-JP" altLang="en-US" sz="2400" dirty="0">
                <a:latin typeface="Adobe Song Std L" panose="02020300000000000000" pitchFamily="18" charset="-128"/>
                <a:ea typeface="Adobe Song Std L" panose="02020300000000000000" pitchFamily="18" charset="-128"/>
              </a:endParaRPr>
            </a:p>
          </p:txBody>
        </p:sp>
      </p:grp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376" y="3363152"/>
            <a:ext cx="4956048" cy="3835220"/>
          </a:xfrm>
          <a:prstGeom prst="rect">
            <a:avLst/>
          </a:prstGeom>
          <a:scene3d>
            <a:camera prst="perspectiveRelaxedModerately" fov="7200000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94811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近年のトレンド：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非ガウスゆらぎ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603858" y="1901207"/>
            <a:ext cx="3217964" cy="2137920"/>
            <a:chOff x="4990410" y="2110932"/>
            <a:chExt cx="3217964" cy="2137920"/>
          </a:xfrm>
        </p:grpSpPr>
        <p:sp>
          <p:nvSpPr>
            <p:cNvPr id="5" name="フリーフォーム 4"/>
            <p:cNvSpPr/>
            <p:nvPr/>
          </p:nvSpPr>
          <p:spPr>
            <a:xfrm>
              <a:off x="5510897" y="2817952"/>
              <a:ext cx="1951741" cy="1271383"/>
            </a:xfrm>
            <a:custGeom>
              <a:avLst/>
              <a:gdLst>
                <a:gd name="connsiteX0" fmla="*/ 0 w 1764405"/>
                <a:gd name="connsiteY0" fmla="*/ 862889 h 891731"/>
                <a:gd name="connsiteX1" fmla="*/ 669701 w 1764405"/>
                <a:gd name="connsiteY1" fmla="*/ 785616 h 891731"/>
                <a:gd name="connsiteX2" fmla="*/ 850005 w 1764405"/>
                <a:gd name="connsiteY2" fmla="*/ 5 h 891731"/>
                <a:gd name="connsiteX3" fmla="*/ 1159098 w 1764405"/>
                <a:gd name="connsiteY3" fmla="*/ 772737 h 891731"/>
                <a:gd name="connsiteX4" fmla="*/ 1764405 w 1764405"/>
                <a:gd name="connsiteY4" fmla="*/ 875768 h 891731"/>
                <a:gd name="connsiteX0" fmla="*/ 0 w 1764405"/>
                <a:gd name="connsiteY0" fmla="*/ 862935 h 891184"/>
                <a:gd name="connsiteX1" fmla="*/ 643943 w 1764405"/>
                <a:gd name="connsiteY1" fmla="*/ 734146 h 891184"/>
                <a:gd name="connsiteX2" fmla="*/ 850005 w 1764405"/>
                <a:gd name="connsiteY2" fmla="*/ 51 h 891184"/>
                <a:gd name="connsiteX3" fmla="*/ 1159098 w 1764405"/>
                <a:gd name="connsiteY3" fmla="*/ 772783 h 891184"/>
                <a:gd name="connsiteX4" fmla="*/ 1764405 w 1764405"/>
                <a:gd name="connsiteY4" fmla="*/ 875814 h 891184"/>
                <a:gd name="connsiteX0" fmla="*/ 0 w 1764405"/>
                <a:gd name="connsiteY0" fmla="*/ 862935 h 891184"/>
                <a:gd name="connsiteX1" fmla="*/ 643943 w 1764405"/>
                <a:gd name="connsiteY1" fmla="*/ 734146 h 891184"/>
                <a:gd name="connsiteX2" fmla="*/ 850005 w 1764405"/>
                <a:gd name="connsiteY2" fmla="*/ 51 h 891184"/>
                <a:gd name="connsiteX3" fmla="*/ 1159098 w 1764405"/>
                <a:gd name="connsiteY3" fmla="*/ 772783 h 891184"/>
                <a:gd name="connsiteX4" fmla="*/ 1764405 w 1764405"/>
                <a:gd name="connsiteY4" fmla="*/ 875814 h 891184"/>
                <a:gd name="connsiteX0" fmla="*/ 0 w 1764405"/>
                <a:gd name="connsiteY0" fmla="*/ 862939 h 880255"/>
                <a:gd name="connsiteX1" fmla="*/ 643943 w 1764405"/>
                <a:gd name="connsiteY1" fmla="*/ 734150 h 880255"/>
                <a:gd name="connsiteX2" fmla="*/ 850005 w 1764405"/>
                <a:gd name="connsiteY2" fmla="*/ 55 h 880255"/>
                <a:gd name="connsiteX3" fmla="*/ 1210614 w 1764405"/>
                <a:gd name="connsiteY3" fmla="*/ 695514 h 880255"/>
                <a:gd name="connsiteX4" fmla="*/ 1764405 w 1764405"/>
                <a:gd name="connsiteY4" fmla="*/ 875818 h 880255"/>
                <a:gd name="connsiteX0" fmla="*/ 0 w 1764405"/>
                <a:gd name="connsiteY0" fmla="*/ 862939 h 880255"/>
                <a:gd name="connsiteX1" fmla="*/ 553791 w 1764405"/>
                <a:gd name="connsiteY1" fmla="*/ 734150 h 880255"/>
                <a:gd name="connsiteX2" fmla="*/ 850005 w 1764405"/>
                <a:gd name="connsiteY2" fmla="*/ 55 h 880255"/>
                <a:gd name="connsiteX3" fmla="*/ 1210614 w 1764405"/>
                <a:gd name="connsiteY3" fmla="*/ 695514 h 880255"/>
                <a:gd name="connsiteX4" fmla="*/ 1764405 w 1764405"/>
                <a:gd name="connsiteY4" fmla="*/ 875818 h 880255"/>
                <a:gd name="connsiteX0" fmla="*/ 0 w 1773832"/>
                <a:gd name="connsiteY0" fmla="*/ 862939 h 877163"/>
                <a:gd name="connsiteX1" fmla="*/ 553791 w 1773832"/>
                <a:gd name="connsiteY1" fmla="*/ 734150 h 877163"/>
                <a:gd name="connsiteX2" fmla="*/ 850005 w 1773832"/>
                <a:gd name="connsiteY2" fmla="*/ 55 h 877163"/>
                <a:gd name="connsiteX3" fmla="*/ 1210614 w 1773832"/>
                <a:gd name="connsiteY3" fmla="*/ 695514 h 877163"/>
                <a:gd name="connsiteX4" fmla="*/ 1773832 w 1773832"/>
                <a:gd name="connsiteY4" fmla="*/ 847537 h 877163"/>
                <a:gd name="connsiteX0" fmla="*/ 0 w 1688991"/>
                <a:gd name="connsiteY0" fmla="*/ 844086 h 861673"/>
                <a:gd name="connsiteX1" fmla="*/ 468950 w 1688991"/>
                <a:gd name="connsiteY1" fmla="*/ 734150 h 861673"/>
                <a:gd name="connsiteX2" fmla="*/ 765164 w 1688991"/>
                <a:gd name="connsiteY2" fmla="*/ 55 h 861673"/>
                <a:gd name="connsiteX3" fmla="*/ 1125773 w 1688991"/>
                <a:gd name="connsiteY3" fmla="*/ 695514 h 861673"/>
                <a:gd name="connsiteX4" fmla="*/ 1688991 w 1688991"/>
                <a:gd name="connsiteY4" fmla="*/ 847537 h 861673"/>
                <a:gd name="connsiteX0" fmla="*/ 0 w 1688991"/>
                <a:gd name="connsiteY0" fmla="*/ 844086 h 853990"/>
                <a:gd name="connsiteX1" fmla="*/ 468950 w 1688991"/>
                <a:gd name="connsiteY1" fmla="*/ 734150 h 853990"/>
                <a:gd name="connsiteX2" fmla="*/ 765164 w 1688991"/>
                <a:gd name="connsiteY2" fmla="*/ 55 h 853990"/>
                <a:gd name="connsiteX3" fmla="*/ 1125773 w 1688991"/>
                <a:gd name="connsiteY3" fmla="*/ 695514 h 853990"/>
                <a:gd name="connsiteX4" fmla="*/ 1688991 w 1688991"/>
                <a:gd name="connsiteY4" fmla="*/ 847537 h 853990"/>
                <a:gd name="connsiteX0" fmla="*/ 0 w 1688991"/>
                <a:gd name="connsiteY0" fmla="*/ 844086 h 847882"/>
                <a:gd name="connsiteX1" fmla="*/ 468950 w 1688991"/>
                <a:gd name="connsiteY1" fmla="*/ 734150 h 847882"/>
                <a:gd name="connsiteX2" fmla="*/ 765164 w 1688991"/>
                <a:gd name="connsiteY2" fmla="*/ 55 h 847882"/>
                <a:gd name="connsiteX3" fmla="*/ 1125773 w 1688991"/>
                <a:gd name="connsiteY3" fmla="*/ 695514 h 847882"/>
                <a:gd name="connsiteX4" fmla="*/ 1688991 w 1688991"/>
                <a:gd name="connsiteY4" fmla="*/ 847537 h 847882"/>
                <a:gd name="connsiteX0" fmla="*/ 0 w 1688991"/>
                <a:gd name="connsiteY0" fmla="*/ 844086 h 847882"/>
                <a:gd name="connsiteX1" fmla="*/ 468950 w 1688991"/>
                <a:gd name="connsiteY1" fmla="*/ 734150 h 847882"/>
                <a:gd name="connsiteX2" fmla="*/ 765164 w 1688991"/>
                <a:gd name="connsiteY2" fmla="*/ 55 h 847882"/>
                <a:gd name="connsiteX3" fmla="*/ 1125773 w 1688991"/>
                <a:gd name="connsiteY3" fmla="*/ 695514 h 847882"/>
                <a:gd name="connsiteX4" fmla="*/ 1688991 w 1688991"/>
                <a:gd name="connsiteY4" fmla="*/ 847537 h 847882"/>
                <a:gd name="connsiteX0" fmla="*/ 0 w 1688991"/>
                <a:gd name="connsiteY0" fmla="*/ 844086 h 847882"/>
                <a:gd name="connsiteX1" fmla="*/ 468950 w 1688991"/>
                <a:gd name="connsiteY1" fmla="*/ 734150 h 847882"/>
                <a:gd name="connsiteX2" fmla="*/ 765164 w 1688991"/>
                <a:gd name="connsiteY2" fmla="*/ 55 h 847882"/>
                <a:gd name="connsiteX3" fmla="*/ 1125773 w 1688991"/>
                <a:gd name="connsiteY3" fmla="*/ 695514 h 847882"/>
                <a:gd name="connsiteX4" fmla="*/ 1688991 w 1688991"/>
                <a:gd name="connsiteY4" fmla="*/ 847537 h 847882"/>
                <a:gd name="connsiteX0" fmla="*/ 0 w 1594398"/>
                <a:gd name="connsiteY0" fmla="*/ 854596 h 854596"/>
                <a:gd name="connsiteX1" fmla="*/ 374357 w 1594398"/>
                <a:gd name="connsiteY1" fmla="*/ 734150 h 854596"/>
                <a:gd name="connsiteX2" fmla="*/ 670571 w 1594398"/>
                <a:gd name="connsiteY2" fmla="*/ 55 h 854596"/>
                <a:gd name="connsiteX3" fmla="*/ 1031180 w 1594398"/>
                <a:gd name="connsiteY3" fmla="*/ 695514 h 854596"/>
                <a:gd name="connsiteX4" fmla="*/ 1594398 w 1594398"/>
                <a:gd name="connsiteY4" fmla="*/ 847537 h 854596"/>
                <a:gd name="connsiteX0" fmla="*/ 0 w 1594398"/>
                <a:gd name="connsiteY0" fmla="*/ 851637 h 851637"/>
                <a:gd name="connsiteX1" fmla="*/ 374357 w 1594398"/>
                <a:gd name="connsiteY1" fmla="*/ 734150 h 851637"/>
                <a:gd name="connsiteX2" fmla="*/ 670571 w 1594398"/>
                <a:gd name="connsiteY2" fmla="*/ 55 h 851637"/>
                <a:gd name="connsiteX3" fmla="*/ 1031180 w 1594398"/>
                <a:gd name="connsiteY3" fmla="*/ 695514 h 851637"/>
                <a:gd name="connsiteX4" fmla="*/ 1594398 w 1594398"/>
                <a:gd name="connsiteY4" fmla="*/ 847537 h 851637"/>
                <a:gd name="connsiteX0" fmla="*/ 0 w 1591439"/>
                <a:gd name="connsiteY0" fmla="*/ 845719 h 847882"/>
                <a:gd name="connsiteX1" fmla="*/ 371398 w 1591439"/>
                <a:gd name="connsiteY1" fmla="*/ 734150 h 847882"/>
                <a:gd name="connsiteX2" fmla="*/ 667612 w 1591439"/>
                <a:gd name="connsiteY2" fmla="*/ 55 h 847882"/>
                <a:gd name="connsiteX3" fmla="*/ 1028221 w 1591439"/>
                <a:gd name="connsiteY3" fmla="*/ 695514 h 847882"/>
                <a:gd name="connsiteX4" fmla="*/ 1591439 w 1591439"/>
                <a:gd name="connsiteY4" fmla="*/ 847537 h 847882"/>
                <a:gd name="connsiteX0" fmla="*/ 0 w 1594398"/>
                <a:gd name="connsiteY0" fmla="*/ 848679 h 848809"/>
                <a:gd name="connsiteX1" fmla="*/ 374357 w 1594398"/>
                <a:gd name="connsiteY1" fmla="*/ 734150 h 848809"/>
                <a:gd name="connsiteX2" fmla="*/ 670571 w 1594398"/>
                <a:gd name="connsiteY2" fmla="*/ 55 h 848809"/>
                <a:gd name="connsiteX3" fmla="*/ 1031180 w 1594398"/>
                <a:gd name="connsiteY3" fmla="*/ 695514 h 848809"/>
                <a:gd name="connsiteX4" fmla="*/ 1594398 w 1594398"/>
                <a:gd name="connsiteY4" fmla="*/ 847537 h 84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398" h="848809">
                  <a:moveTo>
                    <a:pt x="0" y="848679"/>
                  </a:moveTo>
                  <a:cubicBezTo>
                    <a:pt x="330005" y="844242"/>
                    <a:pt x="262595" y="875587"/>
                    <a:pt x="374357" y="734150"/>
                  </a:cubicBezTo>
                  <a:cubicBezTo>
                    <a:pt x="486119" y="592713"/>
                    <a:pt x="561101" y="6494"/>
                    <a:pt x="670571" y="55"/>
                  </a:cubicBezTo>
                  <a:cubicBezTo>
                    <a:pt x="780042" y="-6384"/>
                    <a:pt x="878780" y="549554"/>
                    <a:pt x="1031180" y="695514"/>
                  </a:cubicBezTo>
                  <a:cubicBezTo>
                    <a:pt x="1183580" y="841474"/>
                    <a:pt x="1160555" y="850148"/>
                    <a:pt x="1594398" y="847537"/>
                  </a:cubicBezTo>
                </a:path>
              </a:pathLst>
            </a:custGeom>
            <a:solidFill>
              <a:srgbClr val="570000">
                <a:alpha val="80000"/>
              </a:srgbClr>
            </a:solidFill>
            <a:ln w="28575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kumimoji="0" lang="ja-JP" altLang="en-US" kern="0" dirty="0" smtClean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6" name="直線矢印コネクタ 5"/>
            <p:cNvCxnSpPr/>
            <p:nvPr/>
          </p:nvCxnSpPr>
          <p:spPr>
            <a:xfrm flipH="1" flipV="1">
              <a:off x="5319942" y="2514070"/>
              <a:ext cx="13014" cy="1734782"/>
            </a:xfrm>
            <a:prstGeom prst="straightConnector1">
              <a:avLst/>
            </a:prstGeom>
            <a:ln w="28575">
              <a:solidFill>
                <a:schemeClr val="accent4">
                  <a:lumMod val="40000"/>
                  <a:lumOff val="60000"/>
                </a:schemeClr>
              </a:solidFill>
              <a:headEnd w="lg" len="lg"/>
              <a:tailEnd type="arrow" w="lg" len="lg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7" name="左右矢印 6"/>
            <p:cNvSpPr/>
            <p:nvPr/>
          </p:nvSpPr>
          <p:spPr>
            <a:xfrm>
              <a:off x="5933178" y="3313110"/>
              <a:ext cx="850274" cy="348193"/>
            </a:xfrm>
            <a:prstGeom prst="leftRightArrow">
              <a:avLst/>
            </a:prstGeom>
            <a:gradFill>
              <a:gsLst>
                <a:gs pos="0">
                  <a:schemeClr val="accent4">
                    <a:tint val="70000"/>
                    <a:satMod val="100000"/>
                    <a:lumMod val="110000"/>
                    <a:alpha val="62000"/>
                  </a:schemeClr>
                </a:gs>
                <a:gs pos="50000">
                  <a:schemeClr val="accent4">
                    <a:tint val="75000"/>
                    <a:satMod val="101000"/>
                    <a:lumMod val="105000"/>
                  </a:schemeClr>
                </a:gs>
                <a:gs pos="100000">
                  <a:schemeClr val="accent4">
                    <a:tint val="82000"/>
                    <a:satMod val="104000"/>
                    <a:lumMod val="105000"/>
                    <a:alpha val="82000"/>
                  </a:schemeClr>
                </a:gs>
              </a:gsLst>
            </a:gra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prstClr val="black"/>
                </a:solidFill>
              </a:endParaRPr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sigma&#10;\end{align*}&lt;/body&gt;&#10;  &lt;fcolor&gt;FFFFFFFF&lt;/fcolor&gt;&#10;  &lt;bcolor&gt;FFFFFFFF&lt;/bcolor&gt;&#10;  &lt;transparent&gt;True&lt;/transparent&gt;&#10;  &lt;resolution&gt;1800&lt;/resolution&gt;&#10;  &lt;imageh&gt;109&lt;/imageh&gt;&#10;  &lt;imagew&gt;131&lt;/imagew&gt;&#10;  &lt;scale&gt;50&lt;/scale&gt;&#10;  &lt;cursor&gt;22&lt;/cursor&gt;&#10;&lt;/TeXTeX&gt;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3971" y="2903094"/>
              <a:ext cx="232562" cy="193504"/>
            </a:xfrm>
            <a:prstGeom prst="rect">
              <a:avLst/>
            </a:prstGeom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6477401" y="2748405"/>
              <a:ext cx="12205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prstClr val="white"/>
                  </a:solidFill>
                </a:rPr>
                <a:t>variance</a:t>
              </a:r>
              <a:endParaRPr lang="ja-JP" altLang="en-US" sz="2400" dirty="0">
                <a:solidFill>
                  <a:prstClr val="white"/>
                </a:solidFill>
              </a:endParaRPr>
            </a:p>
          </p:txBody>
        </p:sp>
        <p:pic>
          <p:nvPicPr>
  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N&#10;\end{align*}&lt;/body&gt;&#10;  &lt;fcolor&gt;FFFF0000&lt;/fcolor&gt;&#10;  &lt;bcolor&gt;FFFFFFFF&lt;/bcolor&gt;&#10;  &lt;transparent&gt;True&lt;/transparent&gt;&#10;  &lt;resolution&gt;1800&lt;/resolution&gt;&#10;  &lt;imageh&gt;170&lt;/imageh&gt;&#10;  &lt;imagew&gt;209&lt;/imagew&gt;&#10;  &lt;scale&gt;50&lt;/scale&gt;&#10;  &lt;cursor&gt;17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533" y="3966576"/>
              <a:ext cx="301841" cy="245517"/>
            </a:xfrm>
            <a:prstGeom prst="rect">
              <a:avLst/>
            </a:prstGeom>
          </p:spPr>
        </p:pic>
        <p:pic>
          <p:nvPicPr>
  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P(N)&#10;\end{align*}&lt;/body&gt;&#10;  &lt;fcolor&gt;FFFF0000&lt;/fcolor&gt;&#10;  &lt;bcolor&gt;FFFFFFFF&lt;/bcolor&gt;&#10;  &lt;transparent&gt;True&lt;/transparent&gt;&#10;  &lt;resolution&gt;1800&lt;/resolution&gt;&#10;  &lt;imageh&gt;249&lt;/imageh&gt;&#10;  &lt;imagew&gt;581&lt;/imagew&gt;&#10;  &lt;scale&gt;50&lt;/scale&gt;&#10;  &lt;cursor&gt;20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0410" y="2110932"/>
              <a:ext cx="839089" cy="359610"/>
            </a:xfrm>
            <a:prstGeom prst="rect">
              <a:avLst/>
            </a:prstGeom>
          </p:spPr>
        </p:pic>
        <p:cxnSp>
          <p:nvCxnSpPr>
            <p:cNvPr id="13" name="直線矢印コネクタ 12"/>
            <p:cNvCxnSpPr/>
            <p:nvPr/>
          </p:nvCxnSpPr>
          <p:spPr>
            <a:xfrm flipV="1">
              <a:off x="5141331" y="4089335"/>
              <a:ext cx="2697953" cy="1746"/>
            </a:xfrm>
            <a:prstGeom prst="straightConnector1">
              <a:avLst/>
            </a:prstGeom>
            <a:ln w="28575">
              <a:solidFill>
                <a:schemeClr val="accent4">
                  <a:lumMod val="40000"/>
                  <a:lumOff val="60000"/>
                </a:schemeClr>
              </a:solidFill>
              <a:headEnd w="lg" len="lg"/>
              <a:tailEnd type="arrow" w="lg" len="lg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4" name="フリーフォーム 13"/>
          <p:cNvSpPr/>
          <p:nvPr/>
        </p:nvSpPr>
        <p:spPr>
          <a:xfrm>
            <a:off x="1106415" y="2545313"/>
            <a:ext cx="1951741" cy="1334101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73832"/>
              <a:gd name="connsiteY0" fmla="*/ 862939 h 877163"/>
              <a:gd name="connsiteX1" fmla="*/ 553791 w 1773832"/>
              <a:gd name="connsiteY1" fmla="*/ 734150 h 877163"/>
              <a:gd name="connsiteX2" fmla="*/ 850005 w 1773832"/>
              <a:gd name="connsiteY2" fmla="*/ 55 h 877163"/>
              <a:gd name="connsiteX3" fmla="*/ 1210614 w 1773832"/>
              <a:gd name="connsiteY3" fmla="*/ 695514 h 877163"/>
              <a:gd name="connsiteX4" fmla="*/ 1773832 w 1773832"/>
              <a:gd name="connsiteY4" fmla="*/ 847537 h 877163"/>
              <a:gd name="connsiteX0" fmla="*/ 0 w 1688991"/>
              <a:gd name="connsiteY0" fmla="*/ 844086 h 861673"/>
              <a:gd name="connsiteX1" fmla="*/ 468950 w 1688991"/>
              <a:gd name="connsiteY1" fmla="*/ 734150 h 861673"/>
              <a:gd name="connsiteX2" fmla="*/ 765164 w 1688991"/>
              <a:gd name="connsiteY2" fmla="*/ 55 h 861673"/>
              <a:gd name="connsiteX3" fmla="*/ 1125773 w 1688991"/>
              <a:gd name="connsiteY3" fmla="*/ 695514 h 861673"/>
              <a:gd name="connsiteX4" fmla="*/ 1688991 w 1688991"/>
              <a:gd name="connsiteY4" fmla="*/ 847537 h 861673"/>
              <a:gd name="connsiteX0" fmla="*/ 0 w 1688991"/>
              <a:gd name="connsiteY0" fmla="*/ 844086 h 853990"/>
              <a:gd name="connsiteX1" fmla="*/ 468950 w 1688991"/>
              <a:gd name="connsiteY1" fmla="*/ 734150 h 853990"/>
              <a:gd name="connsiteX2" fmla="*/ 765164 w 1688991"/>
              <a:gd name="connsiteY2" fmla="*/ 55 h 853990"/>
              <a:gd name="connsiteX3" fmla="*/ 1125773 w 1688991"/>
              <a:gd name="connsiteY3" fmla="*/ 695514 h 853990"/>
              <a:gd name="connsiteX4" fmla="*/ 1688991 w 1688991"/>
              <a:gd name="connsiteY4" fmla="*/ 847537 h 853990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594398"/>
              <a:gd name="connsiteY0" fmla="*/ 854596 h 854596"/>
              <a:gd name="connsiteX1" fmla="*/ 374357 w 1594398"/>
              <a:gd name="connsiteY1" fmla="*/ 734150 h 854596"/>
              <a:gd name="connsiteX2" fmla="*/ 670571 w 1594398"/>
              <a:gd name="connsiteY2" fmla="*/ 55 h 854596"/>
              <a:gd name="connsiteX3" fmla="*/ 1031180 w 1594398"/>
              <a:gd name="connsiteY3" fmla="*/ 695514 h 854596"/>
              <a:gd name="connsiteX4" fmla="*/ 1594398 w 1594398"/>
              <a:gd name="connsiteY4" fmla="*/ 847537 h 854596"/>
              <a:gd name="connsiteX0" fmla="*/ 0 w 1594398"/>
              <a:gd name="connsiteY0" fmla="*/ 851637 h 851637"/>
              <a:gd name="connsiteX1" fmla="*/ 374357 w 1594398"/>
              <a:gd name="connsiteY1" fmla="*/ 734150 h 851637"/>
              <a:gd name="connsiteX2" fmla="*/ 670571 w 1594398"/>
              <a:gd name="connsiteY2" fmla="*/ 55 h 851637"/>
              <a:gd name="connsiteX3" fmla="*/ 1031180 w 1594398"/>
              <a:gd name="connsiteY3" fmla="*/ 695514 h 851637"/>
              <a:gd name="connsiteX4" fmla="*/ 1594398 w 1594398"/>
              <a:gd name="connsiteY4" fmla="*/ 847537 h 851637"/>
              <a:gd name="connsiteX0" fmla="*/ 0 w 1591439"/>
              <a:gd name="connsiteY0" fmla="*/ 845719 h 847882"/>
              <a:gd name="connsiteX1" fmla="*/ 371398 w 1591439"/>
              <a:gd name="connsiteY1" fmla="*/ 734150 h 847882"/>
              <a:gd name="connsiteX2" fmla="*/ 667612 w 1591439"/>
              <a:gd name="connsiteY2" fmla="*/ 55 h 847882"/>
              <a:gd name="connsiteX3" fmla="*/ 1028221 w 1591439"/>
              <a:gd name="connsiteY3" fmla="*/ 695514 h 847882"/>
              <a:gd name="connsiteX4" fmla="*/ 1591439 w 1591439"/>
              <a:gd name="connsiteY4" fmla="*/ 847537 h 847882"/>
              <a:gd name="connsiteX0" fmla="*/ 0 w 1594398"/>
              <a:gd name="connsiteY0" fmla="*/ 848679 h 848809"/>
              <a:gd name="connsiteX1" fmla="*/ 374357 w 1594398"/>
              <a:gd name="connsiteY1" fmla="*/ 734150 h 848809"/>
              <a:gd name="connsiteX2" fmla="*/ 670571 w 1594398"/>
              <a:gd name="connsiteY2" fmla="*/ 55 h 848809"/>
              <a:gd name="connsiteX3" fmla="*/ 1031180 w 1594398"/>
              <a:gd name="connsiteY3" fmla="*/ 695514 h 848809"/>
              <a:gd name="connsiteX4" fmla="*/ 1594398 w 1594398"/>
              <a:gd name="connsiteY4" fmla="*/ 847537 h 848809"/>
              <a:gd name="connsiteX0" fmla="*/ 0 w 1594398"/>
              <a:gd name="connsiteY0" fmla="*/ 902540 h 904313"/>
              <a:gd name="connsiteX1" fmla="*/ 374357 w 1594398"/>
              <a:gd name="connsiteY1" fmla="*/ 788011 h 904313"/>
              <a:gd name="connsiteX2" fmla="*/ 736481 w 1594398"/>
              <a:gd name="connsiteY2" fmla="*/ 50 h 904313"/>
              <a:gd name="connsiteX3" fmla="*/ 1031180 w 1594398"/>
              <a:gd name="connsiteY3" fmla="*/ 749375 h 904313"/>
              <a:gd name="connsiteX4" fmla="*/ 1594398 w 1594398"/>
              <a:gd name="connsiteY4" fmla="*/ 901398 h 904313"/>
              <a:gd name="connsiteX0" fmla="*/ 0 w 1594398"/>
              <a:gd name="connsiteY0" fmla="*/ 902517 h 902517"/>
              <a:gd name="connsiteX1" fmla="*/ 440267 w 1594398"/>
              <a:gd name="connsiteY1" fmla="*/ 722152 h 902517"/>
              <a:gd name="connsiteX2" fmla="*/ 736481 w 1594398"/>
              <a:gd name="connsiteY2" fmla="*/ 27 h 902517"/>
              <a:gd name="connsiteX3" fmla="*/ 1031180 w 1594398"/>
              <a:gd name="connsiteY3" fmla="*/ 749352 h 902517"/>
              <a:gd name="connsiteX4" fmla="*/ 1594398 w 1594398"/>
              <a:gd name="connsiteY4" fmla="*/ 901375 h 902517"/>
              <a:gd name="connsiteX0" fmla="*/ 0 w 1594398"/>
              <a:gd name="connsiteY0" fmla="*/ 902566 h 902566"/>
              <a:gd name="connsiteX1" fmla="*/ 440267 w 1594398"/>
              <a:gd name="connsiteY1" fmla="*/ 722201 h 902566"/>
              <a:gd name="connsiteX2" fmla="*/ 736481 w 1594398"/>
              <a:gd name="connsiteY2" fmla="*/ 76 h 902566"/>
              <a:gd name="connsiteX3" fmla="*/ 950623 w 1594398"/>
              <a:gd name="connsiteY3" fmla="*/ 677580 h 902566"/>
              <a:gd name="connsiteX4" fmla="*/ 1594398 w 1594398"/>
              <a:gd name="connsiteY4" fmla="*/ 901424 h 902566"/>
              <a:gd name="connsiteX0" fmla="*/ 0 w 1594398"/>
              <a:gd name="connsiteY0" fmla="*/ 890597 h 890597"/>
              <a:gd name="connsiteX1" fmla="*/ 440267 w 1594398"/>
              <a:gd name="connsiteY1" fmla="*/ 710232 h 890597"/>
              <a:gd name="connsiteX2" fmla="*/ 641276 w 1594398"/>
              <a:gd name="connsiteY2" fmla="*/ 78 h 890597"/>
              <a:gd name="connsiteX3" fmla="*/ 950623 w 1594398"/>
              <a:gd name="connsiteY3" fmla="*/ 665611 h 890597"/>
              <a:gd name="connsiteX4" fmla="*/ 1594398 w 1594398"/>
              <a:gd name="connsiteY4" fmla="*/ 889455 h 890597"/>
              <a:gd name="connsiteX0" fmla="*/ 0 w 1594398"/>
              <a:gd name="connsiteY0" fmla="*/ 890733 h 890733"/>
              <a:gd name="connsiteX1" fmla="*/ 491530 w 1594398"/>
              <a:gd name="connsiteY1" fmla="*/ 740294 h 890733"/>
              <a:gd name="connsiteX2" fmla="*/ 641276 w 1594398"/>
              <a:gd name="connsiteY2" fmla="*/ 214 h 890733"/>
              <a:gd name="connsiteX3" fmla="*/ 950623 w 1594398"/>
              <a:gd name="connsiteY3" fmla="*/ 665747 h 890733"/>
              <a:gd name="connsiteX4" fmla="*/ 1594398 w 1594398"/>
              <a:gd name="connsiteY4" fmla="*/ 889591 h 890733"/>
              <a:gd name="connsiteX0" fmla="*/ 0 w 1594398"/>
              <a:gd name="connsiteY0" fmla="*/ 890548 h 890548"/>
              <a:gd name="connsiteX1" fmla="*/ 491530 w 1594398"/>
              <a:gd name="connsiteY1" fmla="*/ 692228 h 890548"/>
              <a:gd name="connsiteX2" fmla="*/ 641276 w 1594398"/>
              <a:gd name="connsiteY2" fmla="*/ 29 h 890548"/>
              <a:gd name="connsiteX3" fmla="*/ 950623 w 1594398"/>
              <a:gd name="connsiteY3" fmla="*/ 665562 h 890548"/>
              <a:gd name="connsiteX4" fmla="*/ 1594398 w 1594398"/>
              <a:gd name="connsiteY4" fmla="*/ 889406 h 890548"/>
              <a:gd name="connsiteX0" fmla="*/ 0 w 1594398"/>
              <a:gd name="connsiteY0" fmla="*/ 890681 h 890681"/>
              <a:gd name="connsiteX1" fmla="*/ 491530 w 1594398"/>
              <a:gd name="connsiteY1" fmla="*/ 692361 h 890681"/>
              <a:gd name="connsiteX2" fmla="*/ 641276 w 1594398"/>
              <a:gd name="connsiteY2" fmla="*/ 162 h 890681"/>
              <a:gd name="connsiteX3" fmla="*/ 994563 w 1594398"/>
              <a:gd name="connsiteY3" fmla="*/ 629785 h 890681"/>
              <a:gd name="connsiteX4" fmla="*/ 1594398 w 1594398"/>
              <a:gd name="connsiteY4" fmla="*/ 889539 h 8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398" h="890681">
                <a:moveTo>
                  <a:pt x="0" y="890681"/>
                </a:moveTo>
                <a:cubicBezTo>
                  <a:pt x="330005" y="886244"/>
                  <a:pt x="384651" y="840781"/>
                  <a:pt x="491530" y="692361"/>
                </a:cubicBezTo>
                <a:cubicBezTo>
                  <a:pt x="598409" y="543941"/>
                  <a:pt x="557437" y="10591"/>
                  <a:pt x="641276" y="162"/>
                </a:cubicBezTo>
                <a:cubicBezTo>
                  <a:pt x="725115" y="-10267"/>
                  <a:pt x="842163" y="483825"/>
                  <a:pt x="994563" y="629785"/>
                </a:cubicBezTo>
                <a:cubicBezTo>
                  <a:pt x="1146963" y="775745"/>
                  <a:pt x="1160555" y="892150"/>
                  <a:pt x="1594398" y="889539"/>
                </a:cubicBezTo>
              </a:path>
            </a:pathLst>
          </a:custGeom>
          <a:solidFill>
            <a:srgbClr val="00B0F0">
              <a:alpha val="50196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フリーフォーム 14"/>
          <p:cNvSpPr/>
          <p:nvPr/>
        </p:nvSpPr>
        <p:spPr>
          <a:xfrm>
            <a:off x="946404" y="2213936"/>
            <a:ext cx="2364972" cy="1656597"/>
          </a:xfrm>
          <a:custGeom>
            <a:avLst/>
            <a:gdLst>
              <a:gd name="connsiteX0" fmla="*/ 0 w 1764405"/>
              <a:gd name="connsiteY0" fmla="*/ 862889 h 891731"/>
              <a:gd name="connsiteX1" fmla="*/ 669701 w 1764405"/>
              <a:gd name="connsiteY1" fmla="*/ 785616 h 891731"/>
              <a:gd name="connsiteX2" fmla="*/ 850005 w 1764405"/>
              <a:gd name="connsiteY2" fmla="*/ 5 h 891731"/>
              <a:gd name="connsiteX3" fmla="*/ 1159098 w 1764405"/>
              <a:gd name="connsiteY3" fmla="*/ 772737 h 891731"/>
              <a:gd name="connsiteX4" fmla="*/ 1764405 w 1764405"/>
              <a:gd name="connsiteY4" fmla="*/ 875768 h 891731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5 h 891184"/>
              <a:gd name="connsiteX1" fmla="*/ 643943 w 1764405"/>
              <a:gd name="connsiteY1" fmla="*/ 734146 h 891184"/>
              <a:gd name="connsiteX2" fmla="*/ 850005 w 1764405"/>
              <a:gd name="connsiteY2" fmla="*/ 51 h 891184"/>
              <a:gd name="connsiteX3" fmla="*/ 1159098 w 1764405"/>
              <a:gd name="connsiteY3" fmla="*/ 772783 h 891184"/>
              <a:gd name="connsiteX4" fmla="*/ 1764405 w 1764405"/>
              <a:gd name="connsiteY4" fmla="*/ 875814 h 891184"/>
              <a:gd name="connsiteX0" fmla="*/ 0 w 1764405"/>
              <a:gd name="connsiteY0" fmla="*/ 862939 h 880255"/>
              <a:gd name="connsiteX1" fmla="*/ 643943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64405"/>
              <a:gd name="connsiteY0" fmla="*/ 862939 h 880255"/>
              <a:gd name="connsiteX1" fmla="*/ 553791 w 1764405"/>
              <a:gd name="connsiteY1" fmla="*/ 734150 h 880255"/>
              <a:gd name="connsiteX2" fmla="*/ 850005 w 1764405"/>
              <a:gd name="connsiteY2" fmla="*/ 55 h 880255"/>
              <a:gd name="connsiteX3" fmla="*/ 1210614 w 1764405"/>
              <a:gd name="connsiteY3" fmla="*/ 695514 h 880255"/>
              <a:gd name="connsiteX4" fmla="*/ 1764405 w 1764405"/>
              <a:gd name="connsiteY4" fmla="*/ 875818 h 880255"/>
              <a:gd name="connsiteX0" fmla="*/ 0 w 1773832"/>
              <a:gd name="connsiteY0" fmla="*/ 862939 h 877163"/>
              <a:gd name="connsiteX1" fmla="*/ 553791 w 1773832"/>
              <a:gd name="connsiteY1" fmla="*/ 734150 h 877163"/>
              <a:gd name="connsiteX2" fmla="*/ 850005 w 1773832"/>
              <a:gd name="connsiteY2" fmla="*/ 55 h 877163"/>
              <a:gd name="connsiteX3" fmla="*/ 1210614 w 1773832"/>
              <a:gd name="connsiteY3" fmla="*/ 695514 h 877163"/>
              <a:gd name="connsiteX4" fmla="*/ 1773832 w 1773832"/>
              <a:gd name="connsiteY4" fmla="*/ 847537 h 877163"/>
              <a:gd name="connsiteX0" fmla="*/ 0 w 1688991"/>
              <a:gd name="connsiteY0" fmla="*/ 844086 h 861673"/>
              <a:gd name="connsiteX1" fmla="*/ 468950 w 1688991"/>
              <a:gd name="connsiteY1" fmla="*/ 734150 h 861673"/>
              <a:gd name="connsiteX2" fmla="*/ 765164 w 1688991"/>
              <a:gd name="connsiteY2" fmla="*/ 55 h 861673"/>
              <a:gd name="connsiteX3" fmla="*/ 1125773 w 1688991"/>
              <a:gd name="connsiteY3" fmla="*/ 695514 h 861673"/>
              <a:gd name="connsiteX4" fmla="*/ 1688991 w 1688991"/>
              <a:gd name="connsiteY4" fmla="*/ 847537 h 861673"/>
              <a:gd name="connsiteX0" fmla="*/ 0 w 1688991"/>
              <a:gd name="connsiteY0" fmla="*/ 844086 h 853990"/>
              <a:gd name="connsiteX1" fmla="*/ 468950 w 1688991"/>
              <a:gd name="connsiteY1" fmla="*/ 734150 h 853990"/>
              <a:gd name="connsiteX2" fmla="*/ 765164 w 1688991"/>
              <a:gd name="connsiteY2" fmla="*/ 55 h 853990"/>
              <a:gd name="connsiteX3" fmla="*/ 1125773 w 1688991"/>
              <a:gd name="connsiteY3" fmla="*/ 695514 h 853990"/>
              <a:gd name="connsiteX4" fmla="*/ 1688991 w 1688991"/>
              <a:gd name="connsiteY4" fmla="*/ 847537 h 853990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688991"/>
              <a:gd name="connsiteY0" fmla="*/ 844086 h 847882"/>
              <a:gd name="connsiteX1" fmla="*/ 468950 w 1688991"/>
              <a:gd name="connsiteY1" fmla="*/ 734150 h 847882"/>
              <a:gd name="connsiteX2" fmla="*/ 765164 w 1688991"/>
              <a:gd name="connsiteY2" fmla="*/ 55 h 847882"/>
              <a:gd name="connsiteX3" fmla="*/ 1125773 w 1688991"/>
              <a:gd name="connsiteY3" fmla="*/ 695514 h 847882"/>
              <a:gd name="connsiteX4" fmla="*/ 1688991 w 1688991"/>
              <a:gd name="connsiteY4" fmla="*/ 847537 h 847882"/>
              <a:gd name="connsiteX0" fmla="*/ 0 w 1594398"/>
              <a:gd name="connsiteY0" fmla="*/ 854596 h 854596"/>
              <a:gd name="connsiteX1" fmla="*/ 374357 w 1594398"/>
              <a:gd name="connsiteY1" fmla="*/ 734150 h 854596"/>
              <a:gd name="connsiteX2" fmla="*/ 670571 w 1594398"/>
              <a:gd name="connsiteY2" fmla="*/ 55 h 854596"/>
              <a:gd name="connsiteX3" fmla="*/ 1031180 w 1594398"/>
              <a:gd name="connsiteY3" fmla="*/ 695514 h 854596"/>
              <a:gd name="connsiteX4" fmla="*/ 1594398 w 1594398"/>
              <a:gd name="connsiteY4" fmla="*/ 847537 h 854596"/>
              <a:gd name="connsiteX0" fmla="*/ 0 w 1594398"/>
              <a:gd name="connsiteY0" fmla="*/ 851637 h 851637"/>
              <a:gd name="connsiteX1" fmla="*/ 374357 w 1594398"/>
              <a:gd name="connsiteY1" fmla="*/ 734150 h 851637"/>
              <a:gd name="connsiteX2" fmla="*/ 670571 w 1594398"/>
              <a:gd name="connsiteY2" fmla="*/ 55 h 851637"/>
              <a:gd name="connsiteX3" fmla="*/ 1031180 w 1594398"/>
              <a:gd name="connsiteY3" fmla="*/ 695514 h 851637"/>
              <a:gd name="connsiteX4" fmla="*/ 1594398 w 1594398"/>
              <a:gd name="connsiteY4" fmla="*/ 847537 h 851637"/>
              <a:gd name="connsiteX0" fmla="*/ 0 w 1591439"/>
              <a:gd name="connsiteY0" fmla="*/ 845719 h 847882"/>
              <a:gd name="connsiteX1" fmla="*/ 371398 w 1591439"/>
              <a:gd name="connsiteY1" fmla="*/ 734150 h 847882"/>
              <a:gd name="connsiteX2" fmla="*/ 667612 w 1591439"/>
              <a:gd name="connsiteY2" fmla="*/ 55 h 847882"/>
              <a:gd name="connsiteX3" fmla="*/ 1028221 w 1591439"/>
              <a:gd name="connsiteY3" fmla="*/ 695514 h 847882"/>
              <a:gd name="connsiteX4" fmla="*/ 1591439 w 1591439"/>
              <a:gd name="connsiteY4" fmla="*/ 847537 h 847882"/>
              <a:gd name="connsiteX0" fmla="*/ 0 w 1594398"/>
              <a:gd name="connsiteY0" fmla="*/ 848679 h 848809"/>
              <a:gd name="connsiteX1" fmla="*/ 374357 w 1594398"/>
              <a:gd name="connsiteY1" fmla="*/ 734150 h 848809"/>
              <a:gd name="connsiteX2" fmla="*/ 670571 w 1594398"/>
              <a:gd name="connsiteY2" fmla="*/ 55 h 848809"/>
              <a:gd name="connsiteX3" fmla="*/ 1031180 w 1594398"/>
              <a:gd name="connsiteY3" fmla="*/ 695514 h 848809"/>
              <a:gd name="connsiteX4" fmla="*/ 1594398 w 1594398"/>
              <a:gd name="connsiteY4" fmla="*/ 847537 h 848809"/>
              <a:gd name="connsiteX0" fmla="*/ 0 w 1594398"/>
              <a:gd name="connsiteY0" fmla="*/ 938447 h 941570"/>
              <a:gd name="connsiteX1" fmla="*/ 374357 w 1594398"/>
              <a:gd name="connsiteY1" fmla="*/ 823918 h 941570"/>
              <a:gd name="connsiteX2" fmla="*/ 677894 w 1594398"/>
              <a:gd name="connsiteY2" fmla="*/ 47 h 941570"/>
              <a:gd name="connsiteX3" fmla="*/ 1031180 w 1594398"/>
              <a:gd name="connsiteY3" fmla="*/ 785282 h 941570"/>
              <a:gd name="connsiteX4" fmla="*/ 1594398 w 1594398"/>
              <a:gd name="connsiteY4" fmla="*/ 937305 h 941570"/>
              <a:gd name="connsiteX0" fmla="*/ 0 w 1594398"/>
              <a:gd name="connsiteY0" fmla="*/ 938438 h 938438"/>
              <a:gd name="connsiteX1" fmla="*/ 484207 w 1594398"/>
              <a:gd name="connsiteY1" fmla="*/ 752088 h 938438"/>
              <a:gd name="connsiteX2" fmla="*/ 677894 w 1594398"/>
              <a:gd name="connsiteY2" fmla="*/ 38 h 938438"/>
              <a:gd name="connsiteX3" fmla="*/ 1031180 w 1594398"/>
              <a:gd name="connsiteY3" fmla="*/ 785273 h 938438"/>
              <a:gd name="connsiteX4" fmla="*/ 1594398 w 1594398"/>
              <a:gd name="connsiteY4" fmla="*/ 937296 h 938438"/>
              <a:gd name="connsiteX0" fmla="*/ 0 w 1594398"/>
              <a:gd name="connsiteY0" fmla="*/ 938416 h 938416"/>
              <a:gd name="connsiteX1" fmla="*/ 484207 w 1594398"/>
              <a:gd name="connsiteY1" fmla="*/ 752066 h 938416"/>
              <a:gd name="connsiteX2" fmla="*/ 677894 w 1594398"/>
              <a:gd name="connsiteY2" fmla="*/ 16 h 938416"/>
              <a:gd name="connsiteX3" fmla="*/ 892036 w 1594398"/>
              <a:gd name="connsiteY3" fmla="*/ 731385 h 938416"/>
              <a:gd name="connsiteX4" fmla="*/ 1594398 w 1594398"/>
              <a:gd name="connsiteY4" fmla="*/ 937274 h 938416"/>
              <a:gd name="connsiteX0" fmla="*/ 0 w 1594398"/>
              <a:gd name="connsiteY0" fmla="*/ 1105993 h 1105993"/>
              <a:gd name="connsiteX1" fmla="*/ 484207 w 1594398"/>
              <a:gd name="connsiteY1" fmla="*/ 919643 h 1105993"/>
              <a:gd name="connsiteX2" fmla="*/ 677894 w 1594398"/>
              <a:gd name="connsiteY2" fmla="*/ 11 h 1105993"/>
              <a:gd name="connsiteX3" fmla="*/ 892036 w 1594398"/>
              <a:gd name="connsiteY3" fmla="*/ 898962 h 1105993"/>
              <a:gd name="connsiteX4" fmla="*/ 1594398 w 1594398"/>
              <a:gd name="connsiteY4" fmla="*/ 1104851 h 1105993"/>
              <a:gd name="connsiteX0" fmla="*/ 0 w 1594398"/>
              <a:gd name="connsiteY0" fmla="*/ 1105989 h 1105989"/>
              <a:gd name="connsiteX1" fmla="*/ 484207 w 1594398"/>
              <a:gd name="connsiteY1" fmla="*/ 919639 h 1105989"/>
              <a:gd name="connsiteX2" fmla="*/ 677894 w 1594398"/>
              <a:gd name="connsiteY2" fmla="*/ 7 h 1105989"/>
              <a:gd name="connsiteX3" fmla="*/ 906683 w 1594398"/>
              <a:gd name="connsiteY3" fmla="*/ 934868 h 1105989"/>
              <a:gd name="connsiteX4" fmla="*/ 1594398 w 1594398"/>
              <a:gd name="connsiteY4" fmla="*/ 1104847 h 1105989"/>
              <a:gd name="connsiteX0" fmla="*/ 0 w 1594398"/>
              <a:gd name="connsiteY0" fmla="*/ 1106033 h 1112694"/>
              <a:gd name="connsiteX1" fmla="*/ 469559 w 1594398"/>
              <a:gd name="connsiteY1" fmla="*/ 979534 h 1112694"/>
              <a:gd name="connsiteX2" fmla="*/ 677894 w 1594398"/>
              <a:gd name="connsiteY2" fmla="*/ 51 h 1112694"/>
              <a:gd name="connsiteX3" fmla="*/ 906683 w 1594398"/>
              <a:gd name="connsiteY3" fmla="*/ 934912 h 1112694"/>
              <a:gd name="connsiteX4" fmla="*/ 1594398 w 1594398"/>
              <a:gd name="connsiteY4" fmla="*/ 1104891 h 1112694"/>
              <a:gd name="connsiteX0" fmla="*/ 0 w 1594398"/>
              <a:gd name="connsiteY0" fmla="*/ 1105988 h 1105988"/>
              <a:gd name="connsiteX1" fmla="*/ 498853 w 1594398"/>
              <a:gd name="connsiteY1" fmla="*/ 949564 h 1105988"/>
              <a:gd name="connsiteX2" fmla="*/ 677894 w 1594398"/>
              <a:gd name="connsiteY2" fmla="*/ 6 h 1105988"/>
              <a:gd name="connsiteX3" fmla="*/ 906683 w 1594398"/>
              <a:gd name="connsiteY3" fmla="*/ 934867 h 1105988"/>
              <a:gd name="connsiteX4" fmla="*/ 1594398 w 1594398"/>
              <a:gd name="connsiteY4" fmla="*/ 1104846 h 110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4398" h="1105988">
                <a:moveTo>
                  <a:pt x="0" y="1105988"/>
                </a:moveTo>
                <a:cubicBezTo>
                  <a:pt x="330005" y="1101551"/>
                  <a:pt x="385871" y="1133894"/>
                  <a:pt x="498853" y="949564"/>
                </a:cubicBezTo>
                <a:cubicBezTo>
                  <a:pt x="611835" y="765234"/>
                  <a:pt x="609922" y="2455"/>
                  <a:pt x="677894" y="6"/>
                </a:cubicBezTo>
                <a:cubicBezTo>
                  <a:pt x="745866" y="-2443"/>
                  <a:pt x="754283" y="788907"/>
                  <a:pt x="906683" y="934867"/>
                </a:cubicBezTo>
                <a:cubicBezTo>
                  <a:pt x="1059083" y="1080827"/>
                  <a:pt x="1160555" y="1107457"/>
                  <a:pt x="1594398" y="1104846"/>
                </a:cubicBezTo>
              </a:path>
            </a:pathLst>
          </a:custGeom>
          <a:solidFill>
            <a:srgbClr val="FFC000">
              <a:alpha val="40000"/>
            </a:srgbClr>
          </a:solidFill>
          <a:ln w="28575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kumimoji="0" lang="ja-JP" altLang="en-US" kern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970104" y="2545313"/>
            <a:ext cx="4801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/>
              <a:t>ゆらぎがガウス型でないと</a:t>
            </a:r>
            <a:endParaRPr kumimoji="1" lang="en-US" altLang="ja-JP" sz="2400" dirty="0" smtClean="0"/>
          </a:p>
          <a:p>
            <a:pPr algn="ctr"/>
            <a:r>
              <a:rPr lang="ja-JP" altLang="en-US" sz="2400" dirty="0" smtClean="0"/>
              <a:t>「高次ゆらぎ」が非ゼロとなる。</a:t>
            </a:r>
            <a:endParaRPr kumimoji="1" lang="ja-JP" altLang="en-US" sz="2400" dirty="0"/>
          </a:p>
        </p:txBody>
      </p:sp>
      <p:grpSp>
        <p:nvGrpSpPr>
          <p:cNvPr id="27" name="グループ化 26"/>
          <p:cNvGrpSpPr/>
          <p:nvPr/>
        </p:nvGrpSpPr>
        <p:grpSpPr>
          <a:xfrm>
            <a:off x="3016414" y="4420391"/>
            <a:ext cx="3344841" cy="1998273"/>
            <a:chOff x="2564844" y="4681376"/>
            <a:chExt cx="3344841" cy="1998273"/>
          </a:xfrm>
        </p:grpSpPr>
        <p:pic>
          <p:nvPicPr>
            <p:cNvPr id="28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2 \rangle&#10;=V\chi_2&#10;= \sigma^2&#10;\end{align*}&lt;/body&gt;&#10;  &lt;fcolor&gt;FFFFFFFF&lt;/fcolor&gt;&#10;  &lt;bcolor&gt;FFFFFFFF&lt;/bcolor&gt;&#10;  &lt;transparent&gt;True&lt;/transparent&gt;&#10;  &lt;resolution&gt;1800&lt;/resolution&gt;&#10;  &lt;imageh&gt;281&lt;/imageh&gt;&#10;  &lt;imagew&gt;1995&lt;/imagew&gt;&#10;  &lt;scale&gt;50&lt;/scale&gt;&#10;  &lt;cursor&gt;0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0048" y="4681376"/>
              <a:ext cx="2280285" cy="321183"/>
            </a:xfrm>
            <a:prstGeom prst="rect">
              <a:avLst/>
            </a:prstGeom>
          </p:spPr>
        </p:pic>
        <p:pic>
          <p:nvPicPr>
            <p:cNvPr id="29" name="TexTeXPicture" descr="&lt;?xml version=&quot;1.0&quot; encoding=&quot;utf-16&quot;?&gt;&#10;&lt;TeXTeX&gt;&#10;  &lt;preamble&gt;\documentclass{jarticle}&#10;\usepackage{amsmath}&#10;\pagestyle{empty}&lt;/preamble&gt;&#10;  &lt;body&gt;\begin{align*} &#10;S=\frac{ \langle \delta N^3 \rangle }{ \sigma^3 }&#10;\end{align*}&lt;/body&gt;&#10;  &lt;fcolor&gt;FFFFFFFF&lt;/fcolor&gt;&#10;  &lt;bcolor&gt;FFFFFFFF&lt;/bcolor&gt;&#10;  &lt;transparent&gt;True&lt;/transparent&gt;&#10;  &lt;resolution&gt;1800&lt;/resolution&gt;&#10;  &lt;imageh&gt;548&lt;/imageh&gt;&#10;  &lt;imagew&gt;1169&lt;/imagew&gt;&#10;  &lt;scale&gt;50&lt;/scale&gt;&#10;  &lt;cursor&gt;65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881" y="5239071"/>
              <a:ext cx="1336167" cy="626364"/>
            </a:xfrm>
            <a:prstGeom prst="rect">
              <a:avLst/>
            </a:prstGeom>
          </p:spPr>
        </p:pic>
        <p:pic>
          <p:nvPicPr>
  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\kappa &amp;amp;= \frac{ \langle \delta N^4 \rangle - 3\langle \delta N^2\rangle^2}{\chi_2\sigma^2} \end{align*}&lt;/body&gt;&#10;  &lt;fcolor&gt;FFFFFFFF&lt;/fcolor&gt;&#10;  &lt;bcolor&gt;FFFFFFFF&lt;/bcolor&gt;&#10;  &lt;transparent&gt;True&lt;/transparent&gt;&#10;  &lt;resolution&gt;1800&lt;/resolution&gt;&#10;  &lt;imageh&gt;598&lt;/imageh&gt;&#10;  &lt;imagew&gt;2339&lt;/imagew&gt;&#10;  &lt;scale&gt;50&lt;/scale&gt;&#10;  &lt;cursor&gt;33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6208" y="5996135"/>
              <a:ext cx="2673477" cy="683514"/>
            </a:xfrm>
            <a:prstGeom prst="rect">
              <a:avLst/>
            </a:prstGeom>
          </p:spPr>
        </p:pic>
        <p:sp>
          <p:nvSpPr>
            <p:cNvPr id="31" name="左中かっこ 30"/>
            <p:cNvSpPr/>
            <p:nvPr/>
          </p:nvSpPr>
          <p:spPr>
            <a:xfrm>
              <a:off x="2564844" y="4681376"/>
              <a:ext cx="402472" cy="1998273"/>
            </a:xfrm>
            <a:prstGeom prst="leftBrac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32" name="右矢印 31"/>
          <p:cNvSpPr/>
          <p:nvPr/>
        </p:nvSpPr>
        <p:spPr>
          <a:xfrm>
            <a:off x="2147388" y="4899529"/>
            <a:ext cx="734580" cy="1039996"/>
          </a:xfrm>
          <a:prstGeom prst="rightArrow">
            <a:avLst/>
          </a:prstGeom>
          <a:solidFill>
            <a:srgbClr val="AC956E"/>
          </a:solid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038988" y="5142785"/>
            <a:ext cx="1343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808DA9">
                    <a:lumMod val="60000"/>
                    <a:lumOff val="40000"/>
                  </a:srgbClr>
                </a:solidFill>
                <a:ea typeface="ＭＳ Ｐゴシック" panose="020B0600070205080204" pitchFamily="50" charset="-128"/>
              </a:rPr>
              <a:t>非ガウス</a:t>
            </a:r>
            <a:endParaRPr lang="ja-JP" altLang="en-US" sz="2400" dirty="0">
              <a:solidFill>
                <a:srgbClr val="808DA9">
                  <a:lumMod val="60000"/>
                  <a:lumOff val="40000"/>
                </a:srgbClr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34" name="下矢印 33"/>
          <p:cNvSpPr/>
          <p:nvPr/>
        </p:nvSpPr>
        <p:spPr>
          <a:xfrm>
            <a:off x="6519632" y="4915331"/>
            <a:ext cx="600222" cy="1134681"/>
          </a:xfrm>
          <a:prstGeom prst="downArrow">
            <a:avLst/>
          </a:prstGeom>
          <a:solidFill>
            <a:srgbClr val="808DA9"/>
          </a:solidFill>
          <a:ln w="12700" cap="flat" cmpd="sng" algn="ctr">
            <a:solidFill>
              <a:srgbClr val="808DA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35" name="直線コネクタ 34"/>
          <p:cNvCxnSpPr/>
          <p:nvPr/>
        </p:nvCxnSpPr>
        <p:spPr>
          <a:xfrm>
            <a:off x="5579382" y="4899529"/>
            <a:ext cx="2321861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/>
        </p:spPr>
      </p:cxnSp>
      <p:sp>
        <p:nvSpPr>
          <p:cNvPr id="36" name="テキスト ボックス 35"/>
          <p:cNvSpPr txBox="1"/>
          <p:nvPr/>
        </p:nvSpPr>
        <p:spPr>
          <a:xfrm>
            <a:off x="7030204" y="4374572"/>
            <a:ext cx="1035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808DA9">
                    <a:lumMod val="60000"/>
                    <a:lumOff val="40000"/>
                  </a:srgbClr>
                </a:solidFill>
                <a:ea typeface="ＭＳ Ｐゴシック" panose="020B0600070205080204" pitchFamily="50" charset="-128"/>
              </a:rPr>
              <a:t>ガウス</a:t>
            </a:r>
            <a:endParaRPr lang="ja-JP" altLang="en-US" sz="2400" dirty="0">
              <a:solidFill>
                <a:srgbClr val="808DA9">
                  <a:lumMod val="60000"/>
                  <a:lumOff val="40000"/>
                </a:srgbClr>
              </a:solidFill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836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32" grpId="0" animBg="1"/>
      <p:bldP spid="33" grpId="0"/>
      <p:bldP spid="34" grpId="0" animBg="1"/>
      <p:bldP spid="3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非ガウスゆらぎの観測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23" y="2405424"/>
            <a:ext cx="3463637" cy="399537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911413" y="1443799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/>
              <a:t>重イオン衝突実験では、</a:t>
            </a:r>
            <a:endParaRPr kumimoji="1" lang="en-US" altLang="ja-JP" sz="2400" dirty="0" smtClean="0"/>
          </a:p>
          <a:p>
            <a:pPr algn="ctr"/>
            <a:r>
              <a:rPr lang="ja-JP" altLang="en-US" sz="2400" dirty="0" smtClean="0"/>
              <a:t>非ガウスゆらぎが観測されている。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93410" y="3042593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３次ゆらぎ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93410" y="4576277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４次ゆらぎ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81511" y="5778859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 smtClean="0"/>
              <a:t>※</a:t>
            </a:r>
            <a:r>
              <a:rPr kumimoji="1" lang="ja-JP" altLang="en-US" sz="2400" dirty="0" smtClean="0"/>
              <a:t>非ガウスゆらぎの観測は</a:t>
            </a:r>
            <a:endParaRPr kumimoji="1" lang="en-US" altLang="ja-JP" sz="2400" dirty="0" smtClean="0"/>
          </a:p>
          <a:p>
            <a:pPr algn="r"/>
            <a:r>
              <a:rPr lang="ja-JP" altLang="en-US" sz="2400" dirty="0" smtClean="0"/>
              <a:t>物理学全体でも極めて稀</a:t>
            </a:r>
            <a:endParaRPr kumimoji="1" lang="ja-JP" altLang="en-US" sz="2400" dirty="0"/>
          </a:p>
        </p:txBody>
      </p:sp>
      <p:sp>
        <p:nvSpPr>
          <p:cNvPr id="9" name="右矢印 8"/>
          <p:cNvSpPr/>
          <p:nvPr/>
        </p:nvSpPr>
        <p:spPr>
          <a:xfrm flipH="1">
            <a:off x="4064168" y="3019626"/>
            <a:ext cx="64990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 flipH="1">
            <a:off x="4064167" y="4564794"/>
            <a:ext cx="64990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144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非ガウスゆらぎの特徴１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4780238" y="1884799"/>
            <a:ext cx="3478220" cy="1854200"/>
          </a:xfrm>
          <a:prstGeom prst="rect">
            <a:avLst/>
          </a:prstGeom>
          <a:gradFill>
            <a:gsLst>
              <a:gs pos="0">
                <a:srgbClr val="FFCCCC"/>
              </a:gs>
              <a:gs pos="100000">
                <a:srgbClr val="FF7C80"/>
              </a:gs>
            </a:gsLst>
            <a:lin ang="1800000" scaled="0"/>
          </a:gradFill>
          <a:ln w="25400" cap="flat" cmpd="sng" algn="ctr">
            <a:noFill/>
            <a:prstDash val="solid"/>
          </a:ln>
          <a:effectLst>
            <a:softEdge rad="508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6468449" y="347152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7340588" y="355947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7600557" y="335005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5300420" y="334347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7484604" y="252426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5633143" y="281189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5987127" y="261927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5192420" y="228386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7196548" y="3134052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6019759" y="324205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7906557" y="213513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5693769" y="339747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7708557" y="279260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6601181" y="299605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6420681" y="247633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4976396" y="260404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6710840" y="262175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6672426" y="221436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5580990" y="210116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7153302" y="273860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8018628" y="2567753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7906557" y="3463985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5023532" y="2047166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6201878" y="2895744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4969532" y="3462649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6872548" y="351512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6234997" y="1955673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6242800" y="219449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5468380" y="255458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7340588" y="219083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5900428" y="2398535"/>
            <a:ext cx="1150392" cy="786639"/>
          </a:xfrm>
          <a:prstGeom prst="rect">
            <a:avLst/>
          </a:prstGeom>
          <a:noFill/>
          <a:ln w="25400" cap="flat" cmpd="sng" algn="ctr">
            <a:solidFill>
              <a:srgbClr val="C0504D">
                <a:lumMod val="75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646012" y="1884799"/>
            <a:ext cx="3478220" cy="1854200"/>
          </a:xfrm>
          <a:prstGeom prst="rect">
            <a:avLst/>
          </a:prstGeom>
          <a:gradFill>
            <a:gsLst>
              <a:gs pos="0">
                <a:srgbClr val="CCECFF"/>
              </a:gs>
              <a:gs pos="100000">
                <a:srgbClr val="99CCFF"/>
              </a:gs>
            </a:gsLst>
            <a:lin ang="3000000" scaled="0"/>
          </a:gradFill>
          <a:ln w="25400" cap="flat" cmpd="sng" algn="ctr">
            <a:noFill/>
            <a:prstDash val="solid"/>
          </a:ln>
          <a:effectLst>
            <a:softEdge rad="508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1938839" y="343295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3616931" y="336333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3108041" y="266109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1454237" y="307203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3162041" y="276302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1389093" y="2970191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2553834" y="208385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1112035" y="217823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3498099" y="330933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957474" y="328228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3651633" y="211756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910100" y="317428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3216041" y="2636877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0" name="円/楕円 49"/>
          <p:cNvSpPr/>
          <p:nvPr/>
        </p:nvSpPr>
        <p:spPr>
          <a:xfrm>
            <a:off x="2050129" y="349363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1" name="円/楕円 50"/>
          <p:cNvSpPr/>
          <p:nvPr/>
        </p:nvSpPr>
        <p:spPr>
          <a:xfrm>
            <a:off x="2417060" y="207479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" name="円/楕円 51"/>
          <p:cNvSpPr/>
          <p:nvPr/>
        </p:nvSpPr>
        <p:spPr>
          <a:xfrm>
            <a:off x="1113653" y="231794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" name="円/楕円 52"/>
          <p:cNvSpPr/>
          <p:nvPr/>
        </p:nvSpPr>
        <p:spPr>
          <a:xfrm>
            <a:off x="2488030" y="213898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" name="円/楕円 53"/>
          <p:cNvSpPr/>
          <p:nvPr/>
        </p:nvSpPr>
        <p:spPr>
          <a:xfrm>
            <a:off x="2062461" y="265244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" name="円/楕円 54"/>
          <p:cNvSpPr/>
          <p:nvPr/>
        </p:nvSpPr>
        <p:spPr>
          <a:xfrm>
            <a:off x="2582016" y="2836902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" name="円/楕円 55"/>
          <p:cNvSpPr/>
          <p:nvPr/>
        </p:nvSpPr>
        <p:spPr>
          <a:xfrm>
            <a:off x="2506790" y="294490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7" name="円/楕円 56"/>
          <p:cNvSpPr/>
          <p:nvPr/>
        </p:nvSpPr>
        <p:spPr>
          <a:xfrm>
            <a:off x="3705633" y="225079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8" name="円/楕円 57"/>
          <p:cNvSpPr/>
          <p:nvPr/>
        </p:nvSpPr>
        <p:spPr>
          <a:xfrm>
            <a:off x="3604683" y="325533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9" name="円/楕円 58"/>
          <p:cNvSpPr/>
          <p:nvPr/>
        </p:nvSpPr>
        <p:spPr>
          <a:xfrm>
            <a:off x="1346237" y="306437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0" name="円/楕円 59"/>
          <p:cNvSpPr/>
          <p:nvPr/>
        </p:nvSpPr>
        <p:spPr>
          <a:xfrm>
            <a:off x="2474161" y="2825986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1" name="円/楕円 60"/>
          <p:cNvSpPr/>
          <p:nvPr/>
        </p:nvSpPr>
        <p:spPr>
          <a:xfrm>
            <a:off x="847911" y="327827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2" name="円/楕円 61"/>
          <p:cNvSpPr/>
          <p:nvPr/>
        </p:nvSpPr>
        <p:spPr>
          <a:xfrm>
            <a:off x="2045988" y="337895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3" name="円/楕円 62"/>
          <p:cNvSpPr/>
          <p:nvPr/>
        </p:nvSpPr>
        <p:spPr>
          <a:xfrm>
            <a:off x="1991590" y="259844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4" name="円/楕円 63"/>
          <p:cNvSpPr/>
          <p:nvPr/>
        </p:nvSpPr>
        <p:spPr>
          <a:xfrm>
            <a:off x="2005316" y="272926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5" name="円/楕円 64"/>
          <p:cNvSpPr/>
          <p:nvPr/>
        </p:nvSpPr>
        <p:spPr>
          <a:xfrm>
            <a:off x="1221653" y="226848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6" name="円/楕円 65"/>
          <p:cNvSpPr/>
          <p:nvPr/>
        </p:nvSpPr>
        <p:spPr>
          <a:xfrm>
            <a:off x="3580939" y="222556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ysClr val="windowText" lastClr="000000">
                <a:alpha val="40000"/>
              </a:sys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7" name="円/楕円 66"/>
          <p:cNvSpPr/>
          <p:nvPr/>
        </p:nvSpPr>
        <p:spPr>
          <a:xfrm>
            <a:off x="3550300" y="2082815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8" name="円/楕円 67"/>
          <p:cNvSpPr/>
          <p:nvPr/>
        </p:nvSpPr>
        <p:spPr>
          <a:xfrm>
            <a:off x="1906188" y="2550903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9" name="円/楕円 68"/>
          <p:cNvSpPr/>
          <p:nvPr/>
        </p:nvSpPr>
        <p:spPr>
          <a:xfrm>
            <a:off x="2374204" y="1985934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0" name="円/楕円 69"/>
          <p:cNvSpPr/>
          <p:nvPr/>
        </p:nvSpPr>
        <p:spPr>
          <a:xfrm>
            <a:off x="1906188" y="3324959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1" name="円/楕円 70"/>
          <p:cNvSpPr/>
          <p:nvPr/>
        </p:nvSpPr>
        <p:spPr>
          <a:xfrm>
            <a:off x="2410244" y="2754150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2" name="円/楕円 71"/>
          <p:cNvSpPr/>
          <p:nvPr/>
        </p:nvSpPr>
        <p:spPr>
          <a:xfrm>
            <a:off x="3454931" y="3182968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3" name="円/楕円 72"/>
          <p:cNvSpPr/>
          <p:nvPr/>
        </p:nvSpPr>
        <p:spPr>
          <a:xfrm>
            <a:off x="802100" y="3126967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" name="円/楕円 73"/>
          <p:cNvSpPr/>
          <p:nvPr/>
        </p:nvSpPr>
        <p:spPr>
          <a:xfrm>
            <a:off x="3047129" y="2572800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1294084" y="2910943"/>
            <a:ext cx="324000" cy="324000"/>
          </a:xfrm>
          <a:prstGeom prst="ellipse">
            <a:avLst/>
          </a:prstGeom>
          <a:solidFill>
            <a:srgbClr val="9BBB59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9BBB59">
                <a:lumMod val="75000"/>
              </a:srgbClr>
            </a:solidFill>
            <a:prstDash val="dash"/>
          </a:ln>
          <a:effectLst>
            <a:glow rad="63500">
              <a:srgbClr val="9BBB59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6" name="円/楕円 75"/>
          <p:cNvSpPr/>
          <p:nvPr/>
        </p:nvSpPr>
        <p:spPr>
          <a:xfrm>
            <a:off x="1042092" y="2136240"/>
            <a:ext cx="324000" cy="324000"/>
          </a:xfrm>
          <a:prstGeom prst="ellipse">
            <a:avLst/>
          </a:prstGeom>
          <a:solidFill>
            <a:srgbClr val="F79646">
              <a:lumMod val="40000"/>
              <a:lumOff val="60000"/>
              <a:alpha val="10000"/>
            </a:srgbClr>
          </a:solidFill>
          <a:ln w="19050" cap="flat" cmpd="sng" algn="ctr">
            <a:solidFill>
              <a:srgbClr val="F79646">
                <a:lumMod val="75000"/>
              </a:srgbClr>
            </a:solidFill>
            <a:prstDash val="dash"/>
          </a:ln>
          <a:effectLst>
            <a:glow rad="63500">
              <a:srgbClr val="F79646">
                <a:satMod val="175000"/>
                <a:alpha val="3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7" name="正方形/長方形 76"/>
          <p:cNvSpPr/>
          <p:nvPr/>
        </p:nvSpPr>
        <p:spPr>
          <a:xfrm>
            <a:off x="1798140" y="2370847"/>
            <a:ext cx="1150392" cy="786639"/>
          </a:xfrm>
          <a:prstGeom prst="rect">
            <a:avLst/>
          </a:prstGeom>
          <a:noFill/>
          <a:ln w="25400" cap="flat" cmpd="sng" algn="ctr">
            <a:solidFill>
              <a:srgbClr val="4F81BD">
                <a:lumMod val="50000"/>
              </a:srgb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1400237" y="1365976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ハドロン相</a:t>
            </a:r>
            <a:endParaRPr kumimoji="1" lang="ja-JP" altLang="en-US" sz="2800" dirty="0">
              <a:solidFill>
                <a:schemeClr val="accent4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5924341" y="1365976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>
                <a:solidFill>
                  <a:srgbClr val="FFCCCC"/>
                </a:solidFill>
                <a:latin typeface="Calibri" panose="020F0502020204030204" pitchFamily="34" charset="0"/>
              </a:rPr>
              <a:t>ＱＧ</a:t>
            </a:r>
            <a:r>
              <a:rPr lang="ja-JP" altLang="en-US" sz="2800" dirty="0">
                <a:solidFill>
                  <a:srgbClr val="FFCCCC"/>
                </a:solidFill>
                <a:latin typeface="Calibri" panose="020F0502020204030204" pitchFamily="34" charset="0"/>
              </a:rPr>
              <a:t>Ｐ</a:t>
            </a:r>
            <a:endParaRPr kumimoji="1" lang="ja-JP" altLang="en-US" sz="2800" dirty="0">
              <a:solidFill>
                <a:srgbClr val="FFCCCC"/>
              </a:solidFill>
              <a:latin typeface="Calibri" panose="020F0502020204030204" pitchFamily="34" charset="0"/>
            </a:endParaRPr>
          </a:p>
        </p:txBody>
      </p:sp>
      <p:pic>
        <p:nvPicPr>
          <p:cNvPr id="80" name="TexTeXPicture" descr="&lt;?xml version=&quot;1.0&quot; encoding=&quot;utf-16&quot;?&gt;&#10;&lt;TeXTeX&gt;&#10;  &lt;preamble&gt;\documentclass{jarticle}&#10;\usepackage{amsmath}&#10;\pagestyle{empty}&lt;/preamble&gt;&#10;  &lt;body&gt;\begin{align*} &#10;|q_B|=1/3 ,~&#10;|q_Q|=1/3,2/3&#10;\end{align*}&lt;/body&gt;&#10;  &lt;fcolor&gt;FFFFFFFF&lt;/fcolor&gt;&#10;  &lt;bcolor&gt;FFFFFFFF&lt;/bcolor&gt;&#10;  &lt;transparent&gt;True&lt;/transparent&gt;&#10;  &lt;resolution&gt;1800&lt;/resolution&gt;&#10;  &lt;imageh&gt;259&lt;/imageh&gt;&#10;  &lt;imagew&gt;2890&lt;/imagew&gt;&#10;  &lt;scale&gt;50&lt;/scale&gt;&#10;  &lt;cursor&gt;16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549" y="3921975"/>
            <a:ext cx="3599555" cy="322589"/>
          </a:xfrm>
          <a:prstGeom prst="rect">
            <a:avLst/>
          </a:prstGeom>
        </p:spPr>
      </p:pic>
      <p:pic>
        <p:nvPicPr>
          <p:cNvPr id="81" name="TexTeXPicture" descr="&lt;?xml version=&quot;1.0&quot; encoding=&quot;utf-16&quot;?&gt;&#10;&lt;TeXTeX&gt;&#10;  &lt;preamble&gt;\documentclass{jarticle}&#10;\usepackage{amsmath}&#10;\pagestyle{empty}&lt;/preamble&gt;&#10;  &lt;body&gt;\begin{align*} &#10;|q_B|=0,1,~&#10;|q_Q|=0,1&#10;\end{align*}&lt;/body&gt;&#10;  &lt;fcolor&gt;FFFFFFFF&lt;/fcolor&gt;&#10;  &lt;bcolor&gt;FFFFFFFF&lt;/bcolor&gt;&#10;  &lt;transparent&gt;True&lt;/transparent&gt;&#10;  &lt;resolution&gt;1800&lt;/resolution&gt;&#10;  &lt;imageh&gt;259&lt;/imageh&gt;&#10;  &lt;imagew&gt;2367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40" y="3922919"/>
            <a:ext cx="2930867" cy="320699"/>
          </a:xfrm>
          <a:prstGeom prst="rect">
            <a:avLst/>
          </a:prstGeom>
        </p:spPr>
      </p:pic>
      <p:sp>
        <p:nvSpPr>
          <p:cNvPr id="82" name="テキスト ボックス 81"/>
          <p:cNvSpPr txBox="1"/>
          <p:nvPr/>
        </p:nvSpPr>
        <p:spPr>
          <a:xfrm>
            <a:off x="975897" y="4762516"/>
            <a:ext cx="7263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/>
              <a:t>ＱＧＰでは、基本自由度が運ぶ電荷の量が減少する</a:t>
            </a:r>
            <a:endParaRPr kumimoji="1" lang="ja-JP" altLang="en-US" sz="2400" dirty="0"/>
          </a:p>
        </p:txBody>
      </p:sp>
      <p:sp>
        <p:nvSpPr>
          <p:cNvPr id="83" name="下矢印 82"/>
          <p:cNvSpPr/>
          <p:nvPr/>
        </p:nvSpPr>
        <p:spPr>
          <a:xfrm>
            <a:off x="3944202" y="5313894"/>
            <a:ext cx="1224719" cy="36823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1618084" y="5767015"/>
            <a:ext cx="54168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/>
              <a:t>非ガウスゆらぎは</a:t>
            </a:r>
            <a:r>
              <a:rPr kumimoji="1" lang="ja-JP" altLang="en-US" sz="2400" dirty="0" smtClean="0"/>
              <a:t>、ガウスゆらぎより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より</a:t>
            </a:r>
            <a:r>
              <a:rPr kumimoji="1" lang="ja-JP" altLang="en-US" sz="2400" dirty="0" smtClean="0"/>
              <a:t>顕著に減少する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2242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438913" y="2322576"/>
            <a:ext cx="3943893" cy="3630168"/>
          </a:xfrm>
          <a:prstGeom prst="roundRect">
            <a:avLst>
              <a:gd name="adj" fmla="val 1414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非ガウスゆらぎの特徴２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922" y="1102886"/>
            <a:ext cx="3833078" cy="283494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96543" y="1477587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ＱＣＤ臨界点探索の切り札</a:t>
            </a:r>
            <a:endParaRPr kumimoji="1" lang="ja-JP" altLang="en-US" sz="2800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7"/>
          <a:stretch>
            <a:fillRect/>
          </a:stretch>
        </p:blipFill>
        <p:spPr bwMode="auto">
          <a:xfrm>
            <a:off x="5110255" y="3937833"/>
            <a:ext cx="3796001" cy="269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langle \delta N^3 \rangle &#10;= T \frac{\partial  \langle \delta N^2 \rangle }{ \partial \mu}&#10;\end{align*}&lt;/body&gt;&#10;  &lt;fcolor&gt;FFFFFFFF&lt;/fcolor&gt;&#10;  &lt;bcolor&gt;FFFFFFFF&lt;/bcolor&gt;&#10;  &lt;transparent&gt;True&lt;/transparent&gt;&#10;  &lt;resolution&gt;1800&lt;/resolution&gt;&#10;  &lt;imageh&gt;595&lt;/imageh&gt;&#10;  &lt;imagew&gt;1968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04" y="3096437"/>
            <a:ext cx="2704417" cy="817648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762523" y="2636469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３次ゆらぎ</a:t>
            </a:r>
            <a:endParaRPr kumimoji="1" lang="ja-JP" altLang="en-US" sz="2400" dirty="0"/>
          </a:p>
        </p:txBody>
      </p:sp>
      <p:sp>
        <p:nvSpPr>
          <p:cNvPr id="12" name="右矢印 11"/>
          <p:cNvSpPr/>
          <p:nvPr/>
        </p:nvSpPr>
        <p:spPr>
          <a:xfrm rot="5400000">
            <a:off x="2287606" y="3776670"/>
            <a:ext cx="453363" cy="119476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04700" y="4753219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/>
              <a:t>二次ゆらぎのピークで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符号を変える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3461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" t="15147" r="6668" b="11482"/>
          <a:stretch>
            <a:fillRect/>
          </a:stretch>
        </p:blipFill>
        <p:spPr bwMode="auto">
          <a:xfrm>
            <a:off x="0" y="989013"/>
            <a:ext cx="9144000" cy="496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62116" y="4935793"/>
            <a:ext cx="66479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３次ゆらぎの符号変化の観測は、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ＱＣＤ臨界点の存在の著しく強い証拠となる。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28592" y="6150667"/>
            <a:ext cx="2813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浅川、江尻、</a:t>
            </a:r>
            <a:r>
              <a:rPr kumimoji="1" lang="ja-JP" altLang="en-US" sz="2000" dirty="0" smtClean="0"/>
              <a:t>北沢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2009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7292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3841907" y="5437239"/>
            <a:ext cx="5193699" cy="133438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現実</a:t>
            </a:r>
            <a:r>
              <a:rPr lang="ja-JP" altLang="en-US" dirty="0" smtClean="0"/>
              <a:t>は</a:t>
            </a:r>
            <a:r>
              <a:rPr lang="en-US" altLang="ja-JP" dirty="0" smtClean="0"/>
              <a:t>‥‥</a:t>
            </a:r>
            <a:br>
              <a:rPr lang="en-US" altLang="ja-JP" dirty="0" smtClean="0"/>
            </a:b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10" y="1691322"/>
            <a:ext cx="3463637" cy="399537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506597" y="2328491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３次ゆらぎ</a:t>
            </a:r>
            <a:endParaRPr kumimoji="1" lang="ja-JP" altLang="en-US" sz="2400" dirty="0"/>
          </a:p>
        </p:txBody>
      </p:sp>
      <p:sp>
        <p:nvSpPr>
          <p:cNvPr id="7" name="右矢印 6"/>
          <p:cNvSpPr/>
          <p:nvPr/>
        </p:nvSpPr>
        <p:spPr>
          <a:xfrm flipH="1">
            <a:off x="3877355" y="2305524"/>
            <a:ext cx="64990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19716" y="3903406"/>
            <a:ext cx="4801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符号の変化は起こっていないが、</a:t>
            </a:r>
            <a:endParaRPr kumimoji="1" lang="en-US" altLang="ja-JP" sz="2400" dirty="0" smtClean="0"/>
          </a:p>
          <a:p>
            <a:r>
              <a:rPr lang="ja-JP" altLang="en-US" sz="2400" dirty="0"/>
              <a:t>減少</a:t>
            </a:r>
            <a:r>
              <a:rPr lang="ja-JP" altLang="en-US" sz="2400" dirty="0" smtClean="0"/>
              <a:t>は見られている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26515" y="5540512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実験解析の問題点：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陽子数ゆらぎと核子数ゆらぎの混同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727268" y="6371509"/>
            <a:ext cx="2242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北沢、浅川、</a:t>
            </a:r>
            <a:r>
              <a:rPr kumimoji="1" lang="en-US" altLang="ja-JP" sz="2000" dirty="0" smtClean="0"/>
              <a:t>2012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786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Nucleon isospin and a coin</a:t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1835696" y="2037081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6218312" y="2037081"/>
            <a:ext cx="792088" cy="762556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左中かっこ 7"/>
          <p:cNvSpPr/>
          <p:nvPr/>
        </p:nvSpPr>
        <p:spPr>
          <a:xfrm rot="5400000">
            <a:off x="1907704" y="1749049"/>
            <a:ext cx="648072" cy="324036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805590" y="3909289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2843808" y="3909289"/>
            <a:ext cx="792088" cy="792088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FFEBFA"/>
              </a:gs>
            </a:gsLst>
            <a:lin ang="14400000" scaled="0"/>
            <a:tileRect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15352" y="2181097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ja-JP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09113" y="403229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ja-JP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47331" y="402488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ja-JP" altLang="en-US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左中かっこ 13"/>
          <p:cNvSpPr/>
          <p:nvPr/>
        </p:nvSpPr>
        <p:spPr>
          <a:xfrm rot="5400000">
            <a:off x="6290320" y="1749049"/>
            <a:ext cx="648072" cy="324036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960200" y="6362528"/>
            <a:ext cx="2121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MK, Asakawa,2012</a:t>
            </a:r>
            <a:endParaRPr lang="ja-JP" altLang="en-US" sz="2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63159" y="5165411"/>
            <a:ext cx="2445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Nucleon has</a:t>
            </a:r>
          </a:p>
          <a:p>
            <a:pPr algn="ctr"/>
            <a:r>
              <a:rPr lang="en-US" altLang="ja-JP" sz="2400" dirty="0" smtClean="0"/>
              <a:t>two </a:t>
            </a:r>
            <a:r>
              <a:rPr lang="en-US" altLang="ja-JP" sz="2400" dirty="0" err="1" smtClean="0"/>
              <a:t>isospin</a:t>
            </a:r>
            <a:r>
              <a:rPr lang="en-US" altLang="ja-JP" sz="2400" dirty="0" smtClean="0"/>
              <a:t> states.</a:t>
            </a:r>
            <a:endParaRPr kumimoji="1" lang="ja-JP" altLang="en-US" sz="24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282208" y="5290300"/>
            <a:ext cx="273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 coin has two sides.</a:t>
            </a:r>
            <a:endParaRPr kumimoji="1" lang="ja-JP" altLang="en-US" sz="2400" dirty="0"/>
          </a:p>
        </p:txBody>
      </p:sp>
      <p:pic>
        <p:nvPicPr>
          <p:cNvPr id="2050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>
            <a:off x="5185560" y="3943106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ドイツの国章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>
            <a:off x="7175243" y="3938821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6157243" y="1630506"/>
            <a:ext cx="91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 coin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2218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角丸四角形 92"/>
          <p:cNvSpPr/>
          <p:nvPr/>
        </p:nvSpPr>
        <p:spPr>
          <a:xfrm>
            <a:off x="924910" y="1203397"/>
            <a:ext cx="2333297" cy="2632879"/>
          </a:xfrm>
          <a:prstGeom prst="roundRect">
            <a:avLst>
              <a:gd name="adj" fmla="val 8559"/>
            </a:avLst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Slot Machine Analogy</a:t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7" b="10450"/>
          <a:stretch/>
        </p:blipFill>
        <p:spPr bwMode="auto">
          <a:xfrm>
            <a:off x="1072660" y="1288575"/>
            <a:ext cx="2076821" cy="239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円/楕円 76"/>
          <p:cNvSpPr/>
          <p:nvPr/>
        </p:nvSpPr>
        <p:spPr>
          <a:xfrm>
            <a:off x="6588224" y="690955"/>
            <a:ext cx="489653" cy="457934"/>
          </a:xfrm>
          <a:prstGeom prst="ellipse">
            <a:avLst/>
          </a:prstGeom>
          <a:gradFill flip="none"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5400000" scaled="0"/>
            <a:tileRect r="-100000" b="-100000"/>
          </a:gradFill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7116282" y="574438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>
                <a:latin typeface="Arial"/>
              </a:rPr>
              <a:t>=     +</a:t>
            </a:r>
            <a:endParaRPr lang="ja-JP" altLang="en-US" sz="3600" dirty="0">
              <a:latin typeface="Arial"/>
            </a:endParaRPr>
          </a:p>
        </p:txBody>
      </p:sp>
      <p:pic>
        <p:nvPicPr>
          <p:cNvPr id="89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>
            <a:off x="7561454" y="683153"/>
            <a:ext cx="504860" cy="50040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>
            <a:off x="8430305" y="686769"/>
            <a:ext cx="515351" cy="516628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18408355">
            <a:off x="675683" y="4916581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>
            <a:off x="1991570" y="4447946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>
            <a:off x="1842204" y="4929291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 rot="13544518">
            <a:off x="1864123" y="5291043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7783202">
            <a:off x="2310895" y="5670688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 rot="7219991">
            <a:off x="2527403" y="4970386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13705210">
            <a:off x="1343591" y="4190218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 rot="18044006">
            <a:off x="1293131" y="4910693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20134793">
            <a:off x="1234925" y="5715732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 rot="12548359">
            <a:off x="598896" y="5608347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5127018">
            <a:off x="2615439" y="4222187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 rot="15232448">
            <a:off x="639073" y="4173560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537744" y="4132728"/>
            <a:ext cx="3052259" cy="24921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rgbClr val="0F0F1E">
                  <a:alpha val="0"/>
                </a:srgbClr>
              </a:gs>
              <a:gs pos="83000">
                <a:srgbClr val="0F0F1E"/>
              </a:gs>
              <a:gs pos="100000">
                <a:srgbClr val="0F0F1E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グループ化 9"/>
          <p:cNvGrpSpPr/>
          <p:nvPr/>
        </p:nvGrpSpPr>
        <p:grpSpPr>
          <a:xfrm>
            <a:off x="4644008" y="1408425"/>
            <a:ext cx="3678271" cy="2234547"/>
            <a:chOff x="4644008" y="1408425"/>
            <a:chExt cx="3678271" cy="2234547"/>
          </a:xfrm>
        </p:grpSpPr>
        <p:sp>
          <p:nvSpPr>
            <p:cNvPr id="48" name="正方形/長方形 47"/>
            <p:cNvSpPr/>
            <p:nvPr/>
          </p:nvSpPr>
          <p:spPr>
            <a:xfrm>
              <a:off x="5387167" y="2416534"/>
              <a:ext cx="144016" cy="79208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5531183" y="3010600"/>
              <a:ext cx="144016" cy="198022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5675199" y="2812578"/>
              <a:ext cx="144016" cy="39604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5819215" y="2488542"/>
              <a:ext cx="144016" cy="72008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5963230" y="2416534"/>
              <a:ext cx="144017" cy="79208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6107247" y="2200510"/>
              <a:ext cx="144016" cy="1008112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6251263" y="2056494"/>
              <a:ext cx="144016" cy="115212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6395279" y="2056494"/>
              <a:ext cx="144016" cy="115212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6539295" y="2272518"/>
              <a:ext cx="144016" cy="936104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6683311" y="2416534"/>
              <a:ext cx="144016" cy="79208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6827327" y="2488542"/>
              <a:ext cx="144016" cy="72008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6971343" y="2668562"/>
              <a:ext cx="144016" cy="54006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7115359" y="2920590"/>
              <a:ext cx="144016" cy="288032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1" name="正方形/長方形 60"/>
            <p:cNvSpPr/>
            <p:nvPr/>
          </p:nvSpPr>
          <p:spPr>
            <a:xfrm>
              <a:off x="7259375" y="3017596"/>
              <a:ext cx="144016" cy="191025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cxnSp>
          <p:nvCxnSpPr>
            <p:cNvPr id="85" name="直線矢印コネクタ 84"/>
            <p:cNvCxnSpPr/>
            <p:nvPr/>
          </p:nvCxnSpPr>
          <p:spPr>
            <a:xfrm flipV="1">
              <a:off x="5387167" y="1840470"/>
              <a:ext cx="0" cy="165618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6" name="直線矢印コネクタ 85"/>
            <p:cNvCxnSpPr/>
            <p:nvPr/>
          </p:nvCxnSpPr>
          <p:spPr>
            <a:xfrm>
              <a:off x="5171143" y="3208622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tailEnd type="arrow"/>
            </a:ln>
            <a:effectLst/>
          </p:spPr>
        </p:cxnSp>
        <p:pic>
          <p:nvPicPr>
  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P_{\rm tot}(N)&#10;\end{align*}&lt;/body&gt;&#10;  &lt;fcolor&gt;FFFFFFFF&lt;/fcolor&gt;&#10;  &lt;bcolor&gt;FFFFFFFF&lt;/bcolor&gt;&#10;  &lt;transparent&gt;True&lt;/transparent&gt;&#10;  &lt;resolution&gt;1800&lt;/resolution&gt;&#10;  &lt;imageh&gt;249&lt;/imageh&gt;&#10;  &lt;imagew&gt;813&lt;/imagew&gt;&#10;  &lt;scale&gt;50&lt;/scale&gt;&#10;  &lt;cursor&gt;29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1408425"/>
              <a:ext cx="1268414" cy="388481"/>
            </a:xfrm>
            <a:prstGeom prst="rect">
              <a:avLst/>
            </a:prstGeom>
          </p:spPr>
        </p:pic>
        <p:pic>
          <p:nvPicPr>
  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N_{\rm tot}&#10;\end{align*}&lt;/body&gt;&#10;  &lt;fcolor&gt;FFFFFFFF&lt;/fcolor&gt;&#10;  &lt;bcolor&gt;FFFFFFFF&lt;/bcolor&gt;&#10;  &lt;transparent&gt;True&lt;/transparent&gt;&#10;  &lt;resolution&gt;1800&lt;/resolution&gt;&#10;  &lt;imageh&gt;209&lt;/imageh&gt;&#10;  &lt;imagew&gt;432&lt;/imagew&gt;&#10;  &lt;scale&gt;50&lt;/scale&gt;&#10;  &lt;cursor&gt;26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7029" y="3335640"/>
              <a:ext cx="635250" cy="307332"/>
            </a:xfrm>
            <a:prstGeom prst="rect">
              <a:avLst/>
            </a:prstGeom>
          </p:spPr>
        </p:pic>
      </p:grpSp>
      <p:grpSp>
        <p:nvGrpSpPr>
          <p:cNvPr id="9" name="グループ化 8"/>
          <p:cNvGrpSpPr/>
          <p:nvPr/>
        </p:nvGrpSpPr>
        <p:grpSpPr>
          <a:xfrm>
            <a:off x="4648048" y="4132728"/>
            <a:ext cx="3828632" cy="2327345"/>
            <a:chOff x="4648048" y="4132728"/>
            <a:chExt cx="3828632" cy="2327345"/>
          </a:xfrm>
        </p:grpSpPr>
        <p:sp>
          <p:nvSpPr>
            <p:cNvPr id="64" name="正方形/長方形 63"/>
            <p:cNvSpPr/>
            <p:nvPr/>
          </p:nvSpPr>
          <p:spPr>
            <a:xfrm>
              <a:off x="5402388" y="5237911"/>
              <a:ext cx="144016" cy="79208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5" name="正方形/長方形 64"/>
            <p:cNvSpPr/>
            <p:nvPr/>
          </p:nvSpPr>
          <p:spPr>
            <a:xfrm>
              <a:off x="5549579" y="5669959"/>
              <a:ext cx="144016" cy="36004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6" name="正方形/長方形 65"/>
            <p:cNvSpPr/>
            <p:nvPr/>
          </p:nvSpPr>
          <p:spPr>
            <a:xfrm>
              <a:off x="5693922" y="5484465"/>
              <a:ext cx="128795" cy="54006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7" name="正方形/長方形 66"/>
            <p:cNvSpPr/>
            <p:nvPr/>
          </p:nvSpPr>
          <p:spPr>
            <a:xfrm>
              <a:off x="5819215" y="5320341"/>
              <a:ext cx="144016" cy="72008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8" name="正方形/長方形 67"/>
            <p:cNvSpPr/>
            <p:nvPr/>
          </p:nvSpPr>
          <p:spPr>
            <a:xfrm>
              <a:off x="5963230" y="5237911"/>
              <a:ext cx="144016" cy="79208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69" name="正方形/長方形 68"/>
            <p:cNvSpPr/>
            <p:nvPr/>
          </p:nvSpPr>
          <p:spPr>
            <a:xfrm>
              <a:off x="6112993" y="5489939"/>
              <a:ext cx="128795" cy="54006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6240915" y="5320341"/>
              <a:ext cx="144016" cy="72008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1" name="正方形/長方形 70"/>
            <p:cNvSpPr/>
            <p:nvPr/>
          </p:nvSpPr>
          <p:spPr>
            <a:xfrm>
              <a:off x="6385872" y="5561947"/>
              <a:ext cx="144016" cy="468052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6531067" y="5795973"/>
              <a:ext cx="144016" cy="234026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74" name="正方形/長方形 73"/>
            <p:cNvSpPr/>
            <p:nvPr/>
          </p:nvSpPr>
          <p:spPr>
            <a:xfrm>
              <a:off x="6822636" y="5849978"/>
              <a:ext cx="144016" cy="180020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cxnSp>
          <p:nvCxnSpPr>
            <p:cNvPr id="87" name="直線矢印コネクタ 86"/>
            <p:cNvCxnSpPr/>
            <p:nvPr/>
          </p:nvCxnSpPr>
          <p:spPr>
            <a:xfrm flipV="1">
              <a:off x="5402388" y="4661847"/>
              <a:ext cx="0" cy="1656184"/>
            </a:xfrm>
            <a:prstGeom prst="straightConnector1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tailEnd type="arrow"/>
            </a:ln>
            <a:effectLst/>
          </p:spPr>
        </p:cxnSp>
        <p:cxnSp>
          <p:nvCxnSpPr>
            <p:cNvPr id="88" name="直線矢印コネクタ 87"/>
            <p:cNvCxnSpPr/>
            <p:nvPr/>
          </p:nvCxnSpPr>
          <p:spPr>
            <a:xfrm>
              <a:off x="5186364" y="6029999"/>
              <a:ext cx="2448272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accent3"/>
              </a:solidFill>
              <a:prstDash val="solid"/>
              <a:tailEnd type="arrow"/>
            </a:ln>
            <a:effectLst/>
          </p:spPr>
        </p:cxnSp>
        <p:pic>
          <p:nvPicPr>
            <p:cNvPr id="95" name="TexTeXPicture" descr="&lt;?xml version=&quot;1.0&quot; encoding=&quot;utf-16&quot;?&gt;&#10;&lt;TeXTeX&gt;&#10;  &lt;preamble&gt;\documentclass{jarticle}&#10;\usepackage{amsmath}&#10;\pagestyle{empty}&lt;/preamble&gt;&#10;  &lt;body&gt;\begin{align*} &#10;N_{\rm head}&#10;\end{align*}&lt;/body&gt;&#10;  &lt;fcolor&gt;FFFFFFFF&lt;/fcolor&gt;&#10;  &lt;bcolor&gt;FFFFFFFF&lt;/bcolor&gt;&#10;  &lt;transparent&gt;True&lt;/transparent&gt;&#10;  &lt;resolution&gt;1800&lt;/resolution&gt;&#10;  &lt;imageh&gt;210&lt;/imageh&gt;&#10;  &lt;imagew&gt;589&lt;/imagew&gt;&#10;  &lt;scale&gt;50&lt;/scale&gt;&#10;  &lt;cursor&gt;28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9890" y="6175988"/>
              <a:ext cx="796790" cy="284085"/>
            </a:xfrm>
            <a:prstGeom prst="rect">
              <a:avLst/>
            </a:prstGeom>
          </p:spPr>
        </p:pic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_{\rm head}(N)&#10;\end{align*}&lt;/body&gt;&#10;  &lt;fcolor&gt;FFFFFFFF&lt;/fcolor&gt;&#10;  &lt;bcolor&gt;FFFFFFFF&lt;/bcolor&gt;&#10;  &lt;transparent&gt;True&lt;/transparent&gt;&#10;  &lt;resolution&gt;1800&lt;/resolution&gt;&#10;  &lt;imageh&gt;249&lt;/imageh&gt;&#10;  &lt;imagew&gt;967&lt;/imagew&gt;&#10;  &lt;scale&gt;50&lt;/scale&gt;&#10;  &lt;cursor&gt;27&lt;/cursor&gt;&#10;&lt;/TeXTeX&gt;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048" y="4132728"/>
              <a:ext cx="1508679" cy="3884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268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角丸四角形 27"/>
          <p:cNvSpPr/>
          <p:nvPr/>
        </p:nvSpPr>
        <p:spPr>
          <a:xfrm>
            <a:off x="492919" y="1622606"/>
            <a:ext cx="8229740" cy="1281953"/>
          </a:xfrm>
          <a:prstGeom prst="roundRect">
            <a:avLst/>
          </a:prstGeom>
          <a:solidFill>
            <a:srgbClr val="424E5B"/>
          </a:solidFill>
          <a:ln w="12700" cap="flat" cmpd="sng" algn="ctr">
            <a:solidFill>
              <a:srgbClr val="424E5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P_{\rm head}(N_{\rm head}) &#10;= \sum_{N_{\rm tot}}&#10;B_{1/2}(N_{\rm head};N_{\rm tot})&#10;P_{\rm tot}(N_{\rm tot})&#10;\end{align*}&lt;/body&gt;&#10;  &lt;fcolor&gt;FFFFFFFF&lt;/fcolor&gt;&#10;  &lt;bcolor&gt;FFFFFFFF&lt;/bcolor&gt;&#10;  &lt;transparent&gt;True&lt;/transparent&gt;&#10;  &lt;resolution&gt;1800&lt;/resolution&gt;&#10;  &lt;imageh&gt;561&lt;/imageh&gt;&#10;  &lt;imagew&gt;5107&lt;/imagew&gt;&#10;  &lt;scale&gt;50&lt;/scale&gt;&#10;  &lt;cursor&gt;1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88" y="1950207"/>
            <a:ext cx="7626917" cy="83781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Reconstructing Total Coin </a:t>
            </a:r>
            <a:r>
              <a:rPr kumimoji="1" lang="en-US" altLang="ja-JP" dirty="0" smtClean="0"/>
              <a:t>Number</a:t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pic>
        <p:nvPicPr>
          <p:cNvPr id="6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18408355">
            <a:off x="5731771" y="4018787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>
            <a:off x="7047658" y="3550152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>
            <a:off x="6898292" y="4031497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 rot="13544518">
            <a:off x="6920211" y="4393249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7783202">
            <a:off x="7366983" y="4772894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 rot="7219991">
            <a:off x="7583491" y="4072592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13705210">
            <a:off x="6399679" y="3292424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 rot="18044006">
            <a:off x="6349219" y="4012899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20134793">
            <a:off x="6291013" y="4817938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 rot="12548359">
            <a:off x="5654984" y="4710553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5127018">
            <a:off x="7671527" y="3324393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ドイツの国章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 b="2409"/>
          <a:stretch/>
        </p:blipFill>
        <p:spPr bwMode="auto">
          <a:xfrm rot="15232448">
            <a:off x="5695161" y="3275766"/>
            <a:ext cx="916872" cy="919144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正方形/長方形 17"/>
          <p:cNvSpPr/>
          <p:nvPr/>
        </p:nvSpPr>
        <p:spPr>
          <a:xfrm>
            <a:off x="5593832" y="3234934"/>
            <a:ext cx="3052259" cy="24921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rgbClr val="0F0F1E">
                  <a:alpha val="0"/>
                </a:srgbClr>
              </a:gs>
              <a:gs pos="83000">
                <a:srgbClr val="0F0F1E"/>
              </a:gs>
              <a:gs pos="100000">
                <a:srgbClr val="0F0F1E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18408355">
            <a:off x="781696" y="4018787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>
            <a:off x="1948217" y="4031497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7783202">
            <a:off x="2416908" y="4772894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13705210">
            <a:off x="1449604" y="3292424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20134793">
            <a:off x="1340938" y="4817938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www2m.biglobe.ne.jp/~ZenTech/money/coin/euro/euro_2_f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3724"/>
          <a:stretch/>
        </p:blipFill>
        <p:spPr bwMode="auto">
          <a:xfrm rot="5127018">
            <a:off x="2721452" y="3324393"/>
            <a:ext cx="893211" cy="885327"/>
          </a:xfrm>
          <a:prstGeom prst="ellipse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正方形/長方形 32"/>
          <p:cNvSpPr/>
          <p:nvPr/>
        </p:nvSpPr>
        <p:spPr>
          <a:xfrm>
            <a:off x="643757" y="3234934"/>
            <a:ext cx="3052259" cy="24921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4000">
                <a:srgbClr val="0F0F1E">
                  <a:alpha val="0"/>
                </a:srgbClr>
              </a:gs>
              <a:gs pos="83000">
                <a:srgbClr val="0F0F1E"/>
              </a:gs>
              <a:gs pos="100000">
                <a:srgbClr val="0F0F1E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四角形吹き出し 33"/>
          <p:cNvSpPr/>
          <p:nvPr/>
        </p:nvSpPr>
        <p:spPr>
          <a:xfrm>
            <a:off x="823189" y="3286744"/>
            <a:ext cx="2666209" cy="2289297"/>
          </a:xfrm>
          <a:prstGeom prst="wedgeRectCallout">
            <a:avLst>
              <a:gd name="adj1" fmla="val -21455"/>
              <a:gd name="adj2" fmla="val -80278"/>
            </a:avLst>
          </a:prstGeom>
          <a:noFill/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8435505" y="3107233"/>
            <a:ext cx="425031" cy="2619889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四角形吹き出し 19"/>
          <p:cNvSpPr/>
          <p:nvPr/>
        </p:nvSpPr>
        <p:spPr>
          <a:xfrm>
            <a:off x="5773264" y="3286744"/>
            <a:ext cx="2666209" cy="2289297"/>
          </a:xfrm>
          <a:prstGeom prst="wedgeRectCallout">
            <a:avLst>
              <a:gd name="adj1" fmla="val 19566"/>
              <a:gd name="adj2" fmla="val -82236"/>
            </a:avLst>
          </a:prstGeom>
          <a:noFill/>
          <a:ln w="381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677326" y="6245496"/>
            <a:ext cx="2242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北沢、浅川　</a:t>
            </a:r>
            <a:r>
              <a:rPr kumimoji="1" lang="en-US" altLang="ja-JP" sz="2000" dirty="0" smtClean="0"/>
              <a:t>2012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4920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高温の状態３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pic>
        <p:nvPicPr>
          <p:cNvPr id="2050" name="Picture 2" descr="http://www.ile.osaka-u.ac.jp/research/GOD/image/gallery/GXII-1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26" y="2605634"/>
            <a:ext cx="4198311" cy="290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ile.osaka-u.ac.jp/research/GOD/image/gallery/LaserShot-1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455" y="1691322"/>
            <a:ext cx="3069923" cy="440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288935" y="5600321"/>
            <a:ext cx="4368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大阪大学レーザー研</a:t>
            </a:r>
            <a:r>
              <a:rPr lang="ja-JP" altLang="en-US" sz="2400" dirty="0"/>
              <a:t> </a:t>
            </a:r>
            <a:r>
              <a:rPr lang="ja-JP" altLang="en-US" sz="2400" dirty="0" smtClean="0"/>
              <a:t>激光</a:t>
            </a:r>
            <a:r>
              <a:rPr lang="en-US" altLang="ja-JP" sz="2400" dirty="0" smtClean="0"/>
              <a:t>XII</a:t>
            </a:r>
            <a:r>
              <a:rPr lang="ja-JP" altLang="en-US" sz="2400" dirty="0" smtClean="0"/>
              <a:t>号</a:t>
            </a:r>
            <a:endParaRPr kumimoji="1" lang="ja-JP" altLang="en-US" sz="2400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2759978" y="1691322"/>
            <a:ext cx="4425904" cy="1941111"/>
            <a:chOff x="2759978" y="1691322"/>
            <a:chExt cx="4425904" cy="1941111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4288935" y="1691322"/>
              <a:ext cx="28969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E4FAFD"/>
                  </a:solidFill>
                </a:rPr>
                <a:t>核融合プラズマ </a:t>
              </a:r>
              <a:r>
                <a:rPr kumimoji="1" lang="en-US" altLang="ja-JP" dirty="0" smtClean="0">
                  <a:solidFill>
                    <a:srgbClr val="E4FAFD"/>
                  </a:solidFill>
                </a:rPr>
                <a:t>1</a:t>
              </a:r>
              <a:r>
                <a:rPr kumimoji="1" lang="ja-JP" altLang="en-US" dirty="0" smtClean="0">
                  <a:solidFill>
                    <a:srgbClr val="E4FAFD"/>
                  </a:solidFill>
                </a:rPr>
                <a:t>億度以上</a:t>
              </a:r>
              <a:endParaRPr kumimoji="1" lang="ja-JP" altLang="en-US" dirty="0">
                <a:solidFill>
                  <a:srgbClr val="E4FAFD"/>
                </a:solidFill>
              </a:endParaRPr>
            </a:p>
          </p:txBody>
        </p:sp>
        <p:cxnSp>
          <p:nvCxnSpPr>
            <p:cNvPr id="7" name="直線コネクタ 6"/>
            <p:cNvCxnSpPr/>
            <p:nvPr/>
          </p:nvCxnSpPr>
          <p:spPr>
            <a:xfrm>
              <a:off x="4308126" y="2060654"/>
              <a:ext cx="2877756" cy="0"/>
            </a:xfrm>
            <a:prstGeom prst="line">
              <a:avLst/>
            </a:prstGeom>
            <a:ln w="28575">
              <a:solidFill>
                <a:srgbClr val="E4FA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矢印コネクタ 7"/>
            <p:cNvCxnSpPr/>
            <p:nvPr/>
          </p:nvCxnSpPr>
          <p:spPr>
            <a:xfrm flipH="1">
              <a:off x="2759978" y="2060654"/>
              <a:ext cx="1554125" cy="1571779"/>
            </a:xfrm>
            <a:prstGeom prst="straightConnector1">
              <a:avLst/>
            </a:prstGeom>
            <a:ln w="28575">
              <a:solidFill>
                <a:srgbClr val="E4FAFD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214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544206" y="2359152"/>
            <a:ext cx="63401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4000" dirty="0" smtClean="0"/>
              <a:t>非</a:t>
            </a:r>
            <a:r>
              <a:rPr lang="ja-JP" altLang="en-US" sz="4000" dirty="0"/>
              <a:t>ガウス</a:t>
            </a:r>
            <a:r>
              <a:rPr lang="ja-JP" altLang="en-US" sz="4000" dirty="0" smtClean="0"/>
              <a:t>ゆらぎの</a:t>
            </a:r>
            <a:endParaRPr lang="en-US" altLang="ja-JP" sz="4000" dirty="0" smtClean="0"/>
          </a:p>
          <a:p>
            <a:pPr algn="ctr"/>
            <a:r>
              <a:rPr lang="ja-JP" altLang="en-US" sz="4000" dirty="0" smtClean="0"/>
              <a:t>動的時間</a:t>
            </a:r>
            <a:r>
              <a:rPr lang="ja-JP" altLang="en-US" sz="4000" dirty="0"/>
              <a:t>発展</a:t>
            </a:r>
            <a:r>
              <a:rPr lang="ja-JP" altLang="en-US" sz="4000" dirty="0" smtClean="0"/>
              <a:t>と</a:t>
            </a:r>
            <a:r>
              <a:rPr kumimoji="1" lang="ja-JP" altLang="en-US" sz="4000" dirty="0" smtClean="0"/>
              <a:t>体積</a:t>
            </a:r>
            <a:r>
              <a:rPr kumimoji="1" lang="ja-JP" altLang="en-US" sz="4000" dirty="0"/>
              <a:t>依存性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307509" y="4453128"/>
            <a:ext cx="28135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/>
              <a:t>北沢、浅川、大野 </a:t>
            </a:r>
            <a:r>
              <a:rPr kumimoji="1" lang="en-US" altLang="ja-JP" sz="2000" dirty="0" smtClean="0"/>
              <a:t>2014</a:t>
            </a:r>
          </a:p>
          <a:p>
            <a:pPr algn="ctr"/>
            <a:r>
              <a:rPr lang="ja-JP" altLang="en-US" sz="2000" dirty="0" smtClean="0"/>
              <a:t>北沢 </a:t>
            </a:r>
            <a:r>
              <a:rPr lang="en-US" altLang="ja-JP" sz="2000" dirty="0" smtClean="0"/>
              <a:t>2015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3506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ゆらぎの体積依存性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kumimoji="1" lang="ja-JP" altLang="en-US" dirty="0"/>
          </a:p>
        </p:txBody>
      </p:sp>
      <p:sp>
        <p:nvSpPr>
          <p:cNvPr id="18" name="角丸四角形 17"/>
          <p:cNvSpPr/>
          <p:nvPr/>
        </p:nvSpPr>
        <p:spPr>
          <a:xfrm>
            <a:off x="6609294" y="3132455"/>
            <a:ext cx="1387223" cy="946696"/>
          </a:xfrm>
          <a:prstGeom prst="roundRect">
            <a:avLst/>
          </a:prstGeom>
          <a:solidFill>
            <a:srgbClr val="424E5B"/>
          </a:solidFill>
          <a:ln w="12700" cap="flat" cmpd="sng" algn="ctr">
            <a:solidFill>
              <a:srgbClr val="424E5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4"/>
          <a:stretch/>
        </p:blipFill>
        <p:spPr bwMode="auto">
          <a:xfrm>
            <a:off x="2313826" y="1626980"/>
            <a:ext cx="3958298" cy="306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6398764" y="1350460"/>
            <a:ext cx="2476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2000" dirty="0" smtClean="0">
                <a:solidFill>
                  <a:prstClr val="white"/>
                </a:solidFill>
                <a:ea typeface="ＭＳ Ｐゴシック" panose="020B0600070205080204" pitchFamily="50" charset="-128"/>
              </a:rPr>
              <a:t>ALICE Collaboration,</a:t>
            </a:r>
          </a:p>
          <a:p>
            <a:pPr algn="r"/>
            <a:r>
              <a:rPr lang="en-US" altLang="ja-JP" sz="2000" dirty="0" smtClean="0">
                <a:solidFill>
                  <a:prstClr val="white"/>
                </a:solidFill>
                <a:ea typeface="ＭＳ Ｐゴシック" panose="020B0600070205080204" pitchFamily="50" charset="-128"/>
              </a:rPr>
              <a:t>PRL </a:t>
            </a:r>
            <a:r>
              <a:rPr lang="en-US" altLang="ja-JP" sz="2000" b="1" dirty="0" smtClean="0">
                <a:solidFill>
                  <a:prstClr val="white"/>
                </a:solidFill>
                <a:ea typeface="ＭＳ Ｐゴシック" panose="020B0600070205080204" pitchFamily="50" charset="-128"/>
              </a:rPr>
              <a:t>110</a:t>
            </a:r>
            <a:r>
              <a:rPr lang="en-US" altLang="ja-JP" sz="2000" dirty="0" smtClean="0">
                <a:solidFill>
                  <a:prstClr val="white"/>
                </a:solidFill>
                <a:ea typeface="ＭＳ Ｐゴシック" panose="020B0600070205080204" pitchFamily="50" charset="-128"/>
              </a:rPr>
              <a:t>, 152301 2013</a:t>
            </a:r>
            <a:endParaRPr lang="ja-JP" altLang="en-US" sz="2000" dirty="0">
              <a:solidFill>
                <a:prstClr val="white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367767" y="1688453"/>
            <a:ext cx="3478309" cy="625377"/>
          </a:xfrm>
          <a:prstGeom prst="rect">
            <a:avLst/>
          </a:prstGeom>
          <a:solidFill>
            <a:srgbClr val="0070C0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760025" y="1691766"/>
            <a:ext cx="1475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err="1" smtClean="0">
                <a:solidFill>
                  <a:prstClr val="white"/>
                </a:solidFill>
                <a:ea typeface="ＭＳ Ｐゴシック" panose="020B0600070205080204" pitchFamily="50" charset="-128"/>
              </a:rPr>
              <a:t>Hadronic</a:t>
            </a:r>
            <a:endParaRPr lang="ja-JP" altLang="en-US" sz="2400" dirty="0">
              <a:solidFill>
                <a:prstClr val="white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366362" y="3999507"/>
            <a:ext cx="3478309" cy="349860"/>
          </a:xfrm>
          <a:prstGeom prst="rect">
            <a:avLst/>
          </a:prstGeom>
          <a:solidFill>
            <a:srgbClr val="FF0000">
              <a:alpha val="50196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191138" y="3903604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white"/>
                </a:solidFill>
                <a:ea typeface="ＭＳ Ｐゴシック" panose="020B0600070205080204" pitchFamily="50" charset="-128"/>
              </a:rPr>
              <a:t>Quark-gluon</a:t>
            </a:r>
            <a:endParaRPr lang="ja-JP" altLang="en-US" sz="2400" dirty="0">
              <a:solidFill>
                <a:prstClr val="white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3841651" y="3366178"/>
            <a:ext cx="1915089" cy="54068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\sim \frac{\langle \delta N_Q^2 \rangle}V&#10;\end{align*}&lt;/body&gt;&#10;  &lt;fcolor&gt;FFFFFFFF&lt;/fcolor&gt;&#10;  &lt;bcolor&gt;FFFFFFFF&lt;/bcolor&gt;&#10;  &lt;transparent&gt;True&lt;/transparent&gt;&#10;  &lt;resolution&gt;1800&lt;/resolution&gt;&#10;  &lt;imageh&gt;582&lt;/imageh&gt;&#10;  &lt;imagew&gt;963&lt;/imagew&gt;&#10;  &lt;scale&gt;50&lt;/scale&gt;&#10;  &lt;cursor&gt;5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206" y="3257902"/>
            <a:ext cx="1130475" cy="683215"/>
          </a:xfrm>
          <a:prstGeom prst="rect">
            <a:avLst/>
          </a:prstGeom>
        </p:spPr>
      </p:pic>
      <p:sp>
        <p:nvSpPr>
          <p:cNvPr id="27" name="二等辺三角形 26"/>
          <p:cNvSpPr/>
          <p:nvPr/>
        </p:nvSpPr>
        <p:spPr>
          <a:xfrm rot="18217112">
            <a:off x="6320733" y="2963457"/>
            <a:ext cx="330827" cy="531598"/>
          </a:xfrm>
          <a:prstGeom prst="triangle">
            <a:avLst/>
          </a:prstGeom>
          <a:solidFill>
            <a:srgbClr val="424E5B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2680448" y="4811841"/>
            <a:ext cx="873782" cy="444414"/>
          </a:xfrm>
          <a:prstGeom prst="roundRect">
            <a:avLst/>
          </a:prstGeom>
          <a:solidFill>
            <a:srgbClr val="424E5B"/>
          </a:solidFill>
          <a:ln w="12700" cap="flat" cmpd="sng" algn="ctr">
            <a:solidFill>
              <a:srgbClr val="424E5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9" name="二等辺三角形 28"/>
          <p:cNvSpPr/>
          <p:nvPr/>
        </p:nvSpPr>
        <p:spPr>
          <a:xfrm rot="3118221">
            <a:off x="3599313" y="4509226"/>
            <a:ext cx="179430" cy="688355"/>
          </a:xfrm>
          <a:prstGeom prst="triangle">
            <a:avLst/>
          </a:prstGeom>
          <a:solidFill>
            <a:srgbClr val="424E5B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0" name="TexTeXPicture" descr="&lt;?xml version=&quot;1.0&quot; encoding=&quot;utf-16&quot;?&gt;&#10;&lt;TeXTeX&gt;&#10;  &lt;preamble&gt;\documentclass{jarticle}&#10;\usepackage{amsmath}&#10;\pagestyle{empty}&lt;/preamble&gt;&#10;  &lt;body&gt;\begin{align*} &#10;\sim V&#10;\end{align*}&lt;/body&gt;&#10;  &lt;fcolor&gt;FFFFFFFF&lt;/fcolor&gt;&#10;  &lt;bcolor&gt;FFFFFFFF&lt;/bcolor&gt;&#10;  &lt;transparent&gt;True&lt;/transparent&gt;&#10;  &lt;resolution&gt;1800&lt;/resolution&gt;&#10;  &lt;imageh&gt;175&lt;/imageh&gt;&#10;  &lt;imagew&gt;441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777" y="4920472"/>
            <a:ext cx="565998" cy="224602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1074229" y="5577270"/>
            <a:ext cx="65630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 smtClean="0">
                <a:solidFill>
                  <a:prstClr val="white"/>
                </a:solidFill>
                <a:ea typeface="ＭＳ Ｐゴシック" panose="020B0600070205080204" pitchFamily="50" charset="-128"/>
              </a:rPr>
              <a:t>ガウスゆらぎの体積依存性は観測されている。</a:t>
            </a:r>
            <a:endParaRPr lang="en-US" altLang="ja-JP" sz="2400" dirty="0" smtClean="0">
              <a:solidFill>
                <a:prstClr val="white"/>
              </a:solidFill>
              <a:ea typeface="ＭＳ Ｐゴシック" panose="020B060007020508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 smtClean="0">
                <a:solidFill>
                  <a:prstClr val="white"/>
                </a:solidFill>
                <a:ea typeface="ＭＳ Ｐゴシック" panose="020B0600070205080204" pitchFamily="50" charset="-128"/>
              </a:rPr>
              <a:t>非</a:t>
            </a:r>
            <a:r>
              <a:rPr lang="ja-JP" altLang="en-US" sz="2400" dirty="0">
                <a:solidFill>
                  <a:prstClr val="white"/>
                </a:solidFill>
                <a:ea typeface="ＭＳ Ｐゴシック" panose="020B0600070205080204" pitchFamily="50" charset="-128"/>
              </a:rPr>
              <a:t>ガウス</a:t>
            </a:r>
            <a:r>
              <a:rPr lang="ja-JP" altLang="en-US" sz="2400" dirty="0" smtClean="0">
                <a:solidFill>
                  <a:prstClr val="white"/>
                </a:solidFill>
                <a:ea typeface="ＭＳ Ｐゴシック" panose="020B0600070205080204" pitchFamily="50" charset="-128"/>
              </a:rPr>
              <a:t>ゆらぎは、どのようにふるまう？</a:t>
            </a:r>
            <a:endParaRPr lang="ja-JP" altLang="en-US" sz="2400" dirty="0">
              <a:solidFill>
                <a:prstClr val="white"/>
              </a:solidFill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240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ブラウン粒子モデル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84841" y="1269730"/>
            <a:ext cx="8951655" cy="3107794"/>
          </a:xfrm>
          <a:prstGeom prst="rect">
            <a:avLst/>
          </a:prstGeom>
          <a:gradFill flip="none" rotWithShape="1">
            <a:gsLst>
              <a:gs pos="35000">
                <a:srgbClr val="FFC000"/>
              </a:gs>
              <a:gs pos="0">
                <a:srgbClr val="FF0000"/>
              </a:gs>
              <a:gs pos="84000">
                <a:srgbClr val="F79646">
                  <a:lumMod val="4000"/>
                  <a:lumOff val="96000"/>
                </a:srgbClr>
              </a:gs>
              <a:gs pos="100000">
                <a:srgbClr val="F79646">
                  <a:lumMod val="4000"/>
                  <a:lumOff val="96000"/>
                </a:srgbClr>
              </a:gs>
            </a:gsLst>
            <a:lin ang="0" scaled="1"/>
            <a:tileRect/>
          </a:gradFill>
          <a:ln w="19050" cap="flat" cmpd="sng" algn="ctr">
            <a:noFill/>
            <a:prstDash val="solid"/>
          </a:ln>
          <a:effectLst>
            <a:softEdge rad="508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1633785" y="5156139"/>
            <a:ext cx="2731354" cy="0"/>
          </a:xfrm>
          <a:prstGeom prst="straightConnector1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円/楕円 205"/>
          <p:cNvSpPr/>
          <p:nvPr/>
        </p:nvSpPr>
        <p:spPr>
          <a:xfrm>
            <a:off x="4524849" y="172227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" name="円/楕円 206"/>
          <p:cNvSpPr/>
          <p:nvPr/>
        </p:nvSpPr>
        <p:spPr>
          <a:xfrm>
            <a:off x="2800150" y="327825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" name="円/楕円 207"/>
          <p:cNvSpPr/>
          <p:nvPr/>
        </p:nvSpPr>
        <p:spPr>
          <a:xfrm>
            <a:off x="878432" y="277349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" name="円/楕円 208"/>
          <p:cNvSpPr/>
          <p:nvPr/>
        </p:nvSpPr>
        <p:spPr>
          <a:xfrm>
            <a:off x="1029003" y="329742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" name="円/楕円 209"/>
          <p:cNvSpPr/>
          <p:nvPr/>
        </p:nvSpPr>
        <p:spPr>
          <a:xfrm>
            <a:off x="853162" y="210544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" name="円/楕円 210"/>
          <p:cNvSpPr/>
          <p:nvPr/>
        </p:nvSpPr>
        <p:spPr>
          <a:xfrm>
            <a:off x="2335514" y="260823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円/楕円 211"/>
          <p:cNvSpPr/>
          <p:nvPr/>
        </p:nvSpPr>
        <p:spPr>
          <a:xfrm>
            <a:off x="1486426" y="383790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円/楕円 212"/>
          <p:cNvSpPr/>
          <p:nvPr/>
        </p:nvSpPr>
        <p:spPr>
          <a:xfrm>
            <a:off x="2335514" y="365746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4" name="円/楕円 213"/>
          <p:cNvSpPr/>
          <p:nvPr/>
        </p:nvSpPr>
        <p:spPr>
          <a:xfrm>
            <a:off x="1861268" y="300020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5" name="円/楕円 214"/>
          <p:cNvSpPr/>
          <p:nvPr/>
        </p:nvSpPr>
        <p:spPr>
          <a:xfrm>
            <a:off x="3646666" y="351344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円/楕円 215"/>
          <p:cNvSpPr/>
          <p:nvPr/>
        </p:nvSpPr>
        <p:spPr>
          <a:xfrm>
            <a:off x="1431888" y="285620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" name="円/楕円 216"/>
          <p:cNvSpPr/>
          <p:nvPr/>
        </p:nvSpPr>
        <p:spPr>
          <a:xfrm>
            <a:off x="3173130" y="384287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" name="円/楕円 217"/>
          <p:cNvSpPr/>
          <p:nvPr/>
        </p:nvSpPr>
        <p:spPr>
          <a:xfrm>
            <a:off x="6386649" y="141373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9" name="円/楕円 218"/>
          <p:cNvSpPr/>
          <p:nvPr/>
        </p:nvSpPr>
        <p:spPr>
          <a:xfrm>
            <a:off x="1521301" y="213552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0" name="円/楕円 219"/>
          <p:cNvSpPr/>
          <p:nvPr/>
        </p:nvSpPr>
        <p:spPr>
          <a:xfrm>
            <a:off x="4365139" y="141564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1" name="円/楕円 220"/>
          <p:cNvSpPr/>
          <p:nvPr/>
        </p:nvSpPr>
        <p:spPr>
          <a:xfrm>
            <a:off x="1011395" y="402905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2" name="円/楕円 221"/>
          <p:cNvSpPr/>
          <p:nvPr/>
        </p:nvSpPr>
        <p:spPr>
          <a:xfrm>
            <a:off x="5004048" y="293736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3" name="円/楕円 222"/>
          <p:cNvSpPr/>
          <p:nvPr/>
        </p:nvSpPr>
        <p:spPr>
          <a:xfrm>
            <a:off x="4788024" y="185724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4" name="円/楕円 223"/>
          <p:cNvSpPr/>
          <p:nvPr/>
        </p:nvSpPr>
        <p:spPr>
          <a:xfrm>
            <a:off x="4856001" y="148764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5" name="円/楕円 224"/>
          <p:cNvSpPr/>
          <p:nvPr/>
        </p:nvSpPr>
        <p:spPr>
          <a:xfrm>
            <a:off x="5529356" y="235092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6" name="円/楕円 225"/>
          <p:cNvSpPr/>
          <p:nvPr/>
        </p:nvSpPr>
        <p:spPr>
          <a:xfrm>
            <a:off x="5457071" y="150640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7" name="円/楕円 226"/>
          <p:cNvSpPr/>
          <p:nvPr/>
        </p:nvSpPr>
        <p:spPr>
          <a:xfrm>
            <a:off x="5385071" y="405432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8" name="円/楕円 227"/>
          <p:cNvSpPr/>
          <p:nvPr/>
        </p:nvSpPr>
        <p:spPr>
          <a:xfrm>
            <a:off x="6454962" y="411011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29" name="円/楕円 228"/>
          <p:cNvSpPr/>
          <p:nvPr/>
        </p:nvSpPr>
        <p:spPr>
          <a:xfrm>
            <a:off x="4928001" y="242878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0" name="円/楕円 229"/>
          <p:cNvSpPr/>
          <p:nvPr/>
        </p:nvSpPr>
        <p:spPr>
          <a:xfrm>
            <a:off x="6094922" y="245163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1" name="円/楕円 230"/>
          <p:cNvSpPr/>
          <p:nvPr/>
        </p:nvSpPr>
        <p:spPr>
          <a:xfrm>
            <a:off x="2422514" y="149722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2" name="円/楕円 231"/>
          <p:cNvSpPr/>
          <p:nvPr/>
        </p:nvSpPr>
        <p:spPr>
          <a:xfrm>
            <a:off x="5746356" y="311057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3" name="円/楕円 232"/>
          <p:cNvSpPr/>
          <p:nvPr/>
        </p:nvSpPr>
        <p:spPr>
          <a:xfrm>
            <a:off x="3284332" y="220595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4" name="円/楕円 233"/>
          <p:cNvSpPr/>
          <p:nvPr/>
        </p:nvSpPr>
        <p:spPr>
          <a:xfrm>
            <a:off x="1633785" y="142600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5" name="円/楕円 234"/>
          <p:cNvSpPr/>
          <p:nvPr/>
        </p:nvSpPr>
        <p:spPr>
          <a:xfrm>
            <a:off x="3459289" y="142759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6" name="円/楕円 235"/>
          <p:cNvSpPr/>
          <p:nvPr/>
        </p:nvSpPr>
        <p:spPr>
          <a:xfrm>
            <a:off x="2166827" y="142521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7" name="円/楕円 236"/>
          <p:cNvSpPr/>
          <p:nvPr/>
        </p:nvSpPr>
        <p:spPr>
          <a:xfrm>
            <a:off x="2154440" y="238844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8" name="円/楕円 237"/>
          <p:cNvSpPr/>
          <p:nvPr/>
        </p:nvSpPr>
        <p:spPr>
          <a:xfrm>
            <a:off x="1794890" y="185726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39" name="円/楕円 238"/>
          <p:cNvSpPr/>
          <p:nvPr/>
        </p:nvSpPr>
        <p:spPr>
          <a:xfrm>
            <a:off x="2237451" y="176525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0" name="円/楕円 239"/>
          <p:cNvSpPr/>
          <p:nvPr/>
        </p:nvSpPr>
        <p:spPr>
          <a:xfrm>
            <a:off x="3155913" y="264933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1" name="円/楕円 240"/>
          <p:cNvSpPr/>
          <p:nvPr/>
        </p:nvSpPr>
        <p:spPr>
          <a:xfrm>
            <a:off x="2565085" y="312025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2" name="円/楕円 241"/>
          <p:cNvSpPr/>
          <p:nvPr/>
        </p:nvSpPr>
        <p:spPr>
          <a:xfrm>
            <a:off x="4078714" y="257732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3" name="円/楕円 242"/>
          <p:cNvSpPr/>
          <p:nvPr/>
        </p:nvSpPr>
        <p:spPr>
          <a:xfrm>
            <a:off x="4300160" y="336011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4" name="円/楕円 243"/>
          <p:cNvSpPr/>
          <p:nvPr/>
        </p:nvSpPr>
        <p:spPr>
          <a:xfrm>
            <a:off x="4453936" y="304825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5" name="円/楕円 244"/>
          <p:cNvSpPr/>
          <p:nvPr/>
        </p:nvSpPr>
        <p:spPr>
          <a:xfrm>
            <a:off x="4854459" y="331628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6" name="円/楕円 245"/>
          <p:cNvSpPr/>
          <p:nvPr/>
        </p:nvSpPr>
        <p:spPr>
          <a:xfrm>
            <a:off x="3958883" y="163937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7" name="円/楕円 246"/>
          <p:cNvSpPr/>
          <p:nvPr/>
        </p:nvSpPr>
        <p:spPr>
          <a:xfrm>
            <a:off x="3146117" y="163097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8" name="円/楕円 247"/>
          <p:cNvSpPr/>
          <p:nvPr/>
        </p:nvSpPr>
        <p:spPr>
          <a:xfrm>
            <a:off x="3896304" y="135320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49" name="円/楕円 248"/>
          <p:cNvSpPr/>
          <p:nvPr/>
        </p:nvSpPr>
        <p:spPr>
          <a:xfrm>
            <a:off x="4079682" y="189821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0" name="円/楕円 249"/>
          <p:cNvSpPr/>
          <p:nvPr/>
        </p:nvSpPr>
        <p:spPr>
          <a:xfrm>
            <a:off x="3408639" y="182621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1" name="円/楕円 250"/>
          <p:cNvSpPr/>
          <p:nvPr/>
        </p:nvSpPr>
        <p:spPr>
          <a:xfrm>
            <a:off x="3749783" y="197021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" name="円/楕円 251"/>
          <p:cNvSpPr/>
          <p:nvPr/>
        </p:nvSpPr>
        <p:spPr>
          <a:xfrm>
            <a:off x="3548890" y="279334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3" name="円/楕円 252"/>
          <p:cNvSpPr/>
          <p:nvPr/>
        </p:nvSpPr>
        <p:spPr>
          <a:xfrm>
            <a:off x="3534372" y="384287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4" name="円/楕円 253"/>
          <p:cNvSpPr/>
          <p:nvPr/>
        </p:nvSpPr>
        <p:spPr>
          <a:xfrm>
            <a:off x="4544542" y="360851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5" name="円/楕円 254"/>
          <p:cNvSpPr/>
          <p:nvPr/>
        </p:nvSpPr>
        <p:spPr>
          <a:xfrm>
            <a:off x="4654778" y="403207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6" name="円/楕円 255"/>
          <p:cNvSpPr/>
          <p:nvPr/>
        </p:nvSpPr>
        <p:spPr>
          <a:xfrm>
            <a:off x="3796894" y="403811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7" name="円/楕円 256"/>
          <p:cNvSpPr/>
          <p:nvPr/>
        </p:nvSpPr>
        <p:spPr>
          <a:xfrm>
            <a:off x="4138038" y="418211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8" name="円/楕円 257"/>
          <p:cNvSpPr/>
          <p:nvPr/>
        </p:nvSpPr>
        <p:spPr>
          <a:xfrm>
            <a:off x="5000001" y="412381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9" name="円/楕円 258"/>
          <p:cNvSpPr/>
          <p:nvPr/>
        </p:nvSpPr>
        <p:spPr>
          <a:xfrm>
            <a:off x="1861268" y="242823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0" name="円/楕円 259"/>
          <p:cNvSpPr/>
          <p:nvPr/>
        </p:nvSpPr>
        <p:spPr>
          <a:xfrm>
            <a:off x="2459350" y="405575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1" name="円/楕円 260"/>
          <p:cNvSpPr/>
          <p:nvPr/>
        </p:nvSpPr>
        <p:spPr>
          <a:xfrm>
            <a:off x="3218117" y="3340022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2" name="円/楕円 261"/>
          <p:cNvSpPr/>
          <p:nvPr/>
        </p:nvSpPr>
        <p:spPr>
          <a:xfrm>
            <a:off x="1853994" y="344917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3" name="円/楕円 262"/>
          <p:cNvSpPr/>
          <p:nvPr/>
        </p:nvSpPr>
        <p:spPr>
          <a:xfrm>
            <a:off x="2813161" y="171324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4" name="円/楕円 263"/>
          <p:cNvSpPr/>
          <p:nvPr/>
        </p:nvSpPr>
        <p:spPr>
          <a:xfrm>
            <a:off x="1918474" y="387730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5" name="円/楕円 264"/>
          <p:cNvSpPr/>
          <p:nvPr/>
        </p:nvSpPr>
        <p:spPr>
          <a:xfrm>
            <a:off x="1012839" y="373539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6" name="円/楕円 265"/>
          <p:cNvSpPr/>
          <p:nvPr/>
        </p:nvSpPr>
        <p:spPr>
          <a:xfrm>
            <a:off x="1691696" y="399607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7" name="円/楕円 266"/>
          <p:cNvSpPr/>
          <p:nvPr/>
        </p:nvSpPr>
        <p:spPr>
          <a:xfrm>
            <a:off x="1948043" y="413614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8" name="円/楕円 267"/>
          <p:cNvSpPr/>
          <p:nvPr/>
        </p:nvSpPr>
        <p:spPr>
          <a:xfrm>
            <a:off x="3579736" y="236130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69" name="円/楕円 268"/>
          <p:cNvSpPr/>
          <p:nvPr/>
        </p:nvSpPr>
        <p:spPr>
          <a:xfrm>
            <a:off x="1547664" y="416150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0" name="円/楕円 269"/>
          <p:cNvSpPr/>
          <p:nvPr/>
        </p:nvSpPr>
        <p:spPr>
          <a:xfrm>
            <a:off x="2200791" y="411440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1" name="円/楕円 270"/>
          <p:cNvSpPr/>
          <p:nvPr/>
        </p:nvSpPr>
        <p:spPr>
          <a:xfrm>
            <a:off x="3961558" y="328811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2" name="円/楕円 271"/>
          <p:cNvSpPr/>
          <p:nvPr/>
        </p:nvSpPr>
        <p:spPr>
          <a:xfrm>
            <a:off x="2566546" y="236130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3" name="円/楕円 272"/>
          <p:cNvSpPr/>
          <p:nvPr/>
        </p:nvSpPr>
        <p:spPr>
          <a:xfrm>
            <a:off x="2885161" y="300938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4" name="円/楕円 273"/>
          <p:cNvSpPr/>
          <p:nvPr/>
        </p:nvSpPr>
        <p:spPr>
          <a:xfrm>
            <a:off x="2009946" y="278835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5" name="円/楕円 274"/>
          <p:cNvSpPr/>
          <p:nvPr/>
        </p:nvSpPr>
        <p:spPr>
          <a:xfrm>
            <a:off x="2351090" y="293235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6" name="円/楕円 275"/>
          <p:cNvSpPr/>
          <p:nvPr/>
        </p:nvSpPr>
        <p:spPr>
          <a:xfrm>
            <a:off x="1029976" y="191527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7" name="円/楕円 276"/>
          <p:cNvSpPr/>
          <p:nvPr/>
        </p:nvSpPr>
        <p:spPr>
          <a:xfrm>
            <a:off x="2207118" y="338883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8" name="円/楕円 277"/>
          <p:cNvSpPr/>
          <p:nvPr/>
        </p:nvSpPr>
        <p:spPr>
          <a:xfrm>
            <a:off x="3029161" y="411358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79" name="円/楕円 278"/>
          <p:cNvSpPr/>
          <p:nvPr/>
        </p:nvSpPr>
        <p:spPr>
          <a:xfrm>
            <a:off x="1138037" y="254208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0" name="円/楕円 279"/>
          <p:cNvSpPr/>
          <p:nvPr/>
        </p:nvSpPr>
        <p:spPr>
          <a:xfrm>
            <a:off x="1431888" y="194326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1" name="円/楕円 280"/>
          <p:cNvSpPr/>
          <p:nvPr/>
        </p:nvSpPr>
        <p:spPr>
          <a:xfrm>
            <a:off x="2697202" y="413359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2" name="円/楕円 281"/>
          <p:cNvSpPr/>
          <p:nvPr/>
        </p:nvSpPr>
        <p:spPr>
          <a:xfrm>
            <a:off x="1170172" y="134183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3" name="円/楕円 282"/>
          <p:cNvSpPr/>
          <p:nvPr/>
        </p:nvSpPr>
        <p:spPr>
          <a:xfrm>
            <a:off x="3210392" y="307949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4" name="円/楕円 283"/>
          <p:cNvSpPr/>
          <p:nvPr/>
        </p:nvSpPr>
        <p:spPr>
          <a:xfrm>
            <a:off x="827584" y="135320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5" name="円/楕円 284"/>
          <p:cNvSpPr/>
          <p:nvPr/>
        </p:nvSpPr>
        <p:spPr>
          <a:xfrm>
            <a:off x="1290971" y="156922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6" name="円/楕円 285"/>
          <p:cNvSpPr/>
          <p:nvPr/>
        </p:nvSpPr>
        <p:spPr>
          <a:xfrm>
            <a:off x="1739117" y="272257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7" name="円/楕円 286"/>
          <p:cNvSpPr/>
          <p:nvPr/>
        </p:nvSpPr>
        <p:spPr>
          <a:xfrm>
            <a:off x="961072" y="158058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8" name="円/楕円 287"/>
          <p:cNvSpPr/>
          <p:nvPr/>
        </p:nvSpPr>
        <p:spPr>
          <a:xfrm>
            <a:off x="1558434" y="315340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89" name="円/楕円 288"/>
          <p:cNvSpPr/>
          <p:nvPr/>
        </p:nvSpPr>
        <p:spPr>
          <a:xfrm>
            <a:off x="2828651" y="355516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0" name="円/楕円 289"/>
          <p:cNvSpPr/>
          <p:nvPr/>
        </p:nvSpPr>
        <p:spPr>
          <a:xfrm>
            <a:off x="639284" y="329740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1" name="円/楕円 290"/>
          <p:cNvSpPr/>
          <p:nvPr/>
        </p:nvSpPr>
        <p:spPr>
          <a:xfrm>
            <a:off x="2782570" y="250078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2" name="円/楕円 291"/>
          <p:cNvSpPr/>
          <p:nvPr/>
        </p:nvSpPr>
        <p:spPr>
          <a:xfrm>
            <a:off x="2479514" y="200126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3" name="円/楕円 292"/>
          <p:cNvSpPr/>
          <p:nvPr/>
        </p:nvSpPr>
        <p:spPr>
          <a:xfrm>
            <a:off x="709908" y="372057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4" name="円/楕円 293"/>
          <p:cNvSpPr/>
          <p:nvPr/>
        </p:nvSpPr>
        <p:spPr>
          <a:xfrm>
            <a:off x="1494932" y="350486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5" name="円/楕円 294"/>
          <p:cNvSpPr/>
          <p:nvPr/>
        </p:nvSpPr>
        <p:spPr>
          <a:xfrm>
            <a:off x="885976" y="239808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6" name="円/楕円 295"/>
          <p:cNvSpPr/>
          <p:nvPr/>
        </p:nvSpPr>
        <p:spPr>
          <a:xfrm>
            <a:off x="1146971" y="2245995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7" name="円/楕円 296"/>
          <p:cNvSpPr/>
          <p:nvPr/>
        </p:nvSpPr>
        <p:spPr>
          <a:xfrm>
            <a:off x="840460" y="304232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8" name="円/楕円 297"/>
          <p:cNvSpPr/>
          <p:nvPr/>
        </p:nvSpPr>
        <p:spPr>
          <a:xfrm>
            <a:off x="1187159" y="285451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99" name="円/楕円 298"/>
          <p:cNvSpPr/>
          <p:nvPr/>
        </p:nvSpPr>
        <p:spPr>
          <a:xfrm>
            <a:off x="1269561" y="3121047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0" name="円/楕円 299"/>
          <p:cNvSpPr/>
          <p:nvPr/>
        </p:nvSpPr>
        <p:spPr>
          <a:xfrm>
            <a:off x="1250487" y="414007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1" name="円/楕円 300"/>
          <p:cNvSpPr/>
          <p:nvPr/>
        </p:nvSpPr>
        <p:spPr>
          <a:xfrm>
            <a:off x="2160238" y="1991529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2" name="円/楕円 301"/>
          <p:cNvSpPr/>
          <p:nvPr/>
        </p:nvSpPr>
        <p:spPr>
          <a:xfrm>
            <a:off x="3029130" y="195698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3" name="円/楕円 302"/>
          <p:cNvSpPr/>
          <p:nvPr/>
        </p:nvSpPr>
        <p:spPr>
          <a:xfrm>
            <a:off x="454292" y="209505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4" name="円/楕円 303"/>
          <p:cNvSpPr/>
          <p:nvPr/>
        </p:nvSpPr>
        <p:spPr>
          <a:xfrm>
            <a:off x="1883199" y="155964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5" name="円/楕円 304"/>
          <p:cNvSpPr/>
          <p:nvPr/>
        </p:nvSpPr>
        <p:spPr>
          <a:xfrm>
            <a:off x="1566932" y="1676771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6" name="円/楕円 305"/>
          <p:cNvSpPr/>
          <p:nvPr/>
        </p:nvSpPr>
        <p:spPr>
          <a:xfrm>
            <a:off x="3664864" y="305667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7" name="円/楕円 306"/>
          <p:cNvSpPr/>
          <p:nvPr/>
        </p:nvSpPr>
        <p:spPr>
          <a:xfrm>
            <a:off x="5878922" y="1481365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8" name="円/楕円 307"/>
          <p:cNvSpPr/>
          <p:nvPr/>
        </p:nvSpPr>
        <p:spPr>
          <a:xfrm>
            <a:off x="3408639" y="4104074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09" name="円/楕円 308"/>
          <p:cNvSpPr/>
          <p:nvPr/>
        </p:nvSpPr>
        <p:spPr>
          <a:xfrm>
            <a:off x="2699816" y="1353212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0" name="円/楕円 309"/>
          <p:cNvSpPr/>
          <p:nvPr/>
        </p:nvSpPr>
        <p:spPr>
          <a:xfrm>
            <a:off x="1539413" y="2413096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2060">
                  <a:lumMod val="80000"/>
                  <a:lumOff val="20000"/>
                </a:srgbClr>
              </a:gs>
              <a:gs pos="100000">
                <a:srgbClr val="00206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1" name="円/楕円 310"/>
          <p:cNvSpPr/>
          <p:nvPr/>
        </p:nvSpPr>
        <p:spPr>
          <a:xfrm>
            <a:off x="262274" y="3225396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2" name="円/楕円 311"/>
          <p:cNvSpPr/>
          <p:nvPr/>
        </p:nvSpPr>
        <p:spPr>
          <a:xfrm>
            <a:off x="531994" y="312857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3" name="円/楕円 312"/>
          <p:cNvSpPr/>
          <p:nvPr/>
        </p:nvSpPr>
        <p:spPr>
          <a:xfrm>
            <a:off x="370672" y="242020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4" name="円/楕円 313"/>
          <p:cNvSpPr/>
          <p:nvPr/>
        </p:nvSpPr>
        <p:spPr>
          <a:xfrm>
            <a:off x="441912" y="393991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5" name="円/楕円 314"/>
          <p:cNvSpPr/>
          <p:nvPr/>
        </p:nvSpPr>
        <p:spPr>
          <a:xfrm>
            <a:off x="169365" y="4156805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6" name="円/楕円 315"/>
          <p:cNvSpPr/>
          <p:nvPr/>
        </p:nvSpPr>
        <p:spPr>
          <a:xfrm>
            <a:off x="423994" y="340903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7" name="円/楕円 316"/>
          <p:cNvSpPr/>
          <p:nvPr/>
        </p:nvSpPr>
        <p:spPr>
          <a:xfrm>
            <a:off x="503560" y="1389204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8" name="円/楕円 317"/>
          <p:cNvSpPr/>
          <p:nvPr/>
        </p:nvSpPr>
        <p:spPr>
          <a:xfrm>
            <a:off x="388131" y="162715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19" name="円/楕円 318"/>
          <p:cNvSpPr/>
          <p:nvPr/>
        </p:nvSpPr>
        <p:spPr>
          <a:xfrm>
            <a:off x="346791" y="180174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0" name="円/楕円 319"/>
          <p:cNvSpPr/>
          <p:nvPr/>
        </p:nvSpPr>
        <p:spPr>
          <a:xfrm>
            <a:off x="389903" y="265392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1" name="円/楕円 320"/>
          <p:cNvSpPr/>
          <p:nvPr/>
        </p:nvSpPr>
        <p:spPr>
          <a:xfrm>
            <a:off x="585257" y="2484514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2" name="円/楕円 321"/>
          <p:cNvSpPr/>
          <p:nvPr/>
        </p:nvSpPr>
        <p:spPr>
          <a:xfrm>
            <a:off x="223365" y="384564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3" name="円/楕円 322"/>
          <p:cNvSpPr/>
          <p:nvPr/>
        </p:nvSpPr>
        <p:spPr>
          <a:xfrm>
            <a:off x="590020" y="2939369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4" name="円/楕円 323"/>
          <p:cNvSpPr/>
          <p:nvPr/>
        </p:nvSpPr>
        <p:spPr>
          <a:xfrm>
            <a:off x="804460" y="3555163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5" name="円/楕円 324"/>
          <p:cNvSpPr/>
          <p:nvPr/>
        </p:nvSpPr>
        <p:spPr>
          <a:xfrm>
            <a:off x="182924" y="2613635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6" name="円/楕円 325"/>
          <p:cNvSpPr/>
          <p:nvPr/>
        </p:nvSpPr>
        <p:spPr>
          <a:xfrm>
            <a:off x="517621" y="4161001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7" name="円/楕円 326"/>
          <p:cNvSpPr/>
          <p:nvPr/>
        </p:nvSpPr>
        <p:spPr>
          <a:xfrm>
            <a:off x="694322" y="2685348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8" name="円/楕円 327"/>
          <p:cNvSpPr/>
          <p:nvPr/>
        </p:nvSpPr>
        <p:spPr>
          <a:xfrm>
            <a:off x="655908" y="227795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9" name="円/楕円 328"/>
          <p:cNvSpPr/>
          <p:nvPr/>
        </p:nvSpPr>
        <p:spPr>
          <a:xfrm>
            <a:off x="262274" y="1691250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0" name="円/楕円 329"/>
          <p:cNvSpPr/>
          <p:nvPr/>
        </p:nvSpPr>
        <p:spPr>
          <a:xfrm>
            <a:off x="218479" y="2964202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1" name="円/楕円 330"/>
          <p:cNvSpPr/>
          <p:nvPr/>
        </p:nvSpPr>
        <p:spPr>
          <a:xfrm>
            <a:off x="578225" y="1904478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2" name="円/楕円 331"/>
          <p:cNvSpPr/>
          <p:nvPr/>
        </p:nvSpPr>
        <p:spPr>
          <a:xfrm>
            <a:off x="744247" y="401975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3" name="円/楕円 332"/>
          <p:cNvSpPr/>
          <p:nvPr/>
        </p:nvSpPr>
        <p:spPr>
          <a:xfrm>
            <a:off x="226282" y="3441420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4" name="円/楕円 333"/>
          <p:cNvSpPr/>
          <p:nvPr/>
        </p:nvSpPr>
        <p:spPr>
          <a:xfrm>
            <a:off x="358994" y="2881769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135" name="直線コネクタ 134"/>
          <p:cNvCxnSpPr/>
          <p:nvPr/>
        </p:nvCxnSpPr>
        <p:spPr>
          <a:xfrm>
            <a:off x="410560" y="5831988"/>
            <a:ext cx="428597" cy="0"/>
          </a:xfrm>
          <a:prstGeom prst="line">
            <a:avLst/>
          </a:prstGeom>
          <a:noFill/>
          <a:ln w="57150" cap="flat" cmpd="sng" algn="ctr">
            <a:solidFill>
              <a:srgbClr val="CC0000"/>
            </a:solidFill>
            <a:prstDash val="solid"/>
          </a:ln>
          <a:effectLst>
            <a:glow rad="63500">
              <a:srgbClr val="4F81BD">
                <a:satMod val="175000"/>
                <a:alpha val="40000"/>
              </a:srgbClr>
            </a:glow>
          </a:effectLst>
        </p:spPr>
      </p:cxnSp>
      <p:cxnSp>
        <p:nvCxnSpPr>
          <p:cNvPr id="136" name="直線コネクタ 135"/>
          <p:cNvCxnSpPr/>
          <p:nvPr/>
        </p:nvCxnSpPr>
        <p:spPr>
          <a:xfrm>
            <a:off x="410560" y="6148428"/>
            <a:ext cx="428597" cy="0"/>
          </a:xfrm>
          <a:prstGeom prst="line">
            <a:avLst/>
          </a:prstGeom>
          <a:noFill/>
          <a:ln w="57150" cap="flat" cmpd="sng" algn="ctr">
            <a:solidFill>
              <a:srgbClr val="002060"/>
            </a:solidFill>
            <a:prstDash val="solid"/>
          </a:ln>
          <a:effectLst>
            <a:glow rad="63500">
              <a:srgbClr val="4F81BD">
                <a:satMod val="175000"/>
                <a:alpha val="40000"/>
              </a:srgbClr>
            </a:glow>
          </a:effectLst>
        </p:spPr>
      </p:cxnSp>
      <p:cxnSp>
        <p:nvCxnSpPr>
          <p:cNvPr id="137" name="直線コネクタ 136"/>
          <p:cNvCxnSpPr/>
          <p:nvPr/>
        </p:nvCxnSpPr>
        <p:spPr>
          <a:xfrm>
            <a:off x="410560" y="6479128"/>
            <a:ext cx="428597" cy="0"/>
          </a:xfrm>
          <a:prstGeom prst="line">
            <a:avLst/>
          </a:prstGeom>
          <a:noFill/>
          <a:ln w="101600" cap="flat" cmpd="tri" algn="ctr">
            <a:solidFill>
              <a:srgbClr val="006600"/>
            </a:solidFill>
            <a:prstDash val="solid"/>
          </a:ln>
          <a:effectLst>
            <a:glow rad="63500">
              <a:srgbClr val="4F81BD">
                <a:satMod val="175000"/>
                <a:alpha val="40000"/>
              </a:srgbClr>
            </a:glow>
          </a:effectLst>
        </p:spPr>
      </p:cxnSp>
      <p:sp>
        <p:nvSpPr>
          <p:cNvPr id="138" name="円/楕円 340"/>
          <p:cNvSpPr/>
          <p:nvPr/>
        </p:nvSpPr>
        <p:spPr>
          <a:xfrm>
            <a:off x="2228049" y="5749554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4BACC6">
                  <a:lumMod val="90000"/>
                </a:srgbClr>
              </a:gs>
              <a:gs pos="100000">
                <a:srgbClr val="4BACC6">
                  <a:lumMod val="5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39" name="円/楕円 342"/>
          <p:cNvSpPr/>
          <p:nvPr/>
        </p:nvSpPr>
        <p:spPr>
          <a:xfrm>
            <a:off x="2195736" y="6047080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80000"/>
                  <a:lumOff val="20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grpSp>
        <p:nvGrpSpPr>
          <p:cNvPr id="140" name="グループ化 139"/>
          <p:cNvGrpSpPr/>
          <p:nvPr/>
        </p:nvGrpSpPr>
        <p:grpSpPr>
          <a:xfrm>
            <a:off x="1055775" y="3593175"/>
            <a:ext cx="7415411" cy="461153"/>
            <a:chOff x="973013" y="3436739"/>
            <a:chExt cx="7415411" cy="461153"/>
          </a:xfrm>
        </p:grpSpPr>
        <p:cxnSp>
          <p:nvCxnSpPr>
            <p:cNvPr id="141" name="直線コネクタ 140"/>
            <p:cNvCxnSpPr/>
            <p:nvPr/>
          </p:nvCxnSpPr>
          <p:spPr>
            <a:xfrm flipV="1">
              <a:off x="2482323" y="3717032"/>
              <a:ext cx="161203" cy="160345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142" name="直線コネクタ 141"/>
            <p:cNvCxnSpPr/>
            <p:nvPr/>
          </p:nvCxnSpPr>
          <p:spPr>
            <a:xfrm flipV="1">
              <a:off x="4626260" y="3709492"/>
              <a:ext cx="375992" cy="147972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143" name="直線コネクタ 142"/>
            <p:cNvCxnSpPr/>
            <p:nvPr/>
          </p:nvCxnSpPr>
          <p:spPr>
            <a:xfrm>
              <a:off x="3620998" y="3458605"/>
              <a:ext cx="218974" cy="130956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144" name="直線コネクタ 143"/>
            <p:cNvCxnSpPr/>
            <p:nvPr/>
          </p:nvCxnSpPr>
          <p:spPr>
            <a:xfrm flipV="1">
              <a:off x="1438612" y="3521092"/>
              <a:ext cx="298591" cy="136939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145" name="直線コネクタ 144"/>
            <p:cNvCxnSpPr/>
            <p:nvPr/>
          </p:nvCxnSpPr>
          <p:spPr>
            <a:xfrm>
              <a:off x="973013" y="3436739"/>
              <a:ext cx="483638" cy="211977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146" name="直線コネクタ 145"/>
            <p:cNvCxnSpPr/>
            <p:nvPr/>
          </p:nvCxnSpPr>
          <p:spPr>
            <a:xfrm>
              <a:off x="1716840" y="3521092"/>
              <a:ext cx="766928" cy="376800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147" name="直線コネクタ 146"/>
            <p:cNvCxnSpPr/>
            <p:nvPr/>
          </p:nvCxnSpPr>
          <p:spPr>
            <a:xfrm flipV="1">
              <a:off x="4968596" y="3521092"/>
              <a:ext cx="3419828" cy="201868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tailEnd type="arrow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148" name="直線コネクタ 147"/>
            <p:cNvCxnSpPr/>
            <p:nvPr/>
          </p:nvCxnSpPr>
          <p:spPr>
            <a:xfrm flipV="1">
              <a:off x="2643526" y="3458605"/>
              <a:ext cx="977472" cy="250887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149" name="直線コネクタ 148"/>
            <p:cNvCxnSpPr/>
            <p:nvPr/>
          </p:nvCxnSpPr>
          <p:spPr>
            <a:xfrm flipH="1" flipV="1">
              <a:off x="3839972" y="3589561"/>
              <a:ext cx="804036" cy="266796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</p:grpSp>
      <p:grpSp>
        <p:nvGrpSpPr>
          <p:cNvPr id="150" name="グループ化 149"/>
          <p:cNvGrpSpPr/>
          <p:nvPr/>
        </p:nvGrpSpPr>
        <p:grpSpPr>
          <a:xfrm>
            <a:off x="1064175" y="2691664"/>
            <a:ext cx="7407011" cy="887800"/>
            <a:chOff x="981413" y="2535228"/>
            <a:chExt cx="7407011" cy="887800"/>
          </a:xfrm>
        </p:grpSpPr>
        <p:cxnSp>
          <p:nvCxnSpPr>
            <p:cNvPr id="151" name="直線コネクタ 150"/>
            <p:cNvCxnSpPr/>
            <p:nvPr/>
          </p:nvCxnSpPr>
          <p:spPr>
            <a:xfrm flipV="1">
              <a:off x="2482323" y="2733864"/>
              <a:ext cx="161203" cy="230748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152" name="直線コネクタ 151"/>
            <p:cNvCxnSpPr/>
            <p:nvPr/>
          </p:nvCxnSpPr>
          <p:spPr>
            <a:xfrm flipV="1">
              <a:off x="4045549" y="2535228"/>
              <a:ext cx="297779" cy="75817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153" name="直線コネクタ 152"/>
            <p:cNvCxnSpPr/>
            <p:nvPr/>
          </p:nvCxnSpPr>
          <p:spPr>
            <a:xfrm flipV="1">
              <a:off x="4932056" y="2564888"/>
              <a:ext cx="230072" cy="214445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154" name="直線コネクタ 153"/>
            <p:cNvCxnSpPr/>
            <p:nvPr/>
          </p:nvCxnSpPr>
          <p:spPr>
            <a:xfrm flipV="1">
              <a:off x="981413" y="2964611"/>
              <a:ext cx="1545579" cy="458417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C00000">
                      <a:lumMod val="90000"/>
                      <a:lumOff val="10000"/>
                    </a:srgbClr>
                  </a:gs>
                  <a:gs pos="100000">
                    <a:srgbClr val="C0000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155" name="直線コネクタ 154"/>
            <p:cNvCxnSpPr/>
            <p:nvPr/>
          </p:nvCxnSpPr>
          <p:spPr>
            <a:xfrm flipV="1">
              <a:off x="3640974" y="2600909"/>
              <a:ext cx="404575" cy="298269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156" name="直線コネクタ 155"/>
            <p:cNvCxnSpPr/>
            <p:nvPr/>
          </p:nvCxnSpPr>
          <p:spPr>
            <a:xfrm>
              <a:off x="5162128" y="2564888"/>
              <a:ext cx="3226296" cy="268445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  <a:tailEnd type="arrow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157" name="直線コネクタ 156"/>
            <p:cNvCxnSpPr/>
            <p:nvPr/>
          </p:nvCxnSpPr>
          <p:spPr>
            <a:xfrm>
              <a:off x="2643526" y="2733864"/>
              <a:ext cx="977472" cy="186059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158" name="直線コネクタ 157"/>
            <p:cNvCxnSpPr/>
            <p:nvPr/>
          </p:nvCxnSpPr>
          <p:spPr>
            <a:xfrm>
              <a:off x="4332024" y="2535228"/>
              <a:ext cx="583673" cy="244105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</p:grpSp>
      <p:grpSp>
        <p:nvGrpSpPr>
          <p:cNvPr id="159" name="グループ化 158"/>
          <p:cNvGrpSpPr/>
          <p:nvPr/>
        </p:nvGrpSpPr>
        <p:grpSpPr>
          <a:xfrm>
            <a:off x="466994" y="1614278"/>
            <a:ext cx="8004192" cy="819030"/>
            <a:chOff x="384232" y="1457842"/>
            <a:chExt cx="8004192" cy="819030"/>
          </a:xfrm>
        </p:grpSpPr>
        <p:cxnSp>
          <p:nvCxnSpPr>
            <p:cNvPr id="160" name="直線コネクタ 159"/>
            <p:cNvCxnSpPr/>
            <p:nvPr/>
          </p:nvCxnSpPr>
          <p:spPr>
            <a:xfrm flipV="1">
              <a:off x="928633" y="1588814"/>
              <a:ext cx="216600" cy="184003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161" name="直線コネクタ 160"/>
            <p:cNvCxnSpPr/>
            <p:nvPr/>
          </p:nvCxnSpPr>
          <p:spPr>
            <a:xfrm>
              <a:off x="1695023" y="1825485"/>
              <a:ext cx="298591" cy="260515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162" name="直線コネクタ 161"/>
            <p:cNvCxnSpPr/>
            <p:nvPr/>
          </p:nvCxnSpPr>
          <p:spPr>
            <a:xfrm flipV="1">
              <a:off x="2526992" y="2116825"/>
              <a:ext cx="307276" cy="106115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163" name="直線コネクタ 162"/>
            <p:cNvCxnSpPr/>
            <p:nvPr/>
          </p:nvCxnSpPr>
          <p:spPr>
            <a:xfrm flipV="1">
              <a:off x="3501690" y="2044817"/>
              <a:ext cx="225986" cy="221668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164" name="直線コネクタ 163"/>
            <p:cNvCxnSpPr/>
            <p:nvPr/>
          </p:nvCxnSpPr>
          <p:spPr>
            <a:xfrm>
              <a:off x="4773239" y="1862832"/>
              <a:ext cx="308032" cy="92910"/>
            </a:xfrm>
            <a:prstGeom prst="line">
              <a:avLst/>
            </a:prstGeom>
            <a:noFill/>
            <a:ln w="101600" cap="flat" cmpd="tri" algn="ctr">
              <a:solidFill>
                <a:srgbClr val="0066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165" name="直線コネクタ 164"/>
            <p:cNvCxnSpPr/>
            <p:nvPr/>
          </p:nvCxnSpPr>
          <p:spPr>
            <a:xfrm>
              <a:off x="384232" y="1628800"/>
              <a:ext cx="597181" cy="144016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166" name="直線コネクタ 165"/>
            <p:cNvCxnSpPr/>
            <p:nvPr/>
          </p:nvCxnSpPr>
          <p:spPr>
            <a:xfrm>
              <a:off x="1959407" y="2086000"/>
              <a:ext cx="597181" cy="144016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167" name="直線コネクタ 166"/>
            <p:cNvCxnSpPr/>
            <p:nvPr/>
          </p:nvCxnSpPr>
          <p:spPr>
            <a:xfrm>
              <a:off x="1140022" y="1588814"/>
              <a:ext cx="597181" cy="264394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168" name="直線コネクタ 167"/>
            <p:cNvCxnSpPr/>
            <p:nvPr/>
          </p:nvCxnSpPr>
          <p:spPr>
            <a:xfrm>
              <a:off x="2834268" y="2116833"/>
              <a:ext cx="662706" cy="160039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169" name="直線コネクタ 168"/>
            <p:cNvCxnSpPr/>
            <p:nvPr/>
          </p:nvCxnSpPr>
          <p:spPr>
            <a:xfrm flipV="1">
              <a:off x="3680561" y="1853208"/>
              <a:ext cx="1091136" cy="191611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  <p:cxnSp>
          <p:nvCxnSpPr>
            <p:cNvPr id="170" name="直線コネクタ 169"/>
            <p:cNvCxnSpPr/>
            <p:nvPr/>
          </p:nvCxnSpPr>
          <p:spPr>
            <a:xfrm flipV="1">
              <a:off x="5076056" y="1457842"/>
              <a:ext cx="3312368" cy="512990"/>
            </a:xfrm>
            <a:prstGeom prst="line">
              <a:avLst/>
            </a:prstGeom>
            <a:noFill/>
            <a:ln w="57150" cap="flat" cmpd="sng" algn="ctr">
              <a:gradFill>
                <a:gsLst>
                  <a:gs pos="0">
                    <a:srgbClr val="002060">
                      <a:lumMod val="90000"/>
                      <a:lumOff val="10000"/>
                    </a:srgbClr>
                  </a:gs>
                  <a:gs pos="100000">
                    <a:srgbClr val="002060"/>
                  </a:gs>
                </a:gsLst>
                <a:lin ang="5400000" scaled="0"/>
              </a:gradFill>
              <a:prstDash val="solid"/>
              <a:tailEnd type="arrow"/>
            </a:ln>
            <a:effectLst>
              <a:glow rad="63500">
                <a:srgbClr val="4F81BD">
                  <a:satMod val="175000"/>
                  <a:alpha val="40000"/>
                </a:srgbClr>
              </a:glow>
            </a:effectLst>
          </p:spPr>
        </p:cxnSp>
      </p:grpSp>
      <p:sp>
        <p:nvSpPr>
          <p:cNvPr id="171" name="円/楕円 375"/>
          <p:cNvSpPr/>
          <p:nvPr/>
        </p:nvSpPr>
        <p:spPr>
          <a:xfrm>
            <a:off x="531994" y="3694201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2" name="円/楕円 376"/>
          <p:cNvSpPr/>
          <p:nvPr/>
        </p:nvSpPr>
        <p:spPr>
          <a:xfrm>
            <a:off x="623653" y="1533220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73" name="円/楕円 377"/>
          <p:cNvSpPr/>
          <p:nvPr/>
        </p:nvSpPr>
        <p:spPr>
          <a:xfrm>
            <a:off x="218479" y="201926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cxnSp>
        <p:nvCxnSpPr>
          <p:cNvPr id="174" name="直線コネクタ 173"/>
          <p:cNvCxnSpPr/>
          <p:nvPr/>
        </p:nvCxnSpPr>
        <p:spPr>
          <a:xfrm>
            <a:off x="858362" y="1209172"/>
            <a:ext cx="98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5" name="直線コネクタ 174"/>
          <p:cNvCxnSpPr/>
          <p:nvPr/>
        </p:nvCxnSpPr>
        <p:spPr>
          <a:xfrm>
            <a:off x="1173577" y="1209172"/>
            <a:ext cx="4382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6" name="直線コネクタ 175"/>
          <p:cNvCxnSpPr/>
          <p:nvPr/>
        </p:nvCxnSpPr>
        <p:spPr>
          <a:xfrm>
            <a:off x="5074896" y="1209172"/>
            <a:ext cx="0" cy="4208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直線矢印コネクタ 176"/>
          <p:cNvCxnSpPr/>
          <p:nvPr/>
        </p:nvCxnSpPr>
        <p:spPr>
          <a:xfrm>
            <a:off x="7822131" y="4192750"/>
            <a:ext cx="1080120" cy="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178" name="テキスト ボックス 177"/>
          <p:cNvSpPr txBox="1"/>
          <p:nvPr/>
        </p:nvSpPr>
        <p:spPr>
          <a:xfrm>
            <a:off x="7750123" y="38030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  <a:latin typeface="Arial"/>
              </a:rPr>
              <a:t>time</a:t>
            </a:r>
            <a:endParaRPr lang="ja-JP" altLang="en-US" sz="24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79" name="円/楕円 383"/>
          <p:cNvSpPr/>
          <p:nvPr/>
        </p:nvSpPr>
        <p:spPr>
          <a:xfrm>
            <a:off x="226282" y="2258087"/>
            <a:ext cx="108000" cy="108000"/>
          </a:xfrm>
          <a:prstGeom prst="ellipse">
            <a:avLst/>
          </a:prstGeom>
          <a:solidFill>
            <a:srgbClr val="00B05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0" name="円/楕円 384"/>
          <p:cNvSpPr/>
          <p:nvPr/>
        </p:nvSpPr>
        <p:spPr>
          <a:xfrm>
            <a:off x="226282" y="1389047"/>
            <a:ext cx="108000" cy="108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1" name="円/楕円 385"/>
          <p:cNvSpPr/>
          <p:nvPr/>
        </p:nvSpPr>
        <p:spPr>
          <a:xfrm>
            <a:off x="316672" y="3623528"/>
            <a:ext cx="108000" cy="10800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</a:ln>
          <a:effectLst>
            <a:glow rad="63500">
              <a:srgbClr val="8064A2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2" name="角丸四角形 181"/>
          <p:cNvSpPr/>
          <p:nvPr/>
        </p:nvSpPr>
        <p:spPr>
          <a:xfrm>
            <a:off x="218479" y="5578068"/>
            <a:ext cx="3312810" cy="1174422"/>
          </a:xfrm>
          <a:prstGeom prst="roundRect">
            <a:avLst/>
          </a:prstGeom>
          <a:noFill/>
          <a:ln w="254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83" name="テキスト ボックス 182"/>
          <p:cNvSpPr txBox="1"/>
          <p:nvPr/>
        </p:nvSpPr>
        <p:spPr>
          <a:xfrm rot="16200000">
            <a:off x="73179" y="4696553"/>
            <a:ext cx="1197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hadronize</a:t>
            </a:r>
            <a:endParaRPr kumimoji="1" lang="ja-JP" altLang="en-US" sz="2000" dirty="0"/>
          </a:p>
        </p:txBody>
      </p:sp>
      <p:sp>
        <p:nvSpPr>
          <p:cNvPr id="184" name="テキスト ボックス 183"/>
          <p:cNvSpPr txBox="1"/>
          <p:nvPr/>
        </p:nvSpPr>
        <p:spPr>
          <a:xfrm>
            <a:off x="2407514" y="5627969"/>
            <a:ext cx="979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mesons</a:t>
            </a:r>
            <a:endParaRPr kumimoji="1" lang="ja-JP" altLang="en-US" sz="2000" dirty="0"/>
          </a:p>
        </p:txBody>
      </p:sp>
      <p:sp>
        <p:nvSpPr>
          <p:cNvPr id="185" name="テキスト ボックス 184"/>
          <p:cNvSpPr txBox="1"/>
          <p:nvPr/>
        </p:nvSpPr>
        <p:spPr>
          <a:xfrm>
            <a:off x="2407514" y="5965724"/>
            <a:ext cx="1003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baryons</a:t>
            </a:r>
            <a:endParaRPr kumimoji="1" lang="ja-JP" altLang="en-US" sz="2000" dirty="0"/>
          </a:p>
        </p:txBody>
      </p:sp>
      <p:sp>
        <p:nvSpPr>
          <p:cNvPr id="186" name="テキスト ボックス 185"/>
          <p:cNvSpPr txBox="1"/>
          <p:nvPr/>
        </p:nvSpPr>
        <p:spPr>
          <a:xfrm>
            <a:off x="5859995" y="5100315"/>
            <a:ext cx="35702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媒質中を彷徨</a:t>
            </a:r>
            <a:r>
              <a:rPr lang="ja-JP" altLang="en-US" sz="2400" dirty="0" err="1" smtClean="0"/>
              <a:t>う</a:t>
            </a:r>
            <a:r>
              <a:rPr lang="ja-JP" altLang="en-US" sz="2400" dirty="0"/>
              <a:t>核子</a:t>
            </a:r>
            <a:r>
              <a:rPr kumimoji="1" lang="ja-JP" altLang="en-US" sz="2400" dirty="0" smtClean="0"/>
              <a:t>は、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あたかも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ブラウン</a:t>
            </a:r>
            <a:r>
              <a:rPr lang="ja-JP" altLang="en-US" sz="2400" dirty="0"/>
              <a:t>粒子</a:t>
            </a:r>
            <a:r>
              <a:rPr lang="ja-JP" altLang="en-US" sz="2400" dirty="0" smtClean="0"/>
              <a:t>の</a:t>
            </a:r>
            <a:endParaRPr lang="en-US" altLang="ja-JP" sz="2400" dirty="0" smtClean="0"/>
          </a:p>
          <a:p>
            <a:r>
              <a:rPr lang="ja-JP" altLang="en-US" sz="2400" dirty="0" smtClean="0"/>
              <a:t>ように</a:t>
            </a:r>
            <a:r>
              <a:rPr kumimoji="1" lang="ja-JP" altLang="en-US" sz="2400" dirty="0" smtClean="0"/>
              <a:t>ふるまう</a:t>
            </a:r>
            <a:r>
              <a:rPr kumimoji="1" lang="ja-JP" altLang="en-US" sz="2400" dirty="0"/>
              <a:t>。</a:t>
            </a:r>
            <a:endParaRPr kumimoji="1" lang="en-US" altLang="ja-JP" sz="2400" dirty="0" smtClean="0"/>
          </a:p>
        </p:txBody>
      </p:sp>
      <p:sp>
        <p:nvSpPr>
          <p:cNvPr id="187" name="テキスト ボックス 186"/>
          <p:cNvSpPr txBox="1"/>
          <p:nvPr/>
        </p:nvSpPr>
        <p:spPr>
          <a:xfrm rot="16200000">
            <a:off x="446634" y="4657733"/>
            <a:ext cx="1193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chem. </a:t>
            </a:r>
            <a:r>
              <a:rPr kumimoji="1" lang="en-US" altLang="ja-JP" sz="2000" dirty="0" err="1" smtClean="0"/>
              <a:t>f.o</a:t>
            </a:r>
            <a:r>
              <a:rPr kumimoji="1" lang="en-US" altLang="ja-JP" sz="2000" dirty="0" smtClean="0"/>
              <a:t>.</a:t>
            </a:r>
            <a:endParaRPr kumimoji="1" lang="ja-JP" altLang="en-US" sz="2000" dirty="0"/>
          </a:p>
        </p:txBody>
      </p:sp>
      <p:sp>
        <p:nvSpPr>
          <p:cNvPr id="188" name="テキスト ボックス 187"/>
          <p:cNvSpPr txBox="1"/>
          <p:nvPr/>
        </p:nvSpPr>
        <p:spPr>
          <a:xfrm rot="16200000">
            <a:off x="4287070" y="4693556"/>
            <a:ext cx="1237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kinetic </a:t>
            </a:r>
            <a:r>
              <a:rPr kumimoji="1" lang="en-US" altLang="ja-JP" sz="2000" dirty="0" err="1" smtClean="0"/>
              <a:t>f.o</a:t>
            </a:r>
            <a:r>
              <a:rPr kumimoji="1" lang="en-US" altLang="ja-JP" sz="2000" dirty="0" smtClean="0"/>
              <a:t>.</a:t>
            </a:r>
            <a:endParaRPr kumimoji="1" lang="ja-JP" altLang="en-US" sz="2000" dirty="0"/>
          </a:p>
        </p:txBody>
      </p:sp>
      <p:pic>
        <p:nvPicPr>
          <p:cNvPr id="189" name="TexTeXPicture" descr="&lt;?xml version=&quot;1.0&quot; encoding=&quot;utf-16&quot;?&gt;&#10;&lt;TeXTeX&gt;&#10;  &lt;preamble&gt;\documentclass{jarticle}&#10;\usepackage{amsmath}&#10;\pagestyle{empty}&lt;/preamble&gt;&#10;  &lt;body&gt;\begin{align*} &#10;p,\bar p&#10;\end{align*}&lt;/body&gt;&#10;  &lt;fcolor&gt;FFFFFFFF&lt;/fcolor&gt;&#10;  &lt;bcolor&gt;FFFFFFFF&lt;/bcolor&gt;&#10;  &lt;transparent&gt;True&lt;/transparent&gt;&#10;  &lt;resolution&gt;1800&lt;/resolution&gt;&#10;  &lt;imageh&gt;195&lt;/imageh&gt;&#10;  &lt;imagew&gt;373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8" y="5700765"/>
            <a:ext cx="426339" cy="222885"/>
          </a:xfrm>
          <a:prstGeom prst="rect">
            <a:avLst/>
          </a:prstGeom>
        </p:spPr>
      </p:pic>
      <p:pic>
        <p:nvPicPr>
          <p:cNvPr id="190" name="TexTeXPicture" descr="&lt;?xml version=&quot;1.0&quot; encoding=&quot;utf-16&quot;?&gt;&#10;&lt;TeXTeX&gt;&#10;  &lt;preamble&gt;\documentclass{jarticle}&#10;\usepackage{amsmath}&#10;\pagestyle{empty}&lt;/preamble&gt;&#10;  &lt;body&gt;\begin{align*} &#10;n,\bar n&#10;\end{align*}&lt;/body&gt;&#10;  &lt;fcolor&gt;FFFFFFFF&lt;/fcolor&gt;&#10;  &lt;bcolor&gt;FFFFFFFF&lt;/bcolor&gt;&#10;  &lt;transparent&gt;True&lt;/transparent&gt;&#10;  &lt;resolution&gt;1800&lt;/resolution&gt;&#10;  &lt;imageh&gt;195&lt;/imageh&gt;&#10;  &lt;imagew&gt;39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35" y="6062176"/>
            <a:ext cx="451485" cy="222885"/>
          </a:xfrm>
          <a:prstGeom prst="rect">
            <a:avLst/>
          </a:prstGeom>
        </p:spPr>
      </p:pic>
      <p:pic>
        <p:nvPicPr>
          <p:cNvPr id="191" name="TexTeXPicture" descr="&lt;?xml version=&quot;1.0&quot; encoding=&quot;utf-16&quot;?&gt;&#10;&lt;TeXTeX&gt;&#10;  &lt;preamble&gt;\documentclass{jarticle}&#10;\usepackage{amsmath}&#10;\pagestyle{empty}&lt;/preamble&gt;&#10;  &lt;body&gt;\begin{align*} &#10;\Delta(1232)&#10;\end{align*}&lt;/body&gt;&#10;  &lt;fcolor&gt;FFFFFFFF&lt;/fcolor&gt;&#10;  &lt;bcolor&gt;FFFFFFFF&lt;/bcolor&gt;&#10;  &lt;transparent&gt;True&lt;/transparent&gt;&#10;  &lt;resolution&gt;1800&lt;/resolution&gt;&#10;  &lt;imageh&gt;249&lt;/imageh&gt;&#10;  &lt;imagew&gt;864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57" y="6373859"/>
            <a:ext cx="905256" cy="260890"/>
          </a:xfrm>
          <a:prstGeom prst="rect">
            <a:avLst/>
          </a:prstGeom>
        </p:spPr>
      </p:pic>
      <p:pic>
        <p:nvPicPr>
          <p:cNvPr id="192" name="TexTeXPicture" descr="&lt;?xml version=&quot;1.0&quot; encoding=&quot;utf-16&quot;?&gt;&#10;&lt;TeXTeX&gt;&#10;  &lt;preamble&gt;\documentclass{jarticle}&#10;\usepackage{amsmath}&#10;\pagestyle{empty}&lt;/preamble&gt;&#10;  &lt;body&gt;\begin{align*} &#10;10\sim20{\rm fm}&#10;\end{align*}&lt;/body&gt;&#10;  &lt;fcolor&gt;FFFFFFFF&lt;/fcolor&gt;&#10;  &lt;bcolor&gt;FFFFFFFF&lt;/bcolor&gt;&#10;  &lt;transparent&gt;True&lt;/transparent&gt;&#10;  &lt;resolution&gt;1800&lt;/resolution&gt;&#10;  &lt;imageh&gt;181&lt;/imageh&gt;&#10;  &lt;imagew&gt;1088&lt;/imagew&gt;&#10;  &lt;scale&gt;50&lt;/scale&gt;&#10;  &lt;cursor&gt;3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184" y="4832943"/>
            <a:ext cx="1151467" cy="191558"/>
          </a:xfrm>
          <a:prstGeom prst="rect">
            <a:avLst/>
          </a:prstGeom>
        </p:spPr>
      </p:pic>
      <p:sp>
        <p:nvSpPr>
          <p:cNvPr id="193" name="テキスト ボックス 192"/>
          <p:cNvSpPr txBox="1"/>
          <p:nvPr/>
        </p:nvSpPr>
        <p:spPr>
          <a:xfrm>
            <a:off x="5816024" y="4680506"/>
            <a:ext cx="1108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chemeClr val="tx1">
                    <a:lumMod val="65000"/>
                  </a:schemeClr>
                </a:solidFill>
                <a:latin typeface="Calibri" panose="020F0502020204030204" pitchFamily="34" charset="0"/>
              </a:rPr>
              <a:t>NOTE:</a:t>
            </a:r>
            <a:endParaRPr kumimoji="1" lang="ja-JP" altLang="en-US" sz="2800" b="1" dirty="0">
              <a:solidFill>
                <a:schemeClr val="tx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94" name="図 19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440" y="365760"/>
            <a:ext cx="1755800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25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2"/>
          <a:srcRect l="9026" b="6057"/>
          <a:stretch/>
        </p:blipFill>
        <p:spPr>
          <a:xfrm>
            <a:off x="768153" y="2109926"/>
            <a:ext cx="4434784" cy="335566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予言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Delta\eta / 2\sqrt{D \tau}&#10;\end{align*}&lt;/body&gt;&#10;  &lt;fcolor&gt;FF000000&lt;/fcolor&gt;&#10;  &lt;bcolor&gt;FFFFFFFF&lt;/bcolor&gt;&#10;  &lt;transparent&gt;True&lt;/transparent&gt;&#10;  &lt;resolution&gt;1800&lt;/resolution&gt;&#10;  &lt;imageh&gt;296&lt;/imageh&gt;&#10;  &lt;imagew&gt;1136&lt;/imagew&gt;&#10;  &lt;scale&gt;50&lt;/scale&gt;&#10;  &lt;cursor&gt;4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59" y="5617216"/>
            <a:ext cx="1526328" cy="397706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\frac{\langle \delta N^n\rangle(\eta)}{\langle \delta N^n \rangle (0)}&#10;\end{align*}&lt;/body&gt;&#10;  &lt;fcolor&gt;FF000000&lt;/fcolor&gt;&#10;  &lt;bcolor&gt;FFFFFFFF&lt;/bcolor&gt;&#10;  &lt;transparent&gt;True&lt;/transparent&gt;&#10;  &lt;resolution&gt;1800&lt;/resolution&gt;&#10;  &lt;imageh&gt;588&lt;/imageh&gt;&#10;  &lt;imagew&gt;1004&lt;/imagew&gt;&#10;  &lt;scale&gt;50&lt;/scale&gt;&#10;  &lt;cursor&gt;7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38086" y="3308164"/>
            <a:ext cx="1284078" cy="752030"/>
          </a:xfrm>
          <a:prstGeom prst="rect">
            <a:avLst/>
          </a:prstGeom>
          <a:solidFill>
            <a:sysClr val="window" lastClr="FFFFFF"/>
          </a:solidFill>
        </p:spPr>
      </p:pic>
      <p:sp>
        <p:nvSpPr>
          <p:cNvPr id="11" name="正方形/長方形 10"/>
          <p:cNvSpPr/>
          <p:nvPr/>
        </p:nvSpPr>
        <p:spPr>
          <a:xfrm>
            <a:off x="1106423" y="2423160"/>
            <a:ext cx="1965961" cy="274320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7862" y="3986784"/>
            <a:ext cx="3358430" cy="2624705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4"/>
          <a:stretch/>
        </p:blipFill>
        <p:spPr bwMode="auto">
          <a:xfrm>
            <a:off x="5537862" y="657716"/>
            <a:ext cx="3355384" cy="2597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テキスト ボックス 22"/>
          <p:cNvSpPr txBox="1"/>
          <p:nvPr/>
        </p:nvSpPr>
        <p:spPr>
          <a:xfrm>
            <a:off x="1200441" y="1600961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４次ゆらぎの体積依存性</a:t>
            </a:r>
            <a:endParaRPr kumimoji="1"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084475" y="249022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２次ゆらぎ＠ＬＨＣ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969059" y="3610094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４</a:t>
            </a:r>
            <a:r>
              <a:rPr kumimoji="1" lang="ja-JP" altLang="en-US" dirty="0" smtClean="0"/>
              <a:t>次ゆらぎ＠ＲＨＩＣ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4411" y="6309360"/>
            <a:ext cx="1491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北沢 </a:t>
            </a:r>
            <a:r>
              <a:rPr lang="en-US" altLang="ja-JP" sz="2400" dirty="0" smtClean="0"/>
              <a:t>2015</a:t>
            </a:r>
            <a:endParaRPr kumimoji="1" lang="ja-JP" altLang="en-US" sz="2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861796" y="2433591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2000" dirty="0" smtClean="0"/>
              <a:t>観測可能</a:t>
            </a:r>
            <a:endParaRPr kumimoji="1" lang="en-US" altLang="ja-JP" sz="2000" dirty="0" smtClean="0"/>
          </a:p>
          <a:p>
            <a:pPr algn="r"/>
            <a:r>
              <a:rPr lang="ja-JP" altLang="en-US" sz="2000" dirty="0"/>
              <a:t>領域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3336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80626" y="1810194"/>
            <a:ext cx="80010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sz="2400" dirty="0"/>
              <a:t>我々</a:t>
            </a:r>
            <a:r>
              <a:rPr lang="ja-JP" altLang="en-US" sz="2400" dirty="0" smtClean="0"/>
              <a:t>は、重イオン衝突実験で観測されるゆらぎの奥に</a:t>
            </a:r>
            <a:r>
              <a:rPr kumimoji="1" lang="ja-JP" altLang="en-US" sz="2400" dirty="0" smtClean="0"/>
              <a:t>解き放たれたクォークの風を感じることができる。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400" dirty="0" smtClean="0"/>
              <a:t>非ガウスゆらぎを利用することで、この描像をより堅実に検証していくことができる。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400" dirty="0" smtClean="0"/>
              <a:t>非ガウスゆらぎの研究は、今まさに進行中。実験、理論の双方に膨大な未開拓</a:t>
            </a:r>
            <a:r>
              <a:rPr lang="ja-JP" altLang="en-US" sz="2400" dirty="0"/>
              <a:t>の</a:t>
            </a:r>
            <a:r>
              <a:rPr kumimoji="1" lang="ja-JP" altLang="en-US" sz="2400" dirty="0" smtClean="0"/>
              <a:t>研究課題がある。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sz="2400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ja-JP" altLang="en-US" sz="2400" dirty="0" smtClean="0"/>
              <a:t>そして、ＱＣＤ臨界点の探索へ。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8211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137483" y="2793534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/>
              <a:t>最後に</a:t>
            </a:r>
            <a:r>
              <a:rPr kumimoji="1" lang="en-US" altLang="ja-JP" sz="4000" dirty="0" smtClean="0"/>
              <a:t>‥‥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20889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692985" y="3343601"/>
            <a:ext cx="34163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/>
              <a:t>イ</a:t>
            </a:r>
            <a:r>
              <a:rPr kumimoji="1" lang="ja-JP" altLang="en-US" sz="2800" dirty="0" smtClean="0"/>
              <a:t>ヌマエル・カント</a:t>
            </a:r>
            <a:endParaRPr kumimoji="1" lang="en-US" altLang="ja-JP" sz="2800" dirty="0" smtClean="0"/>
          </a:p>
          <a:p>
            <a:pPr algn="ctr"/>
            <a:r>
              <a:rPr kumimoji="1" lang="en-US" altLang="ja-JP" sz="2800" dirty="0" smtClean="0"/>
              <a:t>1781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0310" y="1541994"/>
            <a:ext cx="79816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dirty="0" smtClean="0"/>
              <a:t>ひとたび経験の圏域を超出すれば、</a:t>
            </a:r>
            <a:endParaRPr kumimoji="1" lang="en-US" altLang="ja-JP" sz="3200" dirty="0" smtClean="0"/>
          </a:p>
          <a:p>
            <a:pPr algn="ctr"/>
            <a:r>
              <a:rPr kumimoji="1" lang="ja-JP" altLang="en-US" sz="3200" dirty="0" smtClean="0"/>
              <a:t>経験によって反駁される心配はなくなる。</a:t>
            </a:r>
            <a:endParaRPr kumimoji="1" lang="ja-JP" altLang="en-US" sz="3200" dirty="0"/>
          </a:p>
        </p:txBody>
      </p:sp>
      <p:pic>
        <p:nvPicPr>
          <p:cNvPr id="5122" name="Picture 2" descr="https://upload.wikimedia.org/wikipedia/commons/thumb/8/8a/Kant_Kaliningrad.jpg/200px-Kant_Kaliningr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033" y="3169528"/>
            <a:ext cx="2434635" cy="368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077706" y="4768061"/>
            <a:ext cx="26468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『</a:t>
            </a:r>
            <a:r>
              <a:rPr lang="ja-JP" altLang="en-US" sz="2400" dirty="0" smtClean="0"/>
              <a:t>純粋理性批判</a:t>
            </a:r>
            <a:r>
              <a:rPr lang="en-US" altLang="ja-JP" sz="2400" dirty="0" smtClean="0"/>
              <a:t>』</a:t>
            </a:r>
          </a:p>
          <a:p>
            <a:pPr algn="ctr"/>
            <a:r>
              <a:rPr kumimoji="1" lang="ja-JP" altLang="en-US" sz="2000" dirty="0" smtClean="0"/>
              <a:t>（中山元訳）</a:t>
            </a:r>
            <a:endParaRPr kumimoji="1" lang="ja-JP" altLang="en-US" sz="2000" dirty="0"/>
          </a:p>
        </p:txBody>
      </p:sp>
      <p:sp>
        <p:nvSpPr>
          <p:cNvPr id="3" name="正方形/長方形 2"/>
          <p:cNvSpPr/>
          <p:nvPr/>
        </p:nvSpPr>
        <p:spPr>
          <a:xfrm>
            <a:off x="6810032" y="3169528"/>
            <a:ext cx="740059" cy="3688472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58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864653" y="1711354"/>
            <a:ext cx="70070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/>
              <a:t>理論物理学とは、</a:t>
            </a:r>
            <a:endParaRPr lang="en-US" altLang="ja-JP" sz="2800" dirty="0" smtClean="0"/>
          </a:p>
          <a:p>
            <a:pPr algn="ctr"/>
            <a:r>
              <a:rPr kumimoji="1" lang="ja-JP" altLang="en-US" sz="2800" dirty="0"/>
              <a:t>経験</a:t>
            </a:r>
            <a:r>
              <a:rPr kumimoji="1" lang="ja-JP" altLang="en-US" sz="2800" dirty="0" smtClean="0"/>
              <a:t>の圏域を超出して彷徨</a:t>
            </a:r>
            <a:r>
              <a:rPr kumimoji="1" lang="ja-JP" altLang="en-US" sz="2800" dirty="0" err="1" smtClean="0"/>
              <a:t>う</a:t>
            </a:r>
            <a:r>
              <a:rPr kumimoji="1" lang="ja-JP" altLang="en-US" sz="2800" dirty="0" smtClean="0"/>
              <a:t>思索である。</a:t>
            </a:r>
            <a:endParaRPr kumimoji="1" lang="en-US" altLang="ja-JP" sz="28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41871" y="3453076"/>
            <a:ext cx="48526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/>
              <a:t>そしてその営みは、</a:t>
            </a:r>
            <a:endParaRPr kumimoji="1" lang="en-US" altLang="ja-JP" sz="2800" dirty="0" smtClean="0"/>
          </a:p>
          <a:p>
            <a:pPr algn="ctr"/>
            <a:r>
              <a:rPr kumimoji="1" lang="ja-JP" altLang="en-US" sz="2800" dirty="0" smtClean="0"/>
              <a:t>経験の反駁を経て報われる。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613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円/楕円 4"/>
          <p:cNvSpPr/>
          <p:nvPr/>
        </p:nvSpPr>
        <p:spPr>
          <a:xfrm>
            <a:off x="1367246" y="2499360"/>
            <a:ext cx="6287588" cy="1854926"/>
          </a:xfrm>
          <a:prstGeom prst="ellipse">
            <a:avLst/>
          </a:prstGeom>
          <a:gradFill rotWithShape="1">
            <a:gsLst>
              <a:gs pos="0">
                <a:srgbClr val="726056">
                  <a:tint val="97000"/>
                  <a:satMod val="100000"/>
                  <a:lumMod val="102000"/>
                </a:srgbClr>
              </a:gs>
              <a:gs pos="50000">
                <a:srgbClr val="726056">
                  <a:shade val="100000"/>
                  <a:satMod val="100000"/>
                  <a:lumMod val="100000"/>
                </a:srgbClr>
              </a:gs>
              <a:gs pos="100000">
                <a:srgbClr val="726056">
                  <a:shade val="80000"/>
                  <a:satMod val="100000"/>
                  <a:lumMod val="99000"/>
                </a:srgbClr>
              </a:gs>
            </a:gsLst>
            <a:lin ang="2700000" scaled="0"/>
          </a:gradFill>
          <a:ln w="25400">
            <a:solidFill>
              <a:sysClr val="window" lastClr="FFFFFF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74784" y="2873832"/>
            <a:ext cx="54104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原子核理論研究室とは</a:t>
            </a:r>
            <a:endParaRPr lang="en-US" altLang="ja-JP" sz="2800" dirty="0" smtClea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dirty="0" smtClean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クォーク・ハドロンの研究室</a:t>
            </a:r>
            <a:endParaRPr lang="ja-JP" altLang="en-US" sz="3600" dirty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024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右矢印 27"/>
          <p:cNvSpPr/>
          <p:nvPr/>
        </p:nvSpPr>
        <p:spPr>
          <a:xfrm rot="8148763">
            <a:off x="5358982" y="448600"/>
            <a:ext cx="4331989" cy="1889869"/>
          </a:xfrm>
          <a:prstGeom prst="rightArrow">
            <a:avLst>
              <a:gd name="adj1" fmla="val 50000"/>
              <a:gd name="adj2" fmla="val 87484"/>
            </a:avLst>
          </a:prstGeom>
          <a:gradFill>
            <a:gsLst>
              <a:gs pos="0">
                <a:srgbClr val="00B050">
                  <a:alpha val="12000"/>
                </a:srgbClr>
              </a:gs>
              <a:gs pos="100000">
                <a:srgbClr val="00B050">
                  <a:alpha val="70000"/>
                </a:srgbClr>
              </a:gs>
            </a:gsLst>
            <a:lin ang="2700000" scaled="0"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右矢印 25"/>
          <p:cNvSpPr/>
          <p:nvPr/>
        </p:nvSpPr>
        <p:spPr>
          <a:xfrm rot="13521328">
            <a:off x="5399903" y="4403989"/>
            <a:ext cx="4331989" cy="1889869"/>
          </a:xfrm>
          <a:prstGeom prst="rightArrow">
            <a:avLst>
              <a:gd name="adj1" fmla="val 50000"/>
              <a:gd name="adj2" fmla="val 87484"/>
            </a:avLst>
          </a:prstGeom>
          <a:gradFill>
            <a:gsLst>
              <a:gs pos="0">
                <a:srgbClr val="FFC000">
                  <a:alpha val="11000"/>
                </a:srgbClr>
              </a:gs>
              <a:gs pos="100000">
                <a:srgbClr val="FFC000">
                  <a:alpha val="70000"/>
                </a:srgbClr>
              </a:gs>
            </a:gsLst>
            <a:lin ang="2700000" scaled="0"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7" name="右矢印 26"/>
          <p:cNvSpPr/>
          <p:nvPr/>
        </p:nvSpPr>
        <p:spPr>
          <a:xfrm rot="18967907">
            <a:off x="-735048" y="4390794"/>
            <a:ext cx="4331989" cy="1889869"/>
          </a:xfrm>
          <a:prstGeom prst="rightArrow">
            <a:avLst>
              <a:gd name="adj1" fmla="val 50000"/>
              <a:gd name="adj2" fmla="val 87484"/>
            </a:avLst>
          </a:prstGeom>
          <a:gradFill>
            <a:gsLst>
              <a:gs pos="0">
                <a:srgbClr val="FF0000">
                  <a:alpha val="7000"/>
                </a:srgbClr>
              </a:gs>
              <a:gs pos="100000">
                <a:srgbClr val="FF0000">
                  <a:alpha val="69000"/>
                </a:srgbClr>
              </a:gs>
            </a:gsLst>
            <a:lin ang="2700000" scaled="0"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右矢印 3"/>
          <p:cNvSpPr/>
          <p:nvPr/>
        </p:nvSpPr>
        <p:spPr>
          <a:xfrm rot="2969306">
            <a:off x="-532833" y="491796"/>
            <a:ext cx="4331989" cy="1889869"/>
          </a:xfrm>
          <a:prstGeom prst="rightArrow">
            <a:avLst>
              <a:gd name="adj1" fmla="val 50000"/>
              <a:gd name="adj2" fmla="val 87484"/>
            </a:avLst>
          </a:prstGeom>
          <a:gradFill>
            <a:gsLst>
              <a:gs pos="0">
                <a:srgbClr val="0070C0">
                  <a:alpha val="11000"/>
                </a:srgbClr>
              </a:gs>
              <a:gs pos="100000">
                <a:srgbClr val="0070C0">
                  <a:alpha val="69000"/>
                </a:srgbClr>
              </a:gs>
            </a:gsLst>
            <a:lin ang="2700000" scaled="0"/>
          </a:gra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1367246" y="2499360"/>
            <a:ext cx="6287588" cy="1854926"/>
          </a:xfrm>
          <a:prstGeom prst="ellipse">
            <a:avLst/>
          </a:prstGeom>
          <a:gradFill rotWithShape="1">
            <a:gsLst>
              <a:gs pos="0">
                <a:srgbClr val="726056">
                  <a:tint val="97000"/>
                  <a:satMod val="100000"/>
                  <a:lumMod val="102000"/>
                </a:srgbClr>
              </a:gs>
              <a:gs pos="50000">
                <a:srgbClr val="726056">
                  <a:shade val="100000"/>
                  <a:satMod val="100000"/>
                  <a:lumMod val="100000"/>
                </a:srgbClr>
              </a:gs>
              <a:gs pos="100000">
                <a:srgbClr val="726056">
                  <a:shade val="80000"/>
                  <a:satMod val="100000"/>
                  <a:lumMod val="99000"/>
                </a:srgbClr>
              </a:gs>
            </a:gsLst>
            <a:lin ang="2700000" scaled="0"/>
          </a:gradFill>
          <a:ln w="25400">
            <a:solidFill>
              <a:sysClr val="window" lastClr="FFFFFF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74784" y="2873832"/>
            <a:ext cx="541045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原子核理論研究室とは</a:t>
            </a:r>
            <a:endParaRPr lang="en-US" altLang="ja-JP" sz="2800" dirty="0" smtClea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600" dirty="0" smtClean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クォーク・ハドロンの研究室</a:t>
            </a:r>
            <a:endParaRPr lang="ja-JP" altLang="en-US" sz="3600" dirty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6354" y="1410789"/>
            <a:ext cx="2743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量子色力学（ＱＣＤ）</a:t>
            </a:r>
            <a:endParaRPr lang="ja-JP" altLang="en-US" sz="2400" dirty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42857" y="169817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相転移</a:t>
            </a:r>
            <a:endParaRPr lang="ja-JP" altLang="en-US" sz="2400" dirty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60915" y="4238855"/>
            <a:ext cx="2529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重イオン衝突実験</a:t>
            </a:r>
            <a:endParaRPr lang="ja-JP" altLang="en-US" sz="2400" dirty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31981" y="5477795"/>
            <a:ext cx="143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 smtClean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Ｔ２Ｋ実験</a:t>
            </a:r>
            <a:endParaRPr lang="en-US" altLang="ja-JP" sz="2400" dirty="0" smtClean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300094" y="237998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臨界現象</a:t>
            </a:r>
            <a:endParaRPr lang="ja-JP" altLang="en-US" sz="2400" dirty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35581" y="223160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電弱統一理論</a:t>
            </a:r>
            <a:endParaRPr lang="ja-JP" altLang="en-US" sz="2400" dirty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737422" y="1809627"/>
            <a:ext cx="1011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ゆらぎ</a:t>
            </a:r>
            <a:endParaRPr lang="ja-JP" altLang="en-US" sz="2400" dirty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8803" y="31066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solidFill>
                  <a:srgbClr val="C9E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ＭＳ Ｐゴシック" panose="020B0600070205080204" pitchFamily="50" charset="-128"/>
              </a:rPr>
              <a:t>素粒子</a:t>
            </a:r>
            <a:r>
              <a:rPr lang="ja-JP" altLang="en-US" sz="3600" dirty="0">
                <a:solidFill>
                  <a:srgbClr val="C9E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ＭＳ Ｐゴシック" panose="020B0600070205080204" pitchFamily="50" charset="-128"/>
              </a:rPr>
              <a:t>論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223150" y="30460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ＭＳ Ｐゴシック" panose="020B0600070205080204" pitchFamily="50" charset="-128"/>
              </a:rPr>
              <a:t>物性論</a:t>
            </a:r>
            <a:endParaRPr lang="ja-JP" altLang="en-US" sz="3600" dirty="0">
              <a:solidFill>
                <a:srgbClr val="99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48803" y="592788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ＭＳ Ｐゴシック" panose="020B0600070205080204" pitchFamily="50" charset="-128"/>
              </a:rPr>
              <a:t>宇宙</a:t>
            </a:r>
            <a:endParaRPr lang="ja-JP" altLang="en-US" sz="3600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30157" y="4406883"/>
            <a:ext cx="3780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クォーク・グルオン・プラズマ</a:t>
            </a:r>
            <a:endParaRPr lang="ja-JP" altLang="en-US" sz="2400" dirty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256948" y="1953372"/>
            <a:ext cx="2743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格子ＱＣＤ数値解析</a:t>
            </a:r>
            <a:endParaRPr lang="ja-JP" altLang="en-US" sz="2400" dirty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738600" y="75381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場の理論</a:t>
            </a:r>
            <a:endParaRPr lang="ja-JP" altLang="en-US" sz="2400" dirty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931665" y="914186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量子統計力学</a:t>
            </a:r>
            <a:endParaRPr lang="ja-JP" altLang="en-US" sz="2400" dirty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4802" y="379496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中性子星</a:t>
            </a:r>
            <a:endParaRPr lang="ja-JP" altLang="en-US" sz="2400" dirty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586810" y="5268571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超新星爆発</a:t>
            </a:r>
            <a:endParaRPr lang="ja-JP" altLang="en-US" sz="2400" dirty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616904" y="592788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ＭＳ Ｐゴシック" panose="020B0600070205080204" pitchFamily="50" charset="-128"/>
              </a:rPr>
              <a:t>実験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368705" y="4921145"/>
            <a:ext cx="4102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prstClr val="white"/>
                </a:solidFill>
                <a:latin typeface="Calibri Light" panose="020F0302020204030204"/>
                <a:ea typeface="ＭＳ Ｐゴシック" panose="020B0600070205080204" pitchFamily="50" charset="-128"/>
              </a:rPr>
              <a:t>ハドロン散乱・ニュートリノ散乱</a:t>
            </a:r>
            <a:endParaRPr lang="ja-JP" altLang="en-US" sz="2400" dirty="0">
              <a:solidFill>
                <a:prstClr val="white"/>
              </a:solidFill>
              <a:latin typeface="Calibri Light" panose="020F0302020204030204"/>
              <a:ea typeface="ＭＳ Ｐゴシック" panose="020B060007020508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889446" y="6148745"/>
            <a:ext cx="2920992" cy="523220"/>
          </a:xfrm>
          <a:prstGeom prst="rect">
            <a:avLst/>
          </a:prstGeom>
          <a:solidFill>
            <a:srgbClr val="730E00"/>
          </a:solid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rPr>
              <a:t>質問歓迎します！</a:t>
            </a:r>
          </a:p>
        </p:txBody>
      </p:sp>
      <p:pic>
        <p:nvPicPr>
          <p:cNvPr id="29" name="Picture 8" descr="http://cdn-ak.f.st-hatena.com/images/fotolife/s/sugatareiji/20150616/201506161301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780" y="4151106"/>
            <a:ext cx="2815293" cy="203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7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046375" y="1238839"/>
            <a:ext cx="634019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200" dirty="0" smtClean="0"/>
              <a:t>今日の話</a:t>
            </a:r>
            <a:endParaRPr kumimoji="1" lang="en-US" altLang="ja-JP" sz="3200" dirty="0" smtClean="0"/>
          </a:p>
          <a:p>
            <a:pPr algn="ctr"/>
            <a:r>
              <a:rPr kumimoji="1" lang="ja-JP" altLang="en-US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２兆度</a:t>
            </a:r>
            <a:r>
              <a:rPr kumimoji="1" lang="ja-JP" altLang="en-US" sz="4800" dirty="0" smtClean="0"/>
              <a:t>の</a:t>
            </a:r>
            <a:r>
              <a:rPr lang="ja-JP" altLang="en-US" sz="4800" dirty="0"/>
              <a:t>物質</a:t>
            </a:r>
            <a:r>
              <a:rPr lang="ja-JP" altLang="en-US" sz="4800" dirty="0" smtClean="0"/>
              <a:t>を作り、</a:t>
            </a:r>
            <a:endParaRPr lang="en-US" altLang="ja-JP" sz="4800" dirty="0" smtClean="0"/>
          </a:p>
          <a:p>
            <a:pPr algn="ctr"/>
            <a:r>
              <a:rPr kumimoji="1" lang="ja-JP" altLang="en-US" sz="4800" dirty="0" smtClean="0"/>
              <a:t>その性質</a:t>
            </a:r>
            <a:r>
              <a:rPr lang="ja-JP" altLang="en-US" sz="4800" dirty="0" smtClean="0"/>
              <a:t>を探る</a:t>
            </a:r>
            <a:endParaRPr kumimoji="1" lang="ja-JP" altLang="en-US" sz="4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54152" y="4104697"/>
            <a:ext cx="5724644" cy="218521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/>
              <a:t>話のポイント</a:t>
            </a:r>
            <a:endParaRPr kumimoji="1" lang="en-US" altLang="ja-JP" sz="2800" dirty="0" smtClean="0"/>
          </a:p>
          <a:p>
            <a:r>
              <a:rPr lang="ja-JP" altLang="en-US" sz="3600" dirty="0" smtClean="0"/>
              <a:t>①どんな物質ができるの？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②どうやって生成するの？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③どうやって観測するの？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1035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クォークの「流れ」の観測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pic>
        <p:nvPicPr>
          <p:cNvPr id="4" name="Picture 15" descr="v2vsKET_f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1" r="49944" b="6099"/>
          <a:stretch>
            <a:fillRect/>
          </a:stretch>
        </p:blipFill>
        <p:spPr bwMode="auto">
          <a:xfrm>
            <a:off x="2550153" y="1441262"/>
            <a:ext cx="2650498" cy="344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145"/>
          <p:cNvSpPr>
            <a:spLocks noChangeArrowheads="1"/>
          </p:cNvSpPr>
          <p:nvPr/>
        </p:nvSpPr>
        <p:spPr bwMode="auto">
          <a:xfrm>
            <a:off x="1074140" y="2743672"/>
            <a:ext cx="1223963" cy="1152525"/>
          </a:xfrm>
          <a:prstGeom prst="ellipse">
            <a:avLst/>
          </a:prstGeom>
          <a:gradFill rotWithShape="1">
            <a:gsLst>
              <a:gs pos="0">
                <a:srgbClr val="BBE0E3">
                  <a:gamma/>
                  <a:tint val="92941"/>
                  <a:invGamma/>
                </a:srgbClr>
              </a:gs>
              <a:gs pos="100000">
                <a:srgbClr val="BBE0E3">
                  <a:alpha val="39999"/>
                </a:srgbClr>
              </a:gs>
            </a:gsLst>
            <a:path path="shape">
              <a:fillToRect l="50000" t="50000" r="50000" b="50000"/>
            </a:path>
          </a:gradFill>
          <a:ln w="22225" algn="ctr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6" name="Oval 146"/>
          <p:cNvSpPr>
            <a:spLocks noChangeArrowheads="1"/>
          </p:cNvSpPr>
          <p:nvPr/>
        </p:nvSpPr>
        <p:spPr bwMode="auto">
          <a:xfrm>
            <a:off x="353415" y="2743672"/>
            <a:ext cx="1223963" cy="1152525"/>
          </a:xfrm>
          <a:prstGeom prst="ellipse">
            <a:avLst/>
          </a:prstGeom>
          <a:gradFill rotWithShape="1">
            <a:gsLst>
              <a:gs pos="0">
                <a:srgbClr val="BBE0E3">
                  <a:gamma/>
                  <a:tint val="92941"/>
                  <a:invGamma/>
                </a:srgbClr>
              </a:gs>
              <a:gs pos="100000">
                <a:srgbClr val="BBE0E3">
                  <a:alpha val="39999"/>
                </a:srgbClr>
              </a:gs>
            </a:gsLst>
            <a:path path="shape">
              <a:fillToRect l="50000" t="50000" r="50000" b="50000"/>
            </a:path>
          </a:gradFill>
          <a:ln w="22225" algn="ctr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7" name="Oval 148"/>
          <p:cNvSpPr>
            <a:spLocks noChangeArrowheads="1"/>
          </p:cNvSpPr>
          <p:nvPr/>
        </p:nvSpPr>
        <p:spPr bwMode="auto">
          <a:xfrm>
            <a:off x="1074140" y="2816697"/>
            <a:ext cx="503238" cy="1008062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98039"/>
                  <a:invGamma/>
                  <a:alpha val="64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Text Box 162"/>
          <p:cNvSpPr txBox="1">
            <a:spLocks noChangeArrowheads="1"/>
          </p:cNvSpPr>
          <p:nvPr/>
        </p:nvSpPr>
        <p:spPr bwMode="auto">
          <a:xfrm>
            <a:off x="244723" y="2024534"/>
            <a:ext cx="2076209" cy="461665"/>
          </a:xfrm>
          <a:prstGeom prst="rect">
            <a:avLst/>
          </a:prstGeom>
          <a:noFill/>
          <a:ln w="25400">
            <a:solidFill>
              <a:srgbClr val="66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 smtClean="0">
                <a:latin typeface="Arial" charset="0"/>
              </a:rPr>
              <a:t>楕円フロー </a:t>
            </a:r>
            <a:r>
              <a:rPr lang="en-US" altLang="ja-JP" sz="2400" dirty="0" smtClean="0">
                <a:latin typeface="Arial" charset="0"/>
              </a:rPr>
              <a:t>v</a:t>
            </a:r>
            <a:r>
              <a:rPr lang="en-US" altLang="ja-JP" sz="2400" baseline="-25000" dirty="0" smtClean="0">
                <a:latin typeface="Arial" charset="0"/>
              </a:rPr>
              <a:t>2</a:t>
            </a:r>
          </a:p>
        </p:txBody>
      </p:sp>
      <p:pic>
        <p:nvPicPr>
          <p:cNvPr id="85" name="Picture 160" descr="v2pt_scaling_auau200_phenix_ws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47"/>
          <a:stretch>
            <a:fillRect/>
          </a:stretch>
        </p:blipFill>
        <p:spPr bwMode="auto">
          <a:xfrm>
            <a:off x="6107782" y="1445077"/>
            <a:ext cx="2423821" cy="344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Text Box 161"/>
          <p:cNvSpPr txBox="1">
            <a:spLocks noChangeArrowheads="1"/>
          </p:cNvSpPr>
          <p:nvPr/>
        </p:nvSpPr>
        <p:spPr bwMode="auto">
          <a:xfrm>
            <a:off x="3774523" y="5000618"/>
            <a:ext cx="389882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フローの強さと運動量を</a:t>
            </a:r>
            <a:endParaRPr lang="en-US" altLang="ja-JP" sz="2400" dirty="0" smtClean="0">
              <a:solidFill>
                <a:schemeClr val="accent6">
                  <a:lumMod val="20000"/>
                  <a:lumOff val="80000"/>
                </a:schemeClr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クォーク数で割算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  <a:sym typeface="Wingdings" pitchFamily="2" charset="2"/>
              </a:rPr>
              <a:t></a:t>
            </a:r>
            <a:r>
              <a:rPr lang="ja-JP" altLang="en-US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流れがぴったり重なる！</a:t>
            </a:r>
          </a:p>
        </p:txBody>
      </p:sp>
      <p:pic>
        <p:nvPicPr>
          <p:cNvPr id="94" name="Picture 113" descr="v2vsKET_fi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0" t="14745" r="27815" b="71445"/>
          <a:stretch>
            <a:fillRect/>
          </a:stretch>
        </p:blipFill>
        <p:spPr bwMode="auto">
          <a:xfrm>
            <a:off x="4043182" y="1477259"/>
            <a:ext cx="3455988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右矢印 97"/>
          <p:cNvSpPr/>
          <p:nvPr/>
        </p:nvSpPr>
        <p:spPr>
          <a:xfrm>
            <a:off x="5333478" y="3163508"/>
            <a:ext cx="664650" cy="161150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右矢印 100"/>
          <p:cNvSpPr/>
          <p:nvPr/>
        </p:nvSpPr>
        <p:spPr>
          <a:xfrm>
            <a:off x="1694514" y="3023408"/>
            <a:ext cx="436228" cy="59305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右矢印 101"/>
          <p:cNvSpPr/>
          <p:nvPr/>
        </p:nvSpPr>
        <p:spPr>
          <a:xfrm flipH="1">
            <a:off x="529168" y="3023408"/>
            <a:ext cx="436228" cy="593052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03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①どんな物質ができるの？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90692" y="2449585"/>
            <a:ext cx="79816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Ａ</a:t>
            </a:r>
            <a:endParaRPr kumimoji="1" lang="en-US" altLang="ja-JP" sz="3200" dirty="0" smtClean="0"/>
          </a:p>
          <a:p>
            <a:r>
              <a:rPr lang="ja-JP" altLang="en-US" sz="3200" dirty="0" smtClean="0"/>
              <a:t>クォーク・グルオン・プラズマ（ＱＧＰ）</a:t>
            </a:r>
            <a:endParaRPr lang="en-US" altLang="ja-JP" sz="3200" dirty="0" smtClean="0"/>
          </a:p>
          <a:p>
            <a:r>
              <a:rPr lang="ja-JP" altLang="en-US" sz="3200" dirty="0" smtClean="0"/>
              <a:t>と呼ばれる物質状態が実現します。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2579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cdn-ak.f.st-hatena.com/images/fotolife/s/sugatareiji/20150616/201506161301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90" y="4960430"/>
            <a:ext cx="2362378" cy="170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温度と相転移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endParaRPr kumimoji="1" lang="ja-JP" altLang="en-US" dirty="0"/>
          </a:p>
        </p:txBody>
      </p:sp>
      <p:pic>
        <p:nvPicPr>
          <p:cNvPr id="5" name="Picture 4" descr="131025yak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90" y="1399930"/>
            <a:ext cx="2362378" cy="156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137483" y="1349625"/>
            <a:ext cx="4185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100</a:t>
            </a:r>
            <a:r>
              <a:rPr kumimoji="1" lang="ja-JP" altLang="en-US" sz="2400" dirty="0" smtClean="0"/>
              <a:t>℃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水が、液体から気体に</a:t>
            </a:r>
            <a:r>
              <a:rPr lang="ja-JP" altLang="en-US" sz="24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相転移</a:t>
            </a:r>
            <a:endParaRPr kumimoji="1" lang="ja-JP" altLang="en-US" sz="24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Picture 6" descr="http://www.kurashiki-tabi.jp/wp-content/uploads/2011/10/300ced86a88351ba0ebaec889938b64b3-360x2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90" y="3060959"/>
            <a:ext cx="2362378" cy="177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3137483" y="4941349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約</a:t>
            </a:r>
            <a:r>
              <a:rPr lang="en-US" altLang="ja-JP" sz="2400" dirty="0"/>
              <a:t>4</a:t>
            </a:r>
            <a:r>
              <a:rPr kumimoji="1" lang="en-US" altLang="ja-JP" sz="2400" dirty="0" smtClean="0"/>
              <a:t>000</a:t>
            </a:r>
            <a:r>
              <a:rPr kumimoji="1" lang="ja-JP" altLang="en-US" sz="2400" dirty="0" smtClean="0"/>
              <a:t>℃～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水素原子の</a:t>
            </a:r>
            <a:r>
              <a:rPr lang="ja-JP" altLang="en-US" sz="2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電離</a:t>
            </a:r>
            <a:r>
              <a:rPr lang="ja-JP" altLang="en-US" sz="2400" dirty="0" smtClean="0"/>
              <a:t>が始まる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37483" y="3128071"/>
            <a:ext cx="41857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約</a:t>
            </a:r>
            <a:r>
              <a:rPr kumimoji="1" lang="en-US" altLang="ja-JP" sz="2400" dirty="0" smtClean="0"/>
              <a:t>1500</a:t>
            </a:r>
            <a:r>
              <a:rPr kumimoji="1" lang="ja-JP" altLang="en-US" sz="2400" dirty="0" smtClean="0"/>
              <a:t>℃</a:t>
            </a:r>
            <a:endParaRPr kumimoji="1" lang="en-US" altLang="ja-JP" sz="2400" dirty="0" smtClean="0"/>
          </a:p>
          <a:p>
            <a:r>
              <a:rPr lang="ja-JP" altLang="en-US" sz="2400" dirty="0"/>
              <a:t>鉄</a:t>
            </a:r>
            <a:r>
              <a:rPr lang="ja-JP" altLang="en-US" sz="2400" dirty="0" smtClean="0"/>
              <a:t>が、固体から液体に</a:t>
            </a:r>
            <a:r>
              <a:rPr lang="ja-JP" altLang="en-US" sz="24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相転移</a:t>
            </a:r>
            <a:endParaRPr kumimoji="1" lang="ja-JP" altLang="en-US" sz="24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49356" y="6008724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水素原子→陽子＋電子</a:t>
            </a:r>
            <a:endParaRPr kumimoji="1" lang="ja-JP" altLang="en-US" sz="2400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楕円 12"/>
          <p:cNvSpPr/>
          <p:nvPr/>
        </p:nvSpPr>
        <p:spPr>
          <a:xfrm>
            <a:off x="7834548" y="5755568"/>
            <a:ext cx="180000" cy="180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/>
          <p:nvPr/>
        </p:nvSpPr>
        <p:spPr>
          <a:xfrm>
            <a:off x="7114548" y="5035568"/>
            <a:ext cx="1620000" cy="1620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/>
          <p:cNvSpPr/>
          <p:nvPr/>
        </p:nvSpPr>
        <p:spPr>
          <a:xfrm>
            <a:off x="8366886" y="5152188"/>
            <a:ext cx="72000" cy="720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601382" y="593556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CCCC"/>
                </a:solidFill>
              </a:rPr>
              <a:t>陽子</a:t>
            </a:r>
            <a:endParaRPr kumimoji="1" lang="ja-JP" altLang="en-US" dirty="0">
              <a:solidFill>
                <a:srgbClr val="FFCCCC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115720" y="473990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FFCC"/>
                </a:solidFill>
              </a:rPr>
              <a:t>電子</a:t>
            </a:r>
            <a:endParaRPr kumimoji="1" lang="ja-JP" altLang="en-US" dirty="0">
              <a:solidFill>
                <a:srgbClr val="FFFFCC"/>
              </a:solidFill>
            </a:endParaRPr>
          </a:p>
        </p:txBody>
      </p:sp>
      <p:pic>
        <p:nvPicPr>
          <p:cNvPr id="18" name="TexTeXPicture" descr="&lt;?xml version=&quot;1.0&quot; encoding=&quot;utf-16&quot;?&gt;&#10;&lt;TeXTeX&gt;&#10;  &lt;preamble&gt;\documentclass{jarticle}&#10;\usepackage{amsmath}&#10;\pagestyle{empty}&lt;/preamble&gt;&#10;  &lt;body&gt;\begin{align*} &#10;p&#10;\end{align*}&lt;/body&gt;&#10;  &lt;fcolor&gt;FFFFFFFF&lt;/fcolor&gt;&#10;  &lt;bcolor&gt;FFFFFFFF&lt;/bcolor&gt;&#10;  &lt;transparent&gt;True&lt;/transparent&gt;&#10;  &lt;resolution&gt;1800&lt;/resolution&gt;&#10;  &lt;imageh&gt;157&lt;/imageh&gt;&#10;  &lt;imagew&gt;129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819" y="5524658"/>
            <a:ext cx="189729" cy="230910"/>
          </a:xfrm>
          <a:prstGeom prst="rect">
            <a:avLst/>
          </a:prstGeom>
        </p:spPr>
      </p:pic>
      <p:pic>
        <p:nvPicPr>
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e^-&#10;\end{align*}&lt;/body&gt;&#10;  &lt;fcolor&gt;FFFFFFFF&lt;/fcolor&gt;&#10;  &lt;bcolor&gt;FFFFFFFF&lt;/bcolor&gt;&#10;  &lt;transparent&gt;True&lt;/transparent&gt;&#10;  &lt;resolution&gt;1800&lt;/resolution&gt;&#10;  &lt;imageh&gt;153&lt;/imageh&gt;&#10;  &lt;imagew&gt;240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885" y="5240888"/>
            <a:ext cx="363794" cy="23191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7949575" y="646157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水素原子</a:t>
            </a:r>
            <a:endParaRPr kumimoji="1" lang="ja-JP" altLang="en-US" dirty="0"/>
          </a:p>
        </p:txBody>
      </p:sp>
      <p:pic>
        <p:nvPicPr>
          <p:cNvPr id="19" name="Picture 2" descr="http://www.geocities.jp/milkyway_amanogawa/sun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4" b="12678"/>
          <a:stretch/>
        </p:blipFill>
        <p:spPr bwMode="auto">
          <a:xfrm>
            <a:off x="449191" y="4939288"/>
            <a:ext cx="2362378" cy="175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15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/>
      <p:bldP spid="13" grpId="0" animBg="1"/>
      <p:bldP spid="14" grpId="0" animBg="1"/>
      <p:bldP spid="15" grpId="0" animBg="1"/>
      <p:bldP spid="16" grpId="0"/>
      <p:bldP spid="17" grpId="0"/>
      <p:bldP spid="3" grpId="0"/>
    </p:bld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ユーザー定義 2">
      <a:majorFont>
        <a:latin typeface="Tw Cen MT"/>
        <a:ea typeface="HGPｺﾞｼｯｸE"/>
        <a:cs typeface=""/>
      </a:majorFont>
      <a:minorFont>
        <a:latin typeface="Calibri Light"/>
        <a:ea typeface="HG明朝B"/>
        <a:cs typeface="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866257B-E5CE-4C43-9210-F2DE76BE10B5}"/>
    </a:ext>
  </a:extLst>
</a:theme>
</file>

<file path=ppt/theme/theme2.xml><?xml version="1.0" encoding="utf-8"?>
<a:theme xmlns:a="http://schemas.openxmlformats.org/drawingml/2006/main" name="1_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 F F F F F F F F < / f c o l o r >  
     < b c o l o r > F F F F F F F F 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AE98D4D4-9A48-4515-BD69-8258629536D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ビュー</Template>
  <TotalTime>1510</TotalTime>
  <Words>2015</Words>
  <Application>Microsoft Office PowerPoint</Application>
  <PresentationFormat>画面に合わせる (4:3)</PresentationFormat>
  <Paragraphs>482</Paragraphs>
  <Slides>70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70</vt:i4>
      </vt:variant>
    </vt:vector>
  </HeadingPairs>
  <TitlesOfParts>
    <vt:vector size="92" baseType="lpstr">
      <vt:lpstr>Adobe Song Std L</vt:lpstr>
      <vt:lpstr>HGPｺﾞｼｯｸE</vt:lpstr>
      <vt:lpstr>HGP教科書体</vt:lpstr>
      <vt:lpstr>HGS明朝E</vt:lpstr>
      <vt:lpstr>HGｺﾞｼｯｸE</vt:lpstr>
      <vt:lpstr>HG丸ｺﾞｼｯｸM-PRO</vt:lpstr>
      <vt:lpstr>HG正楷書体-PRO</vt:lpstr>
      <vt:lpstr>HG明朝B</vt:lpstr>
      <vt:lpstr>ＭＳ Ｐゴシック</vt:lpstr>
      <vt:lpstr>游ゴシック</vt:lpstr>
      <vt:lpstr>Arial</vt:lpstr>
      <vt:lpstr>Calibri</vt:lpstr>
      <vt:lpstr>Calibri Light</vt:lpstr>
      <vt:lpstr>Felix Titling</vt:lpstr>
      <vt:lpstr>Palatino Linotype</vt:lpstr>
      <vt:lpstr>Symbol</vt:lpstr>
      <vt:lpstr>Times New Roman</vt:lpstr>
      <vt:lpstr>Tw Cen MT</vt:lpstr>
      <vt:lpstr>Wingdings</vt:lpstr>
      <vt:lpstr>Wingdings 2</vt:lpstr>
      <vt:lpstr>View</vt:lpstr>
      <vt:lpstr>1_標準デザイン</vt:lpstr>
      <vt:lpstr>PowerPoint プレゼンテーション</vt:lpstr>
      <vt:lpstr>PowerPoint プレゼンテーション</vt:lpstr>
      <vt:lpstr>高温の状態 </vt:lpstr>
      <vt:lpstr>高温の状態２ </vt:lpstr>
      <vt:lpstr>高温の状態２ </vt:lpstr>
      <vt:lpstr>高温の状態３ </vt:lpstr>
      <vt:lpstr>PowerPoint プレゼンテーション</vt:lpstr>
      <vt:lpstr>①どんな物質ができるの？ </vt:lpstr>
      <vt:lpstr>温度と相転移 </vt:lpstr>
      <vt:lpstr>PowerPoint プレゼンテーション</vt:lpstr>
      <vt:lpstr>ものは何からできている？ </vt:lpstr>
      <vt:lpstr>量子色力学 Quantum ChromoDynamics (QCD)</vt:lpstr>
      <vt:lpstr>クォークの閉じ込め </vt:lpstr>
      <vt:lpstr>クォーク・グルオン・プラズマ （ＱＧＰ）</vt:lpstr>
      <vt:lpstr>クォーク・グルオン・プラズマ （ＱＧＰ）</vt:lpstr>
      <vt:lpstr>クォーク・グルオン・プラズマ （ＱＧＰ）</vt:lpstr>
      <vt:lpstr>クォーク・グルオン・プラズマ （ＱＧＰ）</vt:lpstr>
      <vt:lpstr>有限温度・密度ＱＣＤ </vt:lpstr>
      <vt:lpstr>有限温度・密度ＱＣＤ </vt:lpstr>
      <vt:lpstr>有限温度・密度ＱＣＤ </vt:lpstr>
      <vt:lpstr>水の相図 </vt:lpstr>
      <vt:lpstr>有限温度・密度ＱＣＤ </vt:lpstr>
      <vt:lpstr>格子ＱＣＤ数値解析 </vt:lpstr>
      <vt:lpstr>PowerPoint プレゼンテーション</vt:lpstr>
      <vt:lpstr>PowerPoint プレゼンテーション</vt:lpstr>
      <vt:lpstr>PowerPoint プレゼンテーション</vt:lpstr>
      <vt:lpstr>②どうやって生成するの？ </vt:lpstr>
      <vt:lpstr>相対論的重イオン衝突実験 </vt:lpstr>
      <vt:lpstr>相対論的重イオン衝突実験 </vt:lpstr>
      <vt:lpstr>PowerPoint プレゼンテーション</vt:lpstr>
      <vt:lpstr>ＱＧＰの生成と観測 </vt:lpstr>
      <vt:lpstr>熱平衡化の証拠 </vt:lpstr>
      <vt:lpstr>ビームエネルギー走査 </vt:lpstr>
      <vt:lpstr>PowerPoint プレゼンテーション</vt:lpstr>
      <vt:lpstr>PowerPoint プレゼンテーション</vt:lpstr>
      <vt:lpstr>ゆらぎとは？ </vt:lpstr>
      <vt:lpstr>PowerPoint プレゼンテーション</vt:lpstr>
      <vt:lpstr>PowerPoint プレゼンテーション</vt:lpstr>
      <vt:lpstr>PowerPoint プレゼンテーション</vt:lpstr>
      <vt:lpstr>試行回数と、ゆらぎ </vt:lpstr>
      <vt:lpstr>コインゲーム </vt:lpstr>
      <vt:lpstr>ショット雑音 </vt:lpstr>
      <vt:lpstr>ショット雑音 </vt:lpstr>
      <vt:lpstr>ショット雑音 </vt:lpstr>
      <vt:lpstr>重イオン衝突実験でのゆらぎ測定 「イベント毎解析」</vt:lpstr>
      <vt:lpstr>ＱＧＰ状態の実現と、ゆらぎ </vt:lpstr>
      <vt:lpstr>QCD臨界点とゆらぎ </vt:lpstr>
      <vt:lpstr>電磁電荷ゆらぎ＠ＬＨＣ </vt:lpstr>
      <vt:lpstr>ゆらぎの体積依存性 </vt:lpstr>
      <vt:lpstr>PowerPoint プレゼンテーション</vt:lpstr>
      <vt:lpstr>近年のトレンド： 非ガウスゆらぎ</vt:lpstr>
      <vt:lpstr>非ガウスゆらぎの観測 </vt:lpstr>
      <vt:lpstr>非ガウスゆらぎの特徴１ </vt:lpstr>
      <vt:lpstr>非ガウスゆらぎの特徴２ </vt:lpstr>
      <vt:lpstr>PowerPoint プレゼンテーション</vt:lpstr>
      <vt:lpstr>現実は‥‥ </vt:lpstr>
      <vt:lpstr>Nucleon isospin and a coin </vt:lpstr>
      <vt:lpstr>Slot Machine Analogy </vt:lpstr>
      <vt:lpstr>Reconstructing Total Coin Number </vt:lpstr>
      <vt:lpstr>PowerPoint プレゼンテーション</vt:lpstr>
      <vt:lpstr>ゆらぎの体積依存性 </vt:lpstr>
      <vt:lpstr>ブラウン粒子モデル </vt:lpstr>
      <vt:lpstr>予言 </vt:lpstr>
      <vt:lpstr>まとめ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クォークの「流れ」の観測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Masakiyo Kitazawa</dc:creator>
  <cp:lastModifiedBy>Masakiyo Kitazawa</cp:lastModifiedBy>
  <cp:revision>85</cp:revision>
  <dcterms:created xsi:type="dcterms:W3CDTF">2016-01-27T02:14:08Z</dcterms:created>
  <dcterms:modified xsi:type="dcterms:W3CDTF">2016-01-29T05:29:05Z</dcterms:modified>
</cp:coreProperties>
</file>