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9" r:id="rId2"/>
    <p:sldMasterId id="2147484337" r:id="rId3"/>
  </p:sldMasterIdLst>
  <p:sldIdLst>
    <p:sldId id="256" r:id="rId4"/>
    <p:sldId id="265" r:id="rId5"/>
    <p:sldId id="279" r:id="rId6"/>
    <p:sldId id="266" r:id="rId7"/>
    <p:sldId id="267" r:id="rId8"/>
    <p:sldId id="260" r:id="rId9"/>
    <p:sldId id="259" r:id="rId10"/>
    <p:sldId id="268" r:id="rId11"/>
    <p:sldId id="261" r:id="rId12"/>
    <p:sldId id="269" r:id="rId13"/>
    <p:sldId id="274" r:id="rId14"/>
    <p:sldId id="272" r:id="rId15"/>
    <p:sldId id="270" r:id="rId16"/>
    <p:sldId id="280" r:id="rId17"/>
    <p:sldId id="282" r:id="rId18"/>
    <p:sldId id="262" r:id="rId19"/>
    <p:sldId id="281" r:id="rId20"/>
    <p:sldId id="263" r:id="rId21"/>
    <p:sldId id="264" r:id="rId22"/>
    <p:sldId id="275" r:id="rId23"/>
    <p:sldId id="277" r:id="rId24"/>
    <p:sldId id="278" r:id="rId25"/>
    <p:sldId id="271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DB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4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51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49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657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7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7951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49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41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255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61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22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31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10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104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33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19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99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90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18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13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06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412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38A7031-58E7-4025-BEE2-631CD343E738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13C7E5-0380-4471-AC49-9118C9AEF1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3.png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格子ゲージ理論における、エネルギー運動量保存則とゆらぎの線形応答関係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1200" dirty="0" smtClean="0"/>
              <a:t>北沢正清、浅川正之、伊藤悦子、入谷匠、初田哲男、</a:t>
            </a:r>
            <a:r>
              <a:rPr kumimoji="1" lang="en-US" altLang="ja-JP" sz="1200" dirty="0" smtClean="0"/>
              <a:t>for </a:t>
            </a:r>
            <a:r>
              <a:rPr kumimoji="1" lang="en-US" altLang="ja-JP" sz="1200" dirty="0" err="1" smtClean="0"/>
              <a:t>FlowQCD</a:t>
            </a:r>
            <a:r>
              <a:rPr kumimoji="1" lang="en-US" altLang="ja-JP" sz="1200" dirty="0" smtClean="0"/>
              <a:t> Collaboration</a:t>
            </a:r>
          </a:p>
          <a:p>
            <a:r>
              <a:rPr lang="ja-JP" altLang="en-US" sz="1200" dirty="0" smtClean="0"/>
              <a:t>日本物理学会</a:t>
            </a:r>
            <a:r>
              <a:rPr lang="en-US" altLang="ja-JP" sz="1200" dirty="0" smtClean="0"/>
              <a:t>71</a:t>
            </a:r>
            <a:r>
              <a:rPr lang="ja-JP" altLang="en-US" sz="1200" dirty="0" smtClean="0"/>
              <a:t>回年次大会</a:t>
            </a:r>
            <a:endParaRPr lang="en-US" altLang="ja-JP" sz="1200" dirty="0" smtClean="0"/>
          </a:p>
          <a:p>
            <a:r>
              <a:rPr lang="ja-JP" altLang="en-US" sz="1200" dirty="0" smtClean="0"/>
              <a:t>東北学院大学、</a:t>
            </a:r>
            <a:r>
              <a:rPr lang="en-US" altLang="ja-JP" sz="1200" dirty="0" smtClean="0"/>
              <a:t>2016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21</a:t>
            </a:r>
            <a:r>
              <a:rPr lang="ja-JP" altLang="en-US" sz="1200" dirty="0" smtClean="0"/>
              <a:t>日</a:t>
            </a:r>
            <a:endParaRPr lang="en-US" altLang="ja-JP" sz="1200" dirty="0" smtClean="0"/>
          </a:p>
          <a:p>
            <a:r>
              <a:rPr lang="en-US" altLang="ja-JP" sz="1200" dirty="0" smtClean="0"/>
              <a:t>21pAX3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069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0}(\tau) \bar{T}_{00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504&lt;/imagew&gt;&#10;  &lt;scale&gt;50&lt;/scale&gt;&#10;  &lt;cursor&gt;66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5" y="593301"/>
            <a:ext cx="4910748" cy="88158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297" y="1657947"/>
            <a:ext cx="5324402" cy="37187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テキスト ボックス 9"/>
          <p:cNvSpPr txBox="1"/>
          <p:nvPr/>
        </p:nvSpPr>
        <p:spPr>
          <a:xfrm>
            <a:off x="7781544" y="1783080"/>
            <a:ext cx="1286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96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x24</a:t>
            </a:r>
          </a:p>
          <a:p>
            <a:r>
              <a:rPr lang="en-US" altLang="ja-JP" sz="2400" dirty="0" smtClean="0"/>
              <a:t>T=2.22T</a:t>
            </a:r>
            <a:r>
              <a:rPr lang="en-US" altLang="ja-JP" sz="2400" baseline="-25000" dirty="0" smtClean="0"/>
              <a:t>c</a:t>
            </a:r>
          </a:p>
          <a:p>
            <a:r>
              <a:rPr lang="en-US" altLang="ja-JP" sz="2400" dirty="0" smtClean="0"/>
              <a:t>b=7.500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/>
          <a:srcRect l="64773" t="5760" r="8848" b="65754"/>
          <a:stretch/>
        </p:blipFill>
        <p:spPr>
          <a:xfrm>
            <a:off x="7161079" y="2983408"/>
            <a:ext cx="1790897" cy="13508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793177" y="5687568"/>
            <a:ext cx="791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相関関数に平坦領域</a:t>
            </a:r>
            <a:r>
              <a:rPr lang="en-US" altLang="ja-JP" sz="2400" dirty="0" smtClean="0"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ym typeface="Wingdings" panose="05000000000000000000" pitchFamily="2" charset="2"/>
              </a:rPr>
              <a:t>エネルギー保存則の直接的確認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225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297" y="1657790"/>
            <a:ext cx="5328366" cy="371888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テキスト ボックス 9"/>
          <p:cNvSpPr txBox="1"/>
          <p:nvPr/>
        </p:nvSpPr>
        <p:spPr>
          <a:xfrm>
            <a:off x="7781544" y="1783080"/>
            <a:ext cx="1286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96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x24</a:t>
            </a:r>
          </a:p>
          <a:p>
            <a:r>
              <a:rPr lang="en-US" altLang="ja-JP" sz="2400" dirty="0" smtClean="0"/>
              <a:t>T=2.22T</a:t>
            </a:r>
            <a:r>
              <a:rPr lang="en-US" altLang="ja-JP" sz="2400" baseline="-25000" dirty="0" smtClean="0"/>
              <a:t>c</a:t>
            </a:r>
          </a:p>
          <a:p>
            <a:r>
              <a:rPr lang="en-US" altLang="ja-JP" sz="2400" dirty="0" smtClean="0"/>
              <a:t>b=7.500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/>
          <a:srcRect l="64773" t="5760" r="8848" b="65754"/>
          <a:stretch/>
        </p:blipFill>
        <p:spPr>
          <a:xfrm>
            <a:off x="7161079" y="2983408"/>
            <a:ext cx="1790897" cy="13508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793177" y="5687568"/>
            <a:ext cx="6298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平坦領域が見えるが、</a:t>
            </a:r>
            <a:r>
              <a:rPr lang="en-US" altLang="ja-JP" sz="2400" dirty="0" smtClean="0"/>
              <a:t>smearing</a:t>
            </a:r>
            <a:r>
              <a:rPr lang="ja-JP" altLang="en-US" sz="2400" dirty="0" smtClean="0"/>
              <a:t>が強い？？</a:t>
            </a:r>
            <a:endParaRPr lang="en-US" altLang="ja-JP" sz="2400" dirty="0" smtClean="0"/>
          </a:p>
        </p:txBody>
      </p:sp>
      <p:pic>
        <p:nvPicPr>
          <p:cNvPr id="2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1}(\tau) \bar{T}_{01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504&lt;/imagew&gt;&#10;  &lt;scale&gt;50&lt;/scale&gt;&#10;  &lt;cursor&gt;54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5" y="593301"/>
            <a:ext cx="4910748" cy="8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297" y="1657790"/>
            <a:ext cx="5328366" cy="371888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テキスト ボックス 9"/>
          <p:cNvSpPr txBox="1"/>
          <p:nvPr/>
        </p:nvSpPr>
        <p:spPr>
          <a:xfrm>
            <a:off x="7781544" y="1783080"/>
            <a:ext cx="1286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96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x24</a:t>
            </a:r>
          </a:p>
          <a:p>
            <a:r>
              <a:rPr lang="en-US" altLang="ja-JP" sz="2400" dirty="0" smtClean="0"/>
              <a:t>T=2.22T</a:t>
            </a:r>
            <a:r>
              <a:rPr lang="en-US" altLang="ja-JP" sz="2400" baseline="-25000" dirty="0" smtClean="0"/>
              <a:t>c</a:t>
            </a:r>
          </a:p>
          <a:p>
            <a:r>
              <a:rPr lang="en-US" altLang="ja-JP" sz="2400" dirty="0" smtClean="0"/>
              <a:t>b=7.500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/>
          <a:srcRect l="64773" t="5760" r="8848" b="65754"/>
          <a:stretch/>
        </p:blipFill>
        <p:spPr>
          <a:xfrm>
            <a:off x="7161079" y="2983408"/>
            <a:ext cx="1790897" cy="13508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793177" y="5687568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再び広い平坦領域の存在</a:t>
            </a:r>
            <a:endParaRPr kumimoji="1" lang="ja-JP" altLang="en-US" sz="2400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0}(\tau) \bar{T}_{11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504&lt;/imagew&gt;&#10;  &lt;scale&gt;50&lt;/scale&gt;&#10;  &lt;cursor&gt;53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5" y="593301"/>
            <a:ext cx="4910748" cy="8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75487" y="2288226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 smtClean="0"/>
              <a:t>相関関数の値</a:t>
            </a:r>
            <a:endParaRPr lang="en-US" altLang="ja-JP" sz="6000" dirty="0" smtClean="0"/>
          </a:p>
        </p:txBody>
      </p:sp>
    </p:spTree>
    <p:extLst>
      <p:ext uri="{BB962C8B-B14F-4D97-AF65-F5344CB8AC3E}">
        <p14:creationId xmlns:p14="http://schemas.microsoft.com/office/powerpoint/2010/main" val="13981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c_V = \frac{d}{dT}\langle E \rangle = \frac{ \langle \bar{T}_{00}^2\rangle}{VT^2}&#10;\end{align*}&lt;/body&gt;&#10;  &lt;fcolor&gt;FF000000&lt;/fcolor&gt;&#10;  &lt;bcolor&gt;FFFFFFFF&lt;/bcolor&gt;&#10;  &lt;transparent&gt;True&lt;/transparent&gt;&#10;  &lt;resolution&gt;1800&lt;/resolution&gt;&#10;  &lt;imageh&gt;549&lt;/imageh&gt;&#10;  &lt;imagew&gt;2276&lt;/imagew&gt;&#10;  &lt;scale&gt;50&lt;/scale&gt;&#10;  &lt;cursor&gt;93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1" y="1819656"/>
            <a:ext cx="3114164" cy="75117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ゆらぎの線形応答関係式</a:t>
            </a: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s = \frac{d}{dT} P = \frac{ \langle \bar{T}_{11} \bar{T}_{00}\rangle}{VT^2}&#10;\end{align*}&lt;/body&gt;&#10;  &lt;fcolor&gt;FF000000&lt;/fcolor&gt;&#10;  &lt;bcolor&gt;FFFFFFFF&lt;/bcolor&gt;&#10;  &lt;transparent&gt;True&lt;/transparent&gt;&#10;  &lt;resolution&gt;1800&lt;/resolution&gt;&#10;  &lt;imageh&gt;549&lt;/imageh&gt;&#10;  &lt;imagew&gt;2269&lt;/imagew&gt;&#10;  &lt;scale&gt;50&lt;/scale&gt;&#10;  &lt;cursor&gt;8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3041787"/>
            <a:ext cx="3104586" cy="751176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1051560" y="4514999"/>
            <a:ext cx="7187184" cy="1689734"/>
            <a:chOff x="1051560" y="4514999"/>
            <a:chExt cx="7187184" cy="1689734"/>
          </a:xfrm>
        </p:grpSpPr>
        <p:sp>
          <p:nvSpPr>
            <p:cNvPr id="13" name="角丸四角形 12"/>
            <p:cNvSpPr/>
            <p:nvPr/>
          </p:nvSpPr>
          <p:spPr>
            <a:xfrm>
              <a:off x="1051560" y="4514999"/>
              <a:ext cx="7187184" cy="168973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langle \hat{O} \rangle = \frac1Z {\rm Tr} \big[ \hat{O} e^{-\beta \hat{H}} \big]&#10;\end{align*}&lt;/body&gt;&#10;  &lt;fcolor&gt;FF000000&lt;/fcolor&gt;&#10;  &lt;bcolor&gt;FFFFFFFF&lt;/bcolor&gt;&#10;  &lt;transparent&gt;True&lt;/transparent&gt;&#10;  &lt;resolution&gt;1800&lt;/resolution&gt;&#10;  &lt;imageh&gt;503&lt;/imageh&gt;&#10;  &lt;imagew&gt;2137&lt;/imagew&gt;&#10;  &lt;scale&gt;50&lt;/scale&gt;&#10;  &lt;cursor&gt;90&lt;/cursor&gt;&#10;&lt;/TeXTeX&gt;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3311" y="5359866"/>
              <a:ext cx="2923976" cy="688236"/>
            </a:xfrm>
            <a:prstGeom prst="rect">
              <a:avLst/>
            </a:prstGeom>
          </p:spPr>
        </p:pic>
        <p:pic>
          <p:nvPicPr>
  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\frac{d}{d\beta}\langle \hat{O} \rangle = -\langle \delta\hat{O} \delta \hat{H} \rangle&#10;\end{align*}&lt;/body&gt;&#10;  &lt;fcolor&gt;FF000000&lt;/fcolor&gt;&#10;  &lt;bcolor&gt;FFFFFFFF&lt;/bcolor&gt;&#10;  &lt;transparent&gt;True&lt;/transparent&gt;&#10;  &lt;resolution&gt;1800&lt;/resolution&gt;&#10;  &lt;imageh&gt;560&lt;/imageh&gt;&#10;  &lt;imagew&gt;2061&lt;/imagew&gt;&#10;  &lt;scale&gt;50&lt;/scale&gt;&#10;  &lt;cursor&gt;59&lt;/cursor&gt;&#10;&lt;/TeXTeX&g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1119" y="5323661"/>
              <a:ext cx="2819988" cy="766227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4142360" y="4622949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導出</a:t>
              </a:r>
              <a:endParaRPr kumimoji="1" lang="ja-JP" altLang="en-US" sz="2800" dirty="0"/>
            </a:p>
          </p:txBody>
        </p:sp>
        <p:sp>
          <p:nvSpPr>
            <p:cNvPr id="6" name="右矢印 5"/>
            <p:cNvSpPr/>
            <p:nvPr/>
          </p:nvSpPr>
          <p:spPr>
            <a:xfrm>
              <a:off x="4467475" y="5322458"/>
              <a:ext cx="451406" cy="775899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051560" y="1819656"/>
            <a:ext cx="1088136" cy="2322576"/>
          </a:xfrm>
          <a:prstGeom prst="rect">
            <a:avLst/>
          </a:prstGeom>
          <a:solidFill>
            <a:srgbClr val="E1E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051560" y="4514999"/>
            <a:ext cx="7187184" cy="16897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ゆらぎの線形応答関係式</a:t>
            </a:r>
            <a:endParaRPr kumimoji="1" lang="ja-JP" altLang="en-US" dirty="0"/>
          </a:p>
        </p:txBody>
      </p:sp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langle \hat{O} \rangle = \frac1Z {\rm Tr} \big[ \hat{O} e^{-\beta \hat{H}} \big]&#10;\end{align*}&lt;/body&gt;&#10;  &lt;fcolor&gt;FF000000&lt;/fcolor&gt;&#10;  &lt;bcolor&gt;FFFFFFFF&lt;/bcolor&gt;&#10;  &lt;transparent&gt;True&lt;/transparent&gt;&#10;  &lt;resolution&gt;1800&lt;/resolution&gt;&#10;  &lt;imageh&gt;503&lt;/imageh&gt;&#10;  &lt;imagew&gt;2137&lt;/imagew&gt;&#10;  &lt;scale&gt;50&lt;/scale&gt;&#10;  &lt;cursor&gt;90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1" y="5359866"/>
            <a:ext cx="2923976" cy="688236"/>
          </a:xfrm>
          <a:prstGeom prst="rect">
            <a:avLst/>
          </a:prstGeom>
        </p:spPr>
      </p:pic>
      <p:pic>
        <p:nvPicPr>
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\frac{d}{d\beta}\langle \hat{O} \rangle = -\langle \delta\hat{O} \delta \hat{H} \rangle&#10;\end{align*}&lt;/body&gt;&#10;  &lt;fcolor&gt;FF000000&lt;/fcolor&gt;&#10;  &lt;bcolor&gt;FFFFFFFF&lt;/bcolor&gt;&#10;  &lt;transparent&gt;True&lt;/transparent&gt;&#10;  &lt;resolution&gt;1800&lt;/resolution&gt;&#10;  &lt;imageh&gt;560&lt;/imageh&gt;&#10;  &lt;imagew&gt;2061&lt;/imagew&gt;&#10;  &lt;scale&gt;50&lt;/scale&gt;&#10;  &lt;cursor&gt;5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19" y="5323661"/>
            <a:ext cx="2819988" cy="76622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142360" y="462294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導出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11832" y="198769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比熱</a:t>
            </a:r>
            <a:endParaRPr kumimoji="1" lang="ja-JP" altLang="en-US" sz="2800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s = \frac{d}{dT} P = \frac{ \langle \bar{T}_{11} \bar{T}_{00}\rangle}{VT^2}&#10;\end{align*}&lt;/body&gt;&#10;  &lt;fcolor&gt;FF000000&lt;/fcolor&gt;&#10;  &lt;bcolor&gt;FFFFFFFF&lt;/bcolor&gt;&#10;  &lt;transparent&gt;True&lt;/transparent&gt;&#10;  &lt;resolution&gt;1800&lt;/resolution&gt;&#10;  &lt;imageh&gt;549&lt;/imageh&gt;&#10;  &lt;imagew&gt;2269&lt;/imagew&gt;&#10;  &lt;scale&gt;50&lt;/scale&gt;&#10;  &lt;cursor&gt;8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3041787"/>
            <a:ext cx="3104586" cy="751176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4467475" y="5322458"/>
            <a:ext cx="451406" cy="77589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c_V = \frac{d}{dT}\langle E \rangle = \frac{ \langle \bar{T}_{00}^2\rangle}{VT^2}&#10;\end{align*}&lt;/body&gt;&#10;  &lt;fcolor&gt;FF000000&lt;/fcolor&gt;&#10;  &lt;bcolor&gt;FFFFFFFF&lt;/bcolor&gt;&#10;  &lt;transparent&gt;True&lt;/transparent&gt;&#10;  &lt;resolution&gt;1800&lt;/resolution&gt;&#10;  &lt;imageh&gt;549&lt;/imageh&gt;&#10;  &lt;imagew&gt;2276&lt;/imagew&gt;&#10;  &lt;scale&gt;50&lt;/scale&gt;&#10;  &lt;cursor&gt;93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1" y="1819656"/>
            <a:ext cx="3114164" cy="75117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1051560" y="2784528"/>
            <a:ext cx="1088136" cy="1357703"/>
          </a:xfrm>
          <a:prstGeom prst="rect">
            <a:avLst/>
          </a:prstGeom>
          <a:solidFill>
            <a:srgbClr val="E1E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4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051560" y="4514999"/>
            <a:ext cx="7187184" cy="16897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ゆらぎの線形応答関係式</a:t>
            </a:r>
            <a:endParaRPr kumimoji="1" lang="ja-JP" altLang="en-US" dirty="0"/>
          </a:p>
        </p:txBody>
      </p:sp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langle \hat{O} \rangle = \frac1Z {\rm Tr} \big[ \hat{O} e^{-\beta \hat{H}} \big]&#10;\end{align*}&lt;/body&gt;&#10;  &lt;fcolor&gt;FF000000&lt;/fcolor&gt;&#10;  &lt;bcolor&gt;FFFFFFFF&lt;/bcolor&gt;&#10;  &lt;transparent&gt;True&lt;/transparent&gt;&#10;  &lt;resolution&gt;1800&lt;/resolution&gt;&#10;  &lt;imageh&gt;503&lt;/imageh&gt;&#10;  &lt;imagew&gt;2137&lt;/imagew&gt;&#10;  &lt;scale&gt;50&lt;/scale&gt;&#10;  &lt;cursor&gt;90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1" y="5359866"/>
            <a:ext cx="2923976" cy="688236"/>
          </a:xfrm>
          <a:prstGeom prst="rect">
            <a:avLst/>
          </a:prstGeom>
        </p:spPr>
      </p:pic>
      <p:pic>
        <p:nvPicPr>
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\frac{d}{d\beta}\langle \hat{O} \rangle = -\langle \delta\hat{O} \delta \hat{H} \rangle&#10;\end{align*}&lt;/body&gt;&#10;  &lt;fcolor&gt;FF000000&lt;/fcolor&gt;&#10;  &lt;bcolor&gt;FFFFFFFF&lt;/bcolor&gt;&#10;  &lt;transparent&gt;True&lt;/transparent&gt;&#10;  &lt;resolution&gt;1800&lt;/resolution&gt;&#10;  &lt;imageh&gt;560&lt;/imageh&gt;&#10;  &lt;imagew&gt;2061&lt;/imagew&gt;&#10;  &lt;scale&gt;50&lt;/scale&gt;&#10;  &lt;cursor&gt;5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19" y="5323661"/>
            <a:ext cx="2819988" cy="766227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142360" y="462294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導出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11832" y="198769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比熱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11832" y="3194550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エントロピー密度</a:t>
            </a:r>
            <a:endParaRPr kumimoji="1" lang="ja-JP" altLang="en-US" sz="2800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s = \frac{d}{dT} P = \frac{ \langle \bar{T}_{11} \bar{T}_{00}\rangle}{VT^2}&#10;\end{align*}&lt;/body&gt;&#10;  &lt;fcolor&gt;FF000000&lt;/fcolor&gt;&#10;  &lt;bcolor&gt;FFFFFFFF&lt;/bcolor&gt;&#10;  &lt;transparent&gt;True&lt;/transparent&gt;&#10;  &lt;resolution&gt;1800&lt;/resolution&gt;&#10;  &lt;imageh&gt;549&lt;/imageh&gt;&#10;  &lt;imagew&gt;2269&lt;/imagew&gt;&#10;  &lt;scale&gt;50&lt;/scale&gt;&#10;  &lt;cursor&gt;8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3041787"/>
            <a:ext cx="3104586" cy="751176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4467475" y="5322458"/>
            <a:ext cx="451406" cy="775899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c_V = \frac{d}{dT}\langle E \rangle = \frac{ \langle \bar{T}_{00}^2\rangle}{VT^2}&#10;\end{align*}&lt;/body&gt;&#10;  &lt;fcolor&gt;FF000000&lt;/fcolor&gt;&#10;  &lt;bcolor&gt;FFFFFFFF&lt;/bcolor&gt;&#10;  &lt;transparent&gt;True&lt;/transparent&gt;&#10;  &lt;resolution&gt;1800&lt;/resolution&gt;&#10;  &lt;imageh&gt;549&lt;/imageh&gt;&#10;  &lt;imagew&gt;2276&lt;/imagew&gt;&#10;  &lt;scale&gt;50&lt;/scale&gt;&#10;  &lt;cursor&gt;93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1" y="1819656"/>
            <a:ext cx="3114164" cy="75117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8786" y="4141364"/>
            <a:ext cx="3713989" cy="259214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7661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2011377" y="4936389"/>
            <a:ext cx="5166966" cy="10712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運動量ゆらぎ</a:t>
            </a: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1} \bar{T}_{01} \rangle = \langle \bar{T}_{00} \bar{T}_{11}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2093&lt;/imagew&gt;&#10;  &lt;scale&gt;50&lt;/scale&gt;&#10;  &lt;cursor&gt;101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22" y="5227158"/>
            <a:ext cx="4398476" cy="56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2011377" y="4936389"/>
            <a:ext cx="5166966" cy="10712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65662" y="1856231"/>
            <a:ext cx="3179890" cy="53763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344168" y="1856232"/>
            <a:ext cx="3035808" cy="537639"/>
          </a:xfrm>
          <a:prstGeom prst="rect">
            <a:avLst/>
          </a:prstGeom>
          <a:solidFill>
            <a:srgbClr val="00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運動量ゆらぎ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3209544" y="3921835"/>
            <a:ext cx="2770632" cy="9144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partial_0 T_{00} = - \partial_i T_{0i}, ~ \partial_0 T_{j0} = - \partial_k T_{jk}&#10;\end{align*}&lt;/body&gt;&#10;  &lt;fcolor&gt;FF000000&lt;/fcolor&gt;&#10;  &lt;bcolor&gt;FFFFFFFF&lt;/bcolor&gt;&#10;  &lt;transparent&gt;True&lt;/transparent&gt;&#10;  &lt;resolution&gt;1800&lt;/resolution&gt;&#10;  &lt;imageh&gt;249&lt;/imageh&gt;&#10;  &lt;imagew&gt;3564&lt;/imagew&gt;&#10;  &lt;scale&gt;50&lt;/scale&gt;&#10;  &lt;cursor&gt;59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572" y="1948928"/>
            <a:ext cx="6368576" cy="444943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710184" y="2913701"/>
            <a:ext cx="1557528" cy="544059"/>
          </a:xfrm>
          <a:prstGeom prst="rect">
            <a:avLst/>
          </a:prstGeom>
          <a:solidFill>
            <a:srgbClr val="00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023104" y="2933606"/>
            <a:ext cx="1450848" cy="544059"/>
          </a:xfrm>
          <a:prstGeom prst="rect">
            <a:avLst/>
          </a:prstGeom>
          <a:solidFill>
            <a:srgbClr val="00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332110" y="2920444"/>
            <a:ext cx="1557528" cy="54405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510918" y="2927500"/>
            <a:ext cx="1557528" cy="54405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\langle (\partial_0 T_{00}) (\partial_k T_{1k})\rangle&#10;= \langle (\partial_i T_{0i}) (\partial_0  T_{10} )\rangle&#10;\end{align*}&lt;/body&gt;&#10;  &lt;fcolor&gt;FF000000&lt;/fcolor&gt;&#10;  &lt;bcolor&gt;FFFFFFFF&lt;/bcolor&gt;&#10;  &lt;transparent&gt;True&lt;/transparent&gt;&#10;  &lt;resolution&gt;1800&lt;/resolution&gt;&#10;  &lt;imageh&gt;250&lt;/imageh&gt;&#10;  &lt;imagew&gt;3808&lt;/imagew&gt;&#10;  &lt;scale&gt;50&lt;/scale&gt;&#10;  &lt;cursor&gt;118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3" y="2953512"/>
            <a:ext cx="7680686" cy="504248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1} \bar{T}_{01} \rangle = \langle \bar{T}_{00} \bar{T}_{11}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2093&lt;/imagew&gt;&#10;  &lt;scale&gt;50&lt;/scale&gt;&#10;  &lt;cursor&gt;101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22" y="5227158"/>
            <a:ext cx="4398476" cy="56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中点相関関数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0}(\beta/2) \bar{T}_{11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770&lt;/imagew&gt;&#10;  &lt;scale&gt;50&lt;/scale&gt;&#10;  &lt;cursor&gt;44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62" y="727214"/>
            <a:ext cx="4901395" cy="74767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07" y="2093976"/>
            <a:ext cx="4108933" cy="28686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88" y="4352336"/>
            <a:ext cx="429768" cy="267385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sT^3&#10;\end{align*}&lt;/body&gt;&#10;  &lt;fcolor&gt;FF000000&lt;/fcolor&gt;&#10;  &lt;bcolor&gt;FFFFFFFF&lt;/bcolor&gt;&#10;  &lt;transparent&gt;True&lt;/transparent&gt;&#10;  &lt;resolution&gt;1800&lt;/resolution&gt;&#10;  &lt;imageh&gt;219&lt;/imageh&gt;&#10;  &lt;imagew&gt;37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68" y="3055061"/>
            <a:ext cx="466852" cy="27484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737087" y="1716306"/>
            <a:ext cx="128657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T=2.22Tc</a:t>
            </a:r>
            <a:endParaRPr kumimoji="1" lang="ja-JP" altLang="en-US" sz="24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7563" y="2328044"/>
            <a:ext cx="3091932" cy="215798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正方形/長方形 18"/>
          <p:cNvSpPr/>
          <p:nvPr/>
        </p:nvSpPr>
        <p:spPr>
          <a:xfrm>
            <a:off x="7349249" y="2432304"/>
            <a:ext cx="75679" cy="171907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95643" y="18745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相関関数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37916" y="5154798"/>
            <a:ext cx="7024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tT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&lt;0.006</a:t>
            </a:r>
            <a:r>
              <a:rPr lang="ja-JP" altLang="en-US" sz="2400" dirty="0" smtClean="0"/>
              <a:t>で、中点相関は</a:t>
            </a:r>
            <a:r>
              <a:rPr lang="ja-JP" altLang="en-US" sz="2400" dirty="0"/>
              <a:t>エントロピ</a:t>
            </a:r>
            <a:r>
              <a:rPr lang="ja-JP" altLang="en-US" sz="2400" dirty="0" smtClean="0"/>
              <a:t>ーと一致。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/>
              <a:t>離散化誤差は小さそう。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からのずれの発生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</a:t>
            </a:r>
            <a:r>
              <a:rPr kumimoji="1" lang="ja-JP" altLang="en-US" sz="2400" dirty="0" smtClean="0"/>
              <a:t>平坦領域</a:t>
            </a:r>
            <a:r>
              <a:rPr lang="ja-JP" altLang="en-US" sz="2400" dirty="0" smtClean="0"/>
              <a:t>の消失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75888" y="3055061"/>
            <a:ext cx="1787264" cy="919401"/>
          </a:xfrm>
          <a:prstGeom prst="wedgeRoundRectCallout">
            <a:avLst>
              <a:gd name="adj1" fmla="val -76600"/>
              <a:gd name="adj2" fmla="val -30989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2400" dirty="0" smtClean="0"/>
              <a:t>熱力学量</a:t>
            </a:r>
            <a:endParaRPr lang="en-US" altLang="ja-JP" sz="2400" dirty="0" smtClean="0"/>
          </a:p>
          <a:p>
            <a:pPr algn="ctr"/>
            <a:r>
              <a:rPr kumimoji="1" lang="en-US" altLang="ja-JP" sz="2400" dirty="0" smtClean="0"/>
              <a:t>by </a:t>
            </a:r>
            <a:r>
              <a:rPr kumimoji="1" lang="en-US" altLang="ja-JP" sz="2400" dirty="0" err="1" smtClean="0"/>
              <a:t>FlowQCD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882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64488" y="797335"/>
            <a:ext cx="6340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エネルギー運動量テンソル</a:t>
            </a:r>
            <a:endParaRPr kumimoji="1" lang="en-US" altLang="ja-JP" sz="4000" dirty="0" smtClean="0"/>
          </a:p>
          <a:p>
            <a:r>
              <a:rPr lang="ja-JP" altLang="en-US" sz="2400" dirty="0" smtClean="0"/>
              <a:t>物理学における最も基本的な量</a:t>
            </a:r>
            <a:endParaRPr kumimoji="1" lang="ja-JP" altLang="en-US" sz="2400" dirty="0"/>
          </a:p>
        </p:txBody>
      </p:sp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T&#10;\end{align*}&lt;/body&gt;&#10;  &lt;fcolor&gt;FF000000&lt;/fcolor&gt;&#10;  &lt;bcolor&gt;FFFFFFFF&lt;/bcolor&gt;&#10;  &lt;transparent&gt;True&lt;/transparent&gt;&#10;  &lt;resolution&gt;1800&lt;/resolution&gt;&#10;  &lt;imageh&gt;169&lt;/imageh&gt;&#10;  &lt;imagew&gt;16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4" y="475488"/>
            <a:ext cx="1214647" cy="1214647"/>
          </a:xfrm>
          <a:prstGeom prst="rect">
            <a:avLst/>
          </a:prstGeom>
          <a:effectLst/>
        </p:spPr>
      </p:pic>
      <p:pic>
        <p:nvPicPr>
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\mu\nu&#10;\end{align*}&lt;/body&gt;&#10;  &lt;fcolor&gt;FF000000&lt;/fcolor&gt;&#10;  &lt;bcolor&gt;FFFFFFFF&lt;/bcolor&gt;&#10;  &lt;transparent&gt;True&lt;/transparent&gt;&#10;  &lt;resolution&gt;1800&lt;/resolution&gt;&#10;  &lt;imageh&gt;160&lt;/imageh&gt;&#10;  &lt;imagew&gt;272&lt;/imagew&gt;&#10;  &lt;scale&gt;50&lt;/scale&gt;&#10;  &lt;cursor&gt;16&lt;/cursor&gt;&#10;&lt;/TeXTeX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" y="1361870"/>
            <a:ext cx="1170432" cy="6884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280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中点相関関数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0}(\beta/2) \bar{T}_{11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770&lt;/imagew&gt;&#10;  &lt;scale&gt;50&lt;/scale&gt;&#10;  &lt;cursor&gt;44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62" y="727214"/>
            <a:ext cx="4901395" cy="74767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07" y="2093976"/>
            <a:ext cx="4108933" cy="28686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88" y="4352336"/>
            <a:ext cx="429768" cy="267385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sT^3&#10;\end{align*}&lt;/body&gt;&#10;  &lt;fcolor&gt;FF000000&lt;/fcolor&gt;&#10;  &lt;bcolor&gt;FFFFFFFF&lt;/bcolor&gt;&#10;  &lt;transparent&gt;True&lt;/transparent&gt;&#10;  &lt;resolution&gt;1800&lt;/resolution&gt;&#10;  &lt;imageh&gt;219&lt;/imageh&gt;&#10;  &lt;imagew&gt;37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68" y="3055061"/>
            <a:ext cx="466852" cy="27484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737087" y="1716306"/>
            <a:ext cx="128657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T=2.22Tc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7916" y="5154798"/>
            <a:ext cx="7024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tT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&lt;0.006</a:t>
            </a:r>
            <a:r>
              <a:rPr lang="ja-JP" altLang="en-US" sz="2400" dirty="0" smtClean="0"/>
              <a:t>で、中点相関は</a:t>
            </a:r>
            <a:r>
              <a:rPr lang="ja-JP" altLang="en-US" sz="2400" dirty="0"/>
              <a:t>エントロピ</a:t>
            </a:r>
            <a:r>
              <a:rPr lang="ja-JP" altLang="en-US" sz="2400" dirty="0" smtClean="0"/>
              <a:t>ーと一致。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/>
              <a:t>離散化誤差は小さそう。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からのずれの発生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</a:t>
            </a:r>
            <a:r>
              <a:rPr kumimoji="1" lang="ja-JP" altLang="en-US" sz="2400" dirty="0" smtClean="0"/>
              <a:t>平坦領域</a:t>
            </a:r>
            <a:r>
              <a:rPr lang="ja-JP" altLang="en-US" sz="2400" dirty="0" smtClean="0"/>
              <a:t>の消失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7646" y="2093976"/>
            <a:ext cx="4102964" cy="286536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28" y="4352336"/>
            <a:ext cx="429768" cy="267385"/>
          </a:xfrm>
          <a:prstGeom prst="rect">
            <a:avLst/>
          </a:prstGeom>
        </p:spPr>
      </p:pic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sT^3&#10;\end{align*}&lt;/body&gt;&#10;  &lt;fcolor&gt;FF000000&lt;/fcolor&gt;&#10;  &lt;bcolor&gt;FFFFFFFF&lt;/bcolor&gt;&#10;  &lt;transparent&gt;True&lt;/transparent&gt;&#10;  &lt;resolution&gt;1800&lt;/resolution&gt;&#10;  &lt;imageh&gt;219&lt;/imageh&gt;&#10;  &lt;imagew&gt;37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60" y="3294810"/>
            <a:ext cx="466852" cy="27484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196311" y="1716306"/>
            <a:ext cx="128657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T=1.66Tc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09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07" y="2093976"/>
            <a:ext cx="4109060" cy="286536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646" y="2093976"/>
            <a:ext cx="4102964" cy="28653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運動</a:t>
            </a:r>
            <a:r>
              <a:rPr lang="ja-JP" altLang="en-US" dirty="0"/>
              <a:t>量</a:t>
            </a:r>
            <a:r>
              <a:rPr kumimoji="1" lang="ja-JP" altLang="en-US" dirty="0" smtClean="0"/>
              <a:t>中点相関関数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88" y="4352336"/>
            <a:ext cx="429768" cy="267385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sT^3&#10;\end{align*}&lt;/body&gt;&#10;  &lt;fcolor&gt;FF000000&lt;/fcolor&gt;&#10;  &lt;bcolor&gt;FFFFFFFF&lt;/bcolor&gt;&#10;  &lt;transparent&gt;True&lt;/transparent&gt;&#10;  &lt;resolution&gt;1800&lt;/resolution&gt;&#10;  &lt;imageh&gt;219&lt;/imageh&gt;&#10;  &lt;imagew&gt;37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68" y="3055061"/>
            <a:ext cx="466852" cy="27484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737087" y="1716306"/>
            <a:ext cx="128657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T=2.22Tc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7916" y="5154798"/>
            <a:ext cx="6293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からのずれの発生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</a:t>
            </a:r>
            <a:r>
              <a:rPr kumimoji="1" lang="ja-JP" altLang="en-US" sz="2400" dirty="0" smtClean="0"/>
              <a:t>平坦領域</a:t>
            </a:r>
            <a:r>
              <a:rPr lang="ja-JP" altLang="en-US" sz="2400" dirty="0" smtClean="0"/>
              <a:t>の消失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からのずれが、</a:t>
            </a:r>
            <a:r>
              <a:rPr kumimoji="1" lang="en-US" altLang="ja-JP" sz="2400" dirty="0" smtClean="0"/>
              <a:t>&lt;T</a:t>
            </a:r>
            <a:r>
              <a:rPr kumimoji="1" lang="en-US" altLang="ja-JP" sz="2400" baseline="-25000" dirty="0" smtClean="0"/>
              <a:t>00</a:t>
            </a:r>
            <a:r>
              <a:rPr kumimoji="1" lang="en-US" altLang="ja-JP" sz="2400" dirty="0" smtClean="0"/>
              <a:t>T</a:t>
            </a:r>
            <a:r>
              <a:rPr kumimoji="1" lang="en-US" altLang="ja-JP" sz="2400" baseline="-25000" dirty="0" smtClean="0"/>
              <a:t>11</a:t>
            </a:r>
            <a:r>
              <a:rPr kumimoji="1" lang="en-US" altLang="ja-JP" sz="2400" dirty="0" smtClean="0"/>
              <a:t>&gt;</a:t>
            </a:r>
            <a:r>
              <a:rPr kumimoji="1" lang="ja-JP" altLang="en-US" sz="2400" dirty="0" smtClean="0"/>
              <a:t>より早くかつ急激</a:t>
            </a:r>
            <a:endParaRPr kumimoji="1" lang="ja-JP" altLang="en-US" sz="2400" dirty="0"/>
          </a:p>
        </p:txBody>
      </p:sp>
      <p:pic>
        <p:nvPicPr>
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28" y="4352336"/>
            <a:ext cx="429768" cy="267385"/>
          </a:xfrm>
          <a:prstGeom prst="rect">
            <a:avLst/>
          </a:prstGeom>
        </p:spPr>
      </p:pic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sT^3&#10;\end{align*}&lt;/body&gt;&#10;  &lt;fcolor&gt;FF000000&lt;/fcolor&gt;&#10;  &lt;bcolor&gt;FFFFFFFF&lt;/bcolor&gt;&#10;  &lt;transparent&gt;True&lt;/transparent&gt;&#10;  &lt;resolution&gt;1800&lt;/resolution&gt;&#10;  &lt;imageh&gt;219&lt;/imageh&gt;&#10;  &lt;imagew&gt;37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60" y="3294810"/>
            <a:ext cx="466852" cy="27484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196311" y="1716306"/>
            <a:ext cx="128657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T=1.66Tc</a:t>
            </a:r>
            <a:endParaRPr kumimoji="1" lang="ja-JP" altLang="en-US" sz="2400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1}(\beta/2) \bar{T}_{01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770&lt;/imagew&gt;&#10;  &lt;scale&gt;50&lt;/scale&gt;&#10;  &lt;cursor&gt;56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62" y="727214"/>
            <a:ext cx="4901395" cy="74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07" y="2093976"/>
            <a:ext cx="4109060" cy="286536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646" y="2093976"/>
            <a:ext cx="4109060" cy="28653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エネルギー中点相関関数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88" y="4352336"/>
            <a:ext cx="429768" cy="26738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737087" y="1716306"/>
            <a:ext cx="128657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T=2.22Tc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44207" y="5347603"/>
            <a:ext cx="6666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tT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&lt;0.006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値から、比熱が読み取れる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先行研究：</a:t>
            </a:r>
            <a:r>
              <a:rPr lang="en-US" altLang="ja-JP" sz="2400" dirty="0" smtClean="0"/>
              <a:t>c</a:t>
            </a:r>
            <a:r>
              <a:rPr lang="en-US" altLang="ja-JP" sz="2400" baseline="-25000" dirty="0" smtClean="0"/>
              <a:t>V</a:t>
            </a:r>
            <a:r>
              <a:rPr lang="en-US" altLang="ja-JP" sz="2400" dirty="0" smtClean="0"/>
              <a:t>~18 for T=2-3T</a:t>
            </a:r>
            <a:r>
              <a:rPr lang="en-US" altLang="ja-JP" sz="2400" baseline="-25000" dirty="0" smtClean="0"/>
              <a:t>c</a:t>
            </a:r>
            <a:r>
              <a:rPr lang="en-US" altLang="ja-JP" sz="2400" dirty="0" smtClean="0"/>
              <a:t>, Mukherjee+,2005</a:t>
            </a:r>
          </a:p>
        </p:txBody>
      </p:sp>
      <p:pic>
        <p:nvPicPr>
          <p:cNvPr id="16" name="TexTeXPicture" descr="&lt;?xml version=&quot;1.0&quot; encoding=&quot;utf-16&quot;?&gt;&#10;&lt;TeXTeX&gt;&#10;  &lt;preamble&gt;\documentclass{jarticle}&#10;\usepackage{amsmath}&#10;\pagestyle{empty}&lt;/preamble&gt;&#10;  &lt;body&gt;\begin{align*} &#10;tT^2&#10;\end{align*}&lt;/body&gt;&#10;  &lt;fcolor&gt;FF000000&lt;/fcolor&gt;&#10;  &lt;bcolor&gt;FFFFFFFF&lt;/bcolor&gt;&#10;  &lt;transparent&gt;True&lt;/transparent&gt;&#10;  &lt;resolution&gt;1800&lt;/resolution&gt;&#10;  &lt;imageh&gt;219&lt;/imageh&gt;&#10;  &lt;imagew&gt;352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528" y="4352336"/>
            <a:ext cx="429768" cy="267385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6196311" y="1716306"/>
            <a:ext cx="128657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T=1.66Tc</a:t>
            </a:r>
            <a:endParaRPr kumimoji="1" lang="ja-JP" altLang="en-US" sz="2400" dirty="0"/>
          </a:p>
        </p:txBody>
      </p:sp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00}(\beta/2) \bar{T}_{00}(0)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1770&lt;/imagew&gt;&#10;  &lt;scale&gt;50&lt;/scale&gt;&#10;  &lt;cursor&gt;5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62" y="727214"/>
            <a:ext cx="4901395" cy="74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006214" y="1640436"/>
            <a:ext cx="5166361" cy="15599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8083" y="1787480"/>
            <a:ext cx="4073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/>
              <a:t>ゼロ運動量</a:t>
            </a:r>
            <a:r>
              <a:rPr kumimoji="1" lang="en-US" altLang="ja-JP" sz="2800" dirty="0" smtClean="0"/>
              <a:t>EMT</a:t>
            </a:r>
            <a:r>
              <a:rPr kumimoji="1" lang="ja-JP" altLang="en-US" sz="2800" dirty="0" smtClean="0"/>
              <a:t>相関関数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0432" y="3483864"/>
            <a:ext cx="69942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ja-JP" altLang="en-US" sz="2400" dirty="0" smtClean="0"/>
              <a:t>格子上でのエネルギー運動量</a:t>
            </a:r>
            <a:r>
              <a:rPr lang="ja-JP" altLang="en-US" sz="2400" dirty="0"/>
              <a:t>保存則</a:t>
            </a:r>
            <a:r>
              <a:rPr lang="ja-JP" altLang="en-US" sz="2400" dirty="0" smtClean="0"/>
              <a:t>の陽な検証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 smtClean="0"/>
              <a:t>EMT</a:t>
            </a:r>
            <a:r>
              <a:rPr kumimoji="1" lang="ja-JP" altLang="en-US" sz="2400" dirty="0" smtClean="0"/>
              <a:t>ゆらぎが満たす線形応答関係の確認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ja-JP" altLang="en-US" sz="2400" dirty="0" smtClean="0"/>
              <a:t>全く新しい比熱の測定法の提案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ja-JP" altLang="en-US" sz="2400" dirty="0" smtClean="0"/>
              <a:t>鈴木法で定義した</a:t>
            </a:r>
            <a:r>
              <a:rPr lang="en-US" altLang="ja-JP" sz="2400" dirty="0" smtClean="0"/>
              <a:t>EMT</a:t>
            </a:r>
            <a:r>
              <a:rPr lang="ja-JP" altLang="en-US" sz="2400" dirty="0" smtClean="0"/>
              <a:t>の正当性の確認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8962" y="529126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課題：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70432" y="5291268"/>
            <a:ext cx="6298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400" dirty="0" smtClean="0"/>
              <a:t>smearing</a:t>
            </a:r>
            <a:r>
              <a:rPr kumimoji="1" lang="ja-JP" altLang="en-US" sz="2400" dirty="0" smtClean="0"/>
              <a:t>の強さのチャンネル依存性の起源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400" dirty="0" smtClean="0"/>
              <a:t>そして、粘性</a:t>
            </a:r>
            <a:r>
              <a:rPr lang="ja-JP" altLang="en-US" sz="2400" dirty="0"/>
              <a:t>係数</a:t>
            </a:r>
            <a:r>
              <a:rPr lang="ja-JP" altLang="en-US" sz="2400" dirty="0" smtClean="0"/>
              <a:t>の測定へ</a:t>
            </a:r>
            <a:endParaRPr kumimoji="1" lang="ja-JP" altLang="en-US" sz="2400" dirty="0"/>
          </a:p>
        </p:txBody>
      </p:sp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\mu\nu}(x) \bar{T}_{\rho\sigma}(y) \rangle&#10;\end{align*}&lt;/body&gt;&#10;  &lt;fcolor&gt;FF000000&lt;/fcolor&gt;&#10;  &lt;bcolor&gt;FFFFFFFF&lt;/bcolor&gt;&#10;  &lt;transparent&gt;True&lt;/transparent&gt;&#10;  &lt;resolution&gt;1800&lt;/resolution&gt;&#10;  &lt;imageh&gt;281&lt;/imageh&gt;&#10;  &lt;imagew&gt;1575&lt;/imagew&gt;&#10;  &lt;scale&gt;50&lt;/scale&gt;&#10;  &lt;cursor&gt;51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332" y="2310700"/>
            <a:ext cx="3916124" cy="69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6" descr="lattic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6220">
            <a:off x="5967231" y="2468474"/>
            <a:ext cx="2965520" cy="286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64488" y="797335"/>
            <a:ext cx="6340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エネルギー運動量テンソル</a:t>
            </a:r>
            <a:endParaRPr kumimoji="1" lang="en-US" altLang="ja-JP" sz="4000" dirty="0" smtClean="0"/>
          </a:p>
          <a:p>
            <a:r>
              <a:rPr lang="ja-JP" altLang="en-US" sz="2400" dirty="0" smtClean="0"/>
              <a:t>物理学における最も基本的な量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0242" y="2656429"/>
            <a:ext cx="5564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格子</a:t>
            </a:r>
            <a:r>
              <a:rPr kumimoji="1" lang="en-US" altLang="ja-JP" sz="3600" dirty="0" smtClean="0"/>
              <a:t>QCD</a:t>
            </a:r>
            <a:r>
              <a:rPr kumimoji="1" lang="ja-JP" altLang="en-US" sz="3600" dirty="0" smtClean="0"/>
              <a:t>上での</a:t>
            </a:r>
            <a:r>
              <a:rPr kumimoji="1" lang="en-US" altLang="ja-JP" sz="3600" dirty="0" smtClean="0"/>
              <a:t>EMT</a:t>
            </a:r>
            <a:r>
              <a:rPr lang="ja-JP" altLang="en-US" sz="3600" dirty="0" smtClean="0"/>
              <a:t>の構築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3390" y="3394635"/>
            <a:ext cx="6010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①</a:t>
            </a:r>
            <a:r>
              <a:rPr kumimoji="1" lang="en-US" altLang="ja-JP" sz="2400" dirty="0" smtClean="0"/>
              <a:t>Gradient flow</a:t>
            </a:r>
            <a:r>
              <a:rPr lang="ja-JP" altLang="en-US" sz="2400" dirty="0"/>
              <a:t> 「</a:t>
            </a:r>
            <a:r>
              <a:rPr lang="ja-JP" altLang="en-US" sz="2400" dirty="0" smtClean="0"/>
              <a:t>ゲージ不変拡散方程式」</a:t>
            </a:r>
            <a:endParaRPr kumimoji="1" lang="en-US" altLang="ja-JP" sz="2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3390" y="4460244"/>
            <a:ext cx="331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②</a:t>
            </a:r>
            <a:r>
              <a:rPr kumimoji="1" lang="ja-JP" altLang="en-US" sz="2400" dirty="0" smtClean="0"/>
              <a:t>微小フロー時間展開</a:t>
            </a:r>
            <a:endParaRPr kumimoji="1" lang="ja-JP" altLang="en-US" sz="2400" dirty="0"/>
          </a:p>
        </p:txBody>
      </p:sp>
      <p:pic>
        <p:nvPicPr>
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\tilde{\cal O}(t,x) \longrightarrow \sum_i c_i(t) {\cal O}_i^R(x)&#10;\end{align*}&lt;/body&gt;&#10;  &lt;fcolor&gt;FF000000&lt;/fcolor&gt;&#10;  &lt;bcolor&gt;FFFFFFFF&lt;/bcolor&gt;&#10;  &lt;transparent&gt;True&lt;/transparent&gt;&#10;  &lt;resolution&gt;1800&lt;/resolution&gt;&#10;  &lt;imageh&gt;531&lt;/imageh&gt;&#10;  &lt;imagew&gt;2823&lt;/imagew&gt;&#10;  &lt;scale&gt;50&lt;/scale&gt;&#10;  &lt;cursor&gt;46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64" y="4988469"/>
            <a:ext cx="3161396" cy="594652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5834586" y="2808129"/>
            <a:ext cx="149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鈴木</a:t>
            </a:r>
            <a:r>
              <a:rPr kumimoji="1" lang="en-US" altLang="ja-JP" sz="2400" dirty="0" smtClean="0"/>
              <a:t>,2013</a:t>
            </a:r>
            <a:endParaRPr kumimoji="1" lang="ja-JP" altLang="en-US" sz="2400" dirty="0"/>
          </a:p>
        </p:txBody>
      </p:sp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T&#10;\end{align*}&lt;/body&gt;&#10;  &lt;fcolor&gt;FF000000&lt;/fcolor&gt;&#10;  &lt;bcolor&gt;FFFFFFFF&lt;/bcolor&gt;&#10;  &lt;transparent&gt;True&lt;/transparent&gt;&#10;  &lt;resolution&gt;1800&lt;/resolution&gt;&#10;  &lt;imageh&gt;169&lt;/imageh&gt;&#10;  &lt;imagew&gt;169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4" y="475488"/>
            <a:ext cx="1214647" cy="1214647"/>
          </a:xfrm>
          <a:prstGeom prst="rect">
            <a:avLst/>
          </a:prstGeom>
          <a:effectLst/>
        </p:spPr>
      </p:pic>
      <p:pic>
        <p:nvPicPr>
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\mu\nu&#10;\end{align*}&lt;/body&gt;&#10;  &lt;fcolor&gt;FF000000&lt;/fcolor&gt;&#10;  &lt;bcolor&gt;FFFFFFFF&lt;/bcolor&gt;&#10;  &lt;transparent&gt;True&lt;/transparent&gt;&#10;  &lt;resolution&gt;1800&lt;/resolution&gt;&#10;  &lt;imageh&gt;160&lt;/imageh&gt;&#10;  &lt;imagew&gt;272&lt;/imagew&gt;&#10;  &lt;scale&gt;50&lt;/scale&gt;&#10;  &lt;cursor&gt;16&lt;/cursor&gt;&#10;&lt;/TeXTeX&gt;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" y="1361870"/>
            <a:ext cx="1170432" cy="688490"/>
          </a:xfrm>
          <a:prstGeom prst="rect">
            <a:avLst/>
          </a:prstGeom>
          <a:effectLst/>
        </p:spPr>
      </p:pic>
      <p:pic>
        <p:nvPicPr>
          <p:cNvPr id="2" name="TexTeXPicture" descr="&lt;?xml version=&quot;1.0&quot; encoding=&quot;utf-16&quot;?&gt;&#10;&lt;TeXTeX&gt;&#10;  &lt;preamble&gt;\documentclass{jarticle}&#10;\usepackage{amsmath}&#10;\pagestyle{empty}&lt;/preamble&gt;&#10;  &lt;body&gt;\begin{align*} &#10;\partial_t A_\mu&#10;= D_\nu G_{\mu\nu}&#10;= \partial_\nu \partial_\nu A_\mu + \cdots&#10;\end{align*}&lt;/body&gt;&#10;  &lt;fcolor&gt;FF000000&lt;/fcolor&gt;&#10;  &lt;bcolor&gt;FFFFFFFF&lt;/bcolor&gt;&#10;  &lt;transparent&gt;True&lt;/transparent&gt;&#10;  &lt;resolution&gt;1800&lt;/resolution&gt;&#10;  &lt;imageh&gt;250&lt;/imageh&gt;&#10;  &lt;imagew&gt;3372&lt;/imagew&gt;&#10;  &lt;scale&gt;50&lt;/scale&gt;&#10;  &lt;cursor&gt;81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3956334"/>
            <a:ext cx="4879234" cy="36174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933204" y="5787443"/>
            <a:ext cx="686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熱力学量の測定による数値的検証 </a:t>
            </a:r>
            <a:r>
              <a:rPr kumimoji="1" lang="en-US" altLang="ja-JP" sz="2400" dirty="0" smtClean="0"/>
              <a:t>FlowQCD,2014</a:t>
            </a:r>
            <a:endParaRPr kumimoji="1" lang="ja-JP" altLang="en-US" sz="2400" dirty="0"/>
          </a:p>
        </p:txBody>
      </p:sp>
      <p:sp>
        <p:nvSpPr>
          <p:cNvPr id="16" name="右矢印 15"/>
          <p:cNvSpPr/>
          <p:nvPr/>
        </p:nvSpPr>
        <p:spPr>
          <a:xfrm>
            <a:off x="1325880" y="5848067"/>
            <a:ext cx="576072" cy="340416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90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046987" y="1648367"/>
            <a:ext cx="7095744" cy="22677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本研究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37484" y="1979504"/>
            <a:ext cx="4714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 smtClean="0"/>
              <a:t>EMT</a:t>
            </a:r>
            <a:r>
              <a:rPr kumimoji="1" lang="ja-JP" altLang="en-US" sz="4000" dirty="0" smtClean="0"/>
              <a:t>相関関数の解析</a:t>
            </a:r>
            <a:endParaRPr kumimoji="1" lang="ja-JP" altLang="en-US" sz="4000" dirty="0"/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langle \delta T_{\mu\nu}(x) \delta T_{\rho\sigma}(y) \rangle&#10;\end{align*}&lt;/body&gt;&#10;  &lt;fcolor&gt;FF000000&lt;/fcolor&gt;&#10;  &lt;bcolor&gt;FFFFFFFF&lt;/bcolor&gt;&#10;  &lt;transparent&gt;True&lt;/transparent&gt;&#10;  &lt;resolution&gt;1800&lt;/resolution&gt;&#10;  &lt;imageh&gt;261&lt;/imageh&gt;&#10;  &lt;imagew&gt;1816&lt;/imagew&gt;&#10;  &lt;scale&gt;50&lt;/scale&gt;&#10;  &lt;cursor&gt;52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269" y="2729911"/>
            <a:ext cx="5949180" cy="85503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269493" y="4247216"/>
            <a:ext cx="616771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時空の</a:t>
            </a:r>
            <a:r>
              <a:rPr lang="ja-JP" altLang="en-US" sz="2800" dirty="0"/>
              <a:t>構造</a:t>
            </a:r>
            <a:r>
              <a:rPr lang="ja-JP" altLang="en-US" sz="2800" dirty="0" smtClean="0"/>
              <a:t>と密接に</a:t>
            </a:r>
            <a:r>
              <a:rPr lang="ja-JP" altLang="en-US" sz="2800" dirty="0" smtClean="0"/>
              <a:t>関連</a:t>
            </a:r>
            <a:endParaRPr lang="en-US" altLang="ja-JP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2400" b="1" dirty="0" smtClean="0"/>
              <a:t>保存則</a:t>
            </a:r>
            <a:r>
              <a:rPr kumimoji="1" lang="ja-JP" altLang="en-US" sz="2400" dirty="0" smtClean="0"/>
              <a:t>、</a:t>
            </a:r>
            <a:r>
              <a:rPr kumimoji="1" lang="ja-JP" altLang="en-US" sz="2400" b="1" dirty="0" smtClean="0"/>
              <a:t>対称性</a:t>
            </a:r>
            <a:r>
              <a:rPr kumimoji="1" lang="ja-JP" altLang="en-US" sz="2400" dirty="0" smtClean="0"/>
              <a:t>による制限</a:t>
            </a:r>
            <a:endParaRPr kumimoji="1"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相関関数＝</a:t>
            </a:r>
            <a:r>
              <a:rPr lang="ja-JP" altLang="en-US" sz="2800" b="1" dirty="0" smtClean="0"/>
              <a:t>ゆらぎ </a:t>
            </a:r>
            <a:r>
              <a:rPr lang="en-US" altLang="ja-JP" sz="2000" dirty="0" err="1" smtClean="0"/>
              <a:t>Asakawa</a:t>
            </a:r>
            <a:r>
              <a:rPr lang="en-US" altLang="ja-JP" sz="2000" dirty="0"/>
              <a:t>, MK, 1512.05038</a:t>
            </a:r>
            <a:endParaRPr lang="en-US" altLang="ja-JP" sz="28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有限温度系の種々の</a:t>
            </a:r>
            <a:r>
              <a:rPr lang="ja-JP" altLang="en-US" sz="2400" b="1" dirty="0" smtClean="0"/>
              <a:t>熱力学</a:t>
            </a:r>
            <a:r>
              <a:rPr lang="ja-JP" altLang="en-US" sz="2400" dirty="0" smtClean="0"/>
              <a:t>的情報</a:t>
            </a:r>
            <a:endParaRPr lang="en-US" altLang="ja-JP" sz="2400" dirty="0" smtClean="0"/>
          </a:p>
        </p:txBody>
      </p:sp>
      <p:sp>
        <p:nvSpPr>
          <p:cNvPr id="10" name="右矢印 9"/>
          <p:cNvSpPr/>
          <p:nvPr/>
        </p:nvSpPr>
        <p:spPr>
          <a:xfrm>
            <a:off x="1536192" y="4247216"/>
            <a:ext cx="667512" cy="1619053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8615" y="6457890"/>
            <a:ext cx="8152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一部、粗い格子上の結果：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MK+, </a:t>
            </a:r>
            <a:r>
              <a:rPr kumimoji="1" lang="en-US" altLang="ja-JP" sz="2000" dirty="0" err="1" smtClean="0">
                <a:solidFill>
                  <a:schemeClr val="bg1"/>
                </a:solidFill>
              </a:rPr>
              <a:t>FlowQCD</a:t>
            </a:r>
            <a:r>
              <a:rPr lang="en-US" altLang="ja-JP" sz="2000" dirty="0">
                <a:solidFill>
                  <a:schemeClr val="bg1"/>
                </a:solidFill>
              </a:rPr>
              <a:t>, </a:t>
            </a:r>
            <a:r>
              <a:rPr lang="en-US" altLang="ja-JP" sz="2000" dirty="0" err="1">
                <a:solidFill>
                  <a:schemeClr val="bg1"/>
                </a:solidFill>
              </a:rPr>
              <a:t>PoS</a:t>
            </a:r>
            <a:r>
              <a:rPr lang="en-US" altLang="ja-JP" sz="2000" dirty="0">
                <a:solidFill>
                  <a:schemeClr val="bg1"/>
                </a:solidFill>
              </a:rPr>
              <a:t> LATTICE2014 (2014) 022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6" descr="lattic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9184">
            <a:off x="6133334" y="1433829"/>
            <a:ext cx="2346609" cy="226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格子解析の詳細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7512" y="1865376"/>
            <a:ext cx="47756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SU(3)</a:t>
            </a:r>
            <a:r>
              <a:rPr kumimoji="1" lang="ja-JP" altLang="en-US" sz="2400" dirty="0" smtClean="0"/>
              <a:t> </a:t>
            </a:r>
            <a:r>
              <a:rPr lang="ja-JP" altLang="en-US" sz="2400" dirty="0" smtClean="0"/>
              <a:t>ゲージ</a:t>
            </a:r>
            <a:r>
              <a:rPr lang="ja-JP" altLang="en-US" sz="2400" dirty="0"/>
              <a:t>理論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Wilson</a:t>
            </a:r>
            <a:r>
              <a:rPr lang="ja-JP" altLang="en-US" sz="2400" dirty="0" smtClean="0"/>
              <a:t>作用／クローバー演算子</a:t>
            </a: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アスペクト比：</a:t>
            </a:r>
            <a:r>
              <a:rPr kumimoji="1" lang="en-US" altLang="ja-JP" sz="2400" dirty="0" smtClean="0"/>
              <a:t>Ns/</a:t>
            </a:r>
            <a:r>
              <a:rPr kumimoji="1" lang="en-US" altLang="ja-JP" sz="2400" dirty="0" err="1" smtClean="0"/>
              <a:t>Nt</a:t>
            </a:r>
            <a:r>
              <a:rPr kumimoji="1" lang="en-US" altLang="ja-JP" sz="2400" dirty="0" smtClean="0"/>
              <a:t>=4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統計数：</a:t>
            </a:r>
            <a:r>
              <a:rPr lang="en-US" altLang="ja-JP" sz="2400" dirty="0" smtClean="0"/>
              <a:t>180,000</a:t>
            </a: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8479"/>
              </p:ext>
            </p:extLst>
          </p:nvPr>
        </p:nvGraphicFramePr>
        <p:xfrm>
          <a:off x="1978152" y="3678906"/>
          <a:ext cx="5233416" cy="18288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44472">
                  <a:extLst>
                    <a:ext uri="{9D8B030D-6E8A-4147-A177-3AD203B41FA5}">
                      <a16:colId xmlns:a16="http://schemas.microsoft.com/office/drawing/2014/main" val="1424038068"/>
                    </a:ext>
                  </a:extLst>
                </a:gridCol>
                <a:gridCol w="1744472">
                  <a:extLst>
                    <a:ext uri="{9D8B030D-6E8A-4147-A177-3AD203B41FA5}">
                      <a16:colId xmlns:a16="http://schemas.microsoft.com/office/drawing/2014/main" val="3099607202"/>
                    </a:ext>
                  </a:extLst>
                </a:gridCol>
                <a:gridCol w="1744472">
                  <a:extLst>
                    <a:ext uri="{9D8B030D-6E8A-4147-A177-3AD203B41FA5}">
                      <a16:colId xmlns:a16="http://schemas.microsoft.com/office/drawing/2014/main" val="2333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β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T=1.66T</a:t>
                      </a:r>
                      <a:r>
                        <a:rPr kumimoji="1" lang="en-US" altLang="ja-JP" sz="2400" baseline="-25000" dirty="0" smtClean="0"/>
                        <a:t>c</a:t>
                      </a:r>
                      <a:endParaRPr kumimoji="1" lang="ja-JP" alt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T=2.22T</a:t>
                      </a:r>
                      <a:r>
                        <a:rPr kumimoji="1" lang="en-US" altLang="ja-JP" sz="2400" baseline="-25000" dirty="0" smtClean="0"/>
                        <a:t>c</a:t>
                      </a:r>
                      <a:endParaRPr kumimoji="1" lang="ja-JP" altLang="en-US" sz="2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642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48</a:t>
                      </a:r>
                      <a:r>
                        <a:rPr kumimoji="1" lang="en-US" altLang="ja-JP" sz="2400" baseline="30000" dirty="0" smtClean="0"/>
                        <a:t>3</a:t>
                      </a:r>
                      <a:r>
                        <a:rPr kumimoji="1" lang="en-US" altLang="ja-JP" sz="2400" dirty="0" smtClean="0"/>
                        <a:t>x12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6.719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6.943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5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3</a:t>
                      </a:r>
                      <a:r>
                        <a:rPr kumimoji="1" lang="en-US" altLang="ja-JP" sz="2400" dirty="0" smtClean="0"/>
                        <a:t>x16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6.941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7.170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006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96</a:t>
                      </a:r>
                      <a:r>
                        <a:rPr kumimoji="1" lang="en-US" altLang="ja-JP" sz="2400" baseline="30000" dirty="0" smtClean="0"/>
                        <a:t>3</a:t>
                      </a:r>
                      <a:r>
                        <a:rPr kumimoji="1" lang="en-US" altLang="ja-JP" sz="2400" dirty="0" smtClean="0"/>
                        <a:t>x24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7.265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4972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28616" y="5751576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数値解析</a:t>
            </a:r>
            <a:r>
              <a:rPr lang="ja-JP" altLang="en-US" sz="2400" dirty="0"/>
              <a:t>：</a:t>
            </a:r>
            <a:r>
              <a:rPr kumimoji="1" lang="en-US" altLang="ja-JP" sz="2400" dirty="0" err="1" smtClean="0"/>
              <a:t>Bluegene</a:t>
            </a:r>
            <a:r>
              <a:rPr kumimoji="1" lang="en-US" altLang="ja-JP" sz="2400" dirty="0" smtClean="0"/>
              <a:t>/Q @KEK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2133288" y="6396335"/>
            <a:ext cx="4923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</a:rPr>
              <a:t>格子</a:t>
            </a:r>
            <a:r>
              <a:rPr lang="ja-JP" altLang="en-US" sz="2400" dirty="0">
                <a:solidFill>
                  <a:schemeClr val="bg1"/>
                </a:solidFill>
              </a:rPr>
              <a:t>間隔</a:t>
            </a:r>
            <a:r>
              <a:rPr lang="en-US" altLang="ja-JP" sz="2400" dirty="0" smtClean="0">
                <a:solidFill>
                  <a:schemeClr val="bg1"/>
                </a:solidFill>
              </a:rPr>
              <a:t> from </a:t>
            </a:r>
            <a:r>
              <a:rPr lang="en-US" altLang="ja-JP" sz="2400" dirty="0" err="1" smtClean="0">
                <a:solidFill>
                  <a:schemeClr val="bg1"/>
                </a:solidFill>
              </a:rPr>
              <a:t>FlowQCD</a:t>
            </a:r>
            <a:r>
              <a:rPr lang="en-US" altLang="ja-JP" sz="2400" dirty="0" smtClean="0">
                <a:solidFill>
                  <a:schemeClr val="bg1"/>
                </a:solidFill>
              </a:rPr>
              <a:t>, 1503.06516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280160" y="3749040"/>
            <a:ext cx="6876706" cy="19385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31136" y="1819656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相関関数の構造</a:t>
            </a:r>
            <a:endParaRPr kumimoji="1" lang="ja-JP" altLang="en-US" sz="5400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\bar{T}_{\mu\nu}(\tau)= \int d^3x \big( T_{\mu\nu}(x,\tau) - \langle T_{\mu\nu} \rangle \big)&#10;\end{align*}&lt;/body&gt;&#10;  &lt;fcolor&gt;FF000000&lt;/fcolor&gt;&#10;  &lt;bcolor&gt;FFFFFFFF&lt;/bcolor&gt;&#10;  &lt;transparent&gt;True&lt;/transparent&gt;&#10;  &lt;resolution&gt;1800&lt;/resolution&gt;&#10;  &lt;imageh&gt;553&lt;/imageh&gt;&#10;  &lt;imagew&gt;3775&lt;/imagew&gt;&#10;  &lt;scale&gt;50&lt;/scale&gt;&#10;  &lt;cursor&gt;109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89" y="4653545"/>
            <a:ext cx="5641848" cy="82647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782295" y="4041648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以下、ゼロ運動量の相関関数を解析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925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822960" y="4443887"/>
            <a:ext cx="7407059" cy="13041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回転対称性</a:t>
            </a:r>
            <a:r>
              <a:rPr lang="ja-JP" altLang="en-US" dirty="0" smtClean="0"/>
              <a:t>による制限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3209543" y="3414633"/>
            <a:ext cx="2770632" cy="9144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i,j,k,l=1,2,3&#10;\end{align*}&lt;/body&gt;&#10;  &lt;fcolor&gt;FF000000&lt;/fcolor&gt;&#10;  &lt;bcolor&gt;FFFFFFFF&lt;/bcolor&gt;&#10;  &lt;transparent&gt;True&lt;/transparent&gt;&#10;  &lt;resolution&gt;1800&lt;/resolution&gt;&#10;  &lt;imageh&gt;223&lt;/imageh&gt;&#10;  &lt;imagew&gt;1647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05" y="2944317"/>
            <a:ext cx="2000823" cy="270906"/>
          </a:xfrm>
          <a:prstGeom prst="rect">
            <a:avLst/>
          </a:prstGeom>
        </p:spPr>
      </p:pic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ij} \bar{T}_{kl} \rangle = A \delta_{ij}\delta_{kl} + B (\delta_{ik}\delta_{jl}+\delta_{il}\delta_{jk})&#10;\end{align*}&lt;/body&gt;&#10;  &lt;fcolor&gt;FF000000&lt;/fcolor&gt;&#10;  &lt;bcolor&gt;FFFFFFFF&lt;/bcolor&gt;&#10;  &lt;transparent&gt;True&lt;/transparent&gt;&#10;  &lt;resolution&gt;1800&lt;/resolution&gt;&#10;  &lt;imageh&gt;280&lt;/imageh&gt;&#10;  &lt;imagew&gt;4069&lt;/imagew&gt;&#10;  &lt;scale&gt;50&lt;/scale&gt;&#10;  &lt;cursor&gt;96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99" y="2141939"/>
            <a:ext cx="7270320" cy="500292"/>
          </a:xfrm>
          <a:prstGeom prst="rect">
            <a:avLst/>
          </a:prstGeom>
        </p:spPr>
      </p:pic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11} \bar{T}_{11} \rangle - \langle \bar{T}_{11} \bar{T}_{22} \rangle -2 \langle \bar{T}_{12} \bar{T}_{12} \rangle = 0&#10;\end{align*}&lt;/body&gt;&#10;  &lt;fcolor&gt;FF000000&lt;/fcolor&gt;&#10;  &lt;bcolor&gt;FFFFFFFF&lt;/bcolor&gt;&#10;  &lt;transparent&gt;True&lt;/transparent&gt;&#10;  &lt;resolution&gt;1800&lt;/resolution&gt;&#10;  &lt;imageh&gt;270&lt;/imageh&gt;&#10;  &lt;imagew&gt;3874&lt;/imagew&gt;&#10;  &lt;scale&gt;50&lt;/scale&gt;&#10;  &lt;cursor&gt;133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01" y="4873752"/>
            <a:ext cx="6376301" cy="44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5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langle \bar{T}_{11} \bar{T}_{11} \rangle - \langle \bar{T}_{11} \bar{T}_{22} \rangle -2 \langle \bar{T}_{12} \bar{T}_{12} \rangle&#10;\end{align*}&lt;/body&gt;&#10;  &lt;fcolor&gt;FF000000&lt;/fcolor&gt;&#10;  &lt;bcolor&gt;FFFFFFFF&lt;/bcolor&gt;&#10;  &lt;transparent&gt;True&lt;/transparent&gt;&#10;  &lt;resolution&gt;1800&lt;/resolution&gt;&#10;  &lt;imageh&gt;270&lt;/imageh&gt;&#10;  &lt;imagew&gt;3401&lt;/imagew&gt;&#10;  &lt;scale&gt;50&lt;/scale&gt;&#10;  &lt;cursor&gt;133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55" y="859536"/>
            <a:ext cx="8371210" cy="66457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781544" y="1783080"/>
            <a:ext cx="1286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96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x24</a:t>
            </a:r>
          </a:p>
          <a:p>
            <a:r>
              <a:rPr lang="en-US" altLang="ja-JP" sz="2400" dirty="0" smtClean="0"/>
              <a:t>T=2.22T</a:t>
            </a:r>
            <a:r>
              <a:rPr lang="en-US" altLang="ja-JP" sz="2400" baseline="-25000" dirty="0" smtClean="0"/>
              <a:t>c</a:t>
            </a:r>
          </a:p>
          <a:p>
            <a:r>
              <a:rPr lang="en-US" altLang="ja-JP" sz="2400" dirty="0" smtClean="0"/>
              <a:t>b=7.500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/>
          <a:srcRect l="64773" t="5760" r="8848" b="65754"/>
          <a:stretch/>
        </p:blipFill>
        <p:spPr>
          <a:xfrm>
            <a:off x="7161079" y="2983408"/>
            <a:ext cx="1790897" cy="135084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3027" y="1783080"/>
            <a:ext cx="5011346" cy="34994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4" name="テキスト ボックス 23"/>
          <p:cNvSpPr txBox="1"/>
          <p:nvPr/>
        </p:nvSpPr>
        <p:spPr>
          <a:xfrm>
            <a:off x="530352" y="5532120"/>
            <a:ext cx="8452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400" dirty="0"/>
              <a:t>誤差</a:t>
            </a:r>
            <a:r>
              <a:rPr lang="ja-JP" altLang="en-US" sz="2400" dirty="0" smtClean="0"/>
              <a:t>の範囲内でゼロ</a:t>
            </a:r>
            <a:endParaRPr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ja-JP" altLang="en-US" sz="2400" dirty="0" smtClean="0"/>
              <a:t>ただし　　　　　はフローの</a:t>
            </a:r>
            <a:r>
              <a:rPr kumimoji="1" lang="en-US" altLang="ja-JP" sz="2400" dirty="0" smtClean="0"/>
              <a:t>smearing</a:t>
            </a:r>
            <a:r>
              <a:rPr kumimoji="1" lang="ja-JP" altLang="en-US" sz="2400" dirty="0" smtClean="0"/>
              <a:t>により物理的でない</a:t>
            </a:r>
            <a:endParaRPr kumimoji="1" lang="ja-JP" altLang="en-US" sz="2400" dirty="0"/>
          </a:p>
        </p:txBody>
      </p:sp>
      <p:pic>
        <p:nvPicPr>
          <p:cNvPr id="25" name="TexTeXPicture" descr="&lt;?xml version=&quot;1.0&quot; encoding=&quot;utf-16&quot;?&gt;&#10;&lt;TeXTeX&gt;&#10;  &lt;preamble&gt;\documentclass{jarticle}&#10;\usepackage{amsmath}&#10;\pagestyle{empty}&lt;/preamble&gt;&#10;  &lt;body&gt;\begin{align*} &#10;\tau&amp;lt;2\sqrt{2t}&#10;\end{align*}&lt;/body&gt;&#10;  &lt;fcolor&gt;FF000000&lt;/fcolor&gt;&#10;  &lt;bcolor&gt;FFFFFFFF&lt;/bcolor&gt;&#10;  &lt;transparent&gt;True&lt;/transparent&gt;&#10;  &lt;resolution&gt;1800&lt;/resolution&gt;&#10;  &lt;imageh&gt;249&lt;/imageh&gt;&#10;  &lt;imagew&gt;1010&lt;/imagew&gt;&#10;  &lt;scale&gt;50&lt;/scale&gt;&#10;  &lt;cursor&gt;3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536" y="5915368"/>
            <a:ext cx="1280160" cy="31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425196" y="4901184"/>
            <a:ext cx="8316468" cy="1207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84048" y="1911097"/>
            <a:ext cx="2487168" cy="20299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849624" y="1911097"/>
            <a:ext cx="4892040" cy="202996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エネルギー保存則</a:t>
            </a:r>
            <a:endParaRPr kumimoji="1" lang="ja-JP" altLang="en-US" dirty="0"/>
          </a:p>
        </p:txBody>
      </p:sp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\frac{\partial}{\partial \tau}\bar{T}_{00}=0&#10;\end{align*}&lt;/body&gt;&#10;  &lt;fcolor&gt;FF000000&lt;/fcolor&gt;&#10;  &lt;bcolor&gt;FFFFFFFF&lt;/bcolor&gt;&#10;  &lt;transparent&gt;True&lt;/transparent&gt;&#10;  &lt;resolution&gt;1800&lt;/resolution&gt;&#10;  &lt;imageh&gt;518&lt;/imageh&gt;&#10;  &lt;imagew&gt;1116&lt;/imagew&gt;&#10;  &lt;scale&gt;50&lt;/scale&gt;&#10;  &lt;cursor&gt;60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5" y="2463309"/>
            <a:ext cx="1994022" cy="92554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886974" y="437078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同様に</a:t>
            </a:r>
            <a:endParaRPr kumimoji="1" lang="ja-JP" altLang="en-US" sz="3200" dirty="0"/>
          </a:p>
        </p:txBody>
      </p:sp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\frac{\partial}{\partial\tau} \langle \bar{T}_{00}(\tau) \bar{T}_{00}(0) \rangle = 0&#10;\end{align*}&lt;/body&gt;&#10;  &lt;fcolor&gt;FF000000&lt;/fcolor&gt;&#10;  &lt;bcolor&gt;FFFFFFFF&lt;/bcolor&gt;&#10;  &lt;transparent&gt;True&lt;/transparent&gt;&#10;  &lt;resolution&gt;1800&lt;/resolution&gt;&#10;  &lt;imageh&gt;518&lt;/imageh&gt;&#10;  &lt;imagew&gt;2315&lt;/imagew&gt;&#10;  &lt;scale&gt;50&lt;/scale&gt;&#10;  &lt;cursor&gt;80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684" y="2137800"/>
            <a:ext cx="4136346" cy="925541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( \tau\ne0 )&#10;\end{align*}&lt;/body&gt;&#10;  &lt;fcolor&gt;FF000000&lt;/fcolor&gt;&#10;  &lt;bcolor&gt;FFFFFFFF&lt;/bcolor&gt;&#10;  &lt;transparent&gt;True&lt;/transparent&gt;&#10;  &lt;resolution&gt;1800&lt;/resolution&gt;&#10;  &lt;imageh&gt;250&lt;/imageh&gt;&#10;  &lt;imagew&gt;739&lt;/imagew&gt;&#10;  &lt;scale&gt;50&lt;/scale&gt;&#10;  &lt;cursor&gt;28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474" y="3290044"/>
            <a:ext cx="1146339" cy="387800"/>
          </a:xfrm>
          <a:prstGeom prst="rect">
            <a:avLst/>
          </a:prstGeom>
        </p:spPr>
      </p:pic>
      <p:sp>
        <p:nvSpPr>
          <p:cNvPr id="17" name="右矢印 16"/>
          <p:cNvSpPr/>
          <p:nvPr/>
        </p:nvSpPr>
        <p:spPr>
          <a:xfrm>
            <a:off x="3026664" y="2116552"/>
            <a:ext cx="667512" cy="1619053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frac{\partial}{\partial\tau} \langle \bar{T}_{01}(\tau) \bar{T}_{01}(0) \rangle = 0&#10;\end{align*}&lt;/body&gt;&#10;  &lt;fcolor&gt;FF000000&lt;/fcolor&gt;&#10;  &lt;bcolor&gt;FFFFFFFF&lt;/bcolor&gt;&#10;  &lt;transparent&gt;True&lt;/transparent&gt;&#10;  &lt;resolution&gt;1800&lt;/resolution&gt;&#10;  &lt;imageh&gt;518&lt;/imageh&gt;&#10;  &lt;imagew&gt;2315&lt;/imagew&gt;&#10;  &lt;scale&gt;50&lt;/scale&gt;&#10;  &lt;cursor&gt;84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02" y="5129257"/>
            <a:ext cx="3324510" cy="743886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frac{\partial}{\partial\tau} \langle \bar{T}_{00}(\tau) \bar{T}_{11}(0) \rangle = 0&#10;\end{align*}&lt;/body&gt;&#10;  &lt;fcolor&gt;FF000000&lt;/fcolor&gt;&#10;  &lt;bcolor&gt;FFFFFFFF&lt;/bcolor&gt;&#10;  &lt;transparent&gt;True&lt;/transparent&gt;&#10;  &lt;resolution&gt;1800&lt;/resolution&gt;&#10;  &lt;imageh&gt;518&lt;/imageh&gt;&#10;  &lt;imagew&gt;2315&lt;/imagew&gt;&#10;  &lt;scale&gt;50&lt;/scale&gt;&#10;  &lt;cursor&gt;84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545" y="5129257"/>
            <a:ext cx="3324509" cy="74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 \ p a g e s t y l e { e m p t y } < / p r e a m b l e >  
     < b o d y > \ b e g i n { a l i g n * }    
  
 \ e n d { a l i g n * } < / b o d y >  
     < f c o l o r > F F 0 0 0 0 0 0 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2951417A-C1E1-4B48-B142-40A42B1774C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TotalTime>577</TotalTime>
  <Words>480</Words>
  <Application>Microsoft Office PowerPoint</Application>
  <PresentationFormat>画面に合わせる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ＭＳ Ｐゴシック</vt:lpstr>
      <vt:lpstr>メイリオ</vt:lpstr>
      <vt:lpstr>Arial</vt:lpstr>
      <vt:lpstr>Calibri</vt:lpstr>
      <vt:lpstr>Calibri Light</vt:lpstr>
      <vt:lpstr>Wingdings</vt:lpstr>
      <vt:lpstr>Wingdings 2</vt:lpstr>
      <vt:lpstr>HDOfficeLightV0</vt:lpstr>
      <vt:lpstr>レトロスペクト</vt:lpstr>
      <vt:lpstr>格子ゲージ理論における、エネルギー運動量保存則とゆらぎの線形応答関係</vt:lpstr>
      <vt:lpstr>PowerPoint プレゼンテーション</vt:lpstr>
      <vt:lpstr>PowerPoint プレゼンテーション</vt:lpstr>
      <vt:lpstr>本研究の目的</vt:lpstr>
      <vt:lpstr>格子解析の詳細</vt:lpstr>
      <vt:lpstr>PowerPoint プレゼンテーション</vt:lpstr>
      <vt:lpstr>回転対称性による制限</vt:lpstr>
      <vt:lpstr>PowerPoint プレゼンテーション</vt:lpstr>
      <vt:lpstr>エネルギー保存則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ゆらぎの線形応答関係式</vt:lpstr>
      <vt:lpstr>ゆらぎの線形応答関係式</vt:lpstr>
      <vt:lpstr>ゆらぎの線形応答関係式</vt:lpstr>
      <vt:lpstr>運動量ゆらぎ</vt:lpstr>
      <vt:lpstr>運動量ゆらぎ</vt:lpstr>
      <vt:lpstr>中点相関関数 </vt:lpstr>
      <vt:lpstr>中点相関関数 </vt:lpstr>
      <vt:lpstr>運動量中点相関関数 </vt:lpstr>
      <vt:lpstr>エネルギー中点相関関数 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格子ゲージ理論におけるエネルギー運動量保存則とゆらぎの線形応答関係</dc:title>
  <dc:creator>Masakiyo Kitazawa</dc:creator>
  <cp:lastModifiedBy>Masakiyo Kitazawa</cp:lastModifiedBy>
  <cp:revision>53</cp:revision>
  <dcterms:created xsi:type="dcterms:W3CDTF">2016-03-18T07:58:43Z</dcterms:created>
  <dcterms:modified xsi:type="dcterms:W3CDTF">2016-03-21T05:17:01Z</dcterms:modified>
</cp:coreProperties>
</file>