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4"/>
  </p:notesMasterIdLst>
  <p:sldIdLst>
    <p:sldId id="715" r:id="rId4"/>
    <p:sldId id="771" r:id="rId5"/>
    <p:sldId id="794" r:id="rId6"/>
    <p:sldId id="795" r:id="rId7"/>
    <p:sldId id="751" r:id="rId8"/>
    <p:sldId id="806" r:id="rId9"/>
    <p:sldId id="813" r:id="rId10"/>
    <p:sldId id="807" r:id="rId11"/>
    <p:sldId id="808" r:id="rId12"/>
    <p:sldId id="748" r:id="rId13"/>
    <p:sldId id="766" r:id="rId14"/>
    <p:sldId id="749" r:id="rId15"/>
    <p:sldId id="750" r:id="rId16"/>
    <p:sldId id="790" r:id="rId17"/>
    <p:sldId id="809" r:id="rId18"/>
    <p:sldId id="692" r:id="rId19"/>
    <p:sldId id="693" r:id="rId20"/>
    <p:sldId id="810" r:id="rId21"/>
    <p:sldId id="721" r:id="rId22"/>
    <p:sldId id="694" r:id="rId23"/>
    <p:sldId id="695" r:id="rId24"/>
    <p:sldId id="811" r:id="rId25"/>
    <p:sldId id="814" r:id="rId26"/>
    <p:sldId id="778" r:id="rId27"/>
    <p:sldId id="779" r:id="rId28"/>
    <p:sldId id="781" r:id="rId29"/>
    <p:sldId id="780" r:id="rId30"/>
    <p:sldId id="782" r:id="rId31"/>
    <p:sldId id="783" r:id="rId32"/>
    <p:sldId id="804" r:id="rId33"/>
    <p:sldId id="812" r:id="rId34"/>
    <p:sldId id="784" r:id="rId35"/>
    <p:sldId id="787" r:id="rId36"/>
    <p:sldId id="792" r:id="rId37"/>
    <p:sldId id="793" r:id="rId38"/>
    <p:sldId id="800" r:id="rId39"/>
    <p:sldId id="797" r:id="rId40"/>
    <p:sldId id="798" r:id="rId41"/>
    <p:sldId id="799" r:id="rId42"/>
    <p:sldId id="803" r:id="rId43"/>
    <p:sldId id="796" r:id="rId44"/>
    <p:sldId id="752" r:id="rId45"/>
    <p:sldId id="801" r:id="rId46"/>
    <p:sldId id="775" r:id="rId47"/>
    <p:sldId id="785" r:id="rId48"/>
    <p:sldId id="786" r:id="rId49"/>
    <p:sldId id="691" r:id="rId50"/>
    <p:sldId id="703" r:id="rId51"/>
    <p:sldId id="805" r:id="rId52"/>
    <p:sldId id="760" r:id="rId5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5D8"/>
    <a:srgbClr val="CCCC00"/>
    <a:srgbClr val="3333FF"/>
    <a:srgbClr val="003300"/>
    <a:srgbClr val="FF0000"/>
    <a:srgbClr val="66FF66"/>
    <a:srgbClr val="FF00FF"/>
    <a:srgbClr val="6600CC"/>
    <a:srgbClr val="CC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9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88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3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5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1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762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9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418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24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80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50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3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4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19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85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3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11" Type="http://schemas.openxmlformats.org/officeDocument/2006/relationships/image" Target="../media/image50.png"/><Relationship Id="rId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6.emf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7.emf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60.emf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2.emf"/><Relationship Id="rId7" Type="http://schemas.openxmlformats.org/officeDocument/2006/relationships/image" Target="../media/image87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6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5400" dirty="0" smtClean="0">
                <a:latin typeface="+mn-lt"/>
              </a:rPr>
              <a:t>Understanding</a:t>
            </a:r>
            <a:r>
              <a:rPr lang="en-US" altLang="ja-JP" sz="5400" dirty="0" smtClean="0"/>
              <a:t> Experimentally-Observed </a:t>
            </a:r>
            <a:r>
              <a:rPr lang="en-US" altLang="ja-JP" sz="5400" dirty="0" smtClean="0">
                <a:latin typeface="+mn-lt"/>
              </a:rPr>
              <a:t>Fluctuations</a:t>
            </a:r>
            <a:endParaRPr kumimoji="1" lang="ja-JP" altLang="en-US" sz="54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05898" y="4941168"/>
            <a:ext cx="45322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MK, </a:t>
            </a:r>
            <a:r>
              <a:rPr kumimoji="1" lang="en-US" altLang="ja-JP" sz="1600" dirty="0" err="1" smtClean="0"/>
              <a:t>Asakawa</a:t>
            </a:r>
            <a:r>
              <a:rPr kumimoji="1" lang="en-US" altLang="ja-JP" sz="1600" dirty="0" smtClean="0"/>
              <a:t>, Ono, </a:t>
            </a:r>
            <a:r>
              <a:rPr lang="en-US" altLang="ja-JP" sz="1600" dirty="0" smtClean="0"/>
              <a:t>Phys. Lett</a:t>
            </a:r>
            <a:r>
              <a:rPr lang="en-US" altLang="ja-JP" sz="1600" dirty="0"/>
              <a:t>. </a:t>
            </a:r>
            <a:r>
              <a:rPr lang="en-US" altLang="ja-JP" sz="1600" dirty="0" smtClean="0"/>
              <a:t>B728, 386-392 (2014)</a:t>
            </a:r>
            <a:endParaRPr kumimoji="1" lang="en-US" altLang="ja-JP" sz="1600" dirty="0" smtClean="0"/>
          </a:p>
          <a:p>
            <a:r>
              <a:rPr kumimoji="1" lang="en-US" altLang="ja-JP" sz="1600" dirty="0" err="1" smtClean="0"/>
              <a:t>Sakaida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Asakawa</a:t>
            </a:r>
            <a:r>
              <a:rPr kumimoji="1" lang="en-US" altLang="ja-JP" sz="1600" dirty="0" smtClean="0"/>
              <a:t>, MK, </a:t>
            </a:r>
            <a:r>
              <a:rPr lang="en-US" altLang="ja-JP" sz="1600" dirty="0" smtClean="0"/>
              <a:t>PRC90, 064911 (2014)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MK, </a:t>
            </a:r>
            <a:r>
              <a:rPr lang="en-US" altLang="ja-JP" sz="1600" dirty="0" err="1" smtClean="0"/>
              <a:t>Nucl</a:t>
            </a:r>
            <a:r>
              <a:rPr lang="en-US" altLang="ja-JP" sz="1600" dirty="0" smtClean="0"/>
              <a:t>. Phys. A942, 65 (2015)</a:t>
            </a:r>
          </a:p>
          <a:p>
            <a:r>
              <a:rPr kumimoji="1" lang="en-US" altLang="ja-JP" sz="1600" dirty="0" smtClean="0"/>
              <a:t>MK, Phys. Rev. C93, 044911 (2016</a:t>
            </a:r>
            <a:r>
              <a:rPr kumimoji="1" lang="en-US" altLang="ja-JP" sz="1600" dirty="0" smtClean="0"/>
              <a:t>)</a:t>
            </a:r>
          </a:p>
          <a:p>
            <a:r>
              <a:rPr lang="en-US" altLang="ja-JP" sz="1600" dirty="0" smtClean="0"/>
              <a:t>Ohnishi, MK, </a:t>
            </a:r>
            <a:r>
              <a:rPr lang="en-US" altLang="ja-JP" sz="1600" dirty="0" err="1" smtClean="0"/>
              <a:t>Asakawa</a:t>
            </a:r>
            <a:r>
              <a:rPr lang="en-US" altLang="ja-JP" sz="1600" dirty="0" smtClean="0"/>
              <a:t>, to appear soon.</a:t>
            </a:r>
            <a:endParaRPr kumimoji="1" lang="en-US" altLang="ja-JP" sz="16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58335" y="6381328"/>
            <a:ext cx="544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CPOD2016, Wroclaw, Poland,  2/Jun./2016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Review Article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6385" y="3429000"/>
            <a:ext cx="5943807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What are </a:t>
            </a:r>
            <a:r>
              <a:rPr kumimoji="1" lang="en-US" altLang="ja-JP" sz="2400" b="1" dirty="0" err="1" smtClean="0"/>
              <a:t>cumulants</a:t>
            </a:r>
            <a:r>
              <a:rPr kumimoji="1" lang="en-US" altLang="ja-JP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Why </a:t>
            </a:r>
            <a:r>
              <a:rPr lang="en-US" altLang="ja-JP" sz="2400" dirty="0" err="1" smtClean="0"/>
              <a:t>S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/(</a:t>
            </a:r>
            <a:r>
              <a:rPr lang="en-US" altLang="ja-JP" sz="2400" dirty="0" err="1" smtClean="0"/>
              <a:t>Skellam</a:t>
            </a:r>
            <a:r>
              <a:rPr lang="en-US" altLang="ja-JP" sz="2400" dirty="0" smtClean="0"/>
              <a:t>) and </a:t>
            </a:r>
            <a:r>
              <a:rPr lang="en-US" altLang="ja-JP" sz="2400" dirty="0" smtClean="0">
                <a:latin typeface="Symbol" panose="05050102010706020507" pitchFamily="18" charset="2"/>
              </a:rPr>
              <a:t>ks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what are the “</a:t>
            </a:r>
            <a:r>
              <a:rPr lang="en-US" altLang="ja-JP" sz="2400" b="1" dirty="0" smtClean="0"/>
              <a:t>baselines”</a:t>
            </a:r>
            <a:r>
              <a:rPr lang="en-US" altLang="ja-JP" sz="240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ja-JP" sz="11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Why </a:t>
            </a:r>
            <a:r>
              <a:rPr lang="en-US" altLang="ja-JP" sz="2400" b="1" dirty="0" smtClean="0"/>
              <a:t>conserved</a:t>
            </a:r>
            <a:r>
              <a:rPr lang="en-US" altLang="ja-JP" sz="2400" dirty="0" smtClean="0"/>
              <a:t> charges?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What are </a:t>
            </a:r>
            <a:r>
              <a:rPr lang="en-US" altLang="ja-JP" sz="2400" b="1" dirty="0" smtClean="0"/>
              <a:t>event-by-event</a:t>
            </a:r>
            <a:r>
              <a:rPr lang="en-US" altLang="ja-JP" sz="2400" dirty="0" smtClean="0"/>
              <a:t> fluctuations?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their relation with theoretical analyses?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345632" y="2935061"/>
            <a:ext cx="4402832" cy="2976495"/>
            <a:chOff x="4283968" y="2935061"/>
            <a:chExt cx="4402832" cy="297649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42" y="2935061"/>
              <a:ext cx="2580358" cy="2976495"/>
            </a:xfrm>
            <a:prstGeom prst="rect">
              <a:avLst/>
            </a:prstGeom>
          </p:spPr>
        </p:pic>
        <p:sp>
          <p:nvSpPr>
            <p:cNvPr id="7" name="右矢印 6"/>
            <p:cNvSpPr/>
            <p:nvPr/>
          </p:nvSpPr>
          <p:spPr>
            <a:xfrm>
              <a:off x="4283968" y="4063269"/>
              <a:ext cx="1944216" cy="36004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7" y="62079"/>
            <a:ext cx="6981946" cy="27111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76256" y="2020083"/>
            <a:ext cx="20473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PPNP, in press,</a:t>
            </a:r>
          </a:p>
          <a:p>
            <a:r>
              <a:rPr kumimoji="1" lang="en-US" altLang="ja-JP" dirty="0" smtClean="0"/>
              <a:t>arXiv:1512.05038v2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4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3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Two Problems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6115" y="3501008"/>
            <a:ext cx="726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1. </a:t>
            </a:r>
            <a:r>
              <a:rPr kumimoji="1" lang="en-US" altLang="ja-JP" sz="2800" dirty="0" smtClean="0"/>
              <a:t>Thermal blurring and diffusion of fluctuations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6115" y="5425534"/>
            <a:ext cx="557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2</a:t>
            </a:r>
            <a:r>
              <a:rPr kumimoji="1" lang="en-US" altLang="ja-JP" sz="3600" dirty="0" smtClean="0"/>
              <a:t>. </a:t>
            </a:r>
            <a:r>
              <a:rPr kumimoji="1" lang="en-US" altLang="ja-JP" sz="2800" dirty="0" smtClean="0"/>
              <a:t>Efficiency correction of </a:t>
            </a: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3268" y="6011996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MK, PR</a:t>
            </a:r>
            <a:r>
              <a:rPr lang="en-US" altLang="ja-JP" b="1" dirty="0" smtClean="0"/>
              <a:t>C93</a:t>
            </a:r>
            <a:r>
              <a:rPr lang="en-US" altLang="ja-JP" dirty="0" smtClean="0"/>
              <a:t>, 044911 (2016).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3268" y="4079448"/>
            <a:ext cx="4499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Ono, PL</a:t>
            </a:r>
            <a:r>
              <a:rPr kumimoji="1" lang="en-US" altLang="ja-JP" b="1" dirty="0" smtClean="0"/>
              <a:t>B328</a:t>
            </a:r>
            <a:r>
              <a:rPr kumimoji="1" lang="en-US" altLang="ja-JP" dirty="0" smtClean="0"/>
              <a:t>, 386 (2014);</a:t>
            </a:r>
          </a:p>
          <a:p>
            <a:r>
              <a:rPr lang="en-US" altLang="ja-JP" dirty="0" err="1" smtClean="0"/>
              <a:t>Sakaida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Asakawa</a:t>
            </a:r>
            <a:r>
              <a:rPr lang="en-US" altLang="ja-JP" dirty="0" smtClean="0"/>
              <a:t>, MK, PR</a:t>
            </a:r>
            <a:r>
              <a:rPr lang="en-US" altLang="ja-JP" b="1" dirty="0" smtClean="0"/>
              <a:t>C90</a:t>
            </a:r>
            <a:r>
              <a:rPr lang="en-US" altLang="ja-JP" dirty="0" smtClean="0"/>
              <a:t>, 064911 (2014);</a:t>
            </a:r>
          </a:p>
          <a:p>
            <a:r>
              <a:rPr kumimoji="1" lang="en-US" altLang="ja-JP" dirty="0" smtClean="0"/>
              <a:t>MK, NP</a:t>
            </a:r>
            <a:r>
              <a:rPr kumimoji="1" lang="en-US" altLang="ja-JP" b="1" dirty="0" smtClean="0"/>
              <a:t>A942</a:t>
            </a:r>
            <a:r>
              <a:rPr kumimoji="1" lang="en-US" altLang="ja-JP" dirty="0" smtClean="0"/>
              <a:t>, 65 (2015);</a:t>
            </a:r>
          </a:p>
          <a:p>
            <a:r>
              <a:rPr kumimoji="1" lang="en-US" altLang="ja-JP" dirty="0" smtClean="0"/>
              <a:t>Ohnishi, MK, </a:t>
            </a:r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to appear soon.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22468" y="1174051"/>
            <a:ext cx="689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in</a:t>
            </a:r>
            <a:r>
              <a:rPr kumimoji="1" lang="en-US" altLang="ja-JP" sz="3200" dirty="0" smtClean="0"/>
              <a:t> connecting experiments with theories</a:t>
            </a:r>
            <a:endParaRPr kumimoji="1" lang="ja-JP" altLang="en-US" sz="3200" dirty="0"/>
          </a:p>
        </p:txBody>
      </p:sp>
      <p:sp>
        <p:nvSpPr>
          <p:cNvPr id="8" name="角丸四角形 7"/>
          <p:cNvSpPr/>
          <p:nvPr/>
        </p:nvSpPr>
        <p:spPr>
          <a:xfrm>
            <a:off x="611560" y="3501008"/>
            <a:ext cx="7848872" cy="187220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04547"/>
            <a:ext cx="1365942" cy="13687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14632"/>
            <a:ext cx="1529199" cy="1692937"/>
          </a:xfrm>
          <a:prstGeom prst="rect">
            <a:avLst/>
          </a:prstGeom>
        </p:spPr>
      </p:pic>
      <p:sp>
        <p:nvSpPr>
          <p:cNvPr id="11" name="左右矢印 10"/>
          <p:cNvSpPr/>
          <p:nvPr/>
        </p:nvSpPr>
        <p:spPr>
          <a:xfrm>
            <a:off x="3814811" y="2130985"/>
            <a:ext cx="1296144" cy="791453"/>
          </a:xfrm>
          <a:prstGeom prst="leftRightArrow">
            <a:avLst>
              <a:gd name="adj1" fmla="val 50000"/>
              <a:gd name="adj2" fmla="val 3807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8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95817" y="1202780"/>
            <a:ext cx="3148592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67544" y="1196752"/>
            <a:ext cx="4104455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Fluctuations: Theory vs Experiment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85" y="1212933"/>
            <a:ext cx="366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Theoretical analyses </a:t>
            </a:r>
          </a:p>
          <a:p>
            <a:pPr algn="ctr"/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based on statistical mechanics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875" y="371703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lattice, c</a:t>
            </a:r>
            <a:r>
              <a:rPr kumimoji="1" lang="en-US" altLang="ja-JP" sz="2000" dirty="0" smtClean="0"/>
              <a:t>ritical point, </a:t>
            </a:r>
          </a:p>
          <a:p>
            <a:r>
              <a:rPr lang="en-US" altLang="ja-JP" sz="2000" dirty="0" smtClean="0"/>
              <a:t>effective</a:t>
            </a:r>
            <a:r>
              <a:rPr kumimoji="1" lang="en-US" altLang="ja-JP" sz="2000" dirty="0" smtClean="0"/>
              <a:t> models,</a:t>
            </a:r>
            <a:r>
              <a:rPr lang="en-US" altLang="ja-JP" sz="2000" dirty="0" smtClean="0"/>
              <a:t> …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055" y="4880190"/>
            <a:ext cx="2411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 in </a:t>
            </a:r>
          </a:p>
          <a:p>
            <a:pPr algn="ctr"/>
            <a:r>
              <a:rPr kumimoji="1" lang="en-US" altLang="ja-JP" sz="2400" dirty="0" smtClean="0"/>
              <a:t>a spatial volume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88" y="122180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Experiments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96" y="4902259"/>
            <a:ext cx="2888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in </a:t>
            </a:r>
          </a:p>
          <a:p>
            <a:pPr algn="ctr"/>
            <a:r>
              <a:rPr kumimoji="1" lang="en-US" altLang="ja-JP" sz="2400" dirty="0" smtClean="0"/>
              <a:t>a momentum space</a:t>
            </a:r>
            <a:endParaRPr kumimoji="1" lang="ja-JP" altLang="en-US" sz="24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374"/>
            <a:ext cx="1846790" cy="185059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22" y="1729764"/>
            <a:ext cx="2244677" cy="2485025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562912" y="594928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discrepancy in phase spaces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6317" y="6356229"/>
            <a:ext cx="623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, Heinz, Muller, 2000;</a:t>
            </a:r>
            <a:r>
              <a:rPr lang="en-US" altLang="ja-JP" sz="1400" dirty="0">
                <a:solidFill>
                  <a:srgbClr val="00206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Jeon, Koch, 2000; </a:t>
            </a:r>
            <a:r>
              <a:rPr lang="en-US" altLang="ja-JP" sz="1400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sz="1400" dirty="0" smtClean="0">
                <a:solidFill>
                  <a:srgbClr val="00206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400" dirty="0" smtClean="0">
                <a:solidFill>
                  <a:srgbClr val="002060"/>
                </a:solidFill>
              </a:rPr>
              <a:t>, 2001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619672" y="4478880"/>
            <a:ext cx="1800200" cy="46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782625" y="4478880"/>
            <a:ext cx="1800200" cy="4622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3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56" grpId="0"/>
      <p:bldP spid="12" grpId="0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800202" y="5876088"/>
            <a:ext cx="2360488" cy="838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932040" y="1628800"/>
            <a:ext cx="4104456" cy="3744416"/>
          </a:xfrm>
          <a:prstGeom prst="roundRect">
            <a:avLst>
              <a:gd name="adj" fmla="val 8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55953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Connecting Phase Spaces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3600" y="1992813"/>
            <a:ext cx="358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coordinate-space rapidity </a:t>
            </a:r>
            <a:r>
              <a:rPr lang="en-US" altLang="ja-JP" sz="2400" i="1" dirty="0" smtClean="0"/>
              <a:t>Y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19815" y="3030051"/>
            <a:ext cx="370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momentum-space rapidity </a:t>
            </a:r>
            <a:r>
              <a:rPr kumimoji="1" lang="en-US" altLang="ja-JP" sz="2400" i="1" dirty="0" smtClean="0"/>
              <a:t>y</a:t>
            </a:r>
            <a:endParaRPr lang="en-US" altLang="ja-JP" sz="2400" i="1" dirty="0" smtClean="0"/>
          </a:p>
          <a:p>
            <a:pPr algn="ctr"/>
            <a:r>
              <a:rPr lang="en-US" altLang="ja-JP" sz="2400" dirty="0" smtClean="0"/>
              <a:t>of </a:t>
            </a:r>
            <a:r>
              <a:rPr lang="en-US" altLang="ja-JP" sz="2400" dirty="0" smtClean="0">
                <a:solidFill>
                  <a:srgbClr val="FF0000"/>
                </a:solidFill>
              </a:rPr>
              <a:t>medium</a:t>
            </a:r>
            <a:endParaRPr lang="en-US" altLang="ja-JP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203" y="2704705"/>
            <a:ext cx="429757" cy="1501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58859" y="1164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Under </a:t>
            </a:r>
            <a:r>
              <a:rPr kumimoji="1" lang="en-US" altLang="ja-JP" sz="2400" dirty="0" err="1" smtClean="0">
                <a:latin typeface="+mj-lt"/>
              </a:rPr>
              <a:t>Bjorken</a:t>
            </a:r>
            <a:r>
              <a:rPr kumimoji="1" lang="en-US" altLang="ja-JP" sz="2400" dirty="0" smtClean="0">
                <a:latin typeface="+mj-lt"/>
              </a:rPr>
              <a:t> picture,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134018" y="3894159"/>
            <a:ext cx="3700500" cy="1185243"/>
            <a:chOff x="5134018" y="3894159"/>
            <a:chExt cx="3700500" cy="118524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134018" y="4248405"/>
              <a:ext cx="37005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momentum-space rapidity </a:t>
              </a:r>
              <a:r>
                <a:rPr kumimoji="1" lang="en-US" altLang="ja-JP" sz="2400" i="1" dirty="0" smtClean="0"/>
                <a:t>y</a:t>
              </a:r>
              <a:endParaRPr lang="en-US" altLang="ja-JP" sz="2400" i="1" dirty="0" smtClean="0"/>
            </a:p>
            <a:p>
              <a:pPr algn="ctr"/>
              <a:r>
                <a:rPr lang="en-US" altLang="ja-JP" sz="2400" dirty="0" smtClean="0"/>
                <a:t>of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individual particles</a:t>
              </a:r>
              <a:endPara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000000&lt;/fcolor&gt;&#10;  &lt;bcolor&gt;FFFFFFFF&lt;/bcolor&gt;&#10;  &lt;transparent&gt;True&lt;/transparent&gt;&#10;  &lt;resolution&gt;1800&lt;/resolution&gt;&#10;  &lt;imageh&gt;109&lt;/imageh&gt;&#10;  &lt;imagew&gt;165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6852" y="3957767"/>
              <a:ext cx="374832" cy="247616"/>
            </a:xfrm>
            <a:prstGeom prst="rect">
              <a:avLst/>
            </a:prstGeom>
          </p:spPr>
        </p:pic>
      </p:grp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y \simeq \Delta Y&#10;\end{align*}&lt;/body&gt;&#10;  &lt;fcolor&gt;FFFFFFFF&lt;/fcolor&gt;&#10;  &lt;bcolor&gt;FFFFFFFF&lt;/bcolor&gt;&#10;  &lt;transparent&gt;True&lt;/transparent&gt;&#10;  &lt;resolution&gt;1800&lt;/resolution&gt;&#10;  &lt;imageh&gt;225&lt;/imageh&gt;&#10;  &lt;imagew&gt;105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6108588"/>
            <a:ext cx="2018926" cy="430169"/>
          </a:xfrm>
          <a:prstGeom prst="rect">
            <a:avLst/>
          </a:prstGeom>
        </p:spPr>
      </p:pic>
      <p:sp>
        <p:nvSpPr>
          <p:cNvPr id="25" name="下矢印 24"/>
          <p:cNvSpPr/>
          <p:nvPr/>
        </p:nvSpPr>
        <p:spPr>
          <a:xfrm>
            <a:off x="6156176" y="5406327"/>
            <a:ext cx="1728191" cy="542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56176" y="329706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Heinz, Muller, 2000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-108520" y="2532092"/>
            <a:ext cx="2192506" cy="3726266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875514" y="2634314"/>
            <a:ext cx="386655" cy="439076"/>
            <a:chOff x="1875514" y="2634314"/>
            <a:chExt cx="386655" cy="439076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1875514" y="2634314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69101" y="2634314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083986" y="2634314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7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156176" y="329706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Heinz, Muller, 2000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3046325" y="920717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7578"/>
                <a:gd name="adj2" fmla="val -15228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480038" y="3296141"/>
            <a:ext cx="3593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Distributions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smtClean="0"/>
              <a:t>Y and</a:t>
            </a:r>
            <a:endParaRPr lang="en-US" altLang="ja-JP" sz="2800" dirty="0" smtClean="0"/>
          </a:p>
          <a:p>
            <a:r>
              <a:rPr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800" dirty="0" err="1" smtClean="0"/>
              <a:t>y</a:t>
            </a:r>
            <a:r>
              <a:rPr lang="en-US" altLang="ja-JP" sz="2800" dirty="0" smtClean="0"/>
              <a:t> are different due to</a:t>
            </a:r>
          </a:p>
          <a:p>
            <a:r>
              <a:rPr kumimoji="1" lang="en-US" altLang="ja-JP" sz="2800" dirty="0" smtClean="0"/>
              <a:t>“thermal blurring”.</a:t>
            </a:r>
            <a:endParaRPr kumimoji="1" lang="ja-JP" altLang="en-US" sz="2800" dirty="0"/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2363229" y="3557836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9274"/>
                <a:gd name="adj2" fmla="val -6366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3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082042" y="135641"/>
            <a:ext cx="160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to appear soon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Blast wave squeezes the </a:t>
            </a:r>
          </a:p>
          <a:p>
            <a:r>
              <a:rPr kumimoji="1" lang="en-US" altLang="ja-JP" sz="2400" dirty="0" smtClean="0"/>
              <a:t>distribution in rapidity space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y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half-width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82042" y="135641"/>
            <a:ext cx="160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to appear soon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423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distribution </a:t>
            </a:r>
            <a:r>
              <a:rPr lang="en-US" altLang="ja-JP" sz="2400" dirty="0" smtClean="0"/>
              <a:t>can be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well approximated by Gaussian.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3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328155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Initial Condition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468560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539552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199778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443466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537053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651938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684584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-380457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57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3" y="1015745"/>
            <a:ext cx="517647" cy="366260"/>
          </a:xfrm>
          <a:prstGeom prst="rect">
            <a:avLst/>
          </a:prstGeom>
        </p:spPr>
      </p:pic>
      <p:grpSp>
        <p:nvGrpSpPr>
          <p:cNvPr id="51" name="グループ化 50"/>
          <p:cNvGrpSpPr/>
          <p:nvPr/>
        </p:nvGrpSpPr>
        <p:grpSpPr>
          <a:xfrm>
            <a:off x="1999712" y="3058976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8995"/>
                <a:gd name="adj2" fmla="val -41932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68" name="二等辺三角形 67"/>
          <p:cNvSpPr/>
          <p:nvPr/>
        </p:nvSpPr>
        <p:spPr>
          <a:xfrm flipV="1">
            <a:off x="-828600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356365" y="97501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89" name="左中かっこ 88"/>
          <p:cNvSpPr/>
          <p:nvPr/>
        </p:nvSpPr>
        <p:spPr>
          <a:xfrm>
            <a:off x="3033836" y="100196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1" y="3667853"/>
            <a:ext cx="1546089" cy="403556"/>
          </a:xfrm>
          <a:prstGeom prst="rect">
            <a:avLst/>
          </a:prstGeom>
          <a:noFill/>
        </p:spPr>
      </p:pic>
      <p:pic>
        <p:nvPicPr>
          <p:cNvPr id="99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07" y="3088409"/>
            <a:ext cx="2810527" cy="369086"/>
          </a:xfrm>
          <a:prstGeom prst="rect">
            <a:avLst/>
          </a:prstGeom>
        </p:spPr>
      </p:pic>
      <p:pic>
        <p:nvPicPr>
          <p:cNvPr id="100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1" y="4281767"/>
            <a:ext cx="3112254" cy="40589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5036200" y="4686235"/>
            <a:ext cx="4069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need 6 parameters</a:t>
            </a:r>
          </a:p>
          <a:p>
            <a:r>
              <a:rPr lang="en-US" altLang="ja-JP" sz="2400" dirty="0" smtClean="0"/>
              <a:t>to specify the initial fluctuation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04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836712"/>
            <a:ext cx="4824536" cy="58939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4173" y="1274322"/>
            <a:ext cx="31965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Initial condition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(before blurring)</a:t>
            </a:r>
            <a:endParaRPr kumimoji="1" lang="en-US" altLang="ja-JP" sz="2400" dirty="0" smtClean="0">
              <a:latin typeface="+mj-lt"/>
            </a:endParaRPr>
          </a:p>
          <a:p>
            <a:pPr algn="ctr"/>
            <a:r>
              <a:rPr kumimoji="1" lang="en-US" altLang="ja-JP" sz="2800" dirty="0" smtClean="0"/>
              <a:t>no e-v-e fluctuations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601476" y="1051404"/>
            <a:ext cx="110148" cy="5040560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1121771" y="2636912"/>
            <a:ext cx="144016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811" y="3246075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/>
              <a:t>C</a:t>
            </a:r>
            <a:r>
              <a:rPr lang="en-US" altLang="ja-JP" sz="2400" dirty="0" err="1" smtClean="0"/>
              <a:t>umulants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after </a:t>
            </a:r>
            <a:r>
              <a:rPr lang="en-US" altLang="ja-JP" sz="2400" dirty="0" smtClean="0"/>
              <a:t>blurring</a:t>
            </a:r>
          </a:p>
          <a:p>
            <a:pPr algn="ctr"/>
            <a:r>
              <a:rPr lang="en-US" altLang="ja-JP" sz="2400" dirty="0" smtClean="0"/>
              <a:t>can take nonzero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289" y="5517232"/>
            <a:ext cx="38410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=1, the effect is</a:t>
            </a:r>
          </a:p>
          <a:p>
            <a:r>
              <a:rPr lang="en-US" altLang="ja-JP" sz="2800" b="1" dirty="0" smtClean="0"/>
              <a:t>not</a:t>
            </a:r>
            <a:r>
              <a:rPr lang="en-US" altLang="ja-JP" sz="2800" dirty="0" smtClean="0"/>
              <a:t> well suppressed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3469" y="48239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after 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16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7495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J-PARC Heavy-Ion Program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3" y="908720"/>
            <a:ext cx="4421760" cy="24992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16016" y="1135593"/>
            <a:ext cx="4140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fixed target HI </a:t>
            </a:r>
            <a:r>
              <a:rPr lang="en-US" altLang="ja-JP" sz="2400" dirty="0" smtClean="0"/>
              <a:t>experiment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&lt;20GeV/A (</a:t>
            </a:r>
            <a:r>
              <a:rPr lang="ja-JP" altLang="en-US" sz="2400" dirty="0" smtClean="0"/>
              <a:t>√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NN</a:t>
            </a:r>
            <a:r>
              <a:rPr lang="en-US" altLang="ja-JP" sz="2400" dirty="0" smtClean="0"/>
              <a:t>&lt;6.2 GeV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Exploit Main Ring for p </a:t>
            </a:r>
            <a:r>
              <a:rPr kumimoji="1" lang="en-US" altLang="ja-JP" sz="2400" dirty="0" err="1" smtClean="0"/>
              <a:t>accel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luminosity beam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8425" y="3387030"/>
            <a:ext cx="5841727" cy="3354338"/>
            <a:chOff x="98425" y="3387030"/>
            <a:chExt cx="5841727" cy="3354338"/>
          </a:xfrm>
        </p:grpSpPr>
        <p:sp>
          <p:nvSpPr>
            <p:cNvPr id="4" name="角丸四角形 3"/>
            <p:cNvSpPr/>
            <p:nvPr/>
          </p:nvSpPr>
          <p:spPr>
            <a:xfrm>
              <a:off x="98425" y="3645024"/>
              <a:ext cx="5769719" cy="3096344"/>
            </a:xfrm>
            <a:prstGeom prst="roundRect">
              <a:avLst>
                <a:gd name="adj" fmla="val 8607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234797" y="3848694"/>
              <a:ext cx="5705355" cy="2892674"/>
              <a:chOff x="222553" y="3639651"/>
              <a:chExt cx="5705355" cy="2862322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222553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Jun 2016 </a:t>
                </a:r>
                <a:endParaRPr lang="en-US" altLang="ja-JP" dirty="0"/>
              </a:p>
              <a:p>
                <a:r>
                  <a:rPr lang="en-US" altLang="ja-JP" dirty="0" smtClean="0"/>
                  <a:t>Jun 2016</a:t>
                </a:r>
                <a:endParaRPr lang="en-US" altLang="ja-JP" dirty="0"/>
              </a:p>
              <a:p>
                <a:r>
                  <a:rPr lang="en-US" altLang="ja-JP" dirty="0"/>
                  <a:t>2016-2019 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/>
                  <a:t>2020 </a:t>
                </a:r>
              </a:p>
              <a:p>
                <a:r>
                  <a:rPr lang="en-US" altLang="ja-JP" dirty="0"/>
                  <a:t>2021 </a:t>
                </a:r>
              </a:p>
              <a:p>
                <a:r>
                  <a:rPr lang="en-US" altLang="ja-JP" dirty="0"/>
                  <a:t>2021-2022 </a:t>
                </a:r>
              </a:p>
              <a:p>
                <a:r>
                  <a:rPr lang="en-US" altLang="ja-JP" dirty="0"/>
                  <a:t>2021-2023 </a:t>
                </a:r>
              </a:p>
              <a:p>
                <a:r>
                  <a:rPr lang="en-US" altLang="ja-JP" dirty="0"/>
                  <a:t>2023-2024 </a:t>
                </a:r>
              </a:p>
              <a:p>
                <a:r>
                  <a:rPr lang="en-US" altLang="ja-JP" dirty="0"/>
                  <a:t>2025 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355908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White </a:t>
                </a:r>
                <a:r>
                  <a:rPr lang="en-US" altLang="ja-JP" dirty="0"/>
                  <a:t>paper completed</a:t>
                </a:r>
              </a:p>
              <a:p>
                <a:r>
                  <a:rPr lang="en-US" altLang="ja-JP" dirty="0" smtClean="0"/>
                  <a:t>Submission </a:t>
                </a:r>
                <a:r>
                  <a:rPr lang="en-US" altLang="ja-JP" dirty="0"/>
                  <a:t>of </a:t>
                </a:r>
                <a:r>
                  <a:rPr lang="en-US" altLang="ja-JP" dirty="0" smtClean="0"/>
                  <a:t>LOI </a:t>
                </a:r>
                <a:endParaRPr lang="en-US" altLang="ja-JP" dirty="0"/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Discussions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in J-PARC, KEK, Japanese Nuclear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Physics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Committee, Science Council of Japan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Funding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request to MEXT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Approval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of funding 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Injector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injection system in </a:t>
                </a:r>
                <a:r>
                  <a:rPr lang="en-US" altLang="ja-JP" dirty="0" smtClean="0"/>
                  <a:t>RCS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spectrometer</a:t>
                </a:r>
              </a:p>
              <a:p>
                <a:r>
                  <a:rPr lang="en-US" altLang="ja-JP" dirty="0" smtClean="0"/>
                  <a:t>First </a:t>
                </a:r>
                <a:r>
                  <a:rPr lang="en-US" altLang="ja-JP" dirty="0"/>
                  <a:t>collision</a:t>
                </a: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899592" y="3387030"/>
              <a:ext cx="37481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Earliest possible schedule</a:t>
              </a:r>
              <a:endParaRPr kumimoji="1" lang="ja-JP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0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Is</a:t>
            </a:r>
            <a:r>
              <a:rPr kumimoji="1" lang="en-US" altLang="ja-JP" sz="2800" dirty="0" smtClean="0"/>
              <a:t> the centrality dependence </a:t>
            </a:r>
            <a:r>
              <a:rPr lang="en-US" altLang="ja-JP" sz="2800" dirty="0" smtClean="0"/>
              <a:t>understoo</a:t>
            </a:r>
            <a:r>
              <a:rPr kumimoji="1" lang="en-US" altLang="ja-JP" sz="2800" dirty="0" smtClean="0"/>
              <a:t>d solely by the thermal blurring at kinetic </a:t>
            </a:r>
            <a:r>
              <a:rPr kumimoji="1" lang="en-US" altLang="ja-JP" sz="2800" dirty="0" err="1" smtClean="0"/>
              <a:t>f.o</a:t>
            </a:r>
            <a:r>
              <a:rPr kumimoji="1" lang="en-US" altLang="ja-JP" sz="2800" dirty="0" smtClean="0"/>
              <a:t>.?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i="1" dirty="0" smtClean="0"/>
              <a:t>T</a:t>
            </a:r>
          </a:p>
          <a:p>
            <a:r>
              <a:rPr lang="en-US" altLang="ja-JP" sz="2400" dirty="0" smtClean="0"/>
              <a:t>larger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b</a:t>
            </a:r>
            <a:endParaRPr kumimoji="1" lang="ja-JP" altLang="en-US" sz="2400" i="1" dirty="0">
              <a:latin typeface="Symbol" panose="05050102010706020507" pitchFamily="18" charset="2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Weaker</a:t>
            </a:r>
          </a:p>
          <a:p>
            <a:r>
              <a:rPr kumimoji="1" lang="en-US" altLang="ja-JP" sz="2400" dirty="0" smtClean="0"/>
              <a:t>blurring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202941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ALICE, 2013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99103"/>
            <a:ext cx="5409626" cy="393407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971600" y="5249203"/>
            <a:ext cx="6552728" cy="10601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07505" y="1196752"/>
            <a:ext cx="3456383" cy="2520280"/>
          </a:xfrm>
          <a:prstGeom prst="roundRect">
            <a:avLst>
              <a:gd name="adj" fmla="val 114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24543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@ ALICE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842" y="130770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A</a:t>
            </a:r>
            <a:r>
              <a:rPr kumimoji="1" lang="en-US" altLang="ja-JP" sz="2800" dirty="0" smtClean="0"/>
              <a:t>ssumptions: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87869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Centrality independent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at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Thermal blurring at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Centrality dep. of </a:t>
            </a:r>
            <a:r>
              <a:rPr lang="en-US" altLang="ja-JP" sz="2400" dirty="0" smtClean="0"/>
              <a:t>fluctuation can be described</a:t>
            </a:r>
          </a:p>
          <a:p>
            <a:r>
              <a:rPr kumimoji="1" lang="en-US" altLang="ja-JP" sz="2400" dirty="0" smtClean="0"/>
              <a:t>     by a simple thermal blurring picture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Diffusion Before Kinetic F.O.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3275856" y="764704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0926"/>
                <a:gd name="adj2" fmla="val -912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/>
          <p:nvPr/>
        </p:nvGrpSpPr>
        <p:grpSpPr>
          <a:xfrm>
            <a:off x="2485379" y="2636912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5646"/>
                <a:gd name="adj2" fmla="val -2248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538489" y="2937908"/>
            <a:ext cx="303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  <a:endParaRPr kumimoji="1" lang="ja-JP" altLang="en-US" sz="2400" dirty="0"/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557965" y="4842439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</a:t>
            </a:r>
            <a:r>
              <a:rPr kumimoji="1" lang="en-US" altLang="ja-JP" sz="2400" dirty="0" smtClean="0"/>
              <a:t>before </a:t>
            </a:r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27428" y="5882987"/>
            <a:ext cx="368838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These 2 processes can be</a:t>
            </a:r>
          </a:p>
          <a:p>
            <a:r>
              <a:rPr kumimoji="1" lang="en-US" altLang="ja-JP" sz="2400" dirty="0" smtClean="0"/>
              <a:t>treated as a single diffusion.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Diffusion Before Kinetic F.O.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75" y="4891989"/>
            <a:ext cx="1546089" cy="403556"/>
          </a:xfrm>
          <a:prstGeom prst="rect">
            <a:avLst/>
          </a:prstGeom>
          <a:noFill/>
        </p:spPr>
      </p:pic>
      <p:pic>
        <p:nvPicPr>
          <p:cNvPr id="89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1" y="4312545"/>
            <a:ext cx="2810527" cy="369086"/>
          </a:xfrm>
          <a:prstGeom prst="rect">
            <a:avLst/>
          </a:prstGeom>
        </p:spPr>
      </p:pic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75" y="5505903"/>
            <a:ext cx="3112254" cy="405894"/>
          </a:xfrm>
          <a:prstGeom prst="rect">
            <a:avLst/>
          </a:prstGeom>
          <a:noFill/>
        </p:spPr>
      </p:pic>
      <p:sp>
        <p:nvSpPr>
          <p:cNvPr id="91" name="テキスト ボックス 90"/>
          <p:cNvSpPr txBox="1"/>
          <p:nvPr/>
        </p:nvSpPr>
        <p:spPr>
          <a:xfrm>
            <a:off x="4788024" y="5910371"/>
            <a:ext cx="4069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need 6 parameters</a:t>
            </a:r>
          </a:p>
          <a:p>
            <a:r>
              <a:rPr lang="en-US" altLang="ja-JP" sz="2400" dirty="0" smtClean="0"/>
              <a:t>to specify the initial fluctuation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84464" y="3532806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Initial Condition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356365" y="97501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93" name="左中かっこ 92"/>
          <p:cNvSpPr/>
          <p:nvPr/>
        </p:nvSpPr>
        <p:spPr>
          <a:xfrm>
            <a:off x="3033836" y="100196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2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95491" y="101799"/>
            <a:ext cx="2748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PLB(2014)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395491" y="101799"/>
            <a:ext cx="2748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PLB(2014)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395491" y="101799"/>
            <a:ext cx="2748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PLB(2014)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{\rm Skellam}&#10;\end{align*}&lt;/body&gt;&#10;  &lt;fcolor&gt;FF000000&lt;/fcolor&gt;&#10;  &lt;bcolor&gt;FFFFFFFF&lt;/bcolor&gt;&#10;  &lt;transparent&gt;True&lt;/transparent&gt;&#10;  &lt;resolution&gt;1800&lt;/resolution&gt;&#10;  &lt;imageh&gt;282&lt;/imageh&gt;&#10;  &lt;imagew&gt;191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315709" cy="34100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395491" y="101799"/>
            <a:ext cx="2748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PLB(2014)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5661248"/>
            <a:ext cx="555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Non-monotonic dependence on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 ?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83671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508104" y="977724"/>
            <a:ext cx="4571863" cy="3459388"/>
            <a:chOff x="6012160" y="920452"/>
            <a:chExt cx="4571863" cy="345938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/>
            <a:srcRect l="9026" b="6057"/>
            <a:stretch/>
          </p:blipFill>
          <p:spPr>
            <a:xfrm>
              <a:off x="6012160" y="920452"/>
              <a:ext cx="4571863" cy="345938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793454" y="354622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MK, 2015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40768"/>
            <a:ext cx="3960440" cy="309519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47" y="4515722"/>
            <a:ext cx="1467818" cy="31743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1763" y="2535704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1096540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Large contribution</a:t>
            </a:r>
            <a:r>
              <a:rPr kumimoji="1" lang="en-US" altLang="ja-JP" sz="2800" dirty="0" smtClean="0"/>
              <a:t>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Violation of </a:t>
            </a:r>
            <a:r>
              <a:rPr lang="en-US" altLang="ja-JP" sz="2800" dirty="0" err="1" smtClean="0"/>
              <a:t>Bjorken</a:t>
            </a:r>
            <a:r>
              <a:rPr lang="en-US" altLang="ja-JP" sz="2800" dirty="0" smtClean="0"/>
              <a:t> scaling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047" y="5919663"/>
            <a:ext cx="885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luctuations at low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√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 should be interpreted carefully!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63410" y="4396040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25379" y="2464692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5025135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7397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44932" y="26379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29617" y="26585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63410" y="26926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313411" y="31526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77395" y="302260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92843" y="26495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65028" y="28323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163813" y="2713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82260" y="311224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01815" y="30934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26589" y="32014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202076" y="2732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293960" y="30825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03848" y="31486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11389" y="30582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825115" y="318906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673028" y="27829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725987" y="301070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049987" y="25606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30043" y="301070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69395" y="297528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9923" y="25786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93467" y="26506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47163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508708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529708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520682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462451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483451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474425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453556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474556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465530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7495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J-PARC Heavy-Ion Program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3" y="908720"/>
            <a:ext cx="4421760" cy="24992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16016" y="1135593"/>
            <a:ext cx="4140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fixed target HI </a:t>
            </a:r>
            <a:r>
              <a:rPr lang="en-US" altLang="ja-JP" sz="2400" dirty="0" smtClean="0"/>
              <a:t>experiment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&lt;20GeV/A (</a:t>
            </a:r>
            <a:r>
              <a:rPr lang="ja-JP" altLang="en-US" sz="2400" dirty="0" smtClean="0"/>
              <a:t>√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NN</a:t>
            </a:r>
            <a:r>
              <a:rPr lang="en-US" altLang="ja-JP" sz="2400" dirty="0" smtClean="0"/>
              <a:t>&lt;6.2 GeV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Exploit Main Ring for p </a:t>
            </a:r>
            <a:r>
              <a:rPr kumimoji="1" lang="en-US" altLang="ja-JP" sz="2400" dirty="0" err="1" smtClean="0"/>
              <a:t>accel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luminosity beam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8425" y="3387030"/>
            <a:ext cx="5841727" cy="3354338"/>
            <a:chOff x="98425" y="3387030"/>
            <a:chExt cx="5841727" cy="3354338"/>
          </a:xfrm>
        </p:grpSpPr>
        <p:sp>
          <p:nvSpPr>
            <p:cNvPr id="4" name="角丸四角形 3"/>
            <p:cNvSpPr/>
            <p:nvPr/>
          </p:nvSpPr>
          <p:spPr>
            <a:xfrm>
              <a:off x="98425" y="3645024"/>
              <a:ext cx="5769719" cy="3096344"/>
            </a:xfrm>
            <a:prstGeom prst="roundRect">
              <a:avLst>
                <a:gd name="adj" fmla="val 8607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234797" y="3848694"/>
              <a:ext cx="5705355" cy="2892674"/>
              <a:chOff x="222553" y="3639651"/>
              <a:chExt cx="5705355" cy="2862322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222553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Jun </a:t>
                </a:r>
                <a:r>
                  <a:rPr lang="en-US" altLang="ja-JP" dirty="0"/>
                  <a:t>2016 </a:t>
                </a:r>
              </a:p>
              <a:p>
                <a:r>
                  <a:rPr lang="en-US" altLang="ja-JP" dirty="0" smtClean="0"/>
                  <a:t>Jun 2016</a:t>
                </a:r>
                <a:endParaRPr lang="en-US" altLang="ja-JP" dirty="0"/>
              </a:p>
              <a:p>
                <a:r>
                  <a:rPr lang="en-US" altLang="ja-JP" dirty="0"/>
                  <a:t>2016-2019 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/>
                  <a:t>2020 </a:t>
                </a:r>
              </a:p>
              <a:p>
                <a:r>
                  <a:rPr lang="en-US" altLang="ja-JP" dirty="0"/>
                  <a:t>2021 </a:t>
                </a:r>
              </a:p>
              <a:p>
                <a:r>
                  <a:rPr lang="en-US" altLang="ja-JP" dirty="0"/>
                  <a:t>2021-2022 </a:t>
                </a:r>
              </a:p>
              <a:p>
                <a:r>
                  <a:rPr lang="en-US" altLang="ja-JP" dirty="0"/>
                  <a:t>2021-2023 </a:t>
                </a:r>
              </a:p>
              <a:p>
                <a:r>
                  <a:rPr lang="en-US" altLang="ja-JP" dirty="0"/>
                  <a:t>2023-2024 </a:t>
                </a:r>
              </a:p>
              <a:p>
                <a:r>
                  <a:rPr lang="en-US" altLang="ja-JP" dirty="0"/>
                  <a:t>2025 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355908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White </a:t>
                </a:r>
                <a:r>
                  <a:rPr lang="en-US" altLang="ja-JP" dirty="0"/>
                  <a:t>paper completed</a:t>
                </a:r>
              </a:p>
              <a:p>
                <a:r>
                  <a:rPr lang="en-US" altLang="ja-JP" dirty="0" smtClean="0"/>
                  <a:t>Submission </a:t>
                </a:r>
                <a:r>
                  <a:rPr lang="en-US" altLang="ja-JP" dirty="0"/>
                  <a:t>of </a:t>
                </a:r>
                <a:r>
                  <a:rPr lang="en-US" altLang="ja-JP" dirty="0" smtClean="0"/>
                  <a:t>LOI </a:t>
                </a:r>
                <a:endParaRPr lang="en-US" altLang="ja-JP" dirty="0"/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Discussions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in J-PARC, KEK, Japanese Nuclear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Physics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Committee, Science Council of Japan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Funding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request to MEXT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Approval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of funding 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Injector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injection system in </a:t>
                </a:r>
                <a:r>
                  <a:rPr lang="en-US" altLang="ja-JP" dirty="0" smtClean="0"/>
                  <a:t>RCS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spectrometer</a:t>
                </a:r>
              </a:p>
              <a:p>
                <a:r>
                  <a:rPr lang="en-US" altLang="ja-JP" dirty="0" smtClean="0"/>
                  <a:t>First </a:t>
                </a:r>
                <a:r>
                  <a:rPr lang="en-US" altLang="ja-JP" dirty="0"/>
                  <a:t>collision</a:t>
                </a: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899592" y="3387030"/>
              <a:ext cx="37481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Earliest possible schedule</a:t>
              </a:r>
              <a:endParaRPr kumimoji="1" lang="ja-JP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376520" y="2924944"/>
            <a:ext cx="3659976" cy="3744416"/>
            <a:chOff x="5164116" y="2923648"/>
            <a:chExt cx="3659976" cy="3744416"/>
          </a:xfrm>
        </p:grpSpPr>
        <p:sp>
          <p:nvSpPr>
            <p:cNvPr id="13" name="角丸四角形 12"/>
            <p:cNvSpPr/>
            <p:nvPr/>
          </p:nvSpPr>
          <p:spPr>
            <a:xfrm>
              <a:off x="5164116" y="2923648"/>
              <a:ext cx="3659976" cy="3744416"/>
            </a:xfrm>
            <a:prstGeom prst="roundRect">
              <a:avLst>
                <a:gd name="adj" fmla="val 634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1026" y="3499712"/>
              <a:ext cx="3426154" cy="2415560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810221" y="2981572"/>
              <a:ext cx="263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002060"/>
                  </a:solidFill>
                  <a:latin typeface="+mj-lt"/>
                </a:rPr>
                <a:t>White </a:t>
              </a:r>
              <a:r>
                <a:rPr lang="en-US" altLang="ja-JP" sz="3200" b="1" dirty="0">
                  <a:solidFill>
                    <a:srgbClr val="002060"/>
                  </a:solidFill>
                  <a:latin typeface="+mj-lt"/>
                </a:rPr>
                <a:t>P</a:t>
              </a:r>
              <a:r>
                <a:rPr kumimoji="1" lang="en-US" altLang="ja-JP" sz="3200" b="1" dirty="0" smtClean="0">
                  <a:solidFill>
                    <a:srgbClr val="002060"/>
                  </a:solidFill>
                  <a:latin typeface="+mj-lt"/>
                </a:rPr>
                <a:t>aper</a:t>
              </a:r>
              <a:r>
                <a:rPr kumimoji="1" lang="en-US" altLang="ja-JP" sz="2400" dirty="0" smtClean="0">
                  <a:solidFill>
                    <a:srgbClr val="002060"/>
                  </a:solidFill>
                  <a:latin typeface="+mj-lt"/>
                </a:rPr>
                <a:t> </a:t>
              </a:r>
              <a:endParaRPr kumimoji="1" lang="ja-JP" altLang="en-US" sz="24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164116" y="5915272"/>
              <a:ext cx="365997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2060"/>
                  </a:solidFill>
                </a:rPr>
                <a:t>Now available on</a:t>
              </a:r>
            </a:p>
            <a:p>
              <a:pPr algn="ctr"/>
              <a:r>
                <a:rPr lang="en-US" altLang="ja-JP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http</a:t>
              </a:r>
              <a:r>
                <a:rPr lang="en-US" altLang="ja-JP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://</a:t>
              </a:r>
              <a:r>
                <a:rPr lang="en-US" altLang="ja-JP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asrc.jaea.go.jp/soshiki/gr/hadron/jparc-hi/</a:t>
              </a:r>
              <a:endParaRPr lang="ja-JP" altLang="en-US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3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53701" cy="584775"/>
          </a:xfrm>
        </p:spPr>
        <p:txBody>
          <a:bodyPr/>
          <a:lstStyle/>
          <a:p>
            <a:r>
              <a:rPr kumimoji="1" lang="en-US" altLang="ja-JP" dirty="0" smtClean="0"/>
              <a:t> Summary of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Part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34076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 of thermal blurring provoked by rapidity conversion is not negligible with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=1.0.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Higher 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can behave characteristically as functions of </a:t>
            </a:r>
            <a:r>
              <a:rPr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behavior can be used to constrain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the magnitude of thermal blurring,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fluctuations in the early stage.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study of centrality dependence is also interesting.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1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Two Problems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6115" y="3501008"/>
            <a:ext cx="726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1.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Thermal blurring and diffusion of fluctuations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6115" y="5425534"/>
            <a:ext cx="557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Efficiency correction of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3268" y="6011996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PR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C93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044911 (2016).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3268" y="4079448"/>
            <a:ext cx="4499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Ono, PL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B328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386 (2014);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Sakaida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PR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C90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064911 (2014);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NP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A942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65 (2015);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Ohnishi, 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to appear soon.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22468" y="1174051"/>
            <a:ext cx="689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 connecting experiments with theories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 flipV="1">
            <a:off x="611560" y="5445224"/>
            <a:ext cx="7848872" cy="115212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04547"/>
            <a:ext cx="1365942" cy="13687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14632"/>
            <a:ext cx="1529199" cy="1692937"/>
          </a:xfrm>
          <a:prstGeom prst="rect">
            <a:avLst/>
          </a:prstGeom>
        </p:spPr>
      </p:pic>
      <p:sp>
        <p:nvSpPr>
          <p:cNvPr id="11" name="左右矢印 10"/>
          <p:cNvSpPr/>
          <p:nvPr/>
        </p:nvSpPr>
        <p:spPr>
          <a:xfrm>
            <a:off x="3814811" y="2130985"/>
            <a:ext cx="1296144" cy="791453"/>
          </a:xfrm>
          <a:prstGeom prst="leftRightArrow">
            <a:avLst>
              <a:gd name="adj1" fmla="val 50000"/>
              <a:gd name="adj2" fmla="val 3807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ev2_fro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908720"/>
            <a:ext cx="6624736" cy="51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81394" cy="584775"/>
          </a:xfrm>
        </p:spPr>
        <p:txBody>
          <a:bodyPr/>
          <a:lstStyle/>
          <a:p>
            <a:r>
              <a:rPr kumimoji="1" lang="en-US" altLang="ja-JP" dirty="0" smtClean="0"/>
              <a:t> Efficiency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3747" y="2780928"/>
            <a:ext cx="5476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254000" sx="101000" sy="101000" algn="ctr" rotWithShape="0">
                    <a:prstClr val="black">
                      <a:alpha val="94000"/>
                    </a:prstClr>
                  </a:outerShdw>
                </a:effectLst>
              </a:rPr>
              <a:t>Detectors cannot definitely measure</a:t>
            </a: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254000" sx="101000" sy="101000" algn="ctr" rotWithShape="0">
                    <a:prstClr val="black">
                      <a:alpha val="94000"/>
                    </a:prstClr>
                  </a:outerShdw>
                </a:effectLst>
              </a:rPr>
              <a:t>all particles entering there</a:t>
            </a:r>
            <a:endParaRPr kumimoji="1" lang="ja-JP" altLang="en-US" sz="2800" dirty="0">
              <a:solidFill>
                <a:schemeClr val="bg1"/>
              </a:solidFill>
              <a:effectLst>
                <a:outerShdw blurRad="254000" sx="101000" sy="101000" algn="ctr" rotWithShape="0">
                  <a:prstClr val="black">
                    <a:alpha val="94000"/>
                  </a:prst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11315" y="4474213"/>
            <a:ext cx="4320480" cy="1206313"/>
            <a:chOff x="2411315" y="4474213"/>
            <a:chExt cx="4320480" cy="1206313"/>
          </a:xfrm>
        </p:grpSpPr>
        <p:sp>
          <p:nvSpPr>
            <p:cNvPr id="7" name="角丸四角形 6"/>
            <p:cNvSpPr/>
            <p:nvPr/>
          </p:nvSpPr>
          <p:spPr>
            <a:xfrm>
              <a:off x="2411315" y="4474213"/>
              <a:ext cx="4320480" cy="1206313"/>
            </a:xfrm>
            <a:prstGeom prst="roundRect">
              <a:avLst/>
            </a:prstGeom>
            <a:solidFill>
              <a:schemeClr val="tx1">
                <a:alpha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589787" y="4509120"/>
              <a:ext cx="39644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chemeClr val="bg1"/>
                  </a:solidFill>
                </a:rPr>
                <a:t>e</a:t>
              </a:r>
              <a:r>
                <a:rPr kumimoji="1" lang="en-US" altLang="ja-JP" sz="3200" dirty="0" smtClean="0">
                  <a:solidFill>
                    <a:schemeClr val="bg1"/>
                  </a:solidFill>
                </a:rPr>
                <a:t>fficiency </a:t>
              </a:r>
              <a:r>
                <a:rPr kumimoji="1" lang="en-US" altLang="ja-JP" sz="32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</a:p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probability to detect a particle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58730" y="6165304"/>
            <a:ext cx="842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Efficiency correction is </a:t>
            </a:r>
            <a:r>
              <a:rPr lang="en-US" altLang="ja-JP" sz="2400" dirty="0" smtClean="0"/>
              <a:t>essential</a:t>
            </a:r>
            <a:r>
              <a:rPr kumimoji="1" lang="en-US" altLang="ja-JP" sz="2400" dirty="0" smtClean="0"/>
              <a:t> for all observables 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85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47289" cy="584775"/>
          </a:xfrm>
        </p:spPr>
        <p:txBody>
          <a:bodyPr/>
          <a:lstStyle/>
          <a:p>
            <a:r>
              <a:rPr kumimoji="1" lang="en-US" altLang="ja-JP" dirty="0" smtClean="0"/>
              <a:t> The Binomial Model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6200" y="173128"/>
            <a:ext cx="2857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2012; 2012</a:t>
            </a:r>
          </a:p>
          <a:p>
            <a:r>
              <a:rPr lang="en-US" altLang="ja-JP" sz="2000" dirty="0" err="1" smtClean="0">
                <a:solidFill>
                  <a:srgbClr val="002060"/>
                </a:solidFill>
              </a:rPr>
              <a:t>Bzdak</a:t>
            </a:r>
            <a:r>
              <a:rPr lang="en-US" altLang="ja-JP" sz="2000" dirty="0" smtClean="0">
                <a:solidFill>
                  <a:srgbClr val="002060"/>
                </a:solidFill>
              </a:rPr>
              <a:t>, Koch, 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009577"/>
            <a:ext cx="718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When efficiency for individual particles are </a:t>
            </a:r>
            <a:r>
              <a:rPr kumimoji="1" lang="en-US" altLang="ja-JP" sz="2400" b="1" dirty="0" smtClean="0"/>
              <a:t>independent</a:t>
            </a:r>
            <a:endParaRPr kumimoji="1" lang="ja-JP" altLang="en-US" sz="2400" b="1" dirty="0"/>
          </a:p>
        </p:txBody>
      </p:sp>
      <p:sp>
        <p:nvSpPr>
          <p:cNvPr id="7" name="角丸四角形 6"/>
          <p:cNvSpPr/>
          <p:nvPr/>
        </p:nvSpPr>
        <p:spPr>
          <a:xfrm>
            <a:off x="1609543" y="1670280"/>
            <a:ext cx="6156535" cy="142185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6228184" y="3284984"/>
            <a:ext cx="2495105" cy="878765"/>
          </a:xfrm>
          <a:prstGeom prst="wedgeRoundRectCallout">
            <a:avLst>
              <a:gd name="adj1" fmla="val -28168"/>
              <a:gd name="adj2" fmla="val -10267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dist.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  of</a:t>
            </a:r>
          </a:p>
          <a:p>
            <a:pPr algn="ctr"/>
            <a:r>
              <a:rPr lang="en-US" altLang="ja-JP" sz="2400" b="1" dirty="0" smtClean="0"/>
              <a:t>original</a:t>
            </a:r>
            <a:r>
              <a:rPr lang="en-US" altLang="ja-JP" sz="2400" dirty="0" smtClean="0"/>
              <a:t> particle #</a:t>
            </a:r>
            <a:endParaRPr kumimoji="1" lang="ja-JP" altLang="en-US" sz="24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3284984"/>
            <a:ext cx="2842793" cy="878765"/>
          </a:xfrm>
          <a:prstGeom prst="wedgeRoundRectCallout">
            <a:avLst>
              <a:gd name="adj1" fmla="val 30472"/>
              <a:gd name="adj2" fmla="val -8628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dist.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 of </a:t>
            </a:r>
          </a:p>
          <a:p>
            <a:pPr algn="ctr"/>
            <a:r>
              <a:rPr kumimoji="1" lang="en-US" altLang="ja-JP" sz="2400" b="1" dirty="0" smtClean="0"/>
              <a:t>observed</a:t>
            </a:r>
            <a:r>
              <a:rPr kumimoji="1" lang="en-US" altLang="ja-JP" sz="2400" dirty="0" smtClean="0"/>
              <a:t> particle #</a:t>
            </a:r>
            <a:endParaRPr kumimoji="1" lang="ja-JP" altLang="en-US" sz="24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959850" y="3308298"/>
            <a:ext cx="1858684" cy="878765"/>
          </a:xfrm>
          <a:prstGeom prst="wedgeRoundRectCallout">
            <a:avLst>
              <a:gd name="adj1" fmla="val 18537"/>
              <a:gd name="adj2" fmla="val -1309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err="1"/>
              <a:t>b</a:t>
            </a:r>
            <a:r>
              <a:rPr kumimoji="1" lang="en-US" altLang="ja-JP" sz="2400" dirty="0" err="1" smtClean="0"/>
              <a:t>inmial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dist.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082258" y="4293096"/>
            <a:ext cx="5613867" cy="1921043"/>
            <a:chOff x="2082258" y="4293096"/>
            <a:chExt cx="5613867" cy="1921043"/>
          </a:xfrm>
        </p:grpSpPr>
        <p:sp>
          <p:nvSpPr>
            <p:cNvPr id="6" name="角丸四角形 5"/>
            <p:cNvSpPr/>
            <p:nvPr/>
          </p:nvSpPr>
          <p:spPr>
            <a:xfrm>
              <a:off x="2082258" y="4777147"/>
              <a:ext cx="5613867" cy="14369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804" y="5482501"/>
              <a:ext cx="1280858" cy="480802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588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4" y="5482501"/>
              <a:ext cx="1130848" cy="480802"/>
            </a:xfrm>
            <a:prstGeom prst="rect">
              <a:avLst/>
            </a:prstGeom>
          </p:spPr>
        </p:pic>
        <p:sp>
          <p:nvSpPr>
            <p:cNvPr id="14" name="左右矢印 13"/>
            <p:cNvSpPr/>
            <p:nvPr/>
          </p:nvSpPr>
          <p:spPr>
            <a:xfrm>
              <a:off x="4240927" y="5478671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08920" y="4863274"/>
              <a:ext cx="5441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The </a:t>
              </a:r>
              <a:r>
                <a:rPr lang="en-US" altLang="ja-JP" sz="2400" dirty="0" err="1" smtClean="0"/>
                <a:t>cumulants</a:t>
              </a:r>
              <a:r>
                <a:rPr lang="en-US" altLang="ja-JP" sz="2400" dirty="0" smtClean="0"/>
                <a:t> connected with each other</a:t>
              </a:r>
              <a:endParaRPr kumimoji="1" lang="ja-JP" altLang="en-US" sz="2400" dirty="0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3761723" y="4293096"/>
              <a:ext cx="2304477" cy="63186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90986" y="6427906"/>
            <a:ext cx="780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Caveat: Effects of </a:t>
            </a:r>
            <a:r>
              <a:rPr kumimoji="1" lang="en-US" altLang="ja-JP" sz="2400" dirty="0" err="1" smtClean="0"/>
              <a:t>nonvanishing</a:t>
            </a:r>
            <a:r>
              <a:rPr kumimoji="1" lang="en-US" altLang="ja-JP" sz="2400" dirty="0" smtClean="0"/>
              <a:t> correlations: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Holtzman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+ 2016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_{\rm obs}(n) &#10;= \sum_{N}&#10;B_{p}(n;N)&#10;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31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98" y="1972636"/>
            <a:ext cx="5316155" cy="9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336421" y="359205"/>
            <a:ext cx="4846320" cy="10489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92" y="676545"/>
            <a:ext cx="1280858" cy="48080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5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42" y="676545"/>
            <a:ext cx="1130848" cy="480802"/>
          </a:xfrm>
          <a:prstGeom prst="rect">
            <a:avLst/>
          </a:prstGeom>
        </p:spPr>
      </p:pic>
      <p:sp>
        <p:nvSpPr>
          <p:cNvPr id="8" name="左右矢印 7"/>
          <p:cNvSpPr/>
          <p:nvPr/>
        </p:nvSpPr>
        <p:spPr>
          <a:xfrm>
            <a:off x="4070715" y="672715"/>
            <a:ext cx="1216152" cy="484632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07" y="1865112"/>
            <a:ext cx="6414882" cy="146586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r="38264"/>
          <a:stretch/>
        </p:blipFill>
        <p:spPr>
          <a:xfrm>
            <a:off x="2508482" y="3588378"/>
            <a:ext cx="6275470" cy="153826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5496" y="1817490"/>
            <a:ext cx="2432852" cy="77672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" y="2056726"/>
            <a:ext cx="895963" cy="33632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5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5" y="2056726"/>
            <a:ext cx="791031" cy="33632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1180360" y="1959462"/>
            <a:ext cx="282148" cy="5308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l="61715" t="70280"/>
          <a:stretch/>
        </p:blipFill>
        <p:spPr>
          <a:xfrm>
            <a:off x="3483966" y="5126645"/>
            <a:ext cx="3891684" cy="457167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35496" y="3588378"/>
            <a:ext cx="2432852" cy="77672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1098064" y="3730350"/>
            <a:ext cx="282148" cy="5308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58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" y="3827614"/>
            <a:ext cx="791030" cy="33632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89" y="3827614"/>
            <a:ext cx="895964" cy="33632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990120" y="6144809"/>
            <a:ext cx="681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Formulas </a:t>
            </a:r>
            <a:r>
              <a:rPr lang="en-US" altLang="ja-JP" sz="2400" dirty="0" smtClean="0"/>
              <a:t>using</a:t>
            </a:r>
            <a:r>
              <a:rPr kumimoji="1" lang="en-US" altLang="ja-JP" sz="2400" dirty="0" smtClean="0"/>
              <a:t> factorial moments: </a:t>
            </a:r>
            <a:r>
              <a:rPr kumimoji="1" lang="en-US" altLang="ja-JP" sz="2400" dirty="0" err="1" smtClean="0"/>
              <a:t>Bzdak</a:t>
            </a:r>
            <a:r>
              <a:rPr kumimoji="1" lang="en-US" altLang="ja-JP" sz="2400" dirty="0" smtClean="0"/>
              <a:t>, Koch, 2012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6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75088" cy="584775"/>
          </a:xfrm>
        </p:spPr>
        <p:txBody>
          <a:bodyPr/>
          <a:lstStyle/>
          <a:p>
            <a:r>
              <a:rPr kumimoji="1" lang="en-US" altLang="ja-JP" dirty="0" smtClean="0"/>
              <a:t> Summing up </a:t>
            </a:r>
            <a:r>
              <a:rPr lang="en-US" altLang="ja-JP" dirty="0" smtClean="0"/>
              <a:t>Multiple Variables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052736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>
                <a:latin typeface="+mj-lt"/>
              </a:rPr>
              <a:t>Net-particle number</a:t>
            </a:r>
            <a:endParaRPr kumimoji="1" lang="ja-JP" altLang="en-US" sz="2800" dirty="0">
              <a:latin typeface="+mj-lt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N_{p,\rm net}&#10;= N_p - N_{\bar{p}}&#10;\end{align*}&lt;/body&gt;&#10;  &lt;fcolor&gt;FF000000&lt;/fcolor&gt;&#10;  &lt;bcolor&gt;FFFFFFFF&lt;/bcolor&gt;&#10;  &lt;transparent&gt;True&lt;/transparent&gt;&#10;  &lt;resolution&gt;1800&lt;/resolution&gt;&#10;  &lt;imageh&gt;242&lt;/imageh&gt;&#10;  &lt;imagew&gt;189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41" y="1628800"/>
            <a:ext cx="2730372" cy="34868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8897" y="2060848"/>
            <a:ext cx="381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2012;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</a:rPr>
              <a:t>Bzdak</a:t>
            </a:r>
            <a:r>
              <a:rPr lang="en-US" altLang="ja-JP" dirty="0" smtClean="0">
                <a:solidFill>
                  <a:srgbClr val="002060"/>
                </a:solidFill>
              </a:rPr>
              <a:t>, Koch, 2012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51520" y="2636912"/>
            <a:ext cx="5094427" cy="1806010"/>
            <a:chOff x="251520" y="2636912"/>
            <a:chExt cx="5094427" cy="180601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51520" y="2636912"/>
              <a:ext cx="3990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800" dirty="0" smtClean="0">
                  <a:latin typeface="+mj-lt"/>
                </a:rPr>
                <a:t>Multi-particle species </a:t>
              </a:r>
              <a:endParaRPr kumimoji="1" lang="ja-JP" altLang="en-US" sz="2800" dirty="0">
                <a:latin typeface="+mj-lt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84038" y="3242593"/>
              <a:ext cx="34942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 smtClean="0"/>
                <a:t>net-electric charge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err="1" smtClean="0"/>
                <a:t>p</a:t>
              </a:r>
              <a:r>
                <a:rPr lang="en-US" altLang="ja-JP" sz="2400" baseline="-25000" dirty="0" err="1" smtClean="0"/>
                <a:t>T</a:t>
              </a:r>
              <a:r>
                <a:rPr lang="en-US" altLang="ja-JP" sz="2400" dirty="0" smtClean="0"/>
                <a:t> dependent efficiency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35278" y="4073590"/>
              <a:ext cx="2910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2060"/>
                  </a:solidFill>
                </a:rPr>
                <a:t>Bzdak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, Koch, 2015;</a:t>
              </a:r>
              <a:r>
                <a:rPr lang="en-US" altLang="ja-JP" dirty="0">
                  <a:solidFill>
                    <a:srgbClr val="002060"/>
                  </a:solidFill>
                </a:rPr>
                <a:t> 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Luo, 2014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527" y="4966067"/>
            <a:ext cx="2765501" cy="1814233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5953186" y="1178064"/>
            <a:ext cx="2960794" cy="3484364"/>
            <a:chOff x="5953186" y="1178064"/>
            <a:chExt cx="2960794" cy="348436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86" y="1196752"/>
              <a:ext cx="2944512" cy="2299897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6300192" y="4293096"/>
              <a:ext cx="25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/>
                <a:t>cf</a:t>
              </a:r>
              <a:r>
                <a:rPr lang="en-US" altLang="ja-JP" dirty="0" smtClean="0"/>
                <a:t>,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Nonaka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+, 1604.06212</a:t>
              </a:r>
              <a:endParaRPr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107763" y="3490258"/>
              <a:ext cx="2806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average (common) </a:t>
              </a:r>
            </a:p>
            <a:p>
              <a:pPr algn="ctr"/>
              <a:r>
                <a:rPr lang="en-US" altLang="ja-JP" sz="2400" dirty="0" smtClean="0"/>
                <a:t>efficiency for p and p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236296" y="1178064"/>
              <a:ext cx="1561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STAR, PRL2014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573630" y="3667131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-</a:t>
              </a:r>
              <a:endParaRPr kumimoji="1" lang="ja-JP" altLang="en-US" sz="32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97217" y="4545830"/>
            <a:ext cx="4614592" cy="2311599"/>
            <a:chOff x="397217" y="4545830"/>
            <a:chExt cx="4614592" cy="2311599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217" y="4545830"/>
              <a:ext cx="1526048" cy="2311599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p_T&amp;lt;0.8 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142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531" y="5242499"/>
              <a:ext cx="1593922" cy="246506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792249" y="5464757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TPC</a:t>
              </a:r>
              <a:r>
                <a:rPr lang="ja-JP" altLang="en-US" sz="2400" dirty="0"/>
                <a:t> 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e~</a:t>
              </a:r>
              <a:r>
                <a:rPr kumimoji="1" lang="en-US" altLang="ja-JP" sz="2400" dirty="0" smtClean="0"/>
                <a:t>80%</a:t>
              </a:r>
              <a:endParaRPr kumimoji="1" lang="ja-JP" altLang="en-US" sz="2400" dirty="0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T&amp;gt;0.8 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1429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531" y="5961189"/>
              <a:ext cx="1593922" cy="246506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2811270" y="6207695"/>
              <a:ext cx="2200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TPC+TOF</a:t>
              </a:r>
              <a:r>
                <a:rPr lang="ja-JP" altLang="en-US" sz="2400" dirty="0"/>
                <a:t> 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e~</a:t>
              </a:r>
              <a:r>
                <a:rPr lang="en-US" altLang="ja-JP" sz="2400" dirty="0" smtClean="0"/>
                <a:t>5</a:t>
              </a:r>
              <a:r>
                <a:rPr kumimoji="1" lang="en-US" altLang="ja-JP" sz="2400" dirty="0" smtClean="0"/>
                <a:t>0%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004176" y="4735235"/>
              <a:ext cx="2539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j-lt"/>
                </a:rPr>
                <a:t>STAR, net proton</a:t>
              </a:r>
              <a:endParaRPr kumimoji="1" lang="ja-JP" altLang="en-US" sz="2400" dirty="0">
                <a:latin typeface="+mj-lt"/>
              </a:endParaRPr>
            </a:p>
          </p:txBody>
        </p:sp>
        <p:sp>
          <p:nvSpPr>
            <p:cNvPr id="24" name="左中かっこ 23"/>
            <p:cNvSpPr/>
            <p:nvPr/>
          </p:nvSpPr>
          <p:spPr>
            <a:xfrm>
              <a:off x="2038712" y="5237314"/>
              <a:ext cx="343674" cy="1360038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0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251519" y="5239391"/>
            <a:ext cx="8676727" cy="13579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95536" y="1268760"/>
            <a:ext cx="5328592" cy="2160240"/>
          </a:xfrm>
          <a:prstGeom prst="roundRect">
            <a:avLst>
              <a:gd name="adj" fmla="val 1221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1653" cy="584775"/>
          </a:xfrm>
        </p:spPr>
        <p:txBody>
          <a:bodyPr/>
          <a:lstStyle/>
          <a:p>
            <a:r>
              <a:rPr kumimoji="1" lang="en-US" altLang="ja-JP" dirty="0" smtClean="0"/>
              <a:t> Efficiency Correction with </a:t>
            </a:r>
            <a:r>
              <a:rPr lang="en-US" altLang="ja-JP" dirty="0" smtClean="0"/>
              <a:t>Factorial </a:t>
            </a:r>
            <a:r>
              <a:rPr kumimoji="1" lang="en-US" altLang="ja-JP" dirty="0" smtClean="0"/>
              <a:t>Moments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84168" y="836712"/>
            <a:ext cx="291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Bzdak</a:t>
            </a:r>
            <a:r>
              <a:rPr lang="en-US" altLang="ja-JP" dirty="0" smtClean="0">
                <a:solidFill>
                  <a:srgbClr val="002060"/>
                </a:solidFill>
              </a:rPr>
              <a:t>, Koch, 2015;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kumimoji="1" lang="en-US" altLang="ja-JP" dirty="0" smtClean="0">
                <a:solidFill>
                  <a:srgbClr val="002060"/>
                </a:solidFill>
              </a:rPr>
              <a:t>Luo, 2014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340768"/>
            <a:ext cx="3065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Simple</a:t>
            </a:r>
            <a:r>
              <a:rPr kumimoji="1" lang="en-US" altLang="ja-JP" sz="2400" dirty="0" smtClean="0"/>
              <a:t> relations </a:t>
            </a:r>
          </a:p>
          <a:p>
            <a:r>
              <a:rPr kumimoji="1" lang="en-US" altLang="ja-JP" sz="2400" dirty="0" smtClean="0"/>
              <a:t>b/w </a:t>
            </a:r>
            <a:r>
              <a:rPr kumimoji="1" lang="en-US" altLang="ja-JP" sz="2400" b="1" dirty="0" smtClean="0"/>
              <a:t>factorial</a:t>
            </a:r>
            <a:r>
              <a:rPr kumimoji="1" lang="en-US" altLang="ja-JP" sz="2400" dirty="0" smtClean="0"/>
              <a:t> moments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, \cdots&#10;\end{align*}&lt;/body&gt;&#10;  &lt;fcolor&gt;FF000000&lt;/fcolor&gt;&#10;  &lt;bcolor&gt;FFFFFFFF&lt;/bcolor&gt;&#10;  &lt;transparent&gt;True&lt;/transparent&gt;&#10;  &lt;resolution&gt;1800&lt;/resolution&gt;&#10;  &lt;imageh&gt;123&lt;/imageh&gt;&#10;  &lt;imagew&gt;35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52" y="3005285"/>
            <a:ext cx="532284" cy="18288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i^m \rangle_{\rm f} = \epsilon_i^m \langle N_i^m \rangle_{\rm f},&#10;\end{align*}&lt;/body&gt;&#10;  &lt;fcolor&gt;FF000000&lt;/fcolor&gt;&#10;  &lt;bcolor&gt;FFFFFFFF&lt;/bcolor&gt;&#10;  &lt;transparent&gt;True&lt;/transparent&gt;&#10;  &lt;resolution&gt;1800&lt;/resolution&gt;&#10;  &lt;imageh&gt;250&lt;/imageh&gt;&#10;  &lt;imagew&gt;196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2280567"/>
            <a:ext cx="2587302" cy="32917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_i^m n_j^l\rangle_{\rm f} = \epsilon_i^m \epsilon_j^l \langle N_i^m N_j^l \rangle_{\rm f}&#10;\end{align*}&lt;/body&gt;&#10;  &lt;fcolor&gt;FF000000&lt;/fcolor&gt;&#10;  &lt;bcolor&gt;FFFFFFFF&lt;/bcolor&gt;&#10;  &lt;transparent&gt;True&lt;/transparent&gt;&#10;  &lt;resolution&gt;1800&lt;/resolution&gt;&#10;  &lt;imageh&gt;321&lt;/imageh&gt;&#10;  &lt;imagew&gt;2663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2763451"/>
            <a:ext cx="3523406" cy="42471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83641" y="3523070"/>
            <a:ext cx="5196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Calculate all factorial moments of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i="1" baseline="-25000" dirty="0" err="1" smtClean="0"/>
              <a:t>i</a:t>
            </a:r>
            <a:endParaRPr kumimoji="1" lang="en-US" altLang="ja-JP" sz="2400" i="1" baseline="-250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dirty="0" smtClean="0"/>
              <a:t>Translate it into original moments </a:t>
            </a:r>
            <a:r>
              <a:rPr lang="en-US" altLang="ja-JP" sz="2400" i="1" dirty="0" smtClean="0"/>
              <a:t>N</a:t>
            </a:r>
            <a:r>
              <a:rPr lang="en-US" altLang="ja-JP" sz="2400" i="1" baseline="-25000" dirty="0" smtClean="0"/>
              <a:t>i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Construct the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i="1" baseline="-25000" dirty="0" smtClean="0"/>
              <a:t>i</a:t>
            </a:r>
            <a:endParaRPr kumimoji="1" lang="ja-JP" altLang="en-US" sz="2400" i="1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65576" y="1628340"/>
            <a:ext cx="2962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/>
              <a:t>n</a:t>
            </a:r>
            <a:r>
              <a:rPr kumimoji="1" lang="en-US" altLang="ja-JP" sz="2400" i="1" baseline="-25000" dirty="0" err="1" smtClean="0"/>
              <a:t>i</a:t>
            </a:r>
            <a:r>
              <a:rPr kumimoji="1" lang="en-US" altLang="ja-JP" sz="2400" dirty="0" smtClean="0"/>
              <a:t>: observed particle #</a:t>
            </a:r>
          </a:p>
          <a:p>
            <a:r>
              <a:rPr lang="en-US" altLang="ja-JP" sz="2400" i="1" dirty="0" smtClean="0"/>
              <a:t>N</a:t>
            </a:r>
            <a:r>
              <a:rPr lang="en-US" altLang="ja-JP" sz="2400" i="1" baseline="-25000" dirty="0" smtClean="0"/>
              <a:t>i</a:t>
            </a:r>
            <a:r>
              <a:rPr lang="en-US" altLang="ja-JP" sz="2400" dirty="0" smtClean="0"/>
              <a:t>: original particle #</a:t>
            </a:r>
          </a:p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sz="2400" baseline="-25000" dirty="0" err="1" smtClean="0"/>
              <a:t>i</a:t>
            </a:r>
            <a:r>
              <a:rPr kumimoji="1" lang="en-US" altLang="ja-JP" sz="2400" dirty="0" smtClean="0"/>
              <a:t>: efficiency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6642" y="4977781"/>
            <a:ext cx="15247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Problem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5564467"/>
            <a:ext cx="356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Number</a:t>
            </a:r>
            <a:r>
              <a:rPr kumimoji="1" lang="en-US" altLang="ja-JP" sz="2400" dirty="0" smtClean="0"/>
              <a:t> of f-moments </a:t>
            </a:r>
            <a:r>
              <a:rPr lang="en-US" altLang="ja-JP" sz="2400" dirty="0" smtClean="0"/>
              <a:t>for </a:t>
            </a:r>
          </a:p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/>
              <a:t>th order with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dirty="0" smtClean="0"/>
              <a:t> variables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36278" y="5658773"/>
                <a:ext cx="221201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 smtClean="0"/>
                  <a:t>-1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</a:t>
                </a: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78" y="5658773"/>
                <a:ext cx="2212016" cy="613438"/>
              </a:xfrm>
              <a:prstGeom prst="rect">
                <a:avLst/>
              </a:prstGeom>
              <a:blipFill>
                <a:blip r:embed="rId5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矢印 18"/>
          <p:cNvSpPr/>
          <p:nvPr/>
        </p:nvSpPr>
        <p:spPr>
          <a:xfrm>
            <a:off x="6148293" y="5592268"/>
            <a:ext cx="437443" cy="7222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43760" y="5549993"/>
            <a:ext cx="234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</a:rPr>
              <a:t>Require huge</a:t>
            </a:r>
          </a:p>
          <a:p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</a:rPr>
              <a:t>numerical power</a:t>
            </a:r>
          </a:p>
        </p:txBody>
      </p:sp>
    </p:spTree>
    <p:extLst>
      <p:ext uri="{BB962C8B-B14F-4D97-AF65-F5344CB8AC3E}">
        <p14:creationId xmlns:p14="http://schemas.microsoft.com/office/powerpoint/2010/main" val="37336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246099" y="4857490"/>
            <a:ext cx="6768752" cy="17546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2218" cy="584775"/>
          </a:xfrm>
        </p:spPr>
        <p:txBody>
          <a:bodyPr/>
          <a:lstStyle/>
          <a:p>
            <a:r>
              <a:rPr kumimoji="1" lang="en-US" altLang="ja-JP" dirty="0" smtClean="0"/>
              <a:t> New Formulas for Efficiency Correction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03261" y="1268760"/>
            <a:ext cx="5116811" cy="2848962"/>
          </a:xfrm>
          <a:prstGeom prst="roundRect">
            <a:avLst>
              <a:gd name="adj" fmla="val 1056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7" y="1453426"/>
            <a:ext cx="4762801" cy="2473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40768"/>
            <a:ext cx="1443635" cy="7920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41847" y="2132856"/>
            <a:ext cx="330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linear combination of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original</a:t>
            </a:r>
            <a:r>
              <a:rPr lang="en-US" altLang="ja-JP" sz="2400" dirty="0" smtClean="0"/>
              <a:t> particle numbers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q_{(\cdots)} = \sum_{i=1}^M c_{(\cdots)}^{(i)} n_i&#10;\end{align*}&lt;/body&gt;&#10;  &lt;fcolor&gt;FF000000&lt;/fcolor&gt;&#10;  &lt;bcolor&gt;FFFFFFFF&lt;/bcolor&gt;&#10;  &lt;transparent&gt;True&lt;/transparent&gt;&#10;  &lt;resolution&gt;1800&lt;/resolution&gt;&#10;  &lt;imageh&gt;725&lt;/imageh&gt;&#10;  &lt;imagew&gt;1912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87" y="2963853"/>
            <a:ext cx="1762303" cy="6682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641847" y="3616173"/>
            <a:ext cx="3532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linear combination of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observed</a:t>
            </a:r>
            <a:r>
              <a:rPr lang="en-US" altLang="ja-JP" sz="2400" dirty="0" smtClean="0"/>
              <a:t> particle numbers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0619" y="5518261"/>
            <a:ext cx="2889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F-moment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Our method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im {\cal O}(M^n)&#10;\end{align*}&lt;/body&gt;&#10;  &lt;fcolor&gt;FF000000&lt;/fcolor&gt;&#10;  &lt;bcolor&gt;FFFFFFFF&lt;/bcolor&gt;&#10;  &lt;transparent&gt;True&lt;/transparent&gt;&#10;  &lt;resolution&gt;1800&lt;/resolution&gt;&#10;  &lt;imageh&gt;250&lt;/imageh&gt;&#10;  &lt;imagew&gt;1027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53" y="5663890"/>
            <a:ext cx="1086908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{\cal O}(M)&#10;\end{align*}&lt;/body&gt;&#10;  &lt;fcolor&gt;FF000000&lt;/fcolor&gt;&#10;  &lt;bcolor&gt;FFFFFFFF&lt;/bcolor&gt;&#10;  &lt;transparent&gt;True&lt;/transparent&gt;&#10;  &lt;resolution&gt;1800&lt;/resolution&gt;&#10;  &lt;imageh&gt;250&lt;/imageh&gt;&#10;  &lt;imagew&gt;891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53" y="6035247"/>
            <a:ext cx="942975" cy="26458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{\rm for}\quad M\to\infty&#10;\end{align*}&lt;/body&gt;&#10;  &lt;fcolor&gt;FF000000&lt;/fcolor&gt;&#10;  &lt;bcolor&gt;FFFFFFFF&lt;/bcolor&gt;&#10;  &lt;transparent&gt;True&lt;/transparent&gt;&#10;  &lt;resolution&gt;1800&lt;/resolution&gt;&#10;  &lt;imageh&gt;178&lt;/imageh&gt;&#10;  &lt;imagew&gt;143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19" y="5856850"/>
            <a:ext cx="1513417" cy="18838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275893" y="755556"/>
            <a:ext cx="1937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2060"/>
                </a:solidFill>
              </a:rPr>
              <a:t>MK, PRC,2016</a:t>
            </a:r>
          </a:p>
          <a:p>
            <a:pPr algn="r"/>
            <a:r>
              <a:rPr lang="en-US" altLang="ja-JP" sz="2400" dirty="0" smtClean="0">
                <a:solidFill>
                  <a:srgbClr val="002060"/>
                </a:solidFill>
              </a:rPr>
              <a:t>[1602.01234]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20619" y="5087848"/>
            <a:ext cx="388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For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/>
              <a:t>th order and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dirty="0"/>
              <a:t> variables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26763" y="4595880"/>
            <a:ext cx="26436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Numerical Cost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 descr="http://www.taiwa-seiki.co.jp/products/files/b-30m_0606301445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17" y="2209694"/>
            <a:ext cx="1957660" cy="25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371162" cy="584775"/>
          </a:xfrm>
        </p:spPr>
        <p:txBody>
          <a:bodyPr/>
          <a:lstStyle/>
          <a:p>
            <a:r>
              <a:rPr kumimoji="1" lang="en-US" altLang="ja-JP" dirty="0" smtClean="0"/>
              <a:t> Derivation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196752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lt"/>
              </a:rPr>
              <a:t>(1) </a:t>
            </a:r>
            <a:r>
              <a:rPr kumimoji="1" lang="en-US" altLang="ja-JP" sz="2800" dirty="0" err="1" smtClean="0">
                <a:latin typeface="+mj-lt"/>
              </a:rPr>
              <a:t>Cumulant</a:t>
            </a:r>
            <a:r>
              <a:rPr kumimoji="1" lang="en-US" altLang="ja-JP" sz="2800" dirty="0" smtClean="0">
                <a:latin typeface="+mj-lt"/>
              </a:rPr>
              <a:t> expansion</a:t>
            </a:r>
            <a:endParaRPr kumimoji="1" lang="ja-JP" altLang="en-US" sz="2800" dirty="0">
              <a:latin typeface="+mj-lt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n \langle e^N \rangle =\sum_{m=1}^{\infty} \frac1{m!} \langle N^m \rangle_{\rm c}&#10;\end{align*}&lt;/body&gt;&#10;  &lt;fcolor&gt;FF000000&lt;/fcolor&gt;&#10;  &lt;bcolor&gt;FFFFFFFF&lt;/bcolor&gt;&#10;  &lt;transparent&gt;True&lt;/transparent&gt;&#10;  &lt;resolution&gt;1800&lt;/resolution&gt;&#10;  &lt;imageh&gt;680&lt;/imageh&gt;&#10;  &lt;imagew&gt;254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66528"/>
            <a:ext cx="3415552" cy="914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3" y="3068960"/>
            <a:ext cx="6080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lt"/>
              </a:rPr>
              <a:t>(2) </a:t>
            </a:r>
            <a:r>
              <a:rPr kumimoji="1" lang="en-US" altLang="ja-JP" sz="2800" dirty="0" smtClean="0">
                <a:latin typeface="+mj-lt"/>
              </a:rPr>
              <a:t>“Linearity”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of binomial distribution</a:t>
            </a:r>
            <a:endParaRPr kumimoji="1" lang="en-US" altLang="ja-JP" sz="2800" dirty="0" smtClean="0">
              <a:latin typeface="+mj-lt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tilde{K}(\theta) &#10;= \ln \langle e^{k_{\rm binomial}(\theta)N}\rangle&#10;= \sum_m \frac1{m!} \langle (k_{\rm binomial}(\theta)N)^m \rangle_{\rm c}&#10;\end{align*}&lt;/body&gt;&#10;  &lt;fcolor&gt;FF000000&lt;/fcolor&gt;&#10;  &lt;bcolor&gt;FFFFFFFF&lt;/bcolor&gt;&#10;  &lt;transparent&gt;True&lt;/transparent&gt;&#10;  &lt;resolution&gt;1800&lt;/resolution&gt;&#10;  &lt;imageh&gt;620&lt;/imageh&gt;&#10;  &lt;imagew&gt;5771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09192"/>
            <a:ext cx="6552728" cy="70398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,binomial} = \xi_n(p) N&#10;\end{align*}&lt;/body&gt;&#10;  &lt;fcolor&gt;FF000000&lt;/fcolor&gt;&#10;  &lt;bcolor&gt;FFFFFFFF&lt;/bcolor&gt;&#10;  &lt;transparent&gt;True&lt;/transparent&gt;&#10;  &lt;resolution&gt;1800&lt;/resolution&gt;&#10;  &lt;imageh&gt;259&lt;/imageh&gt;&#10;  &lt;imagew&gt;253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802294"/>
            <a:ext cx="3528392" cy="36077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3" y="5220489"/>
            <a:ext cx="5983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lt"/>
              </a:rPr>
              <a:t>(3) </a:t>
            </a:r>
            <a:r>
              <a:rPr lang="en-US" altLang="ja-JP" sz="2800" dirty="0" smtClean="0">
                <a:latin typeface="+mj-lt"/>
              </a:rPr>
              <a:t>Treating </a:t>
            </a:r>
            <a:r>
              <a:rPr kumimoji="1" lang="en-US" altLang="ja-JP" sz="2800" dirty="0" smtClean="0">
                <a:latin typeface="+mj-lt"/>
              </a:rPr>
              <a:t>multi-variable dist. </a:t>
            </a:r>
            <a:r>
              <a:rPr kumimoji="1" lang="en-US" altLang="ja-JP" sz="2800" dirty="0" err="1" smtClean="0">
                <a:latin typeface="+mj-lt"/>
              </a:rPr>
              <a:t>func</a:t>
            </a:r>
            <a:r>
              <a:rPr kumimoji="1" lang="en-US" altLang="ja-JP" sz="2800" dirty="0" smtClean="0">
                <a:latin typeface="+mj-lt"/>
              </a:rPr>
              <a:t>.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for} ~~ B_{p,N}(n)&#10;\end{align*}&lt;/body&gt;&#10;  &lt;fcolor&gt;FF000000&lt;/fcolor&gt;&#10;  &lt;bcolor&gt;FFFFFFFF&lt;/bcolor&gt;&#10;  &lt;transparent&gt;True&lt;/transparent&gt;&#10;  &lt;resolution&gt;1800&lt;/resolution&gt;&#10;  &lt;imageh&gt;259&lt;/imageh&gt;&#10;  &lt;imagew&gt;1316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32757"/>
            <a:ext cx="1678365" cy="3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932040" y="1448435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60583" y="1448435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Proton </a:t>
            </a:r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Baryon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791343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difference would be large.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Reconstruction of &lt;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B</a:t>
            </a:r>
            <a:r>
              <a:rPr lang="en-US" altLang="ja-JP" sz="2400" baseline="30000" dirty="0" err="1" smtClean="0"/>
              <a:t>n</a:t>
            </a:r>
            <a:r>
              <a:rPr lang="en-US" altLang="ja-JP" sz="2400" dirty="0" smtClean="0"/>
              <a:t>&gt;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 is possible using the binomial model.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use of binomial model is justified by “isospin randomization.”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592451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Experiments</a:t>
            </a:r>
          </a:p>
          <a:p>
            <a:pPr algn="ctr"/>
            <a:r>
              <a:rPr lang="en-US" altLang="ja-JP" sz="2400" dirty="0" smtClean="0"/>
              <a:t>proton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592450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Many theories</a:t>
            </a:r>
          </a:p>
          <a:p>
            <a:pPr algn="ctr"/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0563"/>
            <a:ext cx="1010214" cy="46714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624338"/>
            <a:ext cx="1010214" cy="412669"/>
          </a:xfrm>
          <a:prstGeom prst="rect">
            <a:avLst/>
          </a:prstGeom>
        </p:spPr>
      </p:pic>
      <p:sp>
        <p:nvSpPr>
          <p:cNvPr id="15" name="左右矢印 14"/>
          <p:cNvSpPr/>
          <p:nvPr/>
        </p:nvSpPr>
        <p:spPr>
          <a:xfrm>
            <a:off x="4050468" y="1794360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カーブ矢印 15"/>
          <p:cNvSpPr/>
          <p:nvPr/>
        </p:nvSpPr>
        <p:spPr>
          <a:xfrm flipV="1">
            <a:off x="3320073" y="3300467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584544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measurement with </a:t>
            </a:r>
          </a:p>
          <a:p>
            <a:pPr algn="ctr"/>
            <a:r>
              <a:rPr kumimoji="1" lang="en-US" altLang="ja-JP" sz="2400" dirty="0" smtClean="0"/>
              <a:t>50% efficiency loss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486" y="806367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2012; 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9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7495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J-PARC Heavy-Ion Program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3" y="908720"/>
            <a:ext cx="4421760" cy="24992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16016" y="1135593"/>
            <a:ext cx="4140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fixed target HI </a:t>
            </a:r>
            <a:r>
              <a:rPr lang="en-US" altLang="ja-JP" sz="2400" dirty="0" smtClean="0"/>
              <a:t>experiment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&lt;20GeV/A (</a:t>
            </a:r>
            <a:r>
              <a:rPr lang="ja-JP" altLang="en-US" sz="2400" dirty="0" smtClean="0"/>
              <a:t>√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NN</a:t>
            </a:r>
            <a:r>
              <a:rPr lang="en-US" altLang="ja-JP" sz="2400" dirty="0" smtClean="0"/>
              <a:t>&lt;6.2 GeV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Exploit Main Ring for p </a:t>
            </a:r>
            <a:r>
              <a:rPr kumimoji="1" lang="en-US" altLang="ja-JP" sz="2400" dirty="0" err="1" smtClean="0"/>
              <a:t>accel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luminosity beam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8425" y="3387030"/>
            <a:ext cx="5841727" cy="3354338"/>
            <a:chOff x="98425" y="3387030"/>
            <a:chExt cx="5841727" cy="3354338"/>
          </a:xfrm>
        </p:grpSpPr>
        <p:sp>
          <p:nvSpPr>
            <p:cNvPr id="4" name="角丸四角形 3"/>
            <p:cNvSpPr/>
            <p:nvPr/>
          </p:nvSpPr>
          <p:spPr>
            <a:xfrm>
              <a:off x="98425" y="3645024"/>
              <a:ext cx="5769719" cy="3096344"/>
            </a:xfrm>
            <a:prstGeom prst="roundRect">
              <a:avLst>
                <a:gd name="adj" fmla="val 8607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234797" y="3848694"/>
              <a:ext cx="5705355" cy="2892674"/>
              <a:chOff x="222553" y="3639651"/>
              <a:chExt cx="5705355" cy="2862322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222553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Jun </a:t>
                </a:r>
                <a:r>
                  <a:rPr lang="en-US" altLang="ja-JP" dirty="0"/>
                  <a:t>2016 </a:t>
                </a:r>
              </a:p>
              <a:p>
                <a:r>
                  <a:rPr lang="en-US" altLang="ja-JP" dirty="0" smtClean="0"/>
                  <a:t>Jun 2016</a:t>
                </a:r>
                <a:endParaRPr lang="en-US" altLang="ja-JP" dirty="0"/>
              </a:p>
              <a:p>
                <a:r>
                  <a:rPr lang="en-US" altLang="ja-JP" dirty="0"/>
                  <a:t>2016-2019 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/>
                  <a:t>2020 </a:t>
                </a:r>
              </a:p>
              <a:p>
                <a:r>
                  <a:rPr lang="en-US" altLang="ja-JP" dirty="0"/>
                  <a:t>2021 </a:t>
                </a:r>
              </a:p>
              <a:p>
                <a:r>
                  <a:rPr lang="en-US" altLang="ja-JP" dirty="0"/>
                  <a:t>2021-2022 </a:t>
                </a:r>
              </a:p>
              <a:p>
                <a:r>
                  <a:rPr lang="en-US" altLang="ja-JP" dirty="0"/>
                  <a:t>2021-2023 </a:t>
                </a:r>
              </a:p>
              <a:p>
                <a:r>
                  <a:rPr lang="en-US" altLang="ja-JP" dirty="0"/>
                  <a:t>2023-2024 </a:t>
                </a:r>
              </a:p>
              <a:p>
                <a:r>
                  <a:rPr lang="en-US" altLang="ja-JP" dirty="0"/>
                  <a:t>2025 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355908" y="3639651"/>
                <a:ext cx="4572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ja-JP" dirty="0" smtClean="0"/>
                  <a:t>White </a:t>
                </a:r>
                <a:r>
                  <a:rPr lang="en-US" altLang="ja-JP" dirty="0"/>
                  <a:t>paper completed</a:t>
                </a:r>
              </a:p>
              <a:p>
                <a:r>
                  <a:rPr lang="en-US" altLang="ja-JP" dirty="0" smtClean="0"/>
                  <a:t>Submission </a:t>
                </a:r>
                <a:r>
                  <a:rPr lang="en-US" altLang="ja-JP" dirty="0"/>
                  <a:t>of </a:t>
                </a:r>
                <a:r>
                  <a:rPr lang="en-US" altLang="ja-JP" dirty="0" smtClean="0"/>
                  <a:t>LOI </a:t>
                </a:r>
                <a:endParaRPr lang="en-US" altLang="ja-JP" dirty="0"/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Discussions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in J-PARC, KEK, Japanese Nuclear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Physics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Committee, Science Council of Japan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Funding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request to MEXT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Approval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of funding 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Injector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injection system in </a:t>
                </a:r>
                <a:r>
                  <a:rPr lang="en-US" altLang="ja-JP" dirty="0" smtClean="0"/>
                  <a:t>RCS</a:t>
                </a:r>
              </a:p>
              <a:p>
                <a:r>
                  <a:rPr lang="en-US" altLang="ja-JP" dirty="0" smtClean="0"/>
                  <a:t>Construction </a:t>
                </a:r>
                <a:r>
                  <a:rPr lang="en-US" altLang="ja-JP" dirty="0"/>
                  <a:t>of HI spectrometer</a:t>
                </a:r>
              </a:p>
              <a:p>
                <a:r>
                  <a:rPr lang="en-US" altLang="ja-JP" dirty="0" smtClean="0"/>
                  <a:t>First </a:t>
                </a:r>
                <a:r>
                  <a:rPr lang="en-US" altLang="ja-JP" dirty="0"/>
                  <a:t>collision</a:t>
                </a: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899592" y="3387030"/>
              <a:ext cx="37481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Earliest possible schedule</a:t>
              </a:r>
              <a:endParaRPr kumimoji="1" lang="ja-JP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376520" y="2924944"/>
            <a:ext cx="3659976" cy="3744416"/>
            <a:chOff x="5164116" y="2923648"/>
            <a:chExt cx="3659976" cy="3744416"/>
          </a:xfrm>
        </p:grpSpPr>
        <p:sp>
          <p:nvSpPr>
            <p:cNvPr id="13" name="角丸四角形 12"/>
            <p:cNvSpPr/>
            <p:nvPr/>
          </p:nvSpPr>
          <p:spPr>
            <a:xfrm>
              <a:off x="5164116" y="2923648"/>
              <a:ext cx="3659976" cy="3744416"/>
            </a:xfrm>
            <a:prstGeom prst="roundRect">
              <a:avLst>
                <a:gd name="adj" fmla="val 634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1026" y="3499712"/>
              <a:ext cx="3426154" cy="2415560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810221" y="2981572"/>
              <a:ext cx="263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002060"/>
                  </a:solidFill>
                  <a:latin typeface="+mj-lt"/>
                </a:rPr>
                <a:t>White </a:t>
              </a:r>
              <a:r>
                <a:rPr lang="en-US" altLang="ja-JP" sz="3200" b="1" dirty="0">
                  <a:solidFill>
                    <a:srgbClr val="002060"/>
                  </a:solidFill>
                  <a:latin typeface="+mj-lt"/>
                </a:rPr>
                <a:t>P</a:t>
              </a:r>
              <a:r>
                <a:rPr kumimoji="1" lang="en-US" altLang="ja-JP" sz="3200" b="1" dirty="0" smtClean="0">
                  <a:solidFill>
                    <a:srgbClr val="002060"/>
                  </a:solidFill>
                  <a:latin typeface="+mj-lt"/>
                </a:rPr>
                <a:t>aper</a:t>
              </a:r>
              <a:r>
                <a:rPr kumimoji="1" lang="en-US" altLang="ja-JP" sz="2400" dirty="0" smtClean="0">
                  <a:solidFill>
                    <a:srgbClr val="002060"/>
                  </a:solidFill>
                  <a:latin typeface="+mj-lt"/>
                </a:rPr>
                <a:t> </a:t>
              </a:r>
              <a:endParaRPr kumimoji="1" lang="ja-JP" altLang="en-US" sz="24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164116" y="5915272"/>
              <a:ext cx="365997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2060"/>
                  </a:solidFill>
                </a:rPr>
                <a:t>Now available on</a:t>
              </a:r>
            </a:p>
            <a:p>
              <a:pPr algn="ctr"/>
              <a:r>
                <a:rPr lang="en-US" altLang="ja-JP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http</a:t>
              </a:r>
              <a:r>
                <a:rPr lang="en-US" altLang="ja-JP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://</a:t>
              </a:r>
              <a:r>
                <a:rPr lang="en-US" altLang="ja-JP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asrc.jaea.go.jp/soshiki/gr/hadron/jparc-hi/</a:t>
              </a:r>
              <a:endParaRPr lang="ja-JP" altLang="en-US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133348" y="-387424"/>
            <a:ext cx="4759132" cy="3950861"/>
            <a:chOff x="4133348" y="-387424"/>
            <a:chExt cx="4759132" cy="3950861"/>
          </a:xfrm>
        </p:grpSpPr>
        <p:sp>
          <p:nvSpPr>
            <p:cNvPr id="18" name="角丸四角形 17"/>
            <p:cNvSpPr/>
            <p:nvPr/>
          </p:nvSpPr>
          <p:spPr>
            <a:xfrm>
              <a:off x="4211960" y="-387424"/>
              <a:ext cx="4392488" cy="38164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2" descr="クリックすると新しいウィンドウで開きます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8" t="66593" r="21194"/>
            <a:stretch/>
          </p:blipFill>
          <p:spPr bwMode="auto">
            <a:xfrm>
              <a:off x="4133348" y="0"/>
              <a:ext cx="4759132" cy="356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5"/>
            <a:srcRect l="3684"/>
            <a:stretch/>
          </p:blipFill>
          <p:spPr>
            <a:xfrm>
              <a:off x="4743034" y="37106"/>
              <a:ext cx="654021" cy="632405"/>
            </a:xfrm>
            <a:prstGeom prst="roundRect">
              <a:avLst>
                <a:gd name="adj" fmla="val 19339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714337" y="632845"/>
              <a:ext cx="71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BES-II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6"/>
            <a:srcRect l="4936" r="16667"/>
            <a:stretch/>
          </p:blipFill>
          <p:spPr>
            <a:xfrm>
              <a:off x="5646571" y="37106"/>
              <a:ext cx="638722" cy="632405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669280" y="629564"/>
              <a:ext cx="59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FAIR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" t="-43358" b="-37726"/>
            <a:stretch/>
          </p:blipFill>
          <p:spPr>
            <a:xfrm>
              <a:off x="6536413" y="37106"/>
              <a:ext cx="667386" cy="632405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546139" y="629564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NICA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760575" y="37106"/>
            <a:ext cx="3409481" cy="1721300"/>
            <a:chOff x="4760575" y="37106"/>
            <a:chExt cx="3409481" cy="172130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8"/>
            <a:srcRect l="1975" t="-16624" r="3450" b="-14740"/>
            <a:stretch/>
          </p:blipFill>
          <p:spPr>
            <a:xfrm>
              <a:off x="7441976" y="37106"/>
              <a:ext cx="646131" cy="632405"/>
            </a:xfrm>
            <a:prstGeom prst="roundRect">
              <a:avLst>
                <a:gd name="adj" fmla="val 12490"/>
              </a:avLst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4760575" y="1112075"/>
              <a:ext cx="2579552" cy="646331"/>
            </a:xfrm>
            <a:prstGeom prst="rect">
              <a:avLst/>
            </a:prstGeom>
            <a:solidFill>
              <a:schemeClr val="accent3"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New </a:t>
              </a:r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Useful Application</a:t>
              </a:r>
            </a:p>
            <a:p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for your research!!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6N EL" panose="020B0200000000000000" pitchFamily="34" charset="-128"/>
                <a:ea typeface="小塚ゴシック Pr6N EL" panose="020B0200000000000000" pitchFamily="34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360026" y="631052"/>
              <a:ext cx="810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J-PARC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曲折矢印 29"/>
            <p:cNvSpPr/>
            <p:nvPr/>
          </p:nvSpPr>
          <p:spPr>
            <a:xfrm rot="5400000" flipH="1">
              <a:off x="7329189" y="947395"/>
              <a:ext cx="558762" cy="560343"/>
            </a:xfrm>
            <a:prstGeom prst="ben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46675" cy="584775"/>
          </a:xfrm>
        </p:spPr>
        <p:txBody>
          <a:bodyPr/>
          <a:lstStyle/>
          <a:p>
            <a:r>
              <a:rPr kumimoji="1" lang="en-US" altLang="ja-JP" dirty="0" smtClean="0"/>
              <a:t> Summary of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Part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2687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Efficiency correction of fluctuations is a nontrivial subject. The binomial model is a solution.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he new formulas will drastically reduce the numerical cost required for the efficiency corrections.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Efficiency correction with realistic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lang="en-US" altLang="ja-JP" sz="2400" dirty="0" smtClean="0"/>
              <a:t>-dependent efficiency can be carried out with the new formulas.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89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Summary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54200" r="26375" b="15351"/>
          <a:stretch/>
        </p:blipFill>
        <p:spPr>
          <a:xfrm>
            <a:off x="289984" y="980728"/>
            <a:ext cx="4176464" cy="2088232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2782986" y="394618"/>
            <a:ext cx="1760034" cy="1185453"/>
            <a:chOff x="2782986" y="394618"/>
            <a:chExt cx="1760034" cy="1185453"/>
          </a:xfrm>
        </p:grpSpPr>
        <p:sp>
          <p:nvSpPr>
            <p:cNvPr id="6" name="下矢印 5"/>
            <p:cNvSpPr/>
            <p:nvPr/>
          </p:nvSpPr>
          <p:spPr>
            <a:xfrm rot="1983763">
              <a:off x="3215476" y="601663"/>
              <a:ext cx="484632" cy="978408"/>
            </a:xfrm>
            <a:prstGeom prst="downArrow">
              <a:avLst>
                <a:gd name="adj1" fmla="val 50000"/>
                <a:gd name="adj2" fmla="val 7173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782986" y="394618"/>
              <a:ext cx="1760034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Critical Point</a:t>
              </a:r>
              <a:endParaRPr kumimoji="1" lang="ja-JP" altLang="en-US" sz="2400" dirty="0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6400" r="7475" b="15001"/>
          <a:stretch/>
        </p:blipFill>
        <p:spPr>
          <a:xfrm rot="5400000">
            <a:off x="4758677" y="2472399"/>
            <a:ext cx="4772863" cy="399778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9984" y="467324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lot of careful, steady and honest </a:t>
            </a:r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researche</a:t>
            </a:r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 are needed.</a:t>
            </a:r>
            <a:endParaRPr lang="en-US" altLang="ja-JP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下矢印 8"/>
          <p:cNvSpPr/>
          <p:nvPr/>
        </p:nvSpPr>
        <p:spPr>
          <a:xfrm rot="17522645">
            <a:off x="4484465" y="1593744"/>
            <a:ext cx="1061539" cy="2378971"/>
          </a:xfrm>
          <a:prstGeom prst="downArrow">
            <a:avLst>
              <a:gd name="adj1" fmla="val 50000"/>
              <a:gd name="adj2" fmla="val 79624"/>
            </a:avLst>
          </a:prstGeom>
          <a:solidFill>
            <a:schemeClr val="accent3">
              <a:alpha val="66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984" y="3209223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Still many </a:t>
            </a:r>
            <a:r>
              <a:rPr kumimoji="1" lang="en-US" altLang="ja-JP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many</a:t>
            </a:r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things to do</a:t>
            </a:r>
          </a:p>
          <a:p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 the search of the QCD CP</a:t>
            </a:r>
          </a:p>
          <a:p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using fluctuations.</a:t>
            </a:r>
            <a:endParaRPr kumimoji="1" lang="ja-JP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9984" y="5838363"/>
            <a:ext cx="399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But, </a:t>
            </a:r>
            <a:r>
              <a:rPr lang="en-US" altLang="ja-JP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hard efforts, </a:t>
            </a:r>
            <a:r>
              <a:rPr lang="en-US" altLang="ja-JP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gift from God will be delivered!</a:t>
            </a:r>
            <a:endParaRPr lang="ja-JP" altLang="en-US" sz="2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7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3200" dirty="0"/>
              <a:t>B</a:t>
            </a:r>
            <a:r>
              <a:rPr lang="en-US" altLang="ja-JP" sz="3200" dirty="0" smtClean="0"/>
              <a:t>et 50 PLN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3200" dirty="0" smtClean="0"/>
              <a:t>You get head coins of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7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Same expectation value</a:t>
            </a:r>
            <a:r>
              <a:rPr lang="en-US" altLang="ja-JP" sz="2800" dirty="0"/>
              <a:t>.</a:t>
            </a:r>
            <a:endParaRPr kumimoji="1" lang="en-US" altLang="ja-JP" sz="28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sp>
          <p:nvSpPr>
            <p:cNvPr id="7" name="角丸四角形 6"/>
            <p:cNvSpPr/>
            <p:nvPr/>
          </p:nvSpPr>
          <p:spPr>
            <a:xfrm>
              <a:off x="4582326" y="2896770"/>
              <a:ext cx="2869034" cy="22725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81141" y="3154158"/>
              <a:ext cx="2071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B. 2</a:t>
              </a:r>
              <a:r>
                <a:rPr kumimoji="1" lang="en-US" altLang="ja-JP" sz="2800" dirty="0" smtClean="0">
                  <a:solidFill>
                    <a:srgbClr val="0070C0"/>
                  </a:solidFill>
                </a:rPr>
                <a:t>0 x 5 PLN</a:t>
              </a:r>
              <a:endParaRPr kumimoji="1" lang="ja-JP" altLang="en-US" sz="2800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http://wbcc-online.com/auction/auct68wg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361" y="3757278"/>
              <a:ext cx="2145154" cy="106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グループ化 2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sp>
          <p:nvSpPr>
            <p:cNvPr id="8" name="角丸四角形 7"/>
            <p:cNvSpPr/>
            <p:nvPr/>
          </p:nvSpPr>
          <p:spPr>
            <a:xfrm>
              <a:off x="1187624" y="2896769"/>
              <a:ext cx="2869034" cy="22725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578970" y="3154158"/>
              <a:ext cx="2086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0000"/>
                  </a:solidFill>
                </a:rPr>
                <a:t>A. 5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0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x 2 PLN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http://wbcc-online.com/auction/auct82v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64" y="3802501"/>
              <a:ext cx="2145154" cy="107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50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3200" dirty="0"/>
              <a:t>B</a:t>
            </a:r>
            <a:r>
              <a:rPr lang="en-US" altLang="ja-JP" sz="3200" dirty="0" smtClean="0"/>
              <a:t>et 50 PLN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3200" dirty="0" smtClean="0"/>
              <a:t>You get head coins of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728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Same expectation value</a:t>
            </a:r>
            <a:r>
              <a:rPr lang="en-US" altLang="ja-JP" sz="2800" dirty="0" smtClean="0"/>
              <a:t>,</a:t>
            </a:r>
          </a:p>
          <a:p>
            <a:r>
              <a:rPr kumimoji="1" lang="en-US" altLang="ja-JP" sz="2800" dirty="0" smtClean="0"/>
              <a:t>but different fluctuation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sp>
          <p:nvSpPr>
            <p:cNvPr id="7" name="角丸四角形 6"/>
            <p:cNvSpPr/>
            <p:nvPr/>
          </p:nvSpPr>
          <p:spPr>
            <a:xfrm>
              <a:off x="4582326" y="2896770"/>
              <a:ext cx="2869034" cy="22725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81141" y="3154158"/>
              <a:ext cx="2071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B. 2</a:t>
              </a:r>
              <a:r>
                <a:rPr kumimoji="1" lang="en-US" altLang="ja-JP" sz="2800" dirty="0" smtClean="0">
                  <a:solidFill>
                    <a:srgbClr val="0070C0"/>
                  </a:solidFill>
                </a:rPr>
                <a:t>0 x 5 PLN</a:t>
              </a:r>
              <a:endParaRPr kumimoji="1" lang="ja-JP" altLang="en-US" sz="2800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http://wbcc-online.com/auction/auct68wg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361" y="3757278"/>
              <a:ext cx="2145154" cy="106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グループ化 2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sp>
          <p:nvSpPr>
            <p:cNvPr id="8" name="角丸四角形 7"/>
            <p:cNvSpPr/>
            <p:nvPr/>
          </p:nvSpPr>
          <p:spPr>
            <a:xfrm>
              <a:off x="1187624" y="2896769"/>
              <a:ext cx="2869034" cy="22725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578970" y="3154158"/>
              <a:ext cx="2086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0000"/>
                  </a:solidFill>
                </a:rPr>
                <a:t>A. 5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0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x 2 PLN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 descr="http://wbcc-online.com/auction/auct82v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64" y="3802501"/>
              <a:ext cx="2145154" cy="107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6156176" y="4036761"/>
            <a:ext cx="2869034" cy="2272559"/>
            <a:chOff x="6156176" y="4036761"/>
            <a:chExt cx="2869034" cy="2272559"/>
          </a:xfrm>
        </p:grpSpPr>
        <p:sp>
          <p:nvSpPr>
            <p:cNvPr id="14" name="角丸四角形 13"/>
            <p:cNvSpPr/>
            <p:nvPr/>
          </p:nvSpPr>
          <p:spPr>
            <a:xfrm>
              <a:off x="6156176" y="4036761"/>
              <a:ext cx="2869034" cy="2272559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466025" y="4178763"/>
              <a:ext cx="2249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altLang="ja-JP" sz="2800" dirty="0" smtClean="0">
                  <a:solidFill>
                    <a:schemeClr val="accent5">
                      <a:lumMod val="75000"/>
                    </a:schemeClr>
                  </a:solidFill>
                </a:rPr>
                <a:t>. </a:t>
              </a:r>
              <a:r>
                <a:rPr lang="en-US" altLang="ja-JP" sz="28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kumimoji="1" lang="en-US" altLang="ja-JP" sz="2800" dirty="0" smtClean="0">
                  <a:solidFill>
                    <a:schemeClr val="accent5">
                      <a:lumMod val="75000"/>
                    </a:schemeClr>
                  </a:solidFill>
                </a:rPr>
                <a:t> x 100 PLN</a:t>
              </a:r>
              <a:endParaRPr kumimoji="1" lang="ja-JP" alt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3" name="Picture 2" descr="https://samodzielni.files.wordpress.com/2011/06/pln1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939" y="4834562"/>
              <a:ext cx="2439507" cy="119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13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Slot Machine Analogy  </a:t>
            </a:r>
            <a:endParaRPr kumimoji="1" lang="ja-JP" alt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43609" y="1287771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5816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7403391" y="303092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171143" y="2531221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315159" y="3125287"/>
            <a:ext cx="144016" cy="19802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459175" y="2927265"/>
            <a:ext cx="144016" cy="39604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603191" y="2603229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747207" y="2531221"/>
            <a:ext cx="144017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891223" y="2315197"/>
            <a:ext cx="144016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035239" y="2171181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179255" y="2171181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6323271" y="2387205"/>
            <a:ext cx="144016" cy="93610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467287" y="2531221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611303" y="2603229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755319" y="2783249"/>
            <a:ext cx="144016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899335" y="3035277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043351" y="3132284"/>
            <a:ext cx="144016" cy="1910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427984" y="130272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P</a:t>
            </a:r>
            <a:r>
              <a:rPr lang="en-US" altLang="ja-JP" sz="3200" dirty="0">
                <a:solidFill>
                  <a:prstClr val="black"/>
                </a:solidFill>
                <a:latin typeface="Arial"/>
              </a:rPr>
              <a:t>   (</a:t>
            </a:r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200" dirty="0">
                <a:solidFill>
                  <a:prstClr val="black"/>
                </a:solidFill>
                <a:latin typeface="Arial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418612" y="585229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186364" y="5352598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30380" y="5784646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474397" y="5604626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618412" y="542460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762428" y="5352598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906445" y="5604626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50460" y="542460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194476" y="5676634"/>
            <a:ext cx="144016" cy="46805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338492" y="5910660"/>
            <a:ext cx="144016" cy="23402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6482508" y="5784646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626524" y="5964666"/>
            <a:ext cx="144016" cy="1800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909965" y="6045675"/>
            <a:ext cx="144016" cy="990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427985" y="4047744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P  </a:t>
            </a:r>
            <a:r>
              <a:rPr lang="en-US" altLang="ja-JP" sz="32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r>
              <a:rPr lang="en-US" altLang="ja-JP" sz="3200" dirty="0">
                <a:solidFill>
                  <a:prstClr val="black"/>
                </a:solidFill>
                <a:latin typeface="Arial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下矢印 82"/>
          <p:cNvSpPr/>
          <p:nvPr/>
        </p:nvSpPr>
        <p:spPr>
          <a:xfrm>
            <a:off x="1403648" y="3903728"/>
            <a:ext cx="1584176" cy="58477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52"/>
          <p:cNvSpPr/>
          <p:nvPr/>
        </p:nvSpPr>
        <p:spPr>
          <a:xfrm>
            <a:off x="6372201" y="805642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900258" y="68912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  <a:latin typeface="Arial"/>
              </a:rPr>
              <a:t>=     +</a:t>
            </a:r>
            <a:endParaRPr lang="ja-JP" altLang="en-US" sz="3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3916" y="772771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28012" y="772771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72803" y="4366493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11170" y="6145858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円/楕円 59"/>
          <p:cNvSpPr/>
          <p:nvPr/>
        </p:nvSpPr>
        <p:spPr>
          <a:xfrm>
            <a:off x="7777421" y="339025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786321" y="1645722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直線矢印コネクタ 91"/>
          <p:cNvCxnSpPr/>
          <p:nvPr/>
        </p:nvCxnSpPr>
        <p:spPr>
          <a:xfrm flipV="1">
            <a:off x="5171143" y="1955157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4955119" y="3323309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4" name="直線矢印コネクタ 93"/>
          <p:cNvCxnSpPr/>
          <p:nvPr/>
        </p:nvCxnSpPr>
        <p:spPr>
          <a:xfrm flipV="1">
            <a:off x="5186364" y="4776534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5" name="直線矢印コネクタ 94"/>
          <p:cNvCxnSpPr/>
          <p:nvPr/>
        </p:nvCxnSpPr>
        <p:spPr>
          <a:xfrm>
            <a:off x="4970340" y="6144686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162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251520" y="1628800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27029" y="292895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66989" y="1876652"/>
            <a:ext cx="144016" cy="13446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19"/>
          <p:cNvSpPr/>
          <p:nvPr/>
        </p:nvSpPr>
        <p:spPr>
          <a:xfrm>
            <a:off x="4901059" y="328828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94781" y="1853190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>
            <a:off x="2078757" y="3221342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2159288" y="1255386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Fixed # of coins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84818" y="293683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52570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96586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340602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484618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628634" y="2509138"/>
            <a:ext cx="144017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72650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16666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060682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204698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8714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492730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636746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780762" y="2509138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924778" y="2509139"/>
            <a:ext cx="144016" cy="72007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052570" y="1861066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>
          <a:xfrm>
            <a:off x="5836546" y="3229218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5671854" y="1285003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Constant probabilities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27029" y="566525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582813" y="5858634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26830" y="5665256"/>
            <a:ext cx="144015" cy="2923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70845" y="5381582"/>
            <a:ext cx="144017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014861" y="5101426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158877" y="4805518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302893" y="4805518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46909" y="5101426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590925" y="5381582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734941" y="5665257"/>
            <a:ext cx="144016" cy="29238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78957" y="5858635"/>
            <a:ext cx="144016" cy="99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2294781" y="4589494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078757" y="5957646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8284818" y="566525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Arial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052570" y="523756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196586" y="5101426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340602" y="5101426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484619" y="5029418"/>
            <a:ext cx="144015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628634" y="4957410"/>
            <a:ext cx="144017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772650" y="4957410"/>
            <a:ext cx="144016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916666" y="5029418"/>
            <a:ext cx="144016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060682" y="5101426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204698" y="5381582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348714" y="5529536"/>
            <a:ext cx="144016" cy="4281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492730" y="5669614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636746" y="5811450"/>
            <a:ext cx="144016" cy="14619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780762" y="5858634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V="1">
            <a:off x="6052570" y="4589494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>
          <a:xfrm>
            <a:off x="5836546" y="5957646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536" y="4741386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下矢印 58"/>
          <p:cNvSpPr/>
          <p:nvPr/>
        </p:nvSpPr>
        <p:spPr>
          <a:xfrm>
            <a:off x="2582814" y="3805282"/>
            <a:ext cx="1368152" cy="576064"/>
          </a:xfrm>
          <a:prstGeom prst="downArrow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下矢印 59"/>
          <p:cNvSpPr/>
          <p:nvPr/>
        </p:nvSpPr>
        <p:spPr>
          <a:xfrm>
            <a:off x="6527410" y="3805282"/>
            <a:ext cx="1368152" cy="576064"/>
          </a:xfrm>
          <a:prstGeom prst="downArrow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67408" y="595764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01059" y="595764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円/楕円 86"/>
          <p:cNvSpPr/>
          <p:nvPr/>
        </p:nvSpPr>
        <p:spPr>
          <a:xfrm>
            <a:off x="8674771" y="33012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/>
          <p:cNvSpPr/>
          <p:nvPr/>
        </p:nvSpPr>
        <p:spPr>
          <a:xfrm>
            <a:off x="1475656" y="2024799"/>
            <a:ext cx="5040562" cy="2100127"/>
          </a:xfrm>
          <a:custGeom>
            <a:avLst/>
            <a:gdLst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218" h="1312985">
                <a:moveTo>
                  <a:pt x="0" y="4689"/>
                </a:moveTo>
                <a:cubicBezTo>
                  <a:pt x="214838" y="209774"/>
                  <a:pt x="1288457" y="1313766"/>
                  <a:pt x="1645920" y="1312985"/>
                </a:cubicBezTo>
                <a:cubicBezTo>
                  <a:pt x="2003383" y="1312204"/>
                  <a:pt x="3066105" y="226058"/>
                  <a:pt x="3301218" y="0"/>
                </a:cubicBezTo>
              </a:path>
            </a:pathLst>
          </a:cu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547664" y="4652800"/>
            <a:ext cx="4968552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995938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1367937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H="1">
            <a:off x="1475656" y="1844824"/>
            <a:ext cx="5040561" cy="1493974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6">
                <a:moveTo>
                  <a:pt x="0" y="0"/>
                </a:moveTo>
                <a:cubicBezTo>
                  <a:pt x="318906" y="382364"/>
                  <a:pt x="892833" y="975227"/>
                  <a:pt x="1249635" y="977142"/>
                </a:cubicBezTo>
                <a:cubicBezTo>
                  <a:pt x="1602016" y="979057"/>
                  <a:pt x="2193626" y="331766"/>
                  <a:pt x="2485624" y="11492"/>
                </a:cubicBezTo>
              </a:path>
            </a:pathLst>
          </a:custGeom>
          <a:solidFill>
            <a:srgbClr val="0070C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H="1">
            <a:off x="1475655" y="1496925"/>
            <a:ext cx="5040561" cy="1094548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7">
                <a:moveTo>
                  <a:pt x="0" y="0"/>
                </a:moveTo>
                <a:cubicBezTo>
                  <a:pt x="425003" y="505496"/>
                  <a:pt x="835364" y="975227"/>
                  <a:pt x="1249635" y="977142"/>
                </a:cubicBezTo>
                <a:cubicBezTo>
                  <a:pt x="1663906" y="979057"/>
                  <a:pt x="2047742" y="478351"/>
                  <a:pt x="2485624" y="1149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5654" y="1412776"/>
            <a:ext cx="51482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3995937" y="1556792"/>
            <a:ext cx="1" cy="3888432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図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673" y="1340768"/>
            <a:ext cx="7366155" cy="568863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4" y="1826190"/>
            <a:ext cx="176869" cy="367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sp>
        <p:nvSpPr>
          <p:cNvPr id="4" name="二等辺三角形 3"/>
          <p:cNvSpPr/>
          <p:nvPr/>
        </p:nvSpPr>
        <p:spPr>
          <a:xfrm flipV="1">
            <a:off x="1204558" y="1530271"/>
            <a:ext cx="1872208" cy="4338534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04558" y="954207"/>
            <a:ext cx="18722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9" y="1615618"/>
            <a:ext cx="480113" cy="3480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92087" y="102593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888238">
            <a:off x="298812" y="369351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822590">
            <a:off x="118878" y="290481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093" y="21172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continues to change until kinetic </a:t>
            </a:r>
            <a:r>
              <a:rPr kumimoji="1" lang="en-US" altLang="ja-JP" sz="2400" dirty="0" err="1" smtClean="0"/>
              <a:t>freezeout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due to diffusion.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093296"/>
            <a:ext cx="244358" cy="26064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2116616" y="2543188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1914523" y="2543188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223419" y="254914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574279" y="2456916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1372186" y="245691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1187624" y="2456916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 flipH="1">
            <a:off x="2722441" y="2456916"/>
            <a:ext cx="386655" cy="439076"/>
            <a:chOff x="6283144" y="3429000"/>
            <a:chExt cx="386655" cy="439076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 flipV="1">
            <a:off x="2331925" y="4953744"/>
            <a:ext cx="120070" cy="41947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2223419" y="4941168"/>
            <a:ext cx="108506" cy="43204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2361730" y="4544440"/>
            <a:ext cx="131143" cy="23277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456828" y="4819892"/>
            <a:ext cx="103673" cy="13385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2209330" y="4754474"/>
            <a:ext cx="154699" cy="20943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2560501" y="4563702"/>
            <a:ext cx="73453" cy="25632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585227" y="3947729"/>
            <a:ext cx="137214" cy="342255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2331925" y="4035856"/>
            <a:ext cx="15979" cy="23876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585227" y="4258504"/>
            <a:ext cx="60047" cy="305199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2329400" y="4258504"/>
            <a:ext cx="152154" cy="296066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2721547" y="3636954"/>
            <a:ext cx="94481" cy="3037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339296" y="3662414"/>
            <a:ext cx="22434" cy="366818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2665840" y="3382182"/>
            <a:ext cx="167007" cy="284383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149446" y="3401756"/>
            <a:ext cx="204790" cy="27571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674306" y="2990499"/>
            <a:ext cx="94481" cy="38420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2140662" y="3049995"/>
            <a:ext cx="0" cy="3611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757997" y="396999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changes due to a conversion </a:t>
            </a:r>
            <a:r>
              <a:rPr lang="en-US" altLang="ja-JP" sz="2400" dirty="0" smtClean="0">
                <a:sym typeface="Wingdings" panose="05000000000000000000" pitchFamily="2" charset="2"/>
              </a:rPr>
              <a:t>y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kinetic </a:t>
            </a:r>
            <a:r>
              <a:rPr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00192" y="5229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Blurring”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5660" y="1375621"/>
            <a:ext cx="25987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Particle #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 rot="19858899">
            <a:off x="3378621" y="1963058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freezeout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19029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Future Studies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Experimental side: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419" y="1556792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BES for SPS- to </a:t>
            </a:r>
            <a:r>
              <a:rPr kumimoji="1" lang="en-US" altLang="ja-JP" sz="2400" dirty="0" smtClean="0"/>
              <a:t>LHC-energies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992" y="2996952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Theoretical side</a:t>
            </a:r>
            <a:r>
              <a:rPr kumimoji="1" lang="en-US" altLang="ja-JP" sz="3200" dirty="0" smtClean="0"/>
              <a:t>: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645024"/>
            <a:ext cx="7452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 in dynamical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description of non-equilibrium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accurate measurements on the lattice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148481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Both sides: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733256"/>
            <a:ext cx="740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Compare theory and experiment carefully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Let’s accelerate our understanding on fluctuations!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Fluctuations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6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4211960" y="-387424"/>
            <a:ext cx="4392488" cy="3816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t="66593" r="21194"/>
          <a:stretch/>
        </p:blipFill>
        <p:spPr bwMode="auto">
          <a:xfrm>
            <a:off x="4133348" y="0"/>
            <a:ext cx="4759132" cy="35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3684"/>
          <a:stretch/>
        </p:blipFill>
        <p:spPr>
          <a:xfrm>
            <a:off x="4743034" y="37106"/>
            <a:ext cx="654021" cy="632405"/>
          </a:xfrm>
          <a:prstGeom prst="roundRect">
            <a:avLst>
              <a:gd name="adj" fmla="val 1933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4714337" y="632845"/>
            <a:ext cx="71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BES-II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4936" r="16667"/>
          <a:stretch/>
        </p:blipFill>
        <p:spPr>
          <a:xfrm>
            <a:off x="5646571" y="37106"/>
            <a:ext cx="638722" cy="63240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5669280" y="629564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" t="-43358" b="-37726"/>
          <a:stretch/>
        </p:blipFill>
        <p:spPr>
          <a:xfrm>
            <a:off x="6536413" y="37106"/>
            <a:ext cx="667386" cy="63240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6546139" y="62956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760575" y="37106"/>
            <a:ext cx="3409481" cy="1721300"/>
            <a:chOff x="4760575" y="37106"/>
            <a:chExt cx="3409481" cy="172130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6"/>
            <a:srcRect l="1975" t="-16624" r="3450" b="-14740"/>
            <a:stretch/>
          </p:blipFill>
          <p:spPr>
            <a:xfrm>
              <a:off x="7441976" y="37106"/>
              <a:ext cx="646131" cy="632405"/>
            </a:xfrm>
            <a:prstGeom prst="roundRect">
              <a:avLst>
                <a:gd name="adj" fmla="val 12490"/>
              </a:avLst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0575" y="1112075"/>
              <a:ext cx="2579552" cy="646331"/>
            </a:xfrm>
            <a:prstGeom prst="rect">
              <a:avLst/>
            </a:prstGeom>
            <a:solidFill>
              <a:schemeClr val="accent3"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New </a:t>
              </a:r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Useful Application</a:t>
              </a:r>
            </a:p>
            <a:p>
              <a:r>
                <a:rPr kumimoji="1"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塚ゴシック Pr6N EL" panose="020B0200000000000000" pitchFamily="34" charset="-128"/>
                  <a:ea typeface="小塚ゴシック Pr6N EL" panose="020B0200000000000000" pitchFamily="34" charset="-128"/>
                </a:rPr>
                <a:t>for your research!!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6N EL" panose="020B0200000000000000" pitchFamily="34" charset="-128"/>
                <a:ea typeface="小塚ゴシック Pr6N EL" panose="020B0200000000000000" pitchFamily="34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360026" y="631052"/>
              <a:ext cx="810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J-PARC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曲折矢印 13"/>
            <p:cNvSpPr/>
            <p:nvPr/>
          </p:nvSpPr>
          <p:spPr>
            <a:xfrm rot="5400000" flipH="1">
              <a:off x="7329189" y="947395"/>
              <a:ext cx="558762" cy="560343"/>
            </a:xfrm>
            <a:prstGeom prst="ben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Fluctuations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P(N)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  <a:latin typeface="Gill Sans MT"/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  <a:latin typeface="Gill Sans M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N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N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Observables are fluctuating even in an equilibrated medium.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6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Fluctuations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P(N)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  <a:latin typeface="Gill Sans MT"/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  <a:latin typeface="Gill Sans M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N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ill Sans MT"/>
              </a:rPr>
              <a:t>N</a:t>
            </a:r>
            <a:endParaRPr lang="ja-JP" altLang="en-US" sz="2400" dirty="0">
              <a:solidFill>
                <a:srgbClr val="FF0000"/>
              </a:solidFill>
              <a:latin typeface="Gill Sans MT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Observables are fluctuating even in an equilibrated medium.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28" name="左中かっこ 27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940152" y="4733132"/>
            <a:ext cx="3421710" cy="1101749"/>
            <a:chOff x="5940152" y="4733132"/>
            <a:chExt cx="3421710" cy="1101749"/>
          </a:xfrm>
        </p:grpSpPr>
        <p:sp>
          <p:nvSpPr>
            <p:cNvPr id="30" name="下矢印 29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899328" y="4733132"/>
              <a:ext cx="246253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</a:t>
              </a:r>
              <a:r>
                <a:rPr kumimoji="1" lang="en-US" altLang="ja-JP" sz="240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Gaussianity</a:t>
              </a:r>
              <a:endParaRPr kumimoji="1" lang="ja-JP" alt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55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660232" y="5621880"/>
            <a:ext cx="864096" cy="782770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18" y="6021288"/>
            <a:ext cx="2927506" cy="4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  <a:latin typeface="Arial"/>
              </a:rPr>
              <a:t>V</a:t>
            </a:r>
            <a:endParaRPr lang="ja-JP" altLang="en-US" sz="2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左右矢印 104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5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15639</TotalTime>
  <Words>1870</Words>
  <Application>Microsoft Office PowerPoint</Application>
  <PresentationFormat>画面に合わせる (4:3)</PresentationFormat>
  <Paragraphs>468</Paragraphs>
  <Slides>50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50</vt:i4>
      </vt:variant>
    </vt:vector>
  </HeadingPairs>
  <TitlesOfParts>
    <vt:vector size="63" baseType="lpstr">
      <vt:lpstr>ＭＳ Ｐゴシック</vt:lpstr>
      <vt:lpstr>小塚ゴシック Pr6N EL</vt:lpstr>
      <vt:lpstr>Andalus</vt:lpstr>
      <vt:lpstr>Arial</vt:lpstr>
      <vt:lpstr>Arial Narrow</vt:lpstr>
      <vt:lpstr>Calibri</vt:lpstr>
      <vt:lpstr>Cambria Math</vt:lpstr>
      <vt:lpstr>Gill Sans MT</vt:lpstr>
      <vt:lpstr>Symbol</vt:lpstr>
      <vt:lpstr>Times New Roman</vt:lpstr>
      <vt:lpstr>Wingdings</vt:lpstr>
      <vt:lpstr>Office テーマ</vt:lpstr>
      <vt:lpstr>1_標準デザイン</vt:lpstr>
      <vt:lpstr>Understanding Experimentally-Observed Fluctuations</vt:lpstr>
      <vt:lpstr> J-PARC Heavy-Ion Program  </vt:lpstr>
      <vt:lpstr> J-PARC Heavy-Ion Program  </vt:lpstr>
      <vt:lpstr> J-PARC Heavy-Ion Program  </vt:lpstr>
      <vt:lpstr>Fluctuations</vt:lpstr>
      <vt:lpstr>Thermal Fluctuations</vt:lpstr>
      <vt:lpstr>Thermal Fluctuations</vt:lpstr>
      <vt:lpstr> Event-by-Event Analysis @ HIC  </vt:lpstr>
      <vt:lpstr> Event-by-Event Analysis @ HIC  </vt:lpstr>
      <vt:lpstr>A Review Article</vt:lpstr>
      <vt:lpstr>PowerPoint プレゼンテーション</vt:lpstr>
      <vt:lpstr>Two Problems</vt:lpstr>
      <vt:lpstr> Fluctuations: Theory vs Experiment  </vt:lpstr>
      <vt:lpstr> Connecting Phase Spaces  </vt:lpstr>
      <vt:lpstr> Thermal Blurring  </vt:lpstr>
      <vt:lpstr> Thermal distribution in y space  </vt:lpstr>
      <vt:lpstr> Thermal distribution in y space  </vt:lpstr>
      <vt:lpstr> Initial Condition  </vt:lpstr>
      <vt:lpstr> Dh Dependence  </vt:lpstr>
      <vt:lpstr> Centrality Dependence  </vt:lpstr>
      <vt:lpstr> Centrality Dependence @ ALICE  </vt:lpstr>
      <vt:lpstr> Diffusion Before Kinetic F.O.  </vt:lpstr>
      <vt:lpstr> Diffusion Before Kinetic F.O.  </vt:lpstr>
      <vt:lpstr> Dh Dependence: 4th order  </vt:lpstr>
      <vt:lpstr> Dh Dependence: 4th order  </vt:lpstr>
      <vt:lpstr> 4th order : w/ Critical Fluctuation  </vt:lpstr>
      <vt:lpstr> Dh Dependence: 3rd order  </vt:lpstr>
      <vt:lpstr> Dh Dependence @ STAR  </vt:lpstr>
      <vt:lpstr> Very Low Energy Collisions  </vt:lpstr>
      <vt:lpstr> Summary of 1st Part  </vt:lpstr>
      <vt:lpstr>Two Problems</vt:lpstr>
      <vt:lpstr> Efficiency  </vt:lpstr>
      <vt:lpstr> The Binomial Model  </vt:lpstr>
      <vt:lpstr>PowerPoint プレゼンテーション</vt:lpstr>
      <vt:lpstr> Summing up Multiple Variables  </vt:lpstr>
      <vt:lpstr> Efficiency Correction with Factorial Moments  </vt:lpstr>
      <vt:lpstr> New Formulas for Efficiency Correction  </vt:lpstr>
      <vt:lpstr> Derivation  </vt:lpstr>
      <vt:lpstr> Proton v.s. Baryon Number Cumulants  </vt:lpstr>
      <vt:lpstr> Summary of 2nd Part  </vt:lpstr>
      <vt:lpstr> Summary  </vt:lpstr>
      <vt:lpstr>A Coin Game</vt:lpstr>
      <vt:lpstr>A Coin Game</vt:lpstr>
      <vt:lpstr> Baryons in Hadronic Phase  </vt:lpstr>
      <vt:lpstr> Slot Machine Analogy  </vt:lpstr>
      <vt:lpstr> Extreme Examples  </vt:lpstr>
      <vt:lpstr> Time Evolution of Fluctuations  </vt:lpstr>
      <vt:lpstr> Time Evolution of Fluctuations  </vt:lpstr>
      <vt:lpstr> Future Studies 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1068</cp:revision>
  <dcterms:created xsi:type="dcterms:W3CDTF">2011-06-07T09:50:32Z</dcterms:created>
  <dcterms:modified xsi:type="dcterms:W3CDTF">2016-06-02T08:25:44Z</dcterms:modified>
</cp:coreProperties>
</file>