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</p:sldIdLst>
  <p:sldSz cx="9601200" cy="12801600" type="A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202020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614" y="-40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00150" y="2095078"/>
            <a:ext cx="7200900" cy="4456853"/>
          </a:xfrm>
        </p:spPr>
        <p:txBody>
          <a:bodyPr anchor="b"/>
          <a:lstStyle>
            <a:lvl1pPr algn="ctr">
              <a:defRPr sz="11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4480"/>
            </a:lvl1pPr>
            <a:lvl2pPr marL="853455" indent="0" algn="ctr">
              <a:buNone/>
              <a:defRPr sz="3733"/>
            </a:lvl2pPr>
            <a:lvl3pPr marL="1706910" indent="0" algn="ctr">
              <a:buNone/>
              <a:defRPr sz="3360"/>
            </a:lvl3pPr>
            <a:lvl4pPr marL="2560366" indent="0" algn="ctr">
              <a:buNone/>
              <a:defRPr sz="2987"/>
            </a:lvl4pPr>
            <a:lvl5pPr marL="3413821" indent="0" algn="ctr">
              <a:buNone/>
              <a:defRPr sz="2987"/>
            </a:lvl5pPr>
            <a:lvl6pPr marL="4267276" indent="0" algn="ctr">
              <a:buNone/>
              <a:defRPr sz="2987"/>
            </a:lvl6pPr>
            <a:lvl7pPr marL="5120731" indent="0" algn="ctr">
              <a:buNone/>
              <a:defRPr sz="2987"/>
            </a:lvl7pPr>
            <a:lvl8pPr marL="5974187" indent="0" algn="ctr">
              <a:buNone/>
              <a:defRPr sz="2987"/>
            </a:lvl8pPr>
            <a:lvl9pPr marL="6827642" indent="0" algn="ctr">
              <a:buNone/>
              <a:defRPr sz="2987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FD60-317B-4E6B-99D6-FE05239681B9}" type="datetimeFigureOut">
              <a:rPr kumimoji="1" lang="ja-JP" altLang="en-US" smtClean="0"/>
              <a:t>2016/8/20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1B21-10B7-40EE-BB72-491CB507A5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8318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FD60-317B-4E6B-99D6-FE05239681B9}" type="datetimeFigureOut">
              <a:rPr kumimoji="1" lang="ja-JP" altLang="en-US" smtClean="0"/>
              <a:t>2016/8/20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1B21-10B7-40EE-BB72-491CB507A5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6936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FD60-317B-4E6B-99D6-FE05239681B9}" type="datetimeFigureOut">
              <a:rPr kumimoji="1" lang="ja-JP" altLang="en-US" smtClean="0"/>
              <a:t>2016/8/20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1B21-10B7-40EE-BB72-491CB507A5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546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FD60-317B-4E6B-99D6-FE05239681B9}" type="datetimeFigureOut">
              <a:rPr kumimoji="1" lang="ja-JP" altLang="en-US" smtClean="0"/>
              <a:t>2016/8/20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1B21-10B7-40EE-BB72-491CB507A5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4479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5082" y="3191512"/>
            <a:ext cx="8281035" cy="5325109"/>
          </a:xfrm>
        </p:spPr>
        <p:txBody>
          <a:bodyPr anchor="b"/>
          <a:lstStyle>
            <a:lvl1pPr>
              <a:defRPr sz="11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55082" y="8566999"/>
            <a:ext cx="8281035" cy="2800349"/>
          </a:xfrm>
        </p:spPr>
        <p:txBody>
          <a:bodyPr/>
          <a:lstStyle>
            <a:lvl1pPr marL="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1pPr>
            <a:lvl2pPr marL="853455" indent="0">
              <a:buNone/>
              <a:defRPr sz="3733">
                <a:solidFill>
                  <a:schemeClr val="tx1">
                    <a:tint val="75000"/>
                  </a:schemeClr>
                </a:solidFill>
              </a:defRPr>
            </a:lvl2pPr>
            <a:lvl3pPr marL="170691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3pPr>
            <a:lvl4pPr marL="2560366" indent="0">
              <a:buNone/>
              <a:defRPr sz="2987">
                <a:solidFill>
                  <a:schemeClr val="tx1">
                    <a:tint val="75000"/>
                  </a:schemeClr>
                </a:solidFill>
              </a:defRPr>
            </a:lvl4pPr>
            <a:lvl5pPr marL="3413821" indent="0">
              <a:buNone/>
              <a:defRPr sz="2987">
                <a:solidFill>
                  <a:schemeClr val="tx1">
                    <a:tint val="75000"/>
                  </a:schemeClr>
                </a:solidFill>
              </a:defRPr>
            </a:lvl5pPr>
            <a:lvl6pPr marL="4267276" indent="0">
              <a:buNone/>
              <a:defRPr sz="2987">
                <a:solidFill>
                  <a:schemeClr val="tx1">
                    <a:tint val="75000"/>
                  </a:schemeClr>
                </a:solidFill>
              </a:defRPr>
            </a:lvl6pPr>
            <a:lvl7pPr marL="5120731" indent="0">
              <a:buNone/>
              <a:defRPr sz="2987">
                <a:solidFill>
                  <a:schemeClr val="tx1">
                    <a:tint val="75000"/>
                  </a:schemeClr>
                </a:solidFill>
              </a:defRPr>
            </a:lvl7pPr>
            <a:lvl8pPr marL="5974187" indent="0">
              <a:buNone/>
              <a:defRPr sz="2987">
                <a:solidFill>
                  <a:schemeClr val="tx1">
                    <a:tint val="75000"/>
                  </a:schemeClr>
                </a:solidFill>
              </a:defRPr>
            </a:lvl8pPr>
            <a:lvl9pPr marL="6827642" indent="0">
              <a:buNone/>
              <a:defRPr sz="29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FD60-317B-4E6B-99D6-FE05239681B9}" type="datetimeFigureOut">
              <a:rPr kumimoji="1" lang="ja-JP" altLang="en-US" smtClean="0"/>
              <a:t>2016/8/20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1B21-10B7-40EE-BB72-491CB507A5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7222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FD60-317B-4E6B-99D6-FE05239681B9}" type="datetimeFigureOut">
              <a:rPr kumimoji="1" lang="ja-JP" altLang="en-US" smtClean="0"/>
              <a:t>2016/8/20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1B21-10B7-40EE-BB72-491CB507A5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3059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1333" y="681568"/>
            <a:ext cx="8281035" cy="2474384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4480" b="1"/>
            </a:lvl1pPr>
            <a:lvl2pPr marL="853455" indent="0">
              <a:buNone/>
              <a:defRPr sz="3733" b="1"/>
            </a:lvl2pPr>
            <a:lvl3pPr marL="1706910" indent="0">
              <a:buNone/>
              <a:defRPr sz="3360" b="1"/>
            </a:lvl3pPr>
            <a:lvl4pPr marL="2560366" indent="0">
              <a:buNone/>
              <a:defRPr sz="2987" b="1"/>
            </a:lvl4pPr>
            <a:lvl5pPr marL="3413821" indent="0">
              <a:buNone/>
              <a:defRPr sz="2987" b="1"/>
            </a:lvl5pPr>
            <a:lvl6pPr marL="4267276" indent="0">
              <a:buNone/>
              <a:defRPr sz="2987" b="1"/>
            </a:lvl6pPr>
            <a:lvl7pPr marL="5120731" indent="0">
              <a:buNone/>
              <a:defRPr sz="2987" b="1"/>
            </a:lvl7pPr>
            <a:lvl8pPr marL="5974187" indent="0">
              <a:buNone/>
              <a:defRPr sz="2987" b="1"/>
            </a:lvl8pPr>
            <a:lvl9pPr marL="6827642" indent="0">
              <a:buNone/>
              <a:defRPr sz="2987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860607" y="3138171"/>
            <a:ext cx="4081761" cy="1537969"/>
          </a:xfrm>
        </p:spPr>
        <p:txBody>
          <a:bodyPr anchor="b"/>
          <a:lstStyle>
            <a:lvl1pPr marL="0" indent="0">
              <a:buNone/>
              <a:defRPr sz="4480" b="1"/>
            </a:lvl1pPr>
            <a:lvl2pPr marL="853455" indent="0">
              <a:buNone/>
              <a:defRPr sz="3733" b="1"/>
            </a:lvl2pPr>
            <a:lvl3pPr marL="1706910" indent="0">
              <a:buNone/>
              <a:defRPr sz="3360" b="1"/>
            </a:lvl3pPr>
            <a:lvl4pPr marL="2560366" indent="0">
              <a:buNone/>
              <a:defRPr sz="2987" b="1"/>
            </a:lvl4pPr>
            <a:lvl5pPr marL="3413821" indent="0">
              <a:buNone/>
              <a:defRPr sz="2987" b="1"/>
            </a:lvl5pPr>
            <a:lvl6pPr marL="4267276" indent="0">
              <a:buNone/>
              <a:defRPr sz="2987" b="1"/>
            </a:lvl6pPr>
            <a:lvl7pPr marL="5120731" indent="0">
              <a:buNone/>
              <a:defRPr sz="2987" b="1"/>
            </a:lvl7pPr>
            <a:lvl8pPr marL="5974187" indent="0">
              <a:buNone/>
              <a:defRPr sz="2987" b="1"/>
            </a:lvl8pPr>
            <a:lvl9pPr marL="6827642" indent="0">
              <a:buNone/>
              <a:defRPr sz="2987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860607" y="4676140"/>
            <a:ext cx="4081761" cy="687789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FD60-317B-4E6B-99D6-FE05239681B9}" type="datetimeFigureOut">
              <a:rPr kumimoji="1" lang="ja-JP" altLang="en-US" smtClean="0"/>
              <a:t>2016/8/20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1B21-10B7-40EE-BB72-491CB507A5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20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FD60-317B-4E6B-99D6-FE05239681B9}" type="datetimeFigureOut">
              <a:rPr kumimoji="1" lang="ja-JP" altLang="en-US" smtClean="0"/>
              <a:t>2016/8/20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1B21-10B7-40EE-BB72-491CB507A5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0794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FD60-317B-4E6B-99D6-FE05239681B9}" type="datetimeFigureOut">
              <a:rPr kumimoji="1" lang="ja-JP" altLang="en-US" smtClean="0"/>
              <a:t>2016/8/20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1B21-10B7-40EE-BB72-491CB507A5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8230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5973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81760" y="1843194"/>
            <a:ext cx="4860608" cy="9097433"/>
          </a:xfrm>
        </p:spPr>
        <p:txBody>
          <a:bodyPr/>
          <a:lstStyle>
            <a:lvl1pPr>
              <a:defRPr sz="5973"/>
            </a:lvl1pPr>
            <a:lvl2pPr>
              <a:defRPr sz="5227"/>
            </a:lvl2pPr>
            <a:lvl3pPr>
              <a:defRPr sz="4480"/>
            </a:lvl3pPr>
            <a:lvl4pPr>
              <a:defRPr sz="3733"/>
            </a:lvl4pPr>
            <a:lvl5pPr>
              <a:defRPr sz="3733"/>
            </a:lvl5pPr>
            <a:lvl6pPr>
              <a:defRPr sz="3733"/>
            </a:lvl6pPr>
            <a:lvl7pPr>
              <a:defRPr sz="3733"/>
            </a:lvl7pPr>
            <a:lvl8pPr>
              <a:defRPr sz="3733"/>
            </a:lvl8pPr>
            <a:lvl9pPr>
              <a:defRPr sz="3733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2987"/>
            </a:lvl1pPr>
            <a:lvl2pPr marL="853455" indent="0">
              <a:buNone/>
              <a:defRPr sz="2613"/>
            </a:lvl2pPr>
            <a:lvl3pPr marL="1706910" indent="0">
              <a:buNone/>
              <a:defRPr sz="2240"/>
            </a:lvl3pPr>
            <a:lvl4pPr marL="2560366" indent="0">
              <a:buNone/>
              <a:defRPr sz="1867"/>
            </a:lvl4pPr>
            <a:lvl5pPr marL="3413821" indent="0">
              <a:buNone/>
              <a:defRPr sz="1867"/>
            </a:lvl5pPr>
            <a:lvl6pPr marL="4267276" indent="0">
              <a:buNone/>
              <a:defRPr sz="1867"/>
            </a:lvl6pPr>
            <a:lvl7pPr marL="5120731" indent="0">
              <a:buNone/>
              <a:defRPr sz="1867"/>
            </a:lvl7pPr>
            <a:lvl8pPr marL="5974187" indent="0">
              <a:buNone/>
              <a:defRPr sz="1867"/>
            </a:lvl8pPr>
            <a:lvl9pPr marL="6827642" indent="0">
              <a:buNone/>
              <a:defRPr sz="1867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FD60-317B-4E6B-99D6-FE05239681B9}" type="datetimeFigureOut">
              <a:rPr kumimoji="1" lang="ja-JP" altLang="en-US" smtClean="0"/>
              <a:t>2016/8/20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1B21-10B7-40EE-BB72-491CB507A5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5735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5973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081760" y="1843194"/>
            <a:ext cx="4860608" cy="9097433"/>
          </a:xfrm>
        </p:spPr>
        <p:txBody>
          <a:bodyPr/>
          <a:lstStyle>
            <a:lvl1pPr marL="0" indent="0">
              <a:buNone/>
              <a:defRPr sz="5973"/>
            </a:lvl1pPr>
            <a:lvl2pPr marL="853455" indent="0">
              <a:buNone/>
              <a:defRPr sz="5227"/>
            </a:lvl2pPr>
            <a:lvl3pPr marL="1706910" indent="0">
              <a:buNone/>
              <a:defRPr sz="4480"/>
            </a:lvl3pPr>
            <a:lvl4pPr marL="2560366" indent="0">
              <a:buNone/>
              <a:defRPr sz="3733"/>
            </a:lvl4pPr>
            <a:lvl5pPr marL="3413821" indent="0">
              <a:buNone/>
              <a:defRPr sz="3733"/>
            </a:lvl5pPr>
            <a:lvl6pPr marL="4267276" indent="0">
              <a:buNone/>
              <a:defRPr sz="3733"/>
            </a:lvl6pPr>
            <a:lvl7pPr marL="5120731" indent="0">
              <a:buNone/>
              <a:defRPr sz="3733"/>
            </a:lvl7pPr>
            <a:lvl8pPr marL="5974187" indent="0">
              <a:buNone/>
              <a:defRPr sz="3733"/>
            </a:lvl8pPr>
            <a:lvl9pPr marL="6827642" indent="0">
              <a:buNone/>
              <a:defRPr sz="3733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2987"/>
            </a:lvl1pPr>
            <a:lvl2pPr marL="853455" indent="0">
              <a:buNone/>
              <a:defRPr sz="2613"/>
            </a:lvl2pPr>
            <a:lvl3pPr marL="1706910" indent="0">
              <a:buNone/>
              <a:defRPr sz="2240"/>
            </a:lvl3pPr>
            <a:lvl4pPr marL="2560366" indent="0">
              <a:buNone/>
              <a:defRPr sz="1867"/>
            </a:lvl4pPr>
            <a:lvl5pPr marL="3413821" indent="0">
              <a:buNone/>
              <a:defRPr sz="1867"/>
            </a:lvl5pPr>
            <a:lvl6pPr marL="4267276" indent="0">
              <a:buNone/>
              <a:defRPr sz="1867"/>
            </a:lvl6pPr>
            <a:lvl7pPr marL="5120731" indent="0">
              <a:buNone/>
              <a:defRPr sz="1867"/>
            </a:lvl7pPr>
            <a:lvl8pPr marL="5974187" indent="0">
              <a:buNone/>
              <a:defRPr sz="1867"/>
            </a:lvl8pPr>
            <a:lvl9pPr marL="6827642" indent="0">
              <a:buNone/>
              <a:defRPr sz="1867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FD60-317B-4E6B-99D6-FE05239681B9}" type="datetimeFigureOut">
              <a:rPr kumimoji="1" lang="ja-JP" altLang="en-US" smtClean="0"/>
              <a:t>2016/8/20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1B21-10B7-40EE-BB72-491CB507A5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607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60083" y="681568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1FD60-317B-4E6B-99D6-FE05239681B9}" type="datetimeFigureOut">
              <a:rPr kumimoji="1" lang="ja-JP" altLang="en-US" smtClean="0"/>
              <a:t>2016/8/20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11B21-10B7-40EE-BB72-491CB507A5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3344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706910" rtl="0" eaLnBrk="1" latinLnBrk="0" hangingPunct="1">
        <a:lnSpc>
          <a:spcPct val="90000"/>
        </a:lnSpc>
        <a:spcBef>
          <a:spcPct val="0"/>
        </a:spcBef>
        <a:buNone/>
        <a:defRPr kumimoji="1" sz="82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6728" indent="-426728" algn="l" defTabSz="1706910" rtl="0" eaLnBrk="1" latinLnBrk="0" hangingPunct="1">
        <a:lnSpc>
          <a:spcPct val="90000"/>
        </a:lnSpc>
        <a:spcBef>
          <a:spcPts val="1867"/>
        </a:spcBef>
        <a:buFont typeface="Arial" panose="020B0604020202020204" pitchFamily="34" charset="0"/>
        <a:buChar char="•"/>
        <a:defRPr kumimoji="1" sz="5227" kern="1200">
          <a:solidFill>
            <a:schemeClr val="tx1"/>
          </a:solidFill>
          <a:latin typeface="+mn-lt"/>
          <a:ea typeface="+mn-ea"/>
          <a:cs typeface="+mn-cs"/>
        </a:defRPr>
      </a:lvl1pPr>
      <a:lvl2pPr marL="1280183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kumimoji="1" sz="4480" kern="1200">
          <a:solidFill>
            <a:schemeClr val="tx1"/>
          </a:solidFill>
          <a:latin typeface="+mn-lt"/>
          <a:ea typeface="+mn-ea"/>
          <a:cs typeface="+mn-cs"/>
        </a:defRPr>
      </a:lvl2pPr>
      <a:lvl3pPr marL="2133638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3pPr>
      <a:lvl4pPr marL="2987093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4pPr>
      <a:lvl5pPr marL="3840549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5pPr>
      <a:lvl6pPr marL="4694004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6pPr>
      <a:lvl7pPr marL="5547459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7pPr>
      <a:lvl8pPr marL="6400914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8pPr>
      <a:lvl9pPr marL="7254370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706910" rtl="0" eaLnBrk="1" latinLnBrk="0" hangingPunct="1"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53455" algn="l" defTabSz="1706910" rtl="0" eaLnBrk="1" latinLnBrk="0" hangingPunct="1"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706910" algn="l" defTabSz="1706910" rtl="0" eaLnBrk="1" latinLnBrk="0" hangingPunct="1"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66" algn="l" defTabSz="1706910" rtl="0" eaLnBrk="1" latinLnBrk="0" hangingPunct="1"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4pPr>
      <a:lvl5pPr marL="3413821" algn="l" defTabSz="1706910" rtl="0" eaLnBrk="1" latinLnBrk="0" hangingPunct="1"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5pPr>
      <a:lvl6pPr marL="4267276" algn="l" defTabSz="1706910" rtl="0" eaLnBrk="1" latinLnBrk="0" hangingPunct="1"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6pPr>
      <a:lvl7pPr marL="5120731" algn="l" defTabSz="1706910" rtl="0" eaLnBrk="1" latinLnBrk="0" hangingPunct="1"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7pPr>
      <a:lvl8pPr marL="5974187" algn="l" defTabSz="1706910" rtl="0" eaLnBrk="1" latinLnBrk="0" hangingPunct="1"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8pPr>
      <a:lvl9pPr marL="6827642" algn="l" defTabSz="1706910" rtl="0" eaLnBrk="1" latinLnBrk="0" hangingPunct="1"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em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正方形/長方形 70"/>
          <p:cNvSpPr/>
          <p:nvPr/>
        </p:nvSpPr>
        <p:spPr>
          <a:xfrm>
            <a:off x="5927815" y="4785360"/>
            <a:ext cx="2398205" cy="27161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/>
          <p:cNvSpPr/>
          <p:nvPr/>
        </p:nvSpPr>
        <p:spPr>
          <a:xfrm>
            <a:off x="316691" y="6913773"/>
            <a:ext cx="4093839" cy="8335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四角形吹き出し 59"/>
          <p:cNvSpPr/>
          <p:nvPr/>
        </p:nvSpPr>
        <p:spPr>
          <a:xfrm>
            <a:off x="4340181" y="7471017"/>
            <a:ext cx="1837246" cy="1011865"/>
          </a:xfrm>
          <a:prstGeom prst="wedgeRectCallout">
            <a:avLst>
              <a:gd name="adj1" fmla="val -80491"/>
              <a:gd name="adj2" fmla="val -4201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>
            <a:off x="187820" y="4551636"/>
            <a:ext cx="4926152" cy="12486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2"/>
          <a:srcRect l="45664"/>
          <a:stretch/>
        </p:blipFill>
        <p:spPr>
          <a:xfrm>
            <a:off x="784861" y="1382237"/>
            <a:ext cx="2384910" cy="2245173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8477956" y="0"/>
            <a:ext cx="356751" cy="12493166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8834707" y="-1"/>
            <a:ext cx="777734" cy="12493167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CCCCCC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823464" y="264540"/>
            <a:ext cx="800219" cy="1205714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4000" dirty="0">
                <a:solidFill>
                  <a:srgbClr val="202020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確率論的拡散方程式による３次</a:t>
            </a:r>
            <a:r>
              <a:rPr lang="ja-JP" altLang="en-US" sz="4000" dirty="0" smtClean="0">
                <a:solidFill>
                  <a:srgbClr val="202020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ゆらぎ時間</a:t>
            </a:r>
            <a:r>
              <a:rPr lang="ja-JP" altLang="en-US" sz="4000" dirty="0">
                <a:solidFill>
                  <a:srgbClr val="202020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発展の記述</a:t>
            </a:r>
            <a:endParaRPr kumimoji="1" lang="ja-JP" altLang="en-US" sz="4000" dirty="0">
              <a:solidFill>
                <a:srgbClr val="202020"/>
              </a:solidFill>
              <a:latin typeface="HGP明朝B" panose="02020800000000000000" pitchFamily="18" charset="-128"/>
              <a:ea typeface="HGP明朝B" panose="02020800000000000000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373711" y="6463533"/>
            <a:ext cx="553998" cy="57765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chemeClr val="bg1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北沢正清</a:t>
            </a:r>
            <a:r>
              <a:rPr kumimoji="1" lang="ja-JP" altLang="en-US" sz="2400" dirty="0" smtClean="0">
                <a:solidFill>
                  <a:schemeClr val="bg1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（阪大・</a:t>
            </a:r>
            <a:r>
              <a:rPr lang="en-US" altLang="ja-JP" sz="2400" dirty="0" smtClean="0">
                <a:solidFill>
                  <a:schemeClr val="bg1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KEK</a:t>
            </a:r>
            <a:r>
              <a:rPr lang="ja-JP" altLang="en-US" sz="2400" dirty="0" smtClean="0">
                <a:solidFill>
                  <a:schemeClr val="bg1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）・堀井啓志・浅川正之</a:t>
            </a:r>
            <a:endParaRPr kumimoji="1" lang="ja-JP" altLang="en-US" sz="2400" dirty="0">
              <a:solidFill>
                <a:schemeClr val="bg1"/>
              </a:solidFill>
              <a:latin typeface="HGP明朝B" panose="02020800000000000000" pitchFamily="18" charset="-128"/>
              <a:ea typeface="HGP明朝B" panose="020208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76214" y="12523149"/>
            <a:ext cx="8448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理研</a:t>
            </a:r>
            <a:r>
              <a:rPr lang="ja-JP" altLang="en-US" sz="1200" dirty="0">
                <a:latin typeface="HGP明朝B" panose="02020800000000000000" pitchFamily="18" charset="-128"/>
                <a:ea typeface="HGP明朝B" panose="02020800000000000000" pitchFamily="18" charset="-128"/>
              </a:rPr>
              <a:t>シンポジウム・</a:t>
            </a:r>
            <a:r>
              <a:rPr lang="en-US" altLang="ja-JP" sz="1200" dirty="0" err="1">
                <a:latin typeface="HGP明朝B" panose="02020800000000000000" pitchFamily="18" charset="-128"/>
                <a:ea typeface="HGP明朝B" panose="02020800000000000000" pitchFamily="18" charset="-128"/>
              </a:rPr>
              <a:t>iTHES</a:t>
            </a:r>
            <a:r>
              <a:rPr lang="ja-JP" altLang="en-US" sz="1200" dirty="0">
                <a:latin typeface="HGP明朝B" panose="02020800000000000000" pitchFamily="18" charset="-128"/>
                <a:ea typeface="HGP明朝B" panose="02020800000000000000" pitchFamily="18" charset="-128"/>
              </a:rPr>
              <a:t>研究会 「熱場の量子論とその応用</a:t>
            </a:r>
            <a:r>
              <a:rPr lang="ja-JP" altLang="en-US" sz="1200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」・理研・</a:t>
            </a:r>
            <a:r>
              <a:rPr lang="en-US" altLang="ja-JP" sz="1200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2016</a:t>
            </a:r>
            <a:r>
              <a:rPr lang="ja-JP" altLang="en-US" sz="1200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年</a:t>
            </a:r>
            <a:r>
              <a:rPr lang="en-US" altLang="ja-JP" sz="1200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8</a:t>
            </a:r>
            <a:r>
              <a:rPr lang="ja-JP" altLang="en-US" sz="1200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月</a:t>
            </a:r>
            <a:r>
              <a:rPr lang="en-US" altLang="ja-JP" sz="1200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22</a:t>
            </a:r>
            <a:r>
              <a:rPr lang="ja-JP" altLang="en-US" sz="1200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日</a:t>
            </a:r>
            <a:endParaRPr kumimoji="1" lang="ja-JP" altLang="en-US" sz="1200" dirty="0">
              <a:latin typeface="HGP明朝B" panose="02020800000000000000" pitchFamily="18" charset="-128"/>
              <a:ea typeface="HGP明朝B" panose="02020800000000000000" pitchFamily="18" charset="-128"/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 flipV="1">
            <a:off x="0" y="12493168"/>
            <a:ext cx="9601200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図 15" descr="3zihikaku0.05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01" y="9488859"/>
            <a:ext cx="2723161" cy="1915526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243840" y="-1"/>
            <a:ext cx="3573112" cy="432217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 smtClean="0">
                <a:solidFill>
                  <a:srgbClr val="202020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背景</a:t>
            </a:r>
            <a:endParaRPr kumimoji="1" lang="ja-JP" altLang="en-US" sz="2400" dirty="0">
              <a:solidFill>
                <a:srgbClr val="202020"/>
              </a:solidFill>
              <a:latin typeface="HGP明朝B" panose="02020800000000000000" pitchFamily="18" charset="-128"/>
              <a:ea typeface="HGP明朝B" panose="02020800000000000000" pitchFamily="18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97725" y="465671"/>
            <a:ext cx="7507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保存</a:t>
            </a:r>
            <a:r>
              <a:rPr lang="ja-JP" altLang="en-US" sz="1600" dirty="0"/>
              <a:t>電荷</a:t>
            </a:r>
            <a:r>
              <a:rPr lang="ja-JP" altLang="en-US" sz="1600" dirty="0" smtClean="0"/>
              <a:t>イベント</a:t>
            </a:r>
            <a:r>
              <a:rPr lang="ja-JP" altLang="en-US" sz="1600" dirty="0"/>
              <a:t>毎</a:t>
            </a:r>
            <a:r>
              <a:rPr lang="ja-JP" altLang="en-US" sz="1600" dirty="0" smtClean="0"/>
              <a:t>ゆらぎ＠</a:t>
            </a:r>
            <a:r>
              <a:rPr kumimoji="1" lang="ja-JP" altLang="en-US" sz="1600" dirty="0" smtClean="0"/>
              <a:t>重イオン衝突実験（</a:t>
            </a:r>
            <a:r>
              <a:rPr lang="en-US" altLang="ja-JP" sz="1600" dirty="0" smtClean="0"/>
              <a:t>RHIC-BES</a:t>
            </a:r>
            <a:r>
              <a:rPr lang="ja-JP" altLang="en-US" sz="1600" dirty="0" err="1"/>
              <a:t>、</a:t>
            </a:r>
            <a:r>
              <a:rPr lang="en-US" altLang="ja-JP" sz="1600" dirty="0" smtClean="0"/>
              <a:t>LHC</a:t>
            </a:r>
            <a:r>
              <a:rPr lang="ja-JP" altLang="en-US" sz="1600" dirty="0" smtClean="0"/>
              <a:t>）</a:t>
            </a:r>
            <a:endParaRPr lang="en-US" altLang="ja-JP" sz="1600" dirty="0"/>
          </a:p>
          <a:p>
            <a:r>
              <a:rPr lang="en-US" altLang="ja-JP" sz="1600" dirty="0" smtClean="0">
                <a:sym typeface="Wingdings" panose="05000000000000000000" pitchFamily="2" charset="2"/>
              </a:rPr>
              <a:t>QCD</a:t>
            </a:r>
            <a:r>
              <a:rPr lang="ja-JP" altLang="en-US" sz="1600" dirty="0" smtClean="0"/>
              <a:t>臨界点探索・衝突初期熱力学のプローブ</a:t>
            </a:r>
            <a:r>
              <a:rPr lang="en-US" altLang="ja-JP" sz="1600" dirty="0" smtClean="0"/>
              <a:t> </a:t>
            </a:r>
            <a:r>
              <a:rPr lang="en-US" altLang="ja-JP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" pitchFamily="2" charset="0"/>
              </a:rPr>
              <a:t>ASAKAWA, MK, </a:t>
            </a:r>
            <a:r>
              <a:rPr lang="en-US" altLang="ja-JP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" pitchFamily="2" charset="0"/>
              </a:rPr>
              <a:t>Prog</a:t>
            </a:r>
            <a:r>
              <a:rPr lang="en-US" altLang="ja-JP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" pitchFamily="2" charset="0"/>
              </a:rPr>
              <a:t>. Part. </a:t>
            </a:r>
            <a:r>
              <a:rPr lang="en-US" altLang="ja-JP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" pitchFamily="2" charset="0"/>
              </a:rPr>
              <a:t>Nucl</a:t>
            </a:r>
            <a:r>
              <a:rPr lang="en-US" altLang="ja-JP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" pitchFamily="2" charset="0"/>
              </a:rPr>
              <a:t>. Phys. 2016</a:t>
            </a:r>
            <a:endParaRPr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Bebas" pitchFamily="2" charset="0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220" y="1515538"/>
            <a:ext cx="2001417" cy="1571004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805995" y="1126145"/>
            <a:ext cx="2800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dirty="0" smtClean="0"/>
              <a:t>非ガウスゆらぎ（高次キュムラント）</a:t>
            </a:r>
            <a:endParaRPr kumimoji="1" lang="ja-JP" altLang="en-US" sz="12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675021" y="1130922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ラピディティ幅依存性</a:t>
            </a:r>
            <a:endParaRPr kumimoji="1" lang="en-US" altLang="ja-JP" sz="1200" dirty="0" smtClean="0"/>
          </a:p>
          <a:p>
            <a:r>
              <a:rPr lang="ja-JP" altLang="en-US" sz="1200" dirty="0" smtClean="0"/>
              <a:t>（</a:t>
            </a:r>
            <a:r>
              <a:rPr lang="en-US" altLang="ja-JP" sz="1200" dirty="0"/>
              <a:t>2</a:t>
            </a:r>
            <a:r>
              <a:rPr lang="ja-JP" altLang="en-US" sz="1200" dirty="0" smtClean="0"/>
              <a:t>次キュムラント）</a:t>
            </a:r>
            <a:endParaRPr kumimoji="1" lang="ja-JP" altLang="en-US" sz="12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884917" y="1516083"/>
            <a:ext cx="2272378" cy="1384995"/>
          </a:xfrm>
          <a:prstGeom prst="wedgeRectCallout">
            <a:avLst>
              <a:gd name="adj1" fmla="val -68115"/>
              <a:gd name="adj2" fmla="val -20027"/>
            </a:avLst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ラピディティ幅依存性は、</a:t>
            </a:r>
            <a:r>
              <a:rPr kumimoji="1" lang="ja-JP" altLang="en-US" sz="1600" b="1" dirty="0" smtClean="0"/>
              <a:t>非平衡時間発展</a:t>
            </a:r>
            <a:r>
              <a:rPr kumimoji="1" lang="ja-JP" altLang="en-US" sz="1600" dirty="0" smtClean="0"/>
              <a:t>のスナップショット</a:t>
            </a:r>
            <a:endParaRPr kumimoji="1" lang="en-US" altLang="ja-JP" sz="1600" dirty="0" smtClean="0"/>
          </a:p>
          <a:p>
            <a:r>
              <a:rPr lang="en-US" altLang="ja-JP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" pitchFamily="2" charset="0"/>
              </a:rPr>
              <a:t>MK, </a:t>
            </a:r>
            <a:r>
              <a:rPr lang="en-US" altLang="ja-JP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" pitchFamily="2" charset="0"/>
              </a:rPr>
              <a:t>Asakawa</a:t>
            </a:r>
            <a:r>
              <a:rPr lang="en-US" altLang="ja-JP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" pitchFamily="2" charset="0"/>
              </a:rPr>
              <a:t>, Ono,2014</a:t>
            </a:r>
          </a:p>
          <a:p>
            <a:r>
              <a:rPr lang="en-US" altLang="ja-JP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" pitchFamily="2" charset="0"/>
              </a:rPr>
              <a:t>Sakaida,Asakawa,MK</a:t>
            </a:r>
            <a:r>
              <a:rPr lang="en-US" altLang="ja-JP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" pitchFamily="2" charset="0"/>
              </a:rPr>
              <a:t>, 2014</a:t>
            </a:r>
          </a:p>
          <a:p>
            <a:r>
              <a:rPr kumimoji="1" lang="en-US" altLang="ja-JP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" pitchFamily="2" charset="0"/>
              </a:rPr>
              <a:t>MK, 2015</a:t>
            </a:r>
            <a:endParaRPr kumimoji="1" lang="ja-JP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Bebas" pitchFamily="2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100048" y="3189966"/>
            <a:ext cx="3057247" cy="830997"/>
          </a:xfrm>
          <a:prstGeom prst="rect">
            <a:avLst/>
          </a:prstGeom>
          <a:solidFill>
            <a:srgbClr val="DDDDDD"/>
          </a:solidFill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平衡状態へ緩和す</a:t>
            </a:r>
            <a:r>
              <a:rPr lang="ja-JP" altLang="en-US" sz="1600" dirty="0"/>
              <a:t>る</a:t>
            </a:r>
            <a:r>
              <a:rPr lang="ja-JP" altLang="en-US" sz="1600" dirty="0" smtClean="0"/>
              <a:t>拡散</a:t>
            </a:r>
            <a:r>
              <a:rPr kumimoji="1" lang="ja-JP" altLang="en-US" sz="1600" dirty="0" smtClean="0"/>
              <a:t>系での</a:t>
            </a:r>
            <a:endParaRPr kumimoji="1" lang="en-US" altLang="ja-JP" sz="1600" dirty="0" smtClean="0"/>
          </a:p>
          <a:p>
            <a:r>
              <a:rPr kumimoji="1" lang="ja-JP" altLang="en-US" sz="1600" b="1" dirty="0" smtClean="0"/>
              <a:t>非ガウスゆらぎ</a:t>
            </a:r>
            <a:r>
              <a:rPr kumimoji="1" lang="ja-JP" altLang="en-US" sz="1600" dirty="0" smtClean="0"/>
              <a:t>の</a:t>
            </a:r>
            <a:r>
              <a:rPr kumimoji="1" lang="ja-JP" altLang="en-US" sz="1600" b="1" dirty="0" smtClean="0"/>
              <a:t>時間発展</a:t>
            </a:r>
            <a:r>
              <a:rPr lang="ja-JP" altLang="en-US" sz="1600" dirty="0" smtClean="0"/>
              <a:t>を</a:t>
            </a:r>
            <a:endParaRPr lang="en-US" altLang="ja-JP" sz="1600" dirty="0" smtClean="0"/>
          </a:p>
          <a:p>
            <a:r>
              <a:rPr lang="ja-JP" altLang="en-US" sz="1600" dirty="0" smtClean="0"/>
              <a:t>記述したい</a:t>
            </a:r>
            <a:endParaRPr lang="en-US" altLang="ja-JP" sz="1600" dirty="0" smtClean="0"/>
          </a:p>
        </p:txBody>
      </p:sp>
      <p:sp>
        <p:nvSpPr>
          <p:cNvPr id="25" name="正方形/長方形 24"/>
          <p:cNvSpPr/>
          <p:nvPr/>
        </p:nvSpPr>
        <p:spPr>
          <a:xfrm>
            <a:off x="0" y="-1"/>
            <a:ext cx="243840" cy="432217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243840" y="4009710"/>
            <a:ext cx="3573112" cy="432217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 smtClean="0">
                <a:solidFill>
                  <a:srgbClr val="202020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確率論的拡散方程式</a:t>
            </a:r>
            <a:endParaRPr kumimoji="1" lang="ja-JP" altLang="en-US" sz="2400" dirty="0">
              <a:solidFill>
                <a:srgbClr val="202020"/>
              </a:solidFill>
              <a:latin typeface="HGP明朝B" panose="02020800000000000000" pitchFamily="18" charset="-128"/>
              <a:ea typeface="HGP明朝B" panose="02020800000000000000" pitchFamily="18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0" y="4009710"/>
            <a:ext cx="243840" cy="432217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\frac{\partial}{\partial t}n(t,x) = D \frac{\partial^2}{\partial x^2} n(t,x) - \frac{\partial}{\partial x} \xi(t,x)&#10;\end{align*}&lt;/body&gt;&#10;  &lt;fcolor&gt;FF000000&lt;/fcolor&gt;&#10;  &lt;bcolor&gt;FFFFFFFF&lt;/bcolor&gt;&#10;  &lt;transparent&gt;True&lt;/transparent&gt;&#10;  &lt;resolution&gt;1800&lt;/resolution&gt;&#10;  &lt;imageh&gt;547&lt;/imageh&gt;&#10;  &lt;imagew&gt;3929&lt;/imagew&gt;&#10;  &lt;scale&gt;50&lt;/scale&gt;&#10;  &lt;cursor&gt;12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61" y="4686569"/>
            <a:ext cx="3381450" cy="470769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\langle \xi(t_1,x_1) \xi(t_2,x_2) \rangle = 2D\chi_2 \delta(t_1-t_2) \delta(x_1-x_2)&#10;\end{align*}&lt;/body&gt;&#10;  &lt;fcolor&gt;FF000000&lt;/fcolor&gt;&#10;  &lt;bcolor&gt;FFFFFFFF&lt;/bcolor&gt;&#10;  &lt;transparent&gt;True&lt;/transparent&gt;&#10;  &lt;resolution&gt;1800&lt;/resolution&gt;&#10;  &lt;imageh&gt;250&lt;/imageh&gt;&#10;  &lt;imagew&gt;4990&lt;/imagew&gt;&#10;  &lt;scale&gt;50&lt;/scale&gt;&#10;  &lt;cursor&gt;10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61" y="5380169"/>
            <a:ext cx="4543113" cy="227611"/>
          </a:xfrm>
          <a:prstGeom prst="rect">
            <a:avLst/>
          </a:prstGeom>
        </p:spPr>
      </p:pic>
      <p:sp>
        <p:nvSpPr>
          <p:cNvPr id="37" name="テキスト ボックス 36"/>
          <p:cNvSpPr txBox="1"/>
          <p:nvPr/>
        </p:nvSpPr>
        <p:spPr>
          <a:xfrm>
            <a:off x="4105056" y="4437730"/>
            <a:ext cx="1212191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1" lang="ja-JP" altLang="en-US" sz="1400" dirty="0" smtClean="0"/>
              <a:t>：拡散係数</a:t>
            </a:r>
            <a:endParaRPr kumimoji="1" lang="en-US" altLang="ja-JP" sz="1400" dirty="0" smtClean="0"/>
          </a:p>
          <a:p>
            <a:r>
              <a:rPr lang="en-US" altLang="ja-JP" sz="1400" dirty="0" smtClean="0">
                <a:latin typeface="Symbol" panose="05050102010706020507" pitchFamily="18" charset="2"/>
              </a:rPr>
              <a:t>c</a:t>
            </a:r>
            <a:r>
              <a:rPr lang="en-US" altLang="ja-JP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ja-JP" altLang="en-US" sz="1400" dirty="0" smtClean="0"/>
              <a:t>：感受率</a:t>
            </a:r>
            <a:endParaRPr kumimoji="1" lang="ja-JP" altLang="en-US" sz="14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826415" y="5828559"/>
            <a:ext cx="42562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1400" dirty="0"/>
              <a:t>流体ゆらぎの理論の構成要素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ja-JP" altLang="en-US" sz="1400" dirty="0" smtClean="0"/>
              <a:t>拡散系のゆらぎの時間発展を記述可能</a:t>
            </a:r>
            <a:endParaRPr kumimoji="1" lang="en-US" altLang="ja-JP" sz="1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sz="1400" dirty="0" smtClean="0">
                <a:latin typeface="Symbol" panose="05050102010706020507" pitchFamily="18" charset="2"/>
              </a:rPr>
              <a:t>c</a:t>
            </a:r>
            <a:r>
              <a:rPr lang="ja-JP" altLang="en-US" sz="1400" dirty="0" smtClean="0"/>
              <a:t>が定数のとき、平衡状態のゆらぎはガウス型</a:t>
            </a:r>
            <a:endParaRPr lang="en-US" altLang="ja-JP" sz="1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1400" dirty="0" smtClean="0">
                <a:sym typeface="Wingdings" panose="05000000000000000000" pitchFamily="2" charset="2"/>
              </a:rPr>
              <a:t></a:t>
            </a:r>
            <a:r>
              <a:rPr lang="ja-JP" altLang="en-US" sz="1400" b="1" dirty="0" smtClean="0"/>
              <a:t>非ゼロの非ガウスゆらぎへの緩和は記述不可</a:t>
            </a:r>
            <a:endParaRPr lang="en-US" altLang="ja-JP" sz="1400" b="1" dirty="0" smtClean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16915" y="582420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/>
              <a:t>特徴</a:t>
            </a:r>
            <a:endParaRPr kumimoji="1" lang="ja-JP" altLang="en-US" sz="1600" b="1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16691" y="6913773"/>
            <a:ext cx="4083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/>
              <a:t>本研究の試み</a:t>
            </a:r>
            <a:r>
              <a:rPr lang="ja-JP" altLang="en-US" sz="1600" b="1" dirty="0" smtClean="0"/>
              <a:t>：</a:t>
            </a:r>
            <a:r>
              <a:rPr lang="ja-JP" altLang="en-US" sz="1600" dirty="0" smtClean="0"/>
              <a:t>感受率に密度依存性を導入</a:t>
            </a:r>
            <a:endParaRPr lang="ja-JP" altLang="en-US" sz="1600" dirty="0"/>
          </a:p>
        </p:txBody>
      </p:sp>
      <p:pic>
        <p:nvPicPr>
          <p:cNvPr id="44" name="TexTeXPicture" descr="&lt;?xml version=&quot;1.0&quot; encoding=&quot;utf-16&quot;?&gt;&#10;&lt;TeXTeX&gt;&#10;  &lt;preamble&gt;\documentclass{jarticle}&#10;\usepackage{amsmath}&#10;\pagestyle{empty}&lt;/preamble&gt;&#10;  &lt;body&gt;\begin{align*} &#10;\chi_3 = \frac{\partial\chi_2}{\partial\mu}&#10;\end{align*}&lt;/body&gt;&#10;  &lt;fcolor&gt;FF000000&lt;/fcolor&gt;&#10;  &lt;bcolor&gt;FFFFFFFF&lt;/bcolor&gt;&#10;  &lt;transparent&gt;True&lt;/transparent&gt;&#10;  &lt;resolution&gt;1800&lt;/resolution&gt;&#10;  &lt;imageh&gt;566&lt;/imageh&gt;&#10;  &lt;imagew&gt;1037&lt;/imagew&gt;&#10;  &lt;scale&gt;50&lt;/scale&gt;&#10;  &lt;cursor&gt;5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004" y="7573114"/>
            <a:ext cx="739888" cy="403835"/>
          </a:xfrm>
          <a:prstGeom prst="rect">
            <a:avLst/>
          </a:prstGeom>
        </p:spPr>
      </p:pic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\chi_2 = \chi_2(n) &#10;\simeq \chi_2(n_0)+\delta n \frac{\partial\chi_2}{\partial n}&#10;\end{align*}&lt;/body&gt;&#10;  &lt;fcolor&gt;FF000000&lt;/fcolor&gt;&#10;  &lt;bcolor&gt;FFFFFFFF&lt;/bcolor&gt;&#10;  &lt;transparent&gt;True&lt;/transparent&gt;&#10;  &lt;resolution&gt;1800&lt;/resolution&gt;&#10;  &lt;imageh&gt;518&lt;/imageh&gt;&#10;  &lt;imagew&gt;3276&lt;/imagew&gt;&#10;  &lt;scale&gt;50&lt;/scale&gt;&#10;  &lt;cursor&gt;96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87" y="7234880"/>
            <a:ext cx="2821191" cy="446086"/>
          </a:xfrm>
          <a:prstGeom prst="rect">
            <a:avLst/>
          </a:prstGeom>
        </p:spPr>
      </p:pic>
      <p:pic>
        <p:nvPicPr>
          <p:cNvPr id="48" name="TexTeXPicture" descr="&lt;?xml version=&quot;1.0&quot; encoding=&quot;utf-16&quot;?&gt;&#10;&lt;TeXTeX&gt;&#10;  &lt;preamble&gt;\documentclass{jarticle}&#10;\usepackage{amsmath}&#10;\pagestyle{empty}&lt;/preamble&gt;&#10;  &lt;body&gt;\begin{align*} &#10;\frac{\partial\chi_2}{\partial n}&#10;= \frac{\partial\chi_2}{\partial \mu} / \frac{\partial n}{\partial \mu} =\frac{\chi_3}{\chi_2}&#10;\end{align*}&lt;/body&gt;&#10;  &lt;fcolor&gt;FF000000&lt;/fcolor&gt;&#10;  &lt;bcolor&gt;FFFFFFFF&lt;/bcolor&gt;&#10;  &lt;transparent&gt;True&lt;/transparent&gt;&#10;  &lt;resolution&gt;1800&lt;/resolution&gt;&#10;  &lt;imageh&gt;566&lt;/imageh&gt;&#10;  &lt;imagew&gt;2360&lt;/imagew&gt;&#10;  &lt;scale&gt;50&lt;/scale&gt;&#10;  &lt;cursor&gt;144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807" y="8047762"/>
            <a:ext cx="1567862" cy="376021"/>
          </a:xfrm>
          <a:prstGeom prst="rect">
            <a:avLst/>
          </a:prstGeom>
        </p:spPr>
      </p:pic>
      <p:sp>
        <p:nvSpPr>
          <p:cNvPr id="49" name="テキスト ボックス 48"/>
          <p:cNvSpPr txBox="1"/>
          <p:nvPr/>
        </p:nvSpPr>
        <p:spPr>
          <a:xfrm>
            <a:off x="1251963" y="7776105"/>
            <a:ext cx="29770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 smtClean="0"/>
              <a:t>平衡状態で非ゼロ</a:t>
            </a:r>
            <a:r>
              <a:rPr lang="en-US" altLang="ja-JP" sz="1400" b="1" dirty="0" smtClean="0"/>
              <a:t>3</a:t>
            </a:r>
            <a:r>
              <a:rPr lang="ja-JP" altLang="en-US" sz="1400" b="1" dirty="0" smtClean="0"/>
              <a:t>次キュムラント</a:t>
            </a:r>
            <a:endParaRPr lang="en-US" altLang="ja-JP" sz="1400" b="1" dirty="0" smtClean="0"/>
          </a:p>
          <a:p>
            <a:r>
              <a:rPr kumimoji="1" lang="ja-JP" altLang="en-US" sz="1400" dirty="0" smtClean="0"/>
              <a:t>解析的に解ける</a:t>
            </a:r>
            <a:endParaRPr kumimoji="1" lang="en-US" altLang="ja-JP" sz="1400" dirty="0" smtClean="0"/>
          </a:p>
          <a:p>
            <a:r>
              <a:rPr kumimoji="1" lang="ja-JP" altLang="en-US" sz="1400" b="1" dirty="0" smtClean="0"/>
              <a:t>解析解と数値解を比較する</a:t>
            </a:r>
            <a:endParaRPr kumimoji="1" lang="en-US" altLang="ja-JP" sz="1400" b="1" dirty="0" smtClean="0"/>
          </a:p>
        </p:txBody>
      </p:sp>
      <p:sp>
        <p:nvSpPr>
          <p:cNvPr id="50" name="正方形/長方形 49"/>
          <p:cNvSpPr/>
          <p:nvPr/>
        </p:nvSpPr>
        <p:spPr>
          <a:xfrm>
            <a:off x="238031" y="8589013"/>
            <a:ext cx="3573112" cy="432217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 smtClean="0">
                <a:solidFill>
                  <a:srgbClr val="202020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解析解と数値解の比較</a:t>
            </a:r>
            <a:endParaRPr kumimoji="1" lang="ja-JP" altLang="en-US" sz="2400" dirty="0">
              <a:solidFill>
                <a:srgbClr val="202020"/>
              </a:solidFill>
              <a:latin typeface="HGP明朝B" panose="02020800000000000000" pitchFamily="18" charset="-128"/>
              <a:ea typeface="HGP明朝B" panose="02020800000000000000" pitchFamily="18" charset="-128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-5809" y="8589013"/>
            <a:ext cx="243840" cy="432217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2" name="図 5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9757" y="8654834"/>
            <a:ext cx="2033979" cy="15254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3" name="図 52" descr="3zi2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962" y="9526558"/>
            <a:ext cx="2471156" cy="1939170"/>
          </a:xfrm>
          <a:prstGeom prst="rect">
            <a:avLst/>
          </a:prstGeom>
        </p:spPr>
      </p:pic>
      <p:sp>
        <p:nvSpPr>
          <p:cNvPr id="54" name="右矢印 53"/>
          <p:cNvSpPr/>
          <p:nvPr/>
        </p:nvSpPr>
        <p:spPr>
          <a:xfrm>
            <a:off x="4659815" y="3120908"/>
            <a:ext cx="504080" cy="720145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274905" y="2989391"/>
            <a:ext cx="948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" pitchFamily="2" charset="0"/>
              </a:rPr>
              <a:t>STAR,2015</a:t>
            </a:r>
            <a:endParaRPr kumimoji="1" lang="ja-JP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Bebas" pitchFamily="2" charset="0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4411292" y="2593436"/>
            <a:ext cx="997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" pitchFamily="2" charset="0"/>
              </a:rPr>
              <a:t>ALICE,2014</a:t>
            </a:r>
            <a:endParaRPr kumimoji="1" lang="ja-JP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Bebas" pitchFamily="2" charset="0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5871910" y="4889695"/>
            <a:ext cx="2476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b="1" dirty="0" smtClean="0"/>
              <a:t>参考：拡散マスター方程式</a:t>
            </a:r>
            <a:endParaRPr kumimoji="1" lang="en-US" altLang="ja-JP" sz="1400" b="1" dirty="0" smtClean="0"/>
          </a:p>
          <a:p>
            <a:pPr algn="ctr"/>
            <a:r>
              <a:rPr kumimoji="1" lang="en-US" altLang="ja-JP" sz="1400" dirty="0" smtClean="0"/>
              <a:t>(</a:t>
            </a:r>
            <a:r>
              <a:rPr kumimoji="1" lang="ja-JP" altLang="en-US" sz="1400" dirty="0" smtClean="0"/>
              <a:t>無相互作用ブラウン粒子系</a:t>
            </a:r>
            <a:r>
              <a:rPr kumimoji="1" lang="en-US" altLang="ja-JP" sz="1400" dirty="0" smtClean="0"/>
              <a:t>)</a:t>
            </a:r>
            <a:endParaRPr kumimoji="1" lang="ja-JP" altLang="en-US" sz="1400" dirty="0"/>
          </a:p>
        </p:txBody>
      </p:sp>
      <p:sp>
        <p:nvSpPr>
          <p:cNvPr id="59" name="右矢印 58"/>
          <p:cNvSpPr/>
          <p:nvPr/>
        </p:nvSpPr>
        <p:spPr>
          <a:xfrm>
            <a:off x="883778" y="7782277"/>
            <a:ext cx="415709" cy="510876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576214" y="9159206"/>
            <a:ext cx="2558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3</a:t>
            </a:r>
            <a:r>
              <a:rPr lang="ja-JP" altLang="en-US" sz="1600" b="1" dirty="0" smtClean="0"/>
              <a:t>次キュムラント</a:t>
            </a:r>
            <a:r>
              <a:rPr kumimoji="1" lang="ja-JP" altLang="en-US" sz="1600" b="1" dirty="0" smtClean="0"/>
              <a:t>時間発展</a:t>
            </a:r>
            <a:endParaRPr kumimoji="1" lang="ja-JP" altLang="en-US" sz="1600" b="1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3727672" y="9165378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/>
              <a:t>有限系での平衡分布</a:t>
            </a:r>
            <a:endParaRPr kumimoji="1" lang="ja-JP" altLang="en-US" sz="1600" b="1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549678" y="11461173"/>
            <a:ext cx="26449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ja-JP" altLang="en-US" sz="1400" dirty="0" smtClean="0"/>
              <a:t>解析解と数値解が一致</a:t>
            </a:r>
            <a:endParaRPr kumimoji="1" lang="en-US" altLang="ja-JP" sz="1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1400" dirty="0"/>
              <a:t>数値解析は</a:t>
            </a:r>
            <a:r>
              <a:rPr kumimoji="1" lang="ja-JP" altLang="en-US" sz="1400" dirty="0" smtClean="0"/>
              <a:t>誤差が大きく、膨大な統計量が必要</a:t>
            </a:r>
            <a:endParaRPr kumimoji="1" lang="ja-JP" altLang="en-US" sz="1400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1082606" y="9637202"/>
            <a:ext cx="1168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統計量：</a:t>
            </a:r>
            <a:r>
              <a:rPr kumimoji="1" lang="en-US" altLang="ja-JP" sz="1400" dirty="0" smtClean="0"/>
              <a:t>10</a:t>
            </a:r>
            <a:r>
              <a:rPr kumimoji="1" lang="en-US" altLang="ja-JP" sz="1400" baseline="30000" dirty="0" smtClean="0"/>
              <a:t>7</a:t>
            </a:r>
            <a:endParaRPr kumimoji="1" lang="ja-JP" altLang="en-US" sz="1400" baseline="30000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3368591" y="11465197"/>
            <a:ext cx="2986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ja-JP" altLang="en-US" sz="1400" dirty="0" smtClean="0"/>
              <a:t>キュムラントは二項分布に従う</a:t>
            </a:r>
            <a:endParaRPr kumimoji="1" lang="en-US" altLang="ja-JP" sz="1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1400" dirty="0" smtClean="0"/>
              <a:t>数値解は平衡状態に収束</a:t>
            </a:r>
            <a:endParaRPr lang="en-US" altLang="ja-JP" sz="1400" dirty="0" smtClean="0"/>
          </a:p>
        </p:txBody>
      </p:sp>
      <p:pic>
        <p:nvPicPr>
          <p:cNvPr id="68" name="図 6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09757" y="10444735"/>
            <a:ext cx="2035046" cy="15262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9" name="図 6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06633" y="5407754"/>
            <a:ext cx="2086725" cy="1565044"/>
          </a:xfrm>
          <a:prstGeom prst="rect">
            <a:avLst/>
          </a:prstGeom>
        </p:spPr>
      </p:pic>
      <p:sp>
        <p:nvSpPr>
          <p:cNvPr id="70" name="テキスト ボックス 69"/>
          <p:cNvSpPr txBox="1"/>
          <p:nvPr/>
        </p:nvSpPr>
        <p:spPr>
          <a:xfrm>
            <a:off x="6159980" y="695151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拡散方程式の解と一致</a:t>
            </a:r>
            <a:endParaRPr lang="en-US" altLang="ja-JP" sz="1400" dirty="0" smtClean="0"/>
          </a:p>
          <a:p>
            <a:r>
              <a:rPr kumimoji="1" lang="ja-JP" altLang="en-US" sz="1400" dirty="0" smtClean="0"/>
              <a:t>参考：</a:t>
            </a:r>
            <a:r>
              <a:rPr kumimoji="1" lang="en-US" altLang="ja-JP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" pitchFamily="2" charset="0"/>
              </a:rPr>
              <a:t>Dean, 1996</a:t>
            </a:r>
            <a:endParaRPr kumimoji="1" lang="ja-JP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Beba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25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A4B58F11-7EE0-47ED-9DDE-7DA6B0685AAB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292</Words>
  <Application>Microsoft Office PowerPoint</Application>
  <PresentationFormat>A3 297x420 mm</PresentationFormat>
  <Paragraphs>42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HGP明朝B</vt:lpstr>
      <vt:lpstr>游ゴシック</vt:lpstr>
      <vt:lpstr>游ゴシック Light</vt:lpstr>
      <vt:lpstr>Arial</vt:lpstr>
      <vt:lpstr>Bebas</vt:lpstr>
      <vt:lpstr>Symbol</vt:lpstr>
      <vt:lpstr>Times New Roman</vt:lpstr>
      <vt:lpstr>Wingdings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Masakiyo Kitazawa</dc:creator>
  <cp:lastModifiedBy>Masakiyo Kitazawa</cp:lastModifiedBy>
  <cp:revision>22</cp:revision>
  <cp:lastPrinted>2016-08-20T05:30:35Z</cp:lastPrinted>
  <dcterms:created xsi:type="dcterms:W3CDTF">2016-08-20T01:18:22Z</dcterms:created>
  <dcterms:modified xsi:type="dcterms:W3CDTF">2016-08-20T06:22:06Z</dcterms:modified>
</cp:coreProperties>
</file>