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</p:sldMasterIdLst>
  <p:notesMasterIdLst>
    <p:notesMasterId r:id="rId44"/>
  </p:notesMasterIdLst>
  <p:sldIdLst>
    <p:sldId id="256" r:id="rId3"/>
    <p:sldId id="336" r:id="rId4"/>
    <p:sldId id="304" r:id="rId5"/>
    <p:sldId id="303" r:id="rId6"/>
    <p:sldId id="272" r:id="rId7"/>
    <p:sldId id="273" r:id="rId8"/>
    <p:sldId id="306" r:id="rId9"/>
    <p:sldId id="302" r:id="rId10"/>
    <p:sldId id="267" r:id="rId11"/>
    <p:sldId id="298" r:id="rId12"/>
    <p:sldId id="279" r:id="rId13"/>
    <p:sldId id="281" r:id="rId14"/>
    <p:sldId id="309" r:id="rId15"/>
    <p:sldId id="310" r:id="rId16"/>
    <p:sldId id="290" r:id="rId17"/>
    <p:sldId id="307" r:id="rId18"/>
    <p:sldId id="311" r:id="rId19"/>
    <p:sldId id="322" r:id="rId20"/>
    <p:sldId id="314" r:id="rId21"/>
    <p:sldId id="335" r:id="rId22"/>
    <p:sldId id="312" r:id="rId23"/>
    <p:sldId id="315" r:id="rId24"/>
    <p:sldId id="316" r:id="rId25"/>
    <p:sldId id="329" r:id="rId26"/>
    <p:sldId id="324" r:id="rId27"/>
    <p:sldId id="328" r:id="rId28"/>
    <p:sldId id="325" r:id="rId29"/>
    <p:sldId id="331" r:id="rId30"/>
    <p:sldId id="330" r:id="rId31"/>
    <p:sldId id="317" r:id="rId32"/>
    <p:sldId id="327" r:id="rId33"/>
    <p:sldId id="332" r:id="rId34"/>
    <p:sldId id="333" r:id="rId35"/>
    <p:sldId id="313" r:id="rId36"/>
    <p:sldId id="319" r:id="rId37"/>
    <p:sldId id="334" r:id="rId38"/>
    <p:sldId id="286" r:id="rId39"/>
    <p:sldId id="284" r:id="rId40"/>
    <p:sldId id="274" r:id="rId41"/>
    <p:sldId id="285" r:id="rId42"/>
    <p:sldId id="323" r:id="rId4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C8E"/>
    <a:srgbClr val="124960"/>
    <a:srgbClr val="FFCCFF"/>
    <a:srgbClr val="003399"/>
    <a:srgbClr val="CCCC00"/>
    <a:srgbClr val="103E53"/>
    <a:srgbClr val="006600"/>
    <a:srgbClr val="FF66CC"/>
    <a:srgbClr val="104258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47" autoAdjust="0"/>
  </p:normalViewPr>
  <p:slideViewPr>
    <p:cSldViewPr snapToGrid="0">
      <p:cViewPr varScale="1">
        <p:scale>
          <a:sx n="87" d="100"/>
          <a:sy n="87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32743-8808-47BC-9728-2E293F38251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42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sz="5400" dirty="0" smtClean="0"/>
              <a:t>趣旨説明：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ja-JP" altLang="en-US" sz="5400" dirty="0" smtClean="0"/>
              <a:t>重イオン衝突実験と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ja-JP" altLang="en-US" sz="5400" dirty="0" smtClean="0"/>
              <a:t>高温高密度</a:t>
            </a:r>
            <a:r>
              <a:rPr lang="en-US" altLang="ja-JP" sz="5400" dirty="0" smtClean="0"/>
              <a:t>QCD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北沢正清（大阪大学）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15124" y="143435"/>
            <a:ext cx="634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日本物理学会</a:t>
            </a:r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2016</a:t>
            </a:r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年秋季大会</a:t>
            </a:r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2016/9/21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</a:t>
            </a:r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宮崎大学</a:t>
            </a:r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21pSA1</a:t>
            </a:r>
            <a:endParaRPr kumimoji="1" lang="ja-JP" altLang="en-US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pic>
        <p:nvPicPr>
          <p:cNvPr id="1026" name="Picture 2" descr="https://upload.wikimedia.org/wikipedia/commons/e/ed/The_entire_view_of_J-PAR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 bwMode="auto">
          <a:xfrm>
            <a:off x="73647" y="1299398"/>
            <a:ext cx="4755465" cy="2764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06022" y="512767"/>
            <a:ext cx="796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シンポジウム：</a:t>
            </a:r>
            <a:r>
              <a:rPr kumimoji="1" lang="en-US" altLang="ja-JP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J-PARC</a:t>
            </a:r>
            <a:r>
              <a:rPr kumimoji="1" lang="ja-JP" altLang="en-US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重イオン衝突実験が</a:t>
            </a:r>
            <a:r>
              <a:rPr lang="ja-JP" altLang="en-US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拓く高密度・稀現象の物理</a:t>
            </a:r>
            <a:endParaRPr kumimoji="1" lang="ja-JP" altLang="en-US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</a:t>
            </a:r>
            <a:r>
              <a:rPr lang="ja-JP" altLang="en-US" dirty="0"/>
              <a:t>減速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124363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63483" y="5698555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rapidity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8832" y="429490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すり抜け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14669" y="23640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8000"/>
                </a:solidFill>
              </a:rPr>
              <a:t>停止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0043" y="160419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正味陽子数の</a:t>
            </a:r>
            <a:r>
              <a:rPr kumimoji="1" lang="en-US" altLang="ja-JP" sz="2400" dirty="0" smtClean="0"/>
              <a:t>y</a:t>
            </a:r>
            <a:r>
              <a:rPr kumimoji="1" lang="ja-JP" altLang="en-US" sz="2400" dirty="0" smtClean="0"/>
              <a:t>依存性</a:t>
            </a:r>
            <a:endParaRPr kumimoji="1" lang="ja-JP" altLang="en-US" sz="2400" dirty="0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72" y="2395347"/>
            <a:ext cx="2734651" cy="34456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334708" y="2900167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程</a:t>
            </a:r>
            <a:r>
              <a:rPr lang="ja-JP" altLang="en-US" sz="2400" dirty="0"/>
              <a:t>良</a:t>
            </a:r>
            <a:r>
              <a:rPr lang="ja-JP" altLang="en-US" sz="2400" dirty="0" smtClean="0"/>
              <a:t>く</a:t>
            </a:r>
            <a:r>
              <a:rPr kumimoji="1" lang="ja-JP" altLang="en-US" sz="2400" dirty="0" smtClean="0"/>
              <a:t>圧縮して、止まる</a:t>
            </a:r>
            <a:endParaRPr kumimoji="1" lang="ja-JP" altLang="en-US" sz="24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72" y="3854858"/>
            <a:ext cx="2318984" cy="34456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334708" y="437576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核子は、突き抜ける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3" y="2351981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73" y="3048460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13" y="4352763"/>
            <a:ext cx="1041487" cy="2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</a:t>
            </a:r>
            <a:r>
              <a:rPr lang="ja-JP" altLang="en-US" dirty="0"/>
              <a:t>減速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522665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0174" y="1613688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粒子収量比から定義した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温度・化学ポテンシャル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892512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798354"/>
            <a:ext cx="4320273" cy="3990725"/>
            <a:chOff x="4546735" y="1798354"/>
            <a:chExt cx="4320273" cy="3990725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880289" y="1798354"/>
              <a:ext cx="3877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/>
                <a:t>バリオン</a:t>
              </a:r>
              <a:r>
                <a:rPr kumimoji="1" lang="ja-JP" altLang="en-US" sz="2400" dirty="0" smtClean="0"/>
                <a:t>密度への焼き直し</a:t>
              </a:r>
              <a:endParaRPr kumimoji="1" lang="ja-JP" altLang="en-US" sz="2400" dirty="0"/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76443" y="3473953"/>
              <a:ext cx="539901" cy="714776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605894">
              <a:off x="7246846" y="3948596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6600"/>
                  </a:solidFill>
                </a:rPr>
                <a:t>J-PARC-HI</a:t>
              </a:r>
              <a:endParaRPr kumimoji="1" lang="ja-JP" altLang="en-US" dirty="0">
                <a:solidFill>
                  <a:srgbClr val="00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5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最高密度は？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37436" y="1345459"/>
            <a:ext cx="406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/>
              <a:t>T</a:t>
            </a:r>
            <a:r>
              <a:rPr kumimoji="1" lang="en-US" altLang="ja-JP" sz="2400" dirty="0" smtClean="0"/>
              <a:t>-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r</a:t>
            </a:r>
            <a:r>
              <a:rPr kumimoji="1" lang="ja-JP" altLang="en-US" sz="2400" dirty="0" smtClean="0"/>
              <a:t>平面上の時間発展 </a:t>
            </a:r>
            <a:r>
              <a:rPr kumimoji="1" lang="en-US" altLang="ja-JP" sz="2400" dirty="0" smtClean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2"/>
                </a:solidFill>
              </a:rPr>
              <a:t>A. </a:t>
            </a:r>
            <a:r>
              <a:rPr lang="en-US" altLang="ja-JP" sz="2400" dirty="0" smtClean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825191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J-PARC</a:t>
            </a:r>
            <a:r>
              <a:rPr lang="ja-JP" altLang="en-US" sz="2400" dirty="0" smtClean="0"/>
              <a:t>エネルギーで、最高密度</a:t>
            </a:r>
            <a:r>
              <a:rPr lang="en-US" altLang="ja-JP" sz="2400" dirty="0" smtClean="0"/>
              <a:t> 5~10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 smtClean="0"/>
              <a:t>0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密度</a:t>
            </a:r>
            <a:r>
              <a:rPr lang="ja-JP" altLang="en-US" sz="2400" dirty="0" smtClean="0"/>
              <a:t>は大きな</a:t>
            </a:r>
            <a:r>
              <a:rPr lang="ja-JP" altLang="en-US" sz="2400" dirty="0"/>
              <a:t>イベント毎</a:t>
            </a:r>
            <a:r>
              <a:rPr lang="ja-JP" altLang="en-US" sz="2400" dirty="0" smtClean="0"/>
              <a:t>ゆらぎ？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74639"/>
            <a:ext cx="3387015" cy="944887"/>
            <a:chOff x="421414" y="4374639"/>
            <a:chExt cx="3387015" cy="944887"/>
          </a:xfrm>
        </p:grpSpPr>
        <p:sp>
          <p:nvSpPr>
            <p:cNvPr id="3" name="角丸四角形 2"/>
            <p:cNvSpPr/>
            <p:nvPr/>
          </p:nvSpPr>
          <p:spPr>
            <a:xfrm>
              <a:off x="3026004" y="4374639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3007302" cy="2079723"/>
            <a:chOff x="131824" y="1813545"/>
            <a:chExt cx="3007302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71806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77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2502" b="-10411"/>
          <a:stretch/>
        </p:blipFill>
        <p:spPr>
          <a:xfrm>
            <a:off x="-1" y="1536357"/>
            <a:ext cx="9144000" cy="5968624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-1" y="0"/>
            <a:ext cx="9144001" cy="1536357"/>
          </a:xfrm>
          <a:prstGeom prst="rect">
            <a:avLst/>
          </a:prstGeom>
          <a:solidFill>
            <a:srgbClr val="103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極微</a:t>
            </a:r>
            <a:r>
              <a:rPr lang="ja-JP" altLang="en-US" dirty="0" smtClean="0"/>
              <a:t>の中性子星衝突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2159" y="4747118"/>
            <a:ext cx="8199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/>
              <a:t>J-PARC-HI</a:t>
            </a:r>
          </a:p>
          <a:p>
            <a:pPr algn="ctr"/>
            <a:r>
              <a:rPr lang="ja-JP" altLang="en-US" sz="2400" dirty="0" smtClean="0"/>
              <a:t>中性子星</a:t>
            </a:r>
            <a:r>
              <a:rPr lang="ja-JP" altLang="en-US" sz="2400" dirty="0"/>
              <a:t>衝突</a:t>
            </a:r>
            <a:r>
              <a:rPr lang="ja-JP" altLang="en-US" sz="2400" dirty="0" smtClean="0"/>
              <a:t>の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温度・密度・磁場</a:t>
            </a:r>
            <a:r>
              <a:rPr lang="ja-JP" altLang="en-US" sz="2400" dirty="0" smtClean="0"/>
              <a:t>に地上で迫る唯一の手段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88100" y="5983337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状態方程式・輸送・強い場への応答などの貴重な情報</a:t>
            </a:r>
            <a:endParaRPr kumimoji="1" lang="ja-JP" altLang="en-US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359833" y="1683157"/>
            <a:ext cx="2661617" cy="1210963"/>
            <a:chOff x="6359833" y="1683157"/>
            <a:chExt cx="2661617" cy="1210963"/>
          </a:xfrm>
        </p:grpSpPr>
        <p:sp>
          <p:nvSpPr>
            <p:cNvPr id="7" name="角丸四角形 6"/>
            <p:cNvSpPr/>
            <p:nvPr/>
          </p:nvSpPr>
          <p:spPr>
            <a:xfrm>
              <a:off x="6797587" y="1709083"/>
              <a:ext cx="2223863" cy="1159112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r>
                <a:rPr lang="ja-JP" altLang="en-US" sz="2400" b="1" dirty="0" smtClean="0"/>
                <a:t>中性子星の物理との関連</a:t>
              </a:r>
              <a:endParaRPr lang="en-US" altLang="ja-JP" sz="2400" b="1" dirty="0" smtClean="0"/>
            </a:p>
            <a:p>
              <a:pPr algn="r"/>
              <a:r>
                <a:rPr lang="ja-JP" altLang="en-US" sz="2400" b="1" dirty="0"/>
                <a:t>６</a:t>
              </a:r>
              <a:r>
                <a:rPr lang="en-US" altLang="ja-JP" sz="2400" b="1" dirty="0" smtClean="0"/>
                <a:t>. </a:t>
              </a:r>
              <a:r>
                <a:rPr lang="ja-JP" altLang="en-US" sz="2400" b="1" dirty="0" smtClean="0"/>
                <a:t>大西</a:t>
              </a:r>
              <a:endParaRPr lang="ja-JP" altLang="en-US" sz="2400" b="1" dirty="0"/>
            </a:p>
          </p:txBody>
        </p:sp>
        <p:sp>
          <p:nvSpPr>
            <p:cNvPr id="8" name="右矢印 7"/>
            <p:cNvSpPr/>
            <p:nvPr/>
          </p:nvSpPr>
          <p:spPr>
            <a:xfrm>
              <a:off x="6359833" y="1683157"/>
              <a:ext cx="502509" cy="1210963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39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角丸四角形 174"/>
          <p:cNvSpPr/>
          <p:nvPr/>
        </p:nvSpPr>
        <p:spPr>
          <a:xfrm>
            <a:off x="2346733" y="1399206"/>
            <a:ext cx="4450534" cy="11371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非</a:t>
            </a:r>
            <a:r>
              <a:rPr lang="ja-JP" altLang="en-US" dirty="0"/>
              <a:t>自明</a:t>
            </a:r>
            <a:r>
              <a:rPr lang="ja-JP" altLang="en-US" dirty="0" smtClean="0"/>
              <a:t>な動的過程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935450" y="4015377"/>
            <a:ext cx="690282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 flipH="1">
            <a:off x="1528230" y="4472158"/>
            <a:ext cx="661961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8"/>
          <p:cNvSpPr>
            <a:spLocks noChangeAspect="1"/>
          </p:cNvSpPr>
          <p:nvPr/>
        </p:nvSpPr>
        <p:spPr>
          <a:xfrm>
            <a:off x="2115854" y="45450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9"/>
          <p:cNvSpPr>
            <a:spLocks noChangeAspect="1"/>
          </p:cNvSpPr>
          <p:nvPr/>
        </p:nvSpPr>
        <p:spPr>
          <a:xfrm>
            <a:off x="2204754" y="46890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10"/>
          <p:cNvSpPr>
            <a:spLocks noChangeAspect="1"/>
          </p:cNvSpPr>
          <p:nvPr/>
        </p:nvSpPr>
        <p:spPr>
          <a:xfrm>
            <a:off x="2357460" y="48174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11"/>
          <p:cNvSpPr>
            <a:spLocks noChangeAspect="1"/>
          </p:cNvSpPr>
          <p:nvPr/>
        </p:nvSpPr>
        <p:spPr>
          <a:xfrm>
            <a:off x="2259854" y="45450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12"/>
          <p:cNvSpPr>
            <a:spLocks noChangeAspect="1"/>
          </p:cNvSpPr>
          <p:nvPr/>
        </p:nvSpPr>
        <p:spPr>
          <a:xfrm>
            <a:off x="2424954" y="46974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3"/>
          <p:cNvSpPr>
            <a:spLocks noChangeAspect="1"/>
          </p:cNvSpPr>
          <p:nvPr/>
        </p:nvSpPr>
        <p:spPr>
          <a:xfrm>
            <a:off x="2471803" y="4818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4"/>
          <p:cNvSpPr>
            <a:spLocks noChangeAspect="1"/>
          </p:cNvSpPr>
          <p:nvPr/>
        </p:nvSpPr>
        <p:spPr>
          <a:xfrm>
            <a:off x="2486973" y="46591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5"/>
          <p:cNvSpPr>
            <a:spLocks noChangeAspect="1"/>
          </p:cNvSpPr>
          <p:nvPr/>
        </p:nvSpPr>
        <p:spPr>
          <a:xfrm>
            <a:off x="2312030" y="46960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6"/>
          <p:cNvSpPr>
            <a:spLocks noChangeAspect="1"/>
          </p:cNvSpPr>
          <p:nvPr/>
        </p:nvSpPr>
        <p:spPr>
          <a:xfrm>
            <a:off x="2331080" y="49232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7"/>
          <p:cNvSpPr>
            <a:spLocks noChangeAspect="1"/>
          </p:cNvSpPr>
          <p:nvPr/>
        </p:nvSpPr>
        <p:spPr>
          <a:xfrm>
            <a:off x="2124933" y="44178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8"/>
          <p:cNvSpPr>
            <a:spLocks noChangeAspect="1"/>
          </p:cNvSpPr>
          <p:nvPr/>
        </p:nvSpPr>
        <p:spPr>
          <a:xfrm>
            <a:off x="2390862" y="4716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9"/>
          <p:cNvSpPr>
            <a:spLocks noChangeAspect="1"/>
          </p:cNvSpPr>
          <p:nvPr/>
        </p:nvSpPr>
        <p:spPr>
          <a:xfrm>
            <a:off x="2269455" y="4374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20"/>
          <p:cNvSpPr>
            <a:spLocks noChangeAspect="1"/>
          </p:cNvSpPr>
          <p:nvPr/>
        </p:nvSpPr>
        <p:spPr>
          <a:xfrm>
            <a:off x="2346963" y="44569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"/>
          <p:cNvSpPr>
            <a:spLocks noChangeAspect="1"/>
          </p:cNvSpPr>
          <p:nvPr/>
        </p:nvSpPr>
        <p:spPr>
          <a:xfrm>
            <a:off x="2415212" y="45502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2"/>
          <p:cNvSpPr>
            <a:spLocks noChangeAspect="1"/>
          </p:cNvSpPr>
          <p:nvPr/>
        </p:nvSpPr>
        <p:spPr>
          <a:xfrm>
            <a:off x="2496188" y="47497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3"/>
          <p:cNvSpPr>
            <a:spLocks noChangeAspect="1"/>
          </p:cNvSpPr>
          <p:nvPr/>
        </p:nvSpPr>
        <p:spPr>
          <a:xfrm>
            <a:off x="2071809" y="4565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4"/>
          <p:cNvSpPr>
            <a:spLocks noChangeAspect="1"/>
          </p:cNvSpPr>
          <p:nvPr/>
        </p:nvSpPr>
        <p:spPr>
          <a:xfrm>
            <a:off x="2096704" y="479970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5"/>
          <p:cNvSpPr>
            <a:spLocks noChangeAspect="1"/>
          </p:cNvSpPr>
          <p:nvPr/>
        </p:nvSpPr>
        <p:spPr>
          <a:xfrm>
            <a:off x="2298661" y="5072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6"/>
          <p:cNvSpPr>
            <a:spLocks noChangeAspect="1"/>
          </p:cNvSpPr>
          <p:nvPr/>
        </p:nvSpPr>
        <p:spPr>
          <a:xfrm>
            <a:off x="2229805" y="44464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7"/>
          <p:cNvSpPr>
            <a:spLocks noChangeAspect="1"/>
          </p:cNvSpPr>
          <p:nvPr/>
        </p:nvSpPr>
        <p:spPr>
          <a:xfrm>
            <a:off x="2105738" y="48996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8"/>
          <p:cNvSpPr>
            <a:spLocks noChangeAspect="1"/>
          </p:cNvSpPr>
          <p:nvPr/>
        </p:nvSpPr>
        <p:spPr>
          <a:xfrm>
            <a:off x="2242505" y="47696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9"/>
          <p:cNvSpPr>
            <a:spLocks noChangeAspect="1"/>
          </p:cNvSpPr>
          <p:nvPr/>
        </p:nvSpPr>
        <p:spPr>
          <a:xfrm>
            <a:off x="2164296" y="48265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30"/>
          <p:cNvSpPr>
            <a:spLocks noChangeAspect="1"/>
          </p:cNvSpPr>
          <p:nvPr/>
        </p:nvSpPr>
        <p:spPr>
          <a:xfrm>
            <a:off x="2168158" y="453925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31"/>
          <p:cNvSpPr>
            <a:spLocks noChangeAspect="1"/>
          </p:cNvSpPr>
          <p:nvPr/>
        </p:nvSpPr>
        <p:spPr>
          <a:xfrm>
            <a:off x="2156004" y="43492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32"/>
          <p:cNvSpPr>
            <a:spLocks noChangeAspect="1"/>
          </p:cNvSpPr>
          <p:nvPr/>
        </p:nvSpPr>
        <p:spPr>
          <a:xfrm>
            <a:off x="2058035" y="47720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3"/>
          <p:cNvSpPr>
            <a:spLocks noChangeAspect="1"/>
          </p:cNvSpPr>
          <p:nvPr/>
        </p:nvSpPr>
        <p:spPr>
          <a:xfrm>
            <a:off x="2496683" y="45804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4"/>
          <p:cNvSpPr>
            <a:spLocks noChangeAspect="1"/>
          </p:cNvSpPr>
          <p:nvPr/>
        </p:nvSpPr>
        <p:spPr>
          <a:xfrm>
            <a:off x="2189270" y="50294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5"/>
          <p:cNvSpPr>
            <a:spLocks noChangeAspect="1"/>
          </p:cNvSpPr>
          <p:nvPr/>
        </p:nvSpPr>
        <p:spPr>
          <a:xfrm>
            <a:off x="2094323" y="44637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6"/>
          <p:cNvSpPr>
            <a:spLocks noChangeAspect="1"/>
          </p:cNvSpPr>
          <p:nvPr/>
        </p:nvSpPr>
        <p:spPr>
          <a:xfrm>
            <a:off x="2237442" y="42719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7"/>
          <p:cNvSpPr>
            <a:spLocks noChangeAspect="1"/>
          </p:cNvSpPr>
          <p:nvPr/>
        </p:nvSpPr>
        <p:spPr>
          <a:xfrm>
            <a:off x="2293344" y="4955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8"/>
          <p:cNvSpPr>
            <a:spLocks noChangeAspect="1"/>
          </p:cNvSpPr>
          <p:nvPr/>
        </p:nvSpPr>
        <p:spPr>
          <a:xfrm>
            <a:off x="2403080" y="50064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9"/>
          <p:cNvSpPr>
            <a:spLocks noChangeAspect="1"/>
          </p:cNvSpPr>
          <p:nvPr/>
        </p:nvSpPr>
        <p:spPr>
          <a:xfrm>
            <a:off x="2316743" y="43437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40"/>
          <p:cNvSpPr>
            <a:spLocks noChangeAspect="1"/>
          </p:cNvSpPr>
          <p:nvPr/>
        </p:nvSpPr>
        <p:spPr>
          <a:xfrm>
            <a:off x="2426704" y="43582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41"/>
          <p:cNvSpPr>
            <a:spLocks noChangeAspect="1"/>
          </p:cNvSpPr>
          <p:nvPr/>
        </p:nvSpPr>
        <p:spPr>
          <a:xfrm>
            <a:off x="2441775" y="4921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42"/>
          <p:cNvSpPr>
            <a:spLocks noChangeAspect="1"/>
          </p:cNvSpPr>
          <p:nvPr/>
        </p:nvSpPr>
        <p:spPr>
          <a:xfrm>
            <a:off x="2059877" y="46840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3"/>
          <p:cNvSpPr>
            <a:spLocks noChangeAspect="1"/>
          </p:cNvSpPr>
          <p:nvPr/>
        </p:nvSpPr>
        <p:spPr>
          <a:xfrm>
            <a:off x="2479081" y="44652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4"/>
          <p:cNvSpPr>
            <a:spLocks noChangeAspect="1"/>
          </p:cNvSpPr>
          <p:nvPr/>
        </p:nvSpPr>
        <p:spPr>
          <a:xfrm>
            <a:off x="2140282" y="49538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5"/>
          <p:cNvSpPr>
            <a:spLocks noChangeAspect="1"/>
          </p:cNvSpPr>
          <p:nvPr/>
        </p:nvSpPr>
        <p:spPr>
          <a:xfrm>
            <a:off x="2325329" y="45718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8"/>
          <p:cNvSpPr>
            <a:spLocks noChangeAspect="1"/>
          </p:cNvSpPr>
          <p:nvPr/>
        </p:nvSpPr>
        <p:spPr>
          <a:xfrm>
            <a:off x="2134171" y="47477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9"/>
          <p:cNvSpPr>
            <a:spLocks noChangeAspect="1"/>
          </p:cNvSpPr>
          <p:nvPr/>
        </p:nvSpPr>
        <p:spPr>
          <a:xfrm>
            <a:off x="2246954" y="48692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50"/>
          <p:cNvSpPr>
            <a:spLocks noChangeAspect="1"/>
          </p:cNvSpPr>
          <p:nvPr/>
        </p:nvSpPr>
        <p:spPr>
          <a:xfrm>
            <a:off x="2135276" y="46572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51"/>
          <p:cNvSpPr>
            <a:spLocks noChangeAspect="1"/>
          </p:cNvSpPr>
          <p:nvPr/>
        </p:nvSpPr>
        <p:spPr>
          <a:xfrm>
            <a:off x="2256574" y="4979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52"/>
          <p:cNvSpPr>
            <a:spLocks noChangeAspect="1"/>
          </p:cNvSpPr>
          <p:nvPr/>
        </p:nvSpPr>
        <p:spPr>
          <a:xfrm>
            <a:off x="2394610" y="46203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53"/>
          <p:cNvSpPr>
            <a:spLocks noChangeAspect="1"/>
          </p:cNvSpPr>
          <p:nvPr/>
        </p:nvSpPr>
        <p:spPr>
          <a:xfrm>
            <a:off x="2248453" y="46095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54"/>
          <p:cNvSpPr>
            <a:spLocks noChangeAspect="1"/>
          </p:cNvSpPr>
          <p:nvPr/>
        </p:nvSpPr>
        <p:spPr>
          <a:xfrm>
            <a:off x="2431421" y="4597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5"/>
          <p:cNvSpPr>
            <a:spLocks noChangeAspect="1"/>
          </p:cNvSpPr>
          <p:nvPr/>
        </p:nvSpPr>
        <p:spPr>
          <a:xfrm>
            <a:off x="2234034" y="43737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6"/>
          <p:cNvSpPr>
            <a:spLocks noChangeAspect="1"/>
          </p:cNvSpPr>
          <p:nvPr/>
        </p:nvSpPr>
        <p:spPr>
          <a:xfrm>
            <a:off x="2346833" y="4282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7"/>
          <p:cNvSpPr>
            <a:spLocks noChangeAspect="1"/>
          </p:cNvSpPr>
          <p:nvPr/>
        </p:nvSpPr>
        <p:spPr>
          <a:xfrm>
            <a:off x="2269470" y="45189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8"/>
          <p:cNvSpPr>
            <a:spLocks noChangeAspect="1"/>
          </p:cNvSpPr>
          <p:nvPr/>
        </p:nvSpPr>
        <p:spPr>
          <a:xfrm>
            <a:off x="545789" y="4087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9"/>
          <p:cNvSpPr>
            <a:spLocks noChangeAspect="1"/>
          </p:cNvSpPr>
          <p:nvPr/>
        </p:nvSpPr>
        <p:spPr>
          <a:xfrm>
            <a:off x="634689" y="4231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60"/>
          <p:cNvSpPr>
            <a:spLocks noChangeAspect="1"/>
          </p:cNvSpPr>
          <p:nvPr/>
        </p:nvSpPr>
        <p:spPr>
          <a:xfrm>
            <a:off x="787395" y="4360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61"/>
          <p:cNvSpPr>
            <a:spLocks noChangeAspect="1"/>
          </p:cNvSpPr>
          <p:nvPr/>
        </p:nvSpPr>
        <p:spPr>
          <a:xfrm>
            <a:off x="689789" y="4087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62"/>
          <p:cNvSpPr>
            <a:spLocks noChangeAspect="1"/>
          </p:cNvSpPr>
          <p:nvPr/>
        </p:nvSpPr>
        <p:spPr>
          <a:xfrm>
            <a:off x="854889" y="4240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63"/>
          <p:cNvSpPr>
            <a:spLocks noChangeAspect="1"/>
          </p:cNvSpPr>
          <p:nvPr/>
        </p:nvSpPr>
        <p:spPr>
          <a:xfrm>
            <a:off x="901738" y="4361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64"/>
          <p:cNvSpPr>
            <a:spLocks noChangeAspect="1"/>
          </p:cNvSpPr>
          <p:nvPr/>
        </p:nvSpPr>
        <p:spPr>
          <a:xfrm>
            <a:off x="916908" y="4201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5"/>
          <p:cNvSpPr>
            <a:spLocks noChangeAspect="1"/>
          </p:cNvSpPr>
          <p:nvPr/>
        </p:nvSpPr>
        <p:spPr>
          <a:xfrm>
            <a:off x="741965" y="4238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6"/>
          <p:cNvSpPr>
            <a:spLocks noChangeAspect="1"/>
          </p:cNvSpPr>
          <p:nvPr/>
        </p:nvSpPr>
        <p:spPr>
          <a:xfrm>
            <a:off x="761015" y="4466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7"/>
          <p:cNvSpPr>
            <a:spLocks noChangeAspect="1"/>
          </p:cNvSpPr>
          <p:nvPr/>
        </p:nvSpPr>
        <p:spPr>
          <a:xfrm>
            <a:off x="554868" y="3960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8"/>
          <p:cNvSpPr>
            <a:spLocks noChangeAspect="1"/>
          </p:cNvSpPr>
          <p:nvPr/>
        </p:nvSpPr>
        <p:spPr>
          <a:xfrm>
            <a:off x="820797" y="4259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9"/>
          <p:cNvSpPr>
            <a:spLocks noChangeAspect="1"/>
          </p:cNvSpPr>
          <p:nvPr/>
        </p:nvSpPr>
        <p:spPr>
          <a:xfrm>
            <a:off x="699390" y="3917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70"/>
          <p:cNvSpPr>
            <a:spLocks noChangeAspect="1"/>
          </p:cNvSpPr>
          <p:nvPr/>
        </p:nvSpPr>
        <p:spPr>
          <a:xfrm>
            <a:off x="776898" y="3999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71"/>
          <p:cNvSpPr>
            <a:spLocks noChangeAspect="1"/>
          </p:cNvSpPr>
          <p:nvPr/>
        </p:nvSpPr>
        <p:spPr>
          <a:xfrm>
            <a:off x="845147" y="4093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72"/>
          <p:cNvSpPr>
            <a:spLocks noChangeAspect="1"/>
          </p:cNvSpPr>
          <p:nvPr/>
        </p:nvSpPr>
        <p:spPr>
          <a:xfrm>
            <a:off x="926123" y="4292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73"/>
          <p:cNvSpPr>
            <a:spLocks noChangeAspect="1"/>
          </p:cNvSpPr>
          <p:nvPr/>
        </p:nvSpPr>
        <p:spPr>
          <a:xfrm>
            <a:off x="501744" y="4107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4"/>
          <p:cNvSpPr>
            <a:spLocks noChangeAspect="1"/>
          </p:cNvSpPr>
          <p:nvPr/>
        </p:nvSpPr>
        <p:spPr>
          <a:xfrm>
            <a:off x="526639" y="4342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5"/>
          <p:cNvSpPr>
            <a:spLocks noChangeAspect="1"/>
          </p:cNvSpPr>
          <p:nvPr/>
        </p:nvSpPr>
        <p:spPr>
          <a:xfrm>
            <a:off x="728596" y="4615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6"/>
          <p:cNvSpPr>
            <a:spLocks noChangeAspect="1"/>
          </p:cNvSpPr>
          <p:nvPr/>
        </p:nvSpPr>
        <p:spPr>
          <a:xfrm>
            <a:off x="659740" y="3989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7"/>
          <p:cNvSpPr>
            <a:spLocks noChangeAspect="1"/>
          </p:cNvSpPr>
          <p:nvPr/>
        </p:nvSpPr>
        <p:spPr>
          <a:xfrm>
            <a:off x="535673" y="4442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8"/>
          <p:cNvSpPr>
            <a:spLocks noChangeAspect="1"/>
          </p:cNvSpPr>
          <p:nvPr/>
        </p:nvSpPr>
        <p:spPr>
          <a:xfrm>
            <a:off x="672440" y="4312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9"/>
          <p:cNvSpPr>
            <a:spLocks noChangeAspect="1"/>
          </p:cNvSpPr>
          <p:nvPr/>
        </p:nvSpPr>
        <p:spPr>
          <a:xfrm>
            <a:off x="594231" y="4369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80"/>
          <p:cNvSpPr>
            <a:spLocks noChangeAspect="1"/>
          </p:cNvSpPr>
          <p:nvPr/>
        </p:nvSpPr>
        <p:spPr>
          <a:xfrm>
            <a:off x="598093" y="4082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81"/>
          <p:cNvSpPr>
            <a:spLocks noChangeAspect="1"/>
          </p:cNvSpPr>
          <p:nvPr/>
        </p:nvSpPr>
        <p:spPr>
          <a:xfrm>
            <a:off x="585939" y="3892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82"/>
          <p:cNvSpPr>
            <a:spLocks noChangeAspect="1"/>
          </p:cNvSpPr>
          <p:nvPr/>
        </p:nvSpPr>
        <p:spPr>
          <a:xfrm>
            <a:off x="487970" y="4314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83"/>
          <p:cNvSpPr>
            <a:spLocks noChangeAspect="1"/>
          </p:cNvSpPr>
          <p:nvPr/>
        </p:nvSpPr>
        <p:spPr>
          <a:xfrm>
            <a:off x="926618" y="4123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84"/>
          <p:cNvSpPr>
            <a:spLocks noChangeAspect="1"/>
          </p:cNvSpPr>
          <p:nvPr/>
        </p:nvSpPr>
        <p:spPr>
          <a:xfrm>
            <a:off x="619205" y="4572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5"/>
          <p:cNvSpPr>
            <a:spLocks noChangeAspect="1"/>
          </p:cNvSpPr>
          <p:nvPr/>
        </p:nvSpPr>
        <p:spPr>
          <a:xfrm>
            <a:off x="524258" y="4006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6"/>
          <p:cNvSpPr>
            <a:spLocks noChangeAspect="1"/>
          </p:cNvSpPr>
          <p:nvPr/>
        </p:nvSpPr>
        <p:spPr>
          <a:xfrm>
            <a:off x="667377" y="3814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7"/>
          <p:cNvSpPr>
            <a:spLocks noChangeAspect="1"/>
          </p:cNvSpPr>
          <p:nvPr/>
        </p:nvSpPr>
        <p:spPr>
          <a:xfrm>
            <a:off x="723279" y="4498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8"/>
          <p:cNvSpPr>
            <a:spLocks noChangeAspect="1"/>
          </p:cNvSpPr>
          <p:nvPr/>
        </p:nvSpPr>
        <p:spPr>
          <a:xfrm>
            <a:off x="833015" y="4549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9"/>
          <p:cNvSpPr>
            <a:spLocks noChangeAspect="1"/>
          </p:cNvSpPr>
          <p:nvPr/>
        </p:nvSpPr>
        <p:spPr>
          <a:xfrm>
            <a:off x="746678" y="3886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90"/>
          <p:cNvSpPr>
            <a:spLocks noChangeAspect="1"/>
          </p:cNvSpPr>
          <p:nvPr/>
        </p:nvSpPr>
        <p:spPr>
          <a:xfrm>
            <a:off x="856639" y="3901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91"/>
          <p:cNvSpPr>
            <a:spLocks noChangeAspect="1"/>
          </p:cNvSpPr>
          <p:nvPr/>
        </p:nvSpPr>
        <p:spPr>
          <a:xfrm>
            <a:off x="871710" y="4464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92"/>
          <p:cNvSpPr>
            <a:spLocks noChangeAspect="1"/>
          </p:cNvSpPr>
          <p:nvPr/>
        </p:nvSpPr>
        <p:spPr>
          <a:xfrm>
            <a:off x="489812" y="4226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93"/>
          <p:cNvSpPr>
            <a:spLocks noChangeAspect="1"/>
          </p:cNvSpPr>
          <p:nvPr/>
        </p:nvSpPr>
        <p:spPr>
          <a:xfrm>
            <a:off x="909016" y="4007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94"/>
          <p:cNvSpPr>
            <a:spLocks noChangeAspect="1"/>
          </p:cNvSpPr>
          <p:nvPr/>
        </p:nvSpPr>
        <p:spPr>
          <a:xfrm>
            <a:off x="570217" y="4496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5"/>
          <p:cNvSpPr>
            <a:spLocks noChangeAspect="1"/>
          </p:cNvSpPr>
          <p:nvPr/>
        </p:nvSpPr>
        <p:spPr>
          <a:xfrm>
            <a:off x="755264" y="4114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6"/>
          <p:cNvSpPr>
            <a:spLocks noChangeAspect="1"/>
          </p:cNvSpPr>
          <p:nvPr/>
        </p:nvSpPr>
        <p:spPr>
          <a:xfrm>
            <a:off x="564106" y="4290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7"/>
          <p:cNvSpPr>
            <a:spLocks noChangeAspect="1"/>
          </p:cNvSpPr>
          <p:nvPr/>
        </p:nvSpPr>
        <p:spPr>
          <a:xfrm>
            <a:off x="676889" y="4412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8"/>
          <p:cNvSpPr>
            <a:spLocks noChangeAspect="1"/>
          </p:cNvSpPr>
          <p:nvPr/>
        </p:nvSpPr>
        <p:spPr>
          <a:xfrm>
            <a:off x="565211" y="4200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9"/>
          <p:cNvSpPr>
            <a:spLocks noChangeAspect="1"/>
          </p:cNvSpPr>
          <p:nvPr/>
        </p:nvSpPr>
        <p:spPr>
          <a:xfrm>
            <a:off x="686509" y="4521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100"/>
          <p:cNvSpPr>
            <a:spLocks noChangeAspect="1"/>
          </p:cNvSpPr>
          <p:nvPr/>
        </p:nvSpPr>
        <p:spPr>
          <a:xfrm>
            <a:off x="824545" y="4163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101"/>
          <p:cNvSpPr>
            <a:spLocks noChangeAspect="1"/>
          </p:cNvSpPr>
          <p:nvPr/>
        </p:nvSpPr>
        <p:spPr>
          <a:xfrm>
            <a:off x="678388" y="4152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102"/>
          <p:cNvSpPr>
            <a:spLocks noChangeAspect="1"/>
          </p:cNvSpPr>
          <p:nvPr/>
        </p:nvSpPr>
        <p:spPr>
          <a:xfrm>
            <a:off x="861356" y="4140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103"/>
          <p:cNvSpPr>
            <a:spLocks noChangeAspect="1"/>
          </p:cNvSpPr>
          <p:nvPr/>
        </p:nvSpPr>
        <p:spPr>
          <a:xfrm>
            <a:off x="663969" y="3916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104"/>
          <p:cNvSpPr>
            <a:spLocks noChangeAspect="1"/>
          </p:cNvSpPr>
          <p:nvPr/>
        </p:nvSpPr>
        <p:spPr>
          <a:xfrm>
            <a:off x="776768" y="3825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5"/>
          <p:cNvSpPr>
            <a:spLocks noChangeAspect="1"/>
          </p:cNvSpPr>
          <p:nvPr/>
        </p:nvSpPr>
        <p:spPr>
          <a:xfrm>
            <a:off x="699405" y="4061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角丸四角形 101"/>
          <p:cNvSpPr/>
          <p:nvPr/>
        </p:nvSpPr>
        <p:spPr>
          <a:xfrm>
            <a:off x="4579749" y="3378527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/楕円 111"/>
          <p:cNvSpPr>
            <a:spLocks noChangeAspect="1"/>
          </p:cNvSpPr>
          <p:nvPr/>
        </p:nvSpPr>
        <p:spPr>
          <a:xfrm>
            <a:off x="4890578" y="49786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17"/>
          <p:cNvSpPr>
            <a:spLocks noChangeAspect="1"/>
          </p:cNvSpPr>
          <p:nvPr/>
        </p:nvSpPr>
        <p:spPr>
          <a:xfrm>
            <a:off x="4825379" y="524005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25"/>
          <p:cNvSpPr>
            <a:spLocks noChangeAspect="1"/>
          </p:cNvSpPr>
          <p:nvPr/>
        </p:nvSpPr>
        <p:spPr>
          <a:xfrm>
            <a:off x="4246113" y="4934709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26"/>
          <p:cNvSpPr>
            <a:spLocks noChangeAspect="1"/>
          </p:cNvSpPr>
          <p:nvPr/>
        </p:nvSpPr>
        <p:spPr>
          <a:xfrm>
            <a:off x="4745254" y="560976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28"/>
          <p:cNvSpPr>
            <a:spLocks noChangeAspect="1"/>
          </p:cNvSpPr>
          <p:nvPr/>
        </p:nvSpPr>
        <p:spPr>
          <a:xfrm>
            <a:off x="4268441" y="518161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29"/>
          <p:cNvSpPr>
            <a:spLocks noChangeAspect="1"/>
          </p:cNvSpPr>
          <p:nvPr/>
        </p:nvSpPr>
        <p:spPr>
          <a:xfrm>
            <a:off x="4606465" y="48604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30"/>
          <p:cNvSpPr>
            <a:spLocks noChangeAspect="1"/>
          </p:cNvSpPr>
          <p:nvPr/>
        </p:nvSpPr>
        <p:spPr>
          <a:xfrm>
            <a:off x="4413168" y="500108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33"/>
          <p:cNvSpPr>
            <a:spLocks noChangeAspect="1"/>
          </p:cNvSpPr>
          <p:nvPr/>
        </p:nvSpPr>
        <p:spPr>
          <a:xfrm>
            <a:off x="5595437" y="440863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35"/>
          <p:cNvSpPr>
            <a:spLocks noChangeAspect="1"/>
          </p:cNvSpPr>
          <p:nvPr/>
        </p:nvSpPr>
        <p:spPr>
          <a:xfrm>
            <a:off x="4474893" y="55025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38"/>
          <p:cNvSpPr>
            <a:spLocks noChangeAspect="1"/>
          </p:cNvSpPr>
          <p:nvPr/>
        </p:nvSpPr>
        <p:spPr>
          <a:xfrm>
            <a:off x="4732113" y="532098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39"/>
          <p:cNvSpPr>
            <a:spLocks noChangeAspect="1"/>
          </p:cNvSpPr>
          <p:nvPr/>
        </p:nvSpPr>
        <p:spPr>
          <a:xfrm>
            <a:off x="5003328" y="544561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45"/>
          <p:cNvSpPr>
            <a:spLocks noChangeAspect="1"/>
          </p:cNvSpPr>
          <p:nvPr/>
        </p:nvSpPr>
        <p:spPr>
          <a:xfrm>
            <a:off x="4353818" y="53156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48"/>
          <p:cNvSpPr>
            <a:spLocks noChangeAspect="1"/>
          </p:cNvSpPr>
          <p:nvPr/>
        </p:nvSpPr>
        <p:spPr>
          <a:xfrm>
            <a:off x="4617459" y="51066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50"/>
          <p:cNvSpPr>
            <a:spLocks noChangeAspect="1"/>
          </p:cNvSpPr>
          <p:nvPr/>
        </p:nvSpPr>
        <p:spPr>
          <a:xfrm>
            <a:off x="4641236" y="53781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57"/>
          <p:cNvSpPr>
            <a:spLocks noChangeAspect="1"/>
          </p:cNvSpPr>
          <p:nvPr/>
        </p:nvSpPr>
        <p:spPr>
          <a:xfrm>
            <a:off x="6841409" y="356085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60"/>
          <p:cNvSpPr>
            <a:spLocks noChangeAspect="1"/>
          </p:cNvSpPr>
          <p:nvPr/>
        </p:nvSpPr>
        <p:spPr>
          <a:xfrm>
            <a:off x="7197308" y="356085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68"/>
          <p:cNvSpPr>
            <a:spLocks noChangeAspect="1"/>
          </p:cNvSpPr>
          <p:nvPr/>
        </p:nvSpPr>
        <p:spPr>
          <a:xfrm>
            <a:off x="7221037" y="3139162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69"/>
          <p:cNvSpPr>
            <a:spLocks noChangeAspect="1"/>
          </p:cNvSpPr>
          <p:nvPr/>
        </p:nvSpPr>
        <p:spPr>
          <a:xfrm>
            <a:off x="7412599" y="33429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70"/>
          <p:cNvSpPr>
            <a:spLocks noChangeAspect="1"/>
          </p:cNvSpPr>
          <p:nvPr/>
        </p:nvSpPr>
        <p:spPr>
          <a:xfrm>
            <a:off x="7581279" y="357368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75"/>
          <p:cNvSpPr>
            <a:spLocks noChangeAspect="1"/>
          </p:cNvSpPr>
          <p:nvPr/>
        </p:nvSpPr>
        <p:spPr>
          <a:xfrm>
            <a:off x="7123042" y="33171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80"/>
          <p:cNvSpPr>
            <a:spLocks noChangeAspect="1"/>
          </p:cNvSpPr>
          <p:nvPr/>
        </p:nvSpPr>
        <p:spPr>
          <a:xfrm>
            <a:off x="6940641" y="30768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82"/>
          <p:cNvSpPr>
            <a:spLocks noChangeAspect="1"/>
          </p:cNvSpPr>
          <p:nvPr/>
        </p:nvSpPr>
        <p:spPr>
          <a:xfrm>
            <a:off x="6796967" y="431223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85"/>
          <p:cNvSpPr>
            <a:spLocks noChangeAspect="1"/>
          </p:cNvSpPr>
          <p:nvPr/>
        </p:nvSpPr>
        <p:spPr>
          <a:xfrm>
            <a:off x="7141916" y="2885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88"/>
          <p:cNvSpPr>
            <a:spLocks noChangeAspect="1"/>
          </p:cNvSpPr>
          <p:nvPr/>
        </p:nvSpPr>
        <p:spPr>
          <a:xfrm>
            <a:off x="7337911" y="306335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89"/>
          <p:cNvSpPr>
            <a:spLocks noChangeAspect="1"/>
          </p:cNvSpPr>
          <p:nvPr/>
        </p:nvSpPr>
        <p:spPr>
          <a:xfrm>
            <a:off x="7609681" y="309911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92"/>
          <p:cNvSpPr>
            <a:spLocks noChangeAspect="1"/>
          </p:cNvSpPr>
          <p:nvPr/>
        </p:nvSpPr>
        <p:spPr>
          <a:xfrm>
            <a:off x="7739133" y="33634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94"/>
          <p:cNvSpPr>
            <a:spLocks noChangeAspect="1"/>
          </p:cNvSpPr>
          <p:nvPr/>
        </p:nvSpPr>
        <p:spPr>
          <a:xfrm>
            <a:off x="7359131" y="362710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202"/>
          <p:cNvSpPr>
            <a:spLocks noChangeAspect="1"/>
          </p:cNvSpPr>
          <p:nvPr/>
        </p:nvSpPr>
        <p:spPr>
          <a:xfrm>
            <a:off x="7133494" y="313735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203"/>
          <p:cNvSpPr>
            <a:spLocks noChangeAspect="1"/>
          </p:cNvSpPr>
          <p:nvPr/>
        </p:nvSpPr>
        <p:spPr>
          <a:xfrm>
            <a:off x="7412278" y="291160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204"/>
          <p:cNvSpPr>
            <a:spLocks noChangeAspect="1"/>
          </p:cNvSpPr>
          <p:nvPr/>
        </p:nvSpPr>
        <p:spPr>
          <a:xfrm>
            <a:off x="7221074" y="34963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右矢印 132"/>
          <p:cNvSpPr/>
          <p:nvPr/>
        </p:nvSpPr>
        <p:spPr>
          <a:xfrm>
            <a:off x="2904431" y="3354854"/>
            <a:ext cx="1029749" cy="214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円/楕円 211"/>
          <p:cNvSpPr>
            <a:spLocks noChangeAspect="1"/>
          </p:cNvSpPr>
          <p:nvPr/>
        </p:nvSpPr>
        <p:spPr>
          <a:xfrm>
            <a:off x="5213869" y="435594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212"/>
          <p:cNvSpPr>
            <a:spLocks noChangeAspect="1"/>
          </p:cNvSpPr>
          <p:nvPr/>
        </p:nvSpPr>
        <p:spPr>
          <a:xfrm>
            <a:off x="5892843" y="39853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213"/>
          <p:cNvSpPr>
            <a:spLocks noChangeAspect="1"/>
          </p:cNvSpPr>
          <p:nvPr/>
        </p:nvSpPr>
        <p:spPr>
          <a:xfrm>
            <a:off x="5417513" y="465176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214"/>
          <p:cNvSpPr>
            <a:spLocks noChangeAspect="1"/>
          </p:cNvSpPr>
          <p:nvPr/>
        </p:nvSpPr>
        <p:spPr>
          <a:xfrm>
            <a:off x="6045243" y="41377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215"/>
          <p:cNvSpPr>
            <a:spLocks noChangeAspect="1"/>
          </p:cNvSpPr>
          <p:nvPr/>
        </p:nvSpPr>
        <p:spPr>
          <a:xfrm>
            <a:off x="4843578" y="395633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216"/>
          <p:cNvSpPr>
            <a:spLocks noChangeAspect="1"/>
          </p:cNvSpPr>
          <p:nvPr/>
        </p:nvSpPr>
        <p:spPr>
          <a:xfrm>
            <a:off x="6772101" y="39251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217"/>
          <p:cNvSpPr>
            <a:spLocks noChangeAspect="1"/>
          </p:cNvSpPr>
          <p:nvPr/>
        </p:nvSpPr>
        <p:spPr>
          <a:xfrm>
            <a:off x="6091969" y="46067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218"/>
          <p:cNvSpPr>
            <a:spLocks noChangeAspect="1"/>
          </p:cNvSpPr>
          <p:nvPr/>
        </p:nvSpPr>
        <p:spPr>
          <a:xfrm>
            <a:off x="6350043" y="44425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219"/>
          <p:cNvSpPr>
            <a:spLocks noChangeAspect="1"/>
          </p:cNvSpPr>
          <p:nvPr/>
        </p:nvSpPr>
        <p:spPr>
          <a:xfrm>
            <a:off x="5670852" y="417653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220"/>
          <p:cNvSpPr>
            <a:spLocks noChangeAspect="1"/>
          </p:cNvSpPr>
          <p:nvPr/>
        </p:nvSpPr>
        <p:spPr>
          <a:xfrm>
            <a:off x="7300992" y="461334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221"/>
          <p:cNvSpPr>
            <a:spLocks noChangeAspect="1"/>
          </p:cNvSpPr>
          <p:nvPr/>
        </p:nvSpPr>
        <p:spPr>
          <a:xfrm>
            <a:off x="6485509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222"/>
          <p:cNvSpPr>
            <a:spLocks noChangeAspect="1"/>
          </p:cNvSpPr>
          <p:nvPr/>
        </p:nvSpPr>
        <p:spPr>
          <a:xfrm>
            <a:off x="5812321" y="504290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223"/>
          <p:cNvSpPr>
            <a:spLocks noChangeAspect="1"/>
          </p:cNvSpPr>
          <p:nvPr/>
        </p:nvSpPr>
        <p:spPr>
          <a:xfrm>
            <a:off x="6549169" y="50639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224"/>
          <p:cNvSpPr>
            <a:spLocks noChangeAspect="1"/>
          </p:cNvSpPr>
          <p:nvPr/>
        </p:nvSpPr>
        <p:spPr>
          <a:xfrm>
            <a:off x="6825517" y="4792679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225"/>
          <p:cNvSpPr>
            <a:spLocks noChangeAspect="1"/>
          </p:cNvSpPr>
          <p:nvPr/>
        </p:nvSpPr>
        <p:spPr>
          <a:xfrm>
            <a:off x="6369313" y="361222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226"/>
          <p:cNvSpPr>
            <a:spLocks noChangeAspect="1"/>
          </p:cNvSpPr>
          <p:nvPr/>
        </p:nvSpPr>
        <p:spPr>
          <a:xfrm>
            <a:off x="5634371" y="35820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227"/>
          <p:cNvSpPr>
            <a:spLocks noChangeAspect="1"/>
          </p:cNvSpPr>
          <p:nvPr/>
        </p:nvSpPr>
        <p:spPr>
          <a:xfrm>
            <a:off x="5400739" y="507283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228"/>
          <p:cNvSpPr>
            <a:spLocks noChangeAspect="1"/>
          </p:cNvSpPr>
          <p:nvPr/>
        </p:nvSpPr>
        <p:spPr>
          <a:xfrm>
            <a:off x="5210776" y="377859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229"/>
          <p:cNvSpPr>
            <a:spLocks noChangeAspect="1"/>
          </p:cNvSpPr>
          <p:nvPr/>
        </p:nvSpPr>
        <p:spPr>
          <a:xfrm>
            <a:off x="7123042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230"/>
          <p:cNvSpPr>
            <a:spLocks noChangeAspect="1"/>
          </p:cNvSpPr>
          <p:nvPr/>
        </p:nvSpPr>
        <p:spPr>
          <a:xfrm>
            <a:off x="4890578" y="452378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231"/>
          <p:cNvSpPr>
            <a:spLocks noChangeAspect="1"/>
          </p:cNvSpPr>
          <p:nvPr/>
        </p:nvSpPr>
        <p:spPr>
          <a:xfrm>
            <a:off x="6154522" y="387224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232"/>
          <p:cNvSpPr>
            <a:spLocks noChangeAspect="1"/>
          </p:cNvSpPr>
          <p:nvPr/>
        </p:nvSpPr>
        <p:spPr>
          <a:xfrm>
            <a:off x="6434039" y="33129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233"/>
          <p:cNvSpPr>
            <a:spLocks noChangeAspect="1"/>
          </p:cNvSpPr>
          <p:nvPr/>
        </p:nvSpPr>
        <p:spPr>
          <a:xfrm>
            <a:off x="6171216" y="535842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234"/>
          <p:cNvSpPr>
            <a:spLocks noChangeAspect="1"/>
          </p:cNvSpPr>
          <p:nvPr/>
        </p:nvSpPr>
        <p:spPr>
          <a:xfrm>
            <a:off x="5196230" y="328606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8" name="直線コネクタ 157"/>
          <p:cNvCxnSpPr/>
          <p:nvPr/>
        </p:nvCxnSpPr>
        <p:spPr>
          <a:xfrm>
            <a:off x="6234621" y="2885772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6521732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5956816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下矢印 161"/>
          <p:cNvSpPr/>
          <p:nvPr/>
        </p:nvSpPr>
        <p:spPr>
          <a:xfrm rot="20492577">
            <a:off x="6233671" y="5535369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下矢印 162"/>
          <p:cNvSpPr/>
          <p:nvPr/>
        </p:nvSpPr>
        <p:spPr>
          <a:xfrm rot="20573208" flipV="1">
            <a:off x="5568359" y="2577801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下矢印 165"/>
          <p:cNvSpPr/>
          <p:nvPr/>
        </p:nvSpPr>
        <p:spPr>
          <a:xfrm rot="1121911">
            <a:off x="5558129" y="5544969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下矢印 166"/>
          <p:cNvSpPr/>
          <p:nvPr/>
        </p:nvSpPr>
        <p:spPr>
          <a:xfrm rot="801144" flipV="1">
            <a:off x="6270383" y="2538695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9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28" y="1757375"/>
            <a:ext cx="1343965" cy="459632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2651245" y="170618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76" name="角丸四角形 175"/>
          <p:cNvSpPr/>
          <p:nvPr/>
        </p:nvSpPr>
        <p:spPr>
          <a:xfrm>
            <a:off x="6909606" y="1915834"/>
            <a:ext cx="1502772" cy="1007658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1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g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0" y="2055791"/>
            <a:ext cx="1149046" cy="771973"/>
          </a:xfrm>
          <a:prstGeom prst="rect">
            <a:avLst/>
          </a:prstGeom>
        </p:spPr>
      </p:pic>
      <p:sp>
        <p:nvSpPr>
          <p:cNvPr id="177" name="角丸四角形 176"/>
          <p:cNvSpPr/>
          <p:nvPr/>
        </p:nvSpPr>
        <p:spPr>
          <a:xfrm>
            <a:off x="6924346" y="5614852"/>
            <a:ext cx="1502772" cy="1007658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9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l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70" y="5754809"/>
            <a:ext cx="1149046" cy="7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grpSp>
        <p:nvGrpSpPr>
          <p:cNvPr id="114" name="グループ化 113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" name="右矢印 6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06" name="直線コネクタ 105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下矢印 110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下矢印 112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2" name="グループ化 221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223" name="右矢印 222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右矢印 223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6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7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8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9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0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1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2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3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4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5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6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7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8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9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0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1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2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3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4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5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6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7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8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9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0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1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2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3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4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5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6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9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0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1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2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3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4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5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6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7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8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9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0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1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2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3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4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5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6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7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8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9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0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1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3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4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5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6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7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8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9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0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1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2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3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4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5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6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7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8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9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0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1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2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3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4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5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7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8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9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0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1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2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3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4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5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6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17" name="直線コネクタ 316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下矢印 317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下矢印 318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221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4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5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6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7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8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9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0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1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2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3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4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5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6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7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8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9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0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1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2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3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4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5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6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7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8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9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0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1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2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3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4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5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6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7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8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9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0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1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2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3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4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5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6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7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8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9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0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1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2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3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4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5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6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7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8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9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0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1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2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3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4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5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6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7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8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9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0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1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2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3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4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5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6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7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8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9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0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1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2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3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4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5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6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7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8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9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0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1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2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3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4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15" name="直線コネクタ 414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右矢印 21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右矢印 21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" name="直線矢印コネクタ 111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線矢印コネクタ 417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線矢印コネクタ 418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ln w="38100">
            <a:solidFill>
              <a:srgbClr val="FF66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4484106" y="6059156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dv</a:t>
            </a:r>
            <a:r>
              <a:rPr kumimoji="1" lang="en-US" altLang="ja-JP" sz="2400" baseline="-25000" dirty="0" smtClean="0"/>
              <a:t>1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dy</a:t>
            </a:r>
            <a:r>
              <a:rPr kumimoji="1" lang="ja-JP" altLang="en-US" sz="2400" dirty="0" smtClean="0"/>
              <a:t>は、</a:t>
            </a:r>
            <a:r>
              <a:rPr kumimoji="1" lang="en-US" altLang="ja-JP" sz="2400" dirty="0" smtClean="0"/>
              <a:t>2</a:t>
            </a:r>
            <a:r>
              <a:rPr kumimoji="1" lang="ja-JP" altLang="en-US" sz="2400" dirty="0" smtClean="0"/>
              <a:t>度符号を変える</a:t>
            </a:r>
            <a:endParaRPr kumimoji="1" lang="en-US" altLang="ja-JP" sz="2400" dirty="0" smtClean="0"/>
          </a:p>
        </p:txBody>
      </p:sp>
      <p:grpSp>
        <p:nvGrpSpPr>
          <p:cNvPr id="121" name="グループ化 120"/>
          <p:cNvGrpSpPr/>
          <p:nvPr/>
        </p:nvGrpSpPr>
        <p:grpSpPr>
          <a:xfrm>
            <a:off x="6333649" y="4773068"/>
            <a:ext cx="2661617" cy="1210963"/>
            <a:chOff x="6333649" y="4773068"/>
            <a:chExt cx="2661617" cy="1210963"/>
          </a:xfrm>
        </p:grpSpPr>
        <p:sp>
          <p:nvSpPr>
            <p:cNvPr id="420" name="角丸四角形 419"/>
            <p:cNvSpPr/>
            <p:nvPr/>
          </p:nvSpPr>
          <p:spPr>
            <a:xfrm>
              <a:off x="6771403" y="4798994"/>
              <a:ext cx="2223863" cy="1159112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r>
                <a:rPr lang="ja-JP" altLang="en-US" sz="2400" b="1" dirty="0" smtClean="0"/>
                <a:t>ダイナミクスとフロー</a:t>
              </a:r>
              <a:endParaRPr lang="en-US" altLang="ja-JP" sz="2400" b="1" dirty="0" smtClean="0"/>
            </a:p>
            <a:p>
              <a:pPr algn="r"/>
              <a:r>
                <a:rPr lang="ja-JP" altLang="en-US" sz="2400" b="1" dirty="0" smtClean="0"/>
                <a:t>４</a:t>
              </a:r>
              <a:r>
                <a:rPr lang="en-US" altLang="ja-JP" sz="2400" b="1" dirty="0" smtClean="0"/>
                <a:t>. </a:t>
              </a:r>
              <a:r>
                <a:rPr lang="ja-JP" altLang="en-US" sz="2400" b="1" dirty="0"/>
                <a:t>奈良</a:t>
              </a:r>
            </a:p>
          </p:txBody>
        </p:sp>
        <p:sp>
          <p:nvSpPr>
            <p:cNvPr id="421" name="右矢印 420"/>
            <p:cNvSpPr/>
            <p:nvPr/>
          </p:nvSpPr>
          <p:spPr>
            <a:xfrm>
              <a:off x="6333649" y="4773068"/>
              <a:ext cx="502509" cy="1210963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69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968970"/>
            <a:ext cx="9144000" cy="13255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J-PARC-HI</a:t>
            </a:r>
            <a:r>
              <a:rPr kumimoji="1" lang="ja-JP" altLang="en-US" dirty="0" smtClean="0"/>
              <a:t>は、</a:t>
            </a:r>
            <a:r>
              <a:rPr kumimoji="1" lang="en-US" altLang="ja-JP" dirty="0" smtClean="0"/>
              <a:t>AGS</a:t>
            </a:r>
            <a:r>
              <a:rPr kumimoji="1" lang="ja-JP" altLang="en-US" dirty="0" smtClean="0"/>
              <a:t>の焼き直し？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22638" y="3340908"/>
            <a:ext cx="46987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dirty="0" smtClean="0"/>
              <a:t>答</a:t>
            </a:r>
            <a:endParaRPr lang="en-US" altLang="ja-JP" sz="4400" dirty="0" smtClean="0"/>
          </a:p>
          <a:p>
            <a:pPr algn="ctr"/>
            <a:r>
              <a:rPr kumimoji="1" lang="ja-JP" altLang="en-US" sz="3200" dirty="0" smtClean="0"/>
              <a:t>新しい視点に基づく</a:t>
            </a:r>
            <a:r>
              <a:rPr kumimoji="1" lang="ja-JP" altLang="en-US" sz="3200" dirty="0" smtClean="0"/>
              <a:t>、</a:t>
            </a:r>
            <a:endParaRPr kumimoji="1" lang="en-US" altLang="ja-JP" sz="3200" dirty="0" smtClean="0"/>
          </a:p>
          <a:p>
            <a:pPr algn="ctr"/>
            <a:r>
              <a:rPr lang="ja-JP" altLang="en-US" sz="3200" dirty="0"/>
              <a:t>ユニーク</a:t>
            </a:r>
            <a:r>
              <a:rPr lang="ja-JP" altLang="en-US" sz="3200" dirty="0" smtClean="0"/>
              <a:t>な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超</a:t>
            </a:r>
            <a:r>
              <a:rPr kumimoji="1" lang="ja-JP" altLang="en-US" sz="3200" dirty="0" smtClean="0"/>
              <a:t>高</a:t>
            </a:r>
            <a:r>
              <a:rPr kumimoji="1" lang="ja-JP" altLang="en-US" sz="3200" dirty="0" smtClean="0"/>
              <a:t>統計実験</a:t>
            </a:r>
            <a:endParaRPr kumimoji="1" lang="en-US" altLang="ja-JP" sz="3200" dirty="0" smtClean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1664838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他の実験施設との関係は？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衝突率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6" y="1405248"/>
            <a:ext cx="4572859" cy="416797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AGS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SPS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498863" y="1421724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J-PARC-HI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38779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J-PARC-HI:</a:t>
            </a:r>
          </a:p>
          <a:p>
            <a:r>
              <a:rPr lang="ja-JP" altLang="en-US" sz="2400" dirty="0" smtClean="0"/>
              <a:t>超高</a:t>
            </a:r>
            <a:r>
              <a:rPr lang="ja-JP" altLang="en-US" sz="2400" dirty="0"/>
              <a:t>強度</a:t>
            </a:r>
            <a:r>
              <a:rPr lang="ja-JP" altLang="en-US" sz="2400" dirty="0" smtClean="0"/>
              <a:t>ビーム</a:t>
            </a:r>
            <a:r>
              <a:rPr lang="en-US" altLang="ja-JP" sz="2400" dirty="0" smtClean="0"/>
              <a:t>×</a:t>
            </a:r>
            <a:r>
              <a:rPr lang="ja-JP" altLang="en-US" sz="2400" dirty="0" smtClean="0"/>
              <a:t>固定標的</a:t>
            </a:r>
            <a:endParaRPr lang="en-US" altLang="ja-JP" sz="2400" dirty="0" smtClean="0"/>
          </a:p>
          <a:p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ja-JP" altLang="en-US" sz="2400" dirty="0" smtClean="0">
                <a:sym typeface="Wingdings" panose="05000000000000000000" pitchFamily="2" charset="2"/>
              </a:rPr>
              <a:t>世界最高衝突率～</a:t>
            </a:r>
            <a:r>
              <a:rPr lang="en-US" altLang="ja-JP" sz="2400" dirty="0" smtClean="0">
                <a:sym typeface="Wingdings" panose="05000000000000000000" pitchFamily="2" charset="2"/>
              </a:rPr>
              <a:t>10</a:t>
            </a:r>
            <a:r>
              <a:rPr lang="en-US" altLang="ja-JP" sz="2400" baseline="30000" dirty="0" smtClean="0">
                <a:sym typeface="Wingdings" panose="05000000000000000000" pitchFamily="2" charset="2"/>
              </a:rPr>
              <a:t>8</a:t>
            </a:r>
            <a:r>
              <a:rPr lang="en-US" altLang="ja-JP" sz="2400" dirty="0" smtClean="0">
                <a:sym typeface="Wingdings" panose="05000000000000000000" pitchFamily="2" charset="2"/>
              </a:rPr>
              <a:t>Hz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426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AGS,SPS</a:t>
            </a:r>
            <a:r>
              <a:rPr kumimoji="1" lang="ja-JP" altLang="en-US" sz="2400" dirty="0" smtClean="0"/>
              <a:t>の衝突率</a:t>
            </a:r>
            <a:r>
              <a:rPr lang="ja-JP" altLang="en-US" sz="2400" dirty="0" smtClean="0"/>
              <a:t>を</a:t>
            </a:r>
            <a:r>
              <a:rPr lang="en-US" altLang="ja-JP" sz="2400" dirty="0" smtClean="0">
                <a:solidFill>
                  <a:srgbClr val="FFFF00"/>
                </a:solidFill>
              </a:rPr>
              <a:t>5</a:t>
            </a:r>
            <a:r>
              <a:rPr lang="ja-JP" altLang="en-US" sz="2400" dirty="0" smtClean="0">
                <a:solidFill>
                  <a:srgbClr val="FFFF00"/>
                </a:solidFill>
              </a:rPr>
              <a:t>桁</a:t>
            </a:r>
            <a:r>
              <a:rPr lang="ja-JP" altLang="en-US" sz="2400" dirty="0" smtClean="0"/>
              <a:t>上回る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AGS, SPS</a:t>
            </a:r>
          </a:p>
          <a:p>
            <a:pPr algn="ctr"/>
            <a:r>
              <a:rPr kumimoji="1" lang="ja-JP" altLang="en-US" sz="2400" dirty="0" smtClean="0"/>
              <a:t>１年間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J-PARC-HI</a:t>
            </a:r>
          </a:p>
          <a:p>
            <a:pPr algn="ctr"/>
            <a:r>
              <a:rPr lang="ja-JP" altLang="en-US" sz="2400" dirty="0" smtClean="0"/>
              <a:t>５分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＝</a:t>
            </a:r>
            <a:endParaRPr kumimoji="1" lang="en-US" altLang="ja-JP" sz="2800" dirty="0" smtClean="0"/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916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各種</a:t>
            </a:r>
            <a:r>
              <a:rPr kumimoji="1" lang="ja-JP" altLang="en-US" sz="2400" dirty="0" smtClean="0"/>
              <a:t>物理量の高統計測定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高度</a:t>
            </a:r>
            <a:r>
              <a:rPr lang="ja-JP" altLang="en-US" sz="2400" dirty="0" smtClean="0"/>
              <a:t>なイベント選択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高次の相関の測定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稀現象の探索</a:t>
            </a:r>
            <a:endParaRPr kumimoji="1" lang="ja-JP" altLang="en-US" sz="2400" dirty="0"/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/>
          <p:cNvGrpSpPr/>
          <p:nvPr/>
        </p:nvGrpSpPr>
        <p:grpSpPr>
          <a:xfrm>
            <a:off x="6359835" y="155895"/>
            <a:ext cx="2661617" cy="1210963"/>
            <a:chOff x="6359835" y="155895"/>
            <a:chExt cx="2661617" cy="1210963"/>
          </a:xfrm>
        </p:grpSpPr>
        <p:sp>
          <p:nvSpPr>
            <p:cNvPr id="19" name="角丸四角形 18"/>
            <p:cNvSpPr/>
            <p:nvPr/>
          </p:nvSpPr>
          <p:spPr>
            <a:xfrm>
              <a:off x="6797589" y="181821"/>
              <a:ext cx="2223863" cy="1159112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r>
                <a:rPr lang="en-US" altLang="ja-JP" sz="2400" b="1" dirty="0" smtClean="0"/>
                <a:t>J-PARC-HI</a:t>
              </a:r>
              <a:r>
                <a:rPr lang="ja-JP" altLang="en-US" sz="2400" b="1" dirty="0" smtClean="0"/>
                <a:t>加速器の性能</a:t>
              </a:r>
              <a:endParaRPr lang="en-US" altLang="ja-JP" sz="2400" b="1" dirty="0"/>
            </a:p>
            <a:p>
              <a:pPr algn="r"/>
              <a:r>
                <a:rPr lang="ja-JP" altLang="en-US" sz="2400" b="1" dirty="0"/>
                <a:t>３</a:t>
              </a:r>
              <a:r>
                <a:rPr lang="en-US" altLang="ja-JP" sz="2400" b="1" dirty="0" smtClean="0"/>
                <a:t>. </a:t>
              </a:r>
              <a:r>
                <a:rPr lang="ja-JP" altLang="en-US" sz="2400" b="1" dirty="0"/>
                <a:t>原田</a:t>
              </a:r>
            </a:p>
          </p:txBody>
        </p:sp>
        <p:sp>
          <p:nvSpPr>
            <p:cNvPr id="20" name="右矢印 19"/>
            <p:cNvSpPr/>
            <p:nvPr/>
          </p:nvSpPr>
          <p:spPr>
            <a:xfrm>
              <a:off x="6359835" y="155895"/>
              <a:ext cx="502509" cy="1210963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88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3572779" y="-1078474"/>
            <a:ext cx="4932856" cy="5176019"/>
            <a:chOff x="2086221" y="809898"/>
            <a:chExt cx="5011574" cy="5163990"/>
          </a:xfrm>
          <a:scene3d>
            <a:camera prst="perspectiveRelaxedModerately" fov="3600000">
              <a:rot lat="20436899" lon="18544752" rev="4554862"/>
            </a:camera>
            <a:lightRig rig="threePt" dir="t"/>
          </a:scene3d>
        </p:grpSpPr>
        <p:sp>
          <p:nvSpPr>
            <p:cNvPr id="5" name="角丸四角形 4"/>
            <p:cNvSpPr/>
            <p:nvPr/>
          </p:nvSpPr>
          <p:spPr>
            <a:xfrm>
              <a:off x="4986462" y="3772930"/>
              <a:ext cx="613830" cy="719085"/>
            </a:xfrm>
            <a:prstGeom prst="roundRect">
              <a:avLst/>
            </a:prstGeom>
            <a:noFill/>
            <a:ln w="19050" cap="flat" cmpd="sng" algn="ctr">
              <a:solidFill>
                <a:srgbClr val="F07F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 flipV="1">
              <a:off x="2629989" y="809898"/>
              <a:ext cx="0" cy="494646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cxnSp>
          <p:nvCxnSpPr>
            <p:cNvPr id="7" name="直線矢印コネクタ 6"/>
            <p:cNvCxnSpPr/>
            <p:nvPr/>
          </p:nvCxnSpPr>
          <p:spPr>
            <a:xfrm>
              <a:off x="2381795" y="5390602"/>
              <a:ext cx="4716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sp>
          <p:nvSpPr>
            <p:cNvPr id="8" name="テキスト ボックス 7"/>
            <p:cNvSpPr txBox="1"/>
            <p:nvPr/>
          </p:nvSpPr>
          <p:spPr>
            <a:xfrm>
              <a:off x="4473272" y="5327557"/>
              <a:ext cx="2560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Calibri" panose="020F0502020204030204"/>
                  <a:ea typeface="游ゴシック" panose="020B0400000000000000" pitchFamily="50" charset="-128"/>
                </a:rPr>
                <a:t>collision rate</a:t>
              </a:r>
              <a:endParaRPr lang="ja-JP" altLang="en-US" sz="3600" dirty="0"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 rot="5400000">
              <a:off x="3732779" y="1091447"/>
              <a:ext cx="584883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LHC</a:t>
              </a:r>
            </a:p>
          </p:txBody>
        </p:sp>
        <p:sp>
          <p:nvSpPr>
            <p:cNvPr id="10" name="角丸四角形 9"/>
            <p:cNvSpPr/>
            <p:nvPr/>
          </p:nvSpPr>
          <p:spPr>
            <a:xfrm rot="5400000">
              <a:off x="3364928" y="2891344"/>
              <a:ext cx="1425087" cy="634535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RHIC-BES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 rot="5400000">
              <a:off x="2674556" y="3290828"/>
              <a:ext cx="1231124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 rot="5400000">
              <a:off x="2884139" y="4384332"/>
              <a:ext cx="811956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AGS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角丸四角形 12"/>
            <p:cNvSpPr/>
            <p:nvPr/>
          </p:nvSpPr>
          <p:spPr>
            <a:xfrm rot="5400000">
              <a:off x="4005807" y="3646720"/>
              <a:ext cx="1056054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NICA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 rot="5400000">
              <a:off x="4850538" y="4258854"/>
              <a:ext cx="897921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FAIR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角丸四角形 14"/>
            <p:cNvSpPr/>
            <p:nvPr/>
          </p:nvSpPr>
          <p:spPr>
            <a:xfrm rot="5400000">
              <a:off x="3772594" y="1814338"/>
              <a:ext cx="714254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</a:t>
              </a:r>
            </a:p>
          </p:txBody>
        </p:sp>
        <p:pic>
          <p:nvPicPr>
  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25055" y="1294429"/>
              <a:ext cx="1198156" cy="475823"/>
            </a:xfrm>
            <a:prstGeom prst="rect">
              <a:avLst/>
            </a:prstGeom>
          </p:spPr>
        </p:pic>
        <p:sp>
          <p:nvSpPr>
            <p:cNvPr id="17" name="角丸四角形 16"/>
            <p:cNvSpPr/>
            <p:nvPr/>
          </p:nvSpPr>
          <p:spPr>
            <a:xfrm rot="5400000">
              <a:off x="5312324" y="4125548"/>
              <a:ext cx="1103931" cy="695142"/>
            </a:xfrm>
            <a:prstGeom prst="roundRect">
              <a:avLst/>
            </a:prstGeom>
            <a:gradFill rotWithShape="1">
              <a:gsLst>
                <a:gs pos="0">
                  <a:srgbClr val="9F2936">
                    <a:satMod val="103000"/>
                    <a:lumMod val="102000"/>
                    <a:tint val="94000"/>
                  </a:srgbClr>
                </a:gs>
                <a:gs pos="50000">
                  <a:srgbClr val="9F2936">
                    <a:satMod val="110000"/>
                    <a:lumMod val="100000"/>
                    <a:shade val="100000"/>
                  </a:srgbClr>
                </a:gs>
                <a:gs pos="100000">
                  <a:srgbClr val="9F293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 extrusionH="63500"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J-PARC</a:t>
              </a:r>
              <a:endParaRPr kumimoji="0" lang="ja-JP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4" y="2945657"/>
            <a:ext cx="5089265" cy="3744452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53206" y="266219"/>
            <a:ext cx="3416061" cy="2459182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3645" y="382912"/>
            <a:ext cx="2755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J-PARC-HI</a:t>
            </a:r>
            <a:r>
              <a:rPr kumimoji="1" lang="ja-JP" altLang="en-US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とは</a:t>
            </a:r>
            <a:endParaRPr kumimoji="1" lang="ja-JP" altLang="en-US" sz="32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2962" y="1100872"/>
            <a:ext cx="30572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世界</a:t>
            </a:r>
            <a:r>
              <a:rPr lang="ja-JP" altLang="en-US" sz="2800" b="1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最強度</a:t>
            </a:r>
            <a:r>
              <a:rPr lang="ja-JP" altLang="en-US" sz="28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ビーム</a:t>
            </a:r>
            <a:endParaRPr lang="en-US" altLang="ja-JP" sz="2800" b="1" dirty="0" smtClean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で探る</a:t>
            </a:r>
            <a:endParaRPr lang="en-US" altLang="ja-JP" sz="2800" b="1" dirty="0" smtClean="0"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28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宇宙最高密度</a:t>
            </a:r>
            <a:endParaRPr kumimoji="1" lang="ja-JP" altLang="en-US" sz="2800" b="1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4897" y="6604269"/>
            <a:ext cx="3382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figure from J-PARC-HI White Paper, 2016</a:t>
            </a:r>
            <a:endParaRPr kumimoji="1" lang="ja-JP" altLang="en-US" sz="1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45176" y="4783135"/>
            <a:ext cx="38988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BES</a:t>
            </a:r>
            <a:r>
              <a:rPr kumimoji="1" lang="en-US" altLang="ja-JP" sz="2800" dirty="0" smtClean="0"/>
              <a:t>=</a:t>
            </a:r>
            <a:r>
              <a:rPr kumimoji="1" lang="en-US" altLang="ja-JP" sz="2800" b="1" dirty="0" smtClean="0"/>
              <a:t>B</a:t>
            </a:r>
            <a:r>
              <a:rPr kumimoji="1" lang="en-US" altLang="ja-JP" sz="2800" dirty="0" smtClean="0"/>
              <a:t>eam</a:t>
            </a:r>
            <a:r>
              <a:rPr kumimoji="1" lang="ja-JP" altLang="en-US" sz="2800" dirty="0" smtClean="0"/>
              <a:t> </a:t>
            </a:r>
            <a:r>
              <a:rPr kumimoji="1" lang="en-US" altLang="ja-JP" sz="2800" b="1" dirty="0" smtClean="0"/>
              <a:t>E</a:t>
            </a:r>
            <a:r>
              <a:rPr kumimoji="1" lang="en-US" altLang="ja-JP" sz="2800" dirty="0" smtClean="0"/>
              <a:t>nergy</a:t>
            </a:r>
            <a:r>
              <a:rPr kumimoji="1" lang="ja-JP" altLang="en-US" sz="2800" dirty="0" smtClean="0"/>
              <a:t> </a:t>
            </a:r>
            <a:r>
              <a:rPr kumimoji="1" lang="en-US" altLang="ja-JP" sz="2800" b="1" dirty="0" smtClean="0"/>
              <a:t>S</a:t>
            </a:r>
            <a:r>
              <a:rPr kumimoji="1" lang="en-US" altLang="ja-JP" sz="2800" dirty="0" smtClean="0"/>
              <a:t>can</a:t>
            </a:r>
          </a:p>
          <a:p>
            <a:r>
              <a:rPr lang="ja-JP" altLang="en-US" sz="2800" dirty="0" smtClean="0"/>
              <a:t>による、</a:t>
            </a:r>
            <a:endParaRPr lang="en-US" altLang="ja-JP" sz="2800" dirty="0" smtClean="0"/>
          </a:p>
          <a:p>
            <a:r>
              <a:rPr lang="en-US" altLang="ja-JP" sz="2800" dirty="0" smtClean="0"/>
              <a:t>QCD</a:t>
            </a:r>
            <a:r>
              <a:rPr lang="ja-JP" altLang="en-US" sz="2800" dirty="0" smtClean="0"/>
              <a:t>相構造の探索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2167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様々な観測量・解析手法</a:t>
            </a:r>
            <a:endParaRPr kumimoji="1"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6031714" y="1353340"/>
            <a:ext cx="2866574" cy="2955099"/>
            <a:chOff x="6031714" y="1353340"/>
            <a:chExt cx="2866574" cy="295509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714" y="1353340"/>
              <a:ext cx="2866574" cy="212940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6295450" y="3477442"/>
              <a:ext cx="23391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最高密度による</a:t>
              </a:r>
              <a:endParaRPr kumimoji="1" lang="en-US" altLang="ja-JP" sz="2400" dirty="0" smtClean="0"/>
            </a:p>
            <a:p>
              <a:pPr algn="ctr"/>
              <a:r>
                <a:rPr kumimoji="1" lang="ja-JP" altLang="en-US" sz="2400" dirty="0" smtClean="0"/>
                <a:t>イベント選択？</a:t>
              </a:r>
              <a:endParaRPr kumimoji="1" lang="ja-JP" altLang="en-US" sz="2400" dirty="0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41469" y="1237022"/>
            <a:ext cx="5177588" cy="2245721"/>
            <a:chOff x="341469" y="1237022"/>
            <a:chExt cx="5177588" cy="224572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6610" y="1237022"/>
              <a:ext cx="3542447" cy="1995035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4"/>
            <a:srcRect t="59166"/>
            <a:stretch/>
          </p:blipFill>
          <p:spPr>
            <a:xfrm>
              <a:off x="341469" y="1695581"/>
              <a:ext cx="3645838" cy="1787162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798527" y="2136213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フローの高統計解析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-45814" y="3720105"/>
            <a:ext cx="3877985" cy="3008164"/>
            <a:chOff x="-45814" y="3720105"/>
            <a:chExt cx="3877985" cy="300816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23" y="3720105"/>
              <a:ext cx="2866702" cy="2548786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-45814" y="6266604"/>
              <a:ext cx="3877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保存電荷イベント毎ゆらぎ</a:t>
              </a:r>
              <a:endParaRPr kumimoji="1" lang="ja-JP" altLang="en-US" sz="2400" dirty="0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3593189" y="3835106"/>
            <a:ext cx="2783244" cy="2100909"/>
            <a:chOff x="3593189" y="3835106"/>
            <a:chExt cx="2783244" cy="210090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3189" y="3835106"/>
              <a:ext cx="2783244" cy="2100909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3680299" y="3929904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6">
                      <a:lumMod val="50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レプトン対・光子</a:t>
              </a:r>
              <a:endParaRPr kumimoji="1" lang="en-US" altLang="ja-JP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484798" y="5462681"/>
            <a:ext cx="5503996" cy="1210963"/>
            <a:chOff x="3484798" y="5462681"/>
            <a:chExt cx="5503996" cy="1210963"/>
          </a:xfrm>
        </p:grpSpPr>
        <p:sp>
          <p:nvSpPr>
            <p:cNvPr id="6" name="角丸四角形 5"/>
            <p:cNvSpPr/>
            <p:nvPr/>
          </p:nvSpPr>
          <p:spPr>
            <a:xfrm>
              <a:off x="6764931" y="5488607"/>
              <a:ext cx="2223863" cy="1159112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r>
                <a:rPr lang="ja-JP" altLang="en-US" sz="2400" b="1" dirty="0" smtClean="0"/>
                <a:t>観測量と物理現象</a:t>
              </a:r>
              <a:endParaRPr lang="en-US" altLang="ja-JP" sz="2400" b="1" dirty="0" smtClean="0"/>
            </a:p>
            <a:p>
              <a:pPr algn="r"/>
              <a:r>
                <a:rPr lang="ja-JP" altLang="en-US" sz="2400" b="1" dirty="0" smtClean="0"/>
                <a:t>５</a:t>
              </a:r>
              <a:r>
                <a:rPr lang="en-US" altLang="ja-JP" sz="2400" b="1" dirty="0" smtClean="0"/>
                <a:t>. </a:t>
              </a:r>
              <a:r>
                <a:rPr lang="ja-JP" altLang="en-US" sz="2400" b="1" dirty="0"/>
                <a:t>坂口</a:t>
              </a:r>
            </a:p>
          </p:txBody>
        </p:sp>
        <p:sp>
          <p:nvSpPr>
            <p:cNvPr id="7" name="右矢印 6"/>
            <p:cNvSpPr/>
            <p:nvPr/>
          </p:nvSpPr>
          <p:spPr>
            <a:xfrm>
              <a:off x="6327177" y="5462681"/>
              <a:ext cx="502509" cy="1210963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3484798" y="5462681"/>
              <a:ext cx="2661617" cy="1210963"/>
              <a:chOff x="3484798" y="5462681"/>
              <a:chExt cx="2661617" cy="1210963"/>
            </a:xfrm>
          </p:grpSpPr>
          <p:sp>
            <p:nvSpPr>
              <p:cNvPr id="11" name="角丸四角形 10"/>
              <p:cNvSpPr/>
              <p:nvPr/>
            </p:nvSpPr>
            <p:spPr>
              <a:xfrm>
                <a:off x="3922552" y="5488607"/>
                <a:ext cx="2223863" cy="1159112"/>
              </a:xfrm>
              <a:prstGeom prst="roundRect">
                <a:avLst/>
              </a:prstGeom>
              <a:gradFill rotWithShape="1">
                <a:gsLst>
                  <a:gs pos="0">
                    <a:srgbClr val="F07F09">
                      <a:satMod val="103000"/>
                      <a:lumMod val="102000"/>
                      <a:tint val="94000"/>
                    </a:srgbClr>
                  </a:gs>
                  <a:gs pos="50000">
                    <a:srgbClr val="F07F09">
                      <a:satMod val="110000"/>
                      <a:lumMod val="100000"/>
                      <a:shade val="100000"/>
                    </a:srgbClr>
                  </a:gs>
                  <a:gs pos="100000">
                    <a:srgbClr val="F07F0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r>
                  <a:rPr lang="ja-JP" altLang="en-US" sz="2400" b="1" dirty="0" smtClean="0"/>
                  <a:t>ダイナミクスとフロー</a:t>
                </a:r>
                <a:endParaRPr lang="en-US" altLang="ja-JP" sz="2400" b="1" dirty="0" smtClean="0"/>
              </a:p>
              <a:p>
                <a:pPr algn="r"/>
                <a:r>
                  <a:rPr lang="ja-JP" altLang="en-US" sz="2400" b="1" dirty="0" smtClean="0"/>
                  <a:t>４</a:t>
                </a:r>
                <a:r>
                  <a:rPr lang="en-US" altLang="ja-JP" sz="2400" b="1" dirty="0" smtClean="0"/>
                  <a:t>. </a:t>
                </a:r>
                <a:r>
                  <a:rPr lang="ja-JP" altLang="en-US" sz="2400" b="1" dirty="0"/>
                  <a:t>奈良</a:t>
                </a:r>
              </a:p>
            </p:txBody>
          </p:sp>
          <p:sp>
            <p:nvSpPr>
              <p:cNvPr id="12" name="右矢印 11"/>
              <p:cNvSpPr/>
              <p:nvPr/>
            </p:nvSpPr>
            <p:spPr>
              <a:xfrm>
                <a:off x="3484798" y="5462681"/>
                <a:ext cx="502509" cy="1210963"/>
              </a:xfrm>
              <a:prstGeom prst="rightArrow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995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95676" y="1289147"/>
            <a:ext cx="79736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シンポジウム</a:t>
            </a:r>
            <a:endParaRPr kumimoji="1" lang="en-US" altLang="ja-JP" sz="3600" dirty="0" smtClean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pPr algn="ctr"/>
            <a:r>
              <a:rPr kumimoji="1" lang="en-US" altLang="ja-JP" sz="4400" b="1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J-PARC</a:t>
            </a:r>
            <a:r>
              <a:rPr kumimoji="1" lang="ja-JP" altLang="en-US" sz="4400" b="1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重イオン衝突実験</a:t>
            </a:r>
            <a:r>
              <a:rPr kumimoji="1" lang="ja-JP" altLang="en-US" sz="4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が</a:t>
            </a:r>
            <a:r>
              <a:rPr lang="ja-JP" altLang="en-US" sz="4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拓く</a:t>
            </a:r>
            <a:endParaRPr lang="en-US" altLang="ja-JP" sz="4000" dirty="0" smtClean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pPr algn="ctr"/>
            <a:r>
              <a:rPr lang="ja-JP" altLang="en-US" sz="4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高密度・稀現象の物理</a:t>
            </a:r>
            <a:endParaRPr kumimoji="1" lang="ja-JP" altLang="en-US" sz="4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20182" y="3994030"/>
            <a:ext cx="5724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開催趣旨</a:t>
            </a:r>
            <a:endParaRPr kumimoji="1" lang="en-US" altLang="ja-JP" sz="3600" b="1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en-US" altLang="ja-JP" sz="36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J-PARC</a:t>
            </a:r>
            <a:r>
              <a:rPr lang="ja-JP" altLang="en-US" sz="36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将来計画に関する</a:t>
            </a:r>
            <a:endParaRPr lang="en-US" altLang="ja-JP" sz="3600" dirty="0" smtClean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pPr algn="ctr"/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宣伝</a:t>
            </a:r>
            <a:r>
              <a:rPr kumimoji="1" lang="ja-JP" altLang="en-US" sz="36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・意見交換・協力要請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8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観測量の階層性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電磁波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1600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Calibri" panose="020F0502020204030204"/>
                <a:ea typeface="游ゴシック" panose="020B0400000000000000" pitchFamily="50" charset="-128"/>
              </a:rPr>
              <a:t>重力波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典型的時間：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秒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1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四角形吹き出し 217"/>
          <p:cNvSpPr/>
          <p:nvPr/>
        </p:nvSpPr>
        <p:spPr>
          <a:xfrm>
            <a:off x="6590426" y="3772509"/>
            <a:ext cx="2357470" cy="2175687"/>
          </a:xfrm>
          <a:prstGeom prst="wedgeRectCallout">
            <a:avLst>
              <a:gd name="adj1" fmla="val -74915"/>
              <a:gd name="adj2" fmla="val -21383"/>
            </a:avLst>
          </a:prstGeom>
          <a:solidFill>
            <a:schemeClr val="tx1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観測量の階層性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電磁波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1600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Calibri" panose="020F0502020204030204"/>
                <a:ea typeface="游ゴシック" panose="020B0400000000000000" pitchFamily="50" charset="-128"/>
              </a:rPr>
              <a:t>重力波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650739" y="414542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電磁波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670314" y="550419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CCFF"/>
                </a:solidFill>
                <a:latin typeface="Calibri" panose="020F0502020204030204"/>
                <a:ea typeface="游ゴシック" panose="020B0400000000000000" pitchFamily="50" charset="-128"/>
              </a:rPr>
              <a:t>ハドロン観測量</a:t>
            </a:r>
            <a:endParaRPr lang="ja-JP" altLang="en-US" sz="2800" dirty="0">
              <a:solidFill>
                <a:srgbClr val="FFCC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666840" y="6495143"/>
            <a:ext cx="770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※</a:t>
            </a:r>
            <a:r>
              <a:rPr lang="ja-JP" altLang="en-US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時間スケールの異なる観測量を用いた多面的解析：</a:t>
            </a:r>
            <a:r>
              <a:rPr lang="en-US" altLang="ja-JP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J-PARC</a:t>
            </a:r>
            <a:r>
              <a:rPr lang="ja-JP" altLang="en-US" sz="20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が初</a:t>
            </a:r>
            <a:endParaRPr lang="ja-JP" altLang="en-US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典型的時間：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秒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3013967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典型的時間：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秒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73" y="4242941"/>
            <a:ext cx="2170922" cy="1638703"/>
          </a:xfrm>
          <a:prstGeom prst="rect">
            <a:avLst/>
          </a:prstGeom>
        </p:spPr>
      </p:pic>
      <p:sp>
        <p:nvSpPr>
          <p:cNvPr id="219" name="テキスト ボックス 218"/>
          <p:cNvSpPr txBox="1"/>
          <p:nvPr/>
        </p:nvSpPr>
        <p:spPr>
          <a:xfrm>
            <a:off x="6608794" y="381658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accent5">
                    <a:lumMod val="50000"/>
                  </a:schemeClr>
                </a:solidFill>
              </a:rPr>
              <a:t>レプトン対生成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319177" y="2993366"/>
            <a:ext cx="8479765" cy="3568673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456728" y="405076"/>
            <a:ext cx="8244806" cy="2175029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38577" y="566958"/>
            <a:ext cx="4281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J-PARC-HI</a:t>
            </a:r>
            <a:r>
              <a:rPr kumimoji="1" lang="ja-JP" altLang="en-US" sz="4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とは？</a:t>
            </a:r>
            <a:endParaRPr kumimoji="1" lang="ja-JP" altLang="en-US" sz="44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2647" y="1535076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世界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最強度ビーム</a:t>
            </a:r>
            <a:r>
              <a:rPr lang="ja-JP" altLang="en-US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で</a:t>
            </a:r>
            <a:r>
              <a:rPr lang="ja-JP" altLang="en-US" sz="36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探る</a:t>
            </a:r>
            <a:r>
              <a:rPr kumimoji="1"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宇宙最高密度</a:t>
            </a:r>
            <a:endParaRPr kumimoji="1" lang="ja-JP" altLang="en-US" sz="3600" b="1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30436" y="312533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３つの</a:t>
            </a:r>
            <a:r>
              <a:rPr lang="ja-JP" altLang="en-US" sz="32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重要</a:t>
            </a:r>
            <a:r>
              <a:rPr lang="ja-JP" altLang="en-US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課題</a:t>
            </a:r>
            <a:endParaRPr lang="ja-JP" altLang="en-US" sz="32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11660" y="5814779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極微の中性子星衝突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1020730" y="3911550"/>
            <a:ext cx="1966324" cy="1658551"/>
          </a:xfrm>
          <a:prstGeom prst="roundRect">
            <a:avLst>
              <a:gd name="adj" fmla="val 14462"/>
            </a:avLst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3425652" y="3838398"/>
            <a:ext cx="2749471" cy="2376491"/>
            <a:chOff x="3425652" y="3838398"/>
            <a:chExt cx="2749471" cy="2376491"/>
          </a:xfrm>
        </p:grpSpPr>
        <p:sp>
          <p:nvSpPr>
            <p:cNvPr id="4" name="正方形/長方形 3"/>
            <p:cNvSpPr/>
            <p:nvPr/>
          </p:nvSpPr>
          <p:spPr>
            <a:xfrm>
              <a:off x="3425652" y="5814779"/>
              <a:ext cx="27494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物質による真空の破壊</a:t>
              </a: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222" y="3838398"/>
              <a:ext cx="2353642" cy="1731703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6396126" y="3881920"/>
            <a:ext cx="1980029" cy="2332969"/>
            <a:chOff x="6396126" y="3881920"/>
            <a:chExt cx="1980029" cy="2332969"/>
          </a:xfrm>
        </p:grpSpPr>
        <p:sp>
          <p:nvSpPr>
            <p:cNvPr id="5" name="正方形/長方形 4"/>
            <p:cNvSpPr/>
            <p:nvPr/>
          </p:nvSpPr>
          <p:spPr>
            <a:xfrm>
              <a:off x="6396126" y="5814779"/>
              <a:ext cx="19800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レア粒子捕獲場</a:t>
              </a: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5093" y="3881920"/>
              <a:ext cx="1619873" cy="1688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35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26620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物質による真空の破壊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19" y="2380249"/>
            <a:ext cx="4993162" cy="36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 ≠ 空っぽ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58219"/>
            <a:ext cx="911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我々の真空は、クォーク反クォーク凝縮で埋め尽くされている</a:t>
            </a:r>
            <a:endParaRPr kumimoji="1" lang="ja-JP" altLang="en-US" sz="2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55948" y="2729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クォーク</a:t>
            </a:r>
            <a:endParaRPr kumimoji="1" lang="ja-JP" altLang="en-US" sz="2000" dirty="0">
              <a:solidFill>
                <a:schemeClr val="accent6">
                  <a:lumMod val="40000"/>
                  <a:lumOff val="60000"/>
                </a:schemeClr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0368" y="387857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反クォーク</a:t>
            </a:r>
            <a:endParaRPr kumimoji="1" lang="ja-JP" altLang="en-US" sz="2000" dirty="0">
              <a:solidFill>
                <a:schemeClr val="tx2">
                  <a:lumMod val="20000"/>
                  <a:lumOff val="80000"/>
                </a:schemeClr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 ≠ 空っぽ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58219"/>
            <a:ext cx="911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我々の真空は、クォーク反クォーク凝縮で埋め尽くされている</a:t>
            </a:r>
            <a:endParaRPr kumimoji="1" lang="ja-JP" altLang="en-US" sz="2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55948" y="2729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クォーク</a:t>
            </a:r>
            <a:endParaRPr kumimoji="1" lang="ja-JP" altLang="en-US" sz="2000" dirty="0">
              <a:solidFill>
                <a:schemeClr val="accent6">
                  <a:lumMod val="40000"/>
                  <a:lumOff val="60000"/>
                </a:schemeClr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0368" y="387857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反クォーク</a:t>
            </a:r>
            <a:endParaRPr kumimoji="1" lang="ja-JP" altLang="en-US" sz="2000" dirty="0">
              <a:solidFill>
                <a:schemeClr val="tx2">
                  <a:lumMod val="20000"/>
                  <a:lumOff val="80000"/>
                </a:schemeClr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 rot="2601659">
            <a:off x="594524" y="1862190"/>
            <a:ext cx="866495" cy="1843183"/>
            <a:chOff x="717653" y="3141075"/>
            <a:chExt cx="866495" cy="1843183"/>
          </a:xfrm>
        </p:grpSpPr>
        <p:sp>
          <p:nvSpPr>
            <p:cNvPr id="19" name="楕円 18"/>
            <p:cNvSpPr/>
            <p:nvPr/>
          </p:nvSpPr>
          <p:spPr>
            <a:xfrm rot="17978310">
              <a:off x="228972" y="3633074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/>
            <p:cNvSpPr>
              <a:spLocks noChangeAspect="1"/>
            </p:cNvSpPr>
            <p:nvPr/>
          </p:nvSpPr>
          <p:spPr>
            <a:xfrm>
              <a:off x="717653" y="4364047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/>
            <p:cNvSpPr>
              <a:spLocks noChangeAspect="1"/>
            </p:cNvSpPr>
            <p:nvPr/>
          </p:nvSpPr>
          <p:spPr>
            <a:xfrm>
              <a:off x="1260148" y="3394371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823018" y="4989951"/>
            <a:ext cx="866495" cy="1843183"/>
            <a:chOff x="5304330" y="3707302"/>
            <a:chExt cx="866495" cy="1843183"/>
          </a:xfrm>
        </p:grpSpPr>
        <p:sp>
          <p:nvSpPr>
            <p:cNvPr id="23" name="楕円 22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楕円 23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 rot="7690859">
            <a:off x="2425890" y="5295527"/>
            <a:ext cx="866495" cy="1843183"/>
            <a:chOff x="5304330" y="3707302"/>
            <a:chExt cx="866495" cy="1843183"/>
          </a:xfrm>
        </p:grpSpPr>
        <p:sp>
          <p:nvSpPr>
            <p:cNvPr id="28" name="楕円 2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/>
          <p:cNvGrpSpPr/>
          <p:nvPr/>
        </p:nvGrpSpPr>
        <p:grpSpPr>
          <a:xfrm rot="13685975">
            <a:off x="2708816" y="1693313"/>
            <a:ext cx="866495" cy="1843183"/>
            <a:chOff x="5304330" y="3707302"/>
            <a:chExt cx="866495" cy="1843183"/>
          </a:xfrm>
        </p:grpSpPr>
        <p:sp>
          <p:nvSpPr>
            <p:cNvPr id="32" name="楕円 3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 rot="15448200">
            <a:off x="8158033" y="3454589"/>
            <a:ext cx="866495" cy="1843183"/>
            <a:chOff x="5304330" y="3707302"/>
            <a:chExt cx="866495" cy="1843183"/>
          </a:xfrm>
        </p:grpSpPr>
        <p:sp>
          <p:nvSpPr>
            <p:cNvPr id="36" name="楕円 3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 rot="8439204">
            <a:off x="6389511" y="2041251"/>
            <a:ext cx="866495" cy="1843183"/>
            <a:chOff x="5304330" y="3707302"/>
            <a:chExt cx="866495" cy="1843183"/>
          </a:xfrm>
        </p:grpSpPr>
        <p:sp>
          <p:nvSpPr>
            <p:cNvPr id="40" name="楕円 3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42"/>
          <p:cNvGrpSpPr/>
          <p:nvPr/>
        </p:nvGrpSpPr>
        <p:grpSpPr>
          <a:xfrm rot="19047489">
            <a:off x="-171784" y="4440073"/>
            <a:ext cx="866495" cy="1843183"/>
            <a:chOff x="5304330" y="3707302"/>
            <a:chExt cx="866495" cy="1843183"/>
          </a:xfrm>
        </p:grpSpPr>
        <p:sp>
          <p:nvSpPr>
            <p:cNvPr id="44" name="楕円 4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楕円 4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楕円 4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 rot="13580332">
            <a:off x="7564498" y="2020983"/>
            <a:ext cx="866495" cy="1843183"/>
            <a:chOff x="5304330" y="3707302"/>
            <a:chExt cx="866495" cy="1843183"/>
          </a:xfrm>
        </p:grpSpPr>
        <p:sp>
          <p:nvSpPr>
            <p:cNvPr id="48" name="楕円 4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楕円 4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楕円 4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/>
        </p:nvGrpSpPr>
        <p:grpSpPr>
          <a:xfrm rot="3916217">
            <a:off x="5865715" y="4746462"/>
            <a:ext cx="866495" cy="1843183"/>
            <a:chOff x="5304330" y="3707302"/>
            <a:chExt cx="866495" cy="1843183"/>
          </a:xfrm>
        </p:grpSpPr>
        <p:sp>
          <p:nvSpPr>
            <p:cNvPr id="52" name="楕円 5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/>
          <p:cNvGrpSpPr/>
          <p:nvPr/>
        </p:nvGrpSpPr>
        <p:grpSpPr>
          <a:xfrm rot="6634626">
            <a:off x="4771365" y="3185417"/>
            <a:ext cx="866495" cy="1843183"/>
            <a:chOff x="5304330" y="3707302"/>
            <a:chExt cx="866495" cy="1843183"/>
          </a:xfrm>
        </p:grpSpPr>
        <p:sp>
          <p:nvSpPr>
            <p:cNvPr id="56" name="楕円 5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グループ化 58"/>
          <p:cNvGrpSpPr/>
          <p:nvPr/>
        </p:nvGrpSpPr>
        <p:grpSpPr>
          <a:xfrm rot="14776934">
            <a:off x="3530936" y="5176238"/>
            <a:ext cx="866495" cy="1843183"/>
            <a:chOff x="5304330" y="3707302"/>
            <a:chExt cx="866495" cy="1843183"/>
          </a:xfrm>
        </p:grpSpPr>
        <p:sp>
          <p:nvSpPr>
            <p:cNvPr id="60" name="楕円 5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楕円 6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 rot="4189185">
            <a:off x="931316" y="4044866"/>
            <a:ext cx="866495" cy="1843183"/>
            <a:chOff x="5304330" y="3707302"/>
            <a:chExt cx="866495" cy="1843183"/>
          </a:xfrm>
        </p:grpSpPr>
        <p:sp>
          <p:nvSpPr>
            <p:cNvPr id="64" name="楕円 6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楕円 6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456730" y="3859702"/>
            <a:ext cx="866495" cy="1843183"/>
            <a:chOff x="5304330" y="3707302"/>
            <a:chExt cx="866495" cy="1843183"/>
          </a:xfrm>
        </p:grpSpPr>
        <p:sp>
          <p:nvSpPr>
            <p:cNvPr id="68" name="楕円 6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楕円 6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1" name="Picture 2" descr="「南部陽一郎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0" y="5211586"/>
            <a:ext cx="1326665" cy="15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401901" y="6300645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effectLst>
                  <a:glow rad="177800">
                    <a:srgbClr val="1C6C8E"/>
                  </a:glow>
                </a:effectLst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カイラル対称性の自発的破れ（南部陽一郎）</a:t>
            </a:r>
            <a:endParaRPr kumimoji="1" lang="ja-JP" altLang="en-US" sz="2400" dirty="0">
              <a:effectLst>
                <a:glow rad="177800">
                  <a:srgbClr val="1C6C8E"/>
                </a:glow>
              </a:effectLst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0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楕円 10"/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 ≠ 空っぽ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54441" y="1458219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物質の存在は、真空を変質させる</a:t>
            </a:r>
            <a:endParaRPr kumimoji="1" lang="ja-JP" altLang="en-US" sz="2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" name="楕円 5"/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/>
        </p:nvGrpSpPr>
        <p:grpSpPr>
          <a:xfrm rot="2601659">
            <a:off x="594524" y="1862190"/>
            <a:ext cx="866495" cy="1843183"/>
            <a:chOff x="717653" y="3141075"/>
            <a:chExt cx="866495" cy="1843183"/>
          </a:xfrm>
        </p:grpSpPr>
        <p:sp>
          <p:nvSpPr>
            <p:cNvPr id="19" name="楕円 18"/>
            <p:cNvSpPr/>
            <p:nvPr/>
          </p:nvSpPr>
          <p:spPr>
            <a:xfrm rot="17978310">
              <a:off x="228972" y="3633074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/>
            <p:cNvSpPr>
              <a:spLocks noChangeAspect="1"/>
            </p:cNvSpPr>
            <p:nvPr/>
          </p:nvSpPr>
          <p:spPr>
            <a:xfrm>
              <a:off x="717653" y="4364047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/>
            <p:cNvSpPr>
              <a:spLocks noChangeAspect="1"/>
            </p:cNvSpPr>
            <p:nvPr/>
          </p:nvSpPr>
          <p:spPr>
            <a:xfrm>
              <a:off x="1260148" y="3394371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823018" y="4989951"/>
            <a:ext cx="866495" cy="1843183"/>
            <a:chOff x="5304330" y="3707302"/>
            <a:chExt cx="866495" cy="1843183"/>
          </a:xfrm>
        </p:grpSpPr>
        <p:sp>
          <p:nvSpPr>
            <p:cNvPr id="23" name="楕円 22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楕円 23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 rot="7690859">
            <a:off x="2425890" y="5295527"/>
            <a:ext cx="866495" cy="1843183"/>
            <a:chOff x="5304330" y="3707302"/>
            <a:chExt cx="866495" cy="1843183"/>
          </a:xfrm>
        </p:grpSpPr>
        <p:sp>
          <p:nvSpPr>
            <p:cNvPr id="28" name="楕円 2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/>
          <p:cNvGrpSpPr/>
          <p:nvPr/>
        </p:nvGrpSpPr>
        <p:grpSpPr>
          <a:xfrm rot="13685975">
            <a:off x="2708816" y="1693313"/>
            <a:ext cx="866495" cy="1843183"/>
            <a:chOff x="5304330" y="3707302"/>
            <a:chExt cx="866495" cy="1843183"/>
          </a:xfrm>
        </p:grpSpPr>
        <p:sp>
          <p:nvSpPr>
            <p:cNvPr id="32" name="楕円 3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 rot="15448200">
            <a:off x="8158033" y="3454589"/>
            <a:ext cx="866495" cy="1843183"/>
            <a:chOff x="5304330" y="3707302"/>
            <a:chExt cx="866495" cy="1843183"/>
          </a:xfrm>
        </p:grpSpPr>
        <p:sp>
          <p:nvSpPr>
            <p:cNvPr id="36" name="楕円 3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 rot="8439204">
            <a:off x="6389511" y="2041251"/>
            <a:ext cx="866495" cy="1843183"/>
            <a:chOff x="5304330" y="3707302"/>
            <a:chExt cx="866495" cy="1843183"/>
          </a:xfrm>
        </p:grpSpPr>
        <p:sp>
          <p:nvSpPr>
            <p:cNvPr id="40" name="楕円 3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42"/>
          <p:cNvGrpSpPr/>
          <p:nvPr/>
        </p:nvGrpSpPr>
        <p:grpSpPr>
          <a:xfrm rot="19047489">
            <a:off x="-171784" y="4440073"/>
            <a:ext cx="866495" cy="1843183"/>
            <a:chOff x="5304330" y="3707302"/>
            <a:chExt cx="866495" cy="1843183"/>
          </a:xfrm>
        </p:grpSpPr>
        <p:sp>
          <p:nvSpPr>
            <p:cNvPr id="44" name="楕円 4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楕円 4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楕円 4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 rot="13580332">
            <a:off x="7564498" y="2020983"/>
            <a:ext cx="866495" cy="1843183"/>
            <a:chOff x="5304330" y="3707302"/>
            <a:chExt cx="866495" cy="1843183"/>
          </a:xfrm>
        </p:grpSpPr>
        <p:sp>
          <p:nvSpPr>
            <p:cNvPr id="48" name="楕円 4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楕円 4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楕円 4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/>
        </p:nvGrpSpPr>
        <p:grpSpPr>
          <a:xfrm rot="3916217">
            <a:off x="5865715" y="4746462"/>
            <a:ext cx="866495" cy="1843183"/>
            <a:chOff x="5304330" y="3707302"/>
            <a:chExt cx="866495" cy="1843183"/>
          </a:xfrm>
        </p:grpSpPr>
        <p:sp>
          <p:nvSpPr>
            <p:cNvPr id="52" name="楕円 51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/>
          <p:cNvGrpSpPr/>
          <p:nvPr/>
        </p:nvGrpSpPr>
        <p:grpSpPr>
          <a:xfrm rot="6634626">
            <a:off x="4771365" y="3185417"/>
            <a:ext cx="866495" cy="1843183"/>
            <a:chOff x="5304330" y="3707302"/>
            <a:chExt cx="866495" cy="1843183"/>
          </a:xfrm>
        </p:grpSpPr>
        <p:sp>
          <p:nvSpPr>
            <p:cNvPr id="56" name="楕円 55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グループ化 58"/>
          <p:cNvGrpSpPr/>
          <p:nvPr/>
        </p:nvGrpSpPr>
        <p:grpSpPr>
          <a:xfrm rot="14776934">
            <a:off x="3530936" y="5176238"/>
            <a:ext cx="866495" cy="1843183"/>
            <a:chOff x="5304330" y="3707302"/>
            <a:chExt cx="866495" cy="1843183"/>
          </a:xfrm>
        </p:grpSpPr>
        <p:sp>
          <p:nvSpPr>
            <p:cNvPr id="60" name="楕円 59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楕円 60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 rot="4189185">
            <a:off x="931316" y="4044866"/>
            <a:ext cx="866495" cy="1843183"/>
            <a:chOff x="5304330" y="3707302"/>
            <a:chExt cx="866495" cy="1843183"/>
          </a:xfrm>
        </p:grpSpPr>
        <p:sp>
          <p:nvSpPr>
            <p:cNvPr id="64" name="楕円 63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楕円 65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456730" y="3859702"/>
            <a:ext cx="866495" cy="1843183"/>
            <a:chOff x="5304330" y="3707302"/>
            <a:chExt cx="866495" cy="1843183"/>
          </a:xfrm>
        </p:grpSpPr>
        <p:sp>
          <p:nvSpPr>
            <p:cNvPr id="68" name="楕円 67"/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楕円 68"/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188854" y="3560430"/>
            <a:ext cx="1179240" cy="1232622"/>
            <a:chOff x="2188854" y="3560430"/>
            <a:chExt cx="1179240" cy="1232622"/>
          </a:xfrm>
        </p:grpSpPr>
        <p:sp>
          <p:nvSpPr>
            <p:cNvPr id="78" name="楕円 77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楕円 70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楕円 71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楕円 72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740805" y="3251173"/>
            <a:ext cx="1179240" cy="1232622"/>
            <a:chOff x="2188854" y="3560430"/>
            <a:chExt cx="1179240" cy="1232622"/>
          </a:xfrm>
        </p:grpSpPr>
        <p:sp>
          <p:nvSpPr>
            <p:cNvPr id="83" name="楕円 82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84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楕円 85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7" name="グループ化 86"/>
          <p:cNvGrpSpPr/>
          <p:nvPr/>
        </p:nvGrpSpPr>
        <p:grpSpPr>
          <a:xfrm>
            <a:off x="4020376" y="4510571"/>
            <a:ext cx="1179240" cy="1232622"/>
            <a:chOff x="2188854" y="3560430"/>
            <a:chExt cx="1179240" cy="1232622"/>
          </a:xfrm>
        </p:grpSpPr>
        <p:sp>
          <p:nvSpPr>
            <p:cNvPr id="88" name="楕円 87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楕円 88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楕円 90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5065285" y="2372520"/>
            <a:ext cx="1179240" cy="1232622"/>
            <a:chOff x="2188854" y="3560430"/>
            <a:chExt cx="1179240" cy="1232622"/>
          </a:xfrm>
        </p:grpSpPr>
        <p:sp>
          <p:nvSpPr>
            <p:cNvPr id="93" name="楕円 92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楕円 93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923882" y="631432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カイラル対称性の</a:t>
            </a:r>
            <a:r>
              <a:rPr lang="ja-JP" altLang="en-US" sz="24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回復</a:t>
            </a:r>
            <a:endParaRPr kumimoji="1" lang="ja-JP" altLang="en-US" sz="2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grpSp>
        <p:nvGrpSpPr>
          <p:cNvPr id="81" name="グループ化 80"/>
          <p:cNvGrpSpPr/>
          <p:nvPr/>
        </p:nvGrpSpPr>
        <p:grpSpPr>
          <a:xfrm>
            <a:off x="6185815" y="4369511"/>
            <a:ext cx="1179240" cy="1232622"/>
            <a:chOff x="2188854" y="3560430"/>
            <a:chExt cx="1179240" cy="1232622"/>
          </a:xfrm>
        </p:grpSpPr>
        <p:sp>
          <p:nvSpPr>
            <p:cNvPr id="97" name="楕円 96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楕円 97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楕円 98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楕円 99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1" name="グループ化 100"/>
          <p:cNvGrpSpPr/>
          <p:nvPr/>
        </p:nvGrpSpPr>
        <p:grpSpPr>
          <a:xfrm>
            <a:off x="7556002" y="5435528"/>
            <a:ext cx="1179240" cy="1232622"/>
            <a:chOff x="2188854" y="3560430"/>
            <a:chExt cx="1179240" cy="1232622"/>
          </a:xfrm>
        </p:grpSpPr>
        <p:sp>
          <p:nvSpPr>
            <p:cNvPr id="102" name="楕円 101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楕円 102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楕円 103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楕円 104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2656058" y="4857816"/>
            <a:ext cx="1179240" cy="1232622"/>
            <a:chOff x="2188854" y="3560430"/>
            <a:chExt cx="1179240" cy="1232622"/>
          </a:xfrm>
        </p:grpSpPr>
        <p:sp>
          <p:nvSpPr>
            <p:cNvPr id="107" name="楕円 106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楕円 107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楕円 108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楕円 109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568342" y="5069006"/>
            <a:ext cx="1179240" cy="1232622"/>
            <a:chOff x="2188854" y="3560430"/>
            <a:chExt cx="1179240" cy="1232622"/>
          </a:xfrm>
        </p:grpSpPr>
        <p:sp>
          <p:nvSpPr>
            <p:cNvPr id="112" name="楕円 111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楕円 112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楕円 113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楕円 114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3125432" y="2461036"/>
            <a:ext cx="1179240" cy="1232622"/>
            <a:chOff x="2188854" y="3560430"/>
            <a:chExt cx="1179240" cy="1232622"/>
          </a:xfrm>
        </p:grpSpPr>
        <p:sp>
          <p:nvSpPr>
            <p:cNvPr id="117" name="楕円 116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楕円 117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楕円 118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楕円 119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7653168" y="3144681"/>
            <a:ext cx="1179240" cy="1232622"/>
            <a:chOff x="2188854" y="3560430"/>
            <a:chExt cx="1179240" cy="1232622"/>
          </a:xfrm>
        </p:grpSpPr>
        <p:sp>
          <p:nvSpPr>
            <p:cNvPr id="122" name="楕円 121"/>
            <p:cNvSpPr/>
            <p:nvPr/>
          </p:nvSpPr>
          <p:spPr>
            <a:xfrm rot="17978310">
              <a:off x="2162163" y="3587121"/>
              <a:ext cx="1232622" cy="1179240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楕円 122"/>
            <p:cNvSpPr>
              <a:spLocks noChangeAspect="1"/>
            </p:cNvSpPr>
            <p:nvPr/>
          </p:nvSpPr>
          <p:spPr>
            <a:xfrm>
              <a:off x="2671440" y="3648810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楕円 123"/>
            <p:cNvSpPr>
              <a:spLocks noChangeAspect="1"/>
            </p:cNvSpPr>
            <p:nvPr/>
          </p:nvSpPr>
          <p:spPr>
            <a:xfrm>
              <a:off x="2857217" y="420082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楕円 124"/>
            <p:cNvSpPr>
              <a:spLocks noChangeAspect="1"/>
            </p:cNvSpPr>
            <p:nvPr/>
          </p:nvSpPr>
          <p:spPr>
            <a:xfrm>
              <a:off x="2325292" y="4157794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89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真空の一次相転移を観測せよ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40" y="1285036"/>
            <a:ext cx="5564037" cy="4093768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147298" y="1115788"/>
            <a:ext cx="3292083" cy="1210940"/>
          </a:xfrm>
          <a:prstGeom prst="wedgeRoundRectCallout">
            <a:avLst>
              <a:gd name="adj1" fmla="val 20818"/>
              <a:gd name="adj2" fmla="val 80560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QGP</a:t>
            </a:r>
            <a:r>
              <a:rPr lang="ja-JP" altLang="en-US" sz="2800" dirty="0"/>
              <a:t>の生成＠</a:t>
            </a:r>
            <a:r>
              <a:rPr lang="en-US" altLang="ja-JP" sz="2800" dirty="0"/>
              <a:t>RHIC</a:t>
            </a:r>
          </a:p>
          <a:p>
            <a:pPr algn="ctr"/>
            <a:r>
              <a:rPr lang="ja-JP" altLang="en-US" sz="2800" dirty="0"/>
              <a:t>格子</a:t>
            </a:r>
            <a:r>
              <a:rPr lang="en-US" altLang="ja-JP" sz="2800" dirty="0"/>
              <a:t>QCD</a:t>
            </a:r>
            <a:r>
              <a:rPr lang="ja-JP" altLang="en-US" sz="2800" dirty="0"/>
              <a:t>数値実験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428010" y="3107857"/>
            <a:ext cx="2574455" cy="884348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クロスオーバー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転移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889941" y="3788446"/>
            <a:ext cx="1924832" cy="556864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</a:rPr>
              <a:t>一次相転移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217505" y="2583215"/>
            <a:ext cx="1924832" cy="556864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QCD</a:t>
            </a:r>
            <a:r>
              <a:rPr lang="ja-JP" altLang="en-US" sz="2400" dirty="0" smtClean="0">
                <a:solidFill>
                  <a:srgbClr val="FFFF00"/>
                </a:solidFill>
              </a:rPr>
              <a:t>臨界点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5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真空の一次相転移を観測せよ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40" y="1285036"/>
            <a:ext cx="5564037" cy="4093768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147298" y="1115788"/>
            <a:ext cx="3292083" cy="1210940"/>
          </a:xfrm>
          <a:prstGeom prst="wedgeRoundRectCallout">
            <a:avLst>
              <a:gd name="adj1" fmla="val 20818"/>
              <a:gd name="adj2" fmla="val 80560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QGP</a:t>
            </a:r>
            <a:r>
              <a:rPr lang="ja-JP" altLang="en-US" sz="2800" dirty="0"/>
              <a:t>の生成＠</a:t>
            </a:r>
            <a:r>
              <a:rPr lang="en-US" altLang="ja-JP" sz="2800" dirty="0"/>
              <a:t>RHIC</a:t>
            </a:r>
          </a:p>
          <a:p>
            <a:pPr algn="ctr"/>
            <a:r>
              <a:rPr lang="ja-JP" altLang="en-US" sz="2800" dirty="0"/>
              <a:t>格子</a:t>
            </a:r>
            <a:r>
              <a:rPr lang="en-US" altLang="ja-JP" sz="2800" dirty="0"/>
              <a:t>QCD</a:t>
            </a:r>
            <a:r>
              <a:rPr lang="ja-JP" altLang="en-US" sz="2800" dirty="0"/>
              <a:t>数値実験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428010" y="3107857"/>
            <a:ext cx="2574455" cy="884348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クロスオーバー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転移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889941" y="3788446"/>
            <a:ext cx="1924832" cy="556864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</a:rPr>
              <a:t>一次相転移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217505" y="2583215"/>
            <a:ext cx="1924832" cy="556864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QCD</a:t>
            </a:r>
            <a:r>
              <a:rPr lang="ja-JP" altLang="en-US" sz="2400" dirty="0" smtClean="0">
                <a:solidFill>
                  <a:srgbClr val="FFFF00"/>
                </a:solidFill>
              </a:rPr>
              <a:t>臨界点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14" name="Picture 2" descr="http://livedoor.blogimg.jp/siesta410/imgs/6/d/6dd1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22" y="4617735"/>
            <a:ext cx="2247300" cy="16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07578" y="6305848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1g/cm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81" y="4647159"/>
            <a:ext cx="1822534" cy="1658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01466" y="4283233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核物質</a:t>
            </a:r>
            <a:r>
              <a:rPr lang="ja-JP" altLang="en-US" sz="2400" dirty="0" smtClean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の</a:t>
            </a:r>
            <a:endParaRPr lang="en-US" altLang="ja-JP" sz="2400" dirty="0" smtClean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tx1">
                    <a:lumMod val="95000"/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 smtClean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液気</a:t>
            </a:r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相転移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58372" y="632901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2394" y="524567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水</a:t>
            </a:r>
            <a:r>
              <a:rPr lang="ja-JP" alt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の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沸騰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226605" y="4647159"/>
            <a:ext cx="1821840" cy="1658689"/>
          </a:xfrm>
          <a:prstGeom prst="rect">
            <a:avLst/>
          </a:prstGeom>
          <a:solidFill>
            <a:schemeClr val="accent1">
              <a:lumMod val="50000"/>
              <a:alpha val="41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カイラル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相転移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32657" y="631007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3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7" grpId="0"/>
      <p:bldP spid="17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高次</a:t>
            </a:r>
            <a:r>
              <a:rPr kumimoji="1" lang="ja-JP" altLang="en-US" dirty="0" smtClean="0"/>
              <a:t>相関量観測</a:t>
            </a:r>
            <a:r>
              <a:rPr kumimoji="1" lang="ja-JP" altLang="en-US" dirty="0" smtClean="0"/>
              <a:t>の時代へ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485" y="1794076"/>
            <a:ext cx="3844120" cy="285556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31360" y="4955389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様々なトリガーによる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イベント選択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7" y="1613069"/>
            <a:ext cx="3585050" cy="318747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8650" y="4955389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保存電荷イベント毎ゆらぎ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高次</a:t>
            </a:r>
            <a:r>
              <a:rPr lang="ja-JP" altLang="en-US" sz="2400" dirty="0"/>
              <a:t>キュムラント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95443" y="2001329"/>
            <a:ext cx="1564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STAR,2015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75117" y="6219647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３点・４点相関関数</a:t>
            </a:r>
            <a:r>
              <a:rPr lang="ja-JP" altLang="en-US" sz="2800" dirty="0"/>
              <a:t>、</a:t>
            </a:r>
            <a:r>
              <a:rPr lang="ja-JP" altLang="en-US" sz="2800" dirty="0" smtClean="0"/>
              <a:t>フロー・粒子相関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427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534816" y="5114981"/>
            <a:ext cx="8088630" cy="1554480"/>
            <a:chOff x="534816" y="5114981"/>
            <a:chExt cx="8088630" cy="1554480"/>
          </a:xfrm>
        </p:grpSpPr>
        <p:sp>
          <p:nvSpPr>
            <p:cNvPr id="17" name="角丸四角形 16"/>
            <p:cNvSpPr/>
            <p:nvPr/>
          </p:nvSpPr>
          <p:spPr>
            <a:xfrm>
              <a:off x="534816" y="5114981"/>
              <a:ext cx="8088630" cy="1554480"/>
            </a:xfrm>
            <a:prstGeom prst="roundRect">
              <a:avLst/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886151" y="5222910"/>
              <a:ext cx="737169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rgbClr val="FFFF00"/>
                  </a:solidFill>
                </a:rPr>
                <a:t>J-PARC-HI</a:t>
              </a:r>
              <a:r>
                <a:rPr kumimoji="1" lang="en-US" altLang="ja-JP" sz="3200" dirty="0" smtClean="0"/>
                <a:t> </a:t>
              </a:r>
              <a:r>
                <a:rPr lang="en-US" altLang="ja-JP" sz="3200" dirty="0" smtClean="0"/>
                <a:t>= J-PARC Heavy-Ion Program</a:t>
              </a:r>
            </a:p>
            <a:p>
              <a:pPr algn="ctr"/>
              <a:r>
                <a:rPr kumimoji="1" lang="en-US" altLang="ja-JP" sz="2800" dirty="0" smtClean="0"/>
                <a:t>J-PARC</a:t>
              </a:r>
              <a:r>
                <a:rPr lang="ja-JP" altLang="en-US" sz="2800" dirty="0"/>
                <a:t>を</a:t>
              </a:r>
              <a:r>
                <a:rPr kumimoji="1" lang="ja-JP" altLang="en-US" sz="2800" dirty="0" smtClean="0"/>
                <a:t>重イオン加速・衝突実験に使う計画</a:t>
              </a:r>
              <a:endParaRPr kumimoji="1" lang="en-US" altLang="ja-JP" sz="2800" dirty="0" smtClean="0"/>
            </a:p>
            <a:p>
              <a:pPr algn="ctr"/>
              <a:r>
                <a:rPr lang="ja-JP" altLang="en-US" sz="2000" dirty="0"/>
                <a:t>実験開始</a:t>
              </a:r>
              <a:r>
                <a:rPr lang="ja-JP" altLang="en-US" sz="2000" dirty="0" smtClean="0"/>
                <a:t>目標：</a:t>
              </a:r>
              <a:r>
                <a:rPr lang="en-US" altLang="ja-JP" sz="2000" dirty="0" smtClean="0"/>
                <a:t>2025</a:t>
              </a:r>
              <a:r>
                <a:rPr lang="ja-JP" altLang="en-US" sz="2000" dirty="0" smtClean="0"/>
                <a:t>年</a:t>
              </a:r>
              <a:endParaRPr kumimoji="1" lang="ja-JP" altLang="en-US" sz="2000" dirty="0"/>
            </a:p>
          </p:txBody>
        </p:sp>
      </p:grp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182880" y="2139175"/>
            <a:ext cx="3045060" cy="2493785"/>
            <a:chOff x="182880" y="2139175"/>
            <a:chExt cx="3045060" cy="2493785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" y="2139175"/>
              <a:ext cx="3045060" cy="2493785"/>
            </a:xfrm>
            <a:prstGeom prst="rect">
              <a:avLst/>
            </a:prstGeom>
          </p:spPr>
        </p:pic>
        <p:sp>
          <p:nvSpPr>
            <p:cNvPr id="16" name="下矢印 15"/>
            <p:cNvSpPr/>
            <p:nvPr/>
          </p:nvSpPr>
          <p:spPr>
            <a:xfrm rot="2811115">
              <a:off x="2669772" y="2933641"/>
              <a:ext cx="241493" cy="303857"/>
            </a:xfrm>
            <a:prstGeom prst="downArrow">
              <a:avLst>
                <a:gd name="adj1" fmla="val 50000"/>
                <a:gd name="adj2" fmla="val 6045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331553" y="1824559"/>
            <a:ext cx="2661617" cy="1210963"/>
            <a:chOff x="6331553" y="1824559"/>
            <a:chExt cx="2661617" cy="1210963"/>
          </a:xfrm>
        </p:grpSpPr>
        <p:sp>
          <p:nvSpPr>
            <p:cNvPr id="9" name="角丸四角形 8"/>
            <p:cNvSpPr/>
            <p:nvPr/>
          </p:nvSpPr>
          <p:spPr>
            <a:xfrm>
              <a:off x="6769307" y="1850485"/>
              <a:ext cx="2223863" cy="1159112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r>
                <a:rPr lang="ja-JP" altLang="en-US" sz="2400" b="1" dirty="0" smtClean="0"/>
                <a:t>詳細な計画・</a:t>
              </a:r>
              <a:endParaRPr lang="en-US" altLang="ja-JP" sz="2400" b="1" dirty="0" smtClean="0"/>
            </a:p>
            <a:p>
              <a:r>
                <a:rPr lang="ja-JP" altLang="en-US" sz="2400" b="1" dirty="0" smtClean="0"/>
                <a:t>準備</a:t>
              </a:r>
              <a:r>
                <a:rPr lang="ja-JP" altLang="en-US" sz="2400" b="1" dirty="0"/>
                <a:t>状況</a:t>
              </a:r>
              <a:endParaRPr lang="en-US" altLang="ja-JP" sz="2400" b="1" dirty="0"/>
            </a:p>
            <a:p>
              <a:pPr algn="r"/>
              <a:r>
                <a:rPr lang="ja-JP" altLang="en-US" sz="2400" b="1" dirty="0"/>
                <a:t>２</a:t>
              </a:r>
              <a:r>
                <a:rPr lang="en-US" altLang="ja-JP" sz="2400" b="1" dirty="0"/>
                <a:t>. </a:t>
              </a:r>
              <a:r>
                <a:rPr lang="ja-JP" altLang="en-US" sz="2400" b="1" dirty="0"/>
                <a:t>佐甲</a:t>
              </a:r>
            </a:p>
          </p:txBody>
        </p:sp>
        <p:sp>
          <p:nvSpPr>
            <p:cNvPr id="10" name="右矢印 9"/>
            <p:cNvSpPr/>
            <p:nvPr/>
          </p:nvSpPr>
          <p:spPr>
            <a:xfrm>
              <a:off x="6331553" y="1824559"/>
              <a:ext cx="502509" cy="1210963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81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26619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レア粒子捕獲場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172" y="2114864"/>
            <a:ext cx="4167656" cy="4343400"/>
          </a:xfrm>
          <a:prstGeom prst="rect">
            <a:avLst/>
          </a:prstGeom>
          <a:scene3d>
            <a:camera prst="perspectiveRelaxed" fov="2400000">
              <a:rot lat="20099998" lon="0" rev="0"/>
            </a:camera>
            <a:lightRig rig="soft" dir="t"/>
          </a:scene3d>
        </p:spPr>
      </p:pic>
    </p:spTree>
    <p:extLst>
      <p:ext uri="{BB962C8B-B14F-4D97-AF65-F5344CB8AC3E}">
        <p14:creationId xmlns:p14="http://schemas.microsoft.com/office/powerpoint/2010/main" val="8923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310636" y="1375185"/>
            <a:ext cx="3580000" cy="1471077"/>
          </a:xfrm>
          <a:prstGeom prst="roundRect">
            <a:avLst/>
          </a:prstGeom>
          <a:solidFill>
            <a:schemeClr val="accent1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1740431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J-PARC-HI</a:t>
            </a:r>
            <a:r>
              <a:rPr kumimoji="1" lang="ja-JP" altLang="en-US" dirty="0" smtClean="0"/>
              <a:t> ＝レア粒子生成工場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659323" y="151214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高密度＋高統計</a:t>
            </a:r>
            <a:endParaRPr kumimoji="1" lang="ja-JP" altLang="en-US" sz="28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680264" y="2049485"/>
            <a:ext cx="3058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sz="3200" b="1" dirty="0" smtClean="0"/>
              <a:t>稀現象の宝庫</a:t>
            </a:r>
            <a:endParaRPr kumimoji="1" lang="ja-JP" altLang="en-US" sz="3200" b="1" dirty="0"/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3271953" cy="1852636"/>
            <a:chOff x="882274" y="1375185"/>
            <a:chExt cx="3271953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20313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エキゾチック</a:t>
              </a:r>
              <a:endPara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r>
                <a:rPr lang="ja-JP" altLang="en-US" sz="2400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ハドロン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6" name="グループ化 125"/>
          <p:cNvGrpSpPr/>
          <p:nvPr/>
        </p:nvGrpSpPr>
        <p:grpSpPr>
          <a:xfrm>
            <a:off x="4497416" y="3999923"/>
            <a:ext cx="4249808" cy="1614095"/>
            <a:chOff x="4598211" y="4797348"/>
            <a:chExt cx="4249808" cy="1614095"/>
          </a:xfrm>
        </p:grpSpPr>
        <p:sp>
          <p:nvSpPr>
            <p:cNvPr id="111" name="角丸四角形 110"/>
            <p:cNvSpPr/>
            <p:nvPr/>
          </p:nvSpPr>
          <p:spPr>
            <a:xfrm>
              <a:off x="4598211" y="4797348"/>
              <a:ext cx="4249808" cy="1614095"/>
            </a:xfrm>
            <a:prstGeom prst="roundRect">
              <a:avLst/>
            </a:prstGeom>
            <a:solidFill>
              <a:schemeClr val="accent1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5509891" y="5487071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ja-JP" altLang="en-US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負の原子番号</a:t>
              </a:r>
              <a:endParaRPr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kumimoji="1" lang="ja-JP" altLang="en-US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ストレンジレット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4703467" y="4943219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/>
                <a:t>豊富なストレンジ自由度</a:t>
              </a:r>
              <a:endParaRPr kumimoji="1" lang="ja-JP" altLang="en-US" sz="2800" dirty="0"/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5029958" y="5630583"/>
              <a:ext cx="535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sym typeface="Wingdings" panose="05000000000000000000" pitchFamily="2" charset="2"/>
                </a:rPr>
                <a:t></a:t>
              </a:r>
              <a:endParaRPr kumimoji="1" lang="ja-JP" altLang="en-US" sz="2800" dirty="0"/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1869015" y="2436061"/>
            <a:ext cx="3208090" cy="1534547"/>
            <a:chOff x="1869015" y="2436061"/>
            <a:chExt cx="3208090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ハイパー核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4383959" cy="1163475"/>
            <a:chOff x="2219393" y="3454296"/>
            <a:chExt cx="4383959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ストレンジレット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グループ化 116"/>
          <p:cNvGrpSpPr/>
          <p:nvPr/>
        </p:nvGrpSpPr>
        <p:grpSpPr>
          <a:xfrm>
            <a:off x="3484798" y="5462681"/>
            <a:ext cx="5503996" cy="1210963"/>
            <a:chOff x="3484798" y="5462681"/>
            <a:chExt cx="5503996" cy="1210963"/>
          </a:xfrm>
        </p:grpSpPr>
        <p:sp>
          <p:nvSpPr>
            <p:cNvPr id="118" name="角丸四角形 117"/>
            <p:cNvSpPr/>
            <p:nvPr/>
          </p:nvSpPr>
          <p:spPr>
            <a:xfrm>
              <a:off x="6764931" y="5488607"/>
              <a:ext cx="2223863" cy="1159112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r>
                <a:rPr lang="ja-JP" altLang="en-US" sz="2400" b="1" dirty="0" smtClean="0"/>
                <a:t>ハイパー核物理</a:t>
              </a:r>
              <a:endParaRPr lang="en-US" altLang="ja-JP" sz="2400" b="1" dirty="0" smtClean="0"/>
            </a:p>
            <a:p>
              <a:pPr algn="r"/>
              <a:r>
                <a:rPr lang="ja-JP" altLang="en-US" sz="2400" b="1" dirty="0"/>
                <a:t>８</a:t>
              </a:r>
              <a:r>
                <a:rPr lang="en-US" altLang="ja-JP" sz="2400" b="1" dirty="0" smtClean="0"/>
                <a:t>. </a:t>
              </a:r>
              <a:r>
                <a:rPr lang="ja-JP" altLang="en-US" sz="2400" b="1" dirty="0"/>
                <a:t>田村</a:t>
              </a:r>
            </a:p>
          </p:txBody>
        </p:sp>
        <p:sp>
          <p:nvSpPr>
            <p:cNvPr id="119" name="右矢印 118"/>
            <p:cNvSpPr/>
            <p:nvPr/>
          </p:nvSpPr>
          <p:spPr>
            <a:xfrm>
              <a:off x="6327177" y="5462681"/>
              <a:ext cx="502509" cy="1210963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0" name="グループ化 119"/>
            <p:cNvGrpSpPr/>
            <p:nvPr/>
          </p:nvGrpSpPr>
          <p:grpSpPr>
            <a:xfrm>
              <a:off x="3484798" y="5462681"/>
              <a:ext cx="2661617" cy="1210963"/>
              <a:chOff x="3484798" y="5462681"/>
              <a:chExt cx="2661617" cy="1210963"/>
            </a:xfrm>
          </p:grpSpPr>
          <p:sp>
            <p:nvSpPr>
              <p:cNvPr id="121" name="角丸四角形 120"/>
              <p:cNvSpPr/>
              <p:nvPr/>
            </p:nvSpPr>
            <p:spPr>
              <a:xfrm>
                <a:off x="3922552" y="5488607"/>
                <a:ext cx="2223863" cy="1159112"/>
              </a:xfrm>
              <a:prstGeom prst="roundRect">
                <a:avLst/>
              </a:prstGeom>
              <a:gradFill rotWithShape="1">
                <a:gsLst>
                  <a:gs pos="0">
                    <a:srgbClr val="F07F09">
                      <a:satMod val="103000"/>
                      <a:lumMod val="102000"/>
                      <a:tint val="94000"/>
                    </a:srgbClr>
                  </a:gs>
                  <a:gs pos="50000">
                    <a:srgbClr val="F07F09">
                      <a:satMod val="110000"/>
                      <a:lumMod val="100000"/>
                      <a:shade val="100000"/>
                    </a:srgbClr>
                  </a:gs>
                  <a:gs pos="100000">
                    <a:srgbClr val="F07F0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r>
                  <a:rPr lang="ja-JP" altLang="en-US" sz="2400" b="1" dirty="0" smtClean="0"/>
                  <a:t>エキゾチックハドロン</a:t>
                </a:r>
                <a:endParaRPr lang="en-US" altLang="ja-JP" sz="2400" b="1" dirty="0"/>
              </a:p>
              <a:p>
                <a:pPr algn="r"/>
                <a:r>
                  <a:rPr lang="ja-JP" altLang="en-US" sz="2400" b="1" dirty="0" smtClean="0"/>
                  <a:t>７</a:t>
                </a:r>
                <a:r>
                  <a:rPr lang="en-US" altLang="ja-JP" sz="2400" b="1" dirty="0" smtClean="0"/>
                  <a:t>. </a:t>
                </a:r>
                <a:r>
                  <a:rPr lang="ja-JP" altLang="en-US" sz="2400" b="1" dirty="0"/>
                  <a:t>安井</a:t>
                </a:r>
              </a:p>
            </p:txBody>
          </p:sp>
          <p:sp>
            <p:nvSpPr>
              <p:cNvPr id="122" name="右矢印 121"/>
              <p:cNvSpPr/>
              <p:nvPr/>
            </p:nvSpPr>
            <p:spPr>
              <a:xfrm>
                <a:off x="3484798" y="5462681"/>
                <a:ext cx="502509" cy="1210963"/>
              </a:xfrm>
              <a:prstGeom prst="rightArrow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生成・性質・相互作用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69" y="1290096"/>
            <a:ext cx="4997982" cy="4843874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2924355" y="1777042"/>
            <a:ext cx="3485071" cy="3312543"/>
            <a:chOff x="2924355" y="1777042"/>
            <a:chExt cx="3485071" cy="3312543"/>
          </a:xfrm>
        </p:grpSpPr>
        <p:sp>
          <p:nvSpPr>
            <p:cNvPr id="7" name="正方形/長方形 6"/>
            <p:cNvSpPr/>
            <p:nvPr/>
          </p:nvSpPr>
          <p:spPr>
            <a:xfrm>
              <a:off x="2924355" y="1777042"/>
              <a:ext cx="3485071" cy="3312543"/>
            </a:xfrm>
            <a:prstGeom prst="rect">
              <a:avLst/>
            </a:prstGeom>
            <a:solidFill>
              <a:srgbClr val="FFC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924355" y="4258588"/>
              <a:ext cx="23391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accent6">
                      <a:lumMod val="50000"/>
                    </a:schemeClr>
                  </a:solidFill>
                </a:rPr>
                <a:t>J-PARC-HI</a:t>
              </a:r>
              <a:r>
                <a:rPr kumimoji="1" lang="ja-JP" alt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で</a:t>
              </a:r>
              <a:endParaRPr kumimoji="1" lang="en-US" altLang="ja-JP" sz="24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ja-JP" altLang="en-US" sz="2400" dirty="0" smtClean="0">
                  <a:solidFill>
                    <a:schemeClr val="accent6">
                      <a:lumMod val="50000"/>
                    </a:schemeClr>
                  </a:solidFill>
                </a:rPr>
                <a:t>生成可能な領域</a:t>
              </a:r>
              <a:endParaRPr kumimoji="1" lang="ja-JP" altLang="en-US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633007" y="622196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熱的模型による粒子生成率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1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4239329" y="5676181"/>
            <a:ext cx="4725708" cy="1098007"/>
          </a:xfrm>
          <a:prstGeom prst="roundRect">
            <a:avLst/>
          </a:prstGeom>
          <a:solidFill>
            <a:schemeClr val="accent1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生成・性質・相互作用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001" y="1252523"/>
            <a:ext cx="3883078" cy="311627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50536"/>
          <a:stretch/>
        </p:blipFill>
        <p:spPr bwMode="auto">
          <a:xfrm>
            <a:off x="551927" y="1252523"/>
            <a:ext cx="2990298" cy="421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569748" y="5550886"/>
            <a:ext cx="29546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粒子収量を用いた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ハドロン構造の理解</a:t>
            </a:r>
            <a:endParaRPr lang="en-US" altLang="ja-JP" sz="2400" dirty="0" smtClean="0"/>
          </a:p>
          <a:p>
            <a:pPr algn="ctr"/>
            <a:r>
              <a:rPr kumimoji="1" lang="en-US" altLang="ja-JP" sz="2000" dirty="0" smtClean="0"/>
              <a:t>ExHIC,2012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6688" y="4368796"/>
            <a:ext cx="36097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相関関数による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粒子間相互作用の測定</a:t>
            </a:r>
            <a:endParaRPr kumimoji="1" lang="en-US" altLang="ja-JP" sz="2400" dirty="0" smtClean="0"/>
          </a:p>
          <a:p>
            <a:pPr algn="ctr"/>
            <a:r>
              <a:rPr lang="en-US" altLang="ja-JP" sz="2000" dirty="0" smtClean="0"/>
              <a:t>Morita, </a:t>
            </a:r>
            <a:r>
              <a:rPr lang="en-US" altLang="ja-JP" sz="2000" dirty="0" err="1" smtClean="0"/>
              <a:t>Furumoto</a:t>
            </a:r>
            <a:r>
              <a:rPr lang="en-US" altLang="ja-JP" sz="2000" dirty="0" smtClean="0"/>
              <a:t>, Ohnishi, 2015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71499" y="5745352"/>
            <a:ext cx="4493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J-PARC-HI</a:t>
            </a:r>
            <a:r>
              <a:rPr lang="ja-JP" altLang="en-US" sz="2800" dirty="0" smtClean="0"/>
              <a:t>＝</a:t>
            </a:r>
            <a:endParaRPr lang="en-US" altLang="ja-JP" sz="2800" dirty="0" smtClean="0"/>
          </a:p>
          <a:p>
            <a:r>
              <a:rPr lang="ja-JP" altLang="en-US" sz="2800" dirty="0" smtClean="0"/>
              <a:t>レア粒子の捕獲＋</a:t>
            </a:r>
            <a:r>
              <a:rPr kumimoji="1" lang="ja-JP" altLang="en-US" sz="2800" dirty="0" smtClean="0"/>
              <a:t>性質調査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88107" y="1395998"/>
            <a:ext cx="1564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smtClean="0">
                <a:solidFill>
                  <a:srgbClr val="002060"/>
                </a:solidFill>
              </a:rPr>
              <a:t>STAR,2015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10146"/>
            <a:ext cx="9144000" cy="1325563"/>
          </a:xfrm>
        </p:spPr>
        <p:txBody>
          <a:bodyPr/>
          <a:lstStyle/>
          <a:p>
            <a:r>
              <a:rPr kumimoji="1" lang="ja-JP" altLang="en-US" dirty="0" smtClean="0"/>
              <a:t>理論的挑戦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560742" y="1535709"/>
            <a:ext cx="3743839" cy="2899111"/>
            <a:chOff x="560742" y="1535709"/>
            <a:chExt cx="3743839" cy="2899111"/>
          </a:xfrm>
        </p:grpSpPr>
        <p:sp>
          <p:nvSpPr>
            <p:cNvPr id="6" name="角丸四角形 5"/>
            <p:cNvSpPr/>
            <p:nvPr/>
          </p:nvSpPr>
          <p:spPr>
            <a:xfrm>
              <a:off x="560742" y="1535709"/>
              <a:ext cx="3743839" cy="2899111"/>
            </a:xfrm>
            <a:prstGeom prst="roundRect">
              <a:avLst/>
            </a:prstGeom>
            <a:solidFill>
              <a:schemeClr val="tx2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793631" y="2317650"/>
              <a:ext cx="3259226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800" dirty="0" smtClean="0"/>
                <a:t>QGP</a:t>
              </a:r>
              <a:r>
                <a:rPr kumimoji="1" lang="ja-JP" altLang="en-US" sz="2800" dirty="0" smtClean="0"/>
                <a:t>の生成</a:t>
              </a:r>
              <a:endParaRPr kumimoji="1" lang="en-US" altLang="ja-JP" sz="28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800" dirty="0" smtClean="0"/>
                <a:t>流体描像の成功</a:t>
              </a:r>
              <a:endParaRPr lang="en-US" altLang="ja-JP" sz="28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800" dirty="0" smtClean="0"/>
                <a:t>早い熱化</a:t>
              </a:r>
              <a:endParaRPr lang="en-US" altLang="ja-JP" sz="28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800" dirty="0" smtClean="0"/>
                <a:t>(</a:t>
              </a:r>
              <a:r>
                <a:rPr lang="ja-JP" altLang="en-US" sz="2800" dirty="0" smtClean="0"/>
                <a:t>ブースト不変性</a:t>
              </a:r>
              <a:r>
                <a:rPr lang="en-US" altLang="ja-JP" sz="2800" dirty="0" smtClean="0"/>
                <a:t>)</a:t>
              </a:r>
              <a:endParaRPr lang="en-US" altLang="ja-JP" sz="2800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793631" y="1640069"/>
              <a:ext cx="27318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</a:t>
              </a:r>
              <a:r>
                <a:rPr kumimoji="1" lang="ja-JP" altLang="en-US" sz="3200" b="1" dirty="0" err="1" smtClean="0"/>
                <a:t>での</a:t>
              </a:r>
              <a:r>
                <a:rPr lang="ja-JP" altLang="en-US" sz="3200" b="1" dirty="0"/>
                <a:t>発見</a:t>
              </a:r>
              <a:endParaRPr kumimoji="1" lang="ja-JP" altLang="en-US" sz="3200" b="1" dirty="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375979" y="5745193"/>
            <a:ext cx="8392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RHIC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/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LHC</a:t>
            </a:r>
            <a:r>
              <a:rPr kumimoji="1" lang="ja-JP" altLang="en-US" sz="2400" dirty="0" smtClean="0"/>
              <a:t>で得た知見に基づく、低エネルギー領域の研究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理論物理は、単純な領域から複雑な領域へ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92627" y="213541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低エネルギ</a:t>
            </a:r>
            <a:r>
              <a:rPr lang="ja-JP" altLang="en-US" sz="2800" dirty="0" smtClean="0"/>
              <a:t>ーでは破綻</a:t>
            </a:r>
            <a:endParaRPr kumimoji="1" lang="ja-JP" altLang="en-US" sz="2800" dirty="0"/>
          </a:p>
        </p:txBody>
      </p:sp>
      <p:sp>
        <p:nvSpPr>
          <p:cNvPr id="8" name="右矢印 7"/>
          <p:cNvSpPr/>
          <p:nvPr/>
        </p:nvSpPr>
        <p:spPr>
          <a:xfrm>
            <a:off x="4104106" y="2031050"/>
            <a:ext cx="888521" cy="73194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4537470" y="2762992"/>
            <a:ext cx="4520266" cy="2525001"/>
            <a:chOff x="4537470" y="2762992"/>
            <a:chExt cx="4520266" cy="2525001"/>
          </a:xfrm>
        </p:grpSpPr>
        <p:sp>
          <p:nvSpPr>
            <p:cNvPr id="13" name="角丸四角形 12"/>
            <p:cNvSpPr/>
            <p:nvPr/>
          </p:nvSpPr>
          <p:spPr>
            <a:xfrm>
              <a:off x="4537470" y="3261581"/>
              <a:ext cx="4520266" cy="2026412"/>
            </a:xfrm>
            <a:prstGeom prst="roundRect">
              <a:avLst/>
            </a:prstGeom>
            <a:solidFill>
              <a:schemeClr val="tx2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下矢印 8"/>
            <p:cNvSpPr/>
            <p:nvPr/>
          </p:nvSpPr>
          <p:spPr>
            <a:xfrm>
              <a:off x="5853023" y="2762992"/>
              <a:ext cx="1742535" cy="499808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890035" y="4040856"/>
              <a:ext cx="387798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p"/>
              </a:pPr>
              <a:r>
                <a:rPr kumimoji="1" lang="ja-JP" altLang="en-US" sz="2800" dirty="0" smtClean="0"/>
                <a:t>動的描像の確立</a:t>
              </a:r>
              <a:endParaRPr kumimoji="1" lang="en-US" altLang="ja-JP" sz="2800" dirty="0" smtClean="0"/>
            </a:p>
            <a:p>
              <a:pPr marL="457200" indent="-457200">
                <a:buFont typeface="Wingdings" panose="05000000000000000000" pitchFamily="2" charset="2"/>
                <a:buChar char="p"/>
              </a:pPr>
              <a:r>
                <a:rPr lang="ja-JP" altLang="en-US" sz="2800" dirty="0"/>
                <a:t>破綻</a:t>
              </a:r>
              <a:r>
                <a:rPr lang="ja-JP" altLang="en-US" sz="2800" dirty="0" smtClean="0"/>
                <a:t>する様相の理解</a:t>
              </a:r>
              <a:endParaRPr kumimoji="1" lang="ja-JP" altLang="en-US" sz="28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890035" y="3359440"/>
              <a:ext cx="36535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J-PARC-HI</a:t>
              </a:r>
              <a:r>
                <a:rPr kumimoji="1" lang="ja-JP" altLang="en-US" sz="3200" b="1" dirty="0" smtClean="0"/>
                <a:t>に向けて</a:t>
              </a:r>
              <a:endParaRPr kumimoji="1" lang="ja-JP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430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435537" y="5202211"/>
            <a:ext cx="8244806" cy="1524207"/>
          </a:xfrm>
          <a:prstGeom prst="roundRect">
            <a:avLst/>
          </a:prstGeom>
          <a:solidFill>
            <a:srgbClr val="12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79" y="2229284"/>
            <a:ext cx="3453306" cy="25407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3" y="2294344"/>
            <a:ext cx="2432238" cy="253480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142826" y="2554544"/>
            <a:ext cx="27174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QCD</a:t>
            </a:r>
            <a:r>
              <a:rPr lang="ja-JP" altLang="en-US" sz="28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の物性物理</a:t>
            </a:r>
            <a:endParaRPr lang="en-US" altLang="ja-JP" sz="2800" b="1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ja-JP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QCD</a:t>
            </a:r>
            <a:r>
              <a:rPr lang="ja-JP" alt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相構造</a:t>
            </a:r>
            <a:endParaRPr lang="en-US" altLang="ja-JP" sz="24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極限</a:t>
            </a:r>
            <a:r>
              <a:rPr kumimoji="1" lang="ja-JP" altLang="en-US" sz="24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状態</a:t>
            </a:r>
            <a:r>
              <a:rPr kumimoji="1" lang="ja-JP" alt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の相転移</a:t>
            </a:r>
            <a:endParaRPr kumimoji="1" lang="ja-JP" altLang="en-US" sz="24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1729" y="2812965"/>
            <a:ext cx="295465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粒子探索</a:t>
            </a:r>
            <a:endParaRPr kumimoji="1" lang="en-US" altLang="ja-JP" sz="2800" b="1" dirty="0" smtClean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標</a:t>
            </a:r>
            <a:r>
              <a:rPr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準模型が</a:t>
            </a:r>
            <a:r>
              <a:rPr lang="ja-JP" altLang="en-US" sz="2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作り出</a:t>
            </a:r>
            <a:r>
              <a:rPr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す</a:t>
            </a:r>
            <a:endParaRPr lang="en-US" altLang="ja-JP" sz="2400" dirty="0" smtClean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多様</a:t>
            </a:r>
            <a:r>
              <a:rPr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な</a:t>
            </a:r>
            <a:r>
              <a:rPr kumimoji="1"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現象</a:t>
            </a:r>
            <a:endParaRPr kumimoji="1" lang="ja-JP" altLang="en-US" sz="24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30808" t="25984" r="29847" b="24236"/>
          <a:stretch/>
        </p:blipFill>
        <p:spPr>
          <a:xfrm>
            <a:off x="6949515" y="3165939"/>
            <a:ext cx="1966324" cy="1658551"/>
          </a:xfrm>
          <a:prstGeom prst="roundRect">
            <a:avLst>
              <a:gd name="adj" fmla="val 14462"/>
            </a:avLst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260791" y="32130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中性子</a:t>
            </a:r>
            <a:r>
              <a:rPr lang="ja-JP" altLang="en-US" sz="2400" dirty="0"/>
              <a:t>星</a:t>
            </a:r>
            <a:endParaRPr kumimoji="1" lang="ja-JP" altLang="en-US" sz="2400" dirty="0"/>
          </a:p>
        </p:txBody>
      </p:sp>
      <p:sp>
        <p:nvSpPr>
          <p:cNvPr id="14" name="上矢印 13"/>
          <p:cNvSpPr/>
          <p:nvPr/>
        </p:nvSpPr>
        <p:spPr>
          <a:xfrm rot="163150">
            <a:off x="3768334" y="4215865"/>
            <a:ext cx="2783494" cy="1164762"/>
          </a:xfrm>
          <a:prstGeom prst="upArrow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scene3d>
            <a:camera prst="perspectiveRelaxedModerately" fov="4200000">
              <a:rot lat="18890634" lon="0" rev="0"/>
            </a:camera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63771" y="5174035"/>
            <a:ext cx="2588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J-PARC-HI</a:t>
            </a:r>
            <a:endParaRPr kumimoji="1" lang="ja-JP" altLang="en-US" sz="44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1456" y="5891989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世界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最強度ビーム</a:t>
            </a:r>
            <a:r>
              <a:rPr lang="ja-JP" altLang="en-US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で</a:t>
            </a:r>
            <a:r>
              <a:rPr lang="ja-JP" altLang="en-US" sz="36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探る</a:t>
            </a:r>
            <a:r>
              <a:rPr kumimoji="1"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宇宙最高密度</a:t>
            </a:r>
            <a:endParaRPr kumimoji="1" lang="ja-JP" altLang="en-US" sz="3600" b="1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上矢印 15"/>
          <p:cNvSpPr/>
          <p:nvPr/>
        </p:nvSpPr>
        <p:spPr>
          <a:xfrm rot="698276">
            <a:off x="6255882" y="4181103"/>
            <a:ext cx="2783494" cy="1343125"/>
          </a:xfrm>
          <a:prstGeom prst="upArrow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scene3d>
            <a:camera prst="perspectiveRelaxedModerately" fov="4200000">
              <a:rot lat="18290628" lon="0" rev="300000"/>
            </a:camera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上矢印 16"/>
          <p:cNvSpPr/>
          <p:nvPr/>
        </p:nvSpPr>
        <p:spPr>
          <a:xfrm rot="21104100">
            <a:off x="616006" y="4188305"/>
            <a:ext cx="2783494" cy="1343125"/>
          </a:xfrm>
          <a:prstGeom prst="upArrow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scene3d>
            <a:camera prst="perspectiveRelaxedModerately" fov="4200000">
              <a:rot lat="18606263" lon="466546" rev="20942237"/>
            </a:camera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03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4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上矢印 2"/>
          <p:cNvSpPr/>
          <p:nvPr/>
        </p:nvSpPr>
        <p:spPr>
          <a:xfrm>
            <a:off x="310718" y="514905"/>
            <a:ext cx="8605121" cy="2651034"/>
          </a:xfrm>
          <a:prstGeom prst="upArrow">
            <a:avLst>
              <a:gd name="adj1" fmla="val 51137"/>
              <a:gd name="adj2" fmla="val 57550"/>
            </a:avLst>
          </a:prstGeom>
          <a:solidFill>
            <a:srgbClr val="FFFF00">
              <a:alpha val="51000"/>
            </a:srgbClr>
          </a:solidFill>
          <a:ln>
            <a:noFill/>
          </a:ln>
          <a:scene3d>
            <a:camera prst="perspectiveRelaxedModerately" fov="6300000">
              <a:rot lat="18290633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435537" y="5202211"/>
            <a:ext cx="8244806" cy="1524207"/>
          </a:xfrm>
          <a:prstGeom prst="roundRect">
            <a:avLst/>
          </a:prstGeom>
          <a:solidFill>
            <a:srgbClr val="12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79" y="2229284"/>
            <a:ext cx="3453306" cy="25407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3" y="2294344"/>
            <a:ext cx="2432238" cy="253480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59551" y="149972"/>
            <a:ext cx="640912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/>
              <a:t>QCD</a:t>
            </a:r>
            <a:r>
              <a:rPr lang="ja-JP" altLang="en-US" sz="3200" dirty="0"/>
              <a:t>・標</a:t>
            </a:r>
            <a:r>
              <a:rPr lang="ja-JP" altLang="en-US" sz="3200" dirty="0" smtClean="0"/>
              <a:t>準模型が持つ</a:t>
            </a:r>
            <a:endParaRPr lang="ja-JP" altLang="en-US" sz="3200" dirty="0"/>
          </a:p>
          <a:p>
            <a:pPr algn="ctr"/>
            <a:r>
              <a:rPr lang="ja-JP" altLang="en-US" sz="4400" b="1" dirty="0" smtClean="0">
                <a:solidFill>
                  <a:srgbClr val="FFFF00"/>
                </a:solidFill>
              </a:rPr>
              <a:t>豊かな自然現象の理解へ</a:t>
            </a:r>
            <a:endParaRPr lang="en-US" altLang="ja-JP" sz="4400" b="1" dirty="0" smtClean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42826" y="2554544"/>
            <a:ext cx="27174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QCD</a:t>
            </a:r>
            <a:r>
              <a:rPr lang="ja-JP" altLang="en-US" sz="28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の物性物理</a:t>
            </a:r>
            <a:endParaRPr lang="en-US" altLang="ja-JP" sz="2800" b="1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ja-JP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QCD</a:t>
            </a:r>
            <a:r>
              <a:rPr lang="ja-JP" alt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相構造</a:t>
            </a:r>
            <a:endParaRPr lang="en-US" altLang="ja-JP" sz="24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極限</a:t>
            </a:r>
            <a:r>
              <a:rPr kumimoji="1" lang="ja-JP" altLang="en-US" sz="24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状態</a:t>
            </a:r>
            <a:r>
              <a:rPr kumimoji="1" lang="ja-JP" alt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の相転移</a:t>
            </a:r>
            <a:endParaRPr kumimoji="1" lang="ja-JP" altLang="en-US" sz="24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1729" y="2812965"/>
            <a:ext cx="295465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粒子探索</a:t>
            </a:r>
            <a:endParaRPr kumimoji="1" lang="en-US" altLang="ja-JP" sz="2800" b="1" dirty="0" smtClean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標</a:t>
            </a:r>
            <a:r>
              <a:rPr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準模型が</a:t>
            </a:r>
            <a:r>
              <a:rPr lang="ja-JP" altLang="en-US" sz="2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作り出</a:t>
            </a:r>
            <a:r>
              <a:rPr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す</a:t>
            </a:r>
            <a:endParaRPr lang="en-US" altLang="ja-JP" sz="2400" dirty="0" smtClean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多様</a:t>
            </a:r>
            <a:r>
              <a:rPr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な</a:t>
            </a:r>
            <a:r>
              <a:rPr kumimoji="1" lang="ja-JP" altLang="en-US" sz="24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現象</a:t>
            </a:r>
            <a:endParaRPr kumimoji="1" lang="ja-JP" altLang="en-US" sz="24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30808" t="25984" r="29847" b="24236"/>
          <a:stretch/>
        </p:blipFill>
        <p:spPr>
          <a:xfrm>
            <a:off x="6949515" y="3165939"/>
            <a:ext cx="1966324" cy="1658551"/>
          </a:xfrm>
          <a:prstGeom prst="roundRect">
            <a:avLst>
              <a:gd name="adj" fmla="val 14462"/>
            </a:avLst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260791" y="32130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中性子</a:t>
            </a:r>
            <a:r>
              <a:rPr lang="ja-JP" altLang="en-US" sz="2400" dirty="0"/>
              <a:t>星</a:t>
            </a:r>
            <a:endParaRPr kumimoji="1" lang="ja-JP" altLang="en-US" sz="2400" dirty="0"/>
          </a:p>
        </p:txBody>
      </p:sp>
      <p:sp>
        <p:nvSpPr>
          <p:cNvPr id="14" name="上矢印 13"/>
          <p:cNvSpPr/>
          <p:nvPr/>
        </p:nvSpPr>
        <p:spPr>
          <a:xfrm rot="163150">
            <a:off x="3768334" y="4215865"/>
            <a:ext cx="2783494" cy="1164762"/>
          </a:xfrm>
          <a:prstGeom prst="upArrow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scene3d>
            <a:camera prst="perspectiveRelaxedModerately" fov="4200000">
              <a:rot lat="18890634" lon="0" rev="0"/>
            </a:camera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上矢印 14"/>
          <p:cNvSpPr/>
          <p:nvPr/>
        </p:nvSpPr>
        <p:spPr>
          <a:xfrm rot="698276">
            <a:off x="6255882" y="4181103"/>
            <a:ext cx="2783494" cy="1343125"/>
          </a:xfrm>
          <a:prstGeom prst="upArrow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scene3d>
            <a:camera prst="perspectiveRelaxedModerately" fov="4200000">
              <a:rot lat="18290628" lon="0" rev="300000"/>
            </a:camera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63771" y="5174035"/>
            <a:ext cx="2588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J-PARC-HI</a:t>
            </a:r>
            <a:endParaRPr kumimoji="1" lang="ja-JP" altLang="en-US" sz="44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1456" y="5891989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世界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最強度ビーム</a:t>
            </a:r>
            <a:r>
              <a:rPr lang="ja-JP" altLang="en-US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で</a:t>
            </a:r>
            <a:r>
              <a:rPr lang="ja-JP" altLang="en-US" sz="36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探る</a:t>
            </a:r>
            <a:r>
              <a:rPr kumimoji="1"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宇宙最高密度</a:t>
            </a:r>
            <a:endParaRPr kumimoji="1" lang="ja-JP" altLang="en-US" sz="3600" b="1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上矢印 17"/>
          <p:cNvSpPr/>
          <p:nvPr/>
        </p:nvSpPr>
        <p:spPr>
          <a:xfrm rot="21104100">
            <a:off x="616006" y="4188305"/>
            <a:ext cx="2783494" cy="1343125"/>
          </a:xfrm>
          <a:prstGeom prst="upArrow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46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  <a:alpha val="8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scene3d>
            <a:camera prst="perspectiveRelaxedModerately" fov="4200000">
              <a:rot lat="18606263" lon="466546" rev="20942237"/>
            </a:camera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J-PARC</a:t>
            </a:r>
            <a:r>
              <a:rPr kumimoji="1" lang="ja-JP" altLang="en-US" dirty="0" smtClean="0"/>
              <a:t>重イオン衝突実験計画は、</a:t>
            </a:r>
            <a:r>
              <a:rPr kumimoji="1" lang="ja-JP" altLang="en-US" dirty="0" smtClean="0">
                <a:solidFill>
                  <a:srgbClr val="FFFF00"/>
                </a:solidFill>
              </a:rPr>
              <a:t>世界最強度</a:t>
            </a:r>
            <a:r>
              <a:rPr kumimoji="1" lang="ja-JP" altLang="en-US" dirty="0" smtClean="0"/>
              <a:t>ビームで、</a:t>
            </a:r>
            <a:r>
              <a:rPr kumimoji="1" lang="ja-JP" altLang="en-US" dirty="0" smtClean="0">
                <a:solidFill>
                  <a:srgbClr val="FFFF00"/>
                </a:solidFill>
              </a:rPr>
              <a:t>宇宙最高密度</a:t>
            </a:r>
            <a:r>
              <a:rPr kumimoji="1" lang="ja-JP" altLang="en-US" dirty="0" smtClean="0"/>
              <a:t>を目指すユニークな実験計画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lang="ja-JP" altLang="en-US" dirty="0" smtClean="0"/>
              <a:t>様々な物理の解明が期待される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高密度の物理：中性子星</a:t>
            </a:r>
            <a:r>
              <a:rPr lang="en-US" altLang="ja-JP" dirty="0" smtClean="0"/>
              <a:t>EOS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QCD</a:t>
            </a:r>
            <a:r>
              <a:rPr lang="ja-JP" altLang="en-US" dirty="0" smtClean="0"/>
              <a:t>相構造、一次相転移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ハドロン物理：エキゾチックハドロン、ハイパー核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7907" y="4951562"/>
            <a:ext cx="7188186" cy="1077218"/>
          </a:xfrm>
          <a:prstGeom prst="rect">
            <a:avLst/>
          </a:prstGeom>
          <a:solidFill>
            <a:schemeClr val="accent1">
              <a:lumMod val="50000"/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FFFF00"/>
                </a:solidFill>
              </a:rPr>
              <a:t>将来計画の実現に向け、</a:t>
            </a:r>
            <a:endParaRPr kumimoji="1" lang="en-US" altLang="ja-JP" sz="3200" b="1" dirty="0" smtClean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3200" b="1" dirty="0" smtClean="0">
                <a:solidFill>
                  <a:srgbClr val="FFFF00"/>
                </a:solidFill>
              </a:rPr>
              <a:t>皆様の忌憚のないご意見・ご協力を！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259976" y="1506067"/>
            <a:ext cx="8650942" cy="3881722"/>
          </a:xfrm>
          <a:prstGeom prst="roundRect">
            <a:avLst>
              <a:gd name="adj" fmla="val 10513"/>
            </a:avLst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</a:t>
            </a:r>
            <a:r>
              <a:rPr lang="ja-JP" altLang="en-US" dirty="0" smtClean="0"/>
              <a:t>対論的重イオン衝突</a:t>
            </a:r>
            <a:endParaRPr kumimoji="1" lang="ja-JP" altLang="en-US" dirty="0"/>
          </a:p>
        </p:txBody>
      </p: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3" y="1772816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右矢印 13"/>
          <p:cNvSpPr/>
          <p:nvPr/>
        </p:nvSpPr>
        <p:spPr>
          <a:xfrm>
            <a:off x="4687670" y="3467910"/>
            <a:ext cx="3347863" cy="825186"/>
          </a:xfrm>
          <a:prstGeom prst="rightArrow">
            <a:avLst/>
          </a:prstGeom>
          <a:gradFill>
            <a:gsLst>
              <a:gs pos="0">
                <a:srgbClr val="006600"/>
              </a:gs>
              <a:gs pos="100000">
                <a:srgbClr val="92D050"/>
              </a:gs>
            </a:gsLst>
            <a:lin ang="0" scaled="1"/>
          </a:gradFill>
          <a:ln w="19050" cap="flat" cmpd="sng" algn="ctr">
            <a:solidFill>
              <a:srgbClr val="00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031486" y="3471902"/>
            <a:ext cx="2414520" cy="825187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9900"/>
              </a:gs>
            </a:gsLst>
            <a:lin ang="0" scaled="1"/>
            <a:tileRect/>
          </a:gra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ＭＳ Ｐゴシック" panose="020B0600070205080204" pitchFamily="50" charset="-128"/>
                <a:cs typeface="+mn-cs"/>
              </a:rPr>
              <a:t>QGP</a:t>
            </a:r>
            <a:endParaRPr kumimoji="0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3031486" y="3356992"/>
            <a:ext cx="0" cy="1080120"/>
          </a:xfrm>
          <a:prstGeom prst="line">
            <a:avLst/>
          </a:prstGeom>
          <a:noFill/>
          <a:ln w="25400" cap="flat" cmpd="sng" algn="ctr">
            <a:solidFill>
              <a:srgbClr val="B88472"/>
            </a:solidFill>
            <a:prstDash val="solid"/>
          </a:ln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rgbClr val="B88472">
                <a:tint val="100000"/>
                <a:shade val="100000"/>
                <a:hueMod val="100000"/>
                <a:satMod val="100000"/>
              </a:srgbClr>
            </a:contourClr>
          </a:sp3d>
        </p:spPr>
      </p:cxnSp>
      <p:sp>
        <p:nvSpPr>
          <p:cNvPr id="17" name="テキスト ボックス 16"/>
          <p:cNvSpPr txBox="1"/>
          <p:nvPr/>
        </p:nvSpPr>
        <p:spPr>
          <a:xfrm>
            <a:off x="2191778" y="441050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50" charset="-128"/>
              </a:rPr>
              <a:t>熱平衡化</a:t>
            </a:r>
            <a:endParaRPr lang="en-US" altLang="ja-JP" sz="2400" dirty="0" smtClean="0">
              <a:solidFill>
                <a:prstClr val="black"/>
              </a:solidFill>
              <a:latin typeface="Gill Sans MT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400" dirty="0">
                <a:solidFill>
                  <a:prstClr val="black"/>
                </a:solidFill>
                <a:latin typeface="Gill Sans MT"/>
                <a:ea typeface="ＭＳ Ｐゴシック" panose="020B0600070205080204" pitchFamily="50" charset="-128"/>
              </a:rPr>
              <a:t>~</a:t>
            </a:r>
            <a:r>
              <a:rPr lang="en-US" altLang="ja-JP" sz="240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50" charset="-128"/>
              </a:rPr>
              <a:t>1fm/c</a:t>
            </a:r>
            <a:endParaRPr lang="ja-JP" altLang="en-US" sz="2400" dirty="0">
              <a:solidFill>
                <a:prstClr val="black"/>
              </a:solidFill>
              <a:latin typeface="Gill Sans MT"/>
              <a:ea typeface="ＭＳ Ｐゴシック" panose="020B0600070205080204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5263734" y="3344435"/>
            <a:ext cx="0" cy="1080120"/>
          </a:xfrm>
          <a:prstGeom prst="line">
            <a:avLst/>
          </a:prstGeom>
          <a:noFill/>
          <a:ln w="25400" cap="flat" cmpd="sng" algn="ctr">
            <a:solidFill>
              <a:srgbClr val="727CA3"/>
            </a:solidFill>
            <a:prstDash val="solid"/>
          </a:ln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rgbClr val="727CA3">
                <a:tint val="100000"/>
                <a:shade val="100000"/>
                <a:hueMod val="100000"/>
                <a:satMod val="100000"/>
              </a:srgbClr>
            </a:contourClr>
          </a:sp3d>
        </p:spPr>
      </p:cxnSp>
      <p:sp>
        <p:nvSpPr>
          <p:cNvPr id="19" name="テキスト ボックス 18"/>
          <p:cNvSpPr txBox="1"/>
          <p:nvPr/>
        </p:nvSpPr>
        <p:spPr>
          <a:xfrm>
            <a:off x="4001342" y="4410505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50" charset="-128"/>
              </a:rPr>
              <a:t>ハドロン化</a:t>
            </a:r>
            <a:endParaRPr lang="ja-JP" altLang="en-US" sz="2400" dirty="0">
              <a:solidFill>
                <a:prstClr val="black"/>
              </a:solidFill>
              <a:latin typeface="Gill Sans MT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43235" y="3666219"/>
            <a:ext cx="800219" cy="461665"/>
          </a:xfrm>
          <a:prstGeom prst="rect">
            <a:avLst/>
          </a:prstGeom>
          <a:solidFill>
            <a:srgbClr val="B88472"/>
          </a:solidFill>
          <a:ln w="19050" cap="flat" cmpd="sng" algn="ctr">
            <a:solidFill>
              <a:srgbClr val="B88472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ＭＳ Ｐゴシック" panose="020B0600070205080204" pitchFamily="50" charset="-128"/>
                <a:cs typeface="+mn-cs"/>
              </a:rPr>
              <a:t>衝突</a:t>
            </a:r>
          </a:p>
        </p:txBody>
      </p:sp>
      <p:cxnSp>
        <p:nvCxnSpPr>
          <p:cNvPr id="21" name="直線コネクタ 20"/>
          <p:cNvCxnSpPr/>
          <p:nvPr/>
        </p:nvCxnSpPr>
        <p:spPr>
          <a:xfrm>
            <a:off x="2743454" y="3666219"/>
            <a:ext cx="288032" cy="0"/>
          </a:xfrm>
          <a:prstGeom prst="line">
            <a:avLst/>
          </a:prstGeom>
          <a:noFill/>
          <a:ln w="9525" cap="flat" cmpd="sng" algn="ctr">
            <a:solidFill>
              <a:srgbClr val="727CA3"/>
            </a:solidFill>
            <a:prstDash val="dash"/>
          </a:ln>
          <a:effectLst/>
        </p:spPr>
      </p:cxnSp>
      <p:cxnSp>
        <p:nvCxnSpPr>
          <p:cNvPr id="22" name="直線コネクタ 21"/>
          <p:cNvCxnSpPr/>
          <p:nvPr/>
        </p:nvCxnSpPr>
        <p:spPr>
          <a:xfrm>
            <a:off x="2743454" y="4126595"/>
            <a:ext cx="288032" cy="0"/>
          </a:xfrm>
          <a:prstGeom prst="line">
            <a:avLst/>
          </a:prstGeom>
          <a:noFill/>
          <a:ln w="9525" cap="flat" cmpd="sng" algn="ctr">
            <a:solidFill>
              <a:srgbClr val="727CA3"/>
            </a:solidFill>
            <a:prstDash val="dash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>
            <a:off x="628650" y="5415370"/>
            <a:ext cx="2476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RHIC</a:t>
            </a:r>
            <a:r>
              <a:rPr kumimoji="1" lang="ja-JP" altLang="en-US" sz="2800" dirty="0" smtClean="0"/>
              <a:t>の発見</a:t>
            </a:r>
            <a:endParaRPr kumimoji="1"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398494" y="5938590"/>
            <a:ext cx="6378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400" dirty="0" smtClean="0"/>
              <a:t>流体模型の成功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400" dirty="0"/>
              <a:t>ジェット</a:t>
            </a:r>
            <a:r>
              <a:rPr lang="ja-JP" altLang="en-US" sz="2400" dirty="0" smtClean="0"/>
              <a:t>の消失・クォーク数スケーリング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51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角丸四角形 98"/>
          <p:cNvSpPr/>
          <p:nvPr/>
        </p:nvSpPr>
        <p:spPr>
          <a:xfrm>
            <a:off x="206182" y="1479172"/>
            <a:ext cx="3998259" cy="3074898"/>
          </a:xfrm>
          <a:prstGeom prst="roundRect">
            <a:avLst>
              <a:gd name="adj" fmla="val 10513"/>
            </a:avLst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フロー（物質の流れ）</a:t>
            </a:r>
            <a:endParaRPr kumimoji="1" lang="ja-JP" altLang="en-US" dirty="0"/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467280" y="1663794"/>
            <a:ext cx="3651250" cy="2690812"/>
            <a:chOff x="127" y="692"/>
            <a:chExt cx="2299" cy="1695"/>
          </a:xfrm>
        </p:grpSpPr>
        <p:sp>
          <p:nvSpPr>
            <p:cNvPr id="4" name="Text Box 61"/>
            <p:cNvSpPr txBox="1">
              <a:spLocks noChangeArrowheads="1"/>
            </p:cNvSpPr>
            <p:nvPr/>
          </p:nvSpPr>
          <p:spPr bwMode="auto">
            <a:xfrm>
              <a:off x="294" y="935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0" lang="ja-JP" altLang="en-US" sz="1400" kern="0" smtClean="0">
                  <a:solidFill>
                    <a:srgbClr val="000000"/>
                  </a:solidFill>
                  <a:latin typeface="Arial" charset="0"/>
                  <a:ea typeface="ＭＳ Ｐゴシック" panose="020B0600070205080204" pitchFamily="50" charset="-128"/>
                </a:rPr>
                <a:t>ビーム軸</a:t>
              </a:r>
            </a:p>
          </p:txBody>
        </p:sp>
        <p:grpSp>
          <p:nvGrpSpPr>
            <p:cNvPr id="5" name="Group 62"/>
            <p:cNvGrpSpPr>
              <a:grpSpLocks/>
            </p:cNvGrpSpPr>
            <p:nvPr/>
          </p:nvGrpSpPr>
          <p:grpSpPr bwMode="auto">
            <a:xfrm>
              <a:off x="127" y="692"/>
              <a:ext cx="2299" cy="1695"/>
              <a:chOff x="22" y="618"/>
              <a:chExt cx="2299" cy="1695"/>
            </a:xfrm>
          </p:grpSpPr>
          <p:grpSp>
            <p:nvGrpSpPr>
              <p:cNvPr id="6" name="Group 63"/>
              <p:cNvGrpSpPr>
                <a:grpSpLocks/>
              </p:cNvGrpSpPr>
              <p:nvPr/>
            </p:nvGrpSpPr>
            <p:grpSpPr bwMode="auto">
              <a:xfrm>
                <a:off x="113" y="618"/>
                <a:ext cx="2208" cy="1695"/>
                <a:chOff x="192" y="518"/>
                <a:chExt cx="2304" cy="1740"/>
              </a:xfrm>
            </p:grpSpPr>
            <p:grpSp>
              <p:nvGrpSpPr>
                <p:cNvPr id="9" name="Group 64"/>
                <p:cNvGrpSpPr>
                  <a:grpSpLocks/>
                </p:cNvGrpSpPr>
                <p:nvPr/>
              </p:nvGrpSpPr>
              <p:grpSpPr bwMode="auto">
                <a:xfrm>
                  <a:off x="192" y="624"/>
                  <a:ext cx="2064" cy="1634"/>
                  <a:chOff x="3234" y="567"/>
                  <a:chExt cx="2469" cy="1846"/>
                </a:xfrm>
              </p:grpSpPr>
              <p:sp>
                <p:nvSpPr>
                  <p:cNvPr id="13" name="Freeform 65"/>
                  <p:cNvSpPr>
                    <a:spLocks/>
                  </p:cNvSpPr>
                  <p:nvPr/>
                </p:nvSpPr>
                <p:spPr bwMode="auto">
                  <a:xfrm rot="10800000">
                    <a:off x="5078" y="567"/>
                    <a:ext cx="273" cy="236"/>
                  </a:xfrm>
                  <a:custGeom>
                    <a:avLst/>
                    <a:gdLst>
                      <a:gd name="T0" fmla="*/ 430 w 720"/>
                      <a:gd name="T1" fmla="*/ 0 h 622"/>
                      <a:gd name="T2" fmla="*/ 177 w 720"/>
                      <a:gd name="T3" fmla="*/ 379 h 622"/>
                      <a:gd name="T4" fmla="*/ 0 w 720"/>
                      <a:gd name="T5" fmla="*/ 379 h 622"/>
                      <a:gd name="T6" fmla="*/ 168 w 720"/>
                      <a:gd name="T7" fmla="*/ 622 h 622"/>
                      <a:gd name="T8" fmla="*/ 631 w 720"/>
                      <a:gd name="T9" fmla="*/ 379 h 622"/>
                      <a:gd name="T10" fmla="*/ 465 w 720"/>
                      <a:gd name="T11" fmla="*/ 382 h 622"/>
                      <a:gd name="T12" fmla="*/ 720 w 720"/>
                      <a:gd name="T13" fmla="*/ 0 h 622"/>
                      <a:gd name="T14" fmla="*/ 430 w 720"/>
                      <a:gd name="T15" fmla="*/ 0 h 6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20" h="622">
                        <a:moveTo>
                          <a:pt x="430" y="0"/>
                        </a:moveTo>
                        <a:lnTo>
                          <a:pt x="177" y="379"/>
                        </a:lnTo>
                        <a:lnTo>
                          <a:pt x="0" y="379"/>
                        </a:lnTo>
                        <a:lnTo>
                          <a:pt x="168" y="622"/>
                        </a:lnTo>
                        <a:lnTo>
                          <a:pt x="631" y="379"/>
                        </a:lnTo>
                        <a:lnTo>
                          <a:pt x="465" y="382"/>
                        </a:lnTo>
                        <a:lnTo>
                          <a:pt x="720" y="0"/>
                        </a:lnTo>
                        <a:lnTo>
                          <a:pt x="430" y="0"/>
                        </a:lnTo>
                        <a:close/>
                      </a:path>
                    </a:pathLst>
                  </a:custGeom>
                  <a:solidFill>
                    <a:srgbClr val="BBE0E3"/>
                  </a:solidFill>
                  <a:ln w="9525" cap="flat" cmpd="sng">
                    <a:prstDash val="solid"/>
                    <a:round/>
                    <a:headEnd/>
                    <a:tailEnd/>
                  </a:ln>
                  <a:effectLst/>
                  <a:scene3d>
                    <a:camera prst="legacyPerspectiveTopRight">
                      <a:rot lat="20099999" lon="21299999" rev="0"/>
                    </a:camera>
                    <a:lightRig rig="legacyFlat1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BBE0E3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4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7" y="815"/>
                    <a:ext cx="472" cy="70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5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05" y="815"/>
                    <a:ext cx="464" cy="69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6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4051" y="962"/>
                    <a:ext cx="155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7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4014" y="1696"/>
                    <a:ext cx="109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8" name="AutoShape 70"/>
                  <p:cNvSpPr>
                    <a:spLocks noChangeArrowheads="1"/>
                  </p:cNvSpPr>
                  <p:nvPr/>
                </p:nvSpPr>
                <p:spPr bwMode="auto">
                  <a:xfrm>
                    <a:off x="3234" y="812"/>
                    <a:ext cx="2469" cy="1361"/>
                  </a:xfrm>
                  <a:prstGeom prst="parallelogram">
                    <a:avLst>
                      <a:gd name="adj" fmla="val 67307"/>
                    </a:avLst>
                  </a:prstGeom>
                  <a:noFill/>
                  <a:ln w="28575">
                    <a:solidFill>
                      <a:srgbClr val="99CC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9" name="Line 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34" y="1879"/>
                    <a:ext cx="198" cy="29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0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15" y="815"/>
                    <a:ext cx="574" cy="854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1" name="Freeform 73"/>
                  <p:cNvSpPr>
                    <a:spLocks/>
                  </p:cNvSpPr>
                  <p:nvPr/>
                </p:nvSpPr>
                <p:spPr bwMode="auto">
                  <a:xfrm rot="10800000" flipV="1">
                    <a:off x="3992" y="1585"/>
                    <a:ext cx="192" cy="546"/>
                  </a:xfrm>
                  <a:custGeom>
                    <a:avLst/>
                    <a:gdLst>
                      <a:gd name="T0" fmla="*/ 84 w 252"/>
                      <a:gd name="T1" fmla="*/ 643 h 715"/>
                      <a:gd name="T2" fmla="*/ 24 w 252"/>
                      <a:gd name="T3" fmla="*/ 519 h 715"/>
                      <a:gd name="T4" fmla="*/ 1 w 252"/>
                      <a:gd name="T5" fmla="*/ 351 h 715"/>
                      <a:gd name="T6" fmla="*/ 30 w 252"/>
                      <a:gd name="T7" fmla="*/ 205 h 715"/>
                      <a:gd name="T8" fmla="*/ 100 w 252"/>
                      <a:gd name="T9" fmla="*/ 73 h 715"/>
                      <a:gd name="T10" fmla="*/ 166 w 252"/>
                      <a:gd name="T11" fmla="*/ 4 h 715"/>
                      <a:gd name="T12" fmla="*/ 225 w 252"/>
                      <a:gd name="T13" fmla="*/ 171 h 715"/>
                      <a:gd name="T14" fmla="*/ 249 w 252"/>
                      <a:gd name="T15" fmla="*/ 337 h 715"/>
                      <a:gd name="T16" fmla="*/ 241 w 252"/>
                      <a:gd name="T17" fmla="*/ 514 h 715"/>
                      <a:gd name="T18" fmla="*/ 199 w 252"/>
                      <a:gd name="T19" fmla="*/ 636 h 715"/>
                      <a:gd name="T20" fmla="*/ 142 w 252"/>
                      <a:gd name="T21" fmla="*/ 712 h 715"/>
                      <a:gd name="T22" fmla="*/ 84 w 252"/>
                      <a:gd name="T23" fmla="*/ 643 h 7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2" h="715">
                        <a:moveTo>
                          <a:pt x="84" y="643"/>
                        </a:moveTo>
                        <a:cubicBezTo>
                          <a:pt x="64" y="611"/>
                          <a:pt x="38" y="568"/>
                          <a:pt x="24" y="519"/>
                        </a:cubicBezTo>
                        <a:cubicBezTo>
                          <a:pt x="10" y="470"/>
                          <a:pt x="0" y="403"/>
                          <a:pt x="1" y="351"/>
                        </a:cubicBezTo>
                        <a:cubicBezTo>
                          <a:pt x="2" y="299"/>
                          <a:pt x="14" y="251"/>
                          <a:pt x="30" y="205"/>
                        </a:cubicBezTo>
                        <a:cubicBezTo>
                          <a:pt x="46" y="159"/>
                          <a:pt x="77" y="106"/>
                          <a:pt x="100" y="73"/>
                        </a:cubicBezTo>
                        <a:cubicBezTo>
                          <a:pt x="123" y="40"/>
                          <a:pt x="163" y="0"/>
                          <a:pt x="166" y="4"/>
                        </a:cubicBezTo>
                        <a:cubicBezTo>
                          <a:pt x="198" y="57"/>
                          <a:pt x="212" y="120"/>
                          <a:pt x="225" y="171"/>
                        </a:cubicBezTo>
                        <a:cubicBezTo>
                          <a:pt x="239" y="226"/>
                          <a:pt x="246" y="280"/>
                          <a:pt x="249" y="337"/>
                        </a:cubicBezTo>
                        <a:cubicBezTo>
                          <a:pt x="252" y="394"/>
                          <a:pt x="249" y="464"/>
                          <a:pt x="241" y="514"/>
                        </a:cubicBezTo>
                        <a:cubicBezTo>
                          <a:pt x="233" y="564"/>
                          <a:pt x="216" y="603"/>
                          <a:pt x="199" y="636"/>
                        </a:cubicBezTo>
                        <a:cubicBezTo>
                          <a:pt x="182" y="669"/>
                          <a:pt x="142" y="715"/>
                          <a:pt x="142" y="712"/>
                        </a:cubicBezTo>
                        <a:cubicBezTo>
                          <a:pt x="142" y="711"/>
                          <a:pt x="104" y="675"/>
                          <a:pt x="84" y="6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8100" cap="flat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2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9" y="1542"/>
                    <a:ext cx="423" cy="628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3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48" y="2190"/>
                    <a:ext cx="214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kumimoji="0" lang="en-US" altLang="ja-JP" sz="1400" kern="0" smtClean="0">
                        <a:solidFill>
                          <a:srgbClr val="000000"/>
                        </a:solidFill>
                        <a:latin typeface="Arial" charset="0"/>
                        <a:ea typeface="ＭＳ Ｐゴシック" panose="020B0600070205080204" pitchFamily="50" charset="-128"/>
                      </a:rPr>
                      <a:t>x</a:t>
                    </a:r>
                  </a:p>
                </p:txBody>
              </p:sp>
              <p:sp>
                <p:nvSpPr>
                  <p:cNvPr id="24" name="Text 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13" y="751"/>
                    <a:ext cx="214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kumimoji="0" lang="en-US" altLang="ja-JP" sz="1400" kern="0" smtClean="0">
                        <a:solidFill>
                          <a:srgbClr val="000000"/>
                        </a:solidFill>
                        <a:latin typeface="Arial" charset="0"/>
                        <a:ea typeface="ＭＳ Ｐゴシック" panose="020B0600070205080204" pitchFamily="50" charset="-128"/>
                      </a:rPr>
                      <a:t>z</a:t>
                    </a:r>
                  </a:p>
                </p:txBody>
              </p:sp>
              <p:grpSp>
                <p:nvGrpSpPr>
                  <p:cNvPr id="25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4646" y="686"/>
                    <a:ext cx="784" cy="763"/>
                    <a:chOff x="3157" y="3025"/>
                    <a:chExt cx="1026" cy="999"/>
                  </a:xfrm>
                </p:grpSpPr>
                <p:grpSp>
                  <p:nvGrpSpPr>
                    <p:cNvPr id="93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57" y="3025"/>
                      <a:ext cx="1026" cy="999"/>
                      <a:chOff x="4130" y="2180"/>
                      <a:chExt cx="1026" cy="999"/>
                    </a:xfrm>
                  </p:grpSpPr>
                  <p:sp>
                    <p:nvSpPr>
                      <p:cNvPr id="95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53" y="2181"/>
                        <a:ext cx="981" cy="981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kumimoji="0" lang="ja-JP" altLang="en-US" sz="2400" kern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anose="020B0600070205080204" pitchFamily="50" charset="-128"/>
                        </a:endParaRPr>
                      </a:p>
                    </p:txBody>
                  </p:sp>
                  <p:sp>
                    <p:nvSpPr>
                      <p:cNvPr id="96" name="Oval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53" y="2180"/>
                        <a:ext cx="981" cy="981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2"/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kumimoji="0" lang="ja-JP" altLang="en-US" sz="2400" kern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anose="020B0600070205080204" pitchFamily="50" charset="-128"/>
                        </a:endParaRPr>
                      </a:p>
                    </p:txBody>
                  </p:sp>
                  <p:sp>
                    <p:nvSpPr>
                      <p:cNvPr id="97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0" y="2579"/>
                        <a:ext cx="1026" cy="600"/>
                      </a:xfrm>
                      <a:custGeom>
                        <a:avLst/>
                        <a:gdLst>
                          <a:gd name="T0" fmla="*/ 43 w 1026"/>
                          <a:gd name="T1" fmla="*/ 123 h 600"/>
                          <a:gd name="T2" fmla="*/ 120 w 1026"/>
                          <a:gd name="T3" fmla="*/ 181 h 600"/>
                          <a:gd name="T4" fmla="*/ 262 w 1026"/>
                          <a:gd name="T5" fmla="*/ 250 h 600"/>
                          <a:gd name="T6" fmla="*/ 432 w 1026"/>
                          <a:gd name="T7" fmla="*/ 280 h 600"/>
                          <a:gd name="T8" fmla="*/ 634 w 1026"/>
                          <a:gd name="T9" fmla="*/ 259 h 600"/>
                          <a:gd name="T10" fmla="*/ 799 w 1026"/>
                          <a:gd name="T11" fmla="*/ 201 h 600"/>
                          <a:gd name="T12" fmla="*/ 937 w 1026"/>
                          <a:gd name="T13" fmla="*/ 90 h 600"/>
                          <a:gd name="T14" fmla="*/ 1026 w 1026"/>
                          <a:gd name="T15" fmla="*/ 9 h 600"/>
                          <a:gd name="T16" fmla="*/ 1019 w 1026"/>
                          <a:gd name="T17" fmla="*/ 144 h 600"/>
                          <a:gd name="T18" fmla="*/ 992 w 1026"/>
                          <a:gd name="T19" fmla="*/ 267 h 600"/>
                          <a:gd name="T20" fmla="*/ 929 w 1026"/>
                          <a:gd name="T21" fmla="*/ 384 h 600"/>
                          <a:gd name="T22" fmla="*/ 857 w 1026"/>
                          <a:gd name="T23" fmla="*/ 467 h 600"/>
                          <a:gd name="T24" fmla="*/ 749 w 1026"/>
                          <a:gd name="T25" fmla="*/ 542 h 600"/>
                          <a:gd name="T26" fmla="*/ 610 w 1026"/>
                          <a:gd name="T27" fmla="*/ 588 h 600"/>
                          <a:gd name="T28" fmla="*/ 455 w 1026"/>
                          <a:gd name="T29" fmla="*/ 594 h 600"/>
                          <a:gd name="T30" fmla="*/ 310 w 1026"/>
                          <a:gd name="T31" fmla="*/ 553 h 600"/>
                          <a:gd name="T32" fmla="*/ 193 w 1026"/>
                          <a:gd name="T33" fmla="*/ 479 h 600"/>
                          <a:gd name="T34" fmla="*/ 95 w 1026"/>
                          <a:gd name="T35" fmla="*/ 368 h 600"/>
                          <a:gd name="T36" fmla="*/ 36 w 1026"/>
                          <a:gd name="T37" fmla="*/ 237 h 600"/>
                          <a:gd name="T38" fmla="*/ 1 w 1026"/>
                          <a:gd name="T39" fmla="*/ 73 h 600"/>
                          <a:gd name="T40" fmla="*/ 43 w 1026"/>
                          <a:gd name="T41" fmla="*/ 123 h 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026" h="600">
                            <a:moveTo>
                              <a:pt x="43" y="123"/>
                            </a:moveTo>
                            <a:cubicBezTo>
                              <a:pt x="61" y="136"/>
                              <a:pt x="84" y="160"/>
                              <a:pt x="120" y="181"/>
                            </a:cubicBezTo>
                            <a:cubicBezTo>
                              <a:pt x="156" y="202"/>
                              <a:pt x="210" y="233"/>
                              <a:pt x="262" y="250"/>
                            </a:cubicBezTo>
                            <a:cubicBezTo>
                              <a:pt x="314" y="267"/>
                              <a:pt x="370" y="279"/>
                              <a:pt x="432" y="280"/>
                            </a:cubicBezTo>
                            <a:cubicBezTo>
                              <a:pt x="494" y="281"/>
                              <a:pt x="573" y="272"/>
                              <a:pt x="634" y="259"/>
                            </a:cubicBezTo>
                            <a:cubicBezTo>
                              <a:pt x="695" y="246"/>
                              <a:pt x="749" y="229"/>
                              <a:pt x="799" y="201"/>
                            </a:cubicBezTo>
                            <a:cubicBezTo>
                              <a:pt x="849" y="173"/>
                              <a:pt x="899" y="122"/>
                              <a:pt x="937" y="90"/>
                            </a:cubicBezTo>
                            <a:cubicBezTo>
                              <a:pt x="975" y="58"/>
                              <a:pt x="1012" y="0"/>
                              <a:pt x="1026" y="9"/>
                            </a:cubicBezTo>
                            <a:cubicBezTo>
                              <a:pt x="1021" y="13"/>
                              <a:pt x="1025" y="101"/>
                              <a:pt x="1019" y="144"/>
                            </a:cubicBezTo>
                            <a:cubicBezTo>
                              <a:pt x="1013" y="187"/>
                              <a:pt x="1007" y="227"/>
                              <a:pt x="992" y="267"/>
                            </a:cubicBezTo>
                            <a:cubicBezTo>
                              <a:pt x="978" y="307"/>
                              <a:pt x="952" y="351"/>
                              <a:pt x="929" y="384"/>
                            </a:cubicBezTo>
                            <a:cubicBezTo>
                              <a:pt x="907" y="417"/>
                              <a:pt x="886" y="440"/>
                              <a:pt x="857" y="467"/>
                            </a:cubicBezTo>
                            <a:cubicBezTo>
                              <a:pt x="827" y="493"/>
                              <a:pt x="790" y="521"/>
                              <a:pt x="749" y="542"/>
                            </a:cubicBezTo>
                            <a:cubicBezTo>
                              <a:pt x="708" y="562"/>
                              <a:pt x="659" y="580"/>
                              <a:pt x="610" y="588"/>
                            </a:cubicBezTo>
                            <a:cubicBezTo>
                              <a:pt x="561" y="596"/>
                              <a:pt x="505" y="600"/>
                              <a:pt x="455" y="594"/>
                            </a:cubicBezTo>
                            <a:cubicBezTo>
                              <a:pt x="404" y="588"/>
                              <a:pt x="353" y="572"/>
                              <a:pt x="310" y="553"/>
                            </a:cubicBezTo>
                            <a:cubicBezTo>
                              <a:pt x="267" y="533"/>
                              <a:pt x="229" y="510"/>
                              <a:pt x="193" y="479"/>
                            </a:cubicBezTo>
                            <a:cubicBezTo>
                              <a:pt x="157" y="448"/>
                              <a:pt x="121" y="408"/>
                              <a:pt x="95" y="368"/>
                            </a:cubicBezTo>
                            <a:cubicBezTo>
                              <a:pt x="69" y="328"/>
                              <a:pt x="52" y="286"/>
                              <a:pt x="36" y="237"/>
                            </a:cubicBezTo>
                            <a:cubicBezTo>
                              <a:pt x="20" y="188"/>
                              <a:pt x="0" y="92"/>
                              <a:pt x="1" y="73"/>
                            </a:cubicBezTo>
                            <a:lnTo>
                              <a:pt x="43" y="123"/>
                            </a:lnTo>
                            <a:close/>
                          </a:path>
                        </a:pathLst>
                      </a:custGeom>
                      <a:solidFill>
                        <a:srgbClr val="FFFFFF">
                          <a:alpha val="5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kumimoji="0" lang="ja-JP" altLang="en-US" sz="2400" kern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anose="020B0600070205080204" pitchFamily="50" charset="-128"/>
                        </a:endParaRPr>
                      </a:p>
                    </p:txBody>
                  </p:sp>
                  <p:sp>
                    <p:nvSpPr>
                      <p:cNvPr id="98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53" y="2604"/>
                        <a:ext cx="979" cy="257"/>
                      </a:xfrm>
                      <a:custGeom>
                        <a:avLst/>
                        <a:gdLst>
                          <a:gd name="T0" fmla="*/ 0 w 979"/>
                          <a:gd name="T1" fmla="*/ 78 h 257"/>
                          <a:gd name="T2" fmla="*/ 101 w 979"/>
                          <a:gd name="T3" fmla="*/ 160 h 257"/>
                          <a:gd name="T4" fmla="*/ 263 w 979"/>
                          <a:gd name="T5" fmla="*/ 232 h 257"/>
                          <a:gd name="T6" fmla="*/ 404 w 979"/>
                          <a:gd name="T7" fmla="*/ 256 h 257"/>
                          <a:gd name="T8" fmla="*/ 608 w 979"/>
                          <a:gd name="T9" fmla="*/ 238 h 257"/>
                          <a:gd name="T10" fmla="*/ 800 w 979"/>
                          <a:gd name="T11" fmla="*/ 160 h 257"/>
                          <a:gd name="T12" fmla="*/ 979 w 979"/>
                          <a:gd name="T13" fmla="*/ 0 h 25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979" h="257">
                            <a:moveTo>
                              <a:pt x="0" y="78"/>
                            </a:moveTo>
                            <a:cubicBezTo>
                              <a:pt x="17" y="92"/>
                              <a:pt x="57" y="134"/>
                              <a:pt x="101" y="160"/>
                            </a:cubicBezTo>
                            <a:cubicBezTo>
                              <a:pt x="145" y="186"/>
                              <a:pt x="213" y="216"/>
                              <a:pt x="263" y="232"/>
                            </a:cubicBezTo>
                            <a:cubicBezTo>
                              <a:pt x="313" y="248"/>
                              <a:pt x="347" y="255"/>
                              <a:pt x="404" y="256"/>
                            </a:cubicBezTo>
                            <a:cubicBezTo>
                              <a:pt x="461" y="257"/>
                              <a:pt x="542" y="254"/>
                              <a:pt x="608" y="238"/>
                            </a:cubicBezTo>
                            <a:cubicBezTo>
                              <a:pt x="674" y="222"/>
                              <a:pt x="738" y="200"/>
                              <a:pt x="800" y="160"/>
                            </a:cubicBezTo>
                            <a:cubicBezTo>
                              <a:pt x="862" y="120"/>
                              <a:pt x="942" y="33"/>
                              <a:pt x="979" y="0"/>
                            </a:cubicBezTo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kumimoji="0" lang="ja-JP" altLang="en-US" sz="2400" kern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ＭＳ Ｐゴシック" panose="020B0600070205080204" pitchFamily="50" charset="-128"/>
                        </a:endParaRPr>
                      </a:p>
                    </p:txBody>
                  </p:sp>
                </p:grpSp>
                <p:sp>
                  <p:nvSpPr>
                    <p:cNvPr id="94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3175" y="3162"/>
                      <a:ext cx="252" cy="715"/>
                    </a:xfrm>
                    <a:custGeom>
                      <a:avLst/>
                      <a:gdLst>
                        <a:gd name="T0" fmla="*/ 84 w 252"/>
                        <a:gd name="T1" fmla="*/ 643 h 715"/>
                        <a:gd name="T2" fmla="*/ 24 w 252"/>
                        <a:gd name="T3" fmla="*/ 519 h 715"/>
                        <a:gd name="T4" fmla="*/ 1 w 252"/>
                        <a:gd name="T5" fmla="*/ 351 h 715"/>
                        <a:gd name="T6" fmla="*/ 30 w 252"/>
                        <a:gd name="T7" fmla="*/ 205 h 715"/>
                        <a:gd name="T8" fmla="*/ 100 w 252"/>
                        <a:gd name="T9" fmla="*/ 73 h 715"/>
                        <a:gd name="T10" fmla="*/ 166 w 252"/>
                        <a:gd name="T11" fmla="*/ 4 h 715"/>
                        <a:gd name="T12" fmla="*/ 225 w 252"/>
                        <a:gd name="T13" fmla="*/ 171 h 715"/>
                        <a:gd name="T14" fmla="*/ 249 w 252"/>
                        <a:gd name="T15" fmla="*/ 337 h 715"/>
                        <a:gd name="T16" fmla="*/ 241 w 252"/>
                        <a:gd name="T17" fmla="*/ 514 h 715"/>
                        <a:gd name="T18" fmla="*/ 199 w 252"/>
                        <a:gd name="T19" fmla="*/ 636 h 715"/>
                        <a:gd name="T20" fmla="*/ 142 w 252"/>
                        <a:gd name="T21" fmla="*/ 712 h 715"/>
                        <a:gd name="T22" fmla="*/ 84 w 252"/>
                        <a:gd name="T23" fmla="*/ 643 h 7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252" h="715">
                          <a:moveTo>
                            <a:pt x="84" y="643"/>
                          </a:moveTo>
                          <a:cubicBezTo>
                            <a:pt x="64" y="611"/>
                            <a:pt x="38" y="568"/>
                            <a:pt x="24" y="519"/>
                          </a:cubicBezTo>
                          <a:cubicBezTo>
                            <a:pt x="10" y="470"/>
                            <a:pt x="0" y="403"/>
                            <a:pt x="1" y="351"/>
                          </a:cubicBezTo>
                          <a:cubicBezTo>
                            <a:pt x="2" y="299"/>
                            <a:pt x="14" y="251"/>
                            <a:pt x="30" y="205"/>
                          </a:cubicBezTo>
                          <a:cubicBezTo>
                            <a:pt x="46" y="159"/>
                            <a:pt x="77" y="106"/>
                            <a:pt x="100" y="73"/>
                          </a:cubicBezTo>
                          <a:cubicBezTo>
                            <a:pt x="123" y="40"/>
                            <a:pt x="163" y="0"/>
                            <a:pt x="166" y="4"/>
                          </a:cubicBezTo>
                          <a:cubicBezTo>
                            <a:pt x="198" y="57"/>
                            <a:pt x="212" y="120"/>
                            <a:pt x="225" y="171"/>
                          </a:cubicBezTo>
                          <a:cubicBezTo>
                            <a:pt x="239" y="226"/>
                            <a:pt x="246" y="280"/>
                            <a:pt x="249" y="337"/>
                          </a:cubicBezTo>
                          <a:cubicBezTo>
                            <a:pt x="252" y="394"/>
                            <a:pt x="249" y="464"/>
                            <a:pt x="241" y="514"/>
                          </a:cubicBezTo>
                          <a:cubicBezTo>
                            <a:pt x="233" y="564"/>
                            <a:pt x="216" y="603"/>
                            <a:pt x="199" y="636"/>
                          </a:cubicBezTo>
                          <a:cubicBezTo>
                            <a:pt x="182" y="669"/>
                            <a:pt x="142" y="715"/>
                            <a:pt x="142" y="712"/>
                          </a:cubicBezTo>
                          <a:cubicBezTo>
                            <a:pt x="142" y="711"/>
                            <a:pt x="104" y="675"/>
                            <a:pt x="84" y="6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5715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</p:grpSp>
              <p:sp>
                <p:nvSpPr>
                  <p:cNvPr id="26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4160" y="812"/>
                    <a:ext cx="641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7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962"/>
                    <a:ext cx="45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3950" y="1108"/>
                    <a:ext cx="91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29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12" y="1052"/>
                    <a:ext cx="248" cy="369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0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3851" y="1255"/>
                    <a:ext cx="155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1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92" y="812"/>
                    <a:ext cx="910" cy="1355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2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3752" y="1402"/>
                    <a:ext cx="155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grpSp>
                <p:nvGrpSpPr>
                  <p:cNvPr id="33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4241" y="1112"/>
                    <a:ext cx="374" cy="753"/>
                    <a:chOff x="3811" y="2604"/>
                    <a:chExt cx="489" cy="985"/>
                  </a:xfrm>
                </p:grpSpPr>
                <p:sp>
                  <p:nvSpPr>
                    <p:cNvPr id="89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1" y="2605"/>
                      <a:ext cx="488" cy="9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90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3811" y="3074"/>
                      <a:ext cx="489" cy="515"/>
                    </a:xfrm>
                    <a:custGeom>
                      <a:avLst/>
                      <a:gdLst>
                        <a:gd name="T0" fmla="*/ 13 w 489"/>
                        <a:gd name="T1" fmla="*/ 46 h 515"/>
                        <a:gd name="T2" fmla="*/ 65 w 489"/>
                        <a:gd name="T3" fmla="*/ 81 h 515"/>
                        <a:gd name="T4" fmla="*/ 121 w 489"/>
                        <a:gd name="T5" fmla="*/ 97 h 515"/>
                        <a:gd name="T6" fmla="*/ 176 w 489"/>
                        <a:gd name="T7" fmla="*/ 112 h 515"/>
                        <a:gd name="T8" fmla="*/ 241 w 489"/>
                        <a:gd name="T9" fmla="*/ 114 h 515"/>
                        <a:gd name="T10" fmla="*/ 313 w 489"/>
                        <a:gd name="T11" fmla="*/ 103 h 515"/>
                        <a:gd name="T12" fmla="*/ 385 w 489"/>
                        <a:gd name="T13" fmla="*/ 78 h 515"/>
                        <a:gd name="T14" fmla="*/ 452 w 489"/>
                        <a:gd name="T15" fmla="*/ 29 h 515"/>
                        <a:gd name="T16" fmla="*/ 485 w 489"/>
                        <a:gd name="T17" fmla="*/ 7 h 515"/>
                        <a:gd name="T18" fmla="*/ 487 w 489"/>
                        <a:gd name="T19" fmla="*/ 70 h 515"/>
                        <a:gd name="T20" fmla="*/ 474 w 489"/>
                        <a:gd name="T21" fmla="*/ 190 h 515"/>
                        <a:gd name="T22" fmla="*/ 444 w 489"/>
                        <a:gd name="T23" fmla="*/ 304 h 515"/>
                        <a:gd name="T24" fmla="*/ 408 w 489"/>
                        <a:gd name="T25" fmla="*/ 385 h 515"/>
                        <a:gd name="T26" fmla="*/ 356 w 489"/>
                        <a:gd name="T27" fmla="*/ 458 h 515"/>
                        <a:gd name="T28" fmla="*/ 289 w 489"/>
                        <a:gd name="T29" fmla="*/ 503 h 515"/>
                        <a:gd name="T30" fmla="*/ 214 w 489"/>
                        <a:gd name="T31" fmla="*/ 509 h 515"/>
                        <a:gd name="T32" fmla="*/ 143 w 489"/>
                        <a:gd name="T33" fmla="*/ 469 h 515"/>
                        <a:gd name="T34" fmla="*/ 87 w 489"/>
                        <a:gd name="T35" fmla="*/ 397 h 515"/>
                        <a:gd name="T36" fmla="*/ 39 w 489"/>
                        <a:gd name="T37" fmla="*/ 289 h 515"/>
                        <a:gd name="T38" fmla="*/ 10 w 489"/>
                        <a:gd name="T39" fmla="*/ 161 h 515"/>
                        <a:gd name="T40" fmla="*/ 0 w 489"/>
                        <a:gd name="T41" fmla="*/ 28 h 515"/>
                        <a:gd name="T42" fmla="*/ 13 w 489"/>
                        <a:gd name="T43" fmla="*/ 46 h 5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489" h="515">
                          <a:moveTo>
                            <a:pt x="13" y="46"/>
                          </a:moveTo>
                          <a:cubicBezTo>
                            <a:pt x="24" y="55"/>
                            <a:pt x="47" y="72"/>
                            <a:pt x="65" y="81"/>
                          </a:cubicBezTo>
                          <a:cubicBezTo>
                            <a:pt x="83" y="90"/>
                            <a:pt x="103" y="92"/>
                            <a:pt x="121" y="97"/>
                          </a:cubicBezTo>
                          <a:cubicBezTo>
                            <a:pt x="139" y="102"/>
                            <a:pt x="156" y="109"/>
                            <a:pt x="176" y="112"/>
                          </a:cubicBezTo>
                          <a:cubicBezTo>
                            <a:pt x="196" y="115"/>
                            <a:pt x="218" y="115"/>
                            <a:pt x="241" y="114"/>
                          </a:cubicBezTo>
                          <a:cubicBezTo>
                            <a:pt x="264" y="113"/>
                            <a:pt x="289" y="109"/>
                            <a:pt x="313" y="103"/>
                          </a:cubicBezTo>
                          <a:cubicBezTo>
                            <a:pt x="337" y="97"/>
                            <a:pt x="362" y="90"/>
                            <a:pt x="385" y="78"/>
                          </a:cubicBezTo>
                          <a:cubicBezTo>
                            <a:pt x="408" y="66"/>
                            <a:pt x="435" y="41"/>
                            <a:pt x="452" y="29"/>
                          </a:cubicBezTo>
                          <a:cubicBezTo>
                            <a:pt x="469" y="17"/>
                            <a:pt x="479" y="0"/>
                            <a:pt x="485" y="7"/>
                          </a:cubicBezTo>
                          <a:cubicBezTo>
                            <a:pt x="483" y="11"/>
                            <a:pt x="489" y="40"/>
                            <a:pt x="487" y="70"/>
                          </a:cubicBezTo>
                          <a:cubicBezTo>
                            <a:pt x="485" y="100"/>
                            <a:pt x="481" y="151"/>
                            <a:pt x="474" y="190"/>
                          </a:cubicBezTo>
                          <a:cubicBezTo>
                            <a:pt x="467" y="229"/>
                            <a:pt x="455" y="272"/>
                            <a:pt x="444" y="304"/>
                          </a:cubicBezTo>
                          <a:cubicBezTo>
                            <a:pt x="433" y="336"/>
                            <a:pt x="423" y="359"/>
                            <a:pt x="408" y="385"/>
                          </a:cubicBezTo>
                          <a:cubicBezTo>
                            <a:pt x="394" y="411"/>
                            <a:pt x="376" y="438"/>
                            <a:pt x="356" y="458"/>
                          </a:cubicBezTo>
                          <a:cubicBezTo>
                            <a:pt x="336" y="478"/>
                            <a:pt x="313" y="495"/>
                            <a:pt x="289" y="503"/>
                          </a:cubicBezTo>
                          <a:cubicBezTo>
                            <a:pt x="265" y="511"/>
                            <a:pt x="238" y="515"/>
                            <a:pt x="214" y="509"/>
                          </a:cubicBezTo>
                          <a:cubicBezTo>
                            <a:pt x="189" y="503"/>
                            <a:pt x="164" y="488"/>
                            <a:pt x="143" y="469"/>
                          </a:cubicBezTo>
                          <a:cubicBezTo>
                            <a:pt x="122" y="450"/>
                            <a:pt x="104" y="427"/>
                            <a:pt x="87" y="397"/>
                          </a:cubicBezTo>
                          <a:cubicBezTo>
                            <a:pt x="69" y="367"/>
                            <a:pt x="52" y="328"/>
                            <a:pt x="39" y="289"/>
                          </a:cubicBezTo>
                          <a:cubicBezTo>
                            <a:pt x="27" y="250"/>
                            <a:pt x="17" y="204"/>
                            <a:pt x="10" y="161"/>
                          </a:cubicBezTo>
                          <a:cubicBezTo>
                            <a:pt x="4" y="118"/>
                            <a:pt x="0" y="47"/>
                            <a:pt x="0" y="28"/>
                          </a:cubicBezTo>
                          <a:lnTo>
                            <a:pt x="13" y="46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91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3811" y="3076"/>
                      <a:ext cx="487" cy="110"/>
                    </a:xfrm>
                    <a:custGeom>
                      <a:avLst/>
                      <a:gdLst>
                        <a:gd name="T0" fmla="*/ 0 w 979"/>
                        <a:gd name="T1" fmla="*/ 78 h 257"/>
                        <a:gd name="T2" fmla="*/ 101 w 979"/>
                        <a:gd name="T3" fmla="*/ 160 h 257"/>
                        <a:gd name="T4" fmla="*/ 263 w 979"/>
                        <a:gd name="T5" fmla="*/ 232 h 257"/>
                        <a:gd name="T6" fmla="*/ 404 w 979"/>
                        <a:gd name="T7" fmla="*/ 256 h 257"/>
                        <a:gd name="T8" fmla="*/ 608 w 979"/>
                        <a:gd name="T9" fmla="*/ 238 h 257"/>
                        <a:gd name="T10" fmla="*/ 800 w 979"/>
                        <a:gd name="T11" fmla="*/ 160 h 257"/>
                        <a:gd name="T12" fmla="*/ 979 w 979"/>
                        <a:gd name="T13" fmla="*/ 0 h 2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979" h="257">
                          <a:moveTo>
                            <a:pt x="0" y="78"/>
                          </a:moveTo>
                          <a:cubicBezTo>
                            <a:pt x="17" y="92"/>
                            <a:pt x="57" y="134"/>
                            <a:pt x="101" y="160"/>
                          </a:cubicBezTo>
                          <a:cubicBezTo>
                            <a:pt x="145" y="186"/>
                            <a:pt x="213" y="216"/>
                            <a:pt x="263" y="232"/>
                          </a:cubicBezTo>
                          <a:cubicBezTo>
                            <a:pt x="313" y="248"/>
                            <a:pt x="347" y="255"/>
                            <a:pt x="404" y="256"/>
                          </a:cubicBezTo>
                          <a:cubicBezTo>
                            <a:pt x="461" y="257"/>
                            <a:pt x="542" y="254"/>
                            <a:pt x="608" y="238"/>
                          </a:cubicBezTo>
                          <a:cubicBezTo>
                            <a:pt x="674" y="222"/>
                            <a:pt x="738" y="200"/>
                            <a:pt x="800" y="160"/>
                          </a:cubicBezTo>
                          <a:cubicBezTo>
                            <a:pt x="862" y="120"/>
                            <a:pt x="942" y="33"/>
                            <a:pt x="979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92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1" y="2604"/>
                      <a:ext cx="488" cy="981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gradFill rotWithShape="0"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accent2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</p:grpSp>
              <p:sp>
                <p:nvSpPr>
                  <p:cNvPr id="34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1152"/>
                    <a:ext cx="683" cy="1018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5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41" y="1209"/>
                    <a:ext cx="644" cy="958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4493" y="1548"/>
                    <a:ext cx="71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7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82" y="733"/>
                    <a:ext cx="119" cy="177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8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08" y="1530"/>
                    <a:ext cx="432" cy="643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9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07" y="1541"/>
                    <a:ext cx="106" cy="158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0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3967" y="1549"/>
                    <a:ext cx="3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grpSp>
                <p:nvGrpSpPr>
                  <p:cNvPr id="41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3424" y="1488"/>
                    <a:ext cx="776" cy="764"/>
                    <a:chOff x="3424" y="1488"/>
                    <a:chExt cx="776" cy="764"/>
                  </a:xfrm>
                </p:grpSpPr>
                <p:sp>
                  <p:nvSpPr>
                    <p:cNvPr id="83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5" y="1489"/>
                      <a:ext cx="749" cy="7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4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3" y="1488"/>
                      <a:ext cx="749" cy="749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gradFill rotWithShape="0"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accent2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5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3424" y="1799"/>
                      <a:ext cx="776" cy="453"/>
                    </a:xfrm>
                    <a:custGeom>
                      <a:avLst/>
                      <a:gdLst>
                        <a:gd name="T0" fmla="*/ 22 w 982"/>
                        <a:gd name="T1" fmla="*/ 106 h 568"/>
                        <a:gd name="T2" fmla="*/ 100 w 982"/>
                        <a:gd name="T3" fmla="*/ 166 h 568"/>
                        <a:gd name="T4" fmla="*/ 262 w 982"/>
                        <a:gd name="T5" fmla="*/ 238 h 568"/>
                        <a:gd name="T6" fmla="*/ 403 w 982"/>
                        <a:gd name="T7" fmla="*/ 262 h 568"/>
                        <a:gd name="T8" fmla="*/ 607 w 982"/>
                        <a:gd name="T9" fmla="*/ 244 h 568"/>
                        <a:gd name="T10" fmla="*/ 769 w 982"/>
                        <a:gd name="T11" fmla="*/ 183 h 568"/>
                        <a:gd name="T12" fmla="*/ 907 w 982"/>
                        <a:gd name="T13" fmla="*/ 82 h 568"/>
                        <a:gd name="T14" fmla="*/ 978 w 982"/>
                        <a:gd name="T15" fmla="*/ 7 h 568"/>
                        <a:gd name="T16" fmla="*/ 978 w 982"/>
                        <a:gd name="T17" fmla="*/ 123 h 568"/>
                        <a:gd name="T18" fmla="*/ 952 w 982"/>
                        <a:gd name="T19" fmla="*/ 243 h 568"/>
                        <a:gd name="T20" fmla="*/ 891 w 982"/>
                        <a:gd name="T21" fmla="*/ 357 h 568"/>
                        <a:gd name="T22" fmla="*/ 820 w 982"/>
                        <a:gd name="T23" fmla="*/ 438 h 568"/>
                        <a:gd name="T24" fmla="*/ 715 w 982"/>
                        <a:gd name="T25" fmla="*/ 511 h 568"/>
                        <a:gd name="T26" fmla="*/ 580 w 982"/>
                        <a:gd name="T27" fmla="*/ 556 h 568"/>
                        <a:gd name="T28" fmla="*/ 429 w 982"/>
                        <a:gd name="T29" fmla="*/ 562 h 568"/>
                        <a:gd name="T30" fmla="*/ 288 w 982"/>
                        <a:gd name="T31" fmla="*/ 522 h 568"/>
                        <a:gd name="T32" fmla="*/ 174 w 982"/>
                        <a:gd name="T33" fmla="*/ 450 h 568"/>
                        <a:gd name="T34" fmla="*/ 79 w 982"/>
                        <a:gd name="T35" fmla="*/ 342 h 568"/>
                        <a:gd name="T36" fmla="*/ 21 w 982"/>
                        <a:gd name="T37" fmla="*/ 214 h 568"/>
                        <a:gd name="T38" fmla="*/ 0 w 982"/>
                        <a:gd name="T39" fmla="*/ 81 h 568"/>
                        <a:gd name="T40" fmla="*/ 22 w 982"/>
                        <a:gd name="T41" fmla="*/ 106 h 5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982" h="568">
                          <a:moveTo>
                            <a:pt x="22" y="106"/>
                          </a:moveTo>
                          <a:cubicBezTo>
                            <a:pt x="39" y="120"/>
                            <a:pt x="60" y="144"/>
                            <a:pt x="100" y="166"/>
                          </a:cubicBezTo>
                          <a:cubicBezTo>
                            <a:pt x="140" y="188"/>
                            <a:pt x="212" y="222"/>
                            <a:pt x="262" y="238"/>
                          </a:cubicBezTo>
                          <a:cubicBezTo>
                            <a:pt x="312" y="254"/>
                            <a:pt x="346" y="261"/>
                            <a:pt x="403" y="262"/>
                          </a:cubicBezTo>
                          <a:cubicBezTo>
                            <a:pt x="460" y="263"/>
                            <a:pt x="546" y="257"/>
                            <a:pt x="607" y="244"/>
                          </a:cubicBezTo>
                          <a:cubicBezTo>
                            <a:pt x="668" y="231"/>
                            <a:pt x="719" y="210"/>
                            <a:pt x="769" y="183"/>
                          </a:cubicBezTo>
                          <a:cubicBezTo>
                            <a:pt x="819" y="156"/>
                            <a:pt x="872" y="111"/>
                            <a:pt x="907" y="82"/>
                          </a:cubicBezTo>
                          <a:cubicBezTo>
                            <a:pt x="942" y="53"/>
                            <a:pt x="966" y="0"/>
                            <a:pt x="978" y="7"/>
                          </a:cubicBezTo>
                          <a:cubicBezTo>
                            <a:pt x="973" y="11"/>
                            <a:pt x="982" y="84"/>
                            <a:pt x="978" y="123"/>
                          </a:cubicBezTo>
                          <a:cubicBezTo>
                            <a:pt x="974" y="162"/>
                            <a:pt x="966" y="204"/>
                            <a:pt x="952" y="243"/>
                          </a:cubicBezTo>
                          <a:cubicBezTo>
                            <a:pt x="938" y="282"/>
                            <a:pt x="913" y="325"/>
                            <a:pt x="891" y="357"/>
                          </a:cubicBezTo>
                          <a:cubicBezTo>
                            <a:pt x="869" y="389"/>
                            <a:pt x="849" y="412"/>
                            <a:pt x="820" y="438"/>
                          </a:cubicBezTo>
                          <a:cubicBezTo>
                            <a:pt x="791" y="464"/>
                            <a:pt x="755" y="491"/>
                            <a:pt x="715" y="511"/>
                          </a:cubicBezTo>
                          <a:cubicBezTo>
                            <a:pt x="675" y="531"/>
                            <a:pt x="628" y="548"/>
                            <a:pt x="580" y="556"/>
                          </a:cubicBezTo>
                          <a:cubicBezTo>
                            <a:pt x="532" y="564"/>
                            <a:pt x="478" y="568"/>
                            <a:pt x="429" y="562"/>
                          </a:cubicBezTo>
                          <a:cubicBezTo>
                            <a:pt x="380" y="556"/>
                            <a:pt x="330" y="541"/>
                            <a:pt x="288" y="522"/>
                          </a:cubicBezTo>
                          <a:cubicBezTo>
                            <a:pt x="246" y="503"/>
                            <a:pt x="209" y="480"/>
                            <a:pt x="174" y="450"/>
                          </a:cubicBezTo>
                          <a:cubicBezTo>
                            <a:pt x="139" y="420"/>
                            <a:pt x="104" y="381"/>
                            <a:pt x="79" y="342"/>
                          </a:cubicBezTo>
                          <a:cubicBezTo>
                            <a:pt x="54" y="303"/>
                            <a:pt x="34" y="257"/>
                            <a:pt x="21" y="214"/>
                          </a:cubicBezTo>
                          <a:cubicBezTo>
                            <a:pt x="8" y="171"/>
                            <a:pt x="0" y="99"/>
                            <a:pt x="0" y="81"/>
                          </a:cubicBezTo>
                          <a:lnTo>
                            <a:pt x="22" y="106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6" name="Freeform 107"/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3992" y="1580"/>
                      <a:ext cx="193" cy="546"/>
                    </a:xfrm>
                    <a:custGeom>
                      <a:avLst/>
                      <a:gdLst>
                        <a:gd name="T0" fmla="*/ 84 w 252"/>
                        <a:gd name="T1" fmla="*/ 643 h 715"/>
                        <a:gd name="T2" fmla="*/ 24 w 252"/>
                        <a:gd name="T3" fmla="*/ 519 h 715"/>
                        <a:gd name="T4" fmla="*/ 1 w 252"/>
                        <a:gd name="T5" fmla="*/ 351 h 715"/>
                        <a:gd name="T6" fmla="*/ 30 w 252"/>
                        <a:gd name="T7" fmla="*/ 205 h 715"/>
                        <a:gd name="T8" fmla="*/ 100 w 252"/>
                        <a:gd name="T9" fmla="*/ 73 h 715"/>
                        <a:gd name="T10" fmla="*/ 166 w 252"/>
                        <a:gd name="T11" fmla="*/ 4 h 715"/>
                        <a:gd name="T12" fmla="*/ 225 w 252"/>
                        <a:gd name="T13" fmla="*/ 171 h 715"/>
                        <a:gd name="T14" fmla="*/ 249 w 252"/>
                        <a:gd name="T15" fmla="*/ 337 h 715"/>
                        <a:gd name="T16" fmla="*/ 241 w 252"/>
                        <a:gd name="T17" fmla="*/ 514 h 715"/>
                        <a:gd name="T18" fmla="*/ 199 w 252"/>
                        <a:gd name="T19" fmla="*/ 636 h 715"/>
                        <a:gd name="T20" fmla="*/ 142 w 252"/>
                        <a:gd name="T21" fmla="*/ 712 h 715"/>
                        <a:gd name="T22" fmla="*/ 84 w 252"/>
                        <a:gd name="T23" fmla="*/ 643 h 7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252" h="715">
                          <a:moveTo>
                            <a:pt x="84" y="643"/>
                          </a:moveTo>
                          <a:cubicBezTo>
                            <a:pt x="64" y="611"/>
                            <a:pt x="38" y="568"/>
                            <a:pt x="24" y="519"/>
                          </a:cubicBezTo>
                          <a:cubicBezTo>
                            <a:pt x="10" y="470"/>
                            <a:pt x="0" y="403"/>
                            <a:pt x="1" y="351"/>
                          </a:cubicBezTo>
                          <a:cubicBezTo>
                            <a:pt x="2" y="299"/>
                            <a:pt x="14" y="251"/>
                            <a:pt x="30" y="205"/>
                          </a:cubicBezTo>
                          <a:cubicBezTo>
                            <a:pt x="46" y="159"/>
                            <a:pt x="77" y="106"/>
                            <a:pt x="100" y="73"/>
                          </a:cubicBezTo>
                          <a:cubicBezTo>
                            <a:pt x="123" y="40"/>
                            <a:pt x="163" y="0"/>
                            <a:pt x="166" y="4"/>
                          </a:cubicBezTo>
                          <a:cubicBezTo>
                            <a:pt x="198" y="57"/>
                            <a:pt x="212" y="120"/>
                            <a:pt x="225" y="171"/>
                          </a:cubicBezTo>
                          <a:cubicBezTo>
                            <a:pt x="239" y="226"/>
                            <a:pt x="246" y="280"/>
                            <a:pt x="249" y="337"/>
                          </a:cubicBezTo>
                          <a:cubicBezTo>
                            <a:pt x="252" y="394"/>
                            <a:pt x="249" y="464"/>
                            <a:pt x="241" y="514"/>
                          </a:cubicBezTo>
                          <a:cubicBezTo>
                            <a:pt x="233" y="564"/>
                            <a:pt x="216" y="603"/>
                            <a:pt x="199" y="636"/>
                          </a:cubicBezTo>
                          <a:cubicBezTo>
                            <a:pt x="182" y="669"/>
                            <a:pt x="142" y="715"/>
                            <a:pt x="142" y="712"/>
                          </a:cubicBezTo>
                          <a:cubicBezTo>
                            <a:pt x="142" y="711"/>
                            <a:pt x="104" y="675"/>
                            <a:pt x="84" y="6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810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7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3974" y="1576"/>
                      <a:ext cx="87" cy="556"/>
                    </a:xfrm>
                    <a:custGeom>
                      <a:avLst/>
                      <a:gdLst>
                        <a:gd name="T0" fmla="*/ 90 w 114"/>
                        <a:gd name="T1" fmla="*/ 621 h 728"/>
                        <a:gd name="T2" fmla="*/ 84 w 114"/>
                        <a:gd name="T3" fmla="*/ 540 h 728"/>
                        <a:gd name="T4" fmla="*/ 78 w 114"/>
                        <a:gd name="T5" fmla="*/ 426 h 728"/>
                        <a:gd name="T6" fmla="*/ 81 w 114"/>
                        <a:gd name="T7" fmla="*/ 291 h 728"/>
                        <a:gd name="T8" fmla="*/ 84 w 114"/>
                        <a:gd name="T9" fmla="*/ 138 h 728"/>
                        <a:gd name="T10" fmla="*/ 86 w 114"/>
                        <a:gd name="T11" fmla="*/ 6 h 728"/>
                        <a:gd name="T12" fmla="*/ 27 w 114"/>
                        <a:gd name="T13" fmla="*/ 173 h 728"/>
                        <a:gd name="T14" fmla="*/ 3 w 114"/>
                        <a:gd name="T15" fmla="*/ 339 h 728"/>
                        <a:gd name="T16" fmla="*/ 11 w 114"/>
                        <a:gd name="T17" fmla="*/ 516 h 728"/>
                        <a:gd name="T18" fmla="*/ 52 w 114"/>
                        <a:gd name="T19" fmla="*/ 643 h 728"/>
                        <a:gd name="T20" fmla="*/ 114 w 114"/>
                        <a:gd name="T21" fmla="*/ 724 h 728"/>
                        <a:gd name="T22" fmla="*/ 90 w 114"/>
                        <a:gd name="T23" fmla="*/ 621 h 7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14" h="728">
                          <a:moveTo>
                            <a:pt x="90" y="621"/>
                          </a:moveTo>
                          <a:cubicBezTo>
                            <a:pt x="86" y="592"/>
                            <a:pt x="86" y="572"/>
                            <a:pt x="84" y="540"/>
                          </a:cubicBezTo>
                          <a:cubicBezTo>
                            <a:pt x="82" y="508"/>
                            <a:pt x="78" y="467"/>
                            <a:pt x="78" y="426"/>
                          </a:cubicBezTo>
                          <a:cubicBezTo>
                            <a:pt x="78" y="385"/>
                            <a:pt x="80" y="339"/>
                            <a:pt x="81" y="291"/>
                          </a:cubicBezTo>
                          <a:cubicBezTo>
                            <a:pt x="82" y="243"/>
                            <a:pt x="83" y="185"/>
                            <a:pt x="84" y="138"/>
                          </a:cubicBezTo>
                          <a:cubicBezTo>
                            <a:pt x="85" y="91"/>
                            <a:pt x="95" y="0"/>
                            <a:pt x="86" y="6"/>
                          </a:cubicBezTo>
                          <a:cubicBezTo>
                            <a:pt x="54" y="59"/>
                            <a:pt x="40" y="122"/>
                            <a:pt x="27" y="173"/>
                          </a:cubicBezTo>
                          <a:cubicBezTo>
                            <a:pt x="13" y="228"/>
                            <a:pt x="6" y="282"/>
                            <a:pt x="3" y="339"/>
                          </a:cubicBezTo>
                          <a:cubicBezTo>
                            <a:pt x="0" y="396"/>
                            <a:pt x="3" y="465"/>
                            <a:pt x="11" y="516"/>
                          </a:cubicBezTo>
                          <a:cubicBezTo>
                            <a:pt x="19" y="567"/>
                            <a:pt x="35" y="608"/>
                            <a:pt x="52" y="643"/>
                          </a:cubicBezTo>
                          <a:cubicBezTo>
                            <a:pt x="69" y="678"/>
                            <a:pt x="108" y="728"/>
                            <a:pt x="114" y="724"/>
                          </a:cubicBezTo>
                          <a:cubicBezTo>
                            <a:pt x="114" y="723"/>
                            <a:pt x="95" y="642"/>
                            <a:pt x="90" y="621"/>
                          </a:cubicBezTo>
                          <a:close/>
                        </a:path>
                      </a:pathLst>
                    </a:custGeom>
                    <a:solidFill>
                      <a:srgbClr val="00999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bg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8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435" y="1872"/>
                      <a:ext cx="603" cy="136"/>
                    </a:xfrm>
                    <a:custGeom>
                      <a:avLst/>
                      <a:gdLst>
                        <a:gd name="T0" fmla="*/ 0 w 790"/>
                        <a:gd name="T1" fmla="*/ 0 h 179"/>
                        <a:gd name="T2" fmla="*/ 101 w 790"/>
                        <a:gd name="T3" fmla="*/ 82 h 179"/>
                        <a:gd name="T4" fmla="*/ 263 w 790"/>
                        <a:gd name="T5" fmla="*/ 154 h 179"/>
                        <a:gd name="T6" fmla="*/ 404 w 790"/>
                        <a:gd name="T7" fmla="*/ 178 h 179"/>
                        <a:gd name="T8" fmla="*/ 608 w 790"/>
                        <a:gd name="T9" fmla="*/ 160 h 179"/>
                        <a:gd name="T10" fmla="*/ 714 w 790"/>
                        <a:gd name="T11" fmla="*/ 123 h 179"/>
                        <a:gd name="T12" fmla="*/ 768 w 790"/>
                        <a:gd name="T13" fmla="*/ 60 h 179"/>
                        <a:gd name="T14" fmla="*/ 790 w 790"/>
                        <a:gd name="T15" fmla="*/ 42 h 1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90" h="179">
                          <a:moveTo>
                            <a:pt x="0" y="0"/>
                          </a:moveTo>
                          <a:cubicBezTo>
                            <a:pt x="17" y="14"/>
                            <a:pt x="57" y="56"/>
                            <a:pt x="101" y="82"/>
                          </a:cubicBezTo>
                          <a:cubicBezTo>
                            <a:pt x="145" y="108"/>
                            <a:pt x="213" y="138"/>
                            <a:pt x="263" y="154"/>
                          </a:cubicBezTo>
                          <a:cubicBezTo>
                            <a:pt x="313" y="170"/>
                            <a:pt x="347" y="177"/>
                            <a:pt x="404" y="178"/>
                          </a:cubicBezTo>
                          <a:cubicBezTo>
                            <a:pt x="461" y="179"/>
                            <a:pt x="556" y="169"/>
                            <a:pt x="608" y="160"/>
                          </a:cubicBezTo>
                          <a:cubicBezTo>
                            <a:pt x="660" y="151"/>
                            <a:pt x="687" y="140"/>
                            <a:pt x="714" y="123"/>
                          </a:cubicBezTo>
                          <a:cubicBezTo>
                            <a:pt x="741" y="106"/>
                            <a:pt x="755" y="73"/>
                            <a:pt x="768" y="60"/>
                          </a:cubicBezTo>
                          <a:cubicBezTo>
                            <a:pt x="781" y="47"/>
                            <a:pt x="785" y="46"/>
                            <a:pt x="790" y="42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</p:grpSp>
              <p:sp>
                <p:nvSpPr>
                  <p:cNvPr id="42" name="Line 1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21" y="1404"/>
                    <a:ext cx="172" cy="25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3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4013" y="1697"/>
                    <a:ext cx="9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4" name="Freeform 112"/>
                  <p:cNvSpPr>
                    <a:spLocks/>
                  </p:cNvSpPr>
                  <p:nvPr/>
                </p:nvSpPr>
                <p:spPr bwMode="auto">
                  <a:xfrm>
                    <a:off x="3943" y="1987"/>
                    <a:ext cx="968" cy="2"/>
                  </a:xfrm>
                  <a:custGeom>
                    <a:avLst/>
                    <a:gdLst>
                      <a:gd name="T0" fmla="*/ 0 w 1266"/>
                      <a:gd name="T1" fmla="*/ 3 h 3"/>
                      <a:gd name="T2" fmla="*/ 1266 w 1266"/>
                      <a:gd name="T3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266" h="3">
                        <a:moveTo>
                          <a:pt x="0" y="3"/>
                        </a:moveTo>
                        <a:lnTo>
                          <a:pt x="1266" y="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rgbClr val="99CC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002" y="1842"/>
                    <a:ext cx="10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6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88" y="1688"/>
                    <a:ext cx="325" cy="485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7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7" y="2014"/>
                    <a:ext cx="106" cy="159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8" name="Line 1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60" y="1979"/>
                    <a:ext cx="126" cy="19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173"/>
                    <a:ext cx="152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0" name="Freeform 118"/>
                  <p:cNvSpPr>
                    <a:spLocks/>
                  </p:cNvSpPr>
                  <p:nvPr/>
                </p:nvSpPr>
                <p:spPr bwMode="auto">
                  <a:xfrm>
                    <a:off x="3491" y="2018"/>
                    <a:ext cx="273" cy="236"/>
                  </a:xfrm>
                  <a:custGeom>
                    <a:avLst/>
                    <a:gdLst>
                      <a:gd name="T0" fmla="*/ 430 w 720"/>
                      <a:gd name="T1" fmla="*/ 0 h 622"/>
                      <a:gd name="T2" fmla="*/ 177 w 720"/>
                      <a:gd name="T3" fmla="*/ 379 h 622"/>
                      <a:gd name="T4" fmla="*/ 0 w 720"/>
                      <a:gd name="T5" fmla="*/ 379 h 622"/>
                      <a:gd name="T6" fmla="*/ 168 w 720"/>
                      <a:gd name="T7" fmla="*/ 622 h 622"/>
                      <a:gd name="T8" fmla="*/ 631 w 720"/>
                      <a:gd name="T9" fmla="*/ 379 h 622"/>
                      <a:gd name="T10" fmla="*/ 465 w 720"/>
                      <a:gd name="T11" fmla="*/ 382 h 622"/>
                      <a:gd name="T12" fmla="*/ 720 w 720"/>
                      <a:gd name="T13" fmla="*/ 0 h 622"/>
                      <a:gd name="T14" fmla="*/ 430 w 720"/>
                      <a:gd name="T15" fmla="*/ 0 h 6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20" h="622">
                        <a:moveTo>
                          <a:pt x="430" y="0"/>
                        </a:moveTo>
                        <a:lnTo>
                          <a:pt x="177" y="379"/>
                        </a:lnTo>
                        <a:lnTo>
                          <a:pt x="0" y="379"/>
                        </a:lnTo>
                        <a:lnTo>
                          <a:pt x="168" y="622"/>
                        </a:lnTo>
                        <a:lnTo>
                          <a:pt x="631" y="379"/>
                        </a:lnTo>
                        <a:lnTo>
                          <a:pt x="465" y="382"/>
                        </a:lnTo>
                        <a:lnTo>
                          <a:pt x="720" y="0"/>
                        </a:lnTo>
                        <a:lnTo>
                          <a:pt x="430" y="0"/>
                        </a:lnTo>
                        <a:close/>
                      </a:path>
                    </a:pathLst>
                  </a:custGeom>
                  <a:solidFill>
                    <a:srgbClr val="BBE0E3"/>
                  </a:solidFill>
                  <a:ln w="9525" cap="flat" cmpd="sng">
                    <a:prstDash val="solid"/>
                    <a:round/>
                    <a:headEnd/>
                    <a:tailEnd/>
                  </a:ln>
                  <a:effectLst/>
                  <a:scene3d>
                    <a:camera prst="legacyPerspectiveTopRight">
                      <a:rot lat="20099999" lon="21299999" rev="0"/>
                    </a:camera>
                    <a:lightRig rig="legacyFlat1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BBE0E3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grpSp>
                <p:nvGrpSpPr>
                  <p:cNvPr id="51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3989" y="1244"/>
                    <a:ext cx="895" cy="260"/>
                    <a:chOff x="4074" y="2980"/>
                    <a:chExt cx="1170" cy="341"/>
                  </a:xfrm>
                </p:grpSpPr>
                <p:sp>
                  <p:nvSpPr>
                    <p:cNvPr id="70" name="Line 1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03" y="3046"/>
                      <a:ext cx="71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1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31" y="2980"/>
                      <a:ext cx="183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2" name="Line 1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12" y="3148"/>
                      <a:ext cx="287" cy="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3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12" y="3268"/>
                      <a:ext cx="332" cy="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4" name="Line 1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89" y="3007"/>
                      <a:ext cx="298" cy="1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5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96" y="3161"/>
                      <a:ext cx="323" cy="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6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74" y="3316"/>
                      <a:ext cx="287" cy="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7" name="Line 12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38" y="3264"/>
                      <a:ext cx="206" cy="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8" name="Line 12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61" y="3139"/>
                      <a:ext cx="183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79" name="Line 12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544" y="3069"/>
                      <a:ext cx="68" cy="7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0" name="Line 1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74" y="3131"/>
                      <a:ext cx="125" cy="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1" name="Line 1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63" y="3237"/>
                      <a:ext cx="206" cy="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82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512" y="3215"/>
                      <a:ext cx="115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</p:grpSp>
              <p:grpSp>
                <p:nvGrpSpPr>
                  <p:cNvPr id="52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4004" y="1578"/>
                    <a:ext cx="860" cy="261"/>
                    <a:chOff x="3886" y="3532"/>
                    <a:chExt cx="1125" cy="341"/>
                  </a:xfrm>
                </p:grpSpPr>
                <p:sp>
                  <p:nvSpPr>
                    <p:cNvPr id="57" name="Line 134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302" y="3667"/>
                      <a:ext cx="76" cy="13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58" name="Line 135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071" y="3718"/>
                      <a:ext cx="183" cy="15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59" name="Line 136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3886" y="3630"/>
                      <a:ext cx="287" cy="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0" name="Line 137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3955" y="3564"/>
                      <a:ext cx="219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1" name="Line 138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599" y="3723"/>
                      <a:ext cx="298" cy="1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2" name="Line 139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666" y="3617"/>
                      <a:ext cx="323" cy="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3" name="Line 140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724" y="3532"/>
                      <a:ext cx="287" cy="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4" name="Line 141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542" y="3568"/>
                      <a:ext cx="206" cy="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5" name="Line 142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541" y="3661"/>
                      <a:ext cx="183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6" name="Line 143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474" y="3705"/>
                      <a:ext cx="68" cy="7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7" name="Line 144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186" y="3679"/>
                      <a:ext cx="125" cy="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8" name="Line 145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117" y="3603"/>
                      <a:ext cx="206" cy="1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  <p:sp>
                  <p:nvSpPr>
                    <p:cNvPr id="69" name="Line 146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458" y="3603"/>
                      <a:ext cx="115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en-US" sz="2400" kern="0" smtClean="0">
                        <a:solidFill>
                          <a:srgbClr val="000000"/>
                        </a:solidFill>
                        <a:latin typeface="Times New Roman" pitchFamily="18" charset="0"/>
                        <a:ea typeface="ＭＳ Ｐゴシック" panose="020B0600070205080204" pitchFamily="50" charset="-128"/>
                      </a:endParaRPr>
                    </a:p>
                  </p:txBody>
                </p:sp>
              </p:grpSp>
              <p:sp>
                <p:nvSpPr>
                  <p:cNvPr id="53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3359" y="1989"/>
                    <a:ext cx="25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4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5313" y="1108"/>
                    <a:ext cx="19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5" name="Line 1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94" y="811"/>
                    <a:ext cx="78" cy="117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56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604" y="2175"/>
                    <a:ext cx="318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en-US" sz="2400" kern="0" smtClea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10" name="Line 151"/>
                <p:cNvSpPr>
                  <a:spLocks noChangeShapeType="1"/>
                </p:cNvSpPr>
                <p:nvPr/>
              </p:nvSpPr>
              <p:spPr bwMode="auto">
                <a:xfrm flipH="1" flipV="1">
                  <a:off x="1872" y="1440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0" lang="ja-JP" altLang="en-US" sz="2400" kern="0" smtClean="0">
                    <a:solidFill>
                      <a:srgbClr val="000000"/>
                    </a:solidFill>
                    <a:latin typeface="Times New Roman" pitchFamily="18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1776" y="1584"/>
                  <a:ext cx="720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kumimoji="0" lang="ja-JP" altLang="en-US" sz="1600" kern="0" smtClean="0">
                      <a:solidFill>
                        <a:srgbClr val="000066"/>
                      </a:solidFill>
                      <a:latin typeface="Wingdings" pitchFamily="2" charset="2"/>
                      <a:ea typeface="ＭＳ Ｐゴシック" panose="020B0600070205080204" pitchFamily="50" charset="-128"/>
                    </a:rPr>
                    <a:t>反応平面</a:t>
                  </a: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240" y="518"/>
                  <a:ext cx="1776" cy="2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kumimoji="0" lang="ja-JP" altLang="en-US" sz="2000" kern="0" smtClean="0">
                      <a:solidFill>
                        <a:srgbClr val="000000"/>
                      </a:solidFill>
                      <a:latin typeface="Wingdings" pitchFamily="2" charset="2"/>
                      <a:ea typeface="ＭＳ Ｐゴシック" panose="020B0600070205080204" pitchFamily="50" charset="-128"/>
                    </a:rPr>
                    <a:t>非中心衝突</a:t>
                  </a:r>
                </a:p>
              </p:txBody>
            </p:sp>
          </p:grpSp>
          <p:sp>
            <p:nvSpPr>
              <p:cNvPr id="7" name="Line 154"/>
              <p:cNvSpPr>
                <a:spLocks noChangeShapeType="1"/>
              </p:cNvSpPr>
              <p:nvPr/>
            </p:nvSpPr>
            <p:spPr bwMode="auto">
              <a:xfrm flipV="1">
                <a:off x="113" y="1842"/>
                <a:ext cx="0" cy="27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ja-JP" altLang="en-US" sz="2400" kern="0" smtClean="0">
                  <a:solidFill>
                    <a:srgbClr val="000000"/>
                  </a:solidFill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" name="Text Box 155"/>
              <p:cNvSpPr txBox="1">
                <a:spLocks noChangeArrowheads="1"/>
              </p:cNvSpPr>
              <p:nvPr/>
            </p:nvSpPr>
            <p:spPr bwMode="auto">
              <a:xfrm>
                <a:off x="22" y="1650"/>
                <a:ext cx="15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kumimoji="0" lang="ja-JP" altLang="en-US" sz="1400" kern="0" smtClean="0">
                    <a:solidFill>
                      <a:srgbClr val="000000"/>
                    </a:solidFill>
                    <a:latin typeface="Arial" charset="0"/>
                    <a:ea typeface="ＭＳ Ｐゴシック" panose="020B0600070205080204" pitchFamily="50" charset="-128"/>
                  </a:rPr>
                  <a:t>Ｙ</a:t>
                </a:r>
              </a:p>
            </p:txBody>
          </p:sp>
        </p:grpSp>
      </p:grpSp>
      <p:sp>
        <p:nvSpPr>
          <p:cNvPr id="104" name="角丸四角形 103"/>
          <p:cNvSpPr/>
          <p:nvPr/>
        </p:nvSpPr>
        <p:spPr>
          <a:xfrm>
            <a:off x="4355976" y="3115320"/>
            <a:ext cx="4680520" cy="11067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Text Box 194"/>
          <p:cNvSpPr txBox="1">
            <a:spLocks noChangeArrowheads="1"/>
          </p:cNvSpPr>
          <p:nvPr/>
        </p:nvSpPr>
        <p:spPr bwMode="auto">
          <a:xfrm>
            <a:off x="4382351" y="1660952"/>
            <a:ext cx="44935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latin typeface="Arial" charset="0"/>
              </a:rPr>
              <a:t>非中心衝突では、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latin typeface="Arial" charset="0"/>
              </a:rPr>
              <a:t>粒子は非等方的に放出される。</a:t>
            </a:r>
          </a:p>
        </p:txBody>
      </p:sp>
      <p:pic>
        <p:nvPicPr>
          <p:cNvPr id="10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frac{dN}{d\phi}&#10;\sim 1 + v_1 \cos\phi&#10;+v_2 \cos 2\phi + \cdots&#10;\end{align*}&lt;/body&gt;&#10;  &lt;fcolor&gt;FFFFFFFF&lt;/fcolor&gt;&#10;  &lt;bcolor&gt;FFFFFFFF&lt;/bcolor&gt;&#10;  &lt;transparent&gt;True&lt;/transparent&gt;&#10;  &lt;resolution&gt;1800&lt;/resolution&gt;&#10;  &lt;imageh&gt;562&lt;/imageh&gt;&#10;  &lt;imagew&gt;3745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48" y="3396553"/>
            <a:ext cx="4304246" cy="645924"/>
          </a:xfrm>
          <a:prstGeom prst="rect">
            <a:avLst/>
          </a:prstGeom>
        </p:spPr>
      </p:pic>
      <p:sp>
        <p:nvSpPr>
          <p:cNvPr id="109" name="テキスト ボックス 108"/>
          <p:cNvSpPr txBox="1"/>
          <p:nvPr/>
        </p:nvSpPr>
        <p:spPr>
          <a:xfrm>
            <a:off x="4935826" y="2748291"/>
            <a:ext cx="264687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角度方向の異方性</a:t>
            </a:r>
            <a:endParaRPr kumimoji="1" lang="ja-JP" altLang="en-US" sz="2400" dirty="0"/>
          </a:p>
        </p:txBody>
      </p:sp>
      <p:sp>
        <p:nvSpPr>
          <p:cNvPr id="110" name="Oval 5"/>
          <p:cNvSpPr>
            <a:spLocks noChangeArrowheads="1"/>
          </p:cNvSpPr>
          <p:nvPr/>
        </p:nvSpPr>
        <p:spPr bwMode="auto">
          <a:xfrm>
            <a:off x="1343419" y="5264529"/>
            <a:ext cx="1223962" cy="1152525"/>
          </a:xfrm>
          <a:prstGeom prst="ellipse">
            <a:avLst/>
          </a:prstGeom>
          <a:gradFill rotWithShape="1">
            <a:gsLst>
              <a:gs pos="0">
                <a:srgbClr val="BBE0E3">
                  <a:gamma/>
                  <a:tint val="92941"/>
                  <a:invGamma/>
                </a:srgbClr>
              </a:gs>
              <a:gs pos="100000">
                <a:srgbClr val="BBE0E3"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22225" algn="ctr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1" name="Oval 6"/>
          <p:cNvSpPr>
            <a:spLocks noChangeArrowheads="1"/>
          </p:cNvSpPr>
          <p:nvPr/>
        </p:nvSpPr>
        <p:spPr bwMode="auto">
          <a:xfrm>
            <a:off x="622694" y="5264529"/>
            <a:ext cx="1223962" cy="1152525"/>
          </a:xfrm>
          <a:prstGeom prst="ellipse">
            <a:avLst/>
          </a:prstGeom>
          <a:gradFill rotWithShape="1">
            <a:gsLst>
              <a:gs pos="0">
                <a:srgbClr val="BBE0E3">
                  <a:gamma/>
                  <a:tint val="92941"/>
                  <a:invGamma/>
                </a:srgbClr>
              </a:gs>
              <a:gs pos="100000">
                <a:srgbClr val="BBE0E3"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22225" algn="ctr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2" name="Line 8"/>
          <p:cNvSpPr>
            <a:spLocks noChangeShapeType="1"/>
          </p:cNvSpPr>
          <p:nvPr/>
        </p:nvSpPr>
        <p:spPr bwMode="auto">
          <a:xfrm flipV="1">
            <a:off x="1919681" y="5335967"/>
            <a:ext cx="433388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3" name="Oval 18"/>
          <p:cNvSpPr>
            <a:spLocks noChangeArrowheads="1"/>
          </p:cNvSpPr>
          <p:nvPr/>
        </p:nvSpPr>
        <p:spPr bwMode="auto">
          <a:xfrm>
            <a:off x="1343419" y="5337554"/>
            <a:ext cx="503237" cy="10080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98039"/>
                  <a:invGamma/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4" name="Line 20"/>
          <p:cNvSpPr>
            <a:spLocks noChangeShapeType="1"/>
          </p:cNvSpPr>
          <p:nvPr/>
        </p:nvSpPr>
        <p:spPr bwMode="auto">
          <a:xfrm>
            <a:off x="1919681" y="6199567"/>
            <a:ext cx="433388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5" name="Line 21"/>
          <p:cNvSpPr>
            <a:spLocks noChangeShapeType="1"/>
          </p:cNvSpPr>
          <p:nvPr/>
        </p:nvSpPr>
        <p:spPr bwMode="auto">
          <a:xfrm flipH="1" flipV="1">
            <a:off x="911619" y="5407404"/>
            <a:ext cx="358775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" name="Line 22"/>
          <p:cNvSpPr>
            <a:spLocks noChangeShapeType="1"/>
          </p:cNvSpPr>
          <p:nvPr/>
        </p:nvSpPr>
        <p:spPr bwMode="auto">
          <a:xfrm flipH="1">
            <a:off x="911619" y="6199567"/>
            <a:ext cx="433387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7" name="Text Box 40"/>
          <p:cNvSpPr txBox="1">
            <a:spLocks noChangeArrowheads="1"/>
          </p:cNvSpPr>
          <p:nvPr/>
        </p:nvSpPr>
        <p:spPr bwMode="auto">
          <a:xfrm>
            <a:off x="2837256" y="5623304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latin typeface="Arial" charset="0"/>
              </a:rPr>
              <a:t>反応平面</a:t>
            </a:r>
          </a:p>
        </p:txBody>
      </p:sp>
      <p:sp>
        <p:nvSpPr>
          <p:cNvPr id="118" name="Text Box 44"/>
          <p:cNvSpPr txBox="1">
            <a:spLocks noChangeArrowheads="1"/>
          </p:cNvSpPr>
          <p:nvPr/>
        </p:nvSpPr>
        <p:spPr bwMode="auto">
          <a:xfrm>
            <a:off x="2857894" y="4975604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66CC"/>
                </a:solidFill>
                <a:latin typeface="Times New Roman" pitchFamily="18" charset="0"/>
              </a:rPr>
              <a:t>実空間</a:t>
            </a:r>
          </a:p>
        </p:txBody>
      </p:sp>
      <p:sp>
        <p:nvSpPr>
          <p:cNvPr id="119" name="Freeform 45"/>
          <p:cNvSpPr>
            <a:spLocks/>
          </p:cNvSpPr>
          <p:nvPr/>
        </p:nvSpPr>
        <p:spPr bwMode="auto">
          <a:xfrm>
            <a:off x="2783281" y="5048629"/>
            <a:ext cx="1082675" cy="431800"/>
          </a:xfrm>
          <a:custGeom>
            <a:avLst/>
            <a:gdLst>
              <a:gd name="T0" fmla="*/ 2 w 682"/>
              <a:gd name="T1" fmla="*/ 0 h 272"/>
              <a:gd name="T2" fmla="*/ 0 w 682"/>
              <a:gd name="T3" fmla="*/ 268 h 272"/>
              <a:gd name="T4" fmla="*/ 682 w 682"/>
              <a:gd name="T5" fmla="*/ 27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82" h="272">
                <a:moveTo>
                  <a:pt x="2" y="0"/>
                </a:moveTo>
                <a:lnTo>
                  <a:pt x="0" y="268"/>
                </a:lnTo>
                <a:lnTo>
                  <a:pt x="682" y="272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" name="Line 46"/>
          <p:cNvSpPr>
            <a:spLocks noChangeShapeType="1"/>
          </p:cNvSpPr>
          <p:nvPr/>
        </p:nvSpPr>
        <p:spPr bwMode="auto">
          <a:xfrm>
            <a:off x="406794" y="5840792"/>
            <a:ext cx="2447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1" name="Text Box 170"/>
          <p:cNvSpPr txBox="1">
            <a:spLocks noChangeArrowheads="1"/>
          </p:cNvSpPr>
          <p:nvPr/>
        </p:nvSpPr>
        <p:spPr bwMode="auto">
          <a:xfrm>
            <a:off x="7806395" y="5018964"/>
            <a:ext cx="1058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 dirty="0" err="1" smtClean="0">
                <a:solidFill>
                  <a:srgbClr val="00B0F0"/>
                </a:solidFill>
                <a:latin typeface="Times New Roman" pitchFamily="18" charset="0"/>
              </a:rPr>
              <a:t>p</a:t>
            </a:r>
            <a:r>
              <a:rPr lang="en-US" altLang="ja-JP" sz="2400" i="1" baseline="-25000" dirty="0" err="1" smtClean="0">
                <a:solidFill>
                  <a:srgbClr val="00B0F0"/>
                </a:solidFill>
                <a:latin typeface="Times New Roman" pitchFamily="18" charset="0"/>
              </a:rPr>
              <a:t>T</a:t>
            </a:r>
            <a:r>
              <a:rPr lang="ja-JP" altLang="en-US" sz="2400" dirty="0" smtClean="0">
                <a:solidFill>
                  <a:srgbClr val="00B0F0"/>
                </a:solidFill>
                <a:latin typeface="Times New Roman" pitchFamily="18" charset="0"/>
              </a:rPr>
              <a:t>空間</a:t>
            </a:r>
          </a:p>
        </p:txBody>
      </p:sp>
      <p:sp>
        <p:nvSpPr>
          <p:cNvPr id="122" name="Line 171"/>
          <p:cNvSpPr>
            <a:spLocks noChangeShapeType="1"/>
          </p:cNvSpPr>
          <p:nvPr/>
        </p:nvSpPr>
        <p:spPr bwMode="auto">
          <a:xfrm flipV="1">
            <a:off x="5629933" y="5379327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3" name="Line 172"/>
          <p:cNvSpPr>
            <a:spLocks noChangeShapeType="1"/>
          </p:cNvSpPr>
          <p:nvPr/>
        </p:nvSpPr>
        <p:spPr bwMode="auto">
          <a:xfrm>
            <a:off x="5053670" y="5955589"/>
            <a:ext cx="1296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4" name="Oval 173"/>
          <p:cNvSpPr>
            <a:spLocks noChangeArrowheads="1"/>
          </p:cNvSpPr>
          <p:nvPr/>
        </p:nvSpPr>
        <p:spPr bwMode="auto">
          <a:xfrm>
            <a:off x="5198133" y="5668252"/>
            <a:ext cx="863600" cy="576262"/>
          </a:xfrm>
          <a:prstGeom prst="ellipse">
            <a:avLst/>
          </a:prstGeom>
          <a:gradFill rotWithShape="1">
            <a:gsLst>
              <a:gs pos="0">
                <a:srgbClr val="333399"/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5" name="Line 174"/>
          <p:cNvSpPr>
            <a:spLocks noChangeShapeType="1"/>
          </p:cNvSpPr>
          <p:nvPr/>
        </p:nvSpPr>
        <p:spPr bwMode="auto">
          <a:xfrm flipV="1">
            <a:off x="7287283" y="5377739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6" name="Line 175"/>
          <p:cNvSpPr>
            <a:spLocks noChangeShapeType="1"/>
          </p:cNvSpPr>
          <p:nvPr/>
        </p:nvSpPr>
        <p:spPr bwMode="auto">
          <a:xfrm>
            <a:off x="6711020" y="5954002"/>
            <a:ext cx="1296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7" name="Oval 176"/>
          <p:cNvSpPr>
            <a:spLocks noChangeArrowheads="1"/>
          </p:cNvSpPr>
          <p:nvPr/>
        </p:nvSpPr>
        <p:spPr bwMode="auto">
          <a:xfrm>
            <a:off x="6999945" y="5523789"/>
            <a:ext cx="576263" cy="863600"/>
          </a:xfrm>
          <a:prstGeom prst="ellipse">
            <a:avLst/>
          </a:prstGeom>
          <a:gradFill rotWithShape="1">
            <a:gsLst>
              <a:gs pos="0">
                <a:srgbClr val="333399"/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8" name="Text Box 177"/>
          <p:cNvSpPr txBox="1">
            <a:spLocks noChangeArrowheads="1"/>
          </p:cNvSpPr>
          <p:nvPr/>
        </p:nvSpPr>
        <p:spPr bwMode="auto">
          <a:xfrm>
            <a:off x="4839358" y="5163427"/>
            <a:ext cx="79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 dirty="0" smtClean="0">
                <a:latin typeface="Times New Roman" pitchFamily="18" charset="0"/>
              </a:rPr>
              <a:t>v</a:t>
            </a:r>
            <a:r>
              <a:rPr lang="en-US" altLang="ja-JP" sz="2400" baseline="-25000" dirty="0" smtClean="0">
                <a:latin typeface="Times New Roman" pitchFamily="18" charset="0"/>
              </a:rPr>
              <a:t>2 </a:t>
            </a:r>
            <a:r>
              <a:rPr lang="en-US" altLang="ja-JP" sz="2400" dirty="0" smtClean="0">
                <a:latin typeface="Times New Roman" pitchFamily="18" charset="0"/>
              </a:rPr>
              <a:t>&gt;0</a:t>
            </a:r>
          </a:p>
        </p:txBody>
      </p:sp>
      <p:sp>
        <p:nvSpPr>
          <p:cNvPr id="129" name="Text Box 178"/>
          <p:cNvSpPr txBox="1">
            <a:spLocks noChangeArrowheads="1"/>
          </p:cNvSpPr>
          <p:nvPr/>
        </p:nvSpPr>
        <p:spPr bwMode="auto">
          <a:xfrm>
            <a:off x="6423683" y="5163427"/>
            <a:ext cx="79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 smtClean="0">
                <a:latin typeface="Times New Roman" pitchFamily="18" charset="0"/>
              </a:rPr>
              <a:t>v</a:t>
            </a:r>
            <a:r>
              <a:rPr lang="en-US" altLang="ja-JP" sz="2400" baseline="-25000" smtClean="0">
                <a:latin typeface="Times New Roman" pitchFamily="18" charset="0"/>
              </a:rPr>
              <a:t>2 </a:t>
            </a:r>
            <a:r>
              <a:rPr lang="en-US" altLang="ja-JP" sz="2400" smtClean="0">
                <a:latin typeface="Times New Roman" pitchFamily="18" charset="0"/>
              </a:rPr>
              <a:t>&lt;0</a:t>
            </a:r>
          </a:p>
        </p:txBody>
      </p:sp>
      <p:sp>
        <p:nvSpPr>
          <p:cNvPr id="130" name="Freeform 179"/>
          <p:cNvSpPr>
            <a:spLocks/>
          </p:cNvSpPr>
          <p:nvPr/>
        </p:nvSpPr>
        <p:spPr bwMode="auto">
          <a:xfrm>
            <a:off x="7719083" y="5091989"/>
            <a:ext cx="1063625" cy="436563"/>
          </a:xfrm>
          <a:custGeom>
            <a:avLst/>
            <a:gdLst>
              <a:gd name="T0" fmla="*/ 10 w 670"/>
              <a:gd name="T1" fmla="*/ 0 h 275"/>
              <a:gd name="T2" fmla="*/ 0 w 670"/>
              <a:gd name="T3" fmla="*/ 275 h 275"/>
              <a:gd name="T4" fmla="*/ 670 w 670"/>
              <a:gd name="T5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0" h="275">
                <a:moveTo>
                  <a:pt x="10" y="0"/>
                </a:moveTo>
                <a:lnTo>
                  <a:pt x="0" y="275"/>
                </a:lnTo>
                <a:lnTo>
                  <a:pt x="670" y="275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1" name="右矢印 130"/>
          <p:cNvSpPr/>
          <p:nvPr/>
        </p:nvSpPr>
        <p:spPr>
          <a:xfrm>
            <a:off x="4179716" y="5163427"/>
            <a:ext cx="488867" cy="1479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9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1774970" y="3505459"/>
            <a:ext cx="5608321" cy="3056580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456728" y="914029"/>
            <a:ext cx="8244806" cy="2175029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38577" y="1075911"/>
            <a:ext cx="4281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J-PARC-HI</a:t>
            </a:r>
            <a:r>
              <a:rPr kumimoji="1" lang="ja-JP" altLang="en-US" sz="4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とは？</a:t>
            </a:r>
            <a:endParaRPr kumimoji="1" lang="ja-JP" altLang="en-US" sz="44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2647" y="2044029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世界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最強度ビーム</a:t>
            </a:r>
            <a:r>
              <a:rPr lang="ja-JP" altLang="en-US" sz="3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で</a:t>
            </a:r>
            <a:r>
              <a:rPr lang="ja-JP" altLang="en-US" sz="36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探る</a:t>
            </a:r>
            <a:r>
              <a:rPr kumimoji="1" lang="ja-JP" altLang="en-US" sz="36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宇宙最高密度</a:t>
            </a:r>
            <a:endParaRPr kumimoji="1" lang="ja-JP" altLang="en-US" sz="3600" b="1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52150" y="4555880"/>
            <a:ext cx="4237057" cy="138499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800" dirty="0">
                <a:effectLst/>
              </a:rPr>
              <a:t>極微の中性子星衝突</a:t>
            </a:r>
            <a:endParaRPr lang="en-US" altLang="ja-JP" sz="280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800" dirty="0" smtClean="0">
                <a:effectLst/>
              </a:rPr>
              <a:t>物質による真空の破壊</a:t>
            </a:r>
            <a:endParaRPr lang="en-US" altLang="ja-JP" sz="2800" dirty="0" smtClean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effectLst/>
              </a:rPr>
              <a:t>レア粒子</a:t>
            </a:r>
            <a:r>
              <a:rPr lang="ja-JP" altLang="en-US" sz="2800" dirty="0" smtClean="0">
                <a:effectLst/>
              </a:rPr>
              <a:t>捕獲場</a:t>
            </a:r>
            <a:endParaRPr kumimoji="1" lang="ja-JP" altLang="en-US" sz="2800" dirty="0">
              <a:effectLst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4900" y="376290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３つの重要課題</a:t>
            </a:r>
            <a:endParaRPr lang="ja-JP" altLang="en-US" sz="32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7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7" grpId="0"/>
      <p:bldP spid="8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933702" y="1592443"/>
            <a:ext cx="6030910" cy="3997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楕円フロー</a:t>
            </a:r>
            <a:r>
              <a:rPr kumimoji="1" lang="en-US" altLang="ja-JP" dirty="0" smtClean="0"/>
              <a:t>v2</a:t>
            </a:r>
            <a:endParaRPr kumimoji="1" lang="ja-JP" altLang="en-US" dirty="0"/>
          </a:p>
        </p:txBody>
      </p:sp>
      <p:pic>
        <p:nvPicPr>
          <p:cNvPr id="4" name="Picture 15" descr="v2vsKET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r="49944" b="6099"/>
          <a:stretch>
            <a:fillRect/>
          </a:stretch>
        </p:blipFill>
        <p:spPr bwMode="auto">
          <a:xfrm>
            <a:off x="2935288" y="1594032"/>
            <a:ext cx="29146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9"/>
          <p:cNvSpPr txBox="1">
            <a:spLocks noChangeArrowheads="1"/>
          </p:cNvSpPr>
          <p:nvPr/>
        </p:nvSpPr>
        <p:spPr bwMode="auto">
          <a:xfrm>
            <a:off x="468313" y="3744938"/>
            <a:ext cx="79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i="1" smtClean="0">
                <a:latin typeface="Times New Roman" pitchFamily="18" charset="0"/>
                <a:ea typeface="ＭＳ Ｐゴシック" panose="020B0600070205080204" pitchFamily="50" charset="-128"/>
              </a:rPr>
              <a:t>v</a:t>
            </a:r>
            <a:r>
              <a:rPr lang="en-US" altLang="ja-JP" sz="2400" baseline="-25000" smtClean="0">
                <a:latin typeface="Times New Roman" pitchFamily="18" charset="0"/>
                <a:ea typeface="ＭＳ Ｐゴシック" panose="020B0600070205080204" pitchFamily="50" charset="-128"/>
              </a:rPr>
              <a:t>2 </a:t>
            </a:r>
            <a:r>
              <a:rPr lang="en-US" altLang="ja-JP" sz="2400" smtClean="0">
                <a:latin typeface="Times New Roman" pitchFamily="18" charset="0"/>
                <a:ea typeface="ＭＳ Ｐゴシック" panose="020B0600070205080204" pitchFamily="50" charset="-128"/>
              </a:rPr>
              <a:t>&gt;0</a:t>
            </a:r>
          </a:p>
        </p:txBody>
      </p:sp>
      <p:sp>
        <p:nvSpPr>
          <p:cNvPr id="13" name="Text Box 162"/>
          <p:cNvSpPr txBox="1">
            <a:spLocks noChangeArrowheads="1"/>
          </p:cNvSpPr>
          <p:nvPr/>
        </p:nvSpPr>
        <p:spPr bwMode="auto">
          <a:xfrm>
            <a:off x="179388" y="1584350"/>
            <a:ext cx="1963999" cy="461665"/>
          </a:xfrm>
          <a:prstGeom prst="rect">
            <a:avLst/>
          </a:prstGeom>
          <a:noFill/>
          <a:ln w="25400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smtClean="0">
                <a:latin typeface="Arial" charset="0"/>
                <a:ea typeface="ＭＳ Ｐゴシック" panose="020B0600070205080204" pitchFamily="50" charset="-128"/>
              </a:rPr>
              <a:t>楕円フロー </a:t>
            </a:r>
            <a:r>
              <a:rPr lang="en-US" altLang="ja-JP" sz="2400" smtClean="0">
                <a:latin typeface="Arial" charset="0"/>
                <a:ea typeface="ＭＳ Ｐゴシック" panose="020B0600070205080204" pitchFamily="50" charset="-128"/>
              </a:rPr>
              <a:t>v</a:t>
            </a:r>
            <a:r>
              <a:rPr lang="en-US" altLang="ja-JP" sz="2400" baseline="-25000" smtClean="0">
                <a:latin typeface="Arial" charset="0"/>
                <a:ea typeface="ＭＳ Ｐゴシック" panose="020B0600070205080204" pitchFamily="50" charset="-128"/>
              </a:rPr>
              <a:t>2</a:t>
            </a:r>
          </a:p>
        </p:txBody>
      </p:sp>
      <p:grpSp>
        <p:nvGrpSpPr>
          <p:cNvPr id="14" name="Group 163"/>
          <p:cNvGrpSpPr>
            <a:grpSpLocks/>
          </p:cNvGrpSpPr>
          <p:nvPr/>
        </p:nvGrpSpPr>
        <p:grpSpPr bwMode="auto">
          <a:xfrm>
            <a:off x="1861587" y="5663456"/>
            <a:ext cx="2952750" cy="1077912"/>
            <a:chOff x="1837" y="3452"/>
            <a:chExt cx="1860" cy="679"/>
          </a:xfrm>
        </p:grpSpPr>
        <p:sp>
          <p:nvSpPr>
            <p:cNvPr id="15" name="Oval 164"/>
            <p:cNvSpPr>
              <a:spLocks noChangeArrowheads="1"/>
            </p:cNvSpPr>
            <p:nvPr/>
          </p:nvSpPr>
          <p:spPr bwMode="auto">
            <a:xfrm>
              <a:off x="3199" y="3589"/>
              <a:ext cx="272" cy="272"/>
            </a:xfrm>
            <a:prstGeom prst="ellips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6" name="Oval 165"/>
            <p:cNvSpPr>
              <a:spLocks noChangeArrowheads="1"/>
            </p:cNvSpPr>
            <p:nvPr/>
          </p:nvSpPr>
          <p:spPr bwMode="auto">
            <a:xfrm>
              <a:off x="3425" y="3815"/>
              <a:ext cx="272" cy="272"/>
            </a:xfrm>
            <a:prstGeom prst="ellips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Oval 166"/>
            <p:cNvSpPr>
              <a:spLocks noChangeArrowheads="1"/>
            </p:cNvSpPr>
            <p:nvPr/>
          </p:nvSpPr>
          <p:spPr bwMode="auto">
            <a:xfrm>
              <a:off x="3245" y="3725"/>
              <a:ext cx="46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Oval 167"/>
            <p:cNvSpPr>
              <a:spLocks noChangeArrowheads="1"/>
            </p:cNvSpPr>
            <p:nvPr/>
          </p:nvSpPr>
          <p:spPr bwMode="auto">
            <a:xfrm>
              <a:off x="3336" y="3634"/>
              <a:ext cx="46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Oval 168"/>
            <p:cNvSpPr>
              <a:spLocks noChangeArrowheads="1"/>
            </p:cNvSpPr>
            <p:nvPr/>
          </p:nvSpPr>
          <p:spPr bwMode="auto">
            <a:xfrm>
              <a:off x="3336" y="3770"/>
              <a:ext cx="46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Oval 169"/>
            <p:cNvSpPr>
              <a:spLocks noChangeArrowheads="1"/>
            </p:cNvSpPr>
            <p:nvPr/>
          </p:nvSpPr>
          <p:spPr bwMode="auto">
            <a:xfrm>
              <a:off x="3561" y="3861"/>
              <a:ext cx="46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Oval 170"/>
            <p:cNvSpPr>
              <a:spLocks noChangeArrowheads="1"/>
            </p:cNvSpPr>
            <p:nvPr/>
          </p:nvSpPr>
          <p:spPr bwMode="auto">
            <a:xfrm>
              <a:off x="3516" y="3997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Line 171"/>
            <p:cNvSpPr>
              <a:spLocks noChangeShapeType="1"/>
            </p:cNvSpPr>
            <p:nvPr/>
          </p:nvSpPr>
          <p:spPr bwMode="auto">
            <a:xfrm>
              <a:off x="2881" y="3815"/>
              <a:ext cx="272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grpSp>
          <p:nvGrpSpPr>
            <p:cNvPr id="23" name="Group 172"/>
            <p:cNvGrpSpPr>
              <a:grpSpLocks/>
            </p:cNvGrpSpPr>
            <p:nvPr/>
          </p:nvGrpSpPr>
          <p:grpSpPr bwMode="auto">
            <a:xfrm>
              <a:off x="2291" y="3633"/>
              <a:ext cx="363" cy="408"/>
              <a:chOff x="3061" y="3021"/>
              <a:chExt cx="363" cy="408"/>
            </a:xfrm>
          </p:grpSpPr>
          <p:sp>
            <p:nvSpPr>
              <p:cNvPr id="82" name="Oval 173"/>
              <p:cNvSpPr>
                <a:spLocks noChangeArrowheads="1"/>
              </p:cNvSpPr>
              <p:nvPr/>
            </p:nvSpPr>
            <p:spPr bwMode="auto">
              <a:xfrm>
                <a:off x="3061" y="3021"/>
                <a:ext cx="227" cy="226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ja-JP" altLang="en-US" sz="2400" kern="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3" name="Oval 174"/>
              <p:cNvSpPr>
                <a:spLocks noChangeArrowheads="1"/>
              </p:cNvSpPr>
              <p:nvPr/>
            </p:nvSpPr>
            <p:spPr bwMode="auto">
              <a:xfrm>
                <a:off x="3288" y="3203"/>
                <a:ext cx="136" cy="226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path path="rect">
                        <a:fillToRect t="100000" r="10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ja-JP" altLang="en-US" sz="2400" kern="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24" name="Oval 175"/>
            <p:cNvSpPr>
              <a:spLocks noChangeArrowheads="1"/>
            </p:cNvSpPr>
            <p:nvPr/>
          </p:nvSpPr>
          <p:spPr bwMode="auto">
            <a:xfrm>
              <a:off x="1929" y="3496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Oval 176"/>
            <p:cNvSpPr>
              <a:spLocks noChangeArrowheads="1"/>
            </p:cNvSpPr>
            <p:nvPr/>
          </p:nvSpPr>
          <p:spPr bwMode="auto">
            <a:xfrm>
              <a:off x="2020" y="3678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Oval 177"/>
            <p:cNvSpPr>
              <a:spLocks noChangeArrowheads="1"/>
            </p:cNvSpPr>
            <p:nvPr/>
          </p:nvSpPr>
          <p:spPr bwMode="auto">
            <a:xfrm>
              <a:off x="2110" y="3496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Oval 178"/>
            <p:cNvSpPr>
              <a:spLocks noChangeArrowheads="1"/>
            </p:cNvSpPr>
            <p:nvPr/>
          </p:nvSpPr>
          <p:spPr bwMode="auto">
            <a:xfrm>
              <a:off x="1929" y="3632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Oval 179"/>
            <p:cNvSpPr>
              <a:spLocks noChangeArrowheads="1"/>
            </p:cNvSpPr>
            <p:nvPr/>
          </p:nvSpPr>
          <p:spPr bwMode="auto">
            <a:xfrm>
              <a:off x="1838" y="3542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9" name="Oval 180"/>
            <p:cNvSpPr>
              <a:spLocks noChangeArrowheads="1"/>
            </p:cNvSpPr>
            <p:nvPr/>
          </p:nvSpPr>
          <p:spPr bwMode="auto">
            <a:xfrm>
              <a:off x="2201" y="3587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Oval 181"/>
            <p:cNvSpPr>
              <a:spLocks noChangeArrowheads="1"/>
            </p:cNvSpPr>
            <p:nvPr/>
          </p:nvSpPr>
          <p:spPr bwMode="auto">
            <a:xfrm>
              <a:off x="2065" y="3587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1" name="Oval 182"/>
            <p:cNvSpPr>
              <a:spLocks noChangeArrowheads="1"/>
            </p:cNvSpPr>
            <p:nvPr/>
          </p:nvSpPr>
          <p:spPr bwMode="auto">
            <a:xfrm>
              <a:off x="2291" y="3588"/>
              <a:ext cx="46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Oval 183"/>
            <p:cNvSpPr>
              <a:spLocks noChangeArrowheads="1"/>
            </p:cNvSpPr>
            <p:nvPr/>
          </p:nvSpPr>
          <p:spPr bwMode="auto">
            <a:xfrm>
              <a:off x="2427" y="3769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3" name="Oval 184"/>
            <p:cNvSpPr>
              <a:spLocks noChangeArrowheads="1"/>
            </p:cNvSpPr>
            <p:nvPr/>
          </p:nvSpPr>
          <p:spPr bwMode="auto">
            <a:xfrm>
              <a:off x="2427" y="3679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4" name="Oval 185"/>
            <p:cNvSpPr>
              <a:spLocks noChangeArrowheads="1"/>
            </p:cNvSpPr>
            <p:nvPr/>
          </p:nvSpPr>
          <p:spPr bwMode="auto">
            <a:xfrm>
              <a:off x="2336" y="3724"/>
              <a:ext cx="46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Oval 186"/>
            <p:cNvSpPr>
              <a:spLocks noChangeArrowheads="1"/>
            </p:cNvSpPr>
            <p:nvPr/>
          </p:nvSpPr>
          <p:spPr bwMode="auto">
            <a:xfrm>
              <a:off x="2563" y="3497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6" name="Oval 187"/>
            <p:cNvSpPr>
              <a:spLocks noChangeArrowheads="1"/>
            </p:cNvSpPr>
            <p:nvPr/>
          </p:nvSpPr>
          <p:spPr bwMode="auto">
            <a:xfrm>
              <a:off x="2382" y="3497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7" name="Oval 188"/>
            <p:cNvSpPr>
              <a:spLocks noChangeArrowheads="1"/>
            </p:cNvSpPr>
            <p:nvPr/>
          </p:nvSpPr>
          <p:spPr bwMode="auto">
            <a:xfrm>
              <a:off x="2609" y="3724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8" name="Oval 189"/>
            <p:cNvSpPr>
              <a:spLocks noChangeArrowheads="1"/>
            </p:cNvSpPr>
            <p:nvPr/>
          </p:nvSpPr>
          <p:spPr bwMode="auto">
            <a:xfrm>
              <a:off x="2654" y="3588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39" name="Oval 190"/>
            <p:cNvSpPr>
              <a:spLocks noChangeArrowheads="1"/>
            </p:cNvSpPr>
            <p:nvPr/>
          </p:nvSpPr>
          <p:spPr bwMode="auto">
            <a:xfrm>
              <a:off x="2518" y="3588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Oval 191"/>
            <p:cNvSpPr>
              <a:spLocks noChangeArrowheads="1"/>
            </p:cNvSpPr>
            <p:nvPr/>
          </p:nvSpPr>
          <p:spPr bwMode="auto">
            <a:xfrm>
              <a:off x="2246" y="3679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Oval 192"/>
            <p:cNvSpPr>
              <a:spLocks noChangeArrowheads="1"/>
            </p:cNvSpPr>
            <p:nvPr/>
          </p:nvSpPr>
          <p:spPr bwMode="auto">
            <a:xfrm>
              <a:off x="2291" y="3860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2" name="Oval 193"/>
            <p:cNvSpPr>
              <a:spLocks noChangeArrowheads="1"/>
            </p:cNvSpPr>
            <p:nvPr/>
          </p:nvSpPr>
          <p:spPr bwMode="auto">
            <a:xfrm>
              <a:off x="2563" y="3860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Oval 194"/>
            <p:cNvSpPr>
              <a:spLocks noChangeArrowheads="1"/>
            </p:cNvSpPr>
            <p:nvPr/>
          </p:nvSpPr>
          <p:spPr bwMode="auto">
            <a:xfrm>
              <a:off x="2563" y="3951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4" name="Oval 195"/>
            <p:cNvSpPr>
              <a:spLocks noChangeArrowheads="1"/>
            </p:cNvSpPr>
            <p:nvPr/>
          </p:nvSpPr>
          <p:spPr bwMode="auto">
            <a:xfrm>
              <a:off x="2699" y="381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5" name="Oval 196"/>
            <p:cNvSpPr>
              <a:spLocks noChangeArrowheads="1"/>
            </p:cNvSpPr>
            <p:nvPr/>
          </p:nvSpPr>
          <p:spPr bwMode="auto">
            <a:xfrm>
              <a:off x="2427" y="390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6" name="Oval 197"/>
            <p:cNvSpPr>
              <a:spLocks noChangeArrowheads="1"/>
            </p:cNvSpPr>
            <p:nvPr/>
          </p:nvSpPr>
          <p:spPr bwMode="auto">
            <a:xfrm>
              <a:off x="1928" y="3769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7" name="Oval 198"/>
            <p:cNvSpPr>
              <a:spLocks noChangeArrowheads="1"/>
            </p:cNvSpPr>
            <p:nvPr/>
          </p:nvSpPr>
          <p:spPr bwMode="auto">
            <a:xfrm>
              <a:off x="2019" y="3951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8" name="Oval 199"/>
            <p:cNvSpPr>
              <a:spLocks noChangeArrowheads="1"/>
            </p:cNvSpPr>
            <p:nvPr/>
          </p:nvSpPr>
          <p:spPr bwMode="auto">
            <a:xfrm>
              <a:off x="2109" y="3769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Oval 200"/>
            <p:cNvSpPr>
              <a:spLocks noChangeArrowheads="1"/>
            </p:cNvSpPr>
            <p:nvPr/>
          </p:nvSpPr>
          <p:spPr bwMode="auto">
            <a:xfrm>
              <a:off x="1928" y="3905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Oval 201"/>
            <p:cNvSpPr>
              <a:spLocks noChangeArrowheads="1"/>
            </p:cNvSpPr>
            <p:nvPr/>
          </p:nvSpPr>
          <p:spPr bwMode="auto">
            <a:xfrm>
              <a:off x="1837" y="3815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1" name="Oval 202"/>
            <p:cNvSpPr>
              <a:spLocks noChangeArrowheads="1"/>
            </p:cNvSpPr>
            <p:nvPr/>
          </p:nvSpPr>
          <p:spPr bwMode="auto">
            <a:xfrm>
              <a:off x="2200" y="3860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2" name="Oval 203"/>
            <p:cNvSpPr>
              <a:spLocks noChangeArrowheads="1"/>
            </p:cNvSpPr>
            <p:nvPr/>
          </p:nvSpPr>
          <p:spPr bwMode="auto">
            <a:xfrm>
              <a:off x="2064" y="3860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Oval 204"/>
            <p:cNvSpPr>
              <a:spLocks noChangeArrowheads="1"/>
            </p:cNvSpPr>
            <p:nvPr/>
          </p:nvSpPr>
          <p:spPr bwMode="auto">
            <a:xfrm>
              <a:off x="2745" y="3769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4" name="Oval 205"/>
            <p:cNvSpPr>
              <a:spLocks noChangeArrowheads="1"/>
            </p:cNvSpPr>
            <p:nvPr/>
          </p:nvSpPr>
          <p:spPr bwMode="auto">
            <a:xfrm>
              <a:off x="2836" y="3951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5" name="Oval 206"/>
            <p:cNvSpPr>
              <a:spLocks noChangeArrowheads="1"/>
            </p:cNvSpPr>
            <p:nvPr/>
          </p:nvSpPr>
          <p:spPr bwMode="auto">
            <a:xfrm>
              <a:off x="2745" y="3905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6" name="Oval 207"/>
            <p:cNvSpPr>
              <a:spLocks noChangeArrowheads="1"/>
            </p:cNvSpPr>
            <p:nvPr/>
          </p:nvSpPr>
          <p:spPr bwMode="auto">
            <a:xfrm>
              <a:off x="2654" y="3815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Oval 208"/>
            <p:cNvSpPr>
              <a:spLocks noChangeArrowheads="1"/>
            </p:cNvSpPr>
            <p:nvPr/>
          </p:nvSpPr>
          <p:spPr bwMode="auto">
            <a:xfrm>
              <a:off x="2745" y="3452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Oval 209"/>
            <p:cNvSpPr>
              <a:spLocks noChangeArrowheads="1"/>
            </p:cNvSpPr>
            <p:nvPr/>
          </p:nvSpPr>
          <p:spPr bwMode="auto">
            <a:xfrm>
              <a:off x="2836" y="3634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Oval 210"/>
            <p:cNvSpPr>
              <a:spLocks noChangeArrowheads="1"/>
            </p:cNvSpPr>
            <p:nvPr/>
          </p:nvSpPr>
          <p:spPr bwMode="auto">
            <a:xfrm>
              <a:off x="2745" y="3588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0" name="Oval 211"/>
            <p:cNvSpPr>
              <a:spLocks noChangeArrowheads="1"/>
            </p:cNvSpPr>
            <p:nvPr/>
          </p:nvSpPr>
          <p:spPr bwMode="auto">
            <a:xfrm>
              <a:off x="2654" y="3498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1" name="Oval 212"/>
            <p:cNvSpPr>
              <a:spLocks noChangeArrowheads="1"/>
            </p:cNvSpPr>
            <p:nvPr/>
          </p:nvSpPr>
          <p:spPr bwMode="auto">
            <a:xfrm>
              <a:off x="2065" y="3632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2" name="Oval 213"/>
            <p:cNvSpPr>
              <a:spLocks noChangeArrowheads="1"/>
            </p:cNvSpPr>
            <p:nvPr/>
          </p:nvSpPr>
          <p:spPr bwMode="auto">
            <a:xfrm>
              <a:off x="2156" y="3814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3" name="Oval 214"/>
            <p:cNvSpPr>
              <a:spLocks noChangeArrowheads="1"/>
            </p:cNvSpPr>
            <p:nvPr/>
          </p:nvSpPr>
          <p:spPr bwMode="auto">
            <a:xfrm>
              <a:off x="2246" y="3632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4" name="Oval 215"/>
            <p:cNvSpPr>
              <a:spLocks noChangeArrowheads="1"/>
            </p:cNvSpPr>
            <p:nvPr/>
          </p:nvSpPr>
          <p:spPr bwMode="auto">
            <a:xfrm>
              <a:off x="2065" y="3768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Oval 216"/>
            <p:cNvSpPr>
              <a:spLocks noChangeArrowheads="1"/>
            </p:cNvSpPr>
            <p:nvPr/>
          </p:nvSpPr>
          <p:spPr bwMode="auto">
            <a:xfrm>
              <a:off x="1974" y="3678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Oval 217"/>
            <p:cNvSpPr>
              <a:spLocks noChangeArrowheads="1"/>
            </p:cNvSpPr>
            <p:nvPr/>
          </p:nvSpPr>
          <p:spPr bwMode="auto">
            <a:xfrm>
              <a:off x="2337" y="3723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7" name="Oval 218"/>
            <p:cNvSpPr>
              <a:spLocks noChangeArrowheads="1"/>
            </p:cNvSpPr>
            <p:nvPr/>
          </p:nvSpPr>
          <p:spPr bwMode="auto">
            <a:xfrm>
              <a:off x="2201" y="3723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8" name="Oval 219"/>
            <p:cNvSpPr>
              <a:spLocks noChangeArrowheads="1"/>
            </p:cNvSpPr>
            <p:nvPr/>
          </p:nvSpPr>
          <p:spPr bwMode="auto">
            <a:xfrm>
              <a:off x="2201" y="3768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9" name="Oval 220"/>
            <p:cNvSpPr>
              <a:spLocks noChangeArrowheads="1"/>
            </p:cNvSpPr>
            <p:nvPr/>
          </p:nvSpPr>
          <p:spPr bwMode="auto">
            <a:xfrm>
              <a:off x="2292" y="3950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0" name="Oval 221"/>
            <p:cNvSpPr>
              <a:spLocks noChangeArrowheads="1"/>
            </p:cNvSpPr>
            <p:nvPr/>
          </p:nvSpPr>
          <p:spPr bwMode="auto">
            <a:xfrm>
              <a:off x="2563" y="3678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1" name="Oval 222"/>
            <p:cNvSpPr>
              <a:spLocks noChangeArrowheads="1"/>
            </p:cNvSpPr>
            <p:nvPr/>
          </p:nvSpPr>
          <p:spPr bwMode="auto">
            <a:xfrm>
              <a:off x="2201" y="3904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2" name="Oval 223"/>
            <p:cNvSpPr>
              <a:spLocks noChangeArrowheads="1"/>
            </p:cNvSpPr>
            <p:nvPr/>
          </p:nvSpPr>
          <p:spPr bwMode="auto">
            <a:xfrm>
              <a:off x="2110" y="3814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3" name="Oval 224"/>
            <p:cNvSpPr>
              <a:spLocks noChangeArrowheads="1"/>
            </p:cNvSpPr>
            <p:nvPr/>
          </p:nvSpPr>
          <p:spPr bwMode="auto">
            <a:xfrm>
              <a:off x="2473" y="3859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4" name="Oval 225"/>
            <p:cNvSpPr>
              <a:spLocks noChangeArrowheads="1"/>
            </p:cNvSpPr>
            <p:nvPr/>
          </p:nvSpPr>
          <p:spPr bwMode="auto">
            <a:xfrm>
              <a:off x="2337" y="3859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5" name="Oval 226"/>
            <p:cNvSpPr>
              <a:spLocks noChangeArrowheads="1"/>
            </p:cNvSpPr>
            <p:nvPr/>
          </p:nvSpPr>
          <p:spPr bwMode="auto">
            <a:xfrm>
              <a:off x="2337" y="3904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6" name="Oval 227"/>
            <p:cNvSpPr>
              <a:spLocks noChangeArrowheads="1"/>
            </p:cNvSpPr>
            <p:nvPr/>
          </p:nvSpPr>
          <p:spPr bwMode="auto">
            <a:xfrm>
              <a:off x="2428" y="4086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7" name="Oval 228"/>
            <p:cNvSpPr>
              <a:spLocks noChangeArrowheads="1"/>
            </p:cNvSpPr>
            <p:nvPr/>
          </p:nvSpPr>
          <p:spPr bwMode="auto">
            <a:xfrm>
              <a:off x="2699" y="3678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8" name="Oval 229"/>
            <p:cNvSpPr>
              <a:spLocks noChangeArrowheads="1"/>
            </p:cNvSpPr>
            <p:nvPr/>
          </p:nvSpPr>
          <p:spPr bwMode="auto">
            <a:xfrm>
              <a:off x="2337" y="4040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79" name="Oval 230"/>
            <p:cNvSpPr>
              <a:spLocks noChangeArrowheads="1"/>
            </p:cNvSpPr>
            <p:nvPr/>
          </p:nvSpPr>
          <p:spPr bwMode="auto">
            <a:xfrm>
              <a:off x="2246" y="3950"/>
              <a:ext cx="46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80" name="Oval 231"/>
            <p:cNvSpPr>
              <a:spLocks noChangeArrowheads="1"/>
            </p:cNvSpPr>
            <p:nvPr/>
          </p:nvSpPr>
          <p:spPr bwMode="auto">
            <a:xfrm>
              <a:off x="2609" y="399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81" name="Oval 232"/>
            <p:cNvSpPr>
              <a:spLocks noChangeArrowheads="1"/>
            </p:cNvSpPr>
            <p:nvPr/>
          </p:nvSpPr>
          <p:spPr bwMode="auto">
            <a:xfrm>
              <a:off x="2473" y="3995"/>
              <a:ext cx="45" cy="45"/>
            </a:xfrm>
            <a:prstGeom prst="ellipse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 kern="0" smtClean="0">
                <a:latin typeface="Times New Roman" pitchFamily="18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4" name="Group 246"/>
          <p:cNvGrpSpPr>
            <a:grpSpLocks/>
          </p:cNvGrpSpPr>
          <p:nvPr/>
        </p:nvGrpSpPr>
        <p:grpSpPr bwMode="auto">
          <a:xfrm>
            <a:off x="5003800" y="1594032"/>
            <a:ext cx="3960813" cy="4897437"/>
            <a:chOff x="3152" y="527"/>
            <a:chExt cx="2495" cy="3085"/>
          </a:xfrm>
        </p:grpSpPr>
        <p:pic>
          <p:nvPicPr>
            <p:cNvPr id="85" name="Picture 160" descr="v2pt_scaling_auau200_phenix_wsta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7"/>
            <a:stretch>
              <a:fillRect/>
            </a:stretch>
          </p:blipFill>
          <p:spPr bwMode="auto">
            <a:xfrm>
              <a:off x="3957" y="572"/>
              <a:ext cx="1690" cy="2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 Box 161"/>
            <p:cNvSpPr txBox="1">
              <a:spLocks noChangeArrowheads="1"/>
            </p:cNvSpPr>
            <p:nvPr/>
          </p:nvSpPr>
          <p:spPr bwMode="auto">
            <a:xfrm>
              <a:off x="3276" y="3046"/>
              <a:ext cx="230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400" dirty="0" smtClean="0">
                  <a:latin typeface="Arial" charset="0"/>
                  <a:ea typeface="ＭＳ Ｐゴシック" panose="020B0600070205080204" pitchFamily="50" charset="-128"/>
                </a:rPr>
                <a:t>運動量をクォーク数で割算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400" dirty="0" smtClean="0">
                  <a:latin typeface="Arial" charset="0"/>
                  <a:ea typeface="ＭＳ Ｐゴシック" panose="020B0600070205080204" pitchFamily="50" charset="-128"/>
                  <a:sym typeface="Wingdings" pitchFamily="2" charset="2"/>
                </a:rPr>
                <a:t></a:t>
              </a:r>
              <a:r>
                <a:rPr lang="ja-JP" altLang="en-US" sz="2400" dirty="0" smtClean="0">
                  <a:latin typeface="Arial" charset="0"/>
                  <a:ea typeface="ＭＳ Ｐゴシック" panose="020B0600070205080204" pitchFamily="50" charset="-128"/>
                </a:rPr>
                <a:t>流れがぴったり重なる！</a:t>
              </a:r>
            </a:p>
          </p:txBody>
        </p:sp>
        <p:grpSp>
          <p:nvGrpSpPr>
            <p:cNvPr id="87" name="Group 241"/>
            <p:cNvGrpSpPr>
              <a:grpSpLocks/>
            </p:cNvGrpSpPr>
            <p:nvPr/>
          </p:nvGrpSpPr>
          <p:grpSpPr bwMode="auto">
            <a:xfrm>
              <a:off x="3152" y="527"/>
              <a:ext cx="2495" cy="3085"/>
              <a:chOff x="3152" y="527"/>
              <a:chExt cx="2495" cy="3085"/>
            </a:xfrm>
          </p:grpSpPr>
          <p:sp>
            <p:nvSpPr>
              <p:cNvPr id="88" name="Line 235"/>
              <p:cNvSpPr>
                <a:spLocks noChangeShapeType="1"/>
              </p:cNvSpPr>
              <p:nvPr/>
            </p:nvSpPr>
            <p:spPr bwMode="auto">
              <a:xfrm>
                <a:off x="5647" y="527"/>
                <a:ext cx="0" cy="3085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9" name="Line 236"/>
              <p:cNvSpPr>
                <a:spLocks noChangeShapeType="1"/>
              </p:cNvSpPr>
              <p:nvPr/>
            </p:nvSpPr>
            <p:spPr bwMode="auto">
              <a:xfrm flipH="1">
                <a:off x="3833" y="527"/>
                <a:ext cx="1814" cy="0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0" name="Line 237"/>
              <p:cNvSpPr>
                <a:spLocks noChangeShapeType="1"/>
              </p:cNvSpPr>
              <p:nvPr/>
            </p:nvSpPr>
            <p:spPr bwMode="auto">
              <a:xfrm>
                <a:off x="3833" y="527"/>
                <a:ext cx="0" cy="2449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1" name="Line 238"/>
              <p:cNvSpPr>
                <a:spLocks noChangeShapeType="1"/>
              </p:cNvSpPr>
              <p:nvPr/>
            </p:nvSpPr>
            <p:spPr bwMode="auto">
              <a:xfrm flipH="1">
                <a:off x="3152" y="3612"/>
                <a:ext cx="2495" cy="0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2" name="Line 239"/>
              <p:cNvSpPr>
                <a:spLocks noChangeShapeType="1"/>
              </p:cNvSpPr>
              <p:nvPr/>
            </p:nvSpPr>
            <p:spPr bwMode="auto">
              <a:xfrm flipV="1">
                <a:off x="3152" y="2976"/>
                <a:ext cx="0" cy="636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3" name="Line 240"/>
              <p:cNvSpPr>
                <a:spLocks noChangeShapeType="1"/>
              </p:cNvSpPr>
              <p:nvPr/>
            </p:nvSpPr>
            <p:spPr bwMode="auto">
              <a:xfrm flipH="1">
                <a:off x="3152" y="2976"/>
                <a:ext cx="681" cy="0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latin typeface="Times New Roman" pitchFamily="18" charset="0"/>
                  <a:ea typeface="ＭＳ Ｐゴシック" panose="020B0600070205080204" pitchFamily="50" charset="-128"/>
                </a:endParaRPr>
              </a:p>
            </p:txBody>
          </p:sp>
        </p:grpSp>
      </p:grpSp>
      <p:pic>
        <p:nvPicPr>
          <p:cNvPr id="94" name="Picture 113" descr="v2vsKET_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0" t="14745" r="27815" b="71445"/>
          <a:stretch>
            <a:fillRect/>
          </a:stretch>
        </p:blipFill>
        <p:spPr bwMode="auto">
          <a:xfrm>
            <a:off x="4140200" y="1798819"/>
            <a:ext cx="34559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Line 171"/>
          <p:cNvSpPr>
            <a:spLocks noChangeShapeType="1"/>
          </p:cNvSpPr>
          <p:nvPr/>
        </p:nvSpPr>
        <p:spPr bwMode="auto">
          <a:xfrm flipV="1">
            <a:off x="1393362" y="3951865"/>
            <a:ext cx="0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9" name="Line 172"/>
          <p:cNvSpPr>
            <a:spLocks noChangeShapeType="1"/>
          </p:cNvSpPr>
          <p:nvPr/>
        </p:nvSpPr>
        <p:spPr bwMode="auto">
          <a:xfrm>
            <a:off x="817099" y="4528127"/>
            <a:ext cx="1296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0" name="Oval 173"/>
          <p:cNvSpPr>
            <a:spLocks noChangeArrowheads="1"/>
          </p:cNvSpPr>
          <p:nvPr/>
        </p:nvSpPr>
        <p:spPr bwMode="auto">
          <a:xfrm>
            <a:off x="961562" y="4240790"/>
            <a:ext cx="863600" cy="576262"/>
          </a:xfrm>
          <a:prstGeom prst="ellipse">
            <a:avLst/>
          </a:prstGeom>
          <a:gradFill rotWithShape="1">
            <a:gsLst>
              <a:gs pos="0">
                <a:srgbClr val="333399"/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2" name="Oval 5"/>
          <p:cNvSpPr>
            <a:spLocks noChangeArrowheads="1"/>
          </p:cNvSpPr>
          <p:nvPr/>
        </p:nvSpPr>
        <p:spPr bwMode="auto">
          <a:xfrm>
            <a:off x="1191189" y="2322272"/>
            <a:ext cx="1223962" cy="1152525"/>
          </a:xfrm>
          <a:prstGeom prst="ellipse">
            <a:avLst/>
          </a:prstGeom>
          <a:gradFill rotWithShape="1">
            <a:gsLst>
              <a:gs pos="0">
                <a:srgbClr val="BBE0E3">
                  <a:gamma/>
                  <a:tint val="92941"/>
                  <a:invGamma/>
                </a:srgbClr>
              </a:gs>
              <a:gs pos="100000">
                <a:srgbClr val="BBE0E3"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22225" algn="ctr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3" name="Oval 6"/>
          <p:cNvSpPr>
            <a:spLocks noChangeArrowheads="1"/>
          </p:cNvSpPr>
          <p:nvPr/>
        </p:nvSpPr>
        <p:spPr bwMode="auto">
          <a:xfrm>
            <a:off x="470464" y="2322272"/>
            <a:ext cx="1223962" cy="1152525"/>
          </a:xfrm>
          <a:prstGeom prst="ellipse">
            <a:avLst/>
          </a:prstGeom>
          <a:gradFill rotWithShape="1">
            <a:gsLst>
              <a:gs pos="0">
                <a:srgbClr val="BBE0E3">
                  <a:gamma/>
                  <a:tint val="92941"/>
                  <a:invGamma/>
                </a:srgbClr>
              </a:gs>
              <a:gs pos="100000">
                <a:srgbClr val="BBE0E3"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22225" algn="ctr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 flipV="1">
            <a:off x="1767451" y="2393710"/>
            <a:ext cx="433388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Oval 18"/>
          <p:cNvSpPr>
            <a:spLocks noChangeArrowheads="1"/>
          </p:cNvSpPr>
          <p:nvPr/>
        </p:nvSpPr>
        <p:spPr bwMode="auto">
          <a:xfrm>
            <a:off x="1191189" y="2395297"/>
            <a:ext cx="503237" cy="10080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98039"/>
                  <a:invGamma/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" name="Line 20"/>
          <p:cNvSpPr>
            <a:spLocks noChangeShapeType="1"/>
          </p:cNvSpPr>
          <p:nvPr/>
        </p:nvSpPr>
        <p:spPr bwMode="auto">
          <a:xfrm>
            <a:off x="1767451" y="3257310"/>
            <a:ext cx="433388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7" name="Line 21"/>
          <p:cNvSpPr>
            <a:spLocks noChangeShapeType="1"/>
          </p:cNvSpPr>
          <p:nvPr/>
        </p:nvSpPr>
        <p:spPr bwMode="auto">
          <a:xfrm flipH="1" flipV="1">
            <a:off x="759389" y="2465147"/>
            <a:ext cx="358775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8" name="Line 22"/>
          <p:cNvSpPr>
            <a:spLocks noChangeShapeType="1"/>
          </p:cNvSpPr>
          <p:nvPr/>
        </p:nvSpPr>
        <p:spPr bwMode="auto">
          <a:xfrm flipH="1">
            <a:off x="759389" y="3257310"/>
            <a:ext cx="433387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" name="Line 46"/>
          <p:cNvSpPr>
            <a:spLocks noChangeShapeType="1"/>
          </p:cNvSpPr>
          <p:nvPr/>
        </p:nvSpPr>
        <p:spPr bwMode="auto">
          <a:xfrm>
            <a:off x="254564" y="2898535"/>
            <a:ext cx="2447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834467" y="1404705"/>
            <a:ext cx="5011574" cy="5163990"/>
            <a:chOff x="2086221" y="809898"/>
            <a:chExt cx="5011574" cy="5163990"/>
          </a:xfrm>
        </p:grpSpPr>
        <p:sp>
          <p:nvSpPr>
            <p:cNvPr id="4" name="角丸四角形 3"/>
            <p:cNvSpPr/>
            <p:nvPr/>
          </p:nvSpPr>
          <p:spPr>
            <a:xfrm>
              <a:off x="4986462" y="3772930"/>
              <a:ext cx="613830" cy="719085"/>
            </a:xfrm>
            <a:prstGeom prst="roundRect">
              <a:avLst/>
            </a:prstGeom>
            <a:noFill/>
            <a:ln w="19050" cap="flat" cmpd="sng" algn="ctr">
              <a:solidFill>
                <a:srgbClr val="F07F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H="1" flipV="1">
              <a:off x="2629989" y="809898"/>
              <a:ext cx="0" cy="494646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cxnSp>
          <p:nvCxnSpPr>
            <p:cNvPr id="6" name="直線矢印コネクタ 5"/>
            <p:cNvCxnSpPr/>
            <p:nvPr/>
          </p:nvCxnSpPr>
          <p:spPr>
            <a:xfrm>
              <a:off x="2381795" y="5390602"/>
              <a:ext cx="4716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sp>
          <p:nvSpPr>
            <p:cNvPr id="8" name="テキスト ボックス 7"/>
            <p:cNvSpPr txBox="1"/>
            <p:nvPr/>
          </p:nvSpPr>
          <p:spPr>
            <a:xfrm>
              <a:off x="4473272" y="5327557"/>
              <a:ext cx="2560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Calibri" panose="020F0502020204030204"/>
                  <a:ea typeface="游ゴシック" panose="020B0400000000000000" pitchFamily="50" charset="-128"/>
                </a:rPr>
                <a:t>collision rate</a:t>
              </a:r>
              <a:endParaRPr lang="ja-JP" altLang="en-US" sz="3600" dirty="0"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 rot="5400000">
              <a:off x="3732779" y="1091447"/>
              <a:ext cx="584883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LHC</a:t>
              </a:r>
            </a:p>
          </p:txBody>
        </p:sp>
        <p:sp>
          <p:nvSpPr>
            <p:cNvPr id="10" name="角丸四角形 9"/>
            <p:cNvSpPr/>
            <p:nvPr/>
          </p:nvSpPr>
          <p:spPr>
            <a:xfrm rot="5400000">
              <a:off x="3364928" y="2891344"/>
              <a:ext cx="1425087" cy="634535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RHIC-BES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 rot="5400000">
              <a:off x="2674556" y="3290828"/>
              <a:ext cx="1231124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 rot="5400000">
              <a:off x="2884139" y="4384332"/>
              <a:ext cx="811956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AGS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角丸四角形 12"/>
            <p:cNvSpPr/>
            <p:nvPr/>
          </p:nvSpPr>
          <p:spPr>
            <a:xfrm rot="5400000">
              <a:off x="4005807" y="3646720"/>
              <a:ext cx="1056054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NICA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 rot="5400000">
              <a:off x="4850538" y="4258854"/>
              <a:ext cx="897921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FAIR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 rot="5400000">
              <a:off x="3772594" y="1814338"/>
              <a:ext cx="714254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</a:t>
              </a:r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53867" y="1265617"/>
              <a:ext cx="1102574" cy="437865"/>
            </a:xfrm>
            <a:prstGeom prst="rect">
              <a:avLst/>
            </a:prstGeom>
          </p:spPr>
        </p:pic>
        <p:sp>
          <p:nvSpPr>
            <p:cNvPr id="15" name="角丸四角形 14"/>
            <p:cNvSpPr/>
            <p:nvPr/>
          </p:nvSpPr>
          <p:spPr>
            <a:xfrm rot="5400000">
              <a:off x="5312324" y="4125548"/>
              <a:ext cx="1103931" cy="695142"/>
            </a:xfrm>
            <a:prstGeom prst="roundRect">
              <a:avLst/>
            </a:prstGeom>
            <a:gradFill rotWithShape="1">
              <a:gsLst>
                <a:gs pos="0">
                  <a:srgbClr val="9F2936">
                    <a:satMod val="103000"/>
                    <a:lumMod val="102000"/>
                    <a:tint val="94000"/>
                  </a:srgbClr>
                </a:gs>
                <a:gs pos="50000">
                  <a:srgbClr val="9F2936">
                    <a:satMod val="110000"/>
                    <a:lumMod val="100000"/>
                    <a:shade val="100000"/>
                  </a:srgbClr>
                </a:gs>
                <a:gs pos="100000">
                  <a:srgbClr val="9F293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 extrusionH="63500"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J-PARC</a:t>
              </a:r>
              <a:endParaRPr kumimoji="0" lang="ja-JP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340254" y="-1515296"/>
            <a:ext cx="5011574" cy="5163990"/>
            <a:chOff x="2086221" y="809898"/>
            <a:chExt cx="5011574" cy="5163990"/>
          </a:xfrm>
          <a:scene3d>
            <a:camera prst="perspectiveRelaxedModerately" fov="3600000">
              <a:rot lat="20436899" lon="18544752" rev="4554862"/>
            </a:camera>
            <a:lightRig rig="threePt" dir="t"/>
          </a:scene3d>
        </p:grpSpPr>
        <p:sp>
          <p:nvSpPr>
            <p:cNvPr id="20" name="角丸四角形 19"/>
            <p:cNvSpPr/>
            <p:nvPr/>
          </p:nvSpPr>
          <p:spPr>
            <a:xfrm>
              <a:off x="4986462" y="3772930"/>
              <a:ext cx="613830" cy="719085"/>
            </a:xfrm>
            <a:prstGeom prst="roundRect">
              <a:avLst/>
            </a:prstGeom>
            <a:noFill/>
            <a:ln w="19050" cap="flat" cmpd="sng" algn="ctr">
              <a:solidFill>
                <a:srgbClr val="F07F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H="1" flipV="1">
              <a:off x="2629989" y="809898"/>
              <a:ext cx="0" cy="494646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cxnSp>
          <p:nvCxnSpPr>
            <p:cNvPr id="22" name="直線矢印コネクタ 21"/>
            <p:cNvCxnSpPr/>
            <p:nvPr/>
          </p:nvCxnSpPr>
          <p:spPr>
            <a:xfrm>
              <a:off x="2381795" y="5390602"/>
              <a:ext cx="4716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sp>
          <p:nvSpPr>
            <p:cNvPr id="23" name="テキスト ボックス 22"/>
            <p:cNvSpPr txBox="1"/>
            <p:nvPr/>
          </p:nvSpPr>
          <p:spPr>
            <a:xfrm>
              <a:off x="4473272" y="5327557"/>
              <a:ext cx="2560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Calibri" panose="020F0502020204030204"/>
                  <a:ea typeface="游ゴシック" panose="020B0400000000000000" pitchFamily="50" charset="-128"/>
                </a:rPr>
                <a:t>collision rate</a:t>
              </a:r>
              <a:endParaRPr lang="ja-JP" altLang="en-US" sz="3600" dirty="0"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 rot="5400000">
              <a:off x="3732779" y="1091447"/>
              <a:ext cx="584883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LHC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 rot="5400000">
              <a:off x="3364928" y="2891344"/>
              <a:ext cx="1425087" cy="634535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RHIC-BES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 rot="5400000">
              <a:off x="2674556" y="3290828"/>
              <a:ext cx="1231124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 rot="5400000">
              <a:off x="2884139" y="4384332"/>
              <a:ext cx="811956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AGS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 rot="5400000">
              <a:off x="4005807" y="3646720"/>
              <a:ext cx="1056054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NICA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 rot="5400000">
              <a:off x="4850538" y="4258854"/>
              <a:ext cx="897921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FAIR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 rot="5400000">
              <a:off x="3772594" y="1814338"/>
              <a:ext cx="714254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</a:t>
              </a:r>
            </a:p>
          </p:txBody>
        </p:sp>
        <p:pic>
          <p:nvPicPr>
  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25055" y="1294429"/>
              <a:ext cx="1198156" cy="475823"/>
            </a:xfrm>
            <a:prstGeom prst="rect">
              <a:avLst/>
            </a:prstGeom>
          </p:spPr>
        </p:pic>
        <p:sp>
          <p:nvSpPr>
            <p:cNvPr id="32" name="角丸四角形 31"/>
            <p:cNvSpPr/>
            <p:nvPr/>
          </p:nvSpPr>
          <p:spPr>
            <a:xfrm rot="5400000">
              <a:off x="5312324" y="4125548"/>
              <a:ext cx="1103931" cy="695142"/>
            </a:xfrm>
            <a:prstGeom prst="roundRect">
              <a:avLst/>
            </a:prstGeom>
            <a:gradFill rotWithShape="1">
              <a:gsLst>
                <a:gs pos="0">
                  <a:srgbClr val="9F2936">
                    <a:satMod val="103000"/>
                    <a:lumMod val="102000"/>
                    <a:tint val="94000"/>
                  </a:srgbClr>
                </a:gs>
                <a:gs pos="50000">
                  <a:srgbClr val="9F2936">
                    <a:satMod val="110000"/>
                    <a:lumMod val="100000"/>
                    <a:shade val="100000"/>
                  </a:srgbClr>
                </a:gs>
                <a:gs pos="100000">
                  <a:srgbClr val="9F293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 extrusionH="63500"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J-PARC</a:t>
              </a:r>
              <a:endParaRPr kumimoji="0" lang="ja-JP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相対論的</a:t>
            </a:r>
            <a:r>
              <a:rPr kumimoji="1" lang="ja-JP" altLang="en-US" dirty="0" smtClean="0"/>
              <a:t>重イオン衝突実験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349132" y="1739641"/>
            <a:ext cx="3823855" cy="2449487"/>
          </a:xfrm>
          <a:prstGeom prst="roundRect">
            <a:avLst/>
          </a:prstGeom>
          <a:solidFill>
            <a:srgbClr val="808DA9">
              <a:lumMod val="40000"/>
              <a:lumOff val="60000"/>
            </a:srgbClr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6951" y="1956750"/>
            <a:ext cx="25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rgbClr val="424E5B">
                    <a:lumMod val="5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陽子・陽子衝突</a:t>
            </a:r>
            <a:endParaRPr lang="ja-JP" altLang="en-US" sz="2800" b="1" dirty="0">
              <a:solidFill>
                <a:srgbClr val="424E5B">
                  <a:lumMod val="50000"/>
                </a:srgbClr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873224" y="3249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AD0101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3403064" y="3249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AD0101"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1130531" y="3321791"/>
            <a:ext cx="809267" cy="0"/>
          </a:xfrm>
          <a:prstGeom prst="straightConnector1">
            <a:avLst/>
          </a:prstGeom>
          <a:noFill/>
          <a:ln w="9525" cap="flat" cmpd="sng" algn="ctr">
            <a:solidFill>
              <a:srgbClr val="AD0101"/>
            </a:solidFill>
            <a:prstDash val="solid"/>
            <a:tailEnd type="stealth" w="lg" len="lg"/>
          </a:ln>
          <a:effectLst/>
        </p:spPr>
      </p:cxnSp>
      <p:cxnSp>
        <p:nvCxnSpPr>
          <p:cNvPr id="9" name="直線矢印コネクタ 8"/>
          <p:cNvCxnSpPr/>
          <p:nvPr/>
        </p:nvCxnSpPr>
        <p:spPr>
          <a:xfrm flipH="1">
            <a:off x="2438400" y="3321791"/>
            <a:ext cx="809267" cy="0"/>
          </a:xfrm>
          <a:prstGeom prst="straightConnector1">
            <a:avLst/>
          </a:prstGeom>
          <a:noFill/>
          <a:ln w="9525" cap="flat" cmpd="sng" algn="ctr">
            <a:solidFill>
              <a:srgbClr val="AD0101"/>
            </a:solidFill>
            <a:prstDash val="solid"/>
            <a:tailEnd type="stealth" w="lg" len="lg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433417" y="3393791"/>
            <a:ext cx="1023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rPr>
              <a:t>proton</a:t>
            </a:r>
            <a:endParaRPr lang="ja-JP" altLang="en-US" sz="2400" dirty="0">
              <a:solidFill>
                <a:srgbClr val="FF5050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63257" y="3399158"/>
            <a:ext cx="1023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rPr>
              <a:t>proton</a:t>
            </a:r>
            <a:endParaRPr lang="ja-JP" altLang="en-US" sz="2400" dirty="0">
              <a:solidFill>
                <a:srgbClr val="FF5050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907472" y="1739641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09727" y="1982515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重イオン衝突</a:t>
            </a:r>
            <a:endParaRPr lang="ja-JP" altLang="en-US" sz="2800" b="1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7848492" y="327588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37392" y="341988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090098" y="35483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7992492" y="327588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57592" y="342828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04441" y="35495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219611" y="33899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8044668" y="34268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8063718" y="36540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7857571" y="31486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123500" y="34471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8002093" y="310525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9601" y="31877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8147850" y="32810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228826" y="34805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804447" y="32960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29342" y="353051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031299" y="38036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7962443" y="317728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838376" y="36304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7975143" y="35004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7896934" y="35573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7900796" y="32700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7888642" y="30800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7790673" y="35028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29321" y="33112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921908" y="376025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7826961" y="31945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0080" y="30027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025982" y="368680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8135718" y="37372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8049381" y="30745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8159342" y="30890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174413" y="36525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792515" y="3414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211719" y="3196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7872920" y="36846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57967" y="33026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右矢印 51"/>
          <p:cNvSpPr/>
          <p:nvPr/>
        </p:nvSpPr>
        <p:spPr>
          <a:xfrm>
            <a:off x="6057567" y="2872446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右矢印 52"/>
          <p:cNvSpPr/>
          <p:nvPr/>
        </p:nvSpPr>
        <p:spPr>
          <a:xfrm flipH="1">
            <a:off x="6999787" y="3147233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7866809" y="34785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7979592" y="36000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7867914" y="33880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7989212" y="37099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8127248" y="33511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7981091" y="33403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8164059" y="332857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7966672" y="31045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8079471" y="301318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8002108" y="32497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444703" y="30278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33603" y="31718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686309" y="33002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588703" y="302785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53803" y="318025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00652" y="33015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815822" y="31419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640879" y="31788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659929" y="34060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453782" y="29006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719711" y="319909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98304" y="285722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5812" y="29396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744061" y="3033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825037" y="32325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400658" y="304799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25553" y="328248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627510" y="35556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558654" y="292925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434587" y="33823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571354" y="325244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493145" y="33093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497007" y="30220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484853" y="28320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386884" y="325486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25532" y="30632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518119" y="35122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423172" y="29464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6291" y="27547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622193" y="34387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731929" y="34892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45592" y="282655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755553" y="28410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770624" y="34044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388726" y="3166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807930" y="29479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469131" y="34366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54178" y="30546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463020" y="32305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575803" y="33520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 noChangeAspect="1"/>
          </p:cNvSpPr>
          <p:nvPr/>
        </p:nvSpPr>
        <p:spPr>
          <a:xfrm>
            <a:off x="5464125" y="31400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 noChangeAspect="1"/>
          </p:cNvSpPr>
          <p:nvPr/>
        </p:nvSpPr>
        <p:spPr>
          <a:xfrm>
            <a:off x="5585423" y="34619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 noChangeAspect="1"/>
          </p:cNvSpPr>
          <p:nvPr/>
        </p:nvSpPr>
        <p:spPr>
          <a:xfrm>
            <a:off x="5723459" y="310316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06"/>
          <p:cNvSpPr>
            <a:spLocks noChangeAspect="1"/>
          </p:cNvSpPr>
          <p:nvPr/>
        </p:nvSpPr>
        <p:spPr>
          <a:xfrm>
            <a:off x="5577302" y="30923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07"/>
          <p:cNvSpPr>
            <a:spLocks noChangeAspect="1"/>
          </p:cNvSpPr>
          <p:nvPr/>
        </p:nvSpPr>
        <p:spPr>
          <a:xfrm>
            <a:off x="5760270" y="30805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5562883" y="28564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675682" y="276515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598319" y="30017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556951" y="4560443"/>
            <a:ext cx="34307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素過程の重ね合わせ</a:t>
            </a:r>
            <a:endParaRPr kumimoji="1" lang="en-US" altLang="ja-JP" sz="2800" b="1" dirty="0" smtClean="0"/>
          </a:p>
          <a:p>
            <a:r>
              <a:rPr lang="ja-JP" altLang="en-US" sz="2800" dirty="0" smtClean="0"/>
              <a:t>粒子探索</a:t>
            </a:r>
            <a:endParaRPr lang="en-US" altLang="ja-JP" sz="2800" dirty="0" smtClean="0"/>
          </a:p>
          <a:p>
            <a:r>
              <a:rPr kumimoji="1" lang="ja-JP" altLang="en-US" sz="2800" dirty="0"/>
              <a:t>粒子</a:t>
            </a:r>
            <a:r>
              <a:rPr kumimoji="1" lang="ja-JP" altLang="en-US" sz="2800" dirty="0" smtClean="0"/>
              <a:t>の性質の測定</a:t>
            </a:r>
            <a:endParaRPr kumimoji="1" lang="ja-JP" altLang="en-US" sz="2800" dirty="0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787269" y="4560443"/>
            <a:ext cx="3775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800" b="1" dirty="0" smtClean="0"/>
              <a:t>熱力学系の生成</a:t>
            </a:r>
            <a:endParaRPr lang="en-US" altLang="ja-JP" sz="2800" b="1" dirty="0" smtClean="0"/>
          </a:p>
          <a:p>
            <a:pPr algn="r"/>
            <a:r>
              <a:rPr kumimoji="1" lang="ja-JP" altLang="en-US" sz="2800" dirty="0" smtClean="0"/>
              <a:t>高温物質の</a:t>
            </a:r>
            <a:r>
              <a:rPr lang="ja-JP" altLang="en-US" sz="2800" dirty="0" smtClean="0"/>
              <a:t>物性研究</a:t>
            </a:r>
            <a:endParaRPr lang="en-US" altLang="ja-JP" sz="2800" dirty="0" smtClean="0"/>
          </a:p>
          <a:p>
            <a:pPr algn="r"/>
            <a:r>
              <a:rPr kumimoji="1" lang="ja-JP" altLang="en-US" sz="2800" dirty="0" smtClean="0"/>
              <a:t>多粒子が関与する問題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764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88977" y="4412256"/>
            <a:ext cx="2933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重イオン衝突実験</a:t>
            </a:r>
            <a:endParaRPr lang="ja-JP" altLang="en-US" sz="2800" b="1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3757511" y="2928612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~2010</a:t>
            </a:r>
          </a:p>
          <a:p>
            <a:r>
              <a:rPr kumimoji="1" lang="ja-JP" altLang="en-US" sz="2400" dirty="0" smtClean="0"/>
              <a:t>相対論的重イオン衝突実験の歴史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＝高エネルギー化の試み</a:t>
            </a:r>
            <a:endParaRPr kumimoji="1" lang="ja-JP" altLang="en-US" sz="2400" dirty="0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550297" y="4337409"/>
            <a:ext cx="23487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2010~</a:t>
            </a:r>
          </a:p>
          <a:p>
            <a:r>
              <a:rPr lang="ja-JP" altLang="en-US" sz="2800" b="1" dirty="0" smtClean="0"/>
              <a:t>低エネルギー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領域の探索へ</a:t>
            </a:r>
            <a:endParaRPr kumimoji="1" lang="ja-JP" altLang="en-US" sz="2800" b="1" dirty="0"/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alpha val="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116939" y="1716625"/>
            <a:ext cx="4894289" cy="1260972"/>
            <a:chOff x="4116939" y="1716625"/>
            <a:chExt cx="489428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116939" y="2146600"/>
              <a:ext cx="48942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rgbClr val="FFFF00"/>
                  </a:solidFill>
                </a:rPr>
                <a:t>クォークグルオンプラズマの生成</a:t>
              </a:r>
              <a:endParaRPr lang="en-US" altLang="ja-JP" sz="2400" dirty="0" smtClean="0">
                <a:solidFill>
                  <a:srgbClr val="FFFF00"/>
                </a:solidFill>
              </a:endParaRPr>
            </a:p>
            <a:p>
              <a:pPr algn="ctr"/>
              <a:r>
                <a:rPr kumimoji="1" lang="ja-JP" altLang="en-US" sz="2400" dirty="0" smtClean="0">
                  <a:solidFill>
                    <a:srgbClr val="FFFF00"/>
                  </a:solidFill>
                </a:rPr>
                <a:t>強く相互作用した</a:t>
              </a:r>
              <a:r>
                <a:rPr kumimoji="1" lang="en-US" altLang="ja-JP" sz="2400" dirty="0" smtClean="0">
                  <a:solidFill>
                    <a:srgbClr val="FFFF00"/>
                  </a:solidFill>
                </a:rPr>
                <a:t>QGP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RHIC-BES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FAIR</a:t>
              </a:r>
            </a:p>
            <a:p>
              <a:pPr algn="ctr"/>
              <a:r>
                <a:rPr lang="en-US" altLang="ja-JP" dirty="0" smtClean="0"/>
                <a:t>2022-?</a:t>
              </a:r>
              <a:endParaRPr kumimoji="1" lang="ja-JP" altLang="en-US" dirty="0"/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NICA</a:t>
              </a:r>
            </a:p>
            <a:p>
              <a:pPr algn="ctr"/>
              <a:r>
                <a:rPr lang="en-US" altLang="ja-JP" dirty="0" smtClean="0"/>
                <a:t>2025-?</a:t>
              </a:r>
              <a:endParaRPr kumimoji="1" lang="ja-JP" altLang="en-US" dirty="0"/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600" dirty="0" smtClean="0">
                  <a:solidFill>
                    <a:srgbClr val="FFFF00"/>
                  </a:solidFill>
                </a:rPr>
                <a:t>J-PARC-HI</a:t>
              </a:r>
            </a:p>
            <a:p>
              <a:pPr algn="ctr"/>
              <a:r>
                <a:rPr kumimoji="1" lang="en-US" altLang="ja-JP" sz="2000" dirty="0" smtClean="0">
                  <a:solidFill>
                    <a:srgbClr val="FFFF00"/>
                  </a:solidFill>
                </a:rPr>
                <a:t>2025~?</a:t>
              </a:r>
            </a:p>
            <a:p>
              <a:pPr algn="ctr"/>
              <a:r>
                <a:rPr lang="en-US" altLang="ja-JP" sz="2000" dirty="0" smtClean="0">
                  <a:solidFill>
                    <a:srgbClr val="FFFF00"/>
                  </a:solidFill>
                </a:rPr>
                <a:t>2-6.2 GeV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6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何故いま、低エネルギー？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5280" y="2294533"/>
            <a:ext cx="743344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dirty="0" smtClean="0"/>
              <a:t>答</a:t>
            </a:r>
            <a:endParaRPr lang="en-US" altLang="ja-JP" sz="4400" dirty="0" smtClean="0"/>
          </a:p>
          <a:p>
            <a:pPr algn="ctr"/>
            <a:r>
              <a:rPr kumimoji="1" lang="en-US" altLang="ja-JP" sz="3200" dirty="0" smtClean="0"/>
              <a:t>J-PARC-HI</a:t>
            </a:r>
            <a:r>
              <a:rPr kumimoji="1" lang="ja-JP" altLang="en-US" sz="3200" dirty="0" smtClean="0"/>
              <a:t> ＝ 高バリオン密度への最前線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99108" y="3888259"/>
            <a:ext cx="334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※</a:t>
            </a:r>
            <a:r>
              <a:rPr kumimoji="1" lang="ja-JP" altLang="en-US" sz="2400" dirty="0" smtClean="0"/>
              <a:t>高</a:t>
            </a:r>
            <a:r>
              <a:rPr kumimoji="1" lang="en-US" altLang="ja-JP" sz="2400" dirty="0" smtClean="0"/>
              <a:t>E</a:t>
            </a:r>
            <a:r>
              <a:rPr lang="ja-JP" altLang="en-US" sz="2400" dirty="0" smtClean="0"/>
              <a:t> </a:t>
            </a:r>
            <a:r>
              <a:rPr kumimoji="1" lang="ja-JP" altLang="en-US" sz="3600" dirty="0" smtClean="0"/>
              <a:t>≠</a:t>
            </a:r>
            <a:r>
              <a:rPr kumimoji="1" lang="ja-JP" altLang="en-US" sz="2400" dirty="0" smtClean="0"/>
              <a:t> 低</a:t>
            </a:r>
            <a:r>
              <a:rPr kumimoji="1" lang="en-US" altLang="ja-JP" sz="2400" dirty="0" smtClean="0"/>
              <a:t>E</a:t>
            </a:r>
            <a:r>
              <a:rPr kumimoji="1" lang="ja-JP" altLang="en-US" sz="2400" dirty="0" smtClean="0"/>
              <a:t>の上位互換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165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何故いま、低エネルギー？</a:t>
            </a:r>
            <a:endParaRPr kumimoji="1" lang="ja-JP" altLang="en-US" dirty="0"/>
          </a:p>
        </p:txBody>
      </p:sp>
      <p:sp>
        <p:nvSpPr>
          <p:cNvPr id="107" name="右矢印 106"/>
          <p:cNvSpPr/>
          <p:nvPr/>
        </p:nvSpPr>
        <p:spPr>
          <a:xfrm>
            <a:off x="3736066" y="1805402"/>
            <a:ext cx="690282" cy="53479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右矢印 107"/>
          <p:cNvSpPr/>
          <p:nvPr/>
        </p:nvSpPr>
        <p:spPr>
          <a:xfrm flipH="1">
            <a:off x="4400566" y="2109778"/>
            <a:ext cx="661961" cy="53479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0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何故いま、低エネルギー？</a:t>
            </a:r>
            <a:endParaRPr kumimoji="1" lang="ja-JP" altLang="en-US" dirty="0"/>
          </a:p>
        </p:txBody>
      </p:sp>
      <p:sp>
        <p:nvSpPr>
          <p:cNvPr id="107" name="右矢印 106"/>
          <p:cNvSpPr/>
          <p:nvPr/>
        </p:nvSpPr>
        <p:spPr>
          <a:xfrm>
            <a:off x="3736066" y="1805402"/>
            <a:ext cx="690282" cy="53479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右矢印 107"/>
          <p:cNvSpPr/>
          <p:nvPr/>
        </p:nvSpPr>
        <p:spPr>
          <a:xfrm flipH="1">
            <a:off x="4400566" y="2109778"/>
            <a:ext cx="661961" cy="53479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95387" y="1951607"/>
            <a:ext cx="3171936" cy="4670720"/>
            <a:chOff x="795387" y="1951607"/>
            <a:chExt cx="3171936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057834" y="3415554"/>
              <a:ext cx="2646878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高エネルギー衝突</a:t>
              </a:r>
              <a:endParaRPr kumimoji="1" lang="ja-JP" altLang="en-US" sz="24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882470" y="5605155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/>
                <a:t>核子は突き抜ける</a:t>
              </a:r>
              <a:endParaRPr kumimoji="1" lang="ja-JP" altLang="en-US" sz="28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933765" y="6160662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/>
                <a:t>正味バリオン数：小</a:t>
              </a:r>
              <a:endParaRPr lang="en-US" altLang="ja-JP" sz="2400" dirty="0" smtClean="0"/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019744" y="1968514"/>
            <a:ext cx="2954655" cy="4653814"/>
            <a:chOff x="5019744" y="1968514"/>
            <a:chExt cx="2954655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019744" y="1968514"/>
              <a:ext cx="2954655" cy="4653814"/>
              <a:chOff x="5019744" y="1968514"/>
              <a:chExt cx="2954655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235387" y="3415554"/>
                <a:ext cx="2646878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 smtClean="0"/>
                  <a:t>低エネルギー衝突</a:t>
                </a:r>
                <a:endParaRPr kumimoji="1" lang="ja-JP" altLang="en-US" sz="2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386111" y="5600495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800" dirty="0" smtClean="0"/>
                  <a:t>核子が止まる</a:t>
                </a:r>
                <a:endParaRPr kumimoji="1" lang="ja-JP" altLang="en-US" sz="2800" dirty="0"/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019744" y="6160663"/>
                <a:ext cx="29546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00" dirty="0" smtClean="0"/>
                  <a:t>正味バリオン数：大</a:t>
                </a:r>
                <a:endParaRPr lang="en-US" altLang="ja-JP" sz="2400" dirty="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2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7CAFCAED-70A9-4C95-BD31-114F8F4753F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2238</TotalTime>
  <Words>1207</Words>
  <Application>Microsoft Office PowerPoint</Application>
  <PresentationFormat>画面に合わせる (4:3)</PresentationFormat>
  <Paragraphs>332</Paragraphs>
  <Slides>41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4" baseType="lpstr">
      <vt:lpstr>HGｺﾞｼｯｸM</vt:lpstr>
      <vt:lpstr>ＭＳ Ｐゴシック</vt:lpstr>
      <vt:lpstr>游ゴシック</vt:lpstr>
      <vt:lpstr>游ゴシック Light</vt:lpstr>
      <vt:lpstr>Arial</vt:lpstr>
      <vt:lpstr>Calibri</vt:lpstr>
      <vt:lpstr>Calibri Light</vt:lpstr>
      <vt:lpstr>Corbel</vt:lpstr>
      <vt:lpstr>Gill Sans MT</vt:lpstr>
      <vt:lpstr>Symbol</vt:lpstr>
      <vt:lpstr>Times New Roman</vt:lpstr>
      <vt:lpstr>Wingdings</vt:lpstr>
      <vt:lpstr>奥行</vt:lpstr>
      <vt:lpstr>趣旨説明： 重イオン衝突実験と 高温高密度QCD</vt:lpstr>
      <vt:lpstr>PowerPoint プレゼンテーション</vt:lpstr>
      <vt:lpstr>J-PARC Japan Proton Accelerator Research Complex</vt:lpstr>
      <vt:lpstr>PowerPoint プレゼンテーション</vt:lpstr>
      <vt:lpstr>相対論的重イオン衝突実験</vt:lpstr>
      <vt:lpstr>PowerPoint プレゼンテーション</vt:lpstr>
      <vt:lpstr>何故いま、低エネルギー？</vt:lpstr>
      <vt:lpstr>何故いま、低エネルギー？</vt:lpstr>
      <vt:lpstr>何故いま、低エネルギー？</vt:lpstr>
      <vt:lpstr>バリオン減速</vt:lpstr>
      <vt:lpstr>バリオン減速</vt:lpstr>
      <vt:lpstr>最高密度は？</vt:lpstr>
      <vt:lpstr>極微の中性子星衝突</vt:lpstr>
      <vt:lpstr>非自明な動的過程</vt:lpstr>
      <vt:lpstr>PowerPoint プレゼンテーション</vt:lpstr>
      <vt:lpstr>J-PARC-HIは、AGSの焼き直し？</vt:lpstr>
      <vt:lpstr>衝突率</vt:lpstr>
      <vt:lpstr>PowerPoint プレゼンテーション</vt:lpstr>
      <vt:lpstr>様々な観測量・解析手法</vt:lpstr>
      <vt:lpstr>観測量の階層性</vt:lpstr>
      <vt:lpstr>観測量の階層性</vt:lpstr>
      <vt:lpstr>PowerPoint プレゼンテーション</vt:lpstr>
      <vt:lpstr>物質による真空の破壊</vt:lpstr>
      <vt:lpstr>真空 ≠ 空っぽ</vt:lpstr>
      <vt:lpstr>真空 ≠ 空っぽ</vt:lpstr>
      <vt:lpstr>真空 ≠ 空っぽ</vt:lpstr>
      <vt:lpstr>真空の一次相転移を観測せよ</vt:lpstr>
      <vt:lpstr>真空の一次相転移を観測せよ</vt:lpstr>
      <vt:lpstr>高次相関量観測の時代へ</vt:lpstr>
      <vt:lpstr>レア粒子捕獲場</vt:lpstr>
      <vt:lpstr>J-PARC-HI ＝レア粒子生成工場</vt:lpstr>
      <vt:lpstr>生成・性質・相互作用</vt:lpstr>
      <vt:lpstr>生成・性質・相互作用</vt:lpstr>
      <vt:lpstr>理論的挑戦</vt:lpstr>
      <vt:lpstr>PowerPoint プレゼンテーション</vt:lpstr>
      <vt:lpstr>PowerPoint プレゼンテーション</vt:lpstr>
      <vt:lpstr>まとめ</vt:lpstr>
      <vt:lpstr>相対論的重イオン衝突</vt:lpstr>
      <vt:lpstr>フロー（物質の流れ）</vt:lpstr>
      <vt:lpstr>楕円フローv2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Masakiyo Kitazawa</cp:lastModifiedBy>
  <cp:revision>189</cp:revision>
  <dcterms:created xsi:type="dcterms:W3CDTF">2015-11-23T09:24:11Z</dcterms:created>
  <dcterms:modified xsi:type="dcterms:W3CDTF">2016-09-21T04:51:26Z</dcterms:modified>
</cp:coreProperties>
</file>