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60" r:id="rId3"/>
  </p:sldMasterIdLst>
  <p:notesMasterIdLst>
    <p:notesMasterId r:id="rId22"/>
  </p:notesMasterIdLst>
  <p:sldIdLst>
    <p:sldId id="715" r:id="rId4"/>
    <p:sldId id="806" r:id="rId5"/>
    <p:sldId id="813" r:id="rId6"/>
    <p:sldId id="784" r:id="rId7"/>
    <p:sldId id="814" r:id="rId8"/>
    <p:sldId id="815" r:id="rId9"/>
    <p:sldId id="787" r:id="rId10"/>
    <p:sldId id="792" r:id="rId11"/>
    <p:sldId id="816" r:id="rId12"/>
    <p:sldId id="819" r:id="rId13"/>
    <p:sldId id="817" r:id="rId14"/>
    <p:sldId id="818" r:id="rId15"/>
    <p:sldId id="820" r:id="rId16"/>
    <p:sldId id="797" r:id="rId17"/>
    <p:sldId id="798" r:id="rId18"/>
    <p:sldId id="799" r:id="rId19"/>
    <p:sldId id="803" r:id="rId20"/>
    <p:sldId id="775" r:id="rId2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A5D8"/>
    <a:srgbClr val="CCCC00"/>
    <a:srgbClr val="3333FF"/>
    <a:srgbClr val="003300"/>
    <a:srgbClr val="FF0000"/>
    <a:srgbClr val="66FF66"/>
    <a:srgbClr val="FF00FF"/>
    <a:srgbClr val="6600CC"/>
    <a:srgbClr val="CC000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10" autoAdjust="0"/>
    <p:restoredTop sz="96488" autoAdjust="0"/>
  </p:normalViewPr>
  <p:slideViewPr>
    <p:cSldViewPr>
      <p:cViewPr varScale="1">
        <p:scale>
          <a:sx n="93" d="100"/>
          <a:sy n="93" d="100"/>
        </p:scale>
        <p:origin x="859"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6C838E-31EC-40C1-8940-369804504364}" type="datetimeFigureOut">
              <a:rPr kumimoji="1" lang="ja-JP" altLang="en-US" smtClean="0"/>
              <a:t>2016/9/22</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030489-EC92-4AD8-80DC-FB4734E5B955}" type="slidenum">
              <a:rPr kumimoji="1" lang="ja-JP" altLang="en-US" smtClean="0"/>
              <a:t>‹#›</a:t>
            </a:fld>
            <a:endParaRPr kumimoji="1" lang="ja-JP" altLang="en-US"/>
          </a:p>
        </p:txBody>
      </p:sp>
    </p:spTree>
    <p:extLst>
      <p:ext uri="{BB962C8B-B14F-4D97-AF65-F5344CB8AC3E}">
        <p14:creationId xmlns:p14="http://schemas.microsoft.com/office/powerpoint/2010/main" val="286982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0030489-EC92-4AD8-80DC-FB4734E5B955}" type="slidenum">
              <a:rPr kumimoji="1" lang="ja-JP" altLang="en-US" smtClean="0"/>
              <a:t>1</a:t>
            </a:fld>
            <a:endParaRPr kumimoji="1" lang="ja-JP" altLang="en-US"/>
          </a:p>
        </p:txBody>
      </p:sp>
    </p:spTree>
    <p:extLst>
      <p:ext uri="{BB962C8B-B14F-4D97-AF65-F5344CB8AC3E}">
        <p14:creationId xmlns:p14="http://schemas.microsoft.com/office/powerpoint/2010/main" val="3710881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0030489-EC92-4AD8-80DC-FB4734E5B955}" type="slidenum">
              <a:rPr lang="ja-JP" altLang="en-US" smtClean="0">
                <a:solidFill>
                  <a:prstClr val="black"/>
                </a:solidFill>
              </a:rPr>
              <a:pPr/>
              <a:t>18</a:t>
            </a:fld>
            <a:endParaRPr lang="ja-JP" altLang="en-US">
              <a:solidFill>
                <a:prstClr val="black"/>
              </a:solidFill>
            </a:endParaRPr>
          </a:p>
        </p:txBody>
      </p:sp>
    </p:spTree>
    <p:extLst>
      <p:ext uri="{BB962C8B-B14F-4D97-AF65-F5344CB8AC3E}">
        <p14:creationId xmlns:p14="http://schemas.microsoft.com/office/powerpoint/2010/main" val="3947616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2016/9/22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2016/9/22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2016/9/22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8D9BA512-35E8-4945-BB66-7C75C7A9A5D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03736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5128327" cy="584775"/>
          </a:xfrm>
        </p:spPr>
        <p:txBody>
          <a:bodyPr>
            <a:spAutoFit/>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7064B2FA-F574-46F2-AF1C-A2680DFEBA3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17104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710F91CF-C1EE-40EB-B802-8F459F546B2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3593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DE81F9BD-0A74-446D-B320-346F566E189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75319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smtClean="0"/>
            </a:lvl1pPr>
          </a:lstStyle>
          <a:p>
            <a:pPr>
              <a:defRPr/>
            </a:pPr>
            <a:fld id="{F4B56DDD-71C9-46F5-BC45-019488E3936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66030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5128327" cy="584775"/>
          </a:xfrm>
          <a:effectLst>
            <a:outerShdw dist="81320" dir="7719588" algn="ctr" rotWithShape="0">
              <a:schemeClr val="tx2">
                <a:alpha val="50000"/>
              </a:schemeClr>
            </a:outerShdw>
          </a:effectLst>
        </p:spPr>
        <p:txBody>
          <a:bodyPr>
            <a:spAutoFit/>
          </a:bodyPr>
          <a:lstStyle>
            <a:lvl1pPr>
              <a:defRPr>
                <a:solidFill>
                  <a:schemeClr val="tx1"/>
                </a:solidFill>
              </a:defRPr>
            </a:lvl1pPr>
          </a:lstStyle>
          <a:p>
            <a:r>
              <a:rPr lang="ja-JP" altLang="en-US" dirty="0" smtClean="0"/>
              <a:t>マスター タイトルの書式設定</a:t>
            </a:r>
            <a:endParaRPr lang="ja-JP" altLang="en-US" dirty="0"/>
          </a:p>
        </p:txBody>
      </p:sp>
      <p:sp>
        <p:nvSpPr>
          <p:cNvPr id="3" name="日付プレースホルダー 2"/>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smtClean="0"/>
            </a:lvl1pPr>
          </a:lstStyle>
          <a:p>
            <a:pPr>
              <a:defRPr/>
            </a:pPr>
            <a:fld id="{A3BA56AD-AD03-42A2-9106-7954672CD08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0133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smtClean="0"/>
            </a:lvl1pPr>
          </a:lstStyle>
          <a:p>
            <a:pPr>
              <a:defRPr/>
            </a:pPr>
            <a:fld id="{828EF6A9-588B-4AEC-9349-908E5F15EC8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69428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4DF78D39-C9EA-4E9A-AA9B-9D7C874FC60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40816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2016/9/22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ECA2CFDE-7AE8-495B-A323-72A40F5E4E8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36800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E31147FB-E1B1-46AE-8150-718A0694FBE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99664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0500" y="112713"/>
            <a:ext cx="2146300" cy="60134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98425" y="112713"/>
            <a:ext cx="6289675" cy="60134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6D39412D-31DA-458A-9D7F-A98F41294AF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70251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2016/9/22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2016/9/22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2016/9/22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2016/9/22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2016/9/22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2016/9/22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2016/9/22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t>2016/9/22</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8425" y="112713"/>
            <a:ext cx="5027613" cy="579437"/>
          </a:xfrm>
          <a:prstGeom prst="rect">
            <a:avLst/>
          </a:prstGeom>
          <a:solidFill>
            <a:schemeClr val="bg1"/>
          </a:solidFill>
          <a:ln w="9525">
            <a:noFill/>
            <a:miter lim="800000"/>
            <a:headEnd/>
            <a:tailEnd/>
          </a:ln>
          <a:effectLst>
            <a:outerShdw dist="81320" dir="7719588" algn="ctr" rotWithShape="0">
              <a:schemeClr val="tx2">
                <a:alpha val="50000"/>
              </a:schemeClr>
            </a:outerShdw>
          </a:effectLst>
        </p:spPr>
        <p:txBody>
          <a:bodyPr vert="horz" wrap="none" lIns="91440" tIns="45720" rIns="91440" bIns="45720" numCol="1" anchor="ctr" anchorCtr="0" compatLnSpc="1">
            <a:prstTxWarp prst="textNoShape">
              <a:avLst/>
            </a:prstTxWarp>
            <a:spAutoFit/>
          </a:bodyPr>
          <a:lstStyle/>
          <a:p>
            <a:pPr lvl="0"/>
            <a:r>
              <a:rPr lang="en-US" altLang="ja-JP" smtClean="0"/>
              <a:t> </a:t>
            </a:r>
            <a:r>
              <a:rPr lang="ja-JP" altLang="en-US" smtClean="0"/>
              <a:t>マスタ タイトルの書式設定  </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mn-ea"/>
              </a:defRPr>
            </a:lvl1pPr>
          </a:lstStyle>
          <a:p>
            <a:pPr fontAlgn="base">
              <a:spcBef>
                <a:spcPct val="0"/>
              </a:spcBef>
              <a:spcAft>
                <a:spcPct val="0"/>
              </a:spcAft>
              <a:defRPr/>
            </a:pPr>
            <a:fld id="{CEE6713E-A067-4D1A-9ABF-A9979DBDEA26}"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8338909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fontAlgn="base">
        <a:spcBef>
          <a:spcPct val="0"/>
        </a:spcBef>
        <a:spcAft>
          <a:spcPct val="0"/>
        </a:spcAft>
        <a:defRPr kumimoji="1" sz="32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2pPr>
      <a:lvl3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3pPr>
      <a:lvl4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4pPr>
      <a:lvl5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5pPr>
      <a:lvl6pPr marL="4572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6pPr>
      <a:lvl7pPr marL="9144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7pPr>
      <a:lvl8pPr marL="13716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8pPr>
      <a:lvl9pPr marL="18288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13.xml"/><Relationship Id="rId5" Type="http://schemas.openxmlformats.org/officeDocument/2006/relationships/image" Target="../media/image28.emf"/><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3.emf"/><Relationship Id="rId7" Type="http://schemas.openxmlformats.org/officeDocument/2006/relationships/image" Target="../media/image37.png"/><Relationship Id="rId2" Type="http://schemas.openxmlformats.org/officeDocument/2006/relationships/image" Target="../media/image32.emf"/><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19.emf"/><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p:cNvSpPr>
            <a:spLocks noGrp="1"/>
          </p:cNvSpPr>
          <p:nvPr>
            <p:ph type="ctrTitle"/>
          </p:nvPr>
        </p:nvSpPr>
        <p:spPr>
          <a:xfrm>
            <a:off x="0" y="1052736"/>
            <a:ext cx="9144000" cy="1470025"/>
          </a:xfrm>
        </p:spPr>
        <p:txBody>
          <a:bodyPr>
            <a:noAutofit/>
          </a:bodyPr>
          <a:lstStyle/>
          <a:p>
            <a:r>
              <a:rPr lang="ja-JP" altLang="en-US" sz="5400" dirty="0" smtClean="0">
                <a:latin typeface="+mn-lt"/>
              </a:rPr>
              <a:t>高次キュムラントに対する</a:t>
            </a:r>
            <a:r>
              <a:rPr lang="en-US" altLang="ja-JP" sz="5400" dirty="0" smtClean="0">
                <a:latin typeface="+mn-lt"/>
              </a:rPr>
              <a:t/>
            </a:r>
            <a:br>
              <a:rPr lang="en-US" altLang="ja-JP" sz="5400" dirty="0" smtClean="0">
                <a:latin typeface="+mn-lt"/>
              </a:rPr>
            </a:br>
            <a:r>
              <a:rPr lang="ja-JP" altLang="en-US" sz="5400" dirty="0" smtClean="0">
                <a:latin typeface="+mn-lt"/>
              </a:rPr>
              <a:t>検出</a:t>
            </a:r>
            <a:r>
              <a:rPr lang="ja-JP" altLang="en-US" sz="5400" dirty="0" smtClean="0">
                <a:solidFill>
                  <a:srgbClr val="002060"/>
                </a:solidFill>
                <a:latin typeface="+mn-lt"/>
              </a:rPr>
              <a:t>効率</a:t>
            </a:r>
            <a:r>
              <a:rPr lang="ja-JP" altLang="en-US" sz="5400" dirty="0" smtClean="0">
                <a:latin typeface="+mn-lt"/>
              </a:rPr>
              <a:t>補正の</a:t>
            </a:r>
            <a:r>
              <a:rPr lang="ja-JP" altLang="en-US" sz="5400" dirty="0" smtClean="0">
                <a:solidFill>
                  <a:srgbClr val="002060"/>
                </a:solidFill>
                <a:latin typeface="+mn-lt"/>
              </a:rPr>
              <a:t>効率</a:t>
            </a:r>
            <a:r>
              <a:rPr lang="ja-JP" altLang="en-US" sz="5400" dirty="0" smtClean="0">
                <a:latin typeface="+mn-lt"/>
              </a:rPr>
              <a:t>化</a:t>
            </a:r>
            <a:endParaRPr kumimoji="1" lang="ja-JP" altLang="en-US" sz="5400" dirty="0">
              <a:latin typeface="+mn-lt"/>
            </a:endParaRPr>
          </a:p>
        </p:txBody>
      </p:sp>
      <p:sp>
        <p:nvSpPr>
          <p:cNvPr id="3" name="サブタイトル 2"/>
          <p:cNvSpPr>
            <a:spLocks noGrp="1"/>
          </p:cNvSpPr>
          <p:nvPr>
            <p:ph type="subTitle" idx="1"/>
          </p:nvPr>
        </p:nvSpPr>
        <p:spPr>
          <a:xfrm>
            <a:off x="3558190" y="3140968"/>
            <a:ext cx="2031325" cy="1237262"/>
          </a:xfrm>
        </p:spPr>
        <p:txBody>
          <a:bodyPr wrap="none">
            <a:spAutoFit/>
          </a:bodyPr>
          <a:lstStyle/>
          <a:p>
            <a:r>
              <a:rPr lang="ja-JP" altLang="en-US" sz="3600" dirty="0" smtClean="0">
                <a:solidFill>
                  <a:schemeClr val="tx1"/>
                </a:solidFill>
              </a:rPr>
              <a:t>北沢正清</a:t>
            </a:r>
            <a:endParaRPr lang="en-US" altLang="ja-JP" dirty="0">
              <a:solidFill>
                <a:schemeClr val="tx1"/>
              </a:solidFill>
            </a:endParaRPr>
          </a:p>
          <a:p>
            <a:r>
              <a:rPr lang="ja-JP" altLang="en-US" dirty="0" smtClean="0">
                <a:solidFill>
                  <a:schemeClr val="tx1"/>
                </a:solidFill>
              </a:rPr>
              <a:t>（阪大理）</a:t>
            </a:r>
            <a:endParaRPr lang="en-US" altLang="ja-JP" dirty="0" smtClean="0">
              <a:solidFill>
                <a:schemeClr val="tx1"/>
              </a:solidFill>
            </a:endParaRPr>
          </a:p>
        </p:txBody>
      </p:sp>
      <p:sp>
        <p:nvSpPr>
          <p:cNvPr id="2" name="テキスト ボックス 1"/>
          <p:cNvSpPr txBox="1"/>
          <p:nvPr/>
        </p:nvSpPr>
        <p:spPr>
          <a:xfrm>
            <a:off x="1473302" y="5949280"/>
            <a:ext cx="6218369" cy="769441"/>
          </a:xfrm>
          <a:prstGeom prst="rect">
            <a:avLst/>
          </a:prstGeom>
          <a:noFill/>
        </p:spPr>
        <p:txBody>
          <a:bodyPr wrap="none" rtlCol="0">
            <a:spAutoFit/>
          </a:bodyPr>
          <a:lstStyle/>
          <a:p>
            <a:pPr algn="ctr"/>
            <a:r>
              <a:rPr lang="ja-JP" altLang="en-US" sz="2000" dirty="0" smtClean="0"/>
              <a:t>日本物理学会</a:t>
            </a:r>
            <a:r>
              <a:rPr lang="en-US" altLang="ja-JP" sz="2000" dirty="0" smtClean="0"/>
              <a:t>2016</a:t>
            </a:r>
            <a:r>
              <a:rPr lang="ja-JP" altLang="en-US" sz="2000" dirty="0" smtClean="0"/>
              <a:t>年秋季大会</a:t>
            </a:r>
            <a:r>
              <a:rPr lang="en-US" altLang="ja-JP" sz="2000" dirty="0" smtClean="0"/>
              <a:t>, </a:t>
            </a:r>
            <a:r>
              <a:rPr lang="ja-JP" altLang="en-US" sz="2000" dirty="0" smtClean="0"/>
              <a:t>宮崎大学</a:t>
            </a:r>
            <a:r>
              <a:rPr lang="en-US" altLang="ja-JP" sz="2000" dirty="0" smtClean="0"/>
              <a:t>, 22/Sep./2016</a:t>
            </a:r>
          </a:p>
          <a:p>
            <a:pPr algn="ctr"/>
            <a:r>
              <a:rPr kumimoji="1" lang="en-US" altLang="ja-JP" sz="2400" dirty="0" smtClean="0"/>
              <a:t>22aSK9</a:t>
            </a:r>
            <a:endParaRPr kumimoji="1" lang="ja-JP" altLang="en-US" sz="2400" dirty="0"/>
          </a:p>
        </p:txBody>
      </p:sp>
      <p:sp>
        <p:nvSpPr>
          <p:cNvPr id="6" name="テキスト ボックス 5"/>
          <p:cNvSpPr txBox="1"/>
          <p:nvPr/>
        </p:nvSpPr>
        <p:spPr>
          <a:xfrm>
            <a:off x="456805" y="4548202"/>
            <a:ext cx="8251361" cy="954107"/>
          </a:xfrm>
          <a:prstGeom prst="rect">
            <a:avLst/>
          </a:prstGeom>
          <a:noFill/>
        </p:spPr>
        <p:txBody>
          <a:bodyPr wrap="none" rtlCol="0">
            <a:spAutoFit/>
          </a:bodyPr>
          <a:lstStyle/>
          <a:p>
            <a:pPr algn="ctr"/>
            <a:r>
              <a:rPr kumimoji="1" lang="en-US" altLang="ja-JP" sz="2800" dirty="0" smtClean="0">
                <a:solidFill>
                  <a:srgbClr val="002060"/>
                </a:solidFill>
              </a:rPr>
              <a:t>Efficient</a:t>
            </a:r>
            <a:r>
              <a:rPr kumimoji="1" lang="en-US" altLang="ja-JP" sz="2800" dirty="0" smtClean="0">
                <a:solidFill>
                  <a:srgbClr val="FF0000"/>
                </a:solidFill>
              </a:rPr>
              <a:t> </a:t>
            </a:r>
            <a:r>
              <a:rPr kumimoji="1" lang="en-US" altLang="ja-JP" sz="2800" dirty="0" smtClean="0"/>
              <a:t>formulas for </a:t>
            </a:r>
            <a:r>
              <a:rPr kumimoji="1" lang="en-US" altLang="ja-JP" sz="2800" dirty="0" smtClean="0">
                <a:solidFill>
                  <a:srgbClr val="002060"/>
                </a:solidFill>
              </a:rPr>
              <a:t>efficiency</a:t>
            </a:r>
            <a:r>
              <a:rPr kumimoji="1" lang="en-US" altLang="ja-JP" sz="2800" dirty="0" smtClean="0"/>
              <a:t> correction of </a:t>
            </a:r>
            <a:r>
              <a:rPr kumimoji="1" lang="en-US" altLang="ja-JP" sz="2800" dirty="0" err="1" smtClean="0"/>
              <a:t>cumulants</a:t>
            </a:r>
            <a:endParaRPr kumimoji="1" lang="en-US" altLang="ja-JP" sz="2800" dirty="0" smtClean="0"/>
          </a:p>
          <a:p>
            <a:pPr algn="ctr"/>
            <a:r>
              <a:rPr lang="en-US" altLang="ja-JP" sz="2800" dirty="0" smtClean="0"/>
              <a:t>MK, PR</a:t>
            </a:r>
            <a:r>
              <a:rPr lang="en-US" altLang="ja-JP" sz="2800" b="1" dirty="0" smtClean="0"/>
              <a:t>C93</a:t>
            </a:r>
            <a:r>
              <a:rPr lang="en-US" altLang="ja-JP" sz="2800" dirty="0" smtClean="0"/>
              <a:t>, 044911 (2016) [arXiv:1602.</a:t>
            </a:r>
            <a:r>
              <a:rPr lang="en-US" altLang="ja-JP" sz="2800" dirty="0" smtClean="0">
                <a:solidFill>
                  <a:srgbClr val="002060"/>
                </a:solidFill>
              </a:rPr>
              <a:t>01234</a:t>
            </a:r>
            <a:r>
              <a:rPr lang="en-US" altLang="ja-JP" sz="2800" dirty="0" smtClean="0"/>
              <a:t>]</a:t>
            </a:r>
          </a:p>
        </p:txBody>
      </p:sp>
    </p:spTree>
    <p:extLst>
      <p:ext uri="{BB962C8B-B14F-4D97-AF65-F5344CB8AC3E}">
        <p14:creationId xmlns:p14="http://schemas.microsoft.com/office/powerpoint/2010/main" val="2633263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7308411" cy="584775"/>
          </a:xfrm>
        </p:spPr>
        <p:txBody>
          <a:bodyPr/>
          <a:lstStyle/>
          <a:p>
            <a:r>
              <a:rPr lang="en-US" altLang="ja-JP" dirty="0"/>
              <a:t> </a:t>
            </a:r>
            <a:r>
              <a:rPr lang="ja-JP" altLang="en-US" dirty="0" smtClean="0"/>
              <a:t>二項分布モデルの複数粒子への拡張  </a:t>
            </a:r>
            <a:endParaRPr kumimoji="1" lang="ja-JP" altLang="en-US" dirty="0"/>
          </a:p>
        </p:txBody>
      </p:sp>
      <p:sp>
        <p:nvSpPr>
          <p:cNvPr id="4" name="角丸四角形 3"/>
          <p:cNvSpPr/>
          <p:nvPr/>
        </p:nvSpPr>
        <p:spPr>
          <a:xfrm>
            <a:off x="395536" y="1980561"/>
            <a:ext cx="8348472" cy="1120031"/>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5" name="テキスト ボックス 4"/>
          <p:cNvSpPr txBox="1"/>
          <p:nvPr/>
        </p:nvSpPr>
        <p:spPr>
          <a:xfrm>
            <a:off x="179512" y="1341256"/>
            <a:ext cx="4839786" cy="461665"/>
          </a:xfrm>
          <a:prstGeom prst="rect">
            <a:avLst/>
          </a:prstGeom>
          <a:noFill/>
        </p:spPr>
        <p:txBody>
          <a:bodyPr wrap="none" rtlCol="0">
            <a:spAutoFit/>
          </a:bodyPr>
          <a:lstStyle/>
          <a:p>
            <a:pPr marL="342900" indent="-342900">
              <a:buFont typeface="Wingdings" panose="05000000000000000000" pitchFamily="2" charset="2"/>
              <a:buChar char="p"/>
            </a:pPr>
            <a:r>
              <a:rPr lang="ja-JP" altLang="en-US" sz="2400" dirty="0"/>
              <a:t>２</a:t>
            </a:r>
            <a:r>
              <a:rPr kumimoji="1" lang="ja-JP" altLang="en-US" sz="2400" dirty="0" smtClean="0"/>
              <a:t>種類の場合（粒子＋反粒子）</a:t>
            </a:r>
            <a:endParaRPr kumimoji="1" lang="ja-JP" altLang="en-US" sz="2400" dirty="0"/>
          </a:p>
        </p:txBody>
      </p:sp>
      <p:sp>
        <p:nvSpPr>
          <p:cNvPr id="6" name="テキスト ボックス 5"/>
          <p:cNvSpPr txBox="1"/>
          <p:nvPr/>
        </p:nvSpPr>
        <p:spPr>
          <a:xfrm>
            <a:off x="6217193" y="1346462"/>
            <a:ext cx="2610395" cy="461665"/>
          </a:xfrm>
          <a:prstGeom prst="rect">
            <a:avLst/>
          </a:prstGeom>
          <a:noFill/>
        </p:spPr>
        <p:txBody>
          <a:bodyPr wrap="none" rtlCol="0">
            <a:spAutoFit/>
          </a:bodyPr>
          <a:lstStyle/>
          <a:p>
            <a:r>
              <a:rPr kumimoji="1" lang="en-US" altLang="ja-JP" sz="2400" dirty="0" smtClean="0"/>
              <a:t>MK, </a:t>
            </a:r>
            <a:r>
              <a:rPr kumimoji="1" lang="en-US" altLang="ja-JP" sz="2400" dirty="0" err="1" smtClean="0"/>
              <a:t>Asakawa</a:t>
            </a:r>
            <a:r>
              <a:rPr kumimoji="1" lang="en-US" altLang="ja-JP" sz="2400" dirty="0" smtClean="0"/>
              <a:t>, 2012</a:t>
            </a:r>
          </a:p>
        </p:txBody>
      </p:sp>
      <p:pic>
        <p:nvPicPr>
          <p:cNvPr id="7" name="TexTeXPicture" descr="&lt;?xml version=&quot;1.0&quot; encoding=&quot;utf-16&quot;?&gt;&#10;&lt;TeXTeX&gt;&#10;  &lt;preamble&gt;\documentclass{jarticle}&#10;\usepackage{amsmath}&#10;\pagestyle{empty}&lt;/preamble&gt;&#10;  &lt;body&gt;\begin{align*} &#10;\tilde{P}(n_1,n_2)&#10;&amp;amp;= \sum_{N_1,N_2} B_{p_1}(n_1;N_1) B_{p_2}(n_2;N_2) P(N_1,N_2) &#10;\end{align*}&lt;/body&gt;&#10;  &lt;fcolor&gt;FF000000&lt;/fcolor&gt;&#10;  &lt;bcolor&gt;FFFFFFFF&lt;/bcolor&gt;&#10;  &lt;transparent&gt;True&lt;/transparent&gt;&#10;  &lt;resolution&gt;1800&lt;/resolution&gt;&#10;  &lt;imageh&gt;568&lt;/imageh&gt;&#10;  &lt;imagew&gt;5611&lt;/imagew&gt;&#10;  &lt;scale&gt;50&lt;/scale&gt;&#10;  &lt;cursor&gt;53&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761" y="2195010"/>
            <a:ext cx="7820360" cy="791653"/>
          </a:xfrm>
          <a:prstGeom prst="rect">
            <a:avLst/>
          </a:prstGeom>
        </p:spPr>
      </p:pic>
      <p:sp>
        <p:nvSpPr>
          <p:cNvPr id="12" name="角丸四角形 11"/>
          <p:cNvSpPr/>
          <p:nvPr/>
        </p:nvSpPr>
        <p:spPr>
          <a:xfrm>
            <a:off x="396939" y="4901257"/>
            <a:ext cx="6163056" cy="1120031"/>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3" name="テキスト ボックス 12"/>
          <p:cNvSpPr txBox="1"/>
          <p:nvPr/>
        </p:nvSpPr>
        <p:spPr>
          <a:xfrm>
            <a:off x="179512" y="3919725"/>
            <a:ext cx="3211135" cy="461665"/>
          </a:xfrm>
          <a:prstGeom prst="rect">
            <a:avLst/>
          </a:prstGeom>
          <a:noFill/>
        </p:spPr>
        <p:txBody>
          <a:bodyPr wrap="none" rtlCol="0">
            <a:spAutoFit/>
          </a:bodyPr>
          <a:lstStyle/>
          <a:p>
            <a:pPr marL="342900" indent="-342900">
              <a:buFont typeface="Wingdings" panose="05000000000000000000" pitchFamily="2" charset="2"/>
              <a:buChar char="p"/>
            </a:pPr>
            <a:r>
              <a:rPr lang="ja-JP" altLang="en-US" sz="2400" dirty="0" smtClean="0"/>
              <a:t>一般の</a:t>
            </a:r>
            <a:r>
              <a:rPr lang="en-US" altLang="ja-JP" sz="2400" dirty="0" smtClean="0"/>
              <a:t>M</a:t>
            </a:r>
            <a:r>
              <a:rPr lang="ja-JP" altLang="en-US" sz="2400" dirty="0"/>
              <a:t>種</a:t>
            </a:r>
            <a:r>
              <a:rPr lang="ja-JP" altLang="en-US" sz="2400" dirty="0" smtClean="0"/>
              <a:t>への拡張</a:t>
            </a:r>
            <a:endParaRPr kumimoji="1" lang="ja-JP" altLang="en-US" sz="2400" dirty="0"/>
          </a:p>
        </p:txBody>
      </p:sp>
      <p:sp>
        <p:nvSpPr>
          <p:cNvPr id="14" name="テキスト ボックス 13"/>
          <p:cNvSpPr txBox="1"/>
          <p:nvPr/>
        </p:nvSpPr>
        <p:spPr>
          <a:xfrm>
            <a:off x="6217193" y="3707906"/>
            <a:ext cx="2437206" cy="830997"/>
          </a:xfrm>
          <a:prstGeom prst="rect">
            <a:avLst/>
          </a:prstGeom>
          <a:noFill/>
        </p:spPr>
        <p:txBody>
          <a:bodyPr wrap="none" rtlCol="0">
            <a:spAutoFit/>
          </a:bodyPr>
          <a:lstStyle/>
          <a:p>
            <a:r>
              <a:rPr lang="en-US" altLang="ja-JP" sz="2400" dirty="0" smtClean="0"/>
              <a:t>Luo, 2014</a:t>
            </a:r>
          </a:p>
          <a:p>
            <a:r>
              <a:rPr lang="en-US" altLang="ja-JP" sz="2400" dirty="0" err="1" smtClean="0"/>
              <a:t>Bzdak</a:t>
            </a:r>
            <a:r>
              <a:rPr lang="en-US" altLang="ja-JP" sz="2400" dirty="0" smtClean="0"/>
              <a:t>, Koch, 2015</a:t>
            </a:r>
            <a:endParaRPr kumimoji="1" lang="ja-JP" altLang="en-US" sz="2400" dirty="0"/>
          </a:p>
        </p:txBody>
      </p:sp>
      <p:pic>
        <p:nvPicPr>
          <p:cNvPr id="15" name="TexTeXPicture" descr="&lt;?xml version=&quot;1.0&quot; encoding=&quot;utf-16&quot;?&gt;&#10;&lt;TeXTeX&gt;&#10;  &lt;preamble&gt;\documentclass{jarticle}&#10;\usepackage{amsmath}&#10;\pagestyle{empty}&lt;/preamble&gt;&#10;  &lt;body&gt;\begin{align*} &#10;\tilde{P}(n_1,\cdots,n_M)&#10;&amp;amp;= \sum_{N_1,\cdots,N_M} \left(\prod_i B_{p_i}(n_i;N_i) \right) P(N_1,\cdots,N_M) &#10;\end{align*}&lt;/body&gt;&#10;  &lt;fcolor&gt;FF000000&lt;/fcolor&gt;&#10;  &lt;bcolor&gt;FFFFFFFF&lt;/bcolor&gt;&#10;  &lt;transparent&gt;True&lt;/transparent&gt;&#10;  &lt;resolution&gt;1800&lt;/resolution&gt;&#10;  &lt;imageh&gt;768&lt;/imageh&gt;&#10;  &lt;imagew&gt;6598&lt;/imagew&gt;&#10;  &lt;scale&gt;50&lt;/scale&gt;&#10;  &lt;cursor&gt;122&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531" y="5105664"/>
            <a:ext cx="5655662" cy="658313"/>
          </a:xfrm>
          <a:prstGeom prst="rect">
            <a:avLst/>
          </a:prstGeom>
        </p:spPr>
      </p:pic>
    </p:spTree>
    <p:extLst>
      <p:ext uri="{BB962C8B-B14F-4D97-AF65-F5344CB8AC3E}">
        <p14:creationId xmlns:p14="http://schemas.microsoft.com/office/powerpoint/2010/main" val="13195133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2167581" cy="584775"/>
          </a:xfrm>
        </p:spPr>
        <p:txBody>
          <a:bodyPr/>
          <a:lstStyle/>
          <a:p>
            <a:r>
              <a:rPr kumimoji="1" lang="ja-JP" altLang="en-US" dirty="0" smtClean="0"/>
              <a:t> 解析の例  </a:t>
            </a:r>
            <a:endParaRPr kumimoji="1" lang="ja-JP" altLang="en-US" dirty="0"/>
          </a:p>
        </p:txBody>
      </p:sp>
      <p:pic>
        <p:nvPicPr>
          <p:cNvPr id="5" name="図 4"/>
          <p:cNvPicPr>
            <a:picLocks noChangeAspect="1"/>
          </p:cNvPicPr>
          <p:nvPr/>
        </p:nvPicPr>
        <p:blipFill>
          <a:blip r:embed="rId2"/>
          <a:stretch>
            <a:fillRect/>
          </a:stretch>
        </p:blipFill>
        <p:spPr>
          <a:xfrm>
            <a:off x="100471" y="1620013"/>
            <a:ext cx="4897155" cy="3825065"/>
          </a:xfrm>
          <a:prstGeom prst="rect">
            <a:avLst/>
          </a:prstGeom>
        </p:spPr>
      </p:pic>
      <p:sp>
        <p:nvSpPr>
          <p:cNvPr id="6" name="正方形/長方形 5"/>
          <p:cNvSpPr/>
          <p:nvPr/>
        </p:nvSpPr>
        <p:spPr>
          <a:xfrm>
            <a:off x="3059832" y="6165304"/>
            <a:ext cx="3263907" cy="461665"/>
          </a:xfrm>
          <a:prstGeom prst="rect">
            <a:avLst/>
          </a:prstGeom>
        </p:spPr>
        <p:txBody>
          <a:bodyPr wrap="none">
            <a:spAutoFit/>
          </a:bodyPr>
          <a:lstStyle/>
          <a:p>
            <a:r>
              <a:rPr lang="en-US" altLang="ja-JP" sz="2400" dirty="0" err="1" smtClean="0"/>
              <a:t>cf</a:t>
            </a:r>
            <a:r>
              <a:rPr lang="en-US" altLang="ja-JP" sz="2400" dirty="0" smtClean="0"/>
              <a:t>, </a:t>
            </a:r>
            <a:r>
              <a:rPr lang="en-US" altLang="ja-JP" sz="2400" dirty="0" err="1" smtClean="0">
                <a:solidFill>
                  <a:srgbClr val="002060"/>
                </a:solidFill>
              </a:rPr>
              <a:t>Nonaka</a:t>
            </a:r>
            <a:r>
              <a:rPr lang="en-US" altLang="ja-JP" sz="2400" dirty="0" smtClean="0">
                <a:solidFill>
                  <a:srgbClr val="002060"/>
                </a:solidFill>
              </a:rPr>
              <a:t>+, 1604.06212</a:t>
            </a:r>
            <a:endParaRPr lang="ja-JP" altLang="en-US" sz="2400" dirty="0">
              <a:solidFill>
                <a:srgbClr val="002060"/>
              </a:solidFill>
            </a:endParaRPr>
          </a:p>
        </p:txBody>
      </p:sp>
      <p:sp>
        <p:nvSpPr>
          <p:cNvPr id="8" name="テキスト ボックス 7"/>
          <p:cNvSpPr txBox="1"/>
          <p:nvPr/>
        </p:nvSpPr>
        <p:spPr>
          <a:xfrm>
            <a:off x="1540054" y="1145817"/>
            <a:ext cx="2017988" cy="461665"/>
          </a:xfrm>
          <a:prstGeom prst="rect">
            <a:avLst/>
          </a:prstGeom>
          <a:noFill/>
        </p:spPr>
        <p:txBody>
          <a:bodyPr wrap="none" rtlCol="0">
            <a:spAutoFit/>
          </a:bodyPr>
          <a:lstStyle/>
          <a:p>
            <a:r>
              <a:rPr kumimoji="1" lang="en-US" altLang="ja-JP" sz="2400" dirty="0" smtClean="0"/>
              <a:t>STAR, PRL2014</a:t>
            </a:r>
            <a:endParaRPr kumimoji="1" lang="ja-JP" altLang="en-US" sz="2400" dirty="0"/>
          </a:p>
        </p:txBody>
      </p:sp>
      <p:sp>
        <p:nvSpPr>
          <p:cNvPr id="10" name="テキスト ボックス 9"/>
          <p:cNvSpPr txBox="1"/>
          <p:nvPr/>
        </p:nvSpPr>
        <p:spPr>
          <a:xfrm>
            <a:off x="5308364" y="1916832"/>
            <a:ext cx="3429144" cy="1200329"/>
          </a:xfrm>
          <a:prstGeom prst="rect">
            <a:avLst/>
          </a:prstGeom>
          <a:noFill/>
        </p:spPr>
        <p:txBody>
          <a:bodyPr wrap="none" rtlCol="0">
            <a:spAutoFit/>
          </a:bodyPr>
          <a:lstStyle/>
          <a:p>
            <a:pPr algn="ctr"/>
            <a:r>
              <a:rPr kumimoji="1" lang="ja-JP" altLang="en-US" sz="2400" dirty="0" smtClean="0"/>
              <a:t>陽子・反陽子に、</a:t>
            </a:r>
            <a:endParaRPr kumimoji="1" lang="en-US" altLang="ja-JP" sz="2400" dirty="0" smtClean="0"/>
          </a:p>
          <a:p>
            <a:pPr algn="ctr"/>
            <a:r>
              <a:rPr lang="ja-JP" altLang="en-US" sz="2400" dirty="0"/>
              <a:t>平均</a:t>
            </a:r>
            <a:r>
              <a:rPr lang="ja-JP" altLang="en-US" sz="2400" dirty="0" smtClean="0"/>
              <a:t>した検出効率を使用</a:t>
            </a:r>
            <a:endParaRPr lang="en-US" altLang="ja-JP" sz="2400" dirty="0" smtClean="0"/>
          </a:p>
          <a:p>
            <a:pPr algn="ctr"/>
            <a:r>
              <a:rPr lang="en-US" altLang="ja-JP" sz="2400" dirty="0" smtClean="0"/>
              <a:t>(</a:t>
            </a:r>
            <a:r>
              <a:rPr lang="en-US" altLang="ja-JP" sz="2400" dirty="0" err="1" smtClean="0"/>
              <a:t>Bzdak</a:t>
            </a:r>
            <a:r>
              <a:rPr lang="en-US" altLang="ja-JP" sz="2400" dirty="0"/>
              <a:t>, </a:t>
            </a:r>
            <a:r>
              <a:rPr lang="en-US" altLang="ja-JP" sz="2400" dirty="0" smtClean="0"/>
              <a:t>Koch</a:t>
            </a:r>
            <a:r>
              <a:rPr lang="ja-JP" altLang="en-US" sz="2400" dirty="0" smtClean="0"/>
              <a:t>の式</a:t>
            </a:r>
            <a:r>
              <a:rPr lang="en-US" altLang="ja-JP" sz="2400" dirty="0" smtClean="0"/>
              <a:t>)</a:t>
            </a:r>
            <a:endParaRPr lang="en-US" altLang="ja-JP" sz="2400" dirty="0"/>
          </a:p>
        </p:txBody>
      </p:sp>
      <p:sp>
        <p:nvSpPr>
          <p:cNvPr id="11" name="下矢印 10"/>
          <p:cNvSpPr/>
          <p:nvPr/>
        </p:nvSpPr>
        <p:spPr>
          <a:xfrm>
            <a:off x="6050828" y="3212976"/>
            <a:ext cx="1944216"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5148064" y="3894147"/>
            <a:ext cx="3749744" cy="830997"/>
          </a:xfrm>
          <a:prstGeom prst="rect">
            <a:avLst/>
          </a:prstGeom>
          <a:noFill/>
        </p:spPr>
        <p:txBody>
          <a:bodyPr wrap="none" rtlCol="0">
            <a:spAutoFit/>
          </a:bodyPr>
          <a:lstStyle/>
          <a:p>
            <a:pPr algn="ctr"/>
            <a:r>
              <a:rPr kumimoji="1" lang="ja-JP" altLang="en-US" sz="2400" dirty="0" smtClean="0"/>
              <a:t>期待値（</a:t>
            </a:r>
            <a:r>
              <a:rPr kumimoji="1" lang="en-US" altLang="ja-JP" sz="2400" dirty="0" smtClean="0"/>
              <a:t>1</a:t>
            </a:r>
            <a:r>
              <a:rPr kumimoji="1" lang="ja-JP" altLang="en-US" sz="2400" dirty="0" smtClean="0"/>
              <a:t>次のキュムラント）</a:t>
            </a:r>
            <a:endParaRPr lang="en-US" altLang="ja-JP" sz="2400" dirty="0"/>
          </a:p>
          <a:p>
            <a:pPr algn="ctr"/>
            <a:r>
              <a:rPr kumimoji="1" lang="ja-JP" altLang="en-US" sz="2400" dirty="0" smtClean="0"/>
              <a:t>の</a:t>
            </a:r>
            <a:r>
              <a:rPr lang="ja-JP" altLang="en-US" sz="2400" dirty="0" smtClean="0"/>
              <a:t>再現すら不可能</a:t>
            </a:r>
            <a:endParaRPr kumimoji="1" lang="ja-JP" altLang="en-US" sz="2400" dirty="0"/>
          </a:p>
        </p:txBody>
      </p:sp>
    </p:spTree>
    <p:extLst>
      <p:ext uri="{BB962C8B-B14F-4D97-AF65-F5344CB8AC3E}">
        <p14:creationId xmlns:p14="http://schemas.microsoft.com/office/powerpoint/2010/main" val="127696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4307589" cy="584775"/>
          </a:xfrm>
        </p:spPr>
        <p:txBody>
          <a:bodyPr/>
          <a:lstStyle/>
          <a:p>
            <a:r>
              <a:rPr kumimoji="1" lang="en-US" altLang="ja-JP" dirty="0" smtClean="0"/>
              <a:t> </a:t>
            </a:r>
            <a:r>
              <a:rPr kumimoji="1" lang="ja-JP" altLang="en-US" dirty="0" smtClean="0"/>
              <a:t>検出効率の</a:t>
            </a:r>
            <a:r>
              <a:rPr kumimoji="1" lang="ja-JP" altLang="en-US" dirty="0" err="1" smtClean="0"/>
              <a:t>ｐ</a:t>
            </a:r>
            <a:r>
              <a:rPr kumimoji="1" lang="en-US" altLang="ja-JP" baseline="-25000" dirty="0" smtClean="0"/>
              <a:t>T</a:t>
            </a:r>
            <a:r>
              <a:rPr kumimoji="1" lang="ja-JP" altLang="en-US" dirty="0" smtClean="0"/>
              <a:t>依存性  </a:t>
            </a:r>
            <a:endParaRPr kumimoji="1" lang="ja-JP" altLang="en-US" dirty="0"/>
          </a:p>
        </p:txBody>
      </p:sp>
      <p:pic>
        <p:nvPicPr>
          <p:cNvPr id="5" name="図 4"/>
          <p:cNvPicPr>
            <a:picLocks noChangeAspect="1"/>
          </p:cNvPicPr>
          <p:nvPr/>
        </p:nvPicPr>
        <p:blipFill>
          <a:blip r:embed="rId2"/>
          <a:stretch>
            <a:fillRect/>
          </a:stretch>
        </p:blipFill>
        <p:spPr>
          <a:xfrm>
            <a:off x="5580112" y="402431"/>
            <a:ext cx="2376264" cy="3599474"/>
          </a:xfrm>
          <a:prstGeom prst="rect">
            <a:avLst/>
          </a:prstGeom>
        </p:spPr>
      </p:pic>
      <p:pic>
        <p:nvPicPr>
          <p:cNvPr id="6" name="TexTeXPicture" descr="&lt;?xml version=&quot;1.0&quot; encoding=&quot;utf-16&quot;?&gt;&#10;&lt;TeXTeX&gt;&#10;  &lt;preamble&gt;\documentclass{jarticle}&#10;\usepackage{amsmath}&#10;\pagestyle{empty}&lt;/preamble&gt;&#10;  &lt;body&gt;\begin{align*} &#10;p_T&amp;lt;0.8 {\rm GeV}&#10;\end{align*}&lt;/body&gt;&#10;  &lt;fcolor&gt;FF000000&lt;/fcolor&gt;&#10;  &lt;bcolor&gt;FFFFFFFF&lt;/bcolor&gt;&#10;  &lt;transparent&gt;True&lt;/transparent&gt;&#10;  &lt;resolution&gt;1800&lt;/resolution&gt;&#10;  &lt;imageh&gt;221&lt;/imageh&gt;&#10;  &lt;imagew&gt;1429&lt;/imagew&gt;&#10;  &lt;scale&gt;50&lt;/scale&gt;&#10;  &lt;cursor&gt;33&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5495" y="2276872"/>
            <a:ext cx="1593922" cy="246506"/>
          </a:xfrm>
          <a:prstGeom prst="rect">
            <a:avLst/>
          </a:prstGeom>
        </p:spPr>
      </p:pic>
      <p:sp>
        <p:nvSpPr>
          <p:cNvPr id="7" name="テキスト ボックス 6"/>
          <p:cNvSpPr txBox="1"/>
          <p:nvPr/>
        </p:nvSpPr>
        <p:spPr>
          <a:xfrm>
            <a:off x="2352239" y="2499130"/>
            <a:ext cx="1560042" cy="461665"/>
          </a:xfrm>
          <a:prstGeom prst="rect">
            <a:avLst/>
          </a:prstGeom>
          <a:noFill/>
        </p:spPr>
        <p:txBody>
          <a:bodyPr wrap="none" rtlCol="0">
            <a:spAutoFit/>
          </a:bodyPr>
          <a:lstStyle/>
          <a:p>
            <a:r>
              <a:rPr kumimoji="1" lang="en-US" altLang="ja-JP" sz="2400" dirty="0" smtClean="0"/>
              <a:t>TPC</a:t>
            </a:r>
            <a:r>
              <a:rPr lang="ja-JP" altLang="en-US" sz="2400" dirty="0"/>
              <a:t> </a:t>
            </a:r>
            <a:r>
              <a:rPr lang="en-US" altLang="ja-JP" sz="2400" dirty="0" smtClean="0">
                <a:latin typeface="Symbol" panose="05050102010706020507" pitchFamily="18" charset="2"/>
              </a:rPr>
              <a:t>e~</a:t>
            </a:r>
            <a:r>
              <a:rPr kumimoji="1" lang="en-US" altLang="ja-JP" sz="2400" dirty="0" smtClean="0"/>
              <a:t>80%</a:t>
            </a:r>
            <a:endParaRPr kumimoji="1" lang="ja-JP" altLang="en-US" sz="2400" dirty="0"/>
          </a:p>
        </p:txBody>
      </p:sp>
      <p:pic>
        <p:nvPicPr>
          <p:cNvPr id="8" name="TexTeXPicture" descr="&lt;?xml version=&quot;1.0&quot; encoding=&quot;utf-16&quot;?&gt;&#10;&lt;TeXTeX&gt;&#10;  &lt;preamble&gt;\documentclass{jarticle}&#10;\usepackage{amsmath}&#10;\pagestyle{empty}&lt;/preamble&gt;&#10;  &lt;body&gt;\begin{align*} &#10;p_T&amp;gt;0.8 {\rm GeV}&#10;\end{align*}&lt;/body&gt;&#10;  &lt;fcolor&gt;FF000000&lt;/fcolor&gt;&#10;  &lt;bcolor&gt;FFFFFFFF&lt;/bcolor&gt;&#10;  &lt;transparent&gt;True&lt;/transparent&gt;&#10;  &lt;resolution&gt;1800&lt;/resolution&gt;&#10;  &lt;imageh&gt;221&lt;/imageh&gt;&#10;  &lt;imagew&gt;1429&lt;/imagew&gt;&#10;  &lt;scale&gt;50&lt;/scale&gt;&#10;  &lt;cursor&gt;20&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5495" y="2995562"/>
            <a:ext cx="1593922" cy="246506"/>
          </a:xfrm>
          <a:prstGeom prst="rect">
            <a:avLst/>
          </a:prstGeom>
        </p:spPr>
      </p:pic>
      <p:sp>
        <p:nvSpPr>
          <p:cNvPr id="9" name="テキスト ボックス 8"/>
          <p:cNvSpPr txBox="1"/>
          <p:nvPr/>
        </p:nvSpPr>
        <p:spPr>
          <a:xfrm>
            <a:off x="2371260" y="3242068"/>
            <a:ext cx="2200539" cy="461665"/>
          </a:xfrm>
          <a:prstGeom prst="rect">
            <a:avLst/>
          </a:prstGeom>
          <a:noFill/>
        </p:spPr>
        <p:txBody>
          <a:bodyPr wrap="none" rtlCol="0">
            <a:spAutoFit/>
          </a:bodyPr>
          <a:lstStyle/>
          <a:p>
            <a:r>
              <a:rPr kumimoji="1" lang="en-US" altLang="ja-JP" sz="2400" dirty="0" smtClean="0"/>
              <a:t>TPC+TOF</a:t>
            </a:r>
            <a:r>
              <a:rPr lang="ja-JP" altLang="en-US" sz="2400" dirty="0"/>
              <a:t> </a:t>
            </a:r>
            <a:r>
              <a:rPr lang="en-US" altLang="ja-JP" sz="2400" dirty="0" smtClean="0">
                <a:latin typeface="Symbol" panose="05050102010706020507" pitchFamily="18" charset="2"/>
              </a:rPr>
              <a:t>e~</a:t>
            </a:r>
            <a:r>
              <a:rPr lang="en-US" altLang="ja-JP" sz="2400" dirty="0" smtClean="0"/>
              <a:t>5</a:t>
            </a:r>
            <a:r>
              <a:rPr kumimoji="1" lang="en-US" altLang="ja-JP" sz="2400" dirty="0" smtClean="0"/>
              <a:t>0%</a:t>
            </a:r>
            <a:endParaRPr kumimoji="1" lang="ja-JP" altLang="en-US" sz="2400" dirty="0"/>
          </a:p>
        </p:txBody>
      </p:sp>
      <p:sp>
        <p:nvSpPr>
          <p:cNvPr id="10" name="テキスト ボックス 9"/>
          <p:cNvSpPr txBox="1"/>
          <p:nvPr/>
        </p:nvSpPr>
        <p:spPr>
          <a:xfrm>
            <a:off x="1150116" y="1579311"/>
            <a:ext cx="2539093" cy="461665"/>
          </a:xfrm>
          <a:prstGeom prst="rect">
            <a:avLst/>
          </a:prstGeom>
          <a:noFill/>
        </p:spPr>
        <p:txBody>
          <a:bodyPr wrap="none" rtlCol="0">
            <a:spAutoFit/>
          </a:bodyPr>
          <a:lstStyle/>
          <a:p>
            <a:r>
              <a:rPr kumimoji="1" lang="en-US" altLang="ja-JP" sz="2400" dirty="0" smtClean="0">
                <a:latin typeface="+mj-lt"/>
              </a:rPr>
              <a:t>STAR, net proton</a:t>
            </a:r>
            <a:endParaRPr kumimoji="1" lang="ja-JP" altLang="en-US" sz="2400" dirty="0">
              <a:latin typeface="+mj-lt"/>
            </a:endParaRPr>
          </a:p>
        </p:txBody>
      </p:sp>
      <p:sp>
        <p:nvSpPr>
          <p:cNvPr id="11" name="左中かっこ 10"/>
          <p:cNvSpPr/>
          <p:nvPr/>
        </p:nvSpPr>
        <p:spPr>
          <a:xfrm>
            <a:off x="1400676" y="2271687"/>
            <a:ext cx="343674" cy="1360038"/>
          </a:xfrm>
          <a:prstGeom prst="leftBrace">
            <a:avLst>
              <a:gd name="adj1" fmla="val 32303"/>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kumimoji="1" lang="ja-JP" altLang="en-US"/>
          </a:p>
        </p:txBody>
      </p:sp>
      <p:sp>
        <p:nvSpPr>
          <p:cNvPr id="12" name="テキスト ボックス 11"/>
          <p:cNvSpPr txBox="1"/>
          <p:nvPr/>
        </p:nvSpPr>
        <p:spPr>
          <a:xfrm>
            <a:off x="251520" y="980728"/>
            <a:ext cx="1396536" cy="461665"/>
          </a:xfrm>
          <a:prstGeom prst="rect">
            <a:avLst/>
          </a:prstGeom>
          <a:noFill/>
        </p:spPr>
        <p:txBody>
          <a:bodyPr wrap="none" rtlCol="0">
            <a:spAutoFit/>
          </a:bodyPr>
          <a:lstStyle/>
          <a:p>
            <a:pPr marL="285750" indent="-285750">
              <a:buFont typeface="Wingdings" panose="05000000000000000000" pitchFamily="2" charset="2"/>
              <a:buChar char="p"/>
            </a:pPr>
            <a:r>
              <a:rPr kumimoji="1" lang="ja-JP" altLang="en-US" sz="2400" dirty="0" smtClean="0"/>
              <a:t>陽子数</a:t>
            </a:r>
            <a:endParaRPr kumimoji="1" lang="ja-JP" altLang="en-US" sz="2400" dirty="0"/>
          </a:p>
        </p:txBody>
      </p:sp>
      <p:grpSp>
        <p:nvGrpSpPr>
          <p:cNvPr id="3" name="グループ化 2"/>
          <p:cNvGrpSpPr/>
          <p:nvPr/>
        </p:nvGrpSpPr>
        <p:grpSpPr>
          <a:xfrm>
            <a:off x="251520" y="4083946"/>
            <a:ext cx="8424936" cy="2598772"/>
            <a:chOff x="251520" y="4083946"/>
            <a:chExt cx="8424936" cy="2598772"/>
          </a:xfrm>
        </p:grpSpPr>
        <p:pic>
          <p:nvPicPr>
            <p:cNvPr id="13" name="図 12"/>
            <p:cNvPicPr>
              <a:picLocks noChangeAspect="1"/>
            </p:cNvPicPr>
            <p:nvPr/>
          </p:nvPicPr>
          <p:blipFill>
            <a:blip r:embed="rId5"/>
            <a:stretch>
              <a:fillRect/>
            </a:stretch>
          </p:blipFill>
          <p:spPr>
            <a:xfrm>
              <a:off x="5508104" y="4083946"/>
              <a:ext cx="3168352" cy="2078513"/>
            </a:xfrm>
            <a:prstGeom prst="rect">
              <a:avLst/>
            </a:prstGeom>
          </p:spPr>
        </p:pic>
        <p:sp>
          <p:nvSpPr>
            <p:cNvPr id="14" name="テキスト ボックス 13"/>
            <p:cNvSpPr txBox="1"/>
            <p:nvPr/>
          </p:nvSpPr>
          <p:spPr>
            <a:xfrm>
              <a:off x="251520" y="4437112"/>
              <a:ext cx="5093061" cy="461665"/>
            </a:xfrm>
            <a:prstGeom prst="rect">
              <a:avLst/>
            </a:prstGeom>
            <a:noFill/>
          </p:spPr>
          <p:txBody>
            <a:bodyPr wrap="none" rtlCol="0">
              <a:spAutoFit/>
            </a:bodyPr>
            <a:lstStyle/>
            <a:p>
              <a:pPr marL="342900" indent="-342900">
                <a:buFont typeface="Wingdings" panose="05000000000000000000" pitchFamily="2" charset="2"/>
                <a:buChar char="p"/>
              </a:pPr>
              <a:r>
                <a:rPr kumimoji="1" lang="ja-JP" altLang="en-US" sz="2400" dirty="0" smtClean="0"/>
                <a:t>そもそも、検出効率は</a:t>
              </a:r>
              <a:r>
                <a:rPr kumimoji="1" lang="ja-JP" altLang="en-US" sz="2400" dirty="0" err="1" smtClean="0"/>
                <a:t>ｐ</a:t>
              </a:r>
              <a:r>
                <a:rPr kumimoji="1" lang="en-US" altLang="ja-JP" sz="2400" baseline="-25000" dirty="0" smtClean="0"/>
                <a:t>T</a:t>
              </a:r>
              <a:r>
                <a:rPr kumimoji="1" lang="ja-JP" altLang="en-US" sz="2400" dirty="0" err="1" smtClean="0"/>
                <a:t>に依</a:t>
              </a:r>
              <a:r>
                <a:rPr kumimoji="1" lang="ja-JP" altLang="en-US" sz="2400" dirty="0" smtClean="0"/>
                <a:t>存する</a:t>
              </a:r>
              <a:endParaRPr kumimoji="1" lang="ja-JP" altLang="en-US" sz="2400" dirty="0"/>
            </a:p>
          </p:txBody>
        </p:sp>
        <p:sp>
          <p:nvSpPr>
            <p:cNvPr id="15" name="下矢印 14"/>
            <p:cNvSpPr/>
            <p:nvPr/>
          </p:nvSpPr>
          <p:spPr>
            <a:xfrm>
              <a:off x="3184510" y="5508044"/>
              <a:ext cx="2323594"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2020189" y="6221053"/>
              <a:ext cx="4652236"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kumimoji="1" lang="ja-JP" altLang="en-US" sz="2400" dirty="0" smtClean="0"/>
                <a:t>全ての検出効率を独立に扱いたい</a:t>
              </a:r>
              <a:endParaRPr kumimoji="1" lang="ja-JP" altLang="en-US" sz="2400" dirty="0"/>
            </a:p>
          </p:txBody>
        </p:sp>
      </p:grpSp>
    </p:spTree>
    <p:extLst>
      <p:ext uri="{BB962C8B-B14F-4D97-AF65-F5344CB8AC3E}">
        <p14:creationId xmlns:p14="http://schemas.microsoft.com/office/powerpoint/2010/main" val="38565125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4786888" cy="584775"/>
          </a:xfrm>
        </p:spPr>
        <p:txBody>
          <a:bodyPr/>
          <a:lstStyle/>
          <a:p>
            <a:r>
              <a:rPr kumimoji="1" lang="en-US" altLang="ja-JP" dirty="0" smtClean="0"/>
              <a:t> </a:t>
            </a:r>
            <a:r>
              <a:rPr kumimoji="1" lang="en-US" altLang="ja-JP" dirty="0" err="1" smtClean="0"/>
              <a:t>Bzdak</a:t>
            </a:r>
            <a:r>
              <a:rPr kumimoji="1" lang="en-US" altLang="ja-JP" dirty="0" smtClean="0"/>
              <a:t>-Koch-Luo</a:t>
            </a:r>
            <a:r>
              <a:rPr kumimoji="1" lang="ja-JP" altLang="en-US" dirty="0" smtClean="0"/>
              <a:t>の方法  </a:t>
            </a:r>
            <a:endParaRPr kumimoji="1" lang="ja-JP" altLang="en-US" dirty="0"/>
          </a:p>
        </p:txBody>
      </p:sp>
      <p:sp>
        <p:nvSpPr>
          <p:cNvPr id="4" name="テキスト ボックス 3"/>
          <p:cNvSpPr txBox="1"/>
          <p:nvPr/>
        </p:nvSpPr>
        <p:spPr>
          <a:xfrm>
            <a:off x="6444208" y="279320"/>
            <a:ext cx="2437206" cy="830997"/>
          </a:xfrm>
          <a:prstGeom prst="rect">
            <a:avLst/>
          </a:prstGeom>
          <a:noFill/>
        </p:spPr>
        <p:txBody>
          <a:bodyPr wrap="none" rtlCol="0">
            <a:spAutoFit/>
          </a:bodyPr>
          <a:lstStyle/>
          <a:p>
            <a:r>
              <a:rPr lang="en-US" altLang="ja-JP" sz="2400" dirty="0" smtClean="0"/>
              <a:t>Luo, 2014</a:t>
            </a:r>
          </a:p>
          <a:p>
            <a:r>
              <a:rPr lang="en-US" altLang="ja-JP" sz="2400" dirty="0" err="1" smtClean="0"/>
              <a:t>Bzdak</a:t>
            </a:r>
            <a:r>
              <a:rPr lang="en-US" altLang="ja-JP" sz="2400" dirty="0" smtClean="0"/>
              <a:t>, Koch, 2015</a:t>
            </a:r>
            <a:endParaRPr kumimoji="1" lang="ja-JP" altLang="en-US" sz="2400" dirty="0"/>
          </a:p>
        </p:txBody>
      </p:sp>
      <p:sp>
        <p:nvSpPr>
          <p:cNvPr id="5" name="角丸四角形 4"/>
          <p:cNvSpPr/>
          <p:nvPr/>
        </p:nvSpPr>
        <p:spPr>
          <a:xfrm>
            <a:off x="299932" y="1883074"/>
            <a:ext cx="8581482" cy="1333287"/>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6" name="テキスト ボックス 5"/>
          <p:cNvSpPr txBox="1"/>
          <p:nvPr/>
        </p:nvSpPr>
        <p:spPr>
          <a:xfrm>
            <a:off x="1427573" y="1966454"/>
            <a:ext cx="6021200" cy="461665"/>
          </a:xfrm>
          <a:prstGeom prst="rect">
            <a:avLst/>
          </a:prstGeom>
          <a:noFill/>
        </p:spPr>
        <p:txBody>
          <a:bodyPr wrap="none" rtlCol="0">
            <a:spAutoFit/>
          </a:bodyPr>
          <a:lstStyle/>
          <a:p>
            <a:pPr algn="ctr"/>
            <a:r>
              <a:rPr lang="en-US" altLang="ja-JP" sz="2400" dirty="0" smtClean="0"/>
              <a:t>F</a:t>
            </a:r>
            <a:r>
              <a:rPr kumimoji="1" lang="ja-JP" altLang="en-US" sz="2400" dirty="0" smtClean="0"/>
              <a:t>モーメント間</a:t>
            </a:r>
            <a:r>
              <a:rPr lang="ja-JP" altLang="en-US" sz="2400" dirty="0"/>
              <a:t>の</a:t>
            </a:r>
            <a:r>
              <a:rPr kumimoji="1" lang="ja-JP" altLang="en-US" sz="2400" dirty="0" smtClean="0"/>
              <a:t>関係式 </a:t>
            </a:r>
            <a:r>
              <a:rPr kumimoji="1" lang="en-US" altLang="ja-JP" sz="2400" dirty="0" smtClean="0"/>
              <a:t>in </a:t>
            </a:r>
            <a:r>
              <a:rPr kumimoji="1" lang="ja-JP" altLang="en-US" sz="2400" dirty="0" smtClean="0"/>
              <a:t>二項分布モデル</a:t>
            </a:r>
            <a:endParaRPr kumimoji="1" lang="ja-JP" altLang="en-US" sz="2400" dirty="0"/>
          </a:p>
        </p:txBody>
      </p:sp>
      <p:pic>
        <p:nvPicPr>
          <p:cNvPr id="7" name="TexTeXPicture" descr="&lt;?xml version=&quot;1.0&quot; encoding=&quot;utf-16&quot;?&gt;&#10;&lt;TeXTeX&gt;&#10;  &lt;preamble&gt;\documentclass{jarticle}&#10;\usepackage{amsmath}&#10;\pagestyle{empty}&lt;/preamble&gt;&#10;  &lt;body&gt;\begin{align*} &#10;\langle n_i^m n_j^l\rangle_{\rm f} = p_i^m p_j^l \langle N_i^m N_j^l \rangle_{\rm f}&#10;\end{align*}&lt;/body&gt;&#10;  &lt;fcolor&gt;FF000000&lt;/fcolor&gt;&#10;  &lt;bcolor&gt;FFFFFFFF&lt;/bcolor&gt;&#10;  &lt;transparent&gt;True&lt;/transparent&gt;&#10;  &lt;resolution&gt;1800&lt;/resolution&gt;&#10;  &lt;imageh&gt;321&lt;/imageh&gt;&#10;  &lt;imagew&gt;2711&lt;/imagew&gt;&#10;  &lt;scale&gt;50&lt;/scale&gt;&#10;  &lt;cursor&gt;84&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1608" y="2583923"/>
            <a:ext cx="3867147" cy="457895"/>
          </a:xfrm>
          <a:prstGeom prst="rect">
            <a:avLst/>
          </a:prstGeom>
        </p:spPr>
      </p:pic>
      <p:pic>
        <p:nvPicPr>
          <p:cNvPr id="8" name="TexTeXPicture" descr="&lt;?xml version=&quot;1.0&quot; encoding=&quot;utf-16&quot;?&gt;&#10;&lt;TeXTeX&gt;&#10;  &lt;preamble&gt;\documentclass{jarticle}&#10;\usepackage{amsmath}&#10;\pagestyle{empty}&lt;/preamble&gt;&#10;  &lt;body&gt;\begin{align*} &#10;\langle n_i^m \rangle_{\rm f} = p_i^m \langle N_i^m \rangle_{\rm f},&#10;\end{align*}&lt;/body&gt;&#10;  &lt;fcolor&gt;FF000000&lt;/fcolor&gt;&#10;  &lt;bcolor&gt;FFFFFFFF&lt;/bcolor&gt;&#10;  &lt;transparent&gt;True&lt;/transparent&gt;&#10;  &lt;resolution&gt;1800&lt;/resolution&gt;&#10;  &lt;imageh&gt;250&lt;/imageh&gt;&#10;  &lt;imagew&gt;1989&lt;/imagew&gt;&#10;  &lt;scale&gt;50&lt;/scale&gt;&#10;  &lt;cursor&gt;84&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2634563"/>
            <a:ext cx="2837239" cy="356616"/>
          </a:xfrm>
          <a:prstGeom prst="rect">
            <a:avLst/>
          </a:prstGeom>
        </p:spPr>
      </p:pic>
      <p:pic>
        <p:nvPicPr>
          <p:cNvPr id="9" name="TexTeXPicture" descr="&lt;?xml version=&quot;1.0&quot; encoding=&quot;utf-16&quot;?&gt;&#10;&lt;TeXTeX&gt;&#10;  &lt;preamble&gt;\documentclass{jarticle}&#10;\usepackage{amsmath}&#10;\pagestyle{empty}&lt;/preamble&gt;&#10;  &lt;body&gt;\begin{align*} &#10;, \cdots&#10;\end{align*}&lt;/body&gt;&#10;  &lt;fcolor&gt;FF000000&lt;/fcolor&gt;&#10;  &lt;bcolor&gt;FFFFFFFF&lt;/bcolor&gt;&#10;  &lt;transparent&gt;True&lt;/transparent&gt;&#10;  &lt;resolution&gt;1800&lt;/resolution&gt;&#10;  &lt;imageh&gt;123&lt;/imageh&gt;&#10;  &lt;imagew&gt;358&lt;/imagew&gt;&#10;  &lt;scale&gt;50&lt;/scale&gt;&#10;  &lt;cursor&gt;24&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2262" y="2794930"/>
            <a:ext cx="532284" cy="182880"/>
          </a:xfrm>
          <a:prstGeom prst="rect">
            <a:avLst/>
          </a:prstGeom>
        </p:spPr>
      </p:pic>
      <p:sp>
        <p:nvSpPr>
          <p:cNvPr id="10" name="テキスト ボックス 9"/>
          <p:cNvSpPr txBox="1"/>
          <p:nvPr/>
        </p:nvSpPr>
        <p:spPr>
          <a:xfrm>
            <a:off x="285976" y="3344072"/>
            <a:ext cx="4371710" cy="461665"/>
          </a:xfrm>
          <a:prstGeom prst="rect">
            <a:avLst/>
          </a:prstGeom>
          <a:noFill/>
        </p:spPr>
        <p:txBody>
          <a:bodyPr wrap="none" rtlCol="0">
            <a:spAutoFit/>
          </a:bodyPr>
          <a:lstStyle/>
          <a:p>
            <a:pPr marL="342900" indent="-342900">
              <a:buFont typeface="Wingdings" panose="05000000000000000000" pitchFamily="2" charset="2"/>
              <a:buChar char="p"/>
            </a:pPr>
            <a:r>
              <a:rPr kumimoji="1" lang="ja-JP" altLang="en-US" sz="2400" dirty="0" smtClean="0">
                <a:latin typeface="+mj-ea"/>
                <a:ea typeface="+mj-ea"/>
              </a:rPr>
              <a:t>検出効率補正のアルゴリズム</a:t>
            </a:r>
            <a:endParaRPr kumimoji="1" lang="ja-JP" altLang="en-US" sz="2400" dirty="0">
              <a:latin typeface="+mj-ea"/>
              <a:ea typeface="+mj-ea"/>
            </a:endParaRPr>
          </a:p>
        </p:txBody>
      </p:sp>
      <p:sp>
        <p:nvSpPr>
          <p:cNvPr id="11" name="テキスト ボックス 10"/>
          <p:cNvSpPr txBox="1"/>
          <p:nvPr/>
        </p:nvSpPr>
        <p:spPr>
          <a:xfrm>
            <a:off x="755576" y="3805737"/>
            <a:ext cx="6723315" cy="1323439"/>
          </a:xfrm>
          <a:prstGeom prst="rect">
            <a:avLst/>
          </a:prstGeom>
          <a:noFill/>
        </p:spPr>
        <p:txBody>
          <a:bodyPr wrap="none" rtlCol="0">
            <a:spAutoFit/>
          </a:bodyPr>
          <a:lstStyle/>
          <a:p>
            <a:pPr marL="457200" indent="-457200">
              <a:buFont typeface="+mj-ea"/>
              <a:buAutoNum type="circleNumDbPlain"/>
            </a:pPr>
            <a:r>
              <a:rPr kumimoji="1" lang="ja-JP" altLang="en-US" sz="2000" dirty="0" smtClean="0"/>
              <a:t>対称のキュムラントを、</a:t>
            </a:r>
            <a:r>
              <a:rPr kumimoji="1" lang="en-US" altLang="ja-JP" sz="2000" dirty="0" smtClean="0"/>
              <a:t>F</a:t>
            </a:r>
            <a:r>
              <a:rPr kumimoji="1" lang="ja-JP" altLang="en-US" sz="2000" dirty="0" smtClean="0"/>
              <a:t>モーメントに分解</a:t>
            </a:r>
            <a:endParaRPr lang="en-US" altLang="ja-JP" sz="2000" dirty="0"/>
          </a:p>
          <a:p>
            <a:pPr marL="457200" indent="-457200">
              <a:buFont typeface="+mj-ea"/>
              <a:buAutoNum type="circleNumDbPlain"/>
            </a:pPr>
            <a:r>
              <a:rPr lang="en-US" altLang="ja-JP" sz="2000" dirty="0" smtClean="0"/>
              <a:t>n</a:t>
            </a:r>
            <a:r>
              <a:rPr lang="ja-JP" altLang="en-US" sz="2000" dirty="0"/>
              <a:t>の</a:t>
            </a:r>
            <a:r>
              <a:rPr lang="en-US" altLang="ja-JP" sz="2000" dirty="0" smtClean="0"/>
              <a:t>F</a:t>
            </a:r>
            <a:r>
              <a:rPr lang="ja-JP" altLang="en-US" sz="2000" dirty="0" smtClean="0"/>
              <a:t>モーメントを実験データから計算</a:t>
            </a:r>
            <a:endParaRPr lang="en-US" altLang="ja-JP" sz="2000" dirty="0" smtClean="0"/>
          </a:p>
          <a:p>
            <a:pPr marL="457200" indent="-457200">
              <a:buFont typeface="+mj-ea"/>
              <a:buAutoNum type="circleNumDbPlain"/>
            </a:pPr>
            <a:r>
              <a:rPr lang="ja-JP" altLang="en-US" sz="2000" dirty="0" smtClean="0"/>
              <a:t>この結果</a:t>
            </a:r>
            <a:r>
              <a:rPr kumimoji="1" lang="ja-JP" altLang="en-US" sz="2000" dirty="0" smtClean="0"/>
              <a:t>を検出効率で割ることで、</a:t>
            </a:r>
            <a:r>
              <a:rPr kumimoji="1" lang="en-US" altLang="ja-JP" sz="2000" dirty="0" smtClean="0"/>
              <a:t>N</a:t>
            </a:r>
            <a:r>
              <a:rPr kumimoji="1" lang="ja-JP" altLang="en-US" sz="2000" dirty="0" smtClean="0"/>
              <a:t>の</a:t>
            </a:r>
            <a:r>
              <a:rPr kumimoji="1" lang="en-US" altLang="ja-JP" sz="2000" dirty="0" smtClean="0"/>
              <a:t>F</a:t>
            </a:r>
            <a:r>
              <a:rPr kumimoji="1" lang="ja-JP" altLang="en-US" sz="2000" dirty="0" smtClean="0"/>
              <a:t>モーメントに変換</a:t>
            </a:r>
            <a:endParaRPr kumimoji="1" lang="en-US" altLang="ja-JP" sz="2000" dirty="0" smtClean="0"/>
          </a:p>
          <a:p>
            <a:pPr marL="457200" indent="-457200">
              <a:buFont typeface="+mj-ea"/>
              <a:buAutoNum type="circleNumDbPlain"/>
            </a:pPr>
            <a:r>
              <a:rPr lang="en-US" altLang="ja-JP" sz="2000" dirty="0" smtClean="0"/>
              <a:t>F</a:t>
            </a:r>
            <a:r>
              <a:rPr lang="ja-JP" altLang="en-US" sz="2000" dirty="0" smtClean="0"/>
              <a:t>モーメントを組み合わせて、キュムラントを構成</a:t>
            </a:r>
            <a:endParaRPr kumimoji="1" lang="en-US" altLang="ja-JP" sz="2000" dirty="0" smtClean="0"/>
          </a:p>
        </p:txBody>
      </p:sp>
      <p:sp>
        <p:nvSpPr>
          <p:cNvPr id="12" name="テキスト ボックス 11"/>
          <p:cNvSpPr txBox="1"/>
          <p:nvPr/>
        </p:nvSpPr>
        <p:spPr>
          <a:xfrm>
            <a:off x="287926" y="1164835"/>
            <a:ext cx="4666662" cy="461665"/>
          </a:xfrm>
          <a:prstGeom prst="rect">
            <a:avLst/>
          </a:prstGeom>
          <a:noFill/>
        </p:spPr>
        <p:txBody>
          <a:bodyPr wrap="none" rtlCol="0">
            <a:spAutoFit/>
          </a:bodyPr>
          <a:lstStyle/>
          <a:p>
            <a:pPr marL="342900" indent="-342900">
              <a:buFont typeface="Wingdings" panose="05000000000000000000" pitchFamily="2" charset="2"/>
              <a:buChar char="p"/>
            </a:pPr>
            <a:r>
              <a:rPr kumimoji="1" lang="ja-JP" altLang="en-US" sz="2400" dirty="0" smtClean="0"/>
              <a:t>ファクトリアルモーメントを用いる</a:t>
            </a:r>
            <a:endParaRPr kumimoji="1" lang="ja-JP" altLang="en-US" sz="2400" dirty="0"/>
          </a:p>
        </p:txBody>
      </p:sp>
      <p:grpSp>
        <p:nvGrpSpPr>
          <p:cNvPr id="3" name="グループ化 2"/>
          <p:cNvGrpSpPr/>
          <p:nvPr/>
        </p:nvGrpSpPr>
        <p:grpSpPr>
          <a:xfrm>
            <a:off x="293620" y="5360008"/>
            <a:ext cx="8370411" cy="1336603"/>
            <a:chOff x="293620" y="5360008"/>
            <a:chExt cx="8370411" cy="1336603"/>
          </a:xfrm>
        </p:grpSpPr>
        <p:sp>
          <p:nvSpPr>
            <p:cNvPr id="13" name="テキスト ボックス 12"/>
            <p:cNvSpPr txBox="1"/>
            <p:nvPr/>
          </p:nvSpPr>
          <p:spPr>
            <a:xfrm>
              <a:off x="293620" y="5360008"/>
              <a:ext cx="3869970" cy="461665"/>
            </a:xfrm>
            <a:prstGeom prst="rect">
              <a:avLst/>
            </a:prstGeom>
            <a:noFill/>
          </p:spPr>
          <p:txBody>
            <a:bodyPr wrap="none" rtlCol="0">
              <a:spAutoFit/>
            </a:bodyPr>
            <a:lstStyle/>
            <a:p>
              <a:pPr marL="342900" indent="-342900">
                <a:buFont typeface="Wingdings" panose="05000000000000000000" pitchFamily="2" charset="2"/>
                <a:buChar char="p"/>
              </a:pPr>
              <a:r>
                <a:rPr kumimoji="1" lang="ja-JP" altLang="en-US" sz="2400" dirty="0" smtClean="0"/>
                <a:t>問題点：計算コストの増大</a:t>
              </a:r>
              <a:endParaRPr kumimoji="1" lang="ja-JP" altLang="en-US" sz="2400" dirty="0"/>
            </a:p>
          </p:txBody>
        </p:sp>
        <p:sp>
          <p:nvSpPr>
            <p:cNvPr id="14" name="テキスト ボックス 13"/>
            <p:cNvSpPr txBox="1"/>
            <p:nvPr/>
          </p:nvSpPr>
          <p:spPr>
            <a:xfrm>
              <a:off x="755576" y="5865614"/>
              <a:ext cx="2563522" cy="830997"/>
            </a:xfrm>
            <a:prstGeom prst="rect">
              <a:avLst/>
            </a:prstGeom>
            <a:noFill/>
          </p:spPr>
          <p:txBody>
            <a:bodyPr wrap="none" rtlCol="0">
              <a:spAutoFit/>
            </a:bodyPr>
            <a:lstStyle/>
            <a:p>
              <a:pPr marL="342900" indent="-342900">
                <a:buFont typeface="Arial" panose="020B0604020202020204" pitchFamily="34" charset="0"/>
                <a:buChar char="•"/>
              </a:pPr>
              <a:r>
                <a:rPr kumimoji="1" lang="en-US" altLang="ja-JP" sz="2400" dirty="0" smtClean="0"/>
                <a:t>M</a:t>
              </a:r>
              <a:r>
                <a:rPr kumimoji="1" lang="ja-JP" altLang="en-US" sz="2400" dirty="0" smtClean="0"/>
                <a:t>変数</a:t>
              </a:r>
              <a:endParaRPr kumimoji="1" lang="en-US" altLang="ja-JP" sz="2400" dirty="0" smtClean="0"/>
            </a:p>
            <a:p>
              <a:pPr marL="342900" indent="-342900">
                <a:buFont typeface="Arial" panose="020B0604020202020204" pitchFamily="34" charset="0"/>
                <a:buChar char="•"/>
              </a:pPr>
              <a:r>
                <a:rPr lang="en-US" altLang="ja-JP" sz="2400" dirty="0" smtClean="0"/>
                <a:t>n</a:t>
              </a:r>
              <a:r>
                <a:rPr lang="ja-JP" altLang="en-US" sz="2400" dirty="0" smtClean="0"/>
                <a:t>次キュムラント</a:t>
              </a:r>
              <a:endParaRPr kumimoji="1" lang="ja-JP" altLang="en-US" sz="2400" dirty="0"/>
            </a:p>
          </p:txBody>
        </p:sp>
        <mc:AlternateContent xmlns:mc="http://schemas.openxmlformats.org/markup-compatibility/2006" xmlns:a14="http://schemas.microsoft.com/office/drawing/2010/main">
          <mc:Choice Requires="a14">
            <p:sp>
              <p:nvSpPr>
                <p:cNvPr id="15" name="テキスト ボックス 14"/>
                <p:cNvSpPr txBox="1"/>
                <p:nvPr/>
              </p:nvSpPr>
              <p:spPr>
                <a:xfrm>
                  <a:off x="3923928" y="5974393"/>
                  <a:ext cx="2212016" cy="613438"/>
                </a:xfrm>
                <a:prstGeom prst="rect">
                  <a:avLst/>
                </a:prstGeom>
                <a:noFill/>
              </p:spPr>
              <p:txBody>
                <a:bodyPr wrap="none" lIns="0" tIns="0" rIns="0" bIns="0" rtlCol="0">
                  <a:spAutoFit/>
                </a:bodyPr>
                <a:lstStyle/>
                <a:p>
                  <a14:m>
                    <m:oMath xmlns:m="http://schemas.openxmlformats.org/officeDocument/2006/math">
                      <m:d>
                        <m:dPr>
                          <m:ctrlPr>
                            <a:rPr kumimoji="1" lang="en-US" altLang="ja-JP" sz="2400" b="0" i="1" smtClean="0">
                              <a:latin typeface="Cambria Math" panose="02040503050406030204" pitchFamily="18" charset="0"/>
                            </a:rPr>
                          </m:ctrlPr>
                        </m:dPr>
                        <m:e>
                          <m:m>
                            <m:mPr>
                              <m:mcs>
                                <m:mc>
                                  <m:mcPr>
                                    <m:count m:val="1"/>
                                    <m:mcJc m:val="center"/>
                                  </m:mcPr>
                                </m:mc>
                              </m:mcs>
                              <m:ctrlPr>
                                <a:rPr lang="en-US" altLang="ja-JP" sz="2400" i="1">
                                  <a:latin typeface="Cambria Math" panose="02040503050406030204" pitchFamily="18" charset="0"/>
                                </a:rPr>
                              </m:ctrlPr>
                            </m:mPr>
                            <m:mr>
                              <m:e>
                                <m:r>
                                  <m:rPr>
                                    <m:brk m:alnAt="7"/>
                                  </m:rPr>
                                  <a:rPr lang="en-US" altLang="ja-JP" sz="2400" i="1">
                                    <a:latin typeface="Cambria Math" panose="02040503050406030204" pitchFamily="18" charset="0"/>
                                  </a:rPr>
                                  <m:t>𝑀</m:t>
                                </m:r>
                                <m:r>
                                  <a:rPr lang="en-US" altLang="ja-JP" sz="2400" i="1">
                                    <a:latin typeface="Cambria Math" panose="02040503050406030204" pitchFamily="18" charset="0"/>
                                  </a:rPr>
                                  <m:t>+</m:t>
                                </m:r>
                                <m:r>
                                  <a:rPr lang="en-US" altLang="ja-JP" sz="2400" i="1">
                                    <a:latin typeface="Cambria Math" panose="02040503050406030204" pitchFamily="18" charset="0"/>
                                  </a:rPr>
                                  <m:t>𝑛</m:t>
                                </m:r>
                              </m:e>
                            </m:mr>
                            <m:mr>
                              <m:e>
                                <m:r>
                                  <a:rPr lang="en-US" altLang="ja-JP" sz="2400" i="1">
                                    <a:latin typeface="Cambria Math" panose="02040503050406030204" pitchFamily="18" charset="0"/>
                                  </a:rPr>
                                  <m:t>𝑛</m:t>
                                </m:r>
                              </m:e>
                            </m:mr>
                          </m:m>
                        </m:e>
                      </m:d>
                    </m:oMath>
                  </a14:m>
                  <a:r>
                    <a:rPr kumimoji="1" lang="en-US" altLang="ja-JP" sz="2400" dirty="0" smtClean="0"/>
                    <a:t>-1</a:t>
                  </a:r>
                  <a14:m>
                    <m:oMath xmlns:m="http://schemas.openxmlformats.org/officeDocument/2006/math">
                      <m:r>
                        <a:rPr lang="en-US" altLang="ja-JP" sz="2400" i="1">
                          <a:latin typeface="Cambria Math" panose="02040503050406030204" pitchFamily="18" charset="0"/>
                          <a:ea typeface="Cambria Math" panose="02040503050406030204" pitchFamily="18" charset="0"/>
                        </a:rPr>
                        <m:t>→</m:t>
                      </m:r>
                      <m:sSup>
                        <m:sSupPr>
                          <m:ctrlPr>
                            <a:rPr lang="en-US" altLang="ja-JP" sz="2400" b="0" i="1" smtClean="0">
                              <a:latin typeface="Cambria Math" panose="02040503050406030204" pitchFamily="18" charset="0"/>
                              <a:ea typeface="Cambria Math" panose="02040503050406030204" pitchFamily="18" charset="0"/>
                            </a:rPr>
                          </m:ctrlPr>
                        </m:sSupPr>
                        <m:e>
                          <m:r>
                            <a:rPr lang="en-US" altLang="ja-JP" sz="2400" i="1">
                              <a:latin typeface="Cambria Math" panose="02040503050406030204" pitchFamily="18" charset="0"/>
                              <a:ea typeface="Cambria Math" panose="02040503050406030204" pitchFamily="18" charset="0"/>
                            </a:rPr>
                            <m:t>𝑀</m:t>
                          </m:r>
                        </m:e>
                        <m:sup>
                          <m:r>
                            <a:rPr lang="en-US" altLang="ja-JP" sz="2400" b="0" i="1" smtClean="0">
                              <a:latin typeface="Cambria Math" panose="02040503050406030204" pitchFamily="18" charset="0"/>
                              <a:ea typeface="Cambria Math" panose="02040503050406030204" pitchFamily="18" charset="0"/>
                            </a:rPr>
                            <m:t>𝑛</m:t>
                          </m:r>
                        </m:sup>
                      </m:sSup>
                    </m:oMath>
                  </a14:m>
                  <a:r>
                    <a:rPr kumimoji="1" lang="en-US" altLang="ja-JP" sz="2400" dirty="0" smtClean="0"/>
                    <a:t> </a:t>
                  </a:r>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3923928" y="5974393"/>
                  <a:ext cx="2212016" cy="613438"/>
                </a:xfrm>
                <a:prstGeom prst="rect">
                  <a:avLst/>
                </a:prstGeom>
                <a:blipFill>
                  <a:blip r:embed="rId5"/>
                  <a:stretch>
                    <a:fillRect b="-10891"/>
                  </a:stretch>
                </a:blipFill>
              </p:spPr>
              <p:txBody>
                <a:bodyPr/>
                <a:lstStyle/>
                <a:p>
                  <a:r>
                    <a:rPr lang="ja-JP" altLang="en-US">
                      <a:noFill/>
                    </a:rPr>
                    <a:t> </a:t>
                  </a:r>
                </a:p>
              </p:txBody>
            </p:sp>
          </mc:Fallback>
        </mc:AlternateContent>
        <p:sp>
          <p:nvSpPr>
            <p:cNvPr id="16" name="右矢印 15"/>
            <p:cNvSpPr/>
            <p:nvPr/>
          </p:nvSpPr>
          <p:spPr>
            <a:xfrm>
              <a:off x="3319098" y="5888018"/>
              <a:ext cx="432048" cy="786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右矢印 16"/>
            <p:cNvSpPr/>
            <p:nvPr/>
          </p:nvSpPr>
          <p:spPr>
            <a:xfrm>
              <a:off x="6228184" y="5888018"/>
              <a:ext cx="432048" cy="786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6833081" y="5865614"/>
              <a:ext cx="1830950" cy="830997"/>
            </a:xfrm>
            <a:prstGeom prst="rect">
              <a:avLst/>
            </a:prstGeom>
            <a:noFill/>
          </p:spPr>
          <p:txBody>
            <a:bodyPr wrap="none" rtlCol="0">
              <a:spAutoFit/>
            </a:bodyPr>
            <a:lstStyle/>
            <a:p>
              <a:r>
                <a:rPr kumimoji="1" lang="ja-JP" altLang="en-US" sz="2400" dirty="0" smtClean="0">
                  <a:solidFill>
                    <a:srgbClr val="FF0000"/>
                  </a:solidFill>
                </a:rPr>
                <a:t>計算コストの</a:t>
              </a:r>
              <a:endParaRPr kumimoji="1" lang="en-US" altLang="ja-JP" sz="2400" dirty="0" smtClean="0">
                <a:solidFill>
                  <a:srgbClr val="FF0000"/>
                </a:solidFill>
              </a:endParaRPr>
            </a:p>
            <a:p>
              <a:r>
                <a:rPr lang="ja-JP" altLang="en-US" sz="2400" dirty="0" smtClean="0">
                  <a:solidFill>
                    <a:srgbClr val="FF0000"/>
                  </a:solidFill>
                </a:rPr>
                <a:t>急速な増大</a:t>
              </a:r>
              <a:endParaRPr kumimoji="1" lang="ja-JP" altLang="en-US" sz="2400" dirty="0">
                <a:solidFill>
                  <a:srgbClr val="FF0000"/>
                </a:solidFill>
              </a:endParaRPr>
            </a:p>
          </p:txBody>
        </p:sp>
      </p:grpSp>
    </p:spTree>
    <p:extLst>
      <p:ext uri="{BB962C8B-B14F-4D97-AF65-F5344CB8AC3E}">
        <p14:creationId xmlns:p14="http://schemas.microsoft.com/office/powerpoint/2010/main" val="349515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a:xfrm>
            <a:off x="1246099" y="4698722"/>
            <a:ext cx="6768752" cy="175461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98425" y="110044"/>
            <a:ext cx="4100803" cy="584775"/>
          </a:xfrm>
        </p:spPr>
        <p:txBody>
          <a:bodyPr/>
          <a:lstStyle/>
          <a:p>
            <a:r>
              <a:rPr kumimoji="1" lang="en-US" altLang="ja-JP" dirty="0" smtClean="0"/>
              <a:t> </a:t>
            </a:r>
            <a:r>
              <a:rPr kumimoji="1" lang="ja-JP" altLang="en-US" dirty="0" smtClean="0"/>
              <a:t>新しい補正式の提案  </a:t>
            </a:r>
            <a:endParaRPr kumimoji="1" lang="ja-JP" altLang="en-US" dirty="0"/>
          </a:p>
        </p:txBody>
      </p:sp>
      <p:sp>
        <p:nvSpPr>
          <p:cNvPr id="4" name="角丸四角形 3"/>
          <p:cNvSpPr/>
          <p:nvPr/>
        </p:nvSpPr>
        <p:spPr>
          <a:xfrm>
            <a:off x="103261" y="1268760"/>
            <a:ext cx="5116811" cy="2848962"/>
          </a:xfrm>
          <a:prstGeom prst="roundRect">
            <a:avLst>
              <a:gd name="adj" fmla="val 10566"/>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pic>
        <p:nvPicPr>
          <p:cNvPr id="5" name="図 4"/>
          <p:cNvPicPr>
            <a:picLocks noChangeAspect="1"/>
          </p:cNvPicPr>
          <p:nvPr/>
        </p:nvPicPr>
        <p:blipFill>
          <a:blip r:embed="rId2"/>
          <a:stretch>
            <a:fillRect/>
          </a:stretch>
        </p:blipFill>
        <p:spPr>
          <a:xfrm>
            <a:off x="241247" y="1453426"/>
            <a:ext cx="4762801" cy="2473400"/>
          </a:xfrm>
          <a:prstGeom prst="rect">
            <a:avLst/>
          </a:prstGeom>
        </p:spPr>
      </p:pic>
      <p:pic>
        <p:nvPicPr>
          <p:cNvPr id="6" name="図 5"/>
          <p:cNvPicPr>
            <a:picLocks noChangeAspect="1"/>
          </p:cNvPicPr>
          <p:nvPr/>
        </p:nvPicPr>
        <p:blipFill>
          <a:blip r:embed="rId3"/>
          <a:stretch>
            <a:fillRect/>
          </a:stretch>
        </p:blipFill>
        <p:spPr>
          <a:xfrm>
            <a:off x="5364088" y="1340768"/>
            <a:ext cx="1443635" cy="792088"/>
          </a:xfrm>
          <a:prstGeom prst="rect">
            <a:avLst/>
          </a:prstGeom>
        </p:spPr>
      </p:pic>
      <p:sp>
        <p:nvSpPr>
          <p:cNvPr id="7" name="テキスト ボックス 6"/>
          <p:cNvSpPr txBox="1"/>
          <p:nvPr/>
        </p:nvSpPr>
        <p:spPr>
          <a:xfrm>
            <a:off x="5641847" y="2132856"/>
            <a:ext cx="3308470" cy="830997"/>
          </a:xfrm>
          <a:prstGeom prst="rect">
            <a:avLst/>
          </a:prstGeom>
          <a:noFill/>
        </p:spPr>
        <p:txBody>
          <a:bodyPr wrap="none" rtlCol="0">
            <a:spAutoFit/>
          </a:bodyPr>
          <a:lstStyle/>
          <a:p>
            <a:r>
              <a:rPr kumimoji="1" lang="en-US" altLang="ja-JP" sz="2400" dirty="0" smtClean="0"/>
              <a:t>linear combination of </a:t>
            </a:r>
          </a:p>
          <a:p>
            <a:r>
              <a:rPr lang="en-US" altLang="ja-JP" sz="2400" dirty="0" smtClean="0">
                <a:solidFill>
                  <a:srgbClr val="FF0000"/>
                </a:solidFill>
              </a:rPr>
              <a:t>original</a:t>
            </a:r>
            <a:r>
              <a:rPr lang="en-US" altLang="ja-JP" sz="2400" dirty="0" smtClean="0"/>
              <a:t> particle numbers</a:t>
            </a:r>
            <a:endParaRPr kumimoji="1" lang="ja-JP" altLang="en-US" sz="2400" dirty="0"/>
          </a:p>
        </p:txBody>
      </p:sp>
      <p:pic>
        <p:nvPicPr>
          <p:cNvPr id="10" name="TexTeXPicture" descr="&lt;?xml version=&quot;1.0&quot; encoding=&quot;utf-16&quot;?&gt;&#10;&lt;TeXTeX&gt;&#10;  &lt;preamble&gt;\documentclass{jarticle}&#10;\usepackage{amsmath}&#10;\pagestyle{empty}&lt;/preamble&gt;&#10;  &lt;body&gt;\begin{align*} &#10;q_{(\cdots)} = \sum_{i=1}^M c_{(\cdots)}^{(i)} n_i&#10;\end{align*}&lt;/body&gt;&#10;  &lt;fcolor&gt;FF000000&lt;/fcolor&gt;&#10;  &lt;bcolor&gt;FFFFFFFF&lt;/bcolor&gt;&#10;  &lt;transparent&gt;True&lt;/transparent&gt;&#10;  &lt;resolution&gt;1800&lt;/resolution&gt;&#10;  &lt;imageh&gt;725&lt;/imageh&gt;&#10;  &lt;imagew&gt;1912&lt;/imagew&gt;&#10;  &lt;scale&gt;50&lt;/scale&gt;&#10;  &lt;cursor&gt;62&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4887" y="2963853"/>
            <a:ext cx="1762303" cy="668238"/>
          </a:xfrm>
          <a:prstGeom prst="rect">
            <a:avLst/>
          </a:prstGeom>
        </p:spPr>
      </p:pic>
      <p:sp>
        <p:nvSpPr>
          <p:cNvPr id="11" name="テキスト ボックス 10"/>
          <p:cNvSpPr txBox="1"/>
          <p:nvPr/>
        </p:nvSpPr>
        <p:spPr>
          <a:xfrm>
            <a:off x="5641847" y="3616173"/>
            <a:ext cx="3532890" cy="830997"/>
          </a:xfrm>
          <a:prstGeom prst="rect">
            <a:avLst/>
          </a:prstGeom>
          <a:noFill/>
        </p:spPr>
        <p:txBody>
          <a:bodyPr wrap="none" rtlCol="0">
            <a:spAutoFit/>
          </a:bodyPr>
          <a:lstStyle/>
          <a:p>
            <a:r>
              <a:rPr kumimoji="1" lang="en-US" altLang="ja-JP" sz="2400" dirty="0" smtClean="0"/>
              <a:t>linear combination of </a:t>
            </a:r>
          </a:p>
          <a:p>
            <a:r>
              <a:rPr lang="en-US" altLang="ja-JP" sz="2400" dirty="0" smtClean="0">
                <a:solidFill>
                  <a:srgbClr val="FF0000"/>
                </a:solidFill>
              </a:rPr>
              <a:t>observed</a:t>
            </a:r>
            <a:r>
              <a:rPr lang="en-US" altLang="ja-JP" sz="2400" dirty="0" smtClean="0"/>
              <a:t> particle numbers</a:t>
            </a:r>
            <a:endParaRPr kumimoji="1" lang="ja-JP" altLang="en-US" sz="2400" dirty="0"/>
          </a:p>
        </p:txBody>
      </p:sp>
      <p:sp>
        <p:nvSpPr>
          <p:cNvPr id="13" name="テキスト ボックス 12"/>
          <p:cNvSpPr txBox="1"/>
          <p:nvPr/>
        </p:nvSpPr>
        <p:spPr>
          <a:xfrm>
            <a:off x="1620619" y="5359493"/>
            <a:ext cx="2889189" cy="830997"/>
          </a:xfrm>
          <a:prstGeom prst="rect">
            <a:avLst/>
          </a:prstGeom>
          <a:noFill/>
        </p:spPr>
        <p:txBody>
          <a:bodyPr wrap="none" rtlCol="0">
            <a:spAutoFit/>
          </a:bodyPr>
          <a:lstStyle/>
          <a:p>
            <a:pPr marL="342900" indent="-342900">
              <a:buFont typeface="Wingdings" panose="05000000000000000000" pitchFamily="2" charset="2"/>
              <a:buChar char="p"/>
            </a:pPr>
            <a:r>
              <a:rPr kumimoji="1" lang="en-US" altLang="ja-JP" sz="2400" dirty="0" smtClean="0"/>
              <a:t>F-moment method</a:t>
            </a:r>
          </a:p>
          <a:p>
            <a:pPr marL="342900" indent="-342900">
              <a:buFont typeface="Wingdings" panose="05000000000000000000" pitchFamily="2" charset="2"/>
              <a:buChar char="p"/>
            </a:pPr>
            <a:r>
              <a:rPr lang="en-US" altLang="ja-JP" sz="2400" dirty="0" smtClean="0"/>
              <a:t>Our method</a:t>
            </a:r>
            <a:endParaRPr kumimoji="1" lang="ja-JP" altLang="en-US" sz="2400" dirty="0"/>
          </a:p>
        </p:txBody>
      </p:sp>
      <p:pic>
        <p:nvPicPr>
          <p:cNvPr id="14" name="TexTeXPicture" descr="&lt;?xml version=&quot;1.0&quot; encoding=&quot;utf-16&quot;?&gt;&#10;&lt;TeXTeX&gt;&#10;  &lt;preamble&gt;\documentclass{jarticle}&#10;\usepackage{amsmath}&#10;\pagestyle{empty}&lt;/preamble&gt;&#10;  &lt;body&gt;\begin{align*} &#10;\sim {\cal O}(M^n)&#10;\end{align*}&lt;/body&gt;&#10;  &lt;fcolor&gt;FF000000&lt;/fcolor&gt;&#10;  &lt;bcolor&gt;FFFFFFFF&lt;/bcolor&gt;&#10;  &lt;transparent&gt;True&lt;/transparent&gt;&#10;  &lt;resolution&gt;1800&lt;/resolution&gt;&#10;  &lt;imageh&gt;250&lt;/imageh&gt;&#10;  &lt;imagew&gt;1027&lt;/imagew&gt;&#10;  &lt;scale&gt;50&lt;/scale&gt;&#10;  &lt;cursor&gt;34&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2353" y="5505122"/>
            <a:ext cx="1086908" cy="264583"/>
          </a:xfrm>
          <a:prstGeom prst="rect">
            <a:avLst/>
          </a:prstGeom>
        </p:spPr>
      </p:pic>
      <p:pic>
        <p:nvPicPr>
          <p:cNvPr id="16" name="TexTeXPicture" descr="&lt;?xml version=&quot;1.0&quot; encoding=&quot;utf-16&quot;?&gt;&#10;&lt;TeXTeX&gt;&#10;  &lt;preamble&gt;\documentclass{jarticle}&#10;\usepackage{amsmath}&#10;\pagestyle{empty}&lt;/preamble&gt;&#10;  &lt;body&gt;\begin{align*} &#10;\sim {\cal O}(M)&#10;\end{align*}&lt;/body&gt;&#10;  &lt;fcolor&gt;FF000000&lt;/fcolor&gt;&#10;  &lt;bcolor&gt;FFFFFFFF&lt;/bcolor&gt;&#10;  &lt;transparent&gt;True&lt;/transparent&gt;&#10;  &lt;resolution&gt;1800&lt;/resolution&gt;&#10;  &lt;imageh&gt;250&lt;/imageh&gt;&#10;  &lt;imagew&gt;891&lt;/imagew&gt;&#10;  &lt;scale&gt;50&lt;/scale&gt;&#10;  &lt;cursor&gt;31&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32353" y="5876479"/>
            <a:ext cx="942975" cy="264583"/>
          </a:xfrm>
          <a:prstGeom prst="rect">
            <a:avLst/>
          </a:prstGeom>
        </p:spPr>
      </p:pic>
      <p:pic>
        <p:nvPicPr>
          <p:cNvPr id="19" name="TexTeXPicture" descr="&lt;?xml version=&quot;1.0&quot; encoding=&quot;utf-16&quot;?&gt;&#10;&lt;TeXTeX&gt;&#10;  &lt;preamble&gt;\documentclass{jarticle}&#10;\usepackage{amsmath}&#10;\pagestyle{empty}&lt;/preamble&gt;&#10;  &lt;body&gt;\begin{align*} &#10;{\rm for}\quad M\to\infty&#10;\end{align*}&lt;/body&gt;&#10;  &lt;fcolor&gt;FF000000&lt;/fcolor&gt;&#10;  &lt;bcolor&gt;FFFFFFFF&lt;/bcolor&gt;&#10;  &lt;transparent&gt;True&lt;/transparent&gt;&#10;  &lt;resolution&gt;1800&lt;/resolution&gt;&#10;  &lt;imageh&gt;178&lt;/imageh&gt;&#10;  &lt;imagew&gt;1430&lt;/imagew&gt;&#10;  &lt;scale&gt;50&lt;/scale&gt;&#10;  &lt;cursor&gt;27&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26619" y="5698082"/>
            <a:ext cx="1513417" cy="188383"/>
          </a:xfrm>
          <a:prstGeom prst="rect">
            <a:avLst/>
          </a:prstGeom>
        </p:spPr>
      </p:pic>
      <p:sp>
        <p:nvSpPr>
          <p:cNvPr id="20" name="テキスト ボックス 19"/>
          <p:cNvSpPr txBox="1"/>
          <p:nvPr/>
        </p:nvSpPr>
        <p:spPr>
          <a:xfrm>
            <a:off x="6777661" y="183611"/>
            <a:ext cx="1937518" cy="830997"/>
          </a:xfrm>
          <a:prstGeom prst="rect">
            <a:avLst/>
          </a:prstGeom>
          <a:noFill/>
        </p:spPr>
        <p:txBody>
          <a:bodyPr wrap="none" rtlCol="0">
            <a:spAutoFit/>
          </a:bodyPr>
          <a:lstStyle/>
          <a:p>
            <a:pPr algn="r"/>
            <a:r>
              <a:rPr kumimoji="1" lang="en-US" altLang="ja-JP" sz="2400" dirty="0" smtClean="0">
                <a:solidFill>
                  <a:srgbClr val="002060"/>
                </a:solidFill>
              </a:rPr>
              <a:t>MK, PRC,2016</a:t>
            </a:r>
          </a:p>
          <a:p>
            <a:pPr algn="r"/>
            <a:r>
              <a:rPr lang="en-US" altLang="ja-JP" sz="2400" dirty="0" smtClean="0">
                <a:solidFill>
                  <a:srgbClr val="002060"/>
                </a:solidFill>
              </a:rPr>
              <a:t>[1602.01234]</a:t>
            </a:r>
          </a:p>
        </p:txBody>
      </p:sp>
      <p:sp>
        <p:nvSpPr>
          <p:cNvPr id="21" name="正方形/長方形 20"/>
          <p:cNvSpPr/>
          <p:nvPr/>
        </p:nvSpPr>
        <p:spPr>
          <a:xfrm>
            <a:off x="1620619" y="4929080"/>
            <a:ext cx="3884268" cy="461665"/>
          </a:xfrm>
          <a:prstGeom prst="rect">
            <a:avLst/>
          </a:prstGeom>
        </p:spPr>
        <p:txBody>
          <a:bodyPr wrap="none">
            <a:spAutoFit/>
          </a:bodyPr>
          <a:lstStyle/>
          <a:p>
            <a:r>
              <a:rPr lang="en-US" altLang="ja-JP" sz="2400" dirty="0" smtClean="0"/>
              <a:t>For </a:t>
            </a:r>
            <a:r>
              <a:rPr lang="en-US" altLang="ja-JP" sz="2400" i="1" dirty="0">
                <a:latin typeface="Times New Roman" panose="02020603050405020304" pitchFamily="18" charset="0"/>
                <a:cs typeface="Times New Roman" panose="02020603050405020304" pitchFamily="18" charset="0"/>
              </a:rPr>
              <a:t>n</a:t>
            </a:r>
            <a:r>
              <a:rPr lang="en-US" altLang="ja-JP" sz="2400" dirty="0"/>
              <a:t>th order and </a:t>
            </a:r>
            <a:r>
              <a:rPr lang="en-US" altLang="ja-JP" sz="2400" i="1" dirty="0">
                <a:latin typeface="Times New Roman" panose="02020603050405020304" pitchFamily="18" charset="0"/>
                <a:cs typeface="Times New Roman" panose="02020603050405020304" pitchFamily="18" charset="0"/>
              </a:rPr>
              <a:t>M</a:t>
            </a:r>
            <a:r>
              <a:rPr lang="en-US" altLang="ja-JP" sz="2400" dirty="0"/>
              <a:t> variables</a:t>
            </a:r>
            <a:endParaRPr lang="ja-JP" altLang="en-US" sz="2400" dirty="0"/>
          </a:p>
        </p:txBody>
      </p:sp>
      <p:sp>
        <p:nvSpPr>
          <p:cNvPr id="12" name="テキスト ボックス 11"/>
          <p:cNvSpPr txBox="1"/>
          <p:nvPr/>
        </p:nvSpPr>
        <p:spPr>
          <a:xfrm>
            <a:off x="1626763" y="4437112"/>
            <a:ext cx="2643672" cy="523220"/>
          </a:xfrm>
          <a:prstGeom prst="rect">
            <a:avLst/>
          </a:prstGeom>
          <a:solidFill>
            <a:schemeClr val="bg1"/>
          </a:solidFill>
        </p:spPr>
        <p:txBody>
          <a:bodyPr wrap="none" rtlCol="0">
            <a:spAutoFit/>
          </a:bodyPr>
          <a:lstStyle/>
          <a:p>
            <a:r>
              <a:rPr kumimoji="1" lang="en-US" altLang="ja-JP" sz="2800" dirty="0" smtClean="0">
                <a:solidFill>
                  <a:schemeClr val="accent5">
                    <a:lumMod val="50000"/>
                  </a:schemeClr>
                </a:solidFill>
                <a:latin typeface="+mj-lt"/>
              </a:rPr>
              <a:t>Numerical Cost</a:t>
            </a:r>
            <a:endParaRPr kumimoji="1" lang="ja-JP" altLang="en-US" sz="2400" dirty="0">
              <a:solidFill>
                <a:schemeClr val="accent5">
                  <a:lumMod val="50000"/>
                </a:schemeClr>
              </a:solidFill>
            </a:endParaRPr>
          </a:p>
        </p:txBody>
      </p:sp>
      <p:sp>
        <p:nvSpPr>
          <p:cNvPr id="3" name="テキスト ボックス 2"/>
          <p:cNvSpPr txBox="1"/>
          <p:nvPr/>
        </p:nvSpPr>
        <p:spPr>
          <a:xfrm>
            <a:off x="1187624" y="6453336"/>
            <a:ext cx="6714915" cy="400110"/>
          </a:xfrm>
          <a:prstGeom prst="rect">
            <a:avLst/>
          </a:prstGeom>
          <a:noFill/>
        </p:spPr>
        <p:txBody>
          <a:bodyPr wrap="none" rtlCol="0">
            <a:spAutoFit/>
          </a:bodyPr>
          <a:lstStyle/>
          <a:p>
            <a:r>
              <a:rPr kumimoji="1" lang="ja-JP" altLang="en-US" sz="2000" dirty="0" smtClean="0"/>
              <a:t>数値コストの劇的改善：</a:t>
            </a:r>
            <a:r>
              <a:rPr kumimoji="1" lang="en-US" altLang="ja-JP" sz="2000" dirty="0" smtClean="0"/>
              <a:t>private communication with T. </a:t>
            </a:r>
            <a:r>
              <a:rPr kumimoji="1" lang="en-US" altLang="ja-JP" sz="2000" dirty="0" err="1" smtClean="0"/>
              <a:t>Nonaka</a:t>
            </a:r>
            <a:endParaRPr kumimoji="1" lang="ja-JP" altLang="en-US" sz="2000" dirty="0"/>
          </a:p>
        </p:txBody>
      </p:sp>
    </p:spTree>
    <p:extLst>
      <p:ext uri="{BB962C8B-B14F-4D97-AF65-F5344CB8AC3E}">
        <p14:creationId xmlns:p14="http://schemas.microsoft.com/office/powerpoint/2010/main" val="33063698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2371162" cy="584775"/>
          </a:xfrm>
        </p:spPr>
        <p:txBody>
          <a:bodyPr/>
          <a:lstStyle/>
          <a:p>
            <a:r>
              <a:rPr kumimoji="1" lang="en-US" altLang="ja-JP" dirty="0" smtClean="0"/>
              <a:t> Derivation  </a:t>
            </a:r>
            <a:endParaRPr kumimoji="1" lang="ja-JP" altLang="en-US" dirty="0"/>
          </a:p>
        </p:txBody>
      </p:sp>
      <p:sp>
        <p:nvSpPr>
          <p:cNvPr id="4" name="テキスト ボックス 3"/>
          <p:cNvSpPr txBox="1"/>
          <p:nvPr/>
        </p:nvSpPr>
        <p:spPr>
          <a:xfrm>
            <a:off x="395537" y="980728"/>
            <a:ext cx="3534942" cy="523220"/>
          </a:xfrm>
          <a:prstGeom prst="rect">
            <a:avLst/>
          </a:prstGeom>
          <a:noFill/>
        </p:spPr>
        <p:txBody>
          <a:bodyPr wrap="none" rtlCol="0">
            <a:spAutoFit/>
          </a:bodyPr>
          <a:lstStyle/>
          <a:p>
            <a:r>
              <a:rPr kumimoji="1" lang="en-US" altLang="ja-JP" sz="2800" dirty="0" smtClean="0">
                <a:latin typeface="+mj-lt"/>
              </a:rPr>
              <a:t>(1) </a:t>
            </a:r>
            <a:r>
              <a:rPr kumimoji="1" lang="en-US" altLang="ja-JP" sz="2400" dirty="0" err="1" smtClean="0">
                <a:latin typeface="+mj-lt"/>
              </a:rPr>
              <a:t>Cumulant</a:t>
            </a:r>
            <a:r>
              <a:rPr kumimoji="1" lang="en-US" altLang="ja-JP" sz="2400" dirty="0" smtClean="0">
                <a:latin typeface="+mj-lt"/>
              </a:rPr>
              <a:t> expansion</a:t>
            </a:r>
            <a:endParaRPr kumimoji="1" lang="ja-JP" altLang="en-US" sz="2400" dirty="0">
              <a:latin typeface="+mj-lt"/>
            </a:endParaRPr>
          </a:p>
        </p:txBody>
      </p:sp>
      <p:pic>
        <p:nvPicPr>
          <p:cNvPr id="6" name="TexTeXPicture" descr="&lt;?xml version=&quot;1.0&quot; encoding=&quot;utf-16&quot;?&gt;&#10;&lt;TeXTeX&gt;&#10;  &lt;preamble&gt;\documentclass{jarticle}&#10;\usepackage{amsmath}&#10;\pagestyle{empty}&lt;/preamble&gt;&#10;  &lt;body&gt;\begin{align*} &#10;\ln \langle e^N \rangle =\sum_{m=1}^{\infty} \frac1{m!} \langle N^m \rangle_{\rm c}&#10;\end{align*}&lt;/body&gt;&#10;  &lt;fcolor&gt;FF000000&lt;/fcolor&gt;&#10;  &lt;bcolor&gt;FFFFFFFF&lt;/bcolor&gt;&#10;  &lt;transparent&gt;True&lt;/transparent&gt;&#10;  &lt;resolution&gt;1800&lt;/resolution&gt;&#10;  &lt;imageh&gt;680&lt;/imageh&gt;&#10;  &lt;imagew&gt;2540&lt;/imagew&gt;&#10;  &lt;scale&gt;50&lt;/scale&gt;&#10;  &lt;cursor&gt;31&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3" y="1506488"/>
            <a:ext cx="3415552" cy="914400"/>
          </a:xfrm>
          <a:prstGeom prst="rect">
            <a:avLst/>
          </a:prstGeom>
        </p:spPr>
      </p:pic>
      <p:sp>
        <p:nvSpPr>
          <p:cNvPr id="7" name="テキスト ボックス 6"/>
          <p:cNvSpPr txBox="1"/>
          <p:nvPr/>
        </p:nvSpPr>
        <p:spPr>
          <a:xfrm>
            <a:off x="395536" y="2626459"/>
            <a:ext cx="5246949" cy="523220"/>
          </a:xfrm>
          <a:prstGeom prst="rect">
            <a:avLst/>
          </a:prstGeom>
          <a:noFill/>
        </p:spPr>
        <p:txBody>
          <a:bodyPr wrap="none" rtlCol="0">
            <a:spAutoFit/>
          </a:bodyPr>
          <a:lstStyle/>
          <a:p>
            <a:r>
              <a:rPr kumimoji="1" lang="en-US" altLang="ja-JP" sz="2800" dirty="0" smtClean="0">
                <a:latin typeface="+mj-lt"/>
              </a:rPr>
              <a:t>(2) </a:t>
            </a:r>
            <a:r>
              <a:rPr kumimoji="1" lang="en-US" altLang="ja-JP" sz="2400" dirty="0" smtClean="0">
                <a:latin typeface="+mj-lt"/>
              </a:rPr>
              <a:t>“Linearity”</a:t>
            </a:r>
            <a:r>
              <a:rPr lang="ja-JP" altLang="en-US" sz="2400" dirty="0" smtClean="0">
                <a:latin typeface="+mj-lt"/>
              </a:rPr>
              <a:t> </a:t>
            </a:r>
            <a:r>
              <a:rPr lang="en-US" altLang="ja-JP" sz="2400" dirty="0" smtClean="0">
                <a:latin typeface="+mj-lt"/>
              </a:rPr>
              <a:t>of binomial distribution</a:t>
            </a:r>
            <a:endParaRPr kumimoji="1" lang="en-US" altLang="ja-JP" sz="2400" dirty="0" smtClean="0">
              <a:latin typeface="+mj-lt"/>
            </a:endParaRPr>
          </a:p>
        </p:txBody>
      </p:sp>
      <p:pic>
        <p:nvPicPr>
          <p:cNvPr id="8" name="TexTeXPicture" descr="&lt;?xml version=&quot;1.0&quot; encoding=&quot;utf-16&quot;?&gt;&#10;&lt;TeXTeX&gt;&#10;  &lt;preamble&gt;\documentclass{jarticle}&#10;\usepackage{amsmath}&#10;\pagestyle{empty}&lt;/preamble&gt;&#10;  &lt;body&gt;\begin{align*} &#10;\tilde{K}(\theta) &#10;= \ln \langle e^{k_{\rm binomial}(\theta)N}\rangle&#10;= \sum_m \frac1{m!} \langle (k_{\rm binomial}(\theta)N)^m \rangle_{\rm c}&#10;\end{align*}&lt;/body&gt;&#10;  &lt;fcolor&gt;FF000000&lt;/fcolor&gt;&#10;  &lt;bcolor&gt;FFFFFFFF&lt;/bcolor&gt;&#10;  &lt;transparent&gt;True&lt;/transparent&gt;&#10;  &lt;resolution&gt;1800&lt;/resolution&gt;&#10;  &lt;imageh&gt;620&lt;/imageh&gt;&#10;  &lt;imagew&gt;5771&lt;/imagew&gt;&#10;  &lt;scale&gt;50&lt;/scale&gt;&#10;  &lt;cursor&gt;85&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3" y="3781429"/>
            <a:ext cx="6552728" cy="703984"/>
          </a:xfrm>
          <a:prstGeom prst="rect">
            <a:avLst/>
          </a:prstGeom>
        </p:spPr>
      </p:pic>
      <p:pic>
        <p:nvPicPr>
          <p:cNvPr id="9" name="TexTeXPicture" descr="&lt;?xml version=&quot;1.0&quot; encoding=&quot;utf-16&quot;?&gt;&#10;&lt;TeXTeX&gt;&#10;  &lt;preamble&gt;\documentclass{jarticle}&#10;\usepackage{amsmath}&#10;\pagestyle{empty}&lt;/preamble&gt;&#10;  &lt;body&gt;\begin{align*} &#10;\langle n^m \rangle_{\rm c,binomial} = \xi_n(p) N&#10;\end{align*}&lt;/body&gt;&#10;  &lt;fcolor&gt;FF000000&lt;/fcolor&gt;&#10;  &lt;bcolor&gt;FFFFFFFF&lt;/bcolor&gt;&#10;  &lt;transparent&gt;True&lt;/transparent&gt;&#10;  &lt;resolution&gt;1800&lt;/resolution&gt;&#10;  &lt;imageh&gt;259&lt;/imageh&gt;&#10;  &lt;imagew&gt;2533&lt;/imagew&gt;&#10;  &lt;scale&gt;50&lt;/scale&gt;&#10;  &lt;cursor&gt;63&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4" y="3274531"/>
            <a:ext cx="3528392" cy="360779"/>
          </a:xfrm>
          <a:prstGeom prst="rect">
            <a:avLst/>
          </a:prstGeom>
        </p:spPr>
      </p:pic>
      <p:sp>
        <p:nvSpPr>
          <p:cNvPr id="10" name="テキスト ボックス 9"/>
          <p:cNvSpPr txBox="1"/>
          <p:nvPr/>
        </p:nvSpPr>
        <p:spPr>
          <a:xfrm>
            <a:off x="395536" y="4653136"/>
            <a:ext cx="5163401" cy="523220"/>
          </a:xfrm>
          <a:prstGeom prst="rect">
            <a:avLst/>
          </a:prstGeom>
          <a:noFill/>
        </p:spPr>
        <p:txBody>
          <a:bodyPr wrap="none" rtlCol="0">
            <a:spAutoFit/>
          </a:bodyPr>
          <a:lstStyle/>
          <a:p>
            <a:r>
              <a:rPr kumimoji="1" lang="en-US" altLang="ja-JP" sz="2800" dirty="0" smtClean="0">
                <a:latin typeface="+mj-lt"/>
              </a:rPr>
              <a:t>(3) </a:t>
            </a:r>
            <a:r>
              <a:rPr lang="en-US" altLang="ja-JP" sz="2400" dirty="0" smtClean="0">
                <a:latin typeface="+mj-lt"/>
              </a:rPr>
              <a:t>Treating </a:t>
            </a:r>
            <a:r>
              <a:rPr kumimoji="1" lang="en-US" altLang="ja-JP" sz="2400" dirty="0" smtClean="0">
                <a:latin typeface="+mj-lt"/>
              </a:rPr>
              <a:t>multi-variable dist. </a:t>
            </a:r>
            <a:r>
              <a:rPr kumimoji="1" lang="en-US" altLang="ja-JP" sz="2400" dirty="0" err="1" smtClean="0">
                <a:latin typeface="+mj-lt"/>
              </a:rPr>
              <a:t>func</a:t>
            </a:r>
            <a:r>
              <a:rPr kumimoji="1" lang="en-US" altLang="ja-JP" sz="2400" dirty="0" smtClean="0">
                <a:latin typeface="+mj-lt"/>
              </a:rPr>
              <a:t>.</a:t>
            </a:r>
          </a:p>
        </p:txBody>
      </p:sp>
      <p:pic>
        <p:nvPicPr>
          <p:cNvPr id="11" name="TexTeXPicture" descr="&lt;?xml version=&quot;1.0&quot; encoding=&quot;utf-16&quot;?&gt;&#10;&lt;TeXTeX&gt;&#10;  &lt;preamble&gt;\documentclass{jarticle}&#10;\usepackage{amsmath}&#10;\pagestyle{empty}&lt;/preamble&gt;&#10;  &lt;body&gt;\begin{align*} &#10;{\rm for} ~~ B_{p,N}(n)&#10;\end{align*}&lt;/body&gt;&#10;  &lt;fcolor&gt;FF000000&lt;/fcolor&gt;&#10;  &lt;bcolor&gt;FFFFFFFF&lt;/bcolor&gt;&#10;  &lt;transparent&gt;True&lt;/transparent&gt;&#10;  &lt;resolution&gt;1800&lt;/resolution&gt;&#10;  &lt;imageh&gt;259&lt;/imageh&gt;&#10;  &lt;imagew&gt;1316&lt;/imagew&gt;&#10;  &lt;scale&gt;50&lt;/scale&gt;&#10;  &lt;cursor&gt;39&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8105" y="3304994"/>
            <a:ext cx="1678365" cy="330316"/>
          </a:xfrm>
          <a:prstGeom prst="rect">
            <a:avLst/>
          </a:prstGeom>
        </p:spPr>
      </p:pic>
      <p:sp>
        <p:nvSpPr>
          <p:cNvPr id="3" name="テキスト ボックス 2"/>
          <p:cNvSpPr txBox="1"/>
          <p:nvPr/>
        </p:nvSpPr>
        <p:spPr>
          <a:xfrm>
            <a:off x="2163008" y="6309320"/>
            <a:ext cx="4734373" cy="461665"/>
          </a:xfrm>
          <a:prstGeom prst="rect">
            <a:avLst/>
          </a:prstGeom>
          <a:noFill/>
        </p:spPr>
        <p:txBody>
          <a:bodyPr wrap="none" rtlCol="0">
            <a:spAutoFit/>
          </a:bodyPr>
          <a:lstStyle/>
          <a:p>
            <a:r>
              <a:rPr kumimoji="1" lang="en-US" altLang="ja-JP" sz="2400" dirty="0" smtClean="0"/>
              <a:t>※MK, </a:t>
            </a:r>
            <a:r>
              <a:rPr kumimoji="1" lang="en-US" altLang="ja-JP" sz="2400" dirty="0" err="1" smtClean="0"/>
              <a:t>Asakawa</a:t>
            </a:r>
            <a:r>
              <a:rPr kumimoji="1" lang="en-US" altLang="ja-JP" sz="2400" dirty="0" smtClean="0"/>
              <a:t>, 2012</a:t>
            </a:r>
            <a:r>
              <a:rPr kumimoji="1" lang="ja-JP" altLang="en-US" sz="2400" dirty="0" smtClean="0"/>
              <a:t>の自然な拡張</a:t>
            </a:r>
            <a:endParaRPr kumimoji="1" lang="ja-JP" altLang="en-US" sz="2400" dirty="0"/>
          </a:p>
        </p:txBody>
      </p:sp>
    </p:spTree>
    <p:extLst>
      <p:ext uri="{BB962C8B-B14F-4D97-AF65-F5344CB8AC3E}">
        <p14:creationId xmlns:p14="http://schemas.microsoft.com/office/powerpoint/2010/main" val="31355339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4932040" y="1448435"/>
            <a:ext cx="3816424" cy="184404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角丸四角形 12"/>
          <p:cNvSpPr/>
          <p:nvPr/>
        </p:nvSpPr>
        <p:spPr>
          <a:xfrm>
            <a:off x="360583" y="1448435"/>
            <a:ext cx="3816424" cy="1844041"/>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98425" y="110044"/>
            <a:ext cx="7540847" cy="584775"/>
          </a:xfrm>
        </p:spPr>
        <p:txBody>
          <a:bodyPr/>
          <a:lstStyle/>
          <a:p>
            <a:r>
              <a:rPr kumimoji="1" lang="en-US" altLang="ja-JP" dirty="0" smtClean="0"/>
              <a:t> Proton </a:t>
            </a:r>
            <a:r>
              <a:rPr kumimoji="1" lang="en-US" altLang="ja-JP" dirty="0" err="1" smtClean="0"/>
              <a:t>v.s</a:t>
            </a:r>
            <a:r>
              <a:rPr kumimoji="1" lang="en-US" altLang="ja-JP" dirty="0" smtClean="0"/>
              <a:t>. Baryon Number </a:t>
            </a:r>
            <a:r>
              <a:rPr kumimoji="1" lang="en-US" altLang="ja-JP" dirty="0" err="1" smtClean="0"/>
              <a:t>Cumulants</a:t>
            </a:r>
            <a:r>
              <a:rPr kumimoji="1" lang="en-US" altLang="ja-JP" dirty="0" smtClean="0"/>
              <a:t>  </a:t>
            </a:r>
            <a:endParaRPr kumimoji="1" lang="ja-JP" altLang="en-US" dirty="0"/>
          </a:p>
        </p:txBody>
      </p:sp>
      <p:sp>
        <p:nvSpPr>
          <p:cNvPr id="4" name="テキスト ボックス 3"/>
          <p:cNvSpPr txBox="1"/>
          <p:nvPr/>
        </p:nvSpPr>
        <p:spPr>
          <a:xfrm>
            <a:off x="251520" y="4791343"/>
            <a:ext cx="8640960" cy="1661993"/>
          </a:xfrm>
          <a:prstGeom prst="rect">
            <a:avLst/>
          </a:prstGeom>
          <a:noFill/>
        </p:spPr>
        <p:txBody>
          <a:bodyPr wrap="square" rtlCol="0">
            <a:spAutoFit/>
          </a:bodyPr>
          <a:lstStyle/>
          <a:p>
            <a:pPr marL="342900" indent="-342900">
              <a:buFont typeface="Wingdings" panose="05000000000000000000" pitchFamily="2" charset="2"/>
              <a:buChar char="p"/>
            </a:pPr>
            <a:r>
              <a:rPr lang="en-US" altLang="ja-JP" sz="2400" dirty="0" smtClean="0"/>
              <a:t>The difference would be large.</a:t>
            </a:r>
          </a:p>
          <a:p>
            <a:pPr marL="342900" indent="-342900">
              <a:buFont typeface="Wingdings" panose="05000000000000000000" pitchFamily="2" charset="2"/>
              <a:buChar char="p"/>
            </a:pPr>
            <a:endParaRPr kumimoji="1" lang="en-US" altLang="ja-JP" sz="1400" dirty="0"/>
          </a:p>
          <a:p>
            <a:pPr marL="342900" indent="-342900">
              <a:buFont typeface="Wingdings" panose="05000000000000000000" pitchFamily="2" charset="2"/>
              <a:buChar char="p"/>
            </a:pPr>
            <a:r>
              <a:rPr lang="en-US" altLang="ja-JP" sz="2400" dirty="0" smtClean="0"/>
              <a:t>Reconstruction of &lt;</a:t>
            </a:r>
            <a:r>
              <a:rPr lang="en-US" altLang="ja-JP" sz="2400" dirty="0" err="1" smtClean="0"/>
              <a:t>N</a:t>
            </a:r>
            <a:r>
              <a:rPr lang="en-US" altLang="ja-JP" sz="2400" baseline="-25000" dirty="0" err="1" smtClean="0"/>
              <a:t>B</a:t>
            </a:r>
            <a:r>
              <a:rPr lang="en-US" altLang="ja-JP" sz="2400" baseline="30000" dirty="0" err="1" smtClean="0"/>
              <a:t>n</a:t>
            </a:r>
            <a:r>
              <a:rPr lang="en-US" altLang="ja-JP" sz="2400" dirty="0" smtClean="0"/>
              <a:t>&gt;</a:t>
            </a:r>
            <a:r>
              <a:rPr lang="en-US" altLang="ja-JP" sz="2400" baseline="-25000" dirty="0" smtClean="0"/>
              <a:t>c</a:t>
            </a:r>
            <a:r>
              <a:rPr lang="en-US" altLang="ja-JP" sz="2400" dirty="0" smtClean="0"/>
              <a:t> is possible using the binomial model.</a:t>
            </a:r>
          </a:p>
          <a:p>
            <a:pPr marL="342900" indent="-342900">
              <a:buFont typeface="Wingdings" panose="05000000000000000000" pitchFamily="2" charset="2"/>
              <a:buChar char="p"/>
            </a:pPr>
            <a:endParaRPr kumimoji="1" lang="en-US" altLang="ja-JP" sz="1600" dirty="0"/>
          </a:p>
          <a:p>
            <a:pPr marL="342900" indent="-342900">
              <a:buFont typeface="Wingdings" panose="05000000000000000000" pitchFamily="2" charset="2"/>
              <a:buChar char="p"/>
            </a:pPr>
            <a:r>
              <a:rPr lang="en-US" altLang="ja-JP" sz="2400" dirty="0" smtClean="0"/>
              <a:t>The use of binomial model is justified by “isospin randomization.”</a:t>
            </a:r>
            <a:endParaRPr kumimoji="1" lang="ja-JP" altLang="en-US" sz="2400" dirty="0"/>
          </a:p>
        </p:txBody>
      </p:sp>
      <p:sp>
        <p:nvSpPr>
          <p:cNvPr id="6" name="テキスト ボックス 5"/>
          <p:cNvSpPr txBox="1"/>
          <p:nvPr/>
        </p:nvSpPr>
        <p:spPr>
          <a:xfrm>
            <a:off x="539552" y="1592451"/>
            <a:ext cx="3463191" cy="892552"/>
          </a:xfrm>
          <a:prstGeom prst="rect">
            <a:avLst/>
          </a:prstGeom>
          <a:noFill/>
        </p:spPr>
        <p:txBody>
          <a:bodyPr wrap="none" rtlCol="0">
            <a:spAutoFit/>
          </a:bodyPr>
          <a:lstStyle/>
          <a:p>
            <a:pPr algn="ctr"/>
            <a:r>
              <a:rPr kumimoji="1" lang="en-US" altLang="ja-JP" sz="2800" dirty="0" smtClean="0">
                <a:solidFill>
                  <a:schemeClr val="accent3">
                    <a:lumMod val="50000"/>
                  </a:schemeClr>
                </a:solidFill>
                <a:latin typeface="+mj-lt"/>
              </a:rPr>
              <a:t>Experiments</a:t>
            </a:r>
          </a:p>
          <a:p>
            <a:pPr algn="ctr"/>
            <a:r>
              <a:rPr lang="en-US" altLang="ja-JP" sz="2400" dirty="0" smtClean="0"/>
              <a:t>proton number </a:t>
            </a:r>
            <a:r>
              <a:rPr lang="en-US" altLang="ja-JP" sz="2400" dirty="0" err="1" smtClean="0"/>
              <a:t>cumulants</a:t>
            </a:r>
            <a:endParaRPr kumimoji="1" lang="ja-JP" altLang="en-US" sz="2400" dirty="0"/>
          </a:p>
        </p:txBody>
      </p:sp>
      <p:sp>
        <p:nvSpPr>
          <p:cNvPr id="7" name="テキスト ボックス 6"/>
          <p:cNvSpPr txBox="1"/>
          <p:nvPr/>
        </p:nvSpPr>
        <p:spPr>
          <a:xfrm>
            <a:off x="5094518" y="1592450"/>
            <a:ext cx="3491469" cy="892552"/>
          </a:xfrm>
          <a:prstGeom prst="rect">
            <a:avLst/>
          </a:prstGeom>
          <a:noFill/>
        </p:spPr>
        <p:txBody>
          <a:bodyPr wrap="none" rtlCol="0">
            <a:spAutoFit/>
          </a:bodyPr>
          <a:lstStyle/>
          <a:p>
            <a:pPr algn="ctr"/>
            <a:r>
              <a:rPr kumimoji="1" lang="en-US" altLang="ja-JP" sz="2800" dirty="0" smtClean="0">
                <a:solidFill>
                  <a:schemeClr val="accent2">
                    <a:lumMod val="50000"/>
                  </a:schemeClr>
                </a:solidFill>
                <a:latin typeface="+mj-lt"/>
              </a:rPr>
              <a:t>Many theories</a:t>
            </a:r>
          </a:p>
          <a:p>
            <a:pPr algn="ctr"/>
            <a:r>
              <a:rPr lang="en-US" altLang="ja-JP" sz="2400" dirty="0" smtClean="0"/>
              <a:t>baryon number </a:t>
            </a:r>
            <a:r>
              <a:rPr lang="en-US" altLang="ja-JP" sz="2400" dirty="0" err="1" smtClean="0"/>
              <a:t>cumulants</a:t>
            </a:r>
            <a:endParaRPr kumimoji="1" lang="ja-JP" altLang="en-US" sz="2400" dirty="0"/>
          </a:p>
        </p:txBody>
      </p:sp>
      <p:pic>
        <p:nvPicPr>
          <p:cNvPr id="8" name="TexTeXPicture" descr="&lt;?xml version=&quot;1.0&quot; encoding=&quot;utf-16&quot;?&gt;&#10;&lt;TeXTeX&gt;&#10;  &lt;preamble&gt;\documentclass{jarticle}&#10;\usepackage{amsmath}&#10;\pagestyle{empty}&lt;/preamble&gt;&#10;  &lt;body&gt;\begin{align*} &#10;\langle N_p^n \rangle_{\rm c}&#10;\end{align*}&lt;/body&gt;&#10;  &lt;fcolor&gt;FF000000&lt;/fcolor&gt;&#10;  &lt;bcolor&gt;FFFFFFFF&lt;/bcolor&gt;&#10;  &lt;transparent&gt;True&lt;/transparent&gt;&#10;  &lt;resolution&gt;1800&lt;/resolution&gt;&#10;  &lt;imageh&gt;283&lt;/imageh&gt;&#10;  &lt;imagew&gt;612&lt;/imagew&gt;&#10;  &lt;scale&gt;50&lt;/scale&gt;&#10;  &lt;cursor&gt;45&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688" y="2600563"/>
            <a:ext cx="1010214" cy="467141"/>
          </a:xfrm>
          <a:prstGeom prst="rect">
            <a:avLst/>
          </a:prstGeom>
        </p:spPr>
      </p:pic>
      <p:pic>
        <p:nvPicPr>
          <p:cNvPr id="10" name="TexTeXPicture" descr="&lt;?xml version=&quot;1.0&quot; encoding=&quot;utf-16&quot;?&gt;&#10;&lt;TeXTeX&gt;&#10;  &lt;preamble&gt;\documentclass{jarticle}&#10;\usepackage{amsmath}&#10;\pagestyle{empty}&lt;/preamble&gt;&#10;  &lt;body&gt;\begin{align*} &#10;\langle N_{\rm B}^n \rangle_{\rm c}&#10;\end{align*}&lt;/body&gt;&#10;  &lt;fcolor&gt;FF000000&lt;/fcolor&gt;&#10;  &lt;bcolor&gt;FFFFFFFF&lt;/bcolor&gt;&#10;  &lt;transparent&gt;True&lt;/transparent&gt;&#10;  &lt;resolution&gt;1800&lt;/resolution&gt;&#10;  &lt;imageh&gt;250&lt;/imageh&gt;&#10;  &lt;imagew&gt;612&lt;/imagew&gt;&#10;  &lt;scale&gt;50&lt;/scale&gt;&#10;  &lt;cursor&gt;33&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5145" y="2624338"/>
            <a:ext cx="1010214" cy="412669"/>
          </a:xfrm>
          <a:prstGeom prst="rect">
            <a:avLst/>
          </a:prstGeom>
        </p:spPr>
      </p:pic>
      <p:sp>
        <p:nvSpPr>
          <p:cNvPr id="15" name="左右矢印 14"/>
          <p:cNvSpPr/>
          <p:nvPr/>
        </p:nvSpPr>
        <p:spPr>
          <a:xfrm>
            <a:off x="4050468" y="1794360"/>
            <a:ext cx="1008112" cy="1083156"/>
          </a:xfrm>
          <a:prstGeom prst="leftRightArrow">
            <a:avLst>
              <a:gd name="adj1" fmla="val 50000"/>
              <a:gd name="adj2" fmla="val 34543"/>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sp>
        <p:nvSpPr>
          <p:cNvPr id="16" name="下カーブ矢印 15"/>
          <p:cNvSpPr/>
          <p:nvPr/>
        </p:nvSpPr>
        <p:spPr>
          <a:xfrm flipV="1">
            <a:off x="3320073" y="3300467"/>
            <a:ext cx="2548071" cy="691393"/>
          </a:xfrm>
          <a:prstGeom prst="curvedDownArrow">
            <a:avLst>
              <a:gd name="adj1" fmla="val 55347"/>
              <a:gd name="adj2" fmla="val 128348"/>
              <a:gd name="adj3" fmla="val 426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テキスト ボックス 11"/>
          <p:cNvSpPr txBox="1"/>
          <p:nvPr/>
        </p:nvSpPr>
        <p:spPr>
          <a:xfrm>
            <a:off x="1619672" y="3584544"/>
            <a:ext cx="2623923" cy="83099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kumimoji="1" lang="en-US" altLang="ja-JP" sz="2400" dirty="0" smtClean="0"/>
              <a:t>measurement with </a:t>
            </a:r>
          </a:p>
          <a:p>
            <a:pPr algn="ctr"/>
            <a:r>
              <a:rPr kumimoji="1" lang="en-US" altLang="ja-JP" sz="2400" dirty="0" smtClean="0"/>
              <a:t>50% efficiency loss</a:t>
            </a:r>
            <a:endParaRPr kumimoji="1" lang="ja-JP" altLang="en-US" sz="2400" dirty="0"/>
          </a:p>
        </p:txBody>
      </p:sp>
      <p:sp>
        <p:nvSpPr>
          <p:cNvPr id="17" name="テキスト ボックス 16"/>
          <p:cNvSpPr txBox="1"/>
          <p:nvPr/>
        </p:nvSpPr>
        <p:spPr>
          <a:xfrm>
            <a:off x="6286486" y="806367"/>
            <a:ext cx="2857514" cy="400110"/>
          </a:xfrm>
          <a:prstGeom prst="rect">
            <a:avLst/>
          </a:prstGeom>
          <a:noFill/>
        </p:spPr>
        <p:txBody>
          <a:bodyPr wrap="none" rtlCol="0">
            <a:spAutoFit/>
          </a:bodyPr>
          <a:lstStyle/>
          <a:p>
            <a:r>
              <a:rPr kumimoji="1" lang="en-US" altLang="ja-JP" sz="2000" dirty="0" smtClean="0"/>
              <a:t>MK, </a:t>
            </a:r>
            <a:r>
              <a:rPr kumimoji="1" lang="en-US" altLang="ja-JP" sz="2000" dirty="0" err="1" smtClean="0"/>
              <a:t>Asakawa</a:t>
            </a:r>
            <a:r>
              <a:rPr kumimoji="1" lang="en-US" altLang="ja-JP" sz="2000" dirty="0" smtClean="0"/>
              <a:t>, 2012; 2012</a:t>
            </a:r>
            <a:endParaRPr kumimoji="1" lang="ja-JP" altLang="en-US" sz="2000" dirty="0"/>
          </a:p>
        </p:txBody>
      </p:sp>
    </p:spTree>
    <p:extLst>
      <p:ext uri="{BB962C8B-B14F-4D97-AF65-F5344CB8AC3E}">
        <p14:creationId xmlns:p14="http://schemas.microsoft.com/office/powerpoint/2010/main" val="40299425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1608133" cy="584775"/>
          </a:xfrm>
        </p:spPr>
        <p:txBody>
          <a:bodyPr/>
          <a:lstStyle/>
          <a:p>
            <a:r>
              <a:rPr kumimoji="1" lang="en-US" altLang="ja-JP" dirty="0" smtClean="0"/>
              <a:t> </a:t>
            </a:r>
            <a:r>
              <a:rPr kumimoji="1" lang="ja-JP" altLang="en-US" dirty="0" smtClean="0"/>
              <a:t>まとめ</a:t>
            </a:r>
            <a:r>
              <a:rPr lang="ja-JP" altLang="en-US" dirty="0" smtClean="0"/>
              <a:t>  </a:t>
            </a:r>
            <a:endParaRPr kumimoji="1" lang="ja-JP" altLang="en-US" dirty="0"/>
          </a:p>
        </p:txBody>
      </p:sp>
      <p:sp>
        <p:nvSpPr>
          <p:cNvPr id="6" name="コンテンツ プレースホルダー 2"/>
          <p:cNvSpPr>
            <a:spLocks noGrp="1"/>
          </p:cNvSpPr>
          <p:nvPr>
            <p:ph idx="1"/>
          </p:nvPr>
        </p:nvSpPr>
        <p:spPr>
          <a:xfrm>
            <a:off x="179512" y="1052736"/>
            <a:ext cx="8712968" cy="4351338"/>
          </a:xfrm>
        </p:spPr>
        <p:txBody>
          <a:bodyPr/>
          <a:lstStyle/>
          <a:p>
            <a:pPr>
              <a:buFont typeface="Wingdings" panose="05000000000000000000" pitchFamily="2" charset="2"/>
              <a:buChar char="p"/>
            </a:pPr>
            <a:r>
              <a:rPr kumimoji="1" lang="ja-JP" altLang="en-US" sz="2400" dirty="0" smtClean="0"/>
              <a:t>高次キュムラントの実験的</a:t>
            </a:r>
            <a:r>
              <a:rPr lang="ja-JP" altLang="en-US" sz="2400" dirty="0" smtClean="0"/>
              <a:t>測定</a:t>
            </a:r>
            <a:r>
              <a:rPr kumimoji="1" lang="ja-JP" altLang="en-US" sz="2400" dirty="0" smtClean="0"/>
              <a:t>は決して自明な問題ではない。未だ多くの課題と不確定性を残している。</a:t>
            </a:r>
            <a:endParaRPr kumimoji="1" lang="en-US" altLang="ja-JP" sz="2400" dirty="0" smtClean="0"/>
          </a:p>
          <a:p>
            <a:pPr>
              <a:buFont typeface="Wingdings" panose="05000000000000000000" pitchFamily="2" charset="2"/>
              <a:buChar char="p"/>
            </a:pPr>
            <a:endParaRPr lang="en-US" altLang="ja-JP" sz="2400" dirty="0"/>
          </a:p>
          <a:p>
            <a:pPr>
              <a:buFont typeface="Wingdings" panose="05000000000000000000" pitchFamily="2" charset="2"/>
              <a:buChar char="p"/>
            </a:pPr>
            <a:r>
              <a:rPr kumimoji="1" lang="ja-JP" altLang="en-US" sz="2400" dirty="0" smtClean="0"/>
              <a:t>高次キュムラントの検出効率補正の問題は、最近議論され始めた新しい問題。重要な問題だが、議論は進行中。</a:t>
            </a:r>
            <a:endParaRPr kumimoji="1" lang="en-US" altLang="ja-JP" sz="2400" dirty="0" smtClean="0"/>
          </a:p>
          <a:p>
            <a:pPr>
              <a:buFont typeface="Wingdings" panose="05000000000000000000" pitchFamily="2" charset="2"/>
              <a:buChar char="p"/>
            </a:pPr>
            <a:endParaRPr lang="en-US" altLang="ja-JP" sz="2400" dirty="0"/>
          </a:p>
          <a:p>
            <a:pPr>
              <a:buFont typeface="Wingdings" panose="05000000000000000000" pitchFamily="2" charset="2"/>
              <a:buChar char="p"/>
            </a:pPr>
            <a:r>
              <a:rPr kumimoji="1" lang="ja-JP" altLang="en-US" sz="2400" dirty="0" smtClean="0"/>
              <a:t>複数種の粒子数の線形結合からなる観測量の高次キュムラントの検出</a:t>
            </a:r>
            <a:r>
              <a:rPr kumimoji="1" lang="ja-JP" altLang="en-US" sz="2400" dirty="0" smtClean="0">
                <a:solidFill>
                  <a:schemeClr val="accent6">
                    <a:lumMod val="50000"/>
                  </a:schemeClr>
                </a:solidFill>
              </a:rPr>
              <a:t>効率</a:t>
            </a:r>
            <a:r>
              <a:rPr kumimoji="1" lang="ja-JP" altLang="en-US" sz="2400" dirty="0" smtClean="0"/>
              <a:t>補正を、</a:t>
            </a:r>
            <a:r>
              <a:rPr kumimoji="1" lang="ja-JP" altLang="en-US" sz="2400" dirty="0" smtClean="0">
                <a:solidFill>
                  <a:schemeClr val="accent6">
                    <a:lumMod val="50000"/>
                  </a:schemeClr>
                </a:solidFill>
              </a:rPr>
              <a:t>効率</a:t>
            </a:r>
            <a:r>
              <a:rPr kumimoji="1" lang="ja-JP" altLang="en-US" sz="2400" dirty="0" smtClean="0"/>
              <a:t>的に遂行する方法論を提案した。</a:t>
            </a:r>
            <a:endParaRPr kumimoji="1" lang="en-US" altLang="ja-JP" sz="2400" dirty="0" smtClean="0"/>
          </a:p>
          <a:p>
            <a:pPr>
              <a:buFont typeface="Wingdings" panose="05000000000000000000" pitchFamily="2" charset="2"/>
              <a:buChar char="p"/>
            </a:pPr>
            <a:endParaRPr lang="en-US" altLang="ja-JP" sz="2400" dirty="0"/>
          </a:p>
          <a:p>
            <a:pPr>
              <a:buFont typeface="Wingdings" panose="05000000000000000000" pitchFamily="2" charset="2"/>
              <a:buChar char="p"/>
            </a:pPr>
            <a:r>
              <a:rPr kumimoji="1" lang="ja-JP" altLang="en-US" sz="2400" dirty="0" smtClean="0"/>
              <a:t>二項分布模型は、あくまでも模型であることに注意。</a:t>
            </a:r>
            <a:endParaRPr kumimoji="1" lang="ja-JP" altLang="en-US" sz="2400" dirty="0"/>
          </a:p>
        </p:txBody>
      </p:sp>
    </p:spTree>
    <p:extLst>
      <p:ext uri="{BB962C8B-B14F-4D97-AF65-F5344CB8AC3E}">
        <p14:creationId xmlns:p14="http://schemas.microsoft.com/office/powerpoint/2010/main" val="33889137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46862" y="897270"/>
            <a:ext cx="8889634" cy="3107794"/>
          </a:xfrm>
          <a:prstGeom prst="rect">
            <a:avLst/>
          </a:prstGeom>
          <a:gradFill flip="none" rotWithShape="1">
            <a:gsLst>
              <a:gs pos="35000">
                <a:srgbClr val="FFC000"/>
              </a:gs>
              <a:gs pos="0">
                <a:srgbClr val="FF0000"/>
              </a:gs>
              <a:gs pos="84000">
                <a:schemeClr val="accent6">
                  <a:lumMod val="4000"/>
                  <a:lumOff val="96000"/>
                </a:schemeClr>
              </a:gs>
              <a:gs pos="100000">
                <a:schemeClr val="accent6">
                  <a:lumMod val="4000"/>
                  <a:lumOff val="96000"/>
                </a:schemeClr>
              </a:gs>
            </a:gsLst>
            <a:lin ang="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タイトル 1"/>
          <p:cNvSpPr>
            <a:spLocks noGrp="1"/>
          </p:cNvSpPr>
          <p:nvPr>
            <p:ph type="title"/>
          </p:nvPr>
        </p:nvSpPr>
        <p:spPr>
          <a:xfrm>
            <a:off x="98425" y="110044"/>
            <a:ext cx="5492209" cy="584775"/>
          </a:xfrm>
        </p:spPr>
        <p:txBody>
          <a:bodyPr>
            <a:normAutofit/>
          </a:bodyPr>
          <a:lstStyle/>
          <a:p>
            <a:r>
              <a:rPr kumimoji="1" lang="en-US" altLang="ja-JP" dirty="0" smtClean="0"/>
              <a:t> </a:t>
            </a:r>
            <a:r>
              <a:rPr lang="en-US" altLang="ja-JP" dirty="0" smtClean="0"/>
              <a:t>Baryon</a:t>
            </a:r>
            <a:r>
              <a:rPr kumimoji="1" lang="en-US" altLang="ja-JP" dirty="0" smtClean="0"/>
              <a:t>s in </a:t>
            </a:r>
            <a:r>
              <a:rPr kumimoji="1" lang="en-US" altLang="ja-JP" dirty="0" err="1" smtClean="0"/>
              <a:t>Hadronic</a:t>
            </a:r>
            <a:r>
              <a:rPr kumimoji="1" lang="en-US" altLang="ja-JP" dirty="0" smtClean="0"/>
              <a:t> Phase  </a:t>
            </a:r>
            <a:endParaRPr kumimoji="1" lang="ja-JP" altLang="en-US" dirty="0"/>
          </a:p>
        </p:txBody>
      </p:sp>
      <p:sp>
        <p:nvSpPr>
          <p:cNvPr id="6" name="テキスト ボックス 5"/>
          <p:cNvSpPr txBox="1"/>
          <p:nvPr/>
        </p:nvSpPr>
        <p:spPr>
          <a:xfrm rot="16200000">
            <a:off x="43748" y="4388790"/>
            <a:ext cx="1311578" cy="400110"/>
          </a:xfrm>
          <a:prstGeom prst="rect">
            <a:avLst/>
          </a:prstGeom>
          <a:noFill/>
        </p:spPr>
        <p:txBody>
          <a:bodyPr wrap="none" rtlCol="0">
            <a:spAutoFit/>
          </a:bodyPr>
          <a:lstStyle/>
          <a:p>
            <a:r>
              <a:rPr lang="en-US" altLang="ja-JP" sz="2000" dirty="0" err="1" smtClean="0">
                <a:solidFill>
                  <a:prstClr val="black"/>
                </a:solidFill>
              </a:rPr>
              <a:t>hadronize</a:t>
            </a:r>
            <a:endParaRPr lang="ja-JP" altLang="en-US" sz="2400" dirty="0">
              <a:solidFill>
                <a:prstClr val="black"/>
              </a:solidFill>
            </a:endParaRPr>
          </a:p>
        </p:txBody>
      </p:sp>
      <p:sp>
        <p:nvSpPr>
          <p:cNvPr id="7" name="テキスト ボックス 6"/>
          <p:cNvSpPr txBox="1"/>
          <p:nvPr/>
        </p:nvSpPr>
        <p:spPr>
          <a:xfrm rot="16200000">
            <a:off x="435810" y="4386385"/>
            <a:ext cx="1306768" cy="400110"/>
          </a:xfrm>
          <a:prstGeom prst="rect">
            <a:avLst/>
          </a:prstGeom>
          <a:noFill/>
        </p:spPr>
        <p:txBody>
          <a:bodyPr wrap="none" rtlCol="0">
            <a:spAutoFit/>
          </a:bodyPr>
          <a:lstStyle/>
          <a:p>
            <a:r>
              <a:rPr lang="en-US" altLang="ja-JP" sz="2000" dirty="0" smtClean="0">
                <a:solidFill>
                  <a:prstClr val="black"/>
                </a:solidFill>
              </a:rPr>
              <a:t>chem. </a:t>
            </a:r>
            <a:r>
              <a:rPr lang="en-US" altLang="ja-JP" sz="2000" dirty="0" err="1" smtClean="0">
                <a:solidFill>
                  <a:prstClr val="black"/>
                </a:solidFill>
              </a:rPr>
              <a:t>f.o</a:t>
            </a:r>
            <a:r>
              <a:rPr lang="en-US" altLang="ja-JP" sz="2000" dirty="0" smtClean="0">
                <a:solidFill>
                  <a:prstClr val="black"/>
                </a:solidFill>
              </a:rPr>
              <a:t>.</a:t>
            </a:r>
            <a:endParaRPr lang="ja-JP" altLang="en-US" sz="2000" dirty="0">
              <a:solidFill>
                <a:prstClr val="black"/>
              </a:solidFill>
            </a:endParaRPr>
          </a:p>
        </p:txBody>
      </p:sp>
      <p:sp>
        <p:nvSpPr>
          <p:cNvPr id="9" name="テキスト ボックス 8"/>
          <p:cNvSpPr txBox="1"/>
          <p:nvPr/>
        </p:nvSpPr>
        <p:spPr>
          <a:xfrm rot="16200000">
            <a:off x="4247458" y="4401615"/>
            <a:ext cx="1337226" cy="400110"/>
          </a:xfrm>
          <a:prstGeom prst="rect">
            <a:avLst/>
          </a:prstGeom>
          <a:noFill/>
        </p:spPr>
        <p:txBody>
          <a:bodyPr wrap="none" rtlCol="0">
            <a:spAutoFit/>
          </a:bodyPr>
          <a:lstStyle/>
          <a:p>
            <a:r>
              <a:rPr lang="en-US" altLang="ja-JP" sz="2000" dirty="0" smtClean="0">
                <a:solidFill>
                  <a:prstClr val="black"/>
                </a:solidFill>
              </a:rPr>
              <a:t>kinetic </a:t>
            </a:r>
            <a:r>
              <a:rPr lang="en-US" altLang="ja-JP" sz="2000" dirty="0" err="1" smtClean="0">
                <a:solidFill>
                  <a:prstClr val="black"/>
                </a:solidFill>
              </a:rPr>
              <a:t>f.o</a:t>
            </a:r>
            <a:r>
              <a:rPr lang="en-US" altLang="ja-JP" sz="2000" dirty="0" smtClean="0">
                <a:solidFill>
                  <a:prstClr val="black"/>
                </a:solidFill>
              </a:rPr>
              <a:t>.</a:t>
            </a:r>
            <a:endParaRPr lang="ja-JP" altLang="en-US" sz="2000" dirty="0">
              <a:solidFill>
                <a:prstClr val="black"/>
              </a:solidFill>
            </a:endParaRPr>
          </a:p>
        </p:txBody>
      </p:sp>
      <p:cxnSp>
        <p:nvCxnSpPr>
          <p:cNvPr id="303" name="直線矢印コネクタ 302"/>
          <p:cNvCxnSpPr/>
          <p:nvPr/>
        </p:nvCxnSpPr>
        <p:spPr>
          <a:xfrm>
            <a:off x="1633785" y="4783679"/>
            <a:ext cx="2731354"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6" name="テキスト ボックス 305"/>
          <p:cNvSpPr txBox="1"/>
          <p:nvPr/>
        </p:nvSpPr>
        <p:spPr>
          <a:xfrm>
            <a:off x="2483768" y="4437112"/>
            <a:ext cx="1188146" cy="400110"/>
          </a:xfrm>
          <a:prstGeom prst="rect">
            <a:avLst/>
          </a:prstGeom>
          <a:noFill/>
        </p:spPr>
        <p:txBody>
          <a:bodyPr wrap="none" rtlCol="0">
            <a:spAutoFit/>
          </a:bodyPr>
          <a:lstStyle/>
          <a:p>
            <a:r>
              <a:rPr lang="en-US" altLang="ja-JP" sz="2000" dirty="0" smtClean="0">
                <a:solidFill>
                  <a:prstClr val="black"/>
                </a:solidFill>
              </a:rPr>
              <a:t>10~20fm</a:t>
            </a:r>
            <a:endParaRPr lang="ja-JP" altLang="en-US" sz="2000" dirty="0">
              <a:solidFill>
                <a:prstClr val="black"/>
              </a:solidFill>
            </a:endParaRPr>
          </a:p>
        </p:txBody>
      </p:sp>
      <p:sp>
        <p:nvSpPr>
          <p:cNvPr id="318" name="円/楕円 317"/>
          <p:cNvSpPr/>
          <p:nvPr/>
        </p:nvSpPr>
        <p:spPr>
          <a:xfrm>
            <a:off x="4524849" y="1349818"/>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0" name="円/楕円 319"/>
          <p:cNvSpPr/>
          <p:nvPr/>
        </p:nvSpPr>
        <p:spPr>
          <a:xfrm>
            <a:off x="2800150" y="2905795"/>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1" name="円/楕円 320"/>
          <p:cNvSpPr/>
          <p:nvPr/>
        </p:nvSpPr>
        <p:spPr>
          <a:xfrm>
            <a:off x="878432" y="2401033"/>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2" name="円/楕円 321"/>
          <p:cNvSpPr/>
          <p:nvPr/>
        </p:nvSpPr>
        <p:spPr>
          <a:xfrm>
            <a:off x="1029003" y="2924960"/>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3" name="円/楕円 322"/>
          <p:cNvSpPr/>
          <p:nvPr/>
        </p:nvSpPr>
        <p:spPr>
          <a:xfrm>
            <a:off x="853162" y="1732989"/>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4" name="円/楕円 323"/>
          <p:cNvSpPr/>
          <p:nvPr/>
        </p:nvSpPr>
        <p:spPr>
          <a:xfrm>
            <a:off x="2335514" y="223577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5" name="円/楕円 324"/>
          <p:cNvSpPr/>
          <p:nvPr/>
        </p:nvSpPr>
        <p:spPr>
          <a:xfrm>
            <a:off x="1486426" y="3465442"/>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6" name="円/楕円 325"/>
          <p:cNvSpPr/>
          <p:nvPr/>
        </p:nvSpPr>
        <p:spPr>
          <a:xfrm>
            <a:off x="2335514" y="3285000"/>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7" name="円/楕円 326"/>
          <p:cNvSpPr/>
          <p:nvPr/>
        </p:nvSpPr>
        <p:spPr>
          <a:xfrm>
            <a:off x="1861268" y="2627742"/>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8" name="円/楕円 327"/>
          <p:cNvSpPr/>
          <p:nvPr/>
        </p:nvSpPr>
        <p:spPr>
          <a:xfrm>
            <a:off x="3646666" y="314098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9" name="円/楕円 328"/>
          <p:cNvSpPr/>
          <p:nvPr/>
        </p:nvSpPr>
        <p:spPr>
          <a:xfrm>
            <a:off x="1431888" y="2483742"/>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0" name="円/楕円 329"/>
          <p:cNvSpPr/>
          <p:nvPr/>
        </p:nvSpPr>
        <p:spPr>
          <a:xfrm>
            <a:off x="3173130" y="347041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1" name="円/楕円 330"/>
          <p:cNvSpPr/>
          <p:nvPr/>
        </p:nvSpPr>
        <p:spPr>
          <a:xfrm>
            <a:off x="6386649" y="1041270"/>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2" name="円/楕円 331"/>
          <p:cNvSpPr/>
          <p:nvPr/>
        </p:nvSpPr>
        <p:spPr>
          <a:xfrm>
            <a:off x="1521301" y="1763069"/>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3" name="円/楕円 332"/>
          <p:cNvSpPr/>
          <p:nvPr/>
        </p:nvSpPr>
        <p:spPr>
          <a:xfrm>
            <a:off x="4365139" y="1043180"/>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4" name="円/楕円 333"/>
          <p:cNvSpPr/>
          <p:nvPr/>
        </p:nvSpPr>
        <p:spPr>
          <a:xfrm>
            <a:off x="1011395" y="3656595"/>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5" name="円/楕円 334"/>
          <p:cNvSpPr/>
          <p:nvPr/>
        </p:nvSpPr>
        <p:spPr>
          <a:xfrm>
            <a:off x="5004048" y="256490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6" name="円/楕円 335"/>
          <p:cNvSpPr/>
          <p:nvPr/>
        </p:nvSpPr>
        <p:spPr>
          <a:xfrm>
            <a:off x="4788024" y="148478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7" name="円/楕円 336"/>
          <p:cNvSpPr/>
          <p:nvPr/>
        </p:nvSpPr>
        <p:spPr>
          <a:xfrm>
            <a:off x="4856001" y="1115180"/>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8" name="円/楕円 337"/>
          <p:cNvSpPr/>
          <p:nvPr/>
        </p:nvSpPr>
        <p:spPr>
          <a:xfrm>
            <a:off x="5529356" y="1978461"/>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9" name="円/楕円 338"/>
          <p:cNvSpPr/>
          <p:nvPr/>
        </p:nvSpPr>
        <p:spPr>
          <a:xfrm>
            <a:off x="5457071" y="1133949"/>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0" name="円/楕円 339"/>
          <p:cNvSpPr/>
          <p:nvPr/>
        </p:nvSpPr>
        <p:spPr>
          <a:xfrm>
            <a:off x="5385071" y="3681868"/>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1" name="円/楕円 340"/>
          <p:cNvSpPr/>
          <p:nvPr/>
        </p:nvSpPr>
        <p:spPr>
          <a:xfrm>
            <a:off x="6454962" y="3737656"/>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2" name="円/楕円 341"/>
          <p:cNvSpPr/>
          <p:nvPr/>
        </p:nvSpPr>
        <p:spPr>
          <a:xfrm>
            <a:off x="4928001" y="2056320"/>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3" name="円/楕円 342"/>
          <p:cNvSpPr/>
          <p:nvPr/>
        </p:nvSpPr>
        <p:spPr>
          <a:xfrm>
            <a:off x="6094922" y="2079175"/>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4" name="円/楕円 343"/>
          <p:cNvSpPr/>
          <p:nvPr/>
        </p:nvSpPr>
        <p:spPr>
          <a:xfrm>
            <a:off x="2422514" y="1124760"/>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5" name="円/楕円 344"/>
          <p:cNvSpPr/>
          <p:nvPr/>
        </p:nvSpPr>
        <p:spPr>
          <a:xfrm>
            <a:off x="5746356" y="2738115"/>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6" name="円/楕円 345"/>
          <p:cNvSpPr/>
          <p:nvPr/>
        </p:nvSpPr>
        <p:spPr>
          <a:xfrm>
            <a:off x="3284332" y="1833498"/>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7" name="円/楕円 346"/>
          <p:cNvSpPr/>
          <p:nvPr/>
        </p:nvSpPr>
        <p:spPr>
          <a:xfrm>
            <a:off x="1633785" y="1053549"/>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8" name="円/楕円 347"/>
          <p:cNvSpPr/>
          <p:nvPr/>
        </p:nvSpPr>
        <p:spPr>
          <a:xfrm>
            <a:off x="3459289" y="1055132"/>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9" name="円/楕円 348"/>
          <p:cNvSpPr/>
          <p:nvPr/>
        </p:nvSpPr>
        <p:spPr>
          <a:xfrm>
            <a:off x="2166827" y="1052752"/>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0" name="円/楕円 349"/>
          <p:cNvSpPr/>
          <p:nvPr/>
        </p:nvSpPr>
        <p:spPr>
          <a:xfrm>
            <a:off x="2154440" y="2015983"/>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1" name="円/楕円 350"/>
          <p:cNvSpPr/>
          <p:nvPr/>
        </p:nvSpPr>
        <p:spPr>
          <a:xfrm>
            <a:off x="1794890" y="1484800"/>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2" name="円/楕円 351"/>
          <p:cNvSpPr/>
          <p:nvPr/>
        </p:nvSpPr>
        <p:spPr>
          <a:xfrm>
            <a:off x="2237451" y="1392791"/>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3" name="円/楕円 352"/>
          <p:cNvSpPr/>
          <p:nvPr/>
        </p:nvSpPr>
        <p:spPr>
          <a:xfrm>
            <a:off x="3155913" y="2276872"/>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4" name="円/楕円 353"/>
          <p:cNvSpPr/>
          <p:nvPr/>
        </p:nvSpPr>
        <p:spPr>
          <a:xfrm>
            <a:off x="2565085" y="2747790"/>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5" name="円/楕円 354"/>
          <p:cNvSpPr/>
          <p:nvPr/>
        </p:nvSpPr>
        <p:spPr>
          <a:xfrm>
            <a:off x="4078714" y="220486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6" name="円/楕円 355"/>
          <p:cNvSpPr/>
          <p:nvPr/>
        </p:nvSpPr>
        <p:spPr>
          <a:xfrm>
            <a:off x="4300160" y="298765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7" name="円/楕円 356"/>
          <p:cNvSpPr/>
          <p:nvPr/>
        </p:nvSpPr>
        <p:spPr>
          <a:xfrm>
            <a:off x="4453936" y="2675790"/>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8" name="円/楕円 357"/>
          <p:cNvSpPr/>
          <p:nvPr/>
        </p:nvSpPr>
        <p:spPr>
          <a:xfrm>
            <a:off x="4854459" y="2943829"/>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9" name="円/楕円 358"/>
          <p:cNvSpPr/>
          <p:nvPr/>
        </p:nvSpPr>
        <p:spPr>
          <a:xfrm>
            <a:off x="3958883" y="1266915"/>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0" name="円/楕円 359"/>
          <p:cNvSpPr/>
          <p:nvPr/>
        </p:nvSpPr>
        <p:spPr>
          <a:xfrm>
            <a:off x="3146117" y="1258515"/>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1" name="円/楕円 360"/>
          <p:cNvSpPr/>
          <p:nvPr/>
        </p:nvSpPr>
        <p:spPr>
          <a:xfrm>
            <a:off x="3896304" y="98074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2" name="円/楕円 361"/>
          <p:cNvSpPr/>
          <p:nvPr/>
        </p:nvSpPr>
        <p:spPr>
          <a:xfrm>
            <a:off x="4079682" y="1525757"/>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3" name="円/楕円 362"/>
          <p:cNvSpPr/>
          <p:nvPr/>
        </p:nvSpPr>
        <p:spPr>
          <a:xfrm>
            <a:off x="3408639" y="1453757"/>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4" name="円/楕円 363"/>
          <p:cNvSpPr/>
          <p:nvPr/>
        </p:nvSpPr>
        <p:spPr>
          <a:xfrm>
            <a:off x="3749783" y="1597757"/>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5" name="円/楕円 364"/>
          <p:cNvSpPr/>
          <p:nvPr/>
        </p:nvSpPr>
        <p:spPr>
          <a:xfrm>
            <a:off x="3548890" y="2420888"/>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6" name="円/楕円 365"/>
          <p:cNvSpPr/>
          <p:nvPr/>
        </p:nvSpPr>
        <p:spPr>
          <a:xfrm>
            <a:off x="3534372" y="347041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7" name="円/楕円 366"/>
          <p:cNvSpPr/>
          <p:nvPr/>
        </p:nvSpPr>
        <p:spPr>
          <a:xfrm>
            <a:off x="4544542" y="3236059"/>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8" name="円/楕円 367"/>
          <p:cNvSpPr/>
          <p:nvPr/>
        </p:nvSpPr>
        <p:spPr>
          <a:xfrm>
            <a:off x="4654778" y="365961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9" name="円/楕円 368"/>
          <p:cNvSpPr/>
          <p:nvPr/>
        </p:nvSpPr>
        <p:spPr>
          <a:xfrm>
            <a:off x="3796894" y="3665656"/>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0" name="円/楕円 369"/>
          <p:cNvSpPr/>
          <p:nvPr/>
        </p:nvSpPr>
        <p:spPr>
          <a:xfrm>
            <a:off x="4138038" y="3809656"/>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1" name="円/楕円 370"/>
          <p:cNvSpPr/>
          <p:nvPr/>
        </p:nvSpPr>
        <p:spPr>
          <a:xfrm>
            <a:off x="5000001" y="375135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2" name="円/楕円 371"/>
          <p:cNvSpPr/>
          <p:nvPr/>
        </p:nvSpPr>
        <p:spPr>
          <a:xfrm>
            <a:off x="1861268" y="2055779"/>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3" name="円/楕円 372"/>
          <p:cNvSpPr/>
          <p:nvPr/>
        </p:nvSpPr>
        <p:spPr>
          <a:xfrm>
            <a:off x="2459350" y="3683298"/>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4" name="円/楕円 373"/>
          <p:cNvSpPr/>
          <p:nvPr/>
        </p:nvSpPr>
        <p:spPr>
          <a:xfrm>
            <a:off x="3218117" y="2967562"/>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5" name="円/楕円 374"/>
          <p:cNvSpPr/>
          <p:nvPr/>
        </p:nvSpPr>
        <p:spPr>
          <a:xfrm>
            <a:off x="1853994" y="3076715"/>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6" name="円/楕円 375"/>
          <p:cNvSpPr/>
          <p:nvPr/>
        </p:nvSpPr>
        <p:spPr>
          <a:xfrm>
            <a:off x="2813161" y="134078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7" name="円/楕円 376"/>
          <p:cNvSpPr/>
          <p:nvPr/>
        </p:nvSpPr>
        <p:spPr>
          <a:xfrm>
            <a:off x="1918474" y="3504843"/>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8" name="円/楕円 377"/>
          <p:cNvSpPr/>
          <p:nvPr/>
        </p:nvSpPr>
        <p:spPr>
          <a:xfrm>
            <a:off x="1012839" y="3362935"/>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9" name="円/楕円 378"/>
          <p:cNvSpPr/>
          <p:nvPr/>
        </p:nvSpPr>
        <p:spPr>
          <a:xfrm>
            <a:off x="1691696" y="362361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0" name="円/楕円 379"/>
          <p:cNvSpPr/>
          <p:nvPr/>
        </p:nvSpPr>
        <p:spPr>
          <a:xfrm>
            <a:off x="1948043" y="3763685"/>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1" name="円/楕円 380"/>
          <p:cNvSpPr/>
          <p:nvPr/>
        </p:nvSpPr>
        <p:spPr>
          <a:xfrm>
            <a:off x="3579736" y="1988840"/>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2" name="円/楕円 381"/>
          <p:cNvSpPr/>
          <p:nvPr/>
        </p:nvSpPr>
        <p:spPr>
          <a:xfrm>
            <a:off x="1547664" y="3789040"/>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3" name="円/楕円 382"/>
          <p:cNvSpPr/>
          <p:nvPr/>
        </p:nvSpPr>
        <p:spPr>
          <a:xfrm>
            <a:off x="2200791" y="3741946"/>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4" name="円/楕円 383"/>
          <p:cNvSpPr/>
          <p:nvPr/>
        </p:nvSpPr>
        <p:spPr>
          <a:xfrm>
            <a:off x="3961558" y="291565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5" name="円/楕円 384"/>
          <p:cNvSpPr/>
          <p:nvPr/>
        </p:nvSpPr>
        <p:spPr>
          <a:xfrm>
            <a:off x="2566546" y="1988840"/>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6" name="円/楕円 385"/>
          <p:cNvSpPr/>
          <p:nvPr/>
        </p:nvSpPr>
        <p:spPr>
          <a:xfrm>
            <a:off x="2885161" y="2636928"/>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7" name="円/楕円 386"/>
          <p:cNvSpPr/>
          <p:nvPr/>
        </p:nvSpPr>
        <p:spPr>
          <a:xfrm>
            <a:off x="2009946" y="2415899"/>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8" name="円/楕円 387"/>
          <p:cNvSpPr/>
          <p:nvPr/>
        </p:nvSpPr>
        <p:spPr>
          <a:xfrm>
            <a:off x="2351090" y="2559899"/>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9" name="円/楕円 388"/>
          <p:cNvSpPr/>
          <p:nvPr/>
        </p:nvSpPr>
        <p:spPr>
          <a:xfrm>
            <a:off x="1029976" y="1542816"/>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90" name="円/楕円 389"/>
          <p:cNvSpPr/>
          <p:nvPr/>
        </p:nvSpPr>
        <p:spPr>
          <a:xfrm>
            <a:off x="2207118" y="301637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91" name="円/楕円 390"/>
          <p:cNvSpPr/>
          <p:nvPr/>
        </p:nvSpPr>
        <p:spPr>
          <a:xfrm>
            <a:off x="3029161" y="3741126"/>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92" name="円/楕円 391"/>
          <p:cNvSpPr/>
          <p:nvPr/>
        </p:nvSpPr>
        <p:spPr>
          <a:xfrm>
            <a:off x="1138037" y="2169629"/>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93" name="円/楕円 392"/>
          <p:cNvSpPr/>
          <p:nvPr/>
        </p:nvSpPr>
        <p:spPr>
          <a:xfrm>
            <a:off x="1431888" y="1570806"/>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94" name="円/楕円 393"/>
          <p:cNvSpPr/>
          <p:nvPr/>
        </p:nvSpPr>
        <p:spPr>
          <a:xfrm>
            <a:off x="2697202" y="3761133"/>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95" name="円/楕円 394"/>
          <p:cNvSpPr/>
          <p:nvPr/>
        </p:nvSpPr>
        <p:spPr>
          <a:xfrm>
            <a:off x="1170172" y="969377"/>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96" name="円/楕円 395"/>
          <p:cNvSpPr/>
          <p:nvPr/>
        </p:nvSpPr>
        <p:spPr>
          <a:xfrm>
            <a:off x="3210392" y="2707033"/>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97" name="円/楕円 396"/>
          <p:cNvSpPr/>
          <p:nvPr/>
        </p:nvSpPr>
        <p:spPr>
          <a:xfrm>
            <a:off x="827584" y="98074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98" name="円/楕円 397"/>
          <p:cNvSpPr/>
          <p:nvPr/>
        </p:nvSpPr>
        <p:spPr>
          <a:xfrm>
            <a:off x="1290971" y="1196768"/>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99" name="円/楕円 398"/>
          <p:cNvSpPr/>
          <p:nvPr/>
        </p:nvSpPr>
        <p:spPr>
          <a:xfrm>
            <a:off x="1739117" y="2350118"/>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0" name="円/楕円 399"/>
          <p:cNvSpPr/>
          <p:nvPr/>
        </p:nvSpPr>
        <p:spPr>
          <a:xfrm>
            <a:off x="961072" y="1208127"/>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1" name="円/楕円 400"/>
          <p:cNvSpPr/>
          <p:nvPr/>
        </p:nvSpPr>
        <p:spPr>
          <a:xfrm>
            <a:off x="1558434" y="278094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2" name="円/楕円 401"/>
          <p:cNvSpPr/>
          <p:nvPr/>
        </p:nvSpPr>
        <p:spPr>
          <a:xfrm>
            <a:off x="2828651" y="3182703"/>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3" name="円/楕円 402"/>
          <p:cNvSpPr/>
          <p:nvPr/>
        </p:nvSpPr>
        <p:spPr>
          <a:xfrm>
            <a:off x="639284" y="292494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4" name="円/楕円 403"/>
          <p:cNvSpPr/>
          <p:nvPr/>
        </p:nvSpPr>
        <p:spPr>
          <a:xfrm>
            <a:off x="2782570" y="2128320"/>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5" name="円/楕円 404"/>
          <p:cNvSpPr/>
          <p:nvPr/>
        </p:nvSpPr>
        <p:spPr>
          <a:xfrm>
            <a:off x="2479514" y="1628808"/>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6" name="円/楕円 405"/>
          <p:cNvSpPr/>
          <p:nvPr/>
        </p:nvSpPr>
        <p:spPr>
          <a:xfrm>
            <a:off x="709908" y="3348119"/>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7" name="円/楕円 406"/>
          <p:cNvSpPr/>
          <p:nvPr/>
        </p:nvSpPr>
        <p:spPr>
          <a:xfrm>
            <a:off x="1494932" y="3132400"/>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8" name="円/楕円 407"/>
          <p:cNvSpPr/>
          <p:nvPr/>
        </p:nvSpPr>
        <p:spPr>
          <a:xfrm>
            <a:off x="885976" y="2025629"/>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9" name="円/楕円 408"/>
          <p:cNvSpPr/>
          <p:nvPr/>
        </p:nvSpPr>
        <p:spPr>
          <a:xfrm>
            <a:off x="1146971" y="1873535"/>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0" name="円/楕円 409"/>
          <p:cNvSpPr/>
          <p:nvPr/>
        </p:nvSpPr>
        <p:spPr>
          <a:xfrm>
            <a:off x="840460" y="2669869"/>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1" name="円/楕円 410"/>
          <p:cNvSpPr/>
          <p:nvPr/>
        </p:nvSpPr>
        <p:spPr>
          <a:xfrm>
            <a:off x="1187159" y="2482050"/>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2" name="円/楕円 411"/>
          <p:cNvSpPr/>
          <p:nvPr/>
        </p:nvSpPr>
        <p:spPr>
          <a:xfrm>
            <a:off x="1269561" y="2748587"/>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3" name="円/楕円 412"/>
          <p:cNvSpPr/>
          <p:nvPr/>
        </p:nvSpPr>
        <p:spPr>
          <a:xfrm>
            <a:off x="1250487" y="376761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4" name="円/楕円 413"/>
          <p:cNvSpPr/>
          <p:nvPr/>
        </p:nvSpPr>
        <p:spPr>
          <a:xfrm>
            <a:off x="2160238" y="1619069"/>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5" name="円/楕円 414"/>
          <p:cNvSpPr/>
          <p:nvPr/>
        </p:nvSpPr>
        <p:spPr>
          <a:xfrm>
            <a:off x="3029130" y="1584521"/>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6" name="円/楕円 415"/>
          <p:cNvSpPr/>
          <p:nvPr/>
        </p:nvSpPr>
        <p:spPr>
          <a:xfrm>
            <a:off x="454292" y="1722593"/>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7" name="円/楕円 416"/>
          <p:cNvSpPr/>
          <p:nvPr/>
        </p:nvSpPr>
        <p:spPr>
          <a:xfrm>
            <a:off x="1883199" y="1187180"/>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8" name="円/楕円 417"/>
          <p:cNvSpPr/>
          <p:nvPr/>
        </p:nvSpPr>
        <p:spPr>
          <a:xfrm>
            <a:off x="1566932" y="1304311"/>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9" name="円/楕円 418"/>
          <p:cNvSpPr/>
          <p:nvPr/>
        </p:nvSpPr>
        <p:spPr>
          <a:xfrm>
            <a:off x="3664864" y="2684215"/>
            <a:ext cx="216000" cy="216000"/>
          </a:xfrm>
          <a:prstGeom prst="ellipse">
            <a:avLst/>
          </a:prstGeom>
          <a:gradFill flip="none" rotWithShape="1">
            <a:gsLst>
              <a:gs pos="0">
                <a:srgbClr val="002060">
                  <a:lumMod val="80000"/>
                  <a:lumOff val="20000"/>
                </a:srgbClr>
              </a:gs>
              <a:gs pos="100000">
                <a:srgbClr val="002060"/>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20" name="円/楕円 419"/>
          <p:cNvSpPr/>
          <p:nvPr/>
        </p:nvSpPr>
        <p:spPr>
          <a:xfrm>
            <a:off x="5878922" y="1108905"/>
            <a:ext cx="216000" cy="216000"/>
          </a:xfrm>
          <a:prstGeom prst="ellipse">
            <a:avLst/>
          </a:prstGeom>
          <a:gradFill flip="none" rotWithShape="1">
            <a:gsLst>
              <a:gs pos="0">
                <a:srgbClr val="C00000">
                  <a:lumMod val="80000"/>
                  <a:lumOff val="20000"/>
                </a:srgbClr>
              </a:gs>
              <a:gs pos="100000">
                <a:srgbClr val="C00000"/>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22" name="円/楕円 421"/>
          <p:cNvSpPr/>
          <p:nvPr/>
        </p:nvSpPr>
        <p:spPr>
          <a:xfrm>
            <a:off x="3408639" y="3731614"/>
            <a:ext cx="216000" cy="216000"/>
          </a:xfrm>
          <a:prstGeom prst="ellipse">
            <a:avLst/>
          </a:prstGeom>
          <a:gradFill flip="none" rotWithShape="1">
            <a:gsLst>
              <a:gs pos="0">
                <a:srgbClr val="C00000">
                  <a:lumMod val="80000"/>
                  <a:lumOff val="20000"/>
                </a:srgbClr>
              </a:gs>
              <a:gs pos="100000">
                <a:srgbClr val="C00000"/>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24" name="円/楕円 423"/>
          <p:cNvSpPr/>
          <p:nvPr/>
        </p:nvSpPr>
        <p:spPr>
          <a:xfrm>
            <a:off x="2699816" y="980752"/>
            <a:ext cx="216000" cy="216000"/>
          </a:xfrm>
          <a:prstGeom prst="ellipse">
            <a:avLst/>
          </a:prstGeom>
          <a:gradFill flip="none" rotWithShape="1">
            <a:gsLst>
              <a:gs pos="0">
                <a:srgbClr val="C00000">
                  <a:lumMod val="80000"/>
                  <a:lumOff val="20000"/>
                </a:srgbClr>
              </a:gs>
              <a:gs pos="100000">
                <a:srgbClr val="C00000"/>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25" name="円/楕円 424"/>
          <p:cNvSpPr/>
          <p:nvPr/>
        </p:nvSpPr>
        <p:spPr>
          <a:xfrm>
            <a:off x="1539413" y="2040636"/>
            <a:ext cx="216000" cy="216000"/>
          </a:xfrm>
          <a:prstGeom prst="ellipse">
            <a:avLst/>
          </a:prstGeom>
          <a:gradFill flip="none" rotWithShape="1">
            <a:gsLst>
              <a:gs pos="0">
                <a:srgbClr val="002060">
                  <a:lumMod val="80000"/>
                  <a:lumOff val="20000"/>
                </a:srgbClr>
              </a:gs>
              <a:gs pos="100000">
                <a:srgbClr val="002060"/>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27" name="円/楕円 426"/>
          <p:cNvSpPr/>
          <p:nvPr/>
        </p:nvSpPr>
        <p:spPr>
          <a:xfrm>
            <a:off x="262274" y="2852936"/>
            <a:ext cx="108000" cy="108000"/>
          </a:xfrm>
          <a:prstGeom prst="ellipse">
            <a:avLst/>
          </a:prstGeom>
          <a:solidFill>
            <a:srgbClr val="0070C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28" name="円/楕円 427"/>
          <p:cNvSpPr/>
          <p:nvPr/>
        </p:nvSpPr>
        <p:spPr>
          <a:xfrm>
            <a:off x="531994" y="2756115"/>
            <a:ext cx="108000" cy="108000"/>
          </a:xfrm>
          <a:prstGeom prst="ellipse">
            <a:avLst/>
          </a:prstGeom>
          <a:solidFill>
            <a:srgbClr val="00B05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29" name="円/楕円 428"/>
          <p:cNvSpPr/>
          <p:nvPr/>
        </p:nvSpPr>
        <p:spPr>
          <a:xfrm>
            <a:off x="370672" y="2047749"/>
            <a:ext cx="108000" cy="108000"/>
          </a:xfrm>
          <a:prstGeom prst="ellipse">
            <a:avLst/>
          </a:prstGeom>
          <a:solidFill>
            <a:srgbClr val="FF000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0" name="円/楕円 429"/>
          <p:cNvSpPr/>
          <p:nvPr/>
        </p:nvSpPr>
        <p:spPr>
          <a:xfrm>
            <a:off x="441912" y="3567454"/>
            <a:ext cx="108000" cy="108000"/>
          </a:xfrm>
          <a:prstGeom prst="ellipse">
            <a:avLst/>
          </a:prstGeom>
          <a:solidFill>
            <a:srgbClr val="0070C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1" name="円/楕円 430"/>
          <p:cNvSpPr/>
          <p:nvPr/>
        </p:nvSpPr>
        <p:spPr>
          <a:xfrm>
            <a:off x="169365" y="3784345"/>
            <a:ext cx="108000" cy="108000"/>
          </a:xfrm>
          <a:prstGeom prst="ellipse">
            <a:avLst/>
          </a:prstGeom>
          <a:solidFill>
            <a:srgbClr val="00B05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2" name="円/楕円 431"/>
          <p:cNvSpPr/>
          <p:nvPr/>
        </p:nvSpPr>
        <p:spPr>
          <a:xfrm>
            <a:off x="423994" y="3036578"/>
            <a:ext cx="108000" cy="108000"/>
          </a:xfrm>
          <a:prstGeom prst="ellipse">
            <a:avLst/>
          </a:prstGeom>
          <a:solidFill>
            <a:srgbClr val="FF000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3" name="円/楕円 432"/>
          <p:cNvSpPr/>
          <p:nvPr/>
        </p:nvSpPr>
        <p:spPr>
          <a:xfrm>
            <a:off x="503560" y="1016744"/>
            <a:ext cx="108000" cy="108000"/>
          </a:xfrm>
          <a:prstGeom prst="ellipse">
            <a:avLst/>
          </a:prstGeom>
          <a:solidFill>
            <a:srgbClr val="0070C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4" name="円/楕円 433"/>
          <p:cNvSpPr/>
          <p:nvPr/>
        </p:nvSpPr>
        <p:spPr>
          <a:xfrm>
            <a:off x="388131" y="1254697"/>
            <a:ext cx="108000" cy="108000"/>
          </a:xfrm>
          <a:prstGeom prst="ellipse">
            <a:avLst/>
          </a:prstGeom>
          <a:solidFill>
            <a:srgbClr val="00B05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5" name="円/楕円 434"/>
          <p:cNvSpPr/>
          <p:nvPr/>
        </p:nvSpPr>
        <p:spPr>
          <a:xfrm>
            <a:off x="346791" y="1429287"/>
            <a:ext cx="108000" cy="108000"/>
          </a:xfrm>
          <a:prstGeom prst="ellipse">
            <a:avLst/>
          </a:prstGeom>
          <a:solidFill>
            <a:srgbClr val="FF000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6" name="円/楕円 435"/>
          <p:cNvSpPr/>
          <p:nvPr/>
        </p:nvSpPr>
        <p:spPr>
          <a:xfrm>
            <a:off x="389903" y="2281461"/>
            <a:ext cx="108000" cy="108000"/>
          </a:xfrm>
          <a:prstGeom prst="ellipse">
            <a:avLst/>
          </a:prstGeom>
          <a:solidFill>
            <a:srgbClr val="0070C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7" name="円/楕円 436"/>
          <p:cNvSpPr/>
          <p:nvPr/>
        </p:nvSpPr>
        <p:spPr>
          <a:xfrm>
            <a:off x="585257" y="2112054"/>
            <a:ext cx="108000" cy="108000"/>
          </a:xfrm>
          <a:prstGeom prst="ellipse">
            <a:avLst/>
          </a:prstGeom>
          <a:solidFill>
            <a:srgbClr val="00B05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8" name="円/楕円 437"/>
          <p:cNvSpPr/>
          <p:nvPr/>
        </p:nvSpPr>
        <p:spPr>
          <a:xfrm>
            <a:off x="223365" y="3473180"/>
            <a:ext cx="108000" cy="108000"/>
          </a:xfrm>
          <a:prstGeom prst="ellipse">
            <a:avLst/>
          </a:prstGeom>
          <a:solidFill>
            <a:srgbClr val="FF000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9" name="円/楕円 438"/>
          <p:cNvSpPr/>
          <p:nvPr/>
        </p:nvSpPr>
        <p:spPr>
          <a:xfrm>
            <a:off x="590020" y="2566909"/>
            <a:ext cx="108000" cy="108000"/>
          </a:xfrm>
          <a:prstGeom prst="ellipse">
            <a:avLst/>
          </a:prstGeom>
          <a:solidFill>
            <a:srgbClr val="0070C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0" name="円/楕円 439"/>
          <p:cNvSpPr/>
          <p:nvPr/>
        </p:nvSpPr>
        <p:spPr>
          <a:xfrm>
            <a:off x="804460" y="3182703"/>
            <a:ext cx="108000" cy="108000"/>
          </a:xfrm>
          <a:prstGeom prst="ellipse">
            <a:avLst/>
          </a:prstGeom>
          <a:solidFill>
            <a:srgbClr val="00B05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1" name="円/楕円 440"/>
          <p:cNvSpPr/>
          <p:nvPr/>
        </p:nvSpPr>
        <p:spPr>
          <a:xfrm>
            <a:off x="182924" y="2241175"/>
            <a:ext cx="108000" cy="108000"/>
          </a:xfrm>
          <a:prstGeom prst="ellipse">
            <a:avLst/>
          </a:prstGeom>
          <a:solidFill>
            <a:srgbClr val="FF000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2" name="円/楕円 441"/>
          <p:cNvSpPr/>
          <p:nvPr/>
        </p:nvSpPr>
        <p:spPr>
          <a:xfrm>
            <a:off x="517621" y="3788541"/>
            <a:ext cx="108000" cy="108000"/>
          </a:xfrm>
          <a:prstGeom prst="ellipse">
            <a:avLst/>
          </a:prstGeom>
          <a:solidFill>
            <a:srgbClr val="0070C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3" name="円/楕円 442"/>
          <p:cNvSpPr/>
          <p:nvPr/>
        </p:nvSpPr>
        <p:spPr>
          <a:xfrm>
            <a:off x="694322" y="2312888"/>
            <a:ext cx="108000" cy="108000"/>
          </a:xfrm>
          <a:prstGeom prst="ellipse">
            <a:avLst/>
          </a:prstGeom>
          <a:solidFill>
            <a:srgbClr val="00B05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4" name="円/楕円 443"/>
          <p:cNvSpPr/>
          <p:nvPr/>
        </p:nvSpPr>
        <p:spPr>
          <a:xfrm>
            <a:off x="655908" y="1905498"/>
            <a:ext cx="108000" cy="108000"/>
          </a:xfrm>
          <a:prstGeom prst="ellipse">
            <a:avLst/>
          </a:prstGeom>
          <a:solidFill>
            <a:srgbClr val="FF000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5" name="円/楕円 444"/>
          <p:cNvSpPr/>
          <p:nvPr/>
        </p:nvSpPr>
        <p:spPr>
          <a:xfrm>
            <a:off x="262274" y="1318790"/>
            <a:ext cx="108000" cy="108000"/>
          </a:xfrm>
          <a:prstGeom prst="ellipse">
            <a:avLst/>
          </a:prstGeom>
          <a:solidFill>
            <a:srgbClr val="0070C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6" name="円/楕円 445"/>
          <p:cNvSpPr/>
          <p:nvPr/>
        </p:nvSpPr>
        <p:spPr>
          <a:xfrm>
            <a:off x="218479" y="2591742"/>
            <a:ext cx="108000" cy="108000"/>
          </a:xfrm>
          <a:prstGeom prst="ellipse">
            <a:avLst/>
          </a:prstGeom>
          <a:solidFill>
            <a:srgbClr val="00B05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7" name="円/楕円 446"/>
          <p:cNvSpPr/>
          <p:nvPr/>
        </p:nvSpPr>
        <p:spPr>
          <a:xfrm>
            <a:off x="578225" y="1532018"/>
            <a:ext cx="108000" cy="108000"/>
          </a:xfrm>
          <a:prstGeom prst="ellipse">
            <a:avLst/>
          </a:prstGeom>
          <a:solidFill>
            <a:srgbClr val="FF000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8" name="円/楕円 447"/>
          <p:cNvSpPr/>
          <p:nvPr/>
        </p:nvSpPr>
        <p:spPr>
          <a:xfrm>
            <a:off x="744247" y="3647298"/>
            <a:ext cx="108000" cy="108000"/>
          </a:xfrm>
          <a:prstGeom prst="ellipse">
            <a:avLst/>
          </a:prstGeom>
          <a:solidFill>
            <a:srgbClr val="0070C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9" name="円/楕円 448"/>
          <p:cNvSpPr/>
          <p:nvPr/>
        </p:nvSpPr>
        <p:spPr>
          <a:xfrm>
            <a:off x="226282" y="3068960"/>
            <a:ext cx="108000" cy="108000"/>
          </a:xfrm>
          <a:prstGeom prst="ellipse">
            <a:avLst/>
          </a:prstGeom>
          <a:solidFill>
            <a:srgbClr val="00B05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50" name="円/楕円 449"/>
          <p:cNvSpPr/>
          <p:nvPr/>
        </p:nvSpPr>
        <p:spPr>
          <a:xfrm>
            <a:off x="358994" y="2509309"/>
            <a:ext cx="108000" cy="108000"/>
          </a:xfrm>
          <a:prstGeom prst="ellipse">
            <a:avLst/>
          </a:prstGeom>
          <a:solidFill>
            <a:srgbClr val="FF000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173" name="直線コネクタ 172"/>
          <p:cNvCxnSpPr/>
          <p:nvPr/>
        </p:nvCxnSpPr>
        <p:spPr>
          <a:xfrm>
            <a:off x="410560" y="5695068"/>
            <a:ext cx="428597" cy="0"/>
          </a:xfrm>
          <a:prstGeom prst="line">
            <a:avLst/>
          </a:prstGeom>
          <a:ln w="57150">
            <a:solidFill>
              <a:srgbClr val="CC00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75" name="直線コネクタ 174"/>
          <p:cNvCxnSpPr/>
          <p:nvPr/>
        </p:nvCxnSpPr>
        <p:spPr>
          <a:xfrm>
            <a:off x="410560" y="6021288"/>
            <a:ext cx="428597" cy="0"/>
          </a:xfrm>
          <a:prstGeom prst="line">
            <a:avLst/>
          </a:prstGeom>
          <a:ln w="57150">
            <a:solidFill>
              <a:srgbClr val="00206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80" name="直線コネクタ 179"/>
          <p:cNvCxnSpPr/>
          <p:nvPr/>
        </p:nvCxnSpPr>
        <p:spPr>
          <a:xfrm>
            <a:off x="410560" y="6381328"/>
            <a:ext cx="428597" cy="0"/>
          </a:xfrm>
          <a:prstGeom prst="line">
            <a:avLst/>
          </a:prstGeom>
          <a:ln w="101600" cmpd="tri">
            <a:solidFill>
              <a:srgbClr val="0066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19" name="TexTeXPicture" descr="&lt;?xml version=&quot;1.0&quot; encoding=&quot;utf-16&quot;?&gt;&#10;&lt;TeXTeX&gt;&#10;  &lt;preamble&gt;\documentclass{jarticle}&#10;\usepackage{amsmath}&#10;\pagestyle{empty}&lt;/preamble&gt;&#10;  &lt;body&gt;\begin{align*} &#10;p,\bar p&#10;\end{align*}&lt;/body&gt;&#10;  &lt;fcolor&gt;FF000000&lt;/fcolor&gt;&#10;  &lt;bcolor&gt;FFFFFFFF&lt;/bcolor&gt;&#10;  &lt;transparent&gt;True&lt;/transparent&gt;&#10;  &lt;resolution&gt;1800&lt;/resolution&gt;&#10;  &lt;imageh&gt;195&lt;/imageh&gt;&#10;  &lt;imagew&gt;373&lt;/imagew&gt;&#10;  &lt;scale&gt;50&lt;/scale&gt;&#10;  &lt;cursor&gt;24&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257" y="5563844"/>
            <a:ext cx="521415" cy="272590"/>
          </a:xfrm>
          <a:prstGeom prst="rect">
            <a:avLst/>
          </a:prstGeom>
        </p:spPr>
      </p:pic>
      <p:pic>
        <p:nvPicPr>
          <p:cNvPr id="20" name="TexTeXPicture" descr="&lt;?xml version=&quot;1.0&quot; encoding=&quot;utf-16&quot;?&gt;&#10;&lt;TeXTeX&gt;&#10;  &lt;preamble&gt;\documentclass{jarticle}&#10;\usepackage{amsmath}&#10;\pagestyle{empty}&lt;/preamble&gt;&#10;  &lt;body&gt;\begin{align*} &#10;n,\bar n&#10;\end{align*}&lt;/body&gt;&#10;  &lt;fcolor&gt;FF000000&lt;/fcolor&gt;&#10;  &lt;bcolor&gt;FFFFFFFF&lt;/bcolor&gt;&#10;  &lt;transparent&gt;True&lt;/transparent&gt;&#10;  &lt;resolution&gt;1800&lt;/resolution&gt;&#10;  &lt;imageh&gt;195&lt;/imageh&gt;&#10;  &lt;imagew&gt;395&lt;/imagew&gt;&#10;  &lt;scale&gt;50&lt;/scale&gt;&#10;  &lt;cursor&gt;24&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434" y="5935036"/>
            <a:ext cx="517238" cy="255345"/>
          </a:xfrm>
          <a:prstGeom prst="rect">
            <a:avLst/>
          </a:prstGeom>
        </p:spPr>
      </p:pic>
      <p:pic>
        <p:nvPicPr>
          <p:cNvPr id="21" name="TexTeXPicture" descr="&lt;?xml version=&quot;1.0&quot; encoding=&quot;utf-16&quot;?&gt;&#10;&lt;TeXTeX&gt;&#10;  &lt;preamble&gt;\documentclass{jarticle}&#10;\usepackage{amsmath}&#10;\pagestyle{empty}&lt;/preamble&gt;&#10;  &lt;body&gt;\begin{align*} &#10;\Delta(1232)&#10;\end{align*}&lt;/body&gt;&#10;  &lt;fcolor&gt;FF000000&lt;/fcolor&gt;&#10;  &lt;bcolor&gt;FFFFFFFF&lt;/bcolor&gt;&#10;  &lt;transparent&gt;True&lt;/transparent&gt;&#10;  &lt;resolution&gt;1800&lt;/resolution&gt;&#10;  &lt;imageh&gt;249&lt;/imageh&gt;&#10;  &lt;imagew&gt;864&lt;/imagew&gt;&#10;  &lt;scale&gt;50&lt;/scale&gt;&#10;  &lt;cursor&gt;28&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257" y="6276059"/>
            <a:ext cx="1025472" cy="295535"/>
          </a:xfrm>
          <a:prstGeom prst="rect">
            <a:avLst/>
          </a:prstGeom>
        </p:spPr>
      </p:pic>
      <p:sp>
        <p:nvSpPr>
          <p:cNvPr id="188" name="円/楕円 187"/>
          <p:cNvSpPr/>
          <p:nvPr/>
        </p:nvSpPr>
        <p:spPr>
          <a:xfrm>
            <a:off x="2228049" y="558818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2" name="テキスト ボックス 21"/>
          <p:cNvSpPr txBox="1"/>
          <p:nvPr/>
        </p:nvSpPr>
        <p:spPr>
          <a:xfrm>
            <a:off x="2411760" y="5445224"/>
            <a:ext cx="1082348" cy="400110"/>
          </a:xfrm>
          <a:prstGeom prst="rect">
            <a:avLst/>
          </a:prstGeom>
          <a:noFill/>
        </p:spPr>
        <p:txBody>
          <a:bodyPr wrap="none" rtlCol="0">
            <a:spAutoFit/>
          </a:bodyPr>
          <a:lstStyle/>
          <a:p>
            <a:r>
              <a:rPr lang="en-US" altLang="ja-JP" sz="2000" dirty="0" smtClean="0">
                <a:solidFill>
                  <a:prstClr val="black"/>
                </a:solidFill>
              </a:rPr>
              <a:t>mesons</a:t>
            </a:r>
            <a:endParaRPr lang="ja-JP" altLang="en-US" sz="2000" dirty="0">
              <a:solidFill>
                <a:prstClr val="black"/>
              </a:solidFill>
            </a:endParaRPr>
          </a:p>
        </p:txBody>
      </p:sp>
      <p:sp>
        <p:nvSpPr>
          <p:cNvPr id="190" name="円/楕円 189"/>
          <p:cNvSpPr/>
          <p:nvPr/>
        </p:nvSpPr>
        <p:spPr>
          <a:xfrm>
            <a:off x="2195736" y="5949280"/>
            <a:ext cx="216000" cy="216000"/>
          </a:xfrm>
          <a:prstGeom prst="ellipse">
            <a:avLst/>
          </a:prstGeom>
          <a:gradFill flip="none" rotWithShape="1">
            <a:gsLst>
              <a:gs pos="0">
                <a:srgbClr val="C00000">
                  <a:lumMod val="80000"/>
                  <a:lumOff val="20000"/>
                </a:srgbClr>
              </a:gs>
              <a:gs pos="100000">
                <a:srgbClr val="C00000"/>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テキスト ボックス 22"/>
          <p:cNvSpPr txBox="1"/>
          <p:nvPr/>
        </p:nvSpPr>
        <p:spPr>
          <a:xfrm>
            <a:off x="2411760" y="5837202"/>
            <a:ext cx="1096775" cy="400110"/>
          </a:xfrm>
          <a:prstGeom prst="rect">
            <a:avLst/>
          </a:prstGeom>
          <a:noFill/>
        </p:spPr>
        <p:txBody>
          <a:bodyPr wrap="none" rtlCol="0">
            <a:spAutoFit/>
          </a:bodyPr>
          <a:lstStyle/>
          <a:p>
            <a:r>
              <a:rPr lang="en-US" altLang="ja-JP" sz="2000" dirty="0" smtClean="0">
                <a:solidFill>
                  <a:prstClr val="black"/>
                </a:solidFill>
              </a:rPr>
              <a:t>baryons</a:t>
            </a:r>
            <a:endParaRPr lang="ja-JP" altLang="en-US" sz="2000" dirty="0">
              <a:solidFill>
                <a:prstClr val="black"/>
              </a:solidFill>
            </a:endParaRPr>
          </a:p>
        </p:txBody>
      </p:sp>
      <p:grpSp>
        <p:nvGrpSpPr>
          <p:cNvPr id="195" name="グループ化 194"/>
          <p:cNvGrpSpPr/>
          <p:nvPr/>
        </p:nvGrpSpPr>
        <p:grpSpPr>
          <a:xfrm>
            <a:off x="1055775" y="3220715"/>
            <a:ext cx="7415411" cy="461153"/>
            <a:chOff x="973013" y="3436739"/>
            <a:chExt cx="7415411" cy="461153"/>
          </a:xfrm>
        </p:grpSpPr>
        <p:cxnSp>
          <p:nvCxnSpPr>
            <p:cNvPr id="196" name="直線コネクタ 195"/>
            <p:cNvCxnSpPr/>
            <p:nvPr/>
          </p:nvCxnSpPr>
          <p:spPr>
            <a:xfrm flipV="1">
              <a:off x="2482323" y="3717032"/>
              <a:ext cx="161203" cy="160345"/>
            </a:xfrm>
            <a:prstGeom prst="line">
              <a:avLst/>
            </a:prstGeom>
            <a:ln w="101600" cmpd="tri">
              <a:solidFill>
                <a:srgbClr val="0066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98" name="直線コネクタ 197"/>
            <p:cNvCxnSpPr/>
            <p:nvPr/>
          </p:nvCxnSpPr>
          <p:spPr>
            <a:xfrm flipV="1">
              <a:off x="4626260" y="3709492"/>
              <a:ext cx="375992" cy="147972"/>
            </a:xfrm>
            <a:prstGeom prst="line">
              <a:avLst/>
            </a:prstGeom>
            <a:ln w="101600" cmpd="tri">
              <a:solidFill>
                <a:srgbClr val="0066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99" name="直線コネクタ 198"/>
            <p:cNvCxnSpPr/>
            <p:nvPr/>
          </p:nvCxnSpPr>
          <p:spPr>
            <a:xfrm>
              <a:off x="3620998" y="3458605"/>
              <a:ext cx="218974" cy="130956"/>
            </a:xfrm>
            <a:prstGeom prst="line">
              <a:avLst/>
            </a:prstGeom>
            <a:ln w="101600" cmpd="tri">
              <a:solidFill>
                <a:srgbClr val="0066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01" name="直線コネクタ 200"/>
            <p:cNvCxnSpPr/>
            <p:nvPr/>
          </p:nvCxnSpPr>
          <p:spPr>
            <a:xfrm flipV="1">
              <a:off x="1438612" y="3521092"/>
              <a:ext cx="298591" cy="136939"/>
            </a:xfrm>
            <a:prstGeom prst="line">
              <a:avLst/>
            </a:prstGeom>
            <a:ln w="101600" cmpd="tri">
              <a:solidFill>
                <a:srgbClr val="0066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02" name="直線コネクタ 201"/>
            <p:cNvCxnSpPr/>
            <p:nvPr/>
          </p:nvCxnSpPr>
          <p:spPr>
            <a:xfrm>
              <a:off x="973013" y="3436739"/>
              <a:ext cx="483638" cy="211977"/>
            </a:xfrm>
            <a:prstGeom prst="line">
              <a:avLst/>
            </a:prstGeom>
            <a:ln w="57150">
              <a:gradFill>
                <a:gsLst>
                  <a:gs pos="0">
                    <a:srgbClr val="C00000">
                      <a:lumMod val="90000"/>
                      <a:lumOff val="10000"/>
                    </a:srgbClr>
                  </a:gs>
                  <a:gs pos="100000">
                    <a:srgbClr val="C00000"/>
                  </a:gs>
                </a:gsLst>
                <a:lin ang="5400000" scaled="0"/>
              </a:gra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03" name="直線コネクタ 202"/>
            <p:cNvCxnSpPr/>
            <p:nvPr/>
          </p:nvCxnSpPr>
          <p:spPr>
            <a:xfrm>
              <a:off x="1716840" y="3521092"/>
              <a:ext cx="766928" cy="376800"/>
            </a:xfrm>
            <a:prstGeom prst="line">
              <a:avLst/>
            </a:prstGeom>
            <a:ln w="57150">
              <a:solidFill>
                <a:srgbClr val="C000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04" name="直線コネクタ 203"/>
            <p:cNvCxnSpPr/>
            <p:nvPr/>
          </p:nvCxnSpPr>
          <p:spPr>
            <a:xfrm flipV="1">
              <a:off x="4968596" y="3521092"/>
              <a:ext cx="3419828" cy="201868"/>
            </a:xfrm>
            <a:prstGeom prst="line">
              <a:avLst/>
            </a:prstGeom>
            <a:ln w="57150">
              <a:solidFill>
                <a:srgbClr val="C00000"/>
              </a:solidFill>
              <a:tailEnd type="arrow"/>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05" name="直線コネクタ 204"/>
            <p:cNvCxnSpPr/>
            <p:nvPr/>
          </p:nvCxnSpPr>
          <p:spPr>
            <a:xfrm flipV="1">
              <a:off x="2643526" y="3458605"/>
              <a:ext cx="977472" cy="250887"/>
            </a:xfrm>
            <a:prstGeom prst="line">
              <a:avLst/>
            </a:prstGeom>
            <a:ln w="57150">
              <a:gradFill>
                <a:gsLst>
                  <a:gs pos="0">
                    <a:srgbClr val="002060">
                      <a:lumMod val="90000"/>
                      <a:lumOff val="10000"/>
                    </a:srgbClr>
                  </a:gs>
                  <a:gs pos="100000">
                    <a:srgbClr val="002060"/>
                  </a:gs>
                </a:gsLst>
                <a:lin ang="5400000" scaled="0"/>
              </a:gra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06" name="直線コネクタ 205"/>
            <p:cNvCxnSpPr/>
            <p:nvPr/>
          </p:nvCxnSpPr>
          <p:spPr>
            <a:xfrm flipH="1" flipV="1">
              <a:off x="3839972" y="3589561"/>
              <a:ext cx="804036" cy="266796"/>
            </a:xfrm>
            <a:prstGeom prst="line">
              <a:avLst/>
            </a:prstGeom>
            <a:ln w="57150">
              <a:solidFill>
                <a:srgbClr val="C000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064175" y="2319204"/>
            <a:ext cx="7407011" cy="887800"/>
            <a:chOff x="981413" y="2535228"/>
            <a:chExt cx="7407011" cy="887800"/>
          </a:xfrm>
        </p:grpSpPr>
        <p:cxnSp>
          <p:nvCxnSpPr>
            <p:cNvPr id="208" name="直線コネクタ 207"/>
            <p:cNvCxnSpPr/>
            <p:nvPr/>
          </p:nvCxnSpPr>
          <p:spPr>
            <a:xfrm flipV="1">
              <a:off x="2482323" y="2733864"/>
              <a:ext cx="161203" cy="230748"/>
            </a:xfrm>
            <a:prstGeom prst="line">
              <a:avLst/>
            </a:prstGeom>
            <a:ln w="101600" cmpd="tri">
              <a:solidFill>
                <a:srgbClr val="0066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10" name="直線コネクタ 209"/>
            <p:cNvCxnSpPr/>
            <p:nvPr/>
          </p:nvCxnSpPr>
          <p:spPr>
            <a:xfrm flipV="1">
              <a:off x="4045549" y="2535228"/>
              <a:ext cx="297779" cy="75817"/>
            </a:xfrm>
            <a:prstGeom prst="line">
              <a:avLst/>
            </a:prstGeom>
            <a:ln w="101600" cmpd="tri">
              <a:solidFill>
                <a:srgbClr val="0066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11" name="直線コネクタ 210"/>
            <p:cNvCxnSpPr/>
            <p:nvPr/>
          </p:nvCxnSpPr>
          <p:spPr>
            <a:xfrm flipV="1">
              <a:off x="4932056" y="2564888"/>
              <a:ext cx="230072" cy="214445"/>
            </a:xfrm>
            <a:prstGeom prst="line">
              <a:avLst/>
            </a:prstGeom>
            <a:ln w="101600" cmpd="tri">
              <a:solidFill>
                <a:srgbClr val="0066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12" name="直線コネクタ 211"/>
            <p:cNvCxnSpPr/>
            <p:nvPr/>
          </p:nvCxnSpPr>
          <p:spPr>
            <a:xfrm flipV="1">
              <a:off x="981413" y="2964611"/>
              <a:ext cx="1545579" cy="458417"/>
            </a:xfrm>
            <a:prstGeom prst="line">
              <a:avLst/>
            </a:prstGeom>
            <a:ln w="57150">
              <a:gradFill>
                <a:gsLst>
                  <a:gs pos="0">
                    <a:srgbClr val="C00000">
                      <a:lumMod val="90000"/>
                      <a:lumOff val="10000"/>
                    </a:srgbClr>
                  </a:gs>
                  <a:gs pos="100000">
                    <a:srgbClr val="C00000"/>
                  </a:gs>
                </a:gsLst>
                <a:lin ang="5400000" scaled="0"/>
              </a:gra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13" name="直線コネクタ 212"/>
            <p:cNvCxnSpPr/>
            <p:nvPr/>
          </p:nvCxnSpPr>
          <p:spPr>
            <a:xfrm flipV="1">
              <a:off x="3640974" y="2600909"/>
              <a:ext cx="404575" cy="298269"/>
            </a:xfrm>
            <a:prstGeom prst="line">
              <a:avLst/>
            </a:prstGeom>
            <a:ln w="57150">
              <a:solidFill>
                <a:srgbClr val="C000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14" name="直線コネクタ 213"/>
            <p:cNvCxnSpPr/>
            <p:nvPr/>
          </p:nvCxnSpPr>
          <p:spPr>
            <a:xfrm>
              <a:off x="5162128" y="2564888"/>
              <a:ext cx="3226296" cy="268445"/>
            </a:xfrm>
            <a:prstGeom prst="line">
              <a:avLst/>
            </a:prstGeom>
            <a:ln w="57150">
              <a:gradFill>
                <a:gsLst>
                  <a:gs pos="0">
                    <a:srgbClr val="002060">
                      <a:lumMod val="90000"/>
                      <a:lumOff val="10000"/>
                    </a:srgbClr>
                  </a:gs>
                  <a:gs pos="100000">
                    <a:srgbClr val="002060"/>
                  </a:gs>
                </a:gsLst>
                <a:lin ang="5400000" scaled="0"/>
              </a:gradFill>
              <a:tailEnd type="arrow"/>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2643526" y="2733864"/>
              <a:ext cx="977472" cy="186059"/>
            </a:xfrm>
            <a:prstGeom prst="line">
              <a:avLst/>
            </a:prstGeom>
            <a:ln w="57150">
              <a:solidFill>
                <a:srgbClr val="C000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16" name="直線コネクタ 215"/>
            <p:cNvCxnSpPr/>
            <p:nvPr/>
          </p:nvCxnSpPr>
          <p:spPr>
            <a:xfrm>
              <a:off x="4332024" y="2535228"/>
              <a:ext cx="583673" cy="244105"/>
            </a:xfrm>
            <a:prstGeom prst="line">
              <a:avLst/>
            </a:prstGeom>
            <a:ln w="57150">
              <a:gradFill>
                <a:gsLst>
                  <a:gs pos="0">
                    <a:srgbClr val="002060">
                      <a:lumMod val="90000"/>
                      <a:lumOff val="10000"/>
                    </a:srgbClr>
                  </a:gs>
                  <a:gs pos="100000">
                    <a:srgbClr val="002060"/>
                  </a:gs>
                </a:gsLst>
                <a:lin ang="5400000" scaled="0"/>
              </a:gra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grpSp>
      <p:grpSp>
        <p:nvGrpSpPr>
          <p:cNvPr id="219" name="グループ化 218"/>
          <p:cNvGrpSpPr/>
          <p:nvPr/>
        </p:nvGrpSpPr>
        <p:grpSpPr>
          <a:xfrm>
            <a:off x="466994" y="1241818"/>
            <a:ext cx="8004192" cy="819030"/>
            <a:chOff x="384232" y="1457842"/>
            <a:chExt cx="8004192" cy="819030"/>
          </a:xfrm>
        </p:grpSpPr>
        <p:cxnSp>
          <p:nvCxnSpPr>
            <p:cNvPr id="220" name="直線コネクタ 219"/>
            <p:cNvCxnSpPr/>
            <p:nvPr/>
          </p:nvCxnSpPr>
          <p:spPr>
            <a:xfrm flipV="1">
              <a:off x="928633" y="1588814"/>
              <a:ext cx="216600" cy="184003"/>
            </a:xfrm>
            <a:prstGeom prst="line">
              <a:avLst/>
            </a:prstGeom>
            <a:ln w="101600" cmpd="tri">
              <a:solidFill>
                <a:srgbClr val="0066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22" name="直線コネクタ 221"/>
            <p:cNvCxnSpPr/>
            <p:nvPr/>
          </p:nvCxnSpPr>
          <p:spPr>
            <a:xfrm>
              <a:off x="1695023" y="1825485"/>
              <a:ext cx="298591" cy="260515"/>
            </a:xfrm>
            <a:prstGeom prst="line">
              <a:avLst/>
            </a:prstGeom>
            <a:ln w="101600" cmpd="tri">
              <a:solidFill>
                <a:srgbClr val="0066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23" name="直線コネクタ 222"/>
            <p:cNvCxnSpPr/>
            <p:nvPr/>
          </p:nvCxnSpPr>
          <p:spPr>
            <a:xfrm flipV="1">
              <a:off x="2526992" y="2116825"/>
              <a:ext cx="307276" cy="106115"/>
            </a:xfrm>
            <a:prstGeom prst="line">
              <a:avLst/>
            </a:prstGeom>
            <a:ln w="101600" cmpd="tri">
              <a:solidFill>
                <a:srgbClr val="0066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24" name="直線コネクタ 223"/>
            <p:cNvCxnSpPr/>
            <p:nvPr/>
          </p:nvCxnSpPr>
          <p:spPr>
            <a:xfrm flipV="1">
              <a:off x="3501690" y="2044817"/>
              <a:ext cx="225986" cy="221668"/>
            </a:xfrm>
            <a:prstGeom prst="line">
              <a:avLst/>
            </a:prstGeom>
            <a:ln w="101600" cmpd="tri">
              <a:solidFill>
                <a:srgbClr val="0066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26" name="直線コネクタ 225"/>
            <p:cNvCxnSpPr/>
            <p:nvPr/>
          </p:nvCxnSpPr>
          <p:spPr>
            <a:xfrm>
              <a:off x="4773239" y="1862832"/>
              <a:ext cx="308032" cy="92910"/>
            </a:xfrm>
            <a:prstGeom prst="line">
              <a:avLst/>
            </a:prstGeom>
            <a:ln w="101600" cmpd="tri">
              <a:solidFill>
                <a:srgbClr val="0066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384232" y="1628800"/>
              <a:ext cx="597181" cy="144016"/>
            </a:xfrm>
            <a:prstGeom prst="line">
              <a:avLst/>
            </a:prstGeom>
            <a:ln w="57150">
              <a:gradFill>
                <a:gsLst>
                  <a:gs pos="0">
                    <a:srgbClr val="002060">
                      <a:lumMod val="90000"/>
                      <a:lumOff val="10000"/>
                    </a:srgbClr>
                  </a:gs>
                  <a:gs pos="100000">
                    <a:srgbClr val="002060"/>
                  </a:gs>
                </a:gsLst>
                <a:lin ang="5400000" scaled="0"/>
              </a:gra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28" name="直線コネクタ 227"/>
            <p:cNvCxnSpPr/>
            <p:nvPr/>
          </p:nvCxnSpPr>
          <p:spPr>
            <a:xfrm>
              <a:off x="1959407" y="2086000"/>
              <a:ext cx="597181" cy="144016"/>
            </a:xfrm>
            <a:prstGeom prst="line">
              <a:avLst/>
            </a:prstGeom>
            <a:ln w="57150">
              <a:solidFill>
                <a:srgbClr val="C000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29" name="直線コネクタ 228"/>
            <p:cNvCxnSpPr/>
            <p:nvPr/>
          </p:nvCxnSpPr>
          <p:spPr>
            <a:xfrm>
              <a:off x="1140022" y="1588814"/>
              <a:ext cx="597181" cy="264394"/>
            </a:xfrm>
            <a:prstGeom prst="line">
              <a:avLst/>
            </a:prstGeom>
            <a:ln w="57150">
              <a:gradFill>
                <a:gsLst>
                  <a:gs pos="0">
                    <a:srgbClr val="002060">
                      <a:lumMod val="90000"/>
                      <a:lumOff val="10000"/>
                    </a:srgbClr>
                  </a:gs>
                  <a:gs pos="100000">
                    <a:srgbClr val="002060"/>
                  </a:gs>
                </a:gsLst>
                <a:lin ang="5400000" scaled="0"/>
              </a:gra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30" name="直線コネクタ 229"/>
            <p:cNvCxnSpPr/>
            <p:nvPr/>
          </p:nvCxnSpPr>
          <p:spPr>
            <a:xfrm>
              <a:off x="2834268" y="2116833"/>
              <a:ext cx="662706" cy="160039"/>
            </a:xfrm>
            <a:prstGeom prst="line">
              <a:avLst/>
            </a:prstGeom>
            <a:ln w="57150">
              <a:gradFill>
                <a:gsLst>
                  <a:gs pos="0">
                    <a:srgbClr val="002060">
                      <a:lumMod val="90000"/>
                      <a:lumOff val="10000"/>
                    </a:srgbClr>
                  </a:gs>
                  <a:gs pos="100000">
                    <a:srgbClr val="002060"/>
                  </a:gs>
                </a:gsLst>
                <a:lin ang="5400000" scaled="0"/>
              </a:gra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32" name="直線コネクタ 231"/>
            <p:cNvCxnSpPr/>
            <p:nvPr/>
          </p:nvCxnSpPr>
          <p:spPr>
            <a:xfrm flipV="1">
              <a:off x="3680561" y="1853208"/>
              <a:ext cx="1091136" cy="191611"/>
            </a:xfrm>
            <a:prstGeom prst="line">
              <a:avLst/>
            </a:prstGeom>
            <a:ln w="57150">
              <a:gradFill>
                <a:gsLst>
                  <a:gs pos="0">
                    <a:srgbClr val="002060">
                      <a:lumMod val="90000"/>
                      <a:lumOff val="10000"/>
                    </a:srgbClr>
                  </a:gs>
                  <a:gs pos="100000">
                    <a:srgbClr val="002060"/>
                  </a:gs>
                </a:gsLst>
                <a:lin ang="5400000" scaled="0"/>
              </a:gra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35" name="直線コネクタ 234"/>
            <p:cNvCxnSpPr/>
            <p:nvPr/>
          </p:nvCxnSpPr>
          <p:spPr>
            <a:xfrm flipV="1">
              <a:off x="5076056" y="1457842"/>
              <a:ext cx="3312368" cy="512990"/>
            </a:xfrm>
            <a:prstGeom prst="line">
              <a:avLst/>
            </a:prstGeom>
            <a:ln w="57150">
              <a:gradFill>
                <a:gsLst>
                  <a:gs pos="0">
                    <a:srgbClr val="002060">
                      <a:lumMod val="90000"/>
                      <a:lumOff val="10000"/>
                    </a:srgbClr>
                  </a:gs>
                  <a:gs pos="100000">
                    <a:srgbClr val="002060"/>
                  </a:gs>
                </a:gsLst>
                <a:lin ang="5400000" scaled="0"/>
              </a:gradFill>
              <a:tailEnd type="arrow"/>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236" name="円/楕円 235"/>
          <p:cNvSpPr/>
          <p:nvPr/>
        </p:nvSpPr>
        <p:spPr>
          <a:xfrm>
            <a:off x="531994" y="3321741"/>
            <a:ext cx="108000" cy="108000"/>
          </a:xfrm>
          <a:prstGeom prst="ellipse">
            <a:avLst/>
          </a:prstGeom>
          <a:solidFill>
            <a:srgbClr val="00B05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8" name="円/楕円 237"/>
          <p:cNvSpPr/>
          <p:nvPr/>
        </p:nvSpPr>
        <p:spPr>
          <a:xfrm>
            <a:off x="623653" y="1160760"/>
            <a:ext cx="108000" cy="108000"/>
          </a:xfrm>
          <a:prstGeom prst="ellipse">
            <a:avLst/>
          </a:prstGeom>
          <a:solidFill>
            <a:srgbClr val="FF000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9" name="円/楕円 238"/>
          <p:cNvSpPr/>
          <p:nvPr/>
        </p:nvSpPr>
        <p:spPr>
          <a:xfrm>
            <a:off x="218479" y="1646808"/>
            <a:ext cx="108000" cy="108000"/>
          </a:xfrm>
          <a:prstGeom prst="ellipse">
            <a:avLst/>
          </a:prstGeom>
          <a:solidFill>
            <a:srgbClr val="0070C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5" name="直線コネクタ 4"/>
          <p:cNvCxnSpPr/>
          <p:nvPr/>
        </p:nvCxnSpPr>
        <p:spPr>
          <a:xfrm>
            <a:off x="858362" y="836712"/>
            <a:ext cx="98" cy="42087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1218402" y="836712"/>
            <a:ext cx="4382" cy="42087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5074896" y="836712"/>
            <a:ext cx="0" cy="42087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7740352" y="692696"/>
            <a:ext cx="10801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7668344" y="303039"/>
            <a:ext cx="766557" cy="461665"/>
          </a:xfrm>
          <a:prstGeom prst="rect">
            <a:avLst/>
          </a:prstGeom>
          <a:noFill/>
        </p:spPr>
        <p:txBody>
          <a:bodyPr wrap="none" rtlCol="0">
            <a:spAutoFit/>
          </a:bodyPr>
          <a:lstStyle/>
          <a:p>
            <a:r>
              <a:rPr lang="en-US" altLang="ja-JP" sz="2400" dirty="0" smtClean="0">
                <a:solidFill>
                  <a:prstClr val="black"/>
                </a:solidFill>
              </a:rPr>
              <a:t>time</a:t>
            </a:r>
            <a:endParaRPr lang="ja-JP" altLang="en-US" sz="2400" dirty="0">
              <a:solidFill>
                <a:prstClr val="black"/>
              </a:solidFill>
            </a:endParaRPr>
          </a:p>
        </p:txBody>
      </p:sp>
      <p:sp>
        <p:nvSpPr>
          <p:cNvPr id="240" name="円/楕円 239"/>
          <p:cNvSpPr/>
          <p:nvPr/>
        </p:nvSpPr>
        <p:spPr>
          <a:xfrm>
            <a:off x="226282" y="1885627"/>
            <a:ext cx="108000" cy="108000"/>
          </a:xfrm>
          <a:prstGeom prst="ellipse">
            <a:avLst/>
          </a:prstGeom>
          <a:solidFill>
            <a:srgbClr val="00B05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42" name="円/楕円 241"/>
          <p:cNvSpPr/>
          <p:nvPr/>
        </p:nvSpPr>
        <p:spPr>
          <a:xfrm>
            <a:off x="226282" y="1016587"/>
            <a:ext cx="108000" cy="108000"/>
          </a:xfrm>
          <a:prstGeom prst="ellipse">
            <a:avLst/>
          </a:prstGeom>
          <a:solidFill>
            <a:srgbClr val="FF000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44" name="円/楕円 243"/>
          <p:cNvSpPr/>
          <p:nvPr/>
        </p:nvSpPr>
        <p:spPr>
          <a:xfrm>
            <a:off x="316672" y="3251068"/>
            <a:ext cx="108000" cy="108000"/>
          </a:xfrm>
          <a:prstGeom prst="ellipse">
            <a:avLst/>
          </a:prstGeom>
          <a:solidFill>
            <a:srgbClr val="0070C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 name="角丸四角形 39"/>
          <p:cNvSpPr/>
          <p:nvPr/>
        </p:nvSpPr>
        <p:spPr>
          <a:xfrm>
            <a:off x="218479" y="5445224"/>
            <a:ext cx="3312810" cy="12241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12" name="グループ化 11"/>
          <p:cNvGrpSpPr/>
          <p:nvPr/>
        </p:nvGrpSpPr>
        <p:grpSpPr>
          <a:xfrm rot="21304964">
            <a:off x="3892121" y="5299793"/>
            <a:ext cx="5020222" cy="1153543"/>
            <a:chOff x="4223682" y="5299793"/>
            <a:chExt cx="5020222" cy="1153543"/>
          </a:xfrm>
        </p:grpSpPr>
        <p:sp>
          <p:nvSpPr>
            <p:cNvPr id="11" name="角丸四角形 10"/>
            <p:cNvSpPr/>
            <p:nvPr/>
          </p:nvSpPr>
          <p:spPr>
            <a:xfrm>
              <a:off x="4223682" y="5299793"/>
              <a:ext cx="5020222" cy="115354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4" name="テキスト ボックス 3"/>
            <p:cNvSpPr txBox="1"/>
            <p:nvPr/>
          </p:nvSpPr>
          <p:spPr>
            <a:xfrm>
              <a:off x="4283968" y="5301208"/>
              <a:ext cx="4854214" cy="1077218"/>
            </a:xfrm>
            <a:prstGeom prst="rect">
              <a:avLst/>
            </a:prstGeom>
            <a:noFill/>
          </p:spPr>
          <p:txBody>
            <a:bodyPr wrap="none" rtlCol="0">
              <a:spAutoFit/>
            </a:bodyPr>
            <a:lstStyle/>
            <a:p>
              <a:pPr algn="ctr"/>
              <a:r>
                <a:rPr kumimoji="1" lang="en-US" altLang="ja-JP" sz="3200" dirty="0" smtClean="0"/>
                <a:t>Baryons behave like</a:t>
              </a:r>
            </a:p>
            <a:p>
              <a:pPr algn="ctr"/>
              <a:r>
                <a:rPr lang="en-US" altLang="ja-JP" sz="3200" dirty="0" smtClean="0"/>
                <a:t>Brownian pollens in water</a:t>
              </a:r>
              <a:endParaRPr kumimoji="1" lang="ja-JP" altLang="en-US" sz="3200" dirty="0"/>
            </a:p>
          </p:txBody>
        </p:sp>
      </p:grpSp>
    </p:spTree>
    <p:extLst>
      <p:ext uri="{BB962C8B-B14F-4D97-AF65-F5344CB8AC3E}">
        <p14:creationId xmlns:p14="http://schemas.microsoft.com/office/powerpoint/2010/main" val="130140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wipe(left)">
                                      <p:cBhvr>
                                        <p:cTn id="7" dur="5000"/>
                                        <p:tgtEl>
                                          <p:spTgt spid="219"/>
                                        </p:tgtEl>
                                      </p:cBhvr>
                                    </p:animEffect>
                                  </p:childTnLst>
                                </p:cTn>
                              </p:par>
                              <p:par>
                                <p:cTn id="8" presetID="22" presetClass="entr" presetSubtype="8" fill="hold"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wipe(left)">
                                      <p:cBhvr>
                                        <p:cTn id="10" dur="5000"/>
                                        <p:tgtEl>
                                          <p:spTgt spid="207"/>
                                        </p:tgtEl>
                                      </p:cBhvr>
                                    </p:animEffect>
                                  </p:childTnLst>
                                </p:cTn>
                              </p:par>
                              <p:par>
                                <p:cTn id="11" presetID="22" presetClass="entr" presetSubtype="8" fill="hold" nodeType="withEffect">
                                  <p:stCondLst>
                                    <p:cond delay="0"/>
                                  </p:stCondLst>
                                  <p:childTnLst>
                                    <p:set>
                                      <p:cBhvr>
                                        <p:cTn id="12" dur="1" fill="hold">
                                          <p:stCondLst>
                                            <p:cond delay="0"/>
                                          </p:stCondLst>
                                        </p:cTn>
                                        <p:tgtEl>
                                          <p:spTgt spid="195"/>
                                        </p:tgtEl>
                                        <p:attrNameLst>
                                          <p:attrName>style.visibility</p:attrName>
                                        </p:attrNameLst>
                                      </p:cBhvr>
                                      <p:to>
                                        <p:strVal val="visible"/>
                                      </p:to>
                                    </p:set>
                                    <p:animEffect transition="in" filter="wipe(left)">
                                      <p:cBhvr>
                                        <p:cTn id="13" dur="50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5027338" cy="584775"/>
          </a:xfrm>
        </p:spPr>
        <p:txBody>
          <a:bodyPr/>
          <a:lstStyle/>
          <a:p>
            <a:r>
              <a:rPr lang="ja-JP" altLang="en-US" dirty="0"/>
              <a:t> </a:t>
            </a:r>
            <a:r>
              <a:rPr lang="ja-JP" altLang="en-US" dirty="0" smtClean="0"/>
              <a:t>保存電荷イベント毎ゆらぎ  </a:t>
            </a:r>
            <a:endParaRPr kumimoji="1" lang="ja-JP" altLang="en-US" dirty="0"/>
          </a:p>
        </p:txBody>
      </p:sp>
      <p:sp>
        <p:nvSpPr>
          <p:cNvPr id="3" name="テキスト ボックス 2"/>
          <p:cNvSpPr txBox="1"/>
          <p:nvPr/>
        </p:nvSpPr>
        <p:spPr>
          <a:xfrm>
            <a:off x="971600" y="5207012"/>
            <a:ext cx="6415539" cy="954107"/>
          </a:xfrm>
          <a:prstGeom prst="rect">
            <a:avLst/>
          </a:prstGeom>
          <a:noFill/>
        </p:spPr>
        <p:txBody>
          <a:bodyPr wrap="none" rtlCol="0">
            <a:spAutoFit/>
          </a:bodyPr>
          <a:lstStyle/>
          <a:p>
            <a:pPr marL="457200" indent="-457200">
              <a:buFont typeface="Wingdings" panose="05000000000000000000" pitchFamily="2" charset="2"/>
              <a:buChar char="p"/>
            </a:pPr>
            <a:r>
              <a:rPr kumimoji="1" lang="ja-JP" altLang="en-US" sz="2800" dirty="0" smtClean="0"/>
              <a:t>初期熱力学・</a:t>
            </a:r>
            <a:r>
              <a:rPr kumimoji="1" lang="en-US" altLang="ja-JP" sz="2800" dirty="0" smtClean="0"/>
              <a:t>QCD</a:t>
            </a:r>
            <a:r>
              <a:rPr kumimoji="1" lang="ja-JP" altLang="en-US" sz="2800" dirty="0" smtClean="0"/>
              <a:t>臨界点探索の切り札</a:t>
            </a:r>
            <a:endParaRPr kumimoji="1" lang="en-US" altLang="ja-JP" sz="2800" dirty="0" smtClean="0"/>
          </a:p>
          <a:p>
            <a:pPr marL="457200" indent="-457200">
              <a:buFont typeface="Wingdings" panose="05000000000000000000" pitchFamily="2" charset="2"/>
              <a:buChar char="p"/>
            </a:pPr>
            <a:r>
              <a:rPr lang="ja-JP" altLang="en-US" sz="2800" dirty="0" smtClean="0"/>
              <a:t>近年、活発な実験的・理論的研究</a:t>
            </a:r>
            <a:endParaRPr kumimoji="1" lang="ja-JP" altLang="en-US" sz="2800" dirty="0"/>
          </a:p>
        </p:txBody>
      </p:sp>
      <p:pic>
        <p:nvPicPr>
          <p:cNvPr id="4" name="図 3"/>
          <p:cNvPicPr>
            <a:picLocks noChangeAspect="1"/>
          </p:cNvPicPr>
          <p:nvPr/>
        </p:nvPicPr>
        <p:blipFill>
          <a:blip r:embed="rId2"/>
          <a:stretch>
            <a:fillRect/>
          </a:stretch>
        </p:blipFill>
        <p:spPr>
          <a:xfrm>
            <a:off x="4847489" y="823778"/>
            <a:ext cx="3456403" cy="3272617"/>
          </a:xfrm>
          <a:prstGeom prst="rect">
            <a:avLst/>
          </a:prstGeom>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3"/>
          <a:stretch/>
        </p:blipFill>
        <p:spPr bwMode="auto">
          <a:xfrm>
            <a:off x="709636" y="1054859"/>
            <a:ext cx="3744416" cy="251381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833609" y="4119742"/>
            <a:ext cx="3496470" cy="830997"/>
          </a:xfrm>
          <a:prstGeom prst="rect">
            <a:avLst/>
          </a:prstGeom>
          <a:noFill/>
        </p:spPr>
        <p:txBody>
          <a:bodyPr wrap="none" rtlCol="0">
            <a:spAutoFit/>
          </a:bodyPr>
          <a:lstStyle/>
          <a:p>
            <a:pPr algn="ctr"/>
            <a:r>
              <a:rPr kumimoji="1" lang="ja-JP" altLang="en-US" sz="2400" dirty="0" smtClean="0"/>
              <a:t>電磁電荷２次キュムラント</a:t>
            </a:r>
            <a:endParaRPr kumimoji="1" lang="en-US" altLang="ja-JP" sz="2400" dirty="0" smtClean="0"/>
          </a:p>
          <a:p>
            <a:pPr algn="ctr"/>
            <a:r>
              <a:rPr kumimoji="1" lang="en-US" altLang="ja-JP" sz="2400" dirty="0" smtClean="0"/>
              <a:t>ALICE (2013)</a:t>
            </a:r>
            <a:endParaRPr kumimoji="1" lang="ja-JP" altLang="en-US" sz="2400" dirty="0"/>
          </a:p>
        </p:txBody>
      </p:sp>
      <p:sp>
        <p:nvSpPr>
          <p:cNvPr id="7" name="テキスト ボックス 6"/>
          <p:cNvSpPr txBox="1"/>
          <p:nvPr/>
        </p:nvSpPr>
        <p:spPr>
          <a:xfrm>
            <a:off x="4937936" y="4119743"/>
            <a:ext cx="3366627" cy="830997"/>
          </a:xfrm>
          <a:prstGeom prst="rect">
            <a:avLst/>
          </a:prstGeom>
          <a:noFill/>
        </p:spPr>
        <p:txBody>
          <a:bodyPr wrap="none" rtlCol="0">
            <a:spAutoFit/>
          </a:bodyPr>
          <a:lstStyle/>
          <a:p>
            <a:pPr algn="ctr"/>
            <a:r>
              <a:rPr lang="ja-JP" altLang="en-US" sz="2400" dirty="0" smtClean="0"/>
              <a:t>陽子数</a:t>
            </a:r>
            <a:r>
              <a:rPr lang="en-US" altLang="ja-JP" sz="2400" dirty="0" smtClean="0"/>
              <a:t>4,3</a:t>
            </a:r>
            <a:r>
              <a:rPr lang="ja-JP" altLang="en-US" sz="2400" dirty="0" smtClean="0"/>
              <a:t>次キュムラント</a:t>
            </a:r>
            <a:endParaRPr lang="en-US" altLang="ja-JP" sz="2400" dirty="0" smtClean="0"/>
          </a:p>
          <a:p>
            <a:pPr algn="ctr"/>
            <a:r>
              <a:rPr lang="en-US" altLang="ja-JP" sz="2400" dirty="0" smtClean="0"/>
              <a:t>STAR</a:t>
            </a:r>
            <a:r>
              <a:rPr lang="ja-JP" altLang="en-US" sz="2400" dirty="0" smtClean="0"/>
              <a:t> </a:t>
            </a:r>
            <a:r>
              <a:rPr lang="en-US" altLang="ja-JP" sz="2400" dirty="0" smtClean="0"/>
              <a:t>(2015)</a:t>
            </a:r>
            <a:endParaRPr kumimoji="1" lang="ja-JP" altLang="en-US" sz="2400" dirty="0"/>
          </a:p>
        </p:txBody>
      </p:sp>
      <p:sp>
        <p:nvSpPr>
          <p:cNvPr id="8" name="テキスト ボックス 7"/>
          <p:cNvSpPr txBox="1"/>
          <p:nvPr/>
        </p:nvSpPr>
        <p:spPr>
          <a:xfrm>
            <a:off x="2483768" y="6358248"/>
            <a:ext cx="4622484" cy="461665"/>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none" rtlCol="0">
            <a:spAutoFit/>
          </a:bodyPr>
          <a:lstStyle/>
          <a:p>
            <a:r>
              <a:rPr kumimoji="1" lang="ja-JP" altLang="en-US" sz="2400" dirty="0" smtClean="0"/>
              <a:t>レビュー：</a:t>
            </a:r>
            <a:r>
              <a:rPr kumimoji="1" lang="en-US" altLang="ja-JP" sz="2400" dirty="0" err="1" smtClean="0"/>
              <a:t>Asakawa</a:t>
            </a:r>
            <a:r>
              <a:rPr kumimoji="1" lang="en-US" altLang="ja-JP" sz="2400" dirty="0" smtClean="0"/>
              <a:t>, MK, PPNP, </a:t>
            </a:r>
            <a:r>
              <a:rPr lang="en-US" altLang="ja-JP" sz="2400" dirty="0" smtClean="0"/>
              <a:t>2016</a:t>
            </a:r>
            <a:endParaRPr kumimoji="1" lang="en-US" altLang="ja-JP" sz="2400" dirty="0" smtClean="0"/>
          </a:p>
        </p:txBody>
      </p:sp>
    </p:spTree>
    <p:extLst>
      <p:ext uri="{BB962C8B-B14F-4D97-AF65-F5344CB8AC3E}">
        <p14:creationId xmlns:p14="http://schemas.microsoft.com/office/powerpoint/2010/main" val="4046164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98425" y="4725144"/>
            <a:ext cx="4257551" cy="190322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98425" y="110044"/>
            <a:ext cx="5437707" cy="584775"/>
          </a:xfrm>
        </p:spPr>
        <p:txBody>
          <a:bodyPr/>
          <a:lstStyle/>
          <a:p>
            <a:r>
              <a:rPr lang="ja-JP" altLang="en-US" dirty="0"/>
              <a:t> </a:t>
            </a:r>
            <a:r>
              <a:rPr lang="ja-JP" altLang="en-US" dirty="0" smtClean="0"/>
              <a:t>保存電荷のイベント毎ゆらぎ</a:t>
            </a:r>
            <a:r>
              <a:rPr lang="ja-JP" altLang="en-US" dirty="0"/>
              <a:t> </a:t>
            </a:r>
            <a:r>
              <a:rPr lang="ja-JP" altLang="en-US" dirty="0" smtClean="0"/>
              <a:t> </a:t>
            </a:r>
            <a:endParaRPr kumimoji="1" lang="ja-JP" altLang="en-US" dirty="0"/>
          </a:p>
        </p:txBody>
      </p:sp>
      <p:pic>
        <p:nvPicPr>
          <p:cNvPr id="21" name="TexTeXPicture" descr="&lt;?xml version=&quot;1.0&quot; encoding=&quot;utf-16&quot;?&gt;&#10;&lt;TeXTeX&gt;&#10;  &lt;preamble&gt;\documentclass{jarticle}&#10;\usepackage{amsmath}&#10;\pagestyle{empty}&lt;/preamble&gt;&#10;  &lt;body&gt;\begin{align*} &#10;S=\frac{ \langle \delta N^3 \rangle }{ \sigma^3 }&#10;\end{align*}&lt;/body&gt;&#10;  &lt;fcolor&gt;FF000000&lt;/fcolor&gt;&#10;  &lt;bcolor&gt;FFFFFFFF&lt;/bcolor&gt;&#10;  &lt;transparent&gt;True&lt;/transparent&gt;&#10;  &lt;resolution&gt;1800&lt;/resolution&gt;&#10;  &lt;imageh&gt;548&lt;/imageh&gt;&#10;  &lt;imagew&gt;1169&lt;/imagew&gt;&#10;  &lt;scale&gt;50&lt;/scale&gt;&#10;  &lt;cursor&gt;65&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5333951"/>
            <a:ext cx="1083792" cy="508057"/>
          </a:xfrm>
          <a:prstGeom prst="rect">
            <a:avLst/>
          </a:prstGeom>
        </p:spPr>
      </p:pic>
      <p:sp>
        <p:nvSpPr>
          <p:cNvPr id="22" name="テキスト ボックス 21"/>
          <p:cNvSpPr txBox="1"/>
          <p:nvPr/>
        </p:nvSpPr>
        <p:spPr>
          <a:xfrm>
            <a:off x="4835273" y="5350049"/>
            <a:ext cx="1811522" cy="461665"/>
          </a:xfrm>
          <a:prstGeom prst="rect">
            <a:avLst/>
          </a:prstGeom>
          <a:noFill/>
        </p:spPr>
        <p:txBody>
          <a:bodyPr wrap="none" rtlCol="0">
            <a:spAutoFit/>
          </a:bodyPr>
          <a:lstStyle/>
          <a:p>
            <a:pPr marL="342900" indent="-342900">
              <a:buFont typeface="Wingdings" panose="05000000000000000000" pitchFamily="2" charset="2"/>
              <a:buChar char="p"/>
            </a:pPr>
            <a:r>
              <a:rPr lang="en-US" altLang="ja-JP" sz="2400" dirty="0" err="1">
                <a:solidFill>
                  <a:srgbClr val="000000"/>
                </a:solidFill>
              </a:rPr>
              <a:t>Skewness</a:t>
            </a:r>
            <a:r>
              <a:rPr lang="en-US" altLang="ja-JP" sz="2400" dirty="0">
                <a:solidFill>
                  <a:srgbClr val="000000"/>
                </a:solidFill>
              </a:rPr>
              <a:t>:</a:t>
            </a:r>
            <a:endParaRPr lang="ja-JP" altLang="en-US" sz="2400" dirty="0">
              <a:solidFill>
                <a:srgbClr val="000000"/>
              </a:solidFill>
            </a:endParaRPr>
          </a:p>
        </p:txBody>
      </p:sp>
      <p:sp>
        <p:nvSpPr>
          <p:cNvPr id="23" name="テキスト ボックス 22"/>
          <p:cNvSpPr txBox="1"/>
          <p:nvPr/>
        </p:nvSpPr>
        <p:spPr>
          <a:xfrm>
            <a:off x="4835273" y="4839543"/>
            <a:ext cx="1688796" cy="461665"/>
          </a:xfrm>
          <a:prstGeom prst="rect">
            <a:avLst/>
          </a:prstGeom>
          <a:noFill/>
        </p:spPr>
        <p:txBody>
          <a:bodyPr wrap="none" rtlCol="0">
            <a:spAutoFit/>
          </a:bodyPr>
          <a:lstStyle/>
          <a:p>
            <a:pPr marL="342900" indent="-342900">
              <a:buFont typeface="Wingdings" panose="05000000000000000000" pitchFamily="2" charset="2"/>
              <a:buChar char="p"/>
            </a:pPr>
            <a:r>
              <a:rPr lang="en-US" altLang="ja-JP" sz="2400" dirty="0" smtClean="0">
                <a:solidFill>
                  <a:srgbClr val="000000"/>
                </a:solidFill>
              </a:rPr>
              <a:t>Variance:</a:t>
            </a:r>
            <a:endParaRPr lang="ja-JP" altLang="en-US" sz="2400" dirty="0">
              <a:solidFill>
                <a:srgbClr val="000000"/>
              </a:solidFill>
            </a:endParaRPr>
          </a:p>
        </p:txBody>
      </p:sp>
      <p:pic>
        <p:nvPicPr>
          <p:cNvPr id="24" name="TexTeXPicture" descr="&lt;?xml version=&quot;1.0&quot; encoding=&quot;utf-16&quot;?&gt;&#10;&lt;TeXTeX&gt;&#10;  &lt;preamble&gt;\documentclass{jarticle}&#10;\usepackage{amsmath}&#10;\pagestyle{empty}&lt;/preamble&gt;&#10;  &lt;body&gt;\begin{align*} &#10;\langle \delta N^2 \rangle&#10;=V\chi_2&#10;= \sigma^2&#10;\end{align*}&lt;/body&gt;&#10;  &lt;fcolor&gt;FF000000&lt;/fcolor&gt;&#10;  &lt;bcolor&gt;FFFFFFFF&lt;/bcolor&gt;&#10;  &lt;transparent&gt;True&lt;/transparent&gt;&#10;  &lt;resolution&gt;1800&lt;/resolution&gt;&#10;  &lt;imageh&gt;281&lt;/imageh&gt;&#10;  &lt;imagew&gt;1995&lt;/imagew&gt;&#10;  &lt;scale&gt;50&lt;/scale&gt;&#10;  &lt;cursor&gt;43&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4928515"/>
            <a:ext cx="2062204" cy="290466"/>
          </a:xfrm>
          <a:prstGeom prst="rect">
            <a:avLst/>
          </a:prstGeom>
        </p:spPr>
      </p:pic>
      <p:sp>
        <p:nvSpPr>
          <p:cNvPr id="26" name="テキスト ボックス 25"/>
          <p:cNvSpPr txBox="1"/>
          <p:nvPr/>
        </p:nvSpPr>
        <p:spPr>
          <a:xfrm>
            <a:off x="4835273" y="5943114"/>
            <a:ext cx="1609928" cy="461665"/>
          </a:xfrm>
          <a:prstGeom prst="rect">
            <a:avLst/>
          </a:prstGeom>
          <a:noFill/>
        </p:spPr>
        <p:txBody>
          <a:bodyPr wrap="none" rtlCol="0">
            <a:spAutoFit/>
          </a:bodyPr>
          <a:lstStyle/>
          <a:p>
            <a:pPr marL="342900" indent="-342900">
              <a:buFont typeface="Wingdings" panose="05000000000000000000" pitchFamily="2" charset="2"/>
              <a:buChar char="p"/>
            </a:pPr>
            <a:r>
              <a:rPr lang="en-US" altLang="ja-JP" sz="2400" dirty="0" smtClean="0">
                <a:solidFill>
                  <a:srgbClr val="000000"/>
                </a:solidFill>
              </a:rPr>
              <a:t>Kurtosis:</a:t>
            </a:r>
            <a:endParaRPr lang="ja-JP" altLang="en-US" sz="2400" dirty="0">
              <a:solidFill>
                <a:srgbClr val="000000"/>
              </a:solidFill>
            </a:endParaRPr>
          </a:p>
        </p:txBody>
      </p:sp>
      <p:pic>
        <p:nvPicPr>
          <p:cNvPr id="27" name="TexTeXPicture" descr="&lt;?xml version=&quot;1.0&quot; encoding=&quot;utf-16&quot;?&gt;&#10;&lt;TeXTeX&gt;&#10;  &lt;preamble&gt;\documentclass{jarticle}&#10;\usepackage{amsmath}&#10;\pagestyle{empty}&lt;/preamble&gt;&#10;  &lt;body&gt;\begin{align*} &#10;\kappa &amp;amp;= \frac{ \langle \delta N^4 \rangle - 3\langle \delta N^2\rangle^2}{\chi_2\sigma^2} \end{align*}&lt;/body&gt;&#10;  &lt;fcolor&gt;FF000000&lt;/fcolor&gt;&#10;  &lt;bcolor&gt;FFFFFFFF&lt;/bcolor&gt;&#10;  &lt;transparent&gt;True&lt;/transparent&gt;&#10;  &lt;resolution&gt;1800&lt;/resolution&gt;&#10;  &lt;imageh&gt;598&lt;/imageh&gt;&#10;  &lt;imagew&gt;2339&lt;/imagew&gt;&#10;  &lt;scale&gt;50&lt;/scale&gt;&#10;  &lt;cursor&gt;33&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5881690"/>
            <a:ext cx="2235920" cy="571646"/>
          </a:xfrm>
          <a:prstGeom prst="rect">
            <a:avLst/>
          </a:prstGeom>
        </p:spPr>
      </p:pic>
      <p:pic>
        <p:nvPicPr>
          <p:cNvPr id="3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0996" y="873141"/>
            <a:ext cx="4753073" cy="3815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233748" y="4932345"/>
            <a:ext cx="3776996" cy="461665"/>
          </a:xfrm>
          <a:prstGeom prst="rect">
            <a:avLst/>
          </a:prstGeom>
          <a:noFill/>
        </p:spPr>
        <p:txBody>
          <a:bodyPr wrap="none" rtlCol="0">
            <a:spAutoFit/>
          </a:bodyPr>
          <a:lstStyle/>
          <a:p>
            <a:r>
              <a:rPr kumimoji="1" lang="ja-JP" altLang="en-US" sz="2400" dirty="0" smtClean="0"/>
              <a:t>ヒストグラムを特徴づける量</a:t>
            </a:r>
            <a:endParaRPr kumimoji="1" lang="en-US" altLang="ja-JP" sz="2400" dirty="0" smtClean="0"/>
          </a:p>
        </p:txBody>
      </p:sp>
      <p:sp>
        <p:nvSpPr>
          <p:cNvPr id="16" name="テキスト ボックス 15"/>
          <p:cNvSpPr txBox="1"/>
          <p:nvPr/>
        </p:nvSpPr>
        <p:spPr>
          <a:xfrm rot="16200000">
            <a:off x="5929130" y="2144871"/>
            <a:ext cx="1493807" cy="461665"/>
          </a:xfrm>
          <a:prstGeom prst="rect">
            <a:avLst/>
          </a:prstGeom>
          <a:noFill/>
        </p:spPr>
        <p:txBody>
          <a:bodyPr wrap="none" rtlCol="0">
            <a:spAutoFit/>
          </a:bodyPr>
          <a:lstStyle/>
          <a:p>
            <a:r>
              <a:rPr kumimoji="1" lang="en-US" altLang="ja-JP" sz="2400" dirty="0" smtClean="0">
                <a:solidFill>
                  <a:srgbClr val="002060"/>
                </a:solidFill>
              </a:rPr>
              <a:t>STAR,2010</a:t>
            </a:r>
            <a:endParaRPr kumimoji="1" lang="ja-JP" altLang="en-US" sz="2400" dirty="0">
              <a:solidFill>
                <a:srgbClr val="002060"/>
              </a:solidFill>
            </a:endParaRPr>
          </a:p>
        </p:txBody>
      </p:sp>
      <p:sp>
        <p:nvSpPr>
          <p:cNvPr id="4" name="テキスト ボックス 3"/>
          <p:cNvSpPr txBox="1"/>
          <p:nvPr/>
        </p:nvSpPr>
        <p:spPr>
          <a:xfrm>
            <a:off x="1248449" y="5430396"/>
            <a:ext cx="1747594" cy="461665"/>
          </a:xfrm>
          <a:prstGeom prst="rect">
            <a:avLst/>
          </a:prstGeom>
          <a:noFill/>
        </p:spPr>
        <p:txBody>
          <a:bodyPr wrap="none" rtlCol="0">
            <a:spAutoFit/>
          </a:bodyPr>
          <a:lstStyle/>
          <a:p>
            <a:r>
              <a:rPr kumimoji="1" lang="ja-JP" altLang="en-US" sz="2400" dirty="0" smtClean="0"/>
              <a:t>キュムラント</a:t>
            </a:r>
            <a:endParaRPr kumimoji="1" lang="ja-JP" altLang="en-US" sz="2400" dirty="0"/>
          </a:p>
        </p:txBody>
      </p:sp>
      <p:pic>
        <p:nvPicPr>
          <p:cNvPr id="5" name="TexTeXPicture" descr="&lt;?xml version=&quot;1.0&quot; encoding=&quot;utf-16&quot;?&gt;&#10;&lt;TeXTeX&gt;&#10;  &lt;preamble&gt;\documentclass{jarticle}&#10;\usepackage{amsmath}&#10;\pagestyle{empty}&lt;/preamble&gt;&#10;  &lt;body&gt;\begin{align*} &#10;\langle N^n \rangle_c&#10;\end{align*}&lt;/body&gt;&#10;  &lt;fcolor&gt;FF000000&lt;/fcolor&gt;&#10;  &lt;bcolor&gt;FFFFFFFF&lt;/bcolor&gt;&#10;  &lt;transparent&gt;True&lt;/transparent&gt;&#10;  &lt;resolution&gt;1800&lt;/resolution&gt;&#10;  &lt;imageh&gt;250&lt;/imageh&gt;&#10;  &lt;imagew&gt;615&lt;/imagew&gt;&#10;  &lt;scale&gt;50&lt;/scale&gt;&#10;  &lt;cursor&gt;37&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77710" y="5951581"/>
            <a:ext cx="889071" cy="361411"/>
          </a:xfrm>
          <a:prstGeom prst="rect">
            <a:avLst/>
          </a:prstGeom>
        </p:spPr>
      </p:pic>
      <p:sp>
        <p:nvSpPr>
          <p:cNvPr id="7" name="右矢印 6"/>
          <p:cNvSpPr/>
          <p:nvPr/>
        </p:nvSpPr>
        <p:spPr>
          <a:xfrm>
            <a:off x="4225775" y="4869976"/>
            <a:ext cx="574667" cy="17098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5596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5" descr="ev2_fron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0" y="908720"/>
            <a:ext cx="6624736" cy="5112212"/>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98425" y="110044"/>
            <a:ext cx="2167581" cy="584775"/>
          </a:xfrm>
        </p:spPr>
        <p:txBody>
          <a:bodyPr/>
          <a:lstStyle/>
          <a:p>
            <a:r>
              <a:rPr kumimoji="1" lang="en-US" altLang="ja-JP" dirty="0" smtClean="0"/>
              <a:t> </a:t>
            </a:r>
            <a:r>
              <a:rPr lang="ja-JP" altLang="en-US" dirty="0" smtClean="0"/>
              <a:t>検出</a:t>
            </a:r>
            <a:r>
              <a:rPr lang="ja-JP" altLang="en-US" dirty="0"/>
              <a:t>効率</a:t>
            </a:r>
            <a:r>
              <a:rPr kumimoji="1" lang="en-US" altLang="ja-JP" dirty="0" smtClean="0"/>
              <a:t>  </a:t>
            </a:r>
            <a:endParaRPr kumimoji="1" lang="ja-JP" altLang="en-US" dirty="0"/>
          </a:p>
        </p:txBody>
      </p:sp>
      <p:sp>
        <p:nvSpPr>
          <p:cNvPr id="4" name="テキスト ボックス 3"/>
          <p:cNvSpPr txBox="1"/>
          <p:nvPr/>
        </p:nvSpPr>
        <p:spPr>
          <a:xfrm>
            <a:off x="1945327" y="2780928"/>
            <a:ext cx="5253361" cy="954107"/>
          </a:xfrm>
          <a:prstGeom prst="rect">
            <a:avLst/>
          </a:prstGeom>
          <a:noFill/>
        </p:spPr>
        <p:txBody>
          <a:bodyPr wrap="none" rtlCol="0">
            <a:spAutoFit/>
          </a:bodyPr>
          <a:lstStyle/>
          <a:p>
            <a:pPr algn="ctr"/>
            <a:r>
              <a:rPr kumimoji="1" lang="ja-JP" altLang="en-US" sz="2800" dirty="0" smtClean="0">
                <a:solidFill>
                  <a:schemeClr val="bg1"/>
                </a:solidFill>
                <a:effectLst>
                  <a:outerShdw blurRad="254000" sx="101000" sy="101000" algn="ctr" rotWithShape="0">
                    <a:prstClr val="black">
                      <a:alpha val="94000"/>
                    </a:prstClr>
                  </a:outerShdw>
                </a:effectLst>
              </a:rPr>
              <a:t>検出器は、到達した全ての粒子を</a:t>
            </a:r>
            <a:endParaRPr kumimoji="1" lang="en-US" altLang="ja-JP" sz="2800" dirty="0" smtClean="0">
              <a:solidFill>
                <a:schemeClr val="bg1"/>
              </a:solidFill>
              <a:effectLst>
                <a:outerShdw blurRad="254000" sx="101000" sy="101000" algn="ctr" rotWithShape="0">
                  <a:prstClr val="black">
                    <a:alpha val="94000"/>
                  </a:prstClr>
                </a:outerShdw>
              </a:effectLst>
            </a:endParaRPr>
          </a:p>
          <a:p>
            <a:pPr algn="ctr"/>
            <a:r>
              <a:rPr lang="ja-JP" altLang="en-US" sz="2800" dirty="0">
                <a:solidFill>
                  <a:schemeClr val="bg1"/>
                </a:solidFill>
                <a:effectLst>
                  <a:outerShdw blurRad="254000" sx="101000" sy="101000" algn="ctr" rotWithShape="0">
                    <a:prstClr val="black">
                      <a:alpha val="94000"/>
                    </a:prstClr>
                  </a:outerShdw>
                </a:effectLst>
              </a:rPr>
              <a:t>検出</a:t>
            </a:r>
            <a:r>
              <a:rPr lang="ja-JP" altLang="en-US" sz="2800" dirty="0" smtClean="0">
                <a:solidFill>
                  <a:schemeClr val="bg1"/>
                </a:solidFill>
                <a:effectLst>
                  <a:outerShdw blurRad="254000" sx="101000" sy="101000" algn="ctr" rotWithShape="0">
                    <a:prstClr val="black">
                      <a:alpha val="94000"/>
                    </a:prstClr>
                  </a:outerShdw>
                </a:effectLst>
              </a:rPr>
              <a:t>できるわけではな</a:t>
            </a:r>
            <a:r>
              <a:rPr lang="ja-JP" altLang="en-US" sz="2800" dirty="0">
                <a:solidFill>
                  <a:schemeClr val="bg1"/>
                </a:solidFill>
                <a:effectLst>
                  <a:outerShdw blurRad="254000" sx="101000" sy="101000" algn="ctr" rotWithShape="0">
                    <a:prstClr val="black">
                      <a:alpha val="94000"/>
                    </a:prstClr>
                  </a:outerShdw>
                </a:effectLst>
              </a:rPr>
              <a:t>い</a:t>
            </a:r>
            <a:endParaRPr kumimoji="1" lang="ja-JP" altLang="en-US" sz="2800" dirty="0">
              <a:solidFill>
                <a:schemeClr val="bg1"/>
              </a:solidFill>
              <a:effectLst>
                <a:outerShdw blurRad="254000" sx="101000" sy="101000" algn="ctr" rotWithShape="0">
                  <a:prstClr val="black">
                    <a:alpha val="94000"/>
                  </a:prstClr>
                </a:outerShdw>
              </a:effectLst>
            </a:endParaRPr>
          </a:p>
        </p:txBody>
      </p:sp>
      <p:grpSp>
        <p:nvGrpSpPr>
          <p:cNvPr id="8" name="グループ化 7"/>
          <p:cNvGrpSpPr/>
          <p:nvPr/>
        </p:nvGrpSpPr>
        <p:grpSpPr>
          <a:xfrm>
            <a:off x="2411315" y="4474213"/>
            <a:ext cx="4320480" cy="1206313"/>
            <a:chOff x="2411315" y="4474213"/>
            <a:chExt cx="4320480" cy="1206313"/>
          </a:xfrm>
        </p:grpSpPr>
        <p:sp>
          <p:nvSpPr>
            <p:cNvPr id="7" name="角丸四角形 6"/>
            <p:cNvSpPr/>
            <p:nvPr/>
          </p:nvSpPr>
          <p:spPr>
            <a:xfrm>
              <a:off x="2411315" y="4474213"/>
              <a:ext cx="4320480" cy="1206313"/>
            </a:xfrm>
            <a:prstGeom prst="roundRect">
              <a:avLst/>
            </a:prstGeom>
            <a:solidFill>
              <a:schemeClr val="tx1">
                <a:alpha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2719570" y="4563125"/>
              <a:ext cx="3704860" cy="954107"/>
            </a:xfrm>
            <a:prstGeom prst="rect">
              <a:avLst/>
            </a:prstGeom>
            <a:noFill/>
          </p:spPr>
          <p:txBody>
            <a:bodyPr wrap="none" rtlCol="0">
              <a:spAutoFit/>
            </a:bodyPr>
            <a:lstStyle/>
            <a:p>
              <a:pPr algn="ctr"/>
              <a:r>
                <a:rPr lang="ja-JP" altLang="en-US" sz="3200" dirty="0" smtClean="0">
                  <a:solidFill>
                    <a:schemeClr val="bg1"/>
                  </a:solidFill>
                </a:rPr>
                <a:t>検出効率</a:t>
              </a:r>
              <a:r>
                <a:rPr kumimoji="1" lang="en-US" altLang="ja-JP" sz="3200" dirty="0" smtClean="0">
                  <a:solidFill>
                    <a:schemeClr val="bg1"/>
                  </a:solidFill>
                </a:rPr>
                <a:t> </a:t>
              </a:r>
              <a:r>
                <a:rPr kumimoji="1" lang="en-US" altLang="ja-JP" sz="3200" dirty="0" smtClean="0">
                  <a:solidFill>
                    <a:schemeClr val="bg1"/>
                  </a:solidFill>
                  <a:latin typeface="Symbol" panose="05050102010706020507" pitchFamily="18" charset="2"/>
                </a:rPr>
                <a:t>e</a:t>
              </a:r>
            </a:p>
            <a:p>
              <a:pPr algn="ctr"/>
              <a:r>
                <a:rPr kumimoji="1" lang="ja-JP" altLang="en-US" sz="2400" dirty="0" smtClean="0">
                  <a:solidFill>
                    <a:schemeClr val="bg1"/>
                  </a:solidFill>
                </a:rPr>
                <a:t>ある粒子が検出される確率</a:t>
              </a:r>
              <a:endParaRPr kumimoji="1" lang="ja-JP" altLang="en-US" sz="2400" dirty="0">
                <a:solidFill>
                  <a:schemeClr val="bg1"/>
                </a:solidFill>
              </a:endParaRPr>
            </a:p>
          </p:txBody>
        </p:sp>
      </p:grpSp>
      <p:sp>
        <p:nvSpPr>
          <p:cNvPr id="5" name="テキスト ボックス 4"/>
          <p:cNvSpPr txBox="1"/>
          <p:nvPr/>
        </p:nvSpPr>
        <p:spPr>
          <a:xfrm>
            <a:off x="450538" y="6165304"/>
            <a:ext cx="8242962" cy="461665"/>
          </a:xfrm>
          <a:prstGeom prst="rect">
            <a:avLst/>
          </a:prstGeom>
          <a:noFill/>
        </p:spPr>
        <p:txBody>
          <a:bodyPr wrap="none" rtlCol="0">
            <a:spAutoFit/>
          </a:bodyPr>
          <a:lstStyle/>
          <a:p>
            <a:pPr algn="ctr"/>
            <a:r>
              <a:rPr kumimoji="1" lang="ja-JP" altLang="en-US" sz="2400" dirty="0" smtClean="0"/>
              <a:t>観測量に対する適切な検出効率補正は、実験解析に不可欠</a:t>
            </a:r>
            <a:endParaRPr kumimoji="1" lang="ja-JP" altLang="en-US" sz="2400" dirty="0"/>
          </a:p>
        </p:txBody>
      </p:sp>
    </p:spTree>
    <p:extLst>
      <p:ext uri="{BB962C8B-B14F-4D97-AF65-F5344CB8AC3E}">
        <p14:creationId xmlns:p14="http://schemas.microsoft.com/office/powerpoint/2010/main" val="137853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4490332" cy="584775"/>
          </a:xfrm>
        </p:spPr>
        <p:txBody>
          <a:bodyPr/>
          <a:lstStyle/>
          <a:p>
            <a:r>
              <a:rPr kumimoji="1" lang="en-US" altLang="ja-JP" dirty="0" smtClean="0"/>
              <a:t> Slot Machine Analogy  </a:t>
            </a:r>
            <a:endParaRPr kumimoji="1" lang="ja-JP" altLang="en-US" dirty="0"/>
          </a:p>
        </p:txBody>
      </p:sp>
      <p:pic>
        <p:nvPicPr>
          <p:cNvPr id="4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507" b="10450"/>
          <a:stretch/>
        </p:blipFill>
        <p:spPr bwMode="auto">
          <a:xfrm>
            <a:off x="1259632" y="1173083"/>
            <a:ext cx="2076821" cy="2399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581128"/>
            <a:ext cx="2989596" cy="1526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テキスト ボックス 50"/>
          <p:cNvSpPr txBox="1"/>
          <p:nvPr/>
        </p:nvSpPr>
        <p:spPr>
          <a:xfrm>
            <a:off x="7619415" y="2916233"/>
            <a:ext cx="481222" cy="584775"/>
          </a:xfrm>
          <a:prstGeom prst="rect">
            <a:avLst/>
          </a:prstGeom>
          <a:noFill/>
        </p:spPr>
        <p:txBody>
          <a:bodyPr wrap="none" rtlCol="0">
            <a:spAutoFit/>
          </a:bodyPr>
          <a:lstStyle/>
          <a:p>
            <a:r>
              <a:rPr lang="en-US" altLang="ja-JP" sz="3200" i="1" dirty="0" smtClean="0">
                <a:solidFill>
                  <a:prstClr val="black"/>
                </a:solidFill>
                <a:latin typeface="Arial"/>
              </a:rPr>
              <a:t>N</a:t>
            </a:r>
            <a:endParaRPr lang="ja-JP" altLang="en-US" sz="3200" i="1" dirty="0">
              <a:solidFill>
                <a:prstClr val="black"/>
              </a:solidFill>
              <a:latin typeface="Arial"/>
            </a:endParaRPr>
          </a:p>
        </p:txBody>
      </p:sp>
      <p:sp>
        <p:nvSpPr>
          <p:cNvPr id="52" name="正方形/長方形 51"/>
          <p:cNvSpPr/>
          <p:nvPr/>
        </p:nvSpPr>
        <p:spPr>
          <a:xfrm>
            <a:off x="5387167" y="2416534"/>
            <a:ext cx="144016" cy="792088"/>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53" name="正方形/長方形 52"/>
          <p:cNvSpPr/>
          <p:nvPr/>
        </p:nvSpPr>
        <p:spPr>
          <a:xfrm>
            <a:off x="5531183" y="3010600"/>
            <a:ext cx="144016" cy="198022"/>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54" name="正方形/長方形 53"/>
          <p:cNvSpPr/>
          <p:nvPr/>
        </p:nvSpPr>
        <p:spPr>
          <a:xfrm>
            <a:off x="5675199" y="2812578"/>
            <a:ext cx="144016" cy="396044"/>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55" name="正方形/長方形 54"/>
          <p:cNvSpPr/>
          <p:nvPr/>
        </p:nvSpPr>
        <p:spPr>
          <a:xfrm>
            <a:off x="5819215" y="2488542"/>
            <a:ext cx="144016" cy="72008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56" name="正方形/長方形 55"/>
          <p:cNvSpPr/>
          <p:nvPr/>
        </p:nvSpPr>
        <p:spPr>
          <a:xfrm>
            <a:off x="5963230" y="2416534"/>
            <a:ext cx="144017" cy="792088"/>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57" name="正方形/長方形 56"/>
          <p:cNvSpPr/>
          <p:nvPr/>
        </p:nvSpPr>
        <p:spPr>
          <a:xfrm>
            <a:off x="6107247" y="2200510"/>
            <a:ext cx="144016" cy="1008112"/>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58" name="正方形/長方形 57"/>
          <p:cNvSpPr/>
          <p:nvPr/>
        </p:nvSpPr>
        <p:spPr>
          <a:xfrm>
            <a:off x="6251263" y="2056494"/>
            <a:ext cx="144016" cy="1152128"/>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59" name="正方形/長方形 58"/>
          <p:cNvSpPr/>
          <p:nvPr/>
        </p:nvSpPr>
        <p:spPr>
          <a:xfrm>
            <a:off x="6395279" y="2056494"/>
            <a:ext cx="144016" cy="1152128"/>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60" name="正方形/長方形 59"/>
          <p:cNvSpPr/>
          <p:nvPr/>
        </p:nvSpPr>
        <p:spPr>
          <a:xfrm>
            <a:off x="6539295" y="2272518"/>
            <a:ext cx="144016" cy="936104"/>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61" name="正方形/長方形 60"/>
          <p:cNvSpPr/>
          <p:nvPr/>
        </p:nvSpPr>
        <p:spPr>
          <a:xfrm>
            <a:off x="6683311" y="2416534"/>
            <a:ext cx="144016" cy="792088"/>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62" name="正方形/長方形 61"/>
          <p:cNvSpPr/>
          <p:nvPr/>
        </p:nvSpPr>
        <p:spPr>
          <a:xfrm>
            <a:off x="6827327" y="2488542"/>
            <a:ext cx="144016" cy="72008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63" name="正方形/長方形 62"/>
          <p:cNvSpPr/>
          <p:nvPr/>
        </p:nvSpPr>
        <p:spPr>
          <a:xfrm>
            <a:off x="6971343" y="2668562"/>
            <a:ext cx="144016" cy="54006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64" name="正方形/長方形 63"/>
          <p:cNvSpPr/>
          <p:nvPr/>
        </p:nvSpPr>
        <p:spPr>
          <a:xfrm>
            <a:off x="7115359" y="2920590"/>
            <a:ext cx="144016" cy="288032"/>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65" name="正方形/長方形 64"/>
          <p:cNvSpPr/>
          <p:nvPr/>
        </p:nvSpPr>
        <p:spPr>
          <a:xfrm>
            <a:off x="7259375" y="3017596"/>
            <a:ext cx="144016" cy="191025"/>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66" name="テキスト ボックス 65"/>
          <p:cNvSpPr txBox="1"/>
          <p:nvPr/>
        </p:nvSpPr>
        <p:spPr>
          <a:xfrm>
            <a:off x="4644008" y="1188041"/>
            <a:ext cx="1369286" cy="584775"/>
          </a:xfrm>
          <a:prstGeom prst="rect">
            <a:avLst/>
          </a:prstGeom>
          <a:noFill/>
        </p:spPr>
        <p:txBody>
          <a:bodyPr wrap="none" rtlCol="0">
            <a:spAutoFit/>
          </a:bodyPr>
          <a:lstStyle/>
          <a:p>
            <a:r>
              <a:rPr lang="en-US" altLang="ja-JP" sz="3200" i="1" dirty="0" smtClean="0">
                <a:solidFill>
                  <a:prstClr val="black"/>
                </a:solidFill>
                <a:latin typeface="Arial"/>
              </a:rPr>
              <a:t>P</a:t>
            </a:r>
            <a:r>
              <a:rPr lang="en-US" altLang="ja-JP" sz="3200" dirty="0">
                <a:solidFill>
                  <a:prstClr val="black"/>
                </a:solidFill>
                <a:latin typeface="Arial"/>
              </a:rPr>
              <a:t> </a:t>
            </a:r>
            <a:r>
              <a:rPr lang="en-US" altLang="ja-JP" sz="3200" dirty="0" smtClean="0">
                <a:solidFill>
                  <a:prstClr val="black"/>
                </a:solidFill>
                <a:latin typeface="Arial"/>
              </a:rPr>
              <a:t>  (</a:t>
            </a:r>
            <a:r>
              <a:rPr lang="en-US" altLang="ja-JP" sz="3200" i="1" dirty="0" smtClean="0">
                <a:solidFill>
                  <a:prstClr val="black"/>
                </a:solidFill>
                <a:latin typeface="Arial"/>
              </a:rPr>
              <a:t>N</a:t>
            </a:r>
            <a:r>
              <a:rPr lang="en-US" altLang="ja-JP" sz="3200" dirty="0" smtClean="0">
                <a:solidFill>
                  <a:prstClr val="black"/>
                </a:solidFill>
                <a:latin typeface="Arial"/>
              </a:rPr>
              <a:t>)</a:t>
            </a:r>
            <a:endParaRPr lang="ja-JP" altLang="en-US" sz="3200" dirty="0">
              <a:solidFill>
                <a:prstClr val="black"/>
              </a:solidFill>
              <a:latin typeface="Arial"/>
            </a:endParaRPr>
          </a:p>
        </p:txBody>
      </p:sp>
      <p:sp>
        <p:nvSpPr>
          <p:cNvPr id="67" name="テキスト ボックス 66"/>
          <p:cNvSpPr txBox="1"/>
          <p:nvPr/>
        </p:nvSpPr>
        <p:spPr>
          <a:xfrm>
            <a:off x="7634636" y="5737610"/>
            <a:ext cx="481222" cy="584775"/>
          </a:xfrm>
          <a:prstGeom prst="rect">
            <a:avLst/>
          </a:prstGeom>
          <a:noFill/>
        </p:spPr>
        <p:txBody>
          <a:bodyPr wrap="none" rtlCol="0">
            <a:spAutoFit/>
          </a:bodyPr>
          <a:lstStyle/>
          <a:p>
            <a:r>
              <a:rPr lang="en-US" altLang="ja-JP" sz="3200" i="1" dirty="0" smtClean="0">
                <a:solidFill>
                  <a:prstClr val="black"/>
                </a:solidFill>
                <a:latin typeface="Arial"/>
              </a:rPr>
              <a:t>N</a:t>
            </a:r>
            <a:endParaRPr lang="ja-JP" altLang="en-US" sz="3200" i="1" dirty="0">
              <a:solidFill>
                <a:prstClr val="black"/>
              </a:solidFill>
              <a:latin typeface="Arial"/>
            </a:endParaRPr>
          </a:p>
        </p:txBody>
      </p:sp>
      <p:sp>
        <p:nvSpPr>
          <p:cNvPr id="68" name="正方形/長方形 67"/>
          <p:cNvSpPr/>
          <p:nvPr/>
        </p:nvSpPr>
        <p:spPr>
          <a:xfrm>
            <a:off x="5402388" y="5237911"/>
            <a:ext cx="144016" cy="792088"/>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69" name="正方形/長方形 68"/>
          <p:cNvSpPr/>
          <p:nvPr/>
        </p:nvSpPr>
        <p:spPr>
          <a:xfrm>
            <a:off x="5546404" y="5669959"/>
            <a:ext cx="144016" cy="36004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70" name="正方形/長方形 69"/>
          <p:cNvSpPr/>
          <p:nvPr/>
        </p:nvSpPr>
        <p:spPr>
          <a:xfrm>
            <a:off x="5690420" y="5489939"/>
            <a:ext cx="128795" cy="54006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71" name="正方形/長方形 70"/>
          <p:cNvSpPr/>
          <p:nvPr/>
        </p:nvSpPr>
        <p:spPr>
          <a:xfrm>
            <a:off x="5834436" y="5309919"/>
            <a:ext cx="144016" cy="72008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72" name="正方形/長方形 71"/>
          <p:cNvSpPr/>
          <p:nvPr/>
        </p:nvSpPr>
        <p:spPr>
          <a:xfrm>
            <a:off x="5978452" y="5237911"/>
            <a:ext cx="144016" cy="792088"/>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73" name="正方形/長方形 72"/>
          <p:cNvSpPr/>
          <p:nvPr/>
        </p:nvSpPr>
        <p:spPr>
          <a:xfrm>
            <a:off x="6122468" y="5489939"/>
            <a:ext cx="128795" cy="54006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74" name="正方形/長方形 73"/>
          <p:cNvSpPr/>
          <p:nvPr/>
        </p:nvSpPr>
        <p:spPr>
          <a:xfrm>
            <a:off x="6266484" y="5309919"/>
            <a:ext cx="144016" cy="72008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75" name="正方形/長方形 74"/>
          <p:cNvSpPr/>
          <p:nvPr/>
        </p:nvSpPr>
        <p:spPr>
          <a:xfrm>
            <a:off x="6410500" y="5561947"/>
            <a:ext cx="144016" cy="468052"/>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76" name="正方形/長方形 75"/>
          <p:cNvSpPr/>
          <p:nvPr/>
        </p:nvSpPr>
        <p:spPr>
          <a:xfrm>
            <a:off x="6554516" y="5795973"/>
            <a:ext cx="144016" cy="23402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77" name="正方形/長方形 76"/>
          <p:cNvSpPr/>
          <p:nvPr/>
        </p:nvSpPr>
        <p:spPr>
          <a:xfrm>
            <a:off x="6698532" y="5669959"/>
            <a:ext cx="144016" cy="36004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78" name="正方形/長方形 77"/>
          <p:cNvSpPr/>
          <p:nvPr/>
        </p:nvSpPr>
        <p:spPr>
          <a:xfrm>
            <a:off x="6842548" y="5849979"/>
            <a:ext cx="144016" cy="18002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79" name="正方形/長方形 78"/>
          <p:cNvSpPr/>
          <p:nvPr/>
        </p:nvSpPr>
        <p:spPr>
          <a:xfrm>
            <a:off x="7125989" y="5930988"/>
            <a:ext cx="144016" cy="9901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80" name="テキスト ボックス 79"/>
          <p:cNvSpPr txBox="1"/>
          <p:nvPr/>
        </p:nvSpPr>
        <p:spPr>
          <a:xfrm>
            <a:off x="4644008" y="3933056"/>
            <a:ext cx="1354025" cy="584775"/>
          </a:xfrm>
          <a:prstGeom prst="rect">
            <a:avLst/>
          </a:prstGeom>
          <a:noFill/>
        </p:spPr>
        <p:txBody>
          <a:bodyPr wrap="none" rtlCol="0">
            <a:spAutoFit/>
          </a:bodyPr>
          <a:lstStyle/>
          <a:p>
            <a:r>
              <a:rPr lang="en-US" altLang="ja-JP" sz="3200" i="1" dirty="0" smtClean="0">
                <a:solidFill>
                  <a:prstClr val="black"/>
                </a:solidFill>
                <a:latin typeface="Arial"/>
              </a:rPr>
              <a:t>P  </a:t>
            </a:r>
            <a:r>
              <a:rPr lang="en-US" altLang="ja-JP" sz="3200" dirty="0" smtClean="0">
                <a:solidFill>
                  <a:prstClr val="black"/>
                </a:solidFill>
                <a:latin typeface="Arial"/>
              </a:rPr>
              <a:t> (</a:t>
            </a:r>
            <a:r>
              <a:rPr lang="en-US" altLang="ja-JP" sz="3200" i="1" dirty="0" smtClean="0">
                <a:solidFill>
                  <a:prstClr val="black"/>
                </a:solidFill>
                <a:latin typeface="Arial"/>
              </a:rPr>
              <a:t>N</a:t>
            </a:r>
            <a:r>
              <a:rPr lang="en-US" altLang="ja-JP" sz="3200" dirty="0" smtClean="0">
                <a:solidFill>
                  <a:prstClr val="black"/>
                </a:solidFill>
                <a:latin typeface="Arial"/>
              </a:rPr>
              <a:t>)</a:t>
            </a:r>
            <a:endParaRPr lang="ja-JP" altLang="en-US" sz="3200" dirty="0">
              <a:solidFill>
                <a:prstClr val="black"/>
              </a:solidFill>
              <a:latin typeface="Arial"/>
            </a:endParaRPr>
          </a:p>
        </p:txBody>
      </p:sp>
      <p:sp>
        <p:nvSpPr>
          <p:cNvPr id="81" name="下矢印 80"/>
          <p:cNvSpPr/>
          <p:nvPr/>
        </p:nvSpPr>
        <p:spPr>
          <a:xfrm>
            <a:off x="1619672" y="3789040"/>
            <a:ext cx="1584176" cy="584775"/>
          </a:xfrm>
          <a:prstGeom prst="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82" name="円/楕円 52"/>
          <p:cNvSpPr/>
          <p:nvPr/>
        </p:nvSpPr>
        <p:spPr>
          <a:xfrm>
            <a:off x="6588224" y="690955"/>
            <a:ext cx="489653" cy="457934"/>
          </a:xfrm>
          <a:prstGeom prst="ellipse">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r="-100000" b="-100000"/>
          </a:gra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83" name="テキスト ボックス 82"/>
          <p:cNvSpPr txBox="1"/>
          <p:nvPr/>
        </p:nvSpPr>
        <p:spPr>
          <a:xfrm>
            <a:off x="7116282" y="574438"/>
            <a:ext cx="1364476" cy="646331"/>
          </a:xfrm>
          <a:prstGeom prst="rect">
            <a:avLst/>
          </a:prstGeom>
          <a:noFill/>
        </p:spPr>
        <p:txBody>
          <a:bodyPr wrap="none" rtlCol="0">
            <a:spAutoFit/>
          </a:bodyPr>
          <a:lstStyle/>
          <a:p>
            <a:r>
              <a:rPr lang="en-US" altLang="ja-JP" sz="3600" dirty="0" smtClean="0">
                <a:solidFill>
                  <a:prstClr val="black"/>
                </a:solidFill>
                <a:latin typeface="Arial"/>
              </a:rPr>
              <a:t>=     +</a:t>
            </a:r>
            <a:endParaRPr lang="ja-JP" altLang="en-US" sz="3600" dirty="0">
              <a:solidFill>
                <a:prstClr val="black"/>
              </a:solidFill>
              <a:latin typeface="Arial"/>
            </a:endParaRPr>
          </a:p>
        </p:txBody>
      </p:sp>
      <p:pic>
        <p:nvPicPr>
          <p:cNvPr id="84"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0000"/>
          <a:stretch/>
        </p:blipFill>
        <p:spPr bwMode="auto">
          <a:xfrm>
            <a:off x="7579940" y="658084"/>
            <a:ext cx="520452" cy="538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a:stretch/>
        </p:blipFill>
        <p:spPr bwMode="auto">
          <a:xfrm>
            <a:off x="8444036" y="658084"/>
            <a:ext cx="520452" cy="538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50000"/>
          <a:stretch/>
        </p:blipFill>
        <p:spPr bwMode="auto">
          <a:xfrm>
            <a:off x="4988827" y="4251806"/>
            <a:ext cx="297080" cy="307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50000"/>
          <a:stretch/>
        </p:blipFill>
        <p:spPr bwMode="auto">
          <a:xfrm>
            <a:off x="8027194" y="6031171"/>
            <a:ext cx="297080" cy="307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 name="円/楕円 59"/>
          <p:cNvSpPr/>
          <p:nvPr/>
        </p:nvSpPr>
        <p:spPr>
          <a:xfrm>
            <a:off x="7993445" y="3275563"/>
            <a:ext cx="244826" cy="228967"/>
          </a:xfrm>
          <a:prstGeom prst="ellipse">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r="-100000" b="-100000"/>
          </a:gra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pic>
        <p:nvPicPr>
          <p:cNvPr id="89"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0255" b="16137"/>
          <a:stretch/>
        </p:blipFill>
        <p:spPr bwMode="auto">
          <a:xfrm>
            <a:off x="5002344" y="1531034"/>
            <a:ext cx="276857" cy="332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0" name="直線矢印コネクタ 89"/>
          <p:cNvCxnSpPr/>
          <p:nvPr/>
        </p:nvCxnSpPr>
        <p:spPr>
          <a:xfrm flipV="1">
            <a:off x="5387167" y="1840470"/>
            <a:ext cx="0" cy="1656184"/>
          </a:xfrm>
          <a:prstGeom prst="straightConnector1">
            <a:avLst/>
          </a:prstGeom>
          <a:noFill/>
          <a:ln w="9525" cap="flat" cmpd="sng" algn="ctr">
            <a:solidFill>
              <a:sysClr val="windowText" lastClr="000000"/>
            </a:solidFill>
            <a:prstDash val="solid"/>
            <a:tailEnd type="arrow"/>
          </a:ln>
          <a:effectLst/>
        </p:spPr>
      </p:cxnSp>
      <p:cxnSp>
        <p:nvCxnSpPr>
          <p:cNvPr id="91" name="直線矢印コネクタ 90"/>
          <p:cNvCxnSpPr/>
          <p:nvPr/>
        </p:nvCxnSpPr>
        <p:spPr>
          <a:xfrm>
            <a:off x="5171143" y="3208622"/>
            <a:ext cx="2448272" cy="0"/>
          </a:xfrm>
          <a:prstGeom prst="straightConnector1">
            <a:avLst/>
          </a:prstGeom>
          <a:noFill/>
          <a:ln w="9525" cap="flat" cmpd="sng" algn="ctr">
            <a:solidFill>
              <a:sysClr val="windowText" lastClr="000000"/>
            </a:solidFill>
            <a:prstDash val="solid"/>
            <a:tailEnd type="arrow"/>
          </a:ln>
          <a:effectLst/>
        </p:spPr>
      </p:cxnSp>
      <p:cxnSp>
        <p:nvCxnSpPr>
          <p:cNvPr id="92" name="直線矢印コネクタ 91"/>
          <p:cNvCxnSpPr/>
          <p:nvPr/>
        </p:nvCxnSpPr>
        <p:spPr>
          <a:xfrm flipV="1">
            <a:off x="5402388" y="4661847"/>
            <a:ext cx="0" cy="1656184"/>
          </a:xfrm>
          <a:prstGeom prst="straightConnector1">
            <a:avLst/>
          </a:prstGeom>
          <a:noFill/>
          <a:ln w="9525" cap="flat" cmpd="sng" algn="ctr">
            <a:solidFill>
              <a:sysClr val="windowText" lastClr="000000"/>
            </a:solidFill>
            <a:prstDash val="solid"/>
            <a:tailEnd type="arrow"/>
          </a:ln>
          <a:effectLst/>
        </p:spPr>
      </p:cxnSp>
      <p:cxnSp>
        <p:nvCxnSpPr>
          <p:cNvPr id="93" name="直線矢印コネクタ 92"/>
          <p:cNvCxnSpPr/>
          <p:nvPr/>
        </p:nvCxnSpPr>
        <p:spPr>
          <a:xfrm>
            <a:off x="5186364" y="6029999"/>
            <a:ext cx="2448272" cy="0"/>
          </a:xfrm>
          <a:prstGeom prst="straightConnector1">
            <a:avLst/>
          </a:prstGeom>
          <a:noFill/>
          <a:ln w="9525" cap="flat" cmpd="sng" algn="ctr">
            <a:solidFill>
              <a:sysClr val="windowText" lastClr="000000"/>
            </a:solidFill>
            <a:prstDash val="solid"/>
            <a:tailEnd type="arrow"/>
          </a:ln>
          <a:effectLst/>
        </p:spPr>
      </p:cxnSp>
    </p:spTree>
    <p:extLst>
      <p:ext uri="{BB962C8B-B14F-4D97-AF65-F5344CB8AC3E}">
        <p14:creationId xmlns:p14="http://schemas.microsoft.com/office/powerpoint/2010/main" val="8709202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4490332" cy="584775"/>
          </a:xfrm>
        </p:spPr>
        <p:txBody>
          <a:bodyPr/>
          <a:lstStyle/>
          <a:p>
            <a:r>
              <a:rPr kumimoji="1" lang="en-US" altLang="ja-JP" dirty="0" smtClean="0"/>
              <a:t> Slot Machine Analogy  </a:t>
            </a:r>
            <a:endParaRPr kumimoji="1" lang="ja-JP" alt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507" b="10450"/>
          <a:stretch/>
        </p:blipFill>
        <p:spPr bwMode="auto">
          <a:xfrm>
            <a:off x="107504" y="1252518"/>
            <a:ext cx="1513860" cy="1749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4383013" y="2552671"/>
            <a:ext cx="481222" cy="584775"/>
          </a:xfrm>
          <a:prstGeom prst="rect">
            <a:avLst/>
          </a:prstGeom>
          <a:noFill/>
        </p:spPr>
        <p:txBody>
          <a:bodyPr wrap="none" rtlCol="0">
            <a:spAutoFit/>
          </a:bodyPr>
          <a:lstStyle/>
          <a:p>
            <a:r>
              <a:rPr lang="en-US" altLang="ja-JP" sz="3200" i="1" dirty="0" smtClean="0">
                <a:solidFill>
                  <a:prstClr val="black"/>
                </a:solidFill>
                <a:latin typeface="Arial"/>
              </a:rPr>
              <a:t>N</a:t>
            </a:r>
            <a:endParaRPr lang="ja-JP" altLang="en-US" sz="3200" i="1" dirty="0">
              <a:solidFill>
                <a:prstClr val="black"/>
              </a:solidFill>
              <a:latin typeface="Arial"/>
            </a:endParaRPr>
          </a:p>
        </p:txBody>
      </p:sp>
      <p:sp>
        <p:nvSpPr>
          <p:cNvPr id="6" name="正方形/長方形 5"/>
          <p:cNvSpPr/>
          <p:nvPr/>
        </p:nvSpPr>
        <p:spPr>
          <a:xfrm>
            <a:off x="4022973" y="1500370"/>
            <a:ext cx="144016" cy="134469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7" name="円/楕円 19"/>
          <p:cNvSpPr/>
          <p:nvPr/>
        </p:nvSpPr>
        <p:spPr>
          <a:xfrm>
            <a:off x="4757043" y="2912001"/>
            <a:ext cx="244826" cy="228967"/>
          </a:xfrm>
          <a:prstGeom prst="ellipse">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r="-100000" b="-100000"/>
          </a:gra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cxnSp>
        <p:nvCxnSpPr>
          <p:cNvPr id="8" name="直線矢印コネクタ 7"/>
          <p:cNvCxnSpPr/>
          <p:nvPr/>
        </p:nvCxnSpPr>
        <p:spPr>
          <a:xfrm flipV="1">
            <a:off x="2150765" y="1476908"/>
            <a:ext cx="0" cy="1656184"/>
          </a:xfrm>
          <a:prstGeom prst="straightConnector1">
            <a:avLst/>
          </a:prstGeom>
          <a:noFill/>
          <a:ln w="9525" cap="flat" cmpd="sng" algn="ctr">
            <a:solidFill>
              <a:sysClr val="windowText" lastClr="000000"/>
            </a:solidFill>
            <a:prstDash val="solid"/>
            <a:tailEnd type="arrow"/>
          </a:ln>
          <a:effectLst/>
        </p:spPr>
      </p:cxnSp>
      <p:cxnSp>
        <p:nvCxnSpPr>
          <p:cNvPr id="9" name="直線矢印コネクタ 8"/>
          <p:cNvCxnSpPr/>
          <p:nvPr/>
        </p:nvCxnSpPr>
        <p:spPr>
          <a:xfrm>
            <a:off x="1934741" y="2845060"/>
            <a:ext cx="2448272" cy="0"/>
          </a:xfrm>
          <a:prstGeom prst="straightConnector1">
            <a:avLst/>
          </a:prstGeom>
          <a:noFill/>
          <a:ln w="9525" cap="flat" cmpd="sng" algn="ctr">
            <a:solidFill>
              <a:sysClr val="windowText" lastClr="000000"/>
            </a:solidFill>
            <a:prstDash val="solid"/>
            <a:tailEnd type="arrow"/>
          </a:ln>
          <a:effectLst/>
        </p:spPr>
      </p:cxnSp>
      <p:sp>
        <p:nvSpPr>
          <p:cNvPr id="10" name="テキスト ボックス 9"/>
          <p:cNvSpPr txBox="1"/>
          <p:nvPr/>
        </p:nvSpPr>
        <p:spPr>
          <a:xfrm>
            <a:off x="2015271" y="879103"/>
            <a:ext cx="2340705" cy="461665"/>
          </a:xfrm>
          <a:prstGeom prst="rect">
            <a:avLst/>
          </a:prstGeom>
          <a:noFill/>
        </p:spPr>
        <p:txBody>
          <a:bodyPr wrap="none" rtlCol="0">
            <a:spAutoFit/>
          </a:bodyPr>
          <a:lstStyle/>
          <a:p>
            <a:r>
              <a:rPr lang="en-US" altLang="ja-JP" sz="2400" dirty="0" smtClean="0">
                <a:solidFill>
                  <a:prstClr val="black"/>
                </a:solidFill>
                <a:latin typeface="Arial"/>
              </a:rPr>
              <a:t>Fixed # of coins</a:t>
            </a:r>
            <a:endParaRPr lang="ja-JP" altLang="en-US" sz="2400" dirty="0">
              <a:solidFill>
                <a:prstClr val="black"/>
              </a:solidFill>
              <a:latin typeface="Arial"/>
            </a:endParaRPr>
          </a:p>
        </p:txBody>
      </p:sp>
      <p:sp>
        <p:nvSpPr>
          <p:cNvPr id="11" name="テキスト ボックス 10"/>
          <p:cNvSpPr txBox="1"/>
          <p:nvPr/>
        </p:nvSpPr>
        <p:spPr>
          <a:xfrm>
            <a:off x="8140802" y="2560547"/>
            <a:ext cx="481222" cy="584775"/>
          </a:xfrm>
          <a:prstGeom prst="rect">
            <a:avLst/>
          </a:prstGeom>
          <a:noFill/>
        </p:spPr>
        <p:txBody>
          <a:bodyPr wrap="none" rtlCol="0">
            <a:spAutoFit/>
          </a:bodyPr>
          <a:lstStyle/>
          <a:p>
            <a:r>
              <a:rPr lang="en-US" altLang="ja-JP" sz="3200" i="1" dirty="0" smtClean="0">
                <a:solidFill>
                  <a:prstClr val="black"/>
                </a:solidFill>
                <a:latin typeface="Arial"/>
              </a:rPr>
              <a:t>N</a:t>
            </a:r>
            <a:endParaRPr lang="ja-JP" altLang="en-US" sz="3200" i="1" dirty="0">
              <a:solidFill>
                <a:prstClr val="black"/>
              </a:solidFill>
              <a:latin typeface="Arial"/>
            </a:endParaRPr>
          </a:p>
        </p:txBody>
      </p:sp>
      <p:sp>
        <p:nvSpPr>
          <p:cNvPr id="12" name="正方形/長方形 11"/>
          <p:cNvSpPr/>
          <p:nvPr/>
        </p:nvSpPr>
        <p:spPr>
          <a:xfrm>
            <a:off x="5908554" y="2132856"/>
            <a:ext cx="144016" cy="72008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13" name="正方形/長方形 12"/>
          <p:cNvSpPr/>
          <p:nvPr/>
        </p:nvSpPr>
        <p:spPr>
          <a:xfrm>
            <a:off x="6052570" y="2132856"/>
            <a:ext cx="144016" cy="72008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14" name="正方形/長方形 13"/>
          <p:cNvSpPr/>
          <p:nvPr/>
        </p:nvSpPr>
        <p:spPr>
          <a:xfrm>
            <a:off x="6196586" y="2132856"/>
            <a:ext cx="144016" cy="72008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15" name="正方形/長方形 14"/>
          <p:cNvSpPr/>
          <p:nvPr/>
        </p:nvSpPr>
        <p:spPr>
          <a:xfrm>
            <a:off x="6340602" y="2132856"/>
            <a:ext cx="144016" cy="72008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16" name="正方形/長方形 15"/>
          <p:cNvSpPr/>
          <p:nvPr/>
        </p:nvSpPr>
        <p:spPr>
          <a:xfrm>
            <a:off x="6484617" y="2132856"/>
            <a:ext cx="144017" cy="72008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17" name="正方形/長方形 16"/>
          <p:cNvSpPr/>
          <p:nvPr/>
        </p:nvSpPr>
        <p:spPr>
          <a:xfrm>
            <a:off x="6628634" y="2132856"/>
            <a:ext cx="144016" cy="72008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18" name="正方形/長方形 17"/>
          <p:cNvSpPr/>
          <p:nvPr/>
        </p:nvSpPr>
        <p:spPr>
          <a:xfrm>
            <a:off x="6772650" y="2132856"/>
            <a:ext cx="144016" cy="72008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19" name="正方形/長方形 18"/>
          <p:cNvSpPr/>
          <p:nvPr/>
        </p:nvSpPr>
        <p:spPr>
          <a:xfrm>
            <a:off x="6916666" y="2132856"/>
            <a:ext cx="144016" cy="72008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20" name="正方形/長方形 19"/>
          <p:cNvSpPr/>
          <p:nvPr/>
        </p:nvSpPr>
        <p:spPr>
          <a:xfrm>
            <a:off x="7060682" y="2132856"/>
            <a:ext cx="144016" cy="72008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21" name="正方形/長方形 20"/>
          <p:cNvSpPr/>
          <p:nvPr/>
        </p:nvSpPr>
        <p:spPr>
          <a:xfrm>
            <a:off x="7204698" y="2132856"/>
            <a:ext cx="144016" cy="72008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22" name="正方形/長方形 21"/>
          <p:cNvSpPr/>
          <p:nvPr/>
        </p:nvSpPr>
        <p:spPr>
          <a:xfrm>
            <a:off x="7348714" y="2132856"/>
            <a:ext cx="144016" cy="72008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23" name="正方形/長方形 22"/>
          <p:cNvSpPr/>
          <p:nvPr/>
        </p:nvSpPr>
        <p:spPr>
          <a:xfrm>
            <a:off x="7492730" y="2132856"/>
            <a:ext cx="144016" cy="72008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24" name="正方形/長方形 23"/>
          <p:cNvSpPr/>
          <p:nvPr/>
        </p:nvSpPr>
        <p:spPr>
          <a:xfrm>
            <a:off x="7636746" y="2132856"/>
            <a:ext cx="144016" cy="72008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25" name="正方形/長方形 24"/>
          <p:cNvSpPr/>
          <p:nvPr/>
        </p:nvSpPr>
        <p:spPr>
          <a:xfrm>
            <a:off x="7780762" y="2132856"/>
            <a:ext cx="144016" cy="720079"/>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cxnSp>
        <p:nvCxnSpPr>
          <p:cNvPr id="26" name="直線矢印コネクタ 25"/>
          <p:cNvCxnSpPr/>
          <p:nvPr/>
        </p:nvCxnSpPr>
        <p:spPr>
          <a:xfrm flipV="1">
            <a:off x="5908554" y="1484784"/>
            <a:ext cx="0" cy="1656184"/>
          </a:xfrm>
          <a:prstGeom prst="straightConnector1">
            <a:avLst/>
          </a:prstGeom>
          <a:noFill/>
          <a:ln w="9525" cap="flat" cmpd="sng" algn="ctr">
            <a:solidFill>
              <a:sysClr val="windowText" lastClr="000000"/>
            </a:solidFill>
            <a:prstDash val="solid"/>
            <a:tailEnd type="arrow"/>
          </a:ln>
          <a:effectLst/>
        </p:spPr>
      </p:cxnSp>
      <p:cxnSp>
        <p:nvCxnSpPr>
          <p:cNvPr id="27" name="直線矢印コネクタ 26"/>
          <p:cNvCxnSpPr/>
          <p:nvPr/>
        </p:nvCxnSpPr>
        <p:spPr>
          <a:xfrm>
            <a:off x="5692530" y="2852936"/>
            <a:ext cx="2448272" cy="0"/>
          </a:xfrm>
          <a:prstGeom prst="straightConnector1">
            <a:avLst/>
          </a:prstGeom>
          <a:noFill/>
          <a:ln w="9525" cap="flat" cmpd="sng" algn="ctr">
            <a:solidFill>
              <a:sysClr val="windowText" lastClr="000000"/>
            </a:solidFill>
            <a:prstDash val="solid"/>
            <a:tailEnd type="arrow"/>
          </a:ln>
          <a:effectLst/>
        </p:spPr>
      </p:cxnSp>
      <p:sp>
        <p:nvSpPr>
          <p:cNvPr id="28" name="テキスト ボックス 27"/>
          <p:cNvSpPr txBox="1"/>
          <p:nvPr/>
        </p:nvSpPr>
        <p:spPr>
          <a:xfrm>
            <a:off x="5527837" y="908720"/>
            <a:ext cx="3148619" cy="461665"/>
          </a:xfrm>
          <a:prstGeom prst="rect">
            <a:avLst/>
          </a:prstGeom>
          <a:noFill/>
        </p:spPr>
        <p:txBody>
          <a:bodyPr wrap="none" rtlCol="0">
            <a:spAutoFit/>
          </a:bodyPr>
          <a:lstStyle/>
          <a:p>
            <a:r>
              <a:rPr lang="en-US" altLang="ja-JP" sz="2400" dirty="0" smtClean="0">
                <a:solidFill>
                  <a:prstClr val="black"/>
                </a:solidFill>
                <a:latin typeface="Arial"/>
              </a:rPr>
              <a:t>Constant probabilities</a:t>
            </a:r>
            <a:endParaRPr lang="ja-JP" altLang="en-US" sz="2400" dirty="0">
              <a:solidFill>
                <a:prstClr val="black"/>
              </a:solidFill>
              <a:latin typeface="Arial"/>
            </a:endParaRPr>
          </a:p>
        </p:txBody>
      </p:sp>
      <p:sp>
        <p:nvSpPr>
          <p:cNvPr id="29" name="テキスト ボックス 28"/>
          <p:cNvSpPr txBox="1"/>
          <p:nvPr/>
        </p:nvSpPr>
        <p:spPr>
          <a:xfrm>
            <a:off x="4383013" y="5288975"/>
            <a:ext cx="481222" cy="584775"/>
          </a:xfrm>
          <a:prstGeom prst="rect">
            <a:avLst/>
          </a:prstGeom>
          <a:noFill/>
        </p:spPr>
        <p:txBody>
          <a:bodyPr wrap="none" rtlCol="0">
            <a:spAutoFit/>
          </a:bodyPr>
          <a:lstStyle/>
          <a:p>
            <a:r>
              <a:rPr lang="en-US" altLang="ja-JP" sz="3200" i="1" dirty="0" smtClean="0">
                <a:solidFill>
                  <a:prstClr val="black"/>
                </a:solidFill>
                <a:latin typeface="Arial"/>
              </a:rPr>
              <a:t>N</a:t>
            </a:r>
            <a:endParaRPr lang="ja-JP" altLang="en-US" sz="3200" i="1" dirty="0">
              <a:solidFill>
                <a:prstClr val="black"/>
              </a:solidFill>
              <a:latin typeface="Arial"/>
            </a:endParaRPr>
          </a:p>
        </p:txBody>
      </p:sp>
      <p:sp>
        <p:nvSpPr>
          <p:cNvPr id="30" name="正方形/長方形 29"/>
          <p:cNvSpPr/>
          <p:nvPr/>
        </p:nvSpPr>
        <p:spPr>
          <a:xfrm>
            <a:off x="2438797" y="5482352"/>
            <a:ext cx="144016" cy="99012"/>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31" name="正方形/長方形 30"/>
          <p:cNvSpPr/>
          <p:nvPr/>
        </p:nvSpPr>
        <p:spPr>
          <a:xfrm>
            <a:off x="2582813" y="5288974"/>
            <a:ext cx="144015" cy="29239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32" name="正方形/長方形 31"/>
          <p:cNvSpPr/>
          <p:nvPr/>
        </p:nvSpPr>
        <p:spPr>
          <a:xfrm>
            <a:off x="2726828" y="5005300"/>
            <a:ext cx="144017" cy="576064"/>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33" name="正方形/長方形 32"/>
          <p:cNvSpPr/>
          <p:nvPr/>
        </p:nvSpPr>
        <p:spPr>
          <a:xfrm>
            <a:off x="2870845" y="4725144"/>
            <a:ext cx="144016" cy="85622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34" name="正方形/長方形 33"/>
          <p:cNvSpPr/>
          <p:nvPr/>
        </p:nvSpPr>
        <p:spPr>
          <a:xfrm>
            <a:off x="3014861" y="4429236"/>
            <a:ext cx="144016" cy="1152128"/>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35" name="正方形/長方形 34"/>
          <p:cNvSpPr/>
          <p:nvPr/>
        </p:nvSpPr>
        <p:spPr>
          <a:xfrm>
            <a:off x="3158877" y="4429236"/>
            <a:ext cx="144016" cy="1152128"/>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36" name="正方形/長方形 35"/>
          <p:cNvSpPr/>
          <p:nvPr/>
        </p:nvSpPr>
        <p:spPr>
          <a:xfrm>
            <a:off x="3302893" y="4725144"/>
            <a:ext cx="144016" cy="85622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37" name="正方形/長方形 36"/>
          <p:cNvSpPr/>
          <p:nvPr/>
        </p:nvSpPr>
        <p:spPr>
          <a:xfrm>
            <a:off x="3446909" y="5005300"/>
            <a:ext cx="144016" cy="576064"/>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38" name="正方形/長方形 37"/>
          <p:cNvSpPr/>
          <p:nvPr/>
        </p:nvSpPr>
        <p:spPr>
          <a:xfrm>
            <a:off x="3590925" y="5288974"/>
            <a:ext cx="144016" cy="292389"/>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39" name="正方形/長方形 38"/>
          <p:cNvSpPr/>
          <p:nvPr/>
        </p:nvSpPr>
        <p:spPr>
          <a:xfrm>
            <a:off x="3734941" y="5482352"/>
            <a:ext cx="144016" cy="99011"/>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cxnSp>
        <p:nvCxnSpPr>
          <p:cNvPr id="40" name="直線矢印コネクタ 39"/>
          <p:cNvCxnSpPr/>
          <p:nvPr/>
        </p:nvCxnSpPr>
        <p:spPr>
          <a:xfrm flipV="1">
            <a:off x="2150765" y="4213212"/>
            <a:ext cx="0" cy="1656184"/>
          </a:xfrm>
          <a:prstGeom prst="straightConnector1">
            <a:avLst/>
          </a:prstGeom>
          <a:noFill/>
          <a:ln w="9525" cap="flat" cmpd="sng" algn="ctr">
            <a:solidFill>
              <a:sysClr val="windowText" lastClr="000000"/>
            </a:solidFill>
            <a:prstDash val="solid"/>
            <a:tailEnd type="arrow"/>
          </a:ln>
          <a:effectLst/>
        </p:spPr>
      </p:cxnSp>
      <p:cxnSp>
        <p:nvCxnSpPr>
          <p:cNvPr id="41" name="直線矢印コネクタ 40"/>
          <p:cNvCxnSpPr/>
          <p:nvPr/>
        </p:nvCxnSpPr>
        <p:spPr>
          <a:xfrm>
            <a:off x="1934741" y="5581364"/>
            <a:ext cx="2448272" cy="0"/>
          </a:xfrm>
          <a:prstGeom prst="straightConnector1">
            <a:avLst/>
          </a:prstGeom>
          <a:noFill/>
          <a:ln w="9525" cap="flat" cmpd="sng" algn="ctr">
            <a:solidFill>
              <a:sysClr val="windowText" lastClr="000000"/>
            </a:solidFill>
            <a:prstDash val="solid"/>
            <a:tailEnd type="arrow"/>
          </a:ln>
          <a:effectLst/>
        </p:spPr>
      </p:cxnSp>
      <p:sp>
        <p:nvSpPr>
          <p:cNvPr id="42" name="テキスト ボックス 41"/>
          <p:cNvSpPr txBox="1"/>
          <p:nvPr/>
        </p:nvSpPr>
        <p:spPr>
          <a:xfrm>
            <a:off x="8140802" y="5288975"/>
            <a:ext cx="481222" cy="584775"/>
          </a:xfrm>
          <a:prstGeom prst="rect">
            <a:avLst/>
          </a:prstGeom>
          <a:noFill/>
        </p:spPr>
        <p:txBody>
          <a:bodyPr wrap="none" rtlCol="0">
            <a:spAutoFit/>
          </a:bodyPr>
          <a:lstStyle/>
          <a:p>
            <a:r>
              <a:rPr lang="en-US" altLang="ja-JP" sz="3200" i="1" dirty="0" smtClean="0">
                <a:solidFill>
                  <a:prstClr val="black"/>
                </a:solidFill>
                <a:latin typeface="Arial"/>
              </a:rPr>
              <a:t>N</a:t>
            </a:r>
            <a:endParaRPr lang="ja-JP" altLang="en-US" sz="3200" i="1" dirty="0">
              <a:solidFill>
                <a:prstClr val="black"/>
              </a:solidFill>
              <a:latin typeface="Arial"/>
            </a:endParaRPr>
          </a:p>
        </p:txBody>
      </p:sp>
      <p:sp>
        <p:nvSpPr>
          <p:cNvPr id="43" name="正方形/長方形 42"/>
          <p:cNvSpPr/>
          <p:nvPr/>
        </p:nvSpPr>
        <p:spPr>
          <a:xfrm>
            <a:off x="5908554" y="4861284"/>
            <a:ext cx="144016" cy="72008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44" name="正方形/長方形 43"/>
          <p:cNvSpPr/>
          <p:nvPr/>
        </p:nvSpPr>
        <p:spPr>
          <a:xfrm>
            <a:off x="6052570" y="4725144"/>
            <a:ext cx="144016" cy="85622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45" name="正方形/長方形 44"/>
          <p:cNvSpPr/>
          <p:nvPr/>
        </p:nvSpPr>
        <p:spPr>
          <a:xfrm>
            <a:off x="6196586" y="4725144"/>
            <a:ext cx="144016" cy="85622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46" name="正方形/長方形 45"/>
          <p:cNvSpPr/>
          <p:nvPr/>
        </p:nvSpPr>
        <p:spPr>
          <a:xfrm>
            <a:off x="6340602" y="4653136"/>
            <a:ext cx="144015" cy="928228"/>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47" name="正方形/長方形 46"/>
          <p:cNvSpPr/>
          <p:nvPr/>
        </p:nvSpPr>
        <p:spPr>
          <a:xfrm>
            <a:off x="6484617" y="4581128"/>
            <a:ext cx="144017" cy="100023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48" name="正方形/長方形 47"/>
          <p:cNvSpPr/>
          <p:nvPr/>
        </p:nvSpPr>
        <p:spPr>
          <a:xfrm>
            <a:off x="6628634" y="4581128"/>
            <a:ext cx="144016" cy="100023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49" name="正方形/長方形 48"/>
          <p:cNvSpPr/>
          <p:nvPr/>
        </p:nvSpPr>
        <p:spPr>
          <a:xfrm>
            <a:off x="6772650" y="4653136"/>
            <a:ext cx="144016" cy="928228"/>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50" name="正方形/長方形 49"/>
          <p:cNvSpPr/>
          <p:nvPr/>
        </p:nvSpPr>
        <p:spPr>
          <a:xfrm>
            <a:off x="6916666" y="4725144"/>
            <a:ext cx="144016" cy="85622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51" name="正方形/長方形 50"/>
          <p:cNvSpPr/>
          <p:nvPr/>
        </p:nvSpPr>
        <p:spPr>
          <a:xfrm>
            <a:off x="7060682" y="5005300"/>
            <a:ext cx="144016" cy="576064"/>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52" name="正方形/長方形 51"/>
          <p:cNvSpPr/>
          <p:nvPr/>
        </p:nvSpPr>
        <p:spPr>
          <a:xfrm>
            <a:off x="7204698" y="5153254"/>
            <a:ext cx="144016" cy="42811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53" name="正方形/長方形 52"/>
          <p:cNvSpPr/>
          <p:nvPr/>
        </p:nvSpPr>
        <p:spPr>
          <a:xfrm>
            <a:off x="7348714" y="5293332"/>
            <a:ext cx="144016" cy="288032"/>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54" name="正方形/長方形 53"/>
          <p:cNvSpPr/>
          <p:nvPr/>
        </p:nvSpPr>
        <p:spPr>
          <a:xfrm>
            <a:off x="7492730" y="5435168"/>
            <a:ext cx="144016" cy="14619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55" name="正方形/長方形 54"/>
          <p:cNvSpPr/>
          <p:nvPr/>
        </p:nvSpPr>
        <p:spPr>
          <a:xfrm>
            <a:off x="7636746" y="5482352"/>
            <a:ext cx="144016" cy="99012"/>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cxnSp>
        <p:nvCxnSpPr>
          <p:cNvPr id="56" name="直線矢印コネクタ 55"/>
          <p:cNvCxnSpPr/>
          <p:nvPr/>
        </p:nvCxnSpPr>
        <p:spPr>
          <a:xfrm flipV="1">
            <a:off x="5908554" y="4213212"/>
            <a:ext cx="0" cy="1656184"/>
          </a:xfrm>
          <a:prstGeom prst="straightConnector1">
            <a:avLst/>
          </a:prstGeom>
          <a:noFill/>
          <a:ln w="9525" cap="flat" cmpd="sng" algn="ctr">
            <a:solidFill>
              <a:sysClr val="windowText" lastClr="000000"/>
            </a:solidFill>
            <a:prstDash val="solid"/>
            <a:tailEnd type="arrow"/>
          </a:ln>
          <a:effectLst/>
        </p:spPr>
      </p:cxnSp>
      <p:cxnSp>
        <p:nvCxnSpPr>
          <p:cNvPr id="57" name="直線矢印コネクタ 56"/>
          <p:cNvCxnSpPr/>
          <p:nvPr/>
        </p:nvCxnSpPr>
        <p:spPr>
          <a:xfrm>
            <a:off x="5692530" y="5581364"/>
            <a:ext cx="2448272" cy="0"/>
          </a:xfrm>
          <a:prstGeom prst="straightConnector1">
            <a:avLst/>
          </a:prstGeom>
          <a:noFill/>
          <a:ln w="9525" cap="flat" cmpd="sng" algn="ctr">
            <a:solidFill>
              <a:sysClr val="windowText" lastClr="000000"/>
            </a:solidFill>
            <a:prstDash val="solid"/>
            <a:tailEnd type="arrow"/>
          </a:ln>
          <a:effectLst/>
        </p:spPr>
      </p:cxnSp>
      <p:pic>
        <p:nvPicPr>
          <p:cNvPr id="58"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0000"/>
          <a:stretch/>
        </p:blipFill>
        <p:spPr bwMode="auto">
          <a:xfrm>
            <a:off x="251520" y="4365103"/>
            <a:ext cx="1224136" cy="1266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下矢印 58"/>
          <p:cNvSpPr/>
          <p:nvPr/>
        </p:nvSpPr>
        <p:spPr>
          <a:xfrm>
            <a:off x="2438798" y="3429000"/>
            <a:ext cx="1368152" cy="576064"/>
          </a:xfrm>
          <a:prstGeom prst="downArrow">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60" name="下矢印 59"/>
          <p:cNvSpPr/>
          <p:nvPr/>
        </p:nvSpPr>
        <p:spPr>
          <a:xfrm>
            <a:off x="6383394" y="3429000"/>
            <a:ext cx="1368152" cy="576064"/>
          </a:xfrm>
          <a:prstGeom prst="downArrow">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pic>
        <p:nvPicPr>
          <p:cNvPr id="61"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0000"/>
          <a:stretch/>
        </p:blipFill>
        <p:spPr bwMode="auto">
          <a:xfrm>
            <a:off x="8523392" y="5581364"/>
            <a:ext cx="297080" cy="307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0000"/>
          <a:stretch/>
        </p:blipFill>
        <p:spPr bwMode="auto">
          <a:xfrm>
            <a:off x="4757043" y="5581362"/>
            <a:ext cx="297080" cy="307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 name="円/楕円 86"/>
          <p:cNvSpPr/>
          <p:nvPr/>
        </p:nvSpPr>
        <p:spPr>
          <a:xfrm>
            <a:off x="8530755" y="2924944"/>
            <a:ext cx="244826" cy="228967"/>
          </a:xfrm>
          <a:prstGeom prst="ellipse">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r="-100000" b="-100000"/>
          </a:gra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Tree>
    <p:extLst>
      <p:ext uri="{BB962C8B-B14F-4D97-AF65-F5344CB8AC3E}">
        <p14:creationId xmlns:p14="http://schemas.microsoft.com/office/powerpoint/2010/main" val="3133148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4147289" cy="584775"/>
          </a:xfrm>
        </p:spPr>
        <p:txBody>
          <a:bodyPr/>
          <a:lstStyle/>
          <a:p>
            <a:r>
              <a:rPr kumimoji="1" lang="en-US" altLang="ja-JP" dirty="0" smtClean="0"/>
              <a:t> The Binomial Model  </a:t>
            </a:r>
            <a:endParaRPr kumimoji="1" lang="ja-JP" altLang="en-US" dirty="0"/>
          </a:p>
        </p:txBody>
      </p:sp>
      <p:sp>
        <p:nvSpPr>
          <p:cNvPr id="4" name="テキスト ボックス 3"/>
          <p:cNvSpPr txBox="1"/>
          <p:nvPr/>
        </p:nvSpPr>
        <p:spPr>
          <a:xfrm>
            <a:off x="6066200" y="173128"/>
            <a:ext cx="2857514" cy="707886"/>
          </a:xfrm>
          <a:prstGeom prst="rect">
            <a:avLst/>
          </a:prstGeom>
          <a:noFill/>
        </p:spPr>
        <p:txBody>
          <a:bodyPr wrap="none" rtlCol="0">
            <a:spAutoFit/>
          </a:bodyPr>
          <a:lstStyle/>
          <a:p>
            <a:r>
              <a:rPr kumimoji="1" lang="en-US" altLang="ja-JP" sz="2000" dirty="0" smtClean="0">
                <a:solidFill>
                  <a:srgbClr val="002060"/>
                </a:solidFill>
              </a:rPr>
              <a:t>MK, </a:t>
            </a:r>
            <a:r>
              <a:rPr kumimoji="1" lang="en-US" altLang="ja-JP" sz="2000" dirty="0" err="1" smtClean="0">
                <a:solidFill>
                  <a:srgbClr val="002060"/>
                </a:solidFill>
              </a:rPr>
              <a:t>Asakawa</a:t>
            </a:r>
            <a:r>
              <a:rPr kumimoji="1" lang="en-US" altLang="ja-JP" sz="2000" dirty="0" smtClean="0">
                <a:solidFill>
                  <a:srgbClr val="002060"/>
                </a:solidFill>
              </a:rPr>
              <a:t>, 2012; 2012</a:t>
            </a:r>
          </a:p>
          <a:p>
            <a:r>
              <a:rPr lang="en-US" altLang="ja-JP" sz="2000" dirty="0" err="1" smtClean="0">
                <a:solidFill>
                  <a:srgbClr val="002060"/>
                </a:solidFill>
              </a:rPr>
              <a:t>Bzdak</a:t>
            </a:r>
            <a:r>
              <a:rPr lang="en-US" altLang="ja-JP" sz="2000" dirty="0" smtClean="0">
                <a:solidFill>
                  <a:srgbClr val="002060"/>
                </a:solidFill>
              </a:rPr>
              <a:t>, Koch, 2012</a:t>
            </a:r>
            <a:endParaRPr kumimoji="1" lang="ja-JP" altLang="en-US" sz="2000" dirty="0">
              <a:solidFill>
                <a:srgbClr val="002060"/>
              </a:solidFill>
            </a:endParaRPr>
          </a:p>
        </p:txBody>
      </p:sp>
      <p:sp>
        <p:nvSpPr>
          <p:cNvPr id="5" name="テキスト ボックス 4"/>
          <p:cNvSpPr txBox="1"/>
          <p:nvPr/>
        </p:nvSpPr>
        <p:spPr>
          <a:xfrm>
            <a:off x="1043608" y="1009577"/>
            <a:ext cx="7189917" cy="461665"/>
          </a:xfrm>
          <a:prstGeom prst="rect">
            <a:avLst/>
          </a:prstGeom>
          <a:noFill/>
        </p:spPr>
        <p:txBody>
          <a:bodyPr wrap="none" rtlCol="0">
            <a:spAutoFit/>
          </a:bodyPr>
          <a:lstStyle/>
          <a:p>
            <a:r>
              <a:rPr kumimoji="1" lang="en-US" altLang="ja-JP" sz="2400" dirty="0" smtClean="0"/>
              <a:t>When efficiency for individual particles are </a:t>
            </a:r>
            <a:r>
              <a:rPr kumimoji="1" lang="en-US" altLang="ja-JP" sz="2400" b="1" dirty="0" smtClean="0"/>
              <a:t>independent</a:t>
            </a:r>
            <a:endParaRPr kumimoji="1" lang="ja-JP" altLang="en-US" sz="2400" b="1" dirty="0"/>
          </a:p>
        </p:txBody>
      </p:sp>
      <p:sp>
        <p:nvSpPr>
          <p:cNvPr id="7" name="角丸四角形 6"/>
          <p:cNvSpPr/>
          <p:nvPr/>
        </p:nvSpPr>
        <p:spPr>
          <a:xfrm>
            <a:off x="1609543" y="1670280"/>
            <a:ext cx="6156535" cy="1421853"/>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9" name="角丸四角形吹き出し 8"/>
          <p:cNvSpPr/>
          <p:nvPr/>
        </p:nvSpPr>
        <p:spPr>
          <a:xfrm>
            <a:off x="6228184" y="3284984"/>
            <a:ext cx="2495105" cy="878765"/>
          </a:xfrm>
          <a:prstGeom prst="wedgeRoundRectCallout">
            <a:avLst>
              <a:gd name="adj1" fmla="val -28168"/>
              <a:gd name="adj2" fmla="val -102675"/>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sz="2400" dirty="0" smtClean="0"/>
              <a:t>dist. </a:t>
            </a:r>
            <a:r>
              <a:rPr kumimoji="1" lang="en-US" altLang="ja-JP" sz="2400" dirty="0" err="1" smtClean="0"/>
              <a:t>func</a:t>
            </a:r>
            <a:r>
              <a:rPr kumimoji="1" lang="en-US" altLang="ja-JP" sz="2400" dirty="0" smtClean="0"/>
              <a:t>.  of</a:t>
            </a:r>
          </a:p>
          <a:p>
            <a:pPr algn="ctr"/>
            <a:r>
              <a:rPr lang="en-US" altLang="ja-JP" sz="2400" b="1" dirty="0" smtClean="0"/>
              <a:t>original</a:t>
            </a:r>
            <a:r>
              <a:rPr lang="en-US" altLang="ja-JP" sz="2400" dirty="0" smtClean="0"/>
              <a:t> particle #</a:t>
            </a:r>
            <a:endParaRPr kumimoji="1" lang="ja-JP" altLang="en-US" sz="2400" dirty="0"/>
          </a:p>
        </p:txBody>
      </p:sp>
      <p:sp>
        <p:nvSpPr>
          <p:cNvPr id="10" name="角丸四角形吹き出し 9"/>
          <p:cNvSpPr/>
          <p:nvPr/>
        </p:nvSpPr>
        <p:spPr>
          <a:xfrm>
            <a:off x="539552" y="3284984"/>
            <a:ext cx="2842793" cy="878765"/>
          </a:xfrm>
          <a:prstGeom prst="wedgeRoundRectCallout">
            <a:avLst>
              <a:gd name="adj1" fmla="val 30472"/>
              <a:gd name="adj2" fmla="val -86281"/>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ja-JP" sz="2400" dirty="0" smtClean="0"/>
              <a:t>dist. </a:t>
            </a:r>
            <a:r>
              <a:rPr kumimoji="1" lang="en-US" altLang="ja-JP" sz="2400" dirty="0" err="1" smtClean="0"/>
              <a:t>func</a:t>
            </a:r>
            <a:r>
              <a:rPr kumimoji="1" lang="en-US" altLang="ja-JP" sz="2400" dirty="0" smtClean="0"/>
              <a:t>. of </a:t>
            </a:r>
          </a:p>
          <a:p>
            <a:pPr algn="ctr"/>
            <a:r>
              <a:rPr kumimoji="1" lang="en-US" altLang="ja-JP" sz="2400" b="1" dirty="0" smtClean="0"/>
              <a:t>observed</a:t>
            </a:r>
            <a:r>
              <a:rPr kumimoji="1" lang="en-US" altLang="ja-JP" sz="2400" dirty="0" smtClean="0"/>
              <a:t> particle #</a:t>
            </a:r>
            <a:endParaRPr kumimoji="1" lang="ja-JP" altLang="en-US" sz="2400" dirty="0"/>
          </a:p>
        </p:txBody>
      </p:sp>
      <p:sp>
        <p:nvSpPr>
          <p:cNvPr id="11" name="角丸四角形吹き出し 10"/>
          <p:cNvSpPr/>
          <p:nvPr/>
        </p:nvSpPr>
        <p:spPr>
          <a:xfrm>
            <a:off x="3959850" y="3308298"/>
            <a:ext cx="1858684" cy="878765"/>
          </a:xfrm>
          <a:prstGeom prst="wedgeRoundRectCallout">
            <a:avLst>
              <a:gd name="adj1" fmla="val 18537"/>
              <a:gd name="adj2" fmla="val -130928"/>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ja-JP" sz="2400" dirty="0" err="1"/>
              <a:t>b</a:t>
            </a:r>
            <a:r>
              <a:rPr kumimoji="1" lang="en-US" altLang="ja-JP" sz="2400" dirty="0" err="1" smtClean="0"/>
              <a:t>inmial</a:t>
            </a:r>
            <a:endParaRPr kumimoji="1" lang="en-US" altLang="ja-JP" sz="2400" dirty="0" smtClean="0"/>
          </a:p>
          <a:p>
            <a:pPr algn="ctr"/>
            <a:r>
              <a:rPr kumimoji="1" lang="en-US" altLang="ja-JP" sz="2400" dirty="0" smtClean="0"/>
              <a:t>dist. </a:t>
            </a:r>
            <a:r>
              <a:rPr kumimoji="1" lang="en-US" altLang="ja-JP" sz="2400" dirty="0" err="1" smtClean="0"/>
              <a:t>func</a:t>
            </a:r>
            <a:r>
              <a:rPr kumimoji="1" lang="en-US" altLang="ja-JP" sz="2400" dirty="0" smtClean="0"/>
              <a:t>.</a:t>
            </a:r>
            <a:endParaRPr kumimoji="1" lang="ja-JP" altLang="en-US" sz="2400" dirty="0"/>
          </a:p>
        </p:txBody>
      </p:sp>
      <p:grpSp>
        <p:nvGrpSpPr>
          <p:cNvPr id="18" name="グループ化 17"/>
          <p:cNvGrpSpPr/>
          <p:nvPr/>
        </p:nvGrpSpPr>
        <p:grpSpPr>
          <a:xfrm>
            <a:off x="2082258" y="4293096"/>
            <a:ext cx="5613867" cy="1921043"/>
            <a:chOff x="2082258" y="4293096"/>
            <a:chExt cx="5613867" cy="1921043"/>
          </a:xfrm>
        </p:grpSpPr>
        <p:sp>
          <p:nvSpPr>
            <p:cNvPr id="6" name="角丸四角形 5"/>
            <p:cNvSpPr/>
            <p:nvPr/>
          </p:nvSpPr>
          <p:spPr>
            <a:xfrm>
              <a:off x="2082258" y="4777147"/>
              <a:ext cx="5613867" cy="1436992"/>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pic>
          <p:nvPicPr>
            <p:cNvPr id="12" name="TexTeXPicture" descr="&lt;?xml version=&quot;1.0&quot; encoding=&quot;utf-16&quot;?&gt;&#10;&lt;TeXTeX&gt;&#10;  &lt;preamble&gt;\documentclass{jarticle}&#10;\usepackage{amsmath}&#10;\pagestyle{empty}&lt;/preamble&gt;&#10;  &lt;body&gt;\begin{align*} &#10;\langle N^m \rangle_{\rm c}&#10;\end{align*}&lt;/body&gt;&#10;  &lt;fcolor&gt;FF000000&lt;/fcolor&gt;&#10;  &lt;bcolor&gt;FFFFFFFF&lt;/bcolor&gt;&#10;  &lt;transparent&gt;True&lt;/transparent&gt;&#10;  &lt;resolution&gt;1800&lt;/resolution&gt;&#10;  &lt;imageh&gt;250&lt;/imageh&gt;&#10;  &lt;imagew&gt;666&lt;/imagew&gt;&#10;  &lt;scale&gt;50&lt;/scale&gt;&#10;  &lt;cursor&gt;27&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0804" y="5482501"/>
              <a:ext cx="1280858" cy="480802"/>
            </a:xfrm>
            <a:prstGeom prst="rect">
              <a:avLst/>
            </a:prstGeom>
          </p:spPr>
        </p:pic>
        <p:pic>
          <p:nvPicPr>
            <p:cNvPr id="13" name="TexTeXPicture" descr="&lt;?xml version=&quot;1.0&quot; encoding=&quot;utf-16&quot;?&gt;&#10;&lt;TeXTeX&gt;&#10;  &lt;preamble&gt;\documentclass{jarticle}&#10;\usepackage{amsmath}&#10;\pagestyle{empty}&lt;/preamble&gt;&#10;  &lt;body&gt;\begin{align*} &#10;\langle n^m \rangle_{\rm c}&#10;\end{align*}&lt;/body&gt;&#10;  &lt;fcolor&gt;FF000000&lt;/fcolor&gt;&#10;  &lt;bcolor&gt;FFFFFFFF&lt;/bcolor&gt;&#10;  &lt;transparent&gt;True&lt;/transparent&gt;&#10;  &lt;resolution&gt;1800&lt;/resolution&gt;&#10;  &lt;imageh&gt;250&lt;/imageh&gt;&#10;  &lt;imagew&gt;588&lt;/imagew&gt;&#10;  &lt;scale&gt;50&lt;/scale&gt;&#10;  &lt;cursor&gt;27&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6354" y="5482501"/>
              <a:ext cx="1130848" cy="480802"/>
            </a:xfrm>
            <a:prstGeom prst="rect">
              <a:avLst/>
            </a:prstGeom>
          </p:spPr>
        </p:pic>
        <p:sp>
          <p:nvSpPr>
            <p:cNvPr id="14" name="左右矢印 13"/>
            <p:cNvSpPr/>
            <p:nvPr/>
          </p:nvSpPr>
          <p:spPr>
            <a:xfrm>
              <a:off x="4240927" y="5478671"/>
              <a:ext cx="1216152" cy="484632"/>
            </a:xfrm>
            <a:prstGeom prst="lef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2208920" y="4863274"/>
              <a:ext cx="5441746" cy="461665"/>
            </a:xfrm>
            <a:prstGeom prst="rect">
              <a:avLst/>
            </a:prstGeom>
            <a:noFill/>
          </p:spPr>
          <p:txBody>
            <a:bodyPr wrap="none" rtlCol="0">
              <a:spAutoFit/>
            </a:bodyPr>
            <a:lstStyle/>
            <a:p>
              <a:r>
                <a:rPr lang="en-US" altLang="ja-JP" sz="2400" dirty="0" smtClean="0"/>
                <a:t>The </a:t>
              </a:r>
              <a:r>
                <a:rPr lang="en-US" altLang="ja-JP" sz="2400" dirty="0" err="1" smtClean="0"/>
                <a:t>cumulants</a:t>
              </a:r>
              <a:r>
                <a:rPr lang="en-US" altLang="ja-JP" sz="2400" dirty="0" smtClean="0"/>
                <a:t> connected with each other</a:t>
              </a:r>
              <a:endParaRPr kumimoji="1" lang="ja-JP" altLang="en-US" sz="2400" dirty="0"/>
            </a:p>
          </p:txBody>
        </p:sp>
        <p:sp>
          <p:nvSpPr>
            <p:cNvPr id="16" name="下矢印 15"/>
            <p:cNvSpPr/>
            <p:nvPr/>
          </p:nvSpPr>
          <p:spPr>
            <a:xfrm>
              <a:off x="3761723" y="4293096"/>
              <a:ext cx="2304477" cy="631868"/>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grpSp>
      <p:sp>
        <p:nvSpPr>
          <p:cNvPr id="3" name="テキスト ボックス 2"/>
          <p:cNvSpPr txBox="1"/>
          <p:nvPr/>
        </p:nvSpPr>
        <p:spPr>
          <a:xfrm>
            <a:off x="790986" y="6427906"/>
            <a:ext cx="7807778" cy="461665"/>
          </a:xfrm>
          <a:prstGeom prst="rect">
            <a:avLst/>
          </a:prstGeom>
          <a:noFill/>
        </p:spPr>
        <p:txBody>
          <a:bodyPr wrap="none" rtlCol="0">
            <a:spAutoFit/>
          </a:bodyPr>
          <a:lstStyle/>
          <a:p>
            <a:r>
              <a:rPr kumimoji="1" lang="en-US" altLang="ja-JP" sz="2400" dirty="0" smtClean="0"/>
              <a:t>Caveat: Effects of </a:t>
            </a:r>
            <a:r>
              <a:rPr kumimoji="1" lang="en-US" altLang="ja-JP" sz="2400" dirty="0" err="1" smtClean="0"/>
              <a:t>nonvanishing</a:t>
            </a:r>
            <a:r>
              <a:rPr kumimoji="1" lang="en-US" altLang="ja-JP" sz="2400" dirty="0" smtClean="0"/>
              <a:t> correlations: </a:t>
            </a:r>
            <a:r>
              <a:rPr kumimoji="1" lang="en-US" altLang="ja-JP" sz="2400" dirty="0" err="1" smtClean="0">
                <a:solidFill>
                  <a:srgbClr val="002060"/>
                </a:solidFill>
              </a:rPr>
              <a:t>Holtzman</a:t>
            </a:r>
            <a:r>
              <a:rPr kumimoji="1" lang="en-US" altLang="ja-JP" sz="2400" dirty="0" smtClean="0">
                <a:solidFill>
                  <a:srgbClr val="002060"/>
                </a:solidFill>
              </a:rPr>
              <a:t>+ 2016</a:t>
            </a:r>
            <a:endParaRPr kumimoji="1" lang="ja-JP" altLang="en-US" sz="2400" dirty="0">
              <a:solidFill>
                <a:srgbClr val="002060"/>
              </a:solidFill>
            </a:endParaRPr>
          </a:p>
        </p:txBody>
      </p:sp>
      <p:pic>
        <p:nvPicPr>
          <p:cNvPr id="17" name="TexTeXPicture" descr="&lt;?xml version=&quot;1.0&quot; encoding=&quot;utf-16&quot;?&gt;&#10;&lt;TeXTeX&gt;&#10;  &lt;preamble&gt;\documentclass{jarticle}&#10;\usepackage{amsmath}&#10;\pagestyle{empty}&lt;/preamble&gt;&#10;  &lt;body&gt;\begin{align*} &#10;P_{\rm obs}(n) &#10;= \sum_{N}&#10;B_{p}(n;N)&#10;P(N)&#10;\end{align*}&lt;/body&gt;&#10;  &lt;fcolor&gt;FF000000&lt;/fcolor&gt;&#10;  &lt;bcolor&gt;FFFFFFFF&lt;/bcolor&gt;&#10;  &lt;transparent&gt;True&lt;/transparent&gt;&#10;  &lt;resolution&gt;1800&lt;/resolution&gt;&#10;  &lt;imageh&gt;534&lt;/imageh&gt;&#10;  &lt;imagew&gt;3104&lt;/imagew&gt;&#10;  &lt;scale&gt;50&lt;/scale&gt;&#10;  &lt;cursor&gt;47&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6798" y="1972636"/>
            <a:ext cx="5316155" cy="914570"/>
          </a:xfrm>
          <a:prstGeom prst="rect">
            <a:avLst/>
          </a:prstGeom>
        </p:spPr>
      </p:pic>
    </p:spTree>
    <p:extLst>
      <p:ext uri="{BB962C8B-B14F-4D97-AF65-F5344CB8AC3E}">
        <p14:creationId xmlns:p14="http://schemas.microsoft.com/office/powerpoint/2010/main" val="373270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336421" y="359205"/>
            <a:ext cx="4846320" cy="1048978"/>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pic>
        <p:nvPicPr>
          <p:cNvPr id="6" name="TexTeXPicture" descr="&lt;?xml version=&quot;1.0&quot; encoding=&quot;utf-16&quot;?&gt;&#10;&lt;TeXTeX&gt;&#10;  &lt;preamble&gt;\documentclass{jarticle}&#10;\usepackage{amsmath}&#10;\pagestyle{empty}&lt;/preamble&gt;&#10;  &lt;body&gt;\begin{align*} &#10;\langle N^m \rangle_{\rm c}&#10;\end{align*}&lt;/body&gt;&#10;  &lt;fcolor&gt;FF000000&lt;/fcolor&gt;&#10;  &lt;bcolor&gt;FFFFFFFF&lt;/bcolor&gt;&#10;  &lt;transparent&gt;True&lt;/transparent&gt;&#10;  &lt;resolution&gt;1800&lt;/resolution&gt;&#10;  &lt;imageh&gt;250&lt;/imageh&gt;&#10;  &lt;imagew&gt;666&lt;/imagew&gt;&#10;  &lt;scale&gt;50&lt;/scale&gt;&#10;  &lt;cursor&gt;27&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0592" y="676545"/>
            <a:ext cx="1280858" cy="480802"/>
          </a:xfrm>
          <a:prstGeom prst="rect">
            <a:avLst/>
          </a:prstGeom>
        </p:spPr>
      </p:pic>
      <p:pic>
        <p:nvPicPr>
          <p:cNvPr id="7" name="TexTeXPicture" descr="&lt;?xml version=&quot;1.0&quot; encoding=&quot;utf-16&quot;?&gt;&#10;&lt;TeXTeX&gt;&#10;  &lt;preamble&gt;\documentclass{jarticle}&#10;\usepackage{amsmath}&#10;\pagestyle{empty}&lt;/preamble&gt;&#10;  &lt;body&gt;\begin{align*} &#10;\langle n^m \rangle_{\rm c}&#10;\end{align*}&lt;/body&gt;&#10;  &lt;fcolor&gt;FF000000&lt;/fcolor&gt;&#10;  &lt;bcolor&gt;FFFFFFFF&lt;/bcolor&gt;&#10;  &lt;transparent&gt;True&lt;/transparent&gt;&#10;  &lt;resolution&gt;1800&lt;/resolution&gt;&#10;  &lt;imageh&gt;250&lt;/imageh&gt;&#10;  &lt;imagew&gt;588&lt;/imagew&gt;&#10;  &lt;scale&gt;50&lt;/scale&gt;&#10;  &lt;cursor&gt;27&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6142" y="676545"/>
            <a:ext cx="1130848" cy="480802"/>
          </a:xfrm>
          <a:prstGeom prst="rect">
            <a:avLst/>
          </a:prstGeom>
        </p:spPr>
      </p:pic>
      <p:sp>
        <p:nvSpPr>
          <p:cNvPr id="8" name="左右矢印 7"/>
          <p:cNvSpPr/>
          <p:nvPr/>
        </p:nvSpPr>
        <p:spPr>
          <a:xfrm>
            <a:off x="4070715" y="672715"/>
            <a:ext cx="1216152" cy="484632"/>
          </a:xfrm>
          <a:prstGeom prst="lef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4"/>
          <a:stretch>
            <a:fillRect/>
          </a:stretch>
        </p:blipFill>
        <p:spPr>
          <a:xfrm>
            <a:off x="2549607" y="1865112"/>
            <a:ext cx="6414882" cy="1465861"/>
          </a:xfrm>
          <a:prstGeom prst="rect">
            <a:avLst/>
          </a:prstGeom>
        </p:spPr>
      </p:pic>
      <p:pic>
        <p:nvPicPr>
          <p:cNvPr id="11" name="図 10"/>
          <p:cNvPicPr>
            <a:picLocks noChangeAspect="1"/>
          </p:cNvPicPr>
          <p:nvPr/>
        </p:nvPicPr>
        <p:blipFill rotWithShape="1">
          <a:blip r:embed="rId5"/>
          <a:srcRect r="38264"/>
          <a:stretch/>
        </p:blipFill>
        <p:spPr>
          <a:xfrm>
            <a:off x="2508482" y="3588378"/>
            <a:ext cx="6275470" cy="1538267"/>
          </a:xfrm>
          <a:prstGeom prst="rect">
            <a:avLst/>
          </a:prstGeom>
        </p:spPr>
      </p:pic>
      <p:sp>
        <p:nvSpPr>
          <p:cNvPr id="12" name="角丸四角形 11"/>
          <p:cNvSpPr/>
          <p:nvPr/>
        </p:nvSpPr>
        <p:spPr>
          <a:xfrm>
            <a:off x="35496" y="1817490"/>
            <a:ext cx="2432852" cy="776726"/>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pic>
        <p:nvPicPr>
          <p:cNvPr id="13" name="TexTeXPicture" descr="&lt;?xml version=&quot;1.0&quot; encoding=&quot;utf-16&quot;?&gt;&#10;&lt;TeXTeX&gt;&#10;  &lt;preamble&gt;\documentclass{jarticle}&#10;\usepackage{amsmath}&#10;\pagestyle{empty}&lt;/preamble&gt;&#10;  &lt;body&gt;\begin{align*} &#10;\langle N^m \rangle_{\rm c}&#10;\end{align*}&lt;/body&gt;&#10;  &lt;fcolor&gt;FF000000&lt;/fcolor&gt;&#10;  &lt;bcolor&gt;FFFFFFFF&lt;/bcolor&gt;&#10;  &lt;transparent&gt;True&lt;/transparent&gt;&#10;  &lt;resolution&gt;1800&lt;/resolution&gt;&#10;  &lt;imageh&gt;250&lt;/imageh&gt;&#10;  &lt;imagew&gt;666&lt;/imagew&gt;&#10;  &lt;scale&gt;50&lt;/scale&gt;&#10;  &lt;cursor&gt;27&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560" y="2056726"/>
            <a:ext cx="895963" cy="336322"/>
          </a:xfrm>
          <a:prstGeom prst="rect">
            <a:avLst/>
          </a:prstGeom>
        </p:spPr>
      </p:pic>
      <p:pic>
        <p:nvPicPr>
          <p:cNvPr id="14" name="TexTeXPicture" descr="&lt;?xml version=&quot;1.0&quot; encoding=&quot;utf-16&quot;?&gt;&#10;&lt;TeXTeX&gt;&#10;  &lt;preamble&gt;\documentclass{jarticle}&#10;\usepackage{amsmath}&#10;\pagestyle{empty}&lt;/preamble&gt;&#10;  &lt;body&gt;\begin{align*} &#10;\langle n^m \rangle_{\rm c}&#10;\end{align*}&lt;/body&gt;&#10;  &lt;fcolor&gt;FF000000&lt;/fcolor&gt;&#10;  &lt;bcolor&gt;FFFFFFFF&lt;/bcolor&gt;&#10;  &lt;transparent&gt;True&lt;/transparent&gt;&#10;  &lt;resolution&gt;1800&lt;/resolution&gt;&#10;  &lt;imageh&gt;250&lt;/imageh&gt;&#10;  &lt;imagew&gt;588&lt;/imagew&gt;&#10;  &lt;scale&gt;50&lt;/scale&gt;&#10;  &lt;cursor&gt;27&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5685" y="2056726"/>
            <a:ext cx="791031" cy="336322"/>
          </a:xfrm>
          <a:prstGeom prst="rect">
            <a:avLst/>
          </a:prstGeom>
        </p:spPr>
      </p:pic>
      <p:sp>
        <p:nvSpPr>
          <p:cNvPr id="15" name="右矢印 14"/>
          <p:cNvSpPr/>
          <p:nvPr/>
        </p:nvSpPr>
        <p:spPr>
          <a:xfrm>
            <a:off x="1180360" y="1959462"/>
            <a:ext cx="282148" cy="53085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pic>
        <p:nvPicPr>
          <p:cNvPr id="16" name="図 15"/>
          <p:cNvPicPr>
            <a:picLocks noChangeAspect="1"/>
          </p:cNvPicPr>
          <p:nvPr/>
        </p:nvPicPr>
        <p:blipFill rotWithShape="1">
          <a:blip r:embed="rId5"/>
          <a:srcRect l="61715" t="70280"/>
          <a:stretch/>
        </p:blipFill>
        <p:spPr>
          <a:xfrm>
            <a:off x="3483966" y="5126645"/>
            <a:ext cx="3891684" cy="457167"/>
          </a:xfrm>
          <a:prstGeom prst="rect">
            <a:avLst/>
          </a:prstGeom>
        </p:spPr>
      </p:pic>
      <p:sp>
        <p:nvSpPr>
          <p:cNvPr id="17" name="角丸四角形 16"/>
          <p:cNvSpPr/>
          <p:nvPr/>
        </p:nvSpPr>
        <p:spPr>
          <a:xfrm>
            <a:off x="35496" y="3588378"/>
            <a:ext cx="2432852" cy="776726"/>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8" name="右矢印 17"/>
          <p:cNvSpPr/>
          <p:nvPr/>
        </p:nvSpPr>
        <p:spPr>
          <a:xfrm>
            <a:off x="1098064" y="3730350"/>
            <a:ext cx="282148" cy="53085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pic>
        <p:nvPicPr>
          <p:cNvPr id="19" name="TexTeXPicture" descr="&lt;?xml version=&quot;1.0&quot; encoding=&quot;utf-16&quot;?&gt;&#10;&lt;TeXTeX&gt;&#10;  &lt;preamble&gt;\documentclass{jarticle}&#10;\usepackage{amsmath}&#10;\pagestyle{empty}&lt;/preamble&gt;&#10;  &lt;body&gt;\begin{align*} &#10;\langle n^m \rangle_{\rm c}&#10;\end{align*}&lt;/body&gt;&#10;  &lt;fcolor&gt;FF000000&lt;/fcolor&gt;&#10;  &lt;bcolor&gt;FFFFFFFF&lt;/bcolor&gt;&#10;  &lt;transparent&gt;True&lt;/transparent&gt;&#10;  &lt;resolution&gt;1800&lt;/resolution&gt;&#10;  &lt;imageh&gt;250&lt;/imageh&gt;&#10;  &lt;imagew&gt;588&lt;/imagew&gt;&#10;  &lt;scale&gt;50&lt;/scale&gt;&#10;  &lt;cursor&gt;25&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560" y="3827614"/>
            <a:ext cx="791030" cy="336322"/>
          </a:xfrm>
          <a:prstGeom prst="rect">
            <a:avLst/>
          </a:prstGeom>
        </p:spPr>
      </p:pic>
      <p:pic>
        <p:nvPicPr>
          <p:cNvPr id="20" name="TexTeXPicture" descr="&lt;?xml version=&quot;1.0&quot; encoding=&quot;utf-16&quot;?&gt;&#10;&lt;TeXTeX&gt;&#10;  &lt;preamble&gt;\documentclass{jarticle}&#10;\usepackage{amsmath}&#10;\pagestyle{empty}&lt;/preamble&gt;&#10;  &lt;body&gt;\begin{align*} &#10;\langle N^m \rangle_{\rm c}&#10;\end{align*}&lt;/body&gt;&#10;  &lt;fcolor&gt;FF000000&lt;/fcolor&gt;&#10;  &lt;bcolor&gt;FFFFFFFF&lt;/bcolor&gt;&#10;  &lt;transparent&gt;True&lt;/transparent&gt;&#10;  &lt;resolution&gt;1800&lt;/resolution&gt;&#10;  &lt;imageh&gt;250&lt;/imageh&gt;&#10;  &lt;imagew&gt;666&lt;/imagew&gt;&#10;  &lt;scale&gt;50&lt;/scale&gt;&#10;  &lt;cursor&gt;25&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3389" y="3827614"/>
            <a:ext cx="895964" cy="336322"/>
          </a:xfrm>
          <a:prstGeom prst="rect">
            <a:avLst/>
          </a:prstGeom>
        </p:spPr>
      </p:pic>
      <p:sp>
        <p:nvSpPr>
          <p:cNvPr id="21" name="テキスト ボックス 20"/>
          <p:cNvSpPr txBox="1"/>
          <p:nvPr/>
        </p:nvSpPr>
        <p:spPr>
          <a:xfrm>
            <a:off x="990120" y="6144809"/>
            <a:ext cx="6816481" cy="461665"/>
          </a:xfrm>
          <a:prstGeom prst="rect">
            <a:avLst/>
          </a:prstGeom>
          <a:noFill/>
        </p:spPr>
        <p:txBody>
          <a:bodyPr wrap="none" rtlCol="0">
            <a:spAutoFit/>
          </a:bodyPr>
          <a:lstStyle/>
          <a:p>
            <a:r>
              <a:rPr kumimoji="1" lang="en-US" altLang="ja-JP" sz="2400" dirty="0" smtClean="0"/>
              <a:t>Formulas </a:t>
            </a:r>
            <a:r>
              <a:rPr lang="en-US" altLang="ja-JP" sz="2400" dirty="0" smtClean="0"/>
              <a:t>using</a:t>
            </a:r>
            <a:r>
              <a:rPr kumimoji="1" lang="en-US" altLang="ja-JP" sz="2400" dirty="0" smtClean="0"/>
              <a:t> factorial moments: </a:t>
            </a:r>
            <a:r>
              <a:rPr kumimoji="1" lang="en-US" altLang="ja-JP" sz="2400" dirty="0" err="1" smtClean="0"/>
              <a:t>Bzdak</a:t>
            </a:r>
            <a:r>
              <a:rPr kumimoji="1" lang="en-US" altLang="ja-JP" sz="2400" dirty="0" smtClean="0"/>
              <a:t>, Koch, 2012</a:t>
            </a:r>
            <a:endParaRPr kumimoji="1" lang="ja-JP" altLang="en-US" sz="2400" dirty="0"/>
          </a:p>
        </p:txBody>
      </p:sp>
    </p:spTree>
    <p:extLst>
      <p:ext uri="{BB962C8B-B14F-4D97-AF65-F5344CB8AC3E}">
        <p14:creationId xmlns:p14="http://schemas.microsoft.com/office/powerpoint/2010/main" val="50637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4629794" cy="584775"/>
          </a:xfrm>
        </p:spPr>
        <p:txBody>
          <a:bodyPr/>
          <a:lstStyle/>
          <a:p>
            <a:r>
              <a:rPr kumimoji="1" lang="ja-JP" altLang="en-US" dirty="0" smtClean="0"/>
              <a:t> 複数の検出効率の問題  </a:t>
            </a:r>
            <a:endParaRPr kumimoji="1" lang="ja-JP" altLang="en-US" dirty="0"/>
          </a:p>
        </p:txBody>
      </p:sp>
      <p:sp>
        <p:nvSpPr>
          <p:cNvPr id="4" name="テキスト ボックス 3"/>
          <p:cNvSpPr txBox="1"/>
          <p:nvPr/>
        </p:nvSpPr>
        <p:spPr>
          <a:xfrm>
            <a:off x="179512" y="1227239"/>
            <a:ext cx="7128792" cy="830997"/>
          </a:xfrm>
          <a:prstGeom prst="rect">
            <a:avLst/>
          </a:prstGeom>
          <a:noFill/>
        </p:spPr>
        <p:txBody>
          <a:bodyPr wrap="square" rtlCol="0">
            <a:spAutoFit/>
          </a:bodyPr>
          <a:lstStyle/>
          <a:p>
            <a:pPr marL="342900" indent="-342900">
              <a:buFont typeface="Wingdings" panose="05000000000000000000" pitchFamily="2" charset="2"/>
              <a:buChar char="p"/>
            </a:pPr>
            <a:r>
              <a:rPr lang="ja-JP" altLang="en-US" sz="2400" dirty="0"/>
              <a:t>全</a:t>
            </a:r>
            <a:r>
              <a:rPr lang="ja-JP" altLang="en-US" sz="2400" dirty="0" smtClean="0"/>
              <a:t>て</a:t>
            </a:r>
            <a:r>
              <a:rPr kumimoji="1" lang="ja-JP" altLang="en-US" sz="2400" dirty="0" smtClean="0"/>
              <a:t>の保存電荷は、</a:t>
            </a:r>
            <a:r>
              <a:rPr kumimoji="1" lang="ja-JP" altLang="en-US" sz="2400" dirty="0" smtClean="0">
                <a:solidFill>
                  <a:srgbClr val="FF0000"/>
                </a:solidFill>
              </a:rPr>
              <a:t>異なる検出効率</a:t>
            </a:r>
            <a:r>
              <a:rPr kumimoji="1" lang="ja-JP" altLang="en-US" sz="2400" dirty="0" smtClean="0"/>
              <a:t>で検出される粒子数の</a:t>
            </a:r>
            <a:r>
              <a:rPr kumimoji="1" lang="ja-JP" altLang="en-US" sz="2400" dirty="0" smtClean="0">
                <a:solidFill>
                  <a:srgbClr val="FF0000"/>
                </a:solidFill>
              </a:rPr>
              <a:t>線形結合</a:t>
            </a:r>
            <a:r>
              <a:rPr kumimoji="1" lang="ja-JP" altLang="en-US" sz="2400" dirty="0" smtClean="0"/>
              <a:t>で与えられる</a:t>
            </a:r>
            <a:endParaRPr kumimoji="1" lang="ja-JP" altLang="en-US" sz="2400" dirty="0"/>
          </a:p>
        </p:txBody>
      </p:sp>
      <p:sp>
        <p:nvSpPr>
          <p:cNvPr id="5" name="テキスト ボックス 4"/>
          <p:cNvSpPr txBox="1"/>
          <p:nvPr/>
        </p:nvSpPr>
        <p:spPr>
          <a:xfrm>
            <a:off x="755576" y="2254806"/>
            <a:ext cx="2254143" cy="461665"/>
          </a:xfrm>
          <a:prstGeom prst="rect">
            <a:avLst/>
          </a:prstGeom>
          <a:noFill/>
        </p:spPr>
        <p:txBody>
          <a:bodyPr wrap="none" rtlCol="0">
            <a:spAutoFit/>
          </a:bodyPr>
          <a:lstStyle/>
          <a:p>
            <a:r>
              <a:rPr kumimoji="1" lang="ja-JP" altLang="en-US" sz="2400" dirty="0" smtClean="0"/>
              <a:t>例１：バリオン数</a:t>
            </a:r>
            <a:endParaRPr kumimoji="1" lang="ja-JP" altLang="en-US" sz="2400" dirty="0"/>
          </a:p>
        </p:txBody>
      </p:sp>
      <p:pic>
        <p:nvPicPr>
          <p:cNvPr id="7" name="TexTeXPicture" descr="&lt;?xml version=&quot;1.0&quot; encoding=&quot;utf-16&quot;?&gt;&#10;&lt;TeXTeX&gt;&#10;  &lt;preamble&gt;\documentclass{jarticle}&#10;\usepackage{amsmath}&#10;\pagestyle{empty}&lt;/preamble&gt;&#10;  &lt;body&gt;\begin{align*} &#10;N_B =&#10;N_p - N_{\bar p} + N_n - N_{\bar n} + \cdots&#10;\end{align*}&lt;/body&gt;&#10;  &lt;fcolor&gt;FF000000&lt;/fcolor&gt;&#10;  &lt;bcolor&gt;FFFFFFFF&lt;/bcolor&gt;&#10;  &lt;transparent&gt;True&lt;/transparent&gt;&#10;  &lt;resolution&gt;1800&lt;/resolution&gt;&#10;  &lt;imageh&gt;242&lt;/imageh&gt;&#10;  &lt;imagew&gt;3483&lt;/imagew&gt;&#10;  &lt;scale&gt;50&lt;/scale&gt;&#10;  &lt;cursor&gt;66&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2780928"/>
            <a:ext cx="5315627" cy="369332"/>
          </a:xfrm>
          <a:prstGeom prst="rect">
            <a:avLst/>
          </a:prstGeom>
        </p:spPr>
      </p:pic>
      <p:sp>
        <p:nvSpPr>
          <p:cNvPr id="8" name="テキスト ボックス 7"/>
          <p:cNvSpPr txBox="1"/>
          <p:nvPr/>
        </p:nvSpPr>
        <p:spPr>
          <a:xfrm>
            <a:off x="755576" y="3543399"/>
            <a:ext cx="2702984" cy="461665"/>
          </a:xfrm>
          <a:prstGeom prst="rect">
            <a:avLst/>
          </a:prstGeom>
          <a:noFill/>
        </p:spPr>
        <p:txBody>
          <a:bodyPr wrap="none" rtlCol="0">
            <a:spAutoFit/>
          </a:bodyPr>
          <a:lstStyle/>
          <a:p>
            <a:r>
              <a:rPr kumimoji="1" lang="ja-JP" altLang="en-US" sz="2400" dirty="0" smtClean="0"/>
              <a:t>例２：電気的電荷数</a:t>
            </a:r>
            <a:endParaRPr kumimoji="1" lang="ja-JP" altLang="en-US" sz="2400" dirty="0"/>
          </a:p>
        </p:txBody>
      </p:sp>
      <p:pic>
        <p:nvPicPr>
          <p:cNvPr id="12" name="TexTeXPicture" descr="&lt;?xml version=&quot;1.0&quot; encoding=&quot;utf-16&quot;?&gt;&#10;&lt;TeXTeX&gt;&#10;  &lt;preamble&gt;\documentclass{jarticle}&#10;\usepackage{amsmath}&#10;\pagestyle{empty}&lt;/preamble&gt;&#10;  &lt;body&gt;\begin{align*} &#10;N_Q =&#10;N_{\pi^+} - N_{\pi^-} + N_p - N_{\bar p} + N_{K^+} +\cdots&#10;\end{align*}&lt;/body&gt;&#10;  &lt;fcolor&gt;FF000000&lt;/fcolor&gt;&#10;  &lt;bcolor&gt;FFFFFFFF&lt;/bcolor&gt;&#10;  &lt;transparent&gt;True&lt;/transparent&gt;&#10;  &lt;resolution&gt;1800&lt;/resolution&gt;&#10;  &lt;imageh&gt;242&lt;/imageh&gt;&#10;  &lt;imagew&gt;4605&lt;/imagew&gt;&#10;  &lt;scale&gt;50&lt;/scale&gt;&#10;  &lt;cursor&gt;74&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624" y="4067780"/>
            <a:ext cx="7027983" cy="369332"/>
          </a:xfrm>
          <a:prstGeom prst="rect">
            <a:avLst/>
          </a:prstGeom>
        </p:spPr>
      </p:pic>
      <p:sp>
        <p:nvSpPr>
          <p:cNvPr id="13" name="テキスト ボックス 12"/>
          <p:cNvSpPr txBox="1"/>
          <p:nvPr/>
        </p:nvSpPr>
        <p:spPr>
          <a:xfrm>
            <a:off x="190965" y="5229200"/>
            <a:ext cx="7128792" cy="830997"/>
          </a:xfrm>
          <a:prstGeom prst="rect">
            <a:avLst/>
          </a:prstGeom>
          <a:noFill/>
        </p:spPr>
        <p:txBody>
          <a:bodyPr wrap="square" rtlCol="0">
            <a:spAutoFit/>
          </a:bodyPr>
          <a:lstStyle/>
          <a:p>
            <a:pPr marL="342900" indent="-342900">
              <a:buFont typeface="Wingdings" panose="05000000000000000000" pitchFamily="2" charset="2"/>
              <a:buChar char="p"/>
            </a:pPr>
            <a:r>
              <a:rPr lang="ja-JP" altLang="en-US" sz="2400" dirty="0" smtClean="0"/>
              <a:t>各</a:t>
            </a:r>
            <a:r>
              <a:rPr lang="ja-JP" altLang="en-US" sz="2400" dirty="0"/>
              <a:t>粒子</a:t>
            </a:r>
            <a:r>
              <a:rPr lang="ja-JP" altLang="en-US" sz="2400" dirty="0" smtClean="0"/>
              <a:t>の検出効率が異なる場合、個別の検出効率を適切に取り扱う必要がある</a:t>
            </a:r>
            <a:endParaRPr kumimoji="1" lang="ja-JP" altLang="en-US" sz="2400" dirty="0"/>
          </a:p>
        </p:txBody>
      </p:sp>
    </p:spTree>
    <p:extLst>
      <p:ext uri="{BB962C8B-B14F-4D97-AF65-F5344CB8AC3E}">
        <p14:creationId xmlns:p14="http://schemas.microsoft.com/office/powerpoint/2010/main" val="29716033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シック">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ユーザー定義 5">
      <a:majorFont>
        <a:latin typeface="Arial"/>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標準デザイン">
  <a:themeElements>
    <a:clrScheme name="シック">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ユーザー定義 4">
      <a:majorFont>
        <a:latin typeface="Arial"/>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T e X T e X >  
     < p r e a m b l e > \ d o c u m e n t c l a s s { j a r t i c l e }  
 \ u s e p a c k a g e { a m s m a t h }  
 \ p a g e s t y l e { e m p t y } < / p r e a m b l e >  
     < b o d y > \ b e g i n { a l i g n * }    
  
 \ e n d { a l i g n * } < / b o d y >  
     < f c o l o r > F F 0 0 0 0 0 0 < / f c o l o r >  
     < b c o l o r > F F F F F F F F < / b c o l o r >  
     < t r a n s p a r e n t > T r u e < / t r a n s p a r e n t >  
     < r e s o l u t i o n > 1 8 0 0 < / r e s o l u t i o n >  
     < i m a g e h > - 1 < / i m a g e h >  
     < i m a g e w > - 1 < / i m a g e w >  
     < s c a l e > 5 0 < / s c a l e >  
     < c u r s o r > 1 6 < / c u r s o r >  
 < / T e X T e X > 
</file>

<file path=customXml/itemProps1.xml><?xml version="1.0" encoding="utf-8"?>
<ds:datastoreItem xmlns:ds="http://schemas.openxmlformats.org/officeDocument/2006/customXml" ds:itemID="{75D22EA2-34B8-49A9-B8E1-BD2F8736ABC4}">
  <ds:schemaRefs/>
</ds:datastoreItem>
</file>

<file path=docProps/app.xml><?xml version="1.0" encoding="utf-8"?>
<Properties xmlns="http://schemas.openxmlformats.org/officeDocument/2006/extended-properties" xmlns:vt="http://schemas.openxmlformats.org/officeDocument/2006/docPropsVTypes">
  <TotalTime>15747</TotalTime>
  <Words>770</Words>
  <Application>Microsoft Office PowerPoint</Application>
  <PresentationFormat>画面に合わせる (4:3)</PresentationFormat>
  <Paragraphs>146</Paragraphs>
  <Slides>18</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18</vt:i4>
      </vt:variant>
    </vt:vector>
  </HeadingPairs>
  <TitlesOfParts>
    <vt:vector size="27" baseType="lpstr">
      <vt:lpstr>ＭＳ Ｐゴシック</vt:lpstr>
      <vt:lpstr>Arial</vt:lpstr>
      <vt:lpstr>Calibri</vt:lpstr>
      <vt:lpstr>Cambria Math</vt:lpstr>
      <vt:lpstr>Symbol</vt:lpstr>
      <vt:lpstr>Times New Roman</vt:lpstr>
      <vt:lpstr>Wingdings</vt:lpstr>
      <vt:lpstr>Office テーマ</vt:lpstr>
      <vt:lpstr>1_標準デザイン</vt:lpstr>
      <vt:lpstr>高次キュムラントに対する 検出効率補正の効率化</vt:lpstr>
      <vt:lpstr> 保存電荷イベント毎ゆらぎ  </vt:lpstr>
      <vt:lpstr> 保存電荷のイベント毎ゆらぎ  </vt:lpstr>
      <vt:lpstr> 検出効率  </vt:lpstr>
      <vt:lpstr> Slot Machine Analogy  </vt:lpstr>
      <vt:lpstr> Slot Machine Analogy  </vt:lpstr>
      <vt:lpstr> The Binomial Model  </vt:lpstr>
      <vt:lpstr>PowerPoint プレゼンテーション</vt:lpstr>
      <vt:lpstr> 複数の検出効率の問題  </vt:lpstr>
      <vt:lpstr> 二項分布モデルの複数粒子への拡張  </vt:lpstr>
      <vt:lpstr> 解析の例  </vt:lpstr>
      <vt:lpstr> 検出効率のｐT依存性  </vt:lpstr>
      <vt:lpstr> Bzdak-Koch-Luoの方法  </vt:lpstr>
      <vt:lpstr> 新しい補正式の提案  </vt:lpstr>
      <vt:lpstr> Derivation  </vt:lpstr>
      <vt:lpstr> Proton v.s. Baryon Number Cumulants  </vt:lpstr>
      <vt:lpstr> まとめ  </vt:lpstr>
      <vt:lpstr> Baryons in Hadronic Phase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衝突エネルギー走査により QCD相構造に迫る試み</dc:title>
  <dc:creator>kitazawa</dc:creator>
  <cp:lastModifiedBy>Masakiyo Kitazawa</cp:lastModifiedBy>
  <cp:revision>1084</cp:revision>
  <dcterms:created xsi:type="dcterms:W3CDTF">2011-06-07T09:50:32Z</dcterms:created>
  <dcterms:modified xsi:type="dcterms:W3CDTF">2016-09-22T02:03:06Z</dcterms:modified>
</cp:coreProperties>
</file>