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9" r:id="rId2"/>
    <p:sldMasterId id="2147484337" r:id="rId3"/>
  </p:sldMasterIdLst>
  <p:sldIdLst>
    <p:sldId id="256" r:id="rId4"/>
    <p:sldId id="265" r:id="rId5"/>
    <p:sldId id="284" r:id="rId6"/>
    <p:sldId id="285" r:id="rId7"/>
    <p:sldId id="308" r:id="rId8"/>
    <p:sldId id="304" r:id="rId9"/>
    <p:sldId id="288" r:id="rId10"/>
    <p:sldId id="286" r:id="rId11"/>
    <p:sldId id="289" r:id="rId12"/>
    <p:sldId id="290" r:id="rId13"/>
    <p:sldId id="292" r:id="rId14"/>
    <p:sldId id="283" r:id="rId15"/>
    <p:sldId id="309" r:id="rId16"/>
    <p:sldId id="291" r:id="rId17"/>
    <p:sldId id="293" r:id="rId18"/>
    <p:sldId id="295" r:id="rId19"/>
    <p:sldId id="296" r:id="rId20"/>
    <p:sldId id="298" r:id="rId21"/>
    <p:sldId id="305" r:id="rId22"/>
    <p:sldId id="306" r:id="rId23"/>
    <p:sldId id="299" r:id="rId24"/>
    <p:sldId id="300" r:id="rId25"/>
    <p:sldId id="301" r:id="rId26"/>
    <p:sldId id="267" r:id="rId27"/>
    <p:sldId id="302" r:id="rId28"/>
    <p:sldId id="303" r:id="rId29"/>
    <p:sldId id="259" r:id="rId30"/>
    <p:sldId id="271" r:id="rId31"/>
    <p:sldId id="294" r:id="rId32"/>
    <p:sldId id="307" r:id="rId33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0000"/>
    <a:srgbClr val="0000FF"/>
    <a:srgbClr val="E1E1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中間スタイル 3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中間スタイル 3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中間スタイル 4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58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A7031-58E7-4025-BEE2-631CD343E738}" type="datetimeFigureOut">
              <a:rPr kumimoji="1" lang="ja-JP" altLang="en-US" smtClean="0"/>
              <a:t>2016/9/26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3C7E5-0380-4471-AC49-9118C9AEF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5641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A7031-58E7-4025-BEE2-631CD343E738}" type="datetimeFigureOut">
              <a:rPr kumimoji="1" lang="ja-JP" altLang="en-US" smtClean="0"/>
              <a:t>2016/9/26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3C7E5-0380-4471-AC49-9118C9AEF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2517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A7031-58E7-4025-BEE2-631CD343E738}" type="datetimeFigureOut">
              <a:rPr kumimoji="1" lang="ja-JP" altLang="en-US" smtClean="0"/>
              <a:t>2016/9/26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3C7E5-0380-4471-AC49-9118C9AEF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3490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A7031-58E7-4025-BEE2-631CD343E738}" type="datetimeFigureOut">
              <a:rPr kumimoji="1" lang="ja-JP" altLang="en-US" smtClean="0"/>
              <a:t>2016/9/26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3C7E5-0380-4471-AC49-9118C9AEF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26571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A7031-58E7-4025-BEE2-631CD343E738}" type="datetimeFigureOut">
              <a:rPr kumimoji="1" lang="ja-JP" altLang="en-US" smtClean="0"/>
              <a:t>2016/9/26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3C7E5-0380-4471-AC49-9118C9AEF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6470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A7031-58E7-4025-BEE2-631CD343E738}" type="datetimeFigureOut">
              <a:rPr kumimoji="1" lang="ja-JP" altLang="en-US" smtClean="0"/>
              <a:t>2016/9/26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3C7E5-0380-4471-AC49-9118C9AEF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579518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A7031-58E7-4025-BEE2-631CD343E738}" type="datetimeFigureOut">
              <a:rPr kumimoji="1" lang="ja-JP" altLang="en-US" smtClean="0"/>
              <a:t>2016/9/26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3C7E5-0380-4471-AC49-9118C9AEF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19499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A7031-58E7-4025-BEE2-631CD343E738}" type="datetimeFigureOut">
              <a:rPr kumimoji="1" lang="ja-JP" altLang="en-US" smtClean="0"/>
              <a:t>2016/9/26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3C7E5-0380-4471-AC49-9118C9AEF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4417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A7031-58E7-4025-BEE2-631CD343E738}" type="datetimeFigureOut">
              <a:rPr kumimoji="1" lang="ja-JP" altLang="en-US" smtClean="0"/>
              <a:t>2016/9/26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3C7E5-0380-4471-AC49-9118C9AEF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82555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A7031-58E7-4025-BEE2-631CD343E738}" type="datetimeFigureOut">
              <a:rPr kumimoji="1" lang="ja-JP" altLang="en-US" smtClean="0"/>
              <a:t>2016/9/26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3C7E5-0380-4471-AC49-9118C9AEF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60616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D38A7031-58E7-4025-BEE2-631CD343E738}" type="datetimeFigureOut">
              <a:rPr kumimoji="1" lang="ja-JP" altLang="en-US" smtClean="0"/>
              <a:t>2016/9/26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813C7E5-0380-4471-AC49-9118C9AEF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0223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A7031-58E7-4025-BEE2-631CD343E738}" type="datetimeFigureOut">
              <a:rPr kumimoji="1" lang="ja-JP" altLang="en-US" smtClean="0"/>
              <a:t>2016/9/26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3C7E5-0380-4471-AC49-9118C9AEF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02314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A7031-58E7-4025-BEE2-631CD343E738}" type="datetimeFigureOut">
              <a:rPr kumimoji="1" lang="ja-JP" altLang="en-US" smtClean="0"/>
              <a:t>2016/9/26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3C7E5-0380-4471-AC49-9118C9AEF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21107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A7031-58E7-4025-BEE2-631CD343E738}" type="datetimeFigureOut">
              <a:rPr kumimoji="1" lang="ja-JP" altLang="en-US" smtClean="0"/>
              <a:t>2016/9/26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3C7E5-0380-4471-AC49-9118C9AEF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71047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398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A7031-58E7-4025-BEE2-631CD343E738}" type="datetimeFigureOut">
              <a:rPr kumimoji="1" lang="ja-JP" altLang="en-US" smtClean="0"/>
              <a:t>2016/9/26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3C7E5-0380-4471-AC49-9118C9AEF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2331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A7031-58E7-4025-BEE2-631CD343E738}" type="datetimeFigureOut">
              <a:rPr kumimoji="1" lang="ja-JP" altLang="en-US" smtClean="0"/>
              <a:t>2016/9/26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3C7E5-0380-4471-AC49-9118C9AEF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3191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A7031-58E7-4025-BEE2-631CD343E738}" type="datetimeFigureOut">
              <a:rPr kumimoji="1" lang="ja-JP" altLang="en-US" smtClean="0"/>
              <a:t>2016/9/26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3C7E5-0380-4471-AC49-9118C9AEF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2998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A7031-58E7-4025-BEE2-631CD343E738}" type="datetimeFigureOut">
              <a:rPr kumimoji="1" lang="ja-JP" altLang="en-US" smtClean="0"/>
              <a:t>2016/9/26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3C7E5-0380-4471-AC49-9118C9AEF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74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A7031-58E7-4025-BEE2-631CD343E738}" type="datetimeFigureOut">
              <a:rPr kumimoji="1" lang="ja-JP" altLang="en-US" smtClean="0"/>
              <a:t>2016/9/26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3C7E5-0380-4471-AC49-9118C9AEF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335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A7031-58E7-4025-BEE2-631CD343E738}" type="datetimeFigureOut">
              <a:rPr kumimoji="1" lang="ja-JP" altLang="en-US" smtClean="0"/>
              <a:t>2016/9/26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3C7E5-0380-4471-AC49-9118C9AEF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5906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A7031-58E7-4025-BEE2-631CD343E738}" type="datetimeFigureOut">
              <a:rPr kumimoji="1" lang="ja-JP" altLang="en-US" smtClean="0"/>
              <a:t>2016/9/26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3C7E5-0380-4471-AC49-9118C9AEF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4180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A7031-58E7-4025-BEE2-631CD343E738}" type="datetimeFigureOut">
              <a:rPr kumimoji="1" lang="ja-JP" altLang="en-US" smtClean="0"/>
              <a:t>2016/9/26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3C7E5-0380-4471-AC49-9118C9AEF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4133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38A7031-58E7-4025-BEE2-631CD343E738}" type="datetimeFigureOut">
              <a:rPr kumimoji="1" lang="ja-JP" altLang="en-US" smtClean="0"/>
              <a:t>2016/9/26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3C7E5-0380-4471-AC49-9118C9AEF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7061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0" r:id="rId1"/>
    <p:sldLayoutId id="2147484291" r:id="rId2"/>
    <p:sldLayoutId id="2147484292" r:id="rId3"/>
    <p:sldLayoutId id="2147484293" r:id="rId4"/>
    <p:sldLayoutId id="2147484294" r:id="rId5"/>
    <p:sldLayoutId id="2147484295" r:id="rId6"/>
    <p:sldLayoutId id="2147484296" r:id="rId7"/>
    <p:sldLayoutId id="2147484297" r:id="rId8"/>
    <p:sldLayoutId id="2147484298" r:id="rId9"/>
    <p:sldLayoutId id="2147484299" r:id="rId10"/>
    <p:sldLayoutId id="214748430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4127"/>
            <a:ext cx="7543800" cy="10715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38A7031-58E7-4025-BEE2-631CD343E738}" type="datetimeFigureOut">
              <a:rPr kumimoji="1" lang="ja-JP" altLang="en-US" smtClean="0"/>
              <a:t>2016/9/26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813C7E5-0380-4471-AC49-9118C9AEF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91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8" r:id="rId1"/>
    <p:sldLayoutId id="2147484339" r:id="rId2"/>
    <p:sldLayoutId id="2147484340" r:id="rId3"/>
    <p:sldLayoutId id="2147484341" r:id="rId4"/>
    <p:sldLayoutId id="2147484342" r:id="rId5"/>
    <p:sldLayoutId id="2147484343" r:id="rId6"/>
    <p:sldLayoutId id="2147484344" r:id="rId7"/>
    <p:sldLayoutId id="2147484345" r:id="rId8"/>
    <p:sldLayoutId id="2147484346" r:id="rId9"/>
    <p:sldLayoutId id="2147484347" r:id="rId10"/>
    <p:sldLayoutId id="2147484348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kumimoji="1"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wmf"/><Relationship Id="rId9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4.emf"/><Relationship Id="rId4" Type="http://schemas.openxmlformats.org/officeDocument/2006/relationships/image" Target="../media/image7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7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800" dirty="0" smtClean="0"/>
              <a:t>Energy-momentum tensor and thermodynamics </a:t>
            </a:r>
            <a:r>
              <a:rPr kumimoji="1" lang="en-US" altLang="ja-JP" sz="4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kumimoji="1" lang="en-US" altLang="ja-JP" sz="4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kumimoji="1" lang="en-US" altLang="ja-JP" sz="4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(of SU(3) gauge theory) </a:t>
            </a:r>
            <a:r>
              <a:rPr kumimoji="1" lang="en-US" altLang="ja-JP" sz="4800" dirty="0" smtClean="0"/>
              <a:t/>
            </a:r>
            <a:br>
              <a:rPr kumimoji="1" lang="en-US" altLang="ja-JP" sz="4800" dirty="0" smtClean="0"/>
            </a:br>
            <a:r>
              <a:rPr kumimoji="1" lang="en-US" altLang="ja-JP" sz="4800" dirty="0" smtClean="0"/>
              <a:t>from gradient flow</a:t>
            </a:r>
            <a:endParaRPr kumimoji="1" lang="ja-JP" altLang="en-US" sz="48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kumimoji="1" lang="en-US" altLang="ja-JP" sz="1600" dirty="0" smtClean="0"/>
              <a:t>Masakiyo Kitazawa</a:t>
            </a:r>
          </a:p>
          <a:p>
            <a:r>
              <a:rPr lang="en-US" altLang="ja-JP" sz="1600" dirty="0" smtClean="0"/>
              <a:t>for </a:t>
            </a:r>
            <a:r>
              <a:rPr lang="en-US" altLang="ja-JP" sz="1600" dirty="0" err="1" smtClean="0"/>
              <a:t>FlowQCD</a:t>
            </a:r>
            <a:r>
              <a:rPr lang="en-US" altLang="ja-JP" sz="1600" dirty="0" smtClean="0"/>
              <a:t> Collaboration / WHOT-QCD Collaboration</a:t>
            </a:r>
          </a:p>
          <a:p>
            <a:endParaRPr kumimoji="1" lang="ja-JP" altLang="en-US" sz="16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492408" y="6435637"/>
            <a:ext cx="6204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/>
                </a:solidFill>
              </a:rPr>
              <a:t>Japanese-German Seminar 2016, Niigata, 26-28 Sep, 2016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94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6" descr="lattic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2657">
            <a:off x="6411619" y="1022168"/>
            <a:ext cx="2056435" cy="1985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Numerical Simulation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10737" y="1322549"/>
            <a:ext cx="5146986" cy="3262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800" dirty="0" smtClean="0"/>
              <a:t>SU(3) YM theory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800" dirty="0" smtClean="0"/>
              <a:t>Wilson gauge action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800" dirty="0" smtClean="0"/>
              <a:t>Parameters: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kumimoji="1" lang="en-US" altLang="ja-JP" sz="28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ja-JP" sz="28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endParaRPr kumimoji="1" lang="en-US" altLang="ja-JP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ja-JP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800" dirty="0" smtClean="0"/>
              <a:t>Scale setting from gradient flow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795959" y="2663998"/>
            <a:ext cx="37233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err="1" smtClean="0">
                <a:solidFill>
                  <a:srgbClr val="FF0000"/>
                </a:solidFill>
              </a:rPr>
              <a:t>N</a:t>
            </a:r>
            <a:r>
              <a:rPr lang="en-US" altLang="ja-JP" sz="2400" baseline="-25000" dirty="0" err="1" smtClean="0">
                <a:solidFill>
                  <a:srgbClr val="FF0000"/>
                </a:solidFill>
              </a:rPr>
              <a:t>t</a:t>
            </a:r>
            <a:r>
              <a:rPr lang="en-US" altLang="ja-JP" sz="2400" dirty="0" smtClean="0">
                <a:solidFill>
                  <a:srgbClr val="FF0000"/>
                </a:solidFill>
              </a:rPr>
              <a:t> </a:t>
            </a:r>
            <a:r>
              <a:rPr lang="en-US" altLang="ja-JP" sz="2400" dirty="0">
                <a:solidFill>
                  <a:srgbClr val="FF0000"/>
                </a:solidFill>
              </a:rPr>
              <a:t>= </a:t>
            </a:r>
            <a:r>
              <a:rPr lang="en-US" altLang="ja-JP" sz="2400" dirty="0" smtClean="0">
                <a:solidFill>
                  <a:srgbClr val="FF0000"/>
                </a:solidFill>
              </a:rPr>
              <a:t>12, 16, 20-24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solidFill>
                  <a:srgbClr val="FF0000"/>
                </a:solidFill>
              </a:rPr>
              <a:t>aspect ratio 5.3&lt;N</a:t>
            </a:r>
            <a:r>
              <a:rPr lang="en-US" altLang="ja-JP" sz="2400" baseline="-25000" dirty="0" smtClean="0">
                <a:solidFill>
                  <a:srgbClr val="FF0000"/>
                </a:solidFill>
              </a:rPr>
              <a:t>s</a:t>
            </a:r>
            <a:r>
              <a:rPr lang="en-US" altLang="ja-JP" sz="2400" dirty="0" smtClean="0">
                <a:solidFill>
                  <a:srgbClr val="FF0000"/>
                </a:solidFill>
              </a:rPr>
              <a:t>/</a:t>
            </a:r>
            <a:r>
              <a:rPr lang="en-US" altLang="ja-JP" sz="2400" dirty="0" err="1" smtClean="0">
                <a:solidFill>
                  <a:srgbClr val="FF0000"/>
                </a:solidFill>
              </a:rPr>
              <a:t>N</a:t>
            </a:r>
            <a:r>
              <a:rPr lang="en-US" altLang="ja-JP" sz="2400" baseline="-25000" dirty="0" err="1" smtClean="0">
                <a:solidFill>
                  <a:srgbClr val="FF0000"/>
                </a:solidFill>
              </a:rPr>
              <a:t>t</a:t>
            </a:r>
            <a:r>
              <a:rPr lang="en-US" altLang="ja-JP" sz="2400" dirty="0" smtClean="0">
                <a:solidFill>
                  <a:srgbClr val="FF0000"/>
                </a:solidFill>
              </a:rPr>
              <a:t>&lt;8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400" dirty="0" smtClean="0">
                <a:solidFill>
                  <a:srgbClr val="FF0000"/>
                </a:solidFill>
              </a:rPr>
              <a:t>1500~2000 configurations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to a T_c ~{\rm and}~ a\Lambda_{\rm MS}&#10;\end{align*}&lt;/body&gt;&#10;  &lt;fcolor&gt;FF000000&lt;/fcolor&gt;&#10;  &lt;bcolor&gt;FFFFFFFF&lt;/bcolor&gt;&#10;  &lt;transparent&gt;True&lt;/transparent&gt;&#10;  &lt;resolution&gt;1800&lt;/resolution&gt;&#10;  &lt;imageh&gt;215&lt;/imageh&gt;&#10;  &lt;imagew&gt;1830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648" y="4627444"/>
            <a:ext cx="2520212" cy="296091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6169135" y="4252637"/>
            <a:ext cx="14173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FlowQCD</a:t>
            </a:r>
            <a:endParaRPr kumimoji="1" lang="en-US" altLang="ja-JP" sz="2000" dirty="0" smtClean="0"/>
          </a:p>
          <a:p>
            <a:r>
              <a:rPr lang="en-US" altLang="ja-JP" sz="2000" dirty="0" smtClean="0"/>
              <a:t>1503.06516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71813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角丸四角形 13"/>
          <p:cNvSpPr/>
          <p:nvPr/>
        </p:nvSpPr>
        <p:spPr>
          <a:xfrm>
            <a:off x="1319663" y="5579913"/>
            <a:ext cx="6216136" cy="79913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 Dependence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614" y="1419497"/>
            <a:ext cx="7934495" cy="292614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2388" y="129469"/>
            <a:ext cx="2469981" cy="1451073"/>
          </a:xfrm>
          <a:prstGeom prst="rect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sqrt{8t} &amp;lt; a&#10;\end{align*}&lt;/body&gt;&#10;  &lt;fcolor&gt;FF000000&lt;/fcolor&gt;&#10;  &lt;bcolor&gt;FFFFFFFF&lt;/bcolor&gt;&#10;  &lt;transparent&gt;True&lt;/transparent&gt;&#10;  &lt;resolution&gt;1800&lt;/resolution&gt;&#10;  &lt;imageh&gt;249&lt;/imageh&gt;&#10;  &lt;imagew&gt;861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663" y="4547580"/>
            <a:ext cx="1013519" cy="293108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2425653" y="4458851"/>
            <a:ext cx="3648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: strong discretization effect</a:t>
            </a:r>
            <a:endParaRPr kumimoji="1" lang="ja-JP" altLang="en-US" sz="2400" dirty="0"/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sqrt{8t} &amp;gt;1/(2T)&#10;\end{align*}&lt;/body&gt;&#10;  &lt;fcolor&gt;FF000000&lt;/fcolor&gt;&#10;  &lt;bcolor&gt;FFFFFFFF&lt;/bcolor&gt;&#10;  &lt;transparent&gt;True&lt;/transparent&gt;&#10;  &lt;resolution&gt;1800&lt;/resolution&gt;&#10;  &lt;imageh&gt;291&lt;/imageh&gt;&#10;  &lt;imagew&gt;1460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663" y="4988118"/>
            <a:ext cx="1718627" cy="342548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3068277" y="4920516"/>
            <a:ext cx="1974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: </a:t>
            </a:r>
            <a:r>
              <a:rPr kumimoji="1" lang="en-US" altLang="ja-JP" sz="2400" dirty="0" err="1" smtClean="0"/>
              <a:t>oversmeared</a:t>
            </a:r>
            <a:endParaRPr kumimoji="1" lang="ja-JP" altLang="en-US" sz="2400" dirty="0"/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a &amp;lt; \sqrt{8t} &amp;lt; 1/(2T)&#10;\end{align*}&lt;/body&gt;&#10;  &lt;fcolor&gt;FF000000&lt;/fcolor&gt;&#10;  &lt;bcolor&gt;FFFFFFFF&lt;/bcolor&gt;&#10;  &lt;transparent&gt;True&lt;/transparent&gt;&#10;  &lt;resolution&gt;1800&lt;/resolution&gt;&#10;  &lt;imageh&gt;291&lt;/imageh&gt;&#10;  &lt;imagew&gt;1931&lt;/imagew&gt;&#10;  &lt;scale&gt;50&lt;/scale&gt;&#10;  &lt;cursor&gt;38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898" y="5783543"/>
            <a:ext cx="2560016" cy="385792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4095914" y="5714829"/>
            <a:ext cx="3352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: Linear t dependence</a:t>
            </a:r>
            <a:endParaRPr kumimoji="1" lang="ja-JP" altLang="en-US" sz="2800" dirty="0"/>
          </a:p>
        </p:txBody>
      </p:sp>
      <p:sp>
        <p:nvSpPr>
          <p:cNvPr id="15" name="左中かっこ 14"/>
          <p:cNvSpPr/>
          <p:nvPr/>
        </p:nvSpPr>
        <p:spPr>
          <a:xfrm>
            <a:off x="1005124" y="4537522"/>
            <a:ext cx="205369" cy="844659"/>
          </a:xfrm>
          <a:prstGeom prst="leftBrace">
            <a:avLst>
              <a:gd name="adj1" fmla="val 41244"/>
              <a:gd name="adj2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319663" y="3441603"/>
            <a:ext cx="13976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err="1"/>
              <a:t>c</a:t>
            </a:r>
            <a:r>
              <a:rPr kumimoji="1" lang="en-US" altLang="ja-JP" sz="2000" dirty="0" err="1" smtClean="0"/>
              <a:t>lover+plaq</a:t>
            </a:r>
            <a:endParaRPr kumimoji="1" lang="ja-JP" altLang="en-US" sz="20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328830" y="3441603"/>
            <a:ext cx="8174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c</a:t>
            </a:r>
            <a:r>
              <a:rPr kumimoji="1" lang="en-US" altLang="ja-JP" sz="2000" dirty="0" smtClean="0"/>
              <a:t>lover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18420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直角三角形 12"/>
          <p:cNvSpPr/>
          <p:nvPr/>
        </p:nvSpPr>
        <p:spPr>
          <a:xfrm flipH="1">
            <a:off x="843725" y="2642717"/>
            <a:ext cx="3034937" cy="2037135"/>
          </a:xfrm>
          <a:prstGeom prst="rtTriangle">
            <a:avLst/>
          </a:prstGeom>
          <a:gradFill flip="none" rotWithShape="1">
            <a:gsLst>
              <a:gs pos="0">
                <a:srgbClr val="FF0000">
                  <a:alpha val="0"/>
                </a:srgbClr>
              </a:gs>
              <a:gs pos="27000">
                <a:srgbClr val="FF0000">
                  <a:alpha val="0"/>
                </a:srgbClr>
              </a:gs>
              <a:gs pos="100000">
                <a:srgbClr val="FF0000">
                  <a:alpha val="68000"/>
                </a:srgb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Double Extrapolation</a:t>
            </a:r>
            <a:endParaRPr kumimoji="1" lang="ja-JP" altLang="en-US" dirty="0"/>
          </a:p>
        </p:txBody>
      </p:sp>
      <p:cxnSp>
        <p:nvCxnSpPr>
          <p:cNvPr id="5" name="直線矢印コネクタ 4"/>
          <p:cNvCxnSpPr/>
          <p:nvPr/>
        </p:nvCxnSpPr>
        <p:spPr>
          <a:xfrm>
            <a:off x="360401" y="4679852"/>
            <a:ext cx="351826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/>
          <p:nvPr/>
        </p:nvCxnSpPr>
        <p:spPr>
          <a:xfrm rot="16200000">
            <a:off x="-915404" y="3421464"/>
            <a:ext cx="351826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000000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01" y="1577590"/>
            <a:ext cx="221064" cy="456673"/>
          </a:xfrm>
          <a:prstGeom prst="rect">
            <a:avLst/>
          </a:prstGeom>
        </p:spPr>
      </p:pic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a^2&#10;\end{align*}&lt;/body&gt;&#10;  &lt;fcolor&gt;FF000000&lt;/fcolor&gt;&#10;  &lt;bcolor&gt;FFFFFFFF&lt;/bcolor&gt;&#10;  &lt;transparent&gt;True&lt;/transparent&gt;&#10;  &lt;resolution&gt;1800&lt;/resolution&gt;&#10;  &lt;imageh&gt;219&lt;/imageh&gt;&#10;  &lt;imagew&gt;209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173" y="4858712"/>
            <a:ext cx="441119" cy="462224"/>
          </a:xfrm>
          <a:prstGeom prst="rect">
            <a:avLst/>
          </a:prstGeom>
        </p:spPr>
      </p:pic>
      <p:cxnSp>
        <p:nvCxnSpPr>
          <p:cNvPr id="15" name="直線コネクタ 14"/>
          <p:cNvCxnSpPr/>
          <p:nvPr/>
        </p:nvCxnSpPr>
        <p:spPr>
          <a:xfrm>
            <a:off x="1386672" y="1907852"/>
            <a:ext cx="0" cy="277200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1930957" y="1907852"/>
            <a:ext cx="0" cy="277200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2625968" y="1907852"/>
            <a:ext cx="0" cy="277200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右矢印 18"/>
          <p:cNvSpPr/>
          <p:nvPr/>
        </p:nvSpPr>
        <p:spPr>
          <a:xfrm flipH="1">
            <a:off x="843723" y="2144654"/>
            <a:ext cx="1782243" cy="327241"/>
          </a:xfrm>
          <a:prstGeom prst="rightArrow">
            <a:avLst>
              <a:gd name="adj1" fmla="val 50000"/>
              <a:gd name="adj2" fmla="val 111412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右矢印 19"/>
          <p:cNvSpPr/>
          <p:nvPr/>
        </p:nvSpPr>
        <p:spPr>
          <a:xfrm flipH="1">
            <a:off x="843723" y="2588791"/>
            <a:ext cx="1782243" cy="327241"/>
          </a:xfrm>
          <a:prstGeom prst="rightArrow">
            <a:avLst>
              <a:gd name="adj1" fmla="val 50000"/>
              <a:gd name="adj2" fmla="val 111412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右矢印 20"/>
          <p:cNvSpPr/>
          <p:nvPr/>
        </p:nvSpPr>
        <p:spPr>
          <a:xfrm flipH="1">
            <a:off x="843723" y="3078788"/>
            <a:ext cx="1782243" cy="327241"/>
          </a:xfrm>
          <a:prstGeom prst="rightArrow">
            <a:avLst>
              <a:gd name="adj1" fmla="val 50000"/>
              <a:gd name="adj2" fmla="val 111412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右矢印 15"/>
          <p:cNvSpPr/>
          <p:nvPr/>
        </p:nvSpPr>
        <p:spPr>
          <a:xfrm flipH="1">
            <a:off x="4473965" y="1498711"/>
            <a:ext cx="1782243" cy="327241"/>
          </a:xfrm>
          <a:prstGeom prst="rightArrow">
            <a:avLst>
              <a:gd name="adj1" fmla="val 50000"/>
              <a:gd name="adj2" fmla="val 111412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langle T_{\mu\nu}(t) \rangle_{\rm cont} = \langle T_{\mu\nu}(t) \rangle_{\rm lat} + C(t) a^2&#10;\end{align*}&lt;/body&gt;&#10;  &lt;fcolor&gt;FF000000&lt;/fcolor&gt;&#10;  &lt;bcolor&gt;FFFFFFFF&lt;/bcolor&gt;&#10;  &lt;transparent&gt;True&lt;/transparent&gt;&#10;  &lt;resolution&gt;1800&lt;/resolution&gt;&#10;  &lt;imageh&gt;291&lt;/imageh&gt;&#10;  &lt;imagew&gt;3674&lt;/imagew&gt;&#10;  &lt;scale&gt;50&lt;/scale&gt;&#10;  &lt;cursor&gt;10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330" y="2417483"/>
            <a:ext cx="4237271" cy="335614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4361988" y="1837103"/>
            <a:ext cx="3312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Continuum extrapolation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987526" y="5563162"/>
            <a:ext cx="49897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err="1" smtClean="0"/>
              <a:t>FlowQCD</a:t>
            </a:r>
            <a:r>
              <a:rPr lang="en-US" altLang="ja-JP" sz="2000" dirty="0" smtClean="0"/>
              <a:t>, 2014: continuum extrapolation only</a:t>
            </a:r>
          </a:p>
          <a:p>
            <a:r>
              <a:rPr kumimoji="1" lang="en-US" altLang="ja-JP" sz="2000" dirty="0" smtClean="0"/>
              <a:t>WHOT-QCD, 2016: small t limit only</a:t>
            </a:r>
            <a:endParaRPr kumimoji="1" lang="ja-JP" altLang="en-US" sz="2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222124" y="5717050"/>
            <a:ext cx="765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Note:</a:t>
            </a:r>
            <a:endParaRPr kumimoji="1" lang="ja-JP" altLang="en-US" sz="20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305401" y="3691167"/>
            <a:ext cx="15807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/>
                </a:solidFill>
              </a:rPr>
              <a:t>strong </a:t>
            </a:r>
          </a:p>
          <a:p>
            <a:r>
              <a:rPr kumimoji="1" lang="en-US" altLang="ja-JP" sz="2000" dirty="0" smtClean="0">
                <a:solidFill>
                  <a:schemeClr val="bg1"/>
                </a:solidFill>
              </a:rPr>
              <a:t>discretization</a:t>
            </a:r>
            <a:endParaRPr lang="en-US" altLang="ja-JP" sz="2000" dirty="0" smtClean="0">
              <a:solidFill>
                <a:schemeClr val="bg1"/>
              </a:solidFill>
            </a:endParaRPr>
          </a:p>
          <a:p>
            <a:r>
              <a:rPr kumimoji="1" lang="en-US" altLang="ja-JP" sz="2000" dirty="0" smtClean="0">
                <a:solidFill>
                  <a:schemeClr val="bg1"/>
                </a:solidFill>
              </a:rPr>
              <a:t>effect</a:t>
            </a:r>
          </a:p>
        </p:txBody>
      </p:sp>
    </p:spTree>
    <p:extLst>
      <p:ext uri="{BB962C8B-B14F-4D97-AF65-F5344CB8AC3E}">
        <p14:creationId xmlns:p14="http://schemas.microsoft.com/office/powerpoint/2010/main" val="3873378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16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直角三角形 12"/>
          <p:cNvSpPr/>
          <p:nvPr/>
        </p:nvSpPr>
        <p:spPr>
          <a:xfrm flipH="1">
            <a:off x="843725" y="2642717"/>
            <a:ext cx="3034937" cy="2037135"/>
          </a:xfrm>
          <a:prstGeom prst="rtTriangle">
            <a:avLst/>
          </a:prstGeom>
          <a:gradFill flip="none" rotWithShape="1">
            <a:gsLst>
              <a:gs pos="0">
                <a:srgbClr val="FF0000">
                  <a:alpha val="0"/>
                </a:srgbClr>
              </a:gs>
              <a:gs pos="27000">
                <a:srgbClr val="FF0000">
                  <a:alpha val="0"/>
                </a:srgbClr>
              </a:gs>
              <a:gs pos="100000">
                <a:srgbClr val="FF0000">
                  <a:alpha val="68000"/>
                </a:srgb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Double Extrapolation</a:t>
            </a:r>
            <a:endParaRPr kumimoji="1" lang="ja-JP" altLang="en-US" dirty="0"/>
          </a:p>
        </p:txBody>
      </p:sp>
      <p:cxnSp>
        <p:nvCxnSpPr>
          <p:cNvPr id="5" name="直線矢印コネクタ 4"/>
          <p:cNvCxnSpPr/>
          <p:nvPr/>
        </p:nvCxnSpPr>
        <p:spPr>
          <a:xfrm>
            <a:off x="360401" y="4679852"/>
            <a:ext cx="351826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/>
          <p:nvPr/>
        </p:nvCxnSpPr>
        <p:spPr>
          <a:xfrm rot="16200000">
            <a:off x="-915404" y="3421464"/>
            <a:ext cx="351826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000000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01" y="1577590"/>
            <a:ext cx="221064" cy="456673"/>
          </a:xfrm>
          <a:prstGeom prst="rect">
            <a:avLst/>
          </a:prstGeom>
        </p:spPr>
      </p:pic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a^2&#10;\end{align*}&lt;/body&gt;&#10;  &lt;fcolor&gt;FF000000&lt;/fcolor&gt;&#10;  &lt;bcolor&gt;FFFFFFFF&lt;/bcolor&gt;&#10;  &lt;transparent&gt;True&lt;/transparent&gt;&#10;  &lt;resolution&gt;1800&lt;/resolution&gt;&#10;  &lt;imageh&gt;219&lt;/imageh&gt;&#10;  &lt;imagew&gt;209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173" y="4858712"/>
            <a:ext cx="441119" cy="462224"/>
          </a:xfrm>
          <a:prstGeom prst="rect">
            <a:avLst/>
          </a:prstGeom>
        </p:spPr>
      </p:pic>
      <p:cxnSp>
        <p:nvCxnSpPr>
          <p:cNvPr id="15" name="直線コネクタ 14"/>
          <p:cNvCxnSpPr/>
          <p:nvPr/>
        </p:nvCxnSpPr>
        <p:spPr>
          <a:xfrm>
            <a:off x="1386672" y="1907852"/>
            <a:ext cx="0" cy="277200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1930957" y="1907852"/>
            <a:ext cx="0" cy="277200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2625968" y="1907852"/>
            <a:ext cx="0" cy="277200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右矢印 18"/>
          <p:cNvSpPr/>
          <p:nvPr/>
        </p:nvSpPr>
        <p:spPr>
          <a:xfrm flipH="1">
            <a:off x="843723" y="2144654"/>
            <a:ext cx="1782243" cy="327241"/>
          </a:xfrm>
          <a:prstGeom prst="rightArrow">
            <a:avLst>
              <a:gd name="adj1" fmla="val 50000"/>
              <a:gd name="adj2" fmla="val 111412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右矢印 19"/>
          <p:cNvSpPr/>
          <p:nvPr/>
        </p:nvSpPr>
        <p:spPr>
          <a:xfrm flipH="1">
            <a:off x="843723" y="2588791"/>
            <a:ext cx="1782243" cy="327241"/>
          </a:xfrm>
          <a:prstGeom prst="rightArrow">
            <a:avLst>
              <a:gd name="adj1" fmla="val 50000"/>
              <a:gd name="adj2" fmla="val 111412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右矢印 20"/>
          <p:cNvSpPr/>
          <p:nvPr/>
        </p:nvSpPr>
        <p:spPr>
          <a:xfrm flipH="1">
            <a:off x="843723" y="3078788"/>
            <a:ext cx="1782243" cy="327241"/>
          </a:xfrm>
          <a:prstGeom prst="rightArrow">
            <a:avLst>
              <a:gd name="adj1" fmla="val 50000"/>
              <a:gd name="adj2" fmla="val 111412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右矢印 21"/>
          <p:cNvSpPr/>
          <p:nvPr/>
        </p:nvSpPr>
        <p:spPr>
          <a:xfrm rot="16200000" flipH="1">
            <a:off x="-422036" y="3276425"/>
            <a:ext cx="2479612" cy="327241"/>
          </a:xfrm>
          <a:prstGeom prst="rightArrow">
            <a:avLst>
              <a:gd name="adj1" fmla="val 50000"/>
              <a:gd name="adj2" fmla="val 111412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右矢印 15"/>
          <p:cNvSpPr/>
          <p:nvPr/>
        </p:nvSpPr>
        <p:spPr>
          <a:xfrm flipH="1">
            <a:off x="4473965" y="1498711"/>
            <a:ext cx="1782243" cy="327241"/>
          </a:xfrm>
          <a:prstGeom prst="rightArrow">
            <a:avLst>
              <a:gd name="adj1" fmla="val 50000"/>
              <a:gd name="adj2" fmla="val 111412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langle T_{\mu\nu}(t) \rangle_{\rm cont} = \langle T_{\mu\nu}(t) \rangle_{\rm lat} + C(t) a^2&#10;\end{align*}&lt;/body&gt;&#10;  &lt;fcolor&gt;FF000000&lt;/fcolor&gt;&#10;  &lt;bcolor&gt;FFFFFFFF&lt;/bcolor&gt;&#10;  &lt;transparent&gt;True&lt;/transparent&gt;&#10;  &lt;resolution&gt;1800&lt;/resolution&gt;&#10;  &lt;imageh&gt;291&lt;/imageh&gt;&#10;  &lt;imagew&gt;3674&lt;/imagew&gt;&#10;  &lt;scale&gt;50&lt;/scale&gt;&#10;  &lt;cursor&gt;10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330" y="2417483"/>
            <a:ext cx="4237271" cy="335614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4361988" y="1837103"/>
            <a:ext cx="3312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Continuum extrapolation</a:t>
            </a:r>
            <a:endParaRPr kumimoji="1" lang="ja-JP" altLang="en-US" sz="2400" dirty="0"/>
          </a:p>
        </p:txBody>
      </p:sp>
      <p:sp>
        <p:nvSpPr>
          <p:cNvPr id="23" name="右矢印 22"/>
          <p:cNvSpPr/>
          <p:nvPr/>
        </p:nvSpPr>
        <p:spPr>
          <a:xfrm flipH="1">
            <a:off x="4473964" y="3378219"/>
            <a:ext cx="1782243" cy="327241"/>
          </a:xfrm>
          <a:prstGeom prst="rightArrow">
            <a:avLst>
              <a:gd name="adj1" fmla="val 50000"/>
              <a:gd name="adj2" fmla="val 111412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361988" y="3817444"/>
            <a:ext cx="2770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Small t extrapolation</a:t>
            </a:r>
            <a:endParaRPr kumimoji="1" lang="ja-JP" altLang="en-US" sz="2400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langle T_{\mu\nu} \rangle = \langle T_{\mu\nu}(t) \rangle + C'(t) t&#10;\end{align*}&lt;/body&gt;&#10;  &lt;fcolor&gt;FF000000&lt;/fcolor&gt;&#10;  &lt;bcolor&gt;FFFFFFFF&lt;/bcolor&gt;&#10;  &lt;transparent&gt;True&lt;/transparent&gt;&#10;  &lt;resolution&gt;1800&lt;/resolution&gt;&#10;  &lt;imageh&gt;275&lt;/imageh&gt;&#10;  &lt;imagew&gt;2694&lt;/imagew&gt;&#10;  &lt;scale&gt;50&lt;/scale&gt;&#10;  &lt;cursor&gt;8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330" y="4391093"/>
            <a:ext cx="3107024" cy="317161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3987526" y="5563162"/>
            <a:ext cx="49897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err="1" smtClean="0"/>
              <a:t>FlowQCD</a:t>
            </a:r>
            <a:r>
              <a:rPr lang="en-US" altLang="ja-JP" sz="2000" dirty="0" smtClean="0"/>
              <a:t>, 2014: continuum extrapolation only</a:t>
            </a:r>
          </a:p>
          <a:p>
            <a:r>
              <a:rPr kumimoji="1" lang="en-US" altLang="ja-JP" sz="2000" dirty="0" smtClean="0"/>
              <a:t>WHOT-QCD, 2016: small t limit only</a:t>
            </a:r>
            <a:endParaRPr kumimoji="1" lang="ja-JP" altLang="en-US" sz="2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222124" y="5717050"/>
            <a:ext cx="765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Note:</a:t>
            </a:r>
            <a:endParaRPr kumimoji="1" lang="ja-JP" altLang="en-US" sz="20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305401" y="3691167"/>
            <a:ext cx="15807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/>
                </a:solidFill>
              </a:rPr>
              <a:t>strong </a:t>
            </a:r>
          </a:p>
          <a:p>
            <a:r>
              <a:rPr kumimoji="1" lang="en-US" altLang="ja-JP" sz="2000" dirty="0" smtClean="0">
                <a:solidFill>
                  <a:schemeClr val="bg1"/>
                </a:solidFill>
              </a:rPr>
              <a:t>discretization</a:t>
            </a:r>
            <a:endParaRPr lang="en-US" altLang="ja-JP" sz="2000" dirty="0" smtClean="0">
              <a:solidFill>
                <a:schemeClr val="bg1"/>
              </a:solidFill>
            </a:endParaRPr>
          </a:p>
          <a:p>
            <a:r>
              <a:rPr kumimoji="1" lang="en-US" altLang="ja-JP" sz="2000" dirty="0" smtClean="0">
                <a:solidFill>
                  <a:schemeClr val="bg1"/>
                </a:solidFill>
              </a:rPr>
              <a:t>effect</a:t>
            </a:r>
          </a:p>
        </p:txBody>
      </p:sp>
    </p:spTree>
    <p:extLst>
      <p:ext uri="{BB962C8B-B14F-4D97-AF65-F5344CB8AC3E}">
        <p14:creationId xmlns:p14="http://schemas.microsoft.com/office/powerpoint/2010/main" val="270020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Double Extrapolation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009" y="1559207"/>
            <a:ext cx="7805701" cy="288840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2339" y="1023773"/>
            <a:ext cx="2469981" cy="1451073"/>
          </a:xfrm>
          <a:prstGeom prst="rect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</p:pic>
      <p:sp>
        <p:nvSpPr>
          <p:cNvPr id="7" name="テキスト ボックス 6"/>
          <p:cNvSpPr txBox="1"/>
          <p:nvPr/>
        </p:nvSpPr>
        <p:spPr>
          <a:xfrm>
            <a:off x="1596348" y="5452915"/>
            <a:ext cx="3053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range of t for fitting:</a:t>
            </a:r>
            <a:endParaRPr kumimoji="1" lang="ja-JP" altLang="en-US" sz="2400" dirty="0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&amp;amp;0.005&amp;lt;tT^2&amp;lt;0.015&#10;\\&#10;&amp;amp;0.01&amp;lt;tT^2&amp;lt;0.015&#10;\\&#10;&amp;amp;0.01&amp;lt;tT^2&amp;lt;0.02&#10;\end{align*}&lt;/body&gt;&#10;  &lt;fcolor&gt;FF000000&lt;/fcolor&gt;&#10;  &lt;bcolor&gt;FFFFFFFF&lt;/bcolor&gt;&#10;  &lt;transparent&gt;True&lt;/transparent&gt;&#10;  &lt;resolution&gt;1800&lt;/resolution&gt;&#10;  &lt;imageh&gt;1125&lt;/imageh&gt;&#10;  &lt;imagew&gt;2159&lt;/imagew&gt;&#10;  &lt;scale&gt;50&lt;/scale&gt;&#10;  &lt;cursor&gt;58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763" y="5108607"/>
            <a:ext cx="2247431" cy="1171079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2160088" y="4447607"/>
            <a:ext cx="47010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Black band: continuum extrapolated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9398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638" y="1228099"/>
            <a:ext cx="8267015" cy="3132053"/>
          </a:xfrm>
          <a:prstGeom prst="rect">
            <a:avLst/>
          </a:prstGeom>
        </p:spPr>
      </p:pic>
      <p:sp>
        <p:nvSpPr>
          <p:cNvPr id="7" name="角丸四角形 6"/>
          <p:cNvSpPr/>
          <p:nvPr/>
        </p:nvSpPr>
        <p:spPr>
          <a:xfrm>
            <a:off x="156754" y="4297693"/>
            <a:ext cx="4014652" cy="212052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 Dependence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57052" y="4415248"/>
            <a:ext cx="367607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Error includes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000" dirty="0" smtClean="0"/>
              <a:t>statistical error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000" dirty="0" smtClean="0"/>
              <a:t>choice of t range for t</a:t>
            </a:r>
            <a:r>
              <a:rPr lang="en-US" altLang="ja-JP" sz="2000" dirty="0" smtClean="0">
                <a:sym typeface="Wingdings" panose="05000000000000000000" pitchFamily="2" charset="2"/>
              </a:rPr>
              <a:t>0 limit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000" dirty="0" smtClean="0">
                <a:sym typeface="Wingdings" panose="05000000000000000000" pitchFamily="2" charset="2"/>
              </a:rPr>
              <a:t>uncertainty in </a:t>
            </a:r>
            <a:r>
              <a:rPr kumimoji="1" lang="en-US" altLang="ja-JP" sz="2000" dirty="0" err="1" smtClean="0">
                <a:sym typeface="Wingdings" panose="05000000000000000000" pitchFamily="2" charset="2"/>
              </a:rPr>
              <a:t>a</a:t>
            </a:r>
            <a:r>
              <a:rPr kumimoji="1" lang="en-US" altLang="ja-JP" sz="2000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L</a:t>
            </a:r>
            <a:r>
              <a:rPr kumimoji="1" lang="en-US" altLang="ja-JP" sz="2000" baseline="-25000" dirty="0" err="1" smtClean="0">
                <a:sym typeface="Wingdings" panose="05000000000000000000" pitchFamily="2" charset="2"/>
              </a:rPr>
              <a:t>MS</a:t>
            </a:r>
            <a:endParaRPr kumimoji="1" lang="ja-JP" altLang="en-US" sz="2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57052" y="5800243"/>
            <a:ext cx="3693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total error &lt;1.5% for T&gt;1.1T</a:t>
            </a:r>
            <a:r>
              <a:rPr kumimoji="1" lang="en-US" altLang="ja-JP" sz="2400" baseline="-25000" dirty="0" smtClean="0">
                <a:solidFill>
                  <a:srgbClr val="FF0000"/>
                </a:solidFill>
              </a:rPr>
              <a:t>c</a:t>
            </a:r>
            <a:endParaRPr kumimoji="1" lang="ja-JP" alt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693921" y="4492619"/>
            <a:ext cx="42846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Excellent agreement with integral method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High accuracy only with ~2000 </a:t>
            </a:r>
            <a:r>
              <a:rPr lang="en-US" altLang="ja-JP" sz="2800" dirty="0" err="1" smtClean="0"/>
              <a:t>confs</a:t>
            </a:r>
            <a:r>
              <a:rPr lang="en-US" altLang="ja-JP" sz="2800" dirty="0" smtClean="0"/>
              <a:t>.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36673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2960" y="1887758"/>
            <a:ext cx="7543800" cy="1071505"/>
          </a:xfrm>
        </p:spPr>
        <p:txBody>
          <a:bodyPr>
            <a:noAutofit/>
          </a:bodyPr>
          <a:lstStyle/>
          <a:p>
            <a:r>
              <a:rPr kumimoji="1" lang="en-US" altLang="ja-JP" sz="6000" dirty="0" smtClean="0"/>
              <a:t>Latent Heat 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>at 1</a:t>
            </a:r>
            <a:r>
              <a:rPr kumimoji="1" lang="en-US" altLang="ja-JP" baseline="30000" dirty="0" smtClean="0"/>
              <a:t>st</a:t>
            </a:r>
            <a:r>
              <a:rPr kumimoji="1" lang="en-US" altLang="ja-JP" dirty="0" smtClean="0"/>
              <a:t> order transition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075485" y="3622766"/>
            <a:ext cx="50387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WHOT-QCD Collaboration</a:t>
            </a:r>
          </a:p>
          <a:p>
            <a:pPr algn="ctr"/>
            <a:r>
              <a:rPr lang="en-US" altLang="ja-JP" sz="2400" dirty="0" err="1" smtClean="0"/>
              <a:t>Shirogane</a:t>
            </a:r>
            <a:r>
              <a:rPr lang="en-US" altLang="ja-JP" sz="2400" dirty="0" smtClean="0"/>
              <a:t>+, PRD (2016); in preparation</a:t>
            </a:r>
          </a:p>
          <a:p>
            <a:pPr algn="ctr"/>
            <a:r>
              <a:rPr kumimoji="1" lang="en-US" altLang="ja-JP" sz="2400" dirty="0" smtClean="0"/>
              <a:t>(see, poster by </a:t>
            </a:r>
            <a:r>
              <a:rPr kumimoji="1" lang="en-US" altLang="ja-JP" sz="2400" dirty="0" err="1" smtClean="0"/>
              <a:t>Shirogane</a:t>
            </a:r>
            <a:r>
              <a:rPr kumimoji="1" lang="en-US" altLang="ja-JP" sz="2400" dirty="0" smtClean="0"/>
              <a:t>)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4372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角丸四角形 5"/>
          <p:cNvSpPr/>
          <p:nvPr/>
        </p:nvSpPr>
        <p:spPr>
          <a:xfrm>
            <a:off x="4597037" y="1434072"/>
            <a:ext cx="4189912" cy="1326546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1</a:t>
            </a:r>
            <a:r>
              <a:rPr kumimoji="1" lang="en-US" altLang="ja-JP" baseline="30000" dirty="0" smtClean="0"/>
              <a:t>st</a:t>
            </a:r>
            <a:r>
              <a:rPr kumimoji="1" lang="en-US" altLang="ja-JP" dirty="0" smtClean="0"/>
              <a:t> Order Transition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48974"/>
          <a:stretch/>
        </p:blipFill>
        <p:spPr>
          <a:xfrm>
            <a:off x="209004" y="1167139"/>
            <a:ext cx="4218322" cy="3132053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4708014" y="1625417"/>
            <a:ext cx="39394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 smtClean="0"/>
              <a:t>SU(3) gauge theory has a 1</a:t>
            </a:r>
            <a:r>
              <a:rPr kumimoji="1" lang="en-US" altLang="ja-JP" sz="2800" baseline="30000" dirty="0" smtClean="0"/>
              <a:t>st</a:t>
            </a:r>
            <a:r>
              <a:rPr kumimoji="1" lang="en-US" altLang="ja-JP" sz="2800" dirty="0" smtClean="0"/>
              <a:t> order phase transition</a:t>
            </a:r>
            <a:endParaRPr kumimoji="1" lang="ja-JP" altLang="en-US" sz="28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030872" y="3089156"/>
            <a:ext cx="26458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800" dirty="0" smtClean="0"/>
              <a:t>Latent heat </a:t>
            </a:r>
            <a:r>
              <a:rPr kumimoji="1" lang="en-US" altLang="ja-JP" sz="2800" dirty="0" smtClean="0">
                <a:latin typeface="Symbol" panose="05050102010706020507" pitchFamily="18" charset="2"/>
              </a:rPr>
              <a:t>De</a:t>
            </a:r>
            <a:endParaRPr kumimoji="1" lang="ja-JP" altLang="en-US" sz="2800" dirty="0">
              <a:latin typeface="Symbol" panose="05050102010706020507" pitchFamily="18" charset="2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910437" y="3510843"/>
            <a:ext cx="2701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 universal constant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030872" y="4015106"/>
            <a:ext cx="3241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800" dirty="0" smtClean="0"/>
              <a:t>Pressure gap </a:t>
            </a:r>
            <a:r>
              <a:rPr kumimoji="1" lang="en-US" altLang="ja-JP" sz="2800" dirty="0" err="1" smtClean="0">
                <a:latin typeface="Symbol" panose="05050102010706020507" pitchFamily="18" charset="2"/>
              </a:rPr>
              <a:t>D</a:t>
            </a:r>
            <a:r>
              <a:rPr kumimoji="1" lang="en-US" altLang="ja-JP" sz="2800" dirty="0" err="1" smtClean="0"/>
              <a:t>p</a:t>
            </a:r>
            <a:r>
              <a:rPr kumimoji="1" lang="en-US" altLang="ja-JP" sz="2800" dirty="0" smtClean="0"/>
              <a:t>=0</a:t>
            </a:r>
            <a:endParaRPr kumimoji="1" lang="ja-JP" altLang="en-US" sz="28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402084" y="5062023"/>
            <a:ext cx="59176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>
                <a:latin typeface="Symbol" panose="05050102010706020507" pitchFamily="18" charset="2"/>
              </a:rPr>
              <a:t>De</a:t>
            </a:r>
            <a:r>
              <a:rPr kumimoji="1" lang="en-US" altLang="ja-JP" sz="2400" dirty="0" smtClean="0"/>
              <a:t>: Universal dimension-full quantity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err="1" smtClean="0">
                <a:latin typeface="Symbol" panose="05050102010706020507" pitchFamily="18" charset="2"/>
              </a:rPr>
              <a:t>D</a:t>
            </a:r>
            <a:r>
              <a:rPr kumimoji="1" lang="en-US" altLang="ja-JP" sz="2400" dirty="0" err="1" smtClean="0"/>
              <a:t>p</a:t>
            </a:r>
            <a:r>
              <a:rPr kumimoji="1" lang="en-US" altLang="ja-JP" sz="2400" dirty="0" smtClean="0"/>
              <a:t>: check </a:t>
            </a:r>
            <a:r>
              <a:rPr kumimoji="1" lang="en-US" altLang="ja-JP" sz="2400" dirty="0" smtClean="0"/>
              <a:t>of the measurement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technics for 1</a:t>
            </a:r>
            <a:r>
              <a:rPr lang="en-US" altLang="ja-JP" sz="2400" baseline="30000" dirty="0" smtClean="0"/>
              <a:t>st</a:t>
            </a:r>
            <a:r>
              <a:rPr lang="en-US" altLang="ja-JP" sz="2400" dirty="0" smtClean="0"/>
              <a:t> tr. </a:t>
            </a:r>
            <a:r>
              <a:rPr lang="en-US" altLang="ja-JP" sz="2400" dirty="0" smtClean="0">
                <a:sym typeface="Wingdings" panose="05000000000000000000" pitchFamily="2" charset="2"/>
              </a:rPr>
              <a:t> future study for </a:t>
            </a:r>
            <a:r>
              <a:rPr lang="en-US" altLang="ja-JP" sz="2400" dirty="0" smtClean="0">
                <a:latin typeface="Symbol" panose="05050102010706020507" pitchFamily="18" charset="2"/>
                <a:sym typeface="Wingdings" panose="05000000000000000000" pitchFamily="2" charset="2"/>
              </a:rPr>
              <a:t>m</a:t>
            </a:r>
            <a:r>
              <a:rPr lang="en-US" altLang="ja-JP" sz="2400" dirty="0" smtClean="0">
                <a:sym typeface="Wingdings" panose="05000000000000000000" pitchFamily="2" charset="2"/>
              </a:rPr>
              <a:t>&gt;0??</a:t>
            </a:r>
            <a:endParaRPr kumimoji="1" lang="ja-JP" altLang="en-US" sz="2400" dirty="0"/>
          </a:p>
        </p:txBody>
      </p:sp>
      <p:sp>
        <p:nvSpPr>
          <p:cNvPr id="11" name="楕円 10"/>
          <p:cNvSpPr/>
          <p:nvPr/>
        </p:nvSpPr>
        <p:spPr>
          <a:xfrm>
            <a:off x="1402084" y="2530135"/>
            <a:ext cx="322218" cy="1118042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 rot="16787736">
            <a:off x="334851" y="2529786"/>
            <a:ext cx="1795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discontinuity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74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角丸四角形 9"/>
          <p:cNvSpPr/>
          <p:nvPr/>
        </p:nvSpPr>
        <p:spPr>
          <a:xfrm>
            <a:off x="4690307" y="4998719"/>
            <a:ext cx="4189912" cy="115966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Phase Coexistence at T</a:t>
            </a:r>
            <a:r>
              <a:rPr kumimoji="1" lang="en-US" altLang="ja-JP" baseline="-25000" dirty="0" smtClean="0"/>
              <a:t>c</a:t>
            </a:r>
            <a:endParaRPr kumimoji="1" lang="ja-JP" altLang="en-US" baseline="-250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23" y="1454873"/>
            <a:ext cx="4327514" cy="397056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4716780" y="1552627"/>
            <a:ext cx="4110549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histogram</a:t>
            </a:r>
            <a:r>
              <a:rPr lang="en-US" altLang="ja-JP" sz="2400" dirty="0" smtClean="0"/>
              <a:t> in </a:t>
            </a:r>
          </a:p>
          <a:p>
            <a:r>
              <a:rPr lang="en-US" altLang="ja-JP" sz="2400" dirty="0" err="1" smtClean="0"/>
              <a:t>p</a:t>
            </a:r>
            <a:r>
              <a:rPr kumimoji="1" lang="en-US" altLang="ja-JP" sz="2400" dirty="0" err="1" smtClean="0"/>
              <a:t>laquette</a:t>
            </a:r>
            <a:r>
              <a:rPr kumimoji="1" lang="en-US" altLang="ja-JP" sz="2400" dirty="0" smtClean="0"/>
              <a:t> - </a:t>
            </a:r>
            <a:r>
              <a:rPr kumimoji="1" lang="en-US" altLang="ja-JP" sz="2400" dirty="0" err="1" smtClean="0"/>
              <a:t>Polyakov</a:t>
            </a:r>
            <a:r>
              <a:rPr kumimoji="1" lang="en-US" altLang="ja-JP" sz="2400" dirty="0" smtClean="0"/>
              <a:t> loop plane</a:t>
            </a:r>
          </a:p>
          <a:p>
            <a:r>
              <a:rPr lang="en-US" altLang="ja-JP" sz="2400" dirty="0" smtClean="0"/>
              <a:t>at T=T</a:t>
            </a:r>
            <a:r>
              <a:rPr lang="en-US" altLang="ja-JP" sz="2400" baseline="-25000" dirty="0" smtClean="0"/>
              <a:t>c</a:t>
            </a:r>
            <a:endParaRPr kumimoji="1" lang="ja-JP" altLang="en-US" sz="2400" baseline="-25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876800" y="3271506"/>
            <a:ext cx="34231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en-US" altLang="ja-JP" sz="2400" dirty="0" smtClean="0"/>
              <a:t>48</a:t>
            </a:r>
            <a:r>
              <a:rPr kumimoji="1" lang="en-US" altLang="ja-JP" sz="2400" baseline="30000" dirty="0" smtClean="0"/>
              <a:t>3</a:t>
            </a:r>
            <a:r>
              <a:rPr kumimoji="1" lang="en-US" altLang="ja-JP" sz="2400" dirty="0" smtClean="0"/>
              <a:t>x8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ja-JP" sz="2400" dirty="0" smtClean="0"/>
              <a:t>multi-point reweighting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378166" y="3862607"/>
            <a:ext cx="855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bg1"/>
                </a:solidFill>
              </a:rPr>
              <a:t>low T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026398" y="3631775"/>
            <a:ext cx="942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bg1"/>
                </a:solidFill>
              </a:rPr>
              <a:t>high T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716780" y="5146766"/>
            <a:ext cx="41369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Classification of configuration</a:t>
            </a:r>
          </a:p>
          <a:p>
            <a:pPr algn="ctr"/>
            <a:r>
              <a:rPr lang="en-US" altLang="ja-JP" sz="2400" dirty="0" smtClean="0"/>
              <a:t>into low/high phases is possible</a:t>
            </a:r>
            <a:endParaRPr kumimoji="1" lang="ja-JP" altLang="en-US" sz="2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278880" y="1095632"/>
            <a:ext cx="26332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Shirogane</a:t>
            </a:r>
            <a:r>
              <a:rPr kumimoji="1" lang="en-US" altLang="ja-JP" sz="2000" dirty="0" smtClean="0"/>
              <a:t>+, PRD (2016)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15976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Result in Differential Method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49" y="1558568"/>
            <a:ext cx="4744553" cy="3309523"/>
          </a:xfrm>
          <a:prstGeom prst="rect">
            <a:avLst/>
          </a:prstGeom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Delta\varepsilon&#10;\end{align*}&lt;/body&gt;&#10;  &lt;fcolor&gt;FF000000&lt;/fcolor&gt;&#10;  &lt;bcolor&gt;FFFFFFFF&lt;/bcolor&gt;&#10;  &lt;transparent&gt;True&lt;/transparent&gt;&#10;  &lt;resolution&gt;1800&lt;/resolution&gt;&#10;  &lt;imageh&gt;178&lt;/imageh&gt;&#10;  &lt;imagew&gt;302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1872343"/>
            <a:ext cx="576233" cy="339634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6278880" y="1095632"/>
            <a:ext cx="26332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Shirogane</a:t>
            </a:r>
            <a:r>
              <a:rPr kumimoji="1" lang="en-US" altLang="ja-JP" sz="2000" dirty="0" smtClean="0"/>
              <a:t>+, PRD (2016)</a:t>
            </a:r>
            <a:endParaRPr kumimoji="1" lang="ja-JP" altLang="en-US" sz="2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824549" y="1872343"/>
            <a:ext cx="431945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400" dirty="0" err="1" smtClean="0"/>
              <a:t>Nt</a:t>
            </a:r>
            <a:r>
              <a:rPr kumimoji="1" lang="en-US" altLang="ja-JP" sz="2400" dirty="0" smtClean="0"/>
              <a:t>=4, 6, 8, 12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400" dirty="0" err="1" smtClean="0"/>
              <a:t>nonperturbatively</a:t>
            </a:r>
            <a:r>
              <a:rPr lang="en-US" altLang="ja-JP" sz="2400" dirty="0" smtClean="0"/>
              <a:t> determined </a:t>
            </a:r>
            <a:r>
              <a:rPr lang="en-US" altLang="ja-JP" sz="2400" dirty="0" err="1" smtClean="0"/>
              <a:t>Karsch</a:t>
            </a:r>
            <a:r>
              <a:rPr lang="en-US" altLang="ja-JP" sz="2400" dirty="0" smtClean="0"/>
              <a:t> coefficients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400" dirty="0" smtClean="0">
                <a:solidFill>
                  <a:srgbClr val="FF0000"/>
                </a:solidFill>
              </a:rPr>
              <a:t>continuum extrapolation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400" dirty="0" smtClean="0"/>
              <a:t>no pressure gap within statistics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80288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751574" y="297981"/>
            <a:ext cx="517673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 smtClean="0"/>
              <a:t>Energy-momentum </a:t>
            </a:r>
          </a:p>
          <a:p>
            <a:r>
              <a:rPr kumimoji="1" lang="en-US" altLang="ja-JP" sz="4800" dirty="0" smtClean="0"/>
              <a:t>tensor (EMT)</a:t>
            </a:r>
          </a:p>
        </p:txBody>
      </p:sp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000000&lt;/fcolor&gt;&#10;  &lt;bcolor&gt;FFFFFFFF&lt;/bcolor&gt;&#10;  &lt;transparent&gt;True&lt;/transparent&gt;&#10;  &lt;resolution&gt;1800&lt;/resolution&gt;&#10;  &lt;imageh&gt;169&lt;/imageh&gt;&#10;  &lt;imagew&gt;16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84" y="475488"/>
            <a:ext cx="1214647" cy="1214647"/>
          </a:xfrm>
          <a:prstGeom prst="rect">
            <a:avLst/>
          </a:prstGeom>
          <a:effectLst/>
        </p:spPr>
      </p:pic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\mu\nu&#10;\end{align*}&lt;/body&gt;&#10;  &lt;fcolor&gt;FF000000&lt;/fcolor&gt;&#10;  &lt;bcolor&gt;FFFFFFFF&lt;/bcolor&gt;&#10;  &lt;transparent&gt;True&lt;/transparent&gt;&#10;  &lt;resolution&gt;1800&lt;/resolution&gt;&#10;  &lt;imageh&gt;160&lt;/imageh&gt;&#10;  &lt;imagew&gt;272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456" y="1361870"/>
            <a:ext cx="1170432" cy="688490"/>
          </a:xfrm>
          <a:prstGeom prst="rect">
            <a:avLst/>
          </a:prstGeom>
          <a:effectLst/>
        </p:spPr>
      </p:pic>
      <p:sp>
        <p:nvSpPr>
          <p:cNvPr id="2" name="テキスト ボックス 1"/>
          <p:cNvSpPr txBox="1"/>
          <p:nvPr/>
        </p:nvSpPr>
        <p:spPr>
          <a:xfrm>
            <a:off x="809897" y="2327300"/>
            <a:ext cx="75237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One of the most fundamental quantities in physics</a:t>
            </a:r>
            <a:endParaRPr kumimoji="1" lang="ja-JP" altLang="en-US" sz="2800" dirty="0"/>
          </a:p>
        </p:txBody>
      </p:sp>
      <p:grpSp>
        <p:nvGrpSpPr>
          <p:cNvPr id="13" name="グループ化 12"/>
          <p:cNvGrpSpPr/>
          <p:nvPr/>
        </p:nvGrpSpPr>
        <p:grpSpPr>
          <a:xfrm>
            <a:off x="1325452" y="3056709"/>
            <a:ext cx="6492675" cy="3370217"/>
            <a:chOff x="1325452" y="3056709"/>
            <a:chExt cx="6492675" cy="3370217"/>
          </a:xfrm>
        </p:grpSpPr>
        <p:sp>
          <p:nvSpPr>
            <p:cNvPr id="11" name="角丸四角形 10"/>
            <p:cNvSpPr/>
            <p:nvPr/>
          </p:nvSpPr>
          <p:spPr>
            <a:xfrm>
              <a:off x="1325452" y="3056709"/>
              <a:ext cx="6492675" cy="3370217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1895162" y="3183473"/>
              <a:ext cx="53532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/>
                <a:t>Contain various thermal properties </a:t>
              </a:r>
              <a:endParaRPr kumimoji="1" lang="ja-JP" altLang="en-US" sz="2800" dirty="0"/>
            </a:p>
          </p:txBody>
        </p:sp>
        <p:pic>
          <p:nvPicPr>
  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langle T_{00} \rangle = \varepsilon&#10;\end{align*}&lt;/body&gt;&#10;  &lt;fcolor&gt;FF000000&lt;/fcolor&gt;&#10;  &lt;bcolor&gt;FFFFFFFF&lt;/bcolor&gt;&#10;  &lt;transparent&gt;True&lt;/transparent&gt;&#10;  &lt;resolution&gt;1800&lt;/resolution&gt;&#10;  &lt;imageh&gt;250&lt;/imageh&gt;&#10;  &lt;imagew&gt;962&lt;/imagew&gt;&#10;  &lt;scale&gt;50&lt;/scale&gt;&#10;  &lt;cursor&gt;52&lt;/cursor&gt;&#10;&lt;/TeXTeX&gt;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1574" y="4324908"/>
              <a:ext cx="1460568" cy="379565"/>
            </a:xfrm>
            <a:prstGeom prst="rect">
              <a:avLst/>
            </a:prstGeom>
          </p:spPr>
        </p:pic>
        <p:pic>
          <p:nvPicPr>
  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langle T_{11} \rangle = p&#10;\end{align*}&lt;/body&gt;&#10;  &lt;fcolor&gt;FF000000&lt;/fcolor&gt;&#10;  &lt;bcolor&gt;FFFFFFFF&lt;/bcolor&gt;&#10;  &lt;transparent&gt;True&lt;/transparent&gt;&#10;  &lt;resolution&gt;1800&lt;/resolution&gt;&#10;  &lt;imageh&gt;250&lt;/imageh&gt;&#10;  &lt;imagew&gt;978&lt;/imagew&gt;&#10;  &lt;scale&gt;50&lt;/scale&gt;&#10;  &lt;cursor&gt;42&lt;/cursor&gt;&#10;&lt;/TeXTeX&gt;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0268" y="4327640"/>
              <a:ext cx="1479916" cy="378301"/>
            </a:xfrm>
            <a:prstGeom prst="rect">
              <a:avLst/>
            </a:prstGeom>
          </p:spPr>
        </p:pic>
        <p:pic>
          <p:nvPicPr>
  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frac{ \langle (\delta \bar{T}_{00} )^2 \rangle }{VT^2} = c_V&#10;\end{align*}&lt;/body&gt;&#10;  &lt;fcolor&gt;FF000000&lt;/fcolor&gt;&#10;  &lt;bcolor&gt;FFFFFFFF&lt;/bcolor&gt;&#10;  &lt;transparent&gt;True&lt;/transparent&gt;&#10;  &lt;resolution&gt;1800&lt;/resolution&gt;&#10;  &lt;imageh&gt;549&lt;/imageh&gt;&#10;  &lt;imagew&gt;1595&lt;/imagew&gt;&#10;  &lt;scale&gt;50&lt;/scale&gt;&#10;  &lt;cursor&gt;73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5162" y="5490232"/>
              <a:ext cx="2179168" cy="750070"/>
            </a:xfrm>
            <a:prstGeom prst="rect">
              <a:avLst/>
            </a:prstGeom>
          </p:spPr>
        </p:pic>
        <p:pic>
          <p:nvPicPr>
  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frac{ \langle (\delta\bar{T}_{01} )^2 \rangle}{VT^2} = \frac{\varepsilon + p}{T^4}&#10;\end{align*}&lt;/body&gt;&#10;  &lt;fcolor&gt;FF000000&lt;/fcolor&gt;&#10;  &lt;bcolor&gt;FFFFFFFF&lt;/bcolor&gt;&#10;  &lt;transparent&gt;True&lt;/transparent&gt;&#10;  &lt;resolution&gt;1800&lt;/resolution&gt;&#10;  &lt;imageh&gt;549&lt;/imageh&gt;&#10;  &lt;imagew&gt;1914&lt;/imagew&gt;&#10;  &lt;scale&gt;50&lt;/scale&gt;&#10;  &lt;cursor&gt;99&lt;/cursor&gt;&#10;&lt;/TeXTeX&gt;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2456" y="5489126"/>
              <a:ext cx="2618854" cy="751176"/>
            </a:xfrm>
            <a:prstGeom prst="rect">
              <a:avLst/>
            </a:prstGeom>
          </p:spPr>
        </p:pic>
        <p:sp>
          <p:nvSpPr>
            <p:cNvPr id="9" name="テキスト ボックス 8"/>
            <p:cNvSpPr txBox="1"/>
            <p:nvPr/>
          </p:nvSpPr>
          <p:spPr>
            <a:xfrm>
              <a:off x="2889023" y="3752871"/>
              <a:ext cx="33655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1-point expectation value</a:t>
              </a:r>
              <a:endParaRPr kumimoji="1" lang="ja-JP" altLang="en-US" sz="2400" dirty="0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2504077" y="4961619"/>
              <a:ext cx="41354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2-point correlator (fluctuations)</a:t>
              </a:r>
              <a:endParaRPr kumimoji="1" lang="ja-JP" alt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28076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Gradient Flow Method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554" y="1489544"/>
            <a:ext cx="4270221" cy="3064266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3196046" y="3108517"/>
            <a:ext cx="1043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96</a:t>
            </a:r>
            <a:r>
              <a:rPr kumimoji="1" lang="en-US" altLang="ja-JP" sz="2400" baseline="30000" dirty="0" smtClean="0"/>
              <a:t>3</a:t>
            </a:r>
            <a:r>
              <a:rPr kumimoji="1" lang="en-US" altLang="ja-JP" sz="2400" dirty="0" smtClean="0"/>
              <a:t>x12</a:t>
            </a:r>
            <a:endParaRPr kumimoji="1" lang="ja-JP" altLang="en-US" sz="2400" dirty="0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Delta(\varepsilon-3p)/T^4&#10;\end{align*}&lt;/body&gt;&#10;  &lt;fcolor&gt;FF000000&lt;/fcolor&gt;&#10;  &lt;bcolor&gt;FFFFFFFF&lt;/bcolor&gt;&#10;  &lt;transparent&gt;True&lt;/transparent&gt;&#10;  &lt;resolution&gt;1800&lt;/resolution&gt;&#10;  &lt;imageh&gt;281&lt;/imageh&gt;&#10;  &lt;imagew&gt;1455&lt;/imagew&gt;&#10;  &lt;scale&gt;50&lt;/scale&gt;&#10;  &lt;cursor&gt;4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264" y="1741713"/>
            <a:ext cx="1984064" cy="383177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880" y="1489544"/>
            <a:ext cx="4383297" cy="306830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Delta p/T^4&#10;\end{align*}&lt;/body&gt;&#10;  &lt;fcolor&gt;FF000000&lt;/fcolor&gt;&#10;  &lt;bcolor&gt;FFFFFFFF&lt;/bcolor&gt;&#10;  &lt;transparent&gt;True&lt;/transparent&gt;&#10;  &lt;resolution&gt;1800&lt;/resolution&gt;&#10;  &lt;imageh&gt;280&lt;/imageh&gt;&#10;  &lt;imagew&gt;717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954" y="1706879"/>
            <a:ext cx="1293413" cy="50509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N_\tau=6&#10;\end{align*}&lt;/body&gt;&#10;  &lt;fcolor&gt;FF000000&lt;/fcolor&gt;&#10;  &lt;bcolor&gt;FFFFFFFF&lt;/bcolor&gt;&#10;  &lt;transparent&gt;True&lt;/transparent&gt;&#10;  &lt;resolution&gt;1800&lt;/resolution&gt;&#10;  &lt;imageh&gt;209&lt;/imageh&gt;&#10;  &lt;imagew&gt;762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729" y="3701143"/>
            <a:ext cx="806450" cy="221192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N_\tau=8&#10;\end{align*}&lt;/body&gt;&#10;  &lt;fcolor&gt;FF000000&lt;/fcolor&gt;&#10;  &lt;bcolor&gt;FFFFFFFF&lt;/bcolor&gt;&#10;  &lt;transparent&gt;True&lt;/transparent&gt;&#10;  &lt;resolution&gt;1800&lt;/resolution&gt;&#10;  &lt;imageh&gt;209&lt;/imageh&gt;&#10;  &lt;imagew&gt;762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179" y="3065626"/>
            <a:ext cx="806450" cy="221192"/>
          </a:xfrm>
          <a:prstGeom prst="rect">
            <a:avLst/>
          </a:prstGeom>
        </p:spPr>
      </p:pic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N_\tau=12&#10;\end{align*}&lt;/body&gt;&#10;  &lt;fcolor&gt;FF000000&lt;/fcolor&gt;&#10;  &lt;bcolor&gt;FFFFFFFF&lt;/bcolor&gt;&#10;  &lt;transparent&gt;True&lt;/transparent&gt;&#10;  &lt;resolution&gt;1800&lt;/resolution&gt;&#10;  &lt;imageh&gt;209&lt;/imageh&gt;&#10;  &lt;imagew&gt;885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777" y="1741713"/>
            <a:ext cx="936625" cy="221192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326366" y="5059348"/>
            <a:ext cx="89050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Latent heats </a:t>
            </a:r>
            <a:r>
              <a:rPr lang="en-US" altLang="ja-JP" sz="2400" dirty="0" smtClean="0"/>
              <a:t>in two</a:t>
            </a:r>
            <a:r>
              <a:rPr lang="en-US" altLang="ja-JP" sz="2400" dirty="0" smtClean="0"/>
              <a:t> </a:t>
            </a:r>
            <a:r>
              <a:rPr lang="en-US" altLang="ja-JP" sz="2400" dirty="0" smtClean="0"/>
              <a:t>methods </a:t>
            </a:r>
            <a:r>
              <a:rPr lang="en-US" altLang="ja-JP" sz="2400" dirty="0" smtClean="0"/>
              <a:t>agree with each other.</a:t>
            </a:r>
            <a:endParaRPr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Statistical error is  drastically </a:t>
            </a:r>
            <a:r>
              <a:rPr kumimoji="1" lang="en-US" altLang="ja-JP" sz="2400" dirty="0" smtClean="0"/>
              <a:t>reduced </a:t>
            </a:r>
            <a:r>
              <a:rPr kumimoji="1" lang="en-US" altLang="ja-JP" sz="2400" dirty="0" smtClean="0"/>
              <a:t>by GF method.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Nonzero pressure gap exists, but it becomes smaller for larger N</a:t>
            </a:r>
            <a:r>
              <a:rPr lang="en-US" altLang="ja-JP" sz="2400" baseline="-25000" dirty="0" smtClean="0"/>
              <a:t>t</a:t>
            </a:r>
            <a:r>
              <a:rPr lang="en-US" altLang="ja-JP" sz="2400" dirty="0"/>
              <a:t>.</a:t>
            </a:r>
            <a:endParaRPr kumimoji="1" lang="ja-JP" altLang="en-US" sz="2400" dirty="0"/>
          </a:p>
        </p:txBody>
      </p:sp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t/a^2&#10;\end{align*}&lt;/body&gt;&#10;  &lt;fcolor&gt;FF000000&lt;/fcolor&gt;&#10;  &lt;bcolor&gt;FFFFFFFF&lt;/bcolor&gt;&#10;  &lt;transparent&gt;True&lt;/transparent&gt;&#10;  &lt;resolution&gt;1800&lt;/resolution&gt;&#10;  &lt;imageh&gt;279&lt;/imageh&gt;&#10;  &lt;imagew&gt;429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664" y="4589153"/>
            <a:ext cx="600891" cy="390789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tT^2&#10;\end{align*}&lt;/body&gt;&#10;  &lt;fcolor&gt;FF000000&lt;/fcolor&gt;&#10;  &lt;bcolor&gt;FFFFFFFF&lt;/bcolor&gt;&#10;  &lt;transparent&gt;True&lt;/transparent&gt;&#10;  &lt;resolution&gt;1800&lt;/resolution&gt;&#10;  &lt;imageh&gt;219&lt;/imageh&gt;&#10;  &lt;imagew&gt;352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930" y="4627792"/>
            <a:ext cx="503904" cy="313509"/>
          </a:xfrm>
          <a:prstGeom prst="rect">
            <a:avLst/>
          </a:prstGeom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p/T^4\simeq0.22~ (T=T_c)&#10;\end{align*}&lt;/body&gt;&#10;  &lt;fcolor&gt;FF000000&lt;/fcolor&gt;&#10;  &lt;bcolor&gt;FFFFFFFF&lt;/bcolor&gt;&#10;  &lt;transparent&gt;True&lt;/transparent&gt;&#10;  &lt;resolution&gt;1800&lt;/resolution&gt;&#10;  &lt;imageh&gt;281&lt;/imageh&gt;&#10;  &lt;imagew&gt;2336&lt;/imagew&gt;&#10;  &lt;scale&gt;50&lt;/scale&gt;&#10;  &lt;cursor&gt;32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910" y="1149658"/>
            <a:ext cx="2472267" cy="297392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 rot="302942">
            <a:off x="3686390" y="4322137"/>
            <a:ext cx="20936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6600"/>
                </a:solidFill>
              </a:rPr>
              <a:t>Preliminary</a:t>
            </a:r>
            <a:endParaRPr kumimoji="1" lang="ja-JP" altLang="en-US" sz="3200" dirty="0">
              <a:solidFill>
                <a:srgbClr val="FF660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480355" y="6347792"/>
            <a:ext cx="35648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FF00"/>
                </a:solidFill>
              </a:rPr>
              <a:t>Visit </a:t>
            </a:r>
            <a:r>
              <a:rPr kumimoji="1" lang="en-US" altLang="ja-JP" sz="2800" dirty="0" err="1" smtClean="0">
                <a:solidFill>
                  <a:srgbClr val="FFFF00"/>
                </a:solidFill>
              </a:rPr>
              <a:t>Shirogane’s</a:t>
            </a:r>
            <a:r>
              <a:rPr kumimoji="1" lang="en-US" altLang="ja-JP" sz="2800" dirty="0" smtClean="0">
                <a:solidFill>
                  <a:srgbClr val="FFFF00"/>
                </a:solidFill>
              </a:rPr>
              <a:t> poster</a:t>
            </a:r>
            <a:endParaRPr kumimoji="1" lang="ja-JP" altLang="en-US" sz="2800" dirty="0">
              <a:solidFill>
                <a:srgbClr val="FFFF00"/>
              </a:solidFill>
            </a:endParaRPr>
          </a:p>
        </p:txBody>
      </p:sp>
      <p:sp>
        <p:nvSpPr>
          <p:cNvPr id="17" name="右矢印 16"/>
          <p:cNvSpPr/>
          <p:nvPr/>
        </p:nvSpPr>
        <p:spPr>
          <a:xfrm>
            <a:off x="4951926" y="6373368"/>
            <a:ext cx="548640" cy="484632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57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2960" y="1382660"/>
            <a:ext cx="7543800" cy="1071505"/>
          </a:xfrm>
        </p:spPr>
        <p:txBody>
          <a:bodyPr>
            <a:noAutofit/>
          </a:bodyPr>
          <a:lstStyle/>
          <a:p>
            <a:r>
              <a:rPr kumimoji="1" lang="en-US" altLang="ja-JP" dirty="0" smtClean="0"/>
              <a:t>Correlation </a:t>
            </a:r>
            <a:r>
              <a:rPr kumimoji="1" lang="en-US" altLang="ja-JP" sz="5400" dirty="0" smtClean="0"/>
              <a:t>Functions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971791" y="3117668"/>
            <a:ext cx="3246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err="1" smtClean="0"/>
              <a:t>FlowQCD</a:t>
            </a:r>
            <a:r>
              <a:rPr kumimoji="1" lang="en-US" altLang="ja-JP" sz="2400" dirty="0" smtClean="0"/>
              <a:t>, in preparation</a:t>
            </a:r>
            <a:endParaRPr kumimoji="1" lang="ja-JP" altLang="en-US" sz="2400" dirty="0"/>
          </a:p>
        </p:txBody>
      </p:sp>
      <p:grpSp>
        <p:nvGrpSpPr>
          <p:cNvPr id="3" name="グループ化 2"/>
          <p:cNvGrpSpPr/>
          <p:nvPr/>
        </p:nvGrpSpPr>
        <p:grpSpPr>
          <a:xfrm>
            <a:off x="1409700" y="4652841"/>
            <a:ext cx="6617626" cy="1557242"/>
            <a:chOff x="1409700" y="4652841"/>
            <a:chExt cx="6617626" cy="1557242"/>
          </a:xfrm>
        </p:grpSpPr>
        <p:sp>
          <p:nvSpPr>
            <p:cNvPr id="5" name="角丸四角形 4"/>
            <p:cNvSpPr/>
            <p:nvPr/>
          </p:nvSpPr>
          <p:spPr>
            <a:xfrm>
              <a:off x="1409700" y="4652841"/>
              <a:ext cx="6617626" cy="1557242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bar{T}_{\mu\nu}(\tau)= \int d^3x \big( T_{\mu\nu}(x,\tau) - \langle T_{\mu\nu} \rangle \big)&#10;\end{align*}&lt;/body&gt;&#10;  &lt;fcolor&gt;FF000000&lt;/fcolor&gt;&#10;  &lt;bcolor&gt;FFFFFFFF&lt;/bcolor&gt;&#10;  &lt;transparent&gt;True&lt;/transparent&gt;&#10;  &lt;resolution&gt;1800&lt;/resolution&gt;&#10;  &lt;imageh&gt;553&lt;/imageh&gt;&#10;  &lt;imagew&gt;3775&lt;/imagew&gt;&#10;  &lt;scale&gt;50&lt;/scale&gt;&#10;  &lt;cursor&gt;109&lt;/cursor&gt;&#10;&lt;/TeXTeX&gt;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7589" y="5237021"/>
              <a:ext cx="5641848" cy="826475"/>
            </a:xfrm>
            <a:prstGeom prst="rect">
              <a:avLst/>
            </a:prstGeom>
          </p:spPr>
        </p:pic>
        <p:sp>
          <p:nvSpPr>
            <p:cNvPr id="7" name="テキスト ボックス 6"/>
            <p:cNvSpPr txBox="1"/>
            <p:nvPr/>
          </p:nvSpPr>
          <p:spPr>
            <a:xfrm>
              <a:off x="2622554" y="4713801"/>
              <a:ext cx="41919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800" dirty="0"/>
                <a:t>Z</a:t>
              </a:r>
              <a:r>
                <a:rPr kumimoji="1" lang="en-US" altLang="ja-JP" sz="2800" dirty="0" smtClean="0"/>
                <a:t>ero-momentum correlator</a:t>
              </a:r>
              <a:endParaRPr kumimoji="1" lang="ja-JP" alt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49834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Conservation Law</a:t>
            </a:r>
            <a:endParaRPr kumimoji="1" lang="ja-JP" altLang="en-US" dirty="0"/>
          </a:p>
        </p:txBody>
      </p:sp>
      <p:sp>
        <p:nvSpPr>
          <p:cNvPr id="6" name="角丸四角形 5"/>
          <p:cNvSpPr/>
          <p:nvPr/>
        </p:nvSpPr>
        <p:spPr>
          <a:xfrm>
            <a:off x="646990" y="1822553"/>
            <a:ext cx="2167563" cy="246415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4276344" y="1715588"/>
            <a:ext cx="4362559" cy="3823063"/>
          </a:xfrm>
          <a:prstGeom prst="roundRect">
            <a:avLst>
              <a:gd name="adj" fmla="val 915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frac{\partial}{\partial \tau}\bar{T}_{00}=0&#10;\end{align*}&lt;/body&gt;&#10;  &lt;fcolor&gt;FF000000&lt;/fcolor&gt;&#10;  &lt;bcolor&gt;FFFFFFFF&lt;/bcolor&gt;&#10;  &lt;transparent&gt;True&lt;/transparent&gt;&#10;  &lt;resolution&gt;1800&lt;/resolution&gt;&#10;  &lt;imageh&gt;518&lt;/imageh&gt;&#10;  &lt;imagew&gt;1116&lt;/imagew&gt;&#10;  &lt;scale&gt;50&lt;/scale&gt;&#10;  &lt;cursor&gt;60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77" y="2169311"/>
            <a:ext cx="1659419" cy="770232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frac{\partial}{\partial\tau} \langle \bar{T}_{00}(\tau) \bar{T}_{00}(0) \rangle = 0&#10;\end{align*}&lt;/body&gt;&#10;  &lt;fcolor&gt;FF000000&lt;/fcolor&gt;&#10;  &lt;bcolor&gt;FFFFFFFF&lt;/bcolor&gt;&#10;  &lt;transparent&gt;True&lt;/transparent&gt;&#10;  &lt;resolution&gt;1800&lt;/resolution&gt;&#10;  &lt;imageh&gt;518&lt;/imageh&gt;&#10;  &lt;imagew&gt;2315&lt;/imagew&gt;&#10;  &lt;scale&gt;50&lt;/scale&gt;&#10;  &lt;cursor&gt;8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403" y="2069500"/>
            <a:ext cx="3324510" cy="743886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( \tau\ne0 )&#10;\end{align*}&lt;/body&gt;&#10;  &lt;fcolor&gt;FF000000&lt;/fcolor&gt;&#10;  &lt;bcolor&gt;FFFFFFFF&lt;/bcolor&gt;&#10;  &lt;transparent&gt;True&lt;/transparent&gt;&#10;  &lt;resolution&gt;1800&lt;/resolution&gt;&#10;  &lt;imageh&gt;250&lt;/imageh&gt;&#10;  &lt;imagew&gt;739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488" y="4877874"/>
            <a:ext cx="1146339" cy="387800"/>
          </a:xfrm>
          <a:prstGeom prst="rect">
            <a:avLst/>
          </a:prstGeom>
        </p:spPr>
      </p:pic>
      <p:sp>
        <p:nvSpPr>
          <p:cNvPr id="12" name="右矢印 11"/>
          <p:cNvSpPr/>
          <p:nvPr/>
        </p:nvSpPr>
        <p:spPr>
          <a:xfrm>
            <a:off x="3150731" y="2195075"/>
            <a:ext cx="803395" cy="1989740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frac{\partial}{\partial\tau} \langle \bar{T}_{01}(\tau) \bar{T}_{01}(0) \rangle = 0&#10;\end{align*}&lt;/body&gt;&#10;  &lt;fcolor&gt;FF000000&lt;/fcolor&gt;&#10;  &lt;bcolor&gt;FFFFFFFF&lt;/bcolor&gt;&#10;  &lt;transparent&gt;True&lt;/transparent&gt;&#10;  &lt;resolution&gt;1800&lt;/resolution&gt;&#10;  &lt;imageh&gt;518&lt;/imageh&gt;&#10;  &lt;imagew&gt;2315&lt;/imagew&gt;&#10;  &lt;scale&gt;50&lt;/scale&gt;&#10;  &lt;cursor&gt;8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403" y="3916024"/>
            <a:ext cx="3324510" cy="743886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frac{\partial}{\partial\tau} \langle \bar{T}_{00}(\tau) \bar{T}_{11}(0) \rangle = 0&#10;\end{align*}&lt;/body&gt;&#10;  &lt;fcolor&gt;FF000000&lt;/fcolor&gt;&#10;  &lt;bcolor&gt;FFFFFFFF&lt;/bcolor&gt;&#10;  &lt;transparent&gt;True&lt;/transparent&gt;&#10;  &lt;resolution&gt;1800&lt;/resolution&gt;&#10;  &lt;imageh&gt;518&lt;/imageh&gt;&#10;  &lt;imagew&gt;2315&lt;/imagew&gt;&#10;  &lt;scale&gt;50&lt;/scale&gt;&#10;  &lt;cursor&gt;84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404" y="2992762"/>
            <a:ext cx="3324509" cy="743886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\frac{\partial}{\partial \tau}\bar{T}_{01}=0&#10;\end{align*}&lt;/body&gt;&#10;  &lt;fcolor&gt;FF000000&lt;/fcolor&gt;&#10;  &lt;bcolor&gt;FFFFFFFF&lt;/bcolor&gt;&#10;  &lt;transparent&gt;True&lt;/transparent&gt;&#10;  &lt;resolution&gt;1800&lt;/resolution&gt;&#10;  &lt;imageh&gt;518&lt;/imageh&gt;&#10;  &lt;imagew&gt;1116&lt;/imagew&gt;&#10;  &lt;scale&gt;50&lt;/scale&gt;&#10;  &lt;cursor&gt;5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77" y="3189945"/>
            <a:ext cx="1659419" cy="77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90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Linear Response Relations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011832" y="1987693"/>
            <a:ext cx="20311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Specific heat</a:t>
            </a:r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011832" y="3080572"/>
            <a:ext cx="24693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entropy density</a:t>
            </a:r>
            <a:endParaRPr kumimoji="1" lang="ja-JP" altLang="en-US" sz="2800" dirty="0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s = \frac{d}{dT} P = \frac{ \langle \bar{T}_{11} \bar{T}_{00}\rangle}{VT^2}&#10;\end{align*}&lt;/body&gt;&#10;  &lt;fcolor&gt;FF000000&lt;/fcolor&gt;&#10;  &lt;bcolor&gt;FFFFFFFF&lt;/bcolor&gt;&#10;  &lt;transparent&gt;True&lt;/transparent&gt;&#10;  &lt;resolution&gt;1800&lt;/resolution&gt;&#10;  &lt;imageh&gt;549&lt;/imageh&gt;&#10;  &lt;imagew&gt;2269&lt;/imagew&gt;&#10;  &lt;scale&gt;50&lt;/scale&gt;&#10;  &lt;cursor&gt;8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311" y="2966594"/>
            <a:ext cx="3104586" cy="751176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c_V = \frac{d}{dT}\langle E \rangle = \frac{ \langle \bar{T}_{00}^2\rangle}{VT^2}&#10;\end{align*}&lt;/body&gt;&#10;  &lt;fcolor&gt;FF000000&lt;/fcolor&gt;&#10;  &lt;bcolor&gt;FFFFFFFF&lt;/bcolor&gt;&#10;  &lt;transparent&gt;True&lt;/transparent&gt;&#10;  &lt;resolution&gt;1800&lt;/resolution&gt;&#10;  &lt;imageh&gt;549&lt;/imageh&gt;&#10;  &lt;imagew&gt;2276&lt;/imagew&gt;&#10;  &lt;scale&gt;50&lt;/scale&gt;&#10;  &lt;cursor&gt;9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311" y="1819656"/>
            <a:ext cx="3114164" cy="751176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6792685" y="3621971"/>
            <a:ext cx="22020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Giusti</a:t>
            </a:r>
            <a:r>
              <a:rPr kumimoji="1" lang="en-US" altLang="ja-JP" sz="2000" dirty="0" smtClean="0"/>
              <a:t>, Meyer, 2011</a:t>
            </a:r>
            <a:endParaRPr kumimoji="1" lang="ja-JP" altLang="en-US" sz="2000" dirty="0"/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varepsilon+p = \frac{ \langle \bar{T}_{01}^2 \rangle}{VT}&#10;\end{align*}&lt;/body&gt;&#10;  &lt;fcolor&gt;FF000000&lt;/fcolor&gt;&#10;  &lt;bcolor&gt;FFFFFFFF&lt;/bcolor&gt;&#10;  &lt;transparent&gt;True&lt;/transparent&gt;&#10;  &lt;resolution&gt;1800&lt;/resolution&gt;&#10;  &lt;imageh&gt;549&lt;/imageh&gt;&#10;  &lt;imagew&gt;1451&lt;/imagew&gt;&#10;  &lt;scale&gt;50&lt;/scale&gt;&#10;  &lt;cursor&gt;7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311" y="4113532"/>
            <a:ext cx="1985348" cy="751176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5011832" y="4227510"/>
            <a:ext cx="26033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enthalpy density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92572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6" descr="lattic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9184">
            <a:off x="6133334" y="1433829"/>
            <a:ext cx="2346609" cy="2265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Numerical Simulation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67512" y="1664932"/>
            <a:ext cx="33931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Wilson gauge action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clover operator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aspect ratio </a:t>
            </a:r>
            <a:r>
              <a:rPr kumimoji="1" lang="en-US" altLang="ja-JP" sz="2400" dirty="0" smtClean="0"/>
              <a:t>N</a:t>
            </a:r>
            <a:r>
              <a:rPr kumimoji="1" lang="en-US" altLang="ja-JP" sz="2400" baseline="-25000" dirty="0" smtClean="0"/>
              <a:t>s</a:t>
            </a:r>
            <a:r>
              <a:rPr kumimoji="1" lang="en-US" altLang="ja-JP" sz="2400" dirty="0" smtClean="0"/>
              <a:t>/</a:t>
            </a:r>
            <a:r>
              <a:rPr kumimoji="1" lang="en-US" altLang="ja-JP" sz="2400" dirty="0" err="1" smtClean="0"/>
              <a:t>N</a:t>
            </a:r>
            <a:r>
              <a:rPr kumimoji="1" lang="en-US" altLang="ja-JP" sz="2400" baseline="-25000" dirty="0" err="1" smtClean="0"/>
              <a:t>t</a:t>
            </a:r>
            <a:r>
              <a:rPr kumimoji="1" lang="en-US" altLang="ja-JP" sz="2400" dirty="0" smtClean="0"/>
              <a:t>=4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200,000 configurations</a:t>
            </a:r>
            <a:endParaRPr kumimoji="1" lang="ja-JP" altLang="en-US" sz="2400" dirty="0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101636"/>
              </p:ext>
            </p:extLst>
          </p:nvPr>
        </p:nvGraphicFramePr>
        <p:xfrm>
          <a:off x="1978152" y="3678906"/>
          <a:ext cx="5233416" cy="18288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744472">
                  <a:extLst>
                    <a:ext uri="{9D8B030D-6E8A-4147-A177-3AD203B41FA5}">
                      <a16:colId xmlns:a16="http://schemas.microsoft.com/office/drawing/2014/main" val="1424038068"/>
                    </a:ext>
                  </a:extLst>
                </a:gridCol>
                <a:gridCol w="1744472">
                  <a:extLst>
                    <a:ext uri="{9D8B030D-6E8A-4147-A177-3AD203B41FA5}">
                      <a16:colId xmlns:a16="http://schemas.microsoft.com/office/drawing/2014/main" val="3099607202"/>
                    </a:ext>
                  </a:extLst>
                </a:gridCol>
                <a:gridCol w="1744472">
                  <a:extLst>
                    <a:ext uri="{9D8B030D-6E8A-4147-A177-3AD203B41FA5}">
                      <a16:colId xmlns:a16="http://schemas.microsoft.com/office/drawing/2014/main" val="23339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β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/>
                        <a:t>T=1.67T</a:t>
                      </a:r>
                      <a:r>
                        <a:rPr kumimoji="1" lang="en-US" altLang="ja-JP" sz="2400" baseline="-25000" dirty="0" smtClean="0"/>
                        <a:t>c</a:t>
                      </a:r>
                      <a:endParaRPr kumimoji="1" lang="ja-JP" alt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/>
                        <a:t>T=2.22T</a:t>
                      </a:r>
                      <a:r>
                        <a:rPr kumimoji="1" lang="en-US" altLang="ja-JP" sz="2400" baseline="-25000" dirty="0" smtClean="0"/>
                        <a:t>c</a:t>
                      </a:r>
                      <a:endParaRPr kumimoji="1" lang="ja-JP" altLang="en-US" sz="24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9642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/>
                        <a:t>48</a:t>
                      </a:r>
                      <a:r>
                        <a:rPr kumimoji="1" lang="en-US" altLang="ja-JP" sz="2400" baseline="30000" dirty="0" smtClean="0"/>
                        <a:t>3</a:t>
                      </a:r>
                      <a:r>
                        <a:rPr kumimoji="1" lang="en-US" altLang="ja-JP" sz="2400" dirty="0" smtClean="0"/>
                        <a:t>x12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/>
                        <a:t>6.719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/>
                        <a:t>6.943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9554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/>
                        <a:t>64</a:t>
                      </a:r>
                      <a:r>
                        <a:rPr kumimoji="1" lang="en-US" altLang="ja-JP" sz="2400" baseline="30000" dirty="0" smtClean="0"/>
                        <a:t>3</a:t>
                      </a:r>
                      <a:r>
                        <a:rPr kumimoji="1" lang="en-US" altLang="ja-JP" sz="2400" dirty="0" smtClean="0"/>
                        <a:t>x16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/>
                        <a:t>6.941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/>
                        <a:t>7.170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9006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/>
                        <a:t>96</a:t>
                      </a:r>
                      <a:r>
                        <a:rPr kumimoji="1" lang="en-US" altLang="ja-JP" sz="2400" baseline="30000" dirty="0" smtClean="0"/>
                        <a:t>3</a:t>
                      </a:r>
                      <a:r>
                        <a:rPr kumimoji="1" lang="en-US" altLang="ja-JP" sz="2400" dirty="0" smtClean="0"/>
                        <a:t>x24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/>
                        <a:t>7.265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/>
                        <a:t>7.500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0249720"/>
                  </a:ext>
                </a:extLst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4175973" y="5786410"/>
            <a:ext cx="4968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Numerical analysis: </a:t>
            </a:r>
            <a:r>
              <a:rPr kumimoji="1" lang="en-US" altLang="ja-JP" sz="2400" dirty="0" err="1" smtClean="0"/>
              <a:t>Bluegene</a:t>
            </a:r>
            <a:r>
              <a:rPr kumimoji="1" lang="en-US" altLang="ja-JP" sz="2400" dirty="0" smtClean="0"/>
              <a:t>/Q @KEK</a:t>
            </a:r>
            <a:endParaRPr kumimoji="1" lang="ja-JP" altLang="en-US" sz="2400" dirty="0"/>
          </a:p>
        </p:txBody>
      </p:sp>
      <p:sp>
        <p:nvSpPr>
          <p:cNvPr id="3" name="角丸四角形 2"/>
          <p:cNvSpPr/>
          <p:nvPr/>
        </p:nvSpPr>
        <p:spPr>
          <a:xfrm>
            <a:off x="5687568" y="5011317"/>
            <a:ext cx="1592798" cy="57087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672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Energy-energy correlator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0369" y="1153236"/>
            <a:ext cx="5468982" cy="380341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992777" y="5077102"/>
            <a:ext cx="6227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Existence of a plateau 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 energy conservation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>
                <a:sym typeface="Wingdings" panose="05000000000000000000" pitchFamily="2" charset="2"/>
              </a:rPr>
              <a:t>L</a:t>
            </a:r>
            <a:r>
              <a:rPr lang="en-US" altLang="ja-JP" sz="2400" dirty="0" smtClean="0">
                <a:sym typeface="Wingdings" panose="05000000000000000000" pitchFamily="2" charset="2"/>
              </a:rPr>
              <a:t>arger flow time  smaller error</a:t>
            </a:r>
            <a:endParaRPr kumimoji="1" lang="en-US" altLang="ja-JP" sz="2400" dirty="0" smtClean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err="1" smtClean="0">
                <a:sym typeface="Wingdings" panose="05000000000000000000" pitchFamily="2" charset="2"/>
              </a:rPr>
              <a:t>Oversmearing</a:t>
            </a:r>
            <a:r>
              <a:rPr lang="en-US" altLang="ja-JP" sz="2400" dirty="0" smtClean="0">
                <a:sym typeface="Wingdings" panose="05000000000000000000" pitchFamily="2" charset="2"/>
              </a:rPr>
              <a:t> for </a:t>
            </a:r>
            <a:endParaRPr kumimoji="1" lang="ja-JP" altLang="en-US" sz="2400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tau &amp;lt; 2 \sqrt{8t}&#10;\end{align*}&lt;/body&gt;&#10;  &lt;fcolor&gt;FF000000&lt;/fcolor&gt;&#10;  &lt;bcolor&gt;FFFFFFFF&lt;/bcolor&gt;&#10;  &lt;transparent&gt;True&lt;/transparent&gt;&#10;  &lt;resolution&gt;1800&lt;/resolution&gt;&#10;  &lt;imageh&gt;249&lt;/imageh&gt;&#10;  &lt;imagew&gt;1010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851" y="5867135"/>
            <a:ext cx="1175658" cy="289840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 \langle \bar{T}_{00}(\tau) \bar{T}_{00}(0) \rangle&#10;\end{align*}&lt;/body&gt;&#10;  &lt;fcolor&gt;FF000000&lt;/fcolor&gt;&#10;  &lt;bcolor&gt;FFFFFFFF&lt;/bcolor&gt;&#10;  &lt;transparent&gt;True&lt;/transparent&gt;&#10;  &lt;resolution&gt;1800&lt;/resolution&gt;&#10;  &lt;imageh&gt;270&lt;/imageh&gt;&#10;  &lt;imagew&gt;1504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197" y="1456663"/>
            <a:ext cx="2159854" cy="387740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7559039" y="1456663"/>
            <a:ext cx="12865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Nt</a:t>
            </a:r>
            <a:r>
              <a:rPr lang="en-US" altLang="ja-JP" sz="2400" dirty="0" smtClean="0"/>
              <a:t>=24</a:t>
            </a:r>
          </a:p>
          <a:p>
            <a:r>
              <a:rPr kumimoji="1" lang="en-US" altLang="ja-JP" sz="2400" dirty="0" smtClean="0"/>
              <a:t>T=2.22Tc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00861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Correlation Functions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326" y="1870450"/>
            <a:ext cx="4265438" cy="2980229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3312" y="1869487"/>
            <a:ext cx="4248043" cy="2981192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 \langle \bar{T}_{00}(\tau) \bar{T}_{11}(0) \rangle&#10;\end{align*}&lt;/body&gt;&#10;  &lt;fcolor&gt;FF000000&lt;/fcolor&gt;&#10;  &lt;bcolor&gt;FFFFFFFF&lt;/bcolor&gt;&#10;  &lt;transparent&gt;True&lt;/transparent&gt;&#10;  &lt;resolution&gt;1800&lt;/resolution&gt;&#10;  &lt;imageh&gt;270&lt;/imageh&gt;&#10;  &lt;imagew&gt;1504&lt;/imagew&gt;&#10;  &lt;scale&gt;50&lt;/scale&gt;&#10;  &lt;cursor&gt;55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1349879"/>
            <a:ext cx="2159854" cy="387740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 \langle \bar{T}_{01}(\tau) \bar{T}_{01}(0) \rangle&#10;\end{align*}&lt;/body&gt;&#10;  &lt;fcolor&gt;FF000000&lt;/fcolor&gt;&#10;  &lt;bcolor&gt;FFFFFFFF&lt;/bcolor&gt;&#10;  &lt;transparent&gt;True&lt;/transparent&gt;&#10;  &lt;resolution&gt;1800&lt;/resolution&gt;&#10;  &lt;imageh&gt;270&lt;/imageh&gt;&#10;  &lt;imagew&gt;1504&lt;/imagew&gt;&#10;  &lt;scale&gt;50&lt;/scale&gt;&#10;  &lt;cursor&gt;5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406" y="1349879"/>
            <a:ext cx="2159854" cy="387740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1001486" y="5146765"/>
            <a:ext cx="66570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sym typeface="Wingdings" panose="05000000000000000000" pitchFamily="2" charset="2"/>
              </a:rPr>
              <a:t>The value of constant is consistent with (</a:t>
            </a:r>
            <a:r>
              <a:rPr lang="en-US" altLang="ja-JP" sz="2400" dirty="0" err="1" smtClean="0">
                <a:sym typeface="Wingdings" panose="05000000000000000000" pitchFamily="2" charset="2"/>
              </a:rPr>
              <a:t>e+p</a:t>
            </a:r>
            <a:r>
              <a:rPr lang="en-US" altLang="ja-JP" sz="2400" dirty="0" smtClean="0">
                <a:sym typeface="Wingdings" panose="05000000000000000000" pitchFamily="2" charset="2"/>
              </a:rPr>
              <a:t>)/T</a:t>
            </a:r>
            <a:r>
              <a:rPr lang="en-US" altLang="ja-JP" sz="2400" baseline="30000" dirty="0" smtClean="0">
                <a:sym typeface="Wingdings" panose="05000000000000000000" pitchFamily="2" charset="2"/>
              </a:rPr>
              <a:t>4</a:t>
            </a:r>
            <a:r>
              <a:rPr lang="en-US" altLang="ja-JP" sz="2400" dirty="0" smtClean="0">
                <a:sym typeface="Wingdings" panose="05000000000000000000" pitchFamily="2" charset="2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err="1" smtClean="0">
                <a:sym typeface="Wingdings" panose="05000000000000000000" pitchFamily="2" charset="2"/>
              </a:rPr>
              <a:t>Oversmearing</a:t>
            </a:r>
            <a:r>
              <a:rPr lang="en-US" altLang="ja-JP" sz="2400" dirty="0" smtClean="0">
                <a:sym typeface="Wingdings" panose="05000000000000000000" pitchFamily="2" charset="2"/>
              </a:rPr>
              <a:t> </a:t>
            </a:r>
            <a:r>
              <a:rPr lang="en-US" altLang="ja-JP" sz="2400" dirty="0" smtClean="0">
                <a:sym typeface="Wingdings" panose="05000000000000000000" pitchFamily="2" charset="2"/>
              </a:rPr>
              <a:t>effect is much </a:t>
            </a:r>
            <a:r>
              <a:rPr lang="en-US" altLang="ja-JP" sz="2400" dirty="0" err="1" smtClean="0">
                <a:sym typeface="Wingdings" panose="05000000000000000000" pitchFamily="2" charset="2"/>
              </a:rPr>
              <a:t>stroner</a:t>
            </a:r>
            <a:r>
              <a:rPr lang="en-US" altLang="ja-JP" sz="2400" dirty="0" smtClean="0">
                <a:sym typeface="Wingdings" panose="05000000000000000000" pitchFamily="2" charset="2"/>
              </a:rPr>
              <a:t>.</a:t>
            </a:r>
            <a:endParaRPr kumimoji="1" lang="en-US" altLang="ja-JP" sz="2400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4071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角丸四角形 9"/>
          <p:cNvSpPr/>
          <p:nvPr/>
        </p:nvSpPr>
        <p:spPr>
          <a:xfrm>
            <a:off x="65314" y="1133204"/>
            <a:ext cx="6509657" cy="2472145"/>
          </a:xfrm>
          <a:prstGeom prst="roundRect">
            <a:avLst>
              <a:gd name="adj" fmla="val 1433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Constraint from Rot. </a:t>
            </a:r>
            <a:r>
              <a:rPr kumimoji="1" lang="en-US" altLang="ja-JP" dirty="0" err="1" smtClean="0"/>
              <a:t>Symm</a:t>
            </a:r>
            <a:r>
              <a:rPr kumimoji="1" lang="en-US" altLang="ja-JP" dirty="0" smtClean="0"/>
              <a:t>.</a:t>
            </a:r>
            <a:endParaRPr kumimoji="1" lang="ja-JP" altLang="en-US" dirty="0"/>
          </a:p>
        </p:txBody>
      </p:sp>
      <p:sp>
        <p:nvSpPr>
          <p:cNvPr id="7" name="下矢印 6"/>
          <p:cNvSpPr/>
          <p:nvPr/>
        </p:nvSpPr>
        <p:spPr>
          <a:xfrm>
            <a:off x="1912823" y="2363731"/>
            <a:ext cx="2770632" cy="456262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i,j,k,l=1,2,3&#10;\end{align*}&lt;/body&gt;&#10;  &lt;fcolor&gt;FF000000&lt;/fcolor&gt;&#10;  &lt;bcolor&gt;FFFFFFFF&lt;/bcolor&gt;&#10;  &lt;transparent&gt;True&lt;/transparent&gt;&#10;  &lt;resolution&gt;1800&lt;/resolution&gt;&#10;  &lt;imageh&gt;223&lt;/imageh&gt;&#10;  &lt;imagew&gt;1647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728" y="2012247"/>
            <a:ext cx="2000823" cy="270906"/>
          </a:xfrm>
          <a:prstGeom prst="rect">
            <a:avLst/>
          </a:prstGeom>
        </p:spPr>
      </p:pic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langle \bar{T}_{ij} \bar{T}_{kl} \rangle = A \delta_{ij}\delta_{kl} + B (\delta_{ik}\delta_{jl}+\delta_{il}\delta_{jk})&#10;\end{align*}&lt;/body&gt;&#10;  &lt;fcolor&gt;FF000000&lt;/fcolor&gt;&#10;  &lt;bcolor&gt;FFFFFFFF&lt;/bcolor&gt;&#10;  &lt;transparent&gt;True&lt;/transparent&gt;&#10;  &lt;resolution&gt;1800&lt;/resolution&gt;&#10;  &lt;imageh&gt;280&lt;/imageh&gt;&#10;  &lt;imagew&gt;4069&lt;/imagew&gt;&#10;  &lt;scale&gt;50&lt;/scale&gt;&#10;  &lt;cursor&gt;9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60" y="1443362"/>
            <a:ext cx="5957120" cy="409926"/>
          </a:xfrm>
          <a:prstGeom prst="rect">
            <a:avLst/>
          </a:prstGeom>
        </p:spPr>
      </p:pic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langle \bar{T}_{11} \bar{T}_{11} \rangle - \langle \bar{T}_{11} \bar{T}_{22} \rangle -2 \langle \bar{T}_{12} \bar{T}_{12} \rangle = 0&#10;\end{align*}&lt;/body&gt;&#10;  &lt;fcolor&gt;FF000000&lt;/fcolor&gt;&#10;  &lt;bcolor&gt;FFFFFFFF&lt;/bcolor&gt;&#10;  &lt;transparent&gt;True&lt;/transparent&gt;&#10;  &lt;resolution&gt;1800&lt;/resolution&gt;&#10;  &lt;imageh&gt;270&lt;/imageh&gt;&#10;  &lt;imagew&gt;3874&lt;/imagew&gt;&#10;  &lt;scale&gt;50&lt;/scale&gt;&#10;  &lt;cursor&gt;13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52" y="2965155"/>
            <a:ext cx="5336773" cy="371948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6811862" y="1375954"/>
            <a:ext cx="2160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Karsch</a:t>
            </a:r>
            <a:r>
              <a:rPr kumimoji="1" lang="en-US" altLang="ja-JP" sz="2000" dirty="0" smtClean="0"/>
              <a:t>, </a:t>
            </a:r>
            <a:r>
              <a:rPr kumimoji="1" lang="en-US" altLang="ja-JP" sz="2000" dirty="0" err="1" smtClean="0"/>
              <a:t>Wyld</a:t>
            </a:r>
            <a:r>
              <a:rPr kumimoji="1" lang="en-US" altLang="ja-JP" sz="2000" dirty="0" smtClean="0"/>
              <a:t>, 1987</a:t>
            </a:r>
            <a:endParaRPr kumimoji="1" lang="ja-JP" altLang="en-US" sz="2000" dirty="0"/>
          </a:p>
        </p:txBody>
      </p:sp>
      <p:grpSp>
        <p:nvGrpSpPr>
          <p:cNvPr id="11" name="グループ化 10"/>
          <p:cNvGrpSpPr/>
          <p:nvPr/>
        </p:nvGrpSpPr>
        <p:grpSpPr>
          <a:xfrm>
            <a:off x="1514834" y="3431200"/>
            <a:ext cx="7458511" cy="3286192"/>
            <a:chOff x="1514834" y="3431200"/>
            <a:chExt cx="7458511" cy="3286192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54283" y="3431200"/>
              <a:ext cx="4619062" cy="3286192"/>
            </a:xfrm>
            <a:prstGeom prst="rect">
              <a:avLst/>
            </a:prstGeom>
          </p:spPr>
        </p:pic>
        <p:sp>
          <p:nvSpPr>
            <p:cNvPr id="9" name="テキスト ボックス 8"/>
            <p:cNvSpPr txBox="1"/>
            <p:nvPr/>
          </p:nvSpPr>
          <p:spPr>
            <a:xfrm>
              <a:off x="1514834" y="5390606"/>
              <a:ext cx="271600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zero within statistics</a:t>
              </a:r>
            </a:p>
            <a:p>
              <a:r>
                <a:rPr lang="en-US" altLang="ja-JP" sz="2400" dirty="0" smtClean="0"/>
                <a:t>for </a:t>
              </a:r>
              <a:r>
                <a:rPr lang="en-US" altLang="ja-JP" sz="2400" dirty="0" smtClean="0">
                  <a:latin typeface="Symbol" panose="05050102010706020507" pitchFamily="18" charset="2"/>
                </a:rPr>
                <a:t>t</a:t>
              </a:r>
              <a:r>
                <a:rPr lang="en-US" altLang="ja-JP" sz="2400" dirty="0" smtClean="0"/>
                <a:t>/a&gt;4</a:t>
              </a:r>
              <a:endParaRPr kumimoji="1" lang="ja-JP" alt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4755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78823" y="1463040"/>
            <a:ext cx="833845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We measured EMT expectation value and correlation function of SU(3) gauge theory by using the </a:t>
            </a:r>
            <a:r>
              <a:rPr kumimoji="1" lang="en-US" altLang="ja-JP" sz="2400" dirty="0" smtClean="0"/>
              <a:t>operator </a:t>
            </a:r>
            <a:r>
              <a:rPr kumimoji="1" lang="en-US" altLang="ja-JP" sz="2400" dirty="0" smtClean="0"/>
              <a:t>constructed </a:t>
            </a:r>
            <a:r>
              <a:rPr lang="en-US" altLang="ja-JP" sz="2400" dirty="0" smtClean="0"/>
              <a:t>from</a:t>
            </a:r>
            <a:r>
              <a:rPr kumimoji="1" lang="en-US" altLang="ja-JP" sz="2400" dirty="0" smtClean="0"/>
              <a:t> </a:t>
            </a:r>
            <a:r>
              <a:rPr kumimoji="1" lang="en-US" altLang="ja-JP" sz="2400" dirty="0" smtClean="0"/>
              <a:t>gradient flow.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kumimoji="1"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Expectation values of EMT agrees well with the previous results on thermodynamics.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Behaviors of the c</a:t>
            </a:r>
            <a:r>
              <a:rPr kumimoji="1" lang="en-US" altLang="ja-JP" sz="2400" dirty="0" smtClean="0"/>
              <a:t>orrelation functions are consistent with the conservation law and linear response relations.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24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Our method can be applied to full QCD </a:t>
            </a:r>
            <a:r>
              <a:rPr lang="en-US" altLang="ja-JP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Next talk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8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Double Extrapolation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091" y="1352869"/>
            <a:ext cx="8584983" cy="416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92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76" descr="lattic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6220">
            <a:off x="4820174" y="1977226"/>
            <a:ext cx="2500100" cy="2414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2960" y="294096"/>
            <a:ext cx="7543800" cy="1071505"/>
          </a:xfrm>
        </p:spPr>
        <p:txBody>
          <a:bodyPr>
            <a:noAutofit/>
          </a:bodyPr>
          <a:lstStyle/>
          <a:p>
            <a:r>
              <a:rPr kumimoji="1" lang="en-US" altLang="ja-JP" dirty="0" smtClean="0"/>
              <a:t>EMT on the </a:t>
            </a:r>
            <a:r>
              <a:rPr kumimoji="1" lang="en-US" altLang="ja-JP" dirty="0" smtClean="0"/>
              <a:t>Lattice</a:t>
            </a:r>
            <a:br>
              <a:rPr kumimoji="1" lang="en-US" altLang="ja-JP" dirty="0" smtClean="0"/>
            </a:br>
            <a:r>
              <a:rPr kumimoji="1" lang="en-US" altLang="ja-JP" sz="3200" dirty="0" smtClean="0"/>
              <a:t>a standard construction</a:t>
            </a:r>
            <a:endParaRPr kumimoji="1" lang="ja-JP" altLang="en-US" dirty="0"/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T_{\mu\nu} = Z_6 T_{\mu\nu}^{[6]} + Z_3 T_{\mu\nu}^{[3]} + Z_1 T_{\mu\nu}^{[1]}&#10;\end{align*}&lt;/body&gt;&#10;  &lt;fcolor&gt;FF000000&lt;/fcolor&gt;&#10;  &lt;bcolor&gt;FFFFFFFF&lt;/bcolor&gt;&#10;  &lt;transparent&gt;True&lt;/transparent&gt;&#10;  &lt;resolution&gt;1800&lt;/resolution&gt;&#10;  &lt;imageh&gt;332&lt;/imageh&gt;&#10;  &lt;imagew&gt;3350&lt;/imagew&gt;&#10;  &lt;scale&gt;50&lt;/scale&gt;&#10;  &lt;cursor&gt;9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77" y="1576254"/>
            <a:ext cx="5008740" cy="496389"/>
          </a:xfrm>
          <a:prstGeom prst="rect">
            <a:avLst/>
          </a:prstGeom>
        </p:spPr>
      </p:pic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T_{\mu\nu}^{[6]} = \frac1{g_0^2} F_{\mu\sigma} F_{\nu\sigma}&#10;\end{align*}&lt;/body&gt;&#10;  &lt;fcolor&gt;FF000000&lt;/fcolor&gt;&#10;  &lt;bcolor&gt;FFFFFFFF&lt;/bcolor&gt;&#10;  &lt;transparent&gt;True&lt;/transparent&gt;&#10;  &lt;resolution&gt;1800&lt;/resolution&gt;&#10;  &lt;imageh&gt;572&lt;/imageh&gt;&#10;  &lt;imagew&gt;1827&lt;/imagew&gt;&#10;  &lt;scale&gt;50&lt;/scale&gt;&#10;  &lt;cursor&gt;76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579" y="2344257"/>
            <a:ext cx="1933575" cy="605367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T_{\mu\nu}^{[3]} = \delta_{\mu\nu} \frac1{g_0^2} \big( F_{\mu\rho}F_{\nu\rho}-\frac14 F_{\rho\sigma} F_{\rho\sigma} \big)&#10;\end{align*}&lt;/body&gt;&#10;  &lt;fcolor&gt;FF000000&lt;/fcolor&gt;&#10;  &lt;bcolor&gt;FFFFFFFF&lt;/bcolor&gt;&#10;  &lt;transparent&gt;True&lt;/transparent&gt;&#10;  &lt;resolution&gt;1800&lt;/resolution&gt;&#10;  &lt;imageh&gt;572&lt;/imageh&gt;&#10;  &lt;imagew&gt;3643&lt;/imagew&gt;&#10;  &lt;scale&gt;50&lt;/scale&gt;&#10;  &lt;cursor&gt;13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579" y="3023527"/>
            <a:ext cx="3855508" cy="605366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T_{\mu\nu}^{[1]} = \delta_{\mu\nu} \frac1{g_0^2} F_{\rho\sigma} F_{\rho\sigma}&#10;\end{align*}&lt;/body&gt;&#10;  &lt;fcolor&gt;FF000000&lt;/fcolor&gt;&#10;  &lt;bcolor&gt;FFFFFFFF&lt;/bcolor&gt;&#10;  &lt;transparent&gt;True&lt;/transparent&gt;&#10;  &lt;resolution&gt;1800&lt;/resolution&gt;&#10;  &lt;imageh&gt;572&lt;/imageh&gt;&#10;  &lt;imagew&gt;2156&lt;/imagew&gt;&#10;  &lt;scale&gt;50&lt;/scale&gt;&#10;  &lt;cursor&gt;94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579" y="3776698"/>
            <a:ext cx="2281767" cy="605367"/>
          </a:xfrm>
          <a:prstGeom prst="rect">
            <a:avLst/>
          </a:prstGeom>
        </p:spPr>
      </p:pic>
      <p:sp>
        <p:nvSpPr>
          <p:cNvPr id="9" name="左中かっこ 8"/>
          <p:cNvSpPr/>
          <p:nvPr/>
        </p:nvSpPr>
        <p:spPr>
          <a:xfrm>
            <a:off x="687977" y="2344257"/>
            <a:ext cx="343990" cy="2037807"/>
          </a:xfrm>
          <a:prstGeom prst="leftBrace">
            <a:avLst>
              <a:gd name="adj1" fmla="val 41244"/>
              <a:gd name="adj2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592389" y="1828802"/>
            <a:ext cx="20276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Caracciolo</a:t>
            </a:r>
            <a:r>
              <a:rPr kumimoji="1" lang="en-US" altLang="ja-JP" sz="2000" dirty="0" smtClean="0"/>
              <a:t>+, 1990</a:t>
            </a:r>
            <a:endParaRPr kumimoji="1" lang="ja-JP" altLang="en-US" sz="20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75639" y="4888709"/>
            <a:ext cx="6007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Non-perturbative determination of Z</a:t>
            </a:r>
            <a:r>
              <a:rPr kumimoji="1" lang="en-US" altLang="ja-JP" sz="2400" baseline="-25000" dirty="0" smtClean="0"/>
              <a:t>6</a:t>
            </a:r>
            <a:r>
              <a:rPr kumimoji="1" lang="en-US" altLang="ja-JP" sz="2400" dirty="0" smtClean="0"/>
              <a:t>, Z</a:t>
            </a:r>
            <a:r>
              <a:rPr kumimoji="1" lang="en-US" altLang="ja-JP" sz="2400" baseline="-25000" dirty="0" smtClean="0"/>
              <a:t>3</a:t>
            </a:r>
            <a:r>
              <a:rPr kumimoji="1" lang="en-US" altLang="ja-JP" sz="2400" dirty="0" smtClean="0"/>
              <a:t>, Z</a:t>
            </a:r>
            <a:r>
              <a:rPr kumimoji="1" lang="en-US" altLang="ja-JP" sz="2400" baseline="-25000" dirty="0" smtClean="0"/>
              <a:t>1</a:t>
            </a:r>
            <a:endParaRPr kumimoji="1" lang="ja-JP" altLang="en-US" sz="2400" baseline="-250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59972" y="5372033"/>
            <a:ext cx="52045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shifted boundary condition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accurate </a:t>
            </a:r>
            <a:r>
              <a:rPr lang="en-US" altLang="ja-JP" sz="2400" dirty="0" err="1" smtClean="0"/>
              <a:t>nonperturbative</a:t>
            </a:r>
            <a:r>
              <a:rPr lang="en-US" altLang="ja-JP" sz="2400" dirty="0" smtClean="0"/>
              <a:t> </a:t>
            </a:r>
            <a:r>
              <a:rPr lang="en-US" altLang="ja-JP" sz="2400" dirty="0" smtClean="0"/>
              <a:t>Z</a:t>
            </a:r>
            <a:r>
              <a:rPr lang="en-US" altLang="ja-JP" sz="2400" baseline="-25000" dirty="0" smtClean="0"/>
              <a:t>6</a:t>
            </a:r>
            <a:r>
              <a:rPr lang="en-US" altLang="ja-JP" sz="2400" dirty="0" smtClean="0"/>
              <a:t> available</a:t>
            </a:r>
            <a:endParaRPr kumimoji="1" lang="ja-JP" altLang="en-US" sz="24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592389" y="5373683"/>
            <a:ext cx="25402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Giusti</a:t>
            </a:r>
            <a:r>
              <a:rPr kumimoji="1" lang="en-US" altLang="ja-JP" sz="2000" dirty="0" smtClean="0"/>
              <a:t>, Meyer, 2011-13</a:t>
            </a:r>
          </a:p>
          <a:p>
            <a:r>
              <a:rPr lang="en-US" altLang="ja-JP" sz="2000" dirty="0" err="1" smtClean="0"/>
              <a:t>Giusti</a:t>
            </a:r>
            <a:r>
              <a:rPr lang="en-US" altLang="ja-JP" sz="2000" dirty="0" smtClean="0"/>
              <a:t>, Pepe, 2014-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90616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Shear and Bulk Channels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94" y="1694357"/>
            <a:ext cx="4285567" cy="2964729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4859" y="1694356"/>
            <a:ext cx="4254287" cy="296473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822960" y="5364480"/>
            <a:ext cx="6483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No plateau behavior in non-conserved channels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71372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Gradient Flow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87230" y="1415137"/>
            <a:ext cx="2573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Gradient Flow</a:t>
            </a:r>
            <a:endParaRPr kumimoji="1" lang="ja-JP" altLang="en-US" sz="2800" dirty="0"/>
          </a:p>
        </p:txBody>
      </p:sp>
      <p:sp>
        <p:nvSpPr>
          <p:cNvPr id="9" name="正方形/長方形 8"/>
          <p:cNvSpPr/>
          <p:nvPr/>
        </p:nvSpPr>
        <p:spPr>
          <a:xfrm>
            <a:off x="6229356" y="1737117"/>
            <a:ext cx="29146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err="1"/>
              <a:t>Lüscher</a:t>
            </a:r>
            <a:r>
              <a:rPr lang="en-US" altLang="ja-JP" dirty="0"/>
              <a:t>(2009</a:t>
            </a:r>
            <a:r>
              <a:rPr lang="en-US" altLang="ja-JP" dirty="0" smtClean="0"/>
              <a:t>–)</a:t>
            </a:r>
          </a:p>
          <a:p>
            <a:r>
              <a:rPr lang="en-US" altLang="ja-JP" dirty="0" smtClean="0"/>
              <a:t>Narayanan, Neuberger(2006</a:t>
            </a:r>
            <a:r>
              <a:rPr lang="en-US" altLang="ja-JP" dirty="0"/>
              <a:t>)</a:t>
            </a:r>
            <a:endParaRPr lang="ja-JP" altLang="en-US" dirty="0"/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partial_t A_\mu&#10;= D_\nu G_{\mu\nu}&#10;= \partial_\nu \partial_\nu A_\mu + \cdots&#10;\end{align*}&lt;/body&gt;&#10;  &lt;fcolor&gt;FF000000&lt;/fcolor&gt;&#10;  &lt;bcolor&gt;FFFFFFFF&lt;/bcolor&gt;&#10;  &lt;transparent&gt;True&lt;/transparent&gt;&#10;  &lt;resolution&gt;1800&lt;/resolution&gt;&#10;  &lt;imageh&gt;250&lt;/imageh&gt;&#10;  &lt;imagew&gt;3372&lt;/imagew&gt;&#10;  &lt;scale&gt;50&lt;/scale&gt;&#10;  &lt;cursor&gt;81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" y="2143067"/>
            <a:ext cx="4879234" cy="361745"/>
          </a:xfrm>
          <a:prstGeom prst="rect">
            <a:avLst/>
          </a:prstGeom>
        </p:spPr>
      </p:pic>
      <p:pic>
        <p:nvPicPr>
          <p:cNvPr id="11" name="Picture 76" descr="lattic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141" y="2595722"/>
            <a:ext cx="1600209" cy="1545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6" descr="lattic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630" y="2595722"/>
            <a:ext cx="1600208" cy="1545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右矢印 11"/>
          <p:cNvSpPr/>
          <p:nvPr/>
        </p:nvSpPr>
        <p:spPr>
          <a:xfrm>
            <a:off x="5773946" y="2948801"/>
            <a:ext cx="1842671" cy="834139"/>
          </a:xfrm>
          <a:prstGeom prst="rightArrow">
            <a:avLst/>
          </a:prstGeom>
          <a:gradFill flip="none" rotWithShape="1">
            <a:gsLst>
              <a:gs pos="0">
                <a:srgbClr val="40619D">
                  <a:tint val="98000"/>
                  <a:lumMod val="110000"/>
                  <a:alpha val="40000"/>
                </a:srgbClr>
              </a:gs>
              <a:gs pos="84000">
                <a:srgbClr val="40619D">
                  <a:shade val="90000"/>
                  <a:lumMod val="88000"/>
                </a:srgbClr>
              </a:gs>
            </a:gsLst>
            <a:lin ang="0" scaled="1"/>
            <a:tileRect/>
          </a:gradFill>
          <a:ln w="12700" cap="rnd" cmpd="sng" algn="ctr">
            <a:noFill/>
            <a:prstDash val="solid"/>
          </a:ln>
          <a:effectLst>
            <a:outerShdw blurRad="38100" dist="25400" dir="5400000" rotWithShape="0">
              <a:srgbClr val="000000">
                <a:alpha val="55000"/>
              </a:srgbClr>
            </a:outerShdw>
          </a:effectLst>
        </p:spPr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ill Sans MT" panose="020B0502020104020203"/>
                <a:ea typeface="HGｺﾞｼｯｸE" panose="020B0909000000000000" pitchFamily="49" charset="-128"/>
                <a:cs typeface="+mn-cs"/>
              </a:rPr>
              <a:t>gradient  flow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ill Sans MT" panose="020B0502020104020203"/>
              <a:ea typeface="HGｺﾞｼｯｸE" panose="020B0909000000000000" pitchFamily="49" charset="-128"/>
              <a:cs typeface="+mn-cs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80783" y="2782156"/>
            <a:ext cx="33604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400" dirty="0" smtClean="0"/>
              <a:t>Diffusion-like equation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400" dirty="0" smtClean="0"/>
              <a:t>smearing radius</a:t>
            </a:r>
            <a:endParaRPr kumimoji="1" lang="ja-JP" altLang="en-US" sz="2400" dirty="0"/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sqrt{8t}&#10;\end{align*}&lt;/body&gt;&#10;  &lt;fcolor&gt;FF000000&lt;/fcolor&gt;&#10;  &lt;bcolor&gt;FFFFFFFF&lt;/bcolor&gt;&#10;  &lt;transparent&gt;True&lt;/transparent&gt;&#10;  &lt;resolution&gt;1800&lt;/resolution&gt;&#10;  &lt;imageh&gt;249&lt;/imageh&gt;&#10;  &lt;imagew&gt;406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781" y="3240583"/>
            <a:ext cx="465574" cy="28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24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Gradient Flow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84093" y="4397827"/>
            <a:ext cx="44289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Small</a:t>
            </a:r>
            <a:r>
              <a:rPr kumimoji="1" lang="en-US" altLang="ja-JP" sz="2800" dirty="0" smtClean="0"/>
              <a:t> Flow-time expansion</a:t>
            </a:r>
            <a:endParaRPr kumimoji="1" lang="ja-JP" altLang="en-US" sz="2800" dirty="0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tilde{\cal O}(t,x) \longrightarrow \sum_i c_i(t) {\cal O}_i^R(x)&#10;\end{align*}&lt;/body&gt;&#10;  &lt;fcolor&gt;FF000000&lt;/fcolor&gt;&#10;  &lt;bcolor&gt;FFFFFFFF&lt;/bcolor&gt;&#10;  &lt;transparent&gt;True&lt;/transparent&gt;&#10;  &lt;resolution&gt;1800&lt;/resolution&gt;&#10;  &lt;imageh&gt;531&lt;/imageh&gt;&#10;  &lt;imagew&gt;2823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23" y="5153929"/>
            <a:ext cx="3758346" cy="706937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87230" y="1415137"/>
            <a:ext cx="2573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Gradient Flow</a:t>
            </a:r>
            <a:endParaRPr kumimoji="1" lang="ja-JP" altLang="en-US" sz="2800" dirty="0"/>
          </a:p>
        </p:txBody>
      </p:sp>
      <p:sp>
        <p:nvSpPr>
          <p:cNvPr id="9" name="正方形/長方形 8"/>
          <p:cNvSpPr/>
          <p:nvPr/>
        </p:nvSpPr>
        <p:spPr>
          <a:xfrm>
            <a:off x="6229356" y="1737117"/>
            <a:ext cx="29146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err="1"/>
              <a:t>Lüscher</a:t>
            </a:r>
            <a:r>
              <a:rPr lang="en-US" altLang="ja-JP" dirty="0"/>
              <a:t>(2009</a:t>
            </a:r>
            <a:r>
              <a:rPr lang="en-US" altLang="ja-JP" dirty="0" smtClean="0"/>
              <a:t>–)</a:t>
            </a:r>
          </a:p>
          <a:p>
            <a:r>
              <a:rPr lang="en-US" altLang="ja-JP" dirty="0" smtClean="0"/>
              <a:t>Narayanan, Neuberger(2006</a:t>
            </a:r>
            <a:r>
              <a:rPr lang="en-US" altLang="ja-JP" dirty="0"/>
              <a:t>)</a:t>
            </a:r>
            <a:endParaRPr lang="ja-JP" altLang="en-US" dirty="0"/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partial_t A_\mu&#10;= D_\nu G_{\mu\nu}&#10;= \partial_\nu \partial_\nu A_\mu + \cdots&#10;\end{align*}&lt;/body&gt;&#10;  &lt;fcolor&gt;FF000000&lt;/fcolor&gt;&#10;  &lt;bcolor&gt;FFFFFFFF&lt;/bcolor&gt;&#10;  &lt;transparent&gt;True&lt;/transparent&gt;&#10;  &lt;resolution&gt;1800&lt;/resolution&gt;&#10;  &lt;imageh&gt;250&lt;/imageh&gt;&#10;  &lt;imagew&gt;3372&lt;/imagew&gt;&#10;  &lt;scale&gt;50&lt;/scale&gt;&#10;  &lt;cursor&gt;8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" y="2143067"/>
            <a:ext cx="4879234" cy="361745"/>
          </a:xfrm>
          <a:prstGeom prst="rect">
            <a:avLst/>
          </a:prstGeom>
        </p:spPr>
      </p:pic>
      <p:pic>
        <p:nvPicPr>
          <p:cNvPr id="11" name="Picture 76" descr="lattic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141" y="2595722"/>
            <a:ext cx="1600209" cy="1545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6" descr="lattic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630" y="2595722"/>
            <a:ext cx="1600208" cy="1545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右矢印 11"/>
          <p:cNvSpPr/>
          <p:nvPr/>
        </p:nvSpPr>
        <p:spPr>
          <a:xfrm>
            <a:off x="5773946" y="2948801"/>
            <a:ext cx="1842671" cy="834139"/>
          </a:xfrm>
          <a:prstGeom prst="rightArrow">
            <a:avLst/>
          </a:prstGeom>
          <a:gradFill flip="none" rotWithShape="1">
            <a:gsLst>
              <a:gs pos="0">
                <a:srgbClr val="40619D">
                  <a:tint val="98000"/>
                  <a:lumMod val="110000"/>
                  <a:alpha val="40000"/>
                </a:srgbClr>
              </a:gs>
              <a:gs pos="84000">
                <a:srgbClr val="40619D">
                  <a:shade val="90000"/>
                  <a:lumMod val="88000"/>
                </a:srgbClr>
              </a:gs>
            </a:gsLst>
            <a:lin ang="0" scaled="1"/>
            <a:tileRect/>
          </a:gradFill>
          <a:ln w="12700" cap="rnd" cmpd="sng" algn="ctr">
            <a:noFill/>
            <a:prstDash val="solid"/>
          </a:ln>
          <a:effectLst>
            <a:outerShdw blurRad="38100" dist="25400" dir="5400000" rotWithShape="0">
              <a:srgbClr val="000000">
                <a:alpha val="55000"/>
              </a:srgbClr>
            </a:outerShdw>
          </a:effectLst>
        </p:spPr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ill Sans MT" panose="020B0502020104020203"/>
                <a:ea typeface="HGｺﾞｼｯｸE" panose="020B0909000000000000" pitchFamily="49" charset="-128"/>
                <a:cs typeface="+mn-cs"/>
              </a:rPr>
              <a:t>gradient  flow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ill Sans MT" panose="020B0502020104020203"/>
              <a:ea typeface="HGｺﾞｼｯｸE" panose="020B0909000000000000" pitchFamily="49" charset="-128"/>
              <a:cs typeface="+mn-cs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80783" y="2782156"/>
            <a:ext cx="33604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400" dirty="0" smtClean="0"/>
              <a:t>Diffusion-like equation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400" dirty="0" smtClean="0"/>
              <a:t>smearing radius</a:t>
            </a:r>
            <a:endParaRPr kumimoji="1" lang="ja-JP" altLang="en-US" sz="2400" dirty="0"/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sqrt{8t}&#10;\end{align*}&lt;/body&gt;&#10;  &lt;fcolor&gt;FF000000&lt;/fcolor&gt;&#10;  &lt;bcolor&gt;FFFFFFFF&lt;/bcolor&gt;&#10;  &lt;transparent&gt;True&lt;/transparent&gt;&#10;  &lt;resolution&gt;1800&lt;/resolution&gt;&#10;  &lt;imageh&gt;249&lt;/imageh&gt;&#10;  &lt;imagew&gt;406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781" y="3240583"/>
            <a:ext cx="465574" cy="285537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r="8970" b="6605"/>
          <a:stretch/>
        </p:blipFill>
        <p:spPr>
          <a:xfrm>
            <a:off x="5982691" y="4150329"/>
            <a:ext cx="1039043" cy="2531884"/>
          </a:xfrm>
          <a:prstGeom prst="rect">
            <a:avLst/>
          </a:prstGeom>
        </p:spPr>
      </p:pic>
      <p:sp>
        <p:nvSpPr>
          <p:cNvPr id="18" name="乗算記号 4"/>
          <p:cNvSpPr/>
          <p:nvPr/>
        </p:nvSpPr>
        <p:spPr>
          <a:xfrm>
            <a:off x="7464121" y="5280466"/>
            <a:ext cx="268941" cy="271611"/>
          </a:xfrm>
          <a:prstGeom prst="mathMultiply">
            <a:avLst/>
          </a:prstGeom>
          <a:solidFill>
            <a:srgbClr val="AD0101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30" name="グループ化 29"/>
          <p:cNvGrpSpPr>
            <a:grpSpLocks noChangeAspect="1"/>
          </p:cNvGrpSpPr>
          <p:nvPr/>
        </p:nvGrpSpPr>
        <p:grpSpPr>
          <a:xfrm>
            <a:off x="6421997" y="4941260"/>
            <a:ext cx="2230604" cy="993110"/>
            <a:chOff x="6394144" y="4815725"/>
            <a:chExt cx="2478450" cy="1103456"/>
          </a:xfrm>
        </p:grpSpPr>
        <p:cxnSp>
          <p:nvCxnSpPr>
            <p:cNvPr id="17" name="直線矢印コネクタ 16"/>
            <p:cNvCxnSpPr/>
            <p:nvPr/>
          </p:nvCxnSpPr>
          <p:spPr>
            <a:xfrm>
              <a:off x="6554250" y="5351736"/>
              <a:ext cx="2318344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accent5">
                  <a:lumMod val="50000"/>
                </a:schemeClr>
              </a:solidFill>
              <a:prstDash val="solid"/>
              <a:headEnd type="none" w="med" len="med"/>
              <a:tailEnd type="arrow" w="lg" len="lg"/>
            </a:ln>
            <a:effectLst/>
          </p:spPr>
        </p:cxnSp>
        <p:sp>
          <p:nvSpPr>
            <p:cNvPr id="20" name="円/楕円 12"/>
            <p:cNvSpPr/>
            <p:nvPr/>
          </p:nvSpPr>
          <p:spPr>
            <a:xfrm>
              <a:off x="6394144" y="4815725"/>
              <a:ext cx="367553" cy="1103456"/>
            </a:xfrm>
            <a:prstGeom prst="ellipse">
              <a:avLst/>
            </a:prstGeom>
            <a:solidFill>
              <a:srgbClr val="0070C0">
                <a:alpha val="40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" name="二等辺三角形 21"/>
            <p:cNvSpPr/>
            <p:nvPr/>
          </p:nvSpPr>
          <p:spPr>
            <a:xfrm rot="5400000">
              <a:off x="6589817" y="4804656"/>
              <a:ext cx="1076334" cy="1098477"/>
            </a:xfrm>
            <a:prstGeom prst="triangle">
              <a:avLst/>
            </a:prstGeom>
            <a:gradFill>
              <a:gsLst>
                <a:gs pos="0">
                  <a:srgbClr val="0070C0">
                    <a:alpha val="70000"/>
                  </a:srgbClr>
                </a:gs>
                <a:gs pos="100000">
                  <a:srgbClr val="0070C0">
                    <a:alpha val="0"/>
                  </a:srgb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</p:grpSp>
      <p:cxnSp>
        <p:nvCxnSpPr>
          <p:cNvPr id="23" name="直線矢印コネクタ 22"/>
          <p:cNvCxnSpPr>
            <a:stCxn id="20" idx="1"/>
          </p:cNvCxnSpPr>
          <p:nvPr/>
        </p:nvCxnSpPr>
        <p:spPr>
          <a:xfrm>
            <a:off x="6470441" y="5086698"/>
            <a:ext cx="240404" cy="764547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headEnd type="triangle"/>
            <a:tailEnd type="triangle"/>
          </a:ln>
          <a:effectLst/>
        </p:spPr>
      </p:cxnSp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2\sqrt{8t}&#10;\end{align*}&lt;/body&gt;&#10;  &lt;fcolor&gt;FF000000&lt;/fcolor&gt;&#10;  &lt;bcolor&gt;FFFFFFFF&lt;/bcolor&gt;&#10;  &lt;transparent&gt;True&lt;/transparent&gt;&#10;  &lt;resolution&gt;1800&lt;/resolution&gt;&#10;  &lt;imageh&gt;249&lt;/imageh&gt;&#10;  &lt;imagew&gt;53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396" y="4770604"/>
            <a:ext cx="565150" cy="263525"/>
          </a:xfrm>
          <a:prstGeom prst="rect">
            <a:avLst/>
          </a:prstGeom>
        </p:spPr>
      </p:pic>
      <p:sp>
        <p:nvSpPr>
          <p:cNvPr id="25" name="右矢印 24"/>
          <p:cNvSpPr/>
          <p:nvPr/>
        </p:nvSpPr>
        <p:spPr>
          <a:xfrm flipH="1">
            <a:off x="6875699" y="5674617"/>
            <a:ext cx="734690" cy="300220"/>
          </a:xfrm>
          <a:prstGeom prst="rightArrow">
            <a:avLst>
              <a:gd name="adj1" fmla="val 50000"/>
              <a:gd name="adj2" fmla="val 100763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960304" y="5910224"/>
            <a:ext cx="1358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chemeClr val="accent5">
                    <a:lumMod val="50000"/>
                  </a:schemeClr>
                </a:solidFill>
                <a:latin typeface="Calibri Light" panose="020F0302020204030204"/>
                <a:ea typeface="ＭＳ Ｐゴシック" panose="020B0600070205080204" pitchFamily="50" charset="-128"/>
              </a:rPr>
              <a:t>t</a:t>
            </a:r>
            <a:r>
              <a:rPr lang="en-US" altLang="ja-JP" sz="2400" dirty="0" smtClean="0">
                <a:solidFill>
                  <a:schemeClr val="accent5">
                    <a:lumMod val="50000"/>
                  </a:schemeClr>
                </a:solidFill>
                <a:latin typeface="Calibri Light" panose="020F0302020204030204"/>
                <a:ea typeface="ＭＳ Ｐゴシック" panose="020B0600070205080204" pitchFamily="50" charset="-128"/>
                <a:sym typeface="Wingdings" panose="05000000000000000000" pitchFamily="2" charset="2"/>
              </a:rPr>
              <a:t>0 limit</a:t>
            </a:r>
            <a:endParaRPr lang="ja-JP" altLang="en-US" sz="2400" dirty="0">
              <a:solidFill>
                <a:schemeClr val="accent5">
                  <a:lumMod val="50000"/>
                </a:schemeClr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 rot="16200000">
            <a:off x="4509243" y="5280221"/>
            <a:ext cx="23788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ea typeface="ＭＳ Ｐゴシック" panose="020B0600070205080204" pitchFamily="50" charset="-128"/>
              </a:rPr>
              <a:t>original 4-dim theory</a:t>
            </a:r>
            <a:endParaRPr lang="ja-JP" altLang="en-US" sz="2000" dirty="0">
              <a:ea typeface="ＭＳ Ｐゴシック" panose="020B0600070205080204" pitchFamily="50" charset="-128"/>
            </a:endParaRPr>
          </a:p>
        </p:txBody>
      </p:sp>
      <p:pic>
        <p:nvPicPr>
          <p:cNvPr id="28" name="TexTeXPicture" descr="&lt;?xml version=&quot;1.0&quot; encoding=&quot;utf-16&quot;?&gt;&#10;&lt;TeXTeX&gt;&#10;  &lt;preamble&gt;\documentclass{jarticle}&#10;\usepackage{amsmath}&#10;\pagestyle{empty}&lt;/preamble&gt;&#10;  &lt;body&gt;\begin{align*} &#10;\tilde{\cal O}(t,x)&#10;\end{align*}&lt;/body&gt;&#10;  &lt;fcolor&gt;FF000000&lt;/fcolor&gt;&#10;  &lt;bcolor&gt;FFFFFFFF&lt;/bcolor&gt;&#10;  &lt;transparent&gt;True&lt;/transparent&gt;&#10;  &lt;resolution&gt;1800&lt;/resolution&gt;&#10;  &lt;imageh&gt;292&lt;/imageh&gt;&#10;  &lt;imagew&gt;703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666" y="4967241"/>
            <a:ext cx="789702" cy="328013"/>
          </a:xfrm>
          <a:prstGeom prst="rect">
            <a:avLst/>
          </a:prstGeom>
        </p:spPr>
      </p:pic>
      <p:pic>
        <p:nvPicPr>
          <p:cNvPr id="29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000000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315" y="5591137"/>
            <a:ext cx="130572" cy="269734"/>
          </a:xfrm>
          <a:prstGeom prst="rect">
            <a:avLst/>
          </a:prstGeom>
        </p:spPr>
      </p:pic>
      <p:sp>
        <p:nvSpPr>
          <p:cNvPr id="31" name="正方形/長方形 30"/>
          <p:cNvSpPr/>
          <p:nvPr/>
        </p:nvSpPr>
        <p:spPr>
          <a:xfrm>
            <a:off x="2796955" y="5953769"/>
            <a:ext cx="22061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err="1" smtClean="0"/>
              <a:t>Lüscher</a:t>
            </a:r>
            <a:r>
              <a:rPr lang="en-US" altLang="ja-JP" dirty="0" smtClean="0"/>
              <a:t>, Weisz (2011)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66310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/>
        </p:nvSpPr>
        <p:spPr>
          <a:xfrm>
            <a:off x="186960" y="1220578"/>
            <a:ext cx="6551570" cy="1507702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EMT from Gradient </a:t>
            </a:r>
            <a:r>
              <a:rPr kumimoji="1" lang="en-US" altLang="ja-JP" dirty="0" smtClean="0"/>
              <a:t>Flow</a:t>
            </a:r>
            <a:endParaRPr kumimoji="1" lang="ja-JP" altLang="en-US" dirty="0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&amp;amp; U_{\mu\nu}(t,x) =&#10;G_{\mu\rho}(t,x)G_{\nu\rho}(t,x) - \frac14&#10;\delta_{\mu\nu} G_{\mu\nu}(t,x)G_{\mu\nu}(t,x) &#10;\\&#10;&amp;amp; E(t,x) = \frac14&#10;\delta_{\mu\nu} G_{\mu\nu}(t,x)G_{\mu\nu}(t,x) &#10;\end{align*}&lt;/body&gt;&#10;  &lt;fcolor&gt;FF000000&lt;/fcolor&gt;&#10;  &lt;bcolor&gt;FFFFFFFF&lt;/bcolor&gt;&#10;  &lt;transparent&gt;True&lt;/transparent&gt;&#10;  &lt;resolution&gt;1800&lt;/resolution&gt;&#10;  &lt;imageh&gt;1103&lt;/imageh&gt;&#10;  &lt;imagew&gt;5979&lt;/imagew&gt;&#10;  &lt;scale&gt;50&lt;/scale&gt;&#10;  &lt;cursor&gt;18&lt;/cursor&gt;&#10;&lt;/TeXTeX&gt;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61" y="1428374"/>
            <a:ext cx="5919968" cy="1092109"/>
          </a:xfrm>
        </p:spPr>
      </p:pic>
      <p:grpSp>
        <p:nvGrpSpPr>
          <p:cNvPr id="20" name="グループ化 19"/>
          <p:cNvGrpSpPr/>
          <p:nvPr/>
        </p:nvGrpSpPr>
        <p:grpSpPr>
          <a:xfrm>
            <a:off x="2764318" y="2613520"/>
            <a:ext cx="6301304" cy="1541418"/>
            <a:chOff x="2764318" y="2613520"/>
            <a:chExt cx="6301304" cy="1541418"/>
          </a:xfrm>
        </p:grpSpPr>
        <p:sp>
          <p:nvSpPr>
            <p:cNvPr id="8" name="角丸四角形 7"/>
            <p:cNvSpPr/>
            <p:nvPr/>
          </p:nvSpPr>
          <p:spPr>
            <a:xfrm>
              <a:off x="2764318" y="2613520"/>
              <a:ext cx="6301304" cy="1541418"/>
            </a:xfrm>
            <a:prstGeom prst="round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pic>
          <p:nvPicPr>
  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U_{\mu\nu}(t,x) = \alpha_U(t)&#10;\left[ T_{\mu\nu}^R(x) -\frac14 \delta_{\mu\nu} T_{\rho\rho}^R(x) \right] + {\cal O}(t)&#10;\end{align*}&lt;/body&gt;&#10;  &lt;fcolor&gt;FF000000&lt;/fcolor&gt;&#10;  &lt;bcolor&gt;FFFFFFFF&lt;/bcolor&gt;&#10;  &lt;transparent&gt;True&lt;/transparent&gt;&#10;  &lt;resolution&gt;1800&lt;/resolution&gt;&#10;  &lt;imageh&gt;597&lt;/imageh&gt;&#10;  &lt;imagew&gt;5222&lt;/imagew&gt;&#10;  &lt;scale&gt;50&lt;/scale&gt;&#10;  &lt;cursor&gt;120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9418" y="2788281"/>
              <a:ext cx="5598193" cy="640008"/>
            </a:xfrm>
            <a:prstGeom prst="rect">
              <a:avLst/>
            </a:prstGeom>
          </p:spPr>
        </p:pic>
        <p:pic>
          <p:nvPicPr>
  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E(t,x) = \langle E(t,x) \rangle + \alpha_E(t)&#10;T_{\rho\rho}^R(x) + {\cal O}(t)&#10;\end{align*}&lt;/body&gt;&#10;  &lt;fcolor&gt;FF000000&lt;/fcolor&gt;&#10;  &lt;bcolor&gt;FFFFFFFF&lt;/bcolor&gt;&#10;  &lt;transparent&gt;True&lt;/transparent&gt;&#10;  &lt;resolution&gt;1800&lt;/resolution&gt;&#10;  &lt;imageh&gt;320&lt;/imageh&gt;&#10;  &lt;imagew&gt;4372&lt;/imagew&gt;&#10;  &lt;scale&gt;50&lt;/scale&gt;&#10;  &lt;cursor&gt;79&lt;/cursor&gt;&#10;&lt;/TeXTeX&gt;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9418" y="3570895"/>
              <a:ext cx="4805713" cy="351745"/>
            </a:xfrm>
            <a:prstGeom prst="rect">
              <a:avLst/>
            </a:prstGeom>
          </p:spPr>
        </p:pic>
      </p:grpSp>
      <p:grpSp>
        <p:nvGrpSpPr>
          <p:cNvPr id="22" name="グループ化 21"/>
          <p:cNvGrpSpPr/>
          <p:nvPr/>
        </p:nvGrpSpPr>
        <p:grpSpPr>
          <a:xfrm>
            <a:off x="296860" y="4993077"/>
            <a:ext cx="8444753" cy="1663021"/>
            <a:chOff x="296860" y="4993077"/>
            <a:chExt cx="8444753" cy="1663021"/>
          </a:xfrm>
        </p:grpSpPr>
        <p:sp>
          <p:nvSpPr>
            <p:cNvPr id="11" name="角丸四角形 10"/>
            <p:cNvSpPr/>
            <p:nvPr/>
          </p:nvSpPr>
          <p:spPr>
            <a:xfrm>
              <a:off x="296860" y="4993077"/>
              <a:ext cx="8444753" cy="1663021"/>
            </a:xfrm>
            <a:prstGeom prst="round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2339242" y="5053885"/>
              <a:ext cx="441184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b="1" dirty="0" smtClean="0">
                  <a:latin typeface="Calibri" panose="020F0502020204030204" pitchFamily="34" charset="0"/>
                </a:rPr>
                <a:t>Correctly Renormalized </a:t>
              </a:r>
              <a:r>
                <a:rPr kumimoji="1" lang="en-US" altLang="ja-JP" sz="2800" b="1" dirty="0" smtClean="0">
                  <a:latin typeface="Calibri" panose="020F0502020204030204" pitchFamily="34" charset="0"/>
                </a:rPr>
                <a:t>EMT</a:t>
              </a:r>
              <a:endParaRPr kumimoji="1" lang="ja-JP" altLang="en-US" sz="2800" b="1" dirty="0">
                <a:latin typeface="Calibri" panose="020F0502020204030204" pitchFamily="34" charset="0"/>
              </a:endParaRPr>
            </a:p>
          </p:txBody>
        </p:sp>
        <p:pic>
          <p:nvPicPr>
  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T_{\mu\nu}^R (x)&#10;= \lim_{t\to0} \left[ \frac1{\alpha_U(t)}&#10;U_{\mu\nu}(t,x) + \frac{\delta_{\mu\nu}}{4\alpha_E(t)} E(t,x)_{\rm subt.} \right]+O(t)&#10;\end{align*}&lt;/body&gt;&#10;  &lt;fcolor&gt;FF000000&lt;/fcolor&gt;&#10;  &lt;bcolor&gt;FFFFFFFF&lt;/bcolor&gt;&#10;  &lt;transparent&gt;True&lt;/transparent&gt;&#10;  &lt;resolution&gt;1800&lt;/resolution&gt;&#10;  &lt;imageh&gt;597&lt;/imageh&gt;&#10;  &lt;imagew&gt;6396&lt;/imagew&gt;&#10;  &lt;scale&gt;50&lt;/scale&gt;&#10;  &lt;cursor&gt;161&lt;/cursor&gt;&#10;&lt;/TeXTeX&gt;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575" y="5671899"/>
              <a:ext cx="7708780" cy="719535"/>
            </a:xfrm>
            <a:prstGeom prst="rect">
              <a:avLst/>
            </a:prstGeom>
          </p:spPr>
        </p:pic>
      </p:grpSp>
      <p:sp>
        <p:nvSpPr>
          <p:cNvPr id="14" name="下矢印 13"/>
          <p:cNvSpPr/>
          <p:nvPr/>
        </p:nvSpPr>
        <p:spPr>
          <a:xfrm>
            <a:off x="2901414" y="4521458"/>
            <a:ext cx="3386889" cy="584028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201988" y="1070573"/>
            <a:ext cx="1747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Suzuki, 2013</a:t>
            </a:r>
            <a:endParaRPr kumimoji="1" lang="ja-JP" altLang="en-US" sz="2400" dirty="0"/>
          </a:p>
        </p:txBody>
      </p:sp>
      <p:grpSp>
        <p:nvGrpSpPr>
          <p:cNvPr id="21" name="グループ化 20"/>
          <p:cNvGrpSpPr/>
          <p:nvPr/>
        </p:nvGrpSpPr>
        <p:grpSpPr>
          <a:xfrm>
            <a:off x="5784130" y="4204752"/>
            <a:ext cx="3250155" cy="707886"/>
            <a:chOff x="5784130" y="4204752"/>
            <a:chExt cx="3250155" cy="707886"/>
          </a:xfrm>
        </p:grpSpPr>
        <p:sp>
          <p:nvSpPr>
            <p:cNvPr id="16" name="テキスト ボックス 15"/>
            <p:cNvSpPr txBox="1"/>
            <p:nvPr/>
          </p:nvSpPr>
          <p:spPr>
            <a:xfrm>
              <a:off x="6538730" y="4204752"/>
              <a:ext cx="249555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kumimoji="1" lang="en-US" altLang="ja-JP" sz="2000" dirty="0" smtClean="0"/>
                <a:t>: perturbative formula</a:t>
              </a:r>
            </a:p>
            <a:p>
              <a:pPr algn="r"/>
              <a:r>
                <a:rPr lang="en-US" altLang="ja-JP" sz="2000" dirty="0" smtClean="0"/>
                <a:t>by</a:t>
              </a:r>
              <a:r>
                <a:rPr kumimoji="1" lang="en-US" altLang="ja-JP" sz="2000" dirty="0" smtClean="0"/>
                <a:t> Suzuki, 2013</a:t>
              </a:r>
              <a:endParaRPr kumimoji="1" lang="ja-JP" altLang="en-US" sz="2000" dirty="0"/>
            </a:p>
          </p:txBody>
        </p:sp>
        <p:pic>
          <p:nvPicPr>
  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\alpha_U,~\alpha_E&#10;\end{align*}&lt;/body&gt;&#10;  &lt;fcolor&gt;FF000000&lt;/fcolor&gt;&#10;  &lt;bcolor&gt;FFFFFFFF&lt;/bcolor&gt;&#10;  &lt;transparent&gt;True&lt;/transparent&gt;&#10;  &lt;resolution&gt;1800&lt;/resolution&gt;&#10;  &lt;imageh&gt;157&lt;/imageh&gt;&#10;  &lt;imagew&gt;814&lt;/imagew&gt;&#10;  &lt;scale&gt;50&lt;/scale&gt;&#10;  &lt;cursor&gt;34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4130" y="4354720"/>
              <a:ext cx="816746" cy="157530"/>
            </a:xfrm>
            <a:prstGeom prst="rect">
              <a:avLst/>
            </a:prstGeom>
          </p:spPr>
        </p:pic>
      </p:grpSp>
      <p:sp>
        <p:nvSpPr>
          <p:cNvPr id="18" name="曲折矢印 17"/>
          <p:cNvSpPr/>
          <p:nvPr/>
        </p:nvSpPr>
        <p:spPr>
          <a:xfrm rot="10800000" flipH="1">
            <a:off x="1988599" y="2797565"/>
            <a:ext cx="672866" cy="630723"/>
          </a:xfrm>
          <a:prstGeom prst="bentArrow">
            <a:avLst>
              <a:gd name="adj1" fmla="val 39558"/>
              <a:gd name="adj2" fmla="val 37478"/>
              <a:gd name="adj3" fmla="val 37478"/>
              <a:gd name="adj4" fmla="val 58308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113476" y="2984360"/>
            <a:ext cx="12419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accent5">
                    <a:lumMod val="50000"/>
                  </a:schemeClr>
                </a:solidFill>
              </a:rPr>
              <a:t>small</a:t>
            </a:r>
          </a:p>
          <a:p>
            <a:r>
              <a:rPr lang="en-US" altLang="ja-JP" sz="2000" dirty="0" smtClean="0">
                <a:solidFill>
                  <a:schemeClr val="accent5">
                    <a:lumMod val="50000"/>
                  </a:schemeClr>
                </a:solidFill>
              </a:rPr>
              <a:t>flow-time</a:t>
            </a:r>
          </a:p>
          <a:p>
            <a:r>
              <a:rPr kumimoji="1" lang="en-US" altLang="ja-JP" sz="2000" dirty="0" smtClean="0">
                <a:solidFill>
                  <a:schemeClr val="accent5">
                    <a:lumMod val="50000"/>
                  </a:schemeClr>
                </a:solidFill>
              </a:rPr>
              <a:t>expansion</a:t>
            </a:r>
            <a:endParaRPr kumimoji="1" lang="ja-JP" altLang="en-US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77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36" y="1283959"/>
            <a:ext cx="3800607" cy="4394030"/>
          </a:xfrm>
          <a:prstGeom prst="rect">
            <a:avLst/>
          </a:prstGeom>
        </p:spPr>
      </p:pic>
      <p:sp>
        <p:nvSpPr>
          <p:cNvPr id="14" name="角丸四角形 13"/>
          <p:cNvSpPr/>
          <p:nvPr/>
        </p:nvSpPr>
        <p:spPr>
          <a:xfrm>
            <a:off x="3711640" y="5416735"/>
            <a:ext cx="5005646" cy="1303804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4153988" y="1723986"/>
            <a:ext cx="3805647" cy="77946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Thermodynamics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5968002" y="1053127"/>
            <a:ext cx="31759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err="1"/>
              <a:t>FlowQCD</a:t>
            </a:r>
            <a:r>
              <a:rPr lang="en-US" altLang="ja-JP" sz="2400" dirty="0"/>
              <a:t>, </a:t>
            </a:r>
            <a:r>
              <a:rPr lang="en-US" altLang="ja-JP" sz="2400" dirty="0" smtClean="0"/>
              <a:t>PRD90 </a:t>
            </a:r>
            <a:r>
              <a:rPr lang="en-US" altLang="ja-JP" sz="2400" dirty="0"/>
              <a:t>(2014</a:t>
            </a:r>
            <a:r>
              <a:rPr lang="en-US" altLang="ja-JP" sz="2400" dirty="0" smtClean="0"/>
              <a:t>)</a:t>
            </a:r>
            <a:endParaRPr lang="en-US" altLang="ja-JP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401403" y="2787582"/>
            <a:ext cx="357104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400" dirty="0" smtClean="0"/>
              <a:t>SU(3) Wilson gauge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400" dirty="0" smtClean="0"/>
              <a:t>32</a:t>
            </a:r>
            <a:r>
              <a:rPr lang="en-US" altLang="ja-JP" sz="2400" baseline="30000" dirty="0" smtClean="0"/>
              <a:t>3</a:t>
            </a:r>
            <a:r>
              <a:rPr lang="en-US" altLang="ja-JP" sz="2400" dirty="0" smtClean="0"/>
              <a:t>xN</a:t>
            </a:r>
            <a:r>
              <a:rPr lang="en-US" altLang="ja-JP" sz="2400" baseline="-25000" dirty="0" smtClean="0"/>
              <a:t>t</a:t>
            </a:r>
            <a:endParaRPr kumimoji="1" lang="en-US" altLang="ja-JP" sz="2400" baseline="-25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400" dirty="0" err="1" smtClean="0"/>
              <a:t>N</a:t>
            </a:r>
            <a:r>
              <a:rPr kumimoji="1" lang="en-US" altLang="ja-JP" sz="2400" baseline="-25000" dirty="0" err="1" smtClean="0"/>
              <a:t>t</a:t>
            </a:r>
            <a:r>
              <a:rPr kumimoji="1" lang="en-US" altLang="ja-JP" sz="2400" dirty="0" smtClean="0"/>
              <a:t>=6,8,10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400" dirty="0" smtClean="0"/>
              <a:t>~300 </a:t>
            </a:r>
            <a:r>
              <a:rPr kumimoji="1" lang="en-US" altLang="ja-JP" sz="2400" dirty="0" err="1" smtClean="0"/>
              <a:t>confs</a:t>
            </a:r>
            <a:r>
              <a:rPr kumimoji="1" lang="en-US" altLang="ja-JP" sz="24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400" dirty="0" smtClean="0"/>
              <a:t>continuum </a:t>
            </a:r>
            <a:r>
              <a:rPr lang="en-US" altLang="ja-JP" sz="2400" dirty="0" smtClean="0"/>
              <a:t>extrapolated</a:t>
            </a:r>
            <a:endParaRPr kumimoji="1" lang="ja-JP" altLang="en-US" sz="2400" dirty="0"/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varepsilon = \langle T_{00} \rangle &#10;\end{align*}&lt;/body&gt;&#10;  &lt;fcolor&gt;FF000000&lt;/fcolor&gt;&#10;  &lt;bcolor&gt;FFFFFFFF&lt;/bcolor&gt;&#10;  &lt;transparent&gt;True&lt;/transparent&gt;&#10;  &lt;resolution&gt;1800&lt;/resolution&gt;&#10;  &lt;imageh&gt;250&lt;/imageh&gt;&#10;  &lt;imagew&gt;963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914" y="1929740"/>
            <a:ext cx="1462086" cy="379565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p = \langle T_{11} \rangle &#10;\end{align*}&lt;/body&gt;&#10;  &lt;fcolor&gt;FF000000&lt;/fcolor&gt;&#10;  &lt;bcolor&gt;FFFFFFFF&lt;/bcolor&gt;&#10;  &lt;transparent&gt;True&lt;/transparent&gt;&#10;  &lt;resolution&gt;1800&lt;/resolution&gt;&#10;  &lt;imageh&gt;250&lt;/imageh&gt;&#10;  &lt;imagew&gt;989&lt;/imagew&gt;&#10;  &lt;scale&gt;50&lt;/scale&gt;&#10;  &lt;cursor&gt;4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503" y="1929740"/>
            <a:ext cx="1496561" cy="378301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3832689" y="5485374"/>
            <a:ext cx="47887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Good agreement with integral method result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Statistical error well suppressed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09053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Applications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22959" y="1514792"/>
            <a:ext cx="7543801" cy="4023360"/>
          </a:xfrm>
        </p:spPr>
        <p:txBody>
          <a:bodyPr>
            <a:normAutofit/>
          </a:bodyPr>
          <a:lstStyle/>
          <a:p>
            <a:r>
              <a:rPr kumimoji="1" lang="en-US" altLang="ja-JP" sz="3200" dirty="0" smtClean="0"/>
              <a:t>1. Thermodynamics</a:t>
            </a:r>
          </a:p>
          <a:p>
            <a:pPr algn="r"/>
            <a:r>
              <a:rPr lang="en-US" altLang="ja-JP" sz="2400" dirty="0" err="1" smtClean="0"/>
              <a:t>FlowQCD</a:t>
            </a:r>
            <a:r>
              <a:rPr lang="en-US" altLang="ja-JP" sz="2400" dirty="0" smtClean="0"/>
              <a:t> (2014); </a:t>
            </a:r>
            <a:r>
              <a:rPr lang="en-US" altLang="ja-JP" sz="2400" dirty="0" smtClean="0"/>
              <a:t>in preparation</a:t>
            </a:r>
            <a:endParaRPr kumimoji="1" lang="en-US" altLang="ja-JP" sz="2400" dirty="0" smtClean="0"/>
          </a:p>
          <a:p>
            <a:r>
              <a:rPr lang="en-US" altLang="ja-JP" sz="3200" dirty="0" smtClean="0"/>
              <a:t>2. Latent heat at 1</a:t>
            </a:r>
            <a:r>
              <a:rPr lang="en-US" altLang="ja-JP" sz="3200" baseline="30000" dirty="0" smtClean="0"/>
              <a:t>st</a:t>
            </a:r>
            <a:r>
              <a:rPr lang="en-US" altLang="ja-JP" sz="3200" dirty="0" smtClean="0"/>
              <a:t> order phase </a:t>
            </a:r>
            <a:r>
              <a:rPr lang="en-US" altLang="ja-JP" sz="3200" dirty="0" smtClean="0"/>
              <a:t>transition</a:t>
            </a:r>
            <a:r>
              <a:rPr lang="en-US" altLang="ja-JP" sz="4000" dirty="0" smtClean="0"/>
              <a:t> </a:t>
            </a:r>
            <a:endParaRPr lang="en-US" altLang="ja-JP" sz="4000" dirty="0" smtClean="0"/>
          </a:p>
          <a:p>
            <a:pPr algn="r"/>
            <a:r>
              <a:rPr lang="en-US" altLang="ja-JP" sz="2400" dirty="0" err="1" smtClean="0"/>
              <a:t>Shirogane</a:t>
            </a:r>
            <a:r>
              <a:rPr lang="en-US" altLang="ja-JP" sz="2400" dirty="0" smtClean="0"/>
              <a:t>+, </a:t>
            </a:r>
            <a:r>
              <a:rPr lang="en-US" altLang="ja-JP" sz="2400" dirty="0" smtClean="0"/>
              <a:t>PRD (2016); </a:t>
            </a:r>
            <a:r>
              <a:rPr lang="en-US" altLang="ja-JP" sz="2400" dirty="0" smtClean="0"/>
              <a:t>WHOT-QCD, in preparation</a:t>
            </a:r>
          </a:p>
          <a:p>
            <a:r>
              <a:rPr kumimoji="1" lang="en-US" altLang="ja-JP" sz="3200" dirty="0" smtClean="0"/>
              <a:t>3. Correlation </a:t>
            </a:r>
            <a:r>
              <a:rPr kumimoji="1" lang="en-US" altLang="ja-JP" sz="3200" dirty="0" smtClean="0"/>
              <a:t>functions</a:t>
            </a:r>
            <a:r>
              <a:rPr kumimoji="1" lang="en-US" altLang="ja-JP" sz="4000" dirty="0" smtClean="0"/>
              <a:t> </a:t>
            </a:r>
            <a:endParaRPr kumimoji="1" lang="en-US" altLang="ja-JP" sz="4000" dirty="0" smtClean="0"/>
          </a:p>
          <a:p>
            <a:pPr algn="r"/>
            <a:r>
              <a:rPr lang="en-US" altLang="ja-JP" sz="2400" dirty="0" err="1" smtClean="0"/>
              <a:t>FlowQCD</a:t>
            </a:r>
            <a:r>
              <a:rPr lang="en-US" altLang="ja-JP" sz="2400" dirty="0" smtClean="0"/>
              <a:t>, in preparation</a:t>
            </a:r>
            <a:endParaRPr kumimoji="1" lang="ja-JP" altLang="en-US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23454" y="5869094"/>
            <a:ext cx="9020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Application to full QCD</a:t>
            </a:r>
            <a:r>
              <a:rPr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ja-JP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WHOT-QCD, 1609.01471 </a:t>
            </a:r>
            <a:r>
              <a:rPr kumimoji="1" lang="en-US" altLang="ja-JP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(Next talk by </a:t>
            </a:r>
            <a:r>
              <a:rPr kumimoji="1" lang="en-US" altLang="ja-JP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Kanaya</a:t>
            </a:r>
            <a:r>
              <a:rPr kumimoji="1" lang="en-US" altLang="ja-JP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kumimoji="1" lang="ja-JP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72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2960" y="1966139"/>
            <a:ext cx="7543800" cy="1071505"/>
          </a:xfrm>
        </p:spPr>
        <p:txBody>
          <a:bodyPr>
            <a:noAutofit/>
          </a:bodyPr>
          <a:lstStyle/>
          <a:p>
            <a:r>
              <a:rPr kumimoji="1" lang="en-US" altLang="ja-JP" dirty="0" smtClean="0"/>
              <a:t>New Result on</a:t>
            </a:r>
            <a:br>
              <a:rPr kumimoji="1" lang="en-US" altLang="ja-JP" dirty="0" smtClean="0"/>
            </a:br>
            <a:r>
              <a:rPr kumimoji="1" lang="en-US" altLang="ja-JP" sz="6000" dirty="0" smtClean="0"/>
              <a:t>Thermodynamics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971787" y="3727271"/>
            <a:ext cx="32461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FlowQCD</a:t>
            </a:r>
            <a:r>
              <a:rPr kumimoji="1" lang="en-US" altLang="ja-JP" sz="2400" dirty="0" smtClean="0"/>
              <a:t>, in preparation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49979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レトロスペクト">
  <a:themeElements>
    <a:clrScheme name="レトロスペクト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T e X T e X >  
     < p r e a m b l e > \ d o c u m e n t c l a s s { j a r t i c l e }  
 \ u s e p a c k a g e { a m s m a t h }  
 \ p a g e s t y l e { e m p t y } < / p r e a m b l e >  
     < b o d y > \ b e g i n { a l i g n * }    
  
 \ e n d { a l i g n * } < / b o d y >  
     < f c o l o r > F F 0 0 0 0 0 0 < / f c o l o r >  
     < b c o l o r > F F F F F F F F < / b c o l o r >  
     < t r a n s p a r e n t > T r u e < / t r a n s p a r e n t >  
     < r e s o l u t i o n > 1 8 0 0 < / r e s o l u t i o n >  
     < i m a g e h > - 1 < / i m a g e h >  
     < i m a g e w > - 1 < / i m a g e w >  
     < s c a l e > 5 0 < / s c a l e >  
     < c u r s o r > 1 6 < / c u r s o r >  
 < / T e X T e X > 
</file>

<file path=customXml/itemProps1.xml><?xml version="1.0" encoding="utf-8"?>
<ds:datastoreItem xmlns:ds="http://schemas.openxmlformats.org/officeDocument/2006/customXml" ds:itemID="{7327BF9E-79F0-4C5D-AE5F-8BE8D84DE733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TM02900688[[fn=ファセット]]</Template>
  <TotalTime>1422</TotalTime>
  <Words>730</Words>
  <Application>Microsoft Office PowerPoint</Application>
  <PresentationFormat>画面に合わせる (4:3)</PresentationFormat>
  <Paragraphs>200</Paragraphs>
  <Slides>30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30</vt:i4>
      </vt:variant>
    </vt:vector>
  </HeadingPairs>
  <TitlesOfParts>
    <vt:vector size="42" baseType="lpstr">
      <vt:lpstr>HGｺﾞｼｯｸE</vt:lpstr>
      <vt:lpstr>ＭＳ Ｐゴシック</vt:lpstr>
      <vt:lpstr>メイリオ</vt:lpstr>
      <vt:lpstr>Arial</vt:lpstr>
      <vt:lpstr>Calibri</vt:lpstr>
      <vt:lpstr>Calibri Light</vt:lpstr>
      <vt:lpstr>Gill Sans MT</vt:lpstr>
      <vt:lpstr>Symbol</vt:lpstr>
      <vt:lpstr>Wingdings</vt:lpstr>
      <vt:lpstr>Wingdings 2</vt:lpstr>
      <vt:lpstr>HDOfficeLightV0</vt:lpstr>
      <vt:lpstr>レトロスペクト</vt:lpstr>
      <vt:lpstr>Energy-momentum tensor and thermodynamics  (of SU(3) gauge theory)  from gradient flow</vt:lpstr>
      <vt:lpstr>PowerPoint プレゼンテーション</vt:lpstr>
      <vt:lpstr>EMT on the Lattice a standard construction</vt:lpstr>
      <vt:lpstr>Gradient Flow</vt:lpstr>
      <vt:lpstr>Gradient Flow</vt:lpstr>
      <vt:lpstr>EMT from Gradient Flow</vt:lpstr>
      <vt:lpstr>Thermodynamics</vt:lpstr>
      <vt:lpstr>Applications</vt:lpstr>
      <vt:lpstr>New Result on Thermodynamics</vt:lpstr>
      <vt:lpstr>Numerical Simulation</vt:lpstr>
      <vt:lpstr>t Dependence</vt:lpstr>
      <vt:lpstr>Double Extrapolation</vt:lpstr>
      <vt:lpstr>Double Extrapolation</vt:lpstr>
      <vt:lpstr>Double Extrapolation</vt:lpstr>
      <vt:lpstr>T Dependence</vt:lpstr>
      <vt:lpstr>Latent Heat  at 1st order transition</vt:lpstr>
      <vt:lpstr>1st Order Transition</vt:lpstr>
      <vt:lpstr>Phase Coexistence at Tc</vt:lpstr>
      <vt:lpstr>Result in Differential Method</vt:lpstr>
      <vt:lpstr>Gradient Flow Method</vt:lpstr>
      <vt:lpstr>Correlation Functions</vt:lpstr>
      <vt:lpstr>Conservation Law</vt:lpstr>
      <vt:lpstr>Linear Response Relations</vt:lpstr>
      <vt:lpstr>Numerical Simulation</vt:lpstr>
      <vt:lpstr>Energy-energy correlator</vt:lpstr>
      <vt:lpstr>Correlation Functions</vt:lpstr>
      <vt:lpstr>Constraint from Rot. Symm.</vt:lpstr>
      <vt:lpstr>Summary</vt:lpstr>
      <vt:lpstr>Double Extrapolation</vt:lpstr>
      <vt:lpstr>Shear and Bulk Channels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格子ゲージ理論におけるエネルギー運動量保存則とゆらぎの線形応答関係</dc:title>
  <dc:creator>Masakiyo Kitazawa</dc:creator>
  <cp:lastModifiedBy>Masakiyo Kitazawa</cp:lastModifiedBy>
  <cp:revision>111</cp:revision>
  <dcterms:created xsi:type="dcterms:W3CDTF">2016-03-18T07:58:43Z</dcterms:created>
  <dcterms:modified xsi:type="dcterms:W3CDTF">2016-09-26T01:18:42Z</dcterms:modified>
</cp:coreProperties>
</file>