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52"/>
  </p:notesMasterIdLst>
  <p:sldIdLst>
    <p:sldId id="715" r:id="rId4"/>
    <p:sldId id="821" r:id="rId5"/>
    <p:sldId id="771" r:id="rId6"/>
    <p:sldId id="815" r:id="rId7"/>
    <p:sldId id="751" r:id="rId8"/>
    <p:sldId id="826" r:id="rId9"/>
    <p:sldId id="819" r:id="rId10"/>
    <p:sldId id="838" r:id="rId11"/>
    <p:sldId id="839" r:id="rId12"/>
    <p:sldId id="840" r:id="rId13"/>
    <p:sldId id="841" r:id="rId14"/>
    <p:sldId id="842" r:id="rId15"/>
    <p:sldId id="848" r:id="rId16"/>
    <p:sldId id="822" r:id="rId17"/>
    <p:sldId id="849" r:id="rId18"/>
    <p:sldId id="811" r:id="rId19"/>
    <p:sldId id="827" r:id="rId20"/>
    <p:sldId id="837" r:id="rId21"/>
    <p:sldId id="851" r:id="rId22"/>
    <p:sldId id="852" r:id="rId23"/>
    <p:sldId id="775" r:id="rId24"/>
    <p:sldId id="829" r:id="rId25"/>
    <p:sldId id="831" r:id="rId26"/>
    <p:sldId id="778" r:id="rId27"/>
    <p:sldId id="779" r:id="rId28"/>
    <p:sldId id="781" r:id="rId29"/>
    <p:sldId id="782" r:id="rId30"/>
    <p:sldId id="853" r:id="rId31"/>
    <p:sldId id="780" r:id="rId32"/>
    <p:sldId id="832" r:id="rId33"/>
    <p:sldId id="750" r:id="rId34"/>
    <p:sldId id="790" r:id="rId35"/>
    <p:sldId id="692" r:id="rId36"/>
    <p:sldId id="693" r:id="rId37"/>
    <p:sldId id="721" r:id="rId38"/>
    <p:sldId id="854" r:id="rId39"/>
    <p:sldId id="694" r:id="rId40"/>
    <p:sldId id="695" r:id="rId41"/>
    <p:sldId id="823" r:id="rId42"/>
    <p:sldId id="824" r:id="rId43"/>
    <p:sldId id="834" r:id="rId44"/>
    <p:sldId id="843" r:id="rId45"/>
    <p:sldId id="844" r:id="rId46"/>
    <p:sldId id="845" r:id="rId47"/>
    <p:sldId id="846" r:id="rId48"/>
    <p:sldId id="847" r:id="rId49"/>
    <p:sldId id="836" r:id="rId50"/>
    <p:sldId id="835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EA5D8"/>
    <a:srgbClr val="CCCC00"/>
    <a:srgbClr val="3333FF"/>
    <a:srgbClr val="003300"/>
    <a:srgbClr val="66FF66"/>
    <a:srgbClr val="FF00FF"/>
    <a:srgbClr val="6600CC"/>
    <a:srgbClr val="CC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03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4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85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70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3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9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13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35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1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2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41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image" Target="../media/image27.png"/><Relationship Id="rId4" Type="http://schemas.openxmlformats.org/officeDocument/2006/relationships/image" Target="../media/image32.emf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42.emf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45.emf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9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15.png"/><Relationship Id="rId9" Type="http://schemas.openxmlformats.org/officeDocument/2006/relationships/image" Target="../media/image8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91.png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6.wmf"/><Relationship Id="rId11" Type="http://schemas.openxmlformats.org/officeDocument/2006/relationships/image" Target="../media/image90.png"/><Relationship Id="rId5" Type="http://schemas.openxmlformats.org/officeDocument/2006/relationships/image" Target="../media/image95.wmf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0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91.png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png"/><Relationship Id="rId11" Type="http://schemas.openxmlformats.org/officeDocument/2006/relationships/image" Target="../media/image9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91.png"/><Relationship Id="rId3" Type="http://schemas.openxmlformats.org/officeDocument/2006/relationships/image" Target="../media/image110.png"/><Relationship Id="rId7" Type="http://schemas.openxmlformats.org/officeDocument/2006/relationships/image" Target="../media/image114.wmf"/><Relationship Id="rId12" Type="http://schemas.openxmlformats.org/officeDocument/2006/relationships/image" Target="../media/image90.png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wmf"/><Relationship Id="rId9" Type="http://schemas.openxmlformats.org/officeDocument/2006/relationships/image" Target="../media/image116.png"/><Relationship Id="rId1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6000" dirty="0" smtClean="0">
                <a:latin typeface="+mn-lt"/>
              </a:rPr>
              <a:t>Transport of Fluctuations</a:t>
            </a:r>
            <a:endParaRPr kumimoji="1" lang="ja-JP" altLang="en-US" sz="60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26610" y="5797713"/>
            <a:ext cx="5890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INT Workshop 16-3</a:t>
            </a:r>
          </a:p>
          <a:p>
            <a:pPr algn="ctr"/>
            <a:r>
              <a:rPr lang="en-US" altLang="ja-JP" sz="2000" dirty="0" smtClean="0"/>
              <a:t>Exploring the QCD Phase </a:t>
            </a:r>
            <a:r>
              <a:rPr lang="en-US" altLang="ja-JP" sz="2000" dirty="0"/>
              <a:t>D</a:t>
            </a:r>
            <a:r>
              <a:rPr lang="en-US" altLang="ja-JP" sz="2000" dirty="0" smtClean="0"/>
              <a:t>iagram through Energy Scan</a:t>
            </a:r>
          </a:p>
          <a:p>
            <a:pPr algn="ctr"/>
            <a:r>
              <a:rPr lang="en-US" altLang="ja-JP" sz="2000" dirty="0" smtClean="0"/>
              <a:t>INT, Seattle,  6/Oct./2016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Before Main Topics…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1485" y="2348880"/>
            <a:ext cx="2448272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Fluctuations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3904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5835" y="2348879"/>
            <a:ext cx="220097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Regular</a:t>
            </a:r>
          </a:p>
          <a:p>
            <a:pPr algn="ctr"/>
            <a:r>
              <a:rPr lang="en-US" altLang="ja-JP" sz="2400" dirty="0" smtClean="0"/>
              <a:t>Poisson</a:t>
            </a:r>
          </a:p>
          <a:p>
            <a:pPr algn="ctr"/>
            <a:r>
              <a:rPr kumimoji="1" lang="en-US" altLang="ja-JP" sz="2400" dirty="0" smtClean="0"/>
              <a:t>Noise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955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113782" y="2345710"/>
            <a:ext cx="2179181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Singular</a:t>
            </a:r>
          </a:p>
          <a:p>
            <a:pPr algn="ctr"/>
            <a:r>
              <a:rPr lang="en-US" altLang="ja-JP" sz="2400" dirty="0" smtClean="0"/>
              <a:t>NON-Poisson</a:t>
            </a:r>
          </a:p>
          <a:p>
            <a:pPr algn="ctr"/>
            <a:r>
              <a:rPr lang="en-US" altLang="ja-JP" sz="2400" dirty="0" smtClean="0"/>
              <a:t>Signal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45" y="1908594"/>
            <a:ext cx="3447587" cy="24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Before Main Topics…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1485" y="2348880"/>
            <a:ext cx="2448272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Fluctuations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3904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5835" y="2348879"/>
            <a:ext cx="220097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Regular</a:t>
            </a:r>
          </a:p>
          <a:p>
            <a:pPr algn="ctr"/>
            <a:r>
              <a:rPr lang="en-US" altLang="ja-JP" sz="2400" dirty="0" smtClean="0"/>
              <a:t>Poisson</a:t>
            </a:r>
          </a:p>
          <a:p>
            <a:pPr algn="ctr"/>
            <a:r>
              <a:rPr kumimoji="1" lang="en-US" altLang="ja-JP" sz="2400" dirty="0" smtClean="0"/>
              <a:t>Noise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955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113782" y="2345710"/>
            <a:ext cx="2179181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Singular</a:t>
            </a:r>
          </a:p>
          <a:p>
            <a:pPr algn="ctr"/>
            <a:r>
              <a:rPr lang="en-US" altLang="ja-JP" sz="2400" dirty="0" smtClean="0"/>
              <a:t>NON-Poisson</a:t>
            </a:r>
          </a:p>
          <a:p>
            <a:pPr algn="ctr"/>
            <a:r>
              <a:rPr lang="en-US" altLang="ja-JP" sz="2400" dirty="0" smtClean="0"/>
              <a:t>Signal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48" y="1293474"/>
            <a:ext cx="5171380" cy="368992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33" y="1847474"/>
            <a:ext cx="4522333" cy="402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9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480955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Before Main Topics…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1485" y="2348880"/>
            <a:ext cx="2448272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Fluctuations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3904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5835" y="2348879"/>
            <a:ext cx="220097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Regular</a:t>
            </a:r>
          </a:p>
          <a:p>
            <a:pPr algn="ctr"/>
            <a:r>
              <a:rPr lang="en-US" altLang="ja-JP" sz="2400" dirty="0" smtClean="0"/>
              <a:t>Poisson</a:t>
            </a:r>
          </a:p>
          <a:p>
            <a:pPr algn="ctr"/>
            <a:r>
              <a:rPr kumimoji="1" lang="en-US" altLang="ja-JP" sz="2400" dirty="0" smtClean="0"/>
              <a:t>Noise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489975"/>
            <a:ext cx="1723793" cy="12299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0720" y="5301208"/>
            <a:ext cx="70025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Off-equilibrium effects make the separation of </a:t>
            </a:r>
          </a:p>
          <a:p>
            <a:pPr algn="ctr"/>
            <a:r>
              <a:rPr kumimoji="1" lang="en-US" altLang="ja-JP" sz="2800" dirty="0" smtClean="0"/>
              <a:t>two contributions impossible.</a:t>
            </a:r>
          </a:p>
          <a:p>
            <a:pPr algn="ctr"/>
            <a:r>
              <a:rPr lang="en-US" altLang="ja-JP" sz="2000" dirty="0" smtClean="0"/>
              <a:t>(diffusion, experimental cuts, efficiency, … )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0226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9879 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8628 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Fragile Higher Orders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7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70384" y="1484784"/>
            <a:ext cx="8003232" cy="4464496"/>
          </a:xfrm>
          <a:prstGeom prst="roundRect">
            <a:avLst>
              <a:gd name="adj" fmla="val 1150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Fragile Higher Orders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565801" y="2899208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49577" y="2899208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1103610" y="3043224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959" y="505944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5841" y="5059448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Poisson</a:t>
            </a:r>
            <a:r>
              <a:rPr lang="en-US" altLang="ja-JP" sz="2400" dirty="0">
                <a:solidFill>
                  <a:srgbClr val="FF9900"/>
                </a:solidFill>
              </a:rPr>
              <a:t> </a:t>
            </a:r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6" y="2971216"/>
            <a:ext cx="6050702" cy="193822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64020" y="1628800"/>
            <a:ext cx="7015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Ex.: </a:t>
            </a:r>
            <a:r>
              <a:rPr lang="en-US" altLang="ja-JP" sz="2800" dirty="0"/>
              <a:t>R</a:t>
            </a:r>
            <a:r>
              <a:rPr kumimoji="1" lang="en-US" altLang="ja-JP" sz="2800" dirty="0" smtClean="0"/>
              <a:t>elation b/w baryon &amp; proton # </a:t>
            </a:r>
            <a:r>
              <a:rPr kumimoji="1" lang="en-US" altLang="ja-JP" sz="2800" dirty="0" err="1" smtClean="0"/>
              <a:t>cumulants</a:t>
            </a:r>
            <a:endParaRPr kumimoji="1" lang="en-US" altLang="ja-JP" sz="2800" dirty="0" smtClean="0"/>
          </a:p>
          <a:p>
            <a:pPr algn="ctr"/>
            <a:r>
              <a:rPr lang="en-US" altLang="ja-JP" sz="2400" dirty="0" smtClean="0"/>
              <a:t>(with an approximation)</a:t>
            </a:r>
          </a:p>
          <a:p>
            <a:pPr algn="ct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2012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6131973"/>
            <a:ext cx="76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orders are more seriously affected by efficiency loss.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1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Transport of </a:t>
            </a:r>
            <a:r>
              <a:rPr kumimoji="1" lang="en-US" altLang="ja-JP" dirty="0" smtClean="0"/>
              <a:t>Fluctuations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3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33648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Diffusion After Chemical F.O.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538489" y="2937908"/>
            <a:ext cx="3031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  <a:endParaRPr kumimoji="1" lang="ja-JP" altLang="en-US" sz="2400" dirty="0"/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70" name="四角形吹き出し 6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4132" y="21814"/>
            <a:ext cx="302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altLang="ja-JP" dirty="0"/>
              <a:t>Asakawa, Heinz, </a:t>
            </a:r>
            <a:r>
              <a:rPr lang="de-DE" altLang="ja-JP" dirty="0" smtClean="0"/>
              <a:t>Muller (2000)</a:t>
            </a:r>
            <a:endParaRPr lang="de-DE" altLang="ja-JP" dirty="0"/>
          </a:p>
          <a:p>
            <a:pPr algn="r"/>
            <a:r>
              <a:rPr lang="de-DE" altLang="ja-JP" dirty="0"/>
              <a:t>Jeon, </a:t>
            </a:r>
            <a:r>
              <a:rPr lang="de-DE" altLang="ja-JP" dirty="0" smtClean="0"/>
              <a:t>Koch (2000)</a:t>
            </a:r>
            <a:endParaRPr lang="de-DE" altLang="ja-JP" dirty="0"/>
          </a:p>
          <a:p>
            <a:pPr algn="r"/>
            <a:r>
              <a:rPr lang="en-US" altLang="ja-JP" dirty="0" err="1" smtClean="0"/>
              <a:t>Shuryak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Stephanov</a:t>
            </a:r>
            <a:r>
              <a:rPr lang="en-US" altLang="ja-JP" dirty="0" smtClean="0"/>
              <a:t> (2001)</a:t>
            </a:r>
            <a:endParaRPr kumimoji="1" lang="ja-JP" altLang="en-US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2485379" y="2802540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6762"/>
                <a:gd name="adj2" fmla="val -2820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3275856" y="764704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0926"/>
                <a:gd name="adj2" fmla="val -9127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1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1640" y="1509640"/>
            <a:ext cx="6192688" cy="15981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404865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Describe Transport of Fluctuations?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0294" y="1639704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15721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644008" y="2315721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5152801" y="3252096"/>
            <a:ext cx="3168352" cy="578804"/>
          </a:xfrm>
          <a:prstGeom prst="wedgeRoundRectCallout">
            <a:avLst>
              <a:gd name="adj1" fmla="val -23644"/>
              <a:gd name="adj2" fmla="val -10216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16959" y="3246125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Noise: Gaussian</a:t>
            </a:r>
            <a:endParaRPr kumimoji="1" lang="ja-JP" altLang="en-US" sz="3200" dirty="0"/>
          </a:p>
        </p:txBody>
      </p:sp>
      <p:sp>
        <p:nvSpPr>
          <p:cNvPr id="17" name="下矢印 16"/>
          <p:cNvSpPr/>
          <p:nvPr/>
        </p:nvSpPr>
        <p:spPr>
          <a:xfrm flipV="1">
            <a:off x="2018104" y="2936771"/>
            <a:ext cx="1008112" cy="80251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79005" y="3721453"/>
            <a:ext cx="3158109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 </a:t>
            </a:r>
          </a:p>
          <a:p>
            <a:r>
              <a:rPr kumimoji="1" lang="en-US" altLang="ja-JP" sz="2800" dirty="0" smtClean="0"/>
              <a:t>is </a:t>
            </a:r>
            <a:r>
              <a:rPr kumimoji="1" lang="en-US" altLang="ja-JP" sz="2800" b="1" dirty="0" smtClean="0"/>
              <a:t>Gaussian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31442" y="924865"/>
            <a:ext cx="2155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 candidate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9488" y="5182062"/>
            <a:ext cx="534389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Un</a:t>
            </a:r>
            <a:r>
              <a:rPr kumimoji="1" lang="en-US" altLang="ja-JP" sz="2800" dirty="0" smtClean="0"/>
              <a:t>desirable to describe relaxation </a:t>
            </a:r>
          </a:p>
          <a:p>
            <a:r>
              <a:rPr kumimoji="1" lang="en-US" altLang="ja-JP" sz="2800" dirty="0" smtClean="0"/>
              <a:t>of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toward Poisson value.</a:t>
            </a:r>
            <a:endParaRPr kumimoji="1" lang="ja-JP" altLang="en-US" sz="2800" dirty="0"/>
          </a:p>
        </p:txBody>
      </p:sp>
      <p:sp>
        <p:nvSpPr>
          <p:cNvPr id="4" name="下矢印 3"/>
          <p:cNvSpPr/>
          <p:nvPr/>
        </p:nvSpPr>
        <p:spPr>
          <a:xfrm>
            <a:off x="2522160" y="4758585"/>
            <a:ext cx="1545784" cy="506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3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Initial condition (uniform)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2013687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2015305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2123305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943744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random</a:t>
              </a:r>
            </a:p>
            <a:p>
              <a:r>
                <a:rPr lang="en-US" altLang="ja-JP" sz="2400" dirty="0" smtClean="0">
                  <a:solidFill>
                    <a:srgbClr val="C00000"/>
                  </a:solidFill>
                </a:rPr>
                <a:t>walk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cumulants</a:t>
              </a:r>
              <a:r>
                <a:rPr kumimoji="1" lang="en-US" altLang="ja-JP" sz="2400" dirty="0" smtClean="0"/>
                <a:t>:</a:t>
              </a:r>
              <a:endParaRPr kumimoji="1" lang="ja-JP" altLang="en-US" sz="2400" dirty="0"/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d</a:t>
            </a:r>
            <a:r>
              <a:rPr kumimoji="1" lang="en-US" altLang="ja-JP" dirty="0" smtClean="0">
                <a:solidFill>
                  <a:srgbClr val="002060"/>
                </a:solidFill>
              </a:rPr>
              <a:t>iffusion master equation: MK+, PLB(2014)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probabilistic argument: Ohnishi+,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191980" y="5373216"/>
            <a:ext cx="3844516" cy="6786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Initial condition (uniform)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4221088"/>
            <a:ext cx="2226956" cy="900000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247670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C00000"/>
                  </a:solidFill>
                </a:rPr>
                <a:t>diffusion</a:t>
              </a:r>
            </a:p>
            <a:p>
              <a:pPr algn="ctr"/>
              <a:r>
                <a:rPr lang="en-US" altLang="ja-JP" sz="2000" dirty="0" smtClean="0">
                  <a:solidFill>
                    <a:srgbClr val="C00000"/>
                  </a:solidFill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random</a:t>
              </a:r>
            </a:p>
            <a:p>
              <a:r>
                <a:rPr lang="en-US" altLang="ja-JP" sz="2400" dirty="0" smtClean="0">
                  <a:solidFill>
                    <a:srgbClr val="C00000"/>
                  </a:solidFill>
                </a:rPr>
                <a:t>walk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d</a:t>
            </a:r>
            <a:r>
              <a:rPr kumimoji="1" lang="en-US" altLang="ja-JP" dirty="0" smtClean="0">
                <a:solidFill>
                  <a:srgbClr val="002060"/>
                </a:solidFill>
              </a:rPr>
              <a:t>iffusion master equation: MK+, PLB(2014)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probabilistic argument: Ohnishi+,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cumulants</a:t>
              </a:r>
              <a:r>
                <a:rPr kumimoji="1" lang="en-US" altLang="ja-JP" sz="2400" dirty="0" smtClean="0"/>
                <a:t>:</a:t>
              </a:r>
              <a:endParaRPr kumimoji="1" lang="ja-JP" altLang="en-US" sz="2400" dirty="0"/>
            </a:p>
          </p:txBody>
        </p:sp>
      </p:grpSp>
      <p:sp>
        <p:nvSpPr>
          <p:cNvPr id="5" name="右矢印 4"/>
          <p:cNvSpPr/>
          <p:nvPr/>
        </p:nvSpPr>
        <p:spPr>
          <a:xfrm>
            <a:off x="5292080" y="5445224"/>
            <a:ext cx="419060" cy="5260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7254" y="5445224"/>
            <a:ext cx="3372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Study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smtClean="0"/>
              <a:t>Y dependence</a:t>
            </a:r>
            <a:endParaRPr kumimoji="1" lang="ja-JP" altLang="en-US" sz="28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 distribution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75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65573" y="2132856"/>
            <a:ext cx="76128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/>
              <a:t>J-PARC Heavy-Ion Program</a:t>
            </a:r>
          </a:p>
          <a:p>
            <a:pPr algn="ctr"/>
            <a:r>
              <a:rPr lang="en-US" altLang="ja-JP" sz="5400" dirty="0" smtClean="0"/>
              <a:t>(J-PARC-HI)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78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639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Dependence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08104" y="1226369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X. Luo, CPOD2014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30425"/>
            <a:ext cx="3960440" cy="3095193"/>
          </a:xfrm>
          <a:prstGeom prst="rect">
            <a:avLst/>
          </a:prstGeom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323528" y="1730425"/>
            <a:ext cx="3972807" cy="309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43608" y="1226368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ALICE, PRL (2013)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5665285"/>
            <a:ext cx="596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dependent on rapidity window.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631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20" y="2996952"/>
            <a:ext cx="977916" cy="4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639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22807" y="876855"/>
            <a:ext cx="4464496" cy="91168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823" y="876855"/>
            <a:ext cx="330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 initial net fluctuation: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9" y="1332044"/>
            <a:ext cx="3855054" cy="3400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23928" y="333393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2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下矢印 12"/>
          <p:cNvSpPr/>
          <p:nvPr/>
        </p:nvSpPr>
        <p:spPr>
          <a:xfrm flipV="1">
            <a:off x="7720441" y="3792801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72369" y="4315635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49&lt;/imageh&gt;&#10;  &lt;imagew&gt;1155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434573"/>
            <a:ext cx="1757097" cy="3788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_{\rm Skellam}}&#10;\end{align*}&lt;/body&gt;&#10;  &lt;fcolor&gt;FF000000&lt;/fcolor&gt;&#10;  &lt;bcolor&gt;FFFFFFFF&lt;/bcolor&gt;&#10;  &lt;transparent&gt;True&lt;/transparent&gt;&#10;  &lt;resolution&gt;1800&lt;/resolution&gt;&#10;  &lt;imageh&gt;589&lt;/imageh&gt;&#10;  &lt;imagew&gt;136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442" y="3699579"/>
            <a:ext cx="1869263" cy="8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639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Dependence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19" y="764703"/>
            <a:ext cx="5595968" cy="37021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94954" y="4739660"/>
            <a:ext cx="6958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at </a:t>
            </a:r>
            <a:r>
              <a:rPr lang="en-US" altLang="ja-JP" sz="2400" dirty="0" smtClean="0"/>
              <a:t>finite </a:t>
            </a:r>
            <a:r>
              <a:rPr lang="en-US" altLang="ja-JP" sz="2400" dirty="0" err="1">
                <a:latin typeface="Symbol" panose="05050102010706020507" pitchFamily="18" charset="2"/>
              </a:rPr>
              <a:t>D</a:t>
            </a:r>
            <a:r>
              <a:rPr lang="en-US" altLang="ja-JP" sz="2400" dirty="0" err="1"/>
              <a:t>y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is different from </a:t>
            </a:r>
            <a:r>
              <a:rPr lang="en-US" altLang="ja-JP" sz="2400" dirty="0"/>
              <a:t>initial value.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4</a:t>
            </a:r>
            <a:r>
              <a:rPr kumimoji="1" lang="en-US" altLang="ja-JP" sz="2400" baseline="30000" dirty="0" smtClean="0"/>
              <a:t>th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can have a sign change.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4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cumulant</a:t>
            </a:r>
            <a:r>
              <a:rPr lang="en-US" altLang="ja-JP" sz="2400" dirty="0"/>
              <a:t> can have non-monotonic behavior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Poisson / non-Poisson : Not separable!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402431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MK+, PLB(2014)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4403" y="6134670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876256" y="188640"/>
            <a:ext cx="207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MK, NPA(2015)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76256" y="188640"/>
            <a:ext cx="207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MK, NPA(2015)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w/ </a:t>
            </a:r>
            <a:r>
              <a:rPr lang="en-US" altLang="ja-JP" dirty="0" smtClean="0"/>
              <a:t>Critical Fluctuation  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6111" cy="584775"/>
          </a:xfrm>
        </p:spPr>
        <p:txBody>
          <a:bodyPr>
            <a:norm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Dh</a:t>
            </a:r>
            <a:r>
              <a:rPr lang="en-US" altLang="ja-JP" dirty="0" smtClean="0"/>
              <a:t> Dependence @ STAR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5098760"/>
            <a:ext cx="6694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Approach initial value as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err="1" smtClean="0">
                <a:sym typeface="Wingdings" panose="05000000000000000000" pitchFamily="2" charset="2"/>
              </a:rPr>
              <a:t>large</a:t>
            </a:r>
            <a:endParaRPr kumimoji="1" lang="en-US" altLang="ja-JP" sz="2800" dirty="0" smtClean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ym typeface="Wingdings" panose="05000000000000000000" pitchFamily="2" charset="2"/>
              </a:rPr>
              <a:t>No power law ~(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y</a:t>
            </a:r>
            <a:r>
              <a:rPr lang="en-US" altLang="ja-JP" sz="2800" dirty="0" smtClean="0">
                <a:sym typeface="Wingdings" panose="05000000000000000000" pitchFamily="2" charset="2"/>
              </a:rPr>
              <a:t>)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4</a:t>
            </a:r>
            <a:r>
              <a:rPr lang="en-US" altLang="ja-JP" sz="2800" dirty="0" smtClean="0">
                <a:sym typeface="Wingdings" panose="05000000000000000000" pitchFamily="2" charset="2"/>
              </a:rPr>
              <a:t> behavior at small 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053887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X. Luo, CPOD2014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7009" y="1340768"/>
            <a:ext cx="4261983" cy="31323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57943"/>
            <a:ext cx="3960440" cy="309519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91" y="4578281"/>
            <a:ext cx="1467818" cy="31743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1843" y="2643715"/>
            <a:ext cx="2315709" cy="3434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837683" y="6383625"/>
            <a:ext cx="525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finite volume effect: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+, </a:t>
            </a:r>
            <a:r>
              <a:rPr lang="en-US" altLang="ja-JP" sz="2000" dirty="0" smtClean="0">
                <a:solidFill>
                  <a:srgbClr val="002060"/>
                </a:solidFill>
              </a:rPr>
              <a:t>PRC064911(2014)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26011" y="119731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2060"/>
                </a:solidFill>
              </a:rPr>
              <a:t>MK+ (2014)</a:t>
            </a:r>
          </a:p>
          <a:p>
            <a:pPr algn="r"/>
            <a:r>
              <a:rPr lang="en-US" altLang="ja-JP" sz="2400" dirty="0" smtClean="0">
                <a:solidFill>
                  <a:srgbClr val="002060"/>
                </a:solidFill>
              </a:rPr>
              <a:t>MK 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2098" y="5206967"/>
            <a:ext cx="257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Ling,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(2016)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Initial condition (uniform)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2013687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2015305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2123305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943744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4221088"/>
            <a:ext cx="2226956" cy="900000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25" name="グループ化 124"/>
          <p:cNvGrpSpPr/>
          <p:nvPr/>
        </p:nvGrpSpPr>
        <p:grpSpPr>
          <a:xfrm>
            <a:off x="1402155" y="2329541"/>
            <a:ext cx="5798636" cy="1857417"/>
            <a:chOff x="1933537" y="2422405"/>
            <a:chExt cx="4841734" cy="1835596"/>
          </a:xfrm>
        </p:grpSpPr>
        <p:cxnSp>
          <p:nvCxnSpPr>
            <p:cNvPr id="126" name="直線コネクタ 125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直線コネクタ 126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8" name="直線コネクタ 127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9" name="直線コネクタ 128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0" name="直線コネクタ 129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直線コネクタ 130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2" name="直線コネクタ 131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3" name="直線コネクタ 132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4" name="直線コネクタ 133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5" name="直線コネクタ 134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直線コネクタ 135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7" name="直線コネクタ 136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直線コネクタ 137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9" name="直線コネクタ 138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0" name="直線コネクタ 139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直線コネクタ 140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直線コネクタ 141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直線コネクタ 142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直線コネクタ 143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5" name="直線コネクタ 144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直線コネクタ 145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直線コネクタ 146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8" name="直線コネクタ 147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直線コネクタ 148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cumulants</a:t>
              </a:r>
              <a:r>
                <a:rPr kumimoji="1" lang="en-US" altLang="ja-JP" sz="2400" dirty="0" smtClean="0"/>
                <a:t>:</a:t>
              </a:r>
              <a:endParaRPr kumimoji="1" lang="ja-JP" altLang="en-US" sz="2400" dirty="0"/>
            </a:p>
          </p:txBody>
        </p:sp>
      </p:grpSp>
      <p:sp>
        <p:nvSpPr>
          <p:cNvPr id="155" name="下矢印 154"/>
          <p:cNvSpPr/>
          <p:nvPr/>
        </p:nvSpPr>
        <p:spPr>
          <a:xfrm flipV="1">
            <a:off x="964882" y="2564904"/>
            <a:ext cx="7207517" cy="1778446"/>
          </a:xfrm>
          <a:prstGeom prst="downArrow">
            <a:avLst>
              <a:gd name="adj1" fmla="val 57449"/>
              <a:gd name="adj2" fmla="val 50000"/>
            </a:avLst>
          </a:prstGeom>
          <a:gradFill>
            <a:gsLst>
              <a:gs pos="0">
                <a:schemeClr val="accent2">
                  <a:alpha val="14000"/>
                </a:schemeClr>
              </a:gs>
              <a:gs pos="100000">
                <a:schemeClr val="accent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255379" y="3121324"/>
            <a:ext cx="2618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</a:rPr>
              <a:t>trace back</a:t>
            </a: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time evolution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478266" y="6093296"/>
            <a:ext cx="560724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diffusion distance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 diffusion </a:t>
            </a:r>
            <a:r>
              <a:rPr kumimoji="1" lang="en-US" altLang="ja-JP" sz="2400" dirty="0" smtClean="0"/>
              <a:t>coefficient</a:t>
            </a:r>
            <a:endParaRPr kumimoji="1" lang="ja-JP" altLang="en-US" sz="2400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5747219" y="2852503"/>
            <a:ext cx="321883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Compare with lattice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219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7" grpId="0"/>
      <p:bldP spid="158" grpId="0" animBg="1"/>
      <p:bldP spid="1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{\rm Skellam}&#10;\end{align*}&lt;/body&gt;&#10;  &lt;fcolor&gt;FF000000&lt;/fcolor&gt;&#10;  &lt;bcolor&gt;FFFFFFFF&lt;/bcolor&gt;&#10;  &lt;transparent&gt;True&lt;/transparent&gt;&#10;  &lt;resolution&gt;1800&lt;/resolution&gt;&#10;  &lt;imageh&gt;282&lt;/imageh&gt;&#10;  &lt;imagew&gt;191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315709" cy="3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782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J-PARC-HI Program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83" y="836712"/>
            <a:ext cx="7356025" cy="41576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579770" y="5257389"/>
            <a:ext cx="411914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fixed target HI </a:t>
            </a:r>
            <a:r>
              <a:rPr lang="en-US" altLang="ja-JP" sz="2400" dirty="0" smtClean="0"/>
              <a:t>experiment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&lt;20GeV/A (</a:t>
            </a:r>
            <a:r>
              <a:rPr lang="ja-JP" altLang="en-US" sz="2400" dirty="0" smtClean="0"/>
              <a:t>√</a:t>
            </a:r>
            <a:r>
              <a:rPr lang="en-US" altLang="ja-JP" sz="2400" dirty="0" err="1" smtClean="0"/>
              <a:t>s</a:t>
            </a:r>
            <a:r>
              <a:rPr lang="en-US" altLang="ja-JP" sz="2400" baseline="-25000" dirty="0" err="1" smtClean="0"/>
              <a:t>NN</a:t>
            </a:r>
            <a:r>
              <a:rPr lang="en-US" altLang="ja-JP" sz="2400" dirty="0" smtClean="0"/>
              <a:t>&lt;6.2 GeV)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 luminosity beam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771800" y="1772816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RCS &amp; Main Ring</a:t>
              </a:r>
              <a:endParaRPr kumimoji="1"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</a:t>
              </a:r>
            </a:p>
            <a:p>
              <a:pPr algn="r"/>
              <a:r>
                <a:rPr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altLang="ja-JP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ell established</a:t>
              </a:r>
              <a:endPara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67185" y="1255594"/>
            <a:ext cx="3031250" cy="1450349"/>
            <a:chOff x="667185" y="1255594"/>
            <a:chExt cx="3031250" cy="1450349"/>
          </a:xfrm>
        </p:grpSpPr>
        <p:sp>
          <p:nvSpPr>
            <p:cNvPr id="13" name="1 つの角を切り取った四角形 12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HI Injector</a:t>
              </a:r>
            </a:p>
            <a:p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 intensity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20458" y="3429000"/>
            <a:ext cx="3762103" cy="3429000"/>
            <a:chOff x="-20458" y="3429000"/>
            <a:chExt cx="3762103" cy="342900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458" y="3429000"/>
              <a:ext cx="3762103" cy="3429000"/>
            </a:xfrm>
            <a:prstGeom prst="rect">
              <a:avLst/>
            </a:prstGeom>
          </p:spPr>
        </p:pic>
        <p:sp>
          <p:nvSpPr>
            <p:cNvPr id="16" name="角丸四角形 15"/>
            <p:cNvSpPr/>
            <p:nvPr/>
          </p:nvSpPr>
          <p:spPr>
            <a:xfrm>
              <a:off x="1043608" y="3429000"/>
              <a:ext cx="1008112" cy="445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/>
                <a:t>J-PARC-HI</a:t>
              </a:r>
              <a:endParaRPr kumimoji="1" lang="ja-JP" altLang="en-US" sz="14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157312" y="357880"/>
            <a:ext cx="3995936" cy="2236904"/>
            <a:chOff x="5157312" y="357880"/>
            <a:chExt cx="3995936" cy="2236904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chemeClr val="accent3">
                  <a:alpha val="40000"/>
                </a:schemeClr>
              </a:glow>
            </a:effectLst>
          </p:spPr>
        </p:pic>
        <p:sp>
          <p:nvSpPr>
            <p:cNvPr id="18" name="正方形/長方形 17"/>
            <p:cNvSpPr/>
            <p:nvPr/>
          </p:nvSpPr>
          <p:spPr>
            <a:xfrm>
              <a:off x="5157312" y="458669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2800" b="1" dirty="0"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J-PARC Heavy Ion</a:t>
              </a:r>
            </a:p>
            <a:p>
              <a:pPr algn="r"/>
              <a:r>
                <a:rPr lang="en-US" altLang="ja-JP" sz="2800" b="1" dirty="0"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Toroidal </a:t>
              </a:r>
              <a:r>
                <a:rPr lang="en-US" altLang="ja-JP" sz="2800" b="1" dirty="0" smtClean="0"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Spectrometer</a:t>
              </a:r>
              <a:r>
                <a:rPr lang="en-US" altLang="ja-JP" sz="2200" dirty="0" smtClean="0"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 </a:t>
              </a:r>
              <a:endParaRPr lang="ja-JP" altLang="en-US" sz="22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0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Themal</a:t>
            </a:r>
            <a:r>
              <a:rPr kumimoji="1" lang="en-US" altLang="ja-JP" dirty="0" smtClean="0"/>
              <a:t> Blurring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3567" y="3789040"/>
            <a:ext cx="39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Ohnishi, 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PRC, in press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74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95817" y="1202780"/>
            <a:ext cx="3148592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67544" y="1196752"/>
            <a:ext cx="4104455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Fluctuations: Theory vs Experiment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885" y="1212933"/>
            <a:ext cx="366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Theoretical analyses </a:t>
            </a:r>
          </a:p>
          <a:p>
            <a:pPr algn="ctr"/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based on statistical mechanics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875" y="371703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lattice, c</a:t>
            </a:r>
            <a:r>
              <a:rPr kumimoji="1" lang="en-US" altLang="ja-JP" sz="2000" dirty="0" smtClean="0"/>
              <a:t>ritical point, </a:t>
            </a:r>
          </a:p>
          <a:p>
            <a:r>
              <a:rPr lang="en-US" altLang="ja-JP" sz="2000" dirty="0" smtClean="0"/>
              <a:t>effective</a:t>
            </a:r>
            <a:r>
              <a:rPr kumimoji="1" lang="en-US" altLang="ja-JP" sz="2000" dirty="0" smtClean="0"/>
              <a:t> models,</a:t>
            </a:r>
            <a:r>
              <a:rPr lang="en-US" altLang="ja-JP" sz="2000" dirty="0" smtClean="0"/>
              <a:t> …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3055" y="4880190"/>
            <a:ext cx="24112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 in </a:t>
            </a:r>
          </a:p>
          <a:p>
            <a:pPr algn="ctr"/>
            <a:r>
              <a:rPr kumimoji="1" lang="en-US" altLang="ja-JP" sz="2400" dirty="0" smtClean="0"/>
              <a:t>a spatial volume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388" y="1221803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Experiments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6496" y="4902259"/>
            <a:ext cx="28889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in </a:t>
            </a:r>
          </a:p>
          <a:p>
            <a:pPr algn="ctr"/>
            <a:r>
              <a:rPr kumimoji="1" lang="en-US" altLang="ja-JP" sz="2400" dirty="0" smtClean="0"/>
              <a:t>a momentum space</a:t>
            </a:r>
            <a:endParaRPr kumimoji="1" lang="ja-JP" altLang="en-US" sz="2400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2374"/>
            <a:ext cx="1846790" cy="185059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22" y="1729764"/>
            <a:ext cx="2244677" cy="2485025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2562912" y="594928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discrepancy in phase spaces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6317" y="6356229"/>
            <a:ext cx="623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, Heinz, Muller, 2000;</a:t>
            </a:r>
            <a:r>
              <a:rPr lang="en-US" altLang="ja-JP" sz="1400" dirty="0">
                <a:solidFill>
                  <a:srgbClr val="00206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Jeon, Koch, 2000; </a:t>
            </a:r>
            <a:r>
              <a:rPr lang="en-US" altLang="ja-JP" sz="1400" dirty="0" err="1" smtClean="0">
                <a:solidFill>
                  <a:srgbClr val="002060"/>
                </a:solidFill>
              </a:rPr>
              <a:t>Shuryak</a:t>
            </a:r>
            <a:r>
              <a:rPr lang="en-US" altLang="ja-JP" sz="1400" dirty="0" smtClean="0">
                <a:solidFill>
                  <a:srgbClr val="00206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400" dirty="0" smtClean="0">
                <a:solidFill>
                  <a:srgbClr val="002060"/>
                </a:solidFill>
              </a:rPr>
              <a:t>, 2001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619672" y="4478880"/>
            <a:ext cx="1800200" cy="4622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782625" y="4478880"/>
            <a:ext cx="1800200" cy="4622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3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56" grpId="0"/>
      <p:bldP spid="12" grpId="0"/>
      <p:bldP spid="10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5800202" y="5876088"/>
            <a:ext cx="2360488" cy="838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932040" y="1628800"/>
            <a:ext cx="4104456" cy="3744416"/>
          </a:xfrm>
          <a:prstGeom prst="roundRect">
            <a:avLst>
              <a:gd name="adj" fmla="val 86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55953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Connecting Phase Spaces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73600" y="1992813"/>
            <a:ext cx="358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coordinate-space rapidity </a:t>
            </a:r>
            <a:r>
              <a:rPr lang="en-US" altLang="ja-JP" sz="2400" i="1" dirty="0" smtClean="0"/>
              <a:t>Y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19815" y="3030051"/>
            <a:ext cx="370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momentum-space rapidity </a:t>
            </a:r>
            <a:r>
              <a:rPr kumimoji="1" lang="en-US" altLang="ja-JP" sz="2400" i="1" dirty="0" smtClean="0"/>
              <a:t>y</a:t>
            </a:r>
            <a:endParaRPr lang="en-US" altLang="ja-JP" sz="2400" i="1" dirty="0" smtClean="0"/>
          </a:p>
          <a:p>
            <a:pPr algn="ctr"/>
            <a:r>
              <a:rPr lang="en-US" altLang="ja-JP" sz="2400" dirty="0" smtClean="0"/>
              <a:t>of </a:t>
            </a:r>
            <a:r>
              <a:rPr lang="en-US" altLang="ja-JP" sz="2400" dirty="0" smtClean="0">
                <a:solidFill>
                  <a:srgbClr val="FF0000"/>
                </a:solidFill>
              </a:rPr>
              <a:t>medium</a:t>
            </a:r>
            <a:endParaRPr lang="en-US" altLang="ja-JP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203" y="2704705"/>
            <a:ext cx="429757" cy="15015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58859" y="11646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Under </a:t>
            </a:r>
            <a:r>
              <a:rPr kumimoji="1" lang="en-US" altLang="ja-JP" sz="2400" dirty="0" err="1" smtClean="0">
                <a:latin typeface="+mj-lt"/>
              </a:rPr>
              <a:t>Bjorken</a:t>
            </a:r>
            <a:r>
              <a:rPr kumimoji="1" lang="en-US" altLang="ja-JP" sz="2400" dirty="0" smtClean="0">
                <a:latin typeface="+mj-lt"/>
              </a:rPr>
              <a:t> picture,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134018" y="3894159"/>
            <a:ext cx="3700500" cy="1185243"/>
            <a:chOff x="5134018" y="3894159"/>
            <a:chExt cx="3700500" cy="118524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134018" y="4248405"/>
              <a:ext cx="37005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momentum-space rapidity </a:t>
              </a:r>
              <a:r>
                <a:rPr kumimoji="1" lang="en-US" altLang="ja-JP" sz="2400" i="1" dirty="0" smtClean="0"/>
                <a:t>y</a:t>
              </a:r>
              <a:endParaRPr lang="en-US" altLang="ja-JP" sz="2400" i="1" dirty="0" smtClean="0"/>
            </a:p>
            <a:p>
              <a:pPr algn="ctr"/>
              <a:r>
                <a:rPr lang="en-US" altLang="ja-JP" sz="2400" dirty="0" smtClean="0"/>
                <a:t>of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individual particles</a:t>
              </a:r>
              <a:endPara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000000&lt;/fcolor&gt;&#10;  &lt;bcolor&gt;FFFFFFFF&lt;/bcolor&gt;&#10;  &lt;transparent&gt;True&lt;/transparent&gt;&#10;  &lt;resolution&gt;1800&lt;/resolution&gt;&#10;  &lt;imageh&gt;109&lt;/imageh&gt;&#10;  &lt;imagew&gt;165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6852" y="3957767"/>
              <a:ext cx="374832" cy="247616"/>
            </a:xfrm>
            <a:prstGeom prst="rect">
              <a:avLst/>
            </a:prstGeom>
          </p:spPr>
        </p:pic>
      </p:grp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y \simeq \Delta Y&#10;\end{align*}&lt;/body&gt;&#10;  &lt;fcolor&gt;FFFFFFFF&lt;/fcolor&gt;&#10;  &lt;bcolor&gt;FFFFFFFF&lt;/bcolor&gt;&#10;  &lt;transparent&gt;True&lt;/transparent&gt;&#10;  &lt;resolution&gt;1800&lt;/resolution&gt;&#10;  &lt;imageh&gt;225&lt;/imageh&gt;&#10;  &lt;imagew&gt;1056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4" y="6108588"/>
            <a:ext cx="2018926" cy="430169"/>
          </a:xfrm>
          <a:prstGeom prst="rect">
            <a:avLst/>
          </a:prstGeom>
        </p:spPr>
      </p:pic>
      <p:sp>
        <p:nvSpPr>
          <p:cNvPr id="25" name="下矢印 24"/>
          <p:cNvSpPr/>
          <p:nvPr/>
        </p:nvSpPr>
        <p:spPr>
          <a:xfrm>
            <a:off x="6156176" y="5406327"/>
            <a:ext cx="1728191" cy="5424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56176" y="329706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Heinz, Muller, 2000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Jeon, Koch, 2000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7" name="二等辺三角形 26"/>
          <p:cNvSpPr/>
          <p:nvPr/>
        </p:nvSpPr>
        <p:spPr>
          <a:xfrm flipV="1">
            <a:off x="-108520" y="2532092"/>
            <a:ext cx="2192506" cy="3726266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875514" y="2634314"/>
            <a:ext cx="386655" cy="439076"/>
            <a:chOff x="1875514" y="2634314"/>
            <a:chExt cx="386655" cy="439076"/>
          </a:xfrm>
        </p:grpSpPr>
        <p:cxnSp>
          <p:nvCxnSpPr>
            <p:cNvPr id="16" name="直線矢印コネクタ 15"/>
            <p:cNvCxnSpPr/>
            <p:nvPr/>
          </p:nvCxnSpPr>
          <p:spPr>
            <a:xfrm flipH="1" flipV="1">
              <a:off x="1875514" y="2634314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969101" y="2634314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2083986" y="2634314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97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</a:t>
            </a:r>
            <a:r>
              <a:rPr lang="ja-JP" altLang="en-US" dirty="0"/>
              <a:t>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Blast wave squeezes the </a:t>
            </a:r>
          </a:p>
          <a:p>
            <a:r>
              <a:rPr kumimoji="1" lang="en-US" altLang="ja-JP" sz="2400" dirty="0" smtClean="0"/>
              <a:t>distribution in rapidity space</a:t>
            </a:r>
            <a:endParaRPr kumimoji="1" lang="ja-JP" altLang="en-US" sz="24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y space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325087" y="1005325"/>
            <a:ext cx="4468964" cy="449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 rot="16200000">
            <a:off x="-579489" y="2058399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half-width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347864" y="1081254"/>
            <a:ext cx="313433" cy="3755605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65573" y="40015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kurtosis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269" y="5712298"/>
            <a:ext cx="423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distribution </a:t>
            </a:r>
            <a:r>
              <a:rPr lang="en-US" altLang="ja-JP" sz="2400" dirty="0" smtClean="0"/>
              <a:t>can be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well approximated by Gaussian.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3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b="68235"/>
          <a:stretch/>
        </p:blipFill>
        <p:spPr>
          <a:xfrm>
            <a:off x="3526962" y="1466857"/>
            <a:ext cx="5617038" cy="21797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5858" y="1274322"/>
            <a:ext cx="3196581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Initial condition</a:t>
            </a:r>
          </a:p>
          <a:p>
            <a:pPr algn="ctr"/>
            <a:r>
              <a:rPr lang="en-US" altLang="ja-JP" sz="2400" dirty="0" smtClean="0">
                <a:latin typeface="+mj-lt"/>
              </a:rPr>
              <a:t>(before blurring)</a:t>
            </a:r>
            <a:endParaRPr kumimoji="1" lang="en-US" altLang="ja-JP" sz="2400" dirty="0" smtClean="0">
              <a:latin typeface="+mj-lt"/>
            </a:endParaRPr>
          </a:p>
          <a:p>
            <a:pPr algn="ctr"/>
            <a:r>
              <a:rPr kumimoji="1" lang="en-US" altLang="ja-JP" sz="2800" dirty="0" smtClean="0"/>
              <a:t>no e-v-e fluctuations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25943" y="1712314"/>
            <a:ext cx="97704" cy="1927831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923456" y="2636912"/>
            <a:ext cx="144016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246075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/>
              <a:t>C</a:t>
            </a:r>
            <a:r>
              <a:rPr lang="en-US" altLang="ja-JP" sz="2400" dirty="0" err="1" smtClean="0"/>
              <a:t>umulants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after </a:t>
            </a:r>
            <a:r>
              <a:rPr lang="en-US" altLang="ja-JP" sz="2400" dirty="0" smtClean="0"/>
              <a:t>blurring</a:t>
            </a:r>
          </a:p>
          <a:p>
            <a:pPr algn="ctr"/>
            <a:r>
              <a:rPr lang="en-US" altLang="ja-JP" sz="2400" dirty="0" smtClean="0"/>
              <a:t>can take nonzero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values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9564" y="4992920"/>
            <a:ext cx="384105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=1, the effect is</a:t>
            </a:r>
          </a:p>
          <a:p>
            <a:r>
              <a:rPr lang="en-US" altLang="ja-JP" sz="2800" b="1" dirty="0" smtClean="0"/>
              <a:t>not</a:t>
            </a:r>
            <a:r>
              <a:rPr lang="en-US" altLang="ja-JP" sz="2800" dirty="0" smtClean="0"/>
              <a:t> well suppressed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9511" y="1159191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after blurring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t="89005"/>
          <a:stretch/>
        </p:blipFill>
        <p:spPr>
          <a:xfrm>
            <a:off x="3536724" y="3640146"/>
            <a:ext cx="5607276" cy="75321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796136" y="4936572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5" y="5092172"/>
            <a:ext cx="936104" cy="5537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51701" y="572866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5884271"/>
            <a:ext cx="932766" cy="19432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6228919"/>
            <a:ext cx="713292" cy="194327"/>
          </a:xfrm>
          <a:prstGeom prst="rect">
            <a:avLst/>
          </a:prstGeom>
        </p:spPr>
      </p:pic>
      <p:sp>
        <p:nvSpPr>
          <p:cNvPr id="16" name="左中かっこ 15"/>
          <p:cNvSpPr/>
          <p:nvPr/>
        </p:nvSpPr>
        <p:spPr>
          <a:xfrm>
            <a:off x="6083674" y="5837664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6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11411" y="5782705"/>
            <a:ext cx="741682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17243" cy="584775"/>
          </a:xfrm>
        </p:spPr>
        <p:txBody>
          <a:bodyPr/>
          <a:lstStyle/>
          <a:p>
            <a:r>
              <a:rPr kumimoji="1" lang="en-US" altLang="ja-JP" dirty="0" smtClean="0"/>
              <a:t> Diffusion + Thermal Blurring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95685" y="2044549"/>
            <a:ext cx="6552579" cy="426375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111182" y="21798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165182" y="22817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219182" y="21556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050270" y="209153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395721" y="3542699"/>
            <a:ext cx="6552543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5536" y="1592811"/>
            <a:ext cx="4500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Chemical </a:t>
            </a:r>
            <a:r>
              <a:rPr lang="en-US" altLang="ja-JP" sz="2800" b="1" dirty="0" err="1" smtClean="0"/>
              <a:t>f.o</a:t>
            </a:r>
            <a:r>
              <a:rPr lang="en-US" altLang="ja-JP" sz="2800" b="1" dirty="0" smtClean="0"/>
              <a:t>. </a:t>
            </a:r>
            <a:r>
              <a:rPr lang="en-US" altLang="ja-JP" sz="2400" dirty="0" smtClean="0"/>
              <a:t>(coordinate space)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95721" y="3104979"/>
            <a:ext cx="416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Kinetic </a:t>
            </a:r>
            <a:r>
              <a:rPr kumimoji="1" lang="en-US" altLang="ja-JP" sz="2800" b="1" dirty="0" err="1" smtClean="0"/>
              <a:t>f.o</a:t>
            </a:r>
            <a:r>
              <a:rPr kumimoji="1" lang="en-US" altLang="ja-JP" sz="2800" b="1" dirty="0" smtClean="0"/>
              <a:t>. </a:t>
            </a:r>
            <a:r>
              <a:rPr kumimoji="1" lang="en-US" altLang="ja-JP" sz="2400" dirty="0" smtClean="0"/>
              <a:t>(coordinate space)</a:t>
            </a:r>
            <a:endParaRPr kumimoji="1" lang="ja-JP" altLang="en-US" sz="2400" dirty="0"/>
          </a:p>
        </p:txBody>
      </p:sp>
      <p:sp>
        <p:nvSpPr>
          <p:cNvPr id="49" name="円/楕円 48"/>
          <p:cNvSpPr/>
          <p:nvPr/>
        </p:nvSpPr>
        <p:spPr>
          <a:xfrm>
            <a:off x="2655183" y="366632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709183" y="37682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63183" y="3642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594271" y="357802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二等辺三角形 148"/>
          <p:cNvSpPr/>
          <p:nvPr/>
        </p:nvSpPr>
        <p:spPr>
          <a:xfrm>
            <a:off x="2358667" y="2351032"/>
            <a:ext cx="1716500" cy="1195292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61" y="2306369"/>
            <a:ext cx="131233" cy="118533"/>
          </a:xfrm>
          <a:prstGeom prst="rect">
            <a:avLst/>
          </a:prstGeom>
        </p:spPr>
      </p:pic>
      <p:pic>
        <p:nvPicPr>
          <p:cNvPr id="155" name="TexTeXPicture" descr="&lt;?xml version=&quot;1.0&quot; encoding=&quot;utf-16&quot;?&gt;&#10;&lt;TeXTeX&gt;&#10;  &lt;preamble&gt;\documentclass{jarticle}&#10;\usepackage{amsmath}&#10;\pagestyle{empty}&lt;/preamble&gt;&#10;  &lt;body&gt;\begin{align*} &#10;x'&#10;\end{align*}&lt;/body&gt;&#10;  &lt;fcolor&gt;FF000000&lt;/fcolor&gt;&#10;  &lt;bcolor&gt;FFFFFFFF&lt;/bcolor&gt;&#10;  &lt;transparent&gt;True&lt;/transparent&gt;&#10;  &lt;resolution&gt;1800&lt;/resolution&gt;&#10;  &lt;imageh&gt;202&lt;/imageh&gt;&#10;  &lt;imagew&gt;187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5" y="3633135"/>
            <a:ext cx="197908" cy="21378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395685" y="5013176"/>
            <a:ext cx="6552579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5685" y="4575456"/>
            <a:ext cx="429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Kinetic </a:t>
            </a:r>
            <a:r>
              <a:rPr kumimoji="1" lang="en-US" altLang="ja-JP" sz="2800" b="1" dirty="0" err="1" smtClean="0"/>
              <a:t>f.o</a:t>
            </a:r>
            <a:r>
              <a:rPr kumimoji="1" lang="en-US" altLang="ja-JP" sz="2800" b="1" dirty="0" smtClean="0"/>
              <a:t>. </a:t>
            </a:r>
            <a:r>
              <a:rPr kumimoji="1" lang="en-US" altLang="ja-JP" sz="2400" dirty="0" smtClean="0"/>
              <a:t>(momentum space)</a:t>
            </a:r>
            <a:endParaRPr kumimoji="1" lang="ja-JP" altLang="en-US" sz="2400" dirty="0"/>
          </a:p>
        </p:txBody>
      </p:sp>
      <p:sp>
        <p:nvSpPr>
          <p:cNvPr id="31" name="円/楕円 30"/>
          <p:cNvSpPr/>
          <p:nvPr/>
        </p:nvSpPr>
        <p:spPr>
          <a:xfrm>
            <a:off x="2522850" y="51368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576850" y="52387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630850" y="51125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461938" y="504850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_1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23" y="2845583"/>
            <a:ext cx="1152525" cy="2772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x''&#10;\end{align*}&lt;/body&gt;&#10;  &lt;fcolor&gt;FF000000&lt;/fcolor&gt;&#10;  &lt;bcolor&gt;FFFFFFFF&lt;/bcolor&gt;&#10;  &lt;transparent&gt;True&lt;/transparent&gt;&#10;  &lt;resolution&gt;1800&lt;/resolution&gt;&#10;  &lt;imageh&gt;202&lt;/imageh&gt;&#10;  &lt;imagew&gt;24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22" y="5103612"/>
            <a:ext cx="258233" cy="2137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_2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61" y="4329115"/>
            <a:ext cx="1152525" cy="277283"/>
          </a:xfrm>
          <a:prstGeom prst="rect">
            <a:avLst/>
          </a:prstGeom>
        </p:spPr>
      </p:pic>
      <p:sp>
        <p:nvSpPr>
          <p:cNvPr id="42" name="二等辺三角形 41"/>
          <p:cNvSpPr/>
          <p:nvPr/>
        </p:nvSpPr>
        <p:spPr>
          <a:xfrm>
            <a:off x="1921377" y="3825059"/>
            <a:ext cx="1716500" cy="1176630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カーブ矢印 8"/>
          <p:cNvSpPr/>
          <p:nvPr/>
        </p:nvSpPr>
        <p:spPr>
          <a:xfrm>
            <a:off x="7152848" y="2396350"/>
            <a:ext cx="731520" cy="2842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x-x'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7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96" y="2623335"/>
            <a:ext cx="1132417" cy="2772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(x-x'') = \int dx' P_1(x-x') P_2(x'-x'')&#10;\end{align*}&lt;/body&gt;&#10;  &lt;fcolor&gt;FF000000&lt;/fcolor&gt;&#10;  &lt;bcolor&gt;FFFFFFFF&lt;/bcolor&gt;&#10;  &lt;transparent&gt;True&lt;/transparent&gt;&#10;  &lt;resolution&gt;1800&lt;/resolution&gt;&#10;  &lt;imageh&gt;553&lt;/imageh&gt;&#10;  &lt;imagew&gt;441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79" y="5936459"/>
            <a:ext cx="4910546" cy="6156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8873" y="907815"/>
            <a:ext cx="812555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/>
              <a:t>T</a:t>
            </a:r>
            <a:r>
              <a:rPr kumimoji="1" lang="en-US" altLang="ja-JP" sz="2800" dirty="0" smtClean="0"/>
              <a:t>hermal blurring can be regarded as a part of diffusion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63603" y="2716020"/>
            <a:ext cx="13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diffusion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506205" y="2636833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63603" y="420018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blurring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5506205" y="4121000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6455" y="6006396"/>
            <a:ext cx="21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Total diffusion: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54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932040" y="954556"/>
            <a:ext cx="3834996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" y="971403"/>
            <a:ext cx="4285947" cy="30336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5589240"/>
            <a:ext cx="7128792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Is</a:t>
            </a:r>
            <a:r>
              <a:rPr kumimoji="1" lang="en-US" altLang="ja-JP" sz="2800" dirty="0" smtClean="0"/>
              <a:t> the centrality dependence </a:t>
            </a:r>
            <a:r>
              <a:rPr lang="en-US" altLang="ja-JP" sz="2800" dirty="0" smtClean="0"/>
              <a:t>understoo</a:t>
            </a:r>
            <a:r>
              <a:rPr kumimoji="1" lang="en-US" altLang="ja-JP" sz="2800" dirty="0" smtClean="0"/>
              <a:t>d solely by the thermal blurring at kinetic </a:t>
            </a:r>
            <a:r>
              <a:rPr kumimoji="1" lang="en-US" altLang="ja-JP" sz="2800" dirty="0" err="1" smtClean="0"/>
              <a:t>f.o</a:t>
            </a:r>
            <a:r>
              <a:rPr kumimoji="1" lang="en-US" altLang="ja-JP" sz="2800" dirty="0" smtClean="0"/>
              <a:t>.?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5238" y="443711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ore central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5638" y="4252445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i="1" dirty="0" smtClean="0"/>
              <a:t>T</a:t>
            </a:r>
          </a:p>
          <a:p>
            <a:r>
              <a:rPr lang="en-US" altLang="ja-JP" sz="2400" dirty="0" smtClean="0"/>
              <a:t>larger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b</a:t>
            </a:r>
            <a:endParaRPr kumimoji="1" lang="ja-JP" altLang="en-US" sz="2400" i="1" dirty="0">
              <a:latin typeface="Symbol" panose="05050102010706020507" pitchFamily="18" charset="2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70026" y="4437112"/>
            <a:ext cx="648072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3921542" y="4362981"/>
            <a:ext cx="214096" cy="650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576352" y="4427655"/>
            <a:ext cx="648072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520" y="4258970"/>
            <a:ext cx="1240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Weaker</a:t>
            </a:r>
          </a:p>
          <a:p>
            <a:r>
              <a:rPr kumimoji="1" lang="en-US" altLang="ja-JP" sz="2400" dirty="0" smtClean="0"/>
              <a:t>blurring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202941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ALICE, 2013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099103"/>
            <a:ext cx="5409626" cy="393407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971600" y="5249203"/>
            <a:ext cx="6552728" cy="10601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07505" y="1196752"/>
            <a:ext cx="3456383" cy="2520280"/>
          </a:xfrm>
          <a:prstGeom prst="roundRect">
            <a:avLst>
              <a:gd name="adj" fmla="val 114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24543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@ ALICE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842" y="1307705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A</a:t>
            </a:r>
            <a:r>
              <a:rPr kumimoji="1" lang="en-US" altLang="ja-JP" sz="2800" dirty="0" smtClean="0"/>
              <a:t>ssumptions: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87869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Centrality independent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at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Thermal blurring at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Centrality dep. of </a:t>
            </a:r>
            <a:r>
              <a:rPr lang="en-US" altLang="ja-JP" sz="2400" dirty="0" smtClean="0"/>
              <a:t>fluctuation can be described</a:t>
            </a:r>
          </a:p>
          <a:p>
            <a:r>
              <a:rPr kumimoji="1" lang="en-US" altLang="ja-JP" sz="2400" dirty="0" smtClean="0"/>
              <a:t>     by a simple thermal blurring picture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2 = \frac{\langle \delta N_{\rm Q}^2 \rangle }{ \langle \delta N_{\rm Q}^2 \rangle_{\rm eq.} }&#10;\end{align*}&lt;/body&gt;&#10;  &lt;fcolor&gt;FF000000&lt;/fcolor&gt;&#10;  &lt;bcolor&gt;FFFFFFFF&lt;/bcolor&gt;&#10;  &lt;transparent&gt;True&lt;/transparent&gt;&#10;  &lt;resolution&gt;1800&lt;/resolution&gt;&#10;  &lt;imageh&gt;684&lt;/imageh&gt;&#10;  &lt;imagew&gt;161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87"/>
            <a:ext cx="1872208" cy="7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09687" y="2204864"/>
            <a:ext cx="7524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Time Evolution of Fluctuation</a:t>
            </a:r>
          </a:p>
          <a:p>
            <a:pPr algn="ctr"/>
            <a:r>
              <a:rPr kumimoji="1" lang="en-US" altLang="ja-JP" sz="4800" dirty="0" smtClean="0"/>
              <a:t>near QCD Critical </a:t>
            </a:r>
            <a:r>
              <a:rPr lang="en-US" altLang="ja-JP" sz="4800" dirty="0"/>
              <a:t>P</a:t>
            </a:r>
            <a:r>
              <a:rPr kumimoji="1" lang="en-US" altLang="ja-JP" sz="4800" dirty="0" smtClean="0"/>
              <a:t>oint</a:t>
            </a:r>
            <a:endParaRPr kumimoji="1" lang="ja-JP" altLang="en-US" sz="4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0049" y="4437112"/>
            <a:ext cx="464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/>
              <a:t>Sakaida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Fujii</a:t>
            </a:r>
            <a:r>
              <a:rPr kumimoji="1" lang="en-US" altLang="ja-JP" sz="2000" dirty="0" smtClean="0"/>
              <a:t>, MK, in preparation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754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40263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J-PARC-HI Program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548806"/>
            <a:ext cx="28210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Recent Activities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560" y="2113941"/>
            <a:ext cx="12410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June 2016</a:t>
            </a:r>
          </a:p>
          <a:p>
            <a:r>
              <a:rPr lang="en-US" altLang="ja-JP" sz="2000" dirty="0" smtClean="0"/>
              <a:t>July 2016</a:t>
            </a:r>
          </a:p>
          <a:p>
            <a:r>
              <a:rPr lang="en-US" altLang="ja-JP" sz="2000" dirty="0" smtClean="0"/>
              <a:t>Aug. 2016</a:t>
            </a:r>
          </a:p>
          <a:p>
            <a:r>
              <a:rPr kumimoji="1" lang="en-US" altLang="ja-JP" sz="2000" dirty="0" smtClean="0"/>
              <a:t>Sep. </a:t>
            </a:r>
            <a:r>
              <a:rPr lang="en-US" altLang="ja-JP" sz="2000" dirty="0" smtClean="0"/>
              <a:t>2016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93115" y="2113941"/>
            <a:ext cx="2987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</a:rPr>
              <a:t>White </a:t>
            </a:r>
            <a:r>
              <a:rPr lang="en-US" altLang="ja-JP" sz="2000" b="1" dirty="0">
                <a:solidFill>
                  <a:srgbClr val="002060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aper </a:t>
            </a:r>
            <a:r>
              <a:rPr kumimoji="1" lang="en-US" altLang="ja-JP" sz="2000" dirty="0" smtClean="0"/>
              <a:t>uploaded</a:t>
            </a:r>
          </a:p>
          <a:p>
            <a:r>
              <a:rPr kumimoji="1" lang="en-US" altLang="ja-JP" sz="2000" dirty="0" smtClean="0"/>
              <a:t>Submission of LOI</a:t>
            </a:r>
          </a:p>
          <a:p>
            <a:r>
              <a:rPr lang="en-US" altLang="ja-JP" sz="2000" dirty="0" smtClean="0"/>
              <a:t>International Workshop</a:t>
            </a:r>
          </a:p>
          <a:p>
            <a:r>
              <a:rPr kumimoji="1" lang="en-US" altLang="ja-JP" sz="2000" dirty="0" smtClean="0"/>
              <a:t>Symposium @ JPS meeting</a:t>
            </a:r>
            <a:endParaRPr kumimoji="1" lang="ja-JP" altLang="en-US" sz="2000" dirty="0"/>
          </a:p>
        </p:txBody>
      </p:sp>
      <p:sp>
        <p:nvSpPr>
          <p:cNvPr id="19" name="角丸四角形 18"/>
          <p:cNvSpPr/>
          <p:nvPr/>
        </p:nvSpPr>
        <p:spPr>
          <a:xfrm>
            <a:off x="4990069" y="936576"/>
            <a:ext cx="3977607" cy="4076600"/>
          </a:xfrm>
          <a:prstGeom prst="roundRect">
            <a:avLst>
              <a:gd name="adj" fmla="val 6345"/>
            </a:avLst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085" y="1501922"/>
            <a:ext cx="3762054" cy="265238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657846" y="974139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  <a:latin typeface="+mj-lt"/>
              </a:rPr>
              <a:t>White </a:t>
            </a:r>
            <a:r>
              <a:rPr lang="en-US" altLang="ja-JP" sz="3200" b="1" dirty="0">
                <a:solidFill>
                  <a:srgbClr val="002060"/>
                </a:solidFill>
                <a:latin typeface="+mj-lt"/>
              </a:rPr>
              <a:t>P</a:t>
            </a:r>
            <a:r>
              <a:rPr kumimoji="1" lang="en-US" altLang="ja-JP" sz="3200" b="1" dirty="0" smtClean="0">
                <a:solidFill>
                  <a:srgbClr val="002060"/>
                </a:solidFill>
                <a:latin typeface="+mj-lt"/>
              </a:rPr>
              <a:t>aper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kumimoji="1" lang="ja-JP" alt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918061" y="4130496"/>
            <a:ext cx="41184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2060"/>
                </a:solidFill>
              </a:rPr>
              <a:t>Visit J-PARC-HI Web Page</a:t>
            </a:r>
          </a:p>
          <a:p>
            <a:pPr algn="ctr"/>
            <a:r>
              <a:rPr lang="en-US" altLang="ja-JP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http://asrc.jaea.go.jp/soshiki/gr/hadron/jparc-hi/</a:t>
            </a:r>
            <a:endParaRPr lang="ja-JP" alt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07504" y="3873776"/>
            <a:ext cx="6157611" cy="2507552"/>
            <a:chOff x="107504" y="3873776"/>
            <a:chExt cx="6157611" cy="2507552"/>
          </a:xfrm>
        </p:grpSpPr>
        <p:sp>
          <p:nvSpPr>
            <p:cNvPr id="11" name="正方形/長方形 10"/>
            <p:cNvSpPr/>
            <p:nvPr/>
          </p:nvSpPr>
          <p:spPr>
            <a:xfrm>
              <a:off x="1693115" y="4442336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Funding 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request to MEXT</a:t>
              </a:r>
            </a:p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Earliest approval 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of funding </a:t>
              </a:r>
            </a:p>
            <a:p>
              <a:r>
                <a:rPr lang="en-US" altLang="ja-JP" sz="2000" dirty="0" smtClean="0"/>
                <a:t>Construction </a:t>
              </a:r>
              <a:r>
                <a:rPr lang="en-US" altLang="ja-JP" sz="2000" dirty="0"/>
                <a:t>of HI Injector</a:t>
              </a:r>
            </a:p>
            <a:p>
              <a:r>
                <a:rPr lang="en-US" altLang="ja-JP" sz="2000" dirty="0" smtClean="0"/>
                <a:t>Construction </a:t>
              </a:r>
              <a:r>
                <a:rPr lang="en-US" altLang="ja-JP" sz="2000" dirty="0"/>
                <a:t>of HI injection system in </a:t>
              </a:r>
              <a:r>
                <a:rPr lang="en-US" altLang="ja-JP" sz="2000" dirty="0" smtClean="0"/>
                <a:t>RCS</a:t>
              </a:r>
            </a:p>
            <a:p>
              <a:r>
                <a:rPr lang="en-US" altLang="ja-JP" sz="2000" dirty="0" smtClean="0"/>
                <a:t>Construction </a:t>
              </a:r>
              <a:r>
                <a:rPr lang="en-US" altLang="ja-JP" sz="2000" dirty="0"/>
                <a:t>of HI spectrometer</a:t>
              </a:r>
            </a:p>
            <a:p>
              <a:r>
                <a:rPr lang="en-US" altLang="ja-JP" sz="2000" dirty="0" smtClean="0"/>
                <a:t>First </a:t>
              </a:r>
              <a:r>
                <a:rPr lang="en-US" altLang="ja-JP" sz="2000" dirty="0"/>
                <a:t>collision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7560" y="4442336"/>
              <a:ext cx="130195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2020</a:t>
              </a:r>
            </a:p>
            <a:p>
              <a:r>
                <a:rPr lang="en-US" altLang="ja-JP" sz="2000" dirty="0" smtClean="0"/>
                <a:t>2021</a:t>
              </a:r>
            </a:p>
            <a:p>
              <a:r>
                <a:rPr kumimoji="1" lang="en-US" altLang="ja-JP" sz="2000" dirty="0" smtClean="0"/>
                <a:t>2021-2022</a:t>
              </a:r>
            </a:p>
            <a:p>
              <a:r>
                <a:rPr lang="en-US" altLang="ja-JP" sz="2000" dirty="0" smtClean="0"/>
                <a:t>2021-2023</a:t>
              </a:r>
            </a:p>
            <a:p>
              <a:r>
                <a:rPr kumimoji="1" lang="en-US" altLang="ja-JP" sz="2000" dirty="0" smtClean="0"/>
                <a:t>2023-2024</a:t>
              </a:r>
            </a:p>
            <a:p>
              <a:r>
                <a:rPr lang="en-US" altLang="ja-JP" sz="2000" dirty="0" smtClean="0"/>
                <a:t>2025</a:t>
              </a:r>
              <a:endParaRPr kumimoji="1" lang="ja-JP" altLang="en-US" sz="20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7504" y="3873776"/>
              <a:ext cx="204414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Future Plan</a:t>
              </a:r>
              <a:endParaRPr kumimoji="1" lang="ja-JP" altLang="en-US" sz="28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4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96752"/>
            <a:ext cx="495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correlation length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1719972"/>
            <a:ext cx="3078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Berdnikov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Rajagopal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(2000)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Nonaka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(2002)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852936"/>
            <a:ext cx="6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Higher orders (spatially uniform “</a:t>
            </a:r>
            <a:r>
              <a:rPr lang="en-US" altLang="ja-JP" sz="2800" dirty="0" smtClean="0">
                <a:latin typeface="Symbol" panose="05050102010706020507" pitchFamily="18" charset="2"/>
              </a:rPr>
              <a:t>s</a:t>
            </a:r>
            <a:r>
              <a:rPr lang="en-US" altLang="ja-JP" sz="2800" dirty="0" smtClean="0"/>
              <a:t>” mode)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2390" y="3376156"/>
            <a:ext cx="403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Mukherjee, </a:t>
            </a:r>
            <a:r>
              <a:rPr kumimoji="1" lang="en-US" altLang="ja-JP" sz="2000" dirty="0" err="1" smtClean="0"/>
              <a:t>Venugopalan</a:t>
            </a:r>
            <a:r>
              <a:rPr kumimoji="1" lang="en-US" altLang="ja-JP" sz="2000" dirty="0" smtClean="0"/>
              <a:t>, Yin (2015)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77" y="3311381"/>
            <a:ext cx="2684656" cy="185959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1520" y="5013176"/>
            <a:ext cx="360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Correlation functions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0541" y="5525773"/>
            <a:ext cx="329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Kapusta</a:t>
            </a:r>
            <a:r>
              <a:rPr kumimoji="1" lang="en-US" altLang="ja-JP" sz="2000" dirty="0" smtClean="0"/>
              <a:t>, Torres-Rincon (2012)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77" y="993255"/>
            <a:ext cx="2811649" cy="18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557422" y="3259077"/>
            <a:ext cx="4335058" cy="7216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6541" cy="584775"/>
          </a:xfrm>
        </p:spPr>
        <p:txBody>
          <a:bodyPr/>
          <a:lstStyle/>
          <a:p>
            <a:r>
              <a:rPr kumimoji="1" lang="en-US" altLang="ja-JP" dirty="0" smtClean="0"/>
              <a:t> Critical Mode = Diffusive Mode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95536" y="2420888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475656" y="1196752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/>
          <p:cNvSpPr/>
          <p:nvPr/>
        </p:nvSpPr>
        <p:spPr>
          <a:xfrm rot="19776353">
            <a:off x="935596" y="2287724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 rot="19776353">
            <a:off x="672645" y="2222888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 rot="19776353">
            <a:off x="381648" y="2150888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>
            <a:spLocks noChangeAspect="1"/>
          </p:cNvSpPr>
          <p:nvPr/>
        </p:nvSpPr>
        <p:spPr>
          <a:xfrm rot="19776353">
            <a:off x="1183651" y="2348887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75" y="1084005"/>
            <a:ext cx="251520" cy="209279"/>
          </a:xfrm>
          <a:prstGeom prst="rect">
            <a:avLst/>
          </a:prstGeom>
        </p:spPr>
      </p:pic>
      <p:sp>
        <p:nvSpPr>
          <p:cNvPr id="21" name="左右矢印 20"/>
          <p:cNvSpPr/>
          <p:nvPr/>
        </p:nvSpPr>
        <p:spPr>
          <a:xfrm>
            <a:off x="-59304" y="1757881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 rot="19888411">
            <a:off x="-98102" y="1617905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Soft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13675" y="1456756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Soft mode of QCD CP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16987" y="277621"/>
            <a:ext cx="2535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Fujii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(2004)</a:t>
            </a:r>
          </a:p>
          <a:p>
            <a:pPr algn="r"/>
            <a:r>
              <a:rPr kumimoji="1" lang="en-US" altLang="ja-JP" sz="2000" dirty="0" err="1" smtClean="0"/>
              <a:t>Fujii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Ohtani</a:t>
            </a:r>
            <a:r>
              <a:rPr kumimoji="1" lang="en-US" altLang="ja-JP" sz="2000" dirty="0" smtClean="0"/>
              <a:t> (2005)</a:t>
            </a:r>
          </a:p>
          <a:p>
            <a:pPr algn="r"/>
            <a:r>
              <a:rPr lang="en-US" altLang="ja-JP" sz="2000" dirty="0" smtClean="0"/>
              <a:t>Son, </a:t>
            </a:r>
            <a:r>
              <a:rPr lang="en-US" altLang="ja-JP" sz="2000" dirty="0" err="1" smtClean="0"/>
              <a:t>Stephanov</a:t>
            </a:r>
            <a:r>
              <a:rPr lang="en-US" altLang="ja-JP" sz="2000" dirty="0" smtClean="0"/>
              <a:t> (2005)</a:t>
            </a:r>
            <a:endParaRPr kumimoji="1" lang="ja-JP" altLang="en-US" sz="2000" dirty="0"/>
          </a:p>
        </p:txBody>
      </p:sp>
      <p:sp>
        <p:nvSpPr>
          <p:cNvPr id="3" name="下矢印 2"/>
          <p:cNvSpPr/>
          <p:nvPr/>
        </p:nvSpPr>
        <p:spPr>
          <a:xfrm flipV="1">
            <a:off x="808140" y="2773627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19" y="3573016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eft( \begin{array}{c}&#10;\dot \sigma&#10;\\&#10;\dot n&#10;\end{array}\right)&#10;=&#10;\left( \begin{array}{cc}&#10;\Gamma_{\sigma\sigma} &amp;amp;&#10;\Gamma_{\sigma n} \\&#10;\Gamma_{n \sigma} &amp;amp;&#10;\Gamma_{n n}&#10;\end{array}\right)&#10;\left( \begin{array}{c}&#10;\sigma \\ n \end{array}\right)&#10;\end{align*}&lt;/body&gt;&#10;  &lt;fcolor&gt;FF000000&lt;/fcolor&gt;&#10;  &lt;bcolor&gt;FFFFFFFF&lt;/bcolor&gt;&#10;  &lt;transparent&gt;True&lt;/transparent&gt;&#10;  &lt;resolution&gt;1800&lt;/resolution&gt;&#10;  &lt;imageh&gt;746&lt;/imageh&gt;&#10;  &lt;imagew&gt;3564&lt;/imagew&gt;&#10;  &lt;scale&gt;50&lt;/scale&gt;&#10;  &lt;cursor&gt;1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032784"/>
            <a:ext cx="3771900" cy="78951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509966" y="2427543"/>
            <a:ext cx="1224907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086030" y="2032784"/>
            <a:ext cx="652734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partial_t \sigma' = D(t) \partial_x^2 \sigma'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412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31" y="3395578"/>
            <a:ext cx="3874913" cy="449824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42445" y="4455542"/>
            <a:ext cx="7229955" cy="2213818"/>
            <a:chOff x="942445" y="4455542"/>
            <a:chExt cx="7229955" cy="2213818"/>
          </a:xfrm>
        </p:grpSpPr>
        <p:sp>
          <p:nvSpPr>
            <p:cNvPr id="33" name="角丸四角形 32"/>
            <p:cNvSpPr/>
            <p:nvPr/>
          </p:nvSpPr>
          <p:spPr>
            <a:xfrm>
              <a:off x="942445" y="4455542"/>
              <a:ext cx="7229955" cy="2213818"/>
            </a:xfrm>
            <a:prstGeom prst="roundRect">
              <a:avLst>
                <a:gd name="adj" fmla="val 1462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87140" y="4528670"/>
              <a:ext cx="5417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Evolution of baryon number density</a:t>
              </a:r>
              <a:endParaRPr kumimoji="1" lang="ja-JP" altLang="en-US" sz="2800" dirty="0"/>
            </a:p>
          </p:txBody>
        </p:sp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016" y="5086520"/>
              <a:ext cx="3645181" cy="44982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\chi_2(t)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23&lt;/imagew&gt;&#10;  &lt;scale&gt;50&lt;/scale&gt;&#10;  &lt;cursor&gt;8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246" y="5697884"/>
              <a:ext cx="4151842" cy="314325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3852481" y="5074192"/>
              <a:ext cx="814309" cy="497393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858101" y="5678788"/>
              <a:ext cx="648072" cy="394758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286626"/>
              <a:ext cx="1255372" cy="259804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2947052" y="6157611"/>
              <a:ext cx="4721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:parameters characterizing criticality</a:t>
              </a:r>
              <a:endParaRPr kumimoji="1" lang="ja-JP" altLang="en-US" sz="2400" dirty="0"/>
            </a:p>
          </p:txBody>
        </p:sp>
      </p:grp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im k^2&#10;\end{align*}&lt;/body&gt;&#10;  &lt;fcolor&gt;FF000000&lt;/fcolor&gt;&#10;  &lt;bcolor&gt;FFFFFFFF&lt;/bcolor&gt;&#10;  &lt;transparent&gt;True&lt;/transparent&gt;&#10;  &lt;resolution&gt;1800&lt;/resolution&gt;&#10;  &lt;imageh&gt;219&lt;/imageh&gt;&#10;  &lt;imagew&gt;4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19" y="2901004"/>
            <a:ext cx="500592" cy="23177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3813195" y="3259077"/>
            <a:ext cx="833831" cy="7551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_{\rm B}, 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76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04" y="2572433"/>
            <a:ext cx="966375" cy="3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43129" cy="584775"/>
          </a:xfrm>
        </p:spPr>
        <p:txBody>
          <a:bodyPr/>
          <a:lstStyle/>
          <a:p>
            <a:r>
              <a:rPr kumimoji="1" lang="en-US" altLang="ja-JP" dirty="0" smtClean="0"/>
              <a:t> Parametrization of </a:t>
            </a:r>
            <a:r>
              <a:rPr kumimoji="1" lang="en-US" altLang="ja-JP" i="1" dirty="0" smtClean="0"/>
              <a:t>D</a:t>
            </a:r>
            <a:r>
              <a:rPr kumimoji="1" lang="en-US" altLang="ja-JP" dirty="0" smtClean="0"/>
              <a:t> &amp;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0035" y="190824"/>
            <a:ext cx="3243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Berdnikov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Rajagopal</a:t>
            </a:r>
            <a:r>
              <a:rPr kumimoji="1" lang="en-US" altLang="ja-JP" sz="2000" dirty="0" smtClean="0"/>
              <a:t> (2000)</a:t>
            </a:r>
          </a:p>
          <a:p>
            <a:pPr algn="r"/>
            <a:r>
              <a:rPr lang="en-US" altLang="ja-JP" sz="2000" dirty="0" err="1" smtClean="0"/>
              <a:t>Stephanov</a:t>
            </a:r>
            <a:r>
              <a:rPr lang="en-US" altLang="ja-JP" sz="2000" dirty="0" smtClean="0"/>
              <a:t> (2011)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Mukherjee, </a:t>
            </a:r>
            <a:r>
              <a:rPr kumimoji="1" lang="en-US" altLang="ja-JP" sz="2000" dirty="0" err="1" smtClean="0"/>
              <a:t>Venugopalan</a:t>
            </a:r>
            <a:r>
              <a:rPr kumimoji="1" lang="en-US" altLang="ja-JP" sz="2000" dirty="0" smtClean="0"/>
              <a:t>, Yin</a:t>
            </a:r>
          </a:p>
          <a:p>
            <a:pPr algn="r"/>
            <a:r>
              <a:rPr lang="en-US" altLang="ja-JP" sz="2000" dirty="0" smtClean="0"/>
              <a:t>(2015)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07636" y="3538676"/>
            <a:ext cx="202530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876755" y="2547734"/>
            <a:ext cx="9079" cy="198188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>
            <a:off x="899592" y="2708920"/>
            <a:ext cx="360040" cy="1820698"/>
          </a:xfrm>
          <a:prstGeom prst="downArrow">
            <a:avLst>
              <a:gd name="adj1" fmla="val 50000"/>
              <a:gd name="adj2" fmla="val 130081"/>
            </a:avLst>
          </a:prstGeom>
          <a:gradFill>
            <a:gsLst>
              <a:gs pos="0">
                <a:srgbClr val="FF0000">
                  <a:alpha val="92000"/>
                </a:srgbClr>
              </a:gs>
              <a:gs pos="100000">
                <a:srgbClr val="FF0000">
                  <a:alpha val="4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000000&lt;/fcolor&gt;&#10;  &lt;bcolor&gt;FFFFFFFF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66474"/>
            <a:ext cx="179512" cy="199259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2" y="2714720"/>
            <a:ext cx="220800" cy="314147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79" y="4251152"/>
            <a:ext cx="136429" cy="28183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51520" y="1097250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model-H (3d-Ising)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2103406"/>
            <a:ext cx="472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mapping to (</a:t>
            </a:r>
            <a:r>
              <a:rPr lang="en-US" altLang="ja-JP" sz="2400" dirty="0" err="1" smtClean="0"/>
              <a:t>T,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smtClean="0"/>
              <a:t>) / time evolution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05300" y="2851818"/>
            <a:ext cx="2440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1D </a:t>
            </a:r>
            <a:r>
              <a:rPr kumimoji="1" lang="en-US" altLang="ja-JP" sz="2000" dirty="0" err="1" smtClean="0"/>
              <a:t>Bjorken</a:t>
            </a:r>
            <a:r>
              <a:rPr kumimoji="1" lang="en-US" altLang="ja-JP" sz="2000" dirty="0" smtClean="0"/>
              <a:t> expansion</a:t>
            </a:r>
            <a:endParaRPr kumimoji="1" lang="ja-JP" altLang="en-US" sz="20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c_s^2=0.2&#10;\end{align*}&lt;/body&gt;&#10;  &lt;fcolor&gt;FF000000&lt;/fcolor&gt;&#10;  &lt;bcolor&gt;FFFFFFFF&lt;/bcolor&gt;&#10;  &lt;transparent&gt;True&lt;/transparent&gt;&#10;  &lt;resolution&gt;1800&lt;/resolution&gt;&#10;  &lt;imageh&gt;280&lt;/imageh&gt;&#10;  &lt;imagew&gt;8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9" y="3358246"/>
            <a:ext cx="896408" cy="29633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51520" y="4839710"/>
            <a:ext cx="3564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 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QCD CP at T=160MeV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at T=100MeV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chi \sim \xi^{1.96},~&#10;D \sim \xi^{-1.044}&#10;\end{align*}&lt;/body&gt;&#10;  &lt;fcolor&gt;FF000000&lt;/fcolor&gt;&#10;  &lt;bcolor&gt;FFFFFFFF&lt;/bcolor&gt;&#10;  &lt;transparent&gt;True&lt;/transparent&gt;&#10;  &lt;resolution&gt;1800&lt;/resolution&gt;&#10;  &lt;imageh&gt;268&lt;/imageh&gt;&#10;  &lt;imagew&gt;243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" y="1558915"/>
            <a:ext cx="2574925" cy="28363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chi_{\rm QGP}^\eta/\chi_{\rm hadron}^\eta=0.5&#10;\end{align*}&lt;/body&gt;&#10;  &lt;fcolor&gt;FF000000&lt;/fcolor&gt;&#10;  &lt;bcolor&gt;FFFFFFFF&lt;/bcolor&gt;&#10;  &lt;transparent&gt;True&lt;/transparent&gt;&#10;  &lt;resolution&gt;1800&lt;/resolution&gt;&#10;  &lt;imageh&gt;302&lt;/imageh&gt;&#10;  &lt;imagew&gt;2139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3" y="4920641"/>
            <a:ext cx="2263775" cy="31961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/>
          <a:srcRect l="18250" t="19635" r="18251" b="9513"/>
          <a:stretch/>
        </p:blipFill>
        <p:spPr>
          <a:xfrm>
            <a:off x="5076056" y="1467939"/>
            <a:ext cx="3897511" cy="27282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9"/>
          <a:srcRect l="18250" t="18189" r="18251" b="9514"/>
          <a:stretch/>
        </p:blipFill>
        <p:spPr>
          <a:xfrm>
            <a:off x="5168209" y="4098261"/>
            <a:ext cx="3788224" cy="2705874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8" y="1746939"/>
            <a:ext cx="323528" cy="29995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&#10;\end{align*}&lt;/body&gt;&#10;  &lt;fcolor&gt;FF000000&lt;/fcolor&gt;&#10;  &lt;bcolor&gt;FFFFFFFF&lt;/bcolor&gt;&#10;  &lt;transparent&gt;True&lt;/transparent&gt;&#10;  &lt;resolution&gt;1800&lt;/resolution&gt;&#10;  &lt;imageh&gt;170&lt;/imageh&gt;&#10;  &lt;imagew&gt;1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44" y="4969113"/>
            <a:ext cx="248868" cy="2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14514" cy="584775"/>
          </a:xfrm>
        </p:spPr>
        <p:txBody>
          <a:bodyPr/>
          <a:lstStyle/>
          <a:p>
            <a:r>
              <a:rPr kumimoji="1" lang="en-US" altLang="ja-JP" dirty="0" smtClean="0"/>
              <a:t> Time Evolution 1: No CP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8250" t="18189" r="19158" b="9514"/>
          <a:stretch/>
        </p:blipFill>
        <p:spPr>
          <a:xfrm>
            <a:off x="98425" y="908720"/>
            <a:ext cx="3179873" cy="23042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8288" t="18571" r="18353" b="10589"/>
          <a:stretch/>
        </p:blipFill>
        <p:spPr>
          <a:xfrm>
            <a:off x="200532" y="3068960"/>
            <a:ext cx="3077766" cy="21507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90649" y="455939"/>
            <a:ext cx="3660551" cy="52260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1810" y="454778"/>
            <a:ext cx="3658228" cy="52260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1808" y="454778"/>
            <a:ext cx="3658229" cy="52260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490646" y="455939"/>
            <a:ext cx="3660551" cy="52260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490072" y="456510"/>
            <a:ext cx="3657883" cy="52222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8413" y="454851"/>
            <a:ext cx="3657884" cy="5225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/ {\rm Skellam}&#10;\end{align*}&lt;/body&gt;&#10;  &lt;fcolor&gt;FF000000&lt;/fcolor&gt;&#10;  &lt;bcolor&gt;FFFFFFFF&lt;/bcolor&gt;&#10;  &lt;transparent&gt;True&lt;/transparent&gt;&#10;  &lt;resolution&gt;1800&lt;/resolution&gt;&#10;  &lt;imageh&gt;280&lt;/imageh&gt;&#10;  &lt;imagew&gt;155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2740" y="2783928"/>
            <a:ext cx="2011619" cy="361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6815"/>
            <a:ext cx="323528" cy="2999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&#10;\end{align*}&lt;/body&gt;&#10;  &lt;fcolor&gt;FF000000&lt;/fcolor&gt;&#10;  &lt;bcolor&gt;FFFFFFFF&lt;/bcolor&gt;&#10;  &lt;transparent&gt;True&lt;/transparent&gt;&#10;  &lt;resolution&gt;1800&lt;/resolution&gt;&#10;  &lt;imageh&gt;170&lt;/imageh&gt;&#10;  &lt;imagew&gt;1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8" y="3481071"/>
            <a:ext cx="248868" cy="2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564" y="2646761"/>
            <a:ext cx="2187857" cy="31255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4" y="908720"/>
            <a:ext cx="3218825" cy="225174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446" y="1230467"/>
            <a:ext cx="5098501" cy="35666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28327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2: </a:t>
            </a:r>
            <a:r>
              <a:rPr kumimoji="1" lang="en-US" altLang="ja-JP" dirty="0" smtClean="0"/>
              <a:t>Critical Point  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827584" y="5445224"/>
            <a:ext cx="6698309" cy="1245195"/>
            <a:chOff x="827584" y="5445224"/>
            <a:chExt cx="6698309" cy="1245195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27584" y="5445224"/>
              <a:ext cx="669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Non-monotonic </a:t>
              </a:r>
              <a:r>
                <a:rPr kumimoji="1" lang="en-US" altLang="ja-JP" sz="2400" dirty="0" err="1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2400" dirty="0" err="1" smtClean="0"/>
                <a:t>y</a:t>
              </a:r>
              <a:r>
                <a:rPr kumimoji="1" lang="en-US" altLang="ja-JP" sz="2400" dirty="0" smtClean="0"/>
                <a:t> dependence manifests itself.</a:t>
              </a:r>
              <a:endParaRPr kumimoji="1" lang="ja-JP" altLang="en-US" sz="2400" dirty="0"/>
            </a:p>
          </p:txBody>
        </p:sp>
        <p:sp>
          <p:nvSpPr>
            <p:cNvPr id="4" name="右矢印 3"/>
            <p:cNvSpPr/>
            <p:nvPr/>
          </p:nvSpPr>
          <p:spPr>
            <a:xfrm>
              <a:off x="1979712" y="5906889"/>
              <a:ext cx="576064" cy="76060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560888" y="5859422"/>
              <a:ext cx="43586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Robust experimental evidence of </a:t>
              </a:r>
            </a:p>
            <a:p>
              <a:r>
                <a:rPr kumimoji="1" lang="en-US" altLang="ja-JP" sz="2400" dirty="0" smtClean="0"/>
                <a:t>the existence of a peak in </a:t>
              </a:r>
              <a:r>
                <a:rPr kumimoji="1" lang="en-US" altLang="ja-JP" sz="2400" dirty="0" smtClean="0">
                  <a:latin typeface="Symbol" panose="05050102010706020507" pitchFamily="18" charset="2"/>
                </a:rPr>
                <a:t>c</a:t>
              </a:r>
              <a:r>
                <a:rPr kumimoji="1" lang="en-US" altLang="ja-JP" sz="2400" dirty="0" smtClean="0"/>
                <a:t>(T)</a:t>
              </a:r>
              <a:endParaRPr kumimoji="1" lang="ja-JP" altLang="en-US" sz="2400" dirty="0"/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445" y="1231995"/>
            <a:ext cx="5098501" cy="35666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260" y="1228938"/>
            <a:ext cx="5100686" cy="3568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591259" y="465938"/>
            <a:ext cx="3568213" cy="5094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8258" y="1228938"/>
            <a:ext cx="5094214" cy="3563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3361" y="463834"/>
            <a:ext cx="3570482" cy="51006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8256" y="1228936"/>
            <a:ext cx="5094216" cy="35636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6815"/>
            <a:ext cx="323528" cy="299951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D&#10;\end{align*}&lt;/body&gt;&#10;  &lt;fcolor&gt;FF000000&lt;/fcolor&gt;&#10;  &lt;bcolor&gt;FFFFFFFF&lt;/bcolor&gt;&#10;  &lt;transparent&gt;True&lt;/transparent&gt;&#10;  &lt;resolution&gt;1800&lt;/resolution&gt;&#10;  &lt;imageh&gt;170&lt;/imageh&gt;&#10;  &lt;imagew&gt;1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8" y="3533864"/>
            <a:ext cx="248868" cy="222671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/ {\rm Skellam}&#10;\end{align*}&lt;/body&gt;&#10;  &lt;fcolor&gt;FF000000&lt;/fcolor&gt;&#10;  &lt;bcolor&gt;FFFFFFFF&lt;/bcolor&gt;&#10;  &lt;transparent&gt;True&lt;/transparent&gt;&#10;  &lt;resolution&gt;1800&lt;/resolution&gt;&#10;  &lt;imageh&gt;280&lt;/imageh&gt;&#10;  &lt;imagew&gt;155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4748" y="2783928"/>
            <a:ext cx="2011619" cy="3612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48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564" y="2646761"/>
            <a:ext cx="2187857" cy="3125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3958" cy="584775"/>
          </a:xfrm>
        </p:spPr>
        <p:txBody>
          <a:bodyPr/>
          <a:lstStyle/>
          <a:p>
            <a:r>
              <a:rPr kumimoji="1" lang="en-US" altLang="ja-JP" dirty="0" smtClean="0"/>
              <a:t> 3: Critical Point (</a:t>
            </a:r>
            <a:r>
              <a:rPr lang="en-US" altLang="ja-JP" dirty="0" smtClean="0"/>
              <a:t>Narrower Critical Region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99592" y="5373216"/>
            <a:ext cx="7056784" cy="1623915"/>
            <a:chOff x="899592" y="5373216"/>
            <a:chExt cx="7056784" cy="1623915"/>
          </a:xfrm>
        </p:grpSpPr>
        <p:sp>
          <p:nvSpPr>
            <p:cNvPr id="4" name="角丸四角形 3"/>
            <p:cNvSpPr/>
            <p:nvPr/>
          </p:nvSpPr>
          <p:spPr>
            <a:xfrm>
              <a:off x="899592" y="5373216"/>
              <a:ext cx="2592288" cy="12241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/>
                <a:t>non-monotonic</a:t>
              </a:r>
            </a:p>
            <a:p>
              <a:pPr algn="ctr"/>
              <a:r>
                <a:rPr lang="en-US" altLang="ja-JP" sz="2800"/>
                <a:t>behavior</a:t>
              </a: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364088" y="5373216"/>
              <a:ext cx="2592288" cy="12241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/>
                <a:t>Peak in</a:t>
              </a:r>
            </a:p>
            <a:p>
              <a:pPr algn="ctr"/>
              <a:endParaRPr lang="en-US" altLang="ja-JP" sz="2800" dirty="0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chi_2(T)&#10;\end{align*}&lt;/body&gt;&#10;  &lt;fcolor&gt;FFFFFFFF&lt;/fcolor&gt;&#10;  &lt;bcolor&gt;FFFFFFFF&lt;/bcolor&gt;&#10;  &lt;transparent&gt;True&lt;/transparent&gt;&#10;  &lt;resolution&gt;1800&lt;/resolution&gt;&#10;  &lt;imageh&gt;250&lt;/imageh&gt;&#10;  &lt;imagew&gt;610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021288"/>
              <a:ext cx="981904" cy="402419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3779912" y="5548587"/>
              <a:ext cx="1296144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779912" y="6112720"/>
              <a:ext cx="1296144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乗算 9"/>
            <p:cNvSpPr/>
            <p:nvPr/>
          </p:nvSpPr>
          <p:spPr>
            <a:xfrm>
              <a:off x="3826768" y="5733482"/>
              <a:ext cx="1249288" cy="1263649"/>
            </a:xfrm>
            <a:prstGeom prst="mathMultiply">
              <a:avLst>
                <a:gd name="adj1" fmla="val 1560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259" y="447699"/>
            <a:ext cx="3663775" cy="523396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480095" y="446537"/>
            <a:ext cx="3666101" cy="52339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162" y="1230467"/>
            <a:ext cx="5233965" cy="36661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255" y="450945"/>
            <a:ext cx="3663778" cy="52339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5197" y="451640"/>
            <a:ext cx="3660531" cy="52293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480090" y="452106"/>
            <a:ext cx="3666103" cy="52339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478913" y="446536"/>
            <a:ext cx="3666102" cy="5233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25" y="920352"/>
            <a:ext cx="3218824" cy="2251747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6815"/>
            <a:ext cx="323528" cy="2999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D&#10;\end{align*}&lt;/body&gt;&#10;  &lt;fcolor&gt;FF000000&lt;/fcolor&gt;&#10;  &lt;bcolor&gt;FFFFFFFF&lt;/bcolor&gt;&#10;  &lt;transparent&gt;True&lt;/transparent&gt;&#10;  &lt;resolution&gt;1800&lt;/resolution&gt;&#10;  &lt;imageh&gt;170&lt;/imageh&gt;&#10;  &lt;imagew&gt;1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8" y="3481071"/>
            <a:ext cx="248868" cy="222671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/ {\rm Skellam}&#10;\end{align*}&lt;/body&gt;&#10;  &lt;fcolor&gt;FF000000&lt;/fcolor&gt;&#10;  &lt;bcolor&gt;FFFFFFFF&lt;/bcolor&gt;&#10;  &lt;transparent&gt;True&lt;/transparent&gt;&#10;  &lt;resolution&gt;1800&lt;/resolution&gt;&#10;  &lt;imageh&gt;280&lt;/imageh&gt;&#10;  &lt;imagew&gt;155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2740" y="2783928"/>
            <a:ext cx="2011619" cy="3612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711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2405" cy="584775"/>
          </a:xfrm>
        </p:spPr>
        <p:txBody>
          <a:bodyPr/>
          <a:lstStyle/>
          <a:p>
            <a:r>
              <a:rPr kumimoji="1" lang="en-US" altLang="ja-JP" dirty="0" smtClean="0"/>
              <a:t> Net-Electric Charge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3927798" cy="38033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1560" y="5904486"/>
            <a:ext cx="782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non-monotonic dependence in net-electric charge </a:t>
            </a:r>
            <a:r>
              <a:rPr kumimoji="1" lang="en-US" altLang="ja-JP" sz="2400" dirty="0" err="1" smtClean="0"/>
              <a:t>fluc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How about net-proton number fluctuation??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langle N_Q \rangle}{\langle \delta N_Q^2 \rangle } &#10;\end{align*}&lt;/body&gt;&#10;  &lt;fcolor&gt;FF000000&lt;/fcolor&gt;&#10;  &lt;bcolor&gt;FFFFFFFF&lt;/bcolor&gt;&#10;  &lt;transparent&gt;True&lt;/transparent&gt;&#10;  &lt;resolution&gt;1800&lt;/resolution&gt;&#10;  &lt;imageh&gt;633&lt;/imageh&gt;&#10;  &lt;imagew&gt;6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8" y="1052736"/>
            <a:ext cx="1008112" cy="932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r="13726"/>
          <a:stretch/>
        </p:blipFill>
        <p:spPr>
          <a:xfrm>
            <a:off x="5076056" y="1628800"/>
            <a:ext cx="3168352" cy="3582742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Q^2 \rangle }{\langle N_Q \rangle}&#10;\end{align*}&lt;/body&gt;&#10;  &lt;fcolor&gt;FF000000&lt;/fcolor&gt;&#10;  &lt;bcolor&gt;FFFFFFFF&lt;/bcolor&gt;&#10;  &lt;transparent&gt;True&lt;/transparent&gt;&#10;  &lt;resolution&gt;1800&lt;/resolution&gt;&#10;  &lt;imageh&gt;646&lt;/imageh&gt;&#10;  &lt;imagew&gt;68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25" y="1052736"/>
            <a:ext cx="1008112" cy="952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5508104" y="244599"/>
            <a:ext cx="354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N. </a:t>
            </a:r>
            <a:r>
              <a:rPr kumimoji="1" lang="en-US" altLang="ja-JP" sz="2400" dirty="0" err="1" smtClean="0"/>
              <a:t>Sahoo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Ph.D</a:t>
            </a:r>
            <a:r>
              <a:rPr kumimoji="1" lang="en-US" altLang="ja-JP" sz="2400" dirty="0" smtClean="0"/>
              <a:t> thesis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47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204864"/>
            <a:ext cx="6513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  <a:latin typeface="Arial"/>
              </a:rPr>
              <a:t>Plenty of information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in 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 dependences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2753484"/>
            <a:ext cx="7791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at chemical </a:t>
            </a:r>
            <a:r>
              <a:rPr kumimoji="1" lang="en-US" altLang="ja-JP" sz="2400" dirty="0" err="1" smtClean="0"/>
              <a:t>freezeout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Diffusion coefficients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/ thermal blurring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Signal of QCD-CP as a non-monotonic behavior in 2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sz="24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980728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  <a:latin typeface="Arial"/>
              </a:rPr>
              <a:t>Fragile Higher Orders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1518777"/>
            <a:ext cx="546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Interpret experimental results carefully</a:t>
            </a:r>
            <a:r>
              <a:rPr lang="en-US" altLang="ja-JP" sz="2400" dirty="0"/>
              <a:t>.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4149080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  <a:latin typeface="Arial"/>
              </a:rPr>
              <a:t>Future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4672300"/>
            <a:ext cx="7381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dependence of 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Evolution of higher orders near CP with diffusive nature</a:t>
            </a:r>
            <a:endParaRPr kumimoji="1" lang="en-US" altLang="ja-JP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60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88" y="4756540"/>
            <a:ext cx="635000" cy="3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21677" cy="584775"/>
          </a:xfrm>
        </p:spPr>
        <p:txBody>
          <a:bodyPr/>
          <a:lstStyle/>
          <a:p>
            <a:r>
              <a:rPr kumimoji="1" lang="en-US" altLang="ja-JP" dirty="0" smtClean="0"/>
              <a:t> Higher 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??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340768"/>
            <a:ext cx="673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Relaxation of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is slower for higher order.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60732"/>
            <a:ext cx="3324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Longer survival?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Slower enhancement?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21297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dependence can appear only by diffusion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It’s not the experimental evidence of peak in (higher order) susceptibility.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Non-linear equation has to be solved.</a:t>
            </a:r>
          </a:p>
        </p:txBody>
      </p:sp>
      <p:sp>
        <p:nvSpPr>
          <p:cNvPr id="6" name="右矢印 5"/>
          <p:cNvSpPr/>
          <p:nvPr/>
        </p:nvSpPr>
        <p:spPr>
          <a:xfrm>
            <a:off x="1159177" y="2062792"/>
            <a:ext cx="576064" cy="64633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3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Fluctuations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6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Transport of fluctuations</a:t>
            </a:r>
          </a:p>
          <a:p>
            <a:pPr marL="800100" lvl="2" indent="0" algn="r"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Ono, PLB (2014); MK, NPA (2015)</a:t>
            </a:r>
            <a:endParaRPr kumimoji="1" lang="en-US" altLang="ja-JP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Thermal blurring by rapidity conversion</a:t>
            </a:r>
            <a:r>
              <a:rPr kumimoji="1" lang="en-US" altLang="ja-JP" sz="4000" dirty="0" smtClean="0"/>
              <a:t> </a:t>
            </a:r>
          </a:p>
          <a:p>
            <a:pPr marL="800100" lvl="2" indent="0" algn="r"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 (2016)</a:t>
            </a:r>
            <a:endParaRPr kumimoji="1" lang="en-US" altLang="ja-JP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Transport near QCD critical point</a:t>
            </a:r>
            <a:r>
              <a:rPr lang="en-US" altLang="ja-JP" sz="4000" dirty="0" smtClean="0"/>
              <a:t> </a:t>
            </a:r>
          </a:p>
          <a:p>
            <a:pPr marL="800100" lvl="2" indent="0" algn="r">
              <a:buNone/>
            </a:pPr>
            <a:r>
              <a:rPr kumimoji="1" lang="en-US" altLang="ja-JP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in prep.</a:t>
            </a:r>
          </a:p>
          <a:p>
            <a:pPr marL="800100" lvl="2" indent="0" algn="r">
              <a:buNone/>
            </a:pPr>
            <a:endParaRPr lang="en-US" altLang="ja-JP" dirty="0" smtClean="0">
              <a:solidFill>
                <a:srgbClr val="002060"/>
              </a:solidFill>
            </a:endParaRPr>
          </a:p>
          <a:p>
            <a:pPr marL="800100" lvl="2" indent="0" algn="r">
              <a:buNone/>
            </a:pPr>
            <a:endParaRPr lang="en-US" altLang="ja-JP" dirty="0">
              <a:solidFill>
                <a:srgbClr val="002060"/>
              </a:solidFill>
            </a:endParaRPr>
          </a:p>
          <a:p>
            <a:pPr marL="800100" lvl="2" indent="0" algn="r"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Review:</a:t>
            </a:r>
            <a:r>
              <a:rPr kumimoji="1" lang="en-US" altLang="ja-JP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PPNP 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Before Main Topics…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1485" y="2348880"/>
            <a:ext cx="2448272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Fluctuations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3904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5835" y="2348879"/>
            <a:ext cx="220097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Regular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955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102886" y="2345710"/>
            <a:ext cx="2200973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Singular</a:t>
            </a:r>
          </a:p>
        </p:txBody>
      </p:sp>
    </p:spTree>
    <p:extLst>
      <p:ext uri="{BB962C8B-B14F-4D97-AF65-F5344CB8AC3E}">
        <p14:creationId xmlns:p14="http://schemas.microsoft.com/office/powerpoint/2010/main" val="33710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Before Main Topics…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1485" y="2348880"/>
            <a:ext cx="2448272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Fluctuations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3904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5835" y="2348879"/>
            <a:ext cx="220097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Regular</a:t>
            </a:r>
          </a:p>
          <a:p>
            <a:pPr algn="ctr"/>
            <a:r>
              <a:rPr lang="en-US" altLang="ja-JP" sz="2400" dirty="0" smtClean="0"/>
              <a:t>Poisson</a:t>
            </a:r>
          </a:p>
          <a:p>
            <a:pPr algn="ctr"/>
            <a:r>
              <a:rPr kumimoji="1" lang="en-US" altLang="ja-JP" sz="2400" dirty="0" smtClean="0"/>
              <a:t>Noise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955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102886" y="2345710"/>
            <a:ext cx="2200973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Singular</a:t>
            </a:r>
          </a:p>
          <a:p>
            <a:pPr algn="ctr"/>
            <a:r>
              <a:rPr lang="en-US" altLang="ja-JP" sz="2400" dirty="0" smtClean="0"/>
              <a:t>NON-Poisson</a:t>
            </a:r>
          </a:p>
          <a:p>
            <a:pPr algn="ctr"/>
            <a:r>
              <a:rPr lang="en-US" altLang="ja-JP" sz="2400" dirty="0" smtClean="0"/>
              <a:t>Signal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75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Before Main Topics…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1485" y="2348880"/>
            <a:ext cx="2448272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Fluctuations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3904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5835" y="2348879"/>
            <a:ext cx="220097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Regular</a:t>
            </a:r>
          </a:p>
          <a:p>
            <a:pPr algn="ctr"/>
            <a:r>
              <a:rPr lang="en-US" altLang="ja-JP" sz="2400" dirty="0" smtClean="0"/>
              <a:t>Poisson</a:t>
            </a:r>
          </a:p>
          <a:p>
            <a:pPr algn="ctr"/>
            <a:r>
              <a:rPr kumimoji="1" lang="en-US" altLang="ja-JP" sz="2400" dirty="0" smtClean="0"/>
              <a:t>Noise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955" y="25971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102886" y="2345710"/>
            <a:ext cx="2200973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Singular</a:t>
            </a:r>
          </a:p>
          <a:p>
            <a:pPr algn="ctr"/>
            <a:r>
              <a:rPr lang="en-US" altLang="ja-JP" sz="2400" dirty="0" smtClean="0"/>
              <a:t>NON-Poisson</a:t>
            </a:r>
          </a:p>
          <a:p>
            <a:pPr algn="ctr"/>
            <a:r>
              <a:rPr lang="en-US" altLang="ja-JP" sz="2400" dirty="0" smtClean="0"/>
              <a:t>Signal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925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5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16999</TotalTime>
  <Words>1347</Words>
  <Application>Microsoft Office PowerPoint</Application>
  <PresentationFormat>画面に合わせる (4:3)</PresentationFormat>
  <Paragraphs>371</Paragraphs>
  <Slides>48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ＭＳ Ｐゴシック</vt:lpstr>
      <vt:lpstr>Agency FB</vt:lpstr>
      <vt:lpstr>Arial</vt:lpstr>
      <vt:lpstr>Arial Narrow</vt:lpstr>
      <vt:lpstr>Calibri</vt:lpstr>
      <vt:lpstr>Symbol</vt:lpstr>
      <vt:lpstr>Wingdings</vt:lpstr>
      <vt:lpstr>Office テーマ</vt:lpstr>
      <vt:lpstr>1_標準デザイン</vt:lpstr>
      <vt:lpstr>Transport of Fluctuations</vt:lpstr>
      <vt:lpstr>PowerPoint プレゼンテーション</vt:lpstr>
      <vt:lpstr> J-PARC-HI Program  </vt:lpstr>
      <vt:lpstr> J-PARC-HI Program  </vt:lpstr>
      <vt:lpstr>Fluctuations</vt:lpstr>
      <vt:lpstr>Contents</vt:lpstr>
      <vt:lpstr>Before Main Topics…</vt:lpstr>
      <vt:lpstr>Before Main Topics…</vt:lpstr>
      <vt:lpstr>Before Main Topics…</vt:lpstr>
      <vt:lpstr>Before Main Topics…</vt:lpstr>
      <vt:lpstr>Before Main Topics…</vt:lpstr>
      <vt:lpstr>Before Main Topics…</vt:lpstr>
      <vt:lpstr>Fragile Higher Orders</vt:lpstr>
      <vt:lpstr>Fragile Higher Orders</vt:lpstr>
      <vt:lpstr>Transport of Fluctuations</vt:lpstr>
      <vt:lpstr> Diffusion After Chemical F.O.  </vt:lpstr>
      <vt:lpstr> How to Describe Transport of Fluctuations?  </vt:lpstr>
      <vt:lpstr> Non-Interacting Brownian Particle System  </vt:lpstr>
      <vt:lpstr> Non-Interacting Brownian Particle System  </vt:lpstr>
      <vt:lpstr> Rapidity Window Dependence  </vt:lpstr>
      <vt:lpstr> Baryons in Hadronic Phase  </vt:lpstr>
      <vt:lpstr> Rapidity Window Dependence  </vt:lpstr>
      <vt:lpstr> Rapidity Window Dependence  </vt:lpstr>
      <vt:lpstr> Dh Dependence: 4th order  </vt:lpstr>
      <vt:lpstr> Dh Dependence: 4th order  </vt:lpstr>
      <vt:lpstr> 4th order : w/ Critical Fluctuation  </vt:lpstr>
      <vt:lpstr> Dh Dependence @ STAR  </vt:lpstr>
      <vt:lpstr> Non-Interacting Brownian Particle System  </vt:lpstr>
      <vt:lpstr> Dh Dependence: 3rd order  </vt:lpstr>
      <vt:lpstr>Themal Blurring</vt:lpstr>
      <vt:lpstr> Fluctuations: Theory vs Experiment  </vt:lpstr>
      <vt:lpstr> Connecting Phase Spaces  </vt:lpstr>
      <vt:lpstr> Thermal distribution in y space  </vt:lpstr>
      <vt:lpstr> Thermal distribution in y space  </vt:lpstr>
      <vt:lpstr> Dh Dependence  </vt:lpstr>
      <vt:lpstr> Diffusion + Thermal Blurring  </vt:lpstr>
      <vt:lpstr> Centrality Dependence  </vt:lpstr>
      <vt:lpstr> Centrality Dependence @ ALICE  </vt:lpstr>
      <vt:lpstr>PowerPoint プレゼンテーション</vt:lpstr>
      <vt:lpstr> Dynamical Evolution of Critical Fluctuations  </vt:lpstr>
      <vt:lpstr> Critical Mode = Diffusive Mode  </vt:lpstr>
      <vt:lpstr> Parametrization of D &amp; c2  </vt:lpstr>
      <vt:lpstr> Time Evolution 1: No CP  </vt:lpstr>
      <vt:lpstr> 2: Critical Point  </vt:lpstr>
      <vt:lpstr> 3: Critical Point (Narrower Critical Region)  </vt:lpstr>
      <vt:lpstr> Net-Electric Charge  </vt:lpstr>
      <vt:lpstr> Summary  </vt:lpstr>
      <vt:lpstr> Higher Order Cumulants??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1164</cp:revision>
  <dcterms:created xsi:type="dcterms:W3CDTF">2011-06-07T09:50:32Z</dcterms:created>
  <dcterms:modified xsi:type="dcterms:W3CDTF">2016-10-06T22:32:35Z</dcterms:modified>
</cp:coreProperties>
</file>