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2"/>
    <p:sldMasterId id="2147483804" r:id="rId3"/>
  </p:sldMasterIdLst>
  <p:notesMasterIdLst>
    <p:notesMasterId r:id="rId76"/>
  </p:notesMasterIdLst>
  <p:sldIdLst>
    <p:sldId id="256" r:id="rId4"/>
    <p:sldId id="334" r:id="rId5"/>
    <p:sldId id="333" r:id="rId6"/>
    <p:sldId id="306" r:id="rId7"/>
    <p:sldId id="335" r:id="rId8"/>
    <p:sldId id="336" r:id="rId9"/>
    <p:sldId id="339" r:id="rId10"/>
    <p:sldId id="259" r:id="rId11"/>
    <p:sldId id="340" r:id="rId12"/>
    <p:sldId id="341" r:id="rId13"/>
    <p:sldId id="342" r:id="rId14"/>
    <p:sldId id="344" r:id="rId15"/>
    <p:sldId id="343" r:id="rId16"/>
    <p:sldId id="352" r:id="rId17"/>
    <p:sldId id="351" r:id="rId18"/>
    <p:sldId id="268" r:id="rId19"/>
    <p:sldId id="269" r:id="rId20"/>
    <p:sldId id="274" r:id="rId21"/>
    <p:sldId id="347" r:id="rId22"/>
    <p:sldId id="257" r:id="rId23"/>
    <p:sldId id="258" r:id="rId24"/>
    <p:sldId id="265" r:id="rId25"/>
    <p:sldId id="261" r:id="rId26"/>
    <p:sldId id="267" r:id="rId27"/>
    <p:sldId id="263" r:id="rId28"/>
    <p:sldId id="318" r:id="rId29"/>
    <p:sldId id="317" r:id="rId30"/>
    <p:sldId id="275" r:id="rId31"/>
    <p:sldId id="319" r:id="rId32"/>
    <p:sldId id="348" r:id="rId33"/>
    <p:sldId id="277" r:id="rId34"/>
    <p:sldId id="281" r:id="rId35"/>
    <p:sldId id="282" r:id="rId36"/>
    <p:sldId id="349" r:id="rId37"/>
    <p:sldId id="284" r:id="rId38"/>
    <p:sldId id="285" r:id="rId39"/>
    <p:sldId id="350" r:id="rId40"/>
    <p:sldId id="320" r:id="rId41"/>
    <p:sldId id="288" r:id="rId42"/>
    <p:sldId id="289" r:id="rId43"/>
    <p:sldId id="290" r:id="rId44"/>
    <p:sldId id="345" r:id="rId45"/>
    <p:sldId id="337" r:id="rId46"/>
    <p:sldId id="346" r:id="rId47"/>
    <p:sldId id="291" r:id="rId48"/>
    <p:sldId id="293" r:id="rId49"/>
    <p:sldId id="356" r:id="rId50"/>
    <p:sldId id="353" r:id="rId51"/>
    <p:sldId id="297" r:id="rId52"/>
    <p:sldId id="300" r:id="rId53"/>
    <p:sldId id="301" r:id="rId54"/>
    <p:sldId id="355" r:id="rId55"/>
    <p:sldId id="299" r:id="rId56"/>
    <p:sldId id="303" r:id="rId57"/>
    <p:sldId id="323" r:id="rId58"/>
    <p:sldId id="305" r:id="rId59"/>
    <p:sldId id="326" r:id="rId60"/>
    <p:sldId id="309" r:id="rId61"/>
    <p:sldId id="312" r:id="rId62"/>
    <p:sldId id="313" r:id="rId63"/>
    <p:sldId id="314" r:id="rId64"/>
    <p:sldId id="315" r:id="rId65"/>
    <p:sldId id="325" r:id="rId66"/>
    <p:sldId id="330" r:id="rId67"/>
    <p:sldId id="331" r:id="rId68"/>
    <p:sldId id="308" r:id="rId69"/>
    <p:sldId id="307" r:id="rId70"/>
    <p:sldId id="264" r:id="rId71"/>
    <p:sldId id="294" r:id="rId72"/>
    <p:sldId id="292" r:id="rId73"/>
    <p:sldId id="298" r:id="rId74"/>
    <p:sldId id="304" r:id="rId7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D3"/>
    <a:srgbClr val="E4FAFD"/>
    <a:srgbClr val="303030"/>
    <a:srgbClr val="424E5B"/>
    <a:srgbClr val="FF0066"/>
    <a:srgbClr val="FFCC66"/>
    <a:srgbClr val="FDFEA2"/>
    <a:srgbClr val="99CCFF"/>
    <a:srgbClr val="0000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111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1.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FDC71-E9DC-4888-89BA-AC6FC46AD743}" type="datetimeFigureOut">
              <a:rPr kumimoji="1" lang="ja-JP" altLang="en-US" smtClean="0"/>
              <a:t>2017/1/7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D10B2-7283-41BC-9674-CB3F5D068D86}" type="slidenum">
              <a:rPr kumimoji="1" lang="ja-JP" altLang="en-US" smtClean="0"/>
              <a:t>‹#›</a:t>
            </a:fld>
            <a:endParaRPr kumimoji="1" lang="ja-JP" altLang="en-US"/>
          </a:p>
        </p:txBody>
      </p:sp>
    </p:spTree>
    <p:extLst>
      <p:ext uri="{BB962C8B-B14F-4D97-AF65-F5344CB8AC3E}">
        <p14:creationId xmlns:p14="http://schemas.microsoft.com/office/powerpoint/2010/main" val="20992714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D10B2-7283-41BC-9674-CB3F5D068D86}" type="slidenum">
              <a:rPr kumimoji="1" lang="ja-JP" altLang="en-US" smtClean="0"/>
              <a:t>24</a:t>
            </a:fld>
            <a:endParaRPr kumimoji="1" lang="ja-JP" altLang="en-US"/>
          </a:p>
        </p:txBody>
      </p:sp>
    </p:spTree>
    <p:extLst>
      <p:ext uri="{BB962C8B-B14F-4D97-AF65-F5344CB8AC3E}">
        <p14:creationId xmlns:p14="http://schemas.microsoft.com/office/powerpoint/2010/main" val="3943972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Rectangle 7"/>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6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14334339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109683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11399188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スライド番号プレースホルダー 5"/>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9BA512-35E8-4945-BB66-7C75C7A9A5DE}"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43968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スライド番号プレースホルダー 5"/>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4B2FA-F574-46F2-AF1C-A2680DFEBA3E}"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937790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スライド番号プレースホルダー 5"/>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F91CF-C1EE-40EB-B802-8F459F546B26}"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037662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 name="スライド番号プレースホルダー 6"/>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81F9BD-0A74-446D-B320-346F566E1896}"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645611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 name="フッター プレースホルダー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 name="スライド番号プレースホルダー 8"/>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B56DDD-71C9-46F5-BC45-019488E39361}"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33604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98425" y="110044"/>
            <a:ext cx="5128327" cy="584775"/>
          </a:xfrm>
          <a:effectLst>
            <a:outerShdw dist="81320" dir="7719588" algn="ctr" rotWithShape="0">
              <a:schemeClr val="tx2">
                <a:alpha val="50000"/>
              </a:schemeClr>
            </a:outerShdw>
          </a:effectLst>
        </p:spPr>
        <p:txBody>
          <a:bodyPr/>
          <a:lstStyle>
            <a:lvl1pPr>
              <a:defRPr>
                <a:solidFill>
                  <a:schemeClr val="tx1"/>
                </a:solidFill>
              </a:defRPr>
            </a:lvl1pPr>
          </a:lstStyle>
          <a:p>
            <a:r>
              <a:rPr lang="ja-JP" altLang="en-US" dirty="0" smtClean="0"/>
              <a:t>マスター タイトルの書式設定</a:t>
            </a:r>
            <a:endParaRPr lang="ja-JP" altLang="en-US" dirty="0"/>
          </a:p>
        </p:txBody>
      </p:sp>
      <p:sp>
        <p:nvSpPr>
          <p:cNvPr id="3" name="日付プレースホルダー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 name="フッター プレースホルダー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 name="スライド番号プレースホルダー 4"/>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BA56AD-AD03-42A2-9106-7954672CD08E}"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293485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 name="フッター プレースホルダー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 name="スライド番号プレースホルダー 3"/>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8EF6A9-588B-4AEC-9349-908E5F15EC8D}"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5839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 name="スライド番号プレースホルダー 6"/>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F78D39-C9EA-4E9A-AA9B-9D7C874FC606}"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035928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2164008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 name="スライド番号プレースホルダー 6"/>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A2CFDE-7AE8-495B-A323-72A40F5E4E87}"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555517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スライド番号プレースホルダー 5"/>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1147FB-E1B1-46AE-8150-718A0694FBE8}"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033729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0500" y="112713"/>
            <a:ext cx="2146300" cy="601345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98425" y="112713"/>
            <a:ext cx="6289675" cy="60134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スライド番号プレースホルダー 5"/>
          <p:cNvSpPr>
            <a:spLocks noGrp="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39412D-31DA-458A-9D7F-A98F41294AF0}"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67408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936933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112113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1">
                    <a:lumMod val="65000"/>
                  </a:schemeClr>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spcBef>
                <a:spcPts val="0"/>
              </a:spcBef>
              <a:buFontTx/>
              <a:buNone/>
              <a:defRPr sz="1800">
                <a:solidFill>
                  <a:schemeClr val="tx1">
                    <a:lumMod val="65000"/>
                  </a:schemeClr>
                </a:solidFill>
              </a:defRPr>
            </a:lvl1pPr>
          </a:lstStyle>
          <a:p>
            <a:pPr lvl="0"/>
            <a:r>
              <a:rPr lang="ja-JP" altLang="en-US" smtClean="0"/>
              <a:t>マスター テキストの書式設定</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468185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2095316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320840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20285312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tx1"/>
                </a:solidFill>
              </a:defRPr>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EE5359C-E66F-4A4D-8A04-1A3D8F982C42}" type="datetimeFigureOut">
              <a:rPr kumimoji="1" lang="ja-JP" altLang="en-US" smtClean="0"/>
              <a:t>2017/1/7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B4442A-E969-483A-BD46-CCE0D2667511}" type="slidenum">
              <a:rPr kumimoji="1" lang="ja-JP" altLang="en-US" smtClean="0"/>
              <a:t>‹#›</a:t>
            </a:fld>
            <a:endParaRPr kumimoji="1" lang="ja-JP" altLang="en-US"/>
          </a:p>
        </p:txBody>
      </p:sp>
    </p:spTree>
    <p:extLst>
      <p:ext uri="{BB962C8B-B14F-4D97-AF65-F5344CB8AC3E}">
        <p14:creationId xmlns:p14="http://schemas.microsoft.com/office/powerpoint/2010/main" val="369121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74000">
              <a:schemeClr val="bg1">
                <a:lumMod val="75000"/>
                <a:lumOff val="25000"/>
              </a:schemeClr>
            </a:gs>
            <a:gs pos="83000">
              <a:schemeClr val="bg1">
                <a:lumMod val="85000"/>
                <a:lumOff val="1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rgbClr val="969696"/>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0E3008-8B0A-4895-BB24-3CCF12A64703}" type="datetimeFigureOut">
              <a:rPr kumimoji="1" lang="ja-JP" altLang="en-US" sz="950" b="0" i="0" u="none" strike="noStrike" kern="1200" cap="none" spc="0" normalizeH="0" baseline="0" noProof="0" smtClean="0">
                <a:ln>
                  <a:noFill/>
                </a:ln>
                <a:solidFill>
                  <a:prstClr val="white">
                    <a:alpha val="75000"/>
                  </a:prstClr>
                </a:solidFill>
                <a:effectLst/>
                <a:uLnTx/>
                <a:uFillTx/>
                <a:latin typeface="Calibri Light" panose="020F03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2017/1/7</a:t>
            </a:fld>
            <a:endParaRPr kumimoji="1" lang="ja-JP" altLang="en-US" sz="950" b="0" i="0" u="none" strike="noStrike" kern="1200" cap="none" spc="0" normalizeH="0" baseline="0" noProof="0">
              <a:ln>
                <a:noFill/>
              </a:ln>
              <a:solidFill>
                <a:prstClr val="white">
                  <a:alpha val="75000"/>
                </a:prstClr>
              </a:solidFill>
              <a:effectLst/>
              <a:uLnTx/>
              <a:uFillTx/>
              <a:latin typeface="Calibri Light" panose="020F0302020204030204"/>
              <a:ea typeface="ＭＳ Ｐゴシック" panose="020B0600070205080204" pitchFamily="50" charset="-128"/>
              <a:cs typeface="+mn-cs"/>
            </a:endParaRPr>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50" b="0" i="0" u="none" strike="noStrike" kern="1200" cap="all" spc="0" normalizeH="0" baseline="0" noProof="0">
              <a:ln>
                <a:noFill/>
              </a:ln>
              <a:solidFill>
                <a:prstClr val="white">
                  <a:alpha val="75000"/>
                </a:prstClr>
              </a:solidFill>
              <a:effectLst/>
              <a:uLnTx/>
              <a:uFillTx/>
              <a:latin typeface="Calibri Light" panose="020F0302020204030204"/>
              <a:ea typeface="ＭＳ Ｐゴシック" panose="020B0600070205080204" pitchFamily="50" charset="-128"/>
              <a:cs typeface="+mn-cs"/>
            </a:endParaRPr>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rgbClr val="77777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C877C-1C90-4B5F-90F0-EBA6F7746CE6}" type="slidenum">
              <a:rPr kumimoji="1" lang="ja-JP" altLang="en-US" sz="9000" b="0" i="0" u="none" strike="noStrike" kern="1200" cap="none" spc="0" normalizeH="0" baseline="0" noProof="0" smtClean="0">
                <a:ln>
                  <a:noFill/>
                </a:ln>
                <a:solidFill>
                  <a:prstClr val="white">
                    <a:alpha val="20000"/>
                  </a:prstClr>
                </a:solidFill>
                <a:effectLst/>
                <a:uLnTx/>
                <a:uFillTx/>
                <a:latin typeface="Calibri Light" panose="020F03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0" b="0" i="0" u="none" strike="noStrike" kern="1200" cap="none" spc="0" normalizeH="0" baseline="0" noProof="0">
              <a:ln>
                <a:noFill/>
              </a:ln>
              <a:solidFill>
                <a:prstClr val="white">
                  <a:alpha val="20000"/>
                </a:prstClr>
              </a:solidFill>
              <a:effectLst/>
              <a:uLnTx/>
              <a:uFillTx/>
              <a:latin typeface="Calibri Light" panose="020F0302020204030204"/>
              <a:ea typeface="ＭＳ Ｐゴシック" panose="020B0600070205080204" pitchFamily="50" charset="-128"/>
              <a:cs typeface="+mn-cs"/>
            </a:endParaRPr>
          </a:p>
        </p:txBody>
      </p:sp>
    </p:spTree>
    <p:extLst>
      <p:ext uri="{BB962C8B-B14F-4D97-AF65-F5344CB8AC3E}">
        <p14:creationId xmlns:p14="http://schemas.microsoft.com/office/powerpoint/2010/main" val="2940043498"/>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kumimoji="1"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kumimoji="1"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kumimoji="1"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kumimoji="1"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kumimoji="1"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kumimoji="1"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kumimoji="1"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kumimoji="1"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kumimoji="1"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8425" y="112713"/>
            <a:ext cx="5027613" cy="579437"/>
          </a:xfrm>
          <a:prstGeom prst="rect">
            <a:avLst/>
          </a:prstGeom>
          <a:solidFill>
            <a:schemeClr val="bg1"/>
          </a:solidFill>
          <a:ln w="9525">
            <a:noFill/>
            <a:miter lim="800000"/>
            <a:headEnd/>
            <a:tailEnd/>
          </a:ln>
          <a:effectLst>
            <a:outerShdw dist="81320" dir="7719588" algn="ctr" rotWithShape="0">
              <a:schemeClr val="accent2">
                <a:alpha val="50000"/>
              </a:schemeClr>
            </a:outerShdw>
          </a:effectLst>
        </p:spPr>
        <p:txBody>
          <a:bodyPr vert="horz" wrap="none" lIns="91440" tIns="45720" rIns="91440" bIns="45720" numCol="1" anchor="ctr" anchorCtr="0" compatLnSpc="1">
            <a:prstTxWarp prst="textNoShape">
              <a:avLst/>
            </a:prstTxWarp>
            <a:spAutoFit/>
          </a:bodyPr>
          <a:lstStyle/>
          <a:p>
            <a:pPr lvl="0"/>
            <a:r>
              <a:rPr lang="en-US" altLang="ja-JP" smtClean="0"/>
              <a:t> </a:t>
            </a:r>
            <a:r>
              <a:rPr lang="ja-JP" altLang="en-US" smtClean="0"/>
              <a:t>マスタ タイトルの書式設定  </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E6713E-A067-4D1A-9ABF-A9979DBDEA26}" type="slidenum">
              <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23295859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l" rtl="0" fontAlgn="base">
        <a:spcBef>
          <a:spcPct val="0"/>
        </a:spcBef>
        <a:spcAft>
          <a:spcPct val="0"/>
        </a:spcAft>
        <a:defRPr kumimoji="1" sz="32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kumimoji="1" sz="3200">
          <a:solidFill>
            <a:schemeClr val="tx2"/>
          </a:solidFill>
          <a:effectLst>
            <a:outerShdw blurRad="38100" dist="38100" dir="2700000" algn="tl">
              <a:srgbClr val="C0C0C0"/>
            </a:outerShdw>
          </a:effectLst>
          <a:latin typeface="Arial" charset="0"/>
          <a:ea typeface="ＭＳ Ｐゴシック" charset="-128"/>
        </a:defRPr>
      </a:lvl2pPr>
      <a:lvl3pPr algn="l" rtl="0" fontAlgn="base">
        <a:spcBef>
          <a:spcPct val="0"/>
        </a:spcBef>
        <a:spcAft>
          <a:spcPct val="0"/>
        </a:spcAft>
        <a:defRPr kumimoji="1" sz="3200">
          <a:solidFill>
            <a:schemeClr val="tx2"/>
          </a:solidFill>
          <a:effectLst>
            <a:outerShdw blurRad="38100" dist="38100" dir="2700000" algn="tl">
              <a:srgbClr val="C0C0C0"/>
            </a:outerShdw>
          </a:effectLst>
          <a:latin typeface="Arial" charset="0"/>
          <a:ea typeface="ＭＳ Ｐゴシック" charset="-128"/>
        </a:defRPr>
      </a:lvl3pPr>
      <a:lvl4pPr algn="l" rtl="0" fontAlgn="base">
        <a:spcBef>
          <a:spcPct val="0"/>
        </a:spcBef>
        <a:spcAft>
          <a:spcPct val="0"/>
        </a:spcAft>
        <a:defRPr kumimoji="1" sz="3200">
          <a:solidFill>
            <a:schemeClr val="tx2"/>
          </a:solidFill>
          <a:effectLst>
            <a:outerShdw blurRad="38100" dist="38100" dir="2700000" algn="tl">
              <a:srgbClr val="C0C0C0"/>
            </a:outerShdw>
          </a:effectLst>
          <a:latin typeface="Arial" charset="0"/>
          <a:ea typeface="ＭＳ Ｐゴシック" charset="-128"/>
        </a:defRPr>
      </a:lvl4pPr>
      <a:lvl5pPr algn="l" rtl="0" fontAlgn="base">
        <a:spcBef>
          <a:spcPct val="0"/>
        </a:spcBef>
        <a:spcAft>
          <a:spcPct val="0"/>
        </a:spcAft>
        <a:defRPr kumimoji="1" sz="3200">
          <a:solidFill>
            <a:schemeClr val="tx2"/>
          </a:solidFill>
          <a:effectLst>
            <a:outerShdw blurRad="38100" dist="38100" dir="2700000" algn="tl">
              <a:srgbClr val="C0C0C0"/>
            </a:outerShdw>
          </a:effectLst>
          <a:latin typeface="Arial" charset="0"/>
          <a:ea typeface="ＭＳ Ｐゴシック" charset="-128"/>
        </a:defRPr>
      </a:lvl5pPr>
      <a:lvl6pPr marL="457200" algn="l" rtl="0" fontAlgn="base">
        <a:spcBef>
          <a:spcPct val="0"/>
        </a:spcBef>
        <a:spcAft>
          <a:spcPct val="0"/>
        </a:spcAft>
        <a:defRPr kumimoji="1" sz="3200">
          <a:solidFill>
            <a:schemeClr val="tx2"/>
          </a:solidFill>
          <a:effectLst>
            <a:outerShdw blurRad="38100" dist="38100" dir="2700000" algn="tl">
              <a:srgbClr val="C0C0C0"/>
            </a:outerShdw>
          </a:effectLst>
          <a:latin typeface="Arial" charset="0"/>
          <a:ea typeface="ＭＳ Ｐゴシック" charset="-128"/>
        </a:defRPr>
      </a:lvl6pPr>
      <a:lvl7pPr marL="914400" algn="l" rtl="0" fontAlgn="base">
        <a:spcBef>
          <a:spcPct val="0"/>
        </a:spcBef>
        <a:spcAft>
          <a:spcPct val="0"/>
        </a:spcAft>
        <a:defRPr kumimoji="1" sz="3200">
          <a:solidFill>
            <a:schemeClr val="tx2"/>
          </a:solidFill>
          <a:effectLst>
            <a:outerShdw blurRad="38100" dist="38100" dir="2700000" algn="tl">
              <a:srgbClr val="C0C0C0"/>
            </a:outerShdw>
          </a:effectLst>
          <a:latin typeface="Arial" charset="0"/>
          <a:ea typeface="ＭＳ Ｐゴシック" charset="-128"/>
        </a:defRPr>
      </a:lvl7pPr>
      <a:lvl8pPr marL="1371600" algn="l" rtl="0" fontAlgn="base">
        <a:spcBef>
          <a:spcPct val="0"/>
        </a:spcBef>
        <a:spcAft>
          <a:spcPct val="0"/>
        </a:spcAft>
        <a:defRPr kumimoji="1" sz="3200">
          <a:solidFill>
            <a:schemeClr val="tx2"/>
          </a:solidFill>
          <a:effectLst>
            <a:outerShdw blurRad="38100" dist="38100" dir="2700000" algn="tl">
              <a:srgbClr val="C0C0C0"/>
            </a:outerShdw>
          </a:effectLst>
          <a:latin typeface="Arial" charset="0"/>
          <a:ea typeface="ＭＳ Ｐゴシック" charset="-128"/>
        </a:defRPr>
      </a:lvl8pPr>
      <a:lvl9pPr marL="1828800" algn="l" rtl="0" fontAlgn="base">
        <a:spcBef>
          <a:spcPct val="0"/>
        </a:spcBef>
        <a:spcAft>
          <a:spcPct val="0"/>
        </a:spcAft>
        <a:defRPr kumimoji="1" sz="3200">
          <a:solidFill>
            <a:schemeClr val="tx2"/>
          </a:solidFill>
          <a:effectLst>
            <a:outerShdw blurRad="38100" dist="38100" dir="2700000" algn="tl">
              <a:srgbClr val="C0C0C0"/>
            </a:outerShdw>
          </a:effectLst>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1.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84.pn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bg1">
                <a:lumMod val="65000"/>
                <a:lumOff val="35000"/>
              </a:schemeClr>
            </a:gs>
            <a:gs pos="83000">
              <a:schemeClr val="bg1">
                <a:lumMod val="85000"/>
                <a:lumOff val="1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4" name="テキスト ボックス 3"/>
          <p:cNvSpPr txBox="1"/>
          <p:nvPr/>
        </p:nvSpPr>
        <p:spPr>
          <a:xfrm>
            <a:off x="630869" y="1574070"/>
            <a:ext cx="7802136" cy="1754326"/>
          </a:xfrm>
          <a:prstGeom prst="rect">
            <a:avLst/>
          </a:prstGeom>
          <a:noFill/>
        </p:spPr>
        <p:txBody>
          <a:bodyPr wrap="none">
            <a:spAutoFit/>
          </a:bodyPr>
          <a:lstStyle/>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地上の実験で</a:t>
            </a:r>
            <a:endParaRPr lang="en-US" altLang="ja-JP"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宇宙の始まりを再現する</a:t>
            </a:r>
            <a:endParaRPr lang="ja-JP" altLang="en-US" sz="5400" dirty="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p:txBody>
      </p:sp>
      <p:sp>
        <p:nvSpPr>
          <p:cNvPr id="10" name="テキスト ボックス 9"/>
          <p:cNvSpPr txBox="1">
            <a:spLocks noChangeArrowheads="1"/>
          </p:cNvSpPr>
          <p:nvPr/>
        </p:nvSpPr>
        <p:spPr bwMode="auto">
          <a:xfrm>
            <a:off x="1824883" y="4194229"/>
            <a:ext cx="5131533" cy="1938992"/>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40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rPr>
              <a:t>北沢 正清</a:t>
            </a:r>
            <a:endParaRPr lang="en-US" altLang="ja-JP" sz="40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endParaRPr>
          </a:p>
          <a:p>
            <a:pPr algn="ctr" eaLnBrk="1" hangingPunct="1">
              <a:defRPr/>
            </a:pPr>
            <a:r>
              <a:rPr lang="ja-JP" altLang="en-US" sz="28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rPr>
              <a:t>大阪大学理学研究科</a:t>
            </a:r>
            <a:endParaRPr lang="en-US" altLang="ja-JP" sz="28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endParaRPr>
          </a:p>
          <a:p>
            <a:pPr algn="ctr" eaLnBrk="1" hangingPunct="1">
              <a:defRPr/>
            </a:pPr>
            <a:endParaRPr lang="en-US" altLang="ja-JP" sz="2800" dirty="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endParaRPr>
          </a:p>
          <a:p>
            <a:pPr algn="ctr" eaLnBrk="1" hangingPunct="1">
              <a:defRPr/>
            </a:pPr>
            <a:r>
              <a:rPr lang="en-US" altLang="ja-JP" sz="24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rPr>
              <a:t>2017</a:t>
            </a:r>
            <a:r>
              <a:rPr lang="ja-JP" altLang="en-US" sz="24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rPr>
              <a:t>年</a:t>
            </a:r>
            <a:r>
              <a:rPr lang="en-US" altLang="ja-JP" sz="24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rPr>
              <a:t>1</a:t>
            </a:r>
            <a:r>
              <a:rPr lang="ja-JP" altLang="en-US" sz="24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rPr>
              <a:t>月</a:t>
            </a:r>
            <a:r>
              <a:rPr lang="en-US" altLang="ja-JP" sz="24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rPr>
              <a:t>7</a:t>
            </a:r>
            <a:r>
              <a:rPr lang="ja-JP" altLang="en-US" sz="24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rPr>
              <a:t>日大阪大学サイエンスカフェ</a:t>
            </a:r>
            <a:endParaRPr lang="en-US" altLang="ja-JP" sz="2400" dirty="0" smtClean="0">
              <a:effectLst>
                <a:glow rad="63500">
                  <a:schemeClr val="accent1">
                    <a:satMod val="175000"/>
                    <a:alpha val="40000"/>
                  </a:schemeClr>
                </a:glow>
                <a:outerShdw blurRad="63500" sx="102000" sy="102000" algn="ctr" rotWithShape="0">
                  <a:prstClr val="black">
                    <a:alpha val="40000"/>
                  </a:prstClr>
                </a:outerShdw>
              </a:effectLst>
              <a:latin typeface="HGP教科書体" panose="02020600000000000000" pitchFamily="18" charset="-128"/>
              <a:ea typeface="HGP教科書体" panose="02020600000000000000" pitchFamily="18" charset="-128"/>
            </a:endParaRPr>
          </a:p>
        </p:txBody>
      </p:sp>
    </p:spTree>
    <p:extLst>
      <p:ext uri="{BB962C8B-B14F-4D97-AF65-F5344CB8AC3E}">
        <p14:creationId xmlns:p14="http://schemas.microsoft.com/office/powerpoint/2010/main" val="3015893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我々の宇宙は、</a:t>
            </a:r>
            <a:r>
              <a:rPr kumimoji="1" lang="en-US" altLang="ja-JP" dirty="0" smtClean="0"/>
              <a:t/>
            </a:r>
            <a:br>
              <a:rPr kumimoji="1" lang="en-US" altLang="ja-JP" dirty="0" smtClean="0"/>
            </a:br>
            <a:r>
              <a:rPr lang="ja-JP" altLang="en-US" dirty="0" smtClean="0"/>
              <a:t>ビッグ</a:t>
            </a:r>
            <a:r>
              <a:rPr lang="ja-JP" altLang="en-US" dirty="0"/>
              <a:t>バン</a:t>
            </a:r>
            <a:r>
              <a:rPr lang="ja-JP" altLang="en-US" dirty="0" smtClean="0"/>
              <a:t>から始まった。</a:t>
            </a:r>
            <a:endParaRPr kumimoji="1" lang="ja-JP" altLang="en-US" dirty="0"/>
          </a:p>
        </p:txBody>
      </p:sp>
      <p:pic>
        <p:nvPicPr>
          <p:cNvPr id="4" name="Picture 2" descr="http://image.space.rakuten.co.jp/lg01/10/0000807510/95/img3896efa4zikfzj.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6" y="2134855"/>
            <a:ext cx="4330933" cy="283876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870031" y="5304652"/>
            <a:ext cx="7422225" cy="830997"/>
          </a:xfrm>
          <a:prstGeom prst="rect">
            <a:avLst/>
          </a:prstGeom>
          <a:noFill/>
        </p:spPr>
        <p:txBody>
          <a:bodyPr wrap="none" rtlCol="0">
            <a:spAutoFit/>
          </a:bodyPr>
          <a:lstStyle/>
          <a:p>
            <a:pPr algn="ctr"/>
            <a:r>
              <a:rPr kumimoji="1" lang="ja-JP" altLang="en-US" sz="2400" dirty="0" smtClean="0"/>
              <a:t>宇宙は</a:t>
            </a:r>
            <a:r>
              <a:rPr kumimoji="1" lang="en-US" altLang="ja-JP" sz="2400" dirty="0" smtClean="0"/>
              <a:t>138</a:t>
            </a:r>
            <a:r>
              <a:rPr kumimoji="1" lang="ja-JP" altLang="en-US" sz="2400" dirty="0" smtClean="0"/>
              <a:t>億年前に急激な膨張（インフレーション）</a:t>
            </a:r>
            <a:endParaRPr kumimoji="1" lang="en-US" altLang="ja-JP" sz="2400" dirty="0" smtClean="0"/>
          </a:p>
          <a:p>
            <a:pPr algn="ctr"/>
            <a:r>
              <a:rPr kumimoji="1" lang="ja-JP" altLang="en-US" sz="2400" dirty="0" err="1" smtClean="0"/>
              <a:t>で開</a:t>
            </a:r>
            <a:r>
              <a:rPr kumimoji="1" lang="ja-JP" altLang="en-US" sz="2400" dirty="0" smtClean="0"/>
              <a:t>闢し、</a:t>
            </a:r>
            <a:r>
              <a:rPr lang="ja-JP" altLang="en-US" sz="2400" dirty="0" smtClean="0"/>
              <a:t>現在も</a:t>
            </a:r>
            <a:r>
              <a:rPr kumimoji="1" lang="ja-JP" altLang="en-US" sz="2400" dirty="0" smtClean="0"/>
              <a:t>膨張を続けている</a:t>
            </a:r>
            <a:endParaRPr kumimoji="1" lang="ja-JP" altLang="en-US" sz="2400" dirty="0"/>
          </a:p>
        </p:txBody>
      </p:sp>
      <p:pic>
        <p:nvPicPr>
          <p:cNvPr id="6" name="Picture 230"/>
          <p:cNvPicPr>
            <a:picLocks noChangeAspect="1" noChangeArrowheads="1"/>
          </p:cNvPicPr>
          <p:nvPr/>
        </p:nvPicPr>
        <p:blipFill rotWithShape="1">
          <a:blip r:embed="rId3">
            <a:extLst>
              <a:ext uri="{28A0092B-C50C-407E-A947-70E740481C1C}">
                <a14:useLocalDpi xmlns:a14="http://schemas.microsoft.com/office/drawing/2010/main" val="0"/>
              </a:ext>
            </a:extLst>
          </a:blip>
          <a:srcRect l="15197" t="13928" r="12036" b="12302"/>
          <a:stretch/>
        </p:blipFill>
        <p:spPr bwMode="auto">
          <a:xfrm>
            <a:off x="4934218" y="2134855"/>
            <a:ext cx="3888939" cy="283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02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一般相対性理論</a:t>
            </a:r>
            <a:endParaRPr kumimoji="1" lang="ja-JP" altLang="en-US" dirty="0"/>
          </a:p>
        </p:txBody>
      </p:sp>
      <p:sp>
        <p:nvSpPr>
          <p:cNvPr id="4" name="テキスト ボックス 3"/>
          <p:cNvSpPr txBox="1"/>
          <p:nvPr/>
        </p:nvSpPr>
        <p:spPr>
          <a:xfrm>
            <a:off x="957819" y="2487464"/>
            <a:ext cx="6440904" cy="830997"/>
          </a:xfrm>
          <a:prstGeom prst="rect">
            <a:avLst/>
          </a:prstGeom>
          <a:noFill/>
        </p:spPr>
        <p:txBody>
          <a:bodyPr wrap="square" rtlCol="0">
            <a:spAutoFit/>
          </a:bodyPr>
          <a:lstStyle/>
          <a:p>
            <a:r>
              <a:rPr kumimoji="1" lang="ja-JP" altLang="en-US" sz="2400" dirty="0" smtClean="0"/>
              <a:t>時空は、平坦な「物質の入れ物」ではない。</a:t>
            </a:r>
            <a:endParaRPr kumimoji="1" lang="en-US" altLang="ja-JP" sz="2400" dirty="0" smtClean="0"/>
          </a:p>
          <a:p>
            <a:r>
              <a:rPr kumimoji="1" lang="ja-JP" altLang="en-US" sz="2400" dirty="0" smtClean="0"/>
              <a:t>物質の存在により歪み、変化する動的存在。</a:t>
            </a:r>
            <a:endParaRPr kumimoji="1" lang="ja-JP" altLang="en-US" sz="2400" dirty="0"/>
          </a:p>
        </p:txBody>
      </p:sp>
      <p:pic>
        <p:nvPicPr>
          <p:cNvPr id="2050" name="Picture 2" descr="http://www.nao.ac.jp/contents/news/notice/2015/20150918-naoj-lecture-f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768" y="3647506"/>
            <a:ext cx="3301499" cy="21537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eocities.jp/milkyway_amanogawa/einste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336" y="0"/>
            <a:ext cx="2904664" cy="21817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granite.phys.s.u-tokyo.ac.jp/en/?plugin=ref&amp;page=GWHistory&amp;src=g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593" y="3647507"/>
            <a:ext cx="3093678" cy="215371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306006" y="6047873"/>
            <a:ext cx="2646878" cy="461665"/>
          </a:xfrm>
          <a:prstGeom prst="rect">
            <a:avLst/>
          </a:prstGeom>
          <a:noFill/>
        </p:spPr>
        <p:txBody>
          <a:bodyPr wrap="none" rtlCol="0">
            <a:spAutoFit/>
          </a:bodyPr>
          <a:lstStyle/>
          <a:p>
            <a:pPr algn="ctr"/>
            <a:r>
              <a:rPr lang="ja-JP" altLang="en-US" sz="2400" dirty="0" smtClean="0"/>
              <a:t>重力＝</a:t>
            </a:r>
            <a:r>
              <a:rPr kumimoji="1" lang="ja-JP" altLang="en-US" sz="2400" dirty="0" smtClean="0"/>
              <a:t>時空の歪み</a:t>
            </a:r>
            <a:endParaRPr kumimoji="1" lang="ja-JP" altLang="en-US" sz="2400" dirty="0"/>
          </a:p>
        </p:txBody>
      </p:sp>
      <p:sp>
        <p:nvSpPr>
          <p:cNvPr id="9" name="テキスト ボックス 8"/>
          <p:cNvSpPr txBox="1"/>
          <p:nvPr/>
        </p:nvSpPr>
        <p:spPr>
          <a:xfrm>
            <a:off x="5309856" y="6047872"/>
            <a:ext cx="2031325" cy="461665"/>
          </a:xfrm>
          <a:prstGeom prst="rect">
            <a:avLst/>
          </a:prstGeom>
          <a:noFill/>
        </p:spPr>
        <p:txBody>
          <a:bodyPr wrap="none" rtlCol="0">
            <a:spAutoFit/>
          </a:bodyPr>
          <a:lstStyle/>
          <a:p>
            <a:pPr algn="ctr"/>
            <a:r>
              <a:rPr lang="ja-JP" altLang="en-US" sz="2400" dirty="0" smtClean="0"/>
              <a:t>重力波の放出</a:t>
            </a:r>
            <a:endParaRPr kumimoji="1" lang="ja-JP" altLang="en-US" sz="2400" dirty="0"/>
          </a:p>
        </p:txBody>
      </p:sp>
      <p:sp>
        <p:nvSpPr>
          <p:cNvPr id="6" name="テキスト ボックス 5"/>
          <p:cNvSpPr txBox="1"/>
          <p:nvPr/>
        </p:nvSpPr>
        <p:spPr>
          <a:xfrm>
            <a:off x="7112675" y="2181726"/>
            <a:ext cx="2031325" cy="646331"/>
          </a:xfrm>
          <a:prstGeom prst="rect">
            <a:avLst/>
          </a:prstGeom>
          <a:noFill/>
        </p:spPr>
        <p:txBody>
          <a:bodyPr wrap="none" rtlCol="0">
            <a:spAutoFit/>
          </a:bodyPr>
          <a:lstStyle/>
          <a:p>
            <a:pPr algn="r"/>
            <a:r>
              <a:rPr kumimoji="1" lang="ja-JP" altLang="en-US" dirty="0" smtClean="0"/>
              <a:t>アインシュタイン</a:t>
            </a:r>
            <a:endParaRPr kumimoji="1" lang="en-US" altLang="ja-JP" dirty="0" smtClean="0"/>
          </a:p>
          <a:p>
            <a:pPr algn="r"/>
            <a:r>
              <a:rPr lang="en-US" altLang="ja-JP" dirty="0" smtClean="0"/>
              <a:t>1915</a:t>
            </a:r>
            <a:endParaRPr kumimoji="1" lang="ja-JP" altLang="en-US" dirty="0"/>
          </a:p>
        </p:txBody>
      </p:sp>
    </p:spTree>
    <p:extLst>
      <p:ext uri="{BB962C8B-B14F-4D97-AF65-F5344CB8AC3E}">
        <p14:creationId xmlns:p14="http://schemas.microsoft.com/office/powerpoint/2010/main" val="1792780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宇宙背景放射</a:t>
            </a:r>
            <a:r>
              <a:rPr lang="en-US" altLang="ja-JP" dirty="0" smtClean="0"/>
              <a:t/>
            </a:r>
            <a:br>
              <a:rPr lang="en-US" altLang="ja-JP" dirty="0" smtClean="0"/>
            </a:br>
            <a:endParaRPr kumimoji="1" lang="ja-JP" altLang="en-US" dirty="0"/>
          </a:p>
        </p:txBody>
      </p:sp>
      <p:pic>
        <p:nvPicPr>
          <p:cNvPr id="4" name="図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5" t="-5654" r="1944" b="35540"/>
          <a:stretch/>
        </p:blipFill>
        <p:spPr>
          <a:xfrm>
            <a:off x="0" y="2794958"/>
            <a:ext cx="9168939" cy="4063043"/>
          </a:xfrm>
          <a:prstGeom prst="rect">
            <a:avLst/>
          </a:prstGeom>
          <a:gradFill flip="none" rotWithShape="1">
            <a:gsLst>
              <a:gs pos="0">
                <a:schemeClr val="tx1">
                  <a:alpha val="0"/>
                </a:schemeClr>
              </a:gs>
              <a:gs pos="24000">
                <a:srgbClr val="FFFFFF">
                  <a:alpha val="25000"/>
                </a:srgbClr>
              </a:gs>
              <a:gs pos="32178">
                <a:srgbClr val="FFFFFF">
                  <a:alpha val="10000"/>
                </a:srgbClr>
              </a:gs>
              <a:gs pos="62000">
                <a:schemeClr val="tx1">
                  <a:alpha val="40000"/>
                </a:schemeClr>
              </a:gs>
              <a:gs pos="100000">
                <a:schemeClr val="tx1">
                  <a:alpha val="0"/>
                </a:schemeClr>
              </a:gs>
            </a:gsLst>
            <a:lin ang="5400000" scaled="1"/>
            <a:tileRect/>
          </a:gradFill>
        </p:spPr>
      </p:pic>
      <p:sp>
        <p:nvSpPr>
          <p:cNvPr id="5" name="テキスト ボックス 4"/>
          <p:cNvSpPr txBox="1"/>
          <p:nvPr/>
        </p:nvSpPr>
        <p:spPr>
          <a:xfrm>
            <a:off x="952357" y="1594629"/>
            <a:ext cx="5779146" cy="1200329"/>
          </a:xfrm>
          <a:prstGeom prst="rect">
            <a:avLst/>
          </a:prstGeom>
          <a:noFill/>
        </p:spPr>
        <p:txBody>
          <a:bodyPr wrap="none" rtlCol="0">
            <a:spAutoFit/>
          </a:bodyPr>
          <a:lstStyle/>
          <a:p>
            <a:r>
              <a:rPr kumimoji="1" lang="ja-JP" altLang="en-US" sz="2400" dirty="0" smtClean="0"/>
              <a:t>宇宙は</a:t>
            </a:r>
            <a:r>
              <a:rPr kumimoji="1" lang="en-US" altLang="ja-JP" sz="2400" dirty="0" smtClean="0"/>
              <a:t>2.7K(-270</a:t>
            </a:r>
            <a:r>
              <a:rPr kumimoji="1" lang="ja-JP" altLang="en-US" sz="2400" dirty="0" smtClean="0"/>
              <a:t>度</a:t>
            </a:r>
            <a:r>
              <a:rPr kumimoji="1" lang="en-US" altLang="ja-JP" sz="2400" dirty="0" smtClean="0"/>
              <a:t>)</a:t>
            </a:r>
            <a:r>
              <a:rPr kumimoji="1" lang="ja-JP" altLang="en-US" sz="2400" dirty="0" smtClean="0"/>
              <a:t>の温度を持っている。</a:t>
            </a:r>
            <a:endParaRPr kumimoji="1" lang="en-US" altLang="ja-JP" sz="2400" dirty="0" smtClean="0"/>
          </a:p>
          <a:p>
            <a:r>
              <a:rPr lang="ja-JP" altLang="en-US" sz="2400" dirty="0" smtClean="0"/>
              <a:t>この温度は、観測する方向に</a:t>
            </a:r>
            <a:r>
              <a:rPr lang="ja-JP" altLang="en-US" sz="2400" dirty="0"/>
              <a:t>依存</a:t>
            </a:r>
            <a:r>
              <a:rPr lang="ja-JP" altLang="en-US" sz="2400" dirty="0" smtClean="0"/>
              <a:t>して</a:t>
            </a:r>
            <a:endParaRPr lang="en-US" altLang="ja-JP" sz="2400" dirty="0" smtClean="0"/>
          </a:p>
          <a:p>
            <a:r>
              <a:rPr lang="en-US" altLang="ja-JP" sz="2400" dirty="0" smtClean="0"/>
              <a:t>0.00001%</a:t>
            </a:r>
            <a:r>
              <a:rPr lang="ja-JP" altLang="en-US" sz="2400" dirty="0" smtClean="0"/>
              <a:t>程度のばらつきを持っている。</a:t>
            </a:r>
            <a:endParaRPr kumimoji="1" lang="ja-JP" altLang="en-US" sz="2400" dirty="0"/>
          </a:p>
        </p:txBody>
      </p:sp>
    </p:spTree>
    <p:extLst>
      <p:ext uri="{BB962C8B-B14F-4D97-AF65-F5344CB8AC3E}">
        <p14:creationId xmlns:p14="http://schemas.microsoft.com/office/powerpoint/2010/main" val="15116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３つの極限の話</a:t>
            </a:r>
            <a:endParaRPr kumimoji="1" lang="ja-JP" altLang="en-US" dirty="0"/>
          </a:p>
        </p:txBody>
      </p:sp>
      <p:sp>
        <p:nvSpPr>
          <p:cNvPr id="4" name="テキスト ボックス 3"/>
          <p:cNvSpPr txBox="1"/>
          <p:nvPr/>
        </p:nvSpPr>
        <p:spPr>
          <a:xfrm>
            <a:off x="1315453" y="2269958"/>
            <a:ext cx="5628464" cy="2554545"/>
          </a:xfrm>
          <a:prstGeom prst="rect">
            <a:avLst/>
          </a:prstGeom>
          <a:noFill/>
        </p:spPr>
        <p:txBody>
          <a:bodyPr wrap="none" rtlCol="0">
            <a:spAutoFit/>
          </a:bodyPr>
          <a:lstStyle/>
          <a:p>
            <a:pPr marL="514350" indent="-514350">
              <a:buFont typeface="+mj-ea"/>
              <a:buAutoNum type="circleNumDbPlain"/>
            </a:pPr>
            <a:r>
              <a:rPr kumimoji="1" lang="ja-JP" altLang="en-US" sz="3200" dirty="0" smtClean="0"/>
              <a:t>時間を過去へと遡る</a:t>
            </a:r>
            <a:endParaRPr kumimoji="1" lang="en-US" altLang="ja-JP" sz="3200" dirty="0" smtClean="0"/>
          </a:p>
          <a:p>
            <a:pPr marL="514350" indent="-514350">
              <a:buFont typeface="+mj-ea"/>
              <a:buAutoNum type="circleNumDbPlain"/>
            </a:pPr>
            <a:endParaRPr kumimoji="1" lang="en-US" altLang="ja-JP" sz="3200" dirty="0" smtClean="0"/>
          </a:p>
          <a:p>
            <a:pPr marL="514350" indent="-514350">
              <a:buFont typeface="+mj-ea"/>
              <a:buAutoNum type="circleNumDbPlain"/>
            </a:pPr>
            <a:r>
              <a:rPr lang="ja-JP" altLang="en-US" sz="3200" dirty="0"/>
              <a:t>物質</a:t>
            </a:r>
            <a:r>
              <a:rPr lang="ja-JP" altLang="en-US" sz="3200" dirty="0" smtClean="0"/>
              <a:t>を細かく分解していく</a:t>
            </a:r>
            <a:endParaRPr lang="en-US" altLang="ja-JP" sz="3200" dirty="0" smtClean="0"/>
          </a:p>
          <a:p>
            <a:pPr marL="514350" indent="-514350">
              <a:buFont typeface="+mj-ea"/>
              <a:buAutoNum type="circleNumDbPlain"/>
            </a:pPr>
            <a:endParaRPr kumimoji="1" lang="en-US" altLang="ja-JP" sz="3200" dirty="0"/>
          </a:p>
          <a:p>
            <a:pPr marL="514350" indent="-514350">
              <a:buFont typeface="+mj-ea"/>
              <a:buAutoNum type="circleNumDbPlain"/>
            </a:pPr>
            <a:r>
              <a:rPr lang="ja-JP" altLang="en-US" sz="3200" dirty="0" smtClean="0"/>
              <a:t>物質の温度を上げていく</a:t>
            </a:r>
            <a:endParaRPr kumimoji="1" lang="ja-JP" altLang="en-US" sz="3200" dirty="0"/>
          </a:p>
        </p:txBody>
      </p:sp>
      <p:sp>
        <p:nvSpPr>
          <p:cNvPr id="3" name="角丸四角形 2"/>
          <p:cNvSpPr/>
          <p:nvPr/>
        </p:nvSpPr>
        <p:spPr>
          <a:xfrm>
            <a:off x="1195137" y="3061956"/>
            <a:ext cx="5847347" cy="970547"/>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Tree>
    <p:extLst>
      <p:ext uri="{BB962C8B-B14F-4D97-AF65-F5344CB8AC3E}">
        <p14:creationId xmlns:p14="http://schemas.microsoft.com/office/powerpoint/2010/main" val="502877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ものは何からできている？</a:t>
            </a:r>
            <a:r>
              <a:rPr kumimoji="1" lang="en-US" altLang="ja-JP" dirty="0" smtClean="0"/>
              <a:t/>
            </a:r>
            <a:br>
              <a:rPr kumimoji="1" lang="en-US" altLang="ja-JP" dirty="0" smtClean="0"/>
            </a:br>
            <a:endParaRPr kumimoji="1" lang="ja-JP" altLang="en-US" dirty="0"/>
          </a:p>
        </p:txBody>
      </p:sp>
      <p:grpSp>
        <p:nvGrpSpPr>
          <p:cNvPr id="12" name="グループ化 11"/>
          <p:cNvGrpSpPr/>
          <p:nvPr/>
        </p:nvGrpSpPr>
        <p:grpSpPr>
          <a:xfrm>
            <a:off x="1098884" y="1339516"/>
            <a:ext cx="2149642" cy="2389167"/>
            <a:chOff x="1098884" y="1339516"/>
            <a:chExt cx="2149642" cy="2389167"/>
          </a:xfrm>
        </p:grpSpPr>
        <p:sp>
          <p:nvSpPr>
            <p:cNvPr id="11" name="角丸四角形 10"/>
            <p:cNvSpPr/>
            <p:nvPr/>
          </p:nvSpPr>
          <p:spPr>
            <a:xfrm>
              <a:off x="1098884" y="1339516"/>
              <a:ext cx="2149642" cy="23891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3"/>
            <a:srcRect r="10361" b="4511"/>
            <a:stretch/>
          </p:blipFill>
          <p:spPr>
            <a:xfrm>
              <a:off x="1233712" y="1587614"/>
              <a:ext cx="1917169" cy="1997244"/>
            </a:xfrm>
            <a:prstGeom prst="rect">
              <a:avLst/>
            </a:prstGeom>
          </p:spPr>
        </p:pic>
      </p:grpSp>
      <p:grpSp>
        <p:nvGrpSpPr>
          <p:cNvPr id="13" name="グループ化 12"/>
          <p:cNvGrpSpPr/>
          <p:nvPr/>
        </p:nvGrpSpPr>
        <p:grpSpPr>
          <a:xfrm>
            <a:off x="2461766" y="1165928"/>
            <a:ext cx="4941315" cy="2277979"/>
            <a:chOff x="2461766" y="1165928"/>
            <a:chExt cx="4941315" cy="2277979"/>
          </a:xfrm>
        </p:grpSpPr>
        <p:sp>
          <p:nvSpPr>
            <p:cNvPr id="20" name="台形 19"/>
            <p:cNvSpPr/>
            <p:nvPr/>
          </p:nvSpPr>
          <p:spPr>
            <a:xfrm rot="15967934">
              <a:off x="3223022" y="668400"/>
              <a:ext cx="2007440" cy="3529952"/>
            </a:xfrm>
            <a:prstGeom prst="trapezoid">
              <a:avLst>
                <a:gd name="adj" fmla="val 49223"/>
              </a:avLst>
            </a:prstGeom>
            <a:gradFill flip="none" rotWithShape="1">
              <a:gsLst>
                <a:gs pos="0">
                  <a:srgbClr val="0070C0">
                    <a:alpha val="4000"/>
                  </a:srgbClr>
                </a:gs>
                <a:gs pos="100000">
                  <a:srgbClr val="0070C0">
                    <a:alpha val="69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a:spLocks noChangeAspect="1"/>
            </p:cNvSpPr>
            <p:nvPr/>
          </p:nvSpPr>
          <p:spPr>
            <a:xfrm>
              <a:off x="5109059" y="1165928"/>
              <a:ext cx="2277979" cy="2277979"/>
            </a:xfrm>
            <a:prstGeom prst="ellipse">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17081" y="1249967"/>
              <a:ext cx="2286000" cy="1819275"/>
            </a:xfrm>
            <a:prstGeom prst="rect">
              <a:avLst/>
            </a:prstGeom>
            <a:noFill/>
            <a:ln w="9525">
              <a:noFill/>
              <a:miter lim="800000"/>
              <a:headEnd/>
              <a:tailEnd/>
            </a:ln>
          </p:spPr>
        </p:pic>
        <p:sp>
          <p:nvSpPr>
            <p:cNvPr id="15" name="テキスト ボックス 14"/>
            <p:cNvSpPr txBox="1"/>
            <p:nvPr/>
          </p:nvSpPr>
          <p:spPr>
            <a:xfrm>
              <a:off x="6688717" y="2535851"/>
              <a:ext cx="571504" cy="369332"/>
            </a:xfrm>
            <a:prstGeom prst="rect">
              <a:avLst/>
            </a:prstGeom>
            <a:noFill/>
          </p:spPr>
          <p:txBody>
            <a:bodyPr wrap="square" rtlCol="0">
              <a:spAutoFit/>
            </a:bodyPr>
            <a:lstStyle/>
            <a:p>
              <a:r>
                <a:rPr lang="en-US" altLang="ja-JP" dirty="0" smtClean="0">
                  <a:solidFill>
                    <a:schemeClr val="bg1"/>
                  </a:solidFill>
                </a:rPr>
                <a:t>H</a:t>
              </a:r>
              <a:endParaRPr kumimoji="1" lang="ja-JP" altLang="en-US" dirty="0">
                <a:solidFill>
                  <a:schemeClr val="bg1"/>
                </a:solidFill>
              </a:endParaRPr>
            </a:p>
          </p:txBody>
        </p:sp>
        <p:sp>
          <p:nvSpPr>
            <p:cNvPr id="17" name="テキスト ボックス 16"/>
            <p:cNvSpPr txBox="1"/>
            <p:nvPr/>
          </p:nvSpPr>
          <p:spPr>
            <a:xfrm>
              <a:off x="5331395" y="2321537"/>
              <a:ext cx="571504" cy="369332"/>
            </a:xfrm>
            <a:prstGeom prst="rect">
              <a:avLst/>
            </a:prstGeom>
            <a:noFill/>
          </p:spPr>
          <p:txBody>
            <a:bodyPr wrap="square" rtlCol="0">
              <a:spAutoFit/>
            </a:bodyPr>
            <a:lstStyle/>
            <a:p>
              <a:r>
                <a:rPr lang="en-US" altLang="ja-JP" dirty="0" smtClean="0">
                  <a:solidFill>
                    <a:schemeClr val="bg1"/>
                  </a:solidFill>
                </a:rPr>
                <a:t>H</a:t>
              </a:r>
              <a:endParaRPr kumimoji="1" lang="ja-JP" altLang="en-US" dirty="0">
                <a:solidFill>
                  <a:schemeClr val="bg1"/>
                </a:solidFill>
              </a:endParaRPr>
            </a:p>
          </p:txBody>
        </p:sp>
        <p:sp>
          <p:nvSpPr>
            <p:cNvPr id="18" name="テキスト ボックス 17"/>
            <p:cNvSpPr txBox="1"/>
            <p:nvPr/>
          </p:nvSpPr>
          <p:spPr>
            <a:xfrm>
              <a:off x="5902899" y="2321537"/>
              <a:ext cx="1071570" cy="369332"/>
            </a:xfrm>
            <a:prstGeom prst="rect">
              <a:avLst/>
            </a:prstGeom>
            <a:noFill/>
          </p:spPr>
          <p:txBody>
            <a:bodyPr wrap="square" rtlCol="0">
              <a:spAutoFit/>
            </a:bodyPr>
            <a:lstStyle/>
            <a:p>
              <a:r>
                <a:rPr kumimoji="1" lang="en-US" altLang="ja-JP" dirty="0" smtClean="0">
                  <a:solidFill>
                    <a:schemeClr val="bg1"/>
                  </a:solidFill>
                </a:rPr>
                <a:t>O</a:t>
              </a:r>
              <a:endParaRPr kumimoji="1" lang="ja-JP" altLang="en-US" dirty="0">
                <a:solidFill>
                  <a:schemeClr val="bg1"/>
                </a:solidFill>
              </a:endParaRPr>
            </a:p>
          </p:txBody>
        </p:sp>
        <p:pic>
          <p:nvPicPr>
            <p:cNvPr id="22" name="図 21" descr="txp_fig.png"/>
            <p:cNvPicPr>
              <a:picLocks noChangeAspect="1"/>
            </p:cNvPicPr>
            <p:nvPr>
              <p:custDataLst>
                <p:tags r:id="rId1"/>
              </p:custDataLst>
            </p:nvPr>
          </p:nvPicPr>
          <p:blipFill>
            <a:blip r:embed="rId5" cstate="print">
              <a:clrChange>
                <a:clrFrom>
                  <a:srgbClr val="FFFFFF"/>
                </a:clrFrom>
                <a:clrTo>
                  <a:srgbClr val="FFFFFF">
                    <a:alpha val="0"/>
                  </a:srgbClr>
                </a:clrTo>
              </a:clrChange>
              <a:lum/>
            </a:blip>
            <a:stretch>
              <a:fillRect/>
            </a:stretch>
          </p:blipFill>
          <p:spPr>
            <a:xfrm>
              <a:off x="6007256" y="3026789"/>
              <a:ext cx="481583" cy="252983"/>
            </a:xfrm>
            <a:prstGeom prst="rect">
              <a:avLst/>
            </a:prstGeom>
            <a:noFill/>
          </p:spPr>
        </p:pic>
      </p:grpSp>
      <p:sp>
        <p:nvSpPr>
          <p:cNvPr id="23" name="右矢印 22"/>
          <p:cNvSpPr/>
          <p:nvPr/>
        </p:nvSpPr>
        <p:spPr>
          <a:xfrm rot="19331334" flipH="1">
            <a:off x="2453432" y="3246988"/>
            <a:ext cx="3154950" cy="807426"/>
          </a:xfrm>
          <a:prstGeom prst="rightArrow">
            <a:avLst>
              <a:gd name="adj1" fmla="val 50000"/>
              <a:gd name="adj2" fmla="val 128732"/>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91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ものは何からできている？</a:t>
            </a:r>
            <a:r>
              <a:rPr kumimoji="1" lang="en-US" altLang="ja-JP" dirty="0" smtClean="0"/>
              <a:t/>
            </a:r>
            <a:br>
              <a:rPr kumimoji="1" lang="en-US" altLang="ja-JP" dirty="0" smtClean="0"/>
            </a:br>
            <a:endParaRPr kumimoji="1" lang="ja-JP" altLang="en-US" dirty="0"/>
          </a:p>
        </p:txBody>
      </p:sp>
      <p:sp>
        <p:nvSpPr>
          <p:cNvPr id="4" name="角丸四角形 3"/>
          <p:cNvSpPr/>
          <p:nvPr/>
        </p:nvSpPr>
        <p:spPr>
          <a:xfrm>
            <a:off x="427433" y="3911703"/>
            <a:ext cx="8233244" cy="2842022"/>
          </a:xfrm>
          <a:prstGeom prst="roundRect">
            <a:avLst/>
          </a:prstGeom>
          <a:solidFill>
            <a:sysClr val="window" lastClr="FFFFFF"/>
          </a:solidFill>
          <a:ln w="28575" cap="flat" cmpd="sng" algn="ctr">
            <a:noFill/>
            <a:prstDash val="solid"/>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Palatino Linotype"/>
              <a:ea typeface="HGS明朝E" panose="02020900000000000000" pitchFamily="18" charset="-128"/>
              <a:cs typeface="+mn-cs"/>
            </a:endParaRPr>
          </a:p>
        </p:txBody>
      </p:sp>
      <p:pic>
        <p:nvPicPr>
          <p:cNvPr id="5" name="Picture 2"/>
          <p:cNvPicPr>
            <a:picLocks noChangeAspect="1" noChangeArrowheads="1"/>
          </p:cNvPicPr>
          <p:nvPr/>
        </p:nvPicPr>
        <p:blipFill>
          <a:blip r:embed="rId3" cstate="print"/>
          <a:srcRect/>
          <a:stretch>
            <a:fillRect/>
          </a:stretch>
        </p:blipFill>
        <p:spPr bwMode="auto">
          <a:xfrm>
            <a:off x="1461195" y="4056088"/>
            <a:ext cx="5715040" cy="2514617"/>
          </a:xfrm>
          <a:prstGeom prst="rect">
            <a:avLst/>
          </a:prstGeom>
          <a:noFill/>
          <a:ln w="9525">
            <a:noFill/>
            <a:miter lim="800000"/>
            <a:headEnd/>
            <a:tailEnd/>
          </a:ln>
        </p:spPr>
      </p:pic>
      <p:sp>
        <p:nvSpPr>
          <p:cNvPr id="6" name="テキスト ボックス 5"/>
          <p:cNvSpPr txBox="1"/>
          <p:nvPr/>
        </p:nvSpPr>
        <p:spPr>
          <a:xfrm>
            <a:off x="1601482" y="6078582"/>
            <a:ext cx="1549399"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原子</a:t>
            </a:r>
            <a:r>
              <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rPr>
              <a:t>～</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10</a:t>
            </a:r>
            <a:r>
              <a:rPr kumimoji="0" lang="en-US" altLang="ja-JP" sz="1800" b="0" i="0" u="none" strike="noStrike" kern="0" cap="none" spc="0" normalizeH="0" baseline="30000" noProof="0" dirty="0" smtClean="0">
                <a:ln>
                  <a:noFill/>
                </a:ln>
                <a:solidFill>
                  <a:prstClr val="black"/>
                </a:solidFill>
                <a:effectLst/>
                <a:uLnTx/>
                <a:uFillTx/>
                <a:ea typeface="HGS明朝E" panose="02020900000000000000" pitchFamily="18" charset="-128"/>
              </a:rPr>
              <a:t>-8</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sp>
        <p:nvSpPr>
          <p:cNvPr id="7" name="テキスト ボックス 6"/>
          <p:cNvSpPr txBox="1"/>
          <p:nvPr/>
        </p:nvSpPr>
        <p:spPr>
          <a:xfrm>
            <a:off x="3363726" y="5764995"/>
            <a:ext cx="1126206" cy="677108"/>
          </a:xfrm>
          <a:prstGeom prst="rect">
            <a:avLst/>
          </a:prstGeom>
          <a:solidFill>
            <a:sysClr val="window" lastClr="FFFFFF"/>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原子核</a:t>
            </a:r>
            <a:endParaRPr kumimoji="0" lang="en-US" altLang="ja-JP" sz="2000" b="0" i="0" u="none" strike="noStrike" kern="0" cap="none" spc="0" normalizeH="0" baseline="0" noProof="0" dirty="0" smtClean="0">
              <a:ln>
                <a:noFill/>
              </a:ln>
              <a:solidFill>
                <a:prstClr val="black"/>
              </a:solidFill>
              <a:effectLst/>
              <a:uLnTx/>
              <a:uFillTx/>
              <a:ea typeface="HGS明朝E" panose="02020900000000000000" pitchFamily="18"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rPr>
              <a:t>～</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10</a:t>
            </a:r>
            <a:r>
              <a:rPr kumimoji="0" lang="en-US" altLang="ja-JP" sz="1800" b="0" i="0" u="none" strike="noStrike" kern="0" cap="none" spc="0" normalizeH="0" baseline="30000" noProof="0" dirty="0" smtClean="0">
                <a:ln>
                  <a:noFill/>
                </a:ln>
                <a:solidFill>
                  <a:prstClr val="black"/>
                </a:solidFill>
                <a:effectLst/>
                <a:uLnTx/>
                <a:uFillTx/>
                <a:ea typeface="HGS明朝E" panose="02020900000000000000" pitchFamily="18" charset="-128"/>
              </a:rPr>
              <a:t>-12</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sp>
        <p:nvSpPr>
          <p:cNvPr id="8" name="テキスト ボックス 7"/>
          <p:cNvSpPr txBox="1"/>
          <p:nvPr/>
        </p:nvSpPr>
        <p:spPr>
          <a:xfrm>
            <a:off x="5477239" y="4056088"/>
            <a:ext cx="1024768" cy="677108"/>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電子</a:t>
            </a:r>
            <a:endParaRPr kumimoji="0" lang="en-US" altLang="ja-JP" sz="2000" b="0" i="0" u="none" strike="noStrike" kern="0" cap="none" spc="0" normalizeH="0" baseline="0" noProof="0" dirty="0" smtClean="0">
              <a:ln>
                <a:noFill/>
              </a:ln>
              <a:solidFill>
                <a:prstClr val="black"/>
              </a:solidFill>
              <a:effectLst/>
              <a:uLnTx/>
              <a:uFillTx/>
              <a:ea typeface="HGS明朝E" panose="02020900000000000000"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&lt;10</a:t>
            </a:r>
            <a:r>
              <a:rPr kumimoji="0" lang="en-US" altLang="ja-JP" sz="1800" b="0" i="0" u="none" strike="noStrike" kern="0" cap="none" spc="0" normalizeH="0" baseline="30000" noProof="0" dirty="0" smtClean="0">
                <a:ln>
                  <a:noFill/>
                </a:ln>
                <a:solidFill>
                  <a:prstClr val="black"/>
                </a:solidFill>
                <a:effectLst/>
                <a:uLnTx/>
                <a:uFillTx/>
                <a:ea typeface="HGS明朝E" panose="02020900000000000000" pitchFamily="18" charset="-128"/>
              </a:rPr>
              <a:t>-16</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sp>
        <p:nvSpPr>
          <p:cNvPr id="9" name="テキスト ボックス 8"/>
          <p:cNvSpPr txBox="1"/>
          <p:nvPr/>
        </p:nvSpPr>
        <p:spPr>
          <a:xfrm>
            <a:off x="6260081" y="5303802"/>
            <a:ext cx="2050690"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クォーク</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&lt;10</a:t>
            </a:r>
            <a:r>
              <a:rPr kumimoji="0" lang="en-US" altLang="ja-JP" sz="1800" b="0" i="0" u="none" strike="noStrike" kern="0" cap="none" spc="0" normalizeH="0" baseline="30000" noProof="0" dirty="0" smtClean="0">
                <a:ln>
                  <a:noFill/>
                </a:ln>
                <a:solidFill>
                  <a:prstClr val="black"/>
                </a:solidFill>
                <a:effectLst/>
                <a:uLnTx/>
                <a:uFillTx/>
                <a:ea typeface="HGS明朝E" panose="02020900000000000000" pitchFamily="18" charset="-128"/>
              </a:rPr>
              <a:t>-16</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sp>
        <p:nvSpPr>
          <p:cNvPr id="10" name="テキスト ボックス 9"/>
          <p:cNvSpPr txBox="1"/>
          <p:nvPr/>
        </p:nvSpPr>
        <p:spPr>
          <a:xfrm>
            <a:off x="4643805" y="4904281"/>
            <a:ext cx="2773388" cy="400110"/>
          </a:xfrm>
          <a:prstGeom prst="rect">
            <a:avLst/>
          </a:prstGeom>
          <a:solidFill>
            <a:sysClr val="window" lastClr="FFFFFF"/>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陽子・中性子～</a:t>
            </a:r>
            <a:r>
              <a:rPr kumimoji="0" lang="en-US" altLang="ja-JP" sz="2000" b="0" i="0" u="none" strike="noStrike" kern="0" cap="none" spc="0" normalizeH="0" baseline="0" noProof="0" dirty="0" smtClean="0">
                <a:ln>
                  <a:noFill/>
                </a:ln>
                <a:solidFill>
                  <a:prstClr val="black"/>
                </a:solidFill>
                <a:effectLst/>
                <a:uLnTx/>
                <a:uFillTx/>
                <a:ea typeface="HGS明朝E" panose="02020900000000000000" pitchFamily="18" charset="-128"/>
              </a:rPr>
              <a:t>10</a:t>
            </a:r>
            <a:r>
              <a:rPr kumimoji="0" lang="en-US" altLang="ja-JP" sz="2000" b="0" i="0" u="none" strike="noStrike" kern="0" cap="none" spc="0" normalizeH="0" baseline="30000" noProof="0" dirty="0" smtClean="0">
                <a:ln>
                  <a:noFill/>
                </a:ln>
                <a:solidFill>
                  <a:prstClr val="black"/>
                </a:solidFill>
                <a:effectLst/>
                <a:uLnTx/>
                <a:uFillTx/>
                <a:ea typeface="HGS明朝E" panose="02020900000000000000" pitchFamily="18" charset="-128"/>
              </a:rPr>
              <a:t>-13</a:t>
            </a:r>
            <a:r>
              <a:rPr kumimoji="0" lang="en-US" altLang="ja-JP" sz="20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grpSp>
        <p:nvGrpSpPr>
          <p:cNvPr id="12" name="グループ化 11"/>
          <p:cNvGrpSpPr/>
          <p:nvPr/>
        </p:nvGrpSpPr>
        <p:grpSpPr>
          <a:xfrm>
            <a:off x="1098884" y="1339516"/>
            <a:ext cx="2149642" cy="2389167"/>
            <a:chOff x="1098884" y="1339516"/>
            <a:chExt cx="2149642" cy="2389167"/>
          </a:xfrm>
        </p:grpSpPr>
        <p:sp>
          <p:nvSpPr>
            <p:cNvPr id="11" name="角丸四角形 10"/>
            <p:cNvSpPr/>
            <p:nvPr/>
          </p:nvSpPr>
          <p:spPr>
            <a:xfrm>
              <a:off x="1098884" y="1339516"/>
              <a:ext cx="2149642" cy="23891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4"/>
            <a:srcRect r="10361" b="4511"/>
            <a:stretch/>
          </p:blipFill>
          <p:spPr>
            <a:xfrm>
              <a:off x="1233712" y="1587614"/>
              <a:ext cx="1917169" cy="1997244"/>
            </a:xfrm>
            <a:prstGeom prst="rect">
              <a:avLst/>
            </a:prstGeom>
          </p:spPr>
        </p:pic>
      </p:grpSp>
      <p:sp>
        <p:nvSpPr>
          <p:cNvPr id="20" name="台形 19"/>
          <p:cNvSpPr/>
          <p:nvPr/>
        </p:nvSpPr>
        <p:spPr>
          <a:xfrm rot="15967934">
            <a:off x="3223022" y="668400"/>
            <a:ext cx="2007440" cy="3529952"/>
          </a:xfrm>
          <a:prstGeom prst="trapezoid">
            <a:avLst>
              <a:gd name="adj" fmla="val 49223"/>
            </a:avLst>
          </a:prstGeom>
          <a:gradFill flip="none" rotWithShape="1">
            <a:gsLst>
              <a:gs pos="0">
                <a:srgbClr val="0070C0">
                  <a:alpha val="4000"/>
                </a:srgbClr>
              </a:gs>
              <a:gs pos="100000">
                <a:srgbClr val="0070C0">
                  <a:alpha val="69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a:spLocks noChangeAspect="1"/>
          </p:cNvSpPr>
          <p:nvPr/>
        </p:nvSpPr>
        <p:spPr>
          <a:xfrm>
            <a:off x="5109059" y="1165928"/>
            <a:ext cx="2277979" cy="2277979"/>
          </a:xfrm>
          <a:prstGeom prst="ellipse">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17081" y="1249967"/>
            <a:ext cx="2286000" cy="1819275"/>
          </a:xfrm>
          <a:prstGeom prst="rect">
            <a:avLst/>
          </a:prstGeom>
          <a:noFill/>
          <a:ln w="9525">
            <a:noFill/>
            <a:miter lim="800000"/>
            <a:headEnd/>
            <a:tailEnd/>
          </a:ln>
        </p:spPr>
      </p:pic>
      <p:sp>
        <p:nvSpPr>
          <p:cNvPr id="15" name="テキスト ボックス 14"/>
          <p:cNvSpPr txBox="1"/>
          <p:nvPr/>
        </p:nvSpPr>
        <p:spPr>
          <a:xfrm>
            <a:off x="6688717" y="2535851"/>
            <a:ext cx="571504" cy="369332"/>
          </a:xfrm>
          <a:prstGeom prst="rect">
            <a:avLst/>
          </a:prstGeom>
          <a:noFill/>
        </p:spPr>
        <p:txBody>
          <a:bodyPr wrap="square" rtlCol="0">
            <a:spAutoFit/>
          </a:bodyPr>
          <a:lstStyle/>
          <a:p>
            <a:r>
              <a:rPr lang="en-US" altLang="ja-JP" dirty="0" smtClean="0">
                <a:solidFill>
                  <a:schemeClr val="bg1"/>
                </a:solidFill>
              </a:rPr>
              <a:t>H</a:t>
            </a:r>
            <a:endParaRPr kumimoji="1" lang="ja-JP" altLang="en-US" dirty="0">
              <a:solidFill>
                <a:schemeClr val="bg1"/>
              </a:solidFill>
            </a:endParaRPr>
          </a:p>
        </p:txBody>
      </p:sp>
      <p:sp>
        <p:nvSpPr>
          <p:cNvPr id="17" name="テキスト ボックス 16"/>
          <p:cNvSpPr txBox="1"/>
          <p:nvPr/>
        </p:nvSpPr>
        <p:spPr>
          <a:xfrm>
            <a:off x="5331395" y="2321537"/>
            <a:ext cx="571504" cy="369332"/>
          </a:xfrm>
          <a:prstGeom prst="rect">
            <a:avLst/>
          </a:prstGeom>
          <a:noFill/>
        </p:spPr>
        <p:txBody>
          <a:bodyPr wrap="square" rtlCol="0">
            <a:spAutoFit/>
          </a:bodyPr>
          <a:lstStyle/>
          <a:p>
            <a:r>
              <a:rPr lang="en-US" altLang="ja-JP" dirty="0" smtClean="0">
                <a:solidFill>
                  <a:schemeClr val="bg1"/>
                </a:solidFill>
              </a:rPr>
              <a:t>H</a:t>
            </a:r>
            <a:endParaRPr kumimoji="1" lang="ja-JP" altLang="en-US" dirty="0">
              <a:solidFill>
                <a:schemeClr val="bg1"/>
              </a:solidFill>
            </a:endParaRPr>
          </a:p>
        </p:txBody>
      </p:sp>
      <p:sp>
        <p:nvSpPr>
          <p:cNvPr id="18" name="テキスト ボックス 17"/>
          <p:cNvSpPr txBox="1"/>
          <p:nvPr/>
        </p:nvSpPr>
        <p:spPr>
          <a:xfrm>
            <a:off x="5902899" y="2321537"/>
            <a:ext cx="1071570" cy="369332"/>
          </a:xfrm>
          <a:prstGeom prst="rect">
            <a:avLst/>
          </a:prstGeom>
          <a:noFill/>
        </p:spPr>
        <p:txBody>
          <a:bodyPr wrap="square" rtlCol="0">
            <a:spAutoFit/>
          </a:bodyPr>
          <a:lstStyle/>
          <a:p>
            <a:r>
              <a:rPr kumimoji="1" lang="en-US" altLang="ja-JP" dirty="0" smtClean="0">
                <a:solidFill>
                  <a:schemeClr val="bg1"/>
                </a:solidFill>
              </a:rPr>
              <a:t>O</a:t>
            </a:r>
            <a:endParaRPr kumimoji="1" lang="ja-JP" altLang="en-US" dirty="0">
              <a:solidFill>
                <a:schemeClr val="bg1"/>
              </a:solidFill>
            </a:endParaRPr>
          </a:p>
        </p:txBody>
      </p:sp>
      <p:pic>
        <p:nvPicPr>
          <p:cNvPr id="22" name="図 21" descr="txp_fig.png"/>
          <p:cNvPicPr>
            <a:picLocks noChangeAspect="1"/>
          </p:cNvPicPr>
          <p:nvPr>
            <p:custDataLst>
              <p:tags r:id="rId1"/>
            </p:custDataLst>
          </p:nvPr>
        </p:nvPicPr>
        <p:blipFill>
          <a:blip r:embed="rId6" cstate="print">
            <a:clrChange>
              <a:clrFrom>
                <a:srgbClr val="FFFFFF"/>
              </a:clrFrom>
              <a:clrTo>
                <a:srgbClr val="FFFFFF">
                  <a:alpha val="0"/>
                </a:srgbClr>
              </a:clrTo>
            </a:clrChange>
            <a:lum/>
          </a:blip>
          <a:stretch>
            <a:fillRect/>
          </a:stretch>
        </p:blipFill>
        <p:spPr>
          <a:xfrm>
            <a:off x="6007256" y="3026789"/>
            <a:ext cx="481583" cy="252983"/>
          </a:xfrm>
          <a:prstGeom prst="rect">
            <a:avLst/>
          </a:prstGeom>
          <a:noFill/>
        </p:spPr>
      </p:pic>
      <p:sp>
        <p:nvSpPr>
          <p:cNvPr id="24" name="正方形/長方形 23"/>
          <p:cNvSpPr/>
          <p:nvPr/>
        </p:nvSpPr>
        <p:spPr>
          <a:xfrm>
            <a:off x="3363726" y="4056088"/>
            <a:ext cx="4846271" cy="2588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454313" y="4877581"/>
            <a:ext cx="3856458" cy="16931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055403" y="5303802"/>
            <a:ext cx="2255368" cy="12669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rot="19331334" flipH="1">
            <a:off x="2453432" y="3246988"/>
            <a:ext cx="3154950" cy="807426"/>
          </a:xfrm>
          <a:prstGeom prst="rightArrow">
            <a:avLst>
              <a:gd name="adj1" fmla="val 50000"/>
              <a:gd name="adj2" fmla="val 128732"/>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520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4"/>
                                        </p:tgtEl>
                                      </p:cBhvr>
                                    </p:animEffect>
                                    <p:set>
                                      <p:cBhvr>
                                        <p:cTn id="7" dur="1" fill="hold">
                                          <p:stCondLst>
                                            <p:cond delay="19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ものは何からできている？</a:t>
            </a:r>
            <a:r>
              <a:rPr kumimoji="1" lang="en-US" altLang="ja-JP" dirty="0" smtClean="0"/>
              <a:t/>
            </a:r>
            <a:br>
              <a:rPr kumimoji="1" lang="en-US" altLang="ja-JP" dirty="0" smtClean="0"/>
            </a:br>
            <a:endParaRPr kumimoji="1" lang="ja-JP" altLang="en-US" dirty="0"/>
          </a:p>
        </p:txBody>
      </p:sp>
      <p:sp>
        <p:nvSpPr>
          <p:cNvPr id="4" name="角丸四角形 3"/>
          <p:cNvSpPr/>
          <p:nvPr/>
        </p:nvSpPr>
        <p:spPr>
          <a:xfrm>
            <a:off x="427433" y="3911703"/>
            <a:ext cx="8233244" cy="2842022"/>
          </a:xfrm>
          <a:prstGeom prst="roundRect">
            <a:avLst/>
          </a:prstGeom>
          <a:solidFill>
            <a:sysClr val="window" lastClr="FFFFFF"/>
          </a:solidFill>
          <a:ln w="28575" cap="flat" cmpd="sng" algn="ctr">
            <a:noFill/>
            <a:prstDash val="solid"/>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Palatino Linotype"/>
              <a:ea typeface="HGS明朝E" panose="02020900000000000000" pitchFamily="18" charset="-128"/>
              <a:cs typeface="+mn-cs"/>
            </a:endParaRPr>
          </a:p>
        </p:txBody>
      </p:sp>
      <p:pic>
        <p:nvPicPr>
          <p:cNvPr id="5" name="Picture 2"/>
          <p:cNvPicPr>
            <a:picLocks noChangeAspect="1" noChangeArrowheads="1"/>
          </p:cNvPicPr>
          <p:nvPr/>
        </p:nvPicPr>
        <p:blipFill>
          <a:blip r:embed="rId3" cstate="print"/>
          <a:srcRect/>
          <a:stretch>
            <a:fillRect/>
          </a:stretch>
        </p:blipFill>
        <p:spPr bwMode="auto">
          <a:xfrm>
            <a:off x="1461195" y="4056088"/>
            <a:ext cx="5715040" cy="2514617"/>
          </a:xfrm>
          <a:prstGeom prst="rect">
            <a:avLst/>
          </a:prstGeom>
          <a:noFill/>
          <a:ln w="9525">
            <a:noFill/>
            <a:miter lim="800000"/>
            <a:headEnd/>
            <a:tailEnd/>
          </a:ln>
        </p:spPr>
      </p:pic>
      <p:sp>
        <p:nvSpPr>
          <p:cNvPr id="6" name="テキスト ボックス 5"/>
          <p:cNvSpPr txBox="1"/>
          <p:nvPr/>
        </p:nvSpPr>
        <p:spPr>
          <a:xfrm>
            <a:off x="1601482" y="6078582"/>
            <a:ext cx="1549399"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原子</a:t>
            </a:r>
            <a:r>
              <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rPr>
              <a:t>～</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10</a:t>
            </a:r>
            <a:r>
              <a:rPr kumimoji="0" lang="en-US" altLang="ja-JP" sz="1800" b="0" i="0" u="none" strike="noStrike" kern="0" cap="none" spc="0" normalizeH="0" baseline="30000" noProof="0" dirty="0" smtClean="0">
                <a:ln>
                  <a:noFill/>
                </a:ln>
                <a:solidFill>
                  <a:prstClr val="black"/>
                </a:solidFill>
                <a:effectLst/>
                <a:uLnTx/>
                <a:uFillTx/>
                <a:ea typeface="HGS明朝E" panose="02020900000000000000" pitchFamily="18" charset="-128"/>
              </a:rPr>
              <a:t>-8</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sp>
        <p:nvSpPr>
          <p:cNvPr id="7" name="テキスト ボックス 6"/>
          <p:cNvSpPr txBox="1"/>
          <p:nvPr/>
        </p:nvSpPr>
        <p:spPr>
          <a:xfrm>
            <a:off x="3363726" y="5764995"/>
            <a:ext cx="1126206" cy="677108"/>
          </a:xfrm>
          <a:prstGeom prst="rect">
            <a:avLst/>
          </a:prstGeom>
          <a:solidFill>
            <a:sysClr val="window" lastClr="FFFFFF"/>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原子核</a:t>
            </a:r>
            <a:endParaRPr kumimoji="0" lang="en-US" altLang="ja-JP" sz="2000" b="0" i="0" u="none" strike="noStrike" kern="0" cap="none" spc="0" normalizeH="0" baseline="0" noProof="0" dirty="0" smtClean="0">
              <a:ln>
                <a:noFill/>
              </a:ln>
              <a:solidFill>
                <a:prstClr val="black"/>
              </a:solidFill>
              <a:effectLst/>
              <a:uLnTx/>
              <a:uFillTx/>
              <a:ea typeface="HGS明朝E" panose="02020900000000000000" pitchFamily="18"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rPr>
              <a:t>～</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10</a:t>
            </a:r>
            <a:r>
              <a:rPr kumimoji="0" lang="en-US" altLang="ja-JP" sz="1800" b="0" i="0" u="none" strike="noStrike" kern="0" cap="none" spc="0" normalizeH="0" baseline="30000" noProof="0" dirty="0" smtClean="0">
                <a:ln>
                  <a:noFill/>
                </a:ln>
                <a:solidFill>
                  <a:prstClr val="black"/>
                </a:solidFill>
                <a:effectLst/>
                <a:uLnTx/>
                <a:uFillTx/>
                <a:ea typeface="HGS明朝E" panose="02020900000000000000" pitchFamily="18" charset="-128"/>
              </a:rPr>
              <a:t>-12</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sp>
        <p:nvSpPr>
          <p:cNvPr id="8" name="テキスト ボックス 7"/>
          <p:cNvSpPr txBox="1"/>
          <p:nvPr/>
        </p:nvSpPr>
        <p:spPr>
          <a:xfrm>
            <a:off x="5477239" y="4056088"/>
            <a:ext cx="1024768" cy="677108"/>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電子</a:t>
            </a:r>
            <a:endParaRPr kumimoji="0" lang="en-US" altLang="ja-JP" sz="2000" b="0" i="0" u="none" strike="noStrike" kern="0" cap="none" spc="0" normalizeH="0" baseline="0" noProof="0" dirty="0" smtClean="0">
              <a:ln>
                <a:noFill/>
              </a:ln>
              <a:solidFill>
                <a:prstClr val="black"/>
              </a:solidFill>
              <a:effectLst/>
              <a:uLnTx/>
              <a:uFillTx/>
              <a:ea typeface="HGS明朝E" panose="02020900000000000000"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&lt;10</a:t>
            </a:r>
            <a:r>
              <a:rPr kumimoji="0" lang="en-US" altLang="ja-JP" sz="1800" b="0" i="0" u="none" strike="noStrike" kern="0" cap="none" spc="0" normalizeH="0" baseline="30000" noProof="0" dirty="0" smtClean="0">
                <a:ln>
                  <a:noFill/>
                </a:ln>
                <a:solidFill>
                  <a:prstClr val="black"/>
                </a:solidFill>
                <a:effectLst/>
                <a:uLnTx/>
                <a:uFillTx/>
                <a:ea typeface="HGS明朝E" panose="02020900000000000000" pitchFamily="18" charset="-128"/>
              </a:rPr>
              <a:t>-16</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sp>
        <p:nvSpPr>
          <p:cNvPr id="9" name="テキスト ボックス 8"/>
          <p:cNvSpPr txBox="1"/>
          <p:nvPr/>
        </p:nvSpPr>
        <p:spPr>
          <a:xfrm>
            <a:off x="6260081" y="5303802"/>
            <a:ext cx="2050690"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クォーク</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&lt;10</a:t>
            </a:r>
            <a:r>
              <a:rPr kumimoji="0" lang="en-US" altLang="ja-JP" sz="1800" b="0" i="0" u="none" strike="noStrike" kern="0" cap="none" spc="0" normalizeH="0" baseline="30000" noProof="0" dirty="0" smtClean="0">
                <a:ln>
                  <a:noFill/>
                </a:ln>
                <a:solidFill>
                  <a:prstClr val="black"/>
                </a:solidFill>
                <a:effectLst/>
                <a:uLnTx/>
                <a:uFillTx/>
                <a:ea typeface="HGS明朝E" panose="02020900000000000000" pitchFamily="18" charset="-128"/>
              </a:rPr>
              <a:t>-16</a:t>
            </a:r>
            <a:r>
              <a:rPr kumimoji="0" lang="en-US" altLang="ja-JP" sz="18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18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sp>
        <p:nvSpPr>
          <p:cNvPr id="10" name="テキスト ボックス 9"/>
          <p:cNvSpPr txBox="1"/>
          <p:nvPr/>
        </p:nvSpPr>
        <p:spPr>
          <a:xfrm>
            <a:off x="4643805" y="4904281"/>
            <a:ext cx="2773388" cy="400110"/>
          </a:xfrm>
          <a:prstGeom prst="rect">
            <a:avLst/>
          </a:prstGeom>
          <a:solidFill>
            <a:sysClr val="window" lastClr="FFFFFF"/>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rPr>
              <a:t>陽子・中性子～</a:t>
            </a:r>
            <a:r>
              <a:rPr kumimoji="0" lang="en-US" altLang="ja-JP" sz="2000" b="0" i="0" u="none" strike="noStrike" kern="0" cap="none" spc="0" normalizeH="0" baseline="0" noProof="0" dirty="0" smtClean="0">
                <a:ln>
                  <a:noFill/>
                </a:ln>
                <a:solidFill>
                  <a:prstClr val="black"/>
                </a:solidFill>
                <a:effectLst/>
                <a:uLnTx/>
                <a:uFillTx/>
                <a:ea typeface="HGS明朝E" panose="02020900000000000000" pitchFamily="18" charset="-128"/>
              </a:rPr>
              <a:t>10</a:t>
            </a:r>
            <a:r>
              <a:rPr kumimoji="0" lang="en-US" altLang="ja-JP" sz="2000" b="0" i="0" u="none" strike="noStrike" kern="0" cap="none" spc="0" normalizeH="0" baseline="30000" noProof="0" dirty="0" smtClean="0">
                <a:ln>
                  <a:noFill/>
                </a:ln>
                <a:solidFill>
                  <a:prstClr val="black"/>
                </a:solidFill>
                <a:effectLst/>
                <a:uLnTx/>
                <a:uFillTx/>
                <a:ea typeface="HGS明朝E" panose="02020900000000000000" pitchFamily="18" charset="-128"/>
              </a:rPr>
              <a:t>-13</a:t>
            </a:r>
            <a:r>
              <a:rPr kumimoji="0" lang="en-US" altLang="ja-JP" sz="2000" b="0" i="0" u="none" strike="noStrike" kern="0" cap="none" spc="0" normalizeH="0" baseline="0" noProof="0" dirty="0" smtClean="0">
                <a:ln>
                  <a:noFill/>
                </a:ln>
                <a:solidFill>
                  <a:prstClr val="black"/>
                </a:solidFill>
                <a:effectLst/>
                <a:uLnTx/>
                <a:uFillTx/>
                <a:ea typeface="HGS明朝E" panose="02020900000000000000" pitchFamily="18" charset="-128"/>
              </a:rPr>
              <a:t>㎝</a:t>
            </a:r>
            <a:endParaRPr kumimoji="0" lang="ja-JP" altLang="en-US" sz="2000" b="0" i="0" u="none" strike="noStrike" kern="0" cap="none" spc="0" normalizeH="0" baseline="0" noProof="0" dirty="0" smtClean="0">
              <a:ln>
                <a:noFill/>
              </a:ln>
              <a:solidFill>
                <a:prstClr val="black"/>
              </a:solidFill>
              <a:effectLst/>
              <a:uLnTx/>
              <a:uFillTx/>
              <a:ea typeface="HGS明朝E" panose="02020900000000000000" pitchFamily="18" charset="-128"/>
            </a:endParaRPr>
          </a:p>
        </p:txBody>
      </p:sp>
      <p:grpSp>
        <p:nvGrpSpPr>
          <p:cNvPr id="12" name="グループ化 11"/>
          <p:cNvGrpSpPr/>
          <p:nvPr/>
        </p:nvGrpSpPr>
        <p:grpSpPr>
          <a:xfrm>
            <a:off x="1098884" y="1339516"/>
            <a:ext cx="2149642" cy="2389167"/>
            <a:chOff x="1098884" y="1339516"/>
            <a:chExt cx="2149642" cy="2389167"/>
          </a:xfrm>
        </p:grpSpPr>
        <p:sp>
          <p:nvSpPr>
            <p:cNvPr id="11" name="角丸四角形 10"/>
            <p:cNvSpPr/>
            <p:nvPr/>
          </p:nvSpPr>
          <p:spPr>
            <a:xfrm>
              <a:off x="1098884" y="1339516"/>
              <a:ext cx="2149642" cy="23891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4"/>
            <a:srcRect r="10361" b="4511"/>
            <a:stretch/>
          </p:blipFill>
          <p:spPr>
            <a:xfrm>
              <a:off x="1233712" y="1587614"/>
              <a:ext cx="1917169" cy="1997244"/>
            </a:xfrm>
            <a:prstGeom prst="rect">
              <a:avLst/>
            </a:prstGeom>
          </p:spPr>
        </p:pic>
      </p:grpSp>
      <p:sp>
        <p:nvSpPr>
          <p:cNvPr id="20" name="台形 19"/>
          <p:cNvSpPr/>
          <p:nvPr/>
        </p:nvSpPr>
        <p:spPr>
          <a:xfrm rot="15967934">
            <a:off x="3223022" y="668400"/>
            <a:ext cx="2007440" cy="3529952"/>
          </a:xfrm>
          <a:prstGeom prst="trapezoid">
            <a:avLst>
              <a:gd name="adj" fmla="val 49223"/>
            </a:avLst>
          </a:prstGeom>
          <a:gradFill flip="none" rotWithShape="1">
            <a:gsLst>
              <a:gs pos="0">
                <a:srgbClr val="0070C0">
                  <a:alpha val="4000"/>
                </a:srgbClr>
              </a:gs>
              <a:gs pos="100000">
                <a:srgbClr val="0070C0">
                  <a:alpha val="69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a:spLocks noChangeAspect="1"/>
          </p:cNvSpPr>
          <p:nvPr/>
        </p:nvSpPr>
        <p:spPr>
          <a:xfrm>
            <a:off x="5109059" y="1165928"/>
            <a:ext cx="2277979" cy="2277979"/>
          </a:xfrm>
          <a:prstGeom prst="ellipse">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17081" y="1249967"/>
            <a:ext cx="2286000" cy="1819275"/>
          </a:xfrm>
          <a:prstGeom prst="rect">
            <a:avLst/>
          </a:prstGeom>
          <a:noFill/>
          <a:ln w="9525">
            <a:noFill/>
            <a:miter lim="800000"/>
            <a:headEnd/>
            <a:tailEnd/>
          </a:ln>
        </p:spPr>
      </p:pic>
      <p:sp>
        <p:nvSpPr>
          <p:cNvPr id="15" name="テキスト ボックス 14"/>
          <p:cNvSpPr txBox="1"/>
          <p:nvPr/>
        </p:nvSpPr>
        <p:spPr>
          <a:xfrm>
            <a:off x="6688717" y="2535851"/>
            <a:ext cx="571504" cy="369332"/>
          </a:xfrm>
          <a:prstGeom prst="rect">
            <a:avLst/>
          </a:prstGeom>
          <a:noFill/>
        </p:spPr>
        <p:txBody>
          <a:bodyPr wrap="square" rtlCol="0">
            <a:spAutoFit/>
          </a:bodyPr>
          <a:lstStyle/>
          <a:p>
            <a:r>
              <a:rPr lang="en-US" altLang="ja-JP" dirty="0" smtClean="0">
                <a:solidFill>
                  <a:schemeClr val="bg1"/>
                </a:solidFill>
              </a:rPr>
              <a:t>H</a:t>
            </a:r>
            <a:endParaRPr kumimoji="1" lang="ja-JP" altLang="en-US" dirty="0">
              <a:solidFill>
                <a:schemeClr val="bg1"/>
              </a:solidFill>
            </a:endParaRPr>
          </a:p>
        </p:txBody>
      </p:sp>
      <p:sp>
        <p:nvSpPr>
          <p:cNvPr id="17" name="テキスト ボックス 16"/>
          <p:cNvSpPr txBox="1"/>
          <p:nvPr/>
        </p:nvSpPr>
        <p:spPr>
          <a:xfrm>
            <a:off x="5331395" y="2321537"/>
            <a:ext cx="571504" cy="369332"/>
          </a:xfrm>
          <a:prstGeom prst="rect">
            <a:avLst/>
          </a:prstGeom>
          <a:noFill/>
        </p:spPr>
        <p:txBody>
          <a:bodyPr wrap="square" rtlCol="0">
            <a:spAutoFit/>
          </a:bodyPr>
          <a:lstStyle/>
          <a:p>
            <a:r>
              <a:rPr lang="en-US" altLang="ja-JP" dirty="0" smtClean="0">
                <a:solidFill>
                  <a:schemeClr val="bg1"/>
                </a:solidFill>
              </a:rPr>
              <a:t>H</a:t>
            </a:r>
            <a:endParaRPr kumimoji="1" lang="ja-JP" altLang="en-US" dirty="0">
              <a:solidFill>
                <a:schemeClr val="bg1"/>
              </a:solidFill>
            </a:endParaRPr>
          </a:p>
        </p:txBody>
      </p:sp>
      <p:sp>
        <p:nvSpPr>
          <p:cNvPr id="18" name="テキスト ボックス 17"/>
          <p:cNvSpPr txBox="1"/>
          <p:nvPr/>
        </p:nvSpPr>
        <p:spPr>
          <a:xfrm>
            <a:off x="5902899" y="2321537"/>
            <a:ext cx="1071570" cy="369332"/>
          </a:xfrm>
          <a:prstGeom prst="rect">
            <a:avLst/>
          </a:prstGeom>
          <a:noFill/>
        </p:spPr>
        <p:txBody>
          <a:bodyPr wrap="square" rtlCol="0">
            <a:spAutoFit/>
          </a:bodyPr>
          <a:lstStyle/>
          <a:p>
            <a:r>
              <a:rPr kumimoji="1" lang="en-US" altLang="ja-JP" dirty="0" smtClean="0">
                <a:solidFill>
                  <a:schemeClr val="bg1"/>
                </a:solidFill>
              </a:rPr>
              <a:t>O</a:t>
            </a:r>
            <a:endParaRPr kumimoji="1" lang="ja-JP" altLang="en-US" dirty="0">
              <a:solidFill>
                <a:schemeClr val="bg1"/>
              </a:solidFill>
            </a:endParaRPr>
          </a:p>
        </p:txBody>
      </p:sp>
      <p:sp>
        <p:nvSpPr>
          <p:cNvPr id="21" name="右矢印 20"/>
          <p:cNvSpPr/>
          <p:nvPr/>
        </p:nvSpPr>
        <p:spPr>
          <a:xfrm rot="19331334" flipH="1">
            <a:off x="2453432" y="3246988"/>
            <a:ext cx="3154950" cy="807426"/>
          </a:xfrm>
          <a:prstGeom prst="rightArrow">
            <a:avLst>
              <a:gd name="adj1" fmla="val 50000"/>
              <a:gd name="adj2" fmla="val 128732"/>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pic>
        <p:nvPicPr>
          <p:cNvPr id="22" name="図 21" descr="txp_fig.png"/>
          <p:cNvPicPr>
            <a:picLocks noChangeAspect="1"/>
          </p:cNvPicPr>
          <p:nvPr>
            <p:custDataLst>
              <p:tags r:id="rId1"/>
            </p:custDataLst>
          </p:nvPr>
        </p:nvPicPr>
        <p:blipFill>
          <a:blip r:embed="rId6" cstate="print">
            <a:clrChange>
              <a:clrFrom>
                <a:srgbClr val="FFFFFF"/>
              </a:clrFrom>
              <a:clrTo>
                <a:srgbClr val="FFFFFF">
                  <a:alpha val="0"/>
                </a:srgbClr>
              </a:clrTo>
            </a:clrChange>
            <a:lum/>
          </a:blip>
          <a:stretch>
            <a:fillRect/>
          </a:stretch>
        </p:blipFill>
        <p:spPr>
          <a:xfrm>
            <a:off x="6007256" y="3026789"/>
            <a:ext cx="481583" cy="252983"/>
          </a:xfrm>
          <a:prstGeom prst="rect">
            <a:avLst/>
          </a:prstGeom>
          <a:noFill/>
        </p:spPr>
      </p:pic>
    </p:spTree>
    <p:extLst>
      <p:ext uri="{BB962C8B-B14F-4D97-AF65-F5344CB8AC3E}">
        <p14:creationId xmlns:p14="http://schemas.microsoft.com/office/powerpoint/2010/main" val="3622250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smtClean="0"/>
              <a:t>量子色力学</a:t>
            </a:r>
            <a:r>
              <a:rPr lang="en-US" altLang="ja-JP" dirty="0" smtClean="0"/>
              <a:t/>
            </a:r>
            <a:br>
              <a:rPr lang="en-US" altLang="ja-JP" dirty="0" smtClean="0"/>
            </a:br>
            <a:r>
              <a:rPr lang="en-US" altLang="ja-JP" sz="3600" dirty="0" smtClean="0">
                <a:solidFill>
                  <a:srgbClr val="FFFF00"/>
                </a:solidFill>
              </a:rPr>
              <a:t>Q</a:t>
            </a:r>
            <a:r>
              <a:rPr lang="en-US" altLang="ja-JP" sz="3600" dirty="0" smtClean="0"/>
              <a:t>uantum </a:t>
            </a:r>
            <a:r>
              <a:rPr lang="en-US" altLang="ja-JP" sz="3600" dirty="0" err="1" smtClean="0">
                <a:solidFill>
                  <a:srgbClr val="FFFF00"/>
                </a:solidFill>
              </a:rPr>
              <a:t>C</a:t>
            </a:r>
            <a:r>
              <a:rPr lang="en-US" altLang="ja-JP" sz="3600" dirty="0" err="1" smtClean="0"/>
              <a:t>hromo</a:t>
            </a:r>
            <a:r>
              <a:rPr lang="en-US" altLang="ja-JP" sz="3600" dirty="0" err="1" smtClean="0">
                <a:solidFill>
                  <a:srgbClr val="FFFF00"/>
                </a:solidFill>
              </a:rPr>
              <a:t>D</a:t>
            </a:r>
            <a:r>
              <a:rPr lang="en-US" altLang="ja-JP" sz="3600" dirty="0" err="1" smtClean="0"/>
              <a:t>ynamics</a:t>
            </a:r>
            <a:r>
              <a:rPr lang="en-US" altLang="ja-JP" sz="3600" dirty="0" smtClean="0"/>
              <a:t> (</a:t>
            </a:r>
            <a:r>
              <a:rPr lang="en-US" altLang="ja-JP" sz="3600" dirty="0" smtClean="0">
                <a:solidFill>
                  <a:srgbClr val="FFFF00"/>
                </a:solidFill>
              </a:rPr>
              <a:t>QCD</a:t>
            </a:r>
            <a:r>
              <a:rPr lang="en-US" altLang="ja-JP" sz="3600" dirty="0" smtClean="0"/>
              <a:t>)</a:t>
            </a:r>
            <a:endParaRPr kumimoji="1" lang="ja-JP" altLang="en-US" sz="3200" dirty="0"/>
          </a:p>
        </p:txBody>
      </p:sp>
      <p:grpSp>
        <p:nvGrpSpPr>
          <p:cNvPr id="5" name="グループ化 4"/>
          <p:cNvGrpSpPr/>
          <p:nvPr/>
        </p:nvGrpSpPr>
        <p:grpSpPr>
          <a:xfrm rot="21540000">
            <a:off x="686548" y="1796169"/>
            <a:ext cx="7560840" cy="1348988"/>
            <a:chOff x="971600" y="2296036"/>
            <a:chExt cx="7560840" cy="1348988"/>
          </a:xfrm>
        </p:grpSpPr>
        <p:sp>
          <p:nvSpPr>
            <p:cNvPr id="6" name="正方形/長方形 5"/>
            <p:cNvSpPr/>
            <p:nvPr/>
          </p:nvSpPr>
          <p:spPr>
            <a:xfrm>
              <a:off x="971600" y="2296036"/>
              <a:ext cx="7560840" cy="1348988"/>
            </a:xfrm>
            <a:prstGeom prst="rect">
              <a:avLst/>
            </a:prstGeom>
            <a:blipFill>
              <a:blip r:embed="rId2"/>
              <a:tile tx="0" ty="0" sx="100000" sy="100000" flip="none" algn="tl"/>
            </a:blipFill>
            <a:effectLst>
              <a:outerShdw blurRad="63500" sx="102000" sy="102000" algn="ctr"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pic>
          <p:nvPicPr>
            <p:cNvPr id="7" name="TexTeXPicture" descr="&lt;?xml version=&quot;1.0&quot; encoding=&quot;utf-16&quot;?&gt;&#10;&lt;TeXTeX&gt;&#10;  &lt;preamble&gt;\documentclass{jarticle}&#10;\usepackage{amsmath,amssymb,color}&#10;\pagestyle{empty}&#10;\newcommand{\bm}[1]{\mbox{\boldmath$#1$}}&lt;/preamble&gt;&#10;  &lt;body&gt;\begin{align*} &#10;{\cal L}=\bar\psi (i\rlap{\hspace{2pt}/}D-m)\psi - \frac14 F_{\mu\nu,a}F^{\mu\nu}_{a}&#10;\end{align*}&lt;/body&gt;&#10;  &lt;fcolor&gt;FF000000&lt;/fcolor&gt;&#10;  &lt;bcolor&gt;FFFFFFFF&lt;/bcolor&gt;&#10;  &lt;transparent&gt;True&lt;/transparent&gt;&#10;  &lt;resolution&gt;1800&lt;/resolution&gt;&#10;  &lt;imageh&gt;505&lt;/imageh&gt;&#10;  &lt;imagew&gt;3322&lt;/imagew&gt;&#10;  &lt;scale&gt;50&lt;/scale&gt;&#10;  &lt;cursor&gt;101&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525" y="2454231"/>
              <a:ext cx="6885959" cy="1046777"/>
            </a:xfrm>
            <a:prstGeom prst="rect">
              <a:avLst/>
            </a:prstGeom>
            <a:effectLst>
              <a:outerShdw blurRad="127000" sx="102000" sy="102000" algn="ctr" rotWithShape="0">
                <a:schemeClr val="tx1">
                  <a:alpha val="60000"/>
                </a:schemeClr>
              </a:outerShdw>
            </a:effectLst>
          </p:spPr>
        </p:pic>
      </p:grpSp>
      <p:pic>
        <p:nvPicPr>
          <p:cNvPr id="9" name="図 8"/>
          <p:cNvPicPr>
            <a:picLocks noChangeAspect="1"/>
          </p:cNvPicPr>
          <p:nvPr/>
        </p:nvPicPr>
        <p:blipFill rotWithShape="1">
          <a:blip r:embed="rId4">
            <a:clrChange>
              <a:clrFrom>
                <a:srgbClr val="000000"/>
              </a:clrFrom>
              <a:clrTo>
                <a:srgbClr val="000000">
                  <a:alpha val="0"/>
                </a:srgbClr>
              </a:clrTo>
            </a:clrChange>
          </a:blip>
          <a:srcRect l="9111" r="12032"/>
          <a:stretch/>
        </p:blipFill>
        <p:spPr>
          <a:xfrm>
            <a:off x="6568368" y="3391656"/>
            <a:ext cx="1786855" cy="1927350"/>
          </a:xfrm>
          <a:prstGeom prst="rect">
            <a:avLst/>
          </a:prstGeom>
        </p:spPr>
      </p:pic>
      <p:pic>
        <p:nvPicPr>
          <p:cNvPr id="10" name="図 9"/>
          <p:cNvPicPr>
            <a:picLocks noChangeAspect="1"/>
          </p:cNvPicPr>
          <p:nvPr/>
        </p:nvPicPr>
        <p:blipFill rotWithShape="1">
          <a:blip r:embed="rId5">
            <a:clrChange>
              <a:clrFrom>
                <a:srgbClr val="000000"/>
              </a:clrFrom>
              <a:clrTo>
                <a:srgbClr val="000000">
                  <a:alpha val="0"/>
                </a:srgbClr>
              </a:clrTo>
            </a:clrChange>
          </a:blip>
          <a:srcRect r="50737"/>
          <a:stretch/>
        </p:blipFill>
        <p:spPr>
          <a:xfrm>
            <a:off x="7729755" y="5195026"/>
            <a:ext cx="1401935" cy="1291631"/>
          </a:xfrm>
          <a:prstGeom prst="rect">
            <a:avLst/>
          </a:prstGeom>
        </p:spPr>
      </p:pic>
      <p:sp>
        <p:nvSpPr>
          <p:cNvPr id="11" name="テキスト ボックス 10"/>
          <p:cNvSpPr txBox="1"/>
          <p:nvPr/>
        </p:nvSpPr>
        <p:spPr>
          <a:xfrm>
            <a:off x="360727" y="3802215"/>
            <a:ext cx="5147563" cy="830997"/>
          </a:xfrm>
          <a:prstGeom prst="rect">
            <a:avLst/>
          </a:prstGeom>
          <a:noFill/>
        </p:spPr>
        <p:txBody>
          <a:bodyPr wrap="none" rtlCol="0">
            <a:spAutoFit/>
          </a:bodyPr>
          <a:lstStyle/>
          <a:p>
            <a:pPr marL="342900" indent="-342900">
              <a:buFont typeface="Wingdings" panose="05000000000000000000" pitchFamily="2" charset="2"/>
              <a:buChar char="Ø"/>
            </a:pPr>
            <a:r>
              <a:rPr kumimoji="1" lang="ja-JP" altLang="en-US" sz="2400" dirty="0" smtClean="0"/>
              <a:t>クォーク：物質場、カラー電荷</a:t>
            </a:r>
            <a:endParaRPr kumimoji="1" lang="en-US" altLang="ja-JP" sz="2400" dirty="0" smtClean="0"/>
          </a:p>
          <a:p>
            <a:pPr marL="342900" indent="-342900">
              <a:buFont typeface="Wingdings" panose="05000000000000000000" pitchFamily="2" charset="2"/>
              <a:buChar char="Ø"/>
            </a:pPr>
            <a:r>
              <a:rPr lang="ja-JP" altLang="en-US" sz="2400" dirty="0" smtClean="0"/>
              <a:t>グルオン：クォーク間の力を媒介</a:t>
            </a:r>
            <a:endParaRPr kumimoji="1" lang="en-US" altLang="ja-JP" sz="2400" dirty="0" smtClean="0"/>
          </a:p>
        </p:txBody>
      </p:sp>
      <p:sp>
        <p:nvSpPr>
          <p:cNvPr id="15" name="テキスト ボックス 14"/>
          <p:cNvSpPr txBox="1"/>
          <p:nvPr/>
        </p:nvSpPr>
        <p:spPr>
          <a:xfrm>
            <a:off x="7706020" y="3318410"/>
            <a:ext cx="1107996" cy="369332"/>
          </a:xfrm>
          <a:prstGeom prst="rect">
            <a:avLst/>
          </a:prstGeom>
          <a:noFill/>
        </p:spPr>
        <p:txBody>
          <a:bodyPr wrap="none" rtlCol="0">
            <a:spAutoFit/>
          </a:bodyPr>
          <a:lstStyle/>
          <a:p>
            <a:r>
              <a:rPr kumimoji="1" lang="ja-JP" altLang="en-US" dirty="0" smtClean="0"/>
              <a:t>クォーク</a:t>
            </a:r>
            <a:endParaRPr kumimoji="1" lang="ja-JP" altLang="en-US" dirty="0"/>
          </a:p>
        </p:txBody>
      </p:sp>
      <p:sp>
        <p:nvSpPr>
          <p:cNvPr id="16" name="テキスト ボックス 15"/>
          <p:cNvSpPr txBox="1"/>
          <p:nvPr/>
        </p:nvSpPr>
        <p:spPr>
          <a:xfrm>
            <a:off x="6907797" y="4568948"/>
            <a:ext cx="1107996" cy="369332"/>
          </a:xfrm>
          <a:prstGeom prst="rect">
            <a:avLst/>
          </a:prstGeom>
          <a:noFill/>
        </p:spPr>
        <p:txBody>
          <a:bodyPr wrap="none" rtlCol="0">
            <a:spAutoFit/>
          </a:bodyPr>
          <a:lstStyle/>
          <a:p>
            <a:r>
              <a:rPr kumimoji="1" lang="ja-JP" altLang="en-US" dirty="0" smtClean="0"/>
              <a:t>グルオン</a:t>
            </a:r>
            <a:endParaRPr kumimoji="1" lang="ja-JP" altLang="en-US" dirty="0"/>
          </a:p>
        </p:txBody>
      </p:sp>
      <p:sp>
        <p:nvSpPr>
          <p:cNvPr id="18" name="テキスト ボックス 17"/>
          <p:cNvSpPr txBox="1"/>
          <p:nvPr/>
        </p:nvSpPr>
        <p:spPr>
          <a:xfrm>
            <a:off x="6123843" y="3338234"/>
            <a:ext cx="1107996" cy="369332"/>
          </a:xfrm>
          <a:prstGeom prst="rect">
            <a:avLst/>
          </a:prstGeom>
          <a:noFill/>
        </p:spPr>
        <p:txBody>
          <a:bodyPr wrap="none" rtlCol="0">
            <a:spAutoFit/>
          </a:bodyPr>
          <a:lstStyle/>
          <a:p>
            <a:r>
              <a:rPr kumimoji="1" lang="ja-JP" altLang="en-US" dirty="0" smtClean="0"/>
              <a:t>クォーク</a:t>
            </a:r>
            <a:endParaRPr kumimoji="1" lang="ja-JP" altLang="en-US" dirty="0"/>
          </a:p>
        </p:txBody>
      </p:sp>
      <p:sp>
        <p:nvSpPr>
          <p:cNvPr id="19" name="テキスト ボックス 18"/>
          <p:cNvSpPr txBox="1"/>
          <p:nvPr/>
        </p:nvSpPr>
        <p:spPr>
          <a:xfrm>
            <a:off x="7524255" y="6155077"/>
            <a:ext cx="1107996" cy="369332"/>
          </a:xfrm>
          <a:prstGeom prst="rect">
            <a:avLst/>
          </a:prstGeom>
          <a:noFill/>
        </p:spPr>
        <p:txBody>
          <a:bodyPr wrap="none" rtlCol="0">
            <a:spAutoFit/>
          </a:bodyPr>
          <a:lstStyle/>
          <a:p>
            <a:r>
              <a:rPr kumimoji="1" lang="ja-JP" altLang="en-US" dirty="0" smtClean="0"/>
              <a:t>グルオン</a:t>
            </a:r>
            <a:endParaRPr kumimoji="1" lang="ja-JP" altLang="en-US" dirty="0"/>
          </a:p>
        </p:txBody>
      </p:sp>
      <p:sp>
        <p:nvSpPr>
          <p:cNvPr id="20" name="テキスト ボックス 19"/>
          <p:cNvSpPr txBox="1"/>
          <p:nvPr/>
        </p:nvSpPr>
        <p:spPr>
          <a:xfrm>
            <a:off x="360727" y="3330505"/>
            <a:ext cx="1415772" cy="461665"/>
          </a:xfrm>
          <a:prstGeom prst="rect">
            <a:avLst/>
          </a:prstGeom>
          <a:noFill/>
        </p:spPr>
        <p:txBody>
          <a:bodyPr wrap="none" rtlCol="0">
            <a:spAutoFit/>
          </a:bodyPr>
          <a:lstStyle/>
          <a:p>
            <a:r>
              <a:rPr kumimoji="1" lang="ja-JP" altLang="en-US" sz="2400" dirty="0" smtClean="0">
                <a:latin typeface="+mj-ea"/>
                <a:ea typeface="+mj-ea"/>
              </a:rPr>
              <a:t>登場人物</a:t>
            </a:r>
            <a:endParaRPr kumimoji="1" lang="ja-JP" altLang="en-US" sz="2400" dirty="0">
              <a:latin typeface="+mj-ea"/>
              <a:ea typeface="+mj-ea"/>
            </a:endParaRPr>
          </a:p>
        </p:txBody>
      </p:sp>
      <p:sp>
        <p:nvSpPr>
          <p:cNvPr id="3" name="テキスト ボックス 2"/>
          <p:cNvSpPr txBox="1"/>
          <p:nvPr/>
        </p:nvSpPr>
        <p:spPr>
          <a:xfrm>
            <a:off x="360727" y="5425342"/>
            <a:ext cx="5769528" cy="830997"/>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smtClean="0"/>
              <a:t>1970</a:t>
            </a:r>
            <a:r>
              <a:rPr kumimoji="1" lang="ja-JP" altLang="en-US" sz="2400" dirty="0" smtClean="0"/>
              <a:t>年代、物質の基礎理論として確立</a:t>
            </a:r>
            <a:endParaRPr kumimoji="1" lang="en-US" altLang="ja-JP" sz="2400" dirty="0" smtClean="0"/>
          </a:p>
          <a:p>
            <a:pPr marL="342900" indent="-342900">
              <a:buFont typeface="Wingdings" panose="05000000000000000000" pitchFamily="2" charset="2"/>
              <a:buChar char="Ø"/>
            </a:pPr>
            <a:r>
              <a:rPr lang="ja-JP" altLang="en-US" sz="2400" dirty="0" smtClean="0"/>
              <a:t>だが、難解すぎて誰にも解けない</a:t>
            </a:r>
            <a:endParaRPr kumimoji="1" lang="ja-JP" altLang="en-US" sz="2400" dirty="0"/>
          </a:p>
        </p:txBody>
      </p:sp>
    </p:spTree>
    <p:extLst>
      <p:ext uri="{BB962C8B-B14F-4D97-AF65-F5344CB8AC3E}">
        <p14:creationId xmlns:p14="http://schemas.microsoft.com/office/powerpoint/2010/main" val="14754587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356849" y="2136532"/>
            <a:ext cx="8254767" cy="2364963"/>
          </a:xfrm>
          <a:prstGeom prst="roundRect">
            <a:avLst>
              <a:gd name="adj" fmla="val 14060"/>
            </a:avLst>
          </a:prstGeom>
          <a:solidFill>
            <a:schemeClr val="accent4">
              <a:shade val="75000"/>
              <a:satMod val="130000"/>
              <a:alpha val="5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26" name="角丸四角形 25"/>
          <p:cNvSpPr/>
          <p:nvPr/>
        </p:nvSpPr>
        <p:spPr>
          <a:xfrm>
            <a:off x="2937670" y="4696244"/>
            <a:ext cx="5967859" cy="1833720"/>
          </a:xfrm>
          <a:prstGeom prst="roundRect">
            <a:avLst/>
          </a:prstGeom>
          <a:solidFill>
            <a:schemeClr val="accent4">
              <a:shade val="75000"/>
              <a:satMod val="130000"/>
              <a:alpha val="67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dirty="0" smtClean="0"/>
              <a:t>クォークの閉じ込め</a:t>
            </a:r>
            <a:r>
              <a:rPr kumimoji="1" lang="en-US" altLang="ja-JP" dirty="0" smtClean="0"/>
              <a:t/>
            </a:r>
            <a:br>
              <a:rPr kumimoji="1" lang="en-US" altLang="ja-JP" dirty="0" smtClean="0"/>
            </a:br>
            <a:endParaRPr kumimoji="1" lang="ja-JP" altLang="en-US" dirty="0"/>
          </a:p>
        </p:txBody>
      </p:sp>
      <p:sp>
        <p:nvSpPr>
          <p:cNvPr id="4" name="正方形/長方形 3"/>
          <p:cNvSpPr/>
          <p:nvPr/>
        </p:nvSpPr>
        <p:spPr>
          <a:xfrm>
            <a:off x="468479" y="1621653"/>
            <a:ext cx="8225329" cy="461665"/>
          </a:xfrm>
          <a:prstGeom prst="rect">
            <a:avLst/>
          </a:prstGeom>
        </p:spPr>
        <p:txBody>
          <a:bodyPr wrap="none">
            <a:spAutoFit/>
          </a:bodyPr>
          <a:lstStyle/>
          <a:p>
            <a:pPr marL="342900" indent="-342900">
              <a:buFont typeface="Wingdings" panose="05000000000000000000" pitchFamily="2" charset="2"/>
              <a:buChar char="p"/>
            </a:pPr>
            <a:r>
              <a:rPr lang="ja-JP" altLang="en-US" sz="2400" dirty="0" smtClean="0">
                <a:latin typeface="Arial" panose="020B0604020202020204" pitchFamily="34" charset="0"/>
              </a:rPr>
              <a:t>クォークとグルオンは</a:t>
            </a:r>
            <a:r>
              <a:rPr lang="ja-JP" altLang="en-US" sz="2400" dirty="0">
                <a:latin typeface="Arial" panose="020B0604020202020204" pitchFamily="34" charset="0"/>
              </a:rPr>
              <a:t>、単独で観測されることは</a:t>
            </a:r>
            <a:r>
              <a:rPr lang="ja-JP" altLang="en-US" sz="2400" dirty="0" smtClean="0">
                <a:latin typeface="Arial" panose="020B0604020202020204" pitchFamily="34" charset="0"/>
              </a:rPr>
              <a:t>ない。</a:t>
            </a:r>
            <a:endParaRPr lang="ja-JP" altLang="en-US" sz="2400" dirty="0"/>
          </a:p>
        </p:txBody>
      </p:sp>
      <p:sp>
        <p:nvSpPr>
          <p:cNvPr id="5" name="Text Box 48"/>
          <p:cNvSpPr txBox="1">
            <a:spLocks noChangeArrowheads="1"/>
          </p:cNvSpPr>
          <p:nvPr/>
        </p:nvSpPr>
        <p:spPr bwMode="auto">
          <a:xfrm>
            <a:off x="1839294" y="2245171"/>
            <a:ext cx="5109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Arial" panose="020B0604020202020204" pitchFamily="34" charset="0"/>
              </a:rPr>
              <a:t>無理矢理取り出そうと引っ張ると</a:t>
            </a:r>
            <a:r>
              <a:rPr lang="en-US" altLang="ja-JP" sz="2400" dirty="0">
                <a:latin typeface="Arial" panose="020B0604020202020204" pitchFamily="34" charset="0"/>
              </a:rPr>
              <a:t>…</a:t>
            </a:r>
          </a:p>
        </p:txBody>
      </p:sp>
      <p:grpSp>
        <p:nvGrpSpPr>
          <p:cNvPr id="6" name="Group 75"/>
          <p:cNvGrpSpPr>
            <a:grpSpLocks/>
          </p:cNvGrpSpPr>
          <p:nvPr/>
        </p:nvGrpSpPr>
        <p:grpSpPr bwMode="auto">
          <a:xfrm>
            <a:off x="1403248" y="2990777"/>
            <a:ext cx="5545137" cy="731837"/>
            <a:chOff x="793" y="3468"/>
            <a:chExt cx="3493" cy="461"/>
          </a:xfrm>
        </p:grpSpPr>
        <p:sp>
          <p:nvSpPr>
            <p:cNvPr id="7" name="Oval 73"/>
            <p:cNvSpPr>
              <a:spLocks noChangeArrowheads="1"/>
            </p:cNvSpPr>
            <p:nvPr/>
          </p:nvSpPr>
          <p:spPr bwMode="auto">
            <a:xfrm>
              <a:off x="3560" y="3657"/>
              <a:ext cx="409" cy="272"/>
            </a:xfrm>
            <a:prstGeom prst="ellipse">
              <a:avLst/>
            </a:prstGeom>
            <a:gradFill rotWithShape="1">
              <a:gsLst>
                <a:gs pos="0">
                  <a:schemeClr val="accent1"/>
                </a:gs>
                <a:gs pos="100000">
                  <a:schemeClr val="accent1">
                    <a:gamma/>
                    <a:tint val="47451"/>
                    <a:invGamma/>
                  </a:schemeClr>
                </a:gs>
              </a:gsLst>
              <a:path path="shape">
                <a:fillToRect l="50000" t="50000" r="50000" b="50000"/>
              </a:path>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Oval 72"/>
            <p:cNvSpPr>
              <a:spLocks noChangeArrowheads="1"/>
            </p:cNvSpPr>
            <p:nvPr/>
          </p:nvSpPr>
          <p:spPr bwMode="auto">
            <a:xfrm>
              <a:off x="3061" y="3521"/>
              <a:ext cx="454" cy="408"/>
            </a:xfrm>
            <a:prstGeom prst="ellipse">
              <a:avLst/>
            </a:prstGeom>
            <a:gradFill rotWithShape="1">
              <a:gsLst>
                <a:gs pos="0">
                  <a:schemeClr val="accent1"/>
                </a:gs>
                <a:gs pos="100000">
                  <a:schemeClr val="accent1">
                    <a:gamma/>
                    <a:tint val="47451"/>
                    <a:invGamma/>
                  </a:schemeClr>
                </a:gs>
              </a:gsLst>
              <a:path path="shape">
                <a:fillToRect l="50000" t="50000" r="50000" b="50000"/>
              </a:path>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Freeform 57"/>
            <p:cNvSpPr>
              <a:spLocks/>
            </p:cNvSpPr>
            <p:nvPr/>
          </p:nvSpPr>
          <p:spPr bwMode="auto">
            <a:xfrm>
              <a:off x="1694" y="3468"/>
              <a:ext cx="611" cy="416"/>
            </a:xfrm>
            <a:custGeom>
              <a:avLst/>
              <a:gdLst>
                <a:gd name="T0" fmla="*/ 415 w 611"/>
                <a:gd name="T1" fmla="*/ 98 h 416"/>
                <a:gd name="T2" fmla="*/ 279 w 611"/>
                <a:gd name="T3" fmla="*/ 7 h 416"/>
                <a:gd name="T4" fmla="*/ 52 w 611"/>
                <a:gd name="T5" fmla="*/ 53 h 416"/>
                <a:gd name="T6" fmla="*/ 7 w 611"/>
                <a:gd name="T7" fmla="*/ 234 h 416"/>
                <a:gd name="T8" fmla="*/ 97 w 611"/>
                <a:gd name="T9" fmla="*/ 370 h 416"/>
                <a:gd name="T10" fmla="*/ 233 w 611"/>
                <a:gd name="T11" fmla="*/ 416 h 416"/>
                <a:gd name="T12" fmla="*/ 415 w 611"/>
                <a:gd name="T13" fmla="*/ 370 h 416"/>
                <a:gd name="T14" fmla="*/ 551 w 611"/>
                <a:gd name="T15" fmla="*/ 370 h 416"/>
                <a:gd name="T16" fmla="*/ 596 w 611"/>
                <a:gd name="T17" fmla="*/ 234 h 416"/>
                <a:gd name="T18" fmla="*/ 460 w 611"/>
                <a:gd name="T19" fmla="*/ 144 h 416"/>
                <a:gd name="T20" fmla="*/ 415 w 611"/>
                <a:gd name="T21" fmla="*/ 9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1" h="416">
                  <a:moveTo>
                    <a:pt x="415" y="98"/>
                  </a:moveTo>
                  <a:cubicBezTo>
                    <a:pt x="377" y="56"/>
                    <a:pt x="340" y="14"/>
                    <a:pt x="279" y="7"/>
                  </a:cubicBezTo>
                  <a:cubicBezTo>
                    <a:pt x="218" y="0"/>
                    <a:pt x="97" y="15"/>
                    <a:pt x="52" y="53"/>
                  </a:cubicBezTo>
                  <a:cubicBezTo>
                    <a:pt x="7" y="91"/>
                    <a:pt x="0" y="181"/>
                    <a:pt x="7" y="234"/>
                  </a:cubicBezTo>
                  <a:cubicBezTo>
                    <a:pt x="14" y="287"/>
                    <a:pt x="60" y="340"/>
                    <a:pt x="97" y="370"/>
                  </a:cubicBezTo>
                  <a:cubicBezTo>
                    <a:pt x="134" y="400"/>
                    <a:pt x="180" y="416"/>
                    <a:pt x="233" y="416"/>
                  </a:cubicBezTo>
                  <a:cubicBezTo>
                    <a:pt x="286" y="416"/>
                    <a:pt x="362" y="378"/>
                    <a:pt x="415" y="370"/>
                  </a:cubicBezTo>
                  <a:cubicBezTo>
                    <a:pt x="468" y="362"/>
                    <a:pt x="521" y="393"/>
                    <a:pt x="551" y="370"/>
                  </a:cubicBezTo>
                  <a:cubicBezTo>
                    <a:pt x="581" y="347"/>
                    <a:pt x="611" y="272"/>
                    <a:pt x="596" y="234"/>
                  </a:cubicBezTo>
                  <a:cubicBezTo>
                    <a:pt x="581" y="196"/>
                    <a:pt x="483" y="159"/>
                    <a:pt x="460" y="144"/>
                  </a:cubicBezTo>
                  <a:cubicBezTo>
                    <a:pt x="460" y="144"/>
                    <a:pt x="415" y="98"/>
                    <a:pt x="415" y="98"/>
                  </a:cubicBezTo>
                  <a:close/>
                </a:path>
              </a:pathLst>
            </a:custGeom>
            <a:gradFill rotWithShape="1">
              <a:gsLst>
                <a:gs pos="0">
                  <a:schemeClr val="accent1"/>
                </a:gs>
                <a:gs pos="100000">
                  <a:schemeClr val="accent1">
                    <a:gamma/>
                    <a:tint val="72941"/>
                    <a:invGamma/>
                  </a:schemeClr>
                </a:gs>
              </a:gsLst>
              <a:path path="rect">
                <a:fillToRect l="50000" t="50000" r="50000" b="50000"/>
              </a:path>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Oval 49"/>
            <p:cNvSpPr>
              <a:spLocks noChangeArrowheads="1"/>
            </p:cNvSpPr>
            <p:nvPr/>
          </p:nvSpPr>
          <p:spPr bwMode="auto">
            <a:xfrm>
              <a:off x="793" y="3475"/>
              <a:ext cx="454" cy="408"/>
            </a:xfrm>
            <a:prstGeom prst="ellipse">
              <a:avLst/>
            </a:prstGeom>
            <a:gradFill rotWithShape="1">
              <a:gsLst>
                <a:gs pos="0">
                  <a:schemeClr val="accent1"/>
                </a:gs>
                <a:gs pos="100000">
                  <a:schemeClr val="accent1">
                    <a:gamma/>
                    <a:tint val="47451"/>
                    <a:invGamma/>
                  </a:schemeClr>
                </a:gs>
              </a:gsLst>
              <a:path path="shape">
                <a:fillToRect l="50000" t="50000" r="50000" b="50000"/>
              </a:path>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Oval 50"/>
            <p:cNvSpPr>
              <a:spLocks noChangeArrowheads="1"/>
            </p:cNvSpPr>
            <p:nvPr/>
          </p:nvSpPr>
          <p:spPr bwMode="auto">
            <a:xfrm>
              <a:off x="930" y="3521"/>
              <a:ext cx="136" cy="136"/>
            </a:xfrm>
            <a:prstGeom prst="ellipse">
              <a:avLst/>
            </a:prstGeom>
            <a:solidFill>
              <a:srgbClr val="FF0000"/>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Oval 51"/>
            <p:cNvSpPr>
              <a:spLocks noChangeArrowheads="1"/>
            </p:cNvSpPr>
            <p:nvPr/>
          </p:nvSpPr>
          <p:spPr bwMode="auto">
            <a:xfrm>
              <a:off x="1066" y="3657"/>
              <a:ext cx="136" cy="136"/>
            </a:xfrm>
            <a:prstGeom prst="ellipse">
              <a:avLst/>
            </a:prstGeom>
            <a:solidFill>
              <a:srgbClr val="008000"/>
            </a:solidFill>
            <a:ln w="9525">
              <a:solidFill>
                <a:srgbClr val="99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Oval 52"/>
            <p:cNvSpPr>
              <a:spLocks noChangeArrowheads="1"/>
            </p:cNvSpPr>
            <p:nvPr/>
          </p:nvSpPr>
          <p:spPr bwMode="auto">
            <a:xfrm>
              <a:off x="884" y="3702"/>
              <a:ext cx="136" cy="136"/>
            </a:xfrm>
            <a:prstGeom prst="ellipse">
              <a:avLst/>
            </a:prstGeom>
            <a:solidFill>
              <a:srgbClr val="0000FF"/>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Oval 54"/>
            <p:cNvSpPr>
              <a:spLocks noChangeArrowheads="1"/>
            </p:cNvSpPr>
            <p:nvPr/>
          </p:nvSpPr>
          <p:spPr bwMode="auto">
            <a:xfrm>
              <a:off x="1837" y="3521"/>
              <a:ext cx="136" cy="136"/>
            </a:xfrm>
            <a:prstGeom prst="ellipse">
              <a:avLst/>
            </a:prstGeom>
            <a:solidFill>
              <a:srgbClr val="FF0000"/>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Oval 55"/>
            <p:cNvSpPr>
              <a:spLocks noChangeArrowheads="1"/>
            </p:cNvSpPr>
            <p:nvPr/>
          </p:nvSpPr>
          <p:spPr bwMode="auto">
            <a:xfrm>
              <a:off x="2109" y="3657"/>
              <a:ext cx="136" cy="136"/>
            </a:xfrm>
            <a:prstGeom prst="ellipse">
              <a:avLst/>
            </a:prstGeom>
            <a:solidFill>
              <a:srgbClr val="008000"/>
            </a:solidFill>
            <a:ln w="9525">
              <a:solidFill>
                <a:srgbClr val="99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Oval 56"/>
            <p:cNvSpPr>
              <a:spLocks noChangeArrowheads="1"/>
            </p:cNvSpPr>
            <p:nvPr/>
          </p:nvSpPr>
          <p:spPr bwMode="auto">
            <a:xfrm>
              <a:off x="1791" y="3702"/>
              <a:ext cx="136" cy="136"/>
            </a:xfrm>
            <a:prstGeom prst="ellipse">
              <a:avLst/>
            </a:prstGeom>
            <a:solidFill>
              <a:srgbClr val="0000FF"/>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Line 58"/>
            <p:cNvSpPr>
              <a:spLocks noChangeShapeType="1"/>
            </p:cNvSpPr>
            <p:nvPr/>
          </p:nvSpPr>
          <p:spPr bwMode="auto">
            <a:xfrm>
              <a:off x="2245" y="3747"/>
              <a:ext cx="363"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Oval 60"/>
            <p:cNvSpPr>
              <a:spLocks noChangeArrowheads="1"/>
            </p:cNvSpPr>
            <p:nvPr/>
          </p:nvSpPr>
          <p:spPr bwMode="auto">
            <a:xfrm>
              <a:off x="3198" y="3567"/>
              <a:ext cx="136" cy="136"/>
            </a:xfrm>
            <a:prstGeom prst="ellipse">
              <a:avLst/>
            </a:prstGeom>
            <a:solidFill>
              <a:srgbClr val="FF0000"/>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Oval 61"/>
            <p:cNvSpPr>
              <a:spLocks noChangeArrowheads="1"/>
            </p:cNvSpPr>
            <p:nvPr/>
          </p:nvSpPr>
          <p:spPr bwMode="auto">
            <a:xfrm>
              <a:off x="3334" y="3703"/>
              <a:ext cx="136" cy="136"/>
            </a:xfrm>
            <a:prstGeom prst="ellipse">
              <a:avLst/>
            </a:prstGeom>
            <a:solidFill>
              <a:srgbClr val="008000"/>
            </a:solidFill>
            <a:ln w="9525">
              <a:solidFill>
                <a:srgbClr val="99CC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 name="Oval 62"/>
            <p:cNvSpPr>
              <a:spLocks noChangeArrowheads="1"/>
            </p:cNvSpPr>
            <p:nvPr/>
          </p:nvSpPr>
          <p:spPr bwMode="auto">
            <a:xfrm>
              <a:off x="3152" y="3748"/>
              <a:ext cx="136" cy="136"/>
            </a:xfrm>
            <a:prstGeom prst="ellipse">
              <a:avLst/>
            </a:prstGeom>
            <a:solidFill>
              <a:srgbClr val="0000FF"/>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Oval 64"/>
            <p:cNvSpPr>
              <a:spLocks noChangeArrowheads="1"/>
            </p:cNvSpPr>
            <p:nvPr/>
          </p:nvSpPr>
          <p:spPr bwMode="auto">
            <a:xfrm>
              <a:off x="3787" y="3748"/>
              <a:ext cx="136" cy="136"/>
            </a:xfrm>
            <a:prstGeom prst="ellipse">
              <a:avLst/>
            </a:prstGeom>
            <a:solidFill>
              <a:srgbClr val="008000"/>
            </a:solidFill>
            <a:ln w="9525">
              <a:solidFill>
                <a:srgbClr val="99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 name="Oval 65" descr="右上がり対角線 (太)"/>
            <p:cNvSpPr>
              <a:spLocks noChangeArrowheads="1"/>
            </p:cNvSpPr>
            <p:nvPr/>
          </p:nvSpPr>
          <p:spPr bwMode="auto">
            <a:xfrm>
              <a:off x="3606" y="3702"/>
              <a:ext cx="136" cy="136"/>
            </a:xfrm>
            <a:prstGeom prst="ellipse">
              <a:avLst/>
            </a:prstGeom>
            <a:pattFill prst="wdUpDiag">
              <a:fgClr>
                <a:schemeClr val="bg2"/>
              </a:fgClr>
              <a:bgClr>
                <a:srgbClr val="008000"/>
              </a:bgClr>
            </a:pattFill>
            <a:ln w="9525">
              <a:solidFill>
                <a:srgbClr val="99CC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 name="Line 66"/>
            <p:cNvSpPr>
              <a:spLocks noChangeShapeType="1"/>
            </p:cNvSpPr>
            <p:nvPr/>
          </p:nvSpPr>
          <p:spPr bwMode="auto">
            <a:xfrm>
              <a:off x="3923" y="3793"/>
              <a:ext cx="363"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Oval 74"/>
            <p:cNvSpPr>
              <a:spLocks noChangeArrowheads="1"/>
            </p:cNvSpPr>
            <p:nvPr/>
          </p:nvSpPr>
          <p:spPr bwMode="auto">
            <a:xfrm>
              <a:off x="3288" y="3657"/>
              <a:ext cx="499" cy="227"/>
            </a:xfrm>
            <a:prstGeom prst="ellipse">
              <a:avLst/>
            </a:prstGeom>
            <a:noFill/>
            <a:ln w="31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5" name="Text Box 67"/>
          <p:cNvSpPr txBox="1">
            <a:spLocks noChangeArrowheads="1"/>
          </p:cNvSpPr>
          <p:nvPr/>
        </p:nvSpPr>
        <p:spPr bwMode="auto">
          <a:xfrm>
            <a:off x="424151" y="3845925"/>
            <a:ext cx="78790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Arial" panose="020B0604020202020204" pitchFamily="34" charset="0"/>
              </a:rPr>
              <a:t>クォーク・反クォーク対を生成し、核子</a:t>
            </a:r>
            <a:r>
              <a:rPr lang="ja-JP" altLang="en-US" sz="2400" dirty="0" smtClean="0">
                <a:latin typeface="Arial" panose="020B0604020202020204" pitchFamily="34" charset="0"/>
              </a:rPr>
              <a:t>と</a:t>
            </a:r>
            <a:r>
              <a:rPr lang="ja-JP" altLang="en-US" sz="2400" dirty="0">
                <a:latin typeface="Arial" panose="020B0604020202020204" pitchFamily="34" charset="0"/>
              </a:rPr>
              <a:t>中間子</a:t>
            </a:r>
            <a:r>
              <a:rPr lang="ja-JP" altLang="en-US" sz="2400" dirty="0" smtClean="0">
                <a:latin typeface="Arial" panose="020B0604020202020204" pitchFamily="34" charset="0"/>
              </a:rPr>
              <a:t>に</a:t>
            </a:r>
            <a:r>
              <a:rPr lang="ja-JP" altLang="en-US" sz="2400" dirty="0">
                <a:latin typeface="Arial" panose="020B0604020202020204" pitchFamily="34" charset="0"/>
              </a:rPr>
              <a:t>なる</a:t>
            </a:r>
          </a:p>
        </p:txBody>
      </p:sp>
      <p:sp>
        <p:nvSpPr>
          <p:cNvPr id="27" name="テキスト ボックス 26"/>
          <p:cNvSpPr txBox="1"/>
          <p:nvPr/>
        </p:nvSpPr>
        <p:spPr>
          <a:xfrm>
            <a:off x="3367053" y="4786159"/>
            <a:ext cx="5109091" cy="461665"/>
          </a:xfrm>
          <a:prstGeom prst="rect">
            <a:avLst/>
          </a:prstGeom>
          <a:noFill/>
        </p:spPr>
        <p:txBody>
          <a:bodyPr wrap="none" rtlCol="0">
            <a:spAutoFit/>
          </a:bodyPr>
          <a:lstStyle/>
          <a:p>
            <a:r>
              <a:rPr kumimoji="1" lang="ja-JP" altLang="en-US" sz="2400" dirty="0" smtClean="0"/>
              <a:t>我々の身の回りの物理の基本自由度</a:t>
            </a:r>
            <a:endParaRPr kumimoji="1" lang="ja-JP" altLang="en-US" sz="2400" dirty="0"/>
          </a:p>
        </p:txBody>
      </p:sp>
      <p:sp>
        <p:nvSpPr>
          <p:cNvPr id="31" name="右矢印 30"/>
          <p:cNvSpPr/>
          <p:nvPr/>
        </p:nvSpPr>
        <p:spPr>
          <a:xfrm>
            <a:off x="1908260" y="4791250"/>
            <a:ext cx="903152" cy="1046418"/>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32" name="Oval 49"/>
          <p:cNvSpPr>
            <a:spLocks noChangeArrowheads="1"/>
          </p:cNvSpPr>
          <p:nvPr/>
        </p:nvSpPr>
        <p:spPr bwMode="auto">
          <a:xfrm>
            <a:off x="3601411" y="5277432"/>
            <a:ext cx="720725" cy="647700"/>
          </a:xfrm>
          <a:prstGeom prst="ellipse">
            <a:avLst/>
          </a:prstGeom>
          <a:gradFill rotWithShape="1">
            <a:gsLst>
              <a:gs pos="0">
                <a:schemeClr val="accent1"/>
              </a:gs>
              <a:gs pos="100000">
                <a:schemeClr val="accent1">
                  <a:gamma/>
                  <a:tint val="47451"/>
                  <a:invGamma/>
                </a:schemeClr>
              </a:gs>
            </a:gsLst>
            <a:path path="shape">
              <a:fillToRect l="50000" t="50000" r="50000" b="50000"/>
            </a:path>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Oval 50"/>
          <p:cNvSpPr>
            <a:spLocks noChangeArrowheads="1"/>
          </p:cNvSpPr>
          <p:nvPr/>
        </p:nvSpPr>
        <p:spPr bwMode="auto">
          <a:xfrm>
            <a:off x="3818898" y="5350457"/>
            <a:ext cx="215900" cy="215900"/>
          </a:xfrm>
          <a:prstGeom prst="ellipse">
            <a:avLst/>
          </a:prstGeom>
          <a:solidFill>
            <a:srgbClr val="FF0000"/>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Oval 51"/>
          <p:cNvSpPr>
            <a:spLocks noChangeArrowheads="1"/>
          </p:cNvSpPr>
          <p:nvPr/>
        </p:nvSpPr>
        <p:spPr bwMode="auto">
          <a:xfrm>
            <a:off x="4034798" y="5566357"/>
            <a:ext cx="215900" cy="215900"/>
          </a:xfrm>
          <a:prstGeom prst="ellipse">
            <a:avLst/>
          </a:prstGeom>
          <a:solidFill>
            <a:srgbClr val="008000"/>
          </a:solidFill>
          <a:ln w="9525">
            <a:solidFill>
              <a:srgbClr val="99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 name="Oval 52"/>
          <p:cNvSpPr>
            <a:spLocks noChangeArrowheads="1"/>
          </p:cNvSpPr>
          <p:nvPr/>
        </p:nvSpPr>
        <p:spPr bwMode="auto">
          <a:xfrm>
            <a:off x="3745873" y="5637795"/>
            <a:ext cx="215900" cy="215900"/>
          </a:xfrm>
          <a:prstGeom prst="ellipse">
            <a:avLst/>
          </a:prstGeom>
          <a:solidFill>
            <a:srgbClr val="0000FF"/>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 name="Oval 73"/>
          <p:cNvSpPr>
            <a:spLocks noChangeArrowheads="1"/>
          </p:cNvSpPr>
          <p:nvPr/>
        </p:nvSpPr>
        <p:spPr bwMode="auto">
          <a:xfrm>
            <a:off x="3620038" y="6014885"/>
            <a:ext cx="649287" cy="431800"/>
          </a:xfrm>
          <a:prstGeom prst="ellipse">
            <a:avLst/>
          </a:prstGeom>
          <a:gradFill rotWithShape="1">
            <a:gsLst>
              <a:gs pos="0">
                <a:schemeClr val="accent1"/>
              </a:gs>
              <a:gs pos="100000">
                <a:schemeClr val="accent1">
                  <a:gamma/>
                  <a:tint val="47451"/>
                  <a:invGamma/>
                </a:schemeClr>
              </a:gs>
            </a:gsLst>
            <a:path path="shape">
              <a:fillToRect l="50000" t="50000" r="50000" b="50000"/>
            </a:path>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Oval 64"/>
          <p:cNvSpPr>
            <a:spLocks noChangeArrowheads="1"/>
          </p:cNvSpPr>
          <p:nvPr/>
        </p:nvSpPr>
        <p:spPr bwMode="auto">
          <a:xfrm>
            <a:off x="3980401" y="6159348"/>
            <a:ext cx="215900" cy="215900"/>
          </a:xfrm>
          <a:prstGeom prst="ellipse">
            <a:avLst/>
          </a:prstGeom>
          <a:solidFill>
            <a:srgbClr val="008000"/>
          </a:solidFill>
          <a:ln w="9525">
            <a:solidFill>
              <a:srgbClr val="99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Oval 65" descr="右上がり対角線 (太)"/>
          <p:cNvSpPr>
            <a:spLocks noChangeArrowheads="1"/>
          </p:cNvSpPr>
          <p:nvPr/>
        </p:nvSpPr>
        <p:spPr bwMode="auto">
          <a:xfrm>
            <a:off x="3693063" y="6086323"/>
            <a:ext cx="215900" cy="215900"/>
          </a:xfrm>
          <a:prstGeom prst="ellipse">
            <a:avLst/>
          </a:prstGeom>
          <a:pattFill prst="wdUpDiag">
            <a:fgClr>
              <a:schemeClr val="bg2"/>
            </a:fgClr>
            <a:bgClr>
              <a:srgbClr val="008000"/>
            </a:bgClr>
          </a:pattFill>
          <a:ln w="9525">
            <a:solidFill>
              <a:srgbClr val="99CC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 name="テキスト ボックス 2"/>
          <p:cNvSpPr txBox="1"/>
          <p:nvPr/>
        </p:nvSpPr>
        <p:spPr>
          <a:xfrm>
            <a:off x="4440274" y="5382271"/>
            <a:ext cx="2214068" cy="461665"/>
          </a:xfrm>
          <a:prstGeom prst="rect">
            <a:avLst/>
          </a:prstGeom>
          <a:noFill/>
        </p:spPr>
        <p:txBody>
          <a:bodyPr wrap="none" rtlCol="0">
            <a:spAutoFit/>
          </a:bodyPr>
          <a:lstStyle/>
          <a:p>
            <a:r>
              <a:rPr kumimoji="1" lang="ja-JP" altLang="en-US" sz="2400" dirty="0" smtClean="0"/>
              <a:t>核子</a:t>
            </a:r>
            <a:r>
              <a:rPr kumimoji="1" lang="en-US" altLang="ja-JP" sz="2400" dirty="0" smtClean="0"/>
              <a:t>(</a:t>
            </a:r>
            <a:r>
              <a:rPr kumimoji="1" lang="ja-JP" altLang="en-US" sz="2400" dirty="0" smtClean="0"/>
              <a:t>バリオン</a:t>
            </a:r>
            <a:r>
              <a:rPr kumimoji="1" lang="en-US" altLang="ja-JP" sz="2400" dirty="0" smtClean="0"/>
              <a:t>)</a:t>
            </a:r>
            <a:endParaRPr kumimoji="1" lang="ja-JP" altLang="en-US" sz="2400" dirty="0"/>
          </a:p>
        </p:txBody>
      </p:sp>
      <p:sp>
        <p:nvSpPr>
          <p:cNvPr id="39" name="テキスト ボックス 38"/>
          <p:cNvSpPr txBox="1"/>
          <p:nvPr/>
        </p:nvSpPr>
        <p:spPr>
          <a:xfrm>
            <a:off x="4436702" y="5985525"/>
            <a:ext cx="2282997" cy="461665"/>
          </a:xfrm>
          <a:prstGeom prst="rect">
            <a:avLst/>
          </a:prstGeom>
          <a:noFill/>
        </p:spPr>
        <p:txBody>
          <a:bodyPr wrap="none" rtlCol="0">
            <a:spAutoFit/>
          </a:bodyPr>
          <a:lstStyle/>
          <a:p>
            <a:r>
              <a:rPr lang="ja-JP" altLang="en-US" sz="2400" dirty="0" smtClean="0"/>
              <a:t>中間子 </a:t>
            </a:r>
            <a:r>
              <a:rPr kumimoji="1" lang="en-US" altLang="ja-JP" sz="2400" dirty="0" smtClean="0"/>
              <a:t>(</a:t>
            </a:r>
            <a:r>
              <a:rPr lang="ja-JP" altLang="en-US" sz="2400" dirty="0"/>
              <a:t>メソン</a:t>
            </a:r>
            <a:r>
              <a:rPr lang="en-US" altLang="ja-JP" sz="2400" dirty="0" smtClean="0"/>
              <a:t>)</a:t>
            </a:r>
            <a:endParaRPr kumimoji="1" lang="ja-JP" altLang="en-US" sz="2400" dirty="0"/>
          </a:p>
        </p:txBody>
      </p:sp>
      <p:sp>
        <p:nvSpPr>
          <p:cNvPr id="28" name="右中かっこ 27"/>
          <p:cNvSpPr/>
          <p:nvPr/>
        </p:nvSpPr>
        <p:spPr>
          <a:xfrm>
            <a:off x="6768908" y="5337739"/>
            <a:ext cx="303011" cy="1103855"/>
          </a:xfrm>
          <a:prstGeom prst="rightBrace">
            <a:avLst>
              <a:gd name="adj1" fmla="val 3119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テキスト ボックス 39"/>
          <p:cNvSpPr txBox="1"/>
          <p:nvPr/>
        </p:nvSpPr>
        <p:spPr>
          <a:xfrm>
            <a:off x="7100916" y="5658061"/>
            <a:ext cx="1415772" cy="461665"/>
          </a:xfrm>
          <a:prstGeom prst="rect">
            <a:avLst/>
          </a:prstGeom>
          <a:noFill/>
        </p:spPr>
        <p:txBody>
          <a:bodyPr wrap="none" rtlCol="0">
            <a:spAutoFit/>
          </a:bodyPr>
          <a:lstStyle/>
          <a:p>
            <a:r>
              <a:rPr lang="ja-JP" altLang="en-US" sz="2400" dirty="0"/>
              <a:t>ハドロン</a:t>
            </a:r>
            <a:endParaRPr kumimoji="1" lang="ja-JP" altLang="en-US" sz="2400" dirty="0"/>
          </a:p>
        </p:txBody>
      </p:sp>
    </p:spTree>
    <p:extLst>
      <p:ext uri="{BB962C8B-B14F-4D97-AF65-F5344CB8AC3E}">
        <p14:creationId xmlns:p14="http://schemas.microsoft.com/office/powerpoint/2010/main" val="416546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31" grpId="0" animBg="1"/>
      <p:bldP spid="32" grpId="0" animBg="1"/>
      <p:bldP spid="33" grpId="0" animBg="1"/>
      <p:bldP spid="34" grpId="0" animBg="1"/>
      <p:bldP spid="35" grpId="0" animBg="1"/>
      <p:bldP spid="36" grpId="0" animBg="1"/>
      <p:bldP spid="37" grpId="0" animBg="1"/>
      <p:bldP spid="38" grpId="0" animBg="1"/>
      <p:bldP spid="3" grpId="0"/>
      <p:bldP spid="39" grpId="0"/>
      <p:bldP spid="28"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３つの極限の話</a:t>
            </a:r>
            <a:endParaRPr kumimoji="1" lang="ja-JP" altLang="en-US" dirty="0"/>
          </a:p>
        </p:txBody>
      </p:sp>
      <p:sp>
        <p:nvSpPr>
          <p:cNvPr id="4" name="テキスト ボックス 3"/>
          <p:cNvSpPr txBox="1"/>
          <p:nvPr/>
        </p:nvSpPr>
        <p:spPr>
          <a:xfrm>
            <a:off x="1315453" y="2269958"/>
            <a:ext cx="5628464" cy="2554545"/>
          </a:xfrm>
          <a:prstGeom prst="rect">
            <a:avLst/>
          </a:prstGeom>
          <a:noFill/>
        </p:spPr>
        <p:txBody>
          <a:bodyPr wrap="none" rtlCol="0">
            <a:spAutoFit/>
          </a:bodyPr>
          <a:lstStyle/>
          <a:p>
            <a:pPr marL="514350" indent="-514350">
              <a:buFont typeface="+mj-ea"/>
              <a:buAutoNum type="circleNumDbPlain"/>
            </a:pPr>
            <a:r>
              <a:rPr kumimoji="1" lang="ja-JP" altLang="en-US" sz="3200" dirty="0" smtClean="0"/>
              <a:t>時間を過去へと遡る</a:t>
            </a:r>
            <a:endParaRPr kumimoji="1" lang="en-US" altLang="ja-JP" sz="3200" dirty="0" smtClean="0"/>
          </a:p>
          <a:p>
            <a:pPr marL="514350" indent="-514350">
              <a:buFont typeface="+mj-ea"/>
              <a:buAutoNum type="circleNumDbPlain"/>
            </a:pPr>
            <a:endParaRPr kumimoji="1" lang="en-US" altLang="ja-JP" sz="3200" dirty="0" smtClean="0"/>
          </a:p>
          <a:p>
            <a:pPr marL="514350" indent="-514350">
              <a:buFont typeface="+mj-ea"/>
              <a:buAutoNum type="circleNumDbPlain"/>
            </a:pPr>
            <a:r>
              <a:rPr lang="ja-JP" altLang="en-US" sz="3200" dirty="0"/>
              <a:t>物質</a:t>
            </a:r>
            <a:r>
              <a:rPr lang="ja-JP" altLang="en-US" sz="3200" dirty="0" smtClean="0"/>
              <a:t>を細かく分解していく</a:t>
            </a:r>
            <a:endParaRPr lang="en-US" altLang="ja-JP" sz="3200" dirty="0" smtClean="0"/>
          </a:p>
          <a:p>
            <a:pPr marL="514350" indent="-514350">
              <a:buFont typeface="+mj-ea"/>
              <a:buAutoNum type="circleNumDbPlain"/>
            </a:pPr>
            <a:endParaRPr kumimoji="1" lang="en-US" altLang="ja-JP" sz="3200" dirty="0"/>
          </a:p>
          <a:p>
            <a:pPr marL="514350" indent="-514350">
              <a:buFont typeface="+mj-ea"/>
              <a:buAutoNum type="circleNumDbPlain"/>
            </a:pPr>
            <a:r>
              <a:rPr lang="ja-JP" altLang="en-US" sz="3200" dirty="0" smtClean="0"/>
              <a:t>物質の温度を上げていく</a:t>
            </a:r>
            <a:endParaRPr kumimoji="1" lang="ja-JP" altLang="en-US" sz="3200" dirty="0"/>
          </a:p>
        </p:txBody>
      </p:sp>
      <p:sp>
        <p:nvSpPr>
          <p:cNvPr id="3" name="角丸四角形 2"/>
          <p:cNvSpPr/>
          <p:nvPr/>
        </p:nvSpPr>
        <p:spPr>
          <a:xfrm>
            <a:off x="1096570" y="4032503"/>
            <a:ext cx="5689241" cy="970547"/>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Tree>
    <p:extLst>
      <p:ext uri="{BB962C8B-B14F-4D97-AF65-F5344CB8AC3E}">
        <p14:creationId xmlns:p14="http://schemas.microsoft.com/office/powerpoint/2010/main" val="3401536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参加者の皆様へ</a:t>
            </a:r>
            <a:endParaRPr kumimoji="1" lang="ja-JP" altLang="en-US" dirty="0"/>
          </a:p>
        </p:txBody>
      </p:sp>
      <p:sp>
        <p:nvSpPr>
          <p:cNvPr id="3" name="コンテンツ プレースホルダー 2"/>
          <p:cNvSpPr>
            <a:spLocks noGrp="1"/>
          </p:cNvSpPr>
          <p:nvPr>
            <p:ph idx="1"/>
          </p:nvPr>
        </p:nvSpPr>
        <p:spPr/>
        <p:txBody>
          <a:bodyPr>
            <a:normAutofit/>
          </a:bodyPr>
          <a:lstStyle/>
          <a:p>
            <a:endParaRPr kumimoji="1" lang="en-US" altLang="ja-JP" sz="2800" dirty="0" smtClean="0"/>
          </a:p>
          <a:p>
            <a:pPr marL="0" indent="0">
              <a:buNone/>
            </a:pPr>
            <a:r>
              <a:rPr lang="ja-JP" altLang="en-US" sz="2800" dirty="0" smtClean="0"/>
              <a:t>話の途中でも、</a:t>
            </a:r>
            <a:endParaRPr lang="en-US" altLang="ja-JP" sz="2800" dirty="0" smtClean="0"/>
          </a:p>
          <a:p>
            <a:r>
              <a:rPr lang="ja-JP" altLang="en-US" sz="2800" dirty="0" smtClean="0"/>
              <a:t>説明で分からないこと</a:t>
            </a:r>
            <a:endParaRPr lang="en-US" altLang="ja-JP" sz="2800" dirty="0" smtClean="0"/>
          </a:p>
          <a:p>
            <a:r>
              <a:rPr lang="ja-JP" altLang="en-US" sz="2800" dirty="0" smtClean="0"/>
              <a:t>ついでに聞いてみたいこと</a:t>
            </a:r>
            <a:endParaRPr lang="en-US" altLang="ja-JP" sz="2800" dirty="0"/>
          </a:p>
          <a:p>
            <a:pPr marL="0" indent="0">
              <a:buNone/>
            </a:pPr>
            <a:r>
              <a:rPr lang="ja-JP" altLang="en-US" sz="2600" dirty="0" smtClean="0"/>
              <a:t>など</a:t>
            </a:r>
            <a:r>
              <a:rPr lang="ja-JP" altLang="en-US" sz="2600" dirty="0"/>
              <a:t>は</a:t>
            </a:r>
            <a:r>
              <a:rPr lang="ja-JP" altLang="en-US" sz="2600" dirty="0" smtClean="0"/>
              <a:t>、どしどし質問して下さい。</a:t>
            </a:r>
            <a:endParaRPr lang="en-US" altLang="ja-JP" sz="2600" dirty="0" smtClean="0"/>
          </a:p>
          <a:p>
            <a:pPr marL="274320" lvl="1" indent="0">
              <a:buNone/>
            </a:pPr>
            <a:endParaRPr kumimoji="1" lang="ja-JP" altLang="en-US" sz="2600" dirty="0"/>
          </a:p>
        </p:txBody>
      </p:sp>
    </p:spTree>
    <p:extLst>
      <p:ext uri="{BB962C8B-B14F-4D97-AF65-F5344CB8AC3E}">
        <p14:creationId xmlns:p14="http://schemas.microsoft.com/office/powerpoint/2010/main" val="2932616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高温の状態</a:t>
            </a:r>
            <a:r>
              <a:rPr lang="en-US" altLang="ja-JP" dirty="0" smtClean="0"/>
              <a:t/>
            </a:r>
            <a:br>
              <a:rPr lang="en-US" altLang="ja-JP" dirty="0" smtClean="0"/>
            </a:br>
            <a:endParaRPr kumimoji="1" lang="ja-JP" altLang="en-US" dirty="0"/>
          </a:p>
        </p:txBody>
      </p:sp>
      <p:pic>
        <p:nvPicPr>
          <p:cNvPr id="1026" name="Picture 2" descr="西・東日本で猛暑日 北海道で非常に激しい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27" y="1510110"/>
            <a:ext cx="5006369" cy="2816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31025yak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135" y="2566797"/>
            <a:ext cx="4507775" cy="29793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n-ak.f.st-hatena.com/images/fotolife/s/sugatareiji/20150616/201506161301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827" y="3805786"/>
            <a:ext cx="3707734" cy="268249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4575578" y="2118194"/>
            <a:ext cx="2435735" cy="1708418"/>
            <a:chOff x="4575578" y="2118194"/>
            <a:chExt cx="2435735" cy="1708418"/>
          </a:xfrm>
        </p:grpSpPr>
        <p:cxnSp>
          <p:nvCxnSpPr>
            <p:cNvPr id="4" name="直線コネクタ 3"/>
            <p:cNvCxnSpPr/>
            <p:nvPr/>
          </p:nvCxnSpPr>
          <p:spPr>
            <a:xfrm flipV="1">
              <a:off x="5408031" y="2503138"/>
              <a:ext cx="1507958" cy="0"/>
            </a:xfrm>
            <a:prstGeom prst="line">
              <a:avLst/>
            </a:prstGeom>
            <a:ln w="28575">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4575578" y="2503138"/>
              <a:ext cx="832453" cy="1323474"/>
            </a:xfrm>
            <a:prstGeom prst="straightConnector1">
              <a:avLst/>
            </a:prstGeom>
            <a:ln w="28575">
              <a:solidFill>
                <a:srgbClr val="99CCFF"/>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351884" y="2118194"/>
              <a:ext cx="1659429" cy="400110"/>
            </a:xfrm>
            <a:prstGeom prst="rect">
              <a:avLst/>
            </a:prstGeom>
            <a:noFill/>
          </p:spPr>
          <p:txBody>
            <a:bodyPr wrap="none" rtlCol="0">
              <a:spAutoFit/>
            </a:bodyPr>
            <a:lstStyle/>
            <a:p>
              <a:r>
                <a:rPr kumimoji="1" lang="ja-JP" altLang="en-US" sz="2000" dirty="0" smtClean="0">
                  <a:solidFill>
                    <a:srgbClr val="99CCFF"/>
                  </a:solidFill>
                </a:rPr>
                <a:t>水蒸気</a:t>
              </a:r>
              <a:r>
                <a:rPr lang="en-US" altLang="ja-JP" sz="2000" dirty="0">
                  <a:solidFill>
                    <a:srgbClr val="99CCFF"/>
                  </a:solidFill>
                </a:rPr>
                <a:t> </a:t>
              </a:r>
              <a:r>
                <a:rPr kumimoji="1" lang="en-US" altLang="ja-JP" sz="2000" dirty="0" smtClean="0">
                  <a:solidFill>
                    <a:srgbClr val="99CCFF"/>
                  </a:solidFill>
                </a:rPr>
                <a:t>100</a:t>
              </a:r>
              <a:r>
                <a:rPr kumimoji="1" lang="ja-JP" altLang="en-US" sz="2000" dirty="0" smtClean="0">
                  <a:solidFill>
                    <a:srgbClr val="99CCFF"/>
                  </a:solidFill>
                </a:rPr>
                <a:t>℃</a:t>
              </a:r>
              <a:endParaRPr kumimoji="1" lang="ja-JP" altLang="en-US" sz="2000" dirty="0">
                <a:solidFill>
                  <a:srgbClr val="99CCFF"/>
                </a:solidFill>
              </a:endParaRPr>
            </a:p>
          </p:txBody>
        </p:sp>
      </p:grpSp>
      <p:pic>
        <p:nvPicPr>
          <p:cNvPr id="15" name="Picture 6" descr="http://www.kurashiki-tabi.jp/wp-content/uploads/2011/10/300ced86a88351ba0ebaec889938b64b3-360x2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814" y="3698656"/>
            <a:ext cx="4074794" cy="30560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6776547" y="3139200"/>
            <a:ext cx="2306806" cy="2171031"/>
            <a:chOff x="6776547" y="3139200"/>
            <a:chExt cx="2306806" cy="2171031"/>
          </a:xfrm>
        </p:grpSpPr>
        <p:sp>
          <p:nvSpPr>
            <p:cNvPr id="3" name="テキスト ボックス 2"/>
            <p:cNvSpPr txBox="1"/>
            <p:nvPr/>
          </p:nvSpPr>
          <p:spPr>
            <a:xfrm>
              <a:off x="6782723" y="3139200"/>
              <a:ext cx="2300630" cy="400110"/>
            </a:xfrm>
            <a:prstGeom prst="rect">
              <a:avLst/>
            </a:prstGeom>
            <a:noFill/>
          </p:spPr>
          <p:txBody>
            <a:bodyPr wrap="none" rtlCol="0">
              <a:spAutoFit/>
            </a:bodyPr>
            <a:lstStyle/>
            <a:p>
              <a:r>
                <a:rPr kumimoji="1" lang="ja-JP" altLang="en-US" sz="2000" dirty="0" smtClean="0">
                  <a:solidFill>
                    <a:srgbClr val="FDFEA2"/>
                  </a:solidFill>
                </a:rPr>
                <a:t>溶解した鉄 </a:t>
              </a:r>
              <a:r>
                <a:rPr kumimoji="1" lang="en-US" altLang="ja-JP" sz="2000" dirty="0" smtClean="0">
                  <a:solidFill>
                    <a:srgbClr val="FDFEA2"/>
                  </a:solidFill>
                </a:rPr>
                <a:t>1500</a:t>
              </a:r>
              <a:r>
                <a:rPr kumimoji="1" lang="ja-JP" altLang="en-US" sz="2000" dirty="0" smtClean="0">
                  <a:solidFill>
                    <a:srgbClr val="FDFEA2"/>
                  </a:solidFill>
                </a:rPr>
                <a:t>℃</a:t>
              </a:r>
              <a:endParaRPr kumimoji="1" lang="ja-JP" altLang="en-US" sz="2000" dirty="0">
                <a:solidFill>
                  <a:srgbClr val="FDFEA2"/>
                </a:solidFill>
              </a:endParaRPr>
            </a:p>
          </p:txBody>
        </p:sp>
        <p:cxnSp>
          <p:nvCxnSpPr>
            <p:cNvPr id="12" name="直線コネクタ 11"/>
            <p:cNvCxnSpPr/>
            <p:nvPr/>
          </p:nvCxnSpPr>
          <p:spPr>
            <a:xfrm>
              <a:off x="6776547" y="3539310"/>
              <a:ext cx="2287142" cy="0"/>
            </a:xfrm>
            <a:prstGeom prst="line">
              <a:avLst/>
            </a:prstGeom>
            <a:ln w="28575">
              <a:solidFill>
                <a:srgbClr val="FDFEA2"/>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7432646" y="3539310"/>
              <a:ext cx="1150915" cy="1770921"/>
            </a:xfrm>
            <a:prstGeom prst="straightConnector1">
              <a:avLst/>
            </a:prstGeom>
            <a:ln w="28575">
              <a:solidFill>
                <a:srgbClr val="FDFEA2"/>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556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500"/>
                                        <p:tgtEl>
                                          <p:spTgt spid="1028"/>
                                        </p:tgtEl>
                                      </p:cBhvr>
                                    </p:animEffec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fade">
                                      <p:cBhvr>
                                        <p:cTn id="20" dur="1500"/>
                                        <p:tgtEl>
                                          <p:spTgt spid="1032"/>
                                        </p:tgtEl>
                                      </p:cBhvr>
                                    </p:animEffect>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高温の状態２</a:t>
            </a:r>
            <a:r>
              <a:rPr kumimoji="1" lang="en-US" altLang="ja-JP" dirty="0" smtClean="0"/>
              <a:t/>
            </a:r>
            <a:br>
              <a:rPr kumimoji="1" lang="en-US" altLang="ja-JP" dirty="0" smtClean="0"/>
            </a:br>
            <a:endParaRPr kumimoji="1" lang="ja-JP" altLang="en-US" dirty="0"/>
          </a:p>
        </p:txBody>
      </p:sp>
      <p:pic>
        <p:nvPicPr>
          <p:cNvPr id="4098" name="Picture 2" descr="http://www.geocities.jp/milkyway_amanogawa/s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606" y="1980748"/>
            <a:ext cx="3476625" cy="34766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333802" y="2535193"/>
            <a:ext cx="3474800" cy="1004961"/>
            <a:chOff x="333802" y="2535193"/>
            <a:chExt cx="3474800" cy="1004961"/>
          </a:xfrm>
        </p:grpSpPr>
        <p:sp>
          <p:nvSpPr>
            <p:cNvPr id="5" name="テキスト ボックス 4"/>
            <p:cNvSpPr txBox="1"/>
            <p:nvPr/>
          </p:nvSpPr>
          <p:spPr>
            <a:xfrm>
              <a:off x="339978" y="2535193"/>
              <a:ext cx="2044149" cy="400110"/>
            </a:xfrm>
            <a:prstGeom prst="rect">
              <a:avLst/>
            </a:prstGeom>
            <a:noFill/>
          </p:spPr>
          <p:txBody>
            <a:bodyPr wrap="none" rtlCol="0">
              <a:spAutoFit/>
            </a:bodyPr>
            <a:lstStyle/>
            <a:p>
              <a:r>
                <a:rPr kumimoji="1" lang="ja-JP" altLang="en-US" sz="2000" dirty="0" smtClean="0">
                  <a:solidFill>
                    <a:srgbClr val="FDFEA2"/>
                  </a:solidFill>
                </a:rPr>
                <a:t>太陽表面 </a:t>
              </a:r>
              <a:r>
                <a:rPr lang="en-US" altLang="ja-JP" sz="2000" dirty="0" smtClean="0">
                  <a:solidFill>
                    <a:srgbClr val="FDFEA2"/>
                  </a:solidFill>
                </a:rPr>
                <a:t>60</a:t>
              </a:r>
              <a:r>
                <a:rPr kumimoji="1" lang="en-US" altLang="ja-JP" sz="2000" dirty="0" smtClean="0">
                  <a:solidFill>
                    <a:srgbClr val="FDFEA2"/>
                  </a:solidFill>
                </a:rPr>
                <a:t>00</a:t>
              </a:r>
              <a:r>
                <a:rPr kumimoji="1" lang="ja-JP" altLang="en-US" sz="2000" dirty="0" smtClean="0">
                  <a:solidFill>
                    <a:srgbClr val="FDFEA2"/>
                  </a:solidFill>
                </a:rPr>
                <a:t>℃</a:t>
              </a:r>
              <a:endParaRPr kumimoji="1" lang="ja-JP" altLang="en-US" sz="2000" dirty="0">
                <a:solidFill>
                  <a:srgbClr val="FDFEA2"/>
                </a:solidFill>
              </a:endParaRPr>
            </a:p>
          </p:txBody>
        </p:sp>
        <p:cxnSp>
          <p:nvCxnSpPr>
            <p:cNvPr id="6" name="直線コネクタ 5"/>
            <p:cNvCxnSpPr/>
            <p:nvPr/>
          </p:nvCxnSpPr>
          <p:spPr>
            <a:xfrm>
              <a:off x="333802" y="2935303"/>
              <a:ext cx="2287142" cy="0"/>
            </a:xfrm>
            <a:prstGeom prst="line">
              <a:avLst/>
            </a:prstGeom>
            <a:ln w="28575">
              <a:solidFill>
                <a:srgbClr val="FDFEA2"/>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2140817" y="2935303"/>
              <a:ext cx="1667785" cy="604851"/>
            </a:xfrm>
            <a:prstGeom prst="straightConnector1">
              <a:avLst/>
            </a:prstGeom>
            <a:ln w="28575">
              <a:solidFill>
                <a:srgbClr val="FDFEA2"/>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058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500"/>
                                        <p:tgtEl>
                                          <p:spTgt spid="4098"/>
                                        </p:tgtEl>
                                      </p:cBhvr>
                                    </p:animEffect>
                                  </p:childTnLst>
                                </p:cTn>
                              </p:par>
                            </p:childTnLst>
                          </p:cTn>
                        </p:par>
                        <p:par>
                          <p:cTn id="8" fill="hold">
                            <p:stCondLst>
                              <p:cond delay="1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高温の状態２</a:t>
            </a:r>
            <a:r>
              <a:rPr kumimoji="1" lang="en-US" altLang="ja-JP" dirty="0" smtClean="0"/>
              <a:t/>
            </a:r>
            <a:br>
              <a:rPr kumimoji="1" lang="en-US" altLang="ja-JP" dirty="0" smtClean="0"/>
            </a:br>
            <a:endParaRPr kumimoji="1" lang="ja-JP" altLang="en-US" dirty="0"/>
          </a:p>
        </p:txBody>
      </p:sp>
      <p:pic>
        <p:nvPicPr>
          <p:cNvPr id="4098" name="Picture 2" descr="http://www.geocities.jp/milkyway_amanogawa/s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606" y="1980748"/>
            <a:ext cx="3476625" cy="34766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太陽の内部構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09" y="1325460"/>
            <a:ext cx="4974672" cy="497467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26094" y="2390480"/>
            <a:ext cx="2300630" cy="400110"/>
          </a:xfrm>
          <a:prstGeom prst="rect">
            <a:avLst/>
          </a:prstGeom>
          <a:noFill/>
        </p:spPr>
        <p:txBody>
          <a:bodyPr wrap="none" rtlCol="0">
            <a:spAutoFit/>
          </a:bodyPr>
          <a:lstStyle/>
          <a:p>
            <a:r>
              <a:rPr kumimoji="1" lang="ja-JP" altLang="en-US" sz="2000" dirty="0" smtClean="0">
                <a:solidFill>
                  <a:srgbClr val="FDFEA2"/>
                </a:solidFill>
              </a:rPr>
              <a:t>太陽</a:t>
            </a:r>
            <a:r>
              <a:rPr lang="ja-JP" altLang="en-US" sz="2000" dirty="0" smtClean="0">
                <a:solidFill>
                  <a:srgbClr val="FDFEA2"/>
                </a:solidFill>
              </a:rPr>
              <a:t>中心 </a:t>
            </a:r>
            <a:r>
              <a:rPr lang="en-US" altLang="ja-JP" sz="2000" dirty="0" smtClean="0">
                <a:solidFill>
                  <a:srgbClr val="FDFEA2"/>
                </a:solidFill>
              </a:rPr>
              <a:t>16</a:t>
            </a:r>
            <a:r>
              <a:rPr kumimoji="1" lang="en-US" altLang="ja-JP" sz="2000" dirty="0" smtClean="0">
                <a:solidFill>
                  <a:srgbClr val="FDFEA2"/>
                </a:solidFill>
              </a:rPr>
              <a:t>00</a:t>
            </a:r>
            <a:r>
              <a:rPr kumimoji="1" lang="ja-JP" altLang="en-US" sz="2000" dirty="0" smtClean="0">
                <a:solidFill>
                  <a:srgbClr val="FDFEA2"/>
                </a:solidFill>
              </a:rPr>
              <a:t>万℃</a:t>
            </a:r>
            <a:endParaRPr kumimoji="1" lang="ja-JP" altLang="en-US" sz="2000" dirty="0">
              <a:solidFill>
                <a:srgbClr val="FDFEA2"/>
              </a:solidFill>
            </a:endParaRPr>
          </a:p>
        </p:txBody>
      </p:sp>
      <p:cxnSp>
        <p:nvCxnSpPr>
          <p:cNvPr id="6" name="直線コネクタ 5"/>
          <p:cNvCxnSpPr/>
          <p:nvPr/>
        </p:nvCxnSpPr>
        <p:spPr>
          <a:xfrm>
            <a:off x="719918" y="2790590"/>
            <a:ext cx="2287142" cy="0"/>
          </a:xfrm>
          <a:prstGeom prst="line">
            <a:avLst/>
          </a:prstGeom>
          <a:ln w="28575">
            <a:solidFill>
              <a:srgbClr val="FDFEA2"/>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2998671" y="2787903"/>
            <a:ext cx="1078379" cy="920031"/>
          </a:xfrm>
          <a:prstGeom prst="straightConnector1">
            <a:avLst/>
          </a:prstGeom>
          <a:ln w="28575">
            <a:solidFill>
              <a:srgbClr val="FDFEA2"/>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19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高温の状態３</a:t>
            </a:r>
            <a:r>
              <a:rPr kumimoji="1" lang="en-US" altLang="ja-JP" dirty="0" smtClean="0"/>
              <a:t/>
            </a:r>
            <a:br>
              <a:rPr kumimoji="1" lang="en-US" altLang="ja-JP" dirty="0" smtClean="0"/>
            </a:br>
            <a:endParaRPr kumimoji="1" lang="ja-JP" altLang="en-US" dirty="0"/>
          </a:p>
        </p:txBody>
      </p:sp>
      <p:pic>
        <p:nvPicPr>
          <p:cNvPr id="2050" name="Picture 2" descr="http://www.ile.osaka-u.ac.jp/research/GOD/image/gallery/GXII-1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126" y="2605634"/>
            <a:ext cx="4198311" cy="29093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le.osaka-u.ac.jp/research/GOD/image/gallery/LaserShot-1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55" y="1691322"/>
            <a:ext cx="3069923" cy="440747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288935" y="5600321"/>
            <a:ext cx="4368504" cy="461665"/>
          </a:xfrm>
          <a:prstGeom prst="rect">
            <a:avLst/>
          </a:prstGeom>
          <a:noFill/>
        </p:spPr>
        <p:txBody>
          <a:bodyPr wrap="none" rtlCol="0">
            <a:spAutoFit/>
          </a:bodyPr>
          <a:lstStyle/>
          <a:p>
            <a:r>
              <a:rPr kumimoji="1" lang="ja-JP" altLang="en-US" sz="2400" dirty="0" smtClean="0"/>
              <a:t>大阪大学レーザー研</a:t>
            </a:r>
            <a:r>
              <a:rPr lang="ja-JP" altLang="en-US" sz="2400" dirty="0"/>
              <a:t> </a:t>
            </a:r>
            <a:r>
              <a:rPr lang="ja-JP" altLang="en-US" sz="2400" dirty="0" smtClean="0"/>
              <a:t>激光</a:t>
            </a:r>
            <a:r>
              <a:rPr lang="en-US" altLang="ja-JP" sz="2400" dirty="0" smtClean="0"/>
              <a:t>XII</a:t>
            </a:r>
            <a:r>
              <a:rPr lang="ja-JP" altLang="en-US" sz="2400" dirty="0" smtClean="0"/>
              <a:t>号</a:t>
            </a:r>
            <a:endParaRPr kumimoji="1" lang="ja-JP" altLang="en-US" sz="2400" dirty="0"/>
          </a:p>
        </p:txBody>
      </p:sp>
      <p:grpSp>
        <p:nvGrpSpPr>
          <p:cNvPr id="5" name="グループ化 4"/>
          <p:cNvGrpSpPr/>
          <p:nvPr/>
        </p:nvGrpSpPr>
        <p:grpSpPr>
          <a:xfrm>
            <a:off x="2759978" y="1691322"/>
            <a:ext cx="4425904" cy="1941111"/>
            <a:chOff x="2759978" y="1691322"/>
            <a:chExt cx="4425904" cy="1941111"/>
          </a:xfrm>
        </p:grpSpPr>
        <p:sp>
          <p:nvSpPr>
            <p:cNvPr id="3" name="テキスト ボックス 2"/>
            <p:cNvSpPr txBox="1"/>
            <p:nvPr/>
          </p:nvSpPr>
          <p:spPr>
            <a:xfrm>
              <a:off x="4288935" y="1691322"/>
              <a:ext cx="2896947" cy="369332"/>
            </a:xfrm>
            <a:prstGeom prst="rect">
              <a:avLst/>
            </a:prstGeom>
            <a:noFill/>
          </p:spPr>
          <p:txBody>
            <a:bodyPr wrap="none" rtlCol="0">
              <a:spAutoFit/>
            </a:bodyPr>
            <a:lstStyle/>
            <a:p>
              <a:r>
                <a:rPr kumimoji="1" lang="ja-JP" altLang="en-US" dirty="0" smtClean="0">
                  <a:solidFill>
                    <a:srgbClr val="E4FAFD"/>
                  </a:solidFill>
                </a:rPr>
                <a:t>核融合プラズマ </a:t>
              </a:r>
              <a:r>
                <a:rPr kumimoji="1" lang="en-US" altLang="ja-JP" dirty="0" smtClean="0">
                  <a:solidFill>
                    <a:srgbClr val="E4FAFD"/>
                  </a:solidFill>
                </a:rPr>
                <a:t>1</a:t>
              </a:r>
              <a:r>
                <a:rPr kumimoji="1" lang="ja-JP" altLang="en-US" dirty="0" smtClean="0">
                  <a:solidFill>
                    <a:srgbClr val="E4FAFD"/>
                  </a:solidFill>
                </a:rPr>
                <a:t>億度以上</a:t>
              </a:r>
              <a:endParaRPr kumimoji="1" lang="ja-JP" altLang="en-US" dirty="0">
                <a:solidFill>
                  <a:srgbClr val="E4FAFD"/>
                </a:solidFill>
              </a:endParaRPr>
            </a:p>
          </p:txBody>
        </p:sp>
        <p:cxnSp>
          <p:nvCxnSpPr>
            <p:cNvPr id="7" name="直線コネクタ 6"/>
            <p:cNvCxnSpPr/>
            <p:nvPr/>
          </p:nvCxnSpPr>
          <p:spPr>
            <a:xfrm>
              <a:off x="4308126" y="2060654"/>
              <a:ext cx="2877756" cy="0"/>
            </a:xfrm>
            <a:prstGeom prst="line">
              <a:avLst/>
            </a:prstGeom>
            <a:ln w="28575">
              <a:solidFill>
                <a:srgbClr val="E4FAFD"/>
              </a:solidFill>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2759978" y="2060654"/>
              <a:ext cx="1554125" cy="1571779"/>
            </a:xfrm>
            <a:prstGeom prst="straightConnector1">
              <a:avLst/>
            </a:prstGeom>
            <a:ln w="28575">
              <a:solidFill>
                <a:srgbClr val="E4FAFD"/>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14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www.geocities.jp/milkyway_amanogawa/su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244" b="12678"/>
          <a:stretch/>
        </p:blipFill>
        <p:spPr bwMode="auto">
          <a:xfrm>
            <a:off x="449191" y="4939288"/>
            <a:ext cx="2362378" cy="175000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温度と相転移</a:t>
            </a:r>
            <a:r>
              <a:rPr kumimoji="1" lang="en-US" altLang="ja-JP" dirty="0" smtClean="0"/>
              <a:t/>
            </a:r>
            <a:br>
              <a:rPr kumimoji="1" lang="en-US" altLang="ja-JP" dirty="0" smtClean="0"/>
            </a:br>
            <a:endParaRPr kumimoji="1" lang="ja-JP" altLang="en-US" dirty="0"/>
          </a:p>
        </p:txBody>
      </p:sp>
      <p:pic>
        <p:nvPicPr>
          <p:cNvPr id="5" name="Picture 4" descr="131025yak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190" y="1399930"/>
            <a:ext cx="2362378" cy="15613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137483" y="1349625"/>
            <a:ext cx="4185761" cy="830997"/>
          </a:xfrm>
          <a:prstGeom prst="rect">
            <a:avLst/>
          </a:prstGeom>
          <a:noFill/>
        </p:spPr>
        <p:txBody>
          <a:bodyPr wrap="none" rtlCol="0">
            <a:spAutoFit/>
          </a:bodyPr>
          <a:lstStyle/>
          <a:p>
            <a:r>
              <a:rPr kumimoji="1" lang="en-US" altLang="ja-JP" sz="2400" dirty="0" smtClean="0"/>
              <a:t>100</a:t>
            </a:r>
            <a:r>
              <a:rPr kumimoji="1" lang="ja-JP" altLang="en-US" sz="2400" dirty="0" smtClean="0"/>
              <a:t>℃</a:t>
            </a:r>
            <a:endParaRPr kumimoji="1" lang="en-US" altLang="ja-JP" sz="2400" dirty="0" smtClean="0"/>
          </a:p>
          <a:p>
            <a:r>
              <a:rPr lang="ja-JP" altLang="en-US" sz="2400" dirty="0" smtClean="0"/>
              <a:t>水が、液体から気体に</a:t>
            </a:r>
            <a:r>
              <a:rPr lang="ja-JP" altLang="en-US" sz="2400" dirty="0" smtClean="0">
                <a:effectLst>
                  <a:glow rad="101600">
                    <a:schemeClr val="accent3">
                      <a:satMod val="175000"/>
                      <a:alpha val="40000"/>
                    </a:schemeClr>
                  </a:glow>
                </a:effectLst>
              </a:rPr>
              <a:t>相転移</a:t>
            </a:r>
            <a:endParaRPr kumimoji="1" lang="ja-JP" altLang="en-US" sz="2400" dirty="0">
              <a:effectLst>
                <a:glow rad="101600">
                  <a:schemeClr val="accent3">
                    <a:satMod val="175000"/>
                    <a:alpha val="40000"/>
                  </a:schemeClr>
                </a:glow>
              </a:effectLst>
            </a:endParaRPr>
          </a:p>
        </p:txBody>
      </p:sp>
      <p:pic>
        <p:nvPicPr>
          <p:cNvPr id="7" name="Picture 6" descr="http://www.kurashiki-tabi.jp/wp-content/uploads/2011/10/300ced86a88351ba0ebaec889938b64b3-360x2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90" y="3060959"/>
            <a:ext cx="2362378" cy="177178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3137483" y="4941349"/>
            <a:ext cx="3570208" cy="830997"/>
          </a:xfrm>
          <a:prstGeom prst="rect">
            <a:avLst/>
          </a:prstGeom>
          <a:noFill/>
        </p:spPr>
        <p:txBody>
          <a:bodyPr wrap="none" rtlCol="0">
            <a:spAutoFit/>
          </a:bodyPr>
          <a:lstStyle/>
          <a:p>
            <a:r>
              <a:rPr kumimoji="1" lang="ja-JP" altLang="en-US" sz="2400" dirty="0" smtClean="0"/>
              <a:t>約</a:t>
            </a:r>
            <a:r>
              <a:rPr lang="en-US" altLang="ja-JP" sz="2400" dirty="0"/>
              <a:t>4</a:t>
            </a:r>
            <a:r>
              <a:rPr kumimoji="1" lang="en-US" altLang="ja-JP" sz="2400" dirty="0" smtClean="0"/>
              <a:t>000</a:t>
            </a:r>
            <a:r>
              <a:rPr kumimoji="1" lang="ja-JP" altLang="en-US" sz="2400" dirty="0" smtClean="0"/>
              <a:t>℃～</a:t>
            </a:r>
            <a:endParaRPr kumimoji="1" lang="en-US" altLang="ja-JP" sz="2400" dirty="0" smtClean="0"/>
          </a:p>
          <a:p>
            <a:r>
              <a:rPr lang="ja-JP" altLang="en-US" sz="2400" dirty="0" smtClean="0"/>
              <a:t>水素原子の</a:t>
            </a:r>
            <a:r>
              <a:rPr lang="ja-JP" altLang="en-US" sz="2400" dirty="0" smtClean="0">
                <a:effectLst>
                  <a:glow rad="101600">
                    <a:schemeClr val="accent2">
                      <a:satMod val="175000"/>
                      <a:alpha val="40000"/>
                    </a:schemeClr>
                  </a:glow>
                </a:effectLst>
              </a:rPr>
              <a:t>電離</a:t>
            </a:r>
            <a:r>
              <a:rPr lang="ja-JP" altLang="en-US" sz="2400" dirty="0" smtClean="0"/>
              <a:t>が始まる</a:t>
            </a:r>
            <a:endParaRPr kumimoji="1" lang="ja-JP" altLang="en-US" sz="2400" dirty="0"/>
          </a:p>
        </p:txBody>
      </p:sp>
      <p:sp>
        <p:nvSpPr>
          <p:cNvPr id="11" name="テキスト ボックス 10"/>
          <p:cNvSpPr txBox="1"/>
          <p:nvPr/>
        </p:nvSpPr>
        <p:spPr>
          <a:xfrm>
            <a:off x="3137483" y="3128071"/>
            <a:ext cx="4185761" cy="830997"/>
          </a:xfrm>
          <a:prstGeom prst="rect">
            <a:avLst/>
          </a:prstGeom>
          <a:noFill/>
        </p:spPr>
        <p:txBody>
          <a:bodyPr wrap="none" rtlCol="0">
            <a:spAutoFit/>
          </a:bodyPr>
          <a:lstStyle/>
          <a:p>
            <a:r>
              <a:rPr kumimoji="1" lang="ja-JP" altLang="en-US" sz="2400" dirty="0" smtClean="0"/>
              <a:t>約</a:t>
            </a:r>
            <a:r>
              <a:rPr kumimoji="1" lang="en-US" altLang="ja-JP" sz="2400" dirty="0" smtClean="0"/>
              <a:t>1500</a:t>
            </a:r>
            <a:r>
              <a:rPr kumimoji="1" lang="ja-JP" altLang="en-US" sz="2400" dirty="0" smtClean="0"/>
              <a:t>℃</a:t>
            </a:r>
            <a:endParaRPr kumimoji="1" lang="en-US" altLang="ja-JP" sz="2400" dirty="0" smtClean="0"/>
          </a:p>
          <a:p>
            <a:r>
              <a:rPr lang="ja-JP" altLang="en-US" sz="2400" dirty="0"/>
              <a:t>鉄</a:t>
            </a:r>
            <a:r>
              <a:rPr lang="ja-JP" altLang="en-US" sz="2400" dirty="0" smtClean="0"/>
              <a:t>が、固体から液体に</a:t>
            </a:r>
            <a:r>
              <a:rPr lang="ja-JP" altLang="en-US" sz="2400" dirty="0" smtClean="0">
                <a:effectLst>
                  <a:glow rad="101600">
                    <a:schemeClr val="accent3">
                      <a:satMod val="175000"/>
                      <a:alpha val="40000"/>
                    </a:schemeClr>
                  </a:glow>
                </a:effectLst>
              </a:rPr>
              <a:t>相転移</a:t>
            </a:r>
            <a:endParaRPr kumimoji="1" lang="ja-JP" altLang="en-US" sz="2400" dirty="0">
              <a:effectLst>
                <a:glow rad="101600">
                  <a:schemeClr val="accent3">
                    <a:satMod val="175000"/>
                    <a:alpha val="40000"/>
                  </a:schemeClr>
                </a:glow>
              </a:effectLst>
            </a:endParaRPr>
          </a:p>
        </p:txBody>
      </p:sp>
      <p:sp>
        <p:nvSpPr>
          <p:cNvPr id="12" name="テキスト ボックス 11"/>
          <p:cNvSpPr txBox="1"/>
          <p:nvPr/>
        </p:nvSpPr>
        <p:spPr>
          <a:xfrm>
            <a:off x="3749356" y="6008724"/>
            <a:ext cx="3262432" cy="461665"/>
          </a:xfrm>
          <a:prstGeom prst="rect">
            <a:avLst/>
          </a:prstGeom>
          <a:noFill/>
        </p:spPr>
        <p:txBody>
          <a:bodyPr wrap="none" rtlCol="0">
            <a:spAutoFit/>
          </a:bodyPr>
          <a:lstStyle/>
          <a:p>
            <a:r>
              <a:rPr lang="ja-JP" altLang="en-US" sz="2400" dirty="0" smtClean="0">
                <a:effectLst>
                  <a:glow rad="101600">
                    <a:schemeClr val="accent2">
                      <a:satMod val="175000"/>
                      <a:alpha val="40000"/>
                    </a:schemeClr>
                  </a:glow>
                </a:effectLst>
              </a:rPr>
              <a:t>水素原子→陽子＋電子</a:t>
            </a:r>
            <a:endParaRPr kumimoji="1" lang="ja-JP" altLang="en-US" sz="2400" dirty="0">
              <a:effectLst>
                <a:glow rad="101600">
                  <a:schemeClr val="accent2">
                    <a:satMod val="175000"/>
                    <a:alpha val="40000"/>
                  </a:schemeClr>
                </a:glow>
              </a:effectLst>
            </a:endParaRPr>
          </a:p>
        </p:txBody>
      </p:sp>
      <p:sp>
        <p:nvSpPr>
          <p:cNvPr id="13" name="楕円 12"/>
          <p:cNvSpPr/>
          <p:nvPr/>
        </p:nvSpPr>
        <p:spPr>
          <a:xfrm>
            <a:off x="7834548" y="5755568"/>
            <a:ext cx="180000" cy="180000"/>
          </a:xfrm>
          <a:prstGeom prst="ellipse">
            <a:avLst/>
          </a:prstGeom>
          <a:solidFill>
            <a:srgbClr val="FF0000"/>
          </a:solidFill>
          <a:ln>
            <a:noFill/>
          </a:ln>
          <a:effectLst>
            <a:glow rad="63500">
              <a:schemeClr val="accent2">
                <a:satMod val="175000"/>
                <a:alpha val="40000"/>
              </a:schemeClr>
            </a:glo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p>
        </p:txBody>
      </p:sp>
      <p:sp>
        <p:nvSpPr>
          <p:cNvPr id="14" name="楕円 13"/>
          <p:cNvSpPr/>
          <p:nvPr/>
        </p:nvSpPr>
        <p:spPr>
          <a:xfrm>
            <a:off x="7114548" y="5035568"/>
            <a:ext cx="1620000" cy="162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8366886" y="5152188"/>
            <a:ext cx="72000" cy="72000"/>
          </a:xfrm>
          <a:prstGeom prst="ellipse">
            <a:avLst/>
          </a:prstGeom>
          <a:solidFill>
            <a:srgbClr val="FFFF00"/>
          </a:solidFill>
          <a:ln>
            <a:noFill/>
          </a:ln>
          <a:effectLst>
            <a:glow rad="63500">
              <a:schemeClr val="accent3">
                <a:satMod val="175000"/>
                <a:alpha val="40000"/>
              </a:schemeClr>
            </a:glo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601382" y="5935568"/>
            <a:ext cx="646331" cy="369332"/>
          </a:xfrm>
          <a:prstGeom prst="rect">
            <a:avLst/>
          </a:prstGeom>
          <a:noFill/>
        </p:spPr>
        <p:txBody>
          <a:bodyPr wrap="none" rtlCol="0">
            <a:spAutoFit/>
          </a:bodyPr>
          <a:lstStyle/>
          <a:p>
            <a:r>
              <a:rPr kumimoji="1" lang="ja-JP" altLang="en-US" dirty="0" smtClean="0">
                <a:solidFill>
                  <a:srgbClr val="FFCCCC"/>
                </a:solidFill>
              </a:rPr>
              <a:t>陽子</a:t>
            </a:r>
            <a:endParaRPr kumimoji="1" lang="ja-JP" altLang="en-US" dirty="0">
              <a:solidFill>
                <a:srgbClr val="FFCCCC"/>
              </a:solidFill>
            </a:endParaRPr>
          </a:p>
        </p:txBody>
      </p:sp>
      <p:sp>
        <p:nvSpPr>
          <p:cNvPr id="17" name="テキスト ボックス 16"/>
          <p:cNvSpPr txBox="1"/>
          <p:nvPr/>
        </p:nvSpPr>
        <p:spPr>
          <a:xfrm>
            <a:off x="8115720" y="4739905"/>
            <a:ext cx="646331" cy="369332"/>
          </a:xfrm>
          <a:prstGeom prst="rect">
            <a:avLst/>
          </a:prstGeom>
          <a:noFill/>
        </p:spPr>
        <p:txBody>
          <a:bodyPr wrap="none" rtlCol="0">
            <a:spAutoFit/>
          </a:bodyPr>
          <a:lstStyle/>
          <a:p>
            <a:r>
              <a:rPr kumimoji="1" lang="ja-JP" altLang="en-US" dirty="0" smtClean="0">
                <a:solidFill>
                  <a:srgbClr val="FFFFCC"/>
                </a:solidFill>
              </a:rPr>
              <a:t>電子</a:t>
            </a:r>
            <a:endParaRPr kumimoji="1" lang="ja-JP" altLang="en-US" dirty="0">
              <a:solidFill>
                <a:srgbClr val="FFFFCC"/>
              </a:solidFill>
            </a:endParaRPr>
          </a:p>
        </p:txBody>
      </p:sp>
      <p:pic>
        <p:nvPicPr>
          <p:cNvPr id="18" name="TexTeXPicture" descr="&lt;?xml version=&quot;1.0&quot; encoding=&quot;utf-16&quot;?&gt;&#10;&lt;TeXTeX&gt;&#10;  &lt;preamble&gt;\documentclass{jarticle}&#10;\usepackage{amsmath}&#10;\pagestyle{empty}&lt;/preamble&gt;&#10;  &lt;body&gt;\begin{align*} &#10;p&#10;\end{align*}&lt;/body&gt;&#10;  &lt;fcolor&gt;FFFFFFFF&lt;/fcolor&gt;&#10;  &lt;bcolor&gt;FFFFFFFF&lt;/bcolor&gt;&#10;  &lt;transparent&gt;True&lt;/transparent&gt;&#10;  &lt;resolution&gt;1800&lt;/resolution&gt;&#10;  &lt;imageh&gt;157&lt;/imageh&gt;&#10;  &lt;imagew&gt;129&lt;/imagew&gt;&#10;  &lt;scale&gt;50&lt;/scale&gt;&#10;  &lt;cursor&gt;17&lt;/cursor&gt;&#10;&lt;/TeXTeX&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4819" y="5524658"/>
            <a:ext cx="189729" cy="230910"/>
          </a:xfrm>
          <a:prstGeom prst="rect">
            <a:avLst/>
          </a:prstGeom>
        </p:spPr>
      </p:pic>
      <p:pic>
        <p:nvPicPr>
          <p:cNvPr id="20" name="TexTeXPicture" descr="&lt;?xml version=&quot;1.0&quot; encoding=&quot;utf-16&quot;?&gt;&#10;&lt;TeXTeX&gt;&#10;  &lt;preamble&gt;\documentclass{jarticle}&#10;\usepackage{amsmath}&#10;\pagestyle{empty}&lt;/preamble&gt;&#10;  &lt;body&gt;\begin{align*} &#10;e^-&#10;\end{align*}&lt;/body&gt;&#10;  &lt;fcolor&gt;FFFFFFFF&lt;/fcolor&gt;&#10;  &lt;bcolor&gt;FFFFFFFF&lt;/bcolor&gt;&#10;  &lt;transparent&gt;True&lt;/transparent&gt;&#10;  &lt;resolution&gt;1800&lt;/resolution&gt;&#10;  &lt;imageh&gt;153&lt;/imageh&gt;&#10;  &lt;imagew&gt;240&lt;/imagew&gt;&#10;  &lt;scale&gt;50&lt;/scale&gt;&#10;  &lt;cursor&gt;19&lt;/cursor&gt;&#10;&lt;/TeXTeX&g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8885" y="5240888"/>
            <a:ext cx="363794" cy="231918"/>
          </a:xfrm>
          <a:prstGeom prst="rect">
            <a:avLst/>
          </a:prstGeom>
        </p:spPr>
      </p:pic>
      <p:sp>
        <p:nvSpPr>
          <p:cNvPr id="3" name="テキスト ボックス 2"/>
          <p:cNvSpPr txBox="1"/>
          <p:nvPr/>
        </p:nvSpPr>
        <p:spPr>
          <a:xfrm>
            <a:off x="7949575" y="6461570"/>
            <a:ext cx="1107996" cy="369332"/>
          </a:xfrm>
          <a:prstGeom prst="rect">
            <a:avLst/>
          </a:prstGeom>
          <a:noFill/>
        </p:spPr>
        <p:txBody>
          <a:bodyPr wrap="none" rtlCol="0">
            <a:spAutoFit/>
          </a:bodyPr>
          <a:lstStyle/>
          <a:p>
            <a:r>
              <a:rPr kumimoji="1" lang="ja-JP" altLang="en-US" dirty="0" smtClean="0"/>
              <a:t>水素原子</a:t>
            </a:r>
            <a:endParaRPr kumimoji="1" lang="ja-JP" altLang="en-US" dirty="0"/>
          </a:p>
        </p:txBody>
      </p:sp>
    </p:spTree>
    <p:extLst>
      <p:ext uri="{BB962C8B-B14F-4D97-AF65-F5344CB8AC3E}">
        <p14:creationId xmlns:p14="http://schemas.microsoft.com/office/powerpoint/2010/main" val="30891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P spid="13" grpId="0" animBg="1"/>
      <p:bldP spid="14" grpId="0" animBg="1"/>
      <p:bldP spid="15" grpId="0" animBg="1"/>
      <p:bldP spid="16" grpId="0"/>
      <p:bldP spid="17"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ile.osaka-u.ac.jp/research/GOD/image/gallery/LaserShot-1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28" y="241438"/>
            <a:ext cx="2027574" cy="291097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625754" y="3017887"/>
            <a:ext cx="5724644" cy="830997"/>
          </a:xfrm>
          <a:prstGeom prst="rect">
            <a:avLst/>
          </a:prstGeom>
          <a:noFill/>
        </p:spPr>
        <p:txBody>
          <a:bodyPr wrap="none" rtlCol="0">
            <a:spAutoFit/>
          </a:bodyPr>
          <a:lstStyle/>
          <a:p>
            <a:r>
              <a:rPr kumimoji="1" lang="ja-JP" altLang="en-US" sz="2400" dirty="0" smtClean="0">
                <a:solidFill>
                  <a:srgbClr val="FFC000"/>
                </a:solidFill>
              </a:rPr>
              <a:t>約</a:t>
            </a:r>
            <a:r>
              <a:rPr lang="en-US" altLang="ja-JP" sz="2400" dirty="0">
                <a:solidFill>
                  <a:srgbClr val="FFC000"/>
                </a:solidFill>
              </a:rPr>
              <a:t>5</a:t>
            </a:r>
            <a:r>
              <a:rPr kumimoji="1" lang="en-US" altLang="ja-JP" sz="2400" dirty="0" smtClean="0">
                <a:solidFill>
                  <a:srgbClr val="FFC000"/>
                </a:solidFill>
              </a:rPr>
              <a:t>0</a:t>
            </a:r>
            <a:r>
              <a:rPr kumimoji="1" lang="ja-JP" altLang="en-US" sz="2400" dirty="0" smtClean="0">
                <a:solidFill>
                  <a:srgbClr val="FFC000"/>
                </a:solidFill>
              </a:rPr>
              <a:t>億℃～</a:t>
            </a:r>
            <a:endParaRPr kumimoji="1" lang="en-US" altLang="ja-JP" sz="2400" dirty="0" smtClean="0">
              <a:solidFill>
                <a:srgbClr val="FFC000"/>
              </a:solidFill>
            </a:endParaRPr>
          </a:p>
          <a:p>
            <a:r>
              <a:rPr lang="ja-JP" altLang="en-US" sz="2400" dirty="0" smtClean="0">
                <a:solidFill>
                  <a:srgbClr val="FFC000"/>
                </a:solidFill>
              </a:rPr>
              <a:t>電子・陽電子の対生成・対消滅が始まる</a:t>
            </a:r>
            <a:endParaRPr kumimoji="1" lang="ja-JP" altLang="en-US" sz="2400" dirty="0">
              <a:solidFill>
                <a:srgbClr val="FFC000"/>
              </a:solidFill>
            </a:endParaRPr>
          </a:p>
        </p:txBody>
      </p:sp>
      <p:sp>
        <p:nvSpPr>
          <p:cNvPr id="6" name="テキスト ボックス 5"/>
          <p:cNvSpPr txBox="1"/>
          <p:nvPr/>
        </p:nvSpPr>
        <p:spPr>
          <a:xfrm>
            <a:off x="2625754" y="5207363"/>
            <a:ext cx="4493538" cy="1200329"/>
          </a:xfrm>
          <a:prstGeom prst="rect">
            <a:avLst/>
          </a:prstGeom>
          <a:noFill/>
        </p:spPr>
        <p:txBody>
          <a:bodyPr wrap="none" rtlCol="0">
            <a:spAutoFit/>
          </a:bodyPr>
          <a:lstStyle/>
          <a:p>
            <a:r>
              <a:rPr kumimoji="1" lang="ja-JP" altLang="en-US" sz="2400" dirty="0" smtClean="0">
                <a:solidFill>
                  <a:srgbClr val="E4FAFD"/>
                </a:solidFill>
                <a:effectLst>
                  <a:outerShdw blurRad="38100" dist="38100" dir="2700000" algn="tl">
                    <a:srgbClr val="000000">
                      <a:alpha val="43137"/>
                    </a:srgbClr>
                  </a:outerShdw>
                </a:effectLst>
              </a:rPr>
              <a:t>約</a:t>
            </a:r>
            <a:r>
              <a:rPr lang="en-US" altLang="ja-JP" sz="2400" dirty="0" smtClean="0">
                <a:solidFill>
                  <a:srgbClr val="E4FAFD"/>
                </a:solidFill>
                <a:effectLst>
                  <a:outerShdw blurRad="38100" dist="38100" dir="2700000" algn="tl">
                    <a:srgbClr val="000000">
                      <a:alpha val="43137"/>
                    </a:srgbClr>
                  </a:outerShdw>
                </a:effectLst>
              </a:rPr>
              <a:t>2</a:t>
            </a:r>
            <a:r>
              <a:rPr lang="ja-JP" altLang="en-US" sz="2400" dirty="0" smtClean="0">
                <a:solidFill>
                  <a:srgbClr val="E4FAFD"/>
                </a:solidFill>
                <a:effectLst>
                  <a:outerShdw blurRad="38100" dist="38100" dir="2700000" algn="tl">
                    <a:srgbClr val="000000">
                      <a:alpha val="43137"/>
                    </a:srgbClr>
                  </a:outerShdw>
                </a:effectLst>
              </a:rPr>
              <a:t>兆</a:t>
            </a:r>
            <a:r>
              <a:rPr kumimoji="1" lang="ja-JP" altLang="en-US" sz="2400" dirty="0" smtClean="0">
                <a:solidFill>
                  <a:srgbClr val="E4FAFD"/>
                </a:solidFill>
                <a:effectLst>
                  <a:outerShdw blurRad="38100" dist="38100" dir="2700000" algn="tl">
                    <a:srgbClr val="000000">
                      <a:alpha val="43137"/>
                    </a:srgbClr>
                  </a:outerShdw>
                </a:effectLst>
              </a:rPr>
              <a:t>℃～</a:t>
            </a:r>
            <a:endParaRPr kumimoji="1" lang="en-US" altLang="ja-JP" sz="2400" dirty="0" smtClean="0">
              <a:solidFill>
                <a:srgbClr val="E4FAFD"/>
              </a:solidFill>
              <a:effectLst>
                <a:outerShdw blurRad="38100" dist="38100" dir="2700000" algn="tl">
                  <a:srgbClr val="000000">
                    <a:alpha val="43137"/>
                  </a:srgbClr>
                </a:outerShdw>
              </a:effectLst>
            </a:endParaRPr>
          </a:p>
          <a:p>
            <a:r>
              <a:rPr lang="ja-JP" altLang="en-US" sz="2400" dirty="0" smtClean="0">
                <a:solidFill>
                  <a:srgbClr val="E4FAFD"/>
                </a:solidFill>
                <a:effectLst>
                  <a:outerShdw blurRad="38100" dist="38100" dir="2700000" algn="tl">
                    <a:srgbClr val="000000">
                      <a:alpha val="43137"/>
                    </a:srgbClr>
                  </a:outerShdw>
                </a:effectLst>
              </a:rPr>
              <a:t>陽子・中性子（バリオン）や、</a:t>
            </a:r>
            <a:endParaRPr lang="en-US" altLang="ja-JP" sz="2400" dirty="0" smtClean="0">
              <a:solidFill>
                <a:srgbClr val="E4FAFD"/>
              </a:solidFill>
              <a:effectLst>
                <a:outerShdw blurRad="38100" dist="38100" dir="2700000" algn="tl">
                  <a:srgbClr val="000000">
                    <a:alpha val="43137"/>
                  </a:srgbClr>
                </a:outerShdw>
              </a:effectLst>
            </a:endParaRPr>
          </a:p>
          <a:p>
            <a:r>
              <a:rPr lang="ja-JP" altLang="en-US" sz="2400" dirty="0" smtClean="0">
                <a:solidFill>
                  <a:srgbClr val="E4FAFD"/>
                </a:solidFill>
                <a:effectLst>
                  <a:outerShdw blurRad="38100" dist="38100" dir="2700000" algn="tl">
                    <a:srgbClr val="000000">
                      <a:alpha val="43137"/>
                    </a:srgbClr>
                  </a:outerShdw>
                </a:effectLst>
              </a:rPr>
              <a:t>メソンが溶け始める</a:t>
            </a:r>
            <a:endParaRPr kumimoji="1" lang="ja-JP" altLang="en-US" sz="2400" dirty="0">
              <a:solidFill>
                <a:srgbClr val="E4FAFD"/>
              </a:solidFill>
              <a:effectLst>
                <a:outerShdw blurRad="38100" dist="38100" dir="2700000" algn="tl">
                  <a:srgbClr val="000000">
                    <a:alpha val="43137"/>
                  </a:srgbClr>
                </a:outerShdw>
              </a:effectLst>
            </a:endParaRPr>
          </a:p>
        </p:txBody>
      </p:sp>
      <p:sp>
        <p:nvSpPr>
          <p:cNvPr id="7" name="テキスト ボックス 6"/>
          <p:cNvSpPr txBox="1"/>
          <p:nvPr/>
        </p:nvSpPr>
        <p:spPr>
          <a:xfrm>
            <a:off x="2887974" y="842436"/>
            <a:ext cx="2896947" cy="369332"/>
          </a:xfrm>
          <a:prstGeom prst="rect">
            <a:avLst/>
          </a:prstGeom>
          <a:noFill/>
        </p:spPr>
        <p:txBody>
          <a:bodyPr wrap="none" rtlCol="0">
            <a:spAutoFit/>
          </a:bodyPr>
          <a:lstStyle/>
          <a:p>
            <a:r>
              <a:rPr kumimoji="1" lang="ja-JP" altLang="en-US" dirty="0" smtClean="0">
                <a:solidFill>
                  <a:srgbClr val="E4FAFD"/>
                </a:solidFill>
              </a:rPr>
              <a:t>核融合プラズマ </a:t>
            </a:r>
            <a:r>
              <a:rPr kumimoji="1" lang="en-US" altLang="ja-JP" dirty="0" smtClean="0">
                <a:solidFill>
                  <a:srgbClr val="E4FAFD"/>
                </a:solidFill>
              </a:rPr>
              <a:t>1</a:t>
            </a:r>
            <a:r>
              <a:rPr kumimoji="1" lang="ja-JP" altLang="en-US" dirty="0" smtClean="0">
                <a:solidFill>
                  <a:srgbClr val="E4FAFD"/>
                </a:solidFill>
              </a:rPr>
              <a:t>億度以上</a:t>
            </a:r>
            <a:endParaRPr kumimoji="1" lang="ja-JP" altLang="en-US" dirty="0">
              <a:solidFill>
                <a:srgbClr val="E4FAFD"/>
              </a:solidFill>
            </a:endParaRPr>
          </a:p>
        </p:txBody>
      </p:sp>
      <p:cxnSp>
        <p:nvCxnSpPr>
          <p:cNvPr id="8" name="直線コネクタ 7"/>
          <p:cNvCxnSpPr/>
          <p:nvPr/>
        </p:nvCxnSpPr>
        <p:spPr>
          <a:xfrm>
            <a:off x="2907165" y="1211768"/>
            <a:ext cx="2877756" cy="0"/>
          </a:xfrm>
          <a:prstGeom prst="line">
            <a:avLst/>
          </a:prstGeom>
          <a:ln w="28575">
            <a:solidFill>
              <a:srgbClr val="E4FAFD"/>
            </a:solidFill>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1593908" y="1211768"/>
            <a:ext cx="1319235" cy="439266"/>
          </a:xfrm>
          <a:prstGeom prst="straightConnector1">
            <a:avLst/>
          </a:prstGeom>
          <a:ln w="28575">
            <a:solidFill>
              <a:srgbClr val="E4FAF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6648513" y="4459891"/>
            <a:ext cx="1720843" cy="6156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652425" y="4545164"/>
            <a:ext cx="1716931" cy="30983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Freeform 488"/>
          <p:cNvSpPr>
            <a:spLocks/>
          </p:cNvSpPr>
          <p:nvPr/>
        </p:nvSpPr>
        <p:spPr bwMode="auto">
          <a:xfrm rot="461066">
            <a:off x="4893931" y="4244633"/>
            <a:ext cx="1781980" cy="191621"/>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noFill/>
          <a:ln w="25400">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テキスト ボックス 15"/>
          <p:cNvSpPr txBox="1"/>
          <p:nvPr/>
        </p:nvSpPr>
        <p:spPr>
          <a:xfrm>
            <a:off x="7911893" y="4078705"/>
            <a:ext cx="646331" cy="369332"/>
          </a:xfrm>
          <a:prstGeom prst="rect">
            <a:avLst/>
          </a:prstGeom>
          <a:noFill/>
        </p:spPr>
        <p:txBody>
          <a:bodyPr wrap="none" rtlCol="0">
            <a:spAutoFit/>
          </a:bodyPr>
          <a:lstStyle/>
          <a:p>
            <a:r>
              <a:rPr kumimoji="1" lang="ja-JP" altLang="en-US" dirty="0" smtClean="0">
                <a:solidFill>
                  <a:srgbClr val="FFFF00"/>
                </a:solidFill>
              </a:rPr>
              <a:t>電子</a:t>
            </a:r>
            <a:endParaRPr kumimoji="1" lang="ja-JP" altLang="en-US" dirty="0">
              <a:solidFill>
                <a:srgbClr val="FFFF00"/>
              </a:solidFill>
            </a:endParaRPr>
          </a:p>
        </p:txBody>
      </p:sp>
      <p:sp>
        <p:nvSpPr>
          <p:cNvPr id="17" name="テキスト ボックス 16"/>
          <p:cNvSpPr txBox="1"/>
          <p:nvPr/>
        </p:nvSpPr>
        <p:spPr>
          <a:xfrm>
            <a:off x="7473311" y="4838031"/>
            <a:ext cx="877163" cy="369332"/>
          </a:xfrm>
          <a:prstGeom prst="rect">
            <a:avLst/>
          </a:prstGeom>
          <a:noFill/>
        </p:spPr>
        <p:txBody>
          <a:bodyPr wrap="none" rtlCol="0">
            <a:spAutoFit/>
          </a:bodyPr>
          <a:lstStyle/>
          <a:p>
            <a:r>
              <a:rPr kumimoji="1" lang="ja-JP" altLang="en-US" dirty="0" smtClean="0">
                <a:solidFill>
                  <a:srgbClr val="FFFF00"/>
                </a:solidFill>
              </a:rPr>
              <a:t>陽電子</a:t>
            </a:r>
            <a:endParaRPr kumimoji="1" lang="ja-JP" altLang="en-US" dirty="0">
              <a:solidFill>
                <a:srgbClr val="FFFF00"/>
              </a:solidFill>
            </a:endParaRPr>
          </a:p>
        </p:txBody>
      </p:sp>
      <p:pic>
        <p:nvPicPr>
          <p:cNvPr id="18" name="TexTeXPicture" descr="&lt;?xml version=&quot;1.0&quot; encoding=&quot;utf-16&quot;?&gt;&#10;&lt;TeXTeX&gt;&#10;  &lt;preamble&gt;\documentclass{jarticle}&#10;\usepackage{amsmath}&#10;\pagestyle{empty}&lt;/preamble&gt;&#10;  &lt;body&gt;\begin{align*} &#10;e^-&#10;\end{align*}&lt;/body&gt;&#10;  &lt;fcolor&gt;FFFFFFFF&lt;/fcolor&gt;&#10;  &lt;bcolor&gt;FFFFFFFF&lt;/bcolor&gt;&#10;  &lt;transparent&gt;True&lt;/transparent&gt;&#10;  &lt;resolution&gt;1800&lt;/resolution&gt;&#10;  &lt;imageh&gt;153&lt;/imageh&gt;&#10;  &lt;imagew&gt;240&lt;/imagew&gt;&#10;  &lt;scale&gt;50&lt;/scale&gt;&#10;  &lt;cursor&gt;19&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7007" y="4343932"/>
            <a:ext cx="363794" cy="231918"/>
          </a:xfrm>
          <a:prstGeom prst="rect">
            <a:avLst/>
          </a:prstGeom>
        </p:spPr>
      </p:pic>
      <p:pic>
        <p:nvPicPr>
          <p:cNvPr id="20" name="TexTeXPicture" descr="&lt;?xml version=&quot;1.0&quot; encoding=&quot;utf-16&quot;?&gt;&#10;&lt;TeXTeX&gt;&#10;  &lt;preamble&gt;\documentclass{jarticle}&#10;\usepackage{amsmath}&#10;\pagestyle{empty}&lt;/preamble&gt;&#10;  &lt;body&gt;\begin{align*} &#10;e^+&#10;\end{align*}&lt;/body&gt;&#10;  &lt;fcolor&gt;FFFFFFFF&lt;/fcolor&gt;&#10;  &lt;bcolor&gt;FFFFFFFF&lt;/bcolor&gt;&#10;  &lt;transparent&gt;True&lt;/transparent&gt;&#10;  &lt;resolution&gt;1800&lt;/resolution&gt;&#10;  &lt;imageh&gt;213&lt;/imageh&gt;&#10;  &lt;imagew&gt;243&lt;/imagew&gt;&#10;  &lt;scale&gt;50&lt;/scale&gt;&#10;  &lt;cursor&gt;19&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1828" y="4841077"/>
            <a:ext cx="368341" cy="322866"/>
          </a:xfrm>
          <a:prstGeom prst="rect">
            <a:avLst/>
          </a:prstGeom>
        </p:spPr>
      </p:pic>
      <p:pic>
        <p:nvPicPr>
          <p:cNvPr id="21" name="TexTeXPicture" descr="&lt;?xml version=&quot;1.0&quot; encoding=&quot;utf-16&quot;?&gt;&#10;&lt;TeXTeX&gt;&#10;  &lt;preamble&gt;\documentclass{jarticle}&#10;\usepackage{amsmath}&#10;\pagestyle{empty}&lt;/preamble&gt;&#10;  &lt;body&gt;\begin{align*} &#10;\gamma&#10;\end{align*}&lt;/body&gt;&#10;  &lt;fcolor&gt;FFFFFFFF&lt;/fcolor&gt;&#10;  &lt;bcolor&gt;FFFFFFFF&lt;/bcolor&gt;&#10;  &lt;transparent&gt;True&lt;/transparent&gt;&#10;  &lt;resolution&gt;1800&lt;/resolution&gt;&#10;  &lt;imageh&gt;160&lt;/imageh&gt;&#10;  &lt;imagew&gt;129&lt;/imagew&gt;&#10;  &lt;scale&gt;50&lt;/scale&gt;&#10;  &lt;cursor&gt;22&lt;/cursor&gt;&#10;&lt;/TeXTeX&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7098" y="4174665"/>
            <a:ext cx="229964" cy="285226"/>
          </a:xfrm>
          <a:prstGeom prst="rect">
            <a:avLst/>
          </a:prstGeom>
        </p:spPr>
      </p:pic>
      <p:sp>
        <p:nvSpPr>
          <p:cNvPr id="22" name="テキスト ボックス 21"/>
          <p:cNvSpPr txBox="1"/>
          <p:nvPr/>
        </p:nvSpPr>
        <p:spPr>
          <a:xfrm>
            <a:off x="4924713" y="4391184"/>
            <a:ext cx="646331" cy="369332"/>
          </a:xfrm>
          <a:prstGeom prst="rect">
            <a:avLst/>
          </a:prstGeom>
          <a:noFill/>
        </p:spPr>
        <p:txBody>
          <a:bodyPr wrap="none" rtlCol="0">
            <a:spAutoFit/>
          </a:bodyPr>
          <a:lstStyle/>
          <a:p>
            <a:r>
              <a:rPr kumimoji="1" lang="ja-JP" altLang="en-US" dirty="0" smtClean="0">
                <a:solidFill>
                  <a:srgbClr val="FFFFCC"/>
                </a:solidFill>
              </a:rPr>
              <a:t>光子</a:t>
            </a:r>
            <a:endParaRPr kumimoji="1" lang="ja-JP" altLang="en-US" dirty="0">
              <a:solidFill>
                <a:srgbClr val="FFFFCC"/>
              </a:solidFill>
            </a:endParaRPr>
          </a:p>
        </p:txBody>
      </p:sp>
      <p:sp>
        <p:nvSpPr>
          <p:cNvPr id="23" name="下矢印 22"/>
          <p:cNvSpPr/>
          <p:nvPr/>
        </p:nvSpPr>
        <p:spPr>
          <a:xfrm>
            <a:off x="835377" y="3246634"/>
            <a:ext cx="1563425" cy="3221278"/>
          </a:xfrm>
          <a:prstGeom prst="downArrow">
            <a:avLst/>
          </a:prstGeom>
          <a:gradFill>
            <a:gsLst>
              <a:gs pos="28000">
                <a:srgbClr val="FFFFFF"/>
              </a:gs>
              <a:gs pos="0">
                <a:srgbClr val="99CCFF"/>
              </a:gs>
              <a:gs pos="100000">
                <a:schemeClr val="accent2">
                  <a:lumMod val="97000"/>
                  <a:lumOff val="3000"/>
                </a:schemeClr>
              </a:gs>
              <a:gs pos="53000">
                <a:srgbClr val="FFFF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761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animBg="1"/>
      <p:bldP spid="16" grpId="0"/>
      <p:bldP spid="17"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クォーク・グルオン・プラズマ</a:t>
            </a:r>
            <a:r>
              <a:rPr kumimoji="1" lang="en-US" altLang="ja-JP" dirty="0" smtClean="0"/>
              <a:t/>
            </a:r>
            <a:br>
              <a:rPr kumimoji="1" lang="en-US" altLang="ja-JP" dirty="0" smtClean="0"/>
            </a:br>
            <a:r>
              <a:rPr lang="ja-JP" altLang="en-US" dirty="0" smtClean="0"/>
              <a:t>（ＱＧＰ）</a:t>
            </a:r>
            <a:endParaRPr kumimoji="1" lang="ja-JP" altLang="en-US" dirty="0"/>
          </a:p>
        </p:txBody>
      </p:sp>
      <p:sp>
        <p:nvSpPr>
          <p:cNvPr id="92" name="角丸四角形 91"/>
          <p:cNvSpPr/>
          <p:nvPr/>
        </p:nvSpPr>
        <p:spPr>
          <a:xfrm>
            <a:off x="492919" y="2540444"/>
            <a:ext cx="2419003" cy="2468880"/>
          </a:xfrm>
          <a:prstGeom prst="roundRect">
            <a:avLst/>
          </a:prstGeom>
          <a:gradFill>
            <a:gsLst>
              <a:gs pos="0">
                <a:srgbClr val="C9E4FF"/>
              </a:gs>
              <a:gs pos="98000">
                <a:srgbClr val="B3D9FF"/>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円/楕円 3"/>
          <p:cNvSpPr>
            <a:spLocks noChangeAspect="1"/>
          </p:cNvSpPr>
          <p:nvPr/>
        </p:nvSpPr>
        <p:spPr>
          <a:xfrm>
            <a:off x="1004455" y="3095106"/>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1072342" y="1853737"/>
            <a:ext cx="902811" cy="523220"/>
          </a:xfrm>
          <a:prstGeom prst="rect">
            <a:avLst/>
          </a:prstGeom>
          <a:noFill/>
        </p:spPr>
        <p:txBody>
          <a:bodyPr wrap="none" rtlCol="0">
            <a:spAutoFit/>
          </a:bodyPr>
          <a:lstStyle/>
          <a:p>
            <a:r>
              <a:rPr kumimoji="1" lang="ja-JP" altLang="en-US" sz="2800" dirty="0" smtClean="0">
                <a:solidFill>
                  <a:srgbClr val="C9E4FF"/>
                </a:solidFill>
              </a:rPr>
              <a:t>真空</a:t>
            </a:r>
            <a:endParaRPr kumimoji="1" lang="ja-JP" altLang="en-US" sz="2800" dirty="0">
              <a:solidFill>
                <a:srgbClr val="C9E4FF"/>
              </a:solidFill>
            </a:endParaRPr>
          </a:p>
        </p:txBody>
      </p:sp>
      <p:sp>
        <p:nvSpPr>
          <p:cNvPr id="95" name="円/楕円 9"/>
          <p:cNvSpPr/>
          <p:nvPr/>
        </p:nvSpPr>
        <p:spPr>
          <a:xfrm>
            <a:off x="1212142" y="319171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10"/>
          <p:cNvSpPr/>
          <p:nvPr/>
        </p:nvSpPr>
        <p:spPr>
          <a:xfrm>
            <a:off x="1212142" y="3358176"/>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11"/>
          <p:cNvSpPr/>
          <p:nvPr/>
        </p:nvSpPr>
        <p:spPr>
          <a:xfrm>
            <a:off x="1078742" y="3232167"/>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14"/>
          <p:cNvSpPr>
            <a:spLocks/>
          </p:cNvSpPr>
          <p:nvPr/>
        </p:nvSpPr>
        <p:spPr>
          <a:xfrm rot="20482384">
            <a:off x="1920296" y="382281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15"/>
          <p:cNvSpPr/>
          <p:nvPr/>
        </p:nvSpPr>
        <p:spPr>
          <a:xfrm>
            <a:off x="2031309" y="403744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16"/>
          <p:cNvSpPr/>
          <p:nvPr/>
        </p:nvSpPr>
        <p:spPr>
          <a:xfrm>
            <a:off x="2001983" y="3904505"/>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p:cNvSpPr txBox="1"/>
          <p:nvPr/>
        </p:nvSpPr>
        <p:spPr>
          <a:xfrm>
            <a:off x="1764399" y="2876763"/>
            <a:ext cx="833818" cy="369332"/>
          </a:xfrm>
          <a:prstGeom prst="rect">
            <a:avLst/>
          </a:prstGeom>
          <a:noFill/>
        </p:spPr>
        <p:txBody>
          <a:bodyPr wrap="none" rtlCol="0">
            <a:spAutoFit/>
          </a:bodyPr>
          <a:lstStyle/>
          <a:p>
            <a:r>
              <a:rPr kumimoji="1" lang="en-US" altLang="ja-JP" dirty="0" smtClean="0">
                <a:solidFill>
                  <a:schemeClr val="accent5">
                    <a:lumMod val="50000"/>
                  </a:schemeClr>
                </a:solidFill>
              </a:rPr>
              <a:t>baryon</a:t>
            </a:r>
            <a:endParaRPr kumimoji="1" lang="ja-JP" altLang="en-US" dirty="0">
              <a:solidFill>
                <a:schemeClr val="accent5">
                  <a:lumMod val="50000"/>
                </a:schemeClr>
              </a:solidFill>
            </a:endParaRPr>
          </a:p>
        </p:txBody>
      </p:sp>
      <p:sp>
        <p:nvSpPr>
          <p:cNvPr id="102" name="テキスト ボックス 101"/>
          <p:cNvSpPr txBox="1"/>
          <p:nvPr/>
        </p:nvSpPr>
        <p:spPr>
          <a:xfrm>
            <a:off x="817174" y="4080597"/>
            <a:ext cx="811441" cy="369332"/>
          </a:xfrm>
          <a:prstGeom prst="rect">
            <a:avLst/>
          </a:prstGeom>
          <a:noFill/>
        </p:spPr>
        <p:txBody>
          <a:bodyPr wrap="none" rtlCol="0">
            <a:spAutoFit/>
          </a:bodyPr>
          <a:lstStyle/>
          <a:p>
            <a:r>
              <a:rPr kumimoji="1" lang="en-US" altLang="ja-JP" dirty="0" smtClean="0">
                <a:solidFill>
                  <a:schemeClr val="accent5">
                    <a:lumMod val="50000"/>
                  </a:schemeClr>
                </a:solidFill>
              </a:rPr>
              <a:t>meson</a:t>
            </a:r>
            <a:endParaRPr kumimoji="1" lang="ja-JP" altLang="en-US" dirty="0">
              <a:solidFill>
                <a:schemeClr val="accent5">
                  <a:lumMod val="50000"/>
                </a:schemeClr>
              </a:solidFill>
            </a:endParaRPr>
          </a:p>
        </p:txBody>
      </p:sp>
      <p:cxnSp>
        <p:nvCxnSpPr>
          <p:cNvPr id="103" name="直線コネクタ 102"/>
          <p:cNvCxnSpPr/>
          <p:nvPr/>
        </p:nvCxnSpPr>
        <p:spPr>
          <a:xfrm flipH="1">
            <a:off x="1764399" y="3218684"/>
            <a:ext cx="83381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4" name="直線矢印コネクタ 103"/>
          <p:cNvCxnSpPr>
            <a:endCxn id="93" idx="6"/>
          </p:cNvCxnSpPr>
          <p:nvPr/>
        </p:nvCxnSpPr>
        <p:spPr>
          <a:xfrm flipH="1">
            <a:off x="1436455" y="3218684"/>
            <a:ext cx="327944" cy="9242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05" name="直線コネクタ 104"/>
          <p:cNvCxnSpPr/>
          <p:nvPr/>
        </p:nvCxnSpPr>
        <p:spPr>
          <a:xfrm flipH="1">
            <a:off x="804198" y="4398836"/>
            <a:ext cx="83381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6" name="直線矢印コネクタ 105"/>
          <p:cNvCxnSpPr/>
          <p:nvPr/>
        </p:nvCxnSpPr>
        <p:spPr>
          <a:xfrm flipV="1">
            <a:off x="1629051" y="4127780"/>
            <a:ext cx="307814" cy="26876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846983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クォーク・グルオン・プラズマ</a:t>
            </a:r>
            <a:r>
              <a:rPr kumimoji="1" lang="en-US" altLang="ja-JP" dirty="0" smtClean="0"/>
              <a:t/>
            </a:r>
            <a:br>
              <a:rPr kumimoji="1" lang="en-US" altLang="ja-JP" dirty="0" smtClean="0"/>
            </a:br>
            <a:r>
              <a:rPr lang="ja-JP" altLang="en-US" dirty="0" smtClean="0"/>
              <a:t>（ＱＧＰ）</a:t>
            </a:r>
            <a:endParaRPr kumimoji="1" lang="ja-JP" altLang="en-US" dirty="0"/>
          </a:p>
        </p:txBody>
      </p:sp>
      <p:sp>
        <p:nvSpPr>
          <p:cNvPr id="92" name="角丸四角形 91"/>
          <p:cNvSpPr/>
          <p:nvPr/>
        </p:nvSpPr>
        <p:spPr>
          <a:xfrm>
            <a:off x="492919" y="2540444"/>
            <a:ext cx="2419003" cy="2468880"/>
          </a:xfrm>
          <a:prstGeom prst="roundRect">
            <a:avLst/>
          </a:prstGeom>
          <a:gradFill>
            <a:gsLst>
              <a:gs pos="0">
                <a:srgbClr val="C9E4FF"/>
              </a:gs>
              <a:gs pos="98000">
                <a:srgbClr val="B3D9FF"/>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円/楕円 3"/>
          <p:cNvSpPr>
            <a:spLocks noChangeAspect="1"/>
          </p:cNvSpPr>
          <p:nvPr/>
        </p:nvSpPr>
        <p:spPr>
          <a:xfrm>
            <a:off x="1004455" y="3095106"/>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1072342" y="1853737"/>
            <a:ext cx="902811" cy="523220"/>
          </a:xfrm>
          <a:prstGeom prst="rect">
            <a:avLst/>
          </a:prstGeom>
          <a:noFill/>
        </p:spPr>
        <p:txBody>
          <a:bodyPr wrap="none" rtlCol="0">
            <a:spAutoFit/>
          </a:bodyPr>
          <a:lstStyle/>
          <a:p>
            <a:r>
              <a:rPr kumimoji="1" lang="ja-JP" altLang="en-US" sz="2800" dirty="0" smtClean="0">
                <a:solidFill>
                  <a:srgbClr val="C9E4FF"/>
                </a:solidFill>
              </a:rPr>
              <a:t>真空</a:t>
            </a:r>
            <a:endParaRPr kumimoji="1" lang="ja-JP" altLang="en-US" sz="2800" dirty="0">
              <a:solidFill>
                <a:srgbClr val="C9E4FF"/>
              </a:solidFill>
            </a:endParaRPr>
          </a:p>
        </p:txBody>
      </p:sp>
      <p:sp>
        <p:nvSpPr>
          <p:cNvPr id="95" name="円/楕円 9"/>
          <p:cNvSpPr/>
          <p:nvPr/>
        </p:nvSpPr>
        <p:spPr>
          <a:xfrm>
            <a:off x="1212142" y="319171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10"/>
          <p:cNvSpPr/>
          <p:nvPr/>
        </p:nvSpPr>
        <p:spPr>
          <a:xfrm>
            <a:off x="1212142" y="3358176"/>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11"/>
          <p:cNvSpPr/>
          <p:nvPr/>
        </p:nvSpPr>
        <p:spPr>
          <a:xfrm>
            <a:off x="1078742" y="3232167"/>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14"/>
          <p:cNvSpPr>
            <a:spLocks/>
          </p:cNvSpPr>
          <p:nvPr/>
        </p:nvSpPr>
        <p:spPr>
          <a:xfrm rot="20482384">
            <a:off x="1920296" y="382281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15"/>
          <p:cNvSpPr/>
          <p:nvPr/>
        </p:nvSpPr>
        <p:spPr>
          <a:xfrm>
            <a:off x="2031309" y="403744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16"/>
          <p:cNvSpPr/>
          <p:nvPr/>
        </p:nvSpPr>
        <p:spPr>
          <a:xfrm>
            <a:off x="2001983" y="3904505"/>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p:cNvSpPr txBox="1"/>
          <p:nvPr/>
        </p:nvSpPr>
        <p:spPr>
          <a:xfrm>
            <a:off x="1764399" y="2876763"/>
            <a:ext cx="833818" cy="369332"/>
          </a:xfrm>
          <a:prstGeom prst="rect">
            <a:avLst/>
          </a:prstGeom>
          <a:noFill/>
        </p:spPr>
        <p:txBody>
          <a:bodyPr wrap="none" rtlCol="0">
            <a:spAutoFit/>
          </a:bodyPr>
          <a:lstStyle/>
          <a:p>
            <a:r>
              <a:rPr kumimoji="1" lang="en-US" altLang="ja-JP" dirty="0" smtClean="0">
                <a:solidFill>
                  <a:schemeClr val="accent5">
                    <a:lumMod val="50000"/>
                  </a:schemeClr>
                </a:solidFill>
              </a:rPr>
              <a:t>baryon</a:t>
            </a:r>
            <a:endParaRPr kumimoji="1" lang="ja-JP" altLang="en-US" dirty="0">
              <a:solidFill>
                <a:schemeClr val="accent5">
                  <a:lumMod val="50000"/>
                </a:schemeClr>
              </a:solidFill>
            </a:endParaRPr>
          </a:p>
        </p:txBody>
      </p:sp>
      <p:sp>
        <p:nvSpPr>
          <p:cNvPr id="102" name="テキスト ボックス 101"/>
          <p:cNvSpPr txBox="1"/>
          <p:nvPr/>
        </p:nvSpPr>
        <p:spPr>
          <a:xfrm>
            <a:off x="817174" y="4080597"/>
            <a:ext cx="811441" cy="369332"/>
          </a:xfrm>
          <a:prstGeom prst="rect">
            <a:avLst/>
          </a:prstGeom>
          <a:noFill/>
        </p:spPr>
        <p:txBody>
          <a:bodyPr wrap="none" rtlCol="0">
            <a:spAutoFit/>
          </a:bodyPr>
          <a:lstStyle/>
          <a:p>
            <a:r>
              <a:rPr kumimoji="1" lang="en-US" altLang="ja-JP" dirty="0" smtClean="0">
                <a:solidFill>
                  <a:schemeClr val="accent5">
                    <a:lumMod val="50000"/>
                  </a:schemeClr>
                </a:solidFill>
              </a:rPr>
              <a:t>meson</a:t>
            </a:r>
            <a:endParaRPr kumimoji="1" lang="ja-JP" altLang="en-US" dirty="0">
              <a:solidFill>
                <a:schemeClr val="accent5">
                  <a:lumMod val="50000"/>
                </a:schemeClr>
              </a:solidFill>
            </a:endParaRPr>
          </a:p>
        </p:txBody>
      </p:sp>
      <p:cxnSp>
        <p:nvCxnSpPr>
          <p:cNvPr id="103" name="直線コネクタ 102"/>
          <p:cNvCxnSpPr/>
          <p:nvPr/>
        </p:nvCxnSpPr>
        <p:spPr>
          <a:xfrm flipH="1">
            <a:off x="1764399" y="3218684"/>
            <a:ext cx="83381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4" name="直線矢印コネクタ 103"/>
          <p:cNvCxnSpPr>
            <a:endCxn id="93" idx="6"/>
          </p:cNvCxnSpPr>
          <p:nvPr/>
        </p:nvCxnSpPr>
        <p:spPr>
          <a:xfrm flipH="1">
            <a:off x="1436455" y="3218684"/>
            <a:ext cx="327944" cy="9242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05" name="直線コネクタ 104"/>
          <p:cNvCxnSpPr/>
          <p:nvPr/>
        </p:nvCxnSpPr>
        <p:spPr>
          <a:xfrm flipH="1">
            <a:off x="804198" y="4398836"/>
            <a:ext cx="83381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6" name="直線矢印コネクタ 105"/>
          <p:cNvCxnSpPr/>
          <p:nvPr/>
        </p:nvCxnSpPr>
        <p:spPr>
          <a:xfrm flipV="1">
            <a:off x="1629051" y="4127780"/>
            <a:ext cx="307814" cy="26876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07" name="テキスト ボックス 106"/>
          <p:cNvSpPr txBox="1"/>
          <p:nvPr/>
        </p:nvSpPr>
        <p:spPr>
          <a:xfrm>
            <a:off x="3474720" y="1853737"/>
            <a:ext cx="3459601" cy="523220"/>
          </a:xfrm>
          <a:prstGeom prst="rect">
            <a:avLst/>
          </a:prstGeom>
          <a:noFill/>
        </p:spPr>
        <p:txBody>
          <a:bodyPr wrap="none" rtlCol="0">
            <a:spAutoFit/>
          </a:bodyPr>
          <a:lstStyle/>
          <a:p>
            <a:r>
              <a:rPr lang="ja-JP" altLang="en-US" sz="2800" dirty="0">
                <a:solidFill>
                  <a:srgbClr val="FFCCCC"/>
                </a:solidFill>
              </a:rPr>
              <a:t>温度</a:t>
            </a:r>
            <a:r>
              <a:rPr lang="ja-JP" altLang="en-US" sz="2800" dirty="0" smtClean="0">
                <a:solidFill>
                  <a:srgbClr val="FFCCCC"/>
                </a:solidFill>
              </a:rPr>
              <a:t>を上げていくと</a:t>
            </a:r>
            <a:r>
              <a:rPr kumimoji="1" lang="en-US" altLang="ja-JP" sz="2800" dirty="0" smtClean="0">
                <a:solidFill>
                  <a:srgbClr val="FFCCCC"/>
                </a:solidFill>
              </a:rPr>
              <a:t> … </a:t>
            </a:r>
            <a:endParaRPr kumimoji="1" lang="ja-JP" altLang="en-US" sz="2800" dirty="0">
              <a:solidFill>
                <a:srgbClr val="FFCCCC"/>
              </a:solidFill>
            </a:endParaRPr>
          </a:p>
        </p:txBody>
      </p:sp>
      <p:sp>
        <p:nvSpPr>
          <p:cNvPr id="108" name="右矢印 107"/>
          <p:cNvSpPr/>
          <p:nvPr/>
        </p:nvSpPr>
        <p:spPr>
          <a:xfrm>
            <a:off x="6151431" y="5893725"/>
            <a:ext cx="2514596" cy="83127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09" name="テキスト ボックス 108"/>
          <p:cNvSpPr txBox="1"/>
          <p:nvPr/>
        </p:nvSpPr>
        <p:spPr>
          <a:xfrm>
            <a:off x="6043366" y="5610137"/>
            <a:ext cx="1620957" cy="523220"/>
          </a:xfrm>
          <a:prstGeom prst="rect">
            <a:avLst/>
          </a:prstGeom>
          <a:noFill/>
        </p:spPr>
        <p:txBody>
          <a:bodyPr wrap="none" rtlCol="0">
            <a:spAutoFit/>
          </a:bodyPr>
          <a:lstStyle/>
          <a:p>
            <a:r>
              <a:rPr kumimoji="1" lang="ja-JP" altLang="en-US" sz="2800" dirty="0" smtClean="0">
                <a:solidFill>
                  <a:srgbClr val="FF9999"/>
                </a:solidFill>
              </a:rPr>
              <a:t>初期宇宙</a:t>
            </a:r>
            <a:endParaRPr kumimoji="1" lang="ja-JP" altLang="en-US" sz="2800" dirty="0">
              <a:solidFill>
                <a:srgbClr val="FF9999"/>
              </a:solidFill>
            </a:endParaRPr>
          </a:p>
        </p:txBody>
      </p:sp>
      <p:sp>
        <p:nvSpPr>
          <p:cNvPr id="110" name="角丸四角形 109"/>
          <p:cNvSpPr/>
          <p:nvPr/>
        </p:nvSpPr>
        <p:spPr>
          <a:xfrm>
            <a:off x="3356568" y="2540444"/>
            <a:ext cx="2419003" cy="2468880"/>
          </a:xfrm>
          <a:prstGeom prst="roundRect">
            <a:avLst/>
          </a:prstGeom>
          <a:gradFill>
            <a:gsLst>
              <a:gs pos="0">
                <a:srgbClr val="FFCC99"/>
              </a:gs>
              <a:gs pos="98000">
                <a:srgbClr val="FF9999"/>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7"/>
          <p:cNvSpPr>
            <a:spLocks noChangeAspect="1"/>
          </p:cNvSpPr>
          <p:nvPr/>
        </p:nvSpPr>
        <p:spPr>
          <a:xfrm>
            <a:off x="4026132" y="292469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9"/>
          <p:cNvSpPr/>
          <p:nvPr/>
        </p:nvSpPr>
        <p:spPr>
          <a:xfrm>
            <a:off x="4378534" y="406118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21"/>
          <p:cNvSpPr>
            <a:spLocks/>
          </p:cNvSpPr>
          <p:nvPr/>
        </p:nvSpPr>
        <p:spPr>
          <a:xfrm rot="1228704">
            <a:off x="3777723" y="3609044"/>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23"/>
          <p:cNvSpPr/>
          <p:nvPr/>
        </p:nvSpPr>
        <p:spPr>
          <a:xfrm>
            <a:off x="5245198" y="461221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31"/>
          <p:cNvSpPr>
            <a:spLocks noChangeAspect="1"/>
          </p:cNvSpPr>
          <p:nvPr/>
        </p:nvSpPr>
        <p:spPr>
          <a:xfrm>
            <a:off x="4333319" y="3974838"/>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32"/>
          <p:cNvSpPr/>
          <p:nvPr/>
        </p:nvSpPr>
        <p:spPr>
          <a:xfrm>
            <a:off x="4290308" y="3168875"/>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34"/>
          <p:cNvSpPr/>
          <p:nvPr/>
        </p:nvSpPr>
        <p:spPr>
          <a:xfrm>
            <a:off x="4085004" y="3137902"/>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35"/>
          <p:cNvSpPr>
            <a:spLocks/>
          </p:cNvSpPr>
          <p:nvPr/>
        </p:nvSpPr>
        <p:spPr>
          <a:xfrm rot="5085779">
            <a:off x="4703969" y="297614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38"/>
          <p:cNvSpPr>
            <a:spLocks/>
          </p:cNvSpPr>
          <p:nvPr/>
        </p:nvSpPr>
        <p:spPr>
          <a:xfrm rot="18258488">
            <a:off x="4697821" y="359227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39"/>
          <p:cNvSpPr>
            <a:spLocks/>
          </p:cNvSpPr>
          <p:nvPr/>
        </p:nvSpPr>
        <p:spPr>
          <a:xfrm rot="7329639">
            <a:off x="3880263" y="423093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40"/>
          <p:cNvSpPr>
            <a:spLocks/>
          </p:cNvSpPr>
          <p:nvPr/>
        </p:nvSpPr>
        <p:spPr>
          <a:xfrm rot="612483">
            <a:off x="5184736" y="344766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41"/>
          <p:cNvSpPr>
            <a:spLocks/>
          </p:cNvSpPr>
          <p:nvPr/>
        </p:nvSpPr>
        <p:spPr>
          <a:xfrm rot="17901955">
            <a:off x="5100240" y="437569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42"/>
          <p:cNvSpPr>
            <a:spLocks/>
          </p:cNvSpPr>
          <p:nvPr/>
        </p:nvSpPr>
        <p:spPr>
          <a:xfrm rot="3041351">
            <a:off x="5040797" y="376202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43"/>
          <p:cNvSpPr>
            <a:spLocks/>
          </p:cNvSpPr>
          <p:nvPr/>
        </p:nvSpPr>
        <p:spPr>
          <a:xfrm rot="18258488">
            <a:off x="3583416" y="303538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円/楕円 44"/>
          <p:cNvSpPr>
            <a:spLocks/>
          </p:cNvSpPr>
          <p:nvPr/>
        </p:nvSpPr>
        <p:spPr>
          <a:xfrm rot="18258488">
            <a:off x="4222665" y="340659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45"/>
          <p:cNvSpPr>
            <a:spLocks/>
          </p:cNvSpPr>
          <p:nvPr/>
        </p:nvSpPr>
        <p:spPr>
          <a:xfrm rot="18944790">
            <a:off x="5183850" y="281914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46"/>
          <p:cNvSpPr>
            <a:spLocks/>
          </p:cNvSpPr>
          <p:nvPr/>
        </p:nvSpPr>
        <p:spPr>
          <a:xfrm rot="5190448">
            <a:off x="4388708" y="450063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48"/>
          <p:cNvSpPr/>
          <p:nvPr/>
        </p:nvSpPr>
        <p:spPr>
          <a:xfrm>
            <a:off x="4404132" y="4690410"/>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49"/>
          <p:cNvSpPr/>
          <p:nvPr/>
        </p:nvSpPr>
        <p:spPr>
          <a:xfrm>
            <a:off x="5141609" y="445399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51"/>
          <p:cNvSpPr/>
          <p:nvPr/>
        </p:nvSpPr>
        <p:spPr>
          <a:xfrm>
            <a:off x="4557382" y="4061188"/>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52"/>
          <p:cNvSpPr/>
          <p:nvPr/>
        </p:nvSpPr>
        <p:spPr>
          <a:xfrm>
            <a:off x="4276775" y="2976357"/>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53"/>
          <p:cNvSpPr/>
          <p:nvPr/>
        </p:nvSpPr>
        <p:spPr>
          <a:xfrm>
            <a:off x="4527066" y="429149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20"/>
          <p:cNvSpPr/>
          <p:nvPr/>
        </p:nvSpPr>
        <p:spPr>
          <a:xfrm>
            <a:off x="4121587" y="440268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8"/>
          <p:cNvSpPr/>
          <p:nvPr/>
        </p:nvSpPr>
        <p:spPr>
          <a:xfrm>
            <a:off x="3785300" y="3147017"/>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33"/>
          <p:cNvSpPr/>
          <p:nvPr/>
        </p:nvSpPr>
        <p:spPr>
          <a:xfrm>
            <a:off x="3887456" y="3679195"/>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50"/>
          <p:cNvSpPr/>
          <p:nvPr/>
        </p:nvSpPr>
        <p:spPr>
          <a:xfrm>
            <a:off x="4726052" y="3162227"/>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54"/>
          <p:cNvSpPr/>
          <p:nvPr/>
        </p:nvSpPr>
        <p:spPr>
          <a:xfrm>
            <a:off x="4847898" y="3825492"/>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円/楕円 55"/>
          <p:cNvSpPr/>
          <p:nvPr/>
        </p:nvSpPr>
        <p:spPr>
          <a:xfrm>
            <a:off x="4300947" y="344547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57"/>
          <p:cNvSpPr/>
          <p:nvPr/>
        </p:nvSpPr>
        <p:spPr>
          <a:xfrm>
            <a:off x="5373789" y="360200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58"/>
          <p:cNvSpPr/>
          <p:nvPr/>
        </p:nvSpPr>
        <p:spPr>
          <a:xfrm>
            <a:off x="5226610" y="291346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59"/>
          <p:cNvSpPr/>
          <p:nvPr/>
        </p:nvSpPr>
        <p:spPr>
          <a:xfrm>
            <a:off x="5065989" y="3856484"/>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66"/>
          <p:cNvSpPr/>
          <p:nvPr/>
        </p:nvSpPr>
        <p:spPr>
          <a:xfrm>
            <a:off x="4737874" y="3704264"/>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67"/>
          <p:cNvSpPr/>
          <p:nvPr/>
        </p:nvSpPr>
        <p:spPr>
          <a:xfrm>
            <a:off x="3889483" y="4429045"/>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68"/>
          <p:cNvSpPr/>
          <p:nvPr/>
        </p:nvSpPr>
        <p:spPr>
          <a:xfrm>
            <a:off x="3875990" y="3835148"/>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69"/>
          <p:cNvSpPr/>
          <p:nvPr/>
        </p:nvSpPr>
        <p:spPr>
          <a:xfrm>
            <a:off x="3597493" y="324571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70"/>
          <p:cNvSpPr/>
          <p:nvPr/>
        </p:nvSpPr>
        <p:spPr>
          <a:xfrm>
            <a:off x="5209904" y="3927851"/>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71"/>
          <p:cNvSpPr/>
          <p:nvPr/>
        </p:nvSpPr>
        <p:spPr>
          <a:xfrm>
            <a:off x="4314051" y="364858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72"/>
          <p:cNvSpPr/>
          <p:nvPr/>
        </p:nvSpPr>
        <p:spPr>
          <a:xfrm>
            <a:off x="5184268" y="3630302"/>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73"/>
          <p:cNvSpPr/>
          <p:nvPr/>
        </p:nvSpPr>
        <p:spPr>
          <a:xfrm>
            <a:off x="4884237" y="3062995"/>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74"/>
          <p:cNvSpPr/>
          <p:nvPr/>
        </p:nvSpPr>
        <p:spPr>
          <a:xfrm>
            <a:off x="5373789" y="2916937"/>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75"/>
          <p:cNvSpPr/>
          <p:nvPr/>
        </p:nvSpPr>
        <p:spPr>
          <a:xfrm>
            <a:off x="4573678" y="4567247"/>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8312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クォーク・グルオン・プラズマ</a:t>
            </a:r>
            <a:r>
              <a:rPr kumimoji="1" lang="en-US" altLang="ja-JP" dirty="0" smtClean="0"/>
              <a:t/>
            </a:r>
            <a:br>
              <a:rPr kumimoji="1" lang="en-US" altLang="ja-JP" dirty="0" smtClean="0"/>
            </a:br>
            <a:r>
              <a:rPr lang="ja-JP" altLang="en-US" dirty="0" smtClean="0"/>
              <a:t>（ＱＧＰ）</a:t>
            </a:r>
            <a:endParaRPr kumimoji="1" lang="ja-JP" altLang="en-US" dirty="0"/>
          </a:p>
        </p:txBody>
      </p:sp>
      <p:sp>
        <p:nvSpPr>
          <p:cNvPr id="92" name="角丸四角形 91"/>
          <p:cNvSpPr/>
          <p:nvPr/>
        </p:nvSpPr>
        <p:spPr>
          <a:xfrm>
            <a:off x="492919" y="2540444"/>
            <a:ext cx="2419003" cy="2468880"/>
          </a:xfrm>
          <a:prstGeom prst="roundRect">
            <a:avLst/>
          </a:prstGeom>
          <a:gradFill>
            <a:gsLst>
              <a:gs pos="0">
                <a:srgbClr val="C9E4FF"/>
              </a:gs>
              <a:gs pos="98000">
                <a:srgbClr val="B3D9FF"/>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円/楕円 3"/>
          <p:cNvSpPr>
            <a:spLocks noChangeAspect="1"/>
          </p:cNvSpPr>
          <p:nvPr/>
        </p:nvSpPr>
        <p:spPr>
          <a:xfrm>
            <a:off x="1004455" y="3095106"/>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1072342" y="1853737"/>
            <a:ext cx="902811" cy="523220"/>
          </a:xfrm>
          <a:prstGeom prst="rect">
            <a:avLst/>
          </a:prstGeom>
          <a:noFill/>
        </p:spPr>
        <p:txBody>
          <a:bodyPr wrap="none" rtlCol="0">
            <a:spAutoFit/>
          </a:bodyPr>
          <a:lstStyle/>
          <a:p>
            <a:r>
              <a:rPr kumimoji="1" lang="ja-JP" altLang="en-US" sz="2800" dirty="0" smtClean="0">
                <a:solidFill>
                  <a:srgbClr val="C9E4FF"/>
                </a:solidFill>
              </a:rPr>
              <a:t>真空</a:t>
            </a:r>
            <a:endParaRPr kumimoji="1" lang="ja-JP" altLang="en-US" sz="2800" dirty="0">
              <a:solidFill>
                <a:srgbClr val="C9E4FF"/>
              </a:solidFill>
            </a:endParaRPr>
          </a:p>
        </p:txBody>
      </p:sp>
      <p:sp>
        <p:nvSpPr>
          <p:cNvPr id="95" name="円/楕円 9"/>
          <p:cNvSpPr/>
          <p:nvPr/>
        </p:nvSpPr>
        <p:spPr>
          <a:xfrm>
            <a:off x="1212142" y="319171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10"/>
          <p:cNvSpPr/>
          <p:nvPr/>
        </p:nvSpPr>
        <p:spPr>
          <a:xfrm>
            <a:off x="1212142" y="3358176"/>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11"/>
          <p:cNvSpPr/>
          <p:nvPr/>
        </p:nvSpPr>
        <p:spPr>
          <a:xfrm>
            <a:off x="1078742" y="3232167"/>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14"/>
          <p:cNvSpPr>
            <a:spLocks/>
          </p:cNvSpPr>
          <p:nvPr/>
        </p:nvSpPr>
        <p:spPr>
          <a:xfrm rot="20482384">
            <a:off x="1920296" y="382281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15"/>
          <p:cNvSpPr/>
          <p:nvPr/>
        </p:nvSpPr>
        <p:spPr>
          <a:xfrm>
            <a:off x="2031309" y="403744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16"/>
          <p:cNvSpPr/>
          <p:nvPr/>
        </p:nvSpPr>
        <p:spPr>
          <a:xfrm>
            <a:off x="2001983" y="3904505"/>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p:cNvSpPr txBox="1"/>
          <p:nvPr/>
        </p:nvSpPr>
        <p:spPr>
          <a:xfrm>
            <a:off x="1764399" y="2876763"/>
            <a:ext cx="833818" cy="369332"/>
          </a:xfrm>
          <a:prstGeom prst="rect">
            <a:avLst/>
          </a:prstGeom>
          <a:noFill/>
        </p:spPr>
        <p:txBody>
          <a:bodyPr wrap="none" rtlCol="0">
            <a:spAutoFit/>
          </a:bodyPr>
          <a:lstStyle/>
          <a:p>
            <a:r>
              <a:rPr kumimoji="1" lang="en-US" altLang="ja-JP" dirty="0" smtClean="0">
                <a:solidFill>
                  <a:schemeClr val="accent5">
                    <a:lumMod val="50000"/>
                  </a:schemeClr>
                </a:solidFill>
              </a:rPr>
              <a:t>baryon</a:t>
            </a:r>
            <a:endParaRPr kumimoji="1" lang="ja-JP" altLang="en-US" dirty="0">
              <a:solidFill>
                <a:schemeClr val="accent5">
                  <a:lumMod val="50000"/>
                </a:schemeClr>
              </a:solidFill>
            </a:endParaRPr>
          </a:p>
        </p:txBody>
      </p:sp>
      <p:sp>
        <p:nvSpPr>
          <p:cNvPr id="102" name="テキスト ボックス 101"/>
          <p:cNvSpPr txBox="1"/>
          <p:nvPr/>
        </p:nvSpPr>
        <p:spPr>
          <a:xfrm>
            <a:off x="817174" y="4080597"/>
            <a:ext cx="811441" cy="369332"/>
          </a:xfrm>
          <a:prstGeom prst="rect">
            <a:avLst/>
          </a:prstGeom>
          <a:noFill/>
        </p:spPr>
        <p:txBody>
          <a:bodyPr wrap="none" rtlCol="0">
            <a:spAutoFit/>
          </a:bodyPr>
          <a:lstStyle/>
          <a:p>
            <a:r>
              <a:rPr kumimoji="1" lang="en-US" altLang="ja-JP" dirty="0" smtClean="0">
                <a:solidFill>
                  <a:schemeClr val="accent5">
                    <a:lumMod val="50000"/>
                  </a:schemeClr>
                </a:solidFill>
              </a:rPr>
              <a:t>meson</a:t>
            </a:r>
            <a:endParaRPr kumimoji="1" lang="ja-JP" altLang="en-US" dirty="0">
              <a:solidFill>
                <a:schemeClr val="accent5">
                  <a:lumMod val="50000"/>
                </a:schemeClr>
              </a:solidFill>
            </a:endParaRPr>
          </a:p>
        </p:txBody>
      </p:sp>
      <p:cxnSp>
        <p:nvCxnSpPr>
          <p:cNvPr id="103" name="直線コネクタ 102"/>
          <p:cNvCxnSpPr/>
          <p:nvPr/>
        </p:nvCxnSpPr>
        <p:spPr>
          <a:xfrm flipH="1">
            <a:off x="1764399" y="3218684"/>
            <a:ext cx="83381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4" name="直線矢印コネクタ 103"/>
          <p:cNvCxnSpPr>
            <a:endCxn id="93" idx="6"/>
          </p:cNvCxnSpPr>
          <p:nvPr/>
        </p:nvCxnSpPr>
        <p:spPr>
          <a:xfrm flipH="1">
            <a:off x="1436455" y="3218684"/>
            <a:ext cx="327944" cy="9242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05" name="直線コネクタ 104"/>
          <p:cNvCxnSpPr/>
          <p:nvPr/>
        </p:nvCxnSpPr>
        <p:spPr>
          <a:xfrm flipH="1">
            <a:off x="804198" y="4398836"/>
            <a:ext cx="83381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6" name="直線矢印コネクタ 105"/>
          <p:cNvCxnSpPr/>
          <p:nvPr/>
        </p:nvCxnSpPr>
        <p:spPr>
          <a:xfrm flipV="1">
            <a:off x="1629051" y="4127780"/>
            <a:ext cx="307814" cy="26876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07" name="テキスト ボックス 106"/>
          <p:cNvSpPr txBox="1"/>
          <p:nvPr/>
        </p:nvSpPr>
        <p:spPr>
          <a:xfrm>
            <a:off x="3474720" y="1853737"/>
            <a:ext cx="3459601" cy="523220"/>
          </a:xfrm>
          <a:prstGeom prst="rect">
            <a:avLst/>
          </a:prstGeom>
          <a:noFill/>
        </p:spPr>
        <p:txBody>
          <a:bodyPr wrap="none" rtlCol="0">
            <a:spAutoFit/>
          </a:bodyPr>
          <a:lstStyle/>
          <a:p>
            <a:r>
              <a:rPr lang="ja-JP" altLang="en-US" sz="2800" dirty="0">
                <a:solidFill>
                  <a:srgbClr val="FFCCCC"/>
                </a:solidFill>
              </a:rPr>
              <a:t>温度</a:t>
            </a:r>
            <a:r>
              <a:rPr lang="ja-JP" altLang="en-US" sz="2800" dirty="0" smtClean="0">
                <a:solidFill>
                  <a:srgbClr val="FFCCCC"/>
                </a:solidFill>
              </a:rPr>
              <a:t>を上げていくと</a:t>
            </a:r>
            <a:r>
              <a:rPr kumimoji="1" lang="en-US" altLang="ja-JP" sz="2800" dirty="0" smtClean="0">
                <a:solidFill>
                  <a:srgbClr val="FFCCCC"/>
                </a:solidFill>
              </a:rPr>
              <a:t> … </a:t>
            </a:r>
            <a:endParaRPr kumimoji="1" lang="ja-JP" altLang="en-US" sz="2800" dirty="0">
              <a:solidFill>
                <a:srgbClr val="FFCCCC"/>
              </a:solidFill>
            </a:endParaRPr>
          </a:p>
        </p:txBody>
      </p:sp>
      <p:sp>
        <p:nvSpPr>
          <p:cNvPr id="108" name="右矢印 107"/>
          <p:cNvSpPr/>
          <p:nvPr/>
        </p:nvSpPr>
        <p:spPr>
          <a:xfrm>
            <a:off x="6551840" y="5893528"/>
            <a:ext cx="2514596" cy="83127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09" name="テキスト ボックス 108"/>
          <p:cNvSpPr txBox="1"/>
          <p:nvPr/>
        </p:nvSpPr>
        <p:spPr>
          <a:xfrm>
            <a:off x="6443775" y="5609940"/>
            <a:ext cx="1620957" cy="523220"/>
          </a:xfrm>
          <a:prstGeom prst="rect">
            <a:avLst/>
          </a:prstGeom>
          <a:noFill/>
        </p:spPr>
        <p:txBody>
          <a:bodyPr wrap="none" rtlCol="0">
            <a:spAutoFit/>
          </a:bodyPr>
          <a:lstStyle/>
          <a:p>
            <a:r>
              <a:rPr kumimoji="1" lang="ja-JP" altLang="en-US" sz="2800" dirty="0" smtClean="0">
                <a:solidFill>
                  <a:srgbClr val="FF9999"/>
                </a:solidFill>
              </a:rPr>
              <a:t>初期宇宙</a:t>
            </a:r>
            <a:endParaRPr kumimoji="1" lang="ja-JP" altLang="en-US" sz="2800" dirty="0">
              <a:solidFill>
                <a:srgbClr val="FF9999"/>
              </a:solidFill>
            </a:endParaRPr>
          </a:p>
        </p:txBody>
      </p:sp>
      <p:sp>
        <p:nvSpPr>
          <p:cNvPr id="110" name="角丸四角形 109"/>
          <p:cNvSpPr/>
          <p:nvPr/>
        </p:nvSpPr>
        <p:spPr>
          <a:xfrm>
            <a:off x="3356568" y="2540444"/>
            <a:ext cx="2419003" cy="2468880"/>
          </a:xfrm>
          <a:prstGeom prst="roundRect">
            <a:avLst/>
          </a:prstGeom>
          <a:gradFill>
            <a:gsLst>
              <a:gs pos="0">
                <a:srgbClr val="FFCC99"/>
              </a:gs>
              <a:gs pos="98000">
                <a:srgbClr val="FF9999"/>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角丸四角形 110"/>
          <p:cNvSpPr/>
          <p:nvPr/>
        </p:nvSpPr>
        <p:spPr>
          <a:xfrm>
            <a:off x="6220218" y="2540444"/>
            <a:ext cx="2419003" cy="2468880"/>
          </a:xfrm>
          <a:prstGeom prst="roundRect">
            <a:avLst/>
          </a:prstGeom>
          <a:gradFill>
            <a:gsLst>
              <a:gs pos="0">
                <a:srgbClr val="FFC000"/>
              </a:gs>
              <a:gs pos="100000">
                <a:srgbClr val="FF5050"/>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7"/>
          <p:cNvSpPr>
            <a:spLocks noChangeAspect="1"/>
          </p:cNvSpPr>
          <p:nvPr/>
        </p:nvSpPr>
        <p:spPr>
          <a:xfrm>
            <a:off x="4026132" y="292469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9"/>
          <p:cNvSpPr/>
          <p:nvPr/>
        </p:nvSpPr>
        <p:spPr>
          <a:xfrm>
            <a:off x="4378534" y="406118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21"/>
          <p:cNvSpPr>
            <a:spLocks/>
          </p:cNvSpPr>
          <p:nvPr/>
        </p:nvSpPr>
        <p:spPr>
          <a:xfrm rot="1228704">
            <a:off x="3777723" y="3609044"/>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23"/>
          <p:cNvSpPr/>
          <p:nvPr/>
        </p:nvSpPr>
        <p:spPr>
          <a:xfrm>
            <a:off x="5245198" y="461221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24"/>
          <p:cNvSpPr>
            <a:spLocks noChangeAspect="1"/>
          </p:cNvSpPr>
          <p:nvPr/>
        </p:nvSpPr>
        <p:spPr>
          <a:xfrm>
            <a:off x="7321636" y="301167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28"/>
          <p:cNvSpPr>
            <a:spLocks/>
          </p:cNvSpPr>
          <p:nvPr/>
        </p:nvSpPr>
        <p:spPr>
          <a:xfrm rot="17174715">
            <a:off x="7601005" y="379676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31"/>
          <p:cNvSpPr>
            <a:spLocks noChangeAspect="1"/>
          </p:cNvSpPr>
          <p:nvPr/>
        </p:nvSpPr>
        <p:spPr>
          <a:xfrm>
            <a:off x="4333319" y="3974838"/>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32"/>
          <p:cNvSpPr/>
          <p:nvPr/>
        </p:nvSpPr>
        <p:spPr>
          <a:xfrm>
            <a:off x="4290308" y="3168875"/>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34"/>
          <p:cNvSpPr/>
          <p:nvPr/>
        </p:nvSpPr>
        <p:spPr>
          <a:xfrm>
            <a:off x="4085004" y="3137902"/>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35"/>
          <p:cNvSpPr>
            <a:spLocks/>
          </p:cNvSpPr>
          <p:nvPr/>
        </p:nvSpPr>
        <p:spPr>
          <a:xfrm rot="5085779">
            <a:off x="4703969" y="297614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38"/>
          <p:cNvSpPr>
            <a:spLocks/>
          </p:cNvSpPr>
          <p:nvPr/>
        </p:nvSpPr>
        <p:spPr>
          <a:xfrm rot="18258488">
            <a:off x="4697821" y="359227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39"/>
          <p:cNvSpPr>
            <a:spLocks/>
          </p:cNvSpPr>
          <p:nvPr/>
        </p:nvSpPr>
        <p:spPr>
          <a:xfrm rot="7329639">
            <a:off x="3880263" y="423093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40"/>
          <p:cNvSpPr>
            <a:spLocks/>
          </p:cNvSpPr>
          <p:nvPr/>
        </p:nvSpPr>
        <p:spPr>
          <a:xfrm rot="612483">
            <a:off x="5184736" y="344766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41"/>
          <p:cNvSpPr>
            <a:spLocks/>
          </p:cNvSpPr>
          <p:nvPr/>
        </p:nvSpPr>
        <p:spPr>
          <a:xfrm rot="17901955">
            <a:off x="5100240" y="437569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42"/>
          <p:cNvSpPr>
            <a:spLocks/>
          </p:cNvSpPr>
          <p:nvPr/>
        </p:nvSpPr>
        <p:spPr>
          <a:xfrm rot="3041351">
            <a:off x="5040797" y="376202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43"/>
          <p:cNvSpPr>
            <a:spLocks/>
          </p:cNvSpPr>
          <p:nvPr/>
        </p:nvSpPr>
        <p:spPr>
          <a:xfrm rot="18258488">
            <a:off x="3583416" y="303538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円/楕円 44"/>
          <p:cNvSpPr>
            <a:spLocks/>
          </p:cNvSpPr>
          <p:nvPr/>
        </p:nvSpPr>
        <p:spPr>
          <a:xfrm rot="18258488">
            <a:off x="4222665" y="340659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45"/>
          <p:cNvSpPr>
            <a:spLocks/>
          </p:cNvSpPr>
          <p:nvPr/>
        </p:nvSpPr>
        <p:spPr>
          <a:xfrm rot="18944790">
            <a:off x="5183850" y="281914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46"/>
          <p:cNvSpPr>
            <a:spLocks/>
          </p:cNvSpPr>
          <p:nvPr/>
        </p:nvSpPr>
        <p:spPr>
          <a:xfrm rot="5190448">
            <a:off x="4388708" y="450063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48"/>
          <p:cNvSpPr/>
          <p:nvPr/>
        </p:nvSpPr>
        <p:spPr>
          <a:xfrm>
            <a:off x="4404132" y="4690410"/>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49"/>
          <p:cNvSpPr/>
          <p:nvPr/>
        </p:nvSpPr>
        <p:spPr>
          <a:xfrm>
            <a:off x="5141609" y="445399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51"/>
          <p:cNvSpPr/>
          <p:nvPr/>
        </p:nvSpPr>
        <p:spPr>
          <a:xfrm>
            <a:off x="4557382" y="4061188"/>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52"/>
          <p:cNvSpPr/>
          <p:nvPr/>
        </p:nvSpPr>
        <p:spPr>
          <a:xfrm>
            <a:off x="4276775" y="2976357"/>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53"/>
          <p:cNvSpPr/>
          <p:nvPr/>
        </p:nvSpPr>
        <p:spPr>
          <a:xfrm>
            <a:off x="4527066" y="429149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20"/>
          <p:cNvSpPr/>
          <p:nvPr/>
        </p:nvSpPr>
        <p:spPr>
          <a:xfrm>
            <a:off x="4121587" y="440268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8"/>
          <p:cNvSpPr/>
          <p:nvPr/>
        </p:nvSpPr>
        <p:spPr>
          <a:xfrm>
            <a:off x="3785300" y="3147017"/>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33"/>
          <p:cNvSpPr/>
          <p:nvPr/>
        </p:nvSpPr>
        <p:spPr>
          <a:xfrm>
            <a:off x="3887456" y="3679195"/>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50"/>
          <p:cNvSpPr/>
          <p:nvPr/>
        </p:nvSpPr>
        <p:spPr>
          <a:xfrm>
            <a:off x="4726052" y="3162227"/>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54"/>
          <p:cNvSpPr/>
          <p:nvPr/>
        </p:nvSpPr>
        <p:spPr>
          <a:xfrm>
            <a:off x="4847898" y="3825492"/>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円/楕円 55"/>
          <p:cNvSpPr/>
          <p:nvPr/>
        </p:nvSpPr>
        <p:spPr>
          <a:xfrm>
            <a:off x="4300947" y="344547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57"/>
          <p:cNvSpPr/>
          <p:nvPr/>
        </p:nvSpPr>
        <p:spPr>
          <a:xfrm>
            <a:off x="5373789" y="360200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58"/>
          <p:cNvSpPr/>
          <p:nvPr/>
        </p:nvSpPr>
        <p:spPr>
          <a:xfrm>
            <a:off x="5226610" y="291346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59"/>
          <p:cNvSpPr/>
          <p:nvPr/>
        </p:nvSpPr>
        <p:spPr>
          <a:xfrm>
            <a:off x="5065989" y="3856484"/>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66"/>
          <p:cNvSpPr/>
          <p:nvPr/>
        </p:nvSpPr>
        <p:spPr>
          <a:xfrm>
            <a:off x="4737874" y="3704264"/>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67"/>
          <p:cNvSpPr/>
          <p:nvPr/>
        </p:nvSpPr>
        <p:spPr>
          <a:xfrm>
            <a:off x="3889483" y="4429045"/>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68"/>
          <p:cNvSpPr/>
          <p:nvPr/>
        </p:nvSpPr>
        <p:spPr>
          <a:xfrm>
            <a:off x="3875990" y="3835148"/>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69"/>
          <p:cNvSpPr/>
          <p:nvPr/>
        </p:nvSpPr>
        <p:spPr>
          <a:xfrm>
            <a:off x="3597493" y="324571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70"/>
          <p:cNvSpPr/>
          <p:nvPr/>
        </p:nvSpPr>
        <p:spPr>
          <a:xfrm>
            <a:off x="5209904" y="3927851"/>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71"/>
          <p:cNvSpPr/>
          <p:nvPr/>
        </p:nvSpPr>
        <p:spPr>
          <a:xfrm>
            <a:off x="4314051" y="364858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72"/>
          <p:cNvSpPr/>
          <p:nvPr/>
        </p:nvSpPr>
        <p:spPr>
          <a:xfrm>
            <a:off x="5184268" y="3630302"/>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73"/>
          <p:cNvSpPr/>
          <p:nvPr/>
        </p:nvSpPr>
        <p:spPr>
          <a:xfrm>
            <a:off x="4884237" y="3062995"/>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74"/>
          <p:cNvSpPr/>
          <p:nvPr/>
        </p:nvSpPr>
        <p:spPr>
          <a:xfrm>
            <a:off x="5373789" y="2916937"/>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75"/>
          <p:cNvSpPr/>
          <p:nvPr/>
        </p:nvSpPr>
        <p:spPr>
          <a:xfrm>
            <a:off x="4573678" y="4567247"/>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80"/>
          <p:cNvSpPr>
            <a:spLocks noChangeAspect="1"/>
          </p:cNvSpPr>
          <p:nvPr/>
        </p:nvSpPr>
        <p:spPr>
          <a:xfrm>
            <a:off x="6295827" y="295979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81"/>
          <p:cNvSpPr>
            <a:spLocks noChangeAspect="1"/>
          </p:cNvSpPr>
          <p:nvPr/>
        </p:nvSpPr>
        <p:spPr>
          <a:xfrm>
            <a:off x="7259234" y="4002796"/>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82"/>
          <p:cNvSpPr>
            <a:spLocks noChangeAspect="1"/>
          </p:cNvSpPr>
          <p:nvPr/>
        </p:nvSpPr>
        <p:spPr>
          <a:xfrm>
            <a:off x="8105070" y="3819175"/>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楕円 83"/>
          <p:cNvSpPr>
            <a:spLocks/>
          </p:cNvSpPr>
          <p:nvPr/>
        </p:nvSpPr>
        <p:spPr>
          <a:xfrm rot="3236454">
            <a:off x="7763889" y="360068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楕円 84"/>
          <p:cNvSpPr>
            <a:spLocks/>
          </p:cNvSpPr>
          <p:nvPr/>
        </p:nvSpPr>
        <p:spPr>
          <a:xfrm rot="20603844">
            <a:off x="7905805" y="415871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楕円 85"/>
          <p:cNvSpPr>
            <a:spLocks/>
          </p:cNvSpPr>
          <p:nvPr/>
        </p:nvSpPr>
        <p:spPr>
          <a:xfrm rot="1137787">
            <a:off x="6356846" y="333345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86"/>
          <p:cNvSpPr>
            <a:spLocks/>
          </p:cNvSpPr>
          <p:nvPr/>
        </p:nvSpPr>
        <p:spPr>
          <a:xfrm>
            <a:off x="8142372" y="444477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87"/>
          <p:cNvSpPr>
            <a:spLocks/>
          </p:cNvSpPr>
          <p:nvPr/>
        </p:nvSpPr>
        <p:spPr>
          <a:xfrm rot="5400000">
            <a:off x="7020578" y="323860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88"/>
          <p:cNvSpPr>
            <a:spLocks/>
          </p:cNvSpPr>
          <p:nvPr/>
        </p:nvSpPr>
        <p:spPr>
          <a:xfrm rot="17174715">
            <a:off x="6493120" y="356758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89"/>
          <p:cNvSpPr>
            <a:spLocks/>
          </p:cNvSpPr>
          <p:nvPr/>
        </p:nvSpPr>
        <p:spPr>
          <a:xfrm rot="3236454">
            <a:off x="7024355" y="3503296"/>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90"/>
          <p:cNvSpPr>
            <a:spLocks/>
          </p:cNvSpPr>
          <p:nvPr/>
        </p:nvSpPr>
        <p:spPr>
          <a:xfrm rot="20603844">
            <a:off x="6797920" y="387238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91"/>
          <p:cNvSpPr>
            <a:spLocks/>
          </p:cNvSpPr>
          <p:nvPr/>
        </p:nvSpPr>
        <p:spPr>
          <a:xfrm rot="1137787">
            <a:off x="7325604" y="3376554"/>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92"/>
          <p:cNvSpPr>
            <a:spLocks/>
          </p:cNvSpPr>
          <p:nvPr/>
        </p:nvSpPr>
        <p:spPr>
          <a:xfrm>
            <a:off x="6707290" y="291346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93"/>
          <p:cNvSpPr>
            <a:spLocks/>
          </p:cNvSpPr>
          <p:nvPr/>
        </p:nvSpPr>
        <p:spPr>
          <a:xfrm rot="5400000">
            <a:off x="6504872" y="267875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94"/>
          <p:cNvSpPr>
            <a:spLocks/>
          </p:cNvSpPr>
          <p:nvPr/>
        </p:nvSpPr>
        <p:spPr>
          <a:xfrm rot="17174715">
            <a:off x="7392149" y="268786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95"/>
          <p:cNvSpPr>
            <a:spLocks/>
          </p:cNvSpPr>
          <p:nvPr/>
        </p:nvSpPr>
        <p:spPr>
          <a:xfrm rot="3236454">
            <a:off x="8089678" y="2673183"/>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96"/>
          <p:cNvSpPr>
            <a:spLocks/>
          </p:cNvSpPr>
          <p:nvPr/>
        </p:nvSpPr>
        <p:spPr>
          <a:xfrm rot="20603844">
            <a:off x="7696542" y="2934284"/>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97"/>
          <p:cNvSpPr>
            <a:spLocks/>
          </p:cNvSpPr>
          <p:nvPr/>
        </p:nvSpPr>
        <p:spPr>
          <a:xfrm rot="1137787">
            <a:off x="8195531" y="2915552"/>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98"/>
          <p:cNvSpPr>
            <a:spLocks/>
          </p:cNvSpPr>
          <p:nvPr/>
        </p:nvSpPr>
        <p:spPr>
          <a:xfrm>
            <a:off x="6654731" y="326387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99"/>
          <p:cNvSpPr>
            <a:spLocks/>
          </p:cNvSpPr>
          <p:nvPr/>
        </p:nvSpPr>
        <p:spPr>
          <a:xfrm rot="5400000">
            <a:off x="8109413" y="339119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00"/>
          <p:cNvSpPr>
            <a:spLocks/>
          </p:cNvSpPr>
          <p:nvPr/>
        </p:nvSpPr>
        <p:spPr>
          <a:xfrm rot="17174715">
            <a:off x="6339315" y="415368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01"/>
          <p:cNvSpPr>
            <a:spLocks/>
          </p:cNvSpPr>
          <p:nvPr/>
        </p:nvSpPr>
        <p:spPr>
          <a:xfrm rot="3236454">
            <a:off x="6492206" y="3860912"/>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02"/>
          <p:cNvSpPr>
            <a:spLocks/>
          </p:cNvSpPr>
          <p:nvPr/>
        </p:nvSpPr>
        <p:spPr>
          <a:xfrm rot="20603844">
            <a:off x="7081405" y="382281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円/楕円 103"/>
          <p:cNvSpPr>
            <a:spLocks/>
          </p:cNvSpPr>
          <p:nvPr/>
        </p:nvSpPr>
        <p:spPr>
          <a:xfrm rot="1137787">
            <a:off x="7882961" y="4508706"/>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04"/>
          <p:cNvSpPr>
            <a:spLocks/>
          </p:cNvSpPr>
          <p:nvPr/>
        </p:nvSpPr>
        <p:spPr>
          <a:xfrm>
            <a:off x="6638040" y="411598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05"/>
          <p:cNvSpPr>
            <a:spLocks/>
          </p:cNvSpPr>
          <p:nvPr/>
        </p:nvSpPr>
        <p:spPr>
          <a:xfrm rot="5400000">
            <a:off x="6745691" y="440391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06"/>
          <p:cNvSpPr>
            <a:spLocks/>
          </p:cNvSpPr>
          <p:nvPr/>
        </p:nvSpPr>
        <p:spPr>
          <a:xfrm rot="17174715">
            <a:off x="7187014" y="434732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円/楕円 107"/>
          <p:cNvSpPr>
            <a:spLocks/>
          </p:cNvSpPr>
          <p:nvPr/>
        </p:nvSpPr>
        <p:spPr>
          <a:xfrm rot="3236454">
            <a:off x="6936853" y="413809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108"/>
          <p:cNvSpPr>
            <a:spLocks/>
          </p:cNvSpPr>
          <p:nvPr/>
        </p:nvSpPr>
        <p:spPr>
          <a:xfrm rot="20603844">
            <a:off x="7824592" y="3242022"/>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円/楕円 109"/>
          <p:cNvSpPr>
            <a:spLocks/>
          </p:cNvSpPr>
          <p:nvPr/>
        </p:nvSpPr>
        <p:spPr>
          <a:xfrm rot="1137787">
            <a:off x="7348461" y="364329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円/楕円 110"/>
          <p:cNvSpPr>
            <a:spLocks/>
          </p:cNvSpPr>
          <p:nvPr/>
        </p:nvSpPr>
        <p:spPr>
          <a:xfrm>
            <a:off x="7574629" y="338293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円/楕円 111"/>
          <p:cNvSpPr>
            <a:spLocks/>
          </p:cNvSpPr>
          <p:nvPr/>
        </p:nvSpPr>
        <p:spPr>
          <a:xfrm rot="5400000">
            <a:off x="7264444" y="459786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円/楕円 112"/>
          <p:cNvSpPr>
            <a:spLocks/>
          </p:cNvSpPr>
          <p:nvPr/>
        </p:nvSpPr>
        <p:spPr>
          <a:xfrm rot="17174715">
            <a:off x="8008256" y="313253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円/楕円 113"/>
          <p:cNvSpPr>
            <a:spLocks/>
          </p:cNvSpPr>
          <p:nvPr/>
        </p:nvSpPr>
        <p:spPr>
          <a:xfrm rot="3236454">
            <a:off x="7665138" y="403384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円/楕円 114"/>
          <p:cNvSpPr>
            <a:spLocks/>
          </p:cNvSpPr>
          <p:nvPr/>
        </p:nvSpPr>
        <p:spPr>
          <a:xfrm rot="20603844">
            <a:off x="6992807" y="455545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円/楕円 115"/>
          <p:cNvSpPr>
            <a:spLocks/>
          </p:cNvSpPr>
          <p:nvPr/>
        </p:nvSpPr>
        <p:spPr>
          <a:xfrm rot="1137787">
            <a:off x="6788568" y="351269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円/楕円 116"/>
          <p:cNvSpPr>
            <a:spLocks/>
          </p:cNvSpPr>
          <p:nvPr/>
        </p:nvSpPr>
        <p:spPr>
          <a:xfrm>
            <a:off x="7919757" y="3811132"/>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117"/>
          <p:cNvSpPr>
            <a:spLocks/>
          </p:cNvSpPr>
          <p:nvPr/>
        </p:nvSpPr>
        <p:spPr>
          <a:xfrm rot="5400000">
            <a:off x="8206164" y="415194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円/楕円 118"/>
          <p:cNvSpPr>
            <a:spLocks noChangeAspect="1"/>
          </p:cNvSpPr>
          <p:nvPr/>
        </p:nvSpPr>
        <p:spPr>
          <a:xfrm>
            <a:off x="7485508" y="4359623"/>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円/楕円 119"/>
          <p:cNvSpPr>
            <a:spLocks noChangeAspect="1"/>
          </p:cNvSpPr>
          <p:nvPr/>
        </p:nvSpPr>
        <p:spPr>
          <a:xfrm>
            <a:off x="7667139" y="2632503"/>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円/楕円 120"/>
          <p:cNvSpPr>
            <a:spLocks noChangeAspect="1"/>
          </p:cNvSpPr>
          <p:nvPr/>
        </p:nvSpPr>
        <p:spPr>
          <a:xfrm>
            <a:off x="6350040" y="447055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楕円 124"/>
          <p:cNvSpPr/>
          <p:nvPr/>
        </p:nvSpPr>
        <p:spPr>
          <a:xfrm>
            <a:off x="6530891" y="283771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円/楕円 125"/>
          <p:cNvSpPr/>
          <p:nvPr/>
        </p:nvSpPr>
        <p:spPr>
          <a:xfrm>
            <a:off x="7342274" y="3321099"/>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26"/>
          <p:cNvSpPr/>
          <p:nvPr/>
        </p:nvSpPr>
        <p:spPr>
          <a:xfrm>
            <a:off x="7996717" y="4301308"/>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27"/>
          <p:cNvSpPr/>
          <p:nvPr/>
        </p:nvSpPr>
        <p:spPr>
          <a:xfrm>
            <a:off x="6581649" y="347381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28"/>
          <p:cNvSpPr/>
          <p:nvPr/>
        </p:nvSpPr>
        <p:spPr>
          <a:xfrm>
            <a:off x="6454244" y="3170690"/>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129"/>
          <p:cNvSpPr/>
          <p:nvPr/>
        </p:nvSpPr>
        <p:spPr>
          <a:xfrm>
            <a:off x="6777636" y="3361191"/>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130"/>
          <p:cNvSpPr/>
          <p:nvPr/>
        </p:nvSpPr>
        <p:spPr>
          <a:xfrm>
            <a:off x="8173488" y="3562913"/>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131"/>
          <p:cNvSpPr/>
          <p:nvPr/>
        </p:nvSpPr>
        <p:spPr>
          <a:xfrm>
            <a:off x="6567084" y="4675247"/>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132"/>
          <p:cNvSpPr/>
          <p:nvPr/>
        </p:nvSpPr>
        <p:spPr>
          <a:xfrm>
            <a:off x="6739883" y="2898983"/>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133"/>
          <p:cNvSpPr/>
          <p:nvPr/>
        </p:nvSpPr>
        <p:spPr>
          <a:xfrm>
            <a:off x="6459433" y="4589253"/>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134"/>
          <p:cNvSpPr/>
          <p:nvPr/>
        </p:nvSpPr>
        <p:spPr>
          <a:xfrm>
            <a:off x="6764799" y="423749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円/楕円 135"/>
          <p:cNvSpPr/>
          <p:nvPr/>
        </p:nvSpPr>
        <p:spPr>
          <a:xfrm>
            <a:off x="6574505" y="4111154"/>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円/楕円 136"/>
          <p:cNvSpPr/>
          <p:nvPr/>
        </p:nvSpPr>
        <p:spPr>
          <a:xfrm>
            <a:off x="7794633" y="277026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円/楕円 137"/>
          <p:cNvSpPr/>
          <p:nvPr/>
        </p:nvSpPr>
        <p:spPr>
          <a:xfrm>
            <a:off x="8025069" y="3923646"/>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円/楕円 138"/>
          <p:cNvSpPr/>
          <p:nvPr/>
        </p:nvSpPr>
        <p:spPr>
          <a:xfrm>
            <a:off x="7191800" y="4048600"/>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円/楕円 139"/>
          <p:cNvSpPr/>
          <p:nvPr/>
        </p:nvSpPr>
        <p:spPr>
          <a:xfrm>
            <a:off x="7501743" y="429903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円/楕円 140"/>
          <p:cNvSpPr/>
          <p:nvPr/>
        </p:nvSpPr>
        <p:spPr>
          <a:xfrm>
            <a:off x="6867499" y="373791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円/楕円 141"/>
          <p:cNvSpPr/>
          <p:nvPr/>
        </p:nvSpPr>
        <p:spPr>
          <a:xfrm>
            <a:off x="8110899" y="3324920"/>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円/楕円 142"/>
          <p:cNvSpPr/>
          <p:nvPr/>
        </p:nvSpPr>
        <p:spPr>
          <a:xfrm>
            <a:off x="7089686" y="4540178"/>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円/楕円 143"/>
          <p:cNvSpPr/>
          <p:nvPr/>
        </p:nvSpPr>
        <p:spPr>
          <a:xfrm>
            <a:off x="7585258" y="391014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円/楕円 144"/>
          <p:cNvSpPr/>
          <p:nvPr/>
        </p:nvSpPr>
        <p:spPr>
          <a:xfrm>
            <a:off x="7241926" y="3711448"/>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円/楕円 145"/>
          <p:cNvSpPr/>
          <p:nvPr/>
        </p:nvSpPr>
        <p:spPr>
          <a:xfrm>
            <a:off x="6650588" y="3174148"/>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146"/>
          <p:cNvSpPr/>
          <p:nvPr/>
        </p:nvSpPr>
        <p:spPr>
          <a:xfrm>
            <a:off x="7659847" y="3488168"/>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円/楕円 147"/>
          <p:cNvSpPr/>
          <p:nvPr/>
        </p:nvSpPr>
        <p:spPr>
          <a:xfrm>
            <a:off x="6625865" y="4507998"/>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円/楕円 148"/>
          <p:cNvSpPr/>
          <p:nvPr/>
        </p:nvSpPr>
        <p:spPr>
          <a:xfrm>
            <a:off x="7604019" y="459048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楕円 149"/>
          <p:cNvSpPr/>
          <p:nvPr/>
        </p:nvSpPr>
        <p:spPr>
          <a:xfrm>
            <a:off x="7327074" y="416445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円/楕円 150"/>
          <p:cNvSpPr/>
          <p:nvPr/>
        </p:nvSpPr>
        <p:spPr>
          <a:xfrm>
            <a:off x="6561864" y="3717415"/>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円/楕円 151"/>
          <p:cNvSpPr/>
          <p:nvPr/>
        </p:nvSpPr>
        <p:spPr>
          <a:xfrm>
            <a:off x="7869081" y="3531895"/>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円/楕円 152"/>
          <p:cNvSpPr/>
          <p:nvPr/>
        </p:nvSpPr>
        <p:spPr>
          <a:xfrm>
            <a:off x="7349629" y="472870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円/楕円 153"/>
          <p:cNvSpPr/>
          <p:nvPr/>
        </p:nvSpPr>
        <p:spPr>
          <a:xfrm>
            <a:off x="7449491" y="4098135"/>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円/楕円 154"/>
          <p:cNvSpPr/>
          <p:nvPr/>
        </p:nvSpPr>
        <p:spPr>
          <a:xfrm>
            <a:off x="8269388" y="4051965"/>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円/楕円 155"/>
          <p:cNvSpPr/>
          <p:nvPr/>
        </p:nvSpPr>
        <p:spPr>
          <a:xfrm>
            <a:off x="7736615" y="4205941"/>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円/楕円 156"/>
          <p:cNvSpPr/>
          <p:nvPr/>
        </p:nvSpPr>
        <p:spPr>
          <a:xfrm>
            <a:off x="8416148" y="3930459"/>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円/楕円 157"/>
          <p:cNvSpPr/>
          <p:nvPr/>
        </p:nvSpPr>
        <p:spPr>
          <a:xfrm>
            <a:off x="7747588" y="4463439"/>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円/楕円 158"/>
          <p:cNvSpPr/>
          <p:nvPr/>
        </p:nvSpPr>
        <p:spPr>
          <a:xfrm>
            <a:off x="7191668" y="4720009"/>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円/楕円 159"/>
          <p:cNvSpPr/>
          <p:nvPr/>
        </p:nvSpPr>
        <p:spPr>
          <a:xfrm>
            <a:off x="6942731" y="4004303"/>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円/楕円 160"/>
          <p:cNvSpPr/>
          <p:nvPr/>
        </p:nvSpPr>
        <p:spPr>
          <a:xfrm>
            <a:off x="6913623" y="444477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円/楕円 161"/>
          <p:cNvSpPr/>
          <p:nvPr/>
        </p:nvSpPr>
        <p:spPr>
          <a:xfrm>
            <a:off x="7415604" y="2792712"/>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円/楕円 162"/>
          <p:cNvSpPr/>
          <p:nvPr/>
        </p:nvSpPr>
        <p:spPr>
          <a:xfrm>
            <a:off x="7552328" y="3152569"/>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円/楕円 163"/>
          <p:cNvSpPr/>
          <p:nvPr/>
        </p:nvSpPr>
        <p:spPr>
          <a:xfrm>
            <a:off x="8342483" y="2984971"/>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円/楕円 164"/>
          <p:cNvSpPr/>
          <p:nvPr/>
        </p:nvSpPr>
        <p:spPr>
          <a:xfrm>
            <a:off x="6998660" y="3399796"/>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円/楕円 165"/>
          <p:cNvSpPr/>
          <p:nvPr/>
        </p:nvSpPr>
        <p:spPr>
          <a:xfrm>
            <a:off x="8253413" y="2755126"/>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円/楕円 166"/>
          <p:cNvSpPr/>
          <p:nvPr/>
        </p:nvSpPr>
        <p:spPr>
          <a:xfrm>
            <a:off x="6439953" y="3550405"/>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円/楕円 167"/>
          <p:cNvSpPr/>
          <p:nvPr/>
        </p:nvSpPr>
        <p:spPr>
          <a:xfrm>
            <a:off x="6853999" y="2993018"/>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0" name="円/楕円 168"/>
          <p:cNvSpPr/>
          <p:nvPr/>
        </p:nvSpPr>
        <p:spPr>
          <a:xfrm>
            <a:off x="7170680" y="3426031"/>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円/楕円 169"/>
          <p:cNvSpPr/>
          <p:nvPr/>
        </p:nvSpPr>
        <p:spPr>
          <a:xfrm>
            <a:off x="7514626" y="287096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円/楕円 170"/>
          <p:cNvSpPr/>
          <p:nvPr/>
        </p:nvSpPr>
        <p:spPr>
          <a:xfrm>
            <a:off x="7971540" y="4720009"/>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円/楕円 171"/>
          <p:cNvSpPr/>
          <p:nvPr/>
        </p:nvSpPr>
        <p:spPr>
          <a:xfrm>
            <a:off x="7902250" y="3331416"/>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円/楕円 172"/>
          <p:cNvSpPr/>
          <p:nvPr/>
        </p:nvSpPr>
        <p:spPr>
          <a:xfrm>
            <a:off x="7928978" y="4570212"/>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円/楕円 173"/>
          <p:cNvSpPr/>
          <p:nvPr/>
        </p:nvSpPr>
        <p:spPr>
          <a:xfrm>
            <a:off x="7800914" y="371361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円/楕円 174"/>
          <p:cNvSpPr/>
          <p:nvPr/>
        </p:nvSpPr>
        <p:spPr>
          <a:xfrm>
            <a:off x="8218482" y="4322210"/>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円/楕円 175"/>
          <p:cNvSpPr/>
          <p:nvPr/>
        </p:nvSpPr>
        <p:spPr>
          <a:xfrm>
            <a:off x="8246235" y="448992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円/楕円 176"/>
          <p:cNvSpPr/>
          <p:nvPr/>
        </p:nvSpPr>
        <p:spPr>
          <a:xfrm>
            <a:off x="7653942" y="437067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円/楕円 177"/>
          <p:cNvSpPr/>
          <p:nvPr/>
        </p:nvSpPr>
        <p:spPr>
          <a:xfrm>
            <a:off x="7793916" y="462660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円/楕円 178"/>
          <p:cNvSpPr/>
          <p:nvPr/>
        </p:nvSpPr>
        <p:spPr>
          <a:xfrm>
            <a:off x="7399831" y="3930336"/>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円/楕円 179"/>
          <p:cNvSpPr/>
          <p:nvPr/>
        </p:nvSpPr>
        <p:spPr>
          <a:xfrm>
            <a:off x="7114274" y="4244157"/>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円/楕円 180"/>
          <p:cNvSpPr/>
          <p:nvPr/>
        </p:nvSpPr>
        <p:spPr>
          <a:xfrm>
            <a:off x="7335588" y="4417017"/>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円/楕円 181"/>
          <p:cNvSpPr/>
          <p:nvPr/>
        </p:nvSpPr>
        <p:spPr>
          <a:xfrm>
            <a:off x="7430809" y="4628549"/>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円/楕円 182"/>
          <p:cNvSpPr/>
          <p:nvPr/>
        </p:nvSpPr>
        <p:spPr>
          <a:xfrm>
            <a:off x="8269846" y="4630969"/>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円/楕円 183"/>
          <p:cNvSpPr/>
          <p:nvPr/>
        </p:nvSpPr>
        <p:spPr>
          <a:xfrm>
            <a:off x="8379299" y="4271919"/>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楕円 184"/>
          <p:cNvSpPr/>
          <p:nvPr/>
        </p:nvSpPr>
        <p:spPr>
          <a:xfrm>
            <a:off x="7237536" y="3891054"/>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円/楕円 185"/>
          <p:cNvSpPr/>
          <p:nvPr/>
        </p:nvSpPr>
        <p:spPr>
          <a:xfrm>
            <a:off x="6517972" y="4406445"/>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円/楕円 186"/>
          <p:cNvSpPr/>
          <p:nvPr/>
        </p:nvSpPr>
        <p:spPr>
          <a:xfrm>
            <a:off x="6568408" y="393746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円/楕円 187"/>
          <p:cNvSpPr/>
          <p:nvPr/>
        </p:nvSpPr>
        <p:spPr>
          <a:xfrm>
            <a:off x="7007629" y="4735550"/>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円/楕円 188"/>
          <p:cNvSpPr/>
          <p:nvPr/>
        </p:nvSpPr>
        <p:spPr>
          <a:xfrm>
            <a:off x="7781319" y="3057230"/>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円/楕円 189"/>
          <p:cNvSpPr/>
          <p:nvPr/>
        </p:nvSpPr>
        <p:spPr>
          <a:xfrm>
            <a:off x="6934770" y="4193795"/>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円/楕円 190"/>
          <p:cNvSpPr/>
          <p:nvPr/>
        </p:nvSpPr>
        <p:spPr>
          <a:xfrm>
            <a:off x="6918962" y="3562329"/>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円/楕円 191"/>
          <p:cNvSpPr/>
          <p:nvPr/>
        </p:nvSpPr>
        <p:spPr>
          <a:xfrm>
            <a:off x="7926202" y="315145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円/楕円 192"/>
          <p:cNvSpPr/>
          <p:nvPr/>
        </p:nvSpPr>
        <p:spPr>
          <a:xfrm>
            <a:off x="7863508" y="3896153"/>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円/楕円 193"/>
          <p:cNvSpPr/>
          <p:nvPr/>
        </p:nvSpPr>
        <p:spPr>
          <a:xfrm>
            <a:off x="6396786" y="4247587"/>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円/楕円 194"/>
          <p:cNvSpPr/>
          <p:nvPr/>
        </p:nvSpPr>
        <p:spPr>
          <a:xfrm>
            <a:off x="6879356" y="461938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円/楕円 195"/>
          <p:cNvSpPr/>
          <p:nvPr/>
        </p:nvSpPr>
        <p:spPr>
          <a:xfrm>
            <a:off x="6708168" y="3725972"/>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円/楕円 196"/>
          <p:cNvSpPr/>
          <p:nvPr/>
        </p:nvSpPr>
        <p:spPr>
          <a:xfrm>
            <a:off x="7471609" y="3487772"/>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円/楕円 197"/>
          <p:cNvSpPr/>
          <p:nvPr/>
        </p:nvSpPr>
        <p:spPr>
          <a:xfrm>
            <a:off x="8272870" y="3483580"/>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円/楕円 198"/>
          <p:cNvSpPr/>
          <p:nvPr/>
        </p:nvSpPr>
        <p:spPr>
          <a:xfrm>
            <a:off x="7247885" y="4542836"/>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円/楕円 199"/>
          <p:cNvSpPr/>
          <p:nvPr/>
        </p:nvSpPr>
        <p:spPr>
          <a:xfrm>
            <a:off x="7438359" y="362636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円/楕円 200"/>
          <p:cNvSpPr/>
          <p:nvPr/>
        </p:nvSpPr>
        <p:spPr>
          <a:xfrm>
            <a:off x="7941374" y="2771802"/>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円/楕円 201"/>
          <p:cNvSpPr/>
          <p:nvPr/>
        </p:nvSpPr>
        <p:spPr>
          <a:xfrm>
            <a:off x="7882258" y="2949470"/>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円/楕円 202"/>
          <p:cNvSpPr/>
          <p:nvPr/>
        </p:nvSpPr>
        <p:spPr>
          <a:xfrm>
            <a:off x="7503821" y="3295083"/>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円/楕円 203"/>
          <p:cNvSpPr/>
          <p:nvPr/>
        </p:nvSpPr>
        <p:spPr>
          <a:xfrm>
            <a:off x="7406533" y="3075201"/>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円/楕円 204"/>
          <p:cNvSpPr/>
          <p:nvPr/>
        </p:nvSpPr>
        <p:spPr>
          <a:xfrm>
            <a:off x="8117426" y="2868232"/>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円/楕円 205"/>
          <p:cNvSpPr/>
          <p:nvPr/>
        </p:nvSpPr>
        <p:spPr>
          <a:xfrm>
            <a:off x="7082533" y="370213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円/楕円 206"/>
          <p:cNvSpPr/>
          <p:nvPr/>
        </p:nvSpPr>
        <p:spPr>
          <a:xfrm>
            <a:off x="8234399" y="314613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円/楕円 207"/>
          <p:cNvSpPr/>
          <p:nvPr/>
        </p:nvSpPr>
        <p:spPr>
          <a:xfrm>
            <a:off x="6745933" y="4398836"/>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テキスト ボックス 279"/>
          <p:cNvSpPr txBox="1"/>
          <p:nvPr/>
        </p:nvSpPr>
        <p:spPr>
          <a:xfrm>
            <a:off x="4952209" y="4999912"/>
            <a:ext cx="2021707" cy="369332"/>
          </a:xfrm>
          <a:prstGeom prst="rect">
            <a:avLst/>
          </a:prstGeom>
          <a:noFill/>
        </p:spPr>
        <p:txBody>
          <a:bodyPr wrap="none" rtlCol="0">
            <a:spAutoFit/>
          </a:bodyPr>
          <a:lstStyle/>
          <a:p>
            <a:r>
              <a:rPr kumimoji="1" lang="en-US" altLang="ja-JP" dirty="0" smtClean="0">
                <a:solidFill>
                  <a:srgbClr val="FFCCCC"/>
                </a:solidFill>
              </a:rPr>
              <a:t>quark-gluon plasma</a:t>
            </a:r>
            <a:endParaRPr kumimoji="1" lang="ja-JP" altLang="en-US" dirty="0">
              <a:solidFill>
                <a:srgbClr val="FFCCCC"/>
              </a:solidFill>
            </a:endParaRPr>
          </a:p>
        </p:txBody>
      </p:sp>
      <p:cxnSp>
        <p:nvCxnSpPr>
          <p:cNvPr id="281" name="直線コネクタ 280"/>
          <p:cNvCxnSpPr/>
          <p:nvPr/>
        </p:nvCxnSpPr>
        <p:spPr>
          <a:xfrm flipH="1">
            <a:off x="5119989" y="5317586"/>
            <a:ext cx="2021707" cy="0"/>
          </a:xfrm>
          <a:prstGeom prst="line">
            <a:avLst/>
          </a:prstGeom>
          <a:ln>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282" name="直線矢印コネクタ 281"/>
          <p:cNvCxnSpPr>
            <a:endCxn id="111" idx="2"/>
          </p:cNvCxnSpPr>
          <p:nvPr/>
        </p:nvCxnSpPr>
        <p:spPr>
          <a:xfrm flipV="1">
            <a:off x="7141696" y="5009324"/>
            <a:ext cx="288024" cy="316130"/>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657770" y="5871293"/>
            <a:ext cx="4185761" cy="461665"/>
          </a:xfrm>
          <a:prstGeom prst="rect">
            <a:avLst/>
          </a:prstGeom>
          <a:noFill/>
        </p:spPr>
        <p:txBody>
          <a:bodyPr wrap="none" rtlCol="0">
            <a:spAutoFit/>
          </a:bodyPr>
          <a:lstStyle/>
          <a:p>
            <a:r>
              <a:rPr kumimoji="1" lang="ja-JP" altLang="en-US" sz="2400" dirty="0" smtClean="0"/>
              <a:t>素粒子が「溶け出す」相転移</a:t>
            </a:r>
            <a:endParaRPr kumimoji="1" lang="ja-JP" altLang="en-US" sz="2400" dirty="0"/>
          </a:p>
        </p:txBody>
      </p:sp>
    </p:spTree>
    <p:extLst>
      <p:ext uri="{BB962C8B-B14F-4D97-AF65-F5344CB8AC3E}">
        <p14:creationId xmlns:p14="http://schemas.microsoft.com/office/powerpoint/2010/main" val="6008013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クォーク・グルオン・プラズマ</a:t>
            </a:r>
            <a:r>
              <a:rPr kumimoji="1" lang="en-US" altLang="ja-JP" dirty="0" smtClean="0"/>
              <a:t/>
            </a:r>
            <a:br>
              <a:rPr kumimoji="1" lang="en-US" altLang="ja-JP" dirty="0" smtClean="0"/>
            </a:br>
            <a:r>
              <a:rPr lang="ja-JP" altLang="en-US" dirty="0" smtClean="0"/>
              <a:t>（ＱＧＰ）</a:t>
            </a:r>
            <a:endParaRPr kumimoji="1" lang="ja-JP" altLang="en-US" dirty="0"/>
          </a:p>
        </p:txBody>
      </p:sp>
      <p:sp>
        <p:nvSpPr>
          <p:cNvPr id="92" name="角丸四角形 91"/>
          <p:cNvSpPr/>
          <p:nvPr/>
        </p:nvSpPr>
        <p:spPr>
          <a:xfrm>
            <a:off x="492919" y="2540444"/>
            <a:ext cx="2419003" cy="2468880"/>
          </a:xfrm>
          <a:prstGeom prst="roundRect">
            <a:avLst/>
          </a:prstGeom>
          <a:gradFill>
            <a:gsLst>
              <a:gs pos="0">
                <a:srgbClr val="C9E4FF"/>
              </a:gs>
              <a:gs pos="98000">
                <a:srgbClr val="B3D9FF"/>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円/楕円 3"/>
          <p:cNvSpPr>
            <a:spLocks noChangeAspect="1"/>
          </p:cNvSpPr>
          <p:nvPr/>
        </p:nvSpPr>
        <p:spPr>
          <a:xfrm>
            <a:off x="1004455" y="3095106"/>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1072342" y="1853737"/>
            <a:ext cx="902811" cy="523220"/>
          </a:xfrm>
          <a:prstGeom prst="rect">
            <a:avLst/>
          </a:prstGeom>
          <a:noFill/>
        </p:spPr>
        <p:txBody>
          <a:bodyPr wrap="none" rtlCol="0">
            <a:spAutoFit/>
          </a:bodyPr>
          <a:lstStyle/>
          <a:p>
            <a:r>
              <a:rPr kumimoji="1" lang="ja-JP" altLang="en-US" sz="2800" dirty="0" smtClean="0">
                <a:solidFill>
                  <a:srgbClr val="C9E4FF"/>
                </a:solidFill>
              </a:rPr>
              <a:t>真空</a:t>
            </a:r>
            <a:endParaRPr kumimoji="1" lang="ja-JP" altLang="en-US" sz="2800" dirty="0">
              <a:solidFill>
                <a:srgbClr val="C9E4FF"/>
              </a:solidFill>
            </a:endParaRPr>
          </a:p>
        </p:txBody>
      </p:sp>
      <p:sp>
        <p:nvSpPr>
          <p:cNvPr id="95" name="円/楕円 9"/>
          <p:cNvSpPr/>
          <p:nvPr/>
        </p:nvSpPr>
        <p:spPr>
          <a:xfrm>
            <a:off x="1212142" y="319171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10"/>
          <p:cNvSpPr/>
          <p:nvPr/>
        </p:nvSpPr>
        <p:spPr>
          <a:xfrm>
            <a:off x="1212142" y="3358176"/>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11"/>
          <p:cNvSpPr/>
          <p:nvPr/>
        </p:nvSpPr>
        <p:spPr>
          <a:xfrm>
            <a:off x="1078742" y="3232167"/>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14"/>
          <p:cNvSpPr>
            <a:spLocks/>
          </p:cNvSpPr>
          <p:nvPr/>
        </p:nvSpPr>
        <p:spPr>
          <a:xfrm rot="20482384">
            <a:off x="1920296" y="382281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15"/>
          <p:cNvSpPr/>
          <p:nvPr/>
        </p:nvSpPr>
        <p:spPr>
          <a:xfrm>
            <a:off x="2031309" y="403744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16"/>
          <p:cNvSpPr/>
          <p:nvPr/>
        </p:nvSpPr>
        <p:spPr>
          <a:xfrm>
            <a:off x="2001983" y="3904505"/>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p:cNvSpPr txBox="1"/>
          <p:nvPr/>
        </p:nvSpPr>
        <p:spPr>
          <a:xfrm>
            <a:off x="1764399" y="2876763"/>
            <a:ext cx="833818" cy="369332"/>
          </a:xfrm>
          <a:prstGeom prst="rect">
            <a:avLst/>
          </a:prstGeom>
          <a:noFill/>
        </p:spPr>
        <p:txBody>
          <a:bodyPr wrap="none" rtlCol="0">
            <a:spAutoFit/>
          </a:bodyPr>
          <a:lstStyle/>
          <a:p>
            <a:r>
              <a:rPr kumimoji="1" lang="en-US" altLang="ja-JP" dirty="0" smtClean="0">
                <a:solidFill>
                  <a:schemeClr val="accent5">
                    <a:lumMod val="50000"/>
                  </a:schemeClr>
                </a:solidFill>
              </a:rPr>
              <a:t>baryon</a:t>
            </a:r>
            <a:endParaRPr kumimoji="1" lang="ja-JP" altLang="en-US" dirty="0">
              <a:solidFill>
                <a:schemeClr val="accent5">
                  <a:lumMod val="50000"/>
                </a:schemeClr>
              </a:solidFill>
            </a:endParaRPr>
          </a:p>
        </p:txBody>
      </p:sp>
      <p:sp>
        <p:nvSpPr>
          <p:cNvPr id="102" name="テキスト ボックス 101"/>
          <p:cNvSpPr txBox="1"/>
          <p:nvPr/>
        </p:nvSpPr>
        <p:spPr>
          <a:xfrm>
            <a:off x="817174" y="4080597"/>
            <a:ext cx="811441" cy="369332"/>
          </a:xfrm>
          <a:prstGeom prst="rect">
            <a:avLst/>
          </a:prstGeom>
          <a:noFill/>
        </p:spPr>
        <p:txBody>
          <a:bodyPr wrap="none" rtlCol="0">
            <a:spAutoFit/>
          </a:bodyPr>
          <a:lstStyle/>
          <a:p>
            <a:r>
              <a:rPr kumimoji="1" lang="en-US" altLang="ja-JP" dirty="0" smtClean="0">
                <a:solidFill>
                  <a:schemeClr val="accent5">
                    <a:lumMod val="50000"/>
                  </a:schemeClr>
                </a:solidFill>
              </a:rPr>
              <a:t>meson</a:t>
            </a:r>
            <a:endParaRPr kumimoji="1" lang="ja-JP" altLang="en-US" dirty="0">
              <a:solidFill>
                <a:schemeClr val="accent5">
                  <a:lumMod val="50000"/>
                </a:schemeClr>
              </a:solidFill>
            </a:endParaRPr>
          </a:p>
        </p:txBody>
      </p:sp>
      <p:cxnSp>
        <p:nvCxnSpPr>
          <p:cNvPr id="103" name="直線コネクタ 102"/>
          <p:cNvCxnSpPr/>
          <p:nvPr/>
        </p:nvCxnSpPr>
        <p:spPr>
          <a:xfrm flipH="1">
            <a:off x="1764399" y="3218684"/>
            <a:ext cx="83381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4" name="直線矢印コネクタ 103"/>
          <p:cNvCxnSpPr>
            <a:endCxn id="93" idx="6"/>
          </p:cNvCxnSpPr>
          <p:nvPr/>
        </p:nvCxnSpPr>
        <p:spPr>
          <a:xfrm flipH="1">
            <a:off x="1436455" y="3218684"/>
            <a:ext cx="327944" cy="9242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05" name="直線コネクタ 104"/>
          <p:cNvCxnSpPr/>
          <p:nvPr/>
        </p:nvCxnSpPr>
        <p:spPr>
          <a:xfrm flipH="1">
            <a:off x="804198" y="4398836"/>
            <a:ext cx="83381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6" name="直線矢印コネクタ 105"/>
          <p:cNvCxnSpPr/>
          <p:nvPr/>
        </p:nvCxnSpPr>
        <p:spPr>
          <a:xfrm flipV="1">
            <a:off x="1629051" y="4127780"/>
            <a:ext cx="307814" cy="26876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07" name="テキスト ボックス 106"/>
          <p:cNvSpPr txBox="1"/>
          <p:nvPr/>
        </p:nvSpPr>
        <p:spPr>
          <a:xfrm>
            <a:off x="3474720" y="1853737"/>
            <a:ext cx="3459601" cy="523220"/>
          </a:xfrm>
          <a:prstGeom prst="rect">
            <a:avLst/>
          </a:prstGeom>
          <a:noFill/>
        </p:spPr>
        <p:txBody>
          <a:bodyPr wrap="none" rtlCol="0">
            <a:spAutoFit/>
          </a:bodyPr>
          <a:lstStyle/>
          <a:p>
            <a:r>
              <a:rPr lang="ja-JP" altLang="en-US" sz="2800" dirty="0">
                <a:solidFill>
                  <a:srgbClr val="FFCCCC"/>
                </a:solidFill>
              </a:rPr>
              <a:t>温度</a:t>
            </a:r>
            <a:r>
              <a:rPr lang="ja-JP" altLang="en-US" sz="2800" dirty="0" smtClean="0">
                <a:solidFill>
                  <a:srgbClr val="FFCCCC"/>
                </a:solidFill>
              </a:rPr>
              <a:t>を上げていくと</a:t>
            </a:r>
            <a:r>
              <a:rPr kumimoji="1" lang="en-US" altLang="ja-JP" sz="2800" dirty="0" smtClean="0">
                <a:solidFill>
                  <a:srgbClr val="FFCCCC"/>
                </a:solidFill>
              </a:rPr>
              <a:t> … </a:t>
            </a:r>
            <a:endParaRPr kumimoji="1" lang="ja-JP" altLang="en-US" sz="2800" dirty="0">
              <a:solidFill>
                <a:srgbClr val="FFCCCC"/>
              </a:solidFill>
            </a:endParaRPr>
          </a:p>
        </p:txBody>
      </p:sp>
      <p:sp>
        <p:nvSpPr>
          <p:cNvPr id="108" name="右矢印 107"/>
          <p:cNvSpPr/>
          <p:nvPr/>
        </p:nvSpPr>
        <p:spPr>
          <a:xfrm>
            <a:off x="6151431" y="5893725"/>
            <a:ext cx="2514596" cy="83127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09" name="テキスト ボックス 108"/>
          <p:cNvSpPr txBox="1"/>
          <p:nvPr/>
        </p:nvSpPr>
        <p:spPr>
          <a:xfrm>
            <a:off x="6043366" y="5610137"/>
            <a:ext cx="1620957" cy="523220"/>
          </a:xfrm>
          <a:prstGeom prst="rect">
            <a:avLst/>
          </a:prstGeom>
          <a:noFill/>
        </p:spPr>
        <p:txBody>
          <a:bodyPr wrap="none" rtlCol="0">
            <a:spAutoFit/>
          </a:bodyPr>
          <a:lstStyle/>
          <a:p>
            <a:r>
              <a:rPr kumimoji="1" lang="ja-JP" altLang="en-US" sz="2800" dirty="0" smtClean="0">
                <a:solidFill>
                  <a:srgbClr val="FF9999"/>
                </a:solidFill>
              </a:rPr>
              <a:t>初期宇宙</a:t>
            </a:r>
            <a:endParaRPr kumimoji="1" lang="ja-JP" altLang="en-US" sz="2800" dirty="0">
              <a:solidFill>
                <a:srgbClr val="FF9999"/>
              </a:solidFill>
            </a:endParaRPr>
          </a:p>
        </p:txBody>
      </p:sp>
      <p:sp>
        <p:nvSpPr>
          <p:cNvPr id="110" name="角丸四角形 109"/>
          <p:cNvSpPr/>
          <p:nvPr/>
        </p:nvSpPr>
        <p:spPr>
          <a:xfrm>
            <a:off x="3356568" y="2540444"/>
            <a:ext cx="2419003" cy="2468880"/>
          </a:xfrm>
          <a:prstGeom prst="roundRect">
            <a:avLst/>
          </a:prstGeom>
          <a:gradFill>
            <a:gsLst>
              <a:gs pos="0">
                <a:srgbClr val="FFCC99"/>
              </a:gs>
              <a:gs pos="98000">
                <a:srgbClr val="FF9999"/>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角丸四角形 110"/>
          <p:cNvSpPr/>
          <p:nvPr/>
        </p:nvSpPr>
        <p:spPr>
          <a:xfrm>
            <a:off x="6220218" y="2540444"/>
            <a:ext cx="2419003" cy="2468880"/>
          </a:xfrm>
          <a:prstGeom prst="roundRect">
            <a:avLst/>
          </a:prstGeom>
          <a:gradFill>
            <a:gsLst>
              <a:gs pos="0">
                <a:srgbClr val="FFC000"/>
              </a:gs>
              <a:gs pos="100000">
                <a:srgbClr val="FF5050"/>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7"/>
          <p:cNvSpPr>
            <a:spLocks noChangeAspect="1"/>
          </p:cNvSpPr>
          <p:nvPr/>
        </p:nvSpPr>
        <p:spPr>
          <a:xfrm>
            <a:off x="4026132" y="292469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9"/>
          <p:cNvSpPr/>
          <p:nvPr/>
        </p:nvSpPr>
        <p:spPr>
          <a:xfrm>
            <a:off x="4378534" y="406118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21"/>
          <p:cNvSpPr>
            <a:spLocks/>
          </p:cNvSpPr>
          <p:nvPr/>
        </p:nvSpPr>
        <p:spPr>
          <a:xfrm rot="1228704">
            <a:off x="3777723" y="3609044"/>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23"/>
          <p:cNvSpPr/>
          <p:nvPr/>
        </p:nvSpPr>
        <p:spPr>
          <a:xfrm>
            <a:off x="5245198" y="461221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24"/>
          <p:cNvSpPr>
            <a:spLocks noChangeAspect="1"/>
          </p:cNvSpPr>
          <p:nvPr/>
        </p:nvSpPr>
        <p:spPr>
          <a:xfrm>
            <a:off x="7321636" y="301167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28"/>
          <p:cNvSpPr>
            <a:spLocks/>
          </p:cNvSpPr>
          <p:nvPr/>
        </p:nvSpPr>
        <p:spPr>
          <a:xfrm rot="17174715">
            <a:off x="7601005" y="379676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31"/>
          <p:cNvSpPr>
            <a:spLocks noChangeAspect="1"/>
          </p:cNvSpPr>
          <p:nvPr/>
        </p:nvSpPr>
        <p:spPr>
          <a:xfrm>
            <a:off x="4333319" y="3974838"/>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32"/>
          <p:cNvSpPr/>
          <p:nvPr/>
        </p:nvSpPr>
        <p:spPr>
          <a:xfrm>
            <a:off x="4290308" y="3168875"/>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34"/>
          <p:cNvSpPr/>
          <p:nvPr/>
        </p:nvSpPr>
        <p:spPr>
          <a:xfrm>
            <a:off x="4085004" y="3137902"/>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35"/>
          <p:cNvSpPr>
            <a:spLocks/>
          </p:cNvSpPr>
          <p:nvPr/>
        </p:nvSpPr>
        <p:spPr>
          <a:xfrm rot="5085779">
            <a:off x="4703969" y="297614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38"/>
          <p:cNvSpPr>
            <a:spLocks/>
          </p:cNvSpPr>
          <p:nvPr/>
        </p:nvSpPr>
        <p:spPr>
          <a:xfrm rot="18258488">
            <a:off x="4697821" y="359227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39"/>
          <p:cNvSpPr>
            <a:spLocks/>
          </p:cNvSpPr>
          <p:nvPr/>
        </p:nvSpPr>
        <p:spPr>
          <a:xfrm rot="7329639">
            <a:off x="3880263" y="423093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40"/>
          <p:cNvSpPr>
            <a:spLocks/>
          </p:cNvSpPr>
          <p:nvPr/>
        </p:nvSpPr>
        <p:spPr>
          <a:xfrm rot="612483">
            <a:off x="5184736" y="344766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41"/>
          <p:cNvSpPr>
            <a:spLocks/>
          </p:cNvSpPr>
          <p:nvPr/>
        </p:nvSpPr>
        <p:spPr>
          <a:xfrm rot="17901955">
            <a:off x="5100240" y="437569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42"/>
          <p:cNvSpPr>
            <a:spLocks/>
          </p:cNvSpPr>
          <p:nvPr/>
        </p:nvSpPr>
        <p:spPr>
          <a:xfrm rot="3041351">
            <a:off x="5040797" y="376202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43"/>
          <p:cNvSpPr>
            <a:spLocks/>
          </p:cNvSpPr>
          <p:nvPr/>
        </p:nvSpPr>
        <p:spPr>
          <a:xfrm rot="18258488">
            <a:off x="3583416" y="303538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円/楕円 44"/>
          <p:cNvSpPr>
            <a:spLocks/>
          </p:cNvSpPr>
          <p:nvPr/>
        </p:nvSpPr>
        <p:spPr>
          <a:xfrm rot="18258488">
            <a:off x="4222665" y="340659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45"/>
          <p:cNvSpPr>
            <a:spLocks/>
          </p:cNvSpPr>
          <p:nvPr/>
        </p:nvSpPr>
        <p:spPr>
          <a:xfrm rot="18944790">
            <a:off x="5183850" y="281914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46"/>
          <p:cNvSpPr>
            <a:spLocks/>
          </p:cNvSpPr>
          <p:nvPr/>
        </p:nvSpPr>
        <p:spPr>
          <a:xfrm rot="5190448">
            <a:off x="4388708" y="450063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48"/>
          <p:cNvSpPr/>
          <p:nvPr/>
        </p:nvSpPr>
        <p:spPr>
          <a:xfrm>
            <a:off x="4404132" y="4690410"/>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49"/>
          <p:cNvSpPr/>
          <p:nvPr/>
        </p:nvSpPr>
        <p:spPr>
          <a:xfrm>
            <a:off x="5141609" y="445399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51"/>
          <p:cNvSpPr/>
          <p:nvPr/>
        </p:nvSpPr>
        <p:spPr>
          <a:xfrm>
            <a:off x="4557382" y="4061188"/>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52"/>
          <p:cNvSpPr/>
          <p:nvPr/>
        </p:nvSpPr>
        <p:spPr>
          <a:xfrm>
            <a:off x="4276775" y="2976357"/>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53"/>
          <p:cNvSpPr/>
          <p:nvPr/>
        </p:nvSpPr>
        <p:spPr>
          <a:xfrm>
            <a:off x="4527066" y="429149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20"/>
          <p:cNvSpPr/>
          <p:nvPr/>
        </p:nvSpPr>
        <p:spPr>
          <a:xfrm>
            <a:off x="4121587" y="440268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8"/>
          <p:cNvSpPr/>
          <p:nvPr/>
        </p:nvSpPr>
        <p:spPr>
          <a:xfrm>
            <a:off x="3785300" y="3147017"/>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33"/>
          <p:cNvSpPr/>
          <p:nvPr/>
        </p:nvSpPr>
        <p:spPr>
          <a:xfrm>
            <a:off x="3887456" y="3679195"/>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50"/>
          <p:cNvSpPr/>
          <p:nvPr/>
        </p:nvSpPr>
        <p:spPr>
          <a:xfrm>
            <a:off x="4726052" y="3162227"/>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54"/>
          <p:cNvSpPr/>
          <p:nvPr/>
        </p:nvSpPr>
        <p:spPr>
          <a:xfrm>
            <a:off x="4847898" y="3825492"/>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円/楕円 55"/>
          <p:cNvSpPr/>
          <p:nvPr/>
        </p:nvSpPr>
        <p:spPr>
          <a:xfrm>
            <a:off x="4300947" y="344547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57"/>
          <p:cNvSpPr/>
          <p:nvPr/>
        </p:nvSpPr>
        <p:spPr>
          <a:xfrm>
            <a:off x="5373789" y="360200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58"/>
          <p:cNvSpPr/>
          <p:nvPr/>
        </p:nvSpPr>
        <p:spPr>
          <a:xfrm>
            <a:off x="5226610" y="291346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59"/>
          <p:cNvSpPr/>
          <p:nvPr/>
        </p:nvSpPr>
        <p:spPr>
          <a:xfrm>
            <a:off x="5065989" y="3856484"/>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66"/>
          <p:cNvSpPr/>
          <p:nvPr/>
        </p:nvSpPr>
        <p:spPr>
          <a:xfrm>
            <a:off x="4737874" y="3704264"/>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67"/>
          <p:cNvSpPr/>
          <p:nvPr/>
        </p:nvSpPr>
        <p:spPr>
          <a:xfrm>
            <a:off x="3889483" y="4429045"/>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68"/>
          <p:cNvSpPr/>
          <p:nvPr/>
        </p:nvSpPr>
        <p:spPr>
          <a:xfrm>
            <a:off x="3875990" y="3835148"/>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69"/>
          <p:cNvSpPr/>
          <p:nvPr/>
        </p:nvSpPr>
        <p:spPr>
          <a:xfrm>
            <a:off x="3597493" y="324571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70"/>
          <p:cNvSpPr/>
          <p:nvPr/>
        </p:nvSpPr>
        <p:spPr>
          <a:xfrm>
            <a:off x="5209904" y="3927851"/>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71"/>
          <p:cNvSpPr/>
          <p:nvPr/>
        </p:nvSpPr>
        <p:spPr>
          <a:xfrm>
            <a:off x="4314051" y="364858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72"/>
          <p:cNvSpPr/>
          <p:nvPr/>
        </p:nvSpPr>
        <p:spPr>
          <a:xfrm>
            <a:off x="5184268" y="3630302"/>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73"/>
          <p:cNvSpPr/>
          <p:nvPr/>
        </p:nvSpPr>
        <p:spPr>
          <a:xfrm>
            <a:off x="4884237" y="3062995"/>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74"/>
          <p:cNvSpPr/>
          <p:nvPr/>
        </p:nvSpPr>
        <p:spPr>
          <a:xfrm>
            <a:off x="5373789" y="2916937"/>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75"/>
          <p:cNvSpPr/>
          <p:nvPr/>
        </p:nvSpPr>
        <p:spPr>
          <a:xfrm>
            <a:off x="4573678" y="4567247"/>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80"/>
          <p:cNvSpPr>
            <a:spLocks noChangeAspect="1"/>
          </p:cNvSpPr>
          <p:nvPr/>
        </p:nvSpPr>
        <p:spPr>
          <a:xfrm>
            <a:off x="6295827" y="295979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81"/>
          <p:cNvSpPr>
            <a:spLocks noChangeAspect="1"/>
          </p:cNvSpPr>
          <p:nvPr/>
        </p:nvSpPr>
        <p:spPr>
          <a:xfrm>
            <a:off x="7259234" y="4002796"/>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82"/>
          <p:cNvSpPr>
            <a:spLocks noChangeAspect="1"/>
          </p:cNvSpPr>
          <p:nvPr/>
        </p:nvSpPr>
        <p:spPr>
          <a:xfrm>
            <a:off x="8105070" y="3819175"/>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楕円 83"/>
          <p:cNvSpPr>
            <a:spLocks/>
          </p:cNvSpPr>
          <p:nvPr/>
        </p:nvSpPr>
        <p:spPr>
          <a:xfrm rot="3236454">
            <a:off x="7763889" y="360068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楕円 84"/>
          <p:cNvSpPr>
            <a:spLocks/>
          </p:cNvSpPr>
          <p:nvPr/>
        </p:nvSpPr>
        <p:spPr>
          <a:xfrm rot="20603844">
            <a:off x="7905805" y="4158710"/>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楕円 85"/>
          <p:cNvSpPr>
            <a:spLocks/>
          </p:cNvSpPr>
          <p:nvPr/>
        </p:nvSpPr>
        <p:spPr>
          <a:xfrm rot="1137787">
            <a:off x="6356846" y="333345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86"/>
          <p:cNvSpPr>
            <a:spLocks/>
          </p:cNvSpPr>
          <p:nvPr/>
        </p:nvSpPr>
        <p:spPr>
          <a:xfrm>
            <a:off x="8142372" y="444477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87"/>
          <p:cNvSpPr>
            <a:spLocks/>
          </p:cNvSpPr>
          <p:nvPr/>
        </p:nvSpPr>
        <p:spPr>
          <a:xfrm rot="5400000">
            <a:off x="7020578" y="323860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88"/>
          <p:cNvSpPr>
            <a:spLocks/>
          </p:cNvSpPr>
          <p:nvPr/>
        </p:nvSpPr>
        <p:spPr>
          <a:xfrm rot="17174715">
            <a:off x="6493120" y="356758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89"/>
          <p:cNvSpPr>
            <a:spLocks/>
          </p:cNvSpPr>
          <p:nvPr/>
        </p:nvSpPr>
        <p:spPr>
          <a:xfrm rot="3236454">
            <a:off x="7024355" y="3503296"/>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90"/>
          <p:cNvSpPr>
            <a:spLocks/>
          </p:cNvSpPr>
          <p:nvPr/>
        </p:nvSpPr>
        <p:spPr>
          <a:xfrm rot="20603844">
            <a:off x="6797920" y="387238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91"/>
          <p:cNvSpPr>
            <a:spLocks/>
          </p:cNvSpPr>
          <p:nvPr/>
        </p:nvSpPr>
        <p:spPr>
          <a:xfrm rot="1137787">
            <a:off x="7325604" y="3376554"/>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92"/>
          <p:cNvSpPr>
            <a:spLocks/>
          </p:cNvSpPr>
          <p:nvPr/>
        </p:nvSpPr>
        <p:spPr>
          <a:xfrm>
            <a:off x="6707290" y="291346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93"/>
          <p:cNvSpPr>
            <a:spLocks/>
          </p:cNvSpPr>
          <p:nvPr/>
        </p:nvSpPr>
        <p:spPr>
          <a:xfrm rot="5400000">
            <a:off x="6504872" y="2678759"/>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94"/>
          <p:cNvSpPr>
            <a:spLocks/>
          </p:cNvSpPr>
          <p:nvPr/>
        </p:nvSpPr>
        <p:spPr>
          <a:xfrm rot="17174715">
            <a:off x="7392149" y="268786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95"/>
          <p:cNvSpPr>
            <a:spLocks/>
          </p:cNvSpPr>
          <p:nvPr/>
        </p:nvSpPr>
        <p:spPr>
          <a:xfrm rot="3236454">
            <a:off x="8089678" y="2673183"/>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96"/>
          <p:cNvSpPr>
            <a:spLocks/>
          </p:cNvSpPr>
          <p:nvPr/>
        </p:nvSpPr>
        <p:spPr>
          <a:xfrm rot="20603844">
            <a:off x="7696542" y="2934284"/>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97"/>
          <p:cNvSpPr>
            <a:spLocks/>
          </p:cNvSpPr>
          <p:nvPr/>
        </p:nvSpPr>
        <p:spPr>
          <a:xfrm rot="1137787">
            <a:off x="8195531" y="2915552"/>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98"/>
          <p:cNvSpPr>
            <a:spLocks/>
          </p:cNvSpPr>
          <p:nvPr/>
        </p:nvSpPr>
        <p:spPr>
          <a:xfrm>
            <a:off x="6654731" y="326387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99"/>
          <p:cNvSpPr>
            <a:spLocks/>
          </p:cNvSpPr>
          <p:nvPr/>
        </p:nvSpPr>
        <p:spPr>
          <a:xfrm rot="5400000">
            <a:off x="8109413" y="339119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00"/>
          <p:cNvSpPr>
            <a:spLocks/>
          </p:cNvSpPr>
          <p:nvPr/>
        </p:nvSpPr>
        <p:spPr>
          <a:xfrm rot="17174715">
            <a:off x="6339315" y="415368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01"/>
          <p:cNvSpPr>
            <a:spLocks/>
          </p:cNvSpPr>
          <p:nvPr/>
        </p:nvSpPr>
        <p:spPr>
          <a:xfrm rot="3236454">
            <a:off x="6492206" y="3860912"/>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02"/>
          <p:cNvSpPr>
            <a:spLocks/>
          </p:cNvSpPr>
          <p:nvPr/>
        </p:nvSpPr>
        <p:spPr>
          <a:xfrm rot="20603844">
            <a:off x="7081405" y="382281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円/楕円 103"/>
          <p:cNvSpPr>
            <a:spLocks/>
          </p:cNvSpPr>
          <p:nvPr/>
        </p:nvSpPr>
        <p:spPr>
          <a:xfrm rot="1137787">
            <a:off x="7882961" y="4508706"/>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04"/>
          <p:cNvSpPr>
            <a:spLocks/>
          </p:cNvSpPr>
          <p:nvPr/>
        </p:nvSpPr>
        <p:spPr>
          <a:xfrm>
            <a:off x="6638040" y="411598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05"/>
          <p:cNvSpPr>
            <a:spLocks/>
          </p:cNvSpPr>
          <p:nvPr/>
        </p:nvSpPr>
        <p:spPr>
          <a:xfrm rot="5400000">
            <a:off x="6745691" y="440391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06"/>
          <p:cNvSpPr>
            <a:spLocks/>
          </p:cNvSpPr>
          <p:nvPr/>
        </p:nvSpPr>
        <p:spPr>
          <a:xfrm rot="17174715">
            <a:off x="7187014" y="434732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円/楕円 107"/>
          <p:cNvSpPr>
            <a:spLocks/>
          </p:cNvSpPr>
          <p:nvPr/>
        </p:nvSpPr>
        <p:spPr>
          <a:xfrm rot="3236454">
            <a:off x="6936853" y="413809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108"/>
          <p:cNvSpPr>
            <a:spLocks/>
          </p:cNvSpPr>
          <p:nvPr/>
        </p:nvSpPr>
        <p:spPr>
          <a:xfrm rot="20603844">
            <a:off x="7824592" y="3242022"/>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円/楕円 109"/>
          <p:cNvSpPr>
            <a:spLocks/>
          </p:cNvSpPr>
          <p:nvPr/>
        </p:nvSpPr>
        <p:spPr>
          <a:xfrm rot="1137787">
            <a:off x="7348461" y="364329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円/楕円 110"/>
          <p:cNvSpPr>
            <a:spLocks/>
          </p:cNvSpPr>
          <p:nvPr/>
        </p:nvSpPr>
        <p:spPr>
          <a:xfrm>
            <a:off x="7574629" y="338293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円/楕円 111"/>
          <p:cNvSpPr>
            <a:spLocks/>
          </p:cNvSpPr>
          <p:nvPr/>
        </p:nvSpPr>
        <p:spPr>
          <a:xfrm rot="5400000">
            <a:off x="7264444" y="459786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円/楕円 112"/>
          <p:cNvSpPr>
            <a:spLocks/>
          </p:cNvSpPr>
          <p:nvPr/>
        </p:nvSpPr>
        <p:spPr>
          <a:xfrm rot="17174715">
            <a:off x="8008256" y="3132537"/>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円/楕円 113"/>
          <p:cNvSpPr>
            <a:spLocks/>
          </p:cNvSpPr>
          <p:nvPr/>
        </p:nvSpPr>
        <p:spPr>
          <a:xfrm rot="3236454">
            <a:off x="7665138" y="4033848"/>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円/楕円 114"/>
          <p:cNvSpPr>
            <a:spLocks/>
          </p:cNvSpPr>
          <p:nvPr/>
        </p:nvSpPr>
        <p:spPr>
          <a:xfrm rot="20603844">
            <a:off x="6992807" y="455545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円/楕円 115"/>
          <p:cNvSpPr>
            <a:spLocks/>
          </p:cNvSpPr>
          <p:nvPr/>
        </p:nvSpPr>
        <p:spPr>
          <a:xfrm rot="1137787">
            <a:off x="6788568" y="3512695"/>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円/楕円 116"/>
          <p:cNvSpPr>
            <a:spLocks/>
          </p:cNvSpPr>
          <p:nvPr/>
        </p:nvSpPr>
        <p:spPr>
          <a:xfrm>
            <a:off x="7919757" y="3811132"/>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117"/>
          <p:cNvSpPr>
            <a:spLocks/>
          </p:cNvSpPr>
          <p:nvPr/>
        </p:nvSpPr>
        <p:spPr>
          <a:xfrm rot="5400000">
            <a:off x="8206164" y="4151941"/>
            <a:ext cx="288000" cy="396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円/楕円 118"/>
          <p:cNvSpPr>
            <a:spLocks noChangeAspect="1"/>
          </p:cNvSpPr>
          <p:nvPr/>
        </p:nvSpPr>
        <p:spPr>
          <a:xfrm>
            <a:off x="7485508" y="4359623"/>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円/楕円 119"/>
          <p:cNvSpPr>
            <a:spLocks noChangeAspect="1"/>
          </p:cNvSpPr>
          <p:nvPr/>
        </p:nvSpPr>
        <p:spPr>
          <a:xfrm>
            <a:off x="7667139" y="2632503"/>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円/楕円 120"/>
          <p:cNvSpPr>
            <a:spLocks noChangeAspect="1"/>
          </p:cNvSpPr>
          <p:nvPr/>
        </p:nvSpPr>
        <p:spPr>
          <a:xfrm>
            <a:off x="6350040" y="4470557"/>
            <a:ext cx="432000" cy="432000"/>
          </a:xfrm>
          <a:prstGeom prst="ellipse">
            <a:avLst/>
          </a:prstGeom>
          <a:gradFill flip="none" rotWithShape="1">
            <a:gsLst>
              <a:gs pos="0">
                <a:schemeClr val="accent1">
                  <a:lumMod val="5000"/>
                  <a:lumOff val="95000"/>
                  <a:alpha val="2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楕円 124"/>
          <p:cNvSpPr/>
          <p:nvPr/>
        </p:nvSpPr>
        <p:spPr>
          <a:xfrm>
            <a:off x="6530891" y="283771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円/楕円 125"/>
          <p:cNvSpPr/>
          <p:nvPr/>
        </p:nvSpPr>
        <p:spPr>
          <a:xfrm>
            <a:off x="7342274" y="3321099"/>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26"/>
          <p:cNvSpPr/>
          <p:nvPr/>
        </p:nvSpPr>
        <p:spPr>
          <a:xfrm>
            <a:off x="7996717" y="4301308"/>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27"/>
          <p:cNvSpPr/>
          <p:nvPr/>
        </p:nvSpPr>
        <p:spPr>
          <a:xfrm>
            <a:off x="6581649" y="347381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28"/>
          <p:cNvSpPr/>
          <p:nvPr/>
        </p:nvSpPr>
        <p:spPr>
          <a:xfrm>
            <a:off x="6454244" y="3170690"/>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129"/>
          <p:cNvSpPr/>
          <p:nvPr/>
        </p:nvSpPr>
        <p:spPr>
          <a:xfrm>
            <a:off x="6777636" y="3361191"/>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130"/>
          <p:cNvSpPr/>
          <p:nvPr/>
        </p:nvSpPr>
        <p:spPr>
          <a:xfrm>
            <a:off x="8173488" y="3562913"/>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131"/>
          <p:cNvSpPr/>
          <p:nvPr/>
        </p:nvSpPr>
        <p:spPr>
          <a:xfrm>
            <a:off x="6567084" y="4675247"/>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132"/>
          <p:cNvSpPr/>
          <p:nvPr/>
        </p:nvSpPr>
        <p:spPr>
          <a:xfrm>
            <a:off x="6739883" y="2898983"/>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133"/>
          <p:cNvSpPr/>
          <p:nvPr/>
        </p:nvSpPr>
        <p:spPr>
          <a:xfrm>
            <a:off x="6459433" y="4589253"/>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134"/>
          <p:cNvSpPr/>
          <p:nvPr/>
        </p:nvSpPr>
        <p:spPr>
          <a:xfrm>
            <a:off x="6764799" y="423749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円/楕円 135"/>
          <p:cNvSpPr/>
          <p:nvPr/>
        </p:nvSpPr>
        <p:spPr>
          <a:xfrm>
            <a:off x="6574505" y="4111154"/>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円/楕円 136"/>
          <p:cNvSpPr/>
          <p:nvPr/>
        </p:nvSpPr>
        <p:spPr>
          <a:xfrm>
            <a:off x="7794633" y="277026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円/楕円 137"/>
          <p:cNvSpPr/>
          <p:nvPr/>
        </p:nvSpPr>
        <p:spPr>
          <a:xfrm>
            <a:off x="8025069" y="3923646"/>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円/楕円 138"/>
          <p:cNvSpPr/>
          <p:nvPr/>
        </p:nvSpPr>
        <p:spPr>
          <a:xfrm>
            <a:off x="7191800" y="4048600"/>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円/楕円 139"/>
          <p:cNvSpPr/>
          <p:nvPr/>
        </p:nvSpPr>
        <p:spPr>
          <a:xfrm>
            <a:off x="7501743" y="4299033"/>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円/楕円 140"/>
          <p:cNvSpPr/>
          <p:nvPr/>
        </p:nvSpPr>
        <p:spPr>
          <a:xfrm>
            <a:off x="6867499" y="373791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円/楕円 141"/>
          <p:cNvSpPr/>
          <p:nvPr/>
        </p:nvSpPr>
        <p:spPr>
          <a:xfrm>
            <a:off x="8110899" y="3324920"/>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円/楕円 142"/>
          <p:cNvSpPr/>
          <p:nvPr/>
        </p:nvSpPr>
        <p:spPr>
          <a:xfrm>
            <a:off x="7089686" y="4540178"/>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円/楕円 143"/>
          <p:cNvSpPr/>
          <p:nvPr/>
        </p:nvSpPr>
        <p:spPr>
          <a:xfrm>
            <a:off x="7585258" y="391014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円/楕円 144"/>
          <p:cNvSpPr/>
          <p:nvPr/>
        </p:nvSpPr>
        <p:spPr>
          <a:xfrm>
            <a:off x="7241926" y="3711448"/>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円/楕円 145"/>
          <p:cNvSpPr/>
          <p:nvPr/>
        </p:nvSpPr>
        <p:spPr>
          <a:xfrm>
            <a:off x="6650588" y="3174148"/>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146"/>
          <p:cNvSpPr/>
          <p:nvPr/>
        </p:nvSpPr>
        <p:spPr>
          <a:xfrm>
            <a:off x="7659847" y="3488168"/>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円/楕円 147"/>
          <p:cNvSpPr/>
          <p:nvPr/>
        </p:nvSpPr>
        <p:spPr>
          <a:xfrm>
            <a:off x="6625865" y="4507998"/>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円/楕円 148"/>
          <p:cNvSpPr/>
          <p:nvPr/>
        </p:nvSpPr>
        <p:spPr>
          <a:xfrm>
            <a:off x="7604019" y="459048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楕円 149"/>
          <p:cNvSpPr/>
          <p:nvPr/>
        </p:nvSpPr>
        <p:spPr>
          <a:xfrm>
            <a:off x="7327074" y="416445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円/楕円 150"/>
          <p:cNvSpPr/>
          <p:nvPr/>
        </p:nvSpPr>
        <p:spPr>
          <a:xfrm>
            <a:off x="6561864" y="3717415"/>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円/楕円 151"/>
          <p:cNvSpPr/>
          <p:nvPr/>
        </p:nvSpPr>
        <p:spPr>
          <a:xfrm>
            <a:off x="7869081" y="3531895"/>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円/楕円 152"/>
          <p:cNvSpPr/>
          <p:nvPr/>
        </p:nvSpPr>
        <p:spPr>
          <a:xfrm>
            <a:off x="7349629" y="472870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円/楕円 153"/>
          <p:cNvSpPr/>
          <p:nvPr/>
        </p:nvSpPr>
        <p:spPr>
          <a:xfrm>
            <a:off x="7449491" y="4098135"/>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円/楕円 154"/>
          <p:cNvSpPr/>
          <p:nvPr/>
        </p:nvSpPr>
        <p:spPr>
          <a:xfrm>
            <a:off x="8269388" y="4051965"/>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円/楕円 155"/>
          <p:cNvSpPr/>
          <p:nvPr/>
        </p:nvSpPr>
        <p:spPr>
          <a:xfrm>
            <a:off x="7736615" y="4205941"/>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円/楕円 156"/>
          <p:cNvSpPr/>
          <p:nvPr/>
        </p:nvSpPr>
        <p:spPr>
          <a:xfrm>
            <a:off x="8416148" y="3930459"/>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円/楕円 157"/>
          <p:cNvSpPr/>
          <p:nvPr/>
        </p:nvSpPr>
        <p:spPr>
          <a:xfrm>
            <a:off x="7747588" y="4463439"/>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円/楕円 158"/>
          <p:cNvSpPr/>
          <p:nvPr/>
        </p:nvSpPr>
        <p:spPr>
          <a:xfrm>
            <a:off x="7191668" y="4720009"/>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円/楕円 159"/>
          <p:cNvSpPr/>
          <p:nvPr/>
        </p:nvSpPr>
        <p:spPr>
          <a:xfrm>
            <a:off x="6942731" y="4004303"/>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円/楕円 160"/>
          <p:cNvSpPr/>
          <p:nvPr/>
        </p:nvSpPr>
        <p:spPr>
          <a:xfrm>
            <a:off x="6913623" y="444477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円/楕円 161"/>
          <p:cNvSpPr/>
          <p:nvPr/>
        </p:nvSpPr>
        <p:spPr>
          <a:xfrm>
            <a:off x="7415604" y="2792712"/>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円/楕円 162"/>
          <p:cNvSpPr/>
          <p:nvPr/>
        </p:nvSpPr>
        <p:spPr>
          <a:xfrm>
            <a:off x="7552328" y="3152569"/>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円/楕円 163"/>
          <p:cNvSpPr/>
          <p:nvPr/>
        </p:nvSpPr>
        <p:spPr>
          <a:xfrm>
            <a:off x="8342483" y="2984971"/>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円/楕円 164"/>
          <p:cNvSpPr/>
          <p:nvPr/>
        </p:nvSpPr>
        <p:spPr>
          <a:xfrm>
            <a:off x="6998660" y="3399796"/>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円/楕円 165"/>
          <p:cNvSpPr/>
          <p:nvPr/>
        </p:nvSpPr>
        <p:spPr>
          <a:xfrm>
            <a:off x="8253413" y="2755126"/>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円/楕円 166"/>
          <p:cNvSpPr/>
          <p:nvPr/>
        </p:nvSpPr>
        <p:spPr>
          <a:xfrm>
            <a:off x="6439953" y="3550405"/>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円/楕円 167"/>
          <p:cNvSpPr/>
          <p:nvPr/>
        </p:nvSpPr>
        <p:spPr>
          <a:xfrm>
            <a:off x="6853999" y="2993018"/>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0" name="円/楕円 168"/>
          <p:cNvSpPr/>
          <p:nvPr/>
        </p:nvSpPr>
        <p:spPr>
          <a:xfrm>
            <a:off x="7170680" y="3426031"/>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円/楕円 169"/>
          <p:cNvSpPr/>
          <p:nvPr/>
        </p:nvSpPr>
        <p:spPr>
          <a:xfrm>
            <a:off x="7514626" y="287096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円/楕円 170"/>
          <p:cNvSpPr/>
          <p:nvPr/>
        </p:nvSpPr>
        <p:spPr>
          <a:xfrm>
            <a:off x="7971540" y="4720009"/>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円/楕円 171"/>
          <p:cNvSpPr/>
          <p:nvPr/>
        </p:nvSpPr>
        <p:spPr>
          <a:xfrm>
            <a:off x="7902250" y="3331416"/>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円/楕円 172"/>
          <p:cNvSpPr/>
          <p:nvPr/>
        </p:nvSpPr>
        <p:spPr>
          <a:xfrm>
            <a:off x="7928978" y="4570212"/>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円/楕円 173"/>
          <p:cNvSpPr/>
          <p:nvPr/>
        </p:nvSpPr>
        <p:spPr>
          <a:xfrm>
            <a:off x="7800914" y="3713614"/>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円/楕円 174"/>
          <p:cNvSpPr/>
          <p:nvPr/>
        </p:nvSpPr>
        <p:spPr>
          <a:xfrm>
            <a:off x="8218482" y="4322210"/>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円/楕円 175"/>
          <p:cNvSpPr/>
          <p:nvPr/>
        </p:nvSpPr>
        <p:spPr>
          <a:xfrm>
            <a:off x="8246235" y="448992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円/楕円 176"/>
          <p:cNvSpPr/>
          <p:nvPr/>
        </p:nvSpPr>
        <p:spPr>
          <a:xfrm>
            <a:off x="7653942" y="4370678"/>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円/楕円 177"/>
          <p:cNvSpPr/>
          <p:nvPr/>
        </p:nvSpPr>
        <p:spPr>
          <a:xfrm>
            <a:off x="7793916" y="462660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円/楕円 178"/>
          <p:cNvSpPr/>
          <p:nvPr/>
        </p:nvSpPr>
        <p:spPr>
          <a:xfrm>
            <a:off x="7399831" y="3930336"/>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円/楕円 179"/>
          <p:cNvSpPr/>
          <p:nvPr/>
        </p:nvSpPr>
        <p:spPr>
          <a:xfrm>
            <a:off x="7114274" y="4244157"/>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円/楕円 180"/>
          <p:cNvSpPr/>
          <p:nvPr/>
        </p:nvSpPr>
        <p:spPr>
          <a:xfrm>
            <a:off x="7335588" y="4417017"/>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円/楕円 181"/>
          <p:cNvSpPr/>
          <p:nvPr/>
        </p:nvSpPr>
        <p:spPr>
          <a:xfrm>
            <a:off x="7430809" y="4628549"/>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円/楕円 182"/>
          <p:cNvSpPr/>
          <p:nvPr/>
        </p:nvSpPr>
        <p:spPr>
          <a:xfrm>
            <a:off x="8269846" y="4630969"/>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円/楕円 183"/>
          <p:cNvSpPr/>
          <p:nvPr/>
        </p:nvSpPr>
        <p:spPr>
          <a:xfrm>
            <a:off x="8379299" y="4271919"/>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楕円 184"/>
          <p:cNvSpPr/>
          <p:nvPr/>
        </p:nvSpPr>
        <p:spPr>
          <a:xfrm>
            <a:off x="7237536" y="3891054"/>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円/楕円 185"/>
          <p:cNvSpPr/>
          <p:nvPr/>
        </p:nvSpPr>
        <p:spPr>
          <a:xfrm>
            <a:off x="6517972" y="4406445"/>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円/楕円 186"/>
          <p:cNvSpPr/>
          <p:nvPr/>
        </p:nvSpPr>
        <p:spPr>
          <a:xfrm>
            <a:off x="6568408" y="3937463"/>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円/楕円 187"/>
          <p:cNvSpPr/>
          <p:nvPr/>
        </p:nvSpPr>
        <p:spPr>
          <a:xfrm>
            <a:off x="7007629" y="4735550"/>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円/楕円 188"/>
          <p:cNvSpPr/>
          <p:nvPr/>
        </p:nvSpPr>
        <p:spPr>
          <a:xfrm>
            <a:off x="7781319" y="3057230"/>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円/楕円 189"/>
          <p:cNvSpPr/>
          <p:nvPr/>
        </p:nvSpPr>
        <p:spPr>
          <a:xfrm>
            <a:off x="6934770" y="4193795"/>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円/楕円 190"/>
          <p:cNvSpPr/>
          <p:nvPr/>
        </p:nvSpPr>
        <p:spPr>
          <a:xfrm>
            <a:off x="6918962" y="3562329"/>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円/楕円 191"/>
          <p:cNvSpPr/>
          <p:nvPr/>
        </p:nvSpPr>
        <p:spPr>
          <a:xfrm>
            <a:off x="7926202" y="315145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円/楕円 192"/>
          <p:cNvSpPr/>
          <p:nvPr/>
        </p:nvSpPr>
        <p:spPr>
          <a:xfrm>
            <a:off x="7863508" y="3896153"/>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円/楕円 193"/>
          <p:cNvSpPr/>
          <p:nvPr/>
        </p:nvSpPr>
        <p:spPr>
          <a:xfrm>
            <a:off x="6396786" y="4247587"/>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円/楕円 194"/>
          <p:cNvSpPr/>
          <p:nvPr/>
        </p:nvSpPr>
        <p:spPr>
          <a:xfrm>
            <a:off x="6879356" y="461938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円/楕円 195"/>
          <p:cNvSpPr/>
          <p:nvPr/>
        </p:nvSpPr>
        <p:spPr>
          <a:xfrm>
            <a:off x="6708168" y="3725972"/>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円/楕円 196"/>
          <p:cNvSpPr/>
          <p:nvPr/>
        </p:nvSpPr>
        <p:spPr>
          <a:xfrm>
            <a:off x="7471609" y="3487772"/>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円/楕円 197"/>
          <p:cNvSpPr/>
          <p:nvPr/>
        </p:nvSpPr>
        <p:spPr>
          <a:xfrm>
            <a:off x="8272870" y="3483580"/>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円/楕円 198"/>
          <p:cNvSpPr/>
          <p:nvPr/>
        </p:nvSpPr>
        <p:spPr>
          <a:xfrm>
            <a:off x="7247885" y="4542836"/>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円/楕円 199"/>
          <p:cNvSpPr/>
          <p:nvPr/>
        </p:nvSpPr>
        <p:spPr>
          <a:xfrm>
            <a:off x="7438359" y="3626369"/>
            <a:ext cx="108000" cy="108000"/>
          </a:xfrm>
          <a:prstGeom prst="ellipse">
            <a:avLst/>
          </a:prstGeom>
          <a:solidFill>
            <a:srgbClr val="FF00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円/楕円 200"/>
          <p:cNvSpPr/>
          <p:nvPr/>
        </p:nvSpPr>
        <p:spPr>
          <a:xfrm>
            <a:off x="7941374" y="2771802"/>
            <a:ext cx="108000" cy="108000"/>
          </a:xfrm>
          <a:prstGeom prst="ellipse">
            <a:avLst/>
          </a:prstGeom>
          <a:solidFill>
            <a:srgbClr val="00B05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円/楕円 201"/>
          <p:cNvSpPr/>
          <p:nvPr/>
        </p:nvSpPr>
        <p:spPr>
          <a:xfrm>
            <a:off x="7882258" y="2949470"/>
            <a:ext cx="108000" cy="108000"/>
          </a:xfrm>
          <a:prstGeom prst="ellipse">
            <a:avLst/>
          </a:prstGeom>
          <a:solidFill>
            <a:srgbClr val="0070C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円/楕円 202"/>
          <p:cNvSpPr/>
          <p:nvPr/>
        </p:nvSpPr>
        <p:spPr>
          <a:xfrm>
            <a:off x="7503821" y="3295083"/>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円/楕円 203"/>
          <p:cNvSpPr/>
          <p:nvPr/>
        </p:nvSpPr>
        <p:spPr>
          <a:xfrm>
            <a:off x="7406533" y="3075201"/>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円/楕円 204"/>
          <p:cNvSpPr/>
          <p:nvPr/>
        </p:nvSpPr>
        <p:spPr>
          <a:xfrm>
            <a:off x="8117426" y="2868232"/>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円/楕円 205"/>
          <p:cNvSpPr/>
          <p:nvPr/>
        </p:nvSpPr>
        <p:spPr>
          <a:xfrm>
            <a:off x="7082533" y="3702130"/>
            <a:ext cx="108000" cy="108000"/>
          </a:xfrm>
          <a:prstGeom prst="ellipse">
            <a:avLst/>
          </a:prstGeom>
          <a:solidFill>
            <a:srgbClr val="6600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円/楕円 206"/>
          <p:cNvSpPr/>
          <p:nvPr/>
        </p:nvSpPr>
        <p:spPr>
          <a:xfrm>
            <a:off x="8234399" y="3146133"/>
            <a:ext cx="108000" cy="108000"/>
          </a:xfrm>
          <a:prstGeom prst="ellipse">
            <a:avLst/>
          </a:prstGeom>
          <a:solidFill>
            <a:srgbClr val="003366"/>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円/楕円 207"/>
          <p:cNvSpPr/>
          <p:nvPr/>
        </p:nvSpPr>
        <p:spPr>
          <a:xfrm>
            <a:off x="6745933" y="4398836"/>
            <a:ext cx="108000" cy="108000"/>
          </a:xfrm>
          <a:prstGeom prst="ellipse">
            <a:avLst/>
          </a:prstGeom>
          <a:solidFill>
            <a:srgbClr val="663300"/>
          </a:solidFill>
          <a:ln w="12700">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テキスト ボックス 279"/>
          <p:cNvSpPr txBox="1"/>
          <p:nvPr/>
        </p:nvSpPr>
        <p:spPr>
          <a:xfrm>
            <a:off x="4952209" y="4999912"/>
            <a:ext cx="2021707" cy="369332"/>
          </a:xfrm>
          <a:prstGeom prst="rect">
            <a:avLst/>
          </a:prstGeom>
          <a:noFill/>
        </p:spPr>
        <p:txBody>
          <a:bodyPr wrap="none" rtlCol="0">
            <a:spAutoFit/>
          </a:bodyPr>
          <a:lstStyle/>
          <a:p>
            <a:r>
              <a:rPr kumimoji="1" lang="en-US" altLang="ja-JP" dirty="0" smtClean="0">
                <a:solidFill>
                  <a:srgbClr val="FFCCCC"/>
                </a:solidFill>
              </a:rPr>
              <a:t>quark-gluon plasma</a:t>
            </a:r>
            <a:endParaRPr kumimoji="1" lang="ja-JP" altLang="en-US" dirty="0">
              <a:solidFill>
                <a:srgbClr val="FFCCCC"/>
              </a:solidFill>
            </a:endParaRPr>
          </a:p>
        </p:txBody>
      </p:sp>
      <p:cxnSp>
        <p:nvCxnSpPr>
          <p:cNvPr id="281" name="直線コネクタ 280"/>
          <p:cNvCxnSpPr/>
          <p:nvPr/>
        </p:nvCxnSpPr>
        <p:spPr>
          <a:xfrm flipH="1">
            <a:off x="5119989" y="5317586"/>
            <a:ext cx="2021707" cy="0"/>
          </a:xfrm>
          <a:prstGeom prst="line">
            <a:avLst/>
          </a:prstGeom>
          <a:ln>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282" name="直線矢印コネクタ 281"/>
          <p:cNvCxnSpPr>
            <a:endCxn id="111" idx="2"/>
          </p:cNvCxnSpPr>
          <p:nvPr/>
        </p:nvCxnSpPr>
        <p:spPr>
          <a:xfrm flipV="1">
            <a:off x="7141696" y="5009324"/>
            <a:ext cx="288024" cy="316130"/>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pic>
        <p:nvPicPr>
          <p:cNvPr id="283" name="図 282"/>
          <p:cNvPicPr>
            <a:picLocks noChangeAspect="1"/>
          </p:cNvPicPr>
          <p:nvPr/>
        </p:nvPicPr>
        <p:blipFill>
          <a:blip r:embed="rId2"/>
          <a:stretch>
            <a:fillRect/>
          </a:stretch>
        </p:blipFill>
        <p:spPr>
          <a:xfrm>
            <a:off x="947563" y="2809162"/>
            <a:ext cx="6561225" cy="3487567"/>
          </a:xfrm>
          <a:prstGeom prst="rect">
            <a:avLst/>
          </a:prstGeom>
          <a:effectLst>
            <a:softEdge rad="127000"/>
          </a:effectLst>
        </p:spPr>
      </p:pic>
      <p:sp>
        <p:nvSpPr>
          <p:cNvPr id="284" name="テキスト ボックス 283"/>
          <p:cNvSpPr txBox="1"/>
          <p:nvPr/>
        </p:nvSpPr>
        <p:spPr>
          <a:xfrm>
            <a:off x="981839" y="5829318"/>
            <a:ext cx="6673623" cy="830997"/>
          </a:xfrm>
          <a:prstGeom prst="rect">
            <a:avLst/>
          </a:prstGeom>
          <a:solidFill>
            <a:schemeClr val="bg1">
              <a:lumMod val="95000"/>
              <a:lumOff val="5000"/>
            </a:schemeClr>
          </a:solidFill>
          <a:effectLst>
            <a:softEdge rad="127000"/>
          </a:effectLst>
        </p:spPr>
        <p:txBody>
          <a:bodyPr wrap="none" rtlCol="0">
            <a:spAutoFit/>
          </a:bodyPr>
          <a:lstStyle/>
          <a:p>
            <a:pPr algn="ctr"/>
            <a:r>
              <a:rPr kumimoji="1" lang="ja-JP" altLang="en-US" sz="2400" dirty="0" smtClean="0"/>
              <a:t>ＱＧＰは、誕生直後の宇宙の姿</a:t>
            </a:r>
            <a:endParaRPr kumimoji="1" lang="en-US" altLang="ja-JP" sz="2400" dirty="0" smtClean="0"/>
          </a:p>
          <a:p>
            <a:pPr algn="ctr"/>
            <a:r>
              <a:rPr lang="ja-JP" altLang="en-US" sz="2400" dirty="0" smtClean="0"/>
              <a:t>誕生後</a:t>
            </a:r>
            <a:r>
              <a:rPr lang="en-US" altLang="ja-JP" sz="2400" dirty="0" smtClean="0"/>
              <a:t>10</a:t>
            </a:r>
            <a:r>
              <a:rPr lang="en-US" altLang="ja-JP" sz="2400" baseline="30000" dirty="0" smtClean="0"/>
              <a:t>-10</a:t>
            </a:r>
            <a:r>
              <a:rPr lang="en-US" altLang="ja-JP" sz="2400" dirty="0" smtClean="0"/>
              <a:t>~10</a:t>
            </a:r>
            <a:r>
              <a:rPr lang="en-US" altLang="ja-JP" sz="2400" baseline="30000" dirty="0" smtClean="0"/>
              <a:t>-5</a:t>
            </a:r>
            <a:r>
              <a:rPr lang="ja-JP" altLang="en-US" sz="2400" dirty="0" smtClean="0"/>
              <a:t>秒の間、宇宙はＱＧＰだった</a:t>
            </a:r>
            <a:endParaRPr kumimoji="1" lang="ja-JP" altLang="en-US" sz="2400" dirty="0"/>
          </a:p>
        </p:txBody>
      </p:sp>
    </p:spTree>
    <p:extLst>
      <p:ext uri="{BB962C8B-B14F-4D97-AF65-F5344CB8AC3E}">
        <p14:creationId xmlns:p14="http://schemas.microsoft.com/office/powerpoint/2010/main" val="3645823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まずは自己紹介を</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946404" y="1828801"/>
            <a:ext cx="6930270" cy="4351337"/>
          </a:xfrm>
        </p:spPr>
        <p:txBody>
          <a:bodyPr>
            <a:normAutofit/>
          </a:bodyPr>
          <a:lstStyle/>
          <a:p>
            <a:r>
              <a:rPr lang="ja-JP" altLang="en-US" sz="2400" dirty="0" smtClean="0"/>
              <a:t>北沢正清</a:t>
            </a:r>
            <a:endParaRPr lang="en-US" altLang="ja-JP" sz="2400" dirty="0" smtClean="0"/>
          </a:p>
          <a:p>
            <a:r>
              <a:rPr kumimoji="1" lang="ja-JP" altLang="en-US" sz="2400" dirty="0" smtClean="0"/>
              <a:t>大阪大学理学研究科</a:t>
            </a:r>
            <a:r>
              <a:rPr lang="ja-JP" altLang="en-US" sz="2400" dirty="0" smtClean="0"/>
              <a:t>物理学専攻</a:t>
            </a:r>
            <a:endParaRPr lang="en-US" altLang="ja-JP" sz="2400" dirty="0" smtClean="0"/>
          </a:p>
          <a:p>
            <a:r>
              <a:rPr lang="ja-JP" altLang="en-US" sz="2400" dirty="0" smtClean="0"/>
              <a:t>専門：理論原子核物理</a:t>
            </a:r>
            <a:endParaRPr lang="en-US" altLang="ja-JP" sz="2400" dirty="0" smtClean="0"/>
          </a:p>
          <a:p>
            <a:r>
              <a:rPr kumimoji="1" lang="ja-JP" altLang="en-US" sz="2400" dirty="0" smtClean="0"/>
              <a:t>３９歳、長野県生まれ</a:t>
            </a:r>
            <a:endParaRPr kumimoji="1" lang="en-US" altLang="ja-JP" sz="2400" dirty="0" smtClean="0"/>
          </a:p>
          <a:p>
            <a:endParaRPr lang="en-US" altLang="ja-JP" sz="2400" dirty="0"/>
          </a:p>
          <a:p>
            <a:r>
              <a:rPr kumimoji="1" lang="ja-JP" altLang="en-US" sz="2400" dirty="0" smtClean="0"/>
              <a:t>理論物理のこと、極限状態の物質のことなどに思いを巡らしながら日々を過ごしています。</a:t>
            </a:r>
            <a:endParaRPr kumimoji="1" lang="en-US" altLang="ja-JP" sz="2400" dirty="0" smtClean="0"/>
          </a:p>
          <a:p>
            <a:r>
              <a:rPr lang="ja-JP" altLang="en-US" sz="2400" dirty="0" smtClean="0"/>
              <a:t>最近、物理についてしみじみ思うことは</a:t>
            </a:r>
            <a:r>
              <a:rPr lang="en-US" altLang="ja-JP" sz="2400" dirty="0" smtClean="0"/>
              <a:t>…</a:t>
            </a:r>
            <a:endParaRPr kumimoji="1" lang="ja-JP" altLang="en-US" sz="2400" dirty="0"/>
          </a:p>
        </p:txBody>
      </p:sp>
    </p:spTree>
    <p:extLst>
      <p:ext uri="{BB962C8B-B14F-4D97-AF65-F5344CB8AC3E}">
        <p14:creationId xmlns:p14="http://schemas.microsoft.com/office/powerpoint/2010/main" val="284196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70448" y="1229165"/>
            <a:ext cx="7802136" cy="1754326"/>
          </a:xfrm>
          <a:prstGeom prst="rect">
            <a:avLst/>
          </a:prstGeom>
          <a:noFill/>
        </p:spPr>
        <p:txBody>
          <a:bodyPr wrap="none">
            <a:spAutoFit/>
          </a:bodyPr>
          <a:lstStyle/>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地上の実験で</a:t>
            </a:r>
            <a:endParaRPr lang="en-US" altLang="ja-JP"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宇宙の始まりを再現する</a:t>
            </a:r>
            <a:endParaRPr lang="ja-JP" altLang="en-US" sz="5400" dirty="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p:txBody>
      </p:sp>
      <p:sp>
        <p:nvSpPr>
          <p:cNvPr id="5" name="テキスト ボックス 4"/>
          <p:cNvSpPr txBox="1"/>
          <p:nvPr/>
        </p:nvSpPr>
        <p:spPr>
          <a:xfrm>
            <a:off x="1227068" y="4082716"/>
            <a:ext cx="6288901" cy="523220"/>
          </a:xfrm>
          <a:prstGeom prst="rect">
            <a:avLst/>
          </a:prstGeom>
          <a:noFill/>
        </p:spPr>
        <p:txBody>
          <a:bodyPr wrap="none" rtlCol="0">
            <a:spAutoFit/>
          </a:bodyPr>
          <a:lstStyle/>
          <a:p>
            <a:pPr algn="ctr"/>
            <a:r>
              <a:rPr kumimoji="1" lang="ja-JP" altLang="en-US" sz="2800" dirty="0" smtClean="0"/>
              <a:t>という本題に入る前に、ちょいと余談</a:t>
            </a:r>
            <a:endParaRPr kumimoji="1" lang="ja-JP" altLang="en-US" sz="2800" dirty="0"/>
          </a:p>
        </p:txBody>
      </p:sp>
    </p:spTree>
    <p:extLst>
      <p:ext uri="{BB962C8B-B14F-4D97-AF65-F5344CB8AC3E}">
        <p14:creationId xmlns:p14="http://schemas.microsoft.com/office/powerpoint/2010/main" val="222947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高</a:t>
            </a:r>
            <a:r>
              <a:rPr kumimoji="1" lang="ja-JP" altLang="en-US" dirty="0" smtClean="0"/>
              <a:t>温・高密度の量子色力学</a:t>
            </a:r>
            <a:r>
              <a:rPr kumimoji="1" lang="en-US" altLang="ja-JP" dirty="0" smtClean="0"/>
              <a:t/>
            </a:r>
            <a:br>
              <a:rPr kumimoji="1" lang="en-US" altLang="ja-JP" dirty="0" smtClean="0"/>
            </a:br>
            <a:endParaRPr kumimoji="1" lang="ja-JP" altLang="en-US" dirty="0"/>
          </a:p>
        </p:txBody>
      </p:sp>
      <p:sp>
        <p:nvSpPr>
          <p:cNvPr id="4" name="正方形/長方形 3"/>
          <p:cNvSpPr/>
          <p:nvPr/>
        </p:nvSpPr>
        <p:spPr>
          <a:xfrm>
            <a:off x="251520" y="4830266"/>
            <a:ext cx="1152128" cy="830982"/>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rot="5400000" flipH="1" flipV="1">
            <a:off x="-235371" y="3585245"/>
            <a:ext cx="4335462" cy="0"/>
          </a:xfrm>
          <a:prstGeom prst="straightConnector1">
            <a:avLst/>
          </a:prstGeom>
          <a:noFill/>
          <a:ln w="19050" cap="flat" cmpd="sng" algn="ctr">
            <a:solidFill>
              <a:schemeClr val="tx1"/>
            </a:solidFill>
            <a:prstDash val="solid"/>
            <a:tailEnd type="arrow"/>
          </a:ln>
          <a:effectLst/>
        </p:spPr>
      </p:cxnSp>
      <p:sp>
        <p:nvSpPr>
          <p:cNvPr id="6" name="テキスト ボックス 282"/>
          <p:cNvSpPr txBox="1">
            <a:spLocks noChangeArrowheads="1"/>
          </p:cNvSpPr>
          <p:nvPr/>
        </p:nvSpPr>
        <p:spPr bwMode="auto">
          <a:xfrm rot="-5400000">
            <a:off x="1234371" y="1438037"/>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pPr>
            <a:r>
              <a:rPr lang="ja-JP" altLang="en-US" sz="2400" dirty="0" smtClean="0">
                <a:latin typeface="HGｺﾞｼｯｸE" pitchFamily="49" charset="-128"/>
                <a:ea typeface="HGｺﾞｼｯｸE" pitchFamily="49" charset="-128"/>
              </a:rPr>
              <a:t>温度</a:t>
            </a:r>
          </a:p>
        </p:txBody>
      </p:sp>
      <p:sp>
        <p:nvSpPr>
          <p:cNvPr id="7" name="円/楕円 863"/>
          <p:cNvSpPr>
            <a:spLocks noChangeArrowheads="1"/>
          </p:cNvSpPr>
          <p:nvPr/>
        </p:nvSpPr>
        <p:spPr bwMode="auto">
          <a:xfrm rot="-4990811">
            <a:off x="380735" y="5182360"/>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 name="円/楕円 864"/>
          <p:cNvSpPr/>
          <p:nvPr/>
        </p:nvSpPr>
        <p:spPr>
          <a:xfrm>
            <a:off x="494242" y="5210141"/>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9" name="円/楕円 865"/>
          <p:cNvSpPr/>
          <p:nvPr/>
        </p:nvSpPr>
        <p:spPr>
          <a:xfrm>
            <a:off x="449792" y="5300628"/>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0" name="円/楕円 867"/>
          <p:cNvSpPr/>
          <p:nvPr/>
        </p:nvSpPr>
        <p:spPr>
          <a:xfrm>
            <a:off x="899592" y="4902274"/>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1" name="円/楕円 868"/>
          <p:cNvSpPr/>
          <p:nvPr/>
        </p:nvSpPr>
        <p:spPr>
          <a:xfrm>
            <a:off x="950392" y="496577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2" name="円/楕円 869"/>
          <p:cNvSpPr/>
          <p:nvPr/>
        </p:nvSpPr>
        <p:spPr>
          <a:xfrm>
            <a:off x="1053580" y="497371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3" name="正方形/長方形 12"/>
          <p:cNvSpPr/>
          <p:nvPr/>
        </p:nvSpPr>
        <p:spPr>
          <a:xfrm>
            <a:off x="251520" y="3573015"/>
            <a:ext cx="1152128" cy="819473"/>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4" name="円/楕円 871"/>
          <p:cNvSpPr>
            <a:spLocks noChangeArrowheads="1"/>
          </p:cNvSpPr>
          <p:nvPr/>
        </p:nvSpPr>
        <p:spPr bwMode="auto">
          <a:xfrm rot="-4990811">
            <a:off x="380735" y="3829281"/>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5" name="円/楕円 872"/>
          <p:cNvSpPr/>
          <p:nvPr/>
        </p:nvSpPr>
        <p:spPr>
          <a:xfrm>
            <a:off x="494242" y="3857062"/>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6" name="円/楕円 873"/>
          <p:cNvSpPr/>
          <p:nvPr/>
        </p:nvSpPr>
        <p:spPr>
          <a:xfrm>
            <a:off x="449792" y="3947549"/>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7" name="円/楕円 874"/>
          <p:cNvSpPr/>
          <p:nvPr/>
        </p:nvSpPr>
        <p:spPr>
          <a:xfrm>
            <a:off x="827584" y="3682082"/>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8" name="円/楕円 875"/>
          <p:cNvSpPr/>
          <p:nvPr/>
        </p:nvSpPr>
        <p:spPr>
          <a:xfrm>
            <a:off x="878384" y="3745582"/>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9" name="円/楕円 876"/>
          <p:cNvSpPr/>
          <p:nvPr/>
        </p:nvSpPr>
        <p:spPr>
          <a:xfrm>
            <a:off x="981572" y="375352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0" name="円/楕円 877"/>
          <p:cNvSpPr/>
          <p:nvPr/>
        </p:nvSpPr>
        <p:spPr>
          <a:xfrm rot="19629234">
            <a:off x="908333" y="3965821"/>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1" name="円/楕円 878"/>
          <p:cNvSpPr/>
          <p:nvPr/>
        </p:nvSpPr>
        <p:spPr>
          <a:xfrm>
            <a:off x="1043271" y="3965821"/>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2" name="円/楕円 879"/>
          <p:cNvSpPr/>
          <p:nvPr/>
        </p:nvSpPr>
        <p:spPr>
          <a:xfrm>
            <a:off x="973421" y="4070596"/>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3" name="円/楕円 880"/>
          <p:cNvSpPr>
            <a:spLocks noChangeArrowheads="1"/>
          </p:cNvSpPr>
          <p:nvPr/>
        </p:nvSpPr>
        <p:spPr bwMode="auto">
          <a:xfrm rot="-4990811">
            <a:off x="693274" y="4126425"/>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4" name="円/楕円 881"/>
          <p:cNvSpPr/>
          <p:nvPr/>
        </p:nvSpPr>
        <p:spPr>
          <a:xfrm>
            <a:off x="806781" y="4154206"/>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5" name="円/楕円 882"/>
          <p:cNvSpPr/>
          <p:nvPr/>
        </p:nvSpPr>
        <p:spPr>
          <a:xfrm>
            <a:off x="762331" y="4244693"/>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6" name="円/楕円 883"/>
          <p:cNvSpPr/>
          <p:nvPr/>
        </p:nvSpPr>
        <p:spPr>
          <a:xfrm>
            <a:off x="1068115" y="4076328"/>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7" name="円/楕円 884"/>
          <p:cNvSpPr/>
          <p:nvPr/>
        </p:nvSpPr>
        <p:spPr>
          <a:xfrm>
            <a:off x="1118915" y="4139828"/>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8" name="円/楕円 885"/>
          <p:cNvSpPr/>
          <p:nvPr/>
        </p:nvSpPr>
        <p:spPr>
          <a:xfrm>
            <a:off x="1222103" y="4147766"/>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9" name="円/楕円 886"/>
          <p:cNvSpPr/>
          <p:nvPr/>
        </p:nvSpPr>
        <p:spPr>
          <a:xfrm rot="19629234">
            <a:off x="1075497" y="3628874"/>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0" name="円/楕円 887"/>
          <p:cNvSpPr/>
          <p:nvPr/>
        </p:nvSpPr>
        <p:spPr>
          <a:xfrm>
            <a:off x="1210435" y="362887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1" name="円/楕円 888"/>
          <p:cNvSpPr/>
          <p:nvPr/>
        </p:nvSpPr>
        <p:spPr>
          <a:xfrm>
            <a:off x="1140585" y="3733649"/>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2" name="円/楕円 889"/>
          <p:cNvSpPr>
            <a:spLocks noChangeArrowheads="1"/>
          </p:cNvSpPr>
          <p:nvPr/>
        </p:nvSpPr>
        <p:spPr bwMode="auto">
          <a:xfrm rot="-4990811">
            <a:off x="596759" y="3613257"/>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3" name="円/楕円 890"/>
          <p:cNvSpPr/>
          <p:nvPr/>
        </p:nvSpPr>
        <p:spPr>
          <a:xfrm>
            <a:off x="710266" y="3641038"/>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4" name="円/楕円 891"/>
          <p:cNvSpPr/>
          <p:nvPr/>
        </p:nvSpPr>
        <p:spPr>
          <a:xfrm>
            <a:off x="665816" y="3731525"/>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5" name="円/楕円 892"/>
          <p:cNvSpPr/>
          <p:nvPr/>
        </p:nvSpPr>
        <p:spPr>
          <a:xfrm>
            <a:off x="276027" y="3645024"/>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6" name="円/楕円 893"/>
          <p:cNvSpPr/>
          <p:nvPr/>
        </p:nvSpPr>
        <p:spPr>
          <a:xfrm>
            <a:off x="326827" y="370852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7" name="円/楕円 894"/>
          <p:cNvSpPr/>
          <p:nvPr/>
        </p:nvSpPr>
        <p:spPr>
          <a:xfrm>
            <a:off x="430015" y="371646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8" name="円/楕円 895"/>
          <p:cNvSpPr/>
          <p:nvPr/>
        </p:nvSpPr>
        <p:spPr>
          <a:xfrm rot="19629234">
            <a:off x="244139" y="4076282"/>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9" name="円/楕円 896"/>
          <p:cNvSpPr/>
          <p:nvPr/>
        </p:nvSpPr>
        <p:spPr>
          <a:xfrm>
            <a:off x="393378" y="407707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0" name="円/楕円 897"/>
          <p:cNvSpPr/>
          <p:nvPr/>
        </p:nvSpPr>
        <p:spPr>
          <a:xfrm>
            <a:off x="323528" y="4181847"/>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1" name="円/楕円 898"/>
          <p:cNvSpPr/>
          <p:nvPr/>
        </p:nvSpPr>
        <p:spPr>
          <a:xfrm>
            <a:off x="827584" y="5262314"/>
            <a:ext cx="331788" cy="322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2" name="円/楕円 899"/>
          <p:cNvSpPr/>
          <p:nvPr/>
        </p:nvSpPr>
        <p:spPr>
          <a:xfrm>
            <a:off x="959347" y="5327401"/>
            <a:ext cx="66675"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3" name="円/楕円 900"/>
          <p:cNvSpPr/>
          <p:nvPr/>
        </p:nvSpPr>
        <p:spPr>
          <a:xfrm>
            <a:off x="1026022" y="5455989"/>
            <a:ext cx="65087" cy="65087"/>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4" name="円/楕円 901"/>
          <p:cNvSpPr/>
          <p:nvPr/>
        </p:nvSpPr>
        <p:spPr>
          <a:xfrm>
            <a:off x="891084" y="5455989"/>
            <a:ext cx="68263"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5" name="円/楕円 902"/>
          <p:cNvSpPr/>
          <p:nvPr/>
        </p:nvSpPr>
        <p:spPr>
          <a:xfrm>
            <a:off x="611380" y="3825230"/>
            <a:ext cx="330200" cy="323850"/>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6" name="円/楕円 903"/>
          <p:cNvSpPr/>
          <p:nvPr/>
        </p:nvSpPr>
        <p:spPr>
          <a:xfrm>
            <a:off x="792355" y="4022080"/>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7" name="円/楕円 904"/>
          <p:cNvSpPr/>
          <p:nvPr/>
        </p:nvSpPr>
        <p:spPr>
          <a:xfrm>
            <a:off x="676467" y="3985568"/>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8" name="円/楕円 905"/>
          <p:cNvSpPr/>
          <p:nvPr/>
        </p:nvSpPr>
        <p:spPr>
          <a:xfrm>
            <a:off x="770130" y="3890318"/>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9" name="正方形/長方形 48"/>
          <p:cNvSpPr/>
          <p:nvPr/>
        </p:nvSpPr>
        <p:spPr>
          <a:xfrm>
            <a:off x="263406" y="2292226"/>
            <a:ext cx="1140241" cy="813542"/>
          </a:xfrm>
          <a:prstGeom prst="rect">
            <a:avLst/>
          </a:prstGeom>
          <a:solidFill>
            <a:srgbClr val="BBE0E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0" name="下矢印 49"/>
          <p:cNvSpPr/>
          <p:nvPr/>
        </p:nvSpPr>
        <p:spPr>
          <a:xfrm flipV="1">
            <a:off x="446460" y="4507135"/>
            <a:ext cx="741164" cy="238125"/>
          </a:xfrm>
          <a:prstGeom prst="down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51" name="下矢印 50"/>
          <p:cNvSpPr/>
          <p:nvPr/>
        </p:nvSpPr>
        <p:spPr>
          <a:xfrm flipV="1">
            <a:off x="395536" y="3212976"/>
            <a:ext cx="741164" cy="238125"/>
          </a:xfrm>
          <a:prstGeom prst="down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52" name="円/楕円 965"/>
          <p:cNvSpPr/>
          <p:nvPr/>
        </p:nvSpPr>
        <p:spPr>
          <a:xfrm>
            <a:off x="969442" y="263691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3" name="円/楕円 966"/>
          <p:cNvSpPr/>
          <p:nvPr/>
        </p:nvSpPr>
        <p:spPr>
          <a:xfrm>
            <a:off x="899592" y="2741687"/>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4" name="円/楕円 967"/>
          <p:cNvSpPr/>
          <p:nvPr/>
        </p:nvSpPr>
        <p:spPr>
          <a:xfrm>
            <a:off x="1045086" y="2810919"/>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5" name="円/楕円 968"/>
          <p:cNvSpPr/>
          <p:nvPr/>
        </p:nvSpPr>
        <p:spPr>
          <a:xfrm>
            <a:off x="1148274" y="2818857"/>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6" name="円/楕円 970"/>
          <p:cNvSpPr/>
          <p:nvPr/>
        </p:nvSpPr>
        <p:spPr>
          <a:xfrm>
            <a:off x="674600" y="2698949"/>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7" name="円/楕円 971"/>
          <p:cNvSpPr/>
          <p:nvPr/>
        </p:nvSpPr>
        <p:spPr>
          <a:xfrm>
            <a:off x="630150" y="2789436"/>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8" name="円/楕円 972"/>
          <p:cNvSpPr/>
          <p:nvPr/>
        </p:nvSpPr>
        <p:spPr>
          <a:xfrm>
            <a:off x="660174" y="2566823"/>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9" name="円/楕円 973"/>
          <p:cNvSpPr/>
          <p:nvPr/>
        </p:nvSpPr>
        <p:spPr>
          <a:xfrm>
            <a:off x="544286" y="2530311"/>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0" name="円/楕円 974"/>
          <p:cNvSpPr/>
          <p:nvPr/>
        </p:nvSpPr>
        <p:spPr>
          <a:xfrm>
            <a:off x="637949" y="2435061"/>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1" name="円/楕円 975"/>
          <p:cNvSpPr/>
          <p:nvPr/>
        </p:nvSpPr>
        <p:spPr>
          <a:xfrm>
            <a:off x="799689" y="2893936"/>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2" name="円/楕円 976"/>
          <p:cNvSpPr/>
          <p:nvPr/>
        </p:nvSpPr>
        <p:spPr>
          <a:xfrm>
            <a:off x="729839" y="2998711"/>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3" name="円/楕円 977"/>
          <p:cNvSpPr/>
          <p:nvPr/>
        </p:nvSpPr>
        <p:spPr>
          <a:xfrm>
            <a:off x="1136700" y="248290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4" name="円/楕円 978"/>
          <p:cNvSpPr/>
          <p:nvPr/>
        </p:nvSpPr>
        <p:spPr>
          <a:xfrm>
            <a:off x="791580" y="242818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5" name="円/楕円 979"/>
          <p:cNvSpPr/>
          <p:nvPr/>
        </p:nvSpPr>
        <p:spPr>
          <a:xfrm>
            <a:off x="504847" y="2955973"/>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6" name="円/楕円 980"/>
          <p:cNvSpPr/>
          <p:nvPr/>
        </p:nvSpPr>
        <p:spPr>
          <a:xfrm>
            <a:off x="357512" y="2478935"/>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7" name="円/楕円 981"/>
          <p:cNvSpPr/>
          <p:nvPr/>
        </p:nvSpPr>
        <p:spPr>
          <a:xfrm>
            <a:off x="490421" y="2823847"/>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8" name="円/楕円 982"/>
          <p:cNvSpPr/>
          <p:nvPr/>
        </p:nvSpPr>
        <p:spPr>
          <a:xfrm>
            <a:off x="374533" y="2787335"/>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9" name="円/楕円 983"/>
          <p:cNvSpPr/>
          <p:nvPr/>
        </p:nvSpPr>
        <p:spPr>
          <a:xfrm>
            <a:off x="468196" y="2692085"/>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0" name="円/楕円 984"/>
          <p:cNvSpPr/>
          <p:nvPr/>
        </p:nvSpPr>
        <p:spPr>
          <a:xfrm>
            <a:off x="425334" y="258238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1" name="円/楕円 985"/>
          <p:cNvSpPr/>
          <p:nvPr/>
        </p:nvSpPr>
        <p:spPr>
          <a:xfrm>
            <a:off x="947374" y="2371668"/>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2" name="円/楕円 986"/>
          <p:cNvSpPr/>
          <p:nvPr/>
        </p:nvSpPr>
        <p:spPr>
          <a:xfrm>
            <a:off x="1251470" y="269691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3" name="円/楕円 987"/>
          <p:cNvSpPr/>
          <p:nvPr/>
        </p:nvSpPr>
        <p:spPr>
          <a:xfrm>
            <a:off x="751955" y="2780271"/>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4" name="円/楕円 988"/>
          <p:cNvSpPr/>
          <p:nvPr/>
        </p:nvSpPr>
        <p:spPr>
          <a:xfrm>
            <a:off x="805002" y="2608186"/>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5" name="円/楕円 989"/>
          <p:cNvSpPr/>
          <p:nvPr/>
        </p:nvSpPr>
        <p:spPr>
          <a:xfrm>
            <a:off x="1308537" y="2837336"/>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6" name="円/楕円 990"/>
          <p:cNvSpPr/>
          <p:nvPr/>
        </p:nvSpPr>
        <p:spPr>
          <a:xfrm>
            <a:off x="1287190" y="2568326"/>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7" name="円/楕円 991"/>
          <p:cNvSpPr/>
          <p:nvPr/>
        </p:nvSpPr>
        <p:spPr>
          <a:xfrm>
            <a:off x="311033" y="2633414"/>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8" name="円/楕円 992"/>
          <p:cNvSpPr/>
          <p:nvPr/>
        </p:nvSpPr>
        <p:spPr>
          <a:xfrm>
            <a:off x="341195" y="2354933"/>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9" name="円/楕円 993"/>
          <p:cNvSpPr/>
          <p:nvPr/>
        </p:nvSpPr>
        <p:spPr>
          <a:xfrm>
            <a:off x="1057342" y="242002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0" name="円/楕円 994"/>
          <p:cNvSpPr/>
          <p:nvPr/>
        </p:nvSpPr>
        <p:spPr>
          <a:xfrm>
            <a:off x="1272818" y="2397223"/>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1" name="円/楕円 995"/>
          <p:cNvSpPr/>
          <p:nvPr/>
        </p:nvSpPr>
        <p:spPr>
          <a:xfrm>
            <a:off x="554846" y="2332135"/>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2" name="円/楕円 996"/>
          <p:cNvSpPr/>
          <p:nvPr/>
        </p:nvSpPr>
        <p:spPr>
          <a:xfrm>
            <a:off x="1274846" y="297267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3" name="円/楕円 997"/>
          <p:cNvSpPr/>
          <p:nvPr/>
        </p:nvSpPr>
        <p:spPr>
          <a:xfrm>
            <a:off x="1183234" y="3003873"/>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4" name="円/楕円 998"/>
          <p:cNvSpPr/>
          <p:nvPr/>
        </p:nvSpPr>
        <p:spPr>
          <a:xfrm>
            <a:off x="354826" y="2953169"/>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5" name="円/楕円 999"/>
          <p:cNvSpPr/>
          <p:nvPr/>
        </p:nvSpPr>
        <p:spPr>
          <a:xfrm>
            <a:off x="951056" y="2466761"/>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6" name="円/楕円 1000"/>
          <p:cNvSpPr/>
          <p:nvPr/>
        </p:nvSpPr>
        <p:spPr>
          <a:xfrm>
            <a:off x="939461" y="2934109"/>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7" name="円/楕円 1001"/>
          <p:cNvSpPr/>
          <p:nvPr/>
        </p:nvSpPr>
        <p:spPr>
          <a:xfrm>
            <a:off x="1116559" y="2665387"/>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cxnSp>
        <p:nvCxnSpPr>
          <p:cNvPr id="88" name="直線コネクタ 87"/>
          <p:cNvCxnSpPr/>
          <p:nvPr/>
        </p:nvCxnSpPr>
        <p:spPr>
          <a:xfrm>
            <a:off x="1634481" y="3424114"/>
            <a:ext cx="429641"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1" name="テキスト ボックス 90"/>
          <p:cNvSpPr txBox="1"/>
          <p:nvPr/>
        </p:nvSpPr>
        <p:spPr>
          <a:xfrm>
            <a:off x="2195736" y="4293096"/>
            <a:ext cx="1654175" cy="720725"/>
          </a:xfrm>
          <a:prstGeom prst="rect">
            <a:avLst/>
          </a:prstGeom>
          <a:blipFill>
            <a:blip r:embed="rId2"/>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defRPr/>
            </a:pPr>
            <a:r>
              <a:rPr lang="ja-JP" altLang="en-US" sz="2000" kern="0" dirty="0" smtClean="0">
                <a:solidFill>
                  <a:srgbClr val="000000"/>
                </a:solidFill>
                <a:effectLst>
                  <a:outerShdw blurRad="38100" dist="38100" dir="2700000" algn="tl">
                    <a:srgbClr val="C0C0C0"/>
                  </a:outerShdw>
                </a:effectLst>
                <a:latin typeface="HGS明朝E"/>
                <a:ea typeface="HGS明朝E"/>
              </a:rPr>
              <a:t>ハドロン相</a:t>
            </a:r>
          </a:p>
          <a:p>
            <a:pPr fontAlgn="base">
              <a:spcBef>
                <a:spcPct val="0"/>
              </a:spcBef>
              <a:spcAft>
                <a:spcPct val="0"/>
              </a:spcAft>
              <a:defRPr/>
            </a:pPr>
            <a:r>
              <a:rPr lang="en-US" altLang="ja-JP" sz="2000" kern="0" dirty="0" smtClean="0">
                <a:solidFill>
                  <a:srgbClr val="000000"/>
                </a:solidFill>
                <a:effectLst>
                  <a:outerShdw blurRad="38100" dist="38100" dir="2700000" algn="tl">
                    <a:srgbClr val="C0C0C0"/>
                  </a:outerShdw>
                </a:effectLst>
                <a:latin typeface="HGS明朝E"/>
                <a:ea typeface="HGS明朝E"/>
              </a:rPr>
              <a:t>(</a:t>
            </a:r>
            <a:r>
              <a:rPr lang="ja-JP" altLang="en-US" sz="2000" kern="0" dirty="0" smtClean="0">
                <a:solidFill>
                  <a:srgbClr val="000000"/>
                </a:solidFill>
                <a:effectLst>
                  <a:outerShdw blurRad="38100" dist="38100" dir="2700000" algn="tl">
                    <a:srgbClr val="C0C0C0"/>
                  </a:outerShdw>
                </a:effectLst>
                <a:latin typeface="HGS明朝E"/>
                <a:ea typeface="HGS明朝E"/>
              </a:rPr>
              <a:t>閉じこめ相</a:t>
            </a:r>
            <a:r>
              <a:rPr lang="en-US" altLang="ja-JP" sz="2000" kern="0" dirty="0" smtClean="0">
                <a:solidFill>
                  <a:srgbClr val="000000"/>
                </a:solidFill>
                <a:effectLst>
                  <a:outerShdw blurRad="38100" dist="38100" dir="2700000" algn="tl">
                    <a:srgbClr val="C0C0C0"/>
                  </a:outerShdw>
                </a:effectLst>
                <a:latin typeface="HGS明朝E"/>
                <a:ea typeface="HGS明朝E"/>
              </a:rPr>
              <a:t>)</a:t>
            </a:r>
          </a:p>
        </p:txBody>
      </p:sp>
      <p:sp>
        <p:nvSpPr>
          <p:cNvPr id="92" name="テキスト ボックス 91"/>
          <p:cNvSpPr txBox="1"/>
          <p:nvPr/>
        </p:nvSpPr>
        <p:spPr>
          <a:xfrm>
            <a:off x="2195736" y="2292226"/>
            <a:ext cx="3759200" cy="415925"/>
          </a:xfrm>
          <a:prstGeom prst="rect">
            <a:avLst/>
          </a:prstGeom>
          <a:blipFill>
            <a:blip r:embed="rId2"/>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defRPr/>
            </a:pPr>
            <a:r>
              <a:rPr lang="ja-JP" altLang="en-US" sz="2000" kern="0" dirty="0" smtClean="0">
                <a:solidFill>
                  <a:srgbClr val="000000"/>
                </a:solidFill>
                <a:effectLst>
                  <a:outerShdw blurRad="38100" dist="38100" dir="2700000" algn="tl">
                    <a:srgbClr val="C0C0C0"/>
                  </a:outerShdw>
                </a:effectLst>
                <a:latin typeface="HGS明朝E"/>
                <a:ea typeface="HGS明朝E"/>
              </a:rPr>
              <a:t>クォーク・グルオン・プラズマ</a:t>
            </a:r>
          </a:p>
        </p:txBody>
      </p:sp>
      <p:cxnSp>
        <p:nvCxnSpPr>
          <p:cNvPr id="93" name="直線コネクタ 92"/>
          <p:cNvCxnSpPr/>
          <p:nvPr/>
        </p:nvCxnSpPr>
        <p:spPr>
          <a:xfrm>
            <a:off x="1619672" y="5619220"/>
            <a:ext cx="429641"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pic>
        <p:nvPicPr>
          <p:cNvPr id="94" name="TexTeXPicture" descr="&lt;?xml version=&quot;1.0&quot; encoding=&quot;utf-16&quot;?&gt;&#10;&lt;TeXTeX&gt;&#10;  &lt;preamble&gt;\documentclass{jarticle}&#10;\usepackage{amsmath,amssymb,color}&#10;\pagestyle{empty}&#10;\newcommand{\bm}[1]{\mbox{\boldmath$#1$}}&lt;/preamble&gt;&#10;  &lt;body&gt;\begin{align*} &#10;0&#10;\end{align*}&lt;/body&gt;&#10;  &lt;fcolor&gt;FFFFFFFF&lt;/fcolor&gt;&#10;  &lt;bcolor&gt;FFFFFFFF&lt;/bcolor&gt;&#10;  &lt;transparent&gt;True&lt;/transparent&gt;&#10;  &lt;resolution&gt;1800&lt;/resolution&gt;&#10;  &lt;imageh&gt;167&lt;/imageh&gt;&#10;  &lt;imagew&gt;104&lt;/imagew&gt;&#10;  &lt;scale&gt;50&lt;/scale&gt;&#10;  &lt;cursor&gt;17&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094" y="5733256"/>
            <a:ext cx="163034" cy="261795"/>
          </a:xfrm>
          <a:prstGeom prst="rect">
            <a:avLst/>
          </a:prstGeom>
        </p:spPr>
      </p:pic>
      <p:pic>
        <p:nvPicPr>
          <p:cNvPr id="95" name="TexTeXPicture" descr="&lt;?xml version=&quot;1.0&quot; encoding=&quot;utf-16&quot;?&gt;&#10;&lt;TeXTeX&gt;&#10;  &lt;preamble&gt;\documentclass{jarticle}&#10;\usepackage{amsmath,amssymb,color}&#10;\pagestyle{empty}&#10;\newcommand{\bm}[1]{\mbox{\boldmath$#1$}}&lt;/preamble&gt;&#10;  &lt;body&gt;\begin{align*} &#10;T_c&#10;\end{align*}&lt;/body&gt;&#10;  &lt;fcolor&gt;FFFFFFFF&lt;/fcolor&gt;&#10;  &lt;bcolor&gt;FFFFFFFF&lt;/bcolor&gt;&#10;  &lt;transparent&gt;True&lt;/transparent&gt;&#10;  &lt;resolution&gt;1800&lt;/resolution&gt;&#10;  &lt;imageh&gt;208&lt;/imageh&gt;&#10;  &lt;imagew&gt;224&lt;/imagew&gt;&#10;  &lt;scale&gt;50&lt;/scale&gt;&#10;  &lt;cursor&gt;19&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024" y="3065682"/>
            <a:ext cx="279792" cy="259807"/>
          </a:xfrm>
          <a:prstGeom prst="rect">
            <a:avLst/>
          </a:prstGeom>
        </p:spPr>
      </p:pic>
    </p:spTree>
    <p:extLst>
      <p:ext uri="{BB962C8B-B14F-4D97-AF65-F5344CB8AC3E}">
        <p14:creationId xmlns:p14="http://schemas.microsoft.com/office/powerpoint/2010/main" val="28735405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円弧 93"/>
          <p:cNvSpPr/>
          <p:nvPr/>
        </p:nvSpPr>
        <p:spPr>
          <a:xfrm>
            <a:off x="-1117228" y="3424114"/>
            <a:ext cx="6096000" cy="4397375"/>
          </a:xfrm>
          <a:prstGeom prst="arc">
            <a:avLst/>
          </a:prstGeom>
          <a:solidFill>
            <a:srgbClr val="99CCFF"/>
          </a:solidFill>
          <a:ln w="9525" cap="flat" cmpd="sng" algn="ctr">
            <a:solidFill>
              <a:srgbClr val="BBE0E3">
                <a:shade val="95000"/>
                <a:satMod val="105000"/>
              </a:srgbClr>
            </a:solidFill>
            <a:prstDash val="solid"/>
          </a:ln>
          <a:effectLst>
            <a:outerShdw blurRad="50800" dist="38100" dir="18900000" algn="b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2" name="タイトル 1"/>
          <p:cNvSpPr>
            <a:spLocks noGrp="1"/>
          </p:cNvSpPr>
          <p:nvPr>
            <p:ph type="title"/>
          </p:nvPr>
        </p:nvSpPr>
        <p:spPr/>
        <p:txBody>
          <a:bodyPr>
            <a:normAutofit/>
          </a:bodyPr>
          <a:lstStyle/>
          <a:p>
            <a:r>
              <a:rPr kumimoji="1" lang="ja-JP" altLang="en-US" dirty="0" smtClean="0"/>
              <a:t>高温・高密度の量子色力学</a:t>
            </a:r>
            <a:r>
              <a:rPr kumimoji="1" lang="en-US" altLang="ja-JP" dirty="0" smtClean="0"/>
              <a:t/>
            </a:r>
            <a:br>
              <a:rPr kumimoji="1" lang="en-US" altLang="ja-JP" dirty="0" smtClean="0"/>
            </a:br>
            <a:endParaRPr kumimoji="1" lang="ja-JP" altLang="en-US" dirty="0"/>
          </a:p>
        </p:txBody>
      </p:sp>
      <p:sp>
        <p:nvSpPr>
          <p:cNvPr id="4" name="正方形/長方形 3"/>
          <p:cNvSpPr/>
          <p:nvPr/>
        </p:nvSpPr>
        <p:spPr>
          <a:xfrm>
            <a:off x="251520" y="4830266"/>
            <a:ext cx="1152128" cy="830982"/>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rot="5400000" flipH="1" flipV="1">
            <a:off x="-235371" y="3585245"/>
            <a:ext cx="4335462" cy="0"/>
          </a:xfrm>
          <a:prstGeom prst="straightConnector1">
            <a:avLst/>
          </a:prstGeom>
          <a:noFill/>
          <a:ln w="19050" cap="flat" cmpd="sng" algn="ctr">
            <a:solidFill>
              <a:schemeClr val="tx1"/>
            </a:solidFill>
            <a:prstDash val="solid"/>
            <a:tailEnd type="arrow"/>
          </a:ln>
          <a:effectLst/>
        </p:spPr>
      </p:cxnSp>
      <p:sp>
        <p:nvSpPr>
          <p:cNvPr id="6" name="テキスト ボックス 282"/>
          <p:cNvSpPr txBox="1">
            <a:spLocks noChangeArrowheads="1"/>
          </p:cNvSpPr>
          <p:nvPr/>
        </p:nvSpPr>
        <p:spPr bwMode="auto">
          <a:xfrm rot="-5400000">
            <a:off x="1234371" y="1438037"/>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pPr>
            <a:r>
              <a:rPr lang="ja-JP" altLang="en-US" sz="2400" dirty="0" smtClean="0">
                <a:latin typeface="HGｺﾞｼｯｸE" pitchFamily="49" charset="-128"/>
                <a:ea typeface="HGｺﾞｼｯｸE" pitchFamily="49" charset="-128"/>
              </a:rPr>
              <a:t>温度</a:t>
            </a:r>
          </a:p>
        </p:txBody>
      </p:sp>
      <p:sp>
        <p:nvSpPr>
          <p:cNvPr id="7" name="円/楕円 863"/>
          <p:cNvSpPr>
            <a:spLocks noChangeArrowheads="1"/>
          </p:cNvSpPr>
          <p:nvPr/>
        </p:nvSpPr>
        <p:spPr bwMode="auto">
          <a:xfrm rot="-4990811">
            <a:off x="380735" y="5182360"/>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 name="円/楕円 864"/>
          <p:cNvSpPr/>
          <p:nvPr/>
        </p:nvSpPr>
        <p:spPr>
          <a:xfrm>
            <a:off x="494242" y="5210141"/>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9" name="円/楕円 865"/>
          <p:cNvSpPr/>
          <p:nvPr/>
        </p:nvSpPr>
        <p:spPr>
          <a:xfrm>
            <a:off x="449792" y="5300628"/>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0" name="円/楕円 867"/>
          <p:cNvSpPr/>
          <p:nvPr/>
        </p:nvSpPr>
        <p:spPr>
          <a:xfrm>
            <a:off x="899592" y="4902274"/>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1" name="円/楕円 868"/>
          <p:cNvSpPr/>
          <p:nvPr/>
        </p:nvSpPr>
        <p:spPr>
          <a:xfrm>
            <a:off x="950392" y="496577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2" name="円/楕円 869"/>
          <p:cNvSpPr/>
          <p:nvPr/>
        </p:nvSpPr>
        <p:spPr>
          <a:xfrm>
            <a:off x="1053580" y="497371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3" name="正方形/長方形 12"/>
          <p:cNvSpPr/>
          <p:nvPr/>
        </p:nvSpPr>
        <p:spPr>
          <a:xfrm>
            <a:off x="251520" y="3573015"/>
            <a:ext cx="1152128" cy="819473"/>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4" name="円/楕円 871"/>
          <p:cNvSpPr>
            <a:spLocks noChangeArrowheads="1"/>
          </p:cNvSpPr>
          <p:nvPr/>
        </p:nvSpPr>
        <p:spPr bwMode="auto">
          <a:xfrm rot="-4990811">
            <a:off x="380735" y="3829281"/>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5" name="円/楕円 872"/>
          <p:cNvSpPr/>
          <p:nvPr/>
        </p:nvSpPr>
        <p:spPr>
          <a:xfrm>
            <a:off x="494242" y="3857062"/>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6" name="円/楕円 873"/>
          <p:cNvSpPr/>
          <p:nvPr/>
        </p:nvSpPr>
        <p:spPr>
          <a:xfrm>
            <a:off x="449792" y="3947549"/>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7" name="円/楕円 874"/>
          <p:cNvSpPr/>
          <p:nvPr/>
        </p:nvSpPr>
        <p:spPr>
          <a:xfrm>
            <a:off x="827584" y="3682082"/>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8" name="円/楕円 875"/>
          <p:cNvSpPr/>
          <p:nvPr/>
        </p:nvSpPr>
        <p:spPr>
          <a:xfrm>
            <a:off x="878384" y="3745582"/>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9" name="円/楕円 876"/>
          <p:cNvSpPr/>
          <p:nvPr/>
        </p:nvSpPr>
        <p:spPr>
          <a:xfrm>
            <a:off x="981572" y="375352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0" name="円/楕円 877"/>
          <p:cNvSpPr/>
          <p:nvPr/>
        </p:nvSpPr>
        <p:spPr>
          <a:xfrm rot="19629234">
            <a:off x="908333" y="3965821"/>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1" name="円/楕円 878"/>
          <p:cNvSpPr/>
          <p:nvPr/>
        </p:nvSpPr>
        <p:spPr>
          <a:xfrm>
            <a:off x="1043271" y="3965821"/>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2" name="円/楕円 879"/>
          <p:cNvSpPr/>
          <p:nvPr/>
        </p:nvSpPr>
        <p:spPr>
          <a:xfrm>
            <a:off x="973421" y="4070596"/>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3" name="円/楕円 880"/>
          <p:cNvSpPr>
            <a:spLocks noChangeArrowheads="1"/>
          </p:cNvSpPr>
          <p:nvPr/>
        </p:nvSpPr>
        <p:spPr bwMode="auto">
          <a:xfrm rot="-4990811">
            <a:off x="693274" y="4126425"/>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4" name="円/楕円 881"/>
          <p:cNvSpPr/>
          <p:nvPr/>
        </p:nvSpPr>
        <p:spPr>
          <a:xfrm>
            <a:off x="806781" y="4154206"/>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5" name="円/楕円 882"/>
          <p:cNvSpPr/>
          <p:nvPr/>
        </p:nvSpPr>
        <p:spPr>
          <a:xfrm>
            <a:off x="762331" y="4244693"/>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6" name="円/楕円 883"/>
          <p:cNvSpPr/>
          <p:nvPr/>
        </p:nvSpPr>
        <p:spPr>
          <a:xfrm>
            <a:off x="1068115" y="4076328"/>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7" name="円/楕円 884"/>
          <p:cNvSpPr/>
          <p:nvPr/>
        </p:nvSpPr>
        <p:spPr>
          <a:xfrm>
            <a:off x="1118915" y="4139828"/>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8" name="円/楕円 885"/>
          <p:cNvSpPr/>
          <p:nvPr/>
        </p:nvSpPr>
        <p:spPr>
          <a:xfrm>
            <a:off x="1222103" y="4147766"/>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9" name="円/楕円 886"/>
          <p:cNvSpPr/>
          <p:nvPr/>
        </p:nvSpPr>
        <p:spPr>
          <a:xfrm rot="19629234">
            <a:off x="1075497" y="3628874"/>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0" name="円/楕円 887"/>
          <p:cNvSpPr/>
          <p:nvPr/>
        </p:nvSpPr>
        <p:spPr>
          <a:xfrm>
            <a:off x="1210435" y="362887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1" name="円/楕円 888"/>
          <p:cNvSpPr/>
          <p:nvPr/>
        </p:nvSpPr>
        <p:spPr>
          <a:xfrm>
            <a:off x="1140585" y="3733649"/>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2" name="円/楕円 889"/>
          <p:cNvSpPr>
            <a:spLocks noChangeArrowheads="1"/>
          </p:cNvSpPr>
          <p:nvPr/>
        </p:nvSpPr>
        <p:spPr bwMode="auto">
          <a:xfrm rot="-4990811">
            <a:off x="596759" y="3613257"/>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3" name="円/楕円 890"/>
          <p:cNvSpPr/>
          <p:nvPr/>
        </p:nvSpPr>
        <p:spPr>
          <a:xfrm>
            <a:off x="710266" y="3641038"/>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4" name="円/楕円 891"/>
          <p:cNvSpPr/>
          <p:nvPr/>
        </p:nvSpPr>
        <p:spPr>
          <a:xfrm>
            <a:off x="665816" y="3731525"/>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5" name="円/楕円 892"/>
          <p:cNvSpPr/>
          <p:nvPr/>
        </p:nvSpPr>
        <p:spPr>
          <a:xfrm>
            <a:off x="276027" y="3645024"/>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6" name="円/楕円 893"/>
          <p:cNvSpPr/>
          <p:nvPr/>
        </p:nvSpPr>
        <p:spPr>
          <a:xfrm>
            <a:off x="326827" y="370852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7" name="円/楕円 894"/>
          <p:cNvSpPr/>
          <p:nvPr/>
        </p:nvSpPr>
        <p:spPr>
          <a:xfrm>
            <a:off x="430015" y="371646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8" name="円/楕円 895"/>
          <p:cNvSpPr/>
          <p:nvPr/>
        </p:nvSpPr>
        <p:spPr>
          <a:xfrm rot="19629234">
            <a:off x="244139" y="4076282"/>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9" name="円/楕円 896"/>
          <p:cNvSpPr/>
          <p:nvPr/>
        </p:nvSpPr>
        <p:spPr>
          <a:xfrm>
            <a:off x="393378" y="407707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0" name="円/楕円 897"/>
          <p:cNvSpPr/>
          <p:nvPr/>
        </p:nvSpPr>
        <p:spPr>
          <a:xfrm>
            <a:off x="323528" y="4181847"/>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1" name="円/楕円 898"/>
          <p:cNvSpPr/>
          <p:nvPr/>
        </p:nvSpPr>
        <p:spPr>
          <a:xfrm>
            <a:off x="827584" y="5262314"/>
            <a:ext cx="331788" cy="322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2" name="円/楕円 899"/>
          <p:cNvSpPr/>
          <p:nvPr/>
        </p:nvSpPr>
        <p:spPr>
          <a:xfrm>
            <a:off x="959347" y="5327401"/>
            <a:ext cx="66675"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3" name="円/楕円 900"/>
          <p:cNvSpPr/>
          <p:nvPr/>
        </p:nvSpPr>
        <p:spPr>
          <a:xfrm>
            <a:off x="1026022" y="5455989"/>
            <a:ext cx="65087" cy="65087"/>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4" name="円/楕円 901"/>
          <p:cNvSpPr/>
          <p:nvPr/>
        </p:nvSpPr>
        <p:spPr>
          <a:xfrm>
            <a:off x="891084" y="5455989"/>
            <a:ext cx="68263"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5" name="円/楕円 902"/>
          <p:cNvSpPr/>
          <p:nvPr/>
        </p:nvSpPr>
        <p:spPr>
          <a:xfrm>
            <a:off x="611380" y="3825230"/>
            <a:ext cx="330200" cy="323850"/>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6" name="円/楕円 903"/>
          <p:cNvSpPr/>
          <p:nvPr/>
        </p:nvSpPr>
        <p:spPr>
          <a:xfrm>
            <a:off x="792355" y="4022080"/>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7" name="円/楕円 904"/>
          <p:cNvSpPr/>
          <p:nvPr/>
        </p:nvSpPr>
        <p:spPr>
          <a:xfrm>
            <a:off x="676467" y="3985568"/>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8" name="円/楕円 905"/>
          <p:cNvSpPr/>
          <p:nvPr/>
        </p:nvSpPr>
        <p:spPr>
          <a:xfrm>
            <a:off x="770130" y="3890318"/>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9" name="正方形/長方形 48"/>
          <p:cNvSpPr/>
          <p:nvPr/>
        </p:nvSpPr>
        <p:spPr>
          <a:xfrm>
            <a:off x="263406" y="2292226"/>
            <a:ext cx="1140241" cy="813542"/>
          </a:xfrm>
          <a:prstGeom prst="rect">
            <a:avLst/>
          </a:prstGeom>
          <a:solidFill>
            <a:srgbClr val="BBE0E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0" name="下矢印 49"/>
          <p:cNvSpPr/>
          <p:nvPr/>
        </p:nvSpPr>
        <p:spPr>
          <a:xfrm flipV="1">
            <a:off x="446460" y="4507135"/>
            <a:ext cx="741164" cy="23812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1" name="下矢印 50"/>
          <p:cNvSpPr/>
          <p:nvPr/>
        </p:nvSpPr>
        <p:spPr>
          <a:xfrm flipV="1">
            <a:off x="395536" y="3212976"/>
            <a:ext cx="741164" cy="23812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2" name="円/楕円 965"/>
          <p:cNvSpPr/>
          <p:nvPr/>
        </p:nvSpPr>
        <p:spPr>
          <a:xfrm>
            <a:off x="969442" y="263691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3" name="円/楕円 966"/>
          <p:cNvSpPr/>
          <p:nvPr/>
        </p:nvSpPr>
        <p:spPr>
          <a:xfrm>
            <a:off x="899592" y="2741687"/>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4" name="円/楕円 967"/>
          <p:cNvSpPr/>
          <p:nvPr/>
        </p:nvSpPr>
        <p:spPr>
          <a:xfrm>
            <a:off x="1045086" y="2810919"/>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5" name="円/楕円 968"/>
          <p:cNvSpPr/>
          <p:nvPr/>
        </p:nvSpPr>
        <p:spPr>
          <a:xfrm>
            <a:off x="1148274" y="2818857"/>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6" name="円/楕円 970"/>
          <p:cNvSpPr/>
          <p:nvPr/>
        </p:nvSpPr>
        <p:spPr>
          <a:xfrm>
            <a:off x="674600" y="2698949"/>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7" name="円/楕円 971"/>
          <p:cNvSpPr/>
          <p:nvPr/>
        </p:nvSpPr>
        <p:spPr>
          <a:xfrm>
            <a:off x="630150" y="2789436"/>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8" name="円/楕円 972"/>
          <p:cNvSpPr/>
          <p:nvPr/>
        </p:nvSpPr>
        <p:spPr>
          <a:xfrm>
            <a:off x="660174" y="2566823"/>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9" name="円/楕円 973"/>
          <p:cNvSpPr/>
          <p:nvPr/>
        </p:nvSpPr>
        <p:spPr>
          <a:xfrm>
            <a:off x="544286" y="2530311"/>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0" name="円/楕円 974"/>
          <p:cNvSpPr/>
          <p:nvPr/>
        </p:nvSpPr>
        <p:spPr>
          <a:xfrm>
            <a:off x="637949" y="2435061"/>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1" name="円/楕円 975"/>
          <p:cNvSpPr/>
          <p:nvPr/>
        </p:nvSpPr>
        <p:spPr>
          <a:xfrm>
            <a:off x="799689" y="2893936"/>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2" name="円/楕円 976"/>
          <p:cNvSpPr/>
          <p:nvPr/>
        </p:nvSpPr>
        <p:spPr>
          <a:xfrm>
            <a:off x="729839" y="2998711"/>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3" name="円/楕円 977"/>
          <p:cNvSpPr/>
          <p:nvPr/>
        </p:nvSpPr>
        <p:spPr>
          <a:xfrm>
            <a:off x="1136700" y="248290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4" name="円/楕円 978"/>
          <p:cNvSpPr/>
          <p:nvPr/>
        </p:nvSpPr>
        <p:spPr>
          <a:xfrm>
            <a:off x="791580" y="242818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5" name="円/楕円 979"/>
          <p:cNvSpPr/>
          <p:nvPr/>
        </p:nvSpPr>
        <p:spPr>
          <a:xfrm>
            <a:off x="504847" y="2955973"/>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6" name="円/楕円 980"/>
          <p:cNvSpPr/>
          <p:nvPr/>
        </p:nvSpPr>
        <p:spPr>
          <a:xfrm>
            <a:off x="357512" y="2478935"/>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7" name="円/楕円 981"/>
          <p:cNvSpPr/>
          <p:nvPr/>
        </p:nvSpPr>
        <p:spPr>
          <a:xfrm>
            <a:off x="490421" y="2823847"/>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8" name="円/楕円 982"/>
          <p:cNvSpPr/>
          <p:nvPr/>
        </p:nvSpPr>
        <p:spPr>
          <a:xfrm>
            <a:off x="374533" y="2787335"/>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9" name="円/楕円 983"/>
          <p:cNvSpPr/>
          <p:nvPr/>
        </p:nvSpPr>
        <p:spPr>
          <a:xfrm>
            <a:off x="468196" y="2692085"/>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0" name="円/楕円 984"/>
          <p:cNvSpPr/>
          <p:nvPr/>
        </p:nvSpPr>
        <p:spPr>
          <a:xfrm>
            <a:off x="425334" y="258238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1" name="円/楕円 985"/>
          <p:cNvSpPr/>
          <p:nvPr/>
        </p:nvSpPr>
        <p:spPr>
          <a:xfrm>
            <a:off x="947374" y="2371668"/>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2" name="円/楕円 986"/>
          <p:cNvSpPr/>
          <p:nvPr/>
        </p:nvSpPr>
        <p:spPr>
          <a:xfrm>
            <a:off x="1251470" y="269691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3" name="円/楕円 987"/>
          <p:cNvSpPr/>
          <p:nvPr/>
        </p:nvSpPr>
        <p:spPr>
          <a:xfrm>
            <a:off x="751955" y="2780271"/>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4" name="円/楕円 988"/>
          <p:cNvSpPr/>
          <p:nvPr/>
        </p:nvSpPr>
        <p:spPr>
          <a:xfrm>
            <a:off x="805002" y="2608186"/>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5" name="円/楕円 989"/>
          <p:cNvSpPr/>
          <p:nvPr/>
        </p:nvSpPr>
        <p:spPr>
          <a:xfrm>
            <a:off x="1308537" y="2837336"/>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6" name="円/楕円 990"/>
          <p:cNvSpPr/>
          <p:nvPr/>
        </p:nvSpPr>
        <p:spPr>
          <a:xfrm>
            <a:off x="1287190" y="2568326"/>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7" name="円/楕円 991"/>
          <p:cNvSpPr/>
          <p:nvPr/>
        </p:nvSpPr>
        <p:spPr>
          <a:xfrm>
            <a:off x="311033" y="2633414"/>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8" name="円/楕円 992"/>
          <p:cNvSpPr/>
          <p:nvPr/>
        </p:nvSpPr>
        <p:spPr>
          <a:xfrm>
            <a:off x="341195" y="2354933"/>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9" name="円/楕円 993"/>
          <p:cNvSpPr/>
          <p:nvPr/>
        </p:nvSpPr>
        <p:spPr>
          <a:xfrm>
            <a:off x="1057342" y="242002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0" name="円/楕円 994"/>
          <p:cNvSpPr/>
          <p:nvPr/>
        </p:nvSpPr>
        <p:spPr>
          <a:xfrm>
            <a:off x="1272818" y="2397223"/>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1" name="円/楕円 995"/>
          <p:cNvSpPr/>
          <p:nvPr/>
        </p:nvSpPr>
        <p:spPr>
          <a:xfrm>
            <a:off x="554846" y="2332135"/>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2" name="円/楕円 996"/>
          <p:cNvSpPr/>
          <p:nvPr/>
        </p:nvSpPr>
        <p:spPr>
          <a:xfrm>
            <a:off x="1274846" y="297267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3" name="円/楕円 997"/>
          <p:cNvSpPr/>
          <p:nvPr/>
        </p:nvSpPr>
        <p:spPr>
          <a:xfrm>
            <a:off x="1183234" y="3003873"/>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4" name="円/楕円 998"/>
          <p:cNvSpPr/>
          <p:nvPr/>
        </p:nvSpPr>
        <p:spPr>
          <a:xfrm>
            <a:off x="354826" y="2953169"/>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5" name="円/楕円 999"/>
          <p:cNvSpPr/>
          <p:nvPr/>
        </p:nvSpPr>
        <p:spPr>
          <a:xfrm>
            <a:off x="951056" y="2466761"/>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6" name="円/楕円 1000"/>
          <p:cNvSpPr/>
          <p:nvPr/>
        </p:nvSpPr>
        <p:spPr>
          <a:xfrm>
            <a:off x="939461" y="2934109"/>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7" name="円/楕円 1001"/>
          <p:cNvSpPr/>
          <p:nvPr/>
        </p:nvSpPr>
        <p:spPr>
          <a:xfrm>
            <a:off x="1116559" y="2665387"/>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cxnSp>
        <p:nvCxnSpPr>
          <p:cNvPr id="88" name="直線コネクタ 87"/>
          <p:cNvCxnSpPr/>
          <p:nvPr/>
        </p:nvCxnSpPr>
        <p:spPr>
          <a:xfrm>
            <a:off x="1634481" y="3424114"/>
            <a:ext cx="429641"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89" name="テキスト ボックス 88"/>
          <p:cNvSpPr txBox="1"/>
          <p:nvPr/>
        </p:nvSpPr>
        <p:spPr>
          <a:xfrm>
            <a:off x="2195736" y="4293096"/>
            <a:ext cx="1654175" cy="720725"/>
          </a:xfrm>
          <a:prstGeom prst="rect">
            <a:avLst/>
          </a:prstGeom>
          <a:blipFill>
            <a:blip r:embed="rId2"/>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defRPr/>
            </a:pPr>
            <a:r>
              <a:rPr lang="ja-JP" altLang="en-US" sz="2000" kern="0" dirty="0" smtClean="0">
                <a:solidFill>
                  <a:srgbClr val="000000"/>
                </a:solidFill>
                <a:effectLst>
                  <a:outerShdw blurRad="38100" dist="38100" dir="2700000" algn="tl">
                    <a:srgbClr val="C0C0C0"/>
                  </a:outerShdw>
                </a:effectLst>
                <a:latin typeface="HGS明朝E"/>
                <a:ea typeface="HGS明朝E"/>
              </a:rPr>
              <a:t>ハドロン相</a:t>
            </a:r>
          </a:p>
          <a:p>
            <a:pPr fontAlgn="base">
              <a:spcBef>
                <a:spcPct val="0"/>
              </a:spcBef>
              <a:spcAft>
                <a:spcPct val="0"/>
              </a:spcAft>
              <a:defRPr/>
            </a:pPr>
            <a:r>
              <a:rPr lang="en-US" altLang="ja-JP" sz="2000" kern="0" dirty="0" smtClean="0">
                <a:solidFill>
                  <a:srgbClr val="000000"/>
                </a:solidFill>
                <a:effectLst>
                  <a:outerShdw blurRad="38100" dist="38100" dir="2700000" algn="tl">
                    <a:srgbClr val="C0C0C0"/>
                  </a:outerShdw>
                </a:effectLst>
                <a:latin typeface="HGS明朝E"/>
                <a:ea typeface="HGS明朝E"/>
              </a:rPr>
              <a:t>(</a:t>
            </a:r>
            <a:r>
              <a:rPr lang="ja-JP" altLang="en-US" sz="2000" kern="0" dirty="0" smtClean="0">
                <a:solidFill>
                  <a:srgbClr val="000000"/>
                </a:solidFill>
                <a:effectLst>
                  <a:outerShdw blurRad="38100" dist="38100" dir="2700000" algn="tl">
                    <a:srgbClr val="C0C0C0"/>
                  </a:outerShdw>
                </a:effectLst>
                <a:latin typeface="HGS明朝E"/>
                <a:ea typeface="HGS明朝E"/>
              </a:rPr>
              <a:t>閉じこめ相</a:t>
            </a:r>
            <a:r>
              <a:rPr lang="en-US" altLang="ja-JP" sz="2000" kern="0" dirty="0" smtClean="0">
                <a:solidFill>
                  <a:srgbClr val="000000"/>
                </a:solidFill>
                <a:effectLst>
                  <a:outerShdw blurRad="38100" dist="38100" dir="2700000" algn="tl">
                    <a:srgbClr val="C0C0C0"/>
                  </a:outerShdw>
                </a:effectLst>
                <a:latin typeface="HGS明朝E"/>
                <a:ea typeface="HGS明朝E"/>
              </a:rPr>
              <a:t>)</a:t>
            </a:r>
          </a:p>
        </p:txBody>
      </p:sp>
      <p:sp>
        <p:nvSpPr>
          <p:cNvPr id="90" name="テキスト ボックス 89"/>
          <p:cNvSpPr txBox="1"/>
          <p:nvPr/>
        </p:nvSpPr>
        <p:spPr>
          <a:xfrm>
            <a:off x="2195736" y="2292226"/>
            <a:ext cx="3759200" cy="415925"/>
          </a:xfrm>
          <a:prstGeom prst="rect">
            <a:avLst/>
          </a:prstGeom>
          <a:blipFill>
            <a:blip r:embed="rId2"/>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defRPr/>
            </a:pPr>
            <a:r>
              <a:rPr lang="ja-JP" altLang="en-US" sz="2000" kern="0" dirty="0" smtClean="0">
                <a:solidFill>
                  <a:srgbClr val="000000"/>
                </a:solidFill>
                <a:effectLst>
                  <a:outerShdw blurRad="38100" dist="38100" dir="2700000" algn="tl">
                    <a:srgbClr val="C0C0C0"/>
                  </a:outerShdw>
                </a:effectLst>
                <a:latin typeface="HGS明朝E"/>
                <a:ea typeface="HGS明朝E"/>
              </a:rPr>
              <a:t>クォーク・グルオン・プラズマ</a:t>
            </a:r>
          </a:p>
        </p:txBody>
      </p:sp>
      <p:cxnSp>
        <p:nvCxnSpPr>
          <p:cNvPr id="91" name="直線コネクタ 90"/>
          <p:cNvCxnSpPr/>
          <p:nvPr/>
        </p:nvCxnSpPr>
        <p:spPr>
          <a:xfrm>
            <a:off x="1619672" y="5619220"/>
            <a:ext cx="429641"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pic>
        <p:nvPicPr>
          <p:cNvPr id="92" name="TexTeXPicture" descr="&lt;?xml version=&quot;1.0&quot; encoding=&quot;utf-16&quot;?&gt;&#10;&lt;TeXTeX&gt;&#10;  &lt;preamble&gt;\documentclass{jarticle}&#10;\usepackage{amsmath,amssymb,color}&#10;\pagestyle{empty}&#10;\newcommand{\bm}[1]{\mbox{\boldmath$#1$}}&lt;/preamble&gt;&#10;  &lt;body&gt;\begin{align*} &#10;0&#10;\end{align*}&lt;/body&gt;&#10;  &lt;fcolor&gt;FFFFFFFF&lt;/fcolor&gt;&#10;  &lt;bcolor&gt;FFFFFFFF&lt;/bcolor&gt;&#10;  &lt;transparent&gt;True&lt;/transparent&gt;&#10;  &lt;resolution&gt;1800&lt;/resolution&gt;&#10;  &lt;imageh&gt;167&lt;/imageh&gt;&#10;  &lt;imagew&gt;104&lt;/imagew&gt;&#10;  &lt;scale&gt;50&lt;/scale&gt;&#10;  &lt;cursor&gt;17&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094" y="5733256"/>
            <a:ext cx="163034" cy="261795"/>
          </a:xfrm>
          <a:prstGeom prst="rect">
            <a:avLst/>
          </a:prstGeom>
        </p:spPr>
      </p:pic>
      <p:pic>
        <p:nvPicPr>
          <p:cNvPr id="93" name="TexTeXPicture" descr="&lt;?xml version=&quot;1.0&quot; encoding=&quot;utf-16&quot;?&gt;&#10;&lt;TeXTeX&gt;&#10;  &lt;preamble&gt;\documentclass{jarticle}&#10;\usepackage{amsmath,amssymb,color}&#10;\pagestyle{empty}&#10;\newcommand{\bm}[1]{\mbox{\boldmath$#1$}}&lt;/preamble&gt;&#10;  &lt;body&gt;\begin{align*} &#10;T_c&#10;\end{align*}&lt;/body&gt;&#10;  &lt;fcolor&gt;FFFFFFFF&lt;/fcolor&gt;&#10;  &lt;bcolor&gt;FFFFFFFF&lt;/bcolor&gt;&#10;  &lt;transparent&gt;True&lt;/transparent&gt;&#10;  &lt;resolution&gt;1800&lt;/resolution&gt;&#10;  &lt;imageh&gt;208&lt;/imageh&gt;&#10;  &lt;imagew&gt;224&lt;/imagew&gt;&#10;  &lt;scale&gt;50&lt;/scale&gt;&#10;  &lt;cursor&gt;19&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024" y="3065682"/>
            <a:ext cx="279792" cy="259807"/>
          </a:xfrm>
          <a:prstGeom prst="rect">
            <a:avLst/>
          </a:prstGeom>
        </p:spPr>
      </p:pic>
      <p:sp>
        <p:nvSpPr>
          <p:cNvPr id="96" name="テキスト ボックス 283"/>
          <p:cNvSpPr txBox="1">
            <a:spLocks noChangeArrowheads="1"/>
          </p:cNvSpPr>
          <p:nvPr/>
        </p:nvSpPr>
        <p:spPr bwMode="auto">
          <a:xfrm>
            <a:off x="6871994" y="5621214"/>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rPr>
              <a:t>バリオン数</a:t>
            </a:r>
            <a:endParaRPr kumimoji="1" lang="en-US" altLang="ja-JP"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rPr>
              <a:t>化学ポテンシャル</a:t>
            </a:r>
          </a:p>
        </p:txBody>
      </p:sp>
      <p:sp>
        <p:nvSpPr>
          <p:cNvPr id="97" name="正方形/長方形 96"/>
          <p:cNvSpPr/>
          <p:nvPr/>
        </p:nvSpPr>
        <p:spPr>
          <a:xfrm>
            <a:off x="2028096" y="5849814"/>
            <a:ext cx="1152128" cy="830982"/>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8" name="円/楕円 1009"/>
          <p:cNvSpPr/>
          <p:nvPr/>
        </p:nvSpPr>
        <p:spPr>
          <a:xfrm>
            <a:off x="2483768" y="6093296"/>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99" name="円/楕円 1010"/>
          <p:cNvSpPr/>
          <p:nvPr/>
        </p:nvSpPr>
        <p:spPr>
          <a:xfrm>
            <a:off x="2615531" y="6158383"/>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0" name="円/楕円 1011"/>
          <p:cNvSpPr/>
          <p:nvPr/>
        </p:nvSpPr>
        <p:spPr>
          <a:xfrm>
            <a:off x="2682206" y="6286971"/>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1" name="円/楕円 1012"/>
          <p:cNvSpPr/>
          <p:nvPr/>
        </p:nvSpPr>
        <p:spPr>
          <a:xfrm>
            <a:off x="2547268" y="6286971"/>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2" name="下矢印 101"/>
          <p:cNvSpPr/>
          <p:nvPr/>
        </p:nvSpPr>
        <p:spPr>
          <a:xfrm rot="5400000" flipV="1">
            <a:off x="3071491" y="6173342"/>
            <a:ext cx="741164" cy="238125"/>
          </a:xfrm>
          <a:prstGeom prst="downArrow">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3" name="正方形/長方形 102"/>
          <p:cNvSpPr/>
          <p:nvPr/>
        </p:nvSpPr>
        <p:spPr>
          <a:xfrm>
            <a:off x="3707904" y="5838378"/>
            <a:ext cx="1152128" cy="830982"/>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4" name="円/楕円 1015"/>
          <p:cNvSpPr/>
          <p:nvPr/>
        </p:nvSpPr>
        <p:spPr>
          <a:xfrm>
            <a:off x="4163576" y="6081860"/>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5" name="円/楕円 1016"/>
          <p:cNvSpPr/>
          <p:nvPr/>
        </p:nvSpPr>
        <p:spPr>
          <a:xfrm>
            <a:off x="4295339" y="6146947"/>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6" name="円/楕円 1017"/>
          <p:cNvSpPr/>
          <p:nvPr/>
        </p:nvSpPr>
        <p:spPr>
          <a:xfrm>
            <a:off x="4362014" y="62755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7" name="円/楕円 1018"/>
          <p:cNvSpPr/>
          <p:nvPr/>
        </p:nvSpPr>
        <p:spPr>
          <a:xfrm>
            <a:off x="4227076" y="62755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8" name="円/楕円 1019"/>
          <p:cNvSpPr/>
          <p:nvPr/>
        </p:nvSpPr>
        <p:spPr>
          <a:xfrm>
            <a:off x="4456236" y="6347098"/>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9" name="円/楕円 1020"/>
          <p:cNvSpPr/>
          <p:nvPr/>
        </p:nvSpPr>
        <p:spPr>
          <a:xfrm>
            <a:off x="4587999" y="64121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0" name="円/楕円 1021"/>
          <p:cNvSpPr/>
          <p:nvPr/>
        </p:nvSpPr>
        <p:spPr>
          <a:xfrm>
            <a:off x="4654674" y="6540773"/>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1" name="円/楕円 1022"/>
          <p:cNvSpPr/>
          <p:nvPr/>
        </p:nvSpPr>
        <p:spPr>
          <a:xfrm>
            <a:off x="4519736" y="6540773"/>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2" name="円/楕円 1023"/>
          <p:cNvSpPr/>
          <p:nvPr/>
        </p:nvSpPr>
        <p:spPr>
          <a:xfrm>
            <a:off x="3808164" y="6234260"/>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3" name="円/楕円 1024"/>
          <p:cNvSpPr/>
          <p:nvPr/>
        </p:nvSpPr>
        <p:spPr>
          <a:xfrm>
            <a:off x="3939927" y="6299347"/>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4" name="円/楕円 1025"/>
          <p:cNvSpPr/>
          <p:nvPr/>
        </p:nvSpPr>
        <p:spPr>
          <a:xfrm>
            <a:off x="4006602" y="64279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5" name="円/楕円 1026"/>
          <p:cNvSpPr/>
          <p:nvPr/>
        </p:nvSpPr>
        <p:spPr>
          <a:xfrm>
            <a:off x="3871664" y="64279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6" name="円/楕円 1027"/>
          <p:cNvSpPr/>
          <p:nvPr/>
        </p:nvSpPr>
        <p:spPr>
          <a:xfrm>
            <a:off x="4456236" y="5877272"/>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7" name="円/楕円 1028"/>
          <p:cNvSpPr/>
          <p:nvPr/>
        </p:nvSpPr>
        <p:spPr>
          <a:xfrm>
            <a:off x="4587999" y="59423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8" name="円/楕円 1029"/>
          <p:cNvSpPr/>
          <p:nvPr/>
        </p:nvSpPr>
        <p:spPr>
          <a:xfrm>
            <a:off x="4654674" y="6070947"/>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9" name="円/楕円 1030"/>
          <p:cNvSpPr/>
          <p:nvPr/>
        </p:nvSpPr>
        <p:spPr>
          <a:xfrm>
            <a:off x="4519736" y="60709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0" name="円/楕円 1031"/>
          <p:cNvSpPr/>
          <p:nvPr/>
        </p:nvSpPr>
        <p:spPr>
          <a:xfrm>
            <a:off x="3851920" y="5877272"/>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1" name="円/楕円 1032"/>
          <p:cNvSpPr/>
          <p:nvPr/>
        </p:nvSpPr>
        <p:spPr>
          <a:xfrm>
            <a:off x="3983683" y="59423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2" name="円/楕円 1033"/>
          <p:cNvSpPr/>
          <p:nvPr/>
        </p:nvSpPr>
        <p:spPr>
          <a:xfrm>
            <a:off x="4050358" y="6070947"/>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3" name="円/楕円 1034"/>
          <p:cNvSpPr/>
          <p:nvPr/>
        </p:nvSpPr>
        <p:spPr>
          <a:xfrm>
            <a:off x="3915420" y="60709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4" name="円/楕円 1035"/>
          <p:cNvSpPr/>
          <p:nvPr/>
        </p:nvSpPr>
        <p:spPr>
          <a:xfrm>
            <a:off x="4067944" y="6347098"/>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5" name="円/楕円 1036"/>
          <p:cNvSpPr/>
          <p:nvPr/>
        </p:nvSpPr>
        <p:spPr>
          <a:xfrm>
            <a:off x="4199707" y="64121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6" name="円/楕円 1037"/>
          <p:cNvSpPr/>
          <p:nvPr/>
        </p:nvSpPr>
        <p:spPr>
          <a:xfrm>
            <a:off x="4266382" y="6540773"/>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7" name="円/楕円 1038"/>
          <p:cNvSpPr/>
          <p:nvPr/>
        </p:nvSpPr>
        <p:spPr>
          <a:xfrm>
            <a:off x="4131444" y="6540773"/>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8" name="下矢印 127"/>
          <p:cNvSpPr/>
          <p:nvPr/>
        </p:nvSpPr>
        <p:spPr>
          <a:xfrm rot="5400000" flipV="1">
            <a:off x="4727675" y="6173342"/>
            <a:ext cx="741164" cy="238125"/>
          </a:xfrm>
          <a:prstGeom prst="downArrow">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29" name="正方形/長方形 128"/>
          <p:cNvSpPr/>
          <p:nvPr/>
        </p:nvSpPr>
        <p:spPr>
          <a:xfrm>
            <a:off x="5364088" y="5838378"/>
            <a:ext cx="1152128" cy="830982"/>
          </a:xfrm>
          <a:prstGeom prst="rect">
            <a:avLst/>
          </a:prstGeom>
          <a:solidFill>
            <a:srgbClr val="BBE0E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0" name="円/楕円 1042"/>
          <p:cNvSpPr/>
          <p:nvPr/>
        </p:nvSpPr>
        <p:spPr>
          <a:xfrm>
            <a:off x="5951523" y="6146947"/>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1" name="円/楕円 1043"/>
          <p:cNvSpPr/>
          <p:nvPr/>
        </p:nvSpPr>
        <p:spPr>
          <a:xfrm>
            <a:off x="6018198" y="62755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2" name="円/楕円 1044"/>
          <p:cNvSpPr/>
          <p:nvPr/>
        </p:nvSpPr>
        <p:spPr>
          <a:xfrm>
            <a:off x="6358358" y="6443141"/>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3" name="円/楕円 1046"/>
          <p:cNvSpPr/>
          <p:nvPr/>
        </p:nvSpPr>
        <p:spPr>
          <a:xfrm>
            <a:off x="6244183" y="64121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4" name="円/楕円 1047"/>
          <p:cNvSpPr/>
          <p:nvPr/>
        </p:nvSpPr>
        <p:spPr>
          <a:xfrm>
            <a:off x="5442062" y="6525344"/>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5" name="円/楕円 1048"/>
          <p:cNvSpPr/>
          <p:nvPr/>
        </p:nvSpPr>
        <p:spPr>
          <a:xfrm>
            <a:off x="6175920" y="6540773"/>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6" name="円/楕円 1050"/>
          <p:cNvSpPr/>
          <p:nvPr/>
        </p:nvSpPr>
        <p:spPr>
          <a:xfrm>
            <a:off x="5596111" y="6299347"/>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7" name="円/楕円 1051"/>
          <p:cNvSpPr/>
          <p:nvPr/>
        </p:nvSpPr>
        <p:spPr>
          <a:xfrm>
            <a:off x="5662786" y="64279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8" name="円/楕円 1052"/>
          <p:cNvSpPr/>
          <p:nvPr/>
        </p:nvSpPr>
        <p:spPr>
          <a:xfrm>
            <a:off x="5527848" y="64279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9" name="円/楕円 1054"/>
          <p:cNvSpPr/>
          <p:nvPr/>
        </p:nvSpPr>
        <p:spPr>
          <a:xfrm>
            <a:off x="6244183" y="59423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0" name="円/楕円 1055"/>
          <p:cNvSpPr/>
          <p:nvPr/>
        </p:nvSpPr>
        <p:spPr>
          <a:xfrm>
            <a:off x="6064858" y="6040194"/>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1" name="円/楕円 1056"/>
          <p:cNvSpPr/>
          <p:nvPr/>
        </p:nvSpPr>
        <p:spPr>
          <a:xfrm>
            <a:off x="6175920" y="60709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2" name="円/楕円 1058"/>
          <p:cNvSpPr/>
          <p:nvPr/>
        </p:nvSpPr>
        <p:spPr>
          <a:xfrm>
            <a:off x="5639867" y="59423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3" name="円/楕円 1059"/>
          <p:cNvSpPr/>
          <p:nvPr/>
        </p:nvSpPr>
        <p:spPr>
          <a:xfrm>
            <a:off x="5706542" y="6070947"/>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4" name="円/楕円 1060"/>
          <p:cNvSpPr/>
          <p:nvPr/>
        </p:nvSpPr>
        <p:spPr>
          <a:xfrm>
            <a:off x="5571604" y="60709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5" name="円/楕円 1062"/>
          <p:cNvSpPr/>
          <p:nvPr/>
        </p:nvSpPr>
        <p:spPr>
          <a:xfrm>
            <a:off x="5855891" y="64121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6" name="円/楕円 1063"/>
          <p:cNvSpPr/>
          <p:nvPr/>
        </p:nvSpPr>
        <p:spPr>
          <a:xfrm>
            <a:off x="5922566" y="6540773"/>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7" name="円/楕円 1064"/>
          <p:cNvSpPr/>
          <p:nvPr/>
        </p:nvSpPr>
        <p:spPr>
          <a:xfrm>
            <a:off x="5787628" y="6540773"/>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148" name="直線矢印コネクタ 147"/>
          <p:cNvCxnSpPr/>
          <p:nvPr/>
        </p:nvCxnSpPr>
        <p:spPr>
          <a:xfrm>
            <a:off x="1799010" y="5624389"/>
            <a:ext cx="6429375" cy="0"/>
          </a:xfrm>
          <a:prstGeom prst="straightConnector1">
            <a:avLst/>
          </a:prstGeom>
          <a:noFill/>
          <a:ln w="19050" cap="flat" cmpd="sng" algn="ctr">
            <a:solidFill>
              <a:schemeClr val="tx1"/>
            </a:solidFill>
            <a:prstDash val="solid"/>
            <a:tailEnd type="arrow"/>
          </a:ln>
          <a:effectLst/>
        </p:spPr>
      </p:cxnSp>
      <p:cxnSp>
        <p:nvCxnSpPr>
          <p:cNvPr id="149" name="直線コネクタ 148"/>
          <p:cNvCxnSpPr/>
          <p:nvPr/>
        </p:nvCxnSpPr>
        <p:spPr>
          <a:xfrm>
            <a:off x="4986267" y="5514290"/>
            <a:ext cx="0" cy="407532"/>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50" name="円/楕円 1074"/>
          <p:cNvSpPr/>
          <p:nvPr/>
        </p:nvSpPr>
        <p:spPr>
          <a:xfrm>
            <a:off x="5456627" y="5939578"/>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1" name="円/楕円 1075"/>
          <p:cNvSpPr/>
          <p:nvPr/>
        </p:nvSpPr>
        <p:spPr>
          <a:xfrm>
            <a:off x="6170598" y="64279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2" name="円/楕円 1076"/>
          <p:cNvSpPr/>
          <p:nvPr/>
        </p:nvSpPr>
        <p:spPr>
          <a:xfrm>
            <a:off x="6035660" y="64279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3" name="円/楕円 1077"/>
          <p:cNvSpPr/>
          <p:nvPr/>
        </p:nvSpPr>
        <p:spPr>
          <a:xfrm>
            <a:off x="6396583" y="65645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4" name="円/楕円 1078"/>
          <p:cNvSpPr/>
          <p:nvPr/>
        </p:nvSpPr>
        <p:spPr>
          <a:xfrm>
            <a:off x="6050741" y="5906241"/>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5" name="円/楕円 1079"/>
          <p:cNvSpPr/>
          <p:nvPr/>
        </p:nvSpPr>
        <p:spPr>
          <a:xfrm>
            <a:off x="5443910" y="6333724"/>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6" name="円/楕円 1080"/>
          <p:cNvSpPr/>
          <p:nvPr/>
        </p:nvSpPr>
        <p:spPr>
          <a:xfrm>
            <a:off x="6144801" y="6228838"/>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7" name="円/楕円 1081"/>
          <p:cNvSpPr/>
          <p:nvPr/>
        </p:nvSpPr>
        <p:spPr>
          <a:xfrm>
            <a:off x="5464877" y="6177903"/>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8" name="円/楕円 1082"/>
          <p:cNvSpPr/>
          <p:nvPr/>
        </p:nvSpPr>
        <p:spPr>
          <a:xfrm>
            <a:off x="5680248" y="65803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9" name="円/楕円 1083"/>
          <p:cNvSpPr/>
          <p:nvPr/>
        </p:nvSpPr>
        <p:spPr>
          <a:xfrm>
            <a:off x="6396583" y="60947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0" name="円/楕円 1084"/>
          <p:cNvSpPr/>
          <p:nvPr/>
        </p:nvSpPr>
        <p:spPr>
          <a:xfrm>
            <a:off x="5781848" y="5908610"/>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1" name="円/楕円 1085"/>
          <p:cNvSpPr/>
          <p:nvPr/>
        </p:nvSpPr>
        <p:spPr>
          <a:xfrm>
            <a:off x="6328320" y="62233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2" name="円/楕円 1086"/>
          <p:cNvSpPr/>
          <p:nvPr/>
        </p:nvSpPr>
        <p:spPr>
          <a:xfrm>
            <a:off x="5792267" y="60947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3" name="円/楕円 1087"/>
          <p:cNvSpPr/>
          <p:nvPr/>
        </p:nvSpPr>
        <p:spPr>
          <a:xfrm>
            <a:off x="5858942" y="6223347"/>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4" name="円/楕円 1088"/>
          <p:cNvSpPr/>
          <p:nvPr/>
        </p:nvSpPr>
        <p:spPr>
          <a:xfrm>
            <a:off x="5724004" y="62233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5" name="円/楕円 1089"/>
          <p:cNvSpPr/>
          <p:nvPr/>
        </p:nvSpPr>
        <p:spPr>
          <a:xfrm>
            <a:off x="6008291" y="65645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6" name="円/楕円 1090"/>
          <p:cNvSpPr/>
          <p:nvPr/>
        </p:nvSpPr>
        <p:spPr>
          <a:xfrm>
            <a:off x="6396583" y="6318734"/>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7" name="円/楕円 1091"/>
          <p:cNvSpPr/>
          <p:nvPr/>
        </p:nvSpPr>
        <p:spPr>
          <a:xfrm>
            <a:off x="6392490" y="5924449"/>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pic>
        <p:nvPicPr>
          <p:cNvPr id="170" name="TexTeXPicture" descr="&lt;?xml version=&quot;1.0&quot; encoding=&quot;utf-16&quot;?&gt;&#10;&lt;TeXTeX&gt;&#10;  &lt;preamble&gt;\documentclass{jarticle}&#10;\usepackage{amsmath,amssymb,color}&#10;\pagestyle{empty}&#10;\newcommand{\bm}[1]{\mbox{\boldmath$#1$}}&lt;/preamble&gt;&#10;  &lt;body&gt;\begin{align*} &#10;\mu_c&#10;\end{align*}&lt;/body&gt;&#10;  &lt;fcolor&gt;FFFFFFFF&lt;/fcolor&gt;&#10;  &lt;bcolor&gt;FFFFFFFF&lt;/bcolor&gt;&#10;  &lt;transparent&gt;True&lt;/transparent&gt;&#10;  &lt;resolution&gt;1800&lt;/resolution&gt;&#10;  &lt;imageh&gt;160&lt;/imageh&gt;&#10;  &lt;imagew&gt;226&lt;/imagew&gt;&#10;  &lt;scale&gt;50&lt;/scale&gt;&#10;  &lt;cursor&gt;19&lt;/cursor&gt;&#10;&lt;/TeXTeX&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1935" y="5672424"/>
            <a:ext cx="282290" cy="199852"/>
          </a:xfrm>
          <a:prstGeom prst="rect">
            <a:avLst/>
          </a:prstGeom>
        </p:spPr>
      </p:pic>
    </p:spTree>
    <p:extLst>
      <p:ext uri="{BB962C8B-B14F-4D97-AF65-F5344CB8AC3E}">
        <p14:creationId xmlns:p14="http://schemas.microsoft.com/office/powerpoint/2010/main" val="134687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図 94"/>
          <p:cNvPicPr>
            <a:picLocks noChangeAspect="1"/>
          </p:cNvPicPr>
          <p:nvPr/>
        </p:nvPicPr>
        <p:blipFill>
          <a:blip r:embed="rId2">
            <a:clrChange>
              <a:clrFrom>
                <a:srgbClr val="FFFFFF"/>
              </a:clrFrom>
              <a:clrTo>
                <a:srgbClr val="FFFFFF">
                  <a:alpha val="0"/>
                </a:srgbClr>
              </a:clrTo>
            </a:clrChange>
          </a:blip>
          <a:stretch>
            <a:fillRect/>
          </a:stretch>
        </p:blipFill>
        <p:spPr>
          <a:xfrm>
            <a:off x="1932374" y="1351150"/>
            <a:ext cx="7675529" cy="4743099"/>
          </a:xfrm>
          <a:prstGeom prst="rect">
            <a:avLst/>
          </a:prstGeom>
        </p:spPr>
      </p:pic>
      <p:sp>
        <p:nvSpPr>
          <p:cNvPr id="94" name="円弧 93"/>
          <p:cNvSpPr/>
          <p:nvPr/>
        </p:nvSpPr>
        <p:spPr>
          <a:xfrm>
            <a:off x="-1117228" y="3424114"/>
            <a:ext cx="6096000" cy="4397375"/>
          </a:xfrm>
          <a:prstGeom prst="arc">
            <a:avLst/>
          </a:prstGeom>
          <a:solidFill>
            <a:srgbClr val="99CCFF"/>
          </a:solidFill>
          <a:ln w="9525" cap="flat" cmpd="sng" algn="ctr">
            <a:solidFill>
              <a:srgbClr val="BBE0E3">
                <a:shade val="95000"/>
                <a:satMod val="105000"/>
              </a:srgbClr>
            </a:solidFill>
            <a:prstDash val="solid"/>
          </a:ln>
          <a:effectLst>
            <a:outerShdw blurRad="50800" dist="38100" dir="18900000" algn="b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2" name="タイトル 1"/>
          <p:cNvSpPr>
            <a:spLocks noGrp="1"/>
          </p:cNvSpPr>
          <p:nvPr>
            <p:ph type="title"/>
          </p:nvPr>
        </p:nvSpPr>
        <p:spPr/>
        <p:txBody>
          <a:bodyPr/>
          <a:lstStyle/>
          <a:p>
            <a:r>
              <a:rPr lang="ja-JP" altLang="en-US" dirty="0"/>
              <a:t>高温・高密度の量子色力学</a:t>
            </a:r>
            <a:br>
              <a:rPr lang="ja-JP" altLang="en-US" dirty="0"/>
            </a:br>
            <a:endParaRPr kumimoji="1" lang="ja-JP" altLang="en-US" dirty="0"/>
          </a:p>
        </p:txBody>
      </p:sp>
      <p:sp>
        <p:nvSpPr>
          <p:cNvPr id="4" name="正方形/長方形 3"/>
          <p:cNvSpPr/>
          <p:nvPr/>
        </p:nvSpPr>
        <p:spPr>
          <a:xfrm>
            <a:off x="251520" y="4830266"/>
            <a:ext cx="1152128" cy="830982"/>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rot="5400000" flipH="1" flipV="1">
            <a:off x="-235371" y="3585245"/>
            <a:ext cx="4335462" cy="0"/>
          </a:xfrm>
          <a:prstGeom prst="straightConnector1">
            <a:avLst/>
          </a:prstGeom>
          <a:noFill/>
          <a:ln w="19050" cap="flat" cmpd="sng" algn="ctr">
            <a:solidFill>
              <a:schemeClr val="tx1"/>
            </a:solidFill>
            <a:prstDash val="solid"/>
            <a:tailEnd type="arrow"/>
          </a:ln>
          <a:effectLst/>
        </p:spPr>
      </p:cxnSp>
      <p:sp>
        <p:nvSpPr>
          <p:cNvPr id="6" name="テキスト ボックス 282"/>
          <p:cNvSpPr txBox="1">
            <a:spLocks noChangeArrowheads="1"/>
          </p:cNvSpPr>
          <p:nvPr/>
        </p:nvSpPr>
        <p:spPr bwMode="auto">
          <a:xfrm rot="-5400000">
            <a:off x="1234371" y="1438037"/>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pPr>
            <a:r>
              <a:rPr lang="ja-JP" altLang="en-US" sz="2400" dirty="0" smtClean="0">
                <a:latin typeface="HGｺﾞｼｯｸE" pitchFamily="49" charset="-128"/>
                <a:ea typeface="HGｺﾞｼｯｸE" pitchFamily="49" charset="-128"/>
              </a:rPr>
              <a:t>温度</a:t>
            </a:r>
          </a:p>
        </p:txBody>
      </p:sp>
      <p:sp>
        <p:nvSpPr>
          <p:cNvPr id="7" name="円/楕円 863"/>
          <p:cNvSpPr>
            <a:spLocks noChangeArrowheads="1"/>
          </p:cNvSpPr>
          <p:nvPr/>
        </p:nvSpPr>
        <p:spPr bwMode="auto">
          <a:xfrm rot="-4990811">
            <a:off x="380735" y="5182360"/>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 name="円/楕円 864"/>
          <p:cNvSpPr/>
          <p:nvPr/>
        </p:nvSpPr>
        <p:spPr>
          <a:xfrm>
            <a:off x="494242" y="5210141"/>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9" name="円/楕円 865"/>
          <p:cNvSpPr/>
          <p:nvPr/>
        </p:nvSpPr>
        <p:spPr>
          <a:xfrm>
            <a:off x="449792" y="5300628"/>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0" name="円/楕円 867"/>
          <p:cNvSpPr/>
          <p:nvPr/>
        </p:nvSpPr>
        <p:spPr>
          <a:xfrm>
            <a:off x="899592" y="4902274"/>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1" name="円/楕円 868"/>
          <p:cNvSpPr/>
          <p:nvPr/>
        </p:nvSpPr>
        <p:spPr>
          <a:xfrm>
            <a:off x="950392" y="496577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2" name="円/楕円 869"/>
          <p:cNvSpPr/>
          <p:nvPr/>
        </p:nvSpPr>
        <p:spPr>
          <a:xfrm>
            <a:off x="1053580" y="497371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3" name="正方形/長方形 12"/>
          <p:cNvSpPr/>
          <p:nvPr/>
        </p:nvSpPr>
        <p:spPr>
          <a:xfrm>
            <a:off x="251520" y="3573015"/>
            <a:ext cx="1152128" cy="819473"/>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4" name="円/楕円 871"/>
          <p:cNvSpPr>
            <a:spLocks noChangeArrowheads="1"/>
          </p:cNvSpPr>
          <p:nvPr/>
        </p:nvSpPr>
        <p:spPr bwMode="auto">
          <a:xfrm rot="-4990811">
            <a:off x="380735" y="3829281"/>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5" name="円/楕円 872"/>
          <p:cNvSpPr/>
          <p:nvPr/>
        </p:nvSpPr>
        <p:spPr>
          <a:xfrm>
            <a:off x="494242" y="3857062"/>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6" name="円/楕円 873"/>
          <p:cNvSpPr/>
          <p:nvPr/>
        </p:nvSpPr>
        <p:spPr>
          <a:xfrm>
            <a:off x="449792" y="3947549"/>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7" name="円/楕円 874"/>
          <p:cNvSpPr/>
          <p:nvPr/>
        </p:nvSpPr>
        <p:spPr>
          <a:xfrm>
            <a:off x="827584" y="3682082"/>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8" name="円/楕円 875"/>
          <p:cNvSpPr/>
          <p:nvPr/>
        </p:nvSpPr>
        <p:spPr>
          <a:xfrm>
            <a:off x="878384" y="3745582"/>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19" name="円/楕円 876"/>
          <p:cNvSpPr/>
          <p:nvPr/>
        </p:nvSpPr>
        <p:spPr>
          <a:xfrm>
            <a:off x="981572" y="375352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0" name="円/楕円 877"/>
          <p:cNvSpPr/>
          <p:nvPr/>
        </p:nvSpPr>
        <p:spPr>
          <a:xfrm rot="19629234">
            <a:off x="908333" y="3965821"/>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1" name="円/楕円 878"/>
          <p:cNvSpPr/>
          <p:nvPr/>
        </p:nvSpPr>
        <p:spPr>
          <a:xfrm>
            <a:off x="1043271" y="3965821"/>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2" name="円/楕円 879"/>
          <p:cNvSpPr/>
          <p:nvPr/>
        </p:nvSpPr>
        <p:spPr>
          <a:xfrm>
            <a:off x="973421" y="4070596"/>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3" name="円/楕円 880"/>
          <p:cNvSpPr>
            <a:spLocks noChangeArrowheads="1"/>
          </p:cNvSpPr>
          <p:nvPr/>
        </p:nvSpPr>
        <p:spPr bwMode="auto">
          <a:xfrm rot="-4990811">
            <a:off x="693274" y="4126425"/>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4" name="円/楕円 881"/>
          <p:cNvSpPr/>
          <p:nvPr/>
        </p:nvSpPr>
        <p:spPr>
          <a:xfrm>
            <a:off x="806781" y="4154206"/>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5" name="円/楕円 882"/>
          <p:cNvSpPr/>
          <p:nvPr/>
        </p:nvSpPr>
        <p:spPr>
          <a:xfrm>
            <a:off x="762331" y="4244693"/>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6" name="円/楕円 883"/>
          <p:cNvSpPr/>
          <p:nvPr/>
        </p:nvSpPr>
        <p:spPr>
          <a:xfrm>
            <a:off x="1068115" y="4076328"/>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7" name="円/楕円 884"/>
          <p:cNvSpPr/>
          <p:nvPr/>
        </p:nvSpPr>
        <p:spPr>
          <a:xfrm>
            <a:off x="1118915" y="4139828"/>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8" name="円/楕円 885"/>
          <p:cNvSpPr/>
          <p:nvPr/>
        </p:nvSpPr>
        <p:spPr>
          <a:xfrm>
            <a:off x="1222103" y="4147766"/>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29" name="円/楕円 886"/>
          <p:cNvSpPr/>
          <p:nvPr/>
        </p:nvSpPr>
        <p:spPr>
          <a:xfrm rot="19629234">
            <a:off x="1075497" y="3628874"/>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0" name="円/楕円 887"/>
          <p:cNvSpPr/>
          <p:nvPr/>
        </p:nvSpPr>
        <p:spPr>
          <a:xfrm>
            <a:off x="1210435" y="362887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1" name="円/楕円 888"/>
          <p:cNvSpPr/>
          <p:nvPr/>
        </p:nvSpPr>
        <p:spPr>
          <a:xfrm>
            <a:off x="1140585" y="3733649"/>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2" name="円/楕円 889"/>
          <p:cNvSpPr>
            <a:spLocks noChangeArrowheads="1"/>
          </p:cNvSpPr>
          <p:nvPr/>
        </p:nvSpPr>
        <p:spPr bwMode="auto">
          <a:xfrm rot="-4990811">
            <a:off x="596759" y="3613257"/>
            <a:ext cx="257175" cy="198438"/>
          </a:xfrm>
          <a:prstGeom prst="ellipse">
            <a:avLst/>
          </a:prstGeom>
          <a:solidFill>
            <a:srgbClr val="BBE0E3"/>
          </a:solidFill>
          <a:ln w="25400" algn="ctr">
            <a:noFill/>
            <a:round/>
            <a:headEnd/>
            <a:tailEnd/>
          </a:ln>
        </p:spPr>
        <p:txBody>
          <a:bodyPr vert="eaVert"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3" name="円/楕円 890"/>
          <p:cNvSpPr/>
          <p:nvPr/>
        </p:nvSpPr>
        <p:spPr>
          <a:xfrm>
            <a:off x="710266" y="3641038"/>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4" name="円/楕円 891"/>
          <p:cNvSpPr/>
          <p:nvPr/>
        </p:nvSpPr>
        <p:spPr>
          <a:xfrm>
            <a:off x="665816" y="3731525"/>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5" name="円/楕円 892"/>
          <p:cNvSpPr/>
          <p:nvPr/>
        </p:nvSpPr>
        <p:spPr>
          <a:xfrm>
            <a:off x="276027" y="3645024"/>
            <a:ext cx="263525" cy="193675"/>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6" name="円/楕円 893"/>
          <p:cNvSpPr/>
          <p:nvPr/>
        </p:nvSpPr>
        <p:spPr>
          <a:xfrm>
            <a:off x="326827" y="370852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7" name="円/楕円 894"/>
          <p:cNvSpPr/>
          <p:nvPr/>
        </p:nvSpPr>
        <p:spPr>
          <a:xfrm>
            <a:off x="430015" y="371646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8" name="円/楕円 895"/>
          <p:cNvSpPr/>
          <p:nvPr/>
        </p:nvSpPr>
        <p:spPr>
          <a:xfrm rot="19629234">
            <a:off x="244139" y="4076282"/>
            <a:ext cx="263525" cy="195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39" name="円/楕円 896"/>
          <p:cNvSpPr/>
          <p:nvPr/>
        </p:nvSpPr>
        <p:spPr>
          <a:xfrm>
            <a:off x="393378" y="407707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0" name="円/楕円 897"/>
          <p:cNvSpPr/>
          <p:nvPr/>
        </p:nvSpPr>
        <p:spPr>
          <a:xfrm>
            <a:off x="323528" y="4181847"/>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1" name="円/楕円 898"/>
          <p:cNvSpPr/>
          <p:nvPr/>
        </p:nvSpPr>
        <p:spPr>
          <a:xfrm>
            <a:off x="827584" y="5262314"/>
            <a:ext cx="331788" cy="322262"/>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2" name="円/楕円 899"/>
          <p:cNvSpPr/>
          <p:nvPr/>
        </p:nvSpPr>
        <p:spPr>
          <a:xfrm>
            <a:off x="959347" y="5327401"/>
            <a:ext cx="66675"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3" name="円/楕円 900"/>
          <p:cNvSpPr/>
          <p:nvPr/>
        </p:nvSpPr>
        <p:spPr>
          <a:xfrm>
            <a:off x="1026022" y="5455989"/>
            <a:ext cx="65087" cy="65087"/>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4" name="円/楕円 901"/>
          <p:cNvSpPr/>
          <p:nvPr/>
        </p:nvSpPr>
        <p:spPr>
          <a:xfrm>
            <a:off x="891084" y="5455989"/>
            <a:ext cx="68263"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5" name="円/楕円 902"/>
          <p:cNvSpPr/>
          <p:nvPr/>
        </p:nvSpPr>
        <p:spPr>
          <a:xfrm>
            <a:off x="611380" y="3825230"/>
            <a:ext cx="330200" cy="323850"/>
          </a:xfrm>
          <a:prstGeom prst="ellipse">
            <a:avLst/>
          </a:prstGeom>
          <a:solidFill>
            <a:srgbClr val="BBE0E3"/>
          </a:solidFill>
          <a:ln w="254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6" name="円/楕円 903"/>
          <p:cNvSpPr/>
          <p:nvPr/>
        </p:nvSpPr>
        <p:spPr>
          <a:xfrm>
            <a:off x="792355" y="4022080"/>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7" name="円/楕円 904"/>
          <p:cNvSpPr/>
          <p:nvPr/>
        </p:nvSpPr>
        <p:spPr>
          <a:xfrm>
            <a:off x="676467" y="3985568"/>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8" name="円/楕円 905"/>
          <p:cNvSpPr/>
          <p:nvPr/>
        </p:nvSpPr>
        <p:spPr>
          <a:xfrm>
            <a:off x="770130" y="3890318"/>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49" name="正方形/長方形 48"/>
          <p:cNvSpPr/>
          <p:nvPr/>
        </p:nvSpPr>
        <p:spPr>
          <a:xfrm>
            <a:off x="263406" y="2292226"/>
            <a:ext cx="1140241" cy="813542"/>
          </a:xfrm>
          <a:prstGeom prst="rect">
            <a:avLst/>
          </a:prstGeom>
          <a:solidFill>
            <a:srgbClr val="BBE0E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0" name="下矢印 49"/>
          <p:cNvSpPr/>
          <p:nvPr/>
        </p:nvSpPr>
        <p:spPr>
          <a:xfrm flipV="1">
            <a:off x="446460" y="4507135"/>
            <a:ext cx="741164" cy="23812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1" name="下矢印 50"/>
          <p:cNvSpPr/>
          <p:nvPr/>
        </p:nvSpPr>
        <p:spPr>
          <a:xfrm flipV="1">
            <a:off x="395536" y="3212976"/>
            <a:ext cx="741164" cy="23812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2" name="円/楕円 965"/>
          <p:cNvSpPr/>
          <p:nvPr/>
        </p:nvSpPr>
        <p:spPr>
          <a:xfrm>
            <a:off x="969442" y="2636912"/>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3" name="円/楕円 966"/>
          <p:cNvSpPr/>
          <p:nvPr/>
        </p:nvSpPr>
        <p:spPr>
          <a:xfrm>
            <a:off x="899592" y="2741687"/>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4" name="円/楕円 967"/>
          <p:cNvSpPr/>
          <p:nvPr/>
        </p:nvSpPr>
        <p:spPr>
          <a:xfrm>
            <a:off x="1045086" y="2810919"/>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5" name="円/楕円 968"/>
          <p:cNvSpPr/>
          <p:nvPr/>
        </p:nvSpPr>
        <p:spPr>
          <a:xfrm>
            <a:off x="1148274" y="2818857"/>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6" name="円/楕円 970"/>
          <p:cNvSpPr/>
          <p:nvPr/>
        </p:nvSpPr>
        <p:spPr>
          <a:xfrm>
            <a:off x="674600" y="2698949"/>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7" name="円/楕円 971"/>
          <p:cNvSpPr/>
          <p:nvPr/>
        </p:nvSpPr>
        <p:spPr>
          <a:xfrm>
            <a:off x="630150" y="2789436"/>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8" name="円/楕円 972"/>
          <p:cNvSpPr/>
          <p:nvPr/>
        </p:nvSpPr>
        <p:spPr>
          <a:xfrm>
            <a:off x="660174" y="2566823"/>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59" name="円/楕円 973"/>
          <p:cNvSpPr/>
          <p:nvPr/>
        </p:nvSpPr>
        <p:spPr>
          <a:xfrm>
            <a:off x="544286" y="2530311"/>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0" name="円/楕円 974"/>
          <p:cNvSpPr/>
          <p:nvPr/>
        </p:nvSpPr>
        <p:spPr>
          <a:xfrm>
            <a:off x="637949" y="2435061"/>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1" name="円/楕円 975"/>
          <p:cNvSpPr/>
          <p:nvPr/>
        </p:nvSpPr>
        <p:spPr>
          <a:xfrm>
            <a:off x="799689" y="2893936"/>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2" name="円/楕円 976"/>
          <p:cNvSpPr/>
          <p:nvPr/>
        </p:nvSpPr>
        <p:spPr>
          <a:xfrm>
            <a:off x="729839" y="2998711"/>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3" name="円/楕円 977"/>
          <p:cNvSpPr/>
          <p:nvPr/>
        </p:nvSpPr>
        <p:spPr>
          <a:xfrm>
            <a:off x="1136700" y="248290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4" name="円/楕円 978"/>
          <p:cNvSpPr/>
          <p:nvPr/>
        </p:nvSpPr>
        <p:spPr>
          <a:xfrm>
            <a:off x="791580" y="242818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5" name="円/楕円 979"/>
          <p:cNvSpPr/>
          <p:nvPr/>
        </p:nvSpPr>
        <p:spPr>
          <a:xfrm>
            <a:off x="504847" y="2955973"/>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6" name="円/楕円 980"/>
          <p:cNvSpPr/>
          <p:nvPr/>
        </p:nvSpPr>
        <p:spPr>
          <a:xfrm>
            <a:off x="357512" y="2478935"/>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7" name="円/楕円 981"/>
          <p:cNvSpPr/>
          <p:nvPr/>
        </p:nvSpPr>
        <p:spPr>
          <a:xfrm>
            <a:off x="490421" y="2823847"/>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8" name="円/楕円 982"/>
          <p:cNvSpPr/>
          <p:nvPr/>
        </p:nvSpPr>
        <p:spPr>
          <a:xfrm>
            <a:off x="374533" y="2787335"/>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69" name="円/楕円 983"/>
          <p:cNvSpPr/>
          <p:nvPr/>
        </p:nvSpPr>
        <p:spPr>
          <a:xfrm>
            <a:off x="468196" y="2692085"/>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0" name="円/楕円 984"/>
          <p:cNvSpPr/>
          <p:nvPr/>
        </p:nvSpPr>
        <p:spPr>
          <a:xfrm>
            <a:off x="425334" y="258238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1" name="円/楕円 985"/>
          <p:cNvSpPr/>
          <p:nvPr/>
        </p:nvSpPr>
        <p:spPr>
          <a:xfrm>
            <a:off x="947374" y="2371668"/>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2" name="円/楕円 986"/>
          <p:cNvSpPr/>
          <p:nvPr/>
        </p:nvSpPr>
        <p:spPr>
          <a:xfrm>
            <a:off x="1251470" y="2696914"/>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3" name="円/楕円 987"/>
          <p:cNvSpPr/>
          <p:nvPr/>
        </p:nvSpPr>
        <p:spPr>
          <a:xfrm>
            <a:off x="751955" y="2780271"/>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4" name="円/楕円 988"/>
          <p:cNvSpPr/>
          <p:nvPr/>
        </p:nvSpPr>
        <p:spPr>
          <a:xfrm>
            <a:off x="805002" y="2608186"/>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5" name="円/楕円 989"/>
          <p:cNvSpPr/>
          <p:nvPr/>
        </p:nvSpPr>
        <p:spPr>
          <a:xfrm>
            <a:off x="1308537" y="2837336"/>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6" name="円/楕円 990"/>
          <p:cNvSpPr/>
          <p:nvPr/>
        </p:nvSpPr>
        <p:spPr>
          <a:xfrm>
            <a:off x="1287190" y="2568326"/>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7" name="円/楕円 991"/>
          <p:cNvSpPr/>
          <p:nvPr/>
        </p:nvSpPr>
        <p:spPr>
          <a:xfrm>
            <a:off x="311033" y="2633414"/>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8" name="円/楕円 992"/>
          <p:cNvSpPr/>
          <p:nvPr/>
        </p:nvSpPr>
        <p:spPr>
          <a:xfrm>
            <a:off x="341195" y="2354933"/>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79" name="円/楕円 993"/>
          <p:cNvSpPr/>
          <p:nvPr/>
        </p:nvSpPr>
        <p:spPr>
          <a:xfrm>
            <a:off x="1057342" y="2420020"/>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0" name="円/楕円 994"/>
          <p:cNvSpPr/>
          <p:nvPr/>
        </p:nvSpPr>
        <p:spPr>
          <a:xfrm>
            <a:off x="1272818" y="2397223"/>
            <a:ext cx="69850" cy="63500"/>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1" name="円/楕円 995"/>
          <p:cNvSpPr/>
          <p:nvPr/>
        </p:nvSpPr>
        <p:spPr>
          <a:xfrm>
            <a:off x="554846" y="2332135"/>
            <a:ext cx="68263" cy="65088"/>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2" name="円/楕円 996"/>
          <p:cNvSpPr/>
          <p:nvPr/>
        </p:nvSpPr>
        <p:spPr>
          <a:xfrm>
            <a:off x="1274846" y="2972674"/>
            <a:ext cx="65087"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3" name="円/楕円 997"/>
          <p:cNvSpPr/>
          <p:nvPr/>
        </p:nvSpPr>
        <p:spPr>
          <a:xfrm>
            <a:off x="1183234" y="3003873"/>
            <a:ext cx="68262" cy="65087"/>
          </a:xfrm>
          <a:prstGeom prst="ellipse">
            <a:avLst/>
          </a:prstGeom>
          <a:solidFill>
            <a:srgbClr val="000000">
              <a:lumMod val="50000"/>
              <a:lumOff val="50000"/>
            </a:srgbClr>
          </a:solidFill>
          <a:ln w="12700" cap="flat" cmpd="sng" algn="ctr">
            <a:no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4" name="円/楕円 998"/>
          <p:cNvSpPr/>
          <p:nvPr/>
        </p:nvSpPr>
        <p:spPr>
          <a:xfrm>
            <a:off x="354826" y="2953169"/>
            <a:ext cx="68262" cy="63500"/>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5" name="円/楕円 999"/>
          <p:cNvSpPr/>
          <p:nvPr/>
        </p:nvSpPr>
        <p:spPr>
          <a:xfrm>
            <a:off x="951056" y="2466761"/>
            <a:ext cx="65087" cy="65088"/>
          </a:xfrm>
          <a:prstGeom prst="ellipse">
            <a:avLst/>
          </a:prstGeom>
          <a:solidFill>
            <a:srgbClr val="FF0000"/>
          </a:solidFill>
          <a:ln w="12700" cap="flat" cmpd="sng" algn="ctr">
            <a:solidFill>
              <a:srgbClr val="FF7C80"/>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6" name="円/楕円 1000"/>
          <p:cNvSpPr/>
          <p:nvPr/>
        </p:nvSpPr>
        <p:spPr>
          <a:xfrm>
            <a:off x="939461" y="2934109"/>
            <a:ext cx="63500" cy="63500"/>
          </a:xfrm>
          <a:prstGeom prst="ellipse">
            <a:avLst/>
          </a:prstGeom>
          <a:solidFill>
            <a:srgbClr val="0070C0"/>
          </a:solidFill>
          <a:ln w="12700" cap="flat" cmpd="sng" algn="ctr">
            <a:solidFill>
              <a:srgbClr val="3399FF"/>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sp>
        <p:nvSpPr>
          <p:cNvPr id="87" name="円/楕円 1001"/>
          <p:cNvSpPr/>
          <p:nvPr/>
        </p:nvSpPr>
        <p:spPr>
          <a:xfrm>
            <a:off x="1116559" y="2665387"/>
            <a:ext cx="66675" cy="65087"/>
          </a:xfrm>
          <a:prstGeom prst="ellipse">
            <a:avLst/>
          </a:prstGeom>
          <a:solidFill>
            <a:srgbClr val="00B050"/>
          </a:solidFill>
          <a:ln w="12700" cap="flat" cmpd="sng" algn="ctr">
            <a:solidFill>
              <a:srgbClr val="66FF66"/>
            </a:solidFill>
            <a:prstDash val="solid"/>
          </a:ln>
          <a:effectLst/>
        </p:spPr>
        <p:txBody>
          <a:bodyPr anchor="ctr"/>
          <a:lstStyle/>
          <a:p>
            <a:pPr algn="ctr" fontAlgn="base">
              <a:spcBef>
                <a:spcPct val="0"/>
              </a:spcBef>
              <a:spcAft>
                <a:spcPct val="0"/>
              </a:spcAft>
              <a:defRPr/>
            </a:pPr>
            <a:endParaRPr kumimoji="0" lang="ja-JP" altLang="en-US" kern="0">
              <a:solidFill>
                <a:srgbClr val="FFFFFF"/>
              </a:solidFill>
              <a:latin typeface="Arial"/>
            </a:endParaRPr>
          </a:p>
        </p:txBody>
      </p:sp>
      <p:cxnSp>
        <p:nvCxnSpPr>
          <p:cNvPr id="88" name="直線コネクタ 87"/>
          <p:cNvCxnSpPr/>
          <p:nvPr/>
        </p:nvCxnSpPr>
        <p:spPr>
          <a:xfrm>
            <a:off x="1634481" y="3424114"/>
            <a:ext cx="429641"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0" name="テキスト ボックス 89"/>
          <p:cNvSpPr txBox="1"/>
          <p:nvPr/>
        </p:nvSpPr>
        <p:spPr>
          <a:xfrm>
            <a:off x="2195736" y="2292226"/>
            <a:ext cx="3759200" cy="415925"/>
          </a:xfrm>
          <a:prstGeom prst="rect">
            <a:avLst/>
          </a:prstGeom>
          <a:blipFill>
            <a:blip r:embed="rId3"/>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defRPr/>
            </a:pPr>
            <a:r>
              <a:rPr lang="ja-JP" altLang="en-US" sz="2000" kern="0" dirty="0" smtClean="0">
                <a:solidFill>
                  <a:srgbClr val="000000"/>
                </a:solidFill>
                <a:effectLst>
                  <a:outerShdw blurRad="38100" dist="38100" dir="2700000" algn="tl">
                    <a:srgbClr val="C0C0C0"/>
                  </a:outerShdw>
                </a:effectLst>
                <a:latin typeface="HGS明朝E"/>
                <a:ea typeface="HGS明朝E"/>
              </a:rPr>
              <a:t>クォーク・グルオン・プラズマ</a:t>
            </a:r>
          </a:p>
        </p:txBody>
      </p:sp>
      <p:cxnSp>
        <p:nvCxnSpPr>
          <p:cNvPr id="91" name="直線コネクタ 90"/>
          <p:cNvCxnSpPr/>
          <p:nvPr/>
        </p:nvCxnSpPr>
        <p:spPr>
          <a:xfrm>
            <a:off x="1619672" y="5619220"/>
            <a:ext cx="429641"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pic>
        <p:nvPicPr>
          <p:cNvPr id="92" name="TexTeXPicture" descr="&lt;?xml version=&quot;1.0&quot; encoding=&quot;utf-16&quot;?&gt;&#10;&lt;TeXTeX&gt;&#10;  &lt;preamble&gt;\documentclass{jarticle}&#10;\usepackage{amsmath,amssymb,color}&#10;\pagestyle{empty}&#10;\newcommand{\bm}[1]{\mbox{\boldmath$#1$}}&lt;/preamble&gt;&#10;  &lt;body&gt;\begin{align*} &#10;0&#10;\end{align*}&lt;/body&gt;&#10;  &lt;fcolor&gt;FFFFFFFF&lt;/fcolor&gt;&#10;  &lt;bcolor&gt;FFFFFFFF&lt;/bcolor&gt;&#10;  &lt;transparent&gt;True&lt;/transparent&gt;&#10;  &lt;resolution&gt;1800&lt;/resolution&gt;&#10;  &lt;imageh&gt;167&lt;/imageh&gt;&#10;  &lt;imagew&gt;104&lt;/imagew&gt;&#10;  &lt;scale&gt;50&lt;/scale&gt;&#10;  &lt;cursor&gt;17&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094" y="5733256"/>
            <a:ext cx="163034" cy="261795"/>
          </a:xfrm>
          <a:prstGeom prst="rect">
            <a:avLst/>
          </a:prstGeom>
        </p:spPr>
      </p:pic>
      <p:pic>
        <p:nvPicPr>
          <p:cNvPr id="93" name="TexTeXPicture" descr="&lt;?xml version=&quot;1.0&quot; encoding=&quot;utf-16&quot;?&gt;&#10;&lt;TeXTeX&gt;&#10;  &lt;preamble&gt;\documentclass{jarticle}&#10;\usepackage{amsmath,amssymb,color}&#10;\pagestyle{empty}&#10;\newcommand{\bm}[1]{\mbox{\boldmath$#1$}}&lt;/preamble&gt;&#10;  &lt;body&gt;\begin{align*} &#10;T_c&#10;\end{align*}&lt;/body&gt;&#10;  &lt;fcolor&gt;FFFFFFFF&lt;/fcolor&gt;&#10;  &lt;bcolor&gt;FFFFFFFF&lt;/bcolor&gt;&#10;  &lt;transparent&gt;True&lt;/transparent&gt;&#10;  &lt;resolution&gt;1800&lt;/resolution&gt;&#10;  &lt;imageh&gt;208&lt;/imageh&gt;&#10;  &lt;imagew&gt;224&lt;/imagew&gt;&#10;  &lt;scale&gt;50&lt;/scale&gt;&#10;  &lt;cursor&gt;19&lt;/cursor&gt;&#10;&lt;/TeXTeX&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024" y="3065682"/>
            <a:ext cx="279792" cy="259807"/>
          </a:xfrm>
          <a:prstGeom prst="rect">
            <a:avLst/>
          </a:prstGeom>
        </p:spPr>
      </p:pic>
      <p:sp>
        <p:nvSpPr>
          <p:cNvPr id="96" name="テキスト ボックス 283"/>
          <p:cNvSpPr txBox="1">
            <a:spLocks noChangeArrowheads="1"/>
          </p:cNvSpPr>
          <p:nvPr/>
        </p:nvSpPr>
        <p:spPr bwMode="auto">
          <a:xfrm>
            <a:off x="6871994" y="5621214"/>
            <a:ext cx="22365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rPr>
              <a:t>バリオン数</a:t>
            </a:r>
            <a:endParaRPr kumimoji="1" lang="en-US" altLang="ja-JP"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rPr>
              <a:t>化学ポテンシャル</a:t>
            </a:r>
            <a:endParaRPr kumimoji="1" lang="en-US" altLang="ja-JP"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000" dirty="0" smtClean="0">
                <a:latin typeface="HGｺﾞｼｯｸE" pitchFamily="49" charset="-128"/>
                <a:ea typeface="HGｺﾞｼｯｸE" pitchFamily="49" charset="-128"/>
              </a:rPr>
              <a:t>（密度）</a:t>
            </a:r>
            <a:endParaRPr kumimoji="1" lang="ja-JP" altLang="en-US"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endParaRPr>
          </a:p>
        </p:txBody>
      </p:sp>
      <p:sp>
        <p:nvSpPr>
          <p:cNvPr id="97" name="正方形/長方形 96"/>
          <p:cNvSpPr/>
          <p:nvPr/>
        </p:nvSpPr>
        <p:spPr>
          <a:xfrm>
            <a:off x="2028096" y="5849814"/>
            <a:ext cx="1152128" cy="830982"/>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8" name="円/楕円 1009"/>
          <p:cNvSpPr/>
          <p:nvPr/>
        </p:nvSpPr>
        <p:spPr>
          <a:xfrm>
            <a:off x="2483768" y="6093296"/>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99" name="円/楕円 1010"/>
          <p:cNvSpPr/>
          <p:nvPr/>
        </p:nvSpPr>
        <p:spPr>
          <a:xfrm>
            <a:off x="2615531" y="6158383"/>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0" name="円/楕円 1011"/>
          <p:cNvSpPr/>
          <p:nvPr/>
        </p:nvSpPr>
        <p:spPr>
          <a:xfrm>
            <a:off x="2682206" y="6286971"/>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1" name="円/楕円 1012"/>
          <p:cNvSpPr/>
          <p:nvPr/>
        </p:nvSpPr>
        <p:spPr>
          <a:xfrm>
            <a:off x="2547268" y="6286971"/>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2" name="下矢印 101"/>
          <p:cNvSpPr/>
          <p:nvPr/>
        </p:nvSpPr>
        <p:spPr>
          <a:xfrm rot="5400000" flipV="1">
            <a:off x="3071491" y="6173342"/>
            <a:ext cx="741164" cy="238125"/>
          </a:xfrm>
          <a:prstGeom prst="downArrow">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3" name="正方形/長方形 102"/>
          <p:cNvSpPr/>
          <p:nvPr/>
        </p:nvSpPr>
        <p:spPr>
          <a:xfrm>
            <a:off x="3707904" y="5838378"/>
            <a:ext cx="1152128" cy="830982"/>
          </a:xfrm>
          <a:prstGeom prst="rect">
            <a:avLst/>
          </a:prstGeom>
          <a:solidFill>
            <a:schemeClr val="tx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4" name="円/楕円 1015"/>
          <p:cNvSpPr/>
          <p:nvPr/>
        </p:nvSpPr>
        <p:spPr>
          <a:xfrm>
            <a:off x="4163576" y="6081860"/>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5" name="円/楕円 1016"/>
          <p:cNvSpPr/>
          <p:nvPr/>
        </p:nvSpPr>
        <p:spPr>
          <a:xfrm>
            <a:off x="4295339" y="6146947"/>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6" name="円/楕円 1017"/>
          <p:cNvSpPr/>
          <p:nvPr/>
        </p:nvSpPr>
        <p:spPr>
          <a:xfrm>
            <a:off x="4362014" y="62755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7" name="円/楕円 1018"/>
          <p:cNvSpPr/>
          <p:nvPr/>
        </p:nvSpPr>
        <p:spPr>
          <a:xfrm>
            <a:off x="4227076" y="62755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8" name="円/楕円 1019"/>
          <p:cNvSpPr/>
          <p:nvPr/>
        </p:nvSpPr>
        <p:spPr>
          <a:xfrm>
            <a:off x="4456236" y="6347098"/>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09" name="円/楕円 1020"/>
          <p:cNvSpPr/>
          <p:nvPr/>
        </p:nvSpPr>
        <p:spPr>
          <a:xfrm>
            <a:off x="4587999" y="64121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0" name="円/楕円 1021"/>
          <p:cNvSpPr/>
          <p:nvPr/>
        </p:nvSpPr>
        <p:spPr>
          <a:xfrm>
            <a:off x="4654674" y="6540773"/>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1" name="円/楕円 1022"/>
          <p:cNvSpPr/>
          <p:nvPr/>
        </p:nvSpPr>
        <p:spPr>
          <a:xfrm>
            <a:off x="4519736" y="6540773"/>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2" name="円/楕円 1023"/>
          <p:cNvSpPr/>
          <p:nvPr/>
        </p:nvSpPr>
        <p:spPr>
          <a:xfrm>
            <a:off x="3808164" y="6234260"/>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3" name="円/楕円 1024"/>
          <p:cNvSpPr/>
          <p:nvPr/>
        </p:nvSpPr>
        <p:spPr>
          <a:xfrm>
            <a:off x="3939927" y="6299347"/>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4" name="円/楕円 1025"/>
          <p:cNvSpPr/>
          <p:nvPr/>
        </p:nvSpPr>
        <p:spPr>
          <a:xfrm>
            <a:off x="4006602" y="64279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5" name="円/楕円 1026"/>
          <p:cNvSpPr/>
          <p:nvPr/>
        </p:nvSpPr>
        <p:spPr>
          <a:xfrm>
            <a:off x="3871664" y="64279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6" name="円/楕円 1027"/>
          <p:cNvSpPr/>
          <p:nvPr/>
        </p:nvSpPr>
        <p:spPr>
          <a:xfrm>
            <a:off x="4456236" y="5877272"/>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7" name="円/楕円 1028"/>
          <p:cNvSpPr/>
          <p:nvPr/>
        </p:nvSpPr>
        <p:spPr>
          <a:xfrm>
            <a:off x="4587999" y="59423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8" name="円/楕円 1029"/>
          <p:cNvSpPr/>
          <p:nvPr/>
        </p:nvSpPr>
        <p:spPr>
          <a:xfrm>
            <a:off x="4654674" y="6070947"/>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19" name="円/楕円 1030"/>
          <p:cNvSpPr/>
          <p:nvPr/>
        </p:nvSpPr>
        <p:spPr>
          <a:xfrm>
            <a:off x="4519736" y="60709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0" name="円/楕円 1031"/>
          <p:cNvSpPr/>
          <p:nvPr/>
        </p:nvSpPr>
        <p:spPr>
          <a:xfrm>
            <a:off x="3851920" y="5877272"/>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1" name="円/楕円 1032"/>
          <p:cNvSpPr/>
          <p:nvPr/>
        </p:nvSpPr>
        <p:spPr>
          <a:xfrm>
            <a:off x="3983683" y="59423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2" name="円/楕円 1033"/>
          <p:cNvSpPr/>
          <p:nvPr/>
        </p:nvSpPr>
        <p:spPr>
          <a:xfrm>
            <a:off x="4050358" y="6070947"/>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3" name="円/楕円 1034"/>
          <p:cNvSpPr/>
          <p:nvPr/>
        </p:nvSpPr>
        <p:spPr>
          <a:xfrm>
            <a:off x="3915420" y="60709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4" name="円/楕円 1035"/>
          <p:cNvSpPr/>
          <p:nvPr/>
        </p:nvSpPr>
        <p:spPr>
          <a:xfrm>
            <a:off x="4067944" y="6347098"/>
            <a:ext cx="331788" cy="322262"/>
          </a:xfrm>
          <a:prstGeom prst="ellipse">
            <a:avLst/>
          </a:prstGeom>
          <a:solidFill>
            <a:srgbClr val="BBE0E3"/>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5" name="円/楕円 1036"/>
          <p:cNvSpPr/>
          <p:nvPr/>
        </p:nvSpPr>
        <p:spPr>
          <a:xfrm>
            <a:off x="4199707" y="64121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6" name="円/楕円 1037"/>
          <p:cNvSpPr/>
          <p:nvPr/>
        </p:nvSpPr>
        <p:spPr>
          <a:xfrm>
            <a:off x="4266382" y="6540773"/>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7" name="円/楕円 1038"/>
          <p:cNvSpPr/>
          <p:nvPr/>
        </p:nvSpPr>
        <p:spPr>
          <a:xfrm>
            <a:off x="4131444" y="6540773"/>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8" name="下矢印 127"/>
          <p:cNvSpPr/>
          <p:nvPr/>
        </p:nvSpPr>
        <p:spPr>
          <a:xfrm rot="5400000" flipV="1">
            <a:off x="4727675" y="6173342"/>
            <a:ext cx="741164" cy="238125"/>
          </a:xfrm>
          <a:prstGeom prst="downArrow">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29" name="正方形/長方形 128"/>
          <p:cNvSpPr/>
          <p:nvPr/>
        </p:nvSpPr>
        <p:spPr>
          <a:xfrm>
            <a:off x="5364088" y="5838378"/>
            <a:ext cx="1152128" cy="830982"/>
          </a:xfrm>
          <a:prstGeom prst="rect">
            <a:avLst/>
          </a:prstGeom>
          <a:solidFill>
            <a:srgbClr val="BBE0E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0" name="円/楕円 1042"/>
          <p:cNvSpPr/>
          <p:nvPr/>
        </p:nvSpPr>
        <p:spPr>
          <a:xfrm>
            <a:off x="5951523" y="6146947"/>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1" name="円/楕円 1043"/>
          <p:cNvSpPr/>
          <p:nvPr/>
        </p:nvSpPr>
        <p:spPr>
          <a:xfrm>
            <a:off x="6018198" y="62755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2" name="円/楕円 1044"/>
          <p:cNvSpPr/>
          <p:nvPr/>
        </p:nvSpPr>
        <p:spPr>
          <a:xfrm>
            <a:off x="6358358" y="6443141"/>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3" name="円/楕円 1046"/>
          <p:cNvSpPr/>
          <p:nvPr/>
        </p:nvSpPr>
        <p:spPr>
          <a:xfrm>
            <a:off x="6244183" y="64121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4" name="円/楕円 1047"/>
          <p:cNvSpPr/>
          <p:nvPr/>
        </p:nvSpPr>
        <p:spPr>
          <a:xfrm>
            <a:off x="5442062" y="6525344"/>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5" name="円/楕円 1048"/>
          <p:cNvSpPr/>
          <p:nvPr/>
        </p:nvSpPr>
        <p:spPr>
          <a:xfrm>
            <a:off x="6175920" y="6540773"/>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6" name="円/楕円 1050"/>
          <p:cNvSpPr/>
          <p:nvPr/>
        </p:nvSpPr>
        <p:spPr>
          <a:xfrm>
            <a:off x="5596111" y="6299347"/>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7" name="円/楕円 1051"/>
          <p:cNvSpPr/>
          <p:nvPr/>
        </p:nvSpPr>
        <p:spPr>
          <a:xfrm>
            <a:off x="5662786" y="64279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8" name="円/楕円 1052"/>
          <p:cNvSpPr/>
          <p:nvPr/>
        </p:nvSpPr>
        <p:spPr>
          <a:xfrm>
            <a:off x="5527848" y="64279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39" name="円/楕円 1054"/>
          <p:cNvSpPr/>
          <p:nvPr/>
        </p:nvSpPr>
        <p:spPr>
          <a:xfrm>
            <a:off x="6244183" y="59423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0" name="円/楕円 1055"/>
          <p:cNvSpPr/>
          <p:nvPr/>
        </p:nvSpPr>
        <p:spPr>
          <a:xfrm>
            <a:off x="6064858" y="6040194"/>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1" name="円/楕円 1056"/>
          <p:cNvSpPr/>
          <p:nvPr/>
        </p:nvSpPr>
        <p:spPr>
          <a:xfrm>
            <a:off x="6175920" y="60709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2" name="円/楕円 1058"/>
          <p:cNvSpPr/>
          <p:nvPr/>
        </p:nvSpPr>
        <p:spPr>
          <a:xfrm>
            <a:off x="5639867" y="59423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3" name="円/楕円 1059"/>
          <p:cNvSpPr/>
          <p:nvPr/>
        </p:nvSpPr>
        <p:spPr>
          <a:xfrm>
            <a:off x="5706542" y="6070947"/>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4" name="円/楕円 1060"/>
          <p:cNvSpPr/>
          <p:nvPr/>
        </p:nvSpPr>
        <p:spPr>
          <a:xfrm>
            <a:off x="5571604" y="60709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5" name="円/楕円 1062"/>
          <p:cNvSpPr/>
          <p:nvPr/>
        </p:nvSpPr>
        <p:spPr>
          <a:xfrm>
            <a:off x="5855891" y="64121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6" name="円/楕円 1063"/>
          <p:cNvSpPr/>
          <p:nvPr/>
        </p:nvSpPr>
        <p:spPr>
          <a:xfrm>
            <a:off x="5922566" y="6540773"/>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47" name="円/楕円 1064"/>
          <p:cNvSpPr/>
          <p:nvPr/>
        </p:nvSpPr>
        <p:spPr>
          <a:xfrm>
            <a:off x="5787628" y="6540773"/>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148" name="直線矢印コネクタ 147"/>
          <p:cNvCxnSpPr/>
          <p:nvPr/>
        </p:nvCxnSpPr>
        <p:spPr>
          <a:xfrm>
            <a:off x="1799010" y="5624389"/>
            <a:ext cx="6429375" cy="0"/>
          </a:xfrm>
          <a:prstGeom prst="straightConnector1">
            <a:avLst/>
          </a:prstGeom>
          <a:noFill/>
          <a:ln w="19050" cap="flat" cmpd="sng" algn="ctr">
            <a:solidFill>
              <a:schemeClr val="tx1"/>
            </a:solidFill>
            <a:prstDash val="solid"/>
            <a:tailEnd type="arrow"/>
          </a:ln>
          <a:effectLst/>
        </p:spPr>
      </p:cxnSp>
      <p:cxnSp>
        <p:nvCxnSpPr>
          <p:cNvPr id="149" name="直線コネクタ 148"/>
          <p:cNvCxnSpPr/>
          <p:nvPr/>
        </p:nvCxnSpPr>
        <p:spPr>
          <a:xfrm>
            <a:off x="4986267" y="5514290"/>
            <a:ext cx="0" cy="407532"/>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50" name="円/楕円 1074"/>
          <p:cNvSpPr/>
          <p:nvPr/>
        </p:nvSpPr>
        <p:spPr>
          <a:xfrm>
            <a:off x="5456627" y="5939578"/>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1" name="円/楕円 1075"/>
          <p:cNvSpPr/>
          <p:nvPr/>
        </p:nvSpPr>
        <p:spPr>
          <a:xfrm>
            <a:off x="6170598" y="6427935"/>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2" name="円/楕円 1076"/>
          <p:cNvSpPr/>
          <p:nvPr/>
        </p:nvSpPr>
        <p:spPr>
          <a:xfrm>
            <a:off x="6035660" y="64279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3" name="円/楕円 1077"/>
          <p:cNvSpPr/>
          <p:nvPr/>
        </p:nvSpPr>
        <p:spPr>
          <a:xfrm>
            <a:off x="6396583" y="65645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4" name="円/楕円 1078"/>
          <p:cNvSpPr/>
          <p:nvPr/>
        </p:nvSpPr>
        <p:spPr>
          <a:xfrm>
            <a:off x="6050741" y="5906241"/>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5" name="円/楕円 1079"/>
          <p:cNvSpPr/>
          <p:nvPr/>
        </p:nvSpPr>
        <p:spPr>
          <a:xfrm>
            <a:off x="5443910" y="6333724"/>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6" name="円/楕円 1080"/>
          <p:cNvSpPr/>
          <p:nvPr/>
        </p:nvSpPr>
        <p:spPr>
          <a:xfrm>
            <a:off x="6144801" y="6228838"/>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7" name="円/楕円 1081"/>
          <p:cNvSpPr/>
          <p:nvPr/>
        </p:nvSpPr>
        <p:spPr>
          <a:xfrm>
            <a:off x="5464877" y="6177903"/>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8" name="円/楕円 1082"/>
          <p:cNvSpPr/>
          <p:nvPr/>
        </p:nvSpPr>
        <p:spPr>
          <a:xfrm>
            <a:off x="5680248" y="6580335"/>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59" name="円/楕円 1083"/>
          <p:cNvSpPr/>
          <p:nvPr/>
        </p:nvSpPr>
        <p:spPr>
          <a:xfrm>
            <a:off x="6396583" y="60947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0" name="円/楕円 1084"/>
          <p:cNvSpPr/>
          <p:nvPr/>
        </p:nvSpPr>
        <p:spPr>
          <a:xfrm>
            <a:off x="5781848" y="5908610"/>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1" name="円/楕円 1085"/>
          <p:cNvSpPr/>
          <p:nvPr/>
        </p:nvSpPr>
        <p:spPr>
          <a:xfrm>
            <a:off x="6328320" y="62233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2" name="円/楕円 1086"/>
          <p:cNvSpPr/>
          <p:nvPr/>
        </p:nvSpPr>
        <p:spPr>
          <a:xfrm>
            <a:off x="5792267" y="6094759"/>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3" name="円/楕円 1087"/>
          <p:cNvSpPr/>
          <p:nvPr/>
        </p:nvSpPr>
        <p:spPr>
          <a:xfrm>
            <a:off x="5858942" y="6223347"/>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4" name="円/楕円 1088"/>
          <p:cNvSpPr/>
          <p:nvPr/>
        </p:nvSpPr>
        <p:spPr>
          <a:xfrm>
            <a:off x="5724004" y="6223347"/>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5" name="円/楕円 1089"/>
          <p:cNvSpPr/>
          <p:nvPr/>
        </p:nvSpPr>
        <p:spPr>
          <a:xfrm>
            <a:off x="6008291" y="6564585"/>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6" name="円/楕円 1090"/>
          <p:cNvSpPr/>
          <p:nvPr/>
        </p:nvSpPr>
        <p:spPr>
          <a:xfrm>
            <a:off x="6396583" y="6318734"/>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67" name="円/楕円 1091"/>
          <p:cNvSpPr/>
          <p:nvPr/>
        </p:nvSpPr>
        <p:spPr>
          <a:xfrm>
            <a:off x="6392490" y="5924449"/>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pic>
        <p:nvPicPr>
          <p:cNvPr id="170" name="TexTeXPicture" descr="&lt;?xml version=&quot;1.0&quot; encoding=&quot;utf-16&quot;?&gt;&#10;&lt;TeXTeX&gt;&#10;  &lt;preamble&gt;\documentclass{jarticle}&#10;\usepackage{amsmath,amssymb,color}&#10;\pagestyle{empty}&#10;\newcommand{\bm}[1]{\mbox{\boldmath$#1$}}&lt;/preamble&gt;&#10;  &lt;body&gt;\begin{align*} &#10;\mu_c&#10;\end{align*}&lt;/body&gt;&#10;  &lt;fcolor&gt;FFFFFFFF&lt;/fcolor&gt;&#10;  &lt;bcolor&gt;FFFFFFFF&lt;/bcolor&gt;&#10;  &lt;transparent&gt;True&lt;/transparent&gt;&#10;  &lt;resolution&gt;1800&lt;/resolution&gt;&#10;  &lt;imageh&gt;160&lt;/imageh&gt;&#10;  &lt;imagew&gt;226&lt;/imagew&gt;&#10;  &lt;scale&gt;50&lt;/scale&gt;&#10;  &lt;cursor&gt;19&lt;/cursor&gt;&#10;&lt;/TeXTeX&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1935" y="5672424"/>
            <a:ext cx="282290" cy="199852"/>
          </a:xfrm>
          <a:prstGeom prst="rect">
            <a:avLst/>
          </a:prstGeom>
        </p:spPr>
      </p:pic>
      <p:sp>
        <p:nvSpPr>
          <p:cNvPr id="169" name="円/楕円 654"/>
          <p:cNvSpPr/>
          <p:nvPr/>
        </p:nvSpPr>
        <p:spPr>
          <a:xfrm>
            <a:off x="2662610" y="5168776"/>
            <a:ext cx="330200" cy="323850"/>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1" name="円/楕円 655"/>
          <p:cNvSpPr/>
          <p:nvPr/>
        </p:nvSpPr>
        <p:spPr>
          <a:xfrm>
            <a:off x="2843585" y="5365626"/>
            <a:ext cx="65087" cy="65088"/>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2" name="円/楕円 656"/>
          <p:cNvSpPr/>
          <p:nvPr/>
        </p:nvSpPr>
        <p:spPr>
          <a:xfrm>
            <a:off x="2727697" y="5329114"/>
            <a:ext cx="63500"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3" name="円/楕円 657"/>
          <p:cNvSpPr/>
          <p:nvPr/>
        </p:nvSpPr>
        <p:spPr>
          <a:xfrm>
            <a:off x="2821360" y="5233864"/>
            <a:ext cx="66675"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4" name="円/楕円 659"/>
          <p:cNvSpPr/>
          <p:nvPr/>
        </p:nvSpPr>
        <p:spPr>
          <a:xfrm>
            <a:off x="2064122" y="5035525"/>
            <a:ext cx="263525" cy="193675"/>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5" name="円/楕円 666"/>
          <p:cNvSpPr/>
          <p:nvPr/>
        </p:nvSpPr>
        <p:spPr>
          <a:xfrm>
            <a:off x="3586535" y="4846514"/>
            <a:ext cx="333375" cy="322262"/>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6" name="円/楕円 667"/>
          <p:cNvSpPr/>
          <p:nvPr/>
        </p:nvSpPr>
        <p:spPr>
          <a:xfrm>
            <a:off x="3788147" y="5233864"/>
            <a:ext cx="331788" cy="322262"/>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7" name="円/楕円 668"/>
          <p:cNvSpPr/>
          <p:nvPr/>
        </p:nvSpPr>
        <p:spPr>
          <a:xfrm>
            <a:off x="4185022" y="5040189"/>
            <a:ext cx="330200" cy="322262"/>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8" name="円/楕円 681"/>
          <p:cNvSpPr/>
          <p:nvPr/>
        </p:nvSpPr>
        <p:spPr>
          <a:xfrm>
            <a:off x="3919910" y="5298951"/>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79" name="円/楕円 685"/>
          <p:cNvSpPr/>
          <p:nvPr/>
        </p:nvSpPr>
        <p:spPr>
          <a:xfrm>
            <a:off x="3719885" y="5040189"/>
            <a:ext cx="68262" cy="65087"/>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0" name="円/楕円 689"/>
          <p:cNvSpPr/>
          <p:nvPr/>
        </p:nvSpPr>
        <p:spPr>
          <a:xfrm>
            <a:off x="2114922" y="5099025"/>
            <a:ext cx="68263" cy="65088"/>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1" name="円/楕円 700"/>
          <p:cNvSpPr/>
          <p:nvPr/>
        </p:nvSpPr>
        <p:spPr>
          <a:xfrm>
            <a:off x="4383460" y="5105276"/>
            <a:ext cx="66675" cy="63500"/>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2" name="円/楕円 701"/>
          <p:cNvSpPr/>
          <p:nvPr/>
        </p:nvSpPr>
        <p:spPr>
          <a:xfrm>
            <a:off x="4250110" y="5168776"/>
            <a:ext cx="66675" cy="65088"/>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3" name="円/楕円 703"/>
          <p:cNvSpPr/>
          <p:nvPr/>
        </p:nvSpPr>
        <p:spPr>
          <a:xfrm>
            <a:off x="3986585" y="5427539"/>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4" name="円/楕円 704"/>
          <p:cNvSpPr/>
          <p:nvPr/>
        </p:nvSpPr>
        <p:spPr>
          <a:xfrm>
            <a:off x="3851647" y="5427539"/>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5" name="円/楕円 705"/>
          <p:cNvSpPr/>
          <p:nvPr/>
        </p:nvSpPr>
        <p:spPr>
          <a:xfrm>
            <a:off x="2218110" y="5106963"/>
            <a:ext cx="65087" cy="65087"/>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6" name="円/楕円 706"/>
          <p:cNvSpPr/>
          <p:nvPr/>
        </p:nvSpPr>
        <p:spPr>
          <a:xfrm>
            <a:off x="3656385" y="4911601"/>
            <a:ext cx="63500" cy="63500"/>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7" name="円/楕円 707"/>
          <p:cNvSpPr/>
          <p:nvPr/>
        </p:nvSpPr>
        <p:spPr>
          <a:xfrm>
            <a:off x="3788147" y="4956051"/>
            <a:ext cx="63500" cy="65088"/>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8" name="円/楕円 837"/>
          <p:cNvSpPr/>
          <p:nvPr/>
        </p:nvSpPr>
        <p:spPr>
          <a:xfrm>
            <a:off x="4339010" y="5233864"/>
            <a:ext cx="65087" cy="65087"/>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9" name="円/楕円 664"/>
          <p:cNvSpPr>
            <a:spLocks noChangeArrowheads="1"/>
          </p:cNvSpPr>
          <p:nvPr/>
        </p:nvSpPr>
        <p:spPr bwMode="auto">
          <a:xfrm rot="-4990811">
            <a:off x="2199853" y="3973297"/>
            <a:ext cx="257175" cy="198438"/>
          </a:xfrm>
          <a:prstGeom prst="ellipse">
            <a:avLst/>
          </a:prstGeom>
          <a:solidFill>
            <a:srgbClr val="BBE0E3"/>
          </a:solidFill>
          <a:ln w="25400" algn="ctr">
            <a:solidFill>
              <a:srgbClr val="89A4A7"/>
            </a:solidFill>
            <a:round/>
            <a:headEnd/>
            <a:tailEnd/>
          </a:ln>
        </p:spPr>
        <p:txBody>
          <a:bodyPr vert="eaVert"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0" name="円/楕円 665"/>
          <p:cNvSpPr>
            <a:spLocks noChangeArrowheads="1"/>
          </p:cNvSpPr>
          <p:nvPr/>
        </p:nvSpPr>
        <p:spPr bwMode="auto">
          <a:xfrm rot="5190236">
            <a:off x="2727698" y="3940051"/>
            <a:ext cx="258762" cy="198437"/>
          </a:xfrm>
          <a:prstGeom prst="ellipse">
            <a:avLst/>
          </a:prstGeom>
          <a:solidFill>
            <a:srgbClr val="BBE0E3"/>
          </a:solidFill>
          <a:ln w="25400" algn="ctr">
            <a:solidFill>
              <a:srgbClr val="89A4A7"/>
            </a:solidFill>
            <a:round/>
            <a:headEnd/>
            <a:tailEnd/>
          </a:ln>
        </p:spPr>
        <p:txBody>
          <a:bodyPr rot="10800000" vert="eaVert"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1" name="円/楕円 687"/>
          <p:cNvSpPr/>
          <p:nvPr/>
        </p:nvSpPr>
        <p:spPr>
          <a:xfrm>
            <a:off x="2313360" y="4001078"/>
            <a:ext cx="68262" cy="65087"/>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2" name="円/楕円 691"/>
          <p:cNvSpPr/>
          <p:nvPr/>
        </p:nvSpPr>
        <p:spPr>
          <a:xfrm>
            <a:off x="2821360" y="3940051"/>
            <a:ext cx="66675" cy="65088"/>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3" name="円/楕円 708"/>
          <p:cNvSpPr/>
          <p:nvPr/>
        </p:nvSpPr>
        <p:spPr>
          <a:xfrm>
            <a:off x="2662610" y="4392489"/>
            <a:ext cx="65087" cy="65087"/>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4" name="円/楕円 732"/>
          <p:cNvSpPr/>
          <p:nvPr/>
        </p:nvSpPr>
        <p:spPr>
          <a:xfrm>
            <a:off x="2837235" y="4046414"/>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5" name="円/楕円 735"/>
          <p:cNvSpPr/>
          <p:nvPr/>
        </p:nvSpPr>
        <p:spPr>
          <a:xfrm>
            <a:off x="2268910" y="4091565"/>
            <a:ext cx="68262" cy="63500"/>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6" name="円/楕円 736"/>
          <p:cNvSpPr/>
          <p:nvPr/>
        </p:nvSpPr>
        <p:spPr>
          <a:xfrm>
            <a:off x="2592760" y="4497264"/>
            <a:ext cx="69850" cy="63500"/>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7" name="円/楕円 847"/>
          <p:cNvSpPr/>
          <p:nvPr/>
        </p:nvSpPr>
        <p:spPr>
          <a:xfrm>
            <a:off x="3719885" y="4200401"/>
            <a:ext cx="331787" cy="320675"/>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8" name="円/楕円 848"/>
          <p:cNvSpPr/>
          <p:nvPr/>
        </p:nvSpPr>
        <p:spPr>
          <a:xfrm>
            <a:off x="3919910" y="4265489"/>
            <a:ext cx="66675"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9" name="円/楕円 849"/>
          <p:cNvSpPr/>
          <p:nvPr/>
        </p:nvSpPr>
        <p:spPr>
          <a:xfrm>
            <a:off x="3788147" y="4330576"/>
            <a:ext cx="63500" cy="61913"/>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00" name="円/楕円 850"/>
          <p:cNvSpPr/>
          <p:nvPr/>
        </p:nvSpPr>
        <p:spPr>
          <a:xfrm>
            <a:off x="3875460" y="4392489"/>
            <a:ext cx="66675" cy="65087"/>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01" name="円/楕円 851"/>
          <p:cNvSpPr/>
          <p:nvPr/>
        </p:nvSpPr>
        <p:spPr>
          <a:xfrm>
            <a:off x="3256335" y="4005139"/>
            <a:ext cx="265112" cy="195262"/>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02" name="円/楕円 852"/>
          <p:cNvSpPr/>
          <p:nvPr/>
        </p:nvSpPr>
        <p:spPr>
          <a:xfrm>
            <a:off x="3308722" y="4070226"/>
            <a:ext cx="66675" cy="66675"/>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03" name="円/楕円 853"/>
          <p:cNvSpPr/>
          <p:nvPr/>
        </p:nvSpPr>
        <p:spPr>
          <a:xfrm>
            <a:off x="3410322" y="4079751"/>
            <a:ext cx="68263" cy="63500"/>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89" name="テキスト ボックス 88"/>
          <p:cNvSpPr txBox="1"/>
          <p:nvPr/>
        </p:nvSpPr>
        <p:spPr>
          <a:xfrm>
            <a:off x="2195736" y="4293096"/>
            <a:ext cx="1654175" cy="720725"/>
          </a:xfrm>
          <a:prstGeom prst="rect">
            <a:avLst/>
          </a:prstGeom>
          <a:blipFill>
            <a:blip r:embed="rId3"/>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defRPr/>
            </a:pPr>
            <a:r>
              <a:rPr lang="ja-JP" altLang="en-US" sz="2000" kern="0" dirty="0" smtClean="0">
                <a:solidFill>
                  <a:srgbClr val="000000"/>
                </a:solidFill>
                <a:effectLst>
                  <a:outerShdw blurRad="38100" dist="38100" dir="2700000" algn="tl">
                    <a:srgbClr val="C0C0C0"/>
                  </a:outerShdw>
                </a:effectLst>
                <a:latin typeface="HGS明朝E"/>
                <a:ea typeface="HGS明朝E"/>
              </a:rPr>
              <a:t>ハドロン相</a:t>
            </a:r>
          </a:p>
          <a:p>
            <a:pPr fontAlgn="base">
              <a:spcBef>
                <a:spcPct val="0"/>
              </a:spcBef>
              <a:spcAft>
                <a:spcPct val="0"/>
              </a:spcAft>
              <a:defRPr/>
            </a:pPr>
            <a:r>
              <a:rPr lang="en-US" altLang="ja-JP" sz="2000" kern="0" dirty="0" smtClean="0">
                <a:solidFill>
                  <a:srgbClr val="000000"/>
                </a:solidFill>
                <a:effectLst>
                  <a:outerShdw blurRad="38100" dist="38100" dir="2700000" algn="tl">
                    <a:srgbClr val="C0C0C0"/>
                  </a:outerShdw>
                </a:effectLst>
                <a:latin typeface="HGS明朝E"/>
                <a:ea typeface="HGS明朝E"/>
              </a:rPr>
              <a:t>(</a:t>
            </a:r>
            <a:r>
              <a:rPr lang="ja-JP" altLang="en-US" sz="2000" kern="0" dirty="0" smtClean="0">
                <a:solidFill>
                  <a:srgbClr val="000000"/>
                </a:solidFill>
                <a:effectLst>
                  <a:outerShdw blurRad="38100" dist="38100" dir="2700000" algn="tl">
                    <a:srgbClr val="C0C0C0"/>
                  </a:outerShdw>
                </a:effectLst>
                <a:latin typeface="HGS明朝E"/>
                <a:ea typeface="HGS明朝E"/>
              </a:rPr>
              <a:t>閉じこめ相</a:t>
            </a:r>
            <a:r>
              <a:rPr lang="en-US" altLang="ja-JP" sz="2000" kern="0" dirty="0" smtClean="0">
                <a:solidFill>
                  <a:srgbClr val="000000"/>
                </a:solidFill>
                <a:effectLst>
                  <a:outerShdw blurRad="38100" dist="38100" dir="2700000" algn="tl">
                    <a:srgbClr val="C0C0C0"/>
                  </a:outerShdw>
                </a:effectLst>
                <a:latin typeface="HGS明朝E"/>
                <a:ea typeface="HGS明朝E"/>
              </a:rPr>
              <a:t>)</a:t>
            </a:r>
          </a:p>
        </p:txBody>
      </p:sp>
      <p:pic>
        <p:nvPicPr>
          <p:cNvPr id="205" name="Picture 230"/>
          <p:cNvPicPr>
            <a:picLocks noChangeAspect="1" noChangeArrowheads="1"/>
          </p:cNvPicPr>
          <p:nvPr/>
        </p:nvPicPr>
        <p:blipFill rotWithShape="1">
          <a:blip r:embed="rId7">
            <a:extLst>
              <a:ext uri="{28A0092B-C50C-407E-A947-70E740481C1C}">
                <a14:useLocalDpi xmlns:a14="http://schemas.microsoft.com/office/drawing/2010/main" val="0"/>
              </a:ext>
            </a:extLst>
          </a:blip>
          <a:srcRect l="15212" t="13928" r="6606" b="12302"/>
          <a:stretch/>
        </p:blipFill>
        <p:spPr bwMode="auto">
          <a:xfrm rot="21375406">
            <a:off x="382427" y="1148658"/>
            <a:ext cx="2978829" cy="20235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 name="Picture 223" descr="still-1-fina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5" t="15627" r="14366" b="12819"/>
          <a:stretch/>
        </p:blipFill>
        <p:spPr bwMode="auto">
          <a:xfrm rot="322826">
            <a:off x="7141443" y="4611121"/>
            <a:ext cx="1883203" cy="2057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499737" y="4747968"/>
            <a:ext cx="1210588" cy="400110"/>
          </a:xfrm>
          <a:prstGeom prst="rect">
            <a:avLst/>
          </a:prstGeom>
          <a:noFill/>
        </p:spPr>
        <p:txBody>
          <a:bodyPr wrap="none" rtlCol="0">
            <a:spAutoFit/>
          </a:bodyPr>
          <a:lstStyle/>
          <a:p>
            <a:r>
              <a:rPr kumimoji="1" lang="ja-JP" altLang="en-US" sz="2000" dirty="0" smtClean="0"/>
              <a:t>中性子星</a:t>
            </a:r>
            <a:endParaRPr kumimoji="1" lang="ja-JP" altLang="en-US" sz="2000" dirty="0"/>
          </a:p>
        </p:txBody>
      </p:sp>
    </p:spTree>
    <p:extLst>
      <p:ext uri="{BB962C8B-B14F-4D97-AF65-F5344CB8AC3E}">
        <p14:creationId xmlns:p14="http://schemas.microsoft.com/office/powerpoint/2010/main" val="10189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5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fade">
                                      <p:cBhvr>
                                        <p:cTn id="12" dur="1500"/>
                                        <p:tgtEl>
                                          <p:spTgt spid="206"/>
                                        </p:tgtEl>
                                      </p:cBhvr>
                                    </p:animEffec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中性子星：宇宙の灯台</a:t>
            </a:r>
            <a:r>
              <a:rPr kumimoji="1" lang="en-US" altLang="ja-JP" dirty="0" smtClean="0"/>
              <a:t/>
            </a:r>
            <a:br>
              <a:rPr kumimoji="1" lang="en-US" altLang="ja-JP" dirty="0" smtClean="0"/>
            </a:br>
            <a:endParaRPr kumimoji="1" lang="ja-JP" altLang="en-US" dirty="0"/>
          </a:p>
        </p:txBody>
      </p:sp>
      <p:pic>
        <p:nvPicPr>
          <p:cNvPr id="4" name="図 3"/>
          <p:cNvPicPr>
            <a:picLocks noChangeAspect="1"/>
          </p:cNvPicPr>
          <p:nvPr/>
        </p:nvPicPr>
        <p:blipFill>
          <a:blip r:embed="rId2"/>
          <a:stretch>
            <a:fillRect/>
          </a:stretch>
        </p:blipFill>
        <p:spPr>
          <a:xfrm>
            <a:off x="423420" y="1428626"/>
            <a:ext cx="3298348" cy="3550573"/>
          </a:xfrm>
          <a:prstGeom prst="rect">
            <a:avLst/>
          </a:prstGeom>
        </p:spPr>
      </p:pic>
      <p:sp>
        <p:nvSpPr>
          <p:cNvPr id="5" name="テキスト ボックス 4"/>
          <p:cNvSpPr txBox="1"/>
          <p:nvPr/>
        </p:nvSpPr>
        <p:spPr>
          <a:xfrm>
            <a:off x="3973825" y="1536349"/>
            <a:ext cx="3534942" cy="1569660"/>
          </a:xfrm>
          <a:prstGeom prst="rect">
            <a:avLst/>
          </a:prstGeom>
          <a:noFill/>
        </p:spPr>
        <p:txBody>
          <a:bodyPr wrap="none" rtlCol="0">
            <a:spAutoFit/>
          </a:bodyPr>
          <a:lstStyle/>
          <a:p>
            <a:pPr marL="342900" indent="-342900">
              <a:buFont typeface="Arial" panose="020B0604020202020204" pitchFamily="34" charset="0"/>
              <a:buChar char="•"/>
            </a:pPr>
            <a:r>
              <a:rPr kumimoji="1" lang="ja-JP" altLang="en-US" sz="2400" dirty="0" smtClean="0"/>
              <a:t>太陽の</a:t>
            </a:r>
            <a:r>
              <a:rPr kumimoji="1" lang="en-US" altLang="ja-JP" sz="2400" dirty="0" smtClean="0"/>
              <a:t>1.5</a:t>
            </a:r>
            <a:r>
              <a:rPr kumimoji="1" lang="ja-JP" altLang="en-US" sz="2400" dirty="0" smtClean="0"/>
              <a:t>～</a:t>
            </a:r>
            <a:r>
              <a:rPr kumimoji="1" lang="en-US" altLang="ja-JP" sz="2400" dirty="0" smtClean="0"/>
              <a:t>2</a:t>
            </a:r>
            <a:r>
              <a:rPr kumimoji="1" lang="ja-JP" altLang="en-US" sz="2400" dirty="0" smtClean="0"/>
              <a:t>倍の質量</a:t>
            </a:r>
            <a:endParaRPr kumimoji="1" lang="en-US" altLang="ja-JP" sz="2400" dirty="0" smtClean="0"/>
          </a:p>
          <a:p>
            <a:pPr marL="342900" indent="-342900">
              <a:buFont typeface="Arial" panose="020B0604020202020204" pitchFamily="34" charset="0"/>
              <a:buChar char="•"/>
            </a:pPr>
            <a:r>
              <a:rPr lang="ja-JP" altLang="en-US" sz="2400" dirty="0" smtClean="0"/>
              <a:t>半径約</a:t>
            </a:r>
            <a:r>
              <a:rPr lang="en-US" altLang="ja-JP" sz="2400" dirty="0" smtClean="0"/>
              <a:t>10km</a:t>
            </a:r>
            <a:r>
              <a:rPr lang="ja-JP" altLang="en-US" sz="2400" dirty="0" smtClean="0"/>
              <a:t>の天体</a:t>
            </a:r>
            <a:endParaRPr lang="en-US" altLang="ja-JP" sz="2400" dirty="0" smtClean="0"/>
          </a:p>
          <a:p>
            <a:pPr marL="342900" indent="-342900">
              <a:buFont typeface="Arial" panose="020B0604020202020204" pitchFamily="34" charset="0"/>
              <a:buChar char="•"/>
            </a:pPr>
            <a:endParaRPr kumimoji="1" lang="en-US" altLang="ja-JP" sz="2400" dirty="0"/>
          </a:p>
          <a:p>
            <a:pPr marL="342900" indent="-342900">
              <a:buFont typeface="Arial" panose="020B0604020202020204" pitchFamily="34" charset="0"/>
              <a:buChar char="•"/>
            </a:pPr>
            <a:r>
              <a:rPr lang="ja-JP" altLang="en-US" sz="2400" dirty="0" smtClean="0"/>
              <a:t>パルサーとして発見</a:t>
            </a:r>
            <a:endParaRPr lang="en-US" altLang="ja-JP" sz="2400" dirty="0" smtClean="0"/>
          </a:p>
        </p:txBody>
      </p:sp>
      <p:pic>
        <p:nvPicPr>
          <p:cNvPr id="8" name="図 7"/>
          <p:cNvPicPr>
            <a:picLocks noChangeAspect="1"/>
          </p:cNvPicPr>
          <p:nvPr/>
        </p:nvPicPr>
        <p:blipFill rotWithShape="1">
          <a:blip r:embed="rId3"/>
          <a:srcRect l="20260" t="15265" r="5746" b="9917"/>
          <a:stretch/>
        </p:blipFill>
        <p:spPr>
          <a:xfrm>
            <a:off x="3844904" y="3361877"/>
            <a:ext cx="5132173" cy="3496123"/>
          </a:xfrm>
          <a:prstGeom prst="rect">
            <a:avLst/>
          </a:prstGeom>
        </p:spPr>
      </p:pic>
      <p:sp>
        <p:nvSpPr>
          <p:cNvPr id="9" name="楕円 8"/>
          <p:cNvSpPr>
            <a:spLocks noChangeAspect="1"/>
          </p:cNvSpPr>
          <p:nvPr/>
        </p:nvSpPr>
        <p:spPr>
          <a:xfrm>
            <a:off x="6095133" y="4399872"/>
            <a:ext cx="1006317" cy="10063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915917" y="5206134"/>
            <a:ext cx="1314784" cy="400110"/>
          </a:xfrm>
          <a:prstGeom prst="rect">
            <a:avLst/>
          </a:prstGeom>
          <a:noFill/>
        </p:spPr>
        <p:txBody>
          <a:bodyPr wrap="none" rtlCol="0">
            <a:spAutoFit/>
          </a:bodyPr>
          <a:lstStyle/>
          <a:p>
            <a:r>
              <a:rPr kumimoji="1" lang="ja-JP" altLang="en-US" sz="2000" b="1" dirty="0" smtClean="0">
                <a:solidFill>
                  <a:srgbClr val="FF0000"/>
                </a:solidFill>
                <a:latin typeface="+mj-ea"/>
                <a:ea typeface="+mj-ea"/>
              </a:rPr>
              <a:t>半径</a:t>
            </a:r>
            <a:r>
              <a:rPr kumimoji="1" lang="en-US" altLang="ja-JP" sz="2000" b="1" dirty="0" smtClean="0">
                <a:solidFill>
                  <a:srgbClr val="FF0000"/>
                </a:solidFill>
                <a:latin typeface="+mj-ea"/>
                <a:ea typeface="+mj-ea"/>
              </a:rPr>
              <a:t>10km</a:t>
            </a:r>
            <a:endParaRPr kumimoji="1" lang="ja-JP" altLang="en-US" sz="2000" b="1" dirty="0">
              <a:solidFill>
                <a:srgbClr val="FF0000"/>
              </a:solidFill>
              <a:latin typeface="+mj-ea"/>
              <a:ea typeface="+mj-ea"/>
            </a:endParaRPr>
          </a:p>
        </p:txBody>
      </p:sp>
    </p:spTree>
    <p:extLst>
      <p:ext uri="{BB962C8B-B14F-4D97-AF65-F5344CB8AC3E}">
        <p14:creationId xmlns:p14="http://schemas.microsoft.com/office/powerpoint/2010/main" val="10296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802052" y="1551959"/>
            <a:ext cx="6795948" cy="4708357"/>
          </a:xfrm>
          <a:prstGeom prst="roundRect">
            <a:avLst>
              <a:gd name="adj" fmla="val 9827"/>
            </a:avLst>
          </a:prstGeom>
          <a:solidFill>
            <a:srgbClr val="FFF7D3"/>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2"/>
          <a:stretch>
            <a:fillRect/>
          </a:stretch>
        </p:blipFill>
        <p:spPr>
          <a:xfrm>
            <a:off x="1277330" y="1810749"/>
            <a:ext cx="5779168" cy="4165305"/>
          </a:xfrm>
          <a:prstGeom prst="rect">
            <a:avLst/>
          </a:prstGeom>
        </p:spPr>
      </p:pic>
      <p:sp>
        <p:nvSpPr>
          <p:cNvPr id="2" name="タイトル 1"/>
          <p:cNvSpPr>
            <a:spLocks noGrp="1"/>
          </p:cNvSpPr>
          <p:nvPr>
            <p:ph type="title"/>
          </p:nvPr>
        </p:nvSpPr>
        <p:spPr/>
        <p:txBody>
          <a:bodyPr/>
          <a:lstStyle/>
          <a:p>
            <a:r>
              <a:rPr kumimoji="1" lang="ja-JP" altLang="en-US" dirty="0" smtClean="0"/>
              <a:t>水の相図</a:t>
            </a:r>
            <a:r>
              <a:rPr kumimoji="1" lang="en-US" altLang="ja-JP" dirty="0" smtClean="0"/>
              <a:t/>
            </a:r>
            <a:br>
              <a:rPr kumimoji="1" lang="en-US" altLang="ja-JP" dirty="0" smtClean="0"/>
            </a:br>
            <a:endParaRPr kumimoji="1" lang="ja-JP" altLang="en-US" dirty="0"/>
          </a:p>
        </p:txBody>
      </p:sp>
      <p:sp>
        <p:nvSpPr>
          <p:cNvPr id="9" name="テキスト ボックス 8"/>
          <p:cNvSpPr txBox="1"/>
          <p:nvPr/>
        </p:nvSpPr>
        <p:spPr>
          <a:xfrm>
            <a:off x="6423780" y="1826596"/>
            <a:ext cx="1107996" cy="830997"/>
          </a:xfrm>
          <a:prstGeom prst="rect">
            <a:avLst/>
          </a:prstGeom>
          <a:solidFill>
            <a:srgbClr val="FFF7D3"/>
          </a:solidFill>
        </p:spPr>
        <p:txBody>
          <a:bodyPr wrap="none" rtlCol="0">
            <a:spAutoFit/>
          </a:bodyPr>
          <a:lstStyle/>
          <a:p>
            <a:r>
              <a:rPr kumimoji="1" lang="ja-JP" altLang="en-US" sz="2400" dirty="0" smtClean="0">
                <a:solidFill>
                  <a:srgbClr val="FF0000"/>
                </a:solidFill>
                <a:latin typeface="+mj-ea"/>
                <a:ea typeface="+mj-ea"/>
              </a:rPr>
              <a:t>超臨界</a:t>
            </a:r>
            <a:endParaRPr kumimoji="1" lang="en-US" altLang="ja-JP" sz="2400" dirty="0" smtClean="0">
              <a:solidFill>
                <a:srgbClr val="FF0000"/>
              </a:solidFill>
              <a:latin typeface="+mj-ea"/>
              <a:ea typeface="+mj-ea"/>
            </a:endParaRPr>
          </a:p>
          <a:p>
            <a:r>
              <a:rPr kumimoji="1" lang="ja-JP" altLang="en-US" sz="2400" dirty="0" smtClean="0">
                <a:solidFill>
                  <a:srgbClr val="FF0000"/>
                </a:solidFill>
                <a:latin typeface="+mj-ea"/>
                <a:ea typeface="+mj-ea"/>
              </a:rPr>
              <a:t>流体</a:t>
            </a:r>
            <a:endParaRPr kumimoji="1" lang="en-US" altLang="ja-JP" sz="2400" dirty="0" smtClean="0">
              <a:solidFill>
                <a:srgbClr val="FF0000"/>
              </a:solidFill>
              <a:latin typeface="+mj-ea"/>
              <a:ea typeface="+mj-ea"/>
            </a:endParaRPr>
          </a:p>
        </p:txBody>
      </p:sp>
      <p:pic>
        <p:nvPicPr>
          <p:cNvPr id="4" name="図 3"/>
          <p:cNvPicPr>
            <a:picLocks noChangeAspect="1"/>
          </p:cNvPicPr>
          <p:nvPr/>
        </p:nvPicPr>
        <p:blipFill>
          <a:blip r:embed="rId3"/>
          <a:stretch>
            <a:fillRect/>
          </a:stretch>
        </p:blipFill>
        <p:spPr>
          <a:xfrm>
            <a:off x="3538416" y="294744"/>
            <a:ext cx="1867647" cy="2073987"/>
          </a:xfrm>
          <a:prstGeom prst="rect">
            <a:avLst/>
          </a:prstGeom>
        </p:spPr>
      </p:pic>
      <p:sp>
        <p:nvSpPr>
          <p:cNvPr id="8" name="テキスト ボックス 7"/>
          <p:cNvSpPr txBox="1"/>
          <p:nvPr/>
        </p:nvSpPr>
        <p:spPr>
          <a:xfrm>
            <a:off x="4472240" y="2284896"/>
            <a:ext cx="1150858" cy="510778"/>
          </a:xfrm>
          <a:prstGeom prst="wedgeRoundRectCallout">
            <a:avLst>
              <a:gd name="adj1" fmla="val 83399"/>
              <a:gd name="adj2" fmla="val -23818"/>
              <a:gd name="adj3" fmla="val 16667"/>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ja-JP" altLang="en-US" sz="2400" dirty="0" smtClean="0"/>
              <a:t>臨界点</a:t>
            </a:r>
            <a:endParaRPr kumimoji="1" lang="ja-JP" altLang="en-US" sz="2400" dirty="0"/>
          </a:p>
        </p:txBody>
      </p:sp>
      <p:pic>
        <p:nvPicPr>
          <p:cNvPr id="10" name="Picture 4" descr="131025yak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0356" y="3623865"/>
            <a:ext cx="2362378" cy="1561384"/>
          </a:xfrm>
          <a:prstGeom prst="roundRect">
            <a:avLst>
              <a:gd name="adj" fmla="val 16402"/>
            </a:avLst>
          </a:prstGeom>
          <a:solidFill>
            <a:srgbClr val="FFFFFF">
              <a:shade val="85000"/>
            </a:srgbClr>
          </a:solidFill>
          <a:ln>
            <a:noFill/>
          </a:ln>
          <a:effectLst/>
          <a:extLst/>
        </p:spPr>
      </p:pic>
    </p:spTree>
    <p:extLst>
      <p:ext uri="{BB962C8B-B14F-4D97-AF65-F5344CB8AC3E}">
        <p14:creationId xmlns:p14="http://schemas.microsoft.com/office/powerpoint/2010/main" val="402838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有限温度・密度ＱＣＤ</a:t>
            </a:r>
            <a:r>
              <a:rPr kumimoji="1" lang="en-US" altLang="ja-JP" dirty="0" smtClean="0"/>
              <a:t/>
            </a:r>
            <a:br>
              <a:rPr kumimoji="1" lang="en-US" altLang="ja-JP" dirty="0" smtClean="0"/>
            </a:br>
            <a:endParaRPr kumimoji="1" lang="ja-JP" altLang="en-US" dirty="0"/>
          </a:p>
        </p:txBody>
      </p:sp>
      <p:pic>
        <p:nvPicPr>
          <p:cNvPr id="206" name="図 205"/>
          <p:cNvPicPr>
            <a:picLocks noChangeAspect="1"/>
          </p:cNvPicPr>
          <p:nvPr/>
        </p:nvPicPr>
        <p:blipFill>
          <a:blip r:embed="rId2">
            <a:clrChange>
              <a:clrFrom>
                <a:srgbClr val="FFFFFF"/>
              </a:clrFrom>
              <a:clrTo>
                <a:srgbClr val="FFFFFF">
                  <a:alpha val="0"/>
                </a:srgbClr>
              </a:clrTo>
            </a:clrChange>
          </a:blip>
          <a:stretch>
            <a:fillRect/>
          </a:stretch>
        </p:blipFill>
        <p:spPr>
          <a:xfrm>
            <a:off x="1214624" y="1528127"/>
            <a:ext cx="7675529" cy="4743099"/>
          </a:xfrm>
          <a:prstGeom prst="rect">
            <a:avLst/>
          </a:prstGeom>
        </p:spPr>
      </p:pic>
      <p:sp>
        <p:nvSpPr>
          <p:cNvPr id="207" name="円弧 206"/>
          <p:cNvSpPr/>
          <p:nvPr/>
        </p:nvSpPr>
        <p:spPr>
          <a:xfrm>
            <a:off x="-1834978" y="3601091"/>
            <a:ext cx="6096000" cy="4397375"/>
          </a:xfrm>
          <a:prstGeom prst="arc">
            <a:avLst/>
          </a:prstGeom>
          <a:solidFill>
            <a:srgbClr val="99CCFF"/>
          </a:solidFill>
          <a:ln w="9525" cap="flat" cmpd="sng" algn="ctr">
            <a:solidFill>
              <a:srgbClr val="BBE0E3">
                <a:shade val="95000"/>
                <a:satMod val="105000"/>
              </a:srgbClr>
            </a:solidFill>
            <a:prstDash val="solid"/>
          </a:ln>
          <a:effectLst>
            <a:outerShdw blurRad="50800" dist="38100" dir="18900000" algn="bl"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cxnSp>
        <p:nvCxnSpPr>
          <p:cNvPr id="208" name="直線矢印コネクタ 207"/>
          <p:cNvCxnSpPr/>
          <p:nvPr/>
        </p:nvCxnSpPr>
        <p:spPr>
          <a:xfrm rot="5400000" flipH="1" flipV="1">
            <a:off x="-953121" y="3762222"/>
            <a:ext cx="4335462" cy="0"/>
          </a:xfrm>
          <a:prstGeom prst="straightConnector1">
            <a:avLst/>
          </a:prstGeom>
          <a:noFill/>
          <a:ln w="19050" cap="flat" cmpd="sng" algn="ctr">
            <a:solidFill>
              <a:schemeClr val="tx1"/>
            </a:solidFill>
            <a:prstDash val="solid"/>
            <a:tailEnd type="arrow"/>
          </a:ln>
          <a:effectLst/>
        </p:spPr>
      </p:cxnSp>
      <p:sp>
        <p:nvSpPr>
          <p:cNvPr id="209" name="テキスト ボックス 282"/>
          <p:cNvSpPr txBox="1">
            <a:spLocks noChangeArrowheads="1"/>
          </p:cNvSpPr>
          <p:nvPr/>
        </p:nvSpPr>
        <p:spPr bwMode="auto">
          <a:xfrm rot="16200000">
            <a:off x="516621" y="1615014"/>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pPr>
            <a:r>
              <a:rPr lang="ja-JP" altLang="en-US" sz="2400" dirty="0" smtClean="0">
                <a:latin typeface="HGｺﾞｼｯｸE" pitchFamily="49" charset="-128"/>
                <a:ea typeface="HGｺﾞｼｯｸE" pitchFamily="49" charset="-128"/>
              </a:rPr>
              <a:t>温度</a:t>
            </a:r>
          </a:p>
        </p:txBody>
      </p:sp>
      <p:cxnSp>
        <p:nvCxnSpPr>
          <p:cNvPr id="210" name="直線コネクタ 209"/>
          <p:cNvCxnSpPr/>
          <p:nvPr/>
        </p:nvCxnSpPr>
        <p:spPr>
          <a:xfrm>
            <a:off x="916731" y="3601091"/>
            <a:ext cx="429641"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11" name="テキスト ボックス 210"/>
          <p:cNvSpPr txBox="1"/>
          <p:nvPr/>
        </p:nvSpPr>
        <p:spPr>
          <a:xfrm>
            <a:off x="1477986" y="2469203"/>
            <a:ext cx="3759200" cy="415925"/>
          </a:xfrm>
          <a:prstGeom prst="rect">
            <a:avLst/>
          </a:prstGeom>
          <a:blipFill>
            <a:blip r:embed="rId3"/>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defRPr/>
            </a:pPr>
            <a:r>
              <a:rPr lang="ja-JP" altLang="en-US" sz="2000" kern="0" dirty="0" smtClean="0">
                <a:solidFill>
                  <a:srgbClr val="000000"/>
                </a:solidFill>
                <a:effectLst>
                  <a:outerShdw blurRad="38100" dist="38100" dir="2700000" algn="tl">
                    <a:srgbClr val="C0C0C0"/>
                  </a:outerShdw>
                </a:effectLst>
                <a:latin typeface="HGS明朝E"/>
                <a:ea typeface="HGS明朝E"/>
              </a:rPr>
              <a:t>クォーク・グルオン・プラズマ</a:t>
            </a:r>
          </a:p>
        </p:txBody>
      </p:sp>
      <p:cxnSp>
        <p:nvCxnSpPr>
          <p:cNvPr id="212" name="直線コネクタ 211"/>
          <p:cNvCxnSpPr/>
          <p:nvPr/>
        </p:nvCxnSpPr>
        <p:spPr>
          <a:xfrm>
            <a:off x="901922" y="5796197"/>
            <a:ext cx="429641" cy="0"/>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pic>
        <p:nvPicPr>
          <p:cNvPr id="213" name="TexTeXPicture" descr="&lt;?xml version=&quot;1.0&quot; encoding=&quot;utf-16&quot;?&gt;&#10;&lt;TeXTeX&gt;&#10;  &lt;preamble&gt;\documentclass{jarticle}&#10;\usepackage{amsmath,amssymb,color}&#10;\pagestyle{empty}&#10;\newcommand{\bm}[1]{\mbox{\boldmath$#1$}}&lt;/preamble&gt;&#10;  &lt;body&gt;\begin{align*} &#10;0&#10;\end{align*}&lt;/body&gt;&#10;  &lt;fcolor&gt;FFFFFFFF&lt;/fcolor&gt;&#10;  &lt;bcolor&gt;FFFFFFFF&lt;/bcolor&gt;&#10;  &lt;transparent&gt;True&lt;/transparent&gt;&#10;  &lt;resolution&gt;1800&lt;/resolution&gt;&#10;  &lt;imageh&gt;167&lt;/imageh&gt;&#10;  &lt;imagew&gt;104&lt;/imagew&gt;&#10;  &lt;scale&gt;50&lt;/scale&gt;&#10;  &lt;cursor&gt;17&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4" y="5910233"/>
            <a:ext cx="163034" cy="261795"/>
          </a:xfrm>
          <a:prstGeom prst="rect">
            <a:avLst/>
          </a:prstGeom>
        </p:spPr>
      </p:pic>
      <p:pic>
        <p:nvPicPr>
          <p:cNvPr id="214" name="TexTeXPicture" descr="&lt;?xml version=&quot;1.0&quot; encoding=&quot;utf-16&quot;?&gt;&#10;&lt;TeXTeX&gt;&#10;  &lt;preamble&gt;\documentclass{jarticle}&#10;\usepackage{amsmath,amssymb,color}&#10;\pagestyle{empty}&#10;\newcommand{\bm}[1]{\mbox{\boldmath$#1$}}&lt;/preamble&gt;&#10;  &lt;body&gt;\begin{align*} &#10;T_c&#10;\end{align*}&lt;/body&gt;&#10;  &lt;fcolor&gt;FFFFFFFF&lt;/fcolor&gt;&#10;  &lt;bcolor&gt;FFFFFFFF&lt;/bcolor&gt;&#10;  &lt;transparent&gt;True&lt;/transparent&gt;&#10;  &lt;resolution&gt;1800&lt;/resolution&gt;&#10;  &lt;imageh&gt;208&lt;/imageh&gt;&#10;  &lt;imagew&gt;224&lt;/imagew&gt;&#10;  &lt;scale&gt;50&lt;/scale&gt;&#10;  &lt;cursor&gt;19&lt;/cursor&gt;&#10;&lt;/TeXTeX&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274" y="3242659"/>
            <a:ext cx="279792" cy="259807"/>
          </a:xfrm>
          <a:prstGeom prst="rect">
            <a:avLst/>
          </a:prstGeom>
        </p:spPr>
      </p:pic>
      <p:sp>
        <p:nvSpPr>
          <p:cNvPr id="215" name="テキスト ボックス 283"/>
          <p:cNvSpPr txBox="1">
            <a:spLocks noChangeArrowheads="1"/>
          </p:cNvSpPr>
          <p:nvPr/>
        </p:nvSpPr>
        <p:spPr bwMode="auto">
          <a:xfrm>
            <a:off x="6154244" y="5798191"/>
            <a:ext cx="22365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rPr>
              <a:t>バリオン数</a:t>
            </a:r>
            <a:endParaRPr kumimoji="1" lang="en-US" altLang="ja-JP"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rPr>
              <a:t>化学ポテンシャル</a:t>
            </a:r>
            <a:endParaRPr kumimoji="1" lang="en-US" altLang="ja-JP"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000" dirty="0" smtClean="0">
                <a:latin typeface="HGｺﾞｼｯｸE" pitchFamily="49" charset="-128"/>
                <a:ea typeface="HGｺﾞｼｯｸE" pitchFamily="49" charset="-128"/>
              </a:rPr>
              <a:t>(</a:t>
            </a:r>
            <a:r>
              <a:rPr lang="ja-JP" altLang="en-US" sz="2000" dirty="0" smtClean="0">
                <a:latin typeface="HGｺﾞｼｯｸE" pitchFamily="49" charset="-128"/>
                <a:ea typeface="HGｺﾞｼｯｸE" pitchFamily="49" charset="-128"/>
              </a:rPr>
              <a:t>密度</a:t>
            </a:r>
            <a:r>
              <a:rPr lang="en-US" altLang="ja-JP" sz="2000" dirty="0" smtClean="0">
                <a:latin typeface="HGｺﾞｼｯｸE" pitchFamily="49" charset="-128"/>
                <a:ea typeface="HGｺﾞｼｯｸE" pitchFamily="49" charset="-128"/>
              </a:rPr>
              <a:t>)</a:t>
            </a:r>
            <a:endParaRPr kumimoji="1" lang="ja-JP" altLang="en-US" sz="2000" b="0" i="0" u="none" strike="noStrike" kern="1200" cap="none" spc="0" normalizeH="0" baseline="0" noProof="0" dirty="0" smtClean="0">
              <a:ln>
                <a:noFill/>
              </a:ln>
              <a:effectLst/>
              <a:uLnTx/>
              <a:uFillTx/>
              <a:latin typeface="HGｺﾞｼｯｸE" pitchFamily="49" charset="-128"/>
              <a:ea typeface="HGｺﾞｼｯｸE" pitchFamily="49" charset="-128"/>
              <a:cs typeface="+mn-cs"/>
            </a:endParaRPr>
          </a:p>
        </p:txBody>
      </p:sp>
      <p:cxnSp>
        <p:nvCxnSpPr>
          <p:cNvPr id="216" name="直線矢印コネクタ 215"/>
          <p:cNvCxnSpPr/>
          <p:nvPr/>
        </p:nvCxnSpPr>
        <p:spPr>
          <a:xfrm>
            <a:off x="1081260" y="5801366"/>
            <a:ext cx="6429375" cy="0"/>
          </a:xfrm>
          <a:prstGeom prst="straightConnector1">
            <a:avLst/>
          </a:prstGeom>
          <a:noFill/>
          <a:ln w="19050" cap="flat" cmpd="sng" algn="ctr">
            <a:solidFill>
              <a:schemeClr val="tx1"/>
            </a:solidFill>
            <a:prstDash val="solid"/>
            <a:tailEnd type="arrow"/>
          </a:ln>
          <a:effectLst/>
        </p:spPr>
      </p:cxnSp>
      <p:cxnSp>
        <p:nvCxnSpPr>
          <p:cNvPr id="217" name="直線コネクタ 216"/>
          <p:cNvCxnSpPr/>
          <p:nvPr/>
        </p:nvCxnSpPr>
        <p:spPr>
          <a:xfrm>
            <a:off x="4268517" y="5691267"/>
            <a:ext cx="0" cy="407532"/>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218" name="TexTeXPicture" descr="&lt;?xml version=&quot;1.0&quot; encoding=&quot;utf-16&quot;?&gt;&#10;&lt;TeXTeX&gt;&#10;  &lt;preamble&gt;\documentclass{jarticle}&#10;\usepackage{amsmath,amssymb,color}&#10;\pagestyle{empty}&#10;\newcommand{\bm}[1]{\mbox{\boldmath$#1$}}&lt;/preamble&gt;&#10;  &lt;body&gt;\begin{align*} &#10;\mu_c&#10;\end{align*}&lt;/body&gt;&#10;  &lt;fcolor&gt;FFFFFFFF&lt;/fcolor&gt;&#10;  &lt;bcolor&gt;FFFFFFFF&lt;/bcolor&gt;&#10;  &lt;transparent&gt;True&lt;/transparent&gt;&#10;  &lt;resolution&gt;1800&lt;/resolution&gt;&#10;  &lt;imageh&gt;160&lt;/imageh&gt;&#10;  &lt;imagew&gt;226&lt;/imagew&gt;&#10;  &lt;scale&gt;50&lt;/scale&gt;&#10;  &lt;cursor&gt;19&lt;/cursor&gt;&#10;&lt;/TeXTeX&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4185" y="5849401"/>
            <a:ext cx="282290" cy="199852"/>
          </a:xfrm>
          <a:prstGeom prst="rect">
            <a:avLst/>
          </a:prstGeom>
        </p:spPr>
      </p:pic>
      <p:sp>
        <p:nvSpPr>
          <p:cNvPr id="219" name="円/楕円 654"/>
          <p:cNvSpPr/>
          <p:nvPr/>
        </p:nvSpPr>
        <p:spPr>
          <a:xfrm>
            <a:off x="1944860" y="5345753"/>
            <a:ext cx="330200" cy="323850"/>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0" name="円/楕円 655"/>
          <p:cNvSpPr/>
          <p:nvPr/>
        </p:nvSpPr>
        <p:spPr>
          <a:xfrm>
            <a:off x="2125835" y="5542603"/>
            <a:ext cx="65087" cy="65088"/>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1" name="円/楕円 656"/>
          <p:cNvSpPr/>
          <p:nvPr/>
        </p:nvSpPr>
        <p:spPr>
          <a:xfrm>
            <a:off x="2009947" y="5506091"/>
            <a:ext cx="63500"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2" name="円/楕円 657"/>
          <p:cNvSpPr/>
          <p:nvPr/>
        </p:nvSpPr>
        <p:spPr>
          <a:xfrm>
            <a:off x="2103610" y="5410841"/>
            <a:ext cx="66675"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3" name="円/楕円 659"/>
          <p:cNvSpPr/>
          <p:nvPr/>
        </p:nvSpPr>
        <p:spPr>
          <a:xfrm>
            <a:off x="1346372" y="5212502"/>
            <a:ext cx="263525" cy="193675"/>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4" name="円/楕円 666"/>
          <p:cNvSpPr/>
          <p:nvPr/>
        </p:nvSpPr>
        <p:spPr>
          <a:xfrm>
            <a:off x="2868785" y="5023491"/>
            <a:ext cx="333375" cy="322262"/>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5" name="円/楕円 667"/>
          <p:cNvSpPr/>
          <p:nvPr/>
        </p:nvSpPr>
        <p:spPr>
          <a:xfrm>
            <a:off x="3070397" y="5410841"/>
            <a:ext cx="331788" cy="322262"/>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6" name="円/楕円 668"/>
          <p:cNvSpPr/>
          <p:nvPr/>
        </p:nvSpPr>
        <p:spPr>
          <a:xfrm>
            <a:off x="3467272" y="5217166"/>
            <a:ext cx="330200" cy="322262"/>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7" name="円/楕円 681"/>
          <p:cNvSpPr/>
          <p:nvPr/>
        </p:nvSpPr>
        <p:spPr>
          <a:xfrm>
            <a:off x="3202160" y="5475928"/>
            <a:ext cx="66675" cy="63500"/>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8" name="円/楕円 685"/>
          <p:cNvSpPr/>
          <p:nvPr/>
        </p:nvSpPr>
        <p:spPr>
          <a:xfrm>
            <a:off x="3002135" y="5217166"/>
            <a:ext cx="68262" cy="65087"/>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9" name="円/楕円 689"/>
          <p:cNvSpPr/>
          <p:nvPr/>
        </p:nvSpPr>
        <p:spPr>
          <a:xfrm>
            <a:off x="1397172" y="5276002"/>
            <a:ext cx="68263" cy="65088"/>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0" name="円/楕円 700"/>
          <p:cNvSpPr/>
          <p:nvPr/>
        </p:nvSpPr>
        <p:spPr>
          <a:xfrm>
            <a:off x="3665710" y="5282253"/>
            <a:ext cx="66675" cy="63500"/>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1" name="円/楕円 701"/>
          <p:cNvSpPr/>
          <p:nvPr/>
        </p:nvSpPr>
        <p:spPr>
          <a:xfrm>
            <a:off x="3532360" y="5345753"/>
            <a:ext cx="66675" cy="65088"/>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2" name="円/楕円 703"/>
          <p:cNvSpPr/>
          <p:nvPr/>
        </p:nvSpPr>
        <p:spPr>
          <a:xfrm>
            <a:off x="3268835" y="5604516"/>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3" name="円/楕円 704"/>
          <p:cNvSpPr/>
          <p:nvPr/>
        </p:nvSpPr>
        <p:spPr>
          <a:xfrm>
            <a:off x="3133897" y="5604516"/>
            <a:ext cx="68263" cy="65087"/>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4" name="円/楕円 705"/>
          <p:cNvSpPr/>
          <p:nvPr/>
        </p:nvSpPr>
        <p:spPr>
          <a:xfrm>
            <a:off x="1500360" y="5283940"/>
            <a:ext cx="65087" cy="65087"/>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5" name="円/楕円 706"/>
          <p:cNvSpPr/>
          <p:nvPr/>
        </p:nvSpPr>
        <p:spPr>
          <a:xfrm>
            <a:off x="2938635" y="5088578"/>
            <a:ext cx="63500" cy="63500"/>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6" name="円/楕円 707"/>
          <p:cNvSpPr/>
          <p:nvPr/>
        </p:nvSpPr>
        <p:spPr>
          <a:xfrm>
            <a:off x="3070397" y="5133028"/>
            <a:ext cx="63500" cy="65088"/>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7" name="円/楕円 837"/>
          <p:cNvSpPr/>
          <p:nvPr/>
        </p:nvSpPr>
        <p:spPr>
          <a:xfrm>
            <a:off x="3621260" y="5410841"/>
            <a:ext cx="65087" cy="65087"/>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8" name="円/楕円 664"/>
          <p:cNvSpPr>
            <a:spLocks noChangeArrowheads="1"/>
          </p:cNvSpPr>
          <p:nvPr/>
        </p:nvSpPr>
        <p:spPr bwMode="auto">
          <a:xfrm rot="16609189">
            <a:off x="1482103" y="4150274"/>
            <a:ext cx="257175" cy="198438"/>
          </a:xfrm>
          <a:prstGeom prst="ellipse">
            <a:avLst/>
          </a:prstGeom>
          <a:solidFill>
            <a:srgbClr val="BBE0E3"/>
          </a:solidFill>
          <a:ln w="25400" algn="ctr">
            <a:solidFill>
              <a:srgbClr val="89A4A7"/>
            </a:solidFill>
            <a:round/>
            <a:headEnd/>
            <a:tailEnd/>
          </a:ln>
        </p:spPr>
        <p:txBody>
          <a:bodyPr vert="eaVert"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9" name="円/楕円 665"/>
          <p:cNvSpPr>
            <a:spLocks noChangeArrowheads="1"/>
          </p:cNvSpPr>
          <p:nvPr/>
        </p:nvSpPr>
        <p:spPr bwMode="auto">
          <a:xfrm rot="5190236">
            <a:off x="2009948" y="4117028"/>
            <a:ext cx="258762" cy="198437"/>
          </a:xfrm>
          <a:prstGeom prst="ellipse">
            <a:avLst/>
          </a:prstGeom>
          <a:solidFill>
            <a:srgbClr val="BBE0E3"/>
          </a:solidFill>
          <a:ln w="25400" algn="ctr">
            <a:solidFill>
              <a:srgbClr val="89A4A7"/>
            </a:solidFill>
            <a:round/>
            <a:headEnd/>
            <a:tailEnd/>
          </a:ln>
        </p:spPr>
        <p:txBody>
          <a:bodyPr rot="10800000" vert="eaVert"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0" name="円/楕円 687"/>
          <p:cNvSpPr/>
          <p:nvPr/>
        </p:nvSpPr>
        <p:spPr>
          <a:xfrm>
            <a:off x="1595610" y="4178055"/>
            <a:ext cx="68262" cy="65087"/>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1" name="円/楕円 691"/>
          <p:cNvSpPr/>
          <p:nvPr/>
        </p:nvSpPr>
        <p:spPr>
          <a:xfrm>
            <a:off x="2103610" y="4117028"/>
            <a:ext cx="66675" cy="65088"/>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2" name="円/楕円 708"/>
          <p:cNvSpPr/>
          <p:nvPr/>
        </p:nvSpPr>
        <p:spPr>
          <a:xfrm>
            <a:off x="1944860" y="4569466"/>
            <a:ext cx="65087" cy="65087"/>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3" name="円/楕円 732"/>
          <p:cNvSpPr/>
          <p:nvPr/>
        </p:nvSpPr>
        <p:spPr>
          <a:xfrm>
            <a:off x="2119485" y="4223391"/>
            <a:ext cx="65087"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4" name="円/楕円 735"/>
          <p:cNvSpPr/>
          <p:nvPr/>
        </p:nvSpPr>
        <p:spPr>
          <a:xfrm>
            <a:off x="1551160" y="4268542"/>
            <a:ext cx="68262" cy="63500"/>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5" name="円/楕円 736"/>
          <p:cNvSpPr/>
          <p:nvPr/>
        </p:nvSpPr>
        <p:spPr>
          <a:xfrm>
            <a:off x="1875010" y="4674241"/>
            <a:ext cx="69850" cy="63500"/>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6" name="円/楕円 847"/>
          <p:cNvSpPr/>
          <p:nvPr/>
        </p:nvSpPr>
        <p:spPr>
          <a:xfrm>
            <a:off x="3002135" y="4377378"/>
            <a:ext cx="331787" cy="320675"/>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7" name="円/楕円 848"/>
          <p:cNvSpPr/>
          <p:nvPr/>
        </p:nvSpPr>
        <p:spPr>
          <a:xfrm>
            <a:off x="3202160" y="4442466"/>
            <a:ext cx="66675" cy="65087"/>
          </a:xfrm>
          <a:prstGeom prst="ellipse">
            <a:avLst/>
          </a:prstGeom>
          <a:solidFill>
            <a:srgbClr val="FF0000"/>
          </a:solidFill>
          <a:ln w="12700" cap="flat" cmpd="sng" algn="ctr">
            <a:solidFill>
              <a:srgbClr val="FF7C80"/>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8" name="円/楕円 849"/>
          <p:cNvSpPr/>
          <p:nvPr/>
        </p:nvSpPr>
        <p:spPr>
          <a:xfrm>
            <a:off x="3070397" y="4507553"/>
            <a:ext cx="63500" cy="61913"/>
          </a:xfrm>
          <a:prstGeom prst="ellipse">
            <a:avLst/>
          </a:prstGeom>
          <a:solidFill>
            <a:srgbClr val="00B050"/>
          </a:solidFill>
          <a:ln w="12700" cap="flat" cmpd="sng" algn="ctr">
            <a:solidFill>
              <a:srgbClr val="66FF66"/>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49" name="円/楕円 850"/>
          <p:cNvSpPr/>
          <p:nvPr/>
        </p:nvSpPr>
        <p:spPr>
          <a:xfrm>
            <a:off x="3157710" y="4569466"/>
            <a:ext cx="66675" cy="65087"/>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50" name="円/楕円 851"/>
          <p:cNvSpPr/>
          <p:nvPr/>
        </p:nvSpPr>
        <p:spPr>
          <a:xfrm>
            <a:off x="2538585" y="4182116"/>
            <a:ext cx="265112" cy="195262"/>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51" name="円/楕円 852"/>
          <p:cNvSpPr/>
          <p:nvPr/>
        </p:nvSpPr>
        <p:spPr>
          <a:xfrm>
            <a:off x="2590972" y="4247203"/>
            <a:ext cx="66675" cy="66675"/>
          </a:xfrm>
          <a:prstGeom prst="ellipse">
            <a:avLst/>
          </a:prstGeom>
          <a:solidFill>
            <a:srgbClr val="0070C0"/>
          </a:solidFill>
          <a:ln w="12700" cap="flat" cmpd="sng" algn="ctr">
            <a:solidFill>
              <a:srgbClr val="3399FF"/>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52" name="円/楕円 853"/>
          <p:cNvSpPr/>
          <p:nvPr/>
        </p:nvSpPr>
        <p:spPr>
          <a:xfrm>
            <a:off x="2692572" y="4256728"/>
            <a:ext cx="68263" cy="63500"/>
          </a:xfrm>
          <a:prstGeom prst="ellipse">
            <a:avLst/>
          </a:prstGeom>
          <a:solidFill>
            <a:srgbClr val="000000">
              <a:lumMod val="50000"/>
              <a:lumOff val="50000"/>
            </a:srgbClr>
          </a:solidFill>
          <a:ln w="12700" cap="flat" cmpd="sng" algn="ctr">
            <a:solidFill>
              <a:srgbClr val="FFFFFF">
                <a:lumMod val="75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53" name="テキスト ボックス 252"/>
          <p:cNvSpPr txBox="1"/>
          <p:nvPr/>
        </p:nvSpPr>
        <p:spPr>
          <a:xfrm>
            <a:off x="1477986" y="4470073"/>
            <a:ext cx="1654175" cy="720725"/>
          </a:xfrm>
          <a:prstGeom prst="rect">
            <a:avLst/>
          </a:prstGeom>
          <a:blipFill>
            <a:blip r:embed="rId3"/>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fontAlgn="base">
              <a:spcBef>
                <a:spcPct val="0"/>
              </a:spcBef>
              <a:spcAft>
                <a:spcPct val="0"/>
              </a:spcAft>
              <a:defRPr/>
            </a:pPr>
            <a:r>
              <a:rPr lang="ja-JP" altLang="en-US" sz="2000" kern="0" dirty="0" smtClean="0">
                <a:solidFill>
                  <a:srgbClr val="000000"/>
                </a:solidFill>
                <a:effectLst>
                  <a:outerShdw blurRad="38100" dist="38100" dir="2700000" algn="tl">
                    <a:srgbClr val="C0C0C0"/>
                  </a:outerShdw>
                </a:effectLst>
                <a:latin typeface="HGS明朝E"/>
                <a:ea typeface="HGS明朝E"/>
              </a:rPr>
              <a:t>ハドロン相</a:t>
            </a:r>
          </a:p>
          <a:p>
            <a:pPr fontAlgn="base">
              <a:spcBef>
                <a:spcPct val="0"/>
              </a:spcBef>
              <a:spcAft>
                <a:spcPct val="0"/>
              </a:spcAft>
              <a:defRPr/>
            </a:pPr>
            <a:r>
              <a:rPr lang="en-US" altLang="ja-JP" sz="2000" kern="0" dirty="0" smtClean="0">
                <a:solidFill>
                  <a:srgbClr val="000000"/>
                </a:solidFill>
                <a:effectLst>
                  <a:outerShdw blurRad="38100" dist="38100" dir="2700000" algn="tl">
                    <a:srgbClr val="C0C0C0"/>
                  </a:outerShdw>
                </a:effectLst>
                <a:latin typeface="HGS明朝E"/>
                <a:ea typeface="HGS明朝E"/>
              </a:rPr>
              <a:t>(</a:t>
            </a:r>
            <a:r>
              <a:rPr lang="ja-JP" altLang="en-US" sz="2000" kern="0" dirty="0" smtClean="0">
                <a:solidFill>
                  <a:srgbClr val="000000"/>
                </a:solidFill>
                <a:effectLst>
                  <a:outerShdw blurRad="38100" dist="38100" dir="2700000" algn="tl">
                    <a:srgbClr val="C0C0C0"/>
                  </a:outerShdw>
                </a:effectLst>
                <a:latin typeface="HGS明朝E"/>
                <a:ea typeface="HGS明朝E"/>
              </a:rPr>
              <a:t>閉じこめ相</a:t>
            </a:r>
            <a:r>
              <a:rPr lang="en-US" altLang="ja-JP" sz="2000" kern="0" dirty="0" smtClean="0">
                <a:solidFill>
                  <a:srgbClr val="000000"/>
                </a:solidFill>
                <a:effectLst>
                  <a:outerShdw blurRad="38100" dist="38100" dir="2700000" algn="tl">
                    <a:srgbClr val="C0C0C0"/>
                  </a:outerShdw>
                </a:effectLst>
                <a:latin typeface="HGS明朝E"/>
                <a:ea typeface="HGS明朝E"/>
              </a:rPr>
              <a:t>)</a:t>
            </a:r>
          </a:p>
        </p:txBody>
      </p:sp>
      <p:sp>
        <p:nvSpPr>
          <p:cNvPr id="254" name="フリーフォーム 253"/>
          <p:cNvSpPr/>
          <p:nvPr/>
        </p:nvSpPr>
        <p:spPr>
          <a:xfrm>
            <a:off x="3239210" y="4145495"/>
            <a:ext cx="1038387" cy="1642821"/>
          </a:xfrm>
          <a:custGeom>
            <a:avLst/>
            <a:gdLst>
              <a:gd name="connsiteX0" fmla="*/ 1038387 w 1038387"/>
              <a:gd name="connsiteY0" fmla="*/ 1642821 h 1642821"/>
              <a:gd name="connsiteX1" fmla="*/ 968644 w 1038387"/>
              <a:gd name="connsiteY1" fmla="*/ 1162373 h 1642821"/>
              <a:gd name="connsiteX2" fmla="*/ 743919 w 1038387"/>
              <a:gd name="connsiteY2" fmla="*/ 712922 h 1642821"/>
              <a:gd name="connsiteX3" fmla="*/ 379709 w 1038387"/>
              <a:gd name="connsiteY3" fmla="*/ 294468 h 1642821"/>
              <a:gd name="connsiteX4" fmla="*/ 0 w 1038387"/>
              <a:gd name="connsiteY4" fmla="*/ 0 h 164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387" h="1642821">
                <a:moveTo>
                  <a:pt x="1038387" y="1642821"/>
                </a:moveTo>
                <a:cubicBezTo>
                  <a:pt x="1028054" y="1480088"/>
                  <a:pt x="1017722" y="1317356"/>
                  <a:pt x="968644" y="1162373"/>
                </a:cubicBezTo>
                <a:cubicBezTo>
                  <a:pt x="919566" y="1007390"/>
                  <a:pt x="842075" y="857573"/>
                  <a:pt x="743919" y="712922"/>
                </a:cubicBezTo>
                <a:cubicBezTo>
                  <a:pt x="645763" y="568271"/>
                  <a:pt x="503695" y="413288"/>
                  <a:pt x="379709" y="294468"/>
                </a:cubicBezTo>
                <a:cubicBezTo>
                  <a:pt x="255723" y="175648"/>
                  <a:pt x="127861" y="87824"/>
                  <a:pt x="0" y="0"/>
                </a:cubicBezTo>
              </a:path>
            </a:pathLst>
          </a:custGeom>
          <a:noFill/>
          <a:ln w="28575" cap="flat" cmpd="sng" algn="ctr">
            <a:solidFill>
              <a:sysClr val="windowText" lastClr="000000"/>
            </a:solidFill>
            <a:prstDash val="solid"/>
            <a:tailEnd type="oval" w="lg" len="lg"/>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Palatino Linotype"/>
              <a:ea typeface="HGS明朝E"/>
              <a:cs typeface="+mn-cs"/>
            </a:endParaRPr>
          </a:p>
        </p:txBody>
      </p:sp>
      <p:sp>
        <p:nvSpPr>
          <p:cNvPr id="255" name="テキスト ボックス 254"/>
          <p:cNvSpPr txBox="1"/>
          <p:nvPr/>
        </p:nvSpPr>
        <p:spPr>
          <a:xfrm>
            <a:off x="3268835" y="3536730"/>
            <a:ext cx="1723549" cy="400110"/>
          </a:xfrm>
          <a:prstGeom prst="wedgeRectCallout">
            <a:avLst>
              <a:gd name="adj1" fmla="val -45561"/>
              <a:gd name="adj2" fmla="val 87678"/>
            </a:avLst>
          </a:prstGeom>
          <a:blipFill>
            <a:blip r:embed="rId3"/>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HGS明朝E"/>
                <a:ea typeface="HGS明朝E"/>
                <a:cs typeface="+mn-cs"/>
              </a:rPr>
              <a:t>ＱＣＤ臨界点</a:t>
            </a:r>
          </a:p>
        </p:txBody>
      </p:sp>
      <p:sp>
        <p:nvSpPr>
          <p:cNvPr id="168" name="テキスト ボックス 167"/>
          <p:cNvSpPr txBox="1"/>
          <p:nvPr/>
        </p:nvSpPr>
        <p:spPr>
          <a:xfrm>
            <a:off x="5628589" y="1904603"/>
            <a:ext cx="3262432" cy="2739211"/>
          </a:xfrm>
          <a:prstGeom prst="rect">
            <a:avLst/>
          </a:prstGeom>
          <a:solidFill>
            <a:schemeClr val="bg1">
              <a:alpha val="70000"/>
            </a:schemeClr>
          </a:solidFill>
        </p:spPr>
        <p:txBody>
          <a:bodyPr wrap="none" rtlCol="0">
            <a:spAutoFit/>
          </a:bodyPr>
          <a:lstStyle/>
          <a:p>
            <a:r>
              <a:rPr kumimoji="1" lang="ja-JP" altLang="en-US" sz="2400" dirty="0" smtClean="0"/>
              <a:t>ＱＣＤ臨界点の示唆</a:t>
            </a:r>
            <a:endParaRPr kumimoji="1" lang="en-US" altLang="ja-JP" sz="2400" dirty="0" smtClean="0"/>
          </a:p>
          <a:p>
            <a:r>
              <a:rPr kumimoji="1" lang="en-US" altLang="ja-JP" sz="2000" dirty="0" smtClean="0"/>
              <a:t>1989</a:t>
            </a:r>
            <a:r>
              <a:rPr lang="ja-JP" altLang="en-US" sz="2000" dirty="0"/>
              <a:t> </a:t>
            </a:r>
            <a:r>
              <a:rPr lang="ja-JP" altLang="en-US" sz="2000" dirty="0" smtClean="0"/>
              <a:t>浅川・矢崎</a:t>
            </a:r>
            <a:endParaRPr lang="en-US" altLang="ja-JP" sz="2000" dirty="0" smtClean="0"/>
          </a:p>
          <a:p>
            <a:endParaRPr kumimoji="1" lang="en-US" altLang="ja-JP" sz="2000" dirty="0" smtClean="0"/>
          </a:p>
          <a:p>
            <a:r>
              <a:rPr kumimoji="1" lang="ja-JP" altLang="en-US" sz="2400" dirty="0" smtClean="0"/>
              <a:t>２個目のＱＣＤ臨界点</a:t>
            </a:r>
            <a:endParaRPr kumimoji="1" lang="en-US" altLang="ja-JP" sz="2400" dirty="0"/>
          </a:p>
          <a:p>
            <a:r>
              <a:rPr lang="en-US" altLang="ja-JP" sz="2000" dirty="0" smtClean="0"/>
              <a:t>2002</a:t>
            </a:r>
            <a:r>
              <a:rPr lang="ja-JP" altLang="en-US" sz="2000" dirty="0"/>
              <a:t> </a:t>
            </a:r>
            <a:r>
              <a:rPr kumimoji="1" lang="ja-JP" altLang="en-US" sz="2000" dirty="0" smtClean="0"/>
              <a:t>北沢他</a:t>
            </a:r>
            <a:endParaRPr kumimoji="1" lang="en-US" altLang="ja-JP" sz="2000" dirty="0" smtClean="0"/>
          </a:p>
          <a:p>
            <a:endParaRPr kumimoji="1" lang="en-US" altLang="ja-JP" sz="2000" dirty="0" smtClean="0"/>
          </a:p>
          <a:p>
            <a:r>
              <a:rPr lang="ja-JP" altLang="en-US" sz="2400" dirty="0" smtClean="0"/>
              <a:t>より多数の臨界点</a:t>
            </a:r>
            <a:endParaRPr lang="en-US" altLang="ja-JP" sz="2400" dirty="0" smtClean="0"/>
          </a:p>
          <a:p>
            <a:r>
              <a:rPr kumimoji="1" lang="en-US" altLang="ja-JP" sz="2000" dirty="0" smtClean="0"/>
              <a:t>2006~ </a:t>
            </a:r>
            <a:r>
              <a:rPr kumimoji="1" lang="ja-JP" altLang="en-US" sz="2000" dirty="0" smtClean="0"/>
              <a:t>多数</a:t>
            </a:r>
            <a:endParaRPr kumimoji="1" lang="ja-JP" altLang="en-US" sz="2000" dirty="0"/>
          </a:p>
        </p:txBody>
      </p:sp>
      <p:grpSp>
        <p:nvGrpSpPr>
          <p:cNvPr id="3" name="グループ化 2"/>
          <p:cNvGrpSpPr/>
          <p:nvPr/>
        </p:nvGrpSpPr>
        <p:grpSpPr>
          <a:xfrm>
            <a:off x="4098846" y="4613590"/>
            <a:ext cx="1467068" cy="918504"/>
            <a:chOff x="4098846" y="4613590"/>
            <a:chExt cx="1467068" cy="918504"/>
          </a:xfrm>
        </p:grpSpPr>
        <p:sp>
          <p:nvSpPr>
            <p:cNvPr id="256" name="テキスト ボックス 255"/>
            <p:cNvSpPr txBox="1"/>
            <p:nvPr/>
          </p:nvSpPr>
          <p:spPr>
            <a:xfrm>
              <a:off x="4098846" y="4613590"/>
              <a:ext cx="1467068" cy="400110"/>
            </a:xfrm>
            <a:prstGeom prst="wedgeRectCallout">
              <a:avLst>
                <a:gd name="adj1" fmla="val -35469"/>
                <a:gd name="adj2" fmla="val 126856"/>
              </a:avLst>
            </a:prstGeom>
            <a:blipFill>
              <a:blip r:embed="rId3"/>
              <a:tile tx="0" ty="0" sx="100000" sy="100000" flip="none" algn="tl"/>
            </a:blipFill>
            <a:ln w="19050">
              <a:solidFill>
                <a:srgbClr val="000000"/>
              </a:solidFill>
            </a:ln>
            <a:effectLst>
              <a:outerShdw blurRad="63500" sx="102000" sy="102000" algn="ctr" rotWithShape="0">
                <a:prstClr val="black">
                  <a:alpha val="40000"/>
                </a:prstClr>
              </a:outerShdw>
            </a:effec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HGS明朝E"/>
                  <a:ea typeface="HGS明朝E"/>
                  <a:cs typeface="+mn-cs"/>
                </a:rPr>
                <a:t>第２臨界点</a:t>
              </a:r>
            </a:p>
          </p:txBody>
        </p:sp>
        <p:sp>
          <p:nvSpPr>
            <p:cNvPr id="257" name="楕円 256"/>
            <p:cNvSpPr>
              <a:spLocks noChangeAspect="1"/>
            </p:cNvSpPr>
            <p:nvPr/>
          </p:nvSpPr>
          <p:spPr>
            <a:xfrm>
              <a:off x="4171567" y="5388094"/>
              <a:ext cx="144000" cy="144000"/>
            </a:xfrm>
            <a:prstGeom prst="ellipse">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5361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70446" y="2753167"/>
            <a:ext cx="7802136" cy="1754326"/>
          </a:xfrm>
          <a:prstGeom prst="rect">
            <a:avLst/>
          </a:prstGeom>
          <a:noFill/>
        </p:spPr>
        <p:txBody>
          <a:bodyPr wrap="none">
            <a:spAutoFit/>
          </a:bodyPr>
          <a:lstStyle/>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地上の実験で</a:t>
            </a:r>
            <a:endParaRPr lang="en-US" altLang="ja-JP"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宇宙の始まりを再現する</a:t>
            </a:r>
            <a:endParaRPr lang="ja-JP" altLang="en-US" sz="5400" dirty="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p:txBody>
      </p:sp>
      <p:sp>
        <p:nvSpPr>
          <p:cNvPr id="5" name="テキスト ボックス 4"/>
          <p:cNvSpPr txBox="1"/>
          <p:nvPr/>
        </p:nvSpPr>
        <p:spPr>
          <a:xfrm>
            <a:off x="2483817" y="1764633"/>
            <a:ext cx="3775393" cy="523220"/>
          </a:xfrm>
          <a:prstGeom prst="rect">
            <a:avLst/>
          </a:prstGeom>
          <a:noFill/>
        </p:spPr>
        <p:txBody>
          <a:bodyPr wrap="none" rtlCol="0">
            <a:spAutoFit/>
          </a:bodyPr>
          <a:lstStyle/>
          <a:p>
            <a:pPr algn="ctr"/>
            <a:r>
              <a:rPr lang="ja-JP" altLang="en-US" sz="2800" dirty="0" smtClean="0"/>
              <a:t>そしてついに</a:t>
            </a:r>
            <a:r>
              <a:rPr kumimoji="1" lang="ja-JP" altLang="en-US" sz="2800" dirty="0" smtClean="0"/>
              <a:t>本題の、</a:t>
            </a:r>
            <a:endParaRPr kumimoji="1" lang="ja-JP" altLang="en-US" sz="2800" dirty="0"/>
          </a:p>
        </p:txBody>
      </p:sp>
    </p:spTree>
    <p:extLst>
      <p:ext uri="{BB962C8B-B14F-4D97-AF65-F5344CB8AC3E}">
        <p14:creationId xmlns:p14="http://schemas.microsoft.com/office/powerpoint/2010/main" val="41832417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相対論的重イオン衝突実験</a:t>
            </a:r>
            <a:r>
              <a:rPr lang="en-US" altLang="ja-JP" dirty="0" smtClean="0"/>
              <a:t/>
            </a:r>
            <a:br>
              <a:rPr lang="en-US" altLang="ja-JP" dirty="0" smtClean="0"/>
            </a:b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Picture 2" descr="http://legacy.kek.jp/newskek/2002/marapr/photo/CERN-MonBlanc.jpg"/>
          <p:cNvPicPr>
            <a:picLocks noChangeAspect="1" noChangeArrowheads="1"/>
          </p:cNvPicPr>
          <p:nvPr/>
        </p:nvPicPr>
        <p:blipFill rotWithShape="1">
          <a:blip r:embed="rId2">
            <a:extLst>
              <a:ext uri="{28A0092B-C50C-407E-A947-70E740481C1C}">
                <a14:useLocalDpi xmlns:a14="http://schemas.microsoft.com/office/drawing/2010/main" val="0"/>
              </a:ext>
            </a:extLst>
          </a:blip>
          <a:srcRect t="6932" b="6160"/>
          <a:stretch/>
        </p:blipFill>
        <p:spPr bwMode="auto">
          <a:xfrm>
            <a:off x="1017224" y="1346661"/>
            <a:ext cx="7030969" cy="55113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349132" y="1632061"/>
            <a:ext cx="3823855" cy="2449487"/>
            <a:chOff x="349132" y="1632061"/>
            <a:chExt cx="3823855" cy="2449487"/>
          </a:xfrm>
        </p:grpSpPr>
        <p:sp>
          <p:nvSpPr>
            <p:cNvPr id="6" name="角丸四角形 5"/>
            <p:cNvSpPr/>
            <p:nvPr/>
          </p:nvSpPr>
          <p:spPr>
            <a:xfrm>
              <a:off x="349132" y="1632061"/>
              <a:ext cx="3823855" cy="2449487"/>
            </a:xfrm>
            <a:prstGeom prst="roundRect">
              <a:avLst/>
            </a:prstGeom>
            <a:solidFill>
              <a:schemeClr val="accent4">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56951" y="1759520"/>
              <a:ext cx="1988045" cy="523220"/>
            </a:xfrm>
            <a:prstGeom prst="rect">
              <a:avLst/>
            </a:prstGeom>
            <a:noFill/>
          </p:spPr>
          <p:txBody>
            <a:bodyPr wrap="none" rtlCol="0">
              <a:spAutoFit/>
            </a:bodyPr>
            <a:lstStyle/>
            <a:p>
              <a:r>
                <a:rPr kumimoji="1" lang="ja-JP" altLang="en-US" sz="2800" b="1" dirty="0" smtClean="0">
                  <a:solidFill>
                    <a:schemeClr val="accent4">
                      <a:lumMod val="50000"/>
                    </a:schemeClr>
                  </a:solidFill>
                  <a:latin typeface="Calibri" panose="020F0502020204030204" pitchFamily="34" charset="0"/>
                </a:rPr>
                <a:t>新粒子探索</a:t>
              </a:r>
              <a:endParaRPr kumimoji="1" lang="ja-JP" altLang="en-US" sz="2800" b="1" dirty="0">
                <a:solidFill>
                  <a:schemeClr val="accent4">
                    <a:lumMod val="50000"/>
                  </a:schemeClr>
                </a:solidFill>
                <a:latin typeface="Calibri" panose="020F0502020204030204" pitchFamily="34" charset="0"/>
              </a:endParaRPr>
            </a:p>
          </p:txBody>
        </p:sp>
        <p:sp>
          <p:nvSpPr>
            <p:cNvPr id="8" name="円/楕円 7"/>
            <p:cNvSpPr>
              <a:spLocks noChangeAspect="1"/>
            </p:cNvSpPr>
            <p:nvPr/>
          </p:nvSpPr>
          <p:spPr>
            <a:xfrm>
              <a:off x="873224" y="2832374"/>
              <a:ext cx="144000" cy="144000"/>
            </a:xfrm>
            <a:prstGeom prst="ellipse">
              <a:avLst/>
            </a:prstGeom>
            <a:solidFill>
              <a:srgbClr val="FF0000"/>
            </a:solidFill>
            <a:ln>
              <a:no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9"/>
            <p:cNvSpPr>
              <a:spLocks noChangeAspect="1"/>
            </p:cNvSpPr>
            <p:nvPr/>
          </p:nvSpPr>
          <p:spPr>
            <a:xfrm>
              <a:off x="3403064" y="2832374"/>
              <a:ext cx="144000" cy="144000"/>
            </a:xfrm>
            <a:prstGeom prst="ellipse">
              <a:avLst/>
            </a:prstGeom>
            <a:solidFill>
              <a:srgbClr val="FF0000"/>
            </a:solidFill>
            <a:ln>
              <a:no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a:off x="1130531" y="2904374"/>
              <a:ext cx="809267" cy="0"/>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2438400" y="2904374"/>
              <a:ext cx="809267" cy="0"/>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56951" y="2981741"/>
              <a:ext cx="800219" cy="461665"/>
            </a:xfrm>
            <a:prstGeom prst="rect">
              <a:avLst/>
            </a:prstGeom>
            <a:noFill/>
          </p:spPr>
          <p:txBody>
            <a:bodyPr wrap="none" rtlCol="0">
              <a:spAutoFit/>
            </a:bodyPr>
            <a:lstStyle/>
            <a:p>
              <a:r>
                <a:rPr kumimoji="1" lang="ja-JP" altLang="en-US" sz="2400" dirty="0" smtClean="0">
                  <a:solidFill>
                    <a:srgbClr val="FF5050"/>
                  </a:solidFill>
                </a:rPr>
                <a:t>陽子</a:t>
              </a:r>
              <a:endParaRPr kumimoji="1" lang="ja-JP" altLang="en-US" sz="2400" dirty="0">
                <a:solidFill>
                  <a:srgbClr val="FF5050"/>
                </a:solidFill>
              </a:endParaRPr>
            </a:p>
          </p:txBody>
        </p:sp>
        <p:sp>
          <p:nvSpPr>
            <p:cNvPr id="13" name="テキスト ボックス 12"/>
            <p:cNvSpPr txBox="1"/>
            <p:nvPr/>
          </p:nvSpPr>
          <p:spPr>
            <a:xfrm>
              <a:off x="3074954" y="2981741"/>
              <a:ext cx="800219" cy="461665"/>
            </a:xfrm>
            <a:prstGeom prst="rect">
              <a:avLst/>
            </a:prstGeom>
            <a:noFill/>
          </p:spPr>
          <p:txBody>
            <a:bodyPr wrap="none" rtlCol="0">
              <a:spAutoFit/>
            </a:bodyPr>
            <a:lstStyle/>
            <a:p>
              <a:r>
                <a:rPr kumimoji="1" lang="ja-JP" altLang="en-US" sz="2400" dirty="0" smtClean="0">
                  <a:solidFill>
                    <a:srgbClr val="FF5050"/>
                  </a:solidFill>
                </a:rPr>
                <a:t>陽子</a:t>
              </a:r>
              <a:endParaRPr kumimoji="1" lang="ja-JP" altLang="en-US" sz="2400" dirty="0">
                <a:solidFill>
                  <a:srgbClr val="FF5050"/>
                </a:solidFill>
              </a:endParaRPr>
            </a:p>
          </p:txBody>
        </p:sp>
      </p:grpSp>
      <p:sp>
        <p:nvSpPr>
          <p:cNvPr id="14" name="テキスト ボックス 13"/>
          <p:cNvSpPr txBox="1"/>
          <p:nvPr/>
        </p:nvSpPr>
        <p:spPr>
          <a:xfrm>
            <a:off x="1006890" y="6461759"/>
            <a:ext cx="3627981" cy="461665"/>
          </a:xfrm>
          <a:prstGeom prst="rect">
            <a:avLst/>
          </a:prstGeom>
          <a:noFill/>
        </p:spPr>
        <p:txBody>
          <a:bodyPr wrap="none" rtlCol="0">
            <a:spAutoFit/>
          </a:bodyPr>
          <a:lstStyle/>
          <a:p>
            <a:r>
              <a:rPr kumimoji="1" lang="en-US" altLang="ja-JP" sz="2400" dirty="0" smtClean="0"/>
              <a:t>LHC – Large Hadron Collider</a:t>
            </a:r>
            <a:endParaRPr kumimoji="1" lang="ja-JP" altLang="en-US" sz="2400" dirty="0"/>
          </a:p>
        </p:txBody>
      </p:sp>
      <p:grpSp>
        <p:nvGrpSpPr>
          <p:cNvPr id="15" name="グループ化 14"/>
          <p:cNvGrpSpPr/>
          <p:nvPr/>
        </p:nvGrpSpPr>
        <p:grpSpPr>
          <a:xfrm>
            <a:off x="5098470" y="3829386"/>
            <a:ext cx="3920839" cy="2449487"/>
            <a:chOff x="5098470" y="3829386"/>
            <a:chExt cx="3920839" cy="2449487"/>
          </a:xfrm>
        </p:grpSpPr>
        <p:sp>
          <p:nvSpPr>
            <p:cNvPr id="16" name="角丸四角形 15"/>
            <p:cNvSpPr/>
            <p:nvPr/>
          </p:nvSpPr>
          <p:spPr>
            <a:xfrm>
              <a:off x="5098470" y="3829386"/>
              <a:ext cx="3920839" cy="2449487"/>
            </a:xfrm>
            <a:prstGeom prst="roundRect">
              <a:avLst/>
            </a:prstGeom>
            <a:solidFill>
              <a:srgbClr val="FFCCC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3794" y="3982610"/>
              <a:ext cx="2709396" cy="523220"/>
            </a:xfrm>
            <a:prstGeom prst="rect">
              <a:avLst/>
            </a:prstGeom>
            <a:noFill/>
          </p:spPr>
          <p:txBody>
            <a:bodyPr wrap="none" rtlCol="0">
              <a:spAutoFit/>
            </a:bodyPr>
            <a:lstStyle/>
            <a:p>
              <a:pPr algn="r"/>
              <a:r>
                <a:rPr kumimoji="1" lang="ja-JP" altLang="en-US" sz="2800" b="1" dirty="0" smtClean="0">
                  <a:solidFill>
                    <a:srgbClr val="FF0000"/>
                  </a:solidFill>
                  <a:latin typeface="Calibri" panose="020F0502020204030204" pitchFamily="34" charset="0"/>
                </a:rPr>
                <a:t>初期宇宙の生成</a:t>
              </a:r>
              <a:endParaRPr kumimoji="1" lang="ja-JP" altLang="en-US" sz="2800" b="1" dirty="0">
                <a:solidFill>
                  <a:srgbClr val="FF0000"/>
                </a:solidFill>
                <a:latin typeface="Calibri" panose="020F0502020204030204" pitchFamily="34" charset="0"/>
              </a:endParaRPr>
            </a:p>
          </p:txBody>
        </p:sp>
        <p:sp>
          <p:nvSpPr>
            <p:cNvPr id="18" name="円/楕円 58"/>
            <p:cNvSpPr>
              <a:spLocks noChangeAspect="1"/>
            </p:cNvSpPr>
            <p:nvPr/>
          </p:nvSpPr>
          <p:spPr>
            <a:xfrm>
              <a:off x="8039490" y="5290055"/>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59"/>
            <p:cNvSpPr>
              <a:spLocks noChangeAspect="1"/>
            </p:cNvSpPr>
            <p:nvPr/>
          </p:nvSpPr>
          <p:spPr>
            <a:xfrm>
              <a:off x="8128390" y="5434055"/>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60"/>
            <p:cNvSpPr>
              <a:spLocks noChangeAspect="1"/>
            </p:cNvSpPr>
            <p:nvPr/>
          </p:nvSpPr>
          <p:spPr>
            <a:xfrm>
              <a:off x="8281096" y="5562484"/>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61"/>
            <p:cNvSpPr>
              <a:spLocks noChangeAspect="1"/>
            </p:cNvSpPr>
            <p:nvPr/>
          </p:nvSpPr>
          <p:spPr>
            <a:xfrm>
              <a:off x="8183490" y="5290055"/>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62"/>
            <p:cNvSpPr>
              <a:spLocks noChangeAspect="1"/>
            </p:cNvSpPr>
            <p:nvPr/>
          </p:nvSpPr>
          <p:spPr>
            <a:xfrm>
              <a:off x="8348590" y="5442455"/>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63"/>
            <p:cNvSpPr>
              <a:spLocks noChangeAspect="1"/>
            </p:cNvSpPr>
            <p:nvPr/>
          </p:nvSpPr>
          <p:spPr>
            <a:xfrm>
              <a:off x="8395439" y="5563742"/>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64"/>
            <p:cNvSpPr>
              <a:spLocks noChangeAspect="1"/>
            </p:cNvSpPr>
            <p:nvPr/>
          </p:nvSpPr>
          <p:spPr>
            <a:xfrm>
              <a:off x="8410609" y="540415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65"/>
            <p:cNvSpPr>
              <a:spLocks noChangeAspect="1"/>
            </p:cNvSpPr>
            <p:nvPr/>
          </p:nvSpPr>
          <p:spPr>
            <a:xfrm>
              <a:off x="8235666" y="5441007"/>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66"/>
            <p:cNvSpPr>
              <a:spLocks noChangeAspect="1"/>
            </p:cNvSpPr>
            <p:nvPr/>
          </p:nvSpPr>
          <p:spPr>
            <a:xfrm>
              <a:off x="8254716" y="5668237"/>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67"/>
            <p:cNvSpPr>
              <a:spLocks noChangeAspect="1"/>
            </p:cNvSpPr>
            <p:nvPr/>
          </p:nvSpPr>
          <p:spPr>
            <a:xfrm>
              <a:off x="8048569" y="516283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68"/>
            <p:cNvSpPr>
              <a:spLocks noChangeAspect="1"/>
            </p:cNvSpPr>
            <p:nvPr/>
          </p:nvSpPr>
          <p:spPr>
            <a:xfrm>
              <a:off x="8314498" y="546129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69"/>
            <p:cNvSpPr>
              <a:spLocks noChangeAspect="1"/>
            </p:cNvSpPr>
            <p:nvPr/>
          </p:nvSpPr>
          <p:spPr>
            <a:xfrm>
              <a:off x="8193091" y="5119434"/>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70"/>
            <p:cNvSpPr>
              <a:spLocks noChangeAspect="1"/>
            </p:cNvSpPr>
            <p:nvPr/>
          </p:nvSpPr>
          <p:spPr>
            <a:xfrm>
              <a:off x="8270599" y="520190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71"/>
            <p:cNvSpPr>
              <a:spLocks noChangeAspect="1"/>
            </p:cNvSpPr>
            <p:nvPr/>
          </p:nvSpPr>
          <p:spPr>
            <a:xfrm>
              <a:off x="8338848" y="529524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72"/>
            <p:cNvSpPr>
              <a:spLocks noChangeAspect="1"/>
            </p:cNvSpPr>
            <p:nvPr/>
          </p:nvSpPr>
          <p:spPr>
            <a:xfrm>
              <a:off x="8419824" y="549472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73"/>
            <p:cNvSpPr>
              <a:spLocks noChangeAspect="1"/>
            </p:cNvSpPr>
            <p:nvPr/>
          </p:nvSpPr>
          <p:spPr>
            <a:xfrm>
              <a:off x="7995445" y="531019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74"/>
            <p:cNvSpPr>
              <a:spLocks noChangeAspect="1"/>
            </p:cNvSpPr>
            <p:nvPr/>
          </p:nvSpPr>
          <p:spPr>
            <a:xfrm>
              <a:off x="8020340" y="5544691"/>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76"/>
            <p:cNvSpPr>
              <a:spLocks noChangeAspect="1"/>
            </p:cNvSpPr>
            <p:nvPr/>
          </p:nvSpPr>
          <p:spPr>
            <a:xfrm>
              <a:off x="8222297" y="581782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77"/>
            <p:cNvSpPr>
              <a:spLocks noChangeAspect="1"/>
            </p:cNvSpPr>
            <p:nvPr/>
          </p:nvSpPr>
          <p:spPr>
            <a:xfrm>
              <a:off x="8153441" y="5191462"/>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78"/>
            <p:cNvSpPr>
              <a:spLocks noChangeAspect="1"/>
            </p:cNvSpPr>
            <p:nvPr/>
          </p:nvSpPr>
          <p:spPr>
            <a:xfrm>
              <a:off x="8029374" y="564459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79"/>
            <p:cNvSpPr>
              <a:spLocks noChangeAspect="1"/>
            </p:cNvSpPr>
            <p:nvPr/>
          </p:nvSpPr>
          <p:spPr>
            <a:xfrm>
              <a:off x="8166141" y="5514654"/>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80"/>
            <p:cNvSpPr>
              <a:spLocks noChangeAspect="1"/>
            </p:cNvSpPr>
            <p:nvPr/>
          </p:nvSpPr>
          <p:spPr>
            <a:xfrm>
              <a:off x="8087932" y="557154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81"/>
            <p:cNvSpPr>
              <a:spLocks noChangeAspect="1"/>
            </p:cNvSpPr>
            <p:nvPr/>
          </p:nvSpPr>
          <p:spPr>
            <a:xfrm>
              <a:off x="8091794" y="528424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82"/>
            <p:cNvSpPr>
              <a:spLocks noChangeAspect="1"/>
            </p:cNvSpPr>
            <p:nvPr/>
          </p:nvSpPr>
          <p:spPr>
            <a:xfrm>
              <a:off x="8079640" y="5094235"/>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83"/>
            <p:cNvSpPr>
              <a:spLocks noChangeAspect="1"/>
            </p:cNvSpPr>
            <p:nvPr/>
          </p:nvSpPr>
          <p:spPr>
            <a:xfrm>
              <a:off x="7981671" y="5517073"/>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84"/>
            <p:cNvSpPr>
              <a:spLocks noChangeAspect="1"/>
            </p:cNvSpPr>
            <p:nvPr/>
          </p:nvSpPr>
          <p:spPr>
            <a:xfrm>
              <a:off x="8420319" y="532540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85"/>
            <p:cNvSpPr>
              <a:spLocks noChangeAspect="1"/>
            </p:cNvSpPr>
            <p:nvPr/>
          </p:nvSpPr>
          <p:spPr>
            <a:xfrm>
              <a:off x="8112906" y="5774432"/>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86"/>
            <p:cNvSpPr>
              <a:spLocks noChangeAspect="1"/>
            </p:cNvSpPr>
            <p:nvPr/>
          </p:nvSpPr>
          <p:spPr>
            <a:xfrm>
              <a:off x="8017959" y="520870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87"/>
            <p:cNvSpPr>
              <a:spLocks noChangeAspect="1"/>
            </p:cNvSpPr>
            <p:nvPr/>
          </p:nvSpPr>
          <p:spPr>
            <a:xfrm>
              <a:off x="8161078" y="501691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88"/>
            <p:cNvSpPr>
              <a:spLocks noChangeAspect="1"/>
            </p:cNvSpPr>
            <p:nvPr/>
          </p:nvSpPr>
          <p:spPr>
            <a:xfrm>
              <a:off x="8216980" y="570098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89"/>
            <p:cNvSpPr>
              <a:spLocks noChangeAspect="1"/>
            </p:cNvSpPr>
            <p:nvPr/>
          </p:nvSpPr>
          <p:spPr>
            <a:xfrm>
              <a:off x="8326716" y="575140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90"/>
            <p:cNvSpPr>
              <a:spLocks noChangeAspect="1"/>
            </p:cNvSpPr>
            <p:nvPr/>
          </p:nvSpPr>
          <p:spPr>
            <a:xfrm>
              <a:off x="8240379" y="5088763"/>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91"/>
            <p:cNvSpPr>
              <a:spLocks noChangeAspect="1"/>
            </p:cNvSpPr>
            <p:nvPr/>
          </p:nvSpPr>
          <p:spPr>
            <a:xfrm>
              <a:off x="8350340" y="510323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92"/>
            <p:cNvSpPr>
              <a:spLocks noChangeAspect="1"/>
            </p:cNvSpPr>
            <p:nvPr/>
          </p:nvSpPr>
          <p:spPr>
            <a:xfrm>
              <a:off x="8365411" y="566670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93"/>
            <p:cNvSpPr>
              <a:spLocks noChangeAspect="1"/>
            </p:cNvSpPr>
            <p:nvPr/>
          </p:nvSpPr>
          <p:spPr>
            <a:xfrm>
              <a:off x="7983513" y="542904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94"/>
            <p:cNvSpPr>
              <a:spLocks noChangeAspect="1"/>
            </p:cNvSpPr>
            <p:nvPr/>
          </p:nvSpPr>
          <p:spPr>
            <a:xfrm>
              <a:off x="8402717" y="5210191"/>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95"/>
            <p:cNvSpPr>
              <a:spLocks noChangeAspect="1"/>
            </p:cNvSpPr>
            <p:nvPr/>
          </p:nvSpPr>
          <p:spPr>
            <a:xfrm>
              <a:off x="8063918" y="569881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96"/>
            <p:cNvSpPr>
              <a:spLocks noChangeAspect="1"/>
            </p:cNvSpPr>
            <p:nvPr/>
          </p:nvSpPr>
          <p:spPr>
            <a:xfrm>
              <a:off x="8248965" y="5316859"/>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a:off x="6248565" y="4886621"/>
              <a:ext cx="677348" cy="678597"/>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57" name="右矢印 56"/>
            <p:cNvSpPr/>
            <p:nvPr/>
          </p:nvSpPr>
          <p:spPr>
            <a:xfrm flipH="1">
              <a:off x="7190785" y="5161408"/>
              <a:ext cx="692507" cy="678597"/>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58" name="円/楕円 98"/>
            <p:cNvSpPr>
              <a:spLocks noChangeAspect="1"/>
            </p:cNvSpPr>
            <p:nvPr/>
          </p:nvSpPr>
          <p:spPr>
            <a:xfrm>
              <a:off x="8057807" y="549273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99"/>
            <p:cNvSpPr>
              <a:spLocks noChangeAspect="1"/>
            </p:cNvSpPr>
            <p:nvPr/>
          </p:nvSpPr>
          <p:spPr>
            <a:xfrm>
              <a:off x="8170590" y="561426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100"/>
            <p:cNvSpPr>
              <a:spLocks noChangeAspect="1"/>
            </p:cNvSpPr>
            <p:nvPr/>
          </p:nvSpPr>
          <p:spPr>
            <a:xfrm>
              <a:off x="8058912" y="540223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101"/>
            <p:cNvSpPr>
              <a:spLocks noChangeAspect="1"/>
            </p:cNvSpPr>
            <p:nvPr/>
          </p:nvSpPr>
          <p:spPr>
            <a:xfrm>
              <a:off x="8180210" y="572412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102"/>
            <p:cNvSpPr>
              <a:spLocks noChangeAspect="1"/>
            </p:cNvSpPr>
            <p:nvPr/>
          </p:nvSpPr>
          <p:spPr>
            <a:xfrm>
              <a:off x="8318246" y="536536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103"/>
            <p:cNvSpPr>
              <a:spLocks noChangeAspect="1"/>
            </p:cNvSpPr>
            <p:nvPr/>
          </p:nvSpPr>
          <p:spPr>
            <a:xfrm>
              <a:off x="8172089" y="535457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104"/>
            <p:cNvSpPr>
              <a:spLocks noChangeAspect="1"/>
            </p:cNvSpPr>
            <p:nvPr/>
          </p:nvSpPr>
          <p:spPr>
            <a:xfrm>
              <a:off x="8355057" y="534275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105"/>
            <p:cNvSpPr>
              <a:spLocks noChangeAspect="1"/>
            </p:cNvSpPr>
            <p:nvPr/>
          </p:nvSpPr>
          <p:spPr>
            <a:xfrm>
              <a:off x="8157670" y="5118701"/>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106"/>
            <p:cNvSpPr>
              <a:spLocks noChangeAspect="1"/>
            </p:cNvSpPr>
            <p:nvPr/>
          </p:nvSpPr>
          <p:spPr>
            <a:xfrm>
              <a:off x="8270469" y="502736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107"/>
            <p:cNvSpPr>
              <a:spLocks noChangeAspect="1"/>
            </p:cNvSpPr>
            <p:nvPr/>
          </p:nvSpPr>
          <p:spPr>
            <a:xfrm>
              <a:off x="8193106" y="5263942"/>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108"/>
            <p:cNvSpPr>
              <a:spLocks noChangeAspect="1"/>
            </p:cNvSpPr>
            <p:nvPr/>
          </p:nvSpPr>
          <p:spPr>
            <a:xfrm>
              <a:off x="5635701" y="5042025"/>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109"/>
            <p:cNvSpPr>
              <a:spLocks noChangeAspect="1"/>
            </p:cNvSpPr>
            <p:nvPr/>
          </p:nvSpPr>
          <p:spPr>
            <a:xfrm>
              <a:off x="5724601" y="5186025"/>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110"/>
            <p:cNvSpPr>
              <a:spLocks noChangeAspect="1"/>
            </p:cNvSpPr>
            <p:nvPr/>
          </p:nvSpPr>
          <p:spPr>
            <a:xfrm>
              <a:off x="5877307" y="5314454"/>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111"/>
            <p:cNvSpPr>
              <a:spLocks noChangeAspect="1"/>
            </p:cNvSpPr>
            <p:nvPr/>
          </p:nvSpPr>
          <p:spPr>
            <a:xfrm>
              <a:off x="5779701" y="5042025"/>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112"/>
            <p:cNvSpPr>
              <a:spLocks noChangeAspect="1"/>
            </p:cNvSpPr>
            <p:nvPr/>
          </p:nvSpPr>
          <p:spPr>
            <a:xfrm>
              <a:off x="5944801" y="5194425"/>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113"/>
            <p:cNvSpPr>
              <a:spLocks noChangeAspect="1"/>
            </p:cNvSpPr>
            <p:nvPr/>
          </p:nvSpPr>
          <p:spPr>
            <a:xfrm>
              <a:off x="5991650" y="5315712"/>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114"/>
            <p:cNvSpPr>
              <a:spLocks noChangeAspect="1"/>
            </p:cNvSpPr>
            <p:nvPr/>
          </p:nvSpPr>
          <p:spPr>
            <a:xfrm>
              <a:off x="6006820" y="515612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115"/>
            <p:cNvSpPr>
              <a:spLocks noChangeAspect="1"/>
            </p:cNvSpPr>
            <p:nvPr/>
          </p:nvSpPr>
          <p:spPr>
            <a:xfrm>
              <a:off x="5831877" y="5192977"/>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116"/>
            <p:cNvSpPr>
              <a:spLocks noChangeAspect="1"/>
            </p:cNvSpPr>
            <p:nvPr/>
          </p:nvSpPr>
          <p:spPr>
            <a:xfrm>
              <a:off x="5850927" y="5420207"/>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117"/>
            <p:cNvSpPr>
              <a:spLocks noChangeAspect="1"/>
            </p:cNvSpPr>
            <p:nvPr/>
          </p:nvSpPr>
          <p:spPr>
            <a:xfrm>
              <a:off x="5644780" y="491480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118"/>
            <p:cNvSpPr>
              <a:spLocks noChangeAspect="1"/>
            </p:cNvSpPr>
            <p:nvPr/>
          </p:nvSpPr>
          <p:spPr>
            <a:xfrm>
              <a:off x="5910709" y="521326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119"/>
            <p:cNvSpPr>
              <a:spLocks noChangeAspect="1"/>
            </p:cNvSpPr>
            <p:nvPr/>
          </p:nvSpPr>
          <p:spPr>
            <a:xfrm>
              <a:off x="5789302" y="4871404"/>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120"/>
            <p:cNvSpPr>
              <a:spLocks noChangeAspect="1"/>
            </p:cNvSpPr>
            <p:nvPr/>
          </p:nvSpPr>
          <p:spPr>
            <a:xfrm>
              <a:off x="5866810" y="495387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121"/>
            <p:cNvSpPr>
              <a:spLocks noChangeAspect="1"/>
            </p:cNvSpPr>
            <p:nvPr/>
          </p:nvSpPr>
          <p:spPr>
            <a:xfrm>
              <a:off x="5935059" y="504721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122"/>
            <p:cNvSpPr>
              <a:spLocks noChangeAspect="1"/>
            </p:cNvSpPr>
            <p:nvPr/>
          </p:nvSpPr>
          <p:spPr>
            <a:xfrm>
              <a:off x="6016035" y="524669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123"/>
            <p:cNvSpPr>
              <a:spLocks noChangeAspect="1"/>
            </p:cNvSpPr>
            <p:nvPr/>
          </p:nvSpPr>
          <p:spPr>
            <a:xfrm>
              <a:off x="5591656" y="506216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124"/>
            <p:cNvSpPr>
              <a:spLocks noChangeAspect="1"/>
            </p:cNvSpPr>
            <p:nvPr/>
          </p:nvSpPr>
          <p:spPr>
            <a:xfrm>
              <a:off x="5616551" y="5296661"/>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125"/>
            <p:cNvSpPr>
              <a:spLocks noChangeAspect="1"/>
            </p:cNvSpPr>
            <p:nvPr/>
          </p:nvSpPr>
          <p:spPr>
            <a:xfrm>
              <a:off x="5818508" y="556979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126"/>
            <p:cNvSpPr>
              <a:spLocks noChangeAspect="1"/>
            </p:cNvSpPr>
            <p:nvPr/>
          </p:nvSpPr>
          <p:spPr>
            <a:xfrm>
              <a:off x="5749652" y="4943432"/>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127"/>
            <p:cNvSpPr>
              <a:spLocks noChangeAspect="1"/>
            </p:cNvSpPr>
            <p:nvPr/>
          </p:nvSpPr>
          <p:spPr>
            <a:xfrm>
              <a:off x="5625585" y="539656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128"/>
            <p:cNvSpPr>
              <a:spLocks noChangeAspect="1"/>
            </p:cNvSpPr>
            <p:nvPr/>
          </p:nvSpPr>
          <p:spPr>
            <a:xfrm>
              <a:off x="5762352" y="5266624"/>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129"/>
            <p:cNvSpPr>
              <a:spLocks noChangeAspect="1"/>
            </p:cNvSpPr>
            <p:nvPr/>
          </p:nvSpPr>
          <p:spPr>
            <a:xfrm>
              <a:off x="5684143" y="532351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130"/>
            <p:cNvSpPr>
              <a:spLocks noChangeAspect="1"/>
            </p:cNvSpPr>
            <p:nvPr/>
          </p:nvSpPr>
          <p:spPr>
            <a:xfrm>
              <a:off x="5688005" y="503621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131"/>
            <p:cNvSpPr>
              <a:spLocks noChangeAspect="1"/>
            </p:cNvSpPr>
            <p:nvPr/>
          </p:nvSpPr>
          <p:spPr>
            <a:xfrm>
              <a:off x="5675851" y="4846205"/>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132"/>
            <p:cNvSpPr>
              <a:spLocks noChangeAspect="1"/>
            </p:cNvSpPr>
            <p:nvPr/>
          </p:nvSpPr>
          <p:spPr>
            <a:xfrm>
              <a:off x="5577882" y="5269043"/>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133"/>
            <p:cNvSpPr>
              <a:spLocks noChangeAspect="1"/>
            </p:cNvSpPr>
            <p:nvPr/>
          </p:nvSpPr>
          <p:spPr>
            <a:xfrm>
              <a:off x="6016530" y="507737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134"/>
            <p:cNvSpPr>
              <a:spLocks noChangeAspect="1"/>
            </p:cNvSpPr>
            <p:nvPr/>
          </p:nvSpPr>
          <p:spPr>
            <a:xfrm>
              <a:off x="5709117" y="5526402"/>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135"/>
            <p:cNvSpPr>
              <a:spLocks noChangeAspect="1"/>
            </p:cNvSpPr>
            <p:nvPr/>
          </p:nvSpPr>
          <p:spPr>
            <a:xfrm>
              <a:off x="5614170" y="496067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136"/>
            <p:cNvSpPr>
              <a:spLocks noChangeAspect="1"/>
            </p:cNvSpPr>
            <p:nvPr/>
          </p:nvSpPr>
          <p:spPr>
            <a:xfrm>
              <a:off x="5757289" y="476888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137"/>
            <p:cNvSpPr>
              <a:spLocks noChangeAspect="1"/>
            </p:cNvSpPr>
            <p:nvPr/>
          </p:nvSpPr>
          <p:spPr>
            <a:xfrm>
              <a:off x="5813191" y="545295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138"/>
            <p:cNvSpPr>
              <a:spLocks noChangeAspect="1"/>
            </p:cNvSpPr>
            <p:nvPr/>
          </p:nvSpPr>
          <p:spPr>
            <a:xfrm>
              <a:off x="5922927" y="550337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139"/>
            <p:cNvSpPr>
              <a:spLocks noChangeAspect="1"/>
            </p:cNvSpPr>
            <p:nvPr/>
          </p:nvSpPr>
          <p:spPr>
            <a:xfrm>
              <a:off x="5836590" y="4840733"/>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140"/>
            <p:cNvSpPr>
              <a:spLocks noChangeAspect="1"/>
            </p:cNvSpPr>
            <p:nvPr/>
          </p:nvSpPr>
          <p:spPr>
            <a:xfrm>
              <a:off x="5946551" y="485520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41"/>
            <p:cNvSpPr>
              <a:spLocks noChangeAspect="1"/>
            </p:cNvSpPr>
            <p:nvPr/>
          </p:nvSpPr>
          <p:spPr>
            <a:xfrm>
              <a:off x="5961622" y="541867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42"/>
            <p:cNvSpPr>
              <a:spLocks noChangeAspect="1"/>
            </p:cNvSpPr>
            <p:nvPr/>
          </p:nvSpPr>
          <p:spPr>
            <a:xfrm>
              <a:off x="5579724" y="518101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43"/>
            <p:cNvSpPr>
              <a:spLocks noChangeAspect="1"/>
            </p:cNvSpPr>
            <p:nvPr/>
          </p:nvSpPr>
          <p:spPr>
            <a:xfrm>
              <a:off x="5998928" y="4962161"/>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44"/>
            <p:cNvSpPr>
              <a:spLocks noChangeAspect="1"/>
            </p:cNvSpPr>
            <p:nvPr/>
          </p:nvSpPr>
          <p:spPr>
            <a:xfrm>
              <a:off x="5660129" y="545078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45"/>
            <p:cNvSpPr>
              <a:spLocks noChangeAspect="1"/>
            </p:cNvSpPr>
            <p:nvPr/>
          </p:nvSpPr>
          <p:spPr>
            <a:xfrm>
              <a:off x="5845176" y="5068829"/>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46"/>
            <p:cNvSpPr>
              <a:spLocks noChangeAspect="1"/>
            </p:cNvSpPr>
            <p:nvPr/>
          </p:nvSpPr>
          <p:spPr>
            <a:xfrm>
              <a:off x="5654018" y="524470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47"/>
            <p:cNvSpPr>
              <a:spLocks noChangeAspect="1"/>
            </p:cNvSpPr>
            <p:nvPr/>
          </p:nvSpPr>
          <p:spPr>
            <a:xfrm>
              <a:off x="5766801" y="536623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48"/>
            <p:cNvSpPr>
              <a:spLocks noChangeAspect="1"/>
            </p:cNvSpPr>
            <p:nvPr/>
          </p:nvSpPr>
          <p:spPr>
            <a:xfrm>
              <a:off x="5655123" y="515420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49"/>
            <p:cNvSpPr>
              <a:spLocks noChangeAspect="1"/>
            </p:cNvSpPr>
            <p:nvPr/>
          </p:nvSpPr>
          <p:spPr>
            <a:xfrm>
              <a:off x="5776421" y="547609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円/楕円 150"/>
            <p:cNvSpPr>
              <a:spLocks noChangeAspect="1"/>
            </p:cNvSpPr>
            <p:nvPr/>
          </p:nvSpPr>
          <p:spPr>
            <a:xfrm>
              <a:off x="5914457" y="511733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楕円 151"/>
            <p:cNvSpPr>
              <a:spLocks noChangeAspect="1"/>
            </p:cNvSpPr>
            <p:nvPr/>
          </p:nvSpPr>
          <p:spPr>
            <a:xfrm>
              <a:off x="5768300" y="510654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52"/>
            <p:cNvSpPr>
              <a:spLocks noChangeAspect="1"/>
            </p:cNvSpPr>
            <p:nvPr/>
          </p:nvSpPr>
          <p:spPr>
            <a:xfrm>
              <a:off x="5951268" y="509472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53"/>
            <p:cNvSpPr>
              <a:spLocks noChangeAspect="1"/>
            </p:cNvSpPr>
            <p:nvPr/>
          </p:nvSpPr>
          <p:spPr>
            <a:xfrm>
              <a:off x="5753881" y="4870671"/>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154"/>
            <p:cNvSpPr>
              <a:spLocks noChangeAspect="1"/>
            </p:cNvSpPr>
            <p:nvPr/>
          </p:nvSpPr>
          <p:spPr>
            <a:xfrm>
              <a:off x="5866680" y="477933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55"/>
            <p:cNvSpPr>
              <a:spLocks noChangeAspect="1"/>
            </p:cNvSpPr>
            <p:nvPr/>
          </p:nvSpPr>
          <p:spPr>
            <a:xfrm>
              <a:off x="5789317" y="5015912"/>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6" name="角丸四角形吹き出し 115"/>
          <p:cNvSpPr/>
          <p:nvPr/>
        </p:nvSpPr>
        <p:spPr>
          <a:xfrm>
            <a:off x="4790895" y="5803132"/>
            <a:ext cx="2479966" cy="1010158"/>
          </a:xfrm>
          <a:prstGeom prst="wedgeRoundRectCallout">
            <a:avLst>
              <a:gd name="adj1" fmla="val 39761"/>
              <a:gd name="adj2" fmla="val -77965"/>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2400" dirty="0" smtClean="0"/>
              <a:t>６兆度を超える</a:t>
            </a:r>
            <a:endParaRPr kumimoji="1" lang="en-US" altLang="ja-JP" sz="2400" dirty="0" smtClean="0"/>
          </a:p>
          <a:p>
            <a:pPr algn="ctr"/>
            <a:r>
              <a:rPr kumimoji="1" lang="ja-JP" altLang="en-US" sz="2400" dirty="0" smtClean="0"/>
              <a:t>高温物質</a:t>
            </a:r>
            <a:endParaRPr kumimoji="1" lang="ja-JP" altLang="en-US" sz="2400" dirty="0"/>
          </a:p>
        </p:txBody>
      </p:sp>
    </p:spTree>
    <p:extLst>
      <p:ext uri="{BB962C8B-B14F-4D97-AF65-F5344CB8AC3E}">
        <p14:creationId xmlns:p14="http://schemas.microsoft.com/office/powerpoint/2010/main" val="11295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相対論的重イオン衝突実験</a:t>
            </a:r>
            <a:r>
              <a:rPr lang="en-US" altLang="ja-JP" dirty="0" smtClean="0"/>
              <a:t/>
            </a:r>
            <a:br>
              <a:rPr lang="en-US" altLang="ja-JP" dirty="0" smtClean="0"/>
            </a:b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Picture 2" descr="http://legacy.kek.jp/newskek/2002/marapr/photo/CERN-MonBlanc.jpg"/>
          <p:cNvPicPr>
            <a:picLocks noChangeAspect="1" noChangeArrowheads="1"/>
          </p:cNvPicPr>
          <p:nvPr/>
        </p:nvPicPr>
        <p:blipFill rotWithShape="1">
          <a:blip r:embed="rId2">
            <a:extLst>
              <a:ext uri="{28A0092B-C50C-407E-A947-70E740481C1C}">
                <a14:useLocalDpi xmlns:a14="http://schemas.microsoft.com/office/drawing/2010/main" val="0"/>
              </a:ext>
            </a:extLst>
          </a:blip>
          <a:srcRect t="6932" b="6160"/>
          <a:stretch/>
        </p:blipFill>
        <p:spPr bwMode="auto">
          <a:xfrm>
            <a:off x="1017224" y="1346661"/>
            <a:ext cx="7030969" cy="55113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349132" y="1632061"/>
            <a:ext cx="3823855" cy="2449487"/>
            <a:chOff x="349132" y="1632061"/>
            <a:chExt cx="3823855" cy="2449487"/>
          </a:xfrm>
        </p:grpSpPr>
        <p:sp>
          <p:nvSpPr>
            <p:cNvPr id="6" name="角丸四角形 5"/>
            <p:cNvSpPr/>
            <p:nvPr/>
          </p:nvSpPr>
          <p:spPr>
            <a:xfrm>
              <a:off x="349132" y="1632061"/>
              <a:ext cx="3823855" cy="2449487"/>
            </a:xfrm>
            <a:prstGeom prst="roundRect">
              <a:avLst/>
            </a:prstGeom>
            <a:solidFill>
              <a:schemeClr val="accent4">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56951" y="1759520"/>
              <a:ext cx="1988045" cy="523220"/>
            </a:xfrm>
            <a:prstGeom prst="rect">
              <a:avLst/>
            </a:prstGeom>
            <a:noFill/>
          </p:spPr>
          <p:txBody>
            <a:bodyPr wrap="none" rtlCol="0">
              <a:spAutoFit/>
            </a:bodyPr>
            <a:lstStyle/>
            <a:p>
              <a:r>
                <a:rPr kumimoji="1" lang="ja-JP" altLang="en-US" sz="2800" b="1" dirty="0" smtClean="0">
                  <a:solidFill>
                    <a:schemeClr val="accent4">
                      <a:lumMod val="50000"/>
                    </a:schemeClr>
                  </a:solidFill>
                  <a:latin typeface="Calibri" panose="020F0502020204030204" pitchFamily="34" charset="0"/>
                </a:rPr>
                <a:t>新粒子探索</a:t>
              </a:r>
              <a:endParaRPr kumimoji="1" lang="ja-JP" altLang="en-US" sz="2800" b="1" dirty="0">
                <a:solidFill>
                  <a:schemeClr val="accent4">
                    <a:lumMod val="50000"/>
                  </a:schemeClr>
                </a:solidFill>
                <a:latin typeface="Calibri" panose="020F0502020204030204" pitchFamily="34" charset="0"/>
              </a:endParaRPr>
            </a:p>
          </p:txBody>
        </p:sp>
        <p:sp>
          <p:nvSpPr>
            <p:cNvPr id="8" name="円/楕円 7"/>
            <p:cNvSpPr>
              <a:spLocks noChangeAspect="1"/>
            </p:cNvSpPr>
            <p:nvPr/>
          </p:nvSpPr>
          <p:spPr>
            <a:xfrm>
              <a:off x="873224" y="2832374"/>
              <a:ext cx="144000" cy="144000"/>
            </a:xfrm>
            <a:prstGeom prst="ellipse">
              <a:avLst/>
            </a:prstGeom>
            <a:solidFill>
              <a:srgbClr val="FF0000"/>
            </a:solidFill>
            <a:ln>
              <a:no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9"/>
            <p:cNvSpPr>
              <a:spLocks noChangeAspect="1"/>
            </p:cNvSpPr>
            <p:nvPr/>
          </p:nvSpPr>
          <p:spPr>
            <a:xfrm>
              <a:off x="3403064" y="2832374"/>
              <a:ext cx="144000" cy="144000"/>
            </a:xfrm>
            <a:prstGeom prst="ellipse">
              <a:avLst/>
            </a:prstGeom>
            <a:solidFill>
              <a:srgbClr val="FF0000"/>
            </a:solidFill>
            <a:ln>
              <a:no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a:off x="1130531" y="2904374"/>
              <a:ext cx="809267" cy="0"/>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2438400" y="2904374"/>
              <a:ext cx="809267" cy="0"/>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56951" y="2981741"/>
              <a:ext cx="800219" cy="461665"/>
            </a:xfrm>
            <a:prstGeom prst="rect">
              <a:avLst/>
            </a:prstGeom>
            <a:noFill/>
          </p:spPr>
          <p:txBody>
            <a:bodyPr wrap="none" rtlCol="0">
              <a:spAutoFit/>
            </a:bodyPr>
            <a:lstStyle/>
            <a:p>
              <a:r>
                <a:rPr kumimoji="1" lang="ja-JP" altLang="en-US" sz="2400" dirty="0" smtClean="0">
                  <a:solidFill>
                    <a:srgbClr val="FF5050"/>
                  </a:solidFill>
                </a:rPr>
                <a:t>陽子</a:t>
              </a:r>
              <a:endParaRPr kumimoji="1" lang="ja-JP" altLang="en-US" sz="2400" dirty="0">
                <a:solidFill>
                  <a:srgbClr val="FF5050"/>
                </a:solidFill>
              </a:endParaRPr>
            </a:p>
          </p:txBody>
        </p:sp>
        <p:sp>
          <p:nvSpPr>
            <p:cNvPr id="13" name="テキスト ボックス 12"/>
            <p:cNvSpPr txBox="1"/>
            <p:nvPr/>
          </p:nvSpPr>
          <p:spPr>
            <a:xfrm>
              <a:off x="3074954" y="2981741"/>
              <a:ext cx="800219" cy="461665"/>
            </a:xfrm>
            <a:prstGeom prst="rect">
              <a:avLst/>
            </a:prstGeom>
            <a:noFill/>
          </p:spPr>
          <p:txBody>
            <a:bodyPr wrap="none" rtlCol="0">
              <a:spAutoFit/>
            </a:bodyPr>
            <a:lstStyle/>
            <a:p>
              <a:r>
                <a:rPr kumimoji="1" lang="ja-JP" altLang="en-US" sz="2400" dirty="0" smtClean="0">
                  <a:solidFill>
                    <a:srgbClr val="FF5050"/>
                  </a:solidFill>
                </a:rPr>
                <a:t>陽子</a:t>
              </a:r>
              <a:endParaRPr kumimoji="1" lang="ja-JP" altLang="en-US" sz="2400" dirty="0">
                <a:solidFill>
                  <a:srgbClr val="FF5050"/>
                </a:solidFill>
              </a:endParaRPr>
            </a:p>
          </p:txBody>
        </p:sp>
      </p:grpSp>
      <p:sp>
        <p:nvSpPr>
          <p:cNvPr id="14" name="テキスト ボックス 13"/>
          <p:cNvSpPr txBox="1"/>
          <p:nvPr/>
        </p:nvSpPr>
        <p:spPr>
          <a:xfrm>
            <a:off x="1006890" y="6461759"/>
            <a:ext cx="3627981" cy="461665"/>
          </a:xfrm>
          <a:prstGeom prst="rect">
            <a:avLst/>
          </a:prstGeom>
          <a:noFill/>
        </p:spPr>
        <p:txBody>
          <a:bodyPr wrap="none" rtlCol="0">
            <a:spAutoFit/>
          </a:bodyPr>
          <a:lstStyle/>
          <a:p>
            <a:r>
              <a:rPr kumimoji="1" lang="en-US" altLang="ja-JP" sz="2400" dirty="0" smtClean="0"/>
              <a:t>LHC – Large Hadron Collider</a:t>
            </a:r>
            <a:endParaRPr kumimoji="1" lang="ja-JP" altLang="en-US" sz="2400" dirty="0"/>
          </a:p>
        </p:txBody>
      </p:sp>
      <p:grpSp>
        <p:nvGrpSpPr>
          <p:cNvPr id="15" name="グループ化 14"/>
          <p:cNvGrpSpPr/>
          <p:nvPr/>
        </p:nvGrpSpPr>
        <p:grpSpPr>
          <a:xfrm>
            <a:off x="5098470" y="3829386"/>
            <a:ext cx="3920839" cy="2449487"/>
            <a:chOff x="5098470" y="3829386"/>
            <a:chExt cx="3920839" cy="2449487"/>
          </a:xfrm>
        </p:grpSpPr>
        <p:sp>
          <p:nvSpPr>
            <p:cNvPr id="16" name="角丸四角形 15"/>
            <p:cNvSpPr/>
            <p:nvPr/>
          </p:nvSpPr>
          <p:spPr>
            <a:xfrm>
              <a:off x="5098470" y="3829386"/>
              <a:ext cx="3920839" cy="2449487"/>
            </a:xfrm>
            <a:prstGeom prst="roundRect">
              <a:avLst/>
            </a:prstGeom>
            <a:solidFill>
              <a:srgbClr val="FFCCC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3794" y="3982610"/>
              <a:ext cx="2709396" cy="523220"/>
            </a:xfrm>
            <a:prstGeom prst="rect">
              <a:avLst/>
            </a:prstGeom>
            <a:noFill/>
          </p:spPr>
          <p:txBody>
            <a:bodyPr wrap="none" rtlCol="0">
              <a:spAutoFit/>
            </a:bodyPr>
            <a:lstStyle/>
            <a:p>
              <a:pPr algn="r"/>
              <a:r>
                <a:rPr kumimoji="1" lang="ja-JP" altLang="en-US" sz="2800" b="1" dirty="0" smtClean="0">
                  <a:solidFill>
                    <a:srgbClr val="FF0000"/>
                  </a:solidFill>
                  <a:latin typeface="Calibri" panose="020F0502020204030204" pitchFamily="34" charset="0"/>
                </a:rPr>
                <a:t>初期宇宙の生成</a:t>
              </a:r>
              <a:endParaRPr kumimoji="1" lang="ja-JP" altLang="en-US" sz="2800" b="1" dirty="0">
                <a:solidFill>
                  <a:srgbClr val="FF0000"/>
                </a:solidFill>
                <a:latin typeface="Calibri" panose="020F0502020204030204" pitchFamily="34" charset="0"/>
              </a:endParaRPr>
            </a:p>
          </p:txBody>
        </p:sp>
        <p:sp>
          <p:nvSpPr>
            <p:cNvPr id="18" name="円/楕円 58"/>
            <p:cNvSpPr>
              <a:spLocks noChangeAspect="1"/>
            </p:cNvSpPr>
            <p:nvPr/>
          </p:nvSpPr>
          <p:spPr>
            <a:xfrm>
              <a:off x="8039490" y="5290055"/>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59"/>
            <p:cNvSpPr>
              <a:spLocks noChangeAspect="1"/>
            </p:cNvSpPr>
            <p:nvPr/>
          </p:nvSpPr>
          <p:spPr>
            <a:xfrm>
              <a:off x="8128390" y="5434055"/>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60"/>
            <p:cNvSpPr>
              <a:spLocks noChangeAspect="1"/>
            </p:cNvSpPr>
            <p:nvPr/>
          </p:nvSpPr>
          <p:spPr>
            <a:xfrm>
              <a:off x="8281096" y="5562484"/>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61"/>
            <p:cNvSpPr>
              <a:spLocks noChangeAspect="1"/>
            </p:cNvSpPr>
            <p:nvPr/>
          </p:nvSpPr>
          <p:spPr>
            <a:xfrm>
              <a:off x="8183490" y="5290055"/>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62"/>
            <p:cNvSpPr>
              <a:spLocks noChangeAspect="1"/>
            </p:cNvSpPr>
            <p:nvPr/>
          </p:nvSpPr>
          <p:spPr>
            <a:xfrm>
              <a:off x="8348590" y="5442455"/>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63"/>
            <p:cNvSpPr>
              <a:spLocks noChangeAspect="1"/>
            </p:cNvSpPr>
            <p:nvPr/>
          </p:nvSpPr>
          <p:spPr>
            <a:xfrm>
              <a:off x="8395439" y="5563742"/>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64"/>
            <p:cNvSpPr>
              <a:spLocks noChangeAspect="1"/>
            </p:cNvSpPr>
            <p:nvPr/>
          </p:nvSpPr>
          <p:spPr>
            <a:xfrm>
              <a:off x="8410609" y="540415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65"/>
            <p:cNvSpPr>
              <a:spLocks noChangeAspect="1"/>
            </p:cNvSpPr>
            <p:nvPr/>
          </p:nvSpPr>
          <p:spPr>
            <a:xfrm>
              <a:off x="8235666" y="5441007"/>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66"/>
            <p:cNvSpPr>
              <a:spLocks noChangeAspect="1"/>
            </p:cNvSpPr>
            <p:nvPr/>
          </p:nvSpPr>
          <p:spPr>
            <a:xfrm>
              <a:off x="8254716" y="5668237"/>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67"/>
            <p:cNvSpPr>
              <a:spLocks noChangeAspect="1"/>
            </p:cNvSpPr>
            <p:nvPr/>
          </p:nvSpPr>
          <p:spPr>
            <a:xfrm>
              <a:off x="8048569" y="516283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68"/>
            <p:cNvSpPr>
              <a:spLocks noChangeAspect="1"/>
            </p:cNvSpPr>
            <p:nvPr/>
          </p:nvSpPr>
          <p:spPr>
            <a:xfrm>
              <a:off x="8314498" y="546129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69"/>
            <p:cNvSpPr>
              <a:spLocks noChangeAspect="1"/>
            </p:cNvSpPr>
            <p:nvPr/>
          </p:nvSpPr>
          <p:spPr>
            <a:xfrm>
              <a:off x="8193091" y="5119434"/>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70"/>
            <p:cNvSpPr>
              <a:spLocks noChangeAspect="1"/>
            </p:cNvSpPr>
            <p:nvPr/>
          </p:nvSpPr>
          <p:spPr>
            <a:xfrm>
              <a:off x="8270599" y="520190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71"/>
            <p:cNvSpPr>
              <a:spLocks noChangeAspect="1"/>
            </p:cNvSpPr>
            <p:nvPr/>
          </p:nvSpPr>
          <p:spPr>
            <a:xfrm>
              <a:off x="8338848" y="529524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72"/>
            <p:cNvSpPr>
              <a:spLocks noChangeAspect="1"/>
            </p:cNvSpPr>
            <p:nvPr/>
          </p:nvSpPr>
          <p:spPr>
            <a:xfrm>
              <a:off x="8419824" y="549472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73"/>
            <p:cNvSpPr>
              <a:spLocks noChangeAspect="1"/>
            </p:cNvSpPr>
            <p:nvPr/>
          </p:nvSpPr>
          <p:spPr>
            <a:xfrm>
              <a:off x="7995445" y="531019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74"/>
            <p:cNvSpPr>
              <a:spLocks noChangeAspect="1"/>
            </p:cNvSpPr>
            <p:nvPr/>
          </p:nvSpPr>
          <p:spPr>
            <a:xfrm>
              <a:off x="8020340" y="5544691"/>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76"/>
            <p:cNvSpPr>
              <a:spLocks noChangeAspect="1"/>
            </p:cNvSpPr>
            <p:nvPr/>
          </p:nvSpPr>
          <p:spPr>
            <a:xfrm>
              <a:off x="8222297" y="581782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77"/>
            <p:cNvSpPr>
              <a:spLocks noChangeAspect="1"/>
            </p:cNvSpPr>
            <p:nvPr/>
          </p:nvSpPr>
          <p:spPr>
            <a:xfrm>
              <a:off x="8153441" y="5191462"/>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78"/>
            <p:cNvSpPr>
              <a:spLocks noChangeAspect="1"/>
            </p:cNvSpPr>
            <p:nvPr/>
          </p:nvSpPr>
          <p:spPr>
            <a:xfrm>
              <a:off x="8029374" y="564459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79"/>
            <p:cNvSpPr>
              <a:spLocks noChangeAspect="1"/>
            </p:cNvSpPr>
            <p:nvPr/>
          </p:nvSpPr>
          <p:spPr>
            <a:xfrm>
              <a:off x="8166141" y="5514654"/>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80"/>
            <p:cNvSpPr>
              <a:spLocks noChangeAspect="1"/>
            </p:cNvSpPr>
            <p:nvPr/>
          </p:nvSpPr>
          <p:spPr>
            <a:xfrm>
              <a:off x="8087932" y="557154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81"/>
            <p:cNvSpPr>
              <a:spLocks noChangeAspect="1"/>
            </p:cNvSpPr>
            <p:nvPr/>
          </p:nvSpPr>
          <p:spPr>
            <a:xfrm>
              <a:off x="8091794" y="528424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82"/>
            <p:cNvSpPr>
              <a:spLocks noChangeAspect="1"/>
            </p:cNvSpPr>
            <p:nvPr/>
          </p:nvSpPr>
          <p:spPr>
            <a:xfrm>
              <a:off x="8079640" y="5094235"/>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83"/>
            <p:cNvSpPr>
              <a:spLocks noChangeAspect="1"/>
            </p:cNvSpPr>
            <p:nvPr/>
          </p:nvSpPr>
          <p:spPr>
            <a:xfrm>
              <a:off x="7981671" y="5517073"/>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84"/>
            <p:cNvSpPr>
              <a:spLocks noChangeAspect="1"/>
            </p:cNvSpPr>
            <p:nvPr/>
          </p:nvSpPr>
          <p:spPr>
            <a:xfrm>
              <a:off x="8420319" y="532540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85"/>
            <p:cNvSpPr>
              <a:spLocks noChangeAspect="1"/>
            </p:cNvSpPr>
            <p:nvPr/>
          </p:nvSpPr>
          <p:spPr>
            <a:xfrm>
              <a:off x="8112906" y="5774432"/>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86"/>
            <p:cNvSpPr>
              <a:spLocks noChangeAspect="1"/>
            </p:cNvSpPr>
            <p:nvPr/>
          </p:nvSpPr>
          <p:spPr>
            <a:xfrm>
              <a:off x="8017959" y="520870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87"/>
            <p:cNvSpPr>
              <a:spLocks noChangeAspect="1"/>
            </p:cNvSpPr>
            <p:nvPr/>
          </p:nvSpPr>
          <p:spPr>
            <a:xfrm>
              <a:off x="8161078" y="501691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88"/>
            <p:cNvSpPr>
              <a:spLocks noChangeAspect="1"/>
            </p:cNvSpPr>
            <p:nvPr/>
          </p:nvSpPr>
          <p:spPr>
            <a:xfrm>
              <a:off x="8216980" y="570098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89"/>
            <p:cNvSpPr>
              <a:spLocks noChangeAspect="1"/>
            </p:cNvSpPr>
            <p:nvPr/>
          </p:nvSpPr>
          <p:spPr>
            <a:xfrm>
              <a:off x="8326716" y="575140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90"/>
            <p:cNvSpPr>
              <a:spLocks noChangeAspect="1"/>
            </p:cNvSpPr>
            <p:nvPr/>
          </p:nvSpPr>
          <p:spPr>
            <a:xfrm>
              <a:off x="8240379" y="5088763"/>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91"/>
            <p:cNvSpPr>
              <a:spLocks noChangeAspect="1"/>
            </p:cNvSpPr>
            <p:nvPr/>
          </p:nvSpPr>
          <p:spPr>
            <a:xfrm>
              <a:off x="8350340" y="510323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92"/>
            <p:cNvSpPr>
              <a:spLocks noChangeAspect="1"/>
            </p:cNvSpPr>
            <p:nvPr/>
          </p:nvSpPr>
          <p:spPr>
            <a:xfrm>
              <a:off x="8365411" y="566670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93"/>
            <p:cNvSpPr>
              <a:spLocks noChangeAspect="1"/>
            </p:cNvSpPr>
            <p:nvPr/>
          </p:nvSpPr>
          <p:spPr>
            <a:xfrm>
              <a:off x="7983513" y="542904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94"/>
            <p:cNvSpPr>
              <a:spLocks noChangeAspect="1"/>
            </p:cNvSpPr>
            <p:nvPr/>
          </p:nvSpPr>
          <p:spPr>
            <a:xfrm>
              <a:off x="8402717" y="5210191"/>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95"/>
            <p:cNvSpPr>
              <a:spLocks noChangeAspect="1"/>
            </p:cNvSpPr>
            <p:nvPr/>
          </p:nvSpPr>
          <p:spPr>
            <a:xfrm>
              <a:off x="8063918" y="569881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96"/>
            <p:cNvSpPr>
              <a:spLocks noChangeAspect="1"/>
            </p:cNvSpPr>
            <p:nvPr/>
          </p:nvSpPr>
          <p:spPr>
            <a:xfrm>
              <a:off x="8248965" y="5316859"/>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a:off x="6248565" y="4886621"/>
              <a:ext cx="677348" cy="678597"/>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57" name="右矢印 56"/>
            <p:cNvSpPr/>
            <p:nvPr/>
          </p:nvSpPr>
          <p:spPr>
            <a:xfrm flipH="1">
              <a:off x="7190785" y="5161408"/>
              <a:ext cx="692507" cy="678597"/>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58" name="円/楕円 98"/>
            <p:cNvSpPr>
              <a:spLocks noChangeAspect="1"/>
            </p:cNvSpPr>
            <p:nvPr/>
          </p:nvSpPr>
          <p:spPr>
            <a:xfrm>
              <a:off x="8057807" y="549273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99"/>
            <p:cNvSpPr>
              <a:spLocks noChangeAspect="1"/>
            </p:cNvSpPr>
            <p:nvPr/>
          </p:nvSpPr>
          <p:spPr>
            <a:xfrm>
              <a:off x="8170590" y="561426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100"/>
            <p:cNvSpPr>
              <a:spLocks noChangeAspect="1"/>
            </p:cNvSpPr>
            <p:nvPr/>
          </p:nvSpPr>
          <p:spPr>
            <a:xfrm>
              <a:off x="8058912" y="540223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101"/>
            <p:cNvSpPr>
              <a:spLocks noChangeAspect="1"/>
            </p:cNvSpPr>
            <p:nvPr/>
          </p:nvSpPr>
          <p:spPr>
            <a:xfrm>
              <a:off x="8180210" y="572412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102"/>
            <p:cNvSpPr>
              <a:spLocks noChangeAspect="1"/>
            </p:cNvSpPr>
            <p:nvPr/>
          </p:nvSpPr>
          <p:spPr>
            <a:xfrm>
              <a:off x="8318246" y="536536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103"/>
            <p:cNvSpPr>
              <a:spLocks noChangeAspect="1"/>
            </p:cNvSpPr>
            <p:nvPr/>
          </p:nvSpPr>
          <p:spPr>
            <a:xfrm>
              <a:off x="8172089" y="535457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104"/>
            <p:cNvSpPr>
              <a:spLocks noChangeAspect="1"/>
            </p:cNvSpPr>
            <p:nvPr/>
          </p:nvSpPr>
          <p:spPr>
            <a:xfrm>
              <a:off x="8355057" y="534275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105"/>
            <p:cNvSpPr>
              <a:spLocks noChangeAspect="1"/>
            </p:cNvSpPr>
            <p:nvPr/>
          </p:nvSpPr>
          <p:spPr>
            <a:xfrm>
              <a:off x="8157670" y="5118701"/>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106"/>
            <p:cNvSpPr>
              <a:spLocks noChangeAspect="1"/>
            </p:cNvSpPr>
            <p:nvPr/>
          </p:nvSpPr>
          <p:spPr>
            <a:xfrm>
              <a:off x="8270469" y="502736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107"/>
            <p:cNvSpPr>
              <a:spLocks noChangeAspect="1"/>
            </p:cNvSpPr>
            <p:nvPr/>
          </p:nvSpPr>
          <p:spPr>
            <a:xfrm>
              <a:off x="8193106" y="5263942"/>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108"/>
            <p:cNvSpPr>
              <a:spLocks noChangeAspect="1"/>
            </p:cNvSpPr>
            <p:nvPr/>
          </p:nvSpPr>
          <p:spPr>
            <a:xfrm>
              <a:off x="5635701" y="5042025"/>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109"/>
            <p:cNvSpPr>
              <a:spLocks noChangeAspect="1"/>
            </p:cNvSpPr>
            <p:nvPr/>
          </p:nvSpPr>
          <p:spPr>
            <a:xfrm>
              <a:off x="5724601" y="5186025"/>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110"/>
            <p:cNvSpPr>
              <a:spLocks noChangeAspect="1"/>
            </p:cNvSpPr>
            <p:nvPr/>
          </p:nvSpPr>
          <p:spPr>
            <a:xfrm>
              <a:off x="5877307" y="5314454"/>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111"/>
            <p:cNvSpPr>
              <a:spLocks noChangeAspect="1"/>
            </p:cNvSpPr>
            <p:nvPr/>
          </p:nvSpPr>
          <p:spPr>
            <a:xfrm>
              <a:off x="5779701" y="5042025"/>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112"/>
            <p:cNvSpPr>
              <a:spLocks noChangeAspect="1"/>
            </p:cNvSpPr>
            <p:nvPr/>
          </p:nvSpPr>
          <p:spPr>
            <a:xfrm>
              <a:off x="5944801" y="5194425"/>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113"/>
            <p:cNvSpPr>
              <a:spLocks noChangeAspect="1"/>
            </p:cNvSpPr>
            <p:nvPr/>
          </p:nvSpPr>
          <p:spPr>
            <a:xfrm>
              <a:off x="5991650" y="5315712"/>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114"/>
            <p:cNvSpPr>
              <a:spLocks noChangeAspect="1"/>
            </p:cNvSpPr>
            <p:nvPr/>
          </p:nvSpPr>
          <p:spPr>
            <a:xfrm>
              <a:off x="6006820" y="515612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115"/>
            <p:cNvSpPr>
              <a:spLocks noChangeAspect="1"/>
            </p:cNvSpPr>
            <p:nvPr/>
          </p:nvSpPr>
          <p:spPr>
            <a:xfrm>
              <a:off x="5831877" y="5192977"/>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116"/>
            <p:cNvSpPr>
              <a:spLocks noChangeAspect="1"/>
            </p:cNvSpPr>
            <p:nvPr/>
          </p:nvSpPr>
          <p:spPr>
            <a:xfrm>
              <a:off x="5850927" y="5420207"/>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117"/>
            <p:cNvSpPr>
              <a:spLocks noChangeAspect="1"/>
            </p:cNvSpPr>
            <p:nvPr/>
          </p:nvSpPr>
          <p:spPr>
            <a:xfrm>
              <a:off x="5644780" y="491480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118"/>
            <p:cNvSpPr>
              <a:spLocks noChangeAspect="1"/>
            </p:cNvSpPr>
            <p:nvPr/>
          </p:nvSpPr>
          <p:spPr>
            <a:xfrm>
              <a:off x="5910709" y="521326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119"/>
            <p:cNvSpPr>
              <a:spLocks noChangeAspect="1"/>
            </p:cNvSpPr>
            <p:nvPr/>
          </p:nvSpPr>
          <p:spPr>
            <a:xfrm>
              <a:off x="5789302" y="4871404"/>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120"/>
            <p:cNvSpPr>
              <a:spLocks noChangeAspect="1"/>
            </p:cNvSpPr>
            <p:nvPr/>
          </p:nvSpPr>
          <p:spPr>
            <a:xfrm>
              <a:off x="5866810" y="495387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121"/>
            <p:cNvSpPr>
              <a:spLocks noChangeAspect="1"/>
            </p:cNvSpPr>
            <p:nvPr/>
          </p:nvSpPr>
          <p:spPr>
            <a:xfrm>
              <a:off x="5935059" y="504721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122"/>
            <p:cNvSpPr>
              <a:spLocks noChangeAspect="1"/>
            </p:cNvSpPr>
            <p:nvPr/>
          </p:nvSpPr>
          <p:spPr>
            <a:xfrm>
              <a:off x="6016035" y="5246696"/>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123"/>
            <p:cNvSpPr>
              <a:spLocks noChangeAspect="1"/>
            </p:cNvSpPr>
            <p:nvPr/>
          </p:nvSpPr>
          <p:spPr>
            <a:xfrm>
              <a:off x="5591656" y="506216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124"/>
            <p:cNvSpPr>
              <a:spLocks noChangeAspect="1"/>
            </p:cNvSpPr>
            <p:nvPr/>
          </p:nvSpPr>
          <p:spPr>
            <a:xfrm>
              <a:off x="5616551" y="5296661"/>
              <a:ext cx="144000" cy="144000"/>
            </a:xfrm>
            <a:prstGeom prst="ellipse">
              <a:avLst/>
            </a:prstGeom>
            <a:solidFill>
              <a:schemeClr val="tx1">
                <a:lumMod val="85000"/>
              </a:schemeClr>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125"/>
            <p:cNvSpPr>
              <a:spLocks noChangeAspect="1"/>
            </p:cNvSpPr>
            <p:nvPr/>
          </p:nvSpPr>
          <p:spPr>
            <a:xfrm>
              <a:off x="5818508" y="556979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126"/>
            <p:cNvSpPr>
              <a:spLocks noChangeAspect="1"/>
            </p:cNvSpPr>
            <p:nvPr/>
          </p:nvSpPr>
          <p:spPr>
            <a:xfrm>
              <a:off x="5749652" y="4943432"/>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127"/>
            <p:cNvSpPr>
              <a:spLocks noChangeAspect="1"/>
            </p:cNvSpPr>
            <p:nvPr/>
          </p:nvSpPr>
          <p:spPr>
            <a:xfrm>
              <a:off x="5625585" y="539656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128"/>
            <p:cNvSpPr>
              <a:spLocks noChangeAspect="1"/>
            </p:cNvSpPr>
            <p:nvPr/>
          </p:nvSpPr>
          <p:spPr>
            <a:xfrm>
              <a:off x="5762352" y="5266624"/>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129"/>
            <p:cNvSpPr>
              <a:spLocks noChangeAspect="1"/>
            </p:cNvSpPr>
            <p:nvPr/>
          </p:nvSpPr>
          <p:spPr>
            <a:xfrm>
              <a:off x="5684143" y="532351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130"/>
            <p:cNvSpPr>
              <a:spLocks noChangeAspect="1"/>
            </p:cNvSpPr>
            <p:nvPr/>
          </p:nvSpPr>
          <p:spPr>
            <a:xfrm>
              <a:off x="5688005" y="503621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131"/>
            <p:cNvSpPr>
              <a:spLocks noChangeAspect="1"/>
            </p:cNvSpPr>
            <p:nvPr/>
          </p:nvSpPr>
          <p:spPr>
            <a:xfrm>
              <a:off x="5675851" y="4846205"/>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132"/>
            <p:cNvSpPr>
              <a:spLocks noChangeAspect="1"/>
            </p:cNvSpPr>
            <p:nvPr/>
          </p:nvSpPr>
          <p:spPr>
            <a:xfrm>
              <a:off x="5577882" y="5269043"/>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133"/>
            <p:cNvSpPr>
              <a:spLocks noChangeAspect="1"/>
            </p:cNvSpPr>
            <p:nvPr/>
          </p:nvSpPr>
          <p:spPr>
            <a:xfrm>
              <a:off x="6016530" y="507737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134"/>
            <p:cNvSpPr>
              <a:spLocks noChangeAspect="1"/>
            </p:cNvSpPr>
            <p:nvPr/>
          </p:nvSpPr>
          <p:spPr>
            <a:xfrm>
              <a:off x="5709117" y="5526402"/>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135"/>
            <p:cNvSpPr>
              <a:spLocks noChangeAspect="1"/>
            </p:cNvSpPr>
            <p:nvPr/>
          </p:nvSpPr>
          <p:spPr>
            <a:xfrm>
              <a:off x="5614170" y="496067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136"/>
            <p:cNvSpPr>
              <a:spLocks noChangeAspect="1"/>
            </p:cNvSpPr>
            <p:nvPr/>
          </p:nvSpPr>
          <p:spPr>
            <a:xfrm>
              <a:off x="5757289" y="476888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137"/>
            <p:cNvSpPr>
              <a:spLocks noChangeAspect="1"/>
            </p:cNvSpPr>
            <p:nvPr/>
          </p:nvSpPr>
          <p:spPr>
            <a:xfrm>
              <a:off x="5813191" y="545295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138"/>
            <p:cNvSpPr>
              <a:spLocks noChangeAspect="1"/>
            </p:cNvSpPr>
            <p:nvPr/>
          </p:nvSpPr>
          <p:spPr>
            <a:xfrm>
              <a:off x="5922927" y="550337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139"/>
            <p:cNvSpPr>
              <a:spLocks noChangeAspect="1"/>
            </p:cNvSpPr>
            <p:nvPr/>
          </p:nvSpPr>
          <p:spPr>
            <a:xfrm>
              <a:off x="5836590" y="4840733"/>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140"/>
            <p:cNvSpPr>
              <a:spLocks noChangeAspect="1"/>
            </p:cNvSpPr>
            <p:nvPr/>
          </p:nvSpPr>
          <p:spPr>
            <a:xfrm>
              <a:off x="5946551" y="485520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41"/>
            <p:cNvSpPr>
              <a:spLocks noChangeAspect="1"/>
            </p:cNvSpPr>
            <p:nvPr/>
          </p:nvSpPr>
          <p:spPr>
            <a:xfrm>
              <a:off x="5961622" y="541867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42"/>
            <p:cNvSpPr>
              <a:spLocks noChangeAspect="1"/>
            </p:cNvSpPr>
            <p:nvPr/>
          </p:nvSpPr>
          <p:spPr>
            <a:xfrm>
              <a:off x="5579724" y="518101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43"/>
            <p:cNvSpPr>
              <a:spLocks noChangeAspect="1"/>
            </p:cNvSpPr>
            <p:nvPr/>
          </p:nvSpPr>
          <p:spPr>
            <a:xfrm>
              <a:off x="5998928" y="4962161"/>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44"/>
            <p:cNvSpPr>
              <a:spLocks noChangeAspect="1"/>
            </p:cNvSpPr>
            <p:nvPr/>
          </p:nvSpPr>
          <p:spPr>
            <a:xfrm>
              <a:off x="5660129" y="545078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45"/>
            <p:cNvSpPr>
              <a:spLocks noChangeAspect="1"/>
            </p:cNvSpPr>
            <p:nvPr/>
          </p:nvSpPr>
          <p:spPr>
            <a:xfrm>
              <a:off x="5845176" y="5068829"/>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46"/>
            <p:cNvSpPr>
              <a:spLocks noChangeAspect="1"/>
            </p:cNvSpPr>
            <p:nvPr/>
          </p:nvSpPr>
          <p:spPr>
            <a:xfrm>
              <a:off x="5654018" y="5244701"/>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47"/>
            <p:cNvSpPr>
              <a:spLocks noChangeAspect="1"/>
            </p:cNvSpPr>
            <p:nvPr/>
          </p:nvSpPr>
          <p:spPr>
            <a:xfrm>
              <a:off x="5766801" y="5366230"/>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48"/>
            <p:cNvSpPr>
              <a:spLocks noChangeAspect="1"/>
            </p:cNvSpPr>
            <p:nvPr/>
          </p:nvSpPr>
          <p:spPr>
            <a:xfrm>
              <a:off x="5655123" y="515420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49"/>
            <p:cNvSpPr>
              <a:spLocks noChangeAspect="1"/>
            </p:cNvSpPr>
            <p:nvPr/>
          </p:nvSpPr>
          <p:spPr>
            <a:xfrm>
              <a:off x="5776421" y="5476098"/>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円/楕円 150"/>
            <p:cNvSpPr>
              <a:spLocks noChangeAspect="1"/>
            </p:cNvSpPr>
            <p:nvPr/>
          </p:nvSpPr>
          <p:spPr>
            <a:xfrm>
              <a:off x="5914457" y="5117337"/>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楕円 151"/>
            <p:cNvSpPr>
              <a:spLocks noChangeAspect="1"/>
            </p:cNvSpPr>
            <p:nvPr/>
          </p:nvSpPr>
          <p:spPr>
            <a:xfrm>
              <a:off x="5768300" y="510654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52"/>
            <p:cNvSpPr>
              <a:spLocks noChangeAspect="1"/>
            </p:cNvSpPr>
            <p:nvPr/>
          </p:nvSpPr>
          <p:spPr>
            <a:xfrm>
              <a:off x="5951268" y="5094723"/>
              <a:ext cx="144000" cy="144000"/>
            </a:xfrm>
            <a:prstGeom prst="ellipse">
              <a:avLst/>
            </a:prstGeom>
            <a:solidFill>
              <a:srgbClr val="FF000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53"/>
            <p:cNvSpPr>
              <a:spLocks noChangeAspect="1"/>
            </p:cNvSpPr>
            <p:nvPr/>
          </p:nvSpPr>
          <p:spPr>
            <a:xfrm>
              <a:off x="5753881" y="4870671"/>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154"/>
            <p:cNvSpPr>
              <a:spLocks noChangeAspect="1"/>
            </p:cNvSpPr>
            <p:nvPr/>
          </p:nvSpPr>
          <p:spPr>
            <a:xfrm>
              <a:off x="5866680" y="4779330"/>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55"/>
            <p:cNvSpPr>
              <a:spLocks noChangeAspect="1"/>
            </p:cNvSpPr>
            <p:nvPr/>
          </p:nvSpPr>
          <p:spPr>
            <a:xfrm>
              <a:off x="5789317" y="5015912"/>
              <a:ext cx="144000" cy="144000"/>
            </a:xfrm>
            <a:prstGeom prst="ellipse">
              <a:avLst/>
            </a:prstGeom>
            <a:solidFill>
              <a:srgbClr val="00B0F0"/>
            </a:solidFill>
            <a:ln>
              <a:noFill/>
            </a:ln>
            <a:effectLst>
              <a:glow rad="381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6" name="角丸四角形吹き出し 115"/>
          <p:cNvSpPr/>
          <p:nvPr/>
        </p:nvSpPr>
        <p:spPr>
          <a:xfrm>
            <a:off x="4790895" y="5803132"/>
            <a:ext cx="2479966" cy="1010158"/>
          </a:xfrm>
          <a:prstGeom prst="wedgeRoundRectCallout">
            <a:avLst>
              <a:gd name="adj1" fmla="val 39761"/>
              <a:gd name="adj2" fmla="val -77965"/>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2400" dirty="0" smtClean="0"/>
              <a:t>６兆度を超える</a:t>
            </a:r>
            <a:endParaRPr kumimoji="1" lang="en-US" altLang="ja-JP" sz="2400" dirty="0" smtClean="0"/>
          </a:p>
          <a:p>
            <a:pPr algn="ctr"/>
            <a:r>
              <a:rPr kumimoji="1" lang="ja-JP" altLang="en-US" sz="2400" dirty="0" smtClean="0"/>
              <a:t>高温物質</a:t>
            </a:r>
            <a:endParaRPr kumimoji="1" lang="ja-JP" altLang="en-US" sz="2400" dirty="0"/>
          </a:p>
        </p:txBody>
      </p:sp>
      <p:pic>
        <p:nvPicPr>
          <p:cNvPr id="117" name="Picture 3" descr="H:\tex\paris01\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66018"/>
            <a:ext cx="8928992" cy="169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25" descr="ev2_fron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844824"/>
            <a:ext cx="5904656" cy="4556537"/>
          </a:xfrm>
          <a:prstGeom prst="rect">
            <a:avLst/>
          </a:prstGeom>
          <a:noFill/>
          <a:extLst>
            <a:ext uri="{909E8E84-426E-40DD-AFC4-6F175D3DCCD1}">
              <a14:hiddenFill xmlns:a14="http://schemas.microsoft.com/office/drawing/2010/main">
                <a:solidFill>
                  <a:srgbClr val="FFFFFF"/>
                </a:solidFill>
              </a14:hiddenFill>
            </a:ext>
          </a:extLst>
        </p:spPr>
      </p:pic>
      <p:sp>
        <p:nvSpPr>
          <p:cNvPr id="119" name="テキスト ボックス 118"/>
          <p:cNvSpPr txBox="1"/>
          <p:nvPr/>
        </p:nvSpPr>
        <p:spPr>
          <a:xfrm>
            <a:off x="5320175" y="1925152"/>
            <a:ext cx="2236510" cy="400110"/>
          </a:xfrm>
          <a:prstGeom prst="rect">
            <a:avLst/>
          </a:prstGeom>
          <a:noFill/>
        </p:spPr>
        <p:txBody>
          <a:bodyPr wrap="none" rtlCol="0">
            <a:spAutoFit/>
          </a:bodyPr>
          <a:lstStyle/>
          <a:p>
            <a:r>
              <a:rPr kumimoji="1" lang="ja-JP" altLang="en-US" sz="2000" dirty="0" smtClean="0"/>
              <a:t>小さなビッグバン</a:t>
            </a:r>
            <a:endParaRPr kumimoji="1" lang="ja-JP" altLang="en-US" sz="2000" dirty="0"/>
          </a:p>
        </p:txBody>
      </p:sp>
    </p:spTree>
    <p:extLst>
      <p:ext uri="{BB962C8B-B14F-4D97-AF65-F5344CB8AC3E}">
        <p14:creationId xmlns:p14="http://schemas.microsoft.com/office/powerpoint/2010/main" val="163533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1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1000" fill="hold"/>
                                        <p:tgtEl>
                                          <p:spTgt spid="118"/>
                                        </p:tgtEl>
                                        <p:attrNameLst>
                                          <p:attrName>ppt_w</p:attrName>
                                        </p:attrNameLst>
                                      </p:cBhvr>
                                      <p:tavLst>
                                        <p:tav tm="0">
                                          <p:val>
                                            <p:fltVal val="0"/>
                                          </p:val>
                                        </p:tav>
                                        <p:tav tm="100000">
                                          <p:val>
                                            <p:strVal val="#ppt_w"/>
                                          </p:val>
                                        </p:tav>
                                      </p:tavLst>
                                    </p:anim>
                                    <p:anim calcmode="lin" valueType="num">
                                      <p:cBhvr>
                                        <p:cTn id="13" dur="1000" fill="hold"/>
                                        <p:tgtEl>
                                          <p:spTgt spid="11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09299" y="1755274"/>
            <a:ext cx="8149988" cy="1631216"/>
            <a:chOff x="477747" y="1755274"/>
            <a:chExt cx="8149988" cy="1631216"/>
          </a:xfrm>
        </p:grpSpPr>
        <p:sp>
          <p:nvSpPr>
            <p:cNvPr id="4" name="テキスト ボックス 3"/>
            <p:cNvSpPr txBox="1"/>
            <p:nvPr/>
          </p:nvSpPr>
          <p:spPr>
            <a:xfrm>
              <a:off x="477747" y="1755274"/>
              <a:ext cx="8149988" cy="1107996"/>
            </a:xfrm>
            <a:prstGeom prst="rect">
              <a:avLst/>
            </a:prstGeom>
            <a:noFill/>
          </p:spPr>
          <p:txBody>
            <a:bodyPr wrap="none" rtlCol="0">
              <a:spAutoFit/>
            </a:bodyPr>
            <a:lstStyle/>
            <a:p>
              <a:pPr algn="ctr"/>
              <a:r>
                <a:rPr lang="ja-JP" altLang="en-US" sz="6600" dirty="0">
                  <a:latin typeface="HGP教科書体" panose="02020600000000000000" pitchFamily="18" charset="-128"/>
                  <a:ea typeface="HGP教科書体" panose="02020600000000000000" pitchFamily="18" charset="-128"/>
                </a:rPr>
                <a:t>一本の草も涼風宿りけり</a:t>
              </a:r>
              <a:endParaRPr kumimoji="1" lang="ja-JP" altLang="en-US" sz="6600" dirty="0">
                <a:latin typeface="HGP教科書体" panose="02020600000000000000" pitchFamily="18" charset="-128"/>
                <a:ea typeface="HGP教科書体" panose="02020600000000000000" pitchFamily="18" charset="-128"/>
              </a:endParaRPr>
            </a:p>
          </p:txBody>
        </p:sp>
        <p:sp>
          <p:nvSpPr>
            <p:cNvPr id="5" name="テキスト ボックス 4"/>
            <p:cNvSpPr txBox="1"/>
            <p:nvPr/>
          </p:nvSpPr>
          <p:spPr>
            <a:xfrm>
              <a:off x="1329742" y="2863270"/>
              <a:ext cx="6445995" cy="523220"/>
            </a:xfrm>
            <a:prstGeom prst="rect">
              <a:avLst/>
            </a:prstGeom>
            <a:noFill/>
          </p:spPr>
          <p:txBody>
            <a:bodyPr wrap="none" rtlCol="0">
              <a:spAutoFit/>
            </a:bodyPr>
            <a:lstStyle/>
            <a:p>
              <a:pPr algn="ctr"/>
              <a:r>
                <a:rPr kumimoji="1" lang="en-US" altLang="ja-JP" sz="2800" dirty="0" smtClean="0">
                  <a:latin typeface="Adobe Song Std L" panose="02020300000000000000" pitchFamily="18" charset="-128"/>
                  <a:ea typeface="Adobe Song Std L" panose="02020300000000000000" pitchFamily="18" charset="-128"/>
                </a:rPr>
                <a:t>even on one blade of grass the cool wind lives</a:t>
              </a:r>
              <a:endParaRPr kumimoji="1" lang="ja-JP" altLang="en-US" sz="2800" dirty="0">
                <a:latin typeface="Adobe Song Std L" panose="02020300000000000000" pitchFamily="18" charset="-128"/>
                <a:ea typeface="Adobe Song Std L" panose="02020300000000000000" pitchFamily="18" charset="-128"/>
              </a:endParaRPr>
            </a:p>
          </p:txBody>
        </p:sp>
      </p:grpSp>
      <p:grpSp>
        <p:nvGrpSpPr>
          <p:cNvPr id="2" name="グループ化 1"/>
          <p:cNvGrpSpPr/>
          <p:nvPr/>
        </p:nvGrpSpPr>
        <p:grpSpPr>
          <a:xfrm>
            <a:off x="3166039" y="3989294"/>
            <a:ext cx="2236510" cy="1519936"/>
            <a:chOff x="3434487" y="3989294"/>
            <a:chExt cx="2236510" cy="1519936"/>
          </a:xfrm>
        </p:grpSpPr>
        <p:sp>
          <p:nvSpPr>
            <p:cNvPr id="6" name="テキスト ボックス 5"/>
            <p:cNvSpPr txBox="1"/>
            <p:nvPr/>
          </p:nvSpPr>
          <p:spPr>
            <a:xfrm>
              <a:off x="3434487" y="3989294"/>
              <a:ext cx="2236510" cy="707886"/>
            </a:xfrm>
            <a:prstGeom prst="rect">
              <a:avLst/>
            </a:prstGeom>
            <a:noFill/>
          </p:spPr>
          <p:txBody>
            <a:bodyPr wrap="none" rtlCol="0">
              <a:spAutoFit/>
            </a:bodyPr>
            <a:lstStyle/>
            <a:p>
              <a:pPr algn="ctr"/>
              <a:r>
                <a:rPr lang="ja-JP" altLang="en-US" sz="4000" dirty="0" smtClean="0">
                  <a:latin typeface="HGP教科書体" panose="02020600000000000000" pitchFamily="18" charset="-128"/>
                  <a:ea typeface="HGP教科書体" panose="02020600000000000000" pitchFamily="18" charset="-128"/>
                </a:rPr>
                <a:t>小林</a:t>
              </a:r>
              <a:r>
                <a:rPr lang="ja-JP" altLang="en-US" sz="4000" dirty="0">
                  <a:latin typeface="HGP教科書体" panose="02020600000000000000" pitchFamily="18" charset="-128"/>
                  <a:ea typeface="HGP教科書体" panose="02020600000000000000" pitchFamily="18" charset="-128"/>
                </a:rPr>
                <a:t>一茶</a:t>
              </a:r>
              <a:endParaRPr kumimoji="1" lang="ja-JP" altLang="en-US" sz="4000" dirty="0">
                <a:latin typeface="HGP教科書体" panose="02020600000000000000" pitchFamily="18" charset="-128"/>
                <a:ea typeface="HGP教科書体" panose="02020600000000000000" pitchFamily="18" charset="-128"/>
              </a:endParaRPr>
            </a:p>
          </p:txBody>
        </p:sp>
        <p:sp>
          <p:nvSpPr>
            <p:cNvPr id="7" name="テキスト ボックス 6"/>
            <p:cNvSpPr txBox="1"/>
            <p:nvPr/>
          </p:nvSpPr>
          <p:spPr>
            <a:xfrm>
              <a:off x="3583565" y="4678233"/>
              <a:ext cx="1938351" cy="830997"/>
            </a:xfrm>
            <a:prstGeom prst="rect">
              <a:avLst/>
            </a:prstGeom>
            <a:noFill/>
          </p:spPr>
          <p:txBody>
            <a:bodyPr wrap="none" rtlCol="0">
              <a:spAutoFit/>
            </a:bodyPr>
            <a:lstStyle/>
            <a:p>
              <a:pPr algn="ctr"/>
              <a:r>
                <a:rPr kumimoji="1" lang="en-US" altLang="ja-JP" sz="2400" dirty="0" err="1" smtClean="0">
                  <a:latin typeface="Adobe Song Std L" panose="02020300000000000000" pitchFamily="18" charset="-128"/>
                  <a:ea typeface="Adobe Song Std L" panose="02020300000000000000" pitchFamily="18" charset="-128"/>
                </a:rPr>
                <a:t>Issa</a:t>
              </a:r>
              <a:r>
                <a:rPr kumimoji="1" lang="en-US" altLang="ja-JP" sz="2400" dirty="0" smtClean="0">
                  <a:latin typeface="Adobe Song Std L" panose="02020300000000000000" pitchFamily="18" charset="-128"/>
                  <a:ea typeface="Adobe Song Std L" panose="02020300000000000000" pitchFamily="18" charset="-128"/>
                </a:rPr>
                <a:t> Kobayashi</a:t>
              </a:r>
            </a:p>
            <a:p>
              <a:pPr algn="ctr"/>
              <a:r>
                <a:rPr kumimoji="1" lang="en-US" altLang="ja-JP" sz="2400" dirty="0" smtClean="0">
                  <a:latin typeface="Adobe Song Std L" panose="02020300000000000000" pitchFamily="18" charset="-128"/>
                  <a:ea typeface="Adobe Song Std L" panose="02020300000000000000" pitchFamily="18" charset="-128"/>
                </a:rPr>
                <a:t>1814</a:t>
              </a:r>
              <a:endParaRPr kumimoji="1" lang="ja-JP" altLang="en-US" sz="2400" dirty="0">
                <a:latin typeface="Adobe Song Std L" panose="02020300000000000000" pitchFamily="18" charset="-128"/>
                <a:ea typeface="Adobe Song Std L" panose="02020300000000000000" pitchFamily="18" charset="-128"/>
              </a:endParaRPr>
            </a:p>
          </p:txBody>
        </p:sp>
      </p:grpSp>
    </p:spTree>
    <p:extLst>
      <p:ext uri="{BB962C8B-B14F-4D97-AF65-F5344CB8AC3E}">
        <p14:creationId xmlns:p14="http://schemas.microsoft.com/office/powerpoint/2010/main" val="30357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Picture 58" descr="RHIC"/>
          <p:cNvPicPr>
            <a:picLocks noChangeAspect="1" noChangeArrowheads="1"/>
          </p:cNvPicPr>
          <p:nvPr/>
        </p:nvPicPr>
        <p:blipFill rotWithShape="1">
          <a:blip r:embed="rId2">
            <a:extLst>
              <a:ext uri="{28A0092B-C50C-407E-A947-70E740481C1C}">
                <a14:useLocalDpi xmlns:a14="http://schemas.microsoft.com/office/drawing/2010/main" val="0"/>
              </a:ext>
            </a:extLst>
          </a:blip>
          <a:srcRect l="2311" r="6096"/>
          <a:stretch/>
        </p:blipFill>
        <p:spPr bwMode="auto">
          <a:xfrm>
            <a:off x="323528" y="1412776"/>
            <a:ext cx="4094329" cy="290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44"/>
          <a:stretch/>
        </p:blipFill>
        <p:spPr bwMode="auto">
          <a:xfrm>
            <a:off x="4859156" y="1412776"/>
            <a:ext cx="3961316" cy="2905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387941" y="4318018"/>
            <a:ext cx="2311851" cy="2431435"/>
          </a:xfrm>
          <a:prstGeom prst="rect">
            <a:avLst/>
          </a:prstGeom>
          <a:noFill/>
        </p:spPr>
        <p:txBody>
          <a:bodyPr wrap="none" rtlCol="0">
            <a:spAutoFit/>
          </a:bodyPr>
          <a:lstStyle/>
          <a:p>
            <a:r>
              <a:rPr kumimoji="1" lang="ja-JP" altLang="en-US" sz="3200" dirty="0" smtClean="0">
                <a:effectLst>
                  <a:outerShdw blurRad="38100" dist="38100" dir="2700000" algn="tl">
                    <a:srgbClr val="000000">
                      <a:alpha val="43137"/>
                    </a:srgbClr>
                  </a:outerShdw>
                </a:effectLst>
                <a:latin typeface="+mj-ea"/>
                <a:ea typeface="+mj-ea"/>
              </a:rPr>
              <a:t>ＲＨＩＣ</a:t>
            </a:r>
            <a:endParaRPr kumimoji="1" lang="en-US" altLang="ja-JP" sz="3200" dirty="0" smtClean="0">
              <a:effectLst>
                <a:outerShdw blurRad="38100" dist="38100" dir="2700000" algn="tl">
                  <a:srgbClr val="000000">
                    <a:alpha val="43137"/>
                  </a:srgbClr>
                </a:outerShdw>
              </a:effectLst>
              <a:latin typeface="+mj-ea"/>
              <a:ea typeface="+mj-ea"/>
            </a:endParaRPr>
          </a:p>
          <a:p>
            <a:r>
              <a:rPr lang="ja-JP" altLang="en-US" sz="2400" dirty="0" smtClean="0"/>
              <a:t>アメリカ</a:t>
            </a:r>
            <a:endParaRPr lang="en-US" altLang="ja-JP" sz="2400" dirty="0" smtClean="0"/>
          </a:p>
          <a:p>
            <a:r>
              <a:rPr lang="en-US" altLang="ja-JP" sz="2400" dirty="0" smtClean="0"/>
              <a:t>2000</a:t>
            </a:r>
            <a:r>
              <a:rPr lang="ja-JP" altLang="en-US" sz="2400" dirty="0" smtClean="0"/>
              <a:t>年～</a:t>
            </a:r>
            <a:endParaRPr lang="en-US" altLang="ja-JP" sz="2400" dirty="0" smtClean="0"/>
          </a:p>
          <a:p>
            <a:r>
              <a:rPr lang="ja-JP" altLang="en-US" sz="2400" dirty="0" smtClean="0"/>
              <a:t>全長</a:t>
            </a:r>
            <a:r>
              <a:rPr lang="en-US" altLang="ja-JP" sz="2400" dirty="0" smtClean="0"/>
              <a:t>6km</a:t>
            </a:r>
          </a:p>
          <a:p>
            <a:r>
              <a:rPr kumimoji="1" lang="ja-JP" altLang="en-US" sz="2400" dirty="0">
                <a:solidFill>
                  <a:srgbClr val="99CCFF"/>
                </a:solidFill>
              </a:rPr>
              <a:t>光速</a:t>
            </a:r>
            <a:r>
              <a:rPr kumimoji="1" lang="ja-JP" altLang="en-US" sz="2400" dirty="0" smtClean="0">
                <a:solidFill>
                  <a:srgbClr val="99CCFF"/>
                </a:solidFill>
              </a:rPr>
              <a:t>の</a:t>
            </a:r>
            <a:r>
              <a:rPr kumimoji="1" lang="en-US" altLang="ja-JP" sz="2400" dirty="0" smtClean="0">
                <a:solidFill>
                  <a:srgbClr val="99CCFF"/>
                </a:solidFill>
              </a:rPr>
              <a:t>99.996%</a:t>
            </a:r>
          </a:p>
          <a:p>
            <a:r>
              <a:rPr lang="ja-JP" altLang="en-US" sz="2400" dirty="0" smtClean="0">
                <a:solidFill>
                  <a:srgbClr val="FF0000"/>
                </a:solidFill>
              </a:rPr>
              <a:t>約</a:t>
            </a:r>
            <a:r>
              <a:rPr lang="en-US" altLang="ja-JP" sz="2400" dirty="0" smtClean="0">
                <a:solidFill>
                  <a:srgbClr val="FF0000"/>
                </a:solidFill>
              </a:rPr>
              <a:t>4</a:t>
            </a:r>
            <a:r>
              <a:rPr lang="ja-JP" altLang="en-US" sz="2400" dirty="0" smtClean="0">
                <a:solidFill>
                  <a:srgbClr val="FF0000"/>
                </a:solidFill>
              </a:rPr>
              <a:t>兆度</a:t>
            </a:r>
            <a:endParaRPr kumimoji="1" lang="ja-JP" altLang="en-US" sz="2400" dirty="0">
              <a:solidFill>
                <a:srgbClr val="FF0000"/>
              </a:solidFill>
            </a:endParaRPr>
          </a:p>
        </p:txBody>
      </p:sp>
      <p:sp>
        <p:nvSpPr>
          <p:cNvPr id="7" name="テキスト ボックス 6"/>
          <p:cNvSpPr txBox="1"/>
          <p:nvPr/>
        </p:nvSpPr>
        <p:spPr>
          <a:xfrm>
            <a:off x="6084168" y="4318018"/>
            <a:ext cx="2646943" cy="2431435"/>
          </a:xfrm>
          <a:prstGeom prst="rect">
            <a:avLst/>
          </a:prstGeom>
          <a:noFill/>
        </p:spPr>
        <p:txBody>
          <a:bodyPr wrap="none" rtlCol="0">
            <a:spAutoFit/>
          </a:bodyPr>
          <a:lstStyle/>
          <a:p>
            <a:pPr algn="r"/>
            <a:r>
              <a:rPr lang="ja-JP" altLang="en-US" sz="3200" dirty="0" smtClean="0">
                <a:effectLst>
                  <a:outerShdw blurRad="38100" dist="38100" dir="2700000" algn="tl">
                    <a:srgbClr val="000000">
                      <a:alpha val="43137"/>
                    </a:srgbClr>
                  </a:outerShdw>
                </a:effectLst>
                <a:latin typeface="+mj-ea"/>
                <a:ea typeface="+mj-ea"/>
              </a:rPr>
              <a:t>ＬＨＣ</a:t>
            </a:r>
            <a:endParaRPr lang="en-US" altLang="ja-JP" sz="3200" dirty="0" smtClean="0">
              <a:effectLst>
                <a:outerShdw blurRad="38100" dist="38100" dir="2700000" algn="tl">
                  <a:srgbClr val="000000">
                    <a:alpha val="43137"/>
                  </a:srgbClr>
                </a:outerShdw>
              </a:effectLst>
              <a:latin typeface="+mj-ea"/>
              <a:ea typeface="+mj-ea"/>
            </a:endParaRPr>
          </a:p>
          <a:p>
            <a:pPr algn="r"/>
            <a:r>
              <a:rPr lang="ja-JP" altLang="en-US" sz="2400" dirty="0" smtClean="0"/>
              <a:t>スイス・フランス</a:t>
            </a:r>
            <a:endParaRPr lang="en-US" altLang="ja-JP" sz="2400" dirty="0" smtClean="0"/>
          </a:p>
          <a:p>
            <a:pPr algn="r"/>
            <a:r>
              <a:rPr lang="en-US" altLang="ja-JP" sz="2400" dirty="0" smtClean="0"/>
              <a:t>2010</a:t>
            </a:r>
            <a:r>
              <a:rPr lang="ja-JP" altLang="en-US" sz="2400" dirty="0" smtClean="0"/>
              <a:t>年～</a:t>
            </a:r>
            <a:endParaRPr lang="en-US" altLang="ja-JP" sz="2400" dirty="0" smtClean="0"/>
          </a:p>
          <a:p>
            <a:pPr algn="r"/>
            <a:r>
              <a:rPr lang="ja-JP" altLang="en-US" sz="2400" dirty="0" smtClean="0"/>
              <a:t>全長</a:t>
            </a:r>
            <a:r>
              <a:rPr lang="en-US" altLang="ja-JP" sz="2400" dirty="0" smtClean="0"/>
              <a:t>30km</a:t>
            </a:r>
          </a:p>
          <a:p>
            <a:pPr algn="r"/>
            <a:r>
              <a:rPr kumimoji="1" lang="ja-JP" altLang="en-US" sz="2400" dirty="0">
                <a:solidFill>
                  <a:srgbClr val="99CCFF"/>
                </a:solidFill>
              </a:rPr>
              <a:t>光速</a:t>
            </a:r>
            <a:r>
              <a:rPr kumimoji="1" lang="ja-JP" altLang="en-US" sz="2400" dirty="0" smtClean="0">
                <a:solidFill>
                  <a:srgbClr val="99CCFF"/>
                </a:solidFill>
              </a:rPr>
              <a:t>の</a:t>
            </a:r>
            <a:r>
              <a:rPr kumimoji="1" lang="en-US" altLang="ja-JP" sz="2400" dirty="0" smtClean="0">
                <a:solidFill>
                  <a:srgbClr val="99CCFF"/>
                </a:solidFill>
              </a:rPr>
              <a:t>99.9999%</a:t>
            </a:r>
          </a:p>
          <a:p>
            <a:pPr algn="r"/>
            <a:r>
              <a:rPr lang="ja-JP" altLang="en-US" sz="2400" dirty="0" smtClean="0">
                <a:solidFill>
                  <a:srgbClr val="FF0000"/>
                </a:solidFill>
              </a:rPr>
              <a:t>約</a:t>
            </a:r>
            <a:r>
              <a:rPr lang="en-US" altLang="ja-JP" sz="2400" dirty="0">
                <a:solidFill>
                  <a:srgbClr val="FF0000"/>
                </a:solidFill>
              </a:rPr>
              <a:t>8</a:t>
            </a:r>
            <a:r>
              <a:rPr lang="ja-JP" altLang="en-US" sz="2400" dirty="0" smtClean="0">
                <a:solidFill>
                  <a:srgbClr val="FF0000"/>
                </a:solidFill>
              </a:rPr>
              <a:t>兆度</a:t>
            </a:r>
            <a:endParaRPr kumimoji="1" lang="ja-JP" altLang="en-US" sz="2400" dirty="0">
              <a:solidFill>
                <a:srgbClr val="FF0000"/>
              </a:solidFill>
            </a:endParaRPr>
          </a:p>
        </p:txBody>
      </p:sp>
    </p:spTree>
    <p:extLst>
      <p:ext uri="{BB962C8B-B14F-4D97-AF65-F5344CB8AC3E}">
        <p14:creationId xmlns:p14="http://schemas.microsoft.com/office/powerpoint/2010/main" val="11082272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ＱＧＰの生成と観測</a:t>
            </a:r>
            <a:r>
              <a:rPr kumimoji="1" lang="en-US" altLang="ja-JP" dirty="0" smtClean="0"/>
              <a:t/>
            </a:r>
            <a:br>
              <a:rPr kumimoji="1" lang="en-US" altLang="ja-JP" dirty="0" smtClean="0"/>
            </a:br>
            <a:endParaRPr kumimoji="1" lang="ja-JP" altLang="en-US" dirty="0"/>
          </a:p>
        </p:txBody>
      </p:sp>
      <p:pic>
        <p:nvPicPr>
          <p:cNvPr id="4" name="Picture 25" descr="ev2_fron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98" y="1551209"/>
            <a:ext cx="6324702" cy="4880680"/>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吹き出し 4"/>
          <p:cNvSpPr/>
          <p:nvPr/>
        </p:nvSpPr>
        <p:spPr>
          <a:xfrm>
            <a:off x="946404" y="1391819"/>
            <a:ext cx="3389152" cy="1585519"/>
          </a:xfrm>
          <a:prstGeom prst="wedgeRoundRectCallout">
            <a:avLst>
              <a:gd name="adj1" fmla="val 46047"/>
              <a:gd name="adj2" fmla="val 110648"/>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2400" dirty="0" smtClean="0"/>
              <a:t>生成されたＱＧＰは、大きさ約</a:t>
            </a:r>
            <a:r>
              <a:rPr kumimoji="1" lang="en-US" altLang="ja-JP" sz="2400" dirty="0" smtClean="0"/>
              <a:t>10</a:t>
            </a:r>
            <a:r>
              <a:rPr kumimoji="1" lang="en-US" altLang="ja-JP" sz="2400" baseline="30000" dirty="0" smtClean="0"/>
              <a:t>-14</a:t>
            </a:r>
            <a:r>
              <a:rPr kumimoji="1" lang="en-US" altLang="ja-JP" sz="2400" dirty="0" smtClean="0"/>
              <a:t>m</a:t>
            </a:r>
            <a:r>
              <a:rPr kumimoji="1" lang="ja-JP" altLang="en-US" sz="2400" dirty="0" err="1" smtClean="0"/>
              <a:t>、</a:t>
            </a:r>
            <a:endParaRPr kumimoji="1" lang="en-US" altLang="ja-JP" sz="2400" dirty="0" smtClean="0"/>
          </a:p>
          <a:p>
            <a:pPr algn="ctr"/>
            <a:r>
              <a:rPr kumimoji="1" lang="ja-JP" altLang="en-US" sz="2400" dirty="0" smtClean="0"/>
              <a:t>寿命は約</a:t>
            </a:r>
            <a:r>
              <a:rPr kumimoji="1" lang="en-US" altLang="ja-JP" sz="2400" dirty="0" smtClean="0"/>
              <a:t>10</a:t>
            </a:r>
            <a:r>
              <a:rPr kumimoji="1" lang="en-US" altLang="ja-JP" sz="2400" baseline="30000" dirty="0" smtClean="0"/>
              <a:t>-22</a:t>
            </a:r>
            <a:r>
              <a:rPr kumimoji="1" lang="ja-JP" altLang="en-US" sz="2400" dirty="0" smtClean="0"/>
              <a:t>秒</a:t>
            </a:r>
            <a:endParaRPr kumimoji="1" lang="ja-JP" altLang="en-US" sz="2400" dirty="0"/>
          </a:p>
        </p:txBody>
      </p:sp>
      <p:sp>
        <p:nvSpPr>
          <p:cNvPr id="7" name="角丸四角形吹き出し 6"/>
          <p:cNvSpPr/>
          <p:nvPr/>
        </p:nvSpPr>
        <p:spPr>
          <a:xfrm>
            <a:off x="4957893" y="2060514"/>
            <a:ext cx="3607267" cy="1833648"/>
          </a:xfrm>
          <a:prstGeom prst="wedgeRoundRectCallout">
            <a:avLst>
              <a:gd name="adj1" fmla="val -20833"/>
              <a:gd name="adj2" fmla="val 31390"/>
              <a:gd name="adj3" fmla="val 16667"/>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2400" dirty="0" smtClean="0"/>
              <a:t>解放されたクォークとグルオンは、一瞬にしてハドロン内部に再び閉じ込められる。</a:t>
            </a:r>
            <a:endParaRPr kumimoji="1" lang="ja-JP" altLang="en-US" sz="2400" dirty="0"/>
          </a:p>
        </p:txBody>
      </p:sp>
      <p:sp>
        <p:nvSpPr>
          <p:cNvPr id="8" name="角丸四角形吹き出し 7"/>
          <p:cNvSpPr/>
          <p:nvPr/>
        </p:nvSpPr>
        <p:spPr>
          <a:xfrm>
            <a:off x="5268286" y="5075340"/>
            <a:ext cx="3439487" cy="1610686"/>
          </a:xfrm>
          <a:prstGeom prst="wedgeRoundRectCallout">
            <a:avLst>
              <a:gd name="adj1" fmla="val -74926"/>
              <a:gd name="adj2" fmla="val -38021"/>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2400" dirty="0" smtClean="0"/>
              <a:t>ハドロン達は、</a:t>
            </a:r>
            <a:endParaRPr kumimoji="1" lang="en-US" altLang="ja-JP" sz="2400" dirty="0" smtClean="0"/>
          </a:p>
          <a:p>
            <a:pPr algn="ctr"/>
            <a:r>
              <a:rPr kumimoji="1" lang="ja-JP" altLang="en-US" sz="2400" dirty="0" smtClean="0"/>
              <a:t>相互の散乱を経ながら検出器に到達する。</a:t>
            </a:r>
            <a:endParaRPr kumimoji="1" lang="ja-JP" altLang="en-US" sz="2400" dirty="0"/>
          </a:p>
        </p:txBody>
      </p:sp>
    </p:spTree>
    <p:extLst>
      <p:ext uri="{BB962C8B-B14F-4D97-AF65-F5344CB8AC3E}">
        <p14:creationId xmlns:p14="http://schemas.microsoft.com/office/powerpoint/2010/main" val="155963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ＱＧＰ生成に要</a:t>
            </a:r>
            <a:r>
              <a:rPr lang="ja-JP" altLang="en-US" dirty="0" smtClean="0"/>
              <a:t>す</a:t>
            </a:r>
            <a:r>
              <a:rPr lang="ja-JP" altLang="en-US" dirty="0"/>
              <a:t>る</a:t>
            </a:r>
            <a:r>
              <a:rPr kumimoji="1" lang="ja-JP" altLang="en-US" dirty="0" smtClean="0"/>
              <a:t>エネルギー</a:t>
            </a:r>
            <a:endParaRPr kumimoji="1" lang="ja-JP" altLang="en-US" dirty="0"/>
          </a:p>
        </p:txBody>
      </p:sp>
      <p:grpSp>
        <p:nvGrpSpPr>
          <p:cNvPr id="3" name="グループ化 2"/>
          <p:cNvGrpSpPr/>
          <p:nvPr/>
        </p:nvGrpSpPr>
        <p:grpSpPr>
          <a:xfrm>
            <a:off x="1955641" y="2005262"/>
            <a:ext cx="4976041" cy="2727160"/>
            <a:chOff x="1955641" y="2005262"/>
            <a:chExt cx="4976041" cy="2727160"/>
          </a:xfrm>
        </p:grpSpPr>
        <p:pic>
          <p:nvPicPr>
            <p:cNvPr id="4" name="図 3"/>
            <p:cNvPicPr>
              <a:picLocks noChangeAspect="1"/>
            </p:cNvPicPr>
            <p:nvPr/>
          </p:nvPicPr>
          <p:blipFill>
            <a:blip r:embed="rId2"/>
            <a:stretch>
              <a:fillRect/>
            </a:stretch>
          </p:blipFill>
          <p:spPr>
            <a:xfrm>
              <a:off x="3562996" y="3413594"/>
              <a:ext cx="1761329" cy="1318828"/>
            </a:xfrm>
            <a:prstGeom prst="rect">
              <a:avLst/>
            </a:prstGeom>
            <a:ln>
              <a:noFill/>
            </a:ln>
            <a:effectLst>
              <a:softEdge rad="112500"/>
            </a:effectLst>
          </p:spPr>
        </p:pic>
        <p:sp>
          <p:nvSpPr>
            <p:cNvPr id="5" name="テキスト ボックス 4"/>
            <p:cNvSpPr txBox="1"/>
            <p:nvPr/>
          </p:nvSpPr>
          <p:spPr>
            <a:xfrm>
              <a:off x="1955641" y="2005262"/>
              <a:ext cx="4976041" cy="1323439"/>
            </a:xfrm>
            <a:prstGeom prst="rect">
              <a:avLst/>
            </a:prstGeom>
            <a:noFill/>
          </p:spPr>
          <p:txBody>
            <a:bodyPr wrap="none" rtlCol="0">
              <a:spAutoFit/>
            </a:bodyPr>
            <a:lstStyle/>
            <a:p>
              <a:pPr algn="ctr"/>
              <a:r>
                <a:rPr kumimoji="1" lang="ja-JP" altLang="en-US" sz="3200" dirty="0" smtClean="0"/>
                <a:t>問</a:t>
              </a:r>
              <a:endParaRPr kumimoji="1" lang="en-US" altLang="ja-JP" sz="3200" dirty="0" smtClean="0"/>
            </a:p>
            <a:p>
              <a:pPr algn="ctr"/>
              <a:r>
                <a:rPr kumimoji="1" lang="en-US" altLang="ja-JP" sz="2400" dirty="0" smtClean="0"/>
                <a:t>1cm</a:t>
              </a:r>
              <a:r>
                <a:rPr kumimoji="1" lang="en-US" altLang="ja-JP" sz="2400" baseline="30000" dirty="0" smtClean="0"/>
                <a:t>3</a:t>
              </a:r>
              <a:r>
                <a:rPr kumimoji="1" lang="ja-JP" altLang="en-US" sz="2400" dirty="0" smtClean="0"/>
                <a:t>の物質を</a:t>
              </a:r>
              <a:r>
                <a:rPr kumimoji="1" lang="en-US" altLang="ja-JP" sz="2400" dirty="0" smtClean="0"/>
                <a:t>2</a:t>
              </a:r>
              <a:r>
                <a:rPr kumimoji="1" lang="ja-JP" altLang="en-US" sz="2400" dirty="0" smtClean="0"/>
                <a:t>兆度まで熱するのに</a:t>
              </a:r>
              <a:endParaRPr kumimoji="1" lang="en-US" altLang="ja-JP" sz="2400" dirty="0" smtClean="0"/>
            </a:p>
            <a:p>
              <a:pPr algn="ctr"/>
              <a:r>
                <a:rPr kumimoji="1" lang="ja-JP" altLang="en-US" sz="2400" dirty="0" smtClean="0"/>
                <a:t>必要なエネルギーは？</a:t>
              </a:r>
              <a:endParaRPr kumimoji="1" lang="ja-JP" altLang="en-US" sz="2400" dirty="0"/>
            </a:p>
          </p:txBody>
        </p:sp>
      </p:grpSp>
    </p:spTree>
    <p:extLst>
      <p:ext uri="{BB962C8B-B14F-4D97-AF65-F5344CB8AC3E}">
        <p14:creationId xmlns:p14="http://schemas.microsoft.com/office/powerpoint/2010/main" val="283204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太陽は膨大なエネルギーの源</a:t>
            </a:r>
            <a:endParaRPr kumimoji="1" lang="ja-JP" altLang="en-US" dirty="0"/>
          </a:p>
        </p:txBody>
      </p:sp>
      <p:grpSp>
        <p:nvGrpSpPr>
          <p:cNvPr id="8" name="グループ化 7"/>
          <p:cNvGrpSpPr/>
          <p:nvPr/>
        </p:nvGrpSpPr>
        <p:grpSpPr>
          <a:xfrm>
            <a:off x="265673" y="1884780"/>
            <a:ext cx="3303696" cy="2747642"/>
            <a:chOff x="265673" y="1884780"/>
            <a:chExt cx="3303696" cy="2747642"/>
          </a:xfrm>
        </p:grpSpPr>
        <p:pic>
          <p:nvPicPr>
            <p:cNvPr id="1028" name="Picture 4" descr="「虫眼鏡　太陽光」の画像検索結果"/>
            <p:cNvPicPr>
              <a:picLocks noChangeAspect="1" noChangeArrowheads="1"/>
            </p:cNvPicPr>
            <p:nvPr/>
          </p:nvPicPr>
          <p:blipFill rotWithShape="1">
            <a:blip r:embed="rId2">
              <a:extLst>
                <a:ext uri="{28A0092B-C50C-407E-A947-70E740481C1C}">
                  <a14:useLocalDpi xmlns:a14="http://schemas.microsoft.com/office/drawing/2010/main" val="0"/>
                </a:ext>
              </a:extLst>
            </a:blip>
            <a:srcRect l="5890" r="11341"/>
            <a:stretch/>
          </p:blipFill>
          <p:spPr bwMode="auto">
            <a:xfrm>
              <a:off x="344905" y="1884780"/>
              <a:ext cx="3224464" cy="219075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65673" y="4170757"/>
              <a:ext cx="2031325" cy="461665"/>
            </a:xfrm>
            <a:prstGeom prst="rect">
              <a:avLst/>
            </a:prstGeom>
            <a:noFill/>
          </p:spPr>
          <p:txBody>
            <a:bodyPr wrap="none" rtlCol="0">
              <a:spAutoFit/>
            </a:bodyPr>
            <a:lstStyle/>
            <a:p>
              <a:r>
                <a:rPr kumimoji="1" lang="ja-JP" altLang="en-US" sz="2400" dirty="0" smtClean="0"/>
                <a:t>虫眼鏡で</a:t>
              </a:r>
              <a:r>
                <a:rPr lang="ja-JP" altLang="en-US" sz="2400" dirty="0"/>
                <a:t>発火</a:t>
              </a:r>
              <a:endParaRPr kumimoji="1" lang="en-US" altLang="ja-JP" sz="2400" dirty="0" smtClean="0"/>
            </a:p>
          </p:txBody>
        </p:sp>
      </p:grpSp>
      <p:grpSp>
        <p:nvGrpSpPr>
          <p:cNvPr id="3" name="グループ化 2"/>
          <p:cNvGrpSpPr/>
          <p:nvPr/>
        </p:nvGrpSpPr>
        <p:grpSpPr>
          <a:xfrm>
            <a:off x="2296998" y="3135828"/>
            <a:ext cx="3919318" cy="2817348"/>
            <a:chOff x="2296998" y="3135828"/>
            <a:chExt cx="3919318" cy="2817348"/>
          </a:xfrm>
        </p:grpSpPr>
        <p:pic>
          <p:nvPicPr>
            <p:cNvPr id="1026" name="Picture 2" descr="DSC_0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369" y="3135828"/>
              <a:ext cx="3408947" cy="226631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296998" y="5491511"/>
              <a:ext cx="2646878" cy="461665"/>
            </a:xfrm>
            <a:prstGeom prst="rect">
              <a:avLst/>
            </a:prstGeom>
            <a:noFill/>
          </p:spPr>
          <p:txBody>
            <a:bodyPr wrap="none" rtlCol="0">
              <a:spAutoFit/>
            </a:bodyPr>
            <a:lstStyle/>
            <a:p>
              <a:r>
                <a:rPr lang="ja-JP" altLang="en-US" sz="2400" dirty="0"/>
                <a:t>料理</a:t>
              </a:r>
              <a:r>
                <a:rPr lang="ja-JP" altLang="en-US" sz="2400" dirty="0" smtClean="0"/>
                <a:t>も</a:t>
              </a:r>
              <a:r>
                <a:rPr kumimoji="1" lang="ja-JP" altLang="en-US" sz="2400" dirty="0" smtClean="0"/>
                <a:t>できちゃう</a:t>
              </a:r>
              <a:endParaRPr kumimoji="1" lang="ja-JP" altLang="en-US" sz="2400" dirty="0"/>
            </a:p>
          </p:txBody>
        </p:sp>
      </p:grpSp>
      <p:grpSp>
        <p:nvGrpSpPr>
          <p:cNvPr id="9" name="グループ化 8"/>
          <p:cNvGrpSpPr/>
          <p:nvPr/>
        </p:nvGrpSpPr>
        <p:grpSpPr>
          <a:xfrm>
            <a:off x="5277853" y="3158072"/>
            <a:ext cx="3645569" cy="3495123"/>
            <a:chOff x="5277853" y="3158072"/>
            <a:chExt cx="3645569" cy="3495123"/>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7853" y="3641980"/>
              <a:ext cx="3601453" cy="3011215"/>
            </a:xfrm>
            <a:prstGeom prst="rect">
              <a:avLst/>
            </a:prstGeom>
          </p:spPr>
        </p:pic>
        <p:sp>
          <p:nvSpPr>
            <p:cNvPr id="7" name="テキスト ボックス 6"/>
            <p:cNvSpPr txBox="1"/>
            <p:nvPr/>
          </p:nvSpPr>
          <p:spPr>
            <a:xfrm>
              <a:off x="7199873" y="3158072"/>
              <a:ext cx="1723549" cy="461665"/>
            </a:xfrm>
            <a:prstGeom prst="rect">
              <a:avLst/>
            </a:prstGeom>
            <a:noFill/>
          </p:spPr>
          <p:txBody>
            <a:bodyPr wrap="none" rtlCol="0">
              <a:spAutoFit/>
            </a:bodyPr>
            <a:lstStyle/>
            <a:p>
              <a:r>
                <a:rPr kumimoji="1" lang="ja-JP" altLang="en-US" sz="2400" dirty="0" smtClean="0"/>
                <a:t>太陽熱</a:t>
              </a:r>
              <a:r>
                <a:rPr lang="ja-JP" altLang="en-US" sz="2400" dirty="0" smtClean="0"/>
                <a:t>発電</a:t>
              </a:r>
              <a:endParaRPr kumimoji="1" lang="ja-JP" altLang="en-US" sz="2400" dirty="0"/>
            </a:p>
          </p:txBody>
        </p:sp>
      </p:grpSp>
    </p:spTree>
    <p:extLst>
      <p:ext uri="{BB962C8B-B14F-4D97-AF65-F5344CB8AC3E}">
        <p14:creationId xmlns:p14="http://schemas.microsoft.com/office/powerpoint/2010/main" val="34451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ＱＧＰの生成に必要なエネルギー</a:t>
            </a:r>
            <a:endParaRPr kumimoji="1" lang="ja-JP" altLang="en-US" dirty="0"/>
          </a:p>
        </p:txBody>
      </p:sp>
      <p:pic>
        <p:nvPicPr>
          <p:cNvPr id="4" name="図 3"/>
          <p:cNvPicPr>
            <a:picLocks noChangeAspect="1"/>
          </p:cNvPicPr>
          <p:nvPr/>
        </p:nvPicPr>
        <p:blipFill>
          <a:blip r:embed="rId2"/>
          <a:stretch>
            <a:fillRect/>
          </a:stretch>
        </p:blipFill>
        <p:spPr>
          <a:xfrm>
            <a:off x="3562996" y="3413594"/>
            <a:ext cx="1761329" cy="1318828"/>
          </a:xfrm>
          <a:prstGeom prst="rect">
            <a:avLst/>
          </a:prstGeom>
          <a:ln>
            <a:noFill/>
          </a:ln>
          <a:effectLst>
            <a:softEdge rad="112500"/>
          </a:effectLst>
        </p:spPr>
      </p:pic>
      <p:sp>
        <p:nvSpPr>
          <p:cNvPr id="5" name="テキスト ボックス 4"/>
          <p:cNvSpPr txBox="1"/>
          <p:nvPr/>
        </p:nvSpPr>
        <p:spPr>
          <a:xfrm>
            <a:off x="1955641" y="2005262"/>
            <a:ext cx="4976041" cy="1323439"/>
          </a:xfrm>
          <a:prstGeom prst="rect">
            <a:avLst/>
          </a:prstGeom>
          <a:noFill/>
        </p:spPr>
        <p:txBody>
          <a:bodyPr wrap="none" rtlCol="0">
            <a:spAutoFit/>
          </a:bodyPr>
          <a:lstStyle/>
          <a:p>
            <a:pPr algn="ctr"/>
            <a:r>
              <a:rPr kumimoji="1" lang="ja-JP" altLang="en-US" sz="3200" dirty="0" smtClean="0"/>
              <a:t>問</a:t>
            </a:r>
            <a:endParaRPr kumimoji="1" lang="en-US" altLang="ja-JP" sz="3200" dirty="0" smtClean="0"/>
          </a:p>
          <a:p>
            <a:pPr algn="ctr"/>
            <a:r>
              <a:rPr kumimoji="1" lang="en-US" altLang="ja-JP" sz="2400" dirty="0" smtClean="0"/>
              <a:t>1cm</a:t>
            </a:r>
            <a:r>
              <a:rPr kumimoji="1" lang="en-US" altLang="ja-JP" sz="2400" baseline="30000" dirty="0" smtClean="0"/>
              <a:t>3</a:t>
            </a:r>
            <a:r>
              <a:rPr kumimoji="1" lang="ja-JP" altLang="en-US" sz="2400" dirty="0" smtClean="0"/>
              <a:t>の物質を</a:t>
            </a:r>
            <a:r>
              <a:rPr kumimoji="1" lang="en-US" altLang="ja-JP" sz="2400" dirty="0" smtClean="0"/>
              <a:t>2</a:t>
            </a:r>
            <a:r>
              <a:rPr kumimoji="1" lang="ja-JP" altLang="en-US" sz="2400" dirty="0" smtClean="0"/>
              <a:t>兆度まで熱するのに</a:t>
            </a:r>
            <a:endParaRPr kumimoji="1" lang="en-US" altLang="ja-JP" sz="2400" dirty="0" smtClean="0"/>
          </a:p>
          <a:p>
            <a:pPr algn="ctr"/>
            <a:r>
              <a:rPr kumimoji="1" lang="ja-JP" altLang="en-US" sz="2400" dirty="0" smtClean="0"/>
              <a:t>必要なエネルギーは？</a:t>
            </a:r>
            <a:endParaRPr kumimoji="1" lang="ja-JP" altLang="en-US" sz="2400" dirty="0"/>
          </a:p>
        </p:txBody>
      </p:sp>
      <p:sp>
        <p:nvSpPr>
          <p:cNvPr id="3" name="テキスト ボックス 2"/>
          <p:cNvSpPr txBox="1"/>
          <p:nvPr/>
        </p:nvSpPr>
        <p:spPr>
          <a:xfrm>
            <a:off x="1273560" y="4897526"/>
            <a:ext cx="6340197" cy="1323439"/>
          </a:xfrm>
          <a:prstGeom prst="rect">
            <a:avLst/>
          </a:prstGeom>
          <a:noFill/>
        </p:spPr>
        <p:txBody>
          <a:bodyPr wrap="none" rtlCol="0">
            <a:spAutoFit/>
          </a:bodyPr>
          <a:lstStyle/>
          <a:p>
            <a:pPr algn="ctr"/>
            <a:r>
              <a:rPr kumimoji="1" lang="ja-JP" altLang="en-US" sz="3200" dirty="0" smtClean="0"/>
              <a:t>答</a:t>
            </a:r>
            <a:endParaRPr kumimoji="1" lang="en-US" altLang="ja-JP" sz="3200" dirty="0" smtClean="0"/>
          </a:p>
          <a:p>
            <a:pPr algn="ctr"/>
            <a:r>
              <a:rPr lang="ja-JP" altLang="en-US" sz="2400" dirty="0"/>
              <a:t>地球</a:t>
            </a:r>
            <a:r>
              <a:rPr lang="ja-JP" altLang="en-US" sz="2400" dirty="0" smtClean="0"/>
              <a:t>に降り注ぐ全太陽エネルギー：</a:t>
            </a:r>
            <a:r>
              <a:rPr lang="ja-JP" altLang="en-US" sz="2400" b="1" dirty="0" smtClean="0">
                <a:solidFill>
                  <a:srgbClr val="FFFF00"/>
                </a:solidFill>
              </a:rPr>
              <a:t>６万年分</a:t>
            </a:r>
            <a:endParaRPr lang="en-US" altLang="ja-JP" sz="2400" b="1" dirty="0" smtClean="0">
              <a:solidFill>
                <a:srgbClr val="FFFF00"/>
              </a:solidFill>
            </a:endParaRPr>
          </a:p>
          <a:p>
            <a:pPr algn="ctr"/>
            <a:r>
              <a:rPr kumimoji="1" lang="ja-JP" altLang="en-US" sz="2400" dirty="0"/>
              <a:t>太陽</a:t>
            </a:r>
            <a:r>
              <a:rPr kumimoji="1" lang="ja-JP" altLang="en-US" sz="2400" dirty="0" smtClean="0"/>
              <a:t>が放出する全エネルギー：</a:t>
            </a:r>
            <a:r>
              <a:rPr kumimoji="1" lang="ja-JP" altLang="en-US" sz="2400" b="1" dirty="0" smtClean="0">
                <a:solidFill>
                  <a:srgbClr val="FFFF00"/>
                </a:solidFill>
              </a:rPr>
              <a:t>１４分分</a:t>
            </a:r>
            <a:endParaRPr kumimoji="1" lang="ja-JP" altLang="en-US" sz="2400" b="1" dirty="0">
              <a:solidFill>
                <a:srgbClr val="FFFF00"/>
              </a:solidFill>
            </a:endParaRPr>
          </a:p>
        </p:txBody>
      </p:sp>
    </p:spTree>
    <p:extLst>
      <p:ext uri="{BB962C8B-B14F-4D97-AF65-F5344CB8AC3E}">
        <p14:creationId xmlns:p14="http://schemas.microsoft.com/office/powerpoint/2010/main" val="15391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熱平衡化の証拠</a:t>
            </a:r>
            <a:r>
              <a:rPr kumimoji="1" lang="en-US" altLang="ja-JP" dirty="0" smtClean="0"/>
              <a:t/>
            </a:r>
            <a:br>
              <a:rPr kumimoji="1" lang="en-US" altLang="ja-JP" dirty="0" smtClean="0"/>
            </a:br>
            <a:endParaRPr kumimoji="1" lang="ja-JP"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37" y="1223542"/>
            <a:ext cx="3021654" cy="266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861807" y="1271197"/>
            <a:ext cx="4354077" cy="1200329"/>
          </a:xfrm>
          <a:prstGeom prst="rect">
            <a:avLst/>
          </a:prstGeom>
          <a:noFill/>
        </p:spPr>
        <p:txBody>
          <a:bodyPr wrap="none" rtlCol="0">
            <a:spAutoFit/>
          </a:bodyPr>
          <a:lstStyle/>
          <a:p>
            <a:pPr algn="ctr"/>
            <a:r>
              <a:rPr kumimoji="1" lang="ja-JP" altLang="en-US" sz="2400" dirty="0" smtClean="0"/>
              <a:t>各種ハドロンの粒子数は、</a:t>
            </a:r>
            <a:endParaRPr kumimoji="1" lang="en-US" altLang="ja-JP" sz="2400" dirty="0" smtClean="0"/>
          </a:p>
          <a:p>
            <a:pPr algn="ctr"/>
            <a:r>
              <a:rPr lang="ja-JP" altLang="en-US" sz="2400" dirty="0" smtClean="0"/>
              <a:t>温度</a:t>
            </a:r>
            <a:r>
              <a:rPr lang="ja-JP" altLang="en-US" sz="2400" i="1" dirty="0" smtClean="0"/>
              <a:t>Ｔ</a:t>
            </a:r>
            <a:r>
              <a:rPr lang="ja-JP" altLang="en-US" sz="2400" dirty="0" smtClean="0"/>
              <a:t>、化学ポテンシャル</a:t>
            </a:r>
            <a:r>
              <a:rPr lang="en-US" altLang="ja-JP" sz="2400" i="1" dirty="0" smtClean="0"/>
              <a:t>μ</a:t>
            </a:r>
            <a:r>
              <a:rPr lang="ja-JP" altLang="en-US" sz="2400" dirty="0" smtClean="0"/>
              <a:t>の</a:t>
            </a:r>
            <a:endParaRPr lang="en-US" altLang="ja-JP" sz="2400" dirty="0" smtClean="0"/>
          </a:p>
          <a:p>
            <a:pPr algn="ctr"/>
            <a:r>
              <a:rPr lang="ja-JP" altLang="en-US" sz="2400" dirty="0" smtClean="0"/>
              <a:t>熱平衡値で再現可能</a:t>
            </a:r>
            <a:endParaRPr kumimoji="1" lang="ja-JP" altLang="en-US" sz="2400" dirty="0"/>
          </a:p>
        </p:txBody>
      </p:sp>
      <p:sp>
        <p:nvSpPr>
          <p:cNvPr id="6" name="下矢印 5"/>
          <p:cNvSpPr/>
          <p:nvPr/>
        </p:nvSpPr>
        <p:spPr>
          <a:xfrm>
            <a:off x="5041715" y="2608561"/>
            <a:ext cx="1994263" cy="670560"/>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756425" y="3401172"/>
            <a:ext cx="4108817" cy="461665"/>
          </a:xfrm>
          <a:prstGeom prst="rect">
            <a:avLst/>
          </a:prstGeom>
          <a:noFill/>
        </p:spPr>
        <p:txBody>
          <a:bodyPr wrap="none" rtlCol="0">
            <a:spAutoFit/>
          </a:bodyPr>
          <a:lstStyle/>
          <a:p>
            <a:r>
              <a:rPr lang="en-US" altLang="ja-JP" sz="2400" dirty="0"/>
              <a:t>(</a:t>
            </a:r>
            <a:r>
              <a:rPr kumimoji="1" lang="ja-JP" altLang="en-US" sz="2400" dirty="0" smtClean="0"/>
              <a:t>化学</a:t>
            </a:r>
            <a:r>
              <a:rPr kumimoji="1" lang="en-US" altLang="ja-JP" sz="2400" dirty="0" smtClean="0"/>
              <a:t>)</a:t>
            </a:r>
            <a:r>
              <a:rPr kumimoji="1" lang="ja-JP" altLang="en-US" sz="2400" dirty="0" smtClean="0"/>
              <a:t>平衡状態の実現を示唆</a:t>
            </a:r>
            <a:endParaRPr kumimoji="1" lang="ja-JP" altLang="en-US" sz="2400" dirty="0"/>
          </a:p>
        </p:txBody>
      </p:sp>
      <p:pic>
        <p:nvPicPr>
          <p:cNvPr id="9" name="Picture 19" descr="tch_mub_strange_gce_w_sabita_la_pim_linear.gif"/>
          <p:cNvPicPr>
            <a:picLocks noChangeAspect="1"/>
          </p:cNvPicPr>
          <p:nvPr/>
        </p:nvPicPr>
        <p:blipFill>
          <a:blip r:embed="rId3"/>
          <a:srcRect l="1420" t="8372" r="8521" b="1674"/>
          <a:stretch>
            <a:fillRect/>
          </a:stretch>
        </p:blipFill>
        <p:spPr>
          <a:xfrm>
            <a:off x="322437" y="4048906"/>
            <a:ext cx="3021654" cy="2559753"/>
          </a:xfrm>
          <a:prstGeom prst="rect">
            <a:avLst/>
          </a:prstGeom>
        </p:spPr>
      </p:pic>
      <p:sp>
        <p:nvSpPr>
          <p:cNvPr id="10" name="テキスト ボックス 9"/>
          <p:cNvSpPr txBox="1"/>
          <p:nvPr/>
        </p:nvSpPr>
        <p:spPr>
          <a:xfrm>
            <a:off x="4098250" y="4988971"/>
            <a:ext cx="3881191" cy="1200329"/>
          </a:xfrm>
          <a:prstGeom prst="rect">
            <a:avLst/>
          </a:prstGeom>
          <a:noFill/>
        </p:spPr>
        <p:txBody>
          <a:bodyPr wrap="none" rtlCol="0">
            <a:spAutoFit/>
          </a:bodyPr>
          <a:lstStyle/>
          <a:p>
            <a:pPr algn="ctr"/>
            <a:r>
              <a:rPr kumimoji="1" lang="ja-JP" altLang="en-US" sz="2400" dirty="0" smtClean="0"/>
              <a:t>実験的に決定した</a:t>
            </a:r>
            <a:r>
              <a:rPr kumimoji="1" lang="ja-JP" altLang="en-US" sz="2400" i="1" dirty="0" smtClean="0"/>
              <a:t>Ｔ</a:t>
            </a:r>
            <a:r>
              <a:rPr kumimoji="1" lang="en-US" altLang="ja-JP" sz="2400" dirty="0" smtClean="0"/>
              <a:t>,</a:t>
            </a:r>
            <a:r>
              <a:rPr kumimoji="1" lang="ja-JP" altLang="en-US" sz="2400" dirty="0" smtClean="0"/>
              <a:t> </a:t>
            </a:r>
            <a:r>
              <a:rPr kumimoji="1" lang="en-US" altLang="ja-JP" sz="2400" dirty="0" smtClean="0"/>
              <a:t>μ</a:t>
            </a:r>
            <a:r>
              <a:rPr kumimoji="1" lang="ja-JP" altLang="en-US" sz="2400" dirty="0" smtClean="0"/>
              <a:t>は、</a:t>
            </a:r>
            <a:endParaRPr kumimoji="1" lang="en-US" altLang="ja-JP" sz="2400" dirty="0" smtClean="0"/>
          </a:p>
          <a:p>
            <a:pPr algn="ctr"/>
            <a:r>
              <a:rPr lang="ja-JP" altLang="en-US" sz="2400" dirty="0" smtClean="0"/>
              <a:t>衝突エネルギーに応じて</a:t>
            </a:r>
            <a:endParaRPr lang="en-US" altLang="ja-JP" sz="2400" dirty="0" smtClean="0"/>
          </a:p>
          <a:p>
            <a:pPr algn="ctr"/>
            <a:r>
              <a:rPr lang="ja-JP" altLang="en-US" sz="2400" dirty="0" smtClean="0"/>
              <a:t>相図</a:t>
            </a:r>
            <a:r>
              <a:rPr lang="ja-JP" altLang="en-US" sz="2400" dirty="0"/>
              <a:t>上</a:t>
            </a:r>
            <a:r>
              <a:rPr lang="ja-JP" altLang="en-US" sz="2400" dirty="0" smtClean="0"/>
              <a:t>を移動する</a:t>
            </a:r>
            <a:endParaRPr kumimoji="1" lang="ja-JP" altLang="en-US" sz="2400" dirty="0"/>
          </a:p>
        </p:txBody>
      </p:sp>
    </p:spTree>
    <p:extLst>
      <p:ext uri="{BB962C8B-B14F-4D97-AF65-F5344CB8AC3E}">
        <p14:creationId xmlns:p14="http://schemas.microsoft.com/office/powerpoint/2010/main" val="339176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ビームエネルギー走査</a:t>
            </a:r>
            <a:r>
              <a:rPr lang="en-US" altLang="ja-JP" dirty="0" smtClean="0"/>
              <a:t/>
            </a:r>
            <a:br>
              <a:rPr lang="en-US" altLang="ja-JP" dirty="0" smtClean="0"/>
            </a:br>
            <a:endParaRPr kumimoji="1" lang="ja-JP" altLang="en-US" dirty="0"/>
          </a:p>
        </p:txBody>
      </p:sp>
      <p:pic>
        <p:nvPicPr>
          <p:cNvPr id="4" name="図 3"/>
          <p:cNvPicPr>
            <a:picLocks noChangeAspect="1"/>
          </p:cNvPicPr>
          <p:nvPr/>
        </p:nvPicPr>
        <p:blipFill rotWithShape="1">
          <a:blip r:embed="rId2">
            <a:clrChange>
              <a:clrFrom>
                <a:srgbClr val="FFFFFF"/>
              </a:clrFrom>
              <a:clrTo>
                <a:srgbClr val="FFFFFF">
                  <a:alpha val="0"/>
                </a:srgbClr>
              </a:clrTo>
            </a:clrChange>
          </a:blip>
          <a:srcRect r="21744" b="9430"/>
          <a:stretch/>
        </p:blipFill>
        <p:spPr>
          <a:xfrm>
            <a:off x="779785" y="1417630"/>
            <a:ext cx="6163974" cy="4295853"/>
          </a:xfrm>
          <a:prstGeom prst="rect">
            <a:avLst/>
          </a:prstGeom>
        </p:spPr>
      </p:pic>
      <p:cxnSp>
        <p:nvCxnSpPr>
          <p:cNvPr id="5" name="直線矢印コネクタ 4"/>
          <p:cNvCxnSpPr/>
          <p:nvPr/>
        </p:nvCxnSpPr>
        <p:spPr>
          <a:xfrm flipV="1">
            <a:off x="788410" y="1144183"/>
            <a:ext cx="0" cy="4788000"/>
          </a:xfrm>
          <a:prstGeom prst="straightConnector1">
            <a:avLst/>
          </a:prstGeom>
          <a:ln w="38100">
            <a:solidFill>
              <a:schemeClr val="tx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586092" y="5699829"/>
            <a:ext cx="6660000" cy="1"/>
          </a:xfrm>
          <a:prstGeom prst="straightConnector1">
            <a:avLst/>
          </a:prstGeom>
          <a:ln w="38100">
            <a:solidFill>
              <a:schemeClr val="tx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rot="16200000">
            <a:off x="-2476" y="1969615"/>
            <a:ext cx="800219" cy="461665"/>
          </a:xfrm>
          <a:prstGeom prst="rect">
            <a:avLst/>
          </a:prstGeom>
          <a:noFill/>
        </p:spPr>
        <p:txBody>
          <a:bodyPr wrap="none" rtlCol="0">
            <a:spAutoFit/>
          </a:bodyPr>
          <a:lstStyle/>
          <a:p>
            <a:r>
              <a:rPr kumimoji="1" lang="ja-JP" altLang="en-US" sz="2400" dirty="0" smtClean="0"/>
              <a:t>温度</a:t>
            </a:r>
            <a:endParaRPr kumimoji="1" lang="ja-JP" altLang="en-US" sz="2400" dirty="0"/>
          </a:p>
        </p:txBody>
      </p:sp>
      <p:sp>
        <p:nvSpPr>
          <p:cNvPr id="8" name="テキスト ボックス 7"/>
          <p:cNvSpPr txBox="1"/>
          <p:nvPr/>
        </p:nvSpPr>
        <p:spPr>
          <a:xfrm>
            <a:off x="4703518" y="5825204"/>
            <a:ext cx="2646878" cy="461665"/>
          </a:xfrm>
          <a:prstGeom prst="rect">
            <a:avLst/>
          </a:prstGeom>
          <a:noFill/>
        </p:spPr>
        <p:txBody>
          <a:bodyPr wrap="none" rtlCol="0">
            <a:spAutoFit/>
          </a:bodyPr>
          <a:lstStyle/>
          <a:p>
            <a:r>
              <a:rPr kumimoji="1" lang="ja-JP" altLang="en-US" sz="2400" dirty="0" smtClean="0"/>
              <a:t>化学ポテンシャル</a:t>
            </a:r>
            <a:endParaRPr kumimoji="1" lang="ja-JP" altLang="en-US" sz="2400" dirty="0"/>
          </a:p>
        </p:txBody>
      </p:sp>
      <p:sp>
        <p:nvSpPr>
          <p:cNvPr id="9" name="下矢印 8"/>
          <p:cNvSpPr/>
          <p:nvPr/>
        </p:nvSpPr>
        <p:spPr>
          <a:xfrm rot="490128">
            <a:off x="1289068" y="2765757"/>
            <a:ext cx="618565" cy="1560792"/>
          </a:xfrm>
          <a:prstGeom prst="downArrow">
            <a:avLst/>
          </a:prstGeom>
          <a:solidFill>
            <a:srgbClr val="AD010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rot="2067519">
            <a:off x="2532461" y="3451955"/>
            <a:ext cx="618565" cy="1305508"/>
          </a:xfrm>
          <a:prstGeom prst="downArrow">
            <a:avLst/>
          </a:prstGeom>
          <a:solidFill>
            <a:srgbClr val="AD010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rot="1184849">
            <a:off x="1924107" y="3084408"/>
            <a:ext cx="618565" cy="1333107"/>
          </a:xfrm>
          <a:prstGeom prst="downArrow">
            <a:avLst/>
          </a:prstGeom>
          <a:solidFill>
            <a:srgbClr val="AD010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62969">
            <a:off x="663032" y="2316421"/>
            <a:ext cx="618565" cy="1961622"/>
          </a:xfrm>
          <a:prstGeom prst="downArrow">
            <a:avLst/>
          </a:prstGeom>
          <a:solidFill>
            <a:srgbClr val="AD010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rot="155389">
            <a:off x="1848742" y="2647072"/>
            <a:ext cx="1801906" cy="744071"/>
          </a:xfrm>
          <a:custGeom>
            <a:avLst/>
            <a:gdLst>
              <a:gd name="connsiteX0" fmla="*/ 0 w 1801906"/>
              <a:gd name="connsiteY0" fmla="*/ 0 h 744071"/>
              <a:gd name="connsiteX1" fmla="*/ 1039906 w 1801906"/>
              <a:gd name="connsiteY1" fmla="*/ 268942 h 744071"/>
              <a:gd name="connsiteX2" fmla="*/ 1801906 w 1801906"/>
              <a:gd name="connsiteY2" fmla="*/ 744071 h 744071"/>
            </a:gdLst>
            <a:ahLst/>
            <a:cxnLst>
              <a:cxn ang="0">
                <a:pos x="connsiteX0" y="connsiteY0"/>
              </a:cxn>
              <a:cxn ang="0">
                <a:pos x="connsiteX1" y="connsiteY1"/>
              </a:cxn>
              <a:cxn ang="0">
                <a:pos x="connsiteX2" y="connsiteY2"/>
              </a:cxn>
            </a:cxnLst>
            <a:rect l="l" t="t" r="r" b="b"/>
            <a:pathLst>
              <a:path w="1801906" h="744071">
                <a:moveTo>
                  <a:pt x="0" y="0"/>
                </a:moveTo>
                <a:cubicBezTo>
                  <a:pt x="369794" y="72465"/>
                  <a:pt x="739588" y="144930"/>
                  <a:pt x="1039906" y="268942"/>
                </a:cubicBezTo>
                <a:cubicBezTo>
                  <a:pt x="1340224" y="392954"/>
                  <a:pt x="1571065" y="568512"/>
                  <a:pt x="1801906" y="744071"/>
                </a:cubicBezTo>
              </a:path>
            </a:pathLst>
          </a:custGeom>
          <a:noFill/>
          <a:ln w="63500">
            <a:solidFill>
              <a:schemeClr val="accent2">
                <a:lumMod val="50000"/>
              </a:schemeClr>
            </a:solidFill>
            <a:headEnd type="arrow"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rot="1540144">
            <a:off x="1698542" y="1986755"/>
            <a:ext cx="3262432" cy="892552"/>
          </a:xfrm>
          <a:prstGeom prst="rect">
            <a:avLst/>
          </a:prstGeom>
          <a:noFill/>
        </p:spPr>
        <p:txBody>
          <a:bodyPr wrap="none" rtlCol="0">
            <a:spAutoFit/>
          </a:bodyPr>
          <a:lstStyle/>
          <a:p>
            <a:pPr algn="ctr"/>
            <a:r>
              <a:rPr kumimoji="1" lang="en-US" altLang="ja-JP" sz="2800"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RHIC</a:t>
            </a:r>
          </a:p>
          <a:p>
            <a:pPr algn="ctr"/>
            <a:r>
              <a:rPr kumimoji="1" lang="ja-JP" altLang="en-US" sz="2400"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ビームエネルギー走査</a:t>
            </a:r>
            <a:endParaRPr kumimoji="1" lang="ja-JP" altLang="en-US" sz="240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p:txBody>
      </p:sp>
      <p:sp>
        <p:nvSpPr>
          <p:cNvPr id="15" name="テキスト ボックス 14"/>
          <p:cNvSpPr txBox="1"/>
          <p:nvPr/>
        </p:nvSpPr>
        <p:spPr>
          <a:xfrm>
            <a:off x="779785" y="1784089"/>
            <a:ext cx="750526" cy="523220"/>
          </a:xfrm>
          <a:prstGeom prst="rect">
            <a:avLst/>
          </a:prstGeom>
          <a:noFill/>
        </p:spPr>
        <p:txBody>
          <a:bodyPr wrap="none" rtlCol="0">
            <a:spAutoFit/>
          </a:bodyPr>
          <a:lstStyle/>
          <a:p>
            <a:r>
              <a:rPr kumimoji="1" lang="en-US" altLang="ja-JP" sz="2800"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LHC</a:t>
            </a:r>
          </a:p>
        </p:txBody>
      </p:sp>
      <p:sp>
        <p:nvSpPr>
          <p:cNvPr id="16" name="テキスト ボックス 15"/>
          <p:cNvSpPr txBox="1"/>
          <p:nvPr/>
        </p:nvSpPr>
        <p:spPr>
          <a:xfrm>
            <a:off x="3651437" y="3955429"/>
            <a:ext cx="2917017" cy="954107"/>
          </a:xfrm>
          <a:prstGeom prst="rect">
            <a:avLst/>
          </a:prstGeom>
          <a:solidFill>
            <a:srgbClr val="FFFFFF">
              <a:alpha val="50000"/>
            </a:srgbClr>
          </a:solidFill>
        </p:spPr>
        <p:txBody>
          <a:bodyPr wrap="none" rtlCol="0">
            <a:spAutoFit/>
          </a:bodyPr>
          <a:lstStyle/>
          <a:p>
            <a:r>
              <a:rPr lang="ja-JP" altLang="en-US" sz="2800"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計画中の実験</a:t>
            </a:r>
            <a:endParaRPr lang="en-US" altLang="ja-JP" sz="2800"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a:p>
            <a:r>
              <a:rPr lang="en-US" altLang="ja-JP" sz="2800"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J-PARC@</a:t>
            </a:r>
            <a:r>
              <a:rPr lang="ja-JP" altLang="en-US" sz="2800"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日本など</a:t>
            </a:r>
            <a:endParaRPr kumimoji="1" lang="ja-JP" altLang="en-US" sz="280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p:txBody>
      </p:sp>
      <p:sp>
        <p:nvSpPr>
          <p:cNvPr id="17" name="テキスト ボックス 16"/>
          <p:cNvSpPr txBox="1"/>
          <p:nvPr/>
        </p:nvSpPr>
        <p:spPr>
          <a:xfrm>
            <a:off x="7240771" y="1380298"/>
            <a:ext cx="1633781" cy="4154984"/>
          </a:xfrm>
          <a:prstGeom prst="rect">
            <a:avLst/>
          </a:prstGeom>
          <a:noFill/>
        </p:spPr>
        <p:txBody>
          <a:bodyPr wrap="none" rtlCol="0">
            <a:spAutoFit/>
          </a:bodyPr>
          <a:lstStyle/>
          <a:p>
            <a:r>
              <a:rPr kumimoji="1" lang="en-US" altLang="ja-JP" sz="2800" dirty="0" smtClean="0">
                <a:solidFill>
                  <a:schemeClr val="accent4">
                    <a:lumMod val="60000"/>
                    <a:lumOff val="40000"/>
                  </a:schemeClr>
                </a:solidFill>
                <a:latin typeface="Calibri" panose="020F0502020204030204" pitchFamily="34" charset="0"/>
              </a:rPr>
              <a:t>LHC</a:t>
            </a:r>
          </a:p>
          <a:p>
            <a:r>
              <a:rPr lang="en-US" altLang="ja-JP" sz="2400" dirty="0" smtClean="0">
                <a:solidFill>
                  <a:schemeClr val="accent4">
                    <a:lumMod val="60000"/>
                    <a:lumOff val="40000"/>
                  </a:schemeClr>
                </a:solidFill>
              </a:rPr>
              <a:t>2010</a:t>
            </a:r>
            <a:r>
              <a:rPr lang="en-US" altLang="ja-JP" sz="2400" dirty="0">
                <a:solidFill>
                  <a:schemeClr val="accent4">
                    <a:lumMod val="60000"/>
                    <a:lumOff val="40000"/>
                  </a:schemeClr>
                </a:solidFill>
                <a:latin typeface="Adobe Song Std L" panose="02020300000000000000" pitchFamily="18" charset="-128"/>
                <a:ea typeface="Adobe Song Std L" panose="02020300000000000000" pitchFamily="18" charset="-128"/>
              </a:rPr>
              <a:t>~</a:t>
            </a:r>
            <a:endParaRPr lang="en-US" altLang="ja-JP" sz="2400" dirty="0" smtClean="0">
              <a:solidFill>
                <a:schemeClr val="accent4">
                  <a:lumMod val="60000"/>
                  <a:lumOff val="40000"/>
                </a:schemeClr>
              </a:solidFill>
              <a:latin typeface="Adobe Song Std L" panose="02020300000000000000" pitchFamily="18" charset="-128"/>
              <a:ea typeface="Adobe Song Std L" panose="02020300000000000000" pitchFamily="18" charset="-128"/>
            </a:endParaRPr>
          </a:p>
          <a:p>
            <a:endParaRPr kumimoji="1" lang="en-US" altLang="ja-JP" sz="1600" dirty="0">
              <a:solidFill>
                <a:schemeClr val="accent4">
                  <a:lumMod val="60000"/>
                  <a:lumOff val="40000"/>
                </a:schemeClr>
              </a:solidFill>
            </a:endParaRPr>
          </a:p>
          <a:p>
            <a:r>
              <a:rPr lang="en-US" altLang="ja-JP" sz="2800" b="1" dirty="0" smtClean="0">
                <a:solidFill>
                  <a:srgbClr val="FFCCCC"/>
                </a:solidFill>
              </a:rPr>
              <a:t>RHIC-BES</a:t>
            </a:r>
          </a:p>
          <a:p>
            <a:r>
              <a:rPr lang="en-US" altLang="ja-JP" sz="2400" dirty="0" smtClean="0">
                <a:solidFill>
                  <a:srgbClr val="FFCCCC"/>
                </a:solidFill>
              </a:rPr>
              <a:t>Phase I</a:t>
            </a:r>
          </a:p>
          <a:p>
            <a:r>
              <a:rPr lang="en-US" altLang="ja-JP" sz="2400" dirty="0" smtClean="0">
                <a:solidFill>
                  <a:srgbClr val="FFCCCC"/>
                </a:solidFill>
              </a:rPr>
              <a:t>2010</a:t>
            </a:r>
            <a:r>
              <a:rPr lang="en-US" altLang="ja-JP" sz="2400" dirty="0" smtClean="0">
                <a:solidFill>
                  <a:srgbClr val="FFCCCC"/>
                </a:solidFill>
                <a:latin typeface="Adobe Song Std L" panose="02020300000000000000" pitchFamily="18" charset="-128"/>
                <a:ea typeface="Adobe Song Std L" panose="02020300000000000000" pitchFamily="18" charset="-128"/>
              </a:rPr>
              <a:t>~</a:t>
            </a:r>
            <a:r>
              <a:rPr lang="en-US" altLang="ja-JP" sz="2400" dirty="0" smtClean="0">
                <a:solidFill>
                  <a:srgbClr val="FFCCCC"/>
                </a:solidFill>
              </a:rPr>
              <a:t>2014</a:t>
            </a:r>
          </a:p>
          <a:p>
            <a:r>
              <a:rPr kumimoji="1" lang="en-US" altLang="ja-JP" sz="2400" dirty="0" smtClean="0">
                <a:solidFill>
                  <a:srgbClr val="FFCCCC"/>
                </a:solidFill>
              </a:rPr>
              <a:t>Phase II</a:t>
            </a:r>
          </a:p>
          <a:p>
            <a:r>
              <a:rPr lang="en-US" altLang="ja-JP" sz="2400" dirty="0" smtClean="0">
                <a:solidFill>
                  <a:srgbClr val="FFCCCC"/>
                </a:solidFill>
              </a:rPr>
              <a:t>2019</a:t>
            </a:r>
            <a:r>
              <a:rPr lang="en-US" altLang="ja-JP" sz="2400" dirty="0" smtClean="0">
                <a:solidFill>
                  <a:srgbClr val="FFCCCC"/>
                </a:solidFill>
                <a:latin typeface="Adobe Song Std L" panose="02020300000000000000" pitchFamily="18" charset="-128"/>
                <a:ea typeface="Adobe Song Std L" panose="02020300000000000000" pitchFamily="18" charset="-128"/>
              </a:rPr>
              <a:t>~</a:t>
            </a:r>
          </a:p>
          <a:p>
            <a:endParaRPr kumimoji="1" lang="en-US" altLang="ja-JP" sz="1600" dirty="0">
              <a:solidFill>
                <a:schemeClr val="accent4">
                  <a:lumMod val="60000"/>
                  <a:lumOff val="40000"/>
                </a:schemeClr>
              </a:solidFill>
              <a:latin typeface="Calibri" panose="020F0502020204030204" pitchFamily="34" charset="0"/>
              <a:ea typeface="Adobe Song Std L" panose="02020300000000000000" pitchFamily="18" charset="-128"/>
            </a:endParaRPr>
          </a:p>
          <a:p>
            <a:r>
              <a:rPr lang="en-US" altLang="ja-JP" sz="2800" dirty="0" smtClean="0">
                <a:solidFill>
                  <a:schemeClr val="accent4">
                    <a:lumMod val="60000"/>
                    <a:lumOff val="40000"/>
                  </a:schemeClr>
                </a:solidFill>
                <a:latin typeface="Calibri" panose="020F0502020204030204" pitchFamily="34" charset="0"/>
                <a:ea typeface="Adobe Song Std L" panose="02020300000000000000" pitchFamily="18" charset="-128"/>
              </a:rPr>
              <a:t>J-PARC</a:t>
            </a:r>
          </a:p>
          <a:p>
            <a:r>
              <a:rPr lang="en-US" altLang="ja-JP" sz="2800" dirty="0" smtClean="0">
                <a:solidFill>
                  <a:schemeClr val="accent4">
                    <a:lumMod val="60000"/>
                    <a:lumOff val="40000"/>
                  </a:schemeClr>
                </a:solidFill>
                <a:latin typeface="Calibri" panose="020F0502020204030204" pitchFamily="34" charset="0"/>
                <a:ea typeface="Adobe Song Std L" panose="02020300000000000000" pitchFamily="18" charset="-128"/>
              </a:rPr>
              <a:t>2025</a:t>
            </a:r>
            <a:r>
              <a:rPr kumimoji="1" lang="en-US" altLang="ja-JP" sz="2400" dirty="0" smtClean="0">
                <a:solidFill>
                  <a:schemeClr val="accent4">
                    <a:lumMod val="60000"/>
                    <a:lumOff val="40000"/>
                  </a:schemeClr>
                </a:solidFill>
                <a:latin typeface="Adobe Song Std L" panose="02020300000000000000" pitchFamily="18" charset="-128"/>
                <a:ea typeface="Adobe Song Std L" panose="02020300000000000000" pitchFamily="18" charset="-128"/>
              </a:rPr>
              <a:t>~ ??</a:t>
            </a:r>
            <a:endParaRPr kumimoji="1" lang="ja-JP" altLang="en-US" sz="2400" dirty="0">
              <a:solidFill>
                <a:schemeClr val="accent4">
                  <a:lumMod val="60000"/>
                  <a:lumOff val="40000"/>
                </a:schemeClr>
              </a:solidFill>
              <a:latin typeface="Adobe Song Std L" panose="02020300000000000000" pitchFamily="18" charset="-128"/>
              <a:ea typeface="Adobe Song Std L" panose="02020300000000000000" pitchFamily="18" charset="-128"/>
            </a:endParaRPr>
          </a:p>
        </p:txBody>
      </p:sp>
      <p:sp>
        <p:nvSpPr>
          <p:cNvPr id="18" name="下矢印 17"/>
          <p:cNvSpPr/>
          <p:nvPr/>
        </p:nvSpPr>
        <p:spPr>
          <a:xfrm rot="3087491">
            <a:off x="2946769" y="4246950"/>
            <a:ext cx="618565" cy="969801"/>
          </a:xfrm>
          <a:prstGeom prst="downArrow">
            <a:avLst/>
          </a:prstGeom>
          <a:solidFill>
            <a:srgbClr val="AD010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419497" y="6295794"/>
            <a:ext cx="5724644" cy="461665"/>
          </a:xfrm>
          <a:prstGeom prst="rect">
            <a:avLst/>
          </a:prstGeom>
          <a:solidFill>
            <a:schemeClr val="accent2">
              <a:shade val="75000"/>
              <a:satMod val="130000"/>
              <a:alpha val="61000"/>
            </a:schemeClr>
          </a:solidFill>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ja-JP" altLang="en-US" sz="2400" dirty="0" smtClean="0"/>
              <a:t>ＱＣＤの相構造は、実験的に探索可能！</a:t>
            </a:r>
            <a:endParaRPr kumimoji="1" lang="ja-JP" altLang="en-US" sz="2400" dirty="0"/>
          </a:p>
        </p:txBody>
      </p:sp>
    </p:spTree>
    <p:extLst>
      <p:ext uri="{BB962C8B-B14F-4D97-AF65-F5344CB8AC3E}">
        <p14:creationId xmlns:p14="http://schemas.microsoft.com/office/powerpoint/2010/main" val="32420116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Ｊ－ＰＡＲＣ重イオン衝突計画</a:t>
            </a:r>
            <a:r>
              <a:rPr kumimoji="1" lang="en-US" altLang="ja-JP" dirty="0" smtClean="0"/>
              <a:t/>
            </a:r>
            <a:br>
              <a:rPr kumimoji="1" lang="en-US" altLang="ja-JP" dirty="0" smtClean="0"/>
            </a:br>
            <a:endParaRPr kumimoji="1" lang="ja-JP" altLang="en-US" dirty="0"/>
          </a:p>
        </p:txBody>
      </p:sp>
      <p:pic>
        <p:nvPicPr>
          <p:cNvPr id="4" name="図 3"/>
          <p:cNvPicPr>
            <a:picLocks noChangeAspect="1"/>
          </p:cNvPicPr>
          <p:nvPr/>
        </p:nvPicPr>
        <p:blipFill rotWithShape="1">
          <a:blip r:embed="rId2"/>
          <a:srcRect l="21241" t="38858" r="22846" b="11713"/>
          <a:stretch/>
        </p:blipFill>
        <p:spPr>
          <a:xfrm>
            <a:off x="252549" y="1204556"/>
            <a:ext cx="4079576" cy="2836222"/>
          </a:xfrm>
          <a:prstGeom prst="rect">
            <a:avLst/>
          </a:prstGeom>
        </p:spPr>
      </p:pic>
      <p:grpSp>
        <p:nvGrpSpPr>
          <p:cNvPr id="5" name="グループ化 4"/>
          <p:cNvGrpSpPr/>
          <p:nvPr/>
        </p:nvGrpSpPr>
        <p:grpSpPr>
          <a:xfrm>
            <a:off x="252549" y="4157051"/>
            <a:ext cx="3045060" cy="2493785"/>
            <a:chOff x="182880" y="2139175"/>
            <a:chExt cx="3045060" cy="2493785"/>
          </a:xfrm>
        </p:grpSpPr>
        <p:pic>
          <p:nvPicPr>
            <p:cNvPr id="6" name="図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 y="2139175"/>
              <a:ext cx="3045060" cy="2493785"/>
            </a:xfrm>
            <a:prstGeom prst="rect">
              <a:avLst/>
            </a:prstGeom>
          </p:spPr>
        </p:pic>
        <p:sp>
          <p:nvSpPr>
            <p:cNvPr id="7" name="下矢印 6"/>
            <p:cNvSpPr/>
            <p:nvPr/>
          </p:nvSpPr>
          <p:spPr>
            <a:xfrm rot="2811115">
              <a:off x="2669772" y="2933641"/>
              <a:ext cx="241493" cy="303857"/>
            </a:xfrm>
            <a:prstGeom prst="downArrow">
              <a:avLst>
                <a:gd name="adj1" fmla="val 50000"/>
                <a:gd name="adj2" fmla="val 6045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4693921" y="1393372"/>
            <a:ext cx="2339102" cy="830997"/>
          </a:xfrm>
          <a:prstGeom prst="rect">
            <a:avLst/>
          </a:prstGeom>
          <a:noFill/>
        </p:spPr>
        <p:txBody>
          <a:bodyPr wrap="none" rtlCol="0">
            <a:spAutoFit/>
          </a:bodyPr>
          <a:lstStyle/>
          <a:p>
            <a:r>
              <a:rPr lang="en-US" altLang="ja-JP" sz="2400" dirty="0" smtClean="0"/>
              <a:t>J-PARC:</a:t>
            </a:r>
          </a:p>
          <a:p>
            <a:r>
              <a:rPr lang="ja-JP" altLang="en-US" sz="2400" dirty="0" smtClean="0"/>
              <a:t>陽子の加速装置</a:t>
            </a:r>
            <a:endParaRPr kumimoji="1" lang="ja-JP" altLang="en-US" sz="2400" dirty="0"/>
          </a:p>
        </p:txBody>
      </p:sp>
      <p:grpSp>
        <p:nvGrpSpPr>
          <p:cNvPr id="13" name="グループ化 12"/>
          <p:cNvGrpSpPr/>
          <p:nvPr/>
        </p:nvGrpSpPr>
        <p:grpSpPr>
          <a:xfrm>
            <a:off x="4514195" y="2495935"/>
            <a:ext cx="4325005" cy="1726139"/>
            <a:chOff x="4514195" y="2495935"/>
            <a:chExt cx="4325005" cy="1726139"/>
          </a:xfrm>
        </p:grpSpPr>
        <p:sp>
          <p:nvSpPr>
            <p:cNvPr id="10" name="下矢印 9"/>
            <p:cNvSpPr/>
            <p:nvPr/>
          </p:nvSpPr>
          <p:spPr>
            <a:xfrm>
              <a:off x="4847172" y="2495935"/>
              <a:ext cx="2185851" cy="6531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514195" y="3391077"/>
              <a:ext cx="4325005" cy="830997"/>
            </a:xfrm>
            <a:prstGeom prst="rect">
              <a:avLst/>
            </a:prstGeom>
            <a:noFill/>
          </p:spPr>
          <p:txBody>
            <a:bodyPr wrap="square" rtlCol="0">
              <a:spAutoFit/>
            </a:bodyPr>
            <a:lstStyle/>
            <a:p>
              <a:r>
                <a:rPr lang="ja-JP" altLang="en-US" sz="2400" dirty="0"/>
                <a:t>将来的</a:t>
              </a:r>
              <a:r>
                <a:rPr lang="ja-JP" altLang="en-US" sz="2400" dirty="0" smtClean="0"/>
                <a:t>に</a:t>
              </a:r>
              <a:r>
                <a:rPr kumimoji="1" lang="ja-JP" altLang="en-US" sz="2400" dirty="0" smtClean="0"/>
                <a:t>、重イオンの加速も可能にする改造計画が胎動中</a:t>
              </a:r>
              <a:endParaRPr kumimoji="1" lang="ja-JP" altLang="en-US" sz="2400" dirty="0"/>
            </a:p>
          </p:txBody>
        </p:sp>
      </p:grpSp>
      <p:grpSp>
        <p:nvGrpSpPr>
          <p:cNvPr id="14" name="グループ化 13"/>
          <p:cNvGrpSpPr/>
          <p:nvPr/>
        </p:nvGrpSpPr>
        <p:grpSpPr>
          <a:xfrm>
            <a:off x="3736901" y="4376987"/>
            <a:ext cx="4632036" cy="1963710"/>
            <a:chOff x="3736901" y="4376987"/>
            <a:chExt cx="4632036" cy="1963710"/>
          </a:xfrm>
        </p:grpSpPr>
        <p:sp>
          <p:nvSpPr>
            <p:cNvPr id="8" name="テキスト ボックス 7"/>
            <p:cNvSpPr txBox="1"/>
            <p:nvPr/>
          </p:nvSpPr>
          <p:spPr>
            <a:xfrm>
              <a:off x="3736901" y="5140368"/>
              <a:ext cx="4632036" cy="1200329"/>
            </a:xfrm>
            <a:prstGeom prst="rect">
              <a:avLst/>
            </a:prstGeom>
            <a:noFill/>
          </p:spPr>
          <p:txBody>
            <a:bodyPr wrap="square" rtlCol="0">
              <a:spAutoFit/>
            </a:bodyPr>
            <a:lstStyle/>
            <a:p>
              <a:r>
                <a:rPr kumimoji="1" lang="ja-JP" altLang="en-US" sz="2400" dirty="0" smtClean="0"/>
                <a:t>宇宙最高密度状態の生成と、超高精度測定の実現が期待される。</a:t>
              </a:r>
              <a:endParaRPr kumimoji="1" lang="en-US" altLang="ja-JP" sz="2400" dirty="0" smtClean="0"/>
            </a:p>
            <a:p>
              <a:endParaRPr kumimoji="1" lang="ja-JP" altLang="en-US" sz="2400" dirty="0"/>
            </a:p>
          </p:txBody>
        </p:sp>
        <p:sp>
          <p:nvSpPr>
            <p:cNvPr id="12" name="下矢印 11"/>
            <p:cNvSpPr/>
            <p:nvPr/>
          </p:nvSpPr>
          <p:spPr>
            <a:xfrm>
              <a:off x="4847172" y="4376987"/>
              <a:ext cx="2185851" cy="6531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736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87863" y="1324954"/>
            <a:ext cx="7802136" cy="1754326"/>
          </a:xfrm>
          <a:prstGeom prst="rect">
            <a:avLst/>
          </a:prstGeom>
          <a:noFill/>
        </p:spPr>
        <p:txBody>
          <a:bodyPr wrap="none">
            <a:spAutoFit/>
          </a:bodyPr>
          <a:lstStyle/>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地上の実験で</a:t>
            </a:r>
            <a:endParaRPr lang="en-US" altLang="ja-JP"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宇宙の始まりを再現する</a:t>
            </a:r>
            <a:endParaRPr lang="ja-JP" altLang="en-US" sz="5400" dirty="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p:txBody>
      </p:sp>
      <p:sp>
        <p:nvSpPr>
          <p:cNvPr id="2" name="テキスト ボックス 1"/>
          <p:cNvSpPr txBox="1"/>
          <p:nvPr/>
        </p:nvSpPr>
        <p:spPr>
          <a:xfrm>
            <a:off x="1064944" y="4137418"/>
            <a:ext cx="6647974" cy="523220"/>
          </a:xfrm>
          <a:prstGeom prst="rect">
            <a:avLst/>
          </a:prstGeom>
          <a:noFill/>
        </p:spPr>
        <p:txBody>
          <a:bodyPr wrap="none" rtlCol="0">
            <a:spAutoFit/>
          </a:bodyPr>
          <a:lstStyle/>
          <a:p>
            <a:pPr algn="ctr"/>
            <a:r>
              <a:rPr lang="ja-JP" altLang="en-US" sz="2800" dirty="0" smtClean="0"/>
              <a:t>のちに、性質を詳しく調べる最新の方法</a:t>
            </a:r>
            <a:endParaRPr kumimoji="1" lang="ja-JP" altLang="en-US" sz="2800" dirty="0"/>
          </a:p>
        </p:txBody>
      </p:sp>
      <p:sp>
        <p:nvSpPr>
          <p:cNvPr id="3" name="テキスト ボックス 2"/>
          <p:cNvSpPr txBox="1"/>
          <p:nvPr/>
        </p:nvSpPr>
        <p:spPr>
          <a:xfrm>
            <a:off x="342795" y="5195556"/>
            <a:ext cx="8092280" cy="523220"/>
          </a:xfrm>
          <a:prstGeom prst="rect">
            <a:avLst/>
          </a:prstGeom>
          <a:noFill/>
        </p:spPr>
        <p:txBody>
          <a:bodyPr wrap="none" rtlCol="0">
            <a:spAutoFit/>
          </a:bodyPr>
          <a:lstStyle/>
          <a:p>
            <a:pPr algn="ctr"/>
            <a:r>
              <a:rPr kumimoji="1" lang="ja-JP" altLang="en-US" sz="2800" dirty="0" smtClean="0"/>
              <a:t>～観測量の</a:t>
            </a:r>
            <a:r>
              <a:rPr lang="ja-JP" altLang="en-US" sz="2800" b="1" dirty="0"/>
              <a:t>「ゆらぎ」</a:t>
            </a:r>
            <a:r>
              <a:rPr lang="ja-JP" altLang="en-US" sz="2800" dirty="0" smtClean="0"/>
              <a:t>を</a:t>
            </a:r>
            <a:r>
              <a:rPr lang="ja-JP" altLang="en-US" sz="2800" dirty="0"/>
              <a:t>利用</a:t>
            </a:r>
            <a:r>
              <a:rPr lang="ja-JP" altLang="en-US" sz="2800" dirty="0" smtClean="0"/>
              <a:t>したＱＧＰの研究～</a:t>
            </a:r>
            <a:endParaRPr lang="ja-JP" altLang="en-US" sz="2800" dirty="0"/>
          </a:p>
        </p:txBody>
      </p:sp>
    </p:spTree>
    <p:extLst>
      <p:ext uri="{BB962C8B-B14F-4D97-AF65-F5344CB8AC3E}">
        <p14:creationId xmlns:p14="http://schemas.microsoft.com/office/powerpoint/2010/main" val="73041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ゆらぎとは？</a:t>
            </a:r>
            <a:r>
              <a:rPr kumimoji="1" lang="en-US" altLang="ja-JP" dirty="0" smtClean="0"/>
              <a:t/>
            </a:r>
            <a:br>
              <a:rPr kumimoji="1" lang="en-US" altLang="ja-JP" dirty="0" smtClean="0"/>
            </a:br>
            <a:endParaRPr kumimoji="1" lang="ja-JP" altLang="en-US" dirty="0"/>
          </a:p>
        </p:txBody>
      </p:sp>
      <p:sp>
        <p:nvSpPr>
          <p:cNvPr id="4" name="正方形/長方形 3"/>
          <p:cNvSpPr/>
          <p:nvPr/>
        </p:nvSpPr>
        <p:spPr>
          <a:xfrm>
            <a:off x="765300" y="2161158"/>
            <a:ext cx="2577431" cy="2124963"/>
          </a:xfrm>
          <a:prstGeom prst="rect">
            <a:avLst/>
          </a:prstGeom>
          <a:solidFill>
            <a:srgbClr val="BBE0E3"/>
          </a:solidFill>
          <a:ln w="25400" cap="flat" cmpd="sng" algn="ctr">
            <a:noFill/>
            <a:prstDash val="solid"/>
          </a:ln>
          <a:effectLst>
            <a:softEdge rad="63500"/>
          </a:effectLst>
        </p:spPr>
        <p:txBody>
          <a:bodyPr rtlCol="0" anchor="ctr"/>
          <a:lstStyle/>
          <a:p>
            <a:pPr algn="ctr">
              <a:defRPr/>
            </a:pPr>
            <a:endParaRPr kumimoji="0" lang="ja-JP" altLang="en-US" kern="0" dirty="0" smtClean="0">
              <a:solidFill>
                <a:srgbClr val="FFFFFF"/>
              </a:solidFill>
              <a:latin typeface="Arial"/>
              <a:ea typeface="ＭＳ Ｐゴシック" panose="020B0600070205080204" pitchFamily="50" charset="-128"/>
            </a:endParaRPr>
          </a:p>
        </p:txBody>
      </p:sp>
      <p:sp>
        <p:nvSpPr>
          <p:cNvPr id="5" name="正方形/長方形 4"/>
          <p:cNvSpPr/>
          <p:nvPr/>
        </p:nvSpPr>
        <p:spPr>
          <a:xfrm>
            <a:off x="1659713" y="2854573"/>
            <a:ext cx="798472" cy="713006"/>
          </a:xfrm>
          <a:prstGeom prst="rect">
            <a:avLst/>
          </a:prstGeom>
          <a:solidFill>
            <a:srgbClr val="BBE0E3"/>
          </a:solidFill>
          <a:ln w="9525" cap="flat" cmpd="sng" algn="ctr">
            <a:solidFill>
              <a:srgbClr val="AD010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Arial"/>
              <a:ea typeface="ＭＳ Ｐゴシック" panose="020B0600070205080204" pitchFamily="50" charset="-128"/>
            </a:endParaRPr>
          </a:p>
        </p:txBody>
      </p:sp>
      <p:sp>
        <p:nvSpPr>
          <p:cNvPr id="6" name="テキスト ボックス 5"/>
          <p:cNvSpPr txBox="1"/>
          <p:nvPr/>
        </p:nvSpPr>
        <p:spPr>
          <a:xfrm>
            <a:off x="2846927" y="3754909"/>
            <a:ext cx="389850" cy="461665"/>
          </a:xfrm>
          <a:prstGeom prst="rect">
            <a:avLst/>
          </a:prstGeom>
          <a:noFill/>
        </p:spPr>
        <p:txBody>
          <a:bodyPr wrap="none" rtlCol="0">
            <a:spAutoFit/>
          </a:bodyPr>
          <a:lstStyle/>
          <a:p>
            <a:r>
              <a:rPr lang="en-US" altLang="ja-JP" sz="2400" i="1" dirty="0" smtClean="0">
                <a:solidFill>
                  <a:srgbClr val="BBE0E3">
                    <a:lumMod val="25000"/>
                  </a:srgbClr>
                </a:solidFill>
                <a:latin typeface="Arial"/>
                <a:ea typeface="ＭＳ Ｐゴシック" panose="020B0600070205080204" pitchFamily="50" charset="-128"/>
              </a:rPr>
              <a:t>V</a:t>
            </a:r>
            <a:endParaRPr lang="ja-JP" altLang="en-US" sz="2400" i="1" dirty="0">
              <a:solidFill>
                <a:srgbClr val="BBE0E3">
                  <a:lumMod val="25000"/>
                </a:srgbClr>
              </a:solidFill>
              <a:latin typeface="Arial"/>
              <a:ea typeface="ＭＳ Ｐゴシック" panose="020B0600070205080204" pitchFamily="50" charset="-128"/>
            </a:endParaRPr>
          </a:p>
        </p:txBody>
      </p:sp>
      <p:pic>
        <p:nvPicPr>
          <p:cNvPr id="7" name="TexTeXPicture" descr="&lt;?xml version=&quot;1.0&quot; encoding=&quot;utf-16&quot;?&gt;&#10;&lt;TeXTeX&gt;&#10;  &lt;preamble&gt;\documentclass{jarticle}&#10;\usepackage{amsmath}&#10;\pagestyle{empty}&lt;/preamble&gt;&#10;  &lt;body&gt;\begin{align*} &#10;N&#10;\end{align*}&lt;/body&gt;&#10;  &lt;fcolor&gt;FFFF0000&lt;/fcolor&gt;&#10;  &lt;bcolor&gt;FFFFFFFF&lt;/bcolor&gt;&#10;  &lt;transparent&gt;True&lt;/transparent&gt;&#10;  &lt;resolution&gt;1800&lt;/resolution&gt;&#10;  &lt;imageh&gt;170&lt;/imageh&gt;&#10;  &lt;imagew&gt;209&lt;/imagew&gt;&#10;  &lt;scale&gt;50&lt;/scale&gt;&#10;  &lt;cursor&gt;17&lt;/cursor&gt;&#10;&lt;/TeXTeX&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094" y="3081142"/>
            <a:ext cx="301841" cy="245517"/>
          </a:xfrm>
          <a:prstGeom prst="rect">
            <a:avLst/>
          </a:prstGeom>
        </p:spPr>
      </p:pic>
      <p:sp>
        <p:nvSpPr>
          <p:cNvPr id="8" name="テキスト ボックス 7"/>
          <p:cNvSpPr txBox="1"/>
          <p:nvPr/>
        </p:nvSpPr>
        <p:spPr>
          <a:xfrm>
            <a:off x="1132765" y="1442616"/>
            <a:ext cx="6340197" cy="461665"/>
          </a:xfrm>
          <a:prstGeom prst="rect">
            <a:avLst/>
          </a:prstGeom>
          <a:noFill/>
        </p:spPr>
        <p:txBody>
          <a:bodyPr wrap="none" rtlCol="0">
            <a:spAutoFit/>
          </a:bodyPr>
          <a:lstStyle/>
          <a:p>
            <a:r>
              <a:rPr kumimoji="1" lang="ja-JP" altLang="en-US" sz="2400" dirty="0" smtClean="0"/>
              <a:t>例：熱平衡状態下で、観測量はゆらいでいる</a:t>
            </a:r>
            <a:endParaRPr kumimoji="1" lang="ja-JP" altLang="en-US" sz="2400" dirty="0"/>
          </a:p>
        </p:txBody>
      </p:sp>
      <p:grpSp>
        <p:nvGrpSpPr>
          <p:cNvPr id="9" name="グループ化 8"/>
          <p:cNvGrpSpPr/>
          <p:nvPr/>
        </p:nvGrpSpPr>
        <p:grpSpPr>
          <a:xfrm>
            <a:off x="3906176" y="2110932"/>
            <a:ext cx="4302198" cy="2137920"/>
            <a:chOff x="3906176" y="2110932"/>
            <a:chExt cx="4302198" cy="2137920"/>
          </a:xfrm>
        </p:grpSpPr>
        <p:sp>
          <p:nvSpPr>
            <p:cNvPr id="10" name="フリーフォーム 9"/>
            <p:cNvSpPr/>
            <p:nvPr/>
          </p:nvSpPr>
          <p:spPr>
            <a:xfrm>
              <a:off x="5510897" y="2817952"/>
              <a:ext cx="1951741" cy="1271383"/>
            </a:xfrm>
            <a:custGeom>
              <a:avLst/>
              <a:gdLst>
                <a:gd name="connsiteX0" fmla="*/ 0 w 1764405"/>
                <a:gd name="connsiteY0" fmla="*/ 862889 h 891731"/>
                <a:gd name="connsiteX1" fmla="*/ 669701 w 1764405"/>
                <a:gd name="connsiteY1" fmla="*/ 785616 h 891731"/>
                <a:gd name="connsiteX2" fmla="*/ 850005 w 1764405"/>
                <a:gd name="connsiteY2" fmla="*/ 5 h 891731"/>
                <a:gd name="connsiteX3" fmla="*/ 1159098 w 1764405"/>
                <a:gd name="connsiteY3" fmla="*/ 772737 h 891731"/>
                <a:gd name="connsiteX4" fmla="*/ 1764405 w 1764405"/>
                <a:gd name="connsiteY4" fmla="*/ 875768 h 891731"/>
                <a:gd name="connsiteX0" fmla="*/ 0 w 1764405"/>
                <a:gd name="connsiteY0" fmla="*/ 862935 h 891184"/>
                <a:gd name="connsiteX1" fmla="*/ 643943 w 1764405"/>
                <a:gd name="connsiteY1" fmla="*/ 734146 h 891184"/>
                <a:gd name="connsiteX2" fmla="*/ 850005 w 1764405"/>
                <a:gd name="connsiteY2" fmla="*/ 51 h 891184"/>
                <a:gd name="connsiteX3" fmla="*/ 1159098 w 1764405"/>
                <a:gd name="connsiteY3" fmla="*/ 772783 h 891184"/>
                <a:gd name="connsiteX4" fmla="*/ 1764405 w 1764405"/>
                <a:gd name="connsiteY4" fmla="*/ 875814 h 891184"/>
                <a:gd name="connsiteX0" fmla="*/ 0 w 1764405"/>
                <a:gd name="connsiteY0" fmla="*/ 862935 h 891184"/>
                <a:gd name="connsiteX1" fmla="*/ 643943 w 1764405"/>
                <a:gd name="connsiteY1" fmla="*/ 734146 h 891184"/>
                <a:gd name="connsiteX2" fmla="*/ 850005 w 1764405"/>
                <a:gd name="connsiteY2" fmla="*/ 51 h 891184"/>
                <a:gd name="connsiteX3" fmla="*/ 1159098 w 1764405"/>
                <a:gd name="connsiteY3" fmla="*/ 772783 h 891184"/>
                <a:gd name="connsiteX4" fmla="*/ 1764405 w 1764405"/>
                <a:gd name="connsiteY4" fmla="*/ 875814 h 891184"/>
                <a:gd name="connsiteX0" fmla="*/ 0 w 1764405"/>
                <a:gd name="connsiteY0" fmla="*/ 862939 h 880255"/>
                <a:gd name="connsiteX1" fmla="*/ 643943 w 1764405"/>
                <a:gd name="connsiteY1" fmla="*/ 734150 h 880255"/>
                <a:gd name="connsiteX2" fmla="*/ 850005 w 1764405"/>
                <a:gd name="connsiteY2" fmla="*/ 55 h 880255"/>
                <a:gd name="connsiteX3" fmla="*/ 1210614 w 1764405"/>
                <a:gd name="connsiteY3" fmla="*/ 695514 h 880255"/>
                <a:gd name="connsiteX4" fmla="*/ 1764405 w 1764405"/>
                <a:gd name="connsiteY4" fmla="*/ 875818 h 880255"/>
                <a:gd name="connsiteX0" fmla="*/ 0 w 1764405"/>
                <a:gd name="connsiteY0" fmla="*/ 862939 h 880255"/>
                <a:gd name="connsiteX1" fmla="*/ 553791 w 1764405"/>
                <a:gd name="connsiteY1" fmla="*/ 734150 h 880255"/>
                <a:gd name="connsiteX2" fmla="*/ 850005 w 1764405"/>
                <a:gd name="connsiteY2" fmla="*/ 55 h 880255"/>
                <a:gd name="connsiteX3" fmla="*/ 1210614 w 1764405"/>
                <a:gd name="connsiteY3" fmla="*/ 695514 h 880255"/>
                <a:gd name="connsiteX4" fmla="*/ 1764405 w 1764405"/>
                <a:gd name="connsiteY4" fmla="*/ 875818 h 880255"/>
                <a:gd name="connsiteX0" fmla="*/ 0 w 1773832"/>
                <a:gd name="connsiteY0" fmla="*/ 862939 h 877163"/>
                <a:gd name="connsiteX1" fmla="*/ 553791 w 1773832"/>
                <a:gd name="connsiteY1" fmla="*/ 734150 h 877163"/>
                <a:gd name="connsiteX2" fmla="*/ 850005 w 1773832"/>
                <a:gd name="connsiteY2" fmla="*/ 55 h 877163"/>
                <a:gd name="connsiteX3" fmla="*/ 1210614 w 1773832"/>
                <a:gd name="connsiteY3" fmla="*/ 695514 h 877163"/>
                <a:gd name="connsiteX4" fmla="*/ 1773832 w 1773832"/>
                <a:gd name="connsiteY4" fmla="*/ 847537 h 877163"/>
                <a:gd name="connsiteX0" fmla="*/ 0 w 1688991"/>
                <a:gd name="connsiteY0" fmla="*/ 844086 h 861673"/>
                <a:gd name="connsiteX1" fmla="*/ 468950 w 1688991"/>
                <a:gd name="connsiteY1" fmla="*/ 734150 h 861673"/>
                <a:gd name="connsiteX2" fmla="*/ 765164 w 1688991"/>
                <a:gd name="connsiteY2" fmla="*/ 55 h 861673"/>
                <a:gd name="connsiteX3" fmla="*/ 1125773 w 1688991"/>
                <a:gd name="connsiteY3" fmla="*/ 695514 h 861673"/>
                <a:gd name="connsiteX4" fmla="*/ 1688991 w 1688991"/>
                <a:gd name="connsiteY4" fmla="*/ 847537 h 861673"/>
                <a:gd name="connsiteX0" fmla="*/ 0 w 1688991"/>
                <a:gd name="connsiteY0" fmla="*/ 844086 h 853990"/>
                <a:gd name="connsiteX1" fmla="*/ 468950 w 1688991"/>
                <a:gd name="connsiteY1" fmla="*/ 734150 h 853990"/>
                <a:gd name="connsiteX2" fmla="*/ 765164 w 1688991"/>
                <a:gd name="connsiteY2" fmla="*/ 55 h 853990"/>
                <a:gd name="connsiteX3" fmla="*/ 1125773 w 1688991"/>
                <a:gd name="connsiteY3" fmla="*/ 695514 h 853990"/>
                <a:gd name="connsiteX4" fmla="*/ 1688991 w 1688991"/>
                <a:gd name="connsiteY4" fmla="*/ 847537 h 853990"/>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594398"/>
                <a:gd name="connsiteY0" fmla="*/ 854596 h 854596"/>
                <a:gd name="connsiteX1" fmla="*/ 374357 w 1594398"/>
                <a:gd name="connsiteY1" fmla="*/ 734150 h 854596"/>
                <a:gd name="connsiteX2" fmla="*/ 670571 w 1594398"/>
                <a:gd name="connsiteY2" fmla="*/ 55 h 854596"/>
                <a:gd name="connsiteX3" fmla="*/ 1031180 w 1594398"/>
                <a:gd name="connsiteY3" fmla="*/ 695514 h 854596"/>
                <a:gd name="connsiteX4" fmla="*/ 1594398 w 1594398"/>
                <a:gd name="connsiteY4" fmla="*/ 847537 h 854596"/>
                <a:gd name="connsiteX0" fmla="*/ 0 w 1594398"/>
                <a:gd name="connsiteY0" fmla="*/ 851637 h 851637"/>
                <a:gd name="connsiteX1" fmla="*/ 374357 w 1594398"/>
                <a:gd name="connsiteY1" fmla="*/ 734150 h 851637"/>
                <a:gd name="connsiteX2" fmla="*/ 670571 w 1594398"/>
                <a:gd name="connsiteY2" fmla="*/ 55 h 851637"/>
                <a:gd name="connsiteX3" fmla="*/ 1031180 w 1594398"/>
                <a:gd name="connsiteY3" fmla="*/ 695514 h 851637"/>
                <a:gd name="connsiteX4" fmla="*/ 1594398 w 1594398"/>
                <a:gd name="connsiteY4" fmla="*/ 847537 h 851637"/>
                <a:gd name="connsiteX0" fmla="*/ 0 w 1591439"/>
                <a:gd name="connsiteY0" fmla="*/ 845719 h 847882"/>
                <a:gd name="connsiteX1" fmla="*/ 371398 w 1591439"/>
                <a:gd name="connsiteY1" fmla="*/ 734150 h 847882"/>
                <a:gd name="connsiteX2" fmla="*/ 667612 w 1591439"/>
                <a:gd name="connsiteY2" fmla="*/ 55 h 847882"/>
                <a:gd name="connsiteX3" fmla="*/ 1028221 w 1591439"/>
                <a:gd name="connsiteY3" fmla="*/ 695514 h 847882"/>
                <a:gd name="connsiteX4" fmla="*/ 1591439 w 1591439"/>
                <a:gd name="connsiteY4" fmla="*/ 847537 h 847882"/>
                <a:gd name="connsiteX0" fmla="*/ 0 w 1594398"/>
                <a:gd name="connsiteY0" fmla="*/ 848679 h 848809"/>
                <a:gd name="connsiteX1" fmla="*/ 374357 w 1594398"/>
                <a:gd name="connsiteY1" fmla="*/ 734150 h 848809"/>
                <a:gd name="connsiteX2" fmla="*/ 670571 w 1594398"/>
                <a:gd name="connsiteY2" fmla="*/ 55 h 848809"/>
                <a:gd name="connsiteX3" fmla="*/ 1031180 w 1594398"/>
                <a:gd name="connsiteY3" fmla="*/ 695514 h 848809"/>
                <a:gd name="connsiteX4" fmla="*/ 1594398 w 1594398"/>
                <a:gd name="connsiteY4" fmla="*/ 847537 h 84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98" h="848809">
                  <a:moveTo>
                    <a:pt x="0" y="848679"/>
                  </a:moveTo>
                  <a:cubicBezTo>
                    <a:pt x="330005" y="844242"/>
                    <a:pt x="262595" y="875587"/>
                    <a:pt x="374357" y="734150"/>
                  </a:cubicBezTo>
                  <a:cubicBezTo>
                    <a:pt x="486119" y="592713"/>
                    <a:pt x="561101" y="6494"/>
                    <a:pt x="670571" y="55"/>
                  </a:cubicBezTo>
                  <a:cubicBezTo>
                    <a:pt x="780042" y="-6384"/>
                    <a:pt x="878780" y="549554"/>
                    <a:pt x="1031180" y="695514"/>
                  </a:cubicBezTo>
                  <a:cubicBezTo>
                    <a:pt x="1183580" y="841474"/>
                    <a:pt x="1160555" y="850148"/>
                    <a:pt x="1594398" y="847537"/>
                  </a:cubicBezTo>
                </a:path>
              </a:pathLst>
            </a:custGeom>
            <a:solidFill>
              <a:srgbClr val="570000">
                <a:alpha val="80000"/>
              </a:srgbClr>
            </a:solidFill>
            <a:ln w="28575" cap="flat" cmpd="sng" algn="ctr">
              <a:solidFill>
                <a:schemeClr val="accent1">
                  <a:lumMod val="40000"/>
                  <a:lumOff val="60000"/>
                </a:schemeClr>
              </a:solidFill>
              <a:prstDash val="solid"/>
            </a:ln>
            <a:effectLst/>
          </p:spPr>
          <p:txBody>
            <a:bodyPr rtlCol="0" anchor="ctr"/>
            <a:lstStyle/>
            <a:p>
              <a:pPr algn="ctr">
                <a:defRPr/>
              </a:pPr>
              <a:endParaRPr kumimoji="0" lang="ja-JP" altLang="en-US" kern="0" dirty="0" smtClean="0">
                <a:solidFill>
                  <a:srgbClr val="000000"/>
                </a:solidFill>
                <a:latin typeface="Arial"/>
              </a:endParaRPr>
            </a:p>
          </p:txBody>
        </p:sp>
        <p:cxnSp>
          <p:nvCxnSpPr>
            <p:cNvPr id="11" name="直線矢印コネクタ 10"/>
            <p:cNvCxnSpPr/>
            <p:nvPr/>
          </p:nvCxnSpPr>
          <p:spPr>
            <a:xfrm flipH="1" flipV="1">
              <a:off x="5319942" y="2514070"/>
              <a:ext cx="13014" cy="1734782"/>
            </a:xfrm>
            <a:prstGeom prst="straightConnector1">
              <a:avLst/>
            </a:prstGeom>
            <a:ln w="28575">
              <a:solidFill>
                <a:schemeClr val="accent4">
                  <a:lumMod val="40000"/>
                  <a:lumOff val="60000"/>
                </a:schemeClr>
              </a:solidFill>
              <a:headEnd w="lg" len="lg"/>
              <a:tailEnd type="arrow" w="lg" len="lg"/>
            </a:ln>
          </p:spPr>
          <p:style>
            <a:lnRef idx="3">
              <a:schemeClr val="accent4"/>
            </a:lnRef>
            <a:fillRef idx="0">
              <a:schemeClr val="accent4"/>
            </a:fillRef>
            <a:effectRef idx="2">
              <a:schemeClr val="accent4"/>
            </a:effectRef>
            <a:fontRef idx="minor">
              <a:schemeClr val="tx1"/>
            </a:fontRef>
          </p:style>
        </p:cxnSp>
        <p:sp>
          <p:nvSpPr>
            <p:cNvPr id="12" name="左右矢印 11"/>
            <p:cNvSpPr/>
            <p:nvPr/>
          </p:nvSpPr>
          <p:spPr>
            <a:xfrm>
              <a:off x="5933178" y="3313110"/>
              <a:ext cx="850274" cy="348193"/>
            </a:xfrm>
            <a:prstGeom prst="leftRightArrow">
              <a:avLst/>
            </a:prstGeom>
            <a:gradFill>
              <a:gsLst>
                <a:gs pos="0">
                  <a:schemeClr val="accent4">
                    <a:tint val="70000"/>
                    <a:satMod val="100000"/>
                    <a:lumMod val="110000"/>
                    <a:alpha val="62000"/>
                  </a:schemeClr>
                </a:gs>
                <a:gs pos="50000">
                  <a:schemeClr val="accent4">
                    <a:tint val="75000"/>
                    <a:satMod val="101000"/>
                    <a:lumMod val="105000"/>
                  </a:schemeClr>
                </a:gs>
                <a:gs pos="100000">
                  <a:schemeClr val="accent4">
                    <a:tint val="82000"/>
                    <a:satMod val="104000"/>
                    <a:lumMod val="105000"/>
                    <a:alpha val="82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ja-JP" altLang="en-US" dirty="0">
                <a:solidFill>
                  <a:prstClr val="black"/>
                </a:solidFill>
              </a:endParaRPr>
            </a:p>
          </p:txBody>
        </p:sp>
        <p:pic>
          <p:nvPicPr>
            <p:cNvPr id="13" name="TexTeXPicture" descr="&lt;?xml version=&quot;1.0&quot; encoding=&quot;utf-16&quot;?&gt;&#10;&lt;TeXTeX&gt;&#10;  &lt;preamble&gt;\documentclass{jarticle}&#10;\usepackage{amsmath}&#10;\pagestyle{empty}&lt;/preamble&gt;&#10;  &lt;body&gt;\begin{align*} &#10;\sigma&#10;\end{align*}&lt;/body&gt;&#10;  &lt;fcolor&gt;FFFFFFFF&lt;/fcolor&gt;&#10;  &lt;bcolor&gt;FFFFFFFF&lt;/bcolor&gt;&#10;  &lt;transparent&gt;True&lt;/transparent&gt;&#10;  &lt;resolution&gt;1800&lt;/resolution&gt;&#10;  &lt;imageh&gt;109&lt;/imageh&gt;&#10;  &lt;imagew&gt;131&lt;/imagew&gt;&#10;  &lt;scale&gt;50&lt;/scale&gt;&#10;  &lt;cursor&gt;22&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384" y="2887638"/>
              <a:ext cx="232562" cy="193504"/>
            </a:xfrm>
            <a:prstGeom prst="rect">
              <a:avLst/>
            </a:prstGeom>
          </p:spPr>
        </p:pic>
        <p:sp>
          <p:nvSpPr>
            <p:cNvPr id="14" name="テキスト ボックス 13"/>
            <p:cNvSpPr txBox="1"/>
            <p:nvPr/>
          </p:nvSpPr>
          <p:spPr>
            <a:xfrm>
              <a:off x="6477401" y="2748405"/>
              <a:ext cx="800219" cy="461665"/>
            </a:xfrm>
            <a:prstGeom prst="rect">
              <a:avLst/>
            </a:prstGeom>
            <a:noFill/>
          </p:spPr>
          <p:txBody>
            <a:bodyPr wrap="none" rtlCol="0">
              <a:spAutoFit/>
            </a:bodyPr>
            <a:lstStyle/>
            <a:p>
              <a:r>
                <a:rPr lang="ja-JP" altLang="en-US" sz="2400" dirty="0">
                  <a:solidFill>
                    <a:prstClr val="white"/>
                  </a:solidFill>
                </a:rPr>
                <a:t>分散</a:t>
              </a:r>
            </a:p>
          </p:txBody>
        </p:sp>
        <p:pic>
          <p:nvPicPr>
            <p:cNvPr id="15" name="TexTeXPicture" descr="&lt;?xml version=&quot;1.0&quot; encoding=&quot;utf-16&quot;?&gt;&#10;&lt;TeXTeX&gt;&#10;  &lt;preamble&gt;\documentclass{jarticle}&#10;\usepackage{amsmath}&#10;\pagestyle{empty}&lt;/preamble&gt;&#10;  &lt;body&gt;\begin{align*} &#10;N&#10;\end{align*}&lt;/body&gt;&#10;  &lt;fcolor&gt;FFFF0000&lt;/fcolor&gt;&#10;  &lt;bcolor&gt;FFFFFFFF&lt;/bcolor&gt;&#10;  &lt;transparent&gt;True&lt;/transparent&gt;&#10;  &lt;resolution&gt;1800&lt;/resolution&gt;&#10;  &lt;imageh&gt;170&lt;/imageh&gt;&#10;  &lt;imagew&gt;209&lt;/imagew&gt;&#10;  &lt;scale&gt;50&lt;/scale&gt;&#10;  &lt;cursor&gt;17&lt;/cursor&gt;&#10;&lt;/TeXTeX&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6533" y="3966576"/>
              <a:ext cx="301841" cy="245517"/>
            </a:xfrm>
            <a:prstGeom prst="rect">
              <a:avLst/>
            </a:prstGeom>
          </p:spPr>
        </p:pic>
        <p:pic>
          <p:nvPicPr>
            <p:cNvPr id="16" name="TexTeXPicture" descr="&lt;?xml version=&quot;1.0&quot; encoding=&quot;utf-16&quot;?&gt;&#10;&lt;TeXTeX&gt;&#10;  &lt;preamble&gt;\documentclass{jarticle}&#10;\usepackage{amsmath}&#10;\pagestyle{empty}&lt;/preamble&gt;&#10;  &lt;body&gt;\begin{align*} &#10;P(N)&#10;\end{align*}&lt;/body&gt;&#10;  &lt;fcolor&gt;FFFF0000&lt;/fcolor&gt;&#10;  &lt;bcolor&gt;FFFFFFFF&lt;/bcolor&gt;&#10;  &lt;transparent&gt;True&lt;/transparent&gt;&#10;  &lt;resolution&gt;1800&lt;/resolution&gt;&#10;  &lt;imageh&gt;249&lt;/imageh&gt;&#10;  &lt;imagew&gt;581&lt;/imagew&gt;&#10;  &lt;scale&gt;50&lt;/scale&gt;&#10;  &lt;cursor&gt;20&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0410" y="2110932"/>
              <a:ext cx="839089" cy="359610"/>
            </a:xfrm>
            <a:prstGeom prst="rect">
              <a:avLst/>
            </a:prstGeom>
          </p:spPr>
        </p:pic>
        <p:sp>
          <p:nvSpPr>
            <p:cNvPr id="17" name="右矢印 16"/>
            <p:cNvSpPr/>
            <p:nvPr/>
          </p:nvSpPr>
          <p:spPr>
            <a:xfrm>
              <a:off x="3906176" y="2782440"/>
              <a:ext cx="734580" cy="1039996"/>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ja-JP" altLang="en-US" dirty="0">
                <a:solidFill>
                  <a:prstClr val="white"/>
                </a:solidFill>
              </a:endParaRPr>
            </a:p>
          </p:txBody>
        </p:sp>
        <p:cxnSp>
          <p:nvCxnSpPr>
            <p:cNvPr id="18" name="直線矢印コネクタ 17"/>
            <p:cNvCxnSpPr/>
            <p:nvPr/>
          </p:nvCxnSpPr>
          <p:spPr>
            <a:xfrm flipV="1">
              <a:off x="5141331" y="4089335"/>
              <a:ext cx="2697953" cy="1746"/>
            </a:xfrm>
            <a:prstGeom prst="straightConnector1">
              <a:avLst/>
            </a:prstGeom>
            <a:ln w="28575">
              <a:solidFill>
                <a:schemeClr val="accent4">
                  <a:lumMod val="40000"/>
                  <a:lumOff val="60000"/>
                </a:schemeClr>
              </a:solidFill>
              <a:headEnd w="lg" len="lg"/>
              <a:tailEnd type="arrow" w="lg" len="lg"/>
            </a:ln>
          </p:spPr>
          <p:style>
            <a:lnRef idx="3">
              <a:schemeClr val="accent4"/>
            </a:lnRef>
            <a:fillRef idx="0">
              <a:schemeClr val="accent4"/>
            </a:fillRef>
            <a:effectRef idx="2">
              <a:schemeClr val="accent4"/>
            </a:effectRef>
            <a:fontRef idx="minor">
              <a:schemeClr val="tx1"/>
            </a:fontRef>
          </p:style>
        </p:cxnSp>
      </p:grpSp>
      <p:sp>
        <p:nvSpPr>
          <p:cNvPr id="3" name="テキスト ボックス 2"/>
          <p:cNvSpPr txBox="1"/>
          <p:nvPr/>
        </p:nvSpPr>
        <p:spPr>
          <a:xfrm>
            <a:off x="1451673" y="4920410"/>
            <a:ext cx="3570208" cy="1569660"/>
          </a:xfrm>
          <a:prstGeom prst="rect">
            <a:avLst/>
          </a:prstGeom>
          <a:noFill/>
        </p:spPr>
        <p:txBody>
          <a:bodyPr wrap="none" rtlCol="0">
            <a:spAutoFit/>
          </a:bodyPr>
          <a:lstStyle/>
          <a:p>
            <a:r>
              <a:rPr kumimoji="1" lang="ja-JP" altLang="en-US" sz="2400" dirty="0" smtClean="0">
                <a:latin typeface="+mj-ea"/>
                <a:ea typeface="+mj-ea"/>
              </a:rPr>
              <a:t>ゆらぎで見えてくる物理</a:t>
            </a:r>
            <a:endParaRPr kumimoji="1" lang="en-US" altLang="ja-JP" sz="2400" dirty="0" smtClean="0">
              <a:latin typeface="+mj-ea"/>
              <a:ea typeface="+mj-ea"/>
            </a:endParaRPr>
          </a:p>
          <a:p>
            <a:r>
              <a:rPr lang="ja-JP" altLang="en-US" sz="2400" dirty="0" smtClean="0"/>
              <a:t>①ミクロな自由度の同定</a:t>
            </a:r>
            <a:endParaRPr lang="en-US" altLang="ja-JP" sz="2400" dirty="0" smtClean="0"/>
          </a:p>
          <a:p>
            <a:r>
              <a:rPr kumimoji="1" lang="ja-JP" altLang="en-US" sz="2400" dirty="0" smtClean="0"/>
              <a:t>②時間発展の履歴の記憶</a:t>
            </a:r>
            <a:endParaRPr kumimoji="1" lang="en-US" altLang="ja-JP" sz="2400" dirty="0" smtClean="0"/>
          </a:p>
          <a:p>
            <a:r>
              <a:rPr lang="ja-JP" altLang="en-US" sz="2400" dirty="0" smtClean="0"/>
              <a:t>③相転移の探索</a:t>
            </a:r>
            <a:endParaRPr kumimoji="1" lang="ja-JP" altLang="en-US" sz="2400" dirty="0"/>
          </a:p>
        </p:txBody>
      </p:sp>
    </p:spTree>
    <p:extLst>
      <p:ext uri="{BB962C8B-B14F-4D97-AF65-F5344CB8AC3E}">
        <p14:creationId xmlns:p14="http://schemas.microsoft.com/office/powerpoint/2010/main" val="201448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70448" y="1229165"/>
            <a:ext cx="7802136" cy="1754326"/>
          </a:xfrm>
          <a:prstGeom prst="rect">
            <a:avLst/>
          </a:prstGeom>
          <a:noFill/>
        </p:spPr>
        <p:txBody>
          <a:bodyPr wrap="none">
            <a:spAutoFit/>
          </a:bodyPr>
          <a:lstStyle/>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地上の実験で</a:t>
            </a:r>
            <a:endParaRPr lang="en-US" altLang="ja-JP"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a:p>
            <a:pPr algn="ctr" eaLnBrk="1" hangingPunct="1">
              <a:defRPr/>
            </a:pPr>
            <a:r>
              <a:rPr lang="ja-JP" altLang="en-US" sz="5400" dirty="0" smtClean="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rPr>
              <a:t>宇宙の始まりを再現する</a:t>
            </a:r>
            <a:endParaRPr lang="ja-JP" altLang="en-US" sz="5400" dirty="0">
              <a:effectLst>
                <a:glow rad="139700">
                  <a:schemeClr val="accent6">
                    <a:satMod val="175000"/>
                    <a:alpha val="40000"/>
                  </a:schemeClr>
                </a:glow>
                <a:outerShdw blurRad="63500" dist="25400" dir="5400000" sx="101000" sy="101000" algn="ctr" rotWithShape="0">
                  <a:prstClr val="black">
                    <a:alpha val="40000"/>
                  </a:prstClr>
                </a:outerShdw>
              </a:effectLst>
              <a:latin typeface="HG正楷書体-PRO" panose="03000600000000000000" pitchFamily="66" charset="-128"/>
              <a:ea typeface="HG正楷書体-PRO" panose="03000600000000000000" pitchFamily="66" charset="-128"/>
            </a:endParaRPr>
          </a:p>
        </p:txBody>
      </p:sp>
      <p:sp>
        <p:nvSpPr>
          <p:cNvPr id="5" name="テキスト ボックス 4"/>
          <p:cNvSpPr txBox="1"/>
          <p:nvPr/>
        </p:nvSpPr>
        <p:spPr>
          <a:xfrm>
            <a:off x="508920" y="4082716"/>
            <a:ext cx="7725192" cy="523220"/>
          </a:xfrm>
          <a:prstGeom prst="rect">
            <a:avLst/>
          </a:prstGeom>
          <a:noFill/>
        </p:spPr>
        <p:txBody>
          <a:bodyPr wrap="none" rtlCol="0">
            <a:spAutoFit/>
          </a:bodyPr>
          <a:lstStyle/>
          <a:p>
            <a:pPr algn="ctr"/>
            <a:r>
              <a:rPr kumimoji="1" lang="ja-JP" altLang="en-US" sz="2800" dirty="0" smtClean="0"/>
              <a:t>ことを理解するために必要な、３つの極限の話</a:t>
            </a:r>
            <a:endParaRPr kumimoji="1" lang="ja-JP" altLang="en-US" sz="2800" dirty="0"/>
          </a:p>
        </p:txBody>
      </p:sp>
    </p:spTree>
    <p:extLst>
      <p:ext uri="{BB962C8B-B14F-4D97-AF65-F5344CB8AC3E}">
        <p14:creationId xmlns:p14="http://schemas.microsoft.com/office/powerpoint/2010/main" val="56213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upload.wikimedia.org/wikipedia/commons/c/c2/Brownian_motion_larg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60349" y="1965384"/>
            <a:ext cx="4372663" cy="437266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348953" y="492464"/>
            <a:ext cx="6955750" cy="830997"/>
          </a:xfrm>
          <a:prstGeom prst="rect">
            <a:avLst/>
          </a:prstGeom>
          <a:noFill/>
        </p:spPr>
        <p:txBody>
          <a:bodyPr wrap="none" rtlCol="0">
            <a:spAutoFit/>
          </a:bodyPr>
          <a:lstStyle/>
          <a:p>
            <a:r>
              <a:rPr lang="ja-JP" altLang="en-US" sz="2400" dirty="0" smtClean="0">
                <a:latin typeface="+mn-ea"/>
              </a:rPr>
              <a:t>人類は、ブラウン粒子の</a:t>
            </a:r>
            <a:r>
              <a:rPr lang="ja-JP" altLang="en-US" sz="2400" dirty="0" smtClean="0">
                <a:effectLst>
                  <a:glow rad="139700">
                    <a:schemeClr val="accent1">
                      <a:satMod val="175000"/>
                      <a:alpha val="40000"/>
                    </a:schemeClr>
                  </a:glow>
                </a:effectLst>
                <a:latin typeface="+mn-ea"/>
              </a:rPr>
              <a:t>ゆらぎ</a:t>
            </a:r>
            <a:r>
              <a:rPr lang="ja-JP" altLang="en-US" sz="2400" dirty="0" smtClean="0">
                <a:latin typeface="+mn-ea"/>
              </a:rPr>
              <a:t>の観測を通して、</a:t>
            </a:r>
            <a:endParaRPr lang="en-US" altLang="ja-JP" sz="2400" dirty="0" smtClean="0">
              <a:latin typeface="+mn-ea"/>
            </a:endParaRPr>
          </a:p>
          <a:p>
            <a:r>
              <a:rPr lang="ja-JP" altLang="en-US" sz="2400" dirty="0" smtClean="0">
                <a:latin typeface="+mn-ea"/>
              </a:rPr>
              <a:t>初めて元素（分子）の存在を確信した。</a:t>
            </a:r>
            <a:endParaRPr kumimoji="1" lang="ja-JP" altLang="en-US" sz="2400" dirty="0">
              <a:latin typeface="+mn-ea"/>
            </a:endParaRPr>
          </a:p>
        </p:txBody>
      </p:sp>
      <p:grpSp>
        <p:nvGrpSpPr>
          <p:cNvPr id="6" name="グループ化 5"/>
          <p:cNvGrpSpPr/>
          <p:nvPr/>
        </p:nvGrpSpPr>
        <p:grpSpPr>
          <a:xfrm>
            <a:off x="1087742" y="3493777"/>
            <a:ext cx="1807407" cy="2985588"/>
            <a:chOff x="6399575" y="2753944"/>
            <a:chExt cx="1807407" cy="2985588"/>
          </a:xfrm>
        </p:grpSpPr>
        <p:pic>
          <p:nvPicPr>
            <p:cNvPr id="7" name="図 6"/>
            <p:cNvPicPr>
              <a:picLocks noChangeAspect="1"/>
            </p:cNvPicPr>
            <p:nvPr/>
          </p:nvPicPr>
          <p:blipFill>
            <a:blip r:embed="rId3"/>
            <a:stretch>
              <a:fillRect/>
            </a:stretch>
          </p:blipFill>
          <p:spPr>
            <a:xfrm>
              <a:off x="6399575" y="2753944"/>
              <a:ext cx="1754507" cy="2190190"/>
            </a:xfrm>
            <a:prstGeom prst="rect">
              <a:avLst/>
            </a:prstGeom>
          </p:spPr>
        </p:pic>
        <p:sp>
          <p:nvSpPr>
            <p:cNvPr id="8" name="テキスト ボックス 7"/>
            <p:cNvSpPr txBox="1"/>
            <p:nvPr/>
          </p:nvSpPr>
          <p:spPr>
            <a:xfrm>
              <a:off x="6732411" y="4908535"/>
              <a:ext cx="1474571" cy="830997"/>
            </a:xfrm>
            <a:prstGeom prst="rect">
              <a:avLst/>
            </a:prstGeom>
            <a:noFill/>
          </p:spPr>
          <p:txBody>
            <a:bodyPr wrap="none" rtlCol="0">
              <a:spAutoFit/>
            </a:bodyPr>
            <a:lstStyle/>
            <a:p>
              <a:pPr algn="r"/>
              <a:r>
                <a:rPr kumimoji="1" lang="en-US" altLang="ja-JP" sz="2400" dirty="0" smtClean="0">
                  <a:solidFill>
                    <a:schemeClr val="tx1">
                      <a:lumMod val="85000"/>
                    </a:schemeClr>
                  </a:solidFill>
                </a:rPr>
                <a:t>A. Einstein</a:t>
              </a:r>
            </a:p>
            <a:p>
              <a:pPr algn="r"/>
              <a:r>
                <a:rPr kumimoji="1" lang="en-US" altLang="ja-JP" sz="2400" dirty="0" smtClean="0">
                  <a:solidFill>
                    <a:schemeClr val="tx1">
                      <a:lumMod val="85000"/>
                    </a:schemeClr>
                  </a:solidFill>
                </a:rPr>
                <a:t>1905</a:t>
              </a:r>
            </a:p>
          </p:txBody>
        </p:sp>
      </p:grpSp>
    </p:spTree>
    <p:extLst>
      <p:ext uri="{BB962C8B-B14F-4D97-AF65-F5344CB8AC3E}">
        <p14:creationId xmlns:p14="http://schemas.microsoft.com/office/powerpoint/2010/main" val="78759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1+#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anim calcmode="lin" valueType="num">
                                      <p:cBhvr>
                                        <p:cTn id="12" dur="3000" fill="hold"/>
                                        <p:tgtEl>
                                          <p:spTgt spid="5"/>
                                        </p:tgtEl>
                                        <p:attrNameLst>
                                          <p:attrName>ppt_x</p:attrName>
                                        </p:attrNameLst>
                                      </p:cBhvr>
                                      <p:tavLst>
                                        <p:tav tm="0">
                                          <p:val>
                                            <p:strVal val="#ppt_x"/>
                                          </p:val>
                                        </p:tav>
                                        <p:tav tm="100000">
                                          <p:val>
                                            <p:strVal val="#ppt_x"/>
                                          </p:val>
                                        </p:tav>
                                      </p:tavLst>
                                    </p:anim>
                                    <p:anim calcmode="lin" valueType="num">
                                      <p:cBhvr>
                                        <p:cTn id="13" dur="3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5" t="-5654" r="1944" b="35540"/>
          <a:stretch/>
        </p:blipFill>
        <p:spPr>
          <a:xfrm>
            <a:off x="0" y="2794958"/>
            <a:ext cx="9168939" cy="4063043"/>
          </a:xfrm>
          <a:prstGeom prst="rect">
            <a:avLst/>
          </a:prstGeom>
          <a:gradFill flip="none" rotWithShape="1">
            <a:gsLst>
              <a:gs pos="0">
                <a:schemeClr val="tx1">
                  <a:alpha val="0"/>
                </a:schemeClr>
              </a:gs>
              <a:gs pos="24000">
                <a:srgbClr val="FFFFFF">
                  <a:alpha val="25000"/>
                </a:srgbClr>
              </a:gs>
              <a:gs pos="32178">
                <a:srgbClr val="FFFFFF">
                  <a:alpha val="10000"/>
                </a:srgbClr>
              </a:gs>
              <a:gs pos="62000">
                <a:schemeClr val="tx1">
                  <a:alpha val="40000"/>
                </a:schemeClr>
              </a:gs>
              <a:gs pos="100000">
                <a:schemeClr val="tx1">
                  <a:alpha val="0"/>
                </a:schemeClr>
              </a:gs>
            </a:gsLst>
            <a:lin ang="5400000" scaled="1"/>
            <a:tileRect/>
          </a:gradFill>
        </p:spPr>
      </p:pic>
      <p:sp>
        <p:nvSpPr>
          <p:cNvPr id="6" name="テキスト ボックス 5"/>
          <p:cNvSpPr txBox="1"/>
          <p:nvPr/>
        </p:nvSpPr>
        <p:spPr>
          <a:xfrm>
            <a:off x="2560323" y="269965"/>
            <a:ext cx="5883342" cy="1200329"/>
          </a:xfrm>
          <a:prstGeom prst="rect">
            <a:avLst/>
          </a:prstGeom>
          <a:noFill/>
        </p:spPr>
        <p:txBody>
          <a:bodyPr wrap="none" rtlCol="0">
            <a:spAutoFit/>
          </a:bodyPr>
          <a:lstStyle/>
          <a:p>
            <a:pPr algn="r"/>
            <a:r>
              <a:rPr lang="ja-JP" altLang="en-US" sz="2400" dirty="0"/>
              <a:t>我々</a:t>
            </a:r>
            <a:r>
              <a:rPr kumimoji="1" lang="ja-JP" altLang="en-US" sz="2400" dirty="0" smtClean="0"/>
              <a:t>は、宇宙背景放射の</a:t>
            </a:r>
            <a:endParaRPr kumimoji="1" lang="en-US" altLang="ja-JP" sz="2400" dirty="0" smtClean="0"/>
          </a:p>
          <a:p>
            <a:pPr algn="r"/>
            <a:r>
              <a:rPr kumimoji="1" lang="ja-JP" altLang="en-US" sz="2400" dirty="0" smtClean="0"/>
              <a:t>微細な</a:t>
            </a:r>
            <a:r>
              <a:rPr kumimoji="1" lang="ja-JP" altLang="en-US" sz="2400" dirty="0" smtClean="0">
                <a:effectLst>
                  <a:glow rad="139700">
                    <a:schemeClr val="accent1">
                      <a:satMod val="175000"/>
                      <a:alpha val="40000"/>
                    </a:schemeClr>
                  </a:glow>
                </a:effectLst>
              </a:rPr>
              <a:t>ゆらぎ</a:t>
            </a:r>
            <a:r>
              <a:rPr kumimoji="1" lang="ja-JP" altLang="en-US" sz="2400" dirty="0" smtClean="0"/>
              <a:t>の奥に、</a:t>
            </a:r>
            <a:endParaRPr kumimoji="1" lang="en-US" altLang="ja-JP" sz="2400" dirty="0" smtClean="0"/>
          </a:p>
          <a:p>
            <a:pPr algn="r"/>
            <a:r>
              <a:rPr kumimoji="1" lang="en-US" altLang="ja-JP" sz="2400" dirty="0" smtClean="0"/>
              <a:t>138</a:t>
            </a:r>
            <a:r>
              <a:rPr kumimoji="1" lang="ja-JP" altLang="en-US" sz="2400" dirty="0" smtClean="0"/>
              <a:t>億年前の宇宙誕生を見ることができる</a:t>
            </a:r>
            <a:endParaRPr kumimoji="1" lang="ja-JP" altLang="en-US" sz="2400" dirty="0"/>
          </a:p>
        </p:txBody>
      </p:sp>
    </p:spTree>
    <p:extLst>
      <p:ext uri="{BB962C8B-B14F-4D97-AF65-F5344CB8AC3E}">
        <p14:creationId xmlns:p14="http://schemas.microsoft.com/office/powerpoint/2010/main" val="410032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09299" y="1755274"/>
            <a:ext cx="8149988" cy="1631216"/>
            <a:chOff x="477747" y="1755274"/>
            <a:chExt cx="8149988" cy="1631216"/>
          </a:xfrm>
        </p:grpSpPr>
        <p:sp>
          <p:nvSpPr>
            <p:cNvPr id="4" name="テキスト ボックス 3"/>
            <p:cNvSpPr txBox="1"/>
            <p:nvPr/>
          </p:nvSpPr>
          <p:spPr>
            <a:xfrm>
              <a:off x="477747" y="1755274"/>
              <a:ext cx="8149988" cy="1107996"/>
            </a:xfrm>
            <a:prstGeom prst="rect">
              <a:avLst/>
            </a:prstGeom>
            <a:noFill/>
          </p:spPr>
          <p:txBody>
            <a:bodyPr wrap="none" rtlCol="0">
              <a:spAutoFit/>
            </a:bodyPr>
            <a:lstStyle/>
            <a:p>
              <a:pPr algn="ctr"/>
              <a:r>
                <a:rPr lang="ja-JP" altLang="en-US" sz="6600" dirty="0">
                  <a:latin typeface="HGP教科書体" panose="02020600000000000000" pitchFamily="18" charset="-128"/>
                  <a:ea typeface="HGP教科書体" panose="02020600000000000000" pitchFamily="18" charset="-128"/>
                </a:rPr>
                <a:t>一本の草も涼風宿りけり</a:t>
              </a:r>
              <a:endParaRPr kumimoji="1" lang="ja-JP" altLang="en-US" sz="6600" dirty="0">
                <a:latin typeface="HGP教科書体" panose="02020600000000000000" pitchFamily="18" charset="-128"/>
                <a:ea typeface="HGP教科書体" panose="02020600000000000000" pitchFamily="18" charset="-128"/>
              </a:endParaRPr>
            </a:p>
          </p:txBody>
        </p:sp>
        <p:sp>
          <p:nvSpPr>
            <p:cNvPr id="5" name="テキスト ボックス 4"/>
            <p:cNvSpPr txBox="1"/>
            <p:nvPr/>
          </p:nvSpPr>
          <p:spPr>
            <a:xfrm>
              <a:off x="1329742" y="2863270"/>
              <a:ext cx="6445995" cy="523220"/>
            </a:xfrm>
            <a:prstGeom prst="rect">
              <a:avLst/>
            </a:prstGeom>
            <a:noFill/>
          </p:spPr>
          <p:txBody>
            <a:bodyPr wrap="none" rtlCol="0">
              <a:spAutoFit/>
            </a:bodyPr>
            <a:lstStyle/>
            <a:p>
              <a:pPr algn="ctr"/>
              <a:r>
                <a:rPr kumimoji="1" lang="en-US" altLang="ja-JP" sz="2800" dirty="0" smtClean="0">
                  <a:latin typeface="Adobe Song Std L" panose="02020300000000000000" pitchFamily="18" charset="-128"/>
                  <a:ea typeface="Adobe Song Std L" panose="02020300000000000000" pitchFamily="18" charset="-128"/>
                </a:rPr>
                <a:t>even on one blade of grass the cool wind lives</a:t>
              </a:r>
              <a:endParaRPr kumimoji="1" lang="ja-JP" altLang="en-US" sz="2800" dirty="0">
                <a:latin typeface="Adobe Song Std L" panose="02020300000000000000" pitchFamily="18" charset="-128"/>
                <a:ea typeface="Adobe Song Std L" panose="02020300000000000000" pitchFamily="18" charset="-128"/>
              </a:endParaRPr>
            </a:p>
          </p:txBody>
        </p:sp>
      </p:grpSp>
      <p:grpSp>
        <p:nvGrpSpPr>
          <p:cNvPr id="2" name="グループ化 1"/>
          <p:cNvGrpSpPr/>
          <p:nvPr/>
        </p:nvGrpSpPr>
        <p:grpSpPr>
          <a:xfrm>
            <a:off x="3166039" y="3989294"/>
            <a:ext cx="2236510" cy="1519936"/>
            <a:chOff x="3434487" y="3989294"/>
            <a:chExt cx="2236510" cy="1519936"/>
          </a:xfrm>
        </p:grpSpPr>
        <p:sp>
          <p:nvSpPr>
            <p:cNvPr id="6" name="テキスト ボックス 5"/>
            <p:cNvSpPr txBox="1"/>
            <p:nvPr/>
          </p:nvSpPr>
          <p:spPr>
            <a:xfrm>
              <a:off x="3434487" y="3989294"/>
              <a:ext cx="2236510" cy="707886"/>
            </a:xfrm>
            <a:prstGeom prst="rect">
              <a:avLst/>
            </a:prstGeom>
            <a:noFill/>
          </p:spPr>
          <p:txBody>
            <a:bodyPr wrap="none" rtlCol="0">
              <a:spAutoFit/>
            </a:bodyPr>
            <a:lstStyle/>
            <a:p>
              <a:pPr algn="ctr"/>
              <a:r>
                <a:rPr lang="ja-JP" altLang="en-US" sz="4000" dirty="0" smtClean="0">
                  <a:latin typeface="HGP教科書体" panose="02020600000000000000" pitchFamily="18" charset="-128"/>
                  <a:ea typeface="HGP教科書体" panose="02020600000000000000" pitchFamily="18" charset="-128"/>
                </a:rPr>
                <a:t>小林</a:t>
              </a:r>
              <a:r>
                <a:rPr lang="ja-JP" altLang="en-US" sz="4000" dirty="0">
                  <a:latin typeface="HGP教科書体" panose="02020600000000000000" pitchFamily="18" charset="-128"/>
                  <a:ea typeface="HGP教科書体" panose="02020600000000000000" pitchFamily="18" charset="-128"/>
                </a:rPr>
                <a:t>一茶</a:t>
              </a:r>
              <a:endParaRPr kumimoji="1" lang="ja-JP" altLang="en-US" sz="4000" dirty="0">
                <a:latin typeface="HGP教科書体" panose="02020600000000000000" pitchFamily="18" charset="-128"/>
                <a:ea typeface="HGP教科書体" panose="02020600000000000000" pitchFamily="18" charset="-128"/>
              </a:endParaRPr>
            </a:p>
          </p:txBody>
        </p:sp>
        <p:sp>
          <p:nvSpPr>
            <p:cNvPr id="7" name="テキスト ボックス 6"/>
            <p:cNvSpPr txBox="1"/>
            <p:nvPr/>
          </p:nvSpPr>
          <p:spPr>
            <a:xfrm>
              <a:off x="3583565" y="4678233"/>
              <a:ext cx="1938351" cy="830997"/>
            </a:xfrm>
            <a:prstGeom prst="rect">
              <a:avLst/>
            </a:prstGeom>
            <a:noFill/>
          </p:spPr>
          <p:txBody>
            <a:bodyPr wrap="none" rtlCol="0">
              <a:spAutoFit/>
            </a:bodyPr>
            <a:lstStyle/>
            <a:p>
              <a:pPr algn="ctr"/>
              <a:r>
                <a:rPr kumimoji="1" lang="en-US" altLang="ja-JP" sz="2400" dirty="0" err="1" smtClean="0">
                  <a:latin typeface="Adobe Song Std L" panose="02020300000000000000" pitchFamily="18" charset="-128"/>
                  <a:ea typeface="Adobe Song Std L" panose="02020300000000000000" pitchFamily="18" charset="-128"/>
                </a:rPr>
                <a:t>Issa</a:t>
              </a:r>
              <a:r>
                <a:rPr kumimoji="1" lang="en-US" altLang="ja-JP" sz="2400" dirty="0" smtClean="0">
                  <a:latin typeface="Adobe Song Std L" panose="02020300000000000000" pitchFamily="18" charset="-128"/>
                  <a:ea typeface="Adobe Song Std L" panose="02020300000000000000" pitchFamily="18" charset="-128"/>
                </a:rPr>
                <a:t> Kobayashi</a:t>
              </a:r>
            </a:p>
            <a:p>
              <a:pPr algn="ctr"/>
              <a:r>
                <a:rPr kumimoji="1" lang="en-US" altLang="ja-JP" sz="2400" dirty="0" smtClean="0">
                  <a:latin typeface="Adobe Song Std L" panose="02020300000000000000" pitchFamily="18" charset="-128"/>
                  <a:ea typeface="Adobe Song Std L" panose="02020300000000000000" pitchFamily="18" charset="-128"/>
                </a:rPr>
                <a:t>1814</a:t>
              </a:r>
              <a:endParaRPr kumimoji="1" lang="ja-JP" altLang="en-US" sz="2400" dirty="0">
                <a:latin typeface="Adobe Song Std L" panose="02020300000000000000" pitchFamily="18" charset="-128"/>
                <a:ea typeface="Adobe Song Std L" panose="02020300000000000000" pitchFamily="18" charset="-128"/>
              </a:endParaRPr>
            </a:p>
          </p:txBody>
        </p:sp>
      </p:grpSp>
    </p:spTree>
    <p:extLst>
      <p:ext uri="{BB962C8B-B14F-4D97-AF65-F5344CB8AC3E}">
        <p14:creationId xmlns:p14="http://schemas.microsoft.com/office/powerpoint/2010/main" val="40242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4703385" y="2994869"/>
            <a:ext cx="2869034" cy="2272559"/>
          </a:xfrm>
          <a:prstGeom prst="roundRect">
            <a:avLst/>
          </a:prstGeom>
          <a:noFill/>
          <a:ln w="38100"/>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10" name="角丸四角形 9"/>
          <p:cNvSpPr/>
          <p:nvPr/>
        </p:nvSpPr>
        <p:spPr>
          <a:xfrm>
            <a:off x="1308683" y="2994868"/>
            <a:ext cx="2869034" cy="2272559"/>
          </a:xfrm>
          <a:prstGeom prst="roundRect">
            <a:avLst/>
          </a:prstGeom>
          <a:noFill/>
          <a:ln w="38100"/>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6" name="角丸四角形 5"/>
          <p:cNvSpPr/>
          <p:nvPr/>
        </p:nvSpPr>
        <p:spPr>
          <a:xfrm>
            <a:off x="1795244" y="1484851"/>
            <a:ext cx="5234730" cy="1325461"/>
          </a:xfrm>
          <a:prstGeom prst="roundRect">
            <a:avLst/>
          </a:prstGeom>
          <a:solidFill>
            <a:schemeClr val="accent4">
              <a:shade val="75000"/>
              <a:satMod val="130000"/>
              <a:alpha val="66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コインゲーム</a:t>
            </a:r>
            <a:r>
              <a:rPr kumimoji="1" lang="en-US" altLang="ja-JP" dirty="0" smtClean="0"/>
              <a:t/>
            </a:r>
            <a:br>
              <a:rPr kumimoji="1" lang="en-US" altLang="ja-JP" dirty="0" smtClean="0"/>
            </a:br>
            <a:endParaRPr kumimoji="1" lang="ja-JP" altLang="en-US" dirty="0"/>
          </a:p>
        </p:txBody>
      </p:sp>
      <p:sp>
        <p:nvSpPr>
          <p:cNvPr id="4" name="テキスト ボックス 3"/>
          <p:cNvSpPr txBox="1"/>
          <p:nvPr/>
        </p:nvSpPr>
        <p:spPr>
          <a:xfrm>
            <a:off x="1951479" y="1603154"/>
            <a:ext cx="5109091" cy="1077218"/>
          </a:xfrm>
          <a:prstGeom prst="rect">
            <a:avLst/>
          </a:prstGeom>
          <a:noFill/>
        </p:spPr>
        <p:txBody>
          <a:bodyPr wrap="none" rtlCol="0">
            <a:spAutoFit/>
          </a:bodyPr>
          <a:lstStyle/>
          <a:p>
            <a:pPr algn="ctr"/>
            <a:r>
              <a:rPr lang="ja-JP" altLang="en-US" sz="3200" dirty="0"/>
              <a:t>硬貨</a:t>
            </a:r>
            <a:r>
              <a:rPr kumimoji="1" lang="ja-JP" altLang="en-US" sz="3200" dirty="0" smtClean="0"/>
              <a:t>を何枚か振り、</a:t>
            </a:r>
            <a:endParaRPr kumimoji="1" lang="en-US" altLang="ja-JP" sz="3200" dirty="0" smtClean="0"/>
          </a:p>
          <a:p>
            <a:pPr algn="ctr"/>
            <a:r>
              <a:rPr kumimoji="1" lang="ja-JP" altLang="en-US" sz="3200" dirty="0" smtClean="0"/>
              <a:t>裏の出た硬貨をもらえる。</a:t>
            </a:r>
            <a:endParaRPr kumimoji="1" lang="ja-JP" altLang="en-US" sz="3200" dirty="0"/>
          </a:p>
        </p:txBody>
      </p:sp>
      <p:pic>
        <p:nvPicPr>
          <p:cNvPr id="1026" name="Picture 2" descr="http://ks.c.yimg.jp/res/chie-0/254/947/i1/____.PNG"/>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58342" y="3959610"/>
            <a:ext cx="2369716" cy="118485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449667" y="3036815"/>
            <a:ext cx="2528257" cy="954107"/>
          </a:xfrm>
          <a:prstGeom prst="rect">
            <a:avLst/>
          </a:prstGeom>
          <a:noFill/>
        </p:spPr>
        <p:txBody>
          <a:bodyPr wrap="none" rtlCol="0">
            <a:spAutoFit/>
          </a:bodyPr>
          <a:lstStyle/>
          <a:p>
            <a:pPr algn="ctr"/>
            <a:r>
              <a:rPr lang="ja-JP" altLang="en-US" sz="2800" dirty="0" smtClean="0">
                <a:solidFill>
                  <a:srgbClr val="FDFEA2"/>
                </a:solidFill>
              </a:rPr>
              <a:t>選択肢１</a:t>
            </a:r>
            <a:endParaRPr lang="en-US" altLang="ja-JP" sz="2800" dirty="0" smtClean="0">
              <a:solidFill>
                <a:srgbClr val="FDFEA2"/>
              </a:solidFill>
            </a:endParaRPr>
          </a:p>
          <a:p>
            <a:pPr algn="ctr"/>
            <a:r>
              <a:rPr kumimoji="1" lang="ja-JP" altLang="en-US" sz="2800" dirty="0">
                <a:solidFill>
                  <a:srgbClr val="FDFEA2"/>
                </a:solidFill>
              </a:rPr>
              <a:t>五円</a:t>
            </a:r>
            <a:r>
              <a:rPr kumimoji="1" lang="ja-JP" altLang="en-US" sz="2800" dirty="0" smtClean="0">
                <a:solidFill>
                  <a:srgbClr val="FDFEA2"/>
                </a:solidFill>
              </a:rPr>
              <a:t>玉</a:t>
            </a:r>
            <a:r>
              <a:rPr kumimoji="1" lang="en-US" altLang="ja-JP" sz="2800" dirty="0" smtClean="0">
                <a:solidFill>
                  <a:srgbClr val="FDFEA2"/>
                </a:solidFill>
              </a:rPr>
              <a:t>×100</a:t>
            </a:r>
            <a:r>
              <a:rPr kumimoji="1" lang="ja-JP" altLang="en-US" sz="2800" dirty="0" smtClean="0">
                <a:solidFill>
                  <a:srgbClr val="FDFEA2"/>
                </a:solidFill>
              </a:rPr>
              <a:t>枚</a:t>
            </a:r>
            <a:endParaRPr kumimoji="1" lang="ja-JP" altLang="en-US" sz="2800" dirty="0">
              <a:solidFill>
                <a:srgbClr val="FDFEA2"/>
              </a:solidFill>
            </a:endParaRPr>
          </a:p>
        </p:txBody>
      </p:sp>
      <p:sp>
        <p:nvSpPr>
          <p:cNvPr id="7" name="テキスト ボックス 6"/>
          <p:cNvSpPr txBox="1"/>
          <p:nvPr/>
        </p:nvSpPr>
        <p:spPr>
          <a:xfrm>
            <a:off x="4965145" y="3036814"/>
            <a:ext cx="2345515" cy="954107"/>
          </a:xfrm>
          <a:prstGeom prst="rect">
            <a:avLst/>
          </a:prstGeom>
          <a:noFill/>
        </p:spPr>
        <p:txBody>
          <a:bodyPr wrap="none" rtlCol="0">
            <a:spAutoFit/>
          </a:bodyPr>
          <a:lstStyle/>
          <a:p>
            <a:pPr algn="ctr"/>
            <a:r>
              <a:rPr lang="ja-JP" altLang="en-US" sz="2800" dirty="0" smtClean="0">
                <a:solidFill>
                  <a:srgbClr val="FFCC66"/>
                </a:solidFill>
              </a:rPr>
              <a:t>選択肢２</a:t>
            </a:r>
            <a:endParaRPr lang="en-US" altLang="ja-JP" sz="2800" dirty="0" smtClean="0">
              <a:solidFill>
                <a:srgbClr val="FFCC66"/>
              </a:solidFill>
            </a:endParaRPr>
          </a:p>
          <a:p>
            <a:pPr algn="ctr"/>
            <a:r>
              <a:rPr lang="ja-JP" altLang="en-US" sz="2800" dirty="0" smtClean="0">
                <a:solidFill>
                  <a:srgbClr val="FFCC66"/>
                </a:solidFill>
              </a:rPr>
              <a:t>十</a:t>
            </a:r>
            <a:r>
              <a:rPr kumimoji="1" lang="ja-JP" altLang="en-US" sz="2800" dirty="0" smtClean="0">
                <a:solidFill>
                  <a:srgbClr val="FFCC66"/>
                </a:solidFill>
              </a:rPr>
              <a:t>円玉</a:t>
            </a:r>
            <a:r>
              <a:rPr kumimoji="1" lang="en-US" altLang="ja-JP" sz="2800" dirty="0" smtClean="0">
                <a:solidFill>
                  <a:srgbClr val="FFCC66"/>
                </a:solidFill>
              </a:rPr>
              <a:t>×50</a:t>
            </a:r>
            <a:r>
              <a:rPr kumimoji="1" lang="ja-JP" altLang="en-US" sz="2800" dirty="0" smtClean="0">
                <a:solidFill>
                  <a:srgbClr val="FFCC66"/>
                </a:solidFill>
              </a:rPr>
              <a:t>枚</a:t>
            </a:r>
            <a:endParaRPr kumimoji="1" lang="ja-JP" altLang="en-US" sz="2800" dirty="0">
              <a:solidFill>
                <a:srgbClr val="FFCC66"/>
              </a:solidFill>
            </a:endParaRPr>
          </a:p>
        </p:txBody>
      </p:sp>
      <p:pic>
        <p:nvPicPr>
          <p:cNvPr id="1028" name="Picture 4" descr="http://www.juku.st/entry_images/304/large/8256a58f54df466fbea6438ac1237ca413a32244.jpg"/>
          <p:cNvPicPr>
            <a:picLocks noChangeAspect="1" noChangeArrowheads="1"/>
          </p:cNvPicPr>
          <p:nvPr/>
        </p:nvPicPr>
        <p:blipFill rotWithShape="1">
          <a:blip r:embed="rId3">
            <a:clrChange>
              <a:clrFrom>
                <a:srgbClr val="161B1E"/>
              </a:clrFrom>
              <a:clrTo>
                <a:srgbClr val="161B1E">
                  <a:alpha val="0"/>
                </a:srgbClr>
              </a:clrTo>
            </a:clrChange>
            <a:extLst>
              <a:ext uri="{28A0092B-C50C-407E-A947-70E740481C1C}">
                <a14:useLocalDpi xmlns:a14="http://schemas.microsoft.com/office/drawing/2010/main" val="0"/>
              </a:ext>
            </a:extLst>
          </a:blip>
          <a:srcRect t="8478" b="7952"/>
          <a:stretch/>
        </p:blipFill>
        <p:spPr bwMode="auto">
          <a:xfrm>
            <a:off x="5120637" y="4053749"/>
            <a:ext cx="2042341" cy="96279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59384" y="5702152"/>
            <a:ext cx="7263528" cy="830997"/>
          </a:xfrm>
          <a:prstGeom prst="rect">
            <a:avLst/>
          </a:prstGeom>
          <a:noFill/>
        </p:spPr>
        <p:txBody>
          <a:bodyPr wrap="none" rtlCol="0">
            <a:spAutoFit/>
          </a:bodyPr>
          <a:lstStyle/>
          <a:p>
            <a:pPr algn="ctr"/>
            <a:r>
              <a:rPr kumimoji="1" lang="ja-JP" altLang="en-US" sz="2400" dirty="0" smtClean="0"/>
              <a:t>期待値は、共に</a:t>
            </a:r>
            <a:r>
              <a:rPr kumimoji="1" lang="en-US" altLang="ja-JP" sz="2400" dirty="0" smtClean="0"/>
              <a:t>250</a:t>
            </a:r>
            <a:r>
              <a:rPr kumimoji="1" lang="ja-JP" altLang="en-US" sz="2400" dirty="0" smtClean="0"/>
              <a:t>円</a:t>
            </a:r>
            <a:endParaRPr kumimoji="1" lang="en-US" altLang="ja-JP" sz="2400" dirty="0" smtClean="0"/>
          </a:p>
          <a:p>
            <a:pPr algn="ctr"/>
            <a:r>
              <a:rPr lang="ja-JP" altLang="en-US" sz="2400" dirty="0" smtClean="0"/>
              <a:t>しかし、期待値の周りのゆらぎの大きさは異なる。</a:t>
            </a:r>
            <a:endParaRPr kumimoji="1" lang="ja-JP" altLang="en-US" sz="2400" dirty="0"/>
          </a:p>
        </p:txBody>
      </p:sp>
    </p:spTree>
    <p:extLst>
      <p:ext uri="{BB962C8B-B14F-4D97-AF65-F5344CB8AC3E}">
        <p14:creationId xmlns:p14="http://schemas.microsoft.com/office/powerpoint/2010/main" val="348361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ＱＧＰ状態の実現と、ゆらぎ</a:t>
            </a:r>
            <a:r>
              <a:rPr kumimoji="1" lang="en-US" altLang="ja-JP" dirty="0" smtClean="0"/>
              <a:t/>
            </a:r>
            <a:br>
              <a:rPr kumimoji="1" lang="en-US" altLang="ja-JP" dirty="0" smtClean="0"/>
            </a:br>
            <a:endParaRPr kumimoji="1" lang="ja-JP" altLang="en-US" dirty="0"/>
          </a:p>
        </p:txBody>
      </p:sp>
      <p:sp>
        <p:nvSpPr>
          <p:cNvPr id="4" name="正方形/長方形 3"/>
          <p:cNvSpPr/>
          <p:nvPr/>
        </p:nvSpPr>
        <p:spPr>
          <a:xfrm>
            <a:off x="4780238" y="1884799"/>
            <a:ext cx="3478220" cy="1854200"/>
          </a:xfrm>
          <a:prstGeom prst="rect">
            <a:avLst/>
          </a:prstGeom>
          <a:gradFill>
            <a:gsLst>
              <a:gs pos="0">
                <a:srgbClr val="FFCCCC"/>
              </a:gs>
              <a:gs pos="100000">
                <a:srgbClr val="FF7C80"/>
              </a:gs>
            </a:gsLst>
            <a:lin ang="1800000" scaled="0"/>
          </a:gradFill>
          <a:ln w="25400" cap="flat" cmpd="sng" algn="ctr">
            <a:noFill/>
            <a:prstDash val="solid"/>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 name="円/楕円 4"/>
          <p:cNvSpPr/>
          <p:nvPr/>
        </p:nvSpPr>
        <p:spPr>
          <a:xfrm>
            <a:off x="6468449" y="3471521"/>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 name="円/楕円 5"/>
          <p:cNvSpPr/>
          <p:nvPr/>
        </p:nvSpPr>
        <p:spPr>
          <a:xfrm>
            <a:off x="7340588" y="3559470"/>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 name="円/楕円 6"/>
          <p:cNvSpPr/>
          <p:nvPr/>
        </p:nvSpPr>
        <p:spPr>
          <a:xfrm>
            <a:off x="7600557" y="3350052"/>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 name="円/楕円 7"/>
          <p:cNvSpPr/>
          <p:nvPr/>
        </p:nvSpPr>
        <p:spPr>
          <a:xfrm>
            <a:off x="5300420" y="3343470"/>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 name="円/楕円 8"/>
          <p:cNvSpPr/>
          <p:nvPr/>
        </p:nvSpPr>
        <p:spPr>
          <a:xfrm>
            <a:off x="7484604" y="2524261"/>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 name="円/楕円 9"/>
          <p:cNvSpPr/>
          <p:nvPr/>
        </p:nvSpPr>
        <p:spPr>
          <a:xfrm>
            <a:off x="5633143" y="2811899"/>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 name="円/楕円 10"/>
          <p:cNvSpPr/>
          <p:nvPr/>
        </p:nvSpPr>
        <p:spPr>
          <a:xfrm>
            <a:off x="5987127" y="2619273"/>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 name="円/楕円 11"/>
          <p:cNvSpPr/>
          <p:nvPr/>
        </p:nvSpPr>
        <p:spPr>
          <a:xfrm>
            <a:off x="5192420" y="2283863"/>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 name="円/楕円 12"/>
          <p:cNvSpPr/>
          <p:nvPr/>
        </p:nvSpPr>
        <p:spPr>
          <a:xfrm>
            <a:off x="7196548" y="3134052"/>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4" name="円/楕円 13"/>
          <p:cNvSpPr/>
          <p:nvPr/>
        </p:nvSpPr>
        <p:spPr>
          <a:xfrm>
            <a:off x="6019759" y="3242052"/>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5" name="円/楕円 14"/>
          <p:cNvSpPr/>
          <p:nvPr/>
        </p:nvSpPr>
        <p:spPr>
          <a:xfrm>
            <a:off x="7906557" y="2135130"/>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6" name="円/楕円 15"/>
          <p:cNvSpPr/>
          <p:nvPr/>
        </p:nvSpPr>
        <p:spPr>
          <a:xfrm>
            <a:off x="5693769" y="3397470"/>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7" name="円/楕円 16"/>
          <p:cNvSpPr/>
          <p:nvPr/>
        </p:nvSpPr>
        <p:spPr>
          <a:xfrm>
            <a:off x="7708557" y="2792607"/>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8" name="円/楕円 17"/>
          <p:cNvSpPr/>
          <p:nvPr/>
        </p:nvSpPr>
        <p:spPr>
          <a:xfrm>
            <a:off x="6601181" y="2996059"/>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9" name="円/楕円 18"/>
          <p:cNvSpPr/>
          <p:nvPr/>
        </p:nvSpPr>
        <p:spPr>
          <a:xfrm>
            <a:off x="6420681" y="247633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0" name="円/楕円 19"/>
          <p:cNvSpPr/>
          <p:nvPr/>
        </p:nvSpPr>
        <p:spPr>
          <a:xfrm>
            <a:off x="4976396" y="2604040"/>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1" name="円/楕円 20"/>
          <p:cNvSpPr/>
          <p:nvPr/>
        </p:nvSpPr>
        <p:spPr>
          <a:xfrm>
            <a:off x="6710840" y="2621753"/>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2" name="円/楕円 21"/>
          <p:cNvSpPr/>
          <p:nvPr/>
        </p:nvSpPr>
        <p:spPr>
          <a:xfrm>
            <a:off x="6672426" y="2214363"/>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3" name="円/楕円 22"/>
          <p:cNvSpPr/>
          <p:nvPr/>
        </p:nvSpPr>
        <p:spPr>
          <a:xfrm>
            <a:off x="5580990" y="2101166"/>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4" name="円/楕円 23"/>
          <p:cNvSpPr/>
          <p:nvPr/>
        </p:nvSpPr>
        <p:spPr>
          <a:xfrm>
            <a:off x="7153302" y="2738607"/>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5" name="円/楕円 24"/>
          <p:cNvSpPr/>
          <p:nvPr/>
        </p:nvSpPr>
        <p:spPr>
          <a:xfrm>
            <a:off x="8018628" y="2567753"/>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6" name="円/楕円 25"/>
          <p:cNvSpPr/>
          <p:nvPr/>
        </p:nvSpPr>
        <p:spPr>
          <a:xfrm>
            <a:off x="7906557" y="3463985"/>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7" name="円/楕円 26"/>
          <p:cNvSpPr/>
          <p:nvPr/>
        </p:nvSpPr>
        <p:spPr>
          <a:xfrm>
            <a:off x="5023532" y="2047166"/>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8" name="円/楕円 27"/>
          <p:cNvSpPr/>
          <p:nvPr/>
        </p:nvSpPr>
        <p:spPr>
          <a:xfrm>
            <a:off x="6201878" y="2895744"/>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9" name="円/楕円 28"/>
          <p:cNvSpPr/>
          <p:nvPr/>
        </p:nvSpPr>
        <p:spPr>
          <a:xfrm>
            <a:off x="4969532" y="3462649"/>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0" name="円/楕円 29"/>
          <p:cNvSpPr/>
          <p:nvPr/>
        </p:nvSpPr>
        <p:spPr>
          <a:xfrm>
            <a:off x="6872548" y="3515129"/>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1" name="円/楕円 30"/>
          <p:cNvSpPr/>
          <p:nvPr/>
        </p:nvSpPr>
        <p:spPr>
          <a:xfrm>
            <a:off x="6234997" y="1955673"/>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2" name="円/楕円 31"/>
          <p:cNvSpPr/>
          <p:nvPr/>
        </p:nvSpPr>
        <p:spPr>
          <a:xfrm>
            <a:off x="6242800" y="2194492"/>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3" name="円/楕円 32"/>
          <p:cNvSpPr/>
          <p:nvPr/>
        </p:nvSpPr>
        <p:spPr>
          <a:xfrm>
            <a:off x="5468380" y="2554585"/>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4" name="円/楕円 33"/>
          <p:cNvSpPr/>
          <p:nvPr/>
        </p:nvSpPr>
        <p:spPr>
          <a:xfrm>
            <a:off x="7340588" y="2190832"/>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5" name="正方形/長方形 34"/>
          <p:cNvSpPr/>
          <p:nvPr/>
        </p:nvSpPr>
        <p:spPr>
          <a:xfrm>
            <a:off x="5900428" y="2398535"/>
            <a:ext cx="1150392" cy="786639"/>
          </a:xfrm>
          <a:prstGeom prst="rect">
            <a:avLst/>
          </a:prstGeom>
          <a:noFill/>
          <a:ln w="25400" cap="flat" cmpd="sng" algn="ctr">
            <a:solidFill>
              <a:srgbClr val="C0504D">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6" name="正方形/長方形 35"/>
          <p:cNvSpPr/>
          <p:nvPr/>
        </p:nvSpPr>
        <p:spPr>
          <a:xfrm>
            <a:off x="646012" y="1884799"/>
            <a:ext cx="3478220" cy="1854200"/>
          </a:xfrm>
          <a:prstGeom prst="rect">
            <a:avLst/>
          </a:prstGeom>
          <a:gradFill>
            <a:gsLst>
              <a:gs pos="0">
                <a:srgbClr val="CCECFF"/>
              </a:gs>
              <a:gs pos="100000">
                <a:srgbClr val="99CCFF"/>
              </a:gs>
            </a:gsLst>
            <a:lin ang="3000000" scaled="0"/>
          </a:gradFill>
          <a:ln w="25400" cap="flat" cmpd="sng" algn="ctr">
            <a:noFill/>
            <a:prstDash val="solid"/>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7" name="円/楕円 36"/>
          <p:cNvSpPr/>
          <p:nvPr/>
        </p:nvSpPr>
        <p:spPr>
          <a:xfrm>
            <a:off x="1938839" y="3432959"/>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8" name="円/楕円 37"/>
          <p:cNvSpPr/>
          <p:nvPr/>
        </p:nvSpPr>
        <p:spPr>
          <a:xfrm>
            <a:off x="3616931" y="3363338"/>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9" name="円/楕円 38"/>
          <p:cNvSpPr/>
          <p:nvPr/>
        </p:nvSpPr>
        <p:spPr>
          <a:xfrm>
            <a:off x="3108041" y="266109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0" name="円/楕円 39"/>
          <p:cNvSpPr/>
          <p:nvPr/>
        </p:nvSpPr>
        <p:spPr>
          <a:xfrm>
            <a:off x="1454237" y="3072038"/>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1" name="円/楕円 40"/>
          <p:cNvSpPr/>
          <p:nvPr/>
        </p:nvSpPr>
        <p:spPr>
          <a:xfrm>
            <a:off x="3162041" y="2763021"/>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2" name="円/楕円 41"/>
          <p:cNvSpPr/>
          <p:nvPr/>
        </p:nvSpPr>
        <p:spPr>
          <a:xfrm>
            <a:off x="1389093" y="2970191"/>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3" name="円/楕円 42"/>
          <p:cNvSpPr/>
          <p:nvPr/>
        </p:nvSpPr>
        <p:spPr>
          <a:xfrm>
            <a:off x="2553834" y="2083858"/>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4" name="円/楕円 43"/>
          <p:cNvSpPr/>
          <p:nvPr/>
        </p:nvSpPr>
        <p:spPr>
          <a:xfrm>
            <a:off x="1112035" y="2178237"/>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5" name="円/楕円 44"/>
          <p:cNvSpPr/>
          <p:nvPr/>
        </p:nvSpPr>
        <p:spPr>
          <a:xfrm>
            <a:off x="3498099" y="330933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6" name="円/楕円 45"/>
          <p:cNvSpPr/>
          <p:nvPr/>
        </p:nvSpPr>
        <p:spPr>
          <a:xfrm>
            <a:off x="957474" y="3282289"/>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7" name="円/楕円 46"/>
          <p:cNvSpPr/>
          <p:nvPr/>
        </p:nvSpPr>
        <p:spPr>
          <a:xfrm>
            <a:off x="3651633" y="2117564"/>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8" name="円/楕円 47"/>
          <p:cNvSpPr/>
          <p:nvPr/>
        </p:nvSpPr>
        <p:spPr>
          <a:xfrm>
            <a:off x="910100" y="3174289"/>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9" name="円/楕円 48"/>
          <p:cNvSpPr/>
          <p:nvPr/>
        </p:nvSpPr>
        <p:spPr>
          <a:xfrm>
            <a:off x="3216041" y="2636877"/>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0" name="円/楕円 49"/>
          <p:cNvSpPr/>
          <p:nvPr/>
        </p:nvSpPr>
        <p:spPr>
          <a:xfrm>
            <a:off x="2050129" y="3493637"/>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1" name="円/楕円 50"/>
          <p:cNvSpPr/>
          <p:nvPr/>
        </p:nvSpPr>
        <p:spPr>
          <a:xfrm>
            <a:off x="2417060" y="207479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2" name="円/楕円 51"/>
          <p:cNvSpPr/>
          <p:nvPr/>
        </p:nvSpPr>
        <p:spPr>
          <a:xfrm>
            <a:off x="1113653" y="2317942"/>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3" name="円/楕円 52"/>
          <p:cNvSpPr/>
          <p:nvPr/>
        </p:nvSpPr>
        <p:spPr>
          <a:xfrm>
            <a:off x="2488030" y="2138983"/>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4" name="円/楕円 53"/>
          <p:cNvSpPr/>
          <p:nvPr/>
        </p:nvSpPr>
        <p:spPr>
          <a:xfrm>
            <a:off x="2062461" y="265244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5" name="円/楕円 54"/>
          <p:cNvSpPr/>
          <p:nvPr/>
        </p:nvSpPr>
        <p:spPr>
          <a:xfrm>
            <a:off x="2582016" y="2836902"/>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6" name="円/楕円 55"/>
          <p:cNvSpPr/>
          <p:nvPr/>
        </p:nvSpPr>
        <p:spPr>
          <a:xfrm>
            <a:off x="2506790" y="2944902"/>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7" name="円/楕円 56"/>
          <p:cNvSpPr/>
          <p:nvPr/>
        </p:nvSpPr>
        <p:spPr>
          <a:xfrm>
            <a:off x="3705633" y="2250797"/>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8" name="円/楕円 57"/>
          <p:cNvSpPr/>
          <p:nvPr/>
        </p:nvSpPr>
        <p:spPr>
          <a:xfrm>
            <a:off x="3604683" y="3255338"/>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9" name="円/楕円 58"/>
          <p:cNvSpPr/>
          <p:nvPr/>
        </p:nvSpPr>
        <p:spPr>
          <a:xfrm>
            <a:off x="1346237" y="3064371"/>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0" name="円/楕円 59"/>
          <p:cNvSpPr/>
          <p:nvPr/>
        </p:nvSpPr>
        <p:spPr>
          <a:xfrm>
            <a:off x="2474161" y="2825986"/>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1" name="円/楕円 60"/>
          <p:cNvSpPr/>
          <p:nvPr/>
        </p:nvSpPr>
        <p:spPr>
          <a:xfrm>
            <a:off x="847911" y="3278271"/>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2" name="円/楕円 61"/>
          <p:cNvSpPr/>
          <p:nvPr/>
        </p:nvSpPr>
        <p:spPr>
          <a:xfrm>
            <a:off x="2045988" y="3378959"/>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3" name="円/楕円 62"/>
          <p:cNvSpPr/>
          <p:nvPr/>
        </p:nvSpPr>
        <p:spPr>
          <a:xfrm>
            <a:off x="1991590" y="2598448"/>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4" name="円/楕円 63"/>
          <p:cNvSpPr/>
          <p:nvPr/>
        </p:nvSpPr>
        <p:spPr>
          <a:xfrm>
            <a:off x="2005316" y="2729267"/>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5" name="円/楕円 64"/>
          <p:cNvSpPr/>
          <p:nvPr/>
        </p:nvSpPr>
        <p:spPr>
          <a:xfrm>
            <a:off x="1221653" y="2268487"/>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6" name="円/楕円 65"/>
          <p:cNvSpPr/>
          <p:nvPr/>
        </p:nvSpPr>
        <p:spPr>
          <a:xfrm>
            <a:off x="3580939" y="2225564"/>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7" name="円/楕円 66"/>
          <p:cNvSpPr/>
          <p:nvPr/>
        </p:nvSpPr>
        <p:spPr>
          <a:xfrm>
            <a:off x="3550300" y="2082815"/>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8" name="円/楕円 67"/>
          <p:cNvSpPr/>
          <p:nvPr/>
        </p:nvSpPr>
        <p:spPr>
          <a:xfrm>
            <a:off x="1906188" y="2550903"/>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9" name="円/楕円 68"/>
          <p:cNvSpPr/>
          <p:nvPr/>
        </p:nvSpPr>
        <p:spPr>
          <a:xfrm>
            <a:off x="2374204" y="1985934"/>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0" name="円/楕円 69"/>
          <p:cNvSpPr/>
          <p:nvPr/>
        </p:nvSpPr>
        <p:spPr>
          <a:xfrm>
            <a:off x="1906188" y="3324959"/>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1" name="円/楕円 70"/>
          <p:cNvSpPr/>
          <p:nvPr/>
        </p:nvSpPr>
        <p:spPr>
          <a:xfrm>
            <a:off x="2410244" y="2754150"/>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2" name="円/楕円 71"/>
          <p:cNvSpPr/>
          <p:nvPr/>
        </p:nvSpPr>
        <p:spPr>
          <a:xfrm>
            <a:off x="3454931" y="3182968"/>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3" name="円/楕円 72"/>
          <p:cNvSpPr/>
          <p:nvPr/>
        </p:nvSpPr>
        <p:spPr>
          <a:xfrm>
            <a:off x="802100" y="3126967"/>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4" name="円/楕円 73"/>
          <p:cNvSpPr/>
          <p:nvPr/>
        </p:nvSpPr>
        <p:spPr>
          <a:xfrm>
            <a:off x="3047129" y="2572800"/>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5" name="円/楕円 74"/>
          <p:cNvSpPr/>
          <p:nvPr/>
        </p:nvSpPr>
        <p:spPr>
          <a:xfrm>
            <a:off x="1294084" y="2910943"/>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6" name="円/楕円 75"/>
          <p:cNvSpPr/>
          <p:nvPr/>
        </p:nvSpPr>
        <p:spPr>
          <a:xfrm>
            <a:off x="1042092" y="2136240"/>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7" name="正方形/長方形 76"/>
          <p:cNvSpPr/>
          <p:nvPr/>
        </p:nvSpPr>
        <p:spPr>
          <a:xfrm>
            <a:off x="1798140" y="2370847"/>
            <a:ext cx="1150392" cy="786639"/>
          </a:xfrm>
          <a:prstGeom prst="rect">
            <a:avLst/>
          </a:prstGeom>
          <a:noFill/>
          <a:ln w="25400" cap="flat" cmpd="sng" algn="ctr">
            <a:solidFill>
              <a:srgbClr val="4F81BD">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8" name="テキスト ボックス 77"/>
          <p:cNvSpPr txBox="1"/>
          <p:nvPr/>
        </p:nvSpPr>
        <p:spPr>
          <a:xfrm>
            <a:off x="1400237" y="1365976"/>
            <a:ext cx="1980029" cy="523220"/>
          </a:xfrm>
          <a:prstGeom prst="rect">
            <a:avLst/>
          </a:prstGeom>
          <a:noFill/>
        </p:spPr>
        <p:txBody>
          <a:bodyPr wrap="none" rtlCol="0">
            <a:spAutoFit/>
          </a:bodyPr>
          <a:lstStyle/>
          <a:p>
            <a:r>
              <a:rPr kumimoji="1" lang="ja-JP" altLang="en-US" sz="2800" dirty="0" smtClean="0">
                <a:solidFill>
                  <a:schemeClr val="accent4">
                    <a:lumMod val="40000"/>
                    <a:lumOff val="60000"/>
                  </a:schemeClr>
                </a:solidFill>
                <a:latin typeface="Calibri" panose="020F0502020204030204" pitchFamily="34" charset="0"/>
              </a:rPr>
              <a:t>ハドロン相</a:t>
            </a:r>
            <a:endParaRPr kumimoji="1" lang="ja-JP" altLang="en-US" sz="2800" dirty="0">
              <a:solidFill>
                <a:schemeClr val="accent4">
                  <a:lumMod val="40000"/>
                  <a:lumOff val="60000"/>
                </a:schemeClr>
              </a:solidFill>
              <a:latin typeface="Calibri" panose="020F0502020204030204" pitchFamily="34" charset="0"/>
            </a:endParaRPr>
          </a:p>
        </p:txBody>
      </p:sp>
      <p:sp>
        <p:nvSpPr>
          <p:cNvPr id="79" name="テキスト ボックス 78"/>
          <p:cNvSpPr txBox="1"/>
          <p:nvPr/>
        </p:nvSpPr>
        <p:spPr>
          <a:xfrm>
            <a:off x="5924341" y="1365976"/>
            <a:ext cx="1261884" cy="523220"/>
          </a:xfrm>
          <a:prstGeom prst="rect">
            <a:avLst/>
          </a:prstGeom>
          <a:noFill/>
        </p:spPr>
        <p:txBody>
          <a:bodyPr wrap="none" rtlCol="0">
            <a:spAutoFit/>
          </a:bodyPr>
          <a:lstStyle/>
          <a:p>
            <a:r>
              <a:rPr lang="ja-JP" altLang="en-US" sz="2800" dirty="0" smtClean="0">
                <a:solidFill>
                  <a:srgbClr val="FFCCCC"/>
                </a:solidFill>
                <a:latin typeface="Calibri" panose="020F0502020204030204" pitchFamily="34" charset="0"/>
              </a:rPr>
              <a:t>ＱＧ</a:t>
            </a:r>
            <a:r>
              <a:rPr lang="ja-JP" altLang="en-US" sz="2800" dirty="0">
                <a:solidFill>
                  <a:srgbClr val="FFCCCC"/>
                </a:solidFill>
                <a:latin typeface="Calibri" panose="020F0502020204030204" pitchFamily="34" charset="0"/>
              </a:rPr>
              <a:t>Ｐ</a:t>
            </a:r>
            <a:endParaRPr kumimoji="1" lang="ja-JP" altLang="en-US" sz="2800" dirty="0">
              <a:solidFill>
                <a:srgbClr val="FFCCCC"/>
              </a:solidFill>
              <a:latin typeface="Calibri" panose="020F0502020204030204" pitchFamily="34" charset="0"/>
            </a:endParaRPr>
          </a:p>
        </p:txBody>
      </p:sp>
      <p:sp>
        <p:nvSpPr>
          <p:cNvPr id="80" name="テキスト ボックス 79"/>
          <p:cNvSpPr txBox="1"/>
          <p:nvPr/>
        </p:nvSpPr>
        <p:spPr>
          <a:xfrm>
            <a:off x="975897" y="4762516"/>
            <a:ext cx="7263528" cy="461665"/>
          </a:xfrm>
          <a:prstGeom prst="rect">
            <a:avLst/>
          </a:prstGeom>
          <a:noFill/>
        </p:spPr>
        <p:txBody>
          <a:bodyPr wrap="none" rtlCol="0">
            <a:spAutoFit/>
          </a:bodyPr>
          <a:lstStyle/>
          <a:p>
            <a:pPr algn="ctr"/>
            <a:r>
              <a:rPr kumimoji="1" lang="ja-JP" altLang="en-US" sz="2400" dirty="0" smtClean="0"/>
              <a:t>ＱＧＰでは、基本自由度が運ぶ電荷の量が減少する</a:t>
            </a:r>
            <a:endParaRPr kumimoji="1" lang="ja-JP" altLang="en-US" sz="2400" dirty="0"/>
          </a:p>
        </p:txBody>
      </p:sp>
      <p:pic>
        <p:nvPicPr>
          <p:cNvPr id="81" name="TexTeXPicture" descr="&lt;?xml version=&quot;1.0&quot; encoding=&quot;utf-16&quot;?&gt;&#10;&lt;TeXTeX&gt;&#10;  &lt;preamble&gt;\documentclass{jarticle}&#10;\usepackage{amsmath}&#10;\pagestyle{empty}&lt;/preamble&gt;&#10;  &lt;body&gt;\begin{align*} &#10;|q_B|=1/3 ,~&#10;|q_Q|=1/3,2/3&#10;\end{align*}&lt;/body&gt;&#10;  &lt;fcolor&gt;FFFFFFFF&lt;/fcolor&gt;&#10;  &lt;bcolor&gt;FFFFFFFF&lt;/bcolor&gt;&#10;  &lt;transparent&gt;True&lt;/transparent&gt;&#10;  &lt;resolution&gt;1800&lt;/resolution&gt;&#10;  &lt;imageh&gt;259&lt;/imageh&gt;&#10;  &lt;imagew&gt;2890&lt;/imagew&gt;&#10;  &lt;scale&gt;50&lt;/scale&gt;&#10;  &lt;cursor&gt;16&lt;/cursor&gt;&#10;&lt;/TeXTeX&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5549" y="3921975"/>
            <a:ext cx="3599555" cy="322589"/>
          </a:xfrm>
          <a:prstGeom prst="rect">
            <a:avLst/>
          </a:prstGeom>
        </p:spPr>
      </p:pic>
      <p:pic>
        <p:nvPicPr>
          <p:cNvPr id="82" name="TexTeXPicture" descr="&lt;?xml version=&quot;1.0&quot; encoding=&quot;utf-16&quot;?&gt;&#10;&lt;TeXTeX&gt;&#10;  &lt;preamble&gt;\documentclass{jarticle}&#10;\usepackage{amsmath}&#10;\pagestyle{empty}&lt;/preamble&gt;&#10;  &lt;body&gt;\begin{align*} &#10;|q_B|=0,1,~&#10;|q_Q|=0,1&#10;\end{align*}&lt;/body&gt;&#10;  &lt;fcolor&gt;FFFFFFFF&lt;/fcolor&gt;&#10;  &lt;bcolor&gt;FFFFFFFF&lt;/bcolor&gt;&#10;  &lt;transparent&gt;True&lt;/transparent&gt;&#10;  &lt;resolution&gt;1800&lt;/resolution&gt;&#10;  &lt;imageh&gt;259&lt;/imageh&gt;&#10;  &lt;imagew&gt;2367&lt;/imagew&gt;&#10;  &lt;scale&gt;50&lt;/scale&gt;&#10;  &lt;cursor&gt;36&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640" y="3922919"/>
            <a:ext cx="2930867" cy="320699"/>
          </a:xfrm>
          <a:prstGeom prst="rect">
            <a:avLst/>
          </a:prstGeom>
        </p:spPr>
      </p:pic>
      <p:sp>
        <p:nvSpPr>
          <p:cNvPr id="83" name="テキスト ボックス 82"/>
          <p:cNvSpPr txBox="1"/>
          <p:nvPr/>
        </p:nvSpPr>
        <p:spPr>
          <a:xfrm>
            <a:off x="4079354" y="6405264"/>
            <a:ext cx="4991944" cy="369332"/>
          </a:xfrm>
          <a:prstGeom prst="rect">
            <a:avLst/>
          </a:prstGeom>
          <a:noFill/>
        </p:spPr>
        <p:txBody>
          <a:bodyPr wrap="none" rtlCol="0">
            <a:spAutoFit/>
          </a:bodyPr>
          <a:lstStyle/>
          <a:p>
            <a:r>
              <a:rPr kumimoji="1" lang="en-US" altLang="ja-JP" dirty="0" err="1" smtClean="0"/>
              <a:t>Asakawa</a:t>
            </a:r>
            <a:r>
              <a:rPr kumimoji="1" lang="en-US" altLang="ja-JP" dirty="0" smtClean="0"/>
              <a:t>, Heinz, Muller PRL (2000); </a:t>
            </a:r>
            <a:r>
              <a:rPr kumimoji="1" lang="en-US" altLang="ja-JP" dirty="0" err="1" smtClean="0"/>
              <a:t>Jeon</a:t>
            </a:r>
            <a:r>
              <a:rPr kumimoji="1" lang="en-US" altLang="ja-JP" dirty="0" smtClean="0"/>
              <a:t>, Koch, ibid.</a:t>
            </a:r>
            <a:endParaRPr kumimoji="1" lang="ja-JP" altLang="en-US" dirty="0"/>
          </a:p>
        </p:txBody>
      </p:sp>
      <p:sp>
        <p:nvSpPr>
          <p:cNvPr id="84" name="下矢印 83"/>
          <p:cNvSpPr/>
          <p:nvPr/>
        </p:nvSpPr>
        <p:spPr>
          <a:xfrm>
            <a:off x="3944202" y="5313894"/>
            <a:ext cx="1224719" cy="368230"/>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3233122" y="5731349"/>
            <a:ext cx="2646878" cy="461665"/>
          </a:xfrm>
          <a:prstGeom prst="rect">
            <a:avLst/>
          </a:prstGeom>
          <a:noFill/>
        </p:spPr>
        <p:txBody>
          <a:bodyPr wrap="none" rtlCol="0">
            <a:spAutoFit/>
          </a:bodyPr>
          <a:lstStyle/>
          <a:p>
            <a:r>
              <a:rPr kumimoji="1" lang="ja-JP" altLang="en-US" sz="2400" dirty="0" smtClean="0"/>
              <a:t>ゆらぎが減少する</a:t>
            </a:r>
            <a:endParaRPr kumimoji="1" lang="ja-JP" altLang="en-US" sz="2400" dirty="0"/>
          </a:p>
        </p:txBody>
      </p:sp>
    </p:spTree>
    <p:extLst>
      <p:ext uri="{BB962C8B-B14F-4D97-AF65-F5344CB8AC3E}">
        <p14:creationId xmlns:p14="http://schemas.microsoft.com/office/powerpoint/2010/main" val="11799384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QCD</a:t>
            </a:r>
            <a:r>
              <a:rPr kumimoji="1" lang="ja-JP" altLang="en-US" dirty="0" smtClean="0"/>
              <a:t>臨界点</a:t>
            </a:r>
            <a:r>
              <a:rPr lang="ja-JP" altLang="en-US" dirty="0"/>
              <a:t>探索</a:t>
            </a:r>
            <a:r>
              <a:rPr lang="ja-JP" altLang="en-US" dirty="0" smtClean="0"/>
              <a:t>の切り札</a:t>
            </a:r>
            <a:r>
              <a:rPr kumimoji="1" lang="en-US" altLang="ja-JP" dirty="0" smtClean="0"/>
              <a:t/>
            </a:r>
            <a:br>
              <a:rPr kumimoji="1" lang="en-US" altLang="ja-JP" dirty="0" smtClean="0"/>
            </a:br>
            <a:endParaRPr kumimoji="1" lang="ja-JP" altLang="en-US" dirty="0"/>
          </a:p>
        </p:txBody>
      </p:sp>
      <p:pic>
        <p:nvPicPr>
          <p:cNvPr id="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t="9557"/>
          <a:stretch>
            <a:fillRect/>
          </a:stretch>
        </p:blipFill>
        <p:spPr bwMode="auto">
          <a:xfrm>
            <a:off x="373269" y="1490154"/>
            <a:ext cx="4601067" cy="326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5065776" y="1470868"/>
            <a:ext cx="3204723" cy="830997"/>
          </a:xfrm>
          <a:prstGeom prst="rect">
            <a:avLst/>
          </a:prstGeom>
          <a:noFill/>
        </p:spPr>
        <p:txBody>
          <a:bodyPr wrap="none" rtlCol="0">
            <a:spAutoFit/>
          </a:bodyPr>
          <a:lstStyle/>
          <a:p>
            <a:r>
              <a:rPr kumimoji="1" lang="en-US" altLang="ja-JP" sz="2400" dirty="0" smtClean="0"/>
              <a:t>QCD</a:t>
            </a:r>
            <a:r>
              <a:rPr kumimoji="1" lang="ja-JP" altLang="en-US" sz="2400" dirty="0" smtClean="0"/>
              <a:t>臨界点があると、</a:t>
            </a:r>
            <a:endParaRPr kumimoji="1" lang="en-US" altLang="ja-JP" sz="2400" dirty="0" smtClean="0"/>
          </a:p>
          <a:p>
            <a:r>
              <a:rPr lang="ja-JP" altLang="en-US" sz="2400" dirty="0" smtClean="0"/>
              <a:t>ゆらぎが発散する</a:t>
            </a:r>
            <a:endParaRPr kumimoji="1" lang="ja-JP" altLang="en-US" sz="2400" dirty="0"/>
          </a:p>
        </p:txBody>
      </p:sp>
      <p:pic>
        <p:nvPicPr>
          <p:cNvPr id="6" name="Picture 2" descr="https://stevengoddard.files.wordpress.com/2010/09/water-phase-diagr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467" y="3548515"/>
            <a:ext cx="3209925" cy="300037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99032" y="4984695"/>
            <a:ext cx="3877985" cy="1200329"/>
          </a:xfrm>
          <a:prstGeom prst="rect">
            <a:avLst/>
          </a:prstGeom>
          <a:noFill/>
        </p:spPr>
        <p:txBody>
          <a:bodyPr wrap="none" rtlCol="0">
            <a:spAutoFit/>
          </a:bodyPr>
          <a:lstStyle/>
          <a:p>
            <a:r>
              <a:rPr kumimoji="1" lang="ja-JP" altLang="en-US" sz="2400" dirty="0" smtClean="0"/>
              <a:t>ＱＣＤ臨界点は、</a:t>
            </a:r>
            <a:endParaRPr kumimoji="1" lang="en-US" altLang="ja-JP" sz="2400" dirty="0" smtClean="0"/>
          </a:p>
          <a:p>
            <a:r>
              <a:rPr lang="ja-JP" altLang="en-US" sz="2400" dirty="0"/>
              <a:t>水</a:t>
            </a:r>
            <a:r>
              <a:rPr lang="ja-JP" altLang="en-US" sz="2400" dirty="0" smtClean="0"/>
              <a:t>の</a:t>
            </a:r>
            <a:r>
              <a:rPr lang="ja-JP" altLang="en-US" sz="2400" dirty="0"/>
              <a:t>臨界点</a:t>
            </a:r>
            <a:r>
              <a:rPr lang="ja-JP" altLang="en-US" sz="2400" dirty="0" smtClean="0"/>
              <a:t>と同じ</a:t>
            </a:r>
            <a:endParaRPr lang="en-US" altLang="ja-JP" sz="2400" dirty="0" smtClean="0"/>
          </a:p>
          <a:p>
            <a:r>
              <a:rPr lang="ja-JP" altLang="en-US" sz="2400" dirty="0" smtClean="0"/>
              <a:t>動的普遍クラスに属する。</a:t>
            </a:r>
            <a:endParaRPr kumimoji="1" lang="ja-JP" altLang="en-US" sz="2400" dirty="0"/>
          </a:p>
        </p:txBody>
      </p:sp>
      <p:sp>
        <p:nvSpPr>
          <p:cNvPr id="8" name="テキスト ボックス 7"/>
          <p:cNvSpPr txBox="1"/>
          <p:nvPr/>
        </p:nvSpPr>
        <p:spPr>
          <a:xfrm>
            <a:off x="909828" y="1471737"/>
            <a:ext cx="3456395" cy="461665"/>
          </a:xfrm>
          <a:prstGeom prst="rect">
            <a:avLst/>
          </a:prstGeom>
          <a:noFill/>
        </p:spPr>
        <p:txBody>
          <a:bodyPr wrap="none" rtlCol="0">
            <a:spAutoFit/>
          </a:bodyPr>
          <a:lstStyle/>
          <a:p>
            <a:r>
              <a:rPr kumimoji="1" lang="ja-JP" altLang="en-US" sz="2400" dirty="0" smtClean="0">
                <a:solidFill>
                  <a:schemeClr val="bg1"/>
                </a:solidFill>
                <a:latin typeface="+mj-ea"/>
                <a:ea typeface="+mj-ea"/>
              </a:rPr>
              <a:t>ＱＣＤ相図上の２次ゆらぎ</a:t>
            </a:r>
            <a:endParaRPr kumimoji="1" lang="ja-JP" altLang="en-US" sz="2400" dirty="0">
              <a:solidFill>
                <a:schemeClr val="bg1"/>
              </a:solidFill>
              <a:latin typeface="+mj-ea"/>
              <a:ea typeface="+mj-ea"/>
            </a:endParaRPr>
          </a:p>
        </p:txBody>
      </p:sp>
      <p:sp>
        <p:nvSpPr>
          <p:cNvPr id="9" name="テキスト ボックス 8"/>
          <p:cNvSpPr txBox="1"/>
          <p:nvPr/>
        </p:nvSpPr>
        <p:spPr>
          <a:xfrm>
            <a:off x="6486543" y="3086850"/>
            <a:ext cx="1415772" cy="461665"/>
          </a:xfrm>
          <a:prstGeom prst="rect">
            <a:avLst/>
          </a:prstGeom>
          <a:noFill/>
        </p:spPr>
        <p:txBody>
          <a:bodyPr wrap="none" rtlCol="0">
            <a:spAutoFit/>
          </a:bodyPr>
          <a:lstStyle/>
          <a:p>
            <a:r>
              <a:rPr kumimoji="1" lang="ja-JP" altLang="en-US" sz="2400" dirty="0" smtClean="0">
                <a:latin typeface="+mj-ea"/>
                <a:ea typeface="+mj-ea"/>
              </a:rPr>
              <a:t>水の相図</a:t>
            </a:r>
            <a:endParaRPr kumimoji="1" lang="ja-JP" altLang="en-US" sz="2400" dirty="0">
              <a:latin typeface="+mj-ea"/>
              <a:ea typeface="+mj-ea"/>
            </a:endParaRPr>
          </a:p>
        </p:txBody>
      </p:sp>
      <p:sp>
        <p:nvSpPr>
          <p:cNvPr id="10" name="右矢印 9"/>
          <p:cNvSpPr/>
          <p:nvPr/>
        </p:nvSpPr>
        <p:spPr>
          <a:xfrm>
            <a:off x="827532" y="6172939"/>
            <a:ext cx="6492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476756" y="6195906"/>
            <a:ext cx="3877985" cy="461665"/>
          </a:xfrm>
          <a:prstGeom prst="rect">
            <a:avLst/>
          </a:prstGeom>
          <a:noFill/>
        </p:spPr>
        <p:txBody>
          <a:bodyPr wrap="none" rtlCol="0">
            <a:spAutoFit/>
          </a:bodyPr>
          <a:lstStyle/>
          <a:p>
            <a:r>
              <a:rPr kumimoji="1" lang="ja-JP" altLang="en-US" sz="2400" dirty="0" smtClean="0"/>
              <a:t>ゆらぎの振る舞いが理解可</a:t>
            </a:r>
            <a:endParaRPr kumimoji="1" lang="ja-JP" altLang="en-US" sz="2400" dirty="0"/>
          </a:p>
        </p:txBody>
      </p:sp>
    </p:spTree>
    <p:extLst>
      <p:ext uri="{BB962C8B-B14F-4D97-AF65-F5344CB8AC3E}">
        <p14:creationId xmlns:p14="http://schemas.microsoft.com/office/powerpoint/2010/main" val="11680979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電磁電荷ゆらぎ＠ＬＨＣ</a:t>
            </a:r>
            <a:r>
              <a:rPr kumimoji="1" lang="en-US" altLang="ja-JP" dirty="0" smtClean="0"/>
              <a:t/>
            </a:r>
            <a:br>
              <a:rPr kumimoji="1" lang="en-US" altLang="ja-JP" dirty="0" smtClean="0"/>
            </a:br>
            <a:endParaRPr kumimoji="1" lang="ja-JP" altLang="en-US" dirty="0"/>
          </a:p>
        </p:txBody>
      </p:sp>
      <p:sp>
        <p:nvSpPr>
          <p:cNvPr id="4" name="角丸四角形 3"/>
          <p:cNvSpPr/>
          <p:nvPr/>
        </p:nvSpPr>
        <p:spPr>
          <a:xfrm>
            <a:off x="4852360" y="2028705"/>
            <a:ext cx="1387223" cy="946696"/>
          </a:xfrm>
          <a:prstGeom prst="roundRect">
            <a:avLst/>
          </a:prstGeom>
          <a:solidFill>
            <a:srgbClr val="424E5B"/>
          </a:solidFill>
          <a:ln w="12700" cap="flat" cmpd="sng" algn="ctr">
            <a:solidFill>
              <a:srgbClr val="424E5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24"/>
          <a:stretch/>
        </p:blipFill>
        <p:spPr bwMode="auto">
          <a:xfrm>
            <a:off x="501804" y="1641620"/>
            <a:ext cx="3958298" cy="306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6398764" y="1350460"/>
            <a:ext cx="2476960" cy="707886"/>
          </a:xfrm>
          <a:prstGeom prst="rect">
            <a:avLst/>
          </a:prstGeom>
          <a:noFill/>
        </p:spPr>
        <p:txBody>
          <a:bodyPr wrap="none" rtlCol="0">
            <a:spAutoFit/>
          </a:bodyPr>
          <a:lstStyle/>
          <a:p>
            <a:pPr algn="r"/>
            <a:r>
              <a:rPr lang="en-US" altLang="ja-JP" sz="2000" dirty="0" smtClean="0">
                <a:solidFill>
                  <a:prstClr val="white"/>
                </a:solidFill>
                <a:ea typeface="ＭＳ Ｐゴシック" panose="020B0600070205080204" pitchFamily="50" charset="-128"/>
              </a:rPr>
              <a:t>ALICE Collaboration,</a:t>
            </a:r>
          </a:p>
          <a:p>
            <a:pPr algn="r"/>
            <a:r>
              <a:rPr lang="en-US" altLang="ja-JP" sz="2000" dirty="0" smtClean="0">
                <a:solidFill>
                  <a:prstClr val="white"/>
                </a:solidFill>
                <a:ea typeface="ＭＳ Ｐゴシック" panose="020B0600070205080204" pitchFamily="50" charset="-128"/>
              </a:rPr>
              <a:t>PRL </a:t>
            </a:r>
            <a:r>
              <a:rPr lang="en-US" altLang="ja-JP" sz="2000" b="1" dirty="0" smtClean="0">
                <a:solidFill>
                  <a:prstClr val="white"/>
                </a:solidFill>
                <a:ea typeface="ＭＳ Ｐゴシック" panose="020B0600070205080204" pitchFamily="50" charset="-128"/>
              </a:rPr>
              <a:t>110</a:t>
            </a:r>
            <a:r>
              <a:rPr lang="en-US" altLang="ja-JP" sz="2000" dirty="0" smtClean="0">
                <a:solidFill>
                  <a:prstClr val="white"/>
                </a:solidFill>
                <a:ea typeface="ＭＳ Ｐゴシック" panose="020B0600070205080204" pitchFamily="50" charset="-128"/>
              </a:rPr>
              <a:t>, 152301 2013</a:t>
            </a:r>
            <a:endParaRPr lang="ja-JP" altLang="en-US" sz="2000" dirty="0">
              <a:solidFill>
                <a:prstClr val="white"/>
              </a:solidFill>
              <a:ea typeface="ＭＳ Ｐゴシック" panose="020B0600070205080204" pitchFamily="50" charset="-128"/>
            </a:endParaRPr>
          </a:p>
        </p:txBody>
      </p:sp>
      <p:sp>
        <p:nvSpPr>
          <p:cNvPr id="7" name="正方形/長方形 6"/>
          <p:cNvSpPr/>
          <p:nvPr/>
        </p:nvSpPr>
        <p:spPr>
          <a:xfrm>
            <a:off x="555745" y="1703093"/>
            <a:ext cx="3478309" cy="625377"/>
          </a:xfrm>
          <a:prstGeom prst="rect">
            <a:avLst/>
          </a:prstGeom>
          <a:solidFill>
            <a:srgbClr val="0070C0">
              <a:alpha val="50196"/>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0000"/>
              </a:solidFill>
              <a:effectLst/>
              <a:uLnTx/>
              <a:uFillTx/>
              <a:latin typeface="Calibri Light" panose="020F0302020204030204"/>
              <a:ea typeface="ＭＳ Ｐゴシック" panose="020B0600070205080204" pitchFamily="50" charset="-128"/>
              <a:cs typeface="+mn-cs"/>
            </a:endParaRPr>
          </a:p>
        </p:txBody>
      </p:sp>
      <p:sp>
        <p:nvSpPr>
          <p:cNvPr id="8" name="テキスト ボックス 7"/>
          <p:cNvSpPr txBox="1"/>
          <p:nvPr/>
        </p:nvSpPr>
        <p:spPr>
          <a:xfrm>
            <a:off x="948003" y="1706406"/>
            <a:ext cx="1475828" cy="461665"/>
          </a:xfrm>
          <a:prstGeom prst="rect">
            <a:avLst/>
          </a:prstGeom>
          <a:noFill/>
        </p:spPr>
        <p:txBody>
          <a:bodyPr wrap="square" rtlCol="0">
            <a:spAutoFit/>
          </a:bodyPr>
          <a:lstStyle/>
          <a:p>
            <a:r>
              <a:rPr lang="en-US" altLang="ja-JP" sz="2400" dirty="0" err="1" smtClean="0">
                <a:solidFill>
                  <a:prstClr val="white"/>
                </a:solidFill>
                <a:ea typeface="ＭＳ Ｐゴシック" panose="020B0600070205080204" pitchFamily="50" charset="-128"/>
              </a:rPr>
              <a:t>Hadronic</a:t>
            </a:r>
            <a:endParaRPr lang="ja-JP" altLang="en-US" sz="2400" dirty="0">
              <a:solidFill>
                <a:prstClr val="white"/>
              </a:solidFill>
              <a:ea typeface="ＭＳ Ｐゴシック" panose="020B0600070205080204" pitchFamily="50" charset="-128"/>
            </a:endParaRPr>
          </a:p>
        </p:txBody>
      </p:sp>
      <p:sp>
        <p:nvSpPr>
          <p:cNvPr id="9" name="正方形/長方形 8"/>
          <p:cNvSpPr/>
          <p:nvPr/>
        </p:nvSpPr>
        <p:spPr>
          <a:xfrm>
            <a:off x="554340" y="4014147"/>
            <a:ext cx="3478309" cy="349860"/>
          </a:xfrm>
          <a:prstGeom prst="rect">
            <a:avLst/>
          </a:prstGeom>
          <a:solidFill>
            <a:srgbClr val="FF0000">
              <a:alpha val="50196"/>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0000"/>
              </a:solidFill>
              <a:effectLst/>
              <a:uLnTx/>
              <a:uFillTx/>
              <a:latin typeface="Calibri Light" panose="020F0302020204030204"/>
              <a:ea typeface="ＭＳ Ｐゴシック" panose="020B0600070205080204" pitchFamily="50" charset="-128"/>
              <a:cs typeface="+mn-cs"/>
            </a:endParaRPr>
          </a:p>
        </p:txBody>
      </p:sp>
      <p:sp>
        <p:nvSpPr>
          <p:cNvPr id="10" name="テキスト ボックス 9"/>
          <p:cNvSpPr txBox="1"/>
          <p:nvPr/>
        </p:nvSpPr>
        <p:spPr>
          <a:xfrm>
            <a:off x="2379116" y="3918244"/>
            <a:ext cx="1723549" cy="461665"/>
          </a:xfrm>
          <a:prstGeom prst="rect">
            <a:avLst/>
          </a:prstGeom>
          <a:noFill/>
        </p:spPr>
        <p:txBody>
          <a:bodyPr wrap="none" rtlCol="0">
            <a:spAutoFit/>
          </a:bodyPr>
          <a:lstStyle/>
          <a:p>
            <a:r>
              <a:rPr lang="en-US" altLang="ja-JP" sz="2400" dirty="0" smtClean="0">
                <a:solidFill>
                  <a:prstClr val="white"/>
                </a:solidFill>
                <a:ea typeface="ＭＳ Ｐゴシック" panose="020B0600070205080204" pitchFamily="50" charset="-128"/>
              </a:rPr>
              <a:t>Quark-gluon</a:t>
            </a:r>
            <a:endParaRPr lang="ja-JP" altLang="en-US" sz="2400" dirty="0">
              <a:solidFill>
                <a:prstClr val="white"/>
              </a:solidFill>
              <a:ea typeface="ＭＳ Ｐゴシック" panose="020B0600070205080204" pitchFamily="50" charset="-128"/>
            </a:endParaRPr>
          </a:p>
        </p:txBody>
      </p:sp>
      <p:sp>
        <p:nvSpPr>
          <p:cNvPr id="11" name="正方形/長方形 10"/>
          <p:cNvSpPr/>
          <p:nvPr/>
        </p:nvSpPr>
        <p:spPr>
          <a:xfrm>
            <a:off x="2029629" y="3380818"/>
            <a:ext cx="1915089" cy="540689"/>
          </a:xfrm>
          <a:prstGeom prst="rect">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pic>
        <p:nvPicPr>
          <p:cNvPr id="12" name="TexTeXPicture" descr="&lt;?xml version=&quot;1.0&quot; encoding=&quot;utf-16&quot;?&gt;&#10;&lt;TeXTeX&gt;&#10;  &lt;preamble&gt;\documentclass{jarticle}&#10;\usepackage{amsmath}&#10;\pagestyle{empty}&lt;/preamble&gt;&#10;  &lt;body&gt;\begin{align*} &#10;\sim \frac{\langle \delta N_Q^2 \rangle}V&#10;\end{align*}&lt;/body&gt;&#10;  &lt;fcolor&gt;FFFFFFFF&lt;/fcolor&gt;&#10;  &lt;bcolor&gt;FFFFFFFF&lt;/bcolor&gt;&#10;  &lt;transparent&gt;True&lt;/transparent&gt;&#10;  &lt;resolution&gt;1800&lt;/resolution&gt;&#10;  &lt;imageh&gt;582&lt;/imageh&gt;&#10;  &lt;imagew&gt;963&lt;/imagew&gt;&#10;  &lt;scale&gt;50&lt;/scale&gt;&#10;  &lt;cursor&gt;57&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0272" y="2154152"/>
            <a:ext cx="1130475" cy="683215"/>
          </a:xfrm>
          <a:prstGeom prst="rect">
            <a:avLst/>
          </a:prstGeom>
        </p:spPr>
      </p:pic>
      <p:sp>
        <p:nvSpPr>
          <p:cNvPr id="13" name="二等辺三角形 12"/>
          <p:cNvSpPr/>
          <p:nvPr/>
        </p:nvSpPr>
        <p:spPr>
          <a:xfrm rot="14996205">
            <a:off x="4514498" y="2579126"/>
            <a:ext cx="330827" cy="531598"/>
          </a:xfrm>
          <a:prstGeom prst="triangle">
            <a:avLst>
              <a:gd name="adj" fmla="val 46542"/>
            </a:avLst>
          </a:prstGeom>
          <a:solidFill>
            <a:srgbClr val="424E5B"/>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sp>
        <p:nvSpPr>
          <p:cNvPr id="14" name="角丸四角形 13"/>
          <p:cNvSpPr/>
          <p:nvPr/>
        </p:nvSpPr>
        <p:spPr>
          <a:xfrm>
            <a:off x="868426" y="4826481"/>
            <a:ext cx="873782" cy="444414"/>
          </a:xfrm>
          <a:prstGeom prst="roundRect">
            <a:avLst/>
          </a:prstGeom>
          <a:solidFill>
            <a:srgbClr val="424E5B"/>
          </a:solidFill>
          <a:ln w="12700" cap="flat" cmpd="sng" algn="ctr">
            <a:solidFill>
              <a:srgbClr val="424E5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sp>
        <p:nvSpPr>
          <p:cNvPr id="15" name="二等辺三角形 14"/>
          <p:cNvSpPr/>
          <p:nvPr/>
        </p:nvSpPr>
        <p:spPr>
          <a:xfrm rot="3118221">
            <a:off x="1787291" y="4523866"/>
            <a:ext cx="179430" cy="688355"/>
          </a:xfrm>
          <a:prstGeom prst="triangle">
            <a:avLst/>
          </a:prstGeom>
          <a:solidFill>
            <a:srgbClr val="424E5B"/>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pic>
        <p:nvPicPr>
          <p:cNvPr id="16" name="TexTeXPicture" descr="&lt;?xml version=&quot;1.0&quot; encoding=&quot;utf-16&quot;?&gt;&#10;&lt;TeXTeX&gt;&#10;  &lt;preamble&gt;\documentclass{jarticle}&#10;\usepackage{amsmath}&#10;\pagestyle{empty}&lt;/preamble&gt;&#10;  &lt;body&gt;\begin{align*} &#10;\sim V&#10;\end{align*}&lt;/body&gt;&#10;  &lt;fcolor&gt;FFFFFFFF&lt;/fcolor&gt;&#10;  &lt;bcolor&gt;FFFFFFFF&lt;/bcolor&gt;&#10;  &lt;transparent&gt;True&lt;/transparent&gt;&#10;  &lt;resolution&gt;1800&lt;/resolution&gt;&#10;  &lt;imageh&gt;175&lt;/imageh&gt;&#10;  &lt;imagew&gt;441&lt;/imagew&gt;&#10;  &lt;scale&gt;50&lt;/scale&gt;&#10;  &lt;cursor&gt;21&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755" y="4935112"/>
            <a:ext cx="565998" cy="224602"/>
          </a:xfrm>
          <a:prstGeom prst="rect">
            <a:avLst/>
          </a:prstGeom>
        </p:spPr>
      </p:pic>
      <p:sp>
        <p:nvSpPr>
          <p:cNvPr id="17" name="テキスト ボックス 16"/>
          <p:cNvSpPr txBox="1"/>
          <p:nvPr/>
        </p:nvSpPr>
        <p:spPr>
          <a:xfrm>
            <a:off x="5223920" y="3091485"/>
            <a:ext cx="2954655" cy="830997"/>
          </a:xfrm>
          <a:prstGeom prst="rect">
            <a:avLst/>
          </a:prstGeom>
          <a:noFill/>
        </p:spPr>
        <p:txBody>
          <a:bodyPr wrap="none" rtlCol="0">
            <a:spAutoFit/>
          </a:bodyPr>
          <a:lstStyle/>
          <a:p>
            <a:r>
              <a:rPr lang="ja-JP" altLang="en-US" sz="2400" dirty="0" smtClean="0"/>
              <a:t>電磁電荷ゆらぎを</a:t>
            </a:r>
            <a:endParaRPr lang="en-US" altLang="ja-JP" sz="2400" dirty="0" smtClean="0"/>
          </a:p>
          <a:p>
            <a:r>
              <a:rPr kumimoji="1" lang="ja-JP" altLang="en-US" sz="2400" dirty="0" smtClean="0"/>
              <a:t>適切に規格化した量</a:t>
            </a:r>
            <a:endParaRPr kumimoji="1" lang="ja-JP" altLang="en-US" sz="2400" dirty="0"/>
          </a:p>
        </p:txBody>
      </p:sp>
      <p:sp>
        <p:nvSpPr>
          <p:cNvPr id="18" name="テキスト ボックス 17"/>
          <p:cNvSpPr txBox="1"/>
          <p:nvPr/>
        </p:nvSpPr>
        <p:spPr>
          <a:xfrm>
            <a:off x="816166" y="5379526"/>
            <a:ext cx="2954655" cy="830997"/>
          </a:xfrm>
          <a:prstGeom prst="rect">
            <a:avLst/>
          </a:prstGeom>
          <a:noFill/>
        </p:spPr>
        <p:txBody>
          <a:bodyPr wrap="none" rtlCol="0">
            <a:spAutoFit/>
          </a:bodyPr>
          <a:lstStyle/>
          <a:p>
            <a:r>
              <a:rPr kumimoji="1" lang="ja-JP" altLang="en-US" sz="2400" dirty="0" smtClean="0"/>
              <a:t>ゆらぎを観測する、</a:t>
            </a:r>
            <a:endParaRPr kumimoji="1" lang="en-US" altLang="ja-JP" sz="2400" dirty="0" smtClean="0"/>
          </a:p>
          <a:p>
            <a:r>
              <a:rPr lang="ja-JP" altLang="en-US" sz="2400" dirty="0"/>
              <a:t>検出器</a:t>
            </a:r>
            <a:r>
              <a:rPr lang="ja-JP" altLang="en-US" sz="2400" dirty="0" smtClean="0"/>
              <a:t>の体積</a:t>
            </a:r>
            <a:endParaRPr kumimoji="1" lang="ja-JP" altLang="en-US" sz="2400" dirty="0"/>
          </a:p>
        </p:txBody>
      </p:sp>
      <p:sp>
        <p:nvSpPr>
          <p:cNvPr id="19" name="下矢印 18"/>
          <p:cNvSpPr/>
          <p:nvPr/>
        </p:nvSpPr>
        <p:spPr>
          <a:xfrm>
            <a:off x="2122088" y="2730286"/>
            <a:ext cx="631125" cy="786137"/>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0" name="テキスト ボックス 19"/>
          <p:cNvSpPr txBox="1"/>
          <p:nvPr/>
        </p:nvSpPr>
        <p:spPr>
          <a:xfrm>
            <a:off x="2713638" y="2837367"/>
            <a:ext cx="1210588" cy="707886"/>
          </a:xfrm>
          <a:prstGeom prst="rect">
            <a:avLst/>
          </a:prstGeom>
          <a:noFill/>
        </p:spPr>
        <p:txBody>
          <a:bodyPr wrap="none" rtlCol="0">
            <a:spAutoFit/>
          </a:bodyPr>
          <a:lstStyle/>
          <a:p>
            <a:r>
              <a:rPr kumimoji="1" lang="ja-JP" altLang="en-US" sz="2000" dirty="0" smtClean="0">
                <a:solidFill>
                  <a:srgbClr val="FF0000"/>
                </a:solidFill>
              </a:rPr>
              <a:t>ゆらぎの</a:t>
            </a:r>
            <a:endParaRPr kumimoji="1" lang="en-US" altLang="ja-JP" sz="2000" dirty="0" smtClean="0">
              <a:solidFill>
                <a:srgbClr val="FF0000"/>
              </a:solidFill>
            </a:endParaRPr>
          </a:p>
          <a:p>
            <a:r>
              <a:rPr lang="ja-JP" altLang="en-US" sz="2000" dirty="0">
                <a:solidFill>
                  <a:srgbClr val="FF0000"/>
                </a:solidFill>
              </a:rPr>
              <a:t>抑制</a:t>
            </a:r>
            <a:endParaRPr kumimoji="1" lang="ja-JP" altLang="en-US" sz="2000" dirty="0">
              <a:solidFill>
                <a:srgbClr val="FF0000"/>
              </a:solidFill>
            </a:endParaRPr>
          </a:p>
        </p:txBody>
      </p:sp>
      <p:sp>
        <p:nvSpPr>
          <p:cNvPr id="21" name="テキスト ボックス 20"/>
          <p:cNvSpPr txBox="1"/>
          <p:nvPr/>
        </p:nvSpPr>
        <p:spPr>
          <a:xfrm>
            <a:off x="4300590" y="5270895"/>
            <a:ext cx="4801314" cy="830997"/>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pPr algn="r"/>
            <a:r>
              <a:rPr kumimoji="1" lang="ja-JP" altLang="en-US" sz="2400" dirty="0" smtClean="0"/>
              <a:t>実験が観測したゆらぎの抑制は、</a:t>
            </a:r>
            <a:endParaRPr kumimoji="1" lang="en-US" altLang="ja-JP" sz="2400" dirty="0" smtClean="0"/>
          </a:p>
          <a:p>
            <a:pPr algn="r"/>
            <a:r>
              <a:rPr lang="ja-JP" altLang="en-US" sz="2400" dirty="0" smtClean="0"/>
              <a:t>クォーク</a:t>
            </a:r>
            <a:r>
              <a:rPr lang="ja-JP" altLang="en-US" sz="2400" dirty="0"/>
              <a:t>達が解放</a:t>
            </a:r>
            <a:r>
              <a:rPr lang="ja-JP" altLang="en-US" sz="2400" dirty="0" smtClean="0"/>
              <a:t>された</a:t>
            </a:r>
            <a:r>
              <a:rPr kumimoji="1" lang="ja-JP" altLang="en-US" sz="2400" dirty="0" smtClean="0"/>
              <a:t>痕跡。</a:t>
            </a:r>
            <a:endParaRPr kumimoji="1" lang="ja-JP" altLang="en-US" sz="2400" dirty="0"/>
          </a:p>
        </p:txBody>
      </p:sp>
    </p:spTree>
    <p:extLst>
      <p:ext uri="{BB962C8B-B14F-4D97-AF65-F5344CB8AC3E}">
        <p14:creationId xmlns:p14="http://schemas.microsoft.com/office/powerpoint/2010/main" val="23728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09299" y="722002"/>
            <a:ext cx="8149988" cy="1631216"/>
            <a:chOff x="477747" y="1755274"/>
            <a:chExt cx="8149988" cy="1631216"/>
          </a:xfrm>
        </p:grpSpPr>
        <p:sp>
          <p:nvSpPr>
            <p:cNvPr id="4" name="テキスト ボックス 3"/>
            <p:cNvSpPr txBox="1"/>
            <p:nvPr/>
          </p:nvSpPr>
          <p:spPr>
            <a:xfrm>
              <a:off x="477747" y="1755274"/>
              <a:ext cx="8149988" cy="1107996"/>
            </a:xfrm>
            <a:prstGeom prst="rect">
              <a:avLst/>
            </a:prstGeom>
            <a:noFill/>
          </p:spPr>
          <p:txBody>
            <a:bodyPr wrap="none" rtlCol="0">
              <a:spAutoFit/>
            </a:bodyPr>
            <a:lstStyle/>
            <a:p>
              <a:pPr algn="ctr"/>
              <a:r>
                <a:rPr lang="ja-JP" altLang="en-US" sz="6600" dirty="0">
                  <a:latin typeface="HGP教科書体" panose="02020600000000000000" pitchFamily="18" charset="-128"/>
                  <a:ea typeface="HGP教科書体" panose="02020600000000000000" pitchFamily="18" charset="-128"/>
                </a:rPr>
                <a:t>一本の草も涼風宿りけり</a:t>
              </a:r>
              <a:endParaRPr kumimoji="1" lang="ja-JP" altLang="en-US" sz="6600" dirty="0">
                <a:latin typeface="HGP教科書体" panose="02020600000000000000" pitchFamily="18" charset="-128"/>
                <a:ea typeface="HGP教科書体" panose="02020600000000000000" pitchFamily="18" charset="-128"/>
              </a:endParaRPr>
            </a:p>
          </p:txBody>
        </p:sp>
        <p:sp>
          <p:nvSpPr>
            <p:cNvPr id="5" name="テキスト ボックス 4"/>
            <p:cNvSpPr txBox="1"/>
            <p:nvPr/>
          </p:nvSpPr>
          <p:spPr>
            <a:xfrm>
              <a:off x="1329742" y="2863270"/>
              <a:ext cx="6445995" cy="523220"/>
            </a:xfrm>
            <a:prstGeom prst="rect">
              <a:avLst/>
            </a:prstGeom>
            <a:noFill/>
          </p:spPr>
          <p:txBody>
            <a:bodyPr wrap="none" rtlCol="0">
              <a:spAutoFit/>
            </a:bodyPr>
            <a:lstStyle/>
            <a:p>
              <a:pPr algn="ctr"/>
              <a:r>
                <a:rPr kumimoji="1" lang="en-US" altLang="ja-JP" sz="2800" dirty="0" smtClean="0">
                  <a:latin typeface="Adobe Song Std L" panose="02020300000000000000" pitchFamily="18" charset="-128"/>
                  <a:ea typeface="Adobe Song Std L" panose="02020300000000000000" pitchFamily="18" charset="-128"/>
                </a:rPr>
                <a:t>even on one blade of grass the cool wind lives</a:t>
              </a:r>
              <a:endParaRPr kumimoji="1" lang="ja-JP" altLang="en-US" sz="2800" dirty="0">
                <a:latin typeface="Adobe Song Std L" panose="02020300000000000000" pitchFamily="18" charset="-128"/>
                <a:ea typeface="Adobe Song Std L" panose="02020300000000000000" pitchFamily="18" charset="-128"/>
              </a:endParaRPr>
            </a:p>
          </p:txBody>
        </p:sp>
      </p:grpSp>
      <p:grpSp>
        <p:nvGrpSpPr>
          <p:cNvPr id="2" name="グループ化 1"/>
          <p:cNvGrpSpPr/>
          <p:nvPr/>
        </p:nvGrpSpPr>
        <p:grpSpPr>
          <a:xfrm>
            <a:off x="3166039" y="2956022"/>
            <a:ext cx="2236510" cy="1519936"/>
            <a:chOff x="3434487" y="3989294"/>
            <a:chExt cx="2236510" cy="1519936"/>
          </a:xfrm>
        </p:grpSpPr>
        <p:sp>
          <p:nvSpPr>
            <p:cNvPr id="6" name="テキスト ボックス 5"/>
            <p:cNvSpPr txBox="1"/>
            <p:nvPr/>
          </p:nvSpPr>
          <p:spPr>
            <a:xfrm>
              <a:off x="3434487" y="3989294"/>
              <a:ext cx="2236510" cy="707886"/>
            </a:xfrm>
            <a:prstGeom prst="rect">
              <a:avLst/>
            </a:prstGeom>
            <a:noFill/>
          </p:spPr>
          <p:txBody>
            <a:bodyPr wrap="none" rtlCol="0">
              <a:spAutoFit/>
            </a:bodyPr>
            <a:lstStyle/>
            <a:p>
              <a:pPr algn="ctr"/>
              <a:r>
                <a:rPr lang="ja-JP" altLang="en-US" sz="4000" dirty="0" smtClean="0">
                  <a:latin typeface="HGP教科書体" panose="02020600000000000000" pitchFamily="18" charset="-128"/>
                  <a:ea typeface="HGP教科書体" panose="02020600000000000000" pitchFamily="18" charset="-128"/>
                </a:rPr>
                <a:t>小林</a:t>
              </a:r>
              <a:r>
                <a:rPr lang="ja-JP" altLang="en-US" sz="4000" dirty="0">
                  <a:latin typeface="HGP教科書体" panose="02020600000000000000" pitchFamily="18" charset="-128"/>
                  <a:ea typeface="HGP教科書体" panose="02020600000000000000" pitchFamily="18" charset="-128"/>
                </a:rPr>
                <a:t>一茶</a:t>
              </a:r>
              <a:endParaRPr kumimoji="1" lang="ja-JP" altLang="en-US" sz="4000" dirty="0">
                <a:latin typeface="HGP教科書体" panose="02020600000000000000" pitchFamily="18" charset="-128"/>
                <a:ea typeface="HGP教科書体" panose="02020600000000000000" pitchFamily="18" charset="-128"/>
              </a:endParaRPr>
            </a:p>
          </p:txBody>
        </p:sp>
        <p:sp>
          <p:nvSpPr>
            <p:cNvPr id="7" name="テキスト ボックス 6"/>
            <p:cNvSpPr txBox="1"/>
            <p:nvPr/>
          </p:nvSpPr>
          <p:spPr>
            <a:xfrm>
              <a:off x="3583565" y="4678233"/>
              <a:ext cx="1938351" cy="830997"/>
            </a:xfrm>
            <a:prstGeom prst="rect">
              <a:avLst/>
            </a:prstGeom>
            <a:noFill/>
          </p:spPr>
          <p:txBody>
            <a:bodyPr wrap="none" rtlCol="0">
              <a:spAutoFit/>
            </a:bodyPr>
            <a:lstStyle/>
            <a:p>
              <a:pPr algn="ctr"/>
              <a:r>
                <a:rPr kumimoji="1" lang="en-US" altLang="ja-JP" sz="2400" dirty="0" err="1" smtClean="0">
                  <a:latin typeface="Adobe Song Std L" panose="02020300000000000000" pitchFamily="18" charset="-128"/>
                  <a:ea typeface="Adobe Song Std L" panose="02020300000000000000" pitchFamily="18" charset="-128"/>
                </a:rPr>
                <a:t>Issa</a:t>
              </a:r>
              <a:r>
                <a:rPr kumimoji="1" lang="en-US" altLang="ja-JP" sz="2400" dirty="0" smtClean="0">
                  <a:latin typeface="Adobe Song Std L" panose="02020300000000000000" pitchFamily="18" charset="-128"/>
                  <a:ea typeface="Adobe Song Std L" panose="02020300000000000000" pitchFamily="18" charset="-128"/>
                </a:rPr>
                <a:t> Kobayashi</a:t>
              </a:r>
            </a:p>
            <a:p>
              <a:pPr algn="ctr"/>
              <a:r>
                <a:rPr kumimoji="1" lang="en-US" altLang="ja-JP" sz="2400" dirty="0" smtClean="0">
                  <a:latin typeface="Adobe Song Std L" panose="02020300000000000000" pitchFamily="18" charset="-128"/>
                  <a:ea typeface="Adobe Song Std L" panose="02020300000000000000" pitchFamily="18" charset="-128"/>
                </a:rPr>
                <a:t>1814</a:t>
              </a:r>
              <a:endParaRPr kumimoji="1" lang="ja-JP" altLang="en-US" sz="2400" dirty="0">
                <a:latin typeface="Adobe Song Std L" panose="02020300000000000000" pitchFamily="18" charset="-128"/>
                <a:ea typeface="Adobe Song Std L" panose="02020300000000000000" pitchFamily="18" charset="-128"/>
              </a:endParaRPr>
            </a:p>
          </p:txBody>
        </p:sp>
      </p:grpSp>
      <p:pic>
        <p:nvPicPr>
          <p:cNvPr id="8" name="図 7"/>
          <p:cNvPicPr>
            <a:picLocks noChangeAspect="1"/>
          </p:cNvPicPr>
          <p:nvPr/>
        </p:nvPicPr>
        <p:blipFill>
          <a:blip r:embed="rId2"/>
          <a:stretch>
            <a:fillRect/>
          </a:stretch>
        </p:blipFill>
        <p:spPr>
          <a:xfrm>
            <a:off x="1865376" y="3363152"/>
            <a:ext cx="4956048" cy="3835220"/>
          </a:xfrm>
          <a:prstGeom prst="rect">
            <a:avLst/>
          </a:prstGeom>
          <a:scene3d>
            <a:camera prst="perspectiveRelaxedModerately" fov="7200000"/>
            <a:lightRig rig="threePt" dir="t"/>
          </a:scene3d>
        </p:spPr>
      </p:pic>
    </p:spTree>
    <p:extLst>
      <p:ext uri="{BB962C8B-B14F-4D97-AF65-F5344CB8AC3E}">
        <p14:creationId xmlns:p14="http://schemas.microsoft.com/office/powerpoint/2010/main" val="39481122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近年のトレンド：</a:t>
            </a:r>
            <a:r>
              <a:rPr kumimoji="1" lang="en-US" altLang="ja-JP" dirty="0" smtClean="0"/>
              <a:t/>
            </a:r>
            <a:br>
              <a:rPr kumimoji="1" lang="en-US" altLang="ja-JP" dirty="0" smtClean="0"/>
            </a:br>
            <a:r>
              <a:rPr kumimoji="1" lang="ja-JP" altLang="en-US" dirty="0" smtClean="0"/>
              <a:t>非ガウスゆらぎ</a:t>
            </a:r>
            <a:endParaRPr kumimoji="1" lang="ja-JP" altLang="en-US" dirty="0"/>
          </a:p>
        </p:txBody>
      </p:sp>
      <p:grpSp>
        <p:nvGrpSpPr>
          <p:cNvPr id="4" name="グループ化 3"/>
          <p:cNvGrpSpPr/>
          <p:nvPr/>
        </p:nvGrpSpPr>
        <p:grpSpPr>
          <a:xfrm>
            <a:off x="603858" y="1901207"/>
            <a:ext cx="3217964" cy="2137920"/>
            <a:chOff x="4990410" y="2110932"/>
            <a:chExt cx="3217964" cy="2137920"/>
          </a:xfrm>
        </p:grpSpPr>
        <p:sp>
          <p:nvSpPr>
            <p:cNvPr id="5" name="フリーフォーム 4"/>
            <p:cNvSpPr/>
            <p:nvPr/>
          </p:nvSpPr>
          <p:spPr>
            <a:xfrm>
              <a:off x="5510897" y="2817952"/>
              <a:ext cx="1951741" cy="1271383"/>
            </a:xfrm>
            <a:custGeom>
              <a:avLst/>
              <a:gdLst>
                <a:gd name="connsiteX0" fmla="*/ 0 w 1764405"/>
                <a:gd name="connsiteY0" fmla="*/ 862889 h 891731"/>
                <a:gd name="connsiteX1" fmla="*/ 669701 w 1764405"/>
                <a:gd name="connsiteY1" fmla="*/ 785616 h 891731"/>
                <a:gd name="connsiteX2" fmla="*/ 850005 w 1764405"/>
                <a:gd name="connsiteY2" fmla="*/ 5 h 891731"/>
                <a:gd name="connsiteX3" fmla="*/ 1159098 w 1764405"/>
                <a:gd name="connsiteY3" fmla="*/ 772737 h 891731"/>
                <a:gd name="connsiteX4" fmla="*/ 1764405 w 1764405"/>
                <a:gd name="connsiteY4" fmla="*/ 875768 h 891731"/>
                <a:gd name="connsiteX0" fmla="*/ 0 w 1764405"/>
                <a:gd name="connsiteY0" fmla="*/ 862935 h 891184"/>
                <a:gd name="connsiteX1" fmla="*/ 643943 w 1764405"/>
                <a:gd name="connsiteY1" fmla="*/ 734146 h 891184"/>
                <a:gd name="connsiteX2" fmla="*/ 850005 w 1764405"/>
                <a:gd name="connsiteY2" fmla="*/ 51 h 891184"/>
                <a:gd name="connsiteX3" fmla="*/ 1159098 w 1764405"/>
                <a:gd name="connsiteY3" fmla="*/ 772783 h 891184"/>
                <a:gd name="connsiteX4" fmla="*/ 1764405 w 1764405"/>
                <a:gd name="connsiteY4" fmla="*/ 875814 h 891184"/>
                <a:gd name="connsiteX0" fmla="*/ 0 w 1764405"/>
                <a:gd name="connsiteY0" fmla="*/ 862935 h 891184"/>
                <a:gd name="connsiteX1" fmla="*/ 643943 w 1764405"/>
                <a:gd name="connsiteY1" fmla="*/ 734146 h 891184"/>
                <a:gd name="connsiteX2" fmla="*/ 850005 w 1764405"/>
                <a:gd name="connsiteY2" fmla="*/ 51 h 891184"/>
                <a:gd name="connsiteX3" fmla="*/ 1159098 w 1764405"/>
                <a:gd name="connsiteY3" fmla="*/ 772783 h 891184"/>
                <a:gd name="connsiteX4" fmla="*/ 1764405 w 1764405"/>
                <a:gd name="connsiteY4" fmla="*/ 875814 h 891184"/>
                <a:gd name="connsiteX0" fmla="*/ 0 w 1764405"/>
                <a:gd name="connsiteY0" fmla="*/ 862939 h 880255"/>
                <a:gd name="connsiteX1" fmla="*/ 643943 w 1764405"/>
                <a:gd name="connsiteY1" fmla="*/ 734150 h 880255"/>
                <a:gd name="connsiteX2" fmla="*/ 850005 w 1764405"/>
                <a:gd name="connsiteY2" fmla="*/ 55 h 880255"/>
                <a:gd name="connsiteX3" fmla="*/ 1210614 w 1764405"/>
                <a:gd name="connsiteY3" fmla="*/ 695514 h 880255"/>
                <a:gd name="connsiteX4" fmla="*/ 1764405 w 1764405"/>
                <a:gd name="connsiteY4" fmla="*/ 875818 h 880255"/>
                <a:gd name="connsiteX0" fmla="*/ 0 w 1764405"/>
                <a:gd name="connsiteY0" fmla="*/ 862939 h 880255"/>
                <a:gd name="connsiteX1" fmla="*/ 553791 w 1764405"/>
                <a:gd name="connsiteY1" fmla="*/ 734150 h 880255"/>
                <a:gd name="connsiteX2" fmla="*/ 850005 w 1764405"/>
                <a:gd name="connsiteY2" fmla="*/ 55 h 880255"/>
                <a:gd name="connsiteX3" fmla="*/ 1210614 w 1764405"/>
                <a:gd name="connsiteY3" fmla="*/ 695514 h 880255"/>
                <a:gd name="connsiteX4" fmla="*/ 1764405 w 1764405"/>
                <a:gd name="connsiteY4" fmla="*/ 875818 h 880255"/>
                <a:gd name="connsiteX0" fmla="*/ 0 w 1773832"/>
                <a:gd name="connsiteY0" fmla="*/ 862939 h 877163"/>
                <a:gd name="connsiteX1" fmla="*/ 553791 w 1773832"/>
                <a:gd name="connsiteY1" fmla="*/ 734150 h 877163"/>
                <a:gd name="connsiteX2" fmla="*/ 850005 w 1773832"/>
                <a:gd name="connsiteY2" fmla="*/ 55 h 877163"/>
                <a:gd name="connsiteX3" fmla="*/ 1210614 w 1773832"/>
                <a:gd name="connsiteY3" fmla="*/ 695514 h 877163"/>
                <a:gd name="connsiteX4" fmla="*/ 1773832 w 1773832"/>
                <a:gd name="connsiteY4" fmla="*/ 847537 h 877163"/>
                <a:gd name="connsiteX0" fmla="*/ 0 w 1688991"/>
                <a:gd name="connsiteY0" fmla="*/ 844086 h 861673"/>
                <a:gd name="connsiteX1" fmla="*/ 468950 w 1688991"/>
                <a:gd name="connsiteY1" fmla="*/ 734150 h 861673"/>
                <a:gd name="connsiteX2" fmla="*/ 765164 w 1688991"/>
                <a:gd name="connsiteY2" fmla="*/ 55 h 861673"/>
                <a:gd name="connsiteX3" fmla="*/ 1125773 w 1688991"/>
                <a:gd name="connsiteY3" fmla="*/ 695514 h 861673"/>
                <a:gd name="connsiteX4" fmla="*/ 1688991 w 1688991"/>
                <a:gd name="connsiteY4" fmla="*/ 847537 h 861673"/>
                <a:gd name="connsiteX0" fmla="*/ 0 w 1688991"/>
                <a:gd name="connsiteY0" fmla="*/ 844086 h 853990"/>
                <a:gd name="connsiteX1" fmla="*/ 468950 w 1688991"/>
                <a:gd name="connsiteY1" fmla="*/ 734150 h 853990"/>
                <a:gd name="connsiteX2" fmla="*/ 765164 w 1688991"/>
                <a:gd name="connsiteY2" fmla="*/ 55 h 853990"/>
                <a:gd name="connsiteX3" fmla="*/ 1125773 w 1688991"/>
                <a:gd name="connsiteY3" fmla="*/ 695514 h 853990"/>
                <a:gd name="connsiteX4" fmla="*/ 1688991 w 1688991"/>
                <a:gd name="connsiteY4" fmla="*/ 847537 h 853990"/>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594398"/>
                <a:gd name="connsiteY0" fmla="*/ 854596 h 854596"/>
                <a:gd name="connsiteX1" fmla="*/ 374357 w 1594398"/>
                <a:gd name="connsiteY1" fmla="*/ 734150 h 854596"/>
                <a:gd name="connsiteX2" fmla="*/ 670571 w 1594398"/>
                <a:gd name="connsiteY2" fmla="*/ 55 h 854596"/>
                <a:gd name="connsiteX3" fmla="*/ 1031180 w 1594398"/>
                <a:gd name="connsiteY3" fmla="*/ 695514 h 854596"/>
                <a:gd name="connsiteX4" fmla="*/ 1594398 w 1594398"/>
                <a:gd name="connsiteY4" fmla="*/ 847537 h 854596"/>
                <a:gd name="connsiteX0" fmla="*/ 0 w 1594398"/>
                <a:gd name="connsiteY0" fmla="*/ 851637 h 851637"/>
                <a:gd name="connsiteX1" fmla="*/ 374357 w 1594398"/>
                <a:gd name="connsiteY1" fmla="*/ 734150 h 851637"/>
                <a:gd name="connsiteX2" fmla="*/ 670571 w 1594398"/>
                <a:gd name="connsiteY2" fmla="*/ 55 h 851637"/>
                <a:gd name="connsiteX3" fmla="*/ 1031180 w 1594398"/>
                <a:gd name="connsiteY3" fmla="*/ 695514 h 851637"/>
                <a:gd name="connsiteX4" fmla="*/ 1594398 w 1594398"/>
                <a:gd name="connsiteY4" fmla="*/ 847537 h 851637"/>
                <a:gd name="connsiteX0" fmla="*/ 0 w 1591439"/>
                <a:gd name="connsiteY0" fmla="*/ 845719 h 847882"/>
                <a:gd name="connsiteX1" fmla="*/ 371398 w 1591439"/>
                <a:gd name="connsiteY1" fmla="*/ 734150 h 847882"/>
                <a:gd name="connsiteX2" fmla="*/ 667612 w 1591439"/>
                <a:gd name="connsiteY2" fmla="*/ 55 h 847882"/>
                <a:gd name="connsiteX3" fmla="*/ 1028221 w 1591439"/>
                <a:gd name="connsiteY3" fmla="*/ 695514 h 847882"/>
                <a:gd name="connsiteX4" fmla="*/ 1591439 w 1591439"/>
                <a:gd name="connsiteY4" fmla="*/ 847537 h 847882"/>
                <a:gd name="connsiteX0" fmla="*/ 0 w 1594398"/>
                <a:gd name="connsiteY0" fmla="*/ 848679 h 848809"/>
                <a:gd name="connsiteX1" fmla="*/ 374357 w 1594398"/>
                <a:gd name="connsiteY1" fmla="*/ 734150 h 848809"/>
                <a:gd name="connsiteX2" fmla="*/ 670571 w 1594398"/>
                <a:gd name="connsiteY2" fmla="*/ 55 h 848809"/>
                <a:gd name="connsiteX3" fmla="*/ 1031180 w 1594398"/>
                <a:gd name="connsiteY3" fmla="*/ 695514 h 848809"/>
                <a:gd name="connsiteX4" fmla="*/ 1594398 w 1594398"/>
                <a:gd name="connsiteY4" fmla="*/ 847537 h 84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98" h="848809">
                  <a:moveTo>
                    <a:pt x="0" y="848679"/>
                  </a:moveTo>
                  <a:cubicBezTo>
                    <a:pt x="330005" y="844242"/>
                    <a:pt x="262595" y="875587"/>
                    <a:pt x="374357" y="734150"/>
                  </a:cubicBezTo>
                  <a:cubicBezTo>
                    <a:pt x="486119" y="592713"/>
                    <a:pt x="561101" y="6494"/>
                    <a:pt x="670571" y="55"/>
                  </a:cubicBezTo>
                  <a:cubicBezTo>
                    <a:pt x="780042" y="-6384"/>
                    <a:pt x="878780" y="549554"/>
                    <a:pt x="1031180" y="695514"/>
                  </a:cubicBezTo>
                  <a:cubicBezTo>
                    <a:pt x="1183580" y="841474"/>
                    <a:pt x="1160555" y="850148"/>
                    <a:pt x="1594398" y="847537"/>
                  </a:cubicBezTo>
                </a:path>
              </a:pathLst>
            </a:custGeom>
            <a:solidFill>
              <a:srgbClr val="570000">
                <a:alpha val="80000"/>
              </a:srgbClr>
            </a:solidFill>
            <a:ln w="28575" cap="flat" cmpd="sng" algn="ctr">
              <a:solidFill>
                <a:schemeClr val="accent1">
                  <a:lumMod val="40000"/>
                  <a:lumOff val="60000"/>
                </a:schemeClr>
              </a:solidFill>
              <a:prstDash val="solid"/>
            </a:ln>
            <a:effectLst/>
          </p:spPr>
          <p:txBody>
            <a:bodyPr rtlCol="0" anchor="ctr"/>
            <a:lstStyle/>
            <a:p>
              <a:pPr algn="ctr">
                <a:defRPr/>
              </a:pPr>
              <a:endParaRPr kumimoji="0" lang="ja-JP" altLang="en-US" kern="0" dirty="0" smtClean="0">
                <a:solidFill>
                  <a:srgbClr val="000000"/>
                </a:solidFill>
                <a:latin typeface="Arial"/>
              </a:endParaRPr>
            </a:p>
          </p:txBody>
        </p:sp>
        <p:cxnSp>
          <p:nvCxnSpPr>
            <p:cNvPr id="6" name="直線矢印コネクタ 5"/>
            <p:cNvCxnSpPr/>
            <p:nvPr/>
          </p:nvCxnSpPr>
          <p:spPr>
            <a:xfrm flipH="1" flipV="1">
              <a:off x="5319942" y="2514070"/>
              <a:ext cx="13014" cy="1734782"/>
            </a:xfrm>
            <a:prstGeom prst="straightConnector1">
              <a:avLst/>
            </a:prstGeom>
            <a:ln w="28575">
              <a:solidFill>
                <a:schemeClr val="accent4">
                  <a:lumMod val="40000"/>
                  <a:lumOff val="60000"/>
                </a:schemeClr>
              </a:solidFill>
              <a:headEnd w="lg" len="lg"/>
              <a:tailEnd type="arrow" w="lg" len="lg"/>
            </a:ln>
          </p:spPr>
          <p:style>
            <a:lnRef idx="3">
              <a:schemeClr val="accent4"/>
            </a:lnRef>
            <a:fillRef idx="0">
              <a:schemeClr val="accent4"/>
            </a:fillRef>
            <a:effectRef idx="2">
              <a:schemeClr val="accent4"/>
            </a:effectRef>
            <a:fontRef idx="minor">
              <a:schemeClr val="tx1"/>
            </a:fontRef>
          </p:style>
        </p:cxnSp>
        <p:sp>
          <p:nvSpPr>
            <p:cNvPr id="7" name="左右矢印 6"/>
            <p:cNvSpPr/>
            <p:nvPr/>
          </p:nvSpPr>
          <p:spPr>
            <a:xfrm>
              <a:off x="5933178" y="3313110"/>
              <a:ext cx="850274" cy="348193"/>
            </a:xfrm>
            <a:prstGeom prst="leftRightArrow">
              <a:avLst/>
            </a:prstGeom>
            <a:gradFill>
              <a:gsLst>
                <a:gs pos="0">
                  <a:schemeClr val="accent4">
                    <a:tint val="70000"/>
                    <a:satMod val="100000"/>
                    <a:lumMod val="110000"/>
                    <a:alpha val="62000"/>
                  </a:schemeClr>
                </a:gs>
                <a:gs pos="50000">
                  <a:schemeClr val="accent4">
                    <a:tint val="75000"/>
                    <a:satMod val="101000"/>
                    <a:lumMod val="105000"/>
                  </a:schemeClr>
                </a:gs>
                <a:gs pos="100000">
                  <a:schemeClr val="accent4">
                    <a:tint val="82000"/>
                    <a:satMod val="104000"/>
                    <a:lumMod val="105000"/>
                    <a:alpha val="82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ja-JP" altLang="en-US" dirty="0">
                <a:solidFill>
                  <a:prstClr val="black"/>
                </a:solidFill>
              </a:endParaRPr>
            </a:p>
          </p:txBody>
        </p:sp>
        <p:pic>
          <p:nvPicPr>
            <p:cNvPr id="8" name="TexTeXPicture" descr="&lt;?xml version=&quot;1.0&quot; encoding=&quot;utf-16&quot;?&gt;&#10;&lt;TeXTeX&gt;&#10;  &lt;preamble&gt;\documentclass{jarticle}&#10;\usepackage{amsmath}&#10;\pagestyle{empty}&lt;/preamble&gt;&#10;  &lt;body&gt;\begin{align*} &#10;\sigma&#10;\end{align*}&lt;/body&gt;&#10;  &lt;fcolor&gt;FFFFFFFF&lt;/fcolor&gt;&#10;  &lt;bcolor&gt;FFFFFFFF&lt;/bcolor&gt;&#10;  &lt;transparent&gt;True&lt;/transparent&gt;&#10;  &lt;resolution&gt;1800&lt;/resolution&gt;&#10;  &lt;imageh&gt;109&lt;/imageh&gt;&#10;  &lt;imagew&gt;131&lt;/imagew&gt;&#10;  &lt;scale&gt;50&lt;/scale&gt;&#10;  &lt;cursor&gt;22&lt;/cursor&gt;&#10;&lt;/TeXTeX&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3971" y="2903094"/>
              <a:ext cx="232562" cy="193504"/>
            </a:xfrm>
            <a:prstGeom prst="rect">
              <a:avLst/>
            </a:prstGeom>
          </p:spPr>
        </p:pic>
        <p:sp>
          <p:nvSpPr>
            <p:cNvPr id="9" name="テキスト ボックス 8"/>
            <p:cNvSpPr txBox="1"/>
            <p:nvPr/>
          </p:nvSpPr>
          <p:spPr>
            <a:xfrm>
              <a:off x="6477401" y="2748405"/>
              <a:ext cx="1220527" cy="461665"/>
            </a:xfrm>
            <a:prstGeom prst="rect">
              <a:avLst/>
            </a:prstGeom>
            <a:noFill/>
          </p:spPr>
          <p:txBody>
            <a:bodyPr wrap="none" rtlCol="0">
              <a:spAutoFit/>
            </a:bodyPr>
            <a:lstStyle/>
            <a:p>
              <a:r>
                <a:rPr lang="en-US" altLang="ja-JP" sz="2400" dirty="0" smtClean="0">
                  <a:solidFill>
                    <a:prstClr val="white"/>
                  </a:solidFill>
                </a:rPr>
                <a:t>variance</a:t>
              </a:r>
              <a:endParaRPr lang="ja-JP" altLang="en-US" sz="2400" dirty="0">
                <a:solidFill>
                  <a:prstClr val="white"/>
                </a:solidFill>
              </a:endParaRPr>
            </a:p>
          </p:txBody>
        </p:sp>
        <p:pic>
          <p:nvPicPr>
            <p:cNvPr id="10" name="TexTeXPicture" descr="&lt;?xml version=&quot;1.0&quot; encoding=&quot;utf-16&quot;?&gt;&#10;&lt;TeXTeX&gt;&#10;  &lt;preamble&gt;\documentclass{jarticle}&#10;\usepackage{amsmath}&#10;\pagestyle{empty}&lt;/preamble&gt;&#10;  &lt;body&gt;\begin{align*} &#10;N&#10;\end{align*}&lt;/body&gt;&#10;  &lt;fcolor&gt;FFFF0000&lt;/fcolor&gt;&#10;  &lt;bcolor&gt;FFFFFFFF&lt;/bcolor&gt;&#10;  &lt;transparent&gt;True&lt;/transparent&gt;&#10;  &lt;resolution&gt;1800&lt;/resolution&gt;&#10;  &lt;imageh&gt;170&lt;/imageh&gt;&#10;  &lt;imagew&gt;209&lt;/imagew&gt;&#10;  &lt;scale&gt;50&lt;/scale&gt;&#10;  &lt;cursor&gt;17&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533" y="3966576"/>
              <a:ext cx="301841" cy="245517"/>
            </a:xfrm>
            <a:prstGeom prst="rect">
              <a:avLst/>
            </a:prstGeom>
          </p:spPr>
        </p:pic>
        <p:pic>
          <p:nvPicPr>
            <p:cNvPr id="11" name="TexTeXPicture" descr="&lt;?xml version=&quot;1.0&quot; encoding=&quot;utf-16&quot;?&gt;&#10;&lt;TeXTeX&gt;&#10;  &lt;preamble&gt;\documentclass{jarticle}&#10;\usepackage{amsmath}&#10;\pagestyle{empty}&lt;/preamble&gt;&#10;  &lt;body&gt;\begin{align*} &#10;P(N)&#10;\end{align*}&lt;/body&gt;&#10;  &lt;fcolor&gt;FFFF0000&lt;/fcolor&gt;&#10;  &lt;bcolor&gt;FFFFFFFF&lt;/bcolor&gt;&#10;  &lt;transparent&gt;True&lt;/transparent&gt;&#10;  &lt;resolution&gt;1800&lt;/resolution&gt;&#10;  &lt;imageh&gt;249&lt;/imageh&gt;&#10;  &lt;imagew&gt;581&lt;/imagew&gt;&#10;  &lt;scale&gt;50&lt;/scale&gt;&#10;  &lt;cursor&gt;20&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0410" y="2110932"/>
              <a:ext cx="839089" cy="359610"/>
            </a:xfrm>
            <a:prstGeom prst="rect">
              <a:avLst/>
            </a:prstGeom>
          </p:spPr>
        </p:pic>
        <p:cxnSp>
          <p:nvCxnSpPr>
            <p:cNvPr id="13" name="直線矢印コネクタ 12"/>
            <p:cNvCxnSpPr/>
            <p:nvPr/>
          </p:nvCxnSpPr>
          <p:spPr>
            <a:xfrm flipV="1">
              <a:off x="5141331" y="4089335"/>
              <a:ext cx="2697953" cy="1746"/>
            </a:xfrm>
            <a:prstGeom prst="straightConnector1">
              <a:avLst/>
            </a:prstGeom>
            <a:ln w="28575">
              <a:solidFill>
                <a:schemeClr val="accent4">
                  <a:lumMod val="40000"/>
                  <a:lumOff val="60000"/>
                </a:schemeClr>
              </a:solidFill>
              <a:headEnd w="lg" len="lg"/>
              <a:tailEnd type="arrow" w="lg" len="lg"/>
            </a:ln>
          </p:spPr>
          <p:style>
            <a:lnRef idx="3">
              <a:schemeClr val="accent4"/>
            </a:lnRef>
            <a:fillRef idx="0">
              <a:schemeClr val="accent4"/>
            </a:fillRef>
            <a:effectRef idx="2">
              <a:schemeClr val="accent4"/>
            </a:effectRef>
            <a:fontRef idx="minor">
              <a:schemeClr val="tx1"/>
            </a:fontRef>
          </p:style>
        </p:cxnSp>
      </p:grpSp>
      <p:sp>
        <p:nvSpPr>
          <p:cNvPr id="14" name="フリーフォーム 13"/>
          <p:cNvSpPr/>
          <p:nvPr/>
        </p:nvSpPr>
        <p:spPr>
          <a:xfrm>
            <a:off x="1106415" y="2545313"/>
            <a:ext cx="1951741" cy="1334101"/>
          </a:xfrm>
          <a:custGeom>
            <a:avLst/>
            <a:gdLst>
              <a:gd name="connsiteX0" fmla="*/ 0 w 1764405"/>
              <a:gd name="connsiteY0" fmla="*/ 862889 h 891731"/>
              <a:gd name="connsiteX1" fmla="*/ 669701 w 1764405"/>
              <a:gd name="connsiteY1" fmla="*/ 785616 h 891731"/>
              <a:gd name="connsiteX2" fmla="*/ 850005 w 1764405"/>
              <a:gd name="connsiteY2" fmla="*/ 5 h 891731"/>
              <a:gd name="connsiteX3" fmla="*/ 1159098 w 1764405"/>
              <a:gd name="connsiteY3" fmla="*/ 772737 h 891731"/>
              <a:gd name="connsiteX4" fmla="*/ 1764405 w 1764405"/>
              <a:gd name="connsiteY4" fmla="*/ 875768 h 891731"/>
              <a:gd name="connsiteX0" fmla="*/ 0 w 1764405"/>
              <a:gd name="connsiteY0" fmla="*/ 862935 h 891184"/>
              <a:gd name="connsiteX1" fmla="*/ 643943 w 1764405"/>
              <a:gd name="connsiteY1" fmla="*/ 734146 h 891184"/>
              <a:gd name="connsiteX2" fmla="*/ 850005 w 1764405"/>
              <a:gd name="connsiteY2" fmla="*/ 51 h 891184"/>
              <a:gd name="connsiteX3" fmla="*/ 1159098 w 1764405"/>
              <a:gd name="connsiteY3" fmla="*/ 772783 h 891184"/>
              <a:gd name="connsiteX4" fmla="*/ 1764405 w 1764405"/>
              <a:gd name="connsiteY4" fmla="*/ 875814 h 891184"/>
              <a:gd name="connsiteX0" fmla="*/ 0 w 1764405"/>
              <a:gd name="connsiteY0" fmla="*/ 862935 h 891184"/>
              <a:gd name="connsiteX1" fmla="*/ 643943 w 1764405"/>
              <a:gd name="connsiteY1" fmla="*/ 734146 h 891184"/>
              <a:gd name="connsiteX2" fmla="*/ 850005 w 1764405"/>
              <a:gd name="connsiteY2" fmla="*/ 51 h 891184"/>
              <a:gd name="connsiteX3" fmla="*/ 1159098 w 1764405"/>
              <a:gd name="connsiteY3" fmla="*/ 772783 h 891184"/>
              <a:gd name="connsiteX4" fmla="*/ 1764405 w 1764405"/>
              <a:gd name="connsiteY4" fmla="*/ 875814 h 891184"/>
              <a:gd name="connsiteX0" fmla="*/ 0 w 1764405"/>
              <a:gd name="connsiteY0" fmla="*/ 862939 h 880255"/>
              <a:gd name="connsiteX1" fmla="*/ 643943 w 1764405"/>
              <a:gd name="connsiteY1" fmla="*/ 734150 h 880255"/>
              <a:gd name="connsiteX2" fmla="*/ 850005 w 1764405"/>
              <a:gd name="connsiteY2" fmla="*/ 55 h 880255"/>
              <a:gd name="connsiteX3" fmla="*/ 1210614 w 1764405"/>
              <a:gd name="connsiteY3" fmla="*/ 695514 h 880255"/>
              <a:gd name="connsiteX4" fmla="*/ 1764405 w 1764405"/>
              <a:gd name="connsiteY4" fmla="*/ 875818 h 880255"/>
              <a:gd name="connsiteX0" fmla="*/ 0 w 1764405"/>
              <a:gd name="connsiteY0" fmla="*/ 862939 h 880255"/>
              <a:gd name="connsiteX1" fmla="*/ 553791 w 1764405"/>
              <a:gd name="connsiteY1" fmla="*/ 734150 h 880255"/>
              <a:gd name="connsiteX2" fmla="*/ 850005 w 1764405"/>
              <a:gd name="connsiteY2" fmla="*/ 55 h 880255"/>
              <a:gd name="connsiteX3" fmla="*/ 1210614 w 1764405"/>
              <a:gd name="connsiteY3" fmla="*/ 695514 h 880255"/>
              <a:gd name="connsiteX4" fmla="*/ 1764405 w 1764405"/>
              <a:gd name="connsiteY4" fmla="*/ 875818 h 880255"/>
              <a:gd name="connsiteX0" fmla="*/ 0 w 1773832"/>
              <a:gd name="connsiteY0" fmla="*/ 862939 h 877163"/>
              <a:gd name="connsiteX1" fmla="*/ 553791 w 1773832"/>
              <a:gd name="connsiteY1" fmla="*/ 734150 h 877163"/>
              <a:gd name="connsiteX2" fmla="*/ 850005 w 1773832"/>
              <a:gd name="connsiteY2" fmla="*/ 55 h 877163"/>
              <a:gd name="connsiteX3" fmla="*/ 1210614 w 1773832"/>
              <a:gd name="connsiteY3" fmla="*/ 695514 h 877163"/>
              <a:gd name="connsiteX4" fmla="*/ 1773832 w 1773832"/>
              <a:gd name="connsiteY4" fmla="*/ 847537 h 877163"/>
              <a:gd name="connsiteX0" fmla="*/ 0 w 1688991"/>
              <a:gd name="connsiteY0" fmla="*/ 844086 h 861673"/>
              <a:gd name="connsiteX1" fmla="*/ 468950 w 1688991"/>
              <a:gd name="connsiteY1" fmla="*/ 734150 h 861673"/>
              <a:gd name="connsiteX2" fmla="*/ 765164 w 1688991"/>
              <a:gd name="connsiteY2" fmla="*/ 55 h 861673"/>
              <a:gd name="connsiteX3" fmla="*/ 1125773 w 1688991"/>
              <a:gd name="connsiteY3" fmla="*/ 695514 h 861673"/>
              <a:gd name="connsiteX4" fmla="*/ 1688991 w 1688991"/>
              <a:gd name="connsiteY4" fmla="*/ 847537 h 861673"/>
              <a:gd name="connsiteX0" fmla="*/ 0 w 1688991"/>
              <a:gd name="connsiteY0" fmla="*/ 844086 h 853990"/>
              <a:gd name="connsiteX1" fmla="*/ 468950 w 1688991"/>
              <a:gd name="connsiteY1" fmla="*/ 734150 h 853990"/>
              <a:gd name="connsiteX2" fmla="*/ 765164 w 1688991"/>
              <a:gd name="connsiteY2" fmla="*/ 55 h 853990"/>
              <a:gd name="connsiteX3" fmla="*/ 1125773 w 1688991"/>
              <a:gd name="connsiteY3" fmla="*/ 695514 h 853990"/>
              <a:gd name="connsiteX4" fmla="*/ 1688991 w 1688991"/>
              <a:gd name="connsiteY4" fmla="*/ 847537 h 853990"/>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594398"/>
              <a:gd name="connsiteY0" fmla="*/ 854596 h 854596"/>
              <a:gd name="connsiteX1" fmla="*/ 374357 w 1594398"/>
              <a:gd name="connsiteY1" fmla="*/ 734150 h 854596"/>
              <a:gd name="connsiteX2" fmla="*/ 670571 w 1594398"/>
              <a:gd name="connsiteY2" fmla="*/ 55 h 854596"/>
              <a:gd name="connsiteX3" fmla="*/ 1031180 w 1594398"/>
              <a:gd name="connsiteY3" fmla="*/ 695514 h 854596"/>
              <a:gd name="connsiteX4" fmla="*/ 1594398 w 1594398"/>
              <a:gd name="connsiteY4" fmla="*/ 847537 h 854596"/>
              <a:gd name="connsiteX0" fmla="*/ 0 w 1594398"/>
              <a:gd name="connsiteY0" fmla="*/ 851637 h 851637"/>
              <a:gd name="connsiteX1" fmla="*/ 374357 w 1594398"/>
              <a:gd name="connsiteY1" fmla="*/ 734150 h 851637"/>
              <a:gd name="connsiteX2" fmla="*/ 670571 w 1594398"/>
              <a:gd name="connsiteY2" fmla="*/ 55 h 851637"/>
              <a:gd name="connsiteX3" fmla="*/ 1031180 w 1594398"/>
              <a:gd name="connsiteY3" fmla="*/ 695514 h 851637"/>
              <a:gd name="connsiteX4" fmla="*/ 1594398 w 1594398"/>
              <a:gd name="connsiteY4" fmla="*/ 847537 h 851637"/>
              <a:gd name="connsiteX0" fmla="*/ 0 w 1591439"/>
              <a:gd name="connsiteY0" fmla="*/ 845719 h 847882"/>
              <a:gd name="connsiteX1" fmla="*/ 371398 w 1591439"/>
              <a:gd name="connsiteY1" fmla="*/ 734150 h 847882"/>
              <a:gd name="connsiteX2" fmla="*/ 667612 w 1591439"/>
              <a:gd name="connsiteY2" fmla="*/ 55 h 847882"/>
              <a:gd name="connsiteX3" fmla="*/ 1028221 w 1591439"/>
              <a:gd name="connsiteY3" fmla="*/ 695514 h 847882"/>
              <a:gd name="connsiteX4" fmla="*/ 1591439 w 1591439"/>
              <a:gd name="connsiteY4" fmla="*/ 847537 h 847882"/>
              <a:gd name="connsiteX0" fmla="*/ 0 w 1594398"/>
              <a:gd name="connsiteY0" fmla="*/ 848679 h 848809"/>
              <a:gd name="connsiteX1" fmla="*/ 374357 w 1594398"/>
              <a:gd name="connsiteY1" fmla="*/ 734150 h 848809"/>
              <a:gd name="connsiteX2" fmla="*/ 670571 w 1594398"/>
              <a:gd name="connsiteY2" fmla="*/ 55 h 848809"/>
              <a:gd name="connsiteX3" fmla="*/ 1031180 w 1594398"/>
              <a:gd name="connsiteY3" fmla="*/ 695514 h 848809"/>
              <a:gd name="connsiteX4" fmla="*/ 1594398 w 1594398"/>
              <a:gd name="connsiteY4" fmla="*/ 847537 h 848809"/>
              <a:gd name="connsiteX0" fmla="*/ 0 w 1594398"/>
              <a:gd name="connsiteY0" fmla="*/ 902540 h 904313"/>
              <a:gd name="connsiteX1" fmla="*/ 374357 w 1594398"/>
              <a:gd name="connsiteY1" fmla="*/ 788011 h 904313"/>
              <a:gd name="connsiteX2" fmla="*/ 736481 w 1594398"/>
              <a:gd name="connsiteY2" fmla="*/ 50 h 904313"/>
              <a:gd name="connsiteX3" fmla="*/ 1031180 w 1594398"/>
              <a:gd name="connsiteY3" fmla="*/ 749375 h 904313"/>
              <a:gd name="connsiteX4" fmla="*/ 1594398 w 1594398"/>
              <a:gd name="connsiteY4" fmla="*/ 901398 h 904313"/>
              <a:gd name="connsiteX0" fmla="*/ 0 w 1594398"/>
              <a:gd name="connsiteY0" fmla="*/ 902517 h 902517"/>
              <a:gd name="connsiteX1" fmla="*/ 440267 w 1594398"/>
              <a:gd name="connsiteY1" fmla="*/ 722152 h 902517"/>
              <a:gd name="connsiteX2" fmla="*/ 736481 w 1594398"/>
              <a:gd name="connsiteY2" fmla="*/ 27 h 902517"/>
              <a:gd name="connsiteX3" fmla="*/ 1031180 w 1594398"/>
              <a:gd name="connsiteY3" fmla="*/ 749352 h 902517"/>
              <a:gd name="connsiteX4" fmla="*/ 1594398 w 1594398"/>
              <a:gd name="connsiteY4" fmla="*/ 901375 h 902517"/>
              <a:gd name="connsiteX0" fmla="*/ 0 w 1594398"/>
              <a:gd name="connsiteY0" fmla="*/ 902566 h 902566"/>
              <a:gd name="connsiteX1" fmla="*/ 440267 w 1594398"/>
              <a:gd name="connsiteY1" fmla="*/ 722201 h 902566"/>
              <a:gd name="connsiteX2" fmla="*/ 736481 w 1594398"/>
              <a:gd name="connsiteY2" fmla="*/ 76 h 902566"/>
              <a:gd name="connsiteX3" fmla="*/ 950623 w 1594398"/>
              <a:gd name="connsiteY3" fmla="*/ 677580 h 902566"/>
              <a:gd name="connsiteX4" fmla="*/ 1594398 w 1594398"/>
              <a:gd name="connsiteY4" fmla="*/ 901424 h 902566"/>
              <a:gd name="connsiteX0" fmla="*/ 0 w 1594398"/>
              <a:gd name="connsiteY0" fmla="*/ 890597 h 890597"/>
              <a:gd name="connsiteX1" fmla="*/ 440267 w 1594398"/>
              <a:gd name="connsiteY1" fmla="*/ 710232 h 890597"/>
              <a:gd name="connsiteX2" fmla="*/ 641276 w 1594398"/>
              <a:gd name="connsiteY2" fmla="*/ 78 h 890597"/>
              <a:gd name="connsiteX3" fmla="*/ 950623 w 1594398"/>
              <a:gd name="connsiteY3" fmla="*/ 665611 h 890597"/>
              <a:gd name="connsiteX4" fmla="*/ 1594398 w 1594398"/>
              <a:gd name="connsiteY4" fmla="*/ 889455 h 890597"/>
              <a:gd name="connsiteX0" fmla="*/ 0 w 1594398"/>
              <a:gd name="connsiteY0" fmla="*/ 890733 h 890733"/>
              <a:gd name="connsiteX1" fmla="*/ 491530 w 1594398"/>
              <a:gd name="connsiteY1" fmla="*/ 740294 h 890733"/>
              <a:gd name="connsiteX2" fmla="*/ 641276 w 1594398"/>
              <a:gd name="connsiteY2" fmla="*/ 214 h 890733"/>
              <a:gd name="connsiteX3" fmla="*/ 950623 w 1594398"/>
              <a:gd name="connsiteY3" fmla="*/ 665747 h 890733"/>
              <a:gd name="connsiteX4" fmla="*/ 1594398 w 1594398"/>
              <a:gd name="connsiteY4" fmla="*/ 889591 h 890733"/>
              <a:gd name="connsiteX0" fmla="*/ 0 w 1594398"/>
              <a:gd name="connsiteY0" fmla="*/ 890548 h 890548"/>
              <a:gd name="connsiteX1" fmla="*/ 491530 w 1594398"/>
              <a:gd name="connsiteY1" fmla="*/ 692228 h 890548"/>
              <a:gd name="connsiteX2" fmla="*/ 641276 w 1594398"/>
              <a:gd name="connsiteY2" fmla="*/ 29 h 890548"/>
              <a:gd name="connsiteX3" fmla="*/ 950623 w 1594398"/>
              <a:gd name="connsiteY3" fmla="*/ 665562 h 890548"/>
              <a:gd name="connsiteX4" fmla="*/ 1594398 w 1594398"/>
              <a:gd name="connsiteY4" fmla="*/ 889406 h 890548"/>
              <a:gd name="connsiteX0" fmla="*/ 0 w 1594398"/>
              <a:gd name="connsiteY0" fmla="*/ 890681 h 890681"/>
              <a:gd name="connsiteX1" fmla="*/ 491530 w 1594398"/>
              <a:gd name="connsiteY1" fmla="*/ 692361 h 890681"/>
              <a:gd name="connsiteX2" fmla="*/ 641276 w 1594398"/>
              <a:gd name="connsiteY2" fmla="*/ 162 h 890681"/>
              <a:gd name="connsiteX3" fmla="*/ 994563 w 1594398"/>
              <a:gd name="connsiteY3" fmla="*/ 629785 h 890681"/>
              <a:gd name="connsiteX4" fmla="*/ 1594398 w 1594398"/>
              <a:gd name="connsiteY4" fmla="*/ 889539 h 890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98" h="890681">
                <a:moveTo>
                  <a:pt x="0" y="890681"/>
                </a:moveTo>
                <a:cubicBezTo>
                  <a:pt x="330005" y="886244"/>
                  <a:pt x="384651" y="840781"/>
                  <a:pt x="491530" y="692361"/>
                </a:cubicBezTo>
                <a:cubicBezTo>
                  <a:pt x="598409" y="543941"/>
                  <a:pt x="557437" y="10591"/>
                  <a:pt x="641276" y="162"/>
                </a:cubicBezTo>
                <a:cubicBezTo>
                  <a:pt x="725115" y="-10267"/>
                  <a:pt x="842163" y="483825"/>
                  <a:pt x="994563" y="629785"/>
                </a:cubicBezTo>
                <a:cubicBezTo>
                  <a:pt x="1146963" y="775745"/>
                  <a:pt x="1160555" y="892150"/>
                  <a:pt x="1594398" y="889539"/>
                </a:cubicBezTo>
              </a:path>
            </a:pathLst>
          </a:custGeom>
          <a:solidFill>
            <a:srgbClr val="00B0F0">
              <a:alpha val="50196"/>
            </a:srgbClr>
          </a:solidFill>
          <a:ln w="28575" cap="flat" cmpd="sng" algn="ctr">
            <a:solidFill>
              <a:srgbClr val="00B0F0"/>
            </a:solidFill>
            <a:prstDash val="solid"/>
          </a:ln>
          <a:effectLst/>
        </p:spPr>
        <p:txBody>
          <a:bodyPr rtlCol="0" anchor="ctr"/>
          <a:lstStyle/>
          <a:p>
            <a:pPr algn="ctr">
              <a:defRPr/>
            </a:pPr>
            <a:endParaRPr kumimoji="0" lang="ja-JP" altLang="en-US" kern="0" smtClean="0">
              <a:solidFill>
                <a:srgbClr val="000000"/>
              </a:solidFill>
              <a:latin typeface="Arial"/>
            </a:endParaRPr>
          </a:p>
        </p:txBody>
      </p:sp>
      <p:sp>
        <p:nvSpPr>
          <p:cNvPr id="15" name="フリーフォーム 14"/>
          <p:cNvSpPr/>
          <p:nvPr/>
        </p:nvSpPr>
        <p:spPr>
          <a:xfrm>
            <a:off x="946404" y="2213936"/>
            <a:ext cx="2364972" cy="1656597"/>
          </a:xfrm>
          <a:custGeom>
            <a:avLst/>
            <a:gdLst>
              <a:gd name="connsiteX0" fmla="*/ 0 w 1764405"/>
              <a:gd name="connsiteY0" fmla="*/ 862889 h 891731"/>
              <a:gd name="connsiteX1" fmla="*/ 669701 w 1764405"/>
              <a:gd name="connsiteY1" fmla="*/ 785616 h 891731"/>
              <a:gd name="connsiteX2" fmla="*/ 850005 w 1764405"/>
              <a:gd name="connsiteY2" fmla="*/ 5 h 891731"/>
              <a:gd name="connsiteX3" fmla="*/ 1159098 w 1764405"/>
              <a:gd name="connsiteY3" fmla="*/ 772737 h 891731"/>
              <a:gd name="connsiteX4" fmla="*/ 1764405 w 1764405"/>
              <a:gd name="connsiteY4" fmla="*/ 875768 h 891731"/>
              <a:gd name="connsiteX0" fmla="*/ 0 w 1764405"/>
              <a:gd name="connsiteY0" fmla="*/ 862935 h 891184"/>
              <a:gd name="connsiteX1" fmla="*/ 643943 w 1764405"/>
              <a:gd name="connsiteY1" fmla="*/ 734146 h 891184"/>
              <a:gd name="connsiteX2" fmla="*/ 850005 w 1764405"/>
              <a:gd name="connsiteY2" fmla="*/ 51 h 891184"/>
              <a:gd name="connsiteX3" fmla="*/ 1159098 w 1764405"/>
              <a:gd name="connsiteY3" fmla="*/ 772783 h 891184"/>
              <a:gd name="connsiteX4" fmla="*/ 1764405 w 1764405"/>
              <a:gd name="connsiteY4" fmla="*/ 875814 h 891184"/>
              <a:gd name="connsiteX0" fmla="*/ 0 w 1764405"/>
              <a:gd name="connsiteY0" fmla="*/ 862935 h 891184"/>
              <a:gd name="connsiteX1" fmla="*/ 643943 w 1764405"/>
              <a:gd name="connsiteY1" fmla="*/ 734146 h 891184"/>
              <a:gd name="connsiteX2" fmla="*/ 850005 w 1764405"/>
              <a:gd name="connsiteY2" fmla="*/ 51 h 891184"/>
              <a:gd name="connsiteX3" fmla="*/ 1159098 w 1764405"/>
              <a:gd name="connsiteY3" fmla="*/ 772783 h 891184"/>
              <a:gd name="connsiteX4" fmla="*/ 1764405 w 1764405"/>
              <a:gd name="connsiteY4" fmla="*/ 875814 h 891184"/>
              <a:gd name="connsiteX0" fmla="*/ 0 w 1764405"/>
              <a:gd name="connsiteY0" fmla="*/ 862939 h 880255"/>
              <a:gd name="connsiteX1" fmla="*/ 643943 w 1764405"/>
              <a:gd name="connsiteY1" fmla="*/ 734150 h 880255"/>
              <a:gd name="connsiteX2" fmla="*/ 850005 w 1764405"/>
              <a:gd name="connsiteY2" fmla="*/ 55 h 880255"/>
              <a:gd name="connsiteX3" fmla="*/ 1210614 w 1764405"/>
              <a:gd name="connsiteY3" fmla="*/ 695514 h 880255"/>
              <a:gd name="connsiteX4" fmla="*/ 1764405 w 1764405"/>
              <a:gd name="connsiteY4" fmla="*/ 875818 h 880255"/>
              <a:gd name="connsiteX0" fmla="*/ 0 w 1764405"/>
              <a:gd name="connsiteY0" fmla="*/ 862939 h 880255"/>
              <a:gd name="connsiteX1" fmla="*/ 553791 w 1764405"/>
              <a:gd name="connsiteY1" fmla="*/ 734150 h 880255"/>
              <a:gd name="connsiteX2" fmla="*/ 850005 w 1764405"/>
              <a:gd name="connsiteY2" fmla="*/ 55 h 880255"/>
              <a:gd name="connsiteX3" fmla="*/ 1210614 w 1764405"/>
              <a:gd name="connsiteY3" fmla="*/ 695514 h 880255"/>
              <a:gd name="connsiteX4" fmla="*/ 1764405 w 1764405"/>
              <a:gd name="connsiteY4" fmla="*/ 875818 h 880255"/>
              <a:gd name="connsiteX0" fmla="*/ 0 w 1773832"/>
              <a:gd name="connsiteY0" fmla="*/ 862939 h 877163"/>
              <a:gd name="connsiteX1" fmla="*/ 553791 w 1773832"/>
              <a:gd name="connsiteY1" fmla="*/ 734150 h 877163"/>
              <a:gd name="connsiteX2" fmla="*/ 850005 w 1773832"/>
              <a:gd name="connsiteY2" fmla="*/ 55 h 877163"/>
              <a:gd name="connsiteX3" fmla="*/ 1210614 w 1773832"/>
              <a:gd name="connsiteY3" fmla="*/ 695514 h 877163"/>
              <a:gd name="connsiteX4" fmla="*/ 1773832 w 1773832"/>
              <a:gd name="connsiteY4" fmla="*/ 847537 h 877163"/>
              <a:gd name="connsiteX0" fmla="*/ 0 w 1688991"/>
              <a:gd name="connsiteY0" fmla="*/ 844086 h 861673"/>
              <a:gd name="connsiteX1" fmla="*/ 468950 w 1688991"/>
              <a:gd name="connsiteY1" fmla="*/ 734150 h 861673"/>
              <a:gd name="connsiteX2" fmla="*/ 765164 w 1688991"/>
              <a:gd name="connsiteY2" fmla="*/ 55 h 861673"/>
              <a:gd name="connsiteX3" fmla="*/ 1125773 w 1688991"/>
              <a:gd name="connsiteY3" fmla="*/ 695514 h 861673"/>
              <a:gd name="connsiteX4" fmla="*/ 1688991 w 1688991"/>
              <a:gd name="connsiteY4" fmla="*/ 847537 h 861673"/>
              <a:gd name="connsiteX0" fmla="*/ 0 w 1688991"/>
              <a:gd name="connsiteY0" fmla="*/ 844086 h 853990"/>
              <a:gd name="connsiteX1" fmla="*/ 468950 w 1688991"/>
              <a:gd name="connsiteY1" fmla="*/ 734150 h 853990"/>
              <a:gd name="connsiteX2" fmla="*/ 765164 w 1688991"/>
              <a:gd name="connsiteY2" fmla="*/ 55 h 853990"/>
              <a:gd name="connsiteX3" fmla="*/ 1125773 w 1688991"/>
              <a:gd name="connsiteY3" fmla="*/ 695514 h 853990"/>
              <a:gd name="connsiteX4" fmla="*/ 1688991 w 1688991"/>
              <a:gd name="connsiteY4" fmla="*/ 847537 h 853990"/>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688991"/>
              <a:gd name="connsiteY0" fmla="*/ 844086 h 847882"/>
              <a:gd name="connsiteX1" fmla="*/ 468950 w 1688991"/>
              <a:gd name="connsiteY1" fmla="*/ 734150 h 847882"/>
              <a:gd name="connsiteX2" fmla="*/ 765164 w 1688991"/>
              <a:gd name="connsiteY2" fmla="*/ 55 h 847882"/>
              <a:gd name="connsiteX3" fmla="*/ 1125773 w 1688991"/>
              <a:gd name="connsiteY3" fmla="*/ 695514 h 847882"/>
              <a:gd name="connsiteX4" fmla="*/ 1688991 w 1688991"/>
              <a:gd name="connsiteY4" fmla="*/ 847537 h 847882"/>
              <a:gd name="connsiteX0" fmla="*/ 0 w 1594398"/>
              <a:gd name="connsiteY0" fmla="*/ 854596 h 854596"/>
              <a:gd name="connsiteX1" fmla="*/ 374357 w 1594398"/>
              <a:gd name="connsiteY1" fmla="*/ 734150 h 854596"/>
              <a:gd name="connsiteX2" fmla="*/ 670571 w 1594398"/>
              <a:gd name="connsiteY2" fmla="*/ 55 h 854596"/>
              <a:gd name="connsiteX3" fmla="*/ 1031180 w 1594398"/>
              <a:gd name="connsiteY3" fmla="*/ 695514 h 854596"/>
              <a:gd name="connsiteX4" fmla="*/ 1594398 w 1594398"/>
              <a:gd name="connsiteY4" fmla="*/ 847537 h 854596"/>
              <a:gd name="connsiteX0" fmla="*/ 0 w 1594398"/>
              <a:gd name="connsiteY0" fmla="*/ 851637 h 851637"/>
              <a:gd name="connsiteX1" fmla="*/ 374357 w 1594398"/>
              <a:gd name="connsiteY1" fmla="*/ 734150 h 851637"/>
              <a:gd name="connsiteX2" fmla="*/ 670571 w 1594398"/>
              <a:gd name="connsiteY2" fmla="*/ 55 h 851637"/>
              <a:gd name="connsiteX3" fmla="*/ 1031180 w 1594398"/>
              <a:gd name="connsiteY3" fmla="*/ 695514 h 851637"/>
              <a:gd name="connsiteX4" fmla="*/ 1594398 w 1594398"/>
              <a:gd name="connsiteY4" fmla="*/ 847537 h 851637"/>
              <a:gd name="connsiteX0" fmla="*/ 0 w 1591439"/>
              <a:gd name="connsiteY0" fmla="*/ 845719 h 847882"/>
              <a:gd name="connsiteX1" fmla="*/ 371398 w 1591439"/>
              <a:gd name="connsiteY1" fmla="*/ 734150 h 847882"/>
              <a:gd name="connsiteX2" fmla="*/ 667612 w 1591439"/>
              <a:gd name="connsiteY2" fmla="*/ 55 h 847882"/>
              <a:gd name="connsiteX3" fmla="*/ 1028221 w 1591439"/>
              <a:gd name="connsiteY3" fmla="*/ 695514 h 847882"/>
              <a:gd name="connsiteX4" fmla="*/ 1591439 w 1591439"/>
              <a:gd name="connsiteY4" fmla="*/ 847537 h 847882"/>
              <a:gd name="connsiteX0" fmla="*/ 0 w 1594398"/>
              <a:gd name="connsiteY0" fmla="*/ 848679 h 848809"/>
              <a:gd name="connsiteX1" fmla="*/ 374357 w 1594398"/>
              <a:gd name="connsiteY1" fmla="*/ 734150 h 848809"/>
              <a:gd name="connsiteX2" fmla="*/ 670571 w 1594398"/>
              <a:gd name="connsiteY2" fmla="*/ 55 h 848809"/>
              <a:gd name="connsiteX3" fmla="*/ 1031180 w 1594398"/>
              <a:gd name="connsiteY3" fmla="*/ 695514 h 848809"/>
              <a:gd name="connsiteX4" fmla="*/ 1594398 w 1594398"/>
              <a:gd name="connsiteY4" fmla="*/ 847537 h 848809"/>
              <a:gd name="connsiteX0" fmla="*/ 0 w 1594398"/>
              <a:gd name="connsiteY0" fmla="*/ 938447 h 941570"/>
              <a:gd name="connsiteX1" fmla="*/ 374357 w 1594398"/>
              <a:gd name="connsiteY1" fmla="*/ 823918 h 941570"/>
              <a:gd name="connsiteX2" fmla="*/ 677894 w 1594398"/>
              <a:gd name="connsiteY2" fmla="*/ 47 h 941570"/>
              <a:gd name="connsiteX3" fmla="*/ 1031180 w 1594398"/>
              <a:gd name="connsiteY3" fmla="*/ 785282 h 941570"/>
              <a:gd name="connsiteX4" fmla="*/ 1594398 w 1594398"/>
              <a:gd name="connsiteY4" fmla="*/ 937305 h 941570"/>
              <a:gd name="connsiteX0" fmla="*/ 0 w 1594398"/>
              <a:gd name="connsiteY0" fmla="*/ 938438 h 938438"/>
              <a:gd name="connsiteX1" fmla="*/ 484207 w 1594398"/>
              <a:gd name="connsiteY1" fmla="*/ 752088 h 938438"/>
              <a:gd name="connsiteX2" fmla="*/ 677894 w 1594398"/>
              <a:gd name="connsiteY2" fmla="*/ 38 h 938438"/>
              <a:gd name="connsiteX3" fmla="*/ 1031180 w 1594398"/>
              <a:gd name="connsiteY3" fmla="*/ 785273 h 938438"/>
              <a:gd name="connsiteX4" fmla="*/ 1594398 w 1594398"/>
              <a:gd name="connsiteY4" fmla="*/ 937296 h 938438"/>
              <a:gd name="connsiteX0" fmla="*/ 0 w 1594398"/>
              <a:gd name="connsiteY0" fmla="*/ 938416 h 938416"/>
              <a:gd name="connsiteX1" fmla="*/ 484207 w 1594398"/>
              <a:gd name="connsiteY1" fmla="*/ 752066 h 938416"/>
              <a:gd name="connsiteX2" fmla="*/ 677894 w 1594398"/>
              <a:gd name="connsiteY2" fmla="*/ 16 h 938416"/>
              <a:gd name="connsiteX3" fmla="*/ 892036 w 1594398"/>
              <a:gd name="connsiteY3" fmla="*/ 731385 h 938416"/>
              <a:gd name="connsiteX4" fmla="*/ 1594398 w 1594398"/>
              <a:gd name="connsiteY4" fmla="*/ 937274 h 938416"/>
              <a:gd name="connsiteX0" fmla="*/ 0 w 1594398"/>
              <a:gd name="connsiteY0" fmla="*/ 1105993 h 1105993"/>
              <a:gd name="connsiteX1" fmla="*/ 484207 w 1594398"/>
              <a:gd name="connsiteY1" fmla="*/ 919643 h 1105993"/>
              <a:gd name="connsiteX2" fmla="*/ 677894 w 1594398"/>
              <a:gd name="connsiteY2" fmla="*/ 11 h 1105993"/>
              <a:gd name="connsiteX3" fmla="*/ 892036 w 1594398"/>
              <a:gd name="connsiteY3" fmla="*/ 898962 h 1105993"/>
              <a:gd name="connsiteX4" fmla="*/ 1594398 w 1594398"/>
              <a:gd name="connsiteY4" fmla="*/ 1104851 h 1105993"/>
              <a:gd name="connsiteX0" fmla="*/ 0 w 1594398"/>
              <a:gd name="connsiteY0" fmla="*/ 1105989 h 1105989"/>
              <a:gd name="connsiteX1" fmla="*/ 484207 w 1594398"/>
              <a:gd name="connsiteY1" fmla="*/ 919639 h 1105989"/>
              <a:gd name="connsiteX2" fmla="*/ 677894 w 1594398"/>
              <a:gd name="connsiteY2" fmla="*/ 7 h 1105989"/>
              <a:gd name="connsiteX3" fmla="*/ 906683 w 1594398"/>
              <a:gd name="connsiteY3" fmla="*/ 934868 h 1105989"/>
              <a:gd name="connsiteX4" fmla="*/ 1594398 w 1594398"/>
              <a:gd name="connsiteY4" fmla="*/ 1104847 h 1105989"/>
              <a:gd name="connsiteX0" fmla="*/ 0 w 1594398"/>
              <a:gd name="connsiteY0" fmla="*/ 1106033 h 1112694"/>
              <a:gd name="connsiteX1" fmla="*/ 469559 w 1594398"/>
              <a:gd name="connsiteY1" fmla="*/ 979534 h 1112694"/>
              <a:gd name="connsiteX2" fmla="*/ 677894 w 1594398"/>
              <a:gd name="connsiteY2" fmla="*/ 51 h 1112694"/>
              <a:gd name="connsiteX3" fmla="*/ 906683 w 1594398"/>
              <a:gd name="connsiteY3" fmla="*/ 934912 h 1112694"/>
              <a:gd name="connsiteX4" fmla="*/ 1594398 w 1594398"/>
              <a:gd name="connsiteY4" fmla="*/ 1104891 h 1112694"/>
              <a:gd name="connsiteX0" fmla="*/ 0 w 1594398"/>
              <a:gd name="connsiteY0" fmla="*/ 1105988 h 1105988"/>
              <a:gd name="connsiteX1" fmla="*/ 498853 w 1594398"/>
              <a:gd name="connsiteY1" fmla="*/ 949564 h 1105988"/>
              <a:gd name="connsiteX2" fmla="*/ 677894 w 1594398"/>
              <a:gd name="connsiteY2" fmla="*/ 6 h 1105988"/>
              <a:gd name="connsiteX3" fmla="*/ 906683 w 1594398"/>
              <a:gd name="connsiteY3" fmla="*/ 934867 h 1105988"/>
              <a:gd name="connsiteX4" fmla="*/ 1594398 w 1594398"/>
              <a:gd name="connsiteY4" fmla="*/ 1104846 h 110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98" h="1105988">
                <a:moveTo>
                  <a:pt x="0" y="1105988"/>
                </a:moveTo>
                <a:cubicBezTo>
                  <a:pt x="330005" y="1101551"/>
                  <a:pt x="385871" y="1133894"/>
                  <a:pt x="498853" y="949564"/>
                </a:cubicBezTo>
                <a:cubicBezTo>
                  <a:pt x="611835" y="765234"/>
                  <a:pt x="609922" y="2455"/>
                  <a:pt x="677894" y="6"/>
                </a:cubicBezTo>
                <a:cubicBezTo>
                  <a:pt x="745866" y="-2443"/>
                  <a:pt x="754283" y="788907"/>
                  <a:pt x="906683" y="934867"/>
                </a:cubicBezTo>
                <a:cubicBezTo>
                  <a:pt x="1059083" y="1080827"/>
                  <a:pt x="1160555" y="1107457"/>
                  <a:pt x="1594398" y="1104846"/>
                </a:cubicBezTo>
              </a:path>
            </a:pathLst>
          </a:custGeom>
          <a:solidFill>
            <a:srgbClr val="FFC000">
              <a:alpha val="40000"/>
            </a:srgbClr>
          </a:solidFill>
          <a:ln w="28575" cap="flat" cmpd="sng" algn="ctr">
            <a:solidFill>
              <a:srgbClr val="FFC000"/>
            </a:solidFill>
            <a:prstDash val="solid"/>
          </a:ln>
          <a:effectLst/>
        </p:spPr>
        <p:txBody>
          <a:bodyPr rtlCol="0" anchor="ctr"/>
          <a:lstStyle/>
          <a:p>
            <a:pPr algn="ctr">
              <a:defRPr/>
            </a:pPr>
            <a:endParaRPr kumimoji="0" lang="ja-JP" altLang="en-US" kern="0" smtClean="0">
              <a:solidFill>
                <a:srgbClr val="000000"/>
              </a:solidFill>
              <a:latin typeface="Arial"/>
            </a:endParaRPr>
          </a:p>
        </p:txBody>
      </p:sp>
      <p:sp>
        <p:nvSpPr>
          <p:cNvPr id="16" name="テキスト ボックス 15"/>
          <p:cNvSpPr txBox="1"/>
          <p:nvPr/>
        </p:nvSpPr>
        <p:spPr>
          <a:xfrm>
            <a:off x="3970104" y="2545313"/>
            <a:ext cx="4801314" cy="830997"/>
          </a:xfrm>
          <a:prstGeom prst="rect">
            <a:avLst/>
          </a:prstGeom>
          <a:noFill/>
        </p:spPr>
        <p:txBody>
          <a:bodyPr wrap="none" rtlCol="0">
            <a:spAutoFit/>
          </a:bodyPr>
          <a:lstStyle/>
          <a:p>
            <a:pPr algn="ctr"/>
            <a:r>
              <a:rPr kumimoji="1" lang="ja-JP" altLang="en-US" sz="2400" dirty="0" smtClean="0"/>
              <a:t>ゆらぎがガウス型でないと</a:t>
            </a:r>
            <a:endParaRPr kumimoji="1" lang="en-US" altLang="ja-JP" sz="2400" dirty="0" smtClean="0"/>
          </a:p>
          <a:p>
            <a:pPr algn="ctr"/>
            <a:r>
              <a:rPr lang="ja-JP" altLang="en-US" sz="2400" dirty="0" smtClean="0"/>
              <a:t>「高次ゆらぎ」が非ゼロとなる。</a:t>
            </a:r>
            <a:endParaRPr kumimoji="1" lang="ja-JP" altLang="en-US" sz="2400" dirty="0"/>
          </a:p>
        </p:txBody>
      </p:sp>
      <p:grpSp>
        <p:nvGrpSpPr>
          <p:cNvPr id="27" name="グループ化 26"/>
          <p:cNvGrpSpPr/>
          <p:nvPr/>
        </p:nvGrpSpPr>
        <p:grpSpPr>
          <a:xfrm>
            <a:off x="3016414" y="4420391"/>
            <a:ext cx="3344841" cy="1998273"/>
            <a:chOff x="2564844" y="4681376"/>
            <a:chExt cx="3344841" cy="1998273"/>
          </a:xfrm>
        </p:grpSpPr>
        <p:pic>
          <p:nvPicPr>
            <p:cNvPr id="28" name="TexTeXPicture" descr="&lt;?xml version=&quot;1.0&quot; encoding=&quot;utf-16&quot;?&gt;&#10;&lt;TeXTeX&gt;&#10;  &lt;preamble&gt;\documentclass{jarticle}&#10;\usepackage{amsmath}&#10;\pagestyle{empty}&lt;/preamble&gt;&#10;  &lt;body&gt;\begin{align*} &#10;\langle \delta N^2 \rangle&#10;=V\chi_2&#10;= \sigma^2&#10;\end{align*}&lt;/body&gt;&#10;  &lt;fcolor&gt;FFFFFFFF&lt;/fcolor&gt;&#10;  &lt;bcolor&gt;FFFFFFFF&lt;/bcolor&gt;&#10;  &lt;transparent&gt;True&lt;/transparent&gt;&#10;  &lt;resolution&gt;1800&lt;/resolution&gt;&#10;  &lt;imageh&gt;281&lt;/imageh&gt;&#10;  &lt;imagew&gt;1995&lt;/imagew&gt;&#10;  &lt;scale&gt;50&lt;/scale&gt;&#10;  &lt;cursor&gt;0&lt;/cursor&gt;&#10;&lt;/TeXTeX&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0048" y="4681376"/>
              <a:ext cx="2280285" cy="321183"/>
            </a:xfrm>
            <a:prstGeom prst="rect">
              <a:avLst/>
            </a:prstGeom>
          </p:spPr>
        </p:pic>
        <p:pic>
          <p:nvPicPr>
            <p:cNvPr id="29" name="TexTeXPicture" descr="&lt;?xml version=&quot;1.0&quot; encoding=&quot;utf-16&quot;?&gt;&#10;&lt;TeXTeX&gt;&#10;  &lt;preamble&gt;\documentclass{jarticle}&#10;\usepackage{amsmath}&#10;\pagestyle{empty}&lt;/preamble&gt;&#10;  &lt;body&gt;\begin{align*} &#10;S=\frac{ \langle \delta N^3 \rangle }{ \sigma^3 }&#10;\end{align*}&lt;/body&gt;&#10;  &lt;fcolor&gt;FFFFFFFF&lt;/fcolor&gt;&#10;  &lt;bcolor&gt;FFFFFFFF&lt;/bcolor&gt;&#10;  &lt;transparent&gt;True&lt;/transparent&gt;&#10;  &lt;resolution&gt;1800&lt;/resolution&gt;&#10;  &lt;imageh&gt;548&lt;/imageh&gt;&#10;  &lt;imagew&gt;1169&lt;/imagew&gt;&#10;  &lt;scale&gt;50&lt;/scale&gt;&#10;  &lt;cursor&gt;65&lt;/cursor&gt;&#10;&lt;/TeXTeX&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9881" y="5239071"/>
              <a:ext cx="1336167" cy="626364"/>
            </a:xfrm>
            <a:prstGeom prst="rect">
              <a:avLst/>
            </a:prstGeom>
          </p:spPr>
        </p:pic>
        <p:pic>
          <p:nvPicPr>
            <p:cNvPr id="30" name="TexTeXPicture" descr="&lt;?xml version=&quot;1.0&quot; encoding=&quot;utf-16&quot;?&gt;&#10;&lt;TeXTeX&gt;&#10;  &lt;preamble&gt;\documentclass{jarticle}&#10;\usepackage{amsmath}&#10;\pagestyle{empty}&lt;/preamble&gt;&#10;  &lt;body&gt;\begin{align*} &#10;\kappa &amp;amp;= \frac{ \langle \delta N^4 \rangle - 3\langle \delta N^2\rangle^2}{\chi_2\sigma^2} \end{align*}&lt;/body&gt;&#10;  &lt;fcolor&gt;FFFFFFFF&lt;/fcolor&gt;&#10;  &lt;bcolor&gt;FFFFFFFF&lt;/bcolor&gt;&#10;  &lt;transparent&gt;True&lt;/transparent&gt;&#10;  &lt;resolution&gt;1800&lt;/resolution&gt;&#10;  &lt;imageh&gt;598&lt;/imageh&gt;&#10;  &lt;imagew&gt;2339&lt;/imagew&gt;&#10;  &lt;scale&gt;50&lt;/scale&gt;&#10;  &lt;cursor&gt;33&lt;/cursor&gt;&#10;&lt;/TeXTeX&g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6208" y="5996135"/>
              <a:ext cx="2673477" cy="683514"/>
            </a:xfrm>
            <a:prstGeom prst="rect">
              <a:avLst/>
            </a:prstGeom>
          </p:spPr>
        </p:pic>
        <p:sp>
          <p:nvSpPr>
            <p:cNvPr id="31" name="左中かっこ 30"/>
            <p:cNvSpPr/>
            <p:nvPr/>
          </p:nvSpPr>
          <p:spPr>
            <a:xfrm>
              <a:off x="2564844" y="4681376"/>
              <a:ext cx="402472" cy="1998273"/>
            </a:xfrm>
            <a:prstGeom prst="leftBrace">
              <a:avLst/>
            </a:prstGeom>
            <a:no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grpSp>
      <p:sp>
        <p:nvSpPr>
          <p:cNvPr id="32" name="右矢印 31"/>
          <p:cNvSpPr/>
          <p:nvPr/>
        </p:nvSpPr>
        <p:spPr>
          <a:xfrm>
            <a:off x="2147388" y="4899529"/>
            <a:ext cx="734580" cy="1039996"/>
          </a:xfrm>
          <a:prstGeom prst="rightArrow">
            <a:avLst/>
          </a:prstGeom>
          <a:solidFill>
            <a:srgbClr val="AC956E"/>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sp>
        <p:nvSpPr>
          <p:cNvPr id="33" name="テキスト ボックス 32"/>
          <p:cNvSpPr txBox="1"/>
          <p:nvPr/>
        </p:nvSpPr>
        <p:spPr>
          <a:xfrm>
            <a:off x="7038988" y="5142785"/>
            <a:ext cx="1343638" cy="461665"/>
          </a:xfrm>
          <a:prstGeom prst="rect">
            <a:avLst/>
          </a:prstGeom>
          <a:noFill/>
        </p:spPr>
        <p:txBody>
          <a:bodyPr wrap="none" rtlCol="0">
            <a:spAutoFit/>
          </a:bodyPr>
          <a:lstStyle/>
          <a:p>
            <a:r>
              <a:rPr lang="ja-JP" altLang="en-US" sz="2400" dirty="0" smtClean="0">
                <a:solidFill>
                  <a:srgbClr val="808DA9">
                    <a:lumMod val="60000"/>
                    <a:lumOff val="40000"/>
                  </a:srgbClr>
                </a:solidFill>
                <a:ea typeface="ＭＳ Ｐゴシック" panose="020B0600070205080204" pitchFamily="50" charset="-128"/>
              </a:rPr>
              <a:t>非ガウス</a:t>
            </a:r>
            <a:endParaRPr lang="ja-JP" altLang="en-US" sz="2400" dirty="0">
              <a:solidFill>
                <a:srgbClr val="808DA9">
                  <a:lumMod val="60000"/>
                  <a:lumOff val="40000"/>
                </a:srgbClr>
              </a:solidFill>
              <a:ea typeface="ＭＳ Ｐゴシック" panose="020B0600070205080204" pitchFamily="50" charset="-128"/>
            </a:endParaRPr>
          </a:p>
        </p:txBody>
      </p:sp>
      <p:sp>
        <p:nvSpPr>
          <p:cNvPr id="34" name="下矢印 33"/>
          <p:cNvSpPr/>
          <p:nvPr/>
        </p:nvSpPr>
        <p:spPr>
          <a:xfrm>
            <a:off x="6519632" y="4915331"/>
            <a:ext cx="600222" cy="1134681"/>
          </a:xfrm>
          <a:prstGeom prst="downArrow">
            <a:avLst/>
          </a:prstGeom>
          <a:solidFill>
            <a:srgbClr val="808DA9"/>
          </a:solidFill>
          <a:ln w="12700" cap="flat" cmpd="sng" algn="ctr">
            <a:solidFill>
              <a:srgbClr val="808DA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cxnSp>
        <p:nvCxnSpPr>
          <p:cNvPr id="35" name="直線コネクタ 34"/>
          <p:cNvCxnSpPr/>
          <p:nvPr/>
        </p:nvCxnSpPr>
        <p:spPr>
          <a:xfrm>
            <a:off x="5579382" y="4899529"/>
            <a:ext cx="2321861" cy="0"/>
          </a:xfrm>
          <a:prstGeom prst="line">
            <a:avLst/>
          </a:prstGeom>
          <a:noFill/>
          <a:ln w="9525" cap="flat" cmpd="sng" algn="ctr">
            <a:solidFill>
              <a:sysClr val="window" lastClr="FFFFFF">
                <a:lumMod val="85000"/>
              </a:sysClr>
            </a:solidFill>
            <a:prstDash val="solid"/>
          </a:ln>
          <a:effectLst/>
        </p:spPr>
      </p:cxnSp>
      <p:sp>
        <p:nvSpPr>
          <p:cNvPr id="36" name="テキスト ボックス 35"/>
          <p:cNvSpPr txBox="1"/>
          <p:nvPr/>
        </p:nvSpPr>
        <p:spPr>
          <a:xfrm>
            <a:off x="7030204" y="4374572"/>
            <a:ext cx="1035861" cy="461665"/>
          </a:xfrm>
          <a:prstGeom prst="rect">
            <a:avLst/>
          </a:prstGeom>
          <a:noFill/>
        </p:spPr>
        <p:txBody>
          <a:bodyPr wrap="none" rtlCol="0">
            <a:spAutoFit/>
          </a:bodyPr>
          <a:lstStyle/>
          <a:p>
            <a:r>
              <a:rPr lang="ja-JP" altLang="en-US" sz="2400" dirty="0" smtClean="0">
                <a:solidFill>
                  <a:srgbClr val="808DA9">
                    <a:lumMod val="60000"/>
                    <a:lumOff val="40000"/>
                  </a:srgbClr>
                </a:solidFill>
                <a:ea typeface="ＭＳ Ｐゴシック" panose="020B0600070205080204" pitchFamily="50" charset="-128"/>
              </a:rPr>
              <a:t>ガウス</a:t>
            </a:r>
            <a:endParaRPr lang="ja-JP" altLang="en-US" sz="2400" dirty="0">
              <a:solidFill>
                <a:srgbClr val="808DA9">
                  <a:lumMod val="60000"/>
                  <a:lumOff val="40000"/>
                </a:srgbClr>
              </a:solidFill>
              <a:ea typeface="ＭＳ Ｐゴシック" panose="020B0600070205080204" pitchFamily="50" charset="-128"/>
            </a:endParaRPr>
          </a:p>
        </p:txBody>
      </p:sp>
    </p:spTree>
    <p:extLst>
      <p:ext uri="{BB962C8B-B14F-4D97-AF65-F5344CB8AC3E}">
        <p14:creationId xmlns:p14="http://schemas.microsoft.com/office/powerpoint/2010/main" val="129836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32" grpId="0" animBg="1"/>
      <p:bldP spid="33" grpId="0"/>
      <p:bldP spid="34" grpId="0" animBg="1"/>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非ガウスゆらぎの特徴１</a:t>
            </a:r>
            <a:r>
              <a:rPr kumimoji="1" lang="en-US" altLang="ja-JP" dirty="0" smtClean="0"/>
              <a:t/>
            </a:r>
            <a:br>
              <a:rPr kumimoji="1" lang="en-US" altLang="ja-JP" dirty="0" smtClean="0"/>
            </a:br>
            <a:endParaRPr kumimoji="1" lang="ja-JP" altLang="en-US" dirty="0"/>
          </a:p>
        </p:txBody>
      </p:sp>
      <p:sp>
        <p:nvSpPr>
          <p:cNvPr id="4" name="正方形/長方形 3"/>
          <p:cNvSpPr/>
          <p:nvPr/>
        </p:nvSpPr>
        <p:spPr>
          <a:xfrm>
            <a:off x="4780238" y="1884799"/>
            <a:ext cx="3478220" cy="1854200"/>
          </a:xfrm>
          <a:prstGeom prst="rect">
            <a:avLst/>
          </a:prstGeom>
          <a:gradFill>
            <a:gsLst>
              <a:gs pos="0">
                <a:srgbClr val="FFCCCC"/>
              </a:gs>
              <a:gs pos="100000">
                <a:srgbClr val="FF7C80"/>
              </a:gs>
            </a:gsLst>
            <a:lin ang="1800000" scaled="0"/>
          </a:gradFill>
          <a:ln w="25400" cap="flat" cmpd="sng" algn="ctr">
            <a:noFill/>
            <a:prstDash val="solid"/>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 name="円/楕円 4"/>
          <p:cNvSpPr/>
          <p:nvPr/>
        </p:nvSpPr>
        <p:spPr>
          <a:xfrm>
            <a:off x="6468449" y="3471521"/>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 name="円/楕円 5"/>
          <p:cNvSpPr/>
          <p:nvPr/>
        </p:nvSpPr>
        <p:spPr>
          <a:xfrm>
            <a:off x="7340588" y="3559470"/>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 name="円/楕円 6"/>
          <p:cNvSpPr/>
          <p:nvPr/>
        </p:nvSpPr>
        <p:spPr>
          <a:xfrm>
            <a:off x="7600557" y="3350052"/>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 name="円/楕円 7"/>
          <p:cNvSpPr/>
          <p:nvPr/>
        </p:nvSpPr>
        <p:spPr>
          <a:xfrm>
            <a:off x="5300420" y="3343470"/>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 name="円/楕円 8"/>
          <p:cNvSpPr/>
          <p:nvPr/>
        </p:nvSpPr>
        <p:spPr>
          <a:xfrm>
            <a:off x="7484604" y="2524261"/>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 name="円/楕円 9"/>
          <p:cNvSpPr/>
          <p:nvPr/>
        </p:nvSpPr>
        <p:spPr>
          <a:xfrm>
            <a:off x="5633143" y="2811899"/>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 name="円/楕円 10"/>
          <p:cNvSpPr/>
          <p:nvPr/>
        </p:nvSpPr>
        <p:spPr>
          <a:xfrm>
            <a:off x="5987127" y="2619273"/>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 name="円/楕円 11"/>
          <p:cNvSpPr/>
          <p:nvPr/>
        </p:nvSpPr>
        <p:spPr>
          <a:xfrm>
            <a:off x="5192420" y="2283863"/>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 name="円/楕円 12"/>
          <p:cNvSpPr/>
          <p:nvPr/>
        </p:nvSpPr>
        <p:spPr>
          <a:xfrm>
            <a:off x="7196548" y="3134052"/>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4" name="円/楕円 13"/>
          <p:cNvSpPr/>
          <p:nvPr/>
        </p:nvSpPr>
        <p:spPr>
          <a:xfrm>
            <a:off x="6019759" y="3242052"/>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5" name="円/楕円 14"/>
          <p:cNvSpPr/>
          <p:nvPr/>
        </p:nvSpPr>
        <p:spPr>
          <a:xfrm>
            <a:off x="7906557" y="2135130"/>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6" name="円/楕円 15"/>
          <p:cNvSpPr/>
          <p:nvPr/>
        </p:nvSpPr>
        <p:spPr>
          <a:xfrm>
            <a:off x="5693769" y="3397470"/>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7" name="円/楕円 16"/>
          <p:cNvSpPr/>
          <p:nvPr/>
        </p:nvSpPr>
        <p:spPr>
          <a:xfrm>
            <a:off x="7708557" y="2792607"/>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8" name="円/楕円 17"/>
          <p:cNvSpPr/>
          <p:nvPr/>
        </p:nvSpPr>
        <p:spPr>
          <a:xfrm>
            <a:off x="6601181" y="2996059"/>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9" name="円/楕円 18"/>
          <p:cNvSpPr/>
          <p:nvPr/>
        </p:nvSpPr>
        <p:spPr>
          <a:xfrm>
            <a:off x="6420681" y="247633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0" name="円/楕円 19"/>
          <p:cNvSpPr/>
          <p:nvPr/>
        </p:nvSpPr>
        <p:spPr>
          <a:xfrm>
            <a:off x="4976396" y="2604040"/>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1" name="円/楕円 20"/>
          <p:cNvSpPr/>
          <p:nvPr/>
        </p:nvSpPr>
        <p:spPr>
          <a:xfrm>
            <a:off x="6710840" y="2621753"/>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2" name="円/楕円 21"/>
          <p:cNvSpPr/>
          <p:nvPr/>
        </p:nvSpPr>
        <p:spPr>
          <a:xfrm>
            <a:off x="6672426" y="2214363"/>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3" name="円/楕円 22"/>
          <p:cNvSpPr/>
          <p:nvPr/>
        </p:nvSpPr>
        <p:spPr>
          <a:xfrm>
            <a:off x="5580990" y="2101166"/>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4" name="円/楕円 23"/>
          <p:cNvSpPr/>
          <p:nvPr/>
        </p:nvSpPr>
        <p:spPr>
          <a:xfrm>
            <a:off x="7153302" y="2738607"/>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5" name="円/楕円 24"/>
          <p:cNvSpPr/>
          <p:nvPr/>
        </p:nvSpPr>
        <p:spPr>
          <a:xfrm>
            <a:off x="8018628" y="2567753"/>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6" name="円/楕円 25"/>
          <p:cNvSpPr/>
          <p:nvPr/>
        </p:nvSpPr>
        <p:spPr>
          <a:xfrm>
            <a:off x="7906557" y="3463985"/>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7" name="円/楕円 26"/>
          <p:cNvSpPr/>
          <p:nvPr/>
        </p:nvSpPr>
        <p:spPr>
          <a:xfrm>
            <a:off x="5023532" y="2047166"/>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8" name="円/楕円 27"/>
          <p:cNvSpPr/>
          <p:nvPr/>
        </p:nvSpPr>
        <p:spPr>
          <a:xfrm>
            <a:off x="6201878" y="2895744"/>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9" name="円/楕円 28"/>
          <p:cNvSpPr/>
          <p:nvPr/>
        </p:nvSpPr>
        <p:spPr>
          <a:xfrm>
            <a:off x="4969532" y="3462649"/>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0" name="円/楕円 29"/>
          <p:cNvSpPr/>
          <p:nvPr/>
        </p:nvSpPr>
        <p:spPr>
          <a:xfrm>
            <a:off x="6872548" y="3515129"/>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1" name="円/楕円 30"/>
          <p:cNvSpPr/>
          <p:nvPr/>
        </p:nvSpPr>
        <p:spPr>
          <a:xfrm>
            <a:off x="6234997" y="1955673"/>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2" name="円/楕円 31"/>
          <p:cNvSpPr/>
          <p:nvPr/>
        </p:nvSpPr>
        <p:spPr>
          <a:xfrm>
            <a:off x="6242800" y="2194492"/>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3" name="円/楕円 32"/>
          <p:cNvSpPr/>
          <p:nvPr/>
        </p:nvSpPr>
        <p:spPr>
          <a:xfrm>
            <a:off x="5468380" y="2554585"/>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4" name="円/楕円 33"/>
          <p:cNvSpPr/>
          <p:nvPr/>
        </p:nvSpPr>
        <p:spPr>
          <a:xfrm>
            <a:off x="7340588" y="2190832"/>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5" name="正方形/長方形 34"/>
          <p:cNvSpPr/>
          <p:nvPr/>
        </p:nvSpPr>
        <p:spPr>
          <a:xfrm>
            <a:off x="5900428" y="2398535"/>
            <a:ext cx="1150392" cy="786639"/>
          </a:xfrm>
          <a:prstGeom prst="rect">
            <a:avLst/>
          </a:prstGeom>
          <a:noFill/>
          <a:ln w="25400" cap="flat" cmpd="sng" algn="ctr">
            <a:solidFill>
              <a:srgbClr val="C0504D">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6" name="正方形/長方形 35"/>
          <p:cNvSpPr/>
          <p:nvPr/>
        </p:nvSpPr>
        <p:spPr>
          <a:xfrm>
            <a:off x="646012" y="1884799"/>
            <a:ext cx="3478220" cy="1854200"/>
          </a:xfrm>
          <a:prstGeom prst="rect">
            <a:avLst/>
          </a:prstGeom>
          <a:gradFill>
            <a:gsLst>
              <a:gs pos="0">
                <a:srgbClr val="CCECFF"/>
              </a:gs>
              <a:gs pos="100000">
                <a:srgbClr val="99CCFF"/>
              </a:gs>
            </a:gsLst>
            <a:lin ang="3000000" scaled="0"/>
          </a:gradFill>
          <a:ln w="25400" cap="flat" cmpd="sng" algn="ctr">
            <a:noFill/>
            <a:prstDash val="solid"/>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7" name="円/楕円 36"/>
          <p:cNvSpPr/>
          <p:nvPr/>
        </p:nvSpPr>
        <p:spPr>
          <a:xfrm>
            <a:off x="1938839" y="3432959"/>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8" name="円/楕円 37"/>
          <p:cNvSpPr/>
          <p:nvPr/>
        </p:nvSpPr>
        <p:spPr>
          <a:xfrm>
            <a:off x="3616931" y="3363338"/>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9" name="円/楕円 38"/>
          <p:cNvSpPr/>
          <p:nvPr/>
        </p:nvSpPr>
        <p:spPr>
          <a:xfrm>
            <a:off x="3108041" y="266109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0" name="円/楕円 39"/>
          <p:cNvSpPr/>
          <p:nvPr/>
        </p:nvSpPr>
        <p:spPr>
          <a:xfrm>
            <a:off x="1454237" y="3072038"/>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1" name="円/楕円 40"/>
          <p:cNvSpPr/>
          <p:nvPr/>
        </p:nvSpPr>
        <p:spPr>
          <a:xfrm>
            <a:off x="3162041" y="2763021"/>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2" name="円/楕円 41"/>
          <p:cNvSpPr/>
          <p:nvPr/>
        </p:nvSpPr>
        <p:spPr>
          <a:xfrm>
            <a:off x="1389093" y="2970191"/>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3" name="円/楕円 42"/>
          <p:cNvSpPr/>
          <p:nvPr/>
        </p:nvSpPr>
        <p:spPr>
          <a:xfrm>
            <a:off x="2553834" y="2083858"/>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4" name="円/楕円 43"/>
          <p:cNvSpPr/>
          <p:nvPr/>
        </p:nvSpPr>
        <p:spPr>
          <a:xfrm>
            <a:off x="1112035" y="2178237"/>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5" name="円/楕円 44"/>
          <p:cNvSpPr/>
          <p:nvPr/>
        </p:nvSpPr>
        <p:spPr>
          <a:xfrm>
            <a:off x="3498099" y="330933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6" name="円/楕円 45"/>
          <p:cNvSpPr/>
          <p:nvPr/>
        </p:nvSpPr>
        <p:spPr>
          <a:xfrm>
            <a:off x="957474" y="3282289"/>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7" name="円/楕円 46"/>
          <p:cNvSpPr/>
          <p:nvPr/>
        </p:nvSpPr>
        <p:spPr>
          <a:xfrm>
            <a:off x="3651633" y="2117564"/>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8" name="円/楕円 47"/>
          <p:cNvSpPr/>
          <p:nvPr/>
        </p:nvSpPr>
        <p:spPr>
          <a:xfrm>
            <a:off x="910100" y="3174289"/>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9" name="円/楕円 48"/>
          <p:cNvSpPr/>
          <p:nvPr/>
        </p:nvSpPr>
        <p:spPr>
          <a:xfrm>
            <a:off x="3216041" y="2636877"/>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0" name="円/楕円 49"/>
          <p:cNvSpPr/>
          <p:nvPr/>
        </p:nvSpPr>
        <p:spPr>
          <a:xfrm>
            <a:off x="2050129" y="3493637"/>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1" name="円/楕円 50"/>
          <p:cNvSpPr/>
          <p:nvPr/>
        </p:nvSpPr>
        <p:spPr>
          <a:xfrm>
            <a:off x="2417060" y="207479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2" name="円/楕円 51"/>
          <p:cNvSpPr/>
          <p:nvPr/>
        </p:nvSpPr>
        <p:spPr>
          <a:xfrm>
            <a:off x="1113653" y="2317942"/>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3" name="円/楕円 52"/>
          <p:cNvSpPr/>
          <p:nvPr/>
        </p:nvSpPr>
        <p:spPr>
          <a:xfrm>
            <a:off x="2488030" y="2138983"/>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4" name="円/楕円 53"/>
          <p:cNvSpPr/>
          <p:nvPr/>
        </p:nvSpPr>
        <p:spPr>
          <a:xfrm>
            <a:off x="2062461" y="2652448"/>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5" name="円/楕円 54"/>
          <p:cNvSpPr/>
          <p:nvPr/>
        </p:nvSpPr>
        <p:spPr>
          <a:xfrm>
            <a:off x="2582016" y="2836902"/>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6" name="円/楕円 55"/>
          <p:cNvSpPr/>
          <p:nvPr/>
        </p:nvSpPr>
        <p:spPr>
          <a:xfrm>
            <a:off x="2506790" y="2944902"/>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7" name="円/楕円 56"/>
          <p:cNvSpPr/>
          <p:nvPr/>
        </p:nvSpPr>
        <p:spPr>
          <a:xfrm>
            <a:off x="3705633" y="2250797"/>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8" name="円/楕円 57"/>
          <p:cNvSpPr/>
          <p:nvPr/>
        </p:nvSpPr>
        <p:spPr>
          <a:xfrm>
            <a:off x="3604683" y="3255338"/>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9" name="円/楕円 58"/>
          <p:cNvSpPr/>
          <p:nvPr/>
        </p:nvSpPr>
        <p:spPr>
          <a:xfrm>
            <a:off x="1346237" y="3064371"/>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0" name="円/楕円 59"/>
          <p:cNvSpPr/>
          <p:nvPr/>
        </p:nvSpPr>
        <p:spPr>
          <a:xfrm>
            <a:off x="2474161" y="2825986"/>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1" name="円/楕円 60"/>
          <p:cNvSpPr/>
          <p:nvPr/>
        </p:nvSpPr>
        <p:spPr>
          <a:xfrm>
            <a:off x="847911" y="3278271"/>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2" name="円/楕円 61"/>
          <p:cNvSpPr/>
          <p:nvPr/>
        </p:nvSpPr>
        <p:spPr>
          <a:xfrm>
            <a:off x="2045988" y="3378959"/>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3" name="円/楕円 62"/>
          <p:cNvSpPr/>
          <p:nvPr/>
        </p:nvSpPr>
        <p:spPr>
          <a:xfrm>
            <a:off x="1991590" y="2598448"/>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4" name="円/楕円 63"/>
          <p:cNvSpPr/>
          <p:nvPr/>
        </p:nvSpPr>
        <p:spPr>
          <a:xfrm>
            <a:off x="2005316" y="2729267"/>
            <a:ext cx="108000" cy="108000"/>
          </a:xfrm>
          <a:prstGeom prst="ellipse">
            <a:avLst/>
          </a:prstGeom>
          <a:solidFill>
            <a:srgbClr val="00B05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5" name="円/楕円 64"/>
          <p:cNvSpPr/>
          <p:nvPr/>
        </p:nvSpPr>
        <p:spPr>
          <a:xfrm>
            <a:off x="1221653" y="2268487"/>
            <a:ext cx="108000" cy="108000"/>
          </a:xfrm>
          <a:prstGeom prst="ellipse">
            <a:avLst/>
          </a:prstGeom>
          <a:solidFill>
            <a:srgbClr val="FF000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6" name="円/楕円 65"/>
          <p:cNvSpPr/>
          <p:nvPr/>
        </p:nvSpPr>
        <p:spPr>
          <a:xfrm>
            <a:off x="3580939" y="2225564"/>
            <a:ext cx="108000" cy="108000"/>
          </a:xfrm>
          <a:prstGeom prst="ellipse">
            <a:avLst/>
          </a:prstGeom>
          <a:solidFill>
            <a:srgbClr val="0070C0"/>
          </a:solidFill>
          <a:ln w="12700" cap="flat" cmpd="sng" algn="ctr">
            <a:noFill/>
            <a:prstDash val="solid"/>
          </a:ln>
          <a:effectLst>
            <a:glow rad="63500">
              <a:sysClr val="windowText" lastClr="000000">
                <a:alpha val="40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7" name="円/楕円 66"/>
          <p:cNvSpPr/>
          <p:nvPr/>
        </p:nvSpPr>
        <p:spPr>
          <a:xfrm>
            <a:off x="3550300" y="2082815"/>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8" name="円/楕円 67"/>
          <p:cNvSpPr/>
          <p:nvPr/>
        </p:nvSpPr>
        <p:spPr>
          <a:xfrm>
            <a:off x="1906188" y="2550903"/>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9" name="円/楕円 68"/>
          <p:cNvSpPr/>
          <p:nvPr/>
        </p:nvSpPr>
        <p:spPr>
          <a:xfrm>
            <a:off x="2374204" y="1985934"/>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0" name="円/楕円 69"/>
          <p:cNvSpPr/>
          <p:nvPr/>
        </p:nvSpPr>
        <p:spPr>
          <a:xfrm>
            <a:off x="1906188" y="3324959"/>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1" name="円/楕円 70"/>
          <p:cNvSpPr/>
          <p:nvPr/>
        </p:nvSpPr>
        <p:spPr>
          <a:xfrm>
            <a:off x="2410244" y="2754150"/>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2" name="円/楕円 71"/>
          <p:cNvSpPr/>
          <p:nvPr/>
        </p:nvSpPr>
        <p:spPr>
          <a:xfrm>
            <a:off x="3454931" y="3182968"/>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3" name="円/楕円 72"/>
          <p:cNvSpPr/>
          <p:nvPr/>
        </p:nvSpPr>
        <p:spPr>
          <a:xfrm>
            <a:off x="802100" y="3126967"/>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4" name="円/楕円 73"/>
          <p:cNvSpPr/>
          <p:nvPr/>
        </p:nvSpPr>
        <p:spPr>
          <a:xfrm>
            <a:off x="3047129" y="2572800"/>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5" name="円/楕円 74"/>
          <p:cNvSpPr/>
          <p:nvPr/>
        </p:nvSpPr>
        <p:spPr>
          <a:xfrm>
            <a:off x="1294084" y="2910943"/>
            <a:ext cx="324000" cy="324000"/>
          </a:xfrm>
          <a:prstGeom prst="ellipse">
            <a:avLst/>
          </a:prstGeom>
          <a:solidFill>
            <a:srgbClr val="9BBB59">
              <a:lumMod val="40000"/>
              <a:lumOff val="60000"/>
              <a:alpha val="10000"/>
            </a:srgbClr>
          </a:solidFill>
          <a:ln w="19050" cap="flat" cmpd="sng" algn="ctr">
            <a:solidFill>
              <a:srgbClr val="9BBB59">
                <a:lumMod val="75000"/>
              </a:srgbClr>
            </a:solidFill>
            <a:prstDash val="dash"/>
          </a:ln>
          <a:effectLst>
            <a:glow rad="63500">
              <a:srgbClr val="9BBB59">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6" name="円/楕円 75"/>
          <p:cNvSpPr/>
          <p:nvPr/>
        </p:nvSpPr>
        <p:spPr>
          <a:xfrm>
            <a:off x="1042092" y="2136240"/>
            <a:ext cx="324000" cy="324000"/>
          </a:xfrm>
          <a:prstGeom prst="ellipse">
            <a:avLst/>
          </a:prstGeom>
          <a:solidFill>
            <a:srgbClr val="F79646">
              <a:lumMod val="40000"/>
              <a:lumOff val="60000"/>
              <a:alpha val="10000"/>
            </a:srgbClr>
          </a:solidFill>
          <a:ln w="19050" cap="flat" cmpd="sng" algn="ctr">
            <a:solidFill>
              <a:srgbClr val="F79646">
                <a:lumMod val="75000"/>
              </a:srgbClr>
            </a:solidFill>
            <a:prstDash val="dash"/>
          </a:ln>
          <a:effectLst>
            <a:glow rad="63500">
              <a:srgbClr val="F79646">
                <a:satMod val="175000"/>
                <a:alpha val="3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7" name="正方形/長方形 76"/>
          <p:cNvSpPr/>
          <p:nvPr/>
        </p:nvSpPr>
        <p:spPr>
          <a:xfrm>
            <a:off x="1798140" y="2370847"/>
            <a:ext cx="1150392" cy="786639"/>
          </a:xfrm>
          <a:prstGeom prst="rect">
            <a:avLst/>
          </a:prstGeom>
          <a:noFill/>
          <a:ln w="25400" cap="flat" cmpd="sng" algn="ctr">
            <a:solidFill>
              <a:srgbClr val="4F81BD">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8" name="テキスト ボックス 77"/>
          <p:cNvSpPr txBox="1"/>
          <p:nvPr/>
        </p:nvSpPr>
        <p:spPr>
          <a:xfrm>
            <a:off x="1400237" y="1365976"/>
            <a:ext cx="1980029" cy="523220"/>
          </a:xfrm>
          <a:prstGeom prst="rect">
            <a:avLst/>
          </a:prstGeom>
          <a:noFill/>
        </p:spPr>
        <p:txBody>
          <a:bodyPr wrap="none" rtlCol="0">
            <a:spAutoFit/>
          </a:bodyPr>
          <a:lstStyle/>
          <a:p>
            <a:r>
              <a:rPr kumimoji="1" lang="ja-JP" altLang="en-US" sz="2800" dirty="0" smtClean="0">
                <a:solidFill>
                  <a:schemeClr val="accent4">
                    <a:lumMod val="40000"/>
                    <a:lumOff val="60000"/>
                  </a:schemeClr>
                </a:solidFill>
                <a:latin typeface="Calibri" panose="020F0502020204030204" pitchFamily="34" charset="0"/>
              </a:rPr>
              <a:t>ハドロン相</a:t>
            </a:r>
            <a:endParaRPr kumimoji="1" lang="ja-JP" altLang="en-US" sz="2800" dirty="0">
              <a:solidFill>
                <a:schemeClr val="accent4">
                  <a:lumMod val="40000"/>
                  <a:lumOff val="60000"/>
                </a:schemeClr>
              </a:solidFill>
              <a:latin typeface="Calibri" panose="020F0502020204030204" pitchFamily="34" charset="0"/>
            </a:endParaRPr>
          </a:p>
        </p:txBody>
      </p:sp>
      <p:sp>
        <p:nvSpPr>
          <p:cNvPr id="79" name="テキスト ボックス 78"/>
          <p:cNvSpPr txBox="1"/>
          <p:nvPr/>
        </p:nvSpPr>
        <p:spPr>
          <a:xfrm>
            <a:off x="5924341" y="1365976"/>
            <a:ext cx="1261884" cy="523220"/>
          </a:xfrm>
          <a:prstGeom prst="rect">
            <a:avLst/>
          </a:prstGeom>
          <a:noFill/>
        </p:spPr>
        <p:txBody>
          <a:bodyPr wrap="none" rtlCol="0">
            <a:spAutoFit/>
          </a:bodyPr>
          <a:lstStyle/>
          <a:p>
            <a:r>
              <a:rPr lang="ja-JP" altLang="en-US" sz="2800" dirty="0" smtClean="0">
                <a:solidFill>
                  <a:srgbClr val="FFCCCC"/>
                </a:solidFill>
                <a:latin typeface="Calibri" panose="020F0502020204030204" pitchFamily="34" charset="0"/>
              </a:rPr>
              <a:t>ＱＧ</a:t>
            </a:r>
            <a:r>
              <a:rPr lang="ja-JP" altLang="en-US" sz="2800" dirty="0">
                <a:solidFill>
                  <a:srgbClr val="FFCCCC"/>
                </a:solidFill>
                <a:latin typeface="Calibri" panose="020F0502020204030204" pitchFamily="34" charset="0"/>
              </a:rPr>
              <a:t>Ｐ</a:t>
            </a:r>
            <a:endParaRPr kumimoji="1" lang="ja-JP" altLang="en-US" sz="2800" dirty="0">
              <a:solidFill>
                <a:srgbClr val="FFCCCC"/>
              </a:solidFill>
              <a:latin typeface="Calibri" panose="020F0502020204030204" pitchFamily="34" charset="0"/>
            </a:endParaRPr>
          </a:p>
        </p:txBody>
      </p:sp>
      <p:pic>
        <p:nvPicPr>
          <p:cNvPr id="80" name="TexTeXPicture" descr="&lt;?xml version=&quot;1.0&quot; encoding=&quot;utf-16&quot;?&gt;&#10;&lt;TeXTeX&gt;&#10;  &lt;preamble&gt;\documentclass{jarticle}&#10;\usepackage{amsmath}&#10;\pagestyle{empty}&lt;/preamble&gt;&#10;  &lt;body&gt;\begin{align*} &#10;|q_B|=1/3 ,~&#10;|q_Q|=1/3,2/3&#10;\end{align*}&lt;/body&gt;&#10;  &lt;fcolor&gt;FFFFFFFF&lt;/fcolor&gt;&#10;  &lt;bcolor&gt;FFFFFFFF&lt;/bcolor&gt;&#10;  &lt;transparent&gt;True&lt;/transparent&gt;&#10;  &lt;resolution&gt;1800&lt;/resolution&gt;&#10;  &lt;imageh&gt;259&lt;/imageh&gt;&#10;  &lt;imagew&gt;2890&lt;/imagew&gt;&#10;  &lt;scale&gt;50&lt;/scale&gt;&#10;  &lt;cursor&gt;16&lt;/cursor&gt;&#10;&lt;/TeXTeX&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5549" y="3921975"/>
            <a:ext cx="3599555" cy="322589"/>
          </a:xfrm>
          <a:prstGeom prst="rect">
            <a:avLst/>
          </a:prstGeom>
        </p:spPr>
      </p:pic>
      <p:pic>
        <p:nvPicPr>
          <p:cNvPr id="81" name="TexTeXPicture" descr="&lt;?xml version=&quot;1.0&quot; encoding=&quot;utf-16&quot;?&gt;&#10;&lt;TeXTeX&gt;&#10;  &lt;preamble&gt;\documentclass{jarticle}&#10;\usepackage{amsmath}&#10;\pagestyle{empty}&lt;/preamble&gt;&#10;  &lt;body&gt;\begin{align*} &#10;|q_B|=0,1,~&#10;|q_Q|=0,1&#10;\end{align*}&lt;/body&gt;&#10;  &lt;fcolor&gt;FFFFFFFF&lt;/fcolor&gt;&#10;  &lt;bcolor&gt;FFFFFFFF&lt;/bcolor&gt;&#10;  &lt;transparent&gt;True&lt;/transparent&gt;&#10;  &lt;resolution&gt;1800&lt;/resolution&gt;&#10;  &lt;imageh&gt;259&lt;/imageh&gt;&#10;  &lt;imagew&gt;2367&lt;/imagew&gt;&#10;  &lt;scale&gt;50&lt;/scale&gt;&#10;  &lt;cursor&gt;36&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640" y="3922919"/>
            <a:ext cx="2930867" cy="320699"/>
          </a:xfrm>
          <a:prstGeom prst="rect">
            <a:avLst/>
          </a:prstGeom>
        </p:spPr>
      </p:pic>
      <p:sp>
        <p:nvSpPr>
          <p:cNvPr id="82" name="テキスト ボックス 81"/>
          <p:cNvSpPr txBox="1"/>
          <p:nvPr/>
        </p:nvSpPr>
        <p:spPr>
          <a:xfrm>
            <a:off x="975897" y="4762516"/>
            <a:ext cx="7263528" cy="461665"/>
          </a:xfrm>
          <a:prstGeom prst="rect">
            <a:avLst/>
          </a:prstGeom>
          <a:noFill/>
        </p:spPr>
        <p:txBody>
          <a:bodyPr wrap="none" rtlCol="0">
            <a:spAutoFit/>
          </a:bodyPr>
          <a:lstStyle/>
          <a:p>
            <a:pPr algn="ctr"/>
            <a:r>
              <a:rPr kumimoji="1" lang="ja-JP" altLang="en-US" sz="2400" dirty="0" smtClean="0"/>
              <a:t>ＱＧＰでは、基本自由度が運ぶ電荷の量が減少する</a:t>
            </a:r>
            <a:endParaRPr kumimoji="1" lang="ja-JP" altLang="en-US" sz="2400" dirty="0"/>
          </a:p>
        </p:txBody>
      </p:sp>
      <p:sp>
        <p:nvSpPr>
          <p:cNvPr id="83" name="下矢印 82"/>
          <p:cNvSpPr/>
          <p:nvPr/>
        </p:nvSpPr>
        <p:spPr>
          <a:xfrm>
            <a:off x="3944202" y="5313894"/>
            <a:ext cx="1224719" cy="368230"/>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1618084" y="5767015"/>
            <a:ext cx="5416868" cy="830997"/>
          </a:xfrm>
          <a:prstGeom prst="rect">
            <a:avLst/>
          </a:prstGeom>
          <a:noFill/>
        </p:spPr>
        <p:txBody>
          <a:bodyPr wrap="none" rtlCol="0">
            <a:spAutoFit/>
          </a:bodyPr>
          <a:lstStyle/>
          <a:p>
            <a:pPr algn="ctr"/>
            <a:r>
              <a:rPr kumimoji="1" lang="ja-JP" altLang="en-US" sz="2400" dirty="0" smtClean="0"/>
              <a:t>非ガウスゆらぎは、ガウスゆらぎより</a:t>
            </a:r>
            <a:endParaRPr kumimoji="1" lang="en-US" altLang="ja-JP" sz="2400" dirty="0" smtClean="0"/>
          </a:p>
          <a:p>
            <a:pPr algn="ctr"/>
            <a:r>
              <a:rPr kumimoji="1" lang="ja-JP" altLang="en-US" sz="2400" dirty="0" smtClean="0"/>
              <a:t>より顕著に減少する</a:t>
            </a:r>
            <a:endParaRPr kumimoji="1" lang="ja-JP" altLang="en-US" sz="2400" dirty="0"/>
          </a:p>
        </p:txBody>
      </p:sp>
    </p:spTree>
    <p:extLst>
      <p:ext uri="{BB962C8B-B14F-4D97-AF65-F5344CB8AC3E}">
        <p14:creationId xmlns:p14="http://schemas.microsoft.com/office/powerpoint/2010/main" val="3222426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３つの極限の話</a:t>
            </a:r>
            <a:endParaRPr kumimoji="1" lang="ja-JP" altLang="en-US" dirty="0"/>
          </a:p>
        </p:txBody>
      </p:sp>
      <p:sp>
        <p:nvSpPr>
          <p:cNvPr id="4" name="テキスト ボックス 3"/>
          <p:cNvSpPr txBox="1"/>
          <p:nvPr/>
        </p:nvSpPr>
        <p:spPr>
          <a:xfrm>
            <a:off x="1114927" y="2261937"/>
            <a:ext cx="5628464" cy="2554545"/>
          </a:xfrm>
          <a:prstGeom prst="rect">
            <a:avLst/>
          </a:prstGeom>
          <a:noFill/>
        </p:spPr>
        <p:txBody>
          <a:bodyPr wrap="none" rtlCol="0">
            <a:spAutoFit/>
          </a:bodyPr>
          <a:lstStyle/>
          <a:p>
            <a:pPr marL="514350" indent="-514350">
              <a:buFont typeface="+mj-ea"/>
              <a:buAutoNum type="circleNumDbPlain"/>
            </a:pPr>
            <a:r>
              <a:rPr kumimoji="1" lang="ja-JP" altLang="en-US" sz="3200" dirty="0" smtClean="0"/>
              <a:t>時間を過去へと遡る</a:t>
            </a:r>
            <a:endParaRPr kumimoji="1" lang="en-US" altLang="ja-JP" sz="3200" dirty="0" smtClean="0"/>
          </a:p>
          <a:p>
            <a:pPr marL="514350" indent="-514350">
              <a:buFont typeface="+mj-ea"/>
              <a:buAutoNum type="circleNumDbPlain"/>
            </a:pPr>
            <a:endParaRPr kumimoji="1" lang="en-US" altLang="ja-JP" sz="3200" dirty="0" smtClean="0"/>
          </a:p>
          <a:p>
            <a:pPr marL="514350" indent="-514350">
              <a:buFont typeface="+mj-ea"/>
              <a:buAutoNum type="circleNumDbPlain"/>
            </a:pPr>
            <a:r>
              <a:rPr lang="ja-JP" altLang="en-US" sz="3200" dirty="0"/>
              <a:t>物質</a:t>
            </a:r>
            <a:r>
              <a:rPr lang="ja-JP" altLang="en-US" sz="3200" dirty="0" smtClean="0"/>
              <a:t>を細かく分解していく</a:t>
            </a:r>
            <a:endParaRPr lang="en-US" altLang="ja-JP" sz="3200" dirty="0" smtClean="0"/>
          </a:p>
          <a:p>
            <a:pPr marL="514350" indent="-514350">
              <a:buFont typeface="+mj-ea"/>
              <a:buAutoNum type="circleNumDbPlain"/>
            </a:pPr>
            <a:endParaRPr kumimoji="1" lang="en-US" altLang="ja-JP" sz="3200" dirty="0"/>
          </a:p>
          <a:p>
            <a:pPr marL="514350" indent="-514350">
              <a:buFont typeface="+mj-ea"/>
              <a:buAutoNum type="circleNumDbPlain"/>
            </a:pPr>
            <a:r>
              <a:rPr lang="ja-JP" altLang="en-US" sz="3200" dirty="0" smtClean="0"/>
              <a:t>物質の温度を上げていく</a:t>
            </a:r>
            <a:endParaRPr kumimoji="1" lang="ja-JP" altLang="en-US" sz="3200" dirty="0"/>
          </a:p>
        </p:txBody>
      </p:sp>
    </p:spTree>
    <p:extLst>
      <p:ext uri="{BB962C8B-B14F-4D97-AF65-F5344CB8AC3E}">
        <p14:creationId xmlns:p14="http://schemas.microsoft.com/office/powerpoint/2010/main" val="23962390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38913" y="2322576"/>
            <a:ext cx="3943893" cy="3630168"/>
          </a:xfrm>
          <a:prstGeom prst="roundRect">
            <a:avLst>
              <a:gd name="adj" fmla="val 14148"/>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非ガウスゆらぎの特徴２</a:t>
            </a:r>
            <a:r>
              <a:rPr kumimoji="1" lang="en-US" altLang="ja-JP" dirty="0" smtClean="0"/>
              <a:t/>
            </a:r>
            <a:br>
              <a:rPr kumimoji="1" lang="en-US" altLang="ja-JP" dirty="0" smtClean="0"/>
            </a:br>
            <a:endParaRPr kumimoji="1" lang="ja-JP" altLang="en-US" dirty="0"/>
          </a:p>
        </p:txBody>
      </p:sp>
      <p:pic>
        <p:nvPicPr>
          <p:cNvPr id="4" name="図 3"/>
          <p:cNvPicPr>
            <a:picLocks noChangeAspect="1"/>
          </p:cNvPicPr>
          <p:nvPr/>
        </p:nvPicPr>
        <p:blipFill>
          <a:blip r:embed="rId2"/>
          <a:stretch>
            <a:fillRect/>
          </a:stretch>
        </p:blipFill>
        <p:spPr>
          <a:xfrm>
            <a:off x="5310922" y="1102886"/>
            <a:ext cx="3833078" cy="2834947"/>
          </a:xfrm>
          <a:prstGeom prst="rect">
            <a:avLst/>
          </a:prstGeom>
        </p:spPr>
      </p:pic>
      <p:sp>
        <p:nvSpPr>
          <p:cNvPr id="5" name="テキスト ボックス 4"/>
          <p:cNvSpPr txBox="1"/>
          <p:nvPr/>
        </p:nvSpPr>
        <p:spPr>
          <a:xfrm>
            <a:off x="296543" y="1477587"/>
            <a:ext cx="4493538" cy="523220"/>
          </a:xfrm>
          <a:prstGeom prst="rect">
            <a:avLst/>
          </a:prstGeom>
          <a:noFill/>
        </p:spPr>
        <p:txBody>
          <a:bodyPr wrap="none" rtlCol="0">
            <a:spAutoFit/>
          </a:bodyPr>
          <a:lstStyle/>
          <a:p>
            <a:r>
              <a:rPr kumimoji="1" lang="ja-JP" altLang="en-US" sz="2800" dirty="0" smtClean="0"/>
              <a:t>ＱＣＤ臨界点探索の切り札</a:t>
            </a:r>
            <a:endParaRPr kumimoji="1" lang="ja-JP" altLang="en-US" sz="2800" dirty="0"/>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t="9557"/>
          <a:stretch>
            <a:fillRect/>
          </a:stretch>
        </p:blipFill>
        <p:spPr bwMode="auto">
          <a:xfrm>
            <a:off x="5110255" y="3937833"/>
            <a:ext cx="3796001" cy="269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TexTeXPicture" descr="&lt;?xml version=&quot;1.0&quot; encoding=&quot;utf-16&quot;?&gt;&#10;&lt;TeXTeX&gt;&#10;  &lt;preamble&gt;\documentclass{jarticle}&#10;\usepackage{amsmath}&#10;\pagestyle{empty}&lt;/preamble&gt;&#10;  &lt;body&gt;\begin{align*} &#10;\langle \delta N^3 \rangle &#10;= T \frac{\partial  \langle \delta N^2 \rangle }{ \partial \mu}&#10;\end{align*}&lt;/body&gt;&#10;  &lt;fcolor&gt;FFFFFFFF&lt;/fcolor&gt;&#10;  &lt;bcolor&gt;FFFFFFFF&lt;/bcolor&gt;&#10;  &lt;transparent&gt;True&lt;/transparent&gt;&#10;  &lt;resolution&gt;1800&lt;/resolution&gt;&#10;  &lt;imageh&gt;595&lt;/imageh&gt;&#10;  &lt;imagew&gt;1968&lt;/imagew&gt;&#10;  &lt;scale&gt;50&lt;/scale&gt;&#10;  &lt;cursor&gt;46&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404" y="3096437"/>
            <a:ext cx="2704417" cy="817648"/>
          </a:xfrm>
          <a:prstGeom prst="rect">
            <a:avLst/>
          </a:prstGeom>
        </p:spPr>
      </p:pic>
      <p:sp>
        <p:nvSpPr>
          <p:cNvPr id="11" name="テキスト ボックス 10"/>
          <p:cNvSpPr txBox="1"/>
          <p:nvPr/>
        </p:nvSpPr>
        <p:spPr>
          <a:xfrm>
            <a:off x="762523" y="2636469"/>
            <a:ext cx="1723549" cy="461665"/>
          </a:xfrm>
          <a:prstGeom prst="rect">
            <a:avLst/>
          </a:prstGeom>
          <a:noFill/>
        </p:spPr>
        <p:txBody>
          <a:bodyPr wrap="none" rtlCol="0">
            <a:spAutoFit/>
          </a:bodyPr>
          <a:lstStyle/>
          <a:p>
            <a:r>
              <a:rPr kumimoji="1" lang="ja-JP" altLang="en-US" sz="2400" dirty="0" smtClean="0"/>
              <a:t>３次ゆらぎ</a:t>
            </a:r>
            <a:endParaRPr kumimoji="1" lang="ja-JP" altLang="en-US" sz="2400" dirty="0"/>
          </a:p>
        </p:txBody>
      </p:sp>
      <p:sp>
        <p:nvSpPr>
          <p:cNvPr id="12" name="右矢印 11"/>
          <p:cNvSpPr/>
          <p:nvPr/>
        </p:nvSpPr>
        <p:spPr>
          <a:xfrm rot="5400000">
            <a:off x="2287606" y="3776670"/>
            <a:ext cx="453363" cy="119476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04700" y="4753219"/>
            <a:ext cx="3262432" cy="830997"/>
          </a:xfrm>
          <a:prstGeom prst="rect">
            <a:avLst/>
          </a:prstGeom>
          <a:noFill/>
        </p:spPr>
        <p:txBody>
          <a:bodyPr wrap="none" rtlCol="0">
            <a:spAutoFit/>
          </a:bodyPr>
          <a:lstStyle/>
          <a:p>
            <a:pPr algn="ctr"/>
            <a:r>
              <a:rPr kumimoji="1" lang="ja-JP" altLang="en-US" sz="2400" dirty="0" smtClean="0"/>
              <a:t>二次ゆらぎのピークで</a:t>
            </a:r>
            <a:endParaRPr kumimoji="1" lang="en-US" altLang="ja-JP" sz="2400" dirty="0" smtClean="0"/>
          </a:p>
          <a:p>
            <a:pPr algn="ctr"/>
            <a:r>
              <a:rPr kumimoji="1" lang="ja-JP" altLang="en-US" sz="2400" dirty="0" smtClean="0"/>
              <a:t>符号を変える</a:t>
            </a:r>
            <a:endParaRPr kumimoji="1" lang="ja-JP" altLang="en-US" sz="2400" dirty="0"/>
          </a:p>
        </p:txBody>
      </p:sp>
    </p:spTree>
    <p:extLst>
      <p:ext uri="{BB962C8B-B14F-4D97-AF65-F5344CB8AC3E}">
        <p14:creationId xmlns:p14="http://schemas.microsoft.com/office/powerpoint/2010/main" val="8346142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p:cNvPicPr>
            <a:picLocks noChangeAspect="1" noChangeArrowheads="1"/>
          </p:cNvPicPr>
          <p:nvPr/>
        </p:nvPicPr>
        <p:blipFill>
          <a:blip r:embed="rId2">
            <a:lum contrast="18000"/>
            <a:extLst>
              <a:ext uri="{28A0092B-C50C-407E-A947-70E740481C1C}">
                <a14:useLocalDpi xmlns:a14="http://schemas.microsoft.com/office/drawing/2010/main" val="0"/>
              </a:ext>
            </a:extLst>
          </a:blip>
          <a:srcRect l="3343" t="15147" r="6668" b="11482"/>
          <a:stretch>
            <a:fillRect/>
          </a:stretch>
        </p:blipFill>
        <p:spPr bwMode="auto">
          <a:xfrm>
            <a:off x="0" y="989013"/>
            <a:ext cx="9144000" cy="496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62116" y="4935793"/>
            <a:ext cx="6647974" cy="830997"/>
          </a:xfrm>
          <a:prstGeom prst="rect">
            <a:avLst/>
          </a:prstGeom>
          <a:noFill/>
        </p:spPr>
        <p:txBody>
          <a:bodyPr wrap="none" rtlCol="0">
            <a:spAutoFit/>
          </a:bodyPr>
          <a:lstStyle/>
          <a:p>
            <a:r>
              <a:rPr kumimoji="1" lang="ja-JP" altLang="en-US" sz="2400" dirty="0" smtClean="0"/>
              <a:t>３次ゆらぎの符号変化の観測は、</a:t>
            </a:r>
            <a:endParaRPr kumimoji="1" lang="en-US" altLang="ja-JP" sz="2400" dirty="0" smtClean="0"/>
          </a:p>
          <a:p>
            <a:r>
              <a:rPr lang="ja-JP" altLang="en-US" sz="2400" dirty="0" smtClean="0"/>
              <a:t>ＱＣＤ臨界点の存在の著しく強い証拠となる。</a:t>
            </a:r>
            <a:endParaRPr kumimoji="1" lang="ja-JP" altLang="en-US" sz="2400" dirty="0"/>
          </a:p>
        </p:txBody>
      </p:sp>
      <p:sp>
        <p:nvSpPr>
          <p:cNvPr id="6" name="テキスト ボックス 5"/>
          <p:cNvSpPr txBox="1"/>
          <p:nvPr/>
        </p:nvSpPr>
        <p:spPr>
          <a:xfrm>
            <a:off x="6228592" y="6150667"/>
            <a:ext cx="2813591" cy="400110"/>
          </a:xfrm>
          <a:prstGeom prst="rect">
            <a:avLst/>
          </a:prstGeom>
          <a:noFill/>
        </p:spPr>
        <p:txBody>
          <a:bodyPr wrap="none" rtlCol="0">
            <a:spAutoFit/>
          </a:bodyPr>
          <a:lstStyle/>
          <a:p>
            <a:r>
              <a:rPr kumimoji="1" lang="ja-JP" altLang="en-US" sz="2000" dirty="0" smtClean="0"/>
              <a:t>浅川、江尻、北沢</a:t>
            </a:r>
            <a:r>
              <a:rPr lang="ja-JP" altLang="en-US" sz="2000" dirty="0"/>
              <a:t> </a:t>
            </a:r>
            <a:r>
              <a:rPr lang="en-US" altLang="ja-JP" sz="2000" dirty="0" smtClean="0"/>
              <a:t>2009</a:t>
            </a:r>
            <a:endParaRPr kumimoji="1" lang="ja-JP" altLang="en-US" sz="2000" dirty="0"/>
          </a:p>
        </p:txBody>
      </p:sp>
    </p:spTree>
    <p:extLst>
      <p:ext uri="{BB962C8B-B14F-4D97-AF65-F5344CB8AC3E}">
        <p14:creationId xmlns:p14="http://schemas.microsoft.com/office/powerpoint/2010/main" val="337292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3841907" y="5437239"/>
            <a:ext cx="5193699" cy="133438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現実</a:t>
            </a:r>
            <a:r>
              <a:rPr lang="ja-JP" altLang="en-US" dirty="0" smtClean="0"/>
              <a:t>は</a:t>
            </a:r>
            <a:r>
              <a:rPr lang="en-US" altLang="ja-JP" dirty="0" smtClean="0"/>
              <a:t>‥‥</a:t>
            </a:r>
            <a:br>
              <a:rPr lang="en-US" altLang="ja-JP" dirty="0" smtClean="0"/>
            </a:br>
            <a:endParaRPr kumimoji="1" lang="ja-JP" altLang="en-US" dirty="0"/>
          </a:p>
        </p:txBody>
      </p:sp>
      <p:pic>
        <p:nvPicPr>
          <p:cNvPr id="4" name="図 3"/>
          <p:cNvPicPr>
            <a:picLocks noChangeAspect="1"/>
          </p:cNvPicPr>
          <p:nvPr/>
        </p:nvPicPr>
        <p:blipFill>
          <a:blip r:embed="rId2"/>
          <a:stretch>
            <a:fillRect/>
          </a:stretch>
        </p:blipFill>
        <p:spPr>
          <a:xfrm>
            <a:off x="329110" y="1691322"/>
            <a:ext cx="3463637" cy="3995375"/>
          </a:xfrm>
          <a:prstGeom prst="rect">
            <a:avLst/>
          </a:prstGeom>
        </p:spPr>
      </p:pic>
      <p:sp>
        <p:nvSpPr>
          <p:cNvPr id="5" name="テキスト ボックス 4"/>
          <p:cNvSpPr txBox="1"/>
          <p:nvPr/>
        </p:nvSpPr>
        <p:spPr>
          <a:xfrm>
            <a:off x="4506597" y="2328491"/>
            <a:ext cx="1723549" cy="461665"/>
          </a:xfrm>
          <a:prstGeom prst="rect">
            <a:avLst/>
          </a:prstGeom>
          <a:noFill/>
        </p:spPr>
        <p:txBody>
          <a:bodyPr wrap="none" rtlCol="0">
            <a:spAutoFit/>
          </a:bodyPr>
          <a:lstStyle/>
          <a:p>
            <a:r>
              <a:rPr kumimoji="1" lang="ja-JP" altLang="en-US" sz="2400" dirty="0" smtClean="0"/>
              <a:t>３次ゆらぎ</a:t>
            </a:r>
            <a:endParaRPr kumimoji="1" lang="ja-JP" altLang="en-US" sz="2400" dirty="0"/>
          </a:p>
        </p:txBody>
      </p:sp>
      <p:sp>
        <p:nvSpPr>
          <p:cNvPr id="7" name="右矢印 6"/>
          <p:cNvSpPr/>
          <p:nvPr/>
        </p:nvSpPr>
        <p:spPr>
          <a:xfrm flipH="1">
            <a:off x="3877355" y="2305524"/>
            <a:ext cx="6499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119716" y="3903406"/>
            <a:ext cx="4801314" cy="830997"/>
          </a:xfrm>
          <a:prstGeom prst="rect">
            <a:avLst/>
          </a:prstGeom>
          <a:noFill/>
        </p:spPr>
        <p:txBody>
          <a:bodyPr wrap="none" rtlCol="0">
            <a:spAutoFit/>
          </a:bodyPr>
          <a:lstStyle/>
          <a:p>
            <a:r>
              <a:rPr kumimoji="1" lang="ja-JP" altLang="en-US" sz="2400" dirty="0" smtClean="0"/>
              <a:t>符号の変化は起こっていないが、</a:t>
            </a:r>
            <a:endParaRPr kumimoji="1" lang="en-US" altLang="ja-JP" sz="2400" dirty="0" smtClean="0"/>
          </a:p>
          <a:p>
            <a:r>
              <a:rPr lang="ja-JP" altLang="en-US" sz="2400" dirty="0"/>
              <a:t>減少</a:t>
            </a:r>
            <a:r>
              <a:rPr lang="ja-JP" altLang="en-US" sz="2400" dirty="0" smtClean="0"/>
              <a:t>は見られている</a:t>
            </a:r>
            <a:endParaRPr kumimoji="1" lang="ja-JP" altLang="en-US" sz="2400" dirty="0"/>
          </a:p>
        </p:txBody>
      </p:sp>
      <p:sp>
        <p:nvSpPr>
          <p:cNvPr id="10" name="テキスト ボックス 9"/>
          <p:cNvSpPr txBox="1"/>
          <p:nvPr/>
        </p:nvSpPr>
        <p:spPr>
          <a:xfrm>
            <a:off x="3926515" y="5540512"/>
            <a:ext cx="5109091" cy="830997"/>
          </a:xfrm>
          <a:prstGeom prst="rect">
            <a:avLst/>
          </a:prstGeom>
          <a:noFill/>
        </p:spPr>
        <p:txBody>
          <a:bodyPr wrap="none" rtlCol="0">
            <a:spAutoFit/>
          </a:bodyPr>
          <a:lstStyle/>
          <a:p>
            <a:r>
              <a:rPr kumimoji="1" lang="ja-JP" altLang="en-US" sz="2400" dirty="0" smtClean="0"/>
              <a:t>実験解析の問題点：</a:t>
            </a:r>
            <a:endParaRPr kumimoji="1" lang="en-US" altLang="ja-JP" sz="2400" dirty="0" smtClean="0"/>
          </a:p>
          <a:p>
            <a:r>
              <a:rPr lang="ja-JP" altLang="en-US" sz="2400" dirty="0" smtClean="0"/>
              <a:t>陽子数ゆらぎと核子数ゆらぎの混同</a:t>
            </a:r>
            <a:endParaRPr kumimoji="1" lang="ja-JP" altLang="en-US" sz="2400" dirty="0"/>
          </a:p>
        </p:txBody>
      </p:sp>
      <p:sp>
        <p:nvSpPr>
          <p:cNvPr id="11" name="テキスト ボックス 10"/>
          <p:cNvSpPr txBox="1"/>
          <p:nvPr/>
        </p:nvSpPr>
        <p:spPr>
          <a:xfrm>
            <a:off x="6727268" y="6371509"/>
            <a:ext cx="2242922" cy="400110"/>
          </a:xfrm>
          <a:prstGeom prst="rect">
            <a:avLst/>
          </a:prstGeom>
          <a:noFill/>
        </p:spPr>
        <p:txBody>
          <a:bodyPr wrap="none" rtlCol="0">
            <a:spAutoFit/>
          </a:bodyPr>
          <a:lstStyle/>
          <a:p>
            <a:r>
              <a:rPr kumimoji="1" lang="ja-JP" altLang="en-US" sz="2000" dirty="0" smtClean="0"/>
              <a:t>北沢、浅川、</a:t>
            </a:r>
            <a:r>
              <a:rPr kumimoji="1" lang="en-US" altLang="ja-JP" sz="2000" dirty="0" smtClean="0"/>
              <a:t>2012</a:t>
            </a:r>
            <a:endParaRPr kumimoji="1" lang="ja-JP" altLang="en-US" sz="2000" dirty="0"/>
          </a:p>
        </p:txBody>
      </p:sp>
    </p:spTree>
    <p:extLst>
      <p:ext uri="{BB962C8B-B14F-4D97-AF65-F5344CB8AC3E}">
        <p14:creationId xmlns:p14="http://schemas.microsoft.com/office/powerpoint/2010/main" val="3278642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ブラウン粒子モデル</a:t>
            </a:r>
            <a:r>
              <a:rPr kumimoji="1" lang="en-US" altLang="ja-JP" dirty="0" smtClean="0"/>
              <a:t/>
            </a:r>
            <a:br>
              <a:rPr kumimoji="1" lang="en-US" altLang="ja-JP" dirty="0" smtClean="0"/>
            </a:br>
            <a:endParaRPr kumimoji="1" lang="ja-JP" altLang="en-US" dirty="0"/>
          </a:p>
        </p:txBody>
      </p:sp>
      <p:sp>
        <p:nvSpPr>
          <p:cNvPr id="4" name="正方形/長方形 3"/>
          <p:cNvSpPr/>
          <p:nvPr/>
        </p:nvSpPr>
        <p:spPr>
          <a:xfrm>
            <a:off x="84841" y="1269730"/>
            <a:ext cx="8951655" cy="3107794"/>
          </a:xfrm>
          <a:prstGeom prst="rect">
            <a:avLst/>
          </a:prstGeom>
          <a:gradFill flip="none" rotWithShape="1">
            <a:gsLst>
              <a:gs pos="35000">
                <a:srgbClr val="FFC000"/>
              </a:gs>
              <a:gs pos="0">
                <a:srgbClr val="FF0000"/>
              </a:gs>
              <a:gs pos="84000">
                <a:srgbClr val="F79646">
                  <a:lumMod val="4000"/>
                  <a:lumOff val="96000"/>
                </a:srgbClr>
              </a:gs>
              <a:gs pos="100000">
                <a:srgbClr val="F79646">
                  <a:lumMod val="4000"/>
                  <a:lumOff val="96000"/>
                </a:srgbClr>
              </a:gs>
            </a:gsLst>
            <a:lin ang="0" scaled="1"/>
            <a:tileRect/>
          </a:gradFill>
          <a:ln w="19050" cap="flat" cmpd="sng" algn="ctr">
            <a:noFill/>
            <a:prstDash val="solid"/>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cxnSp>
        <p:nvCxnSpPr>
          <p:cNvPr id="5" name="直線矢印コネクタ 4"/>
          <p:cNvCxnSpPr/>
          <p:nvPr/>
        </p:nvCxnSpPr>
        <p:spPr>
          <a:xfrm>
            <a:off x="1633785" y="5156139"/>
            <a:ext cx="2731354" cy="0"/>
          </a:xfrm>
          <a:prstGeom prst="straightConnector1">
            <a:avLst/>
          </a:prstGeom>
          <a:ln>
            <a:solidFill>
              <a:schemeClr val="accent3">
                <a:lumMod val="40000"/>
                <a:lumOff val="60000"/>
              </a:schemeClr>
            </a:solidFill>
            <a:headEnd type="arrow"/>
            <a:tailEnd type="arrow"/>
          </a:ln>
        </p:spPr>
        <p:style>
          <a:lnRef idx="3">
            <a:schemeClr val="accent3"/>
          </a:lnRef>
          <a:fillRef idx="0">
            <a:schemeClr val="accent3"/>
          </a:fillRef>
          <a:effectRef idx="2">
            <a:schemeClr val="accent3"/>
          </a:effectRef>
          <a:fontRef idx="minor">
            <a:schemeClr val="tx1"/>
          </a:fontRef>
        </p:style>
      </p:cxnSp>
      <p:sp>
        <p:nvSpPr>
          <p:cNvPr id="6" name="円/楕円 205"/>
          <p:cNvSpPr/>
          <p:nvPr/>
        </p:nvSpPr>
        <p:spPr>
          <a:xfrm>
            <a:off x="4524849" y="172227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 name="円/楕円 206"/>
          <p:cNvSpPr/>
          <p:nvPr/>
        </p:nvSpPr>
        <p:spPr>
          <a:xfrm>
            <a:off x="2800150" y="327825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 name="円/楕円 207"/>
          <p:cNvSpPr/>
          <p:nvPr/>
        </p:nvSpPr>
        <p:spPr>
          <a:xfrm>
            <a:off x="878432" y="2773493"/>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 name="円/楕円 208"/>
          <p:cNvSpPr/>
          <p:nvPr/>
        </p:nvSpPr>
        <p:spPr>
          <a:xfrm>
            <a:off x="1029003" y="329742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 name="円/楕円 209"/>
          <p:cNvSpPr/>
          <p:nvPr/>
        </p:nvSpPr>
        <p:spPr>
          <a:xfrm>
            <a:off x="853162" y="210544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 name="円/楕円 210"/>
          <p:cNvSpPr/>
          <p:nvPr/>
        </p:nvSpPr>
        <p:spPr>
          <a:xfrm>
            <a:off x="2335514" y="260823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 name="円/楕円 211"/>
          <p:cNvSpPr/>
          <p:nvPr/>
        </p:nvSpPr>
        <p:spPr>
          <a:xfrm>
            <a:off x="1486426" y="3837902"/>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 name="円/楕円 212"/>
          <p:cNvSpPr/>
          <p:nvPr/>
        </p:nvSpPr>
        <p:spPr>
          <a:xfrm>
            <a:off x="2335514" y="365746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4" name="円/楕円 213"/>
          <p:cNvSpPr/>
          <p:nvPr/>
        </p:nvSpPr>
        <p:spPr>
          <a:xfrm>
            <a:off x="1861268" y="3000202"/>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5" name="円/楕円 214"/>
          <p:cNvSpPr/>
          <p:nvPr/>
        </p:nvSpPr>
        <p:spPr>
          <a:xfrm>
            <a:off x="3646666" y="351344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6" name="円/楕円 215"/>
          <p:cNvSpPr/>
          <p:nvPr/>
        </p:nvSpPr>
        <p:spPr>
          <a:xfrm>
            <a:off x="1431888" y="2856202"/>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7" name="円/楕円 216"/>
          <p:cNvSpPr/>
          <p:nvPr/>
        </p:nvSpPr>
        <p:spPr>
          <a:xfrm>
            <a:off x="3173130" y="384287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8" name="円/楕円 217"/>
          <p:cNvSpPr/>
          <p:nvPr/>
        </p:nvSpPr>
        <p:spPr>
          <a:xfrm>
            <a:off x="6386649" y="141373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9" name="円/楕円 218"/>
          <p:cNvSpPr/>
          <p:nvPr/>
        </p:nvSpPr>
        <p:spPr>
          <a:xfrm>
            <a:off x="1521301" y="213552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0" name="円/楕円 219"/>
          <p:cNvSpPr/>
          <p:nvPr/>
        </p:nvSpPr>
        <p:spPr>
          <a:xfrm>
            <a:off x="4365139" y="141564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1" name="円/楕円 220"/>
          <p:cNvSpPr/>
          <p:nvPr/>
        </p:nvSpPr>
        <p:spPr>
          <a:xfrm>
            <a:off x="1011395" y="402905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2" name="円/楕円 221"/>
          <p:cNvSpPr/>
          <p:nvPr/>
        </p:nvSpPr>
        <p:spPr>
          <a:xfrm>
            <a:off x="5004048" y="293736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3" name="円/楕円 222"/>
          <p:cNvSpPr/>
          <p:nvPr/>
        </p:nvSpPr>
        <p:spPr>
          <a:xfrm>
            <a:off x="4788024" y="185724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4" name="円/楕円 223"/>
          <p:cNvSpPr/>
          <p:nvPr/>
        </p:nvSpPr>
        <p:spPr>
          <a:xfrm>
            <a:off x="4856001" y="148764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5" name="円/楕円 224"/>
          <p:cNvSpPr/>
          <p:nvPr/>
        </p:nvSpPr>
        <p:spPr>
          <a:xfrm>
            <a:off x="5529356" y="2350921"/>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6" name="円/楕円 225"/>
          <p:cNvSpPr/>
          <p:nvPr/>
        </p:nvSpPr>
        <p:spPr>
          <a:xfrm>
            <a:off x="5457071" y="150640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7" name="円/楕円 226"/>
          <p:cNvSpPr/>
          <p:nvPr/>
        </p:nvSpPr>
        <p:spPr>
          <a:xfrm>
            <a:off x="5385071" y="405432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8" name="円/楕円 227"/>
          <p:cNvSpPr/>
          <p:nvPr/>
        </p:nvSpPr>
        <p:spPr>
          <a:xfrm>
            <a:off x="6454962" y="4110116"/>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29" name="円/楕円 228"/>
          <p:cNvSpPr/>
          <p:nvPr/>
        </p:nvSpPr>
        <p:spPr>
          <a:xfrm>
            <a:off x="4928001" y="242878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0" name="円/楕円 229"/>
          <p:cNvSpPr/>
          <p:nvPr/>
        </p:nvSpPr>
        <p:spPr>
          <a:xfrm>
            <a:off x="6094922" y="245163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1" name="円/楕円 230"/>
          <p:cNvSpPr/>
          <p:nvPr/>
        </p:nvSpPr>
        <p:spPr>
          <a:xfrm>
            <a:off x="2422514" y="149722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2" name="円/楕円 231"/>
          <p:cNvSpPr/>
          <p:nvPr/>
        </p:nvSpPr>
        <p:spPr>
          <a:xfrm>
            <a:off x="5746356" y="311057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3" name="円/楕円 232"/>
          <p:cNvSpPr/>
          <p:nvPr/>
        </p:nvSpPr>
        <p:spPr>
          <a:xfrm>
            <a:off x="3284332" y="220595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4" name="円/楕円 233"/>
          <p:cNvSpPr/>
          <p:nvPr/>
        </p:nvSpPr>
        <p:spPr>
          <a:xfrm>
            <a:off x="1633785" y="142600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5" name="円/楕円 234"/>
          <p:cNvSpPr/>
          <p:nvPr/>
        </p:nvSpPr>
        <p:spPr>
          <a:xfrm>
            <a:off x="3459289" y="1427592"/>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6" name="円/楕円 235"/>
          <p:cNvSpPr/>
          <p:nvPr/>
        </p:nvSpPr>
        <p:spPr>
          <a:xfrm>
            <a:off x="2166827" y="1425212"/>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7" name="円/楕円 236"/>
          <p:cNvSpPr/>
          <p:nvPr/>
        </p:nvSpPr>
        <p:spPr>
          <a:xfrm>
            <a:off x="2154440" y="2388443"/>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8" name="円/楕円 237"/>
          <p:cNvSpPr/>
          <p:nvPr/>
        </p:nvSpPr>
        <p:spPr>
          <a:xfrm>
            <a:off x="1794890" y="185726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39" name="円/楕円 238"/>
          <p:cNvSpPr/>
          <p:nvPr/>
        </p:nvSpPr>
        <p:spPr>
          <a:xfrm>
            <a:off x="2237451" y="1765251"/>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0" name="円/楕円 239"/>
          <p:cNvSpPr/>
          <p:nvPr/>
        </p:nvSpPr>
        <p:spPr>
          <a:xfrm>
            <a:off x="3155913" y="2649332"/>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1" name="円/楕円 240"/>
          <p:cNvSpPr/>
          <p:nvPr/>
        </p:nvSpPr>
        <p:spPr>
          <a:xfrm>
            <a:off x="2565085" y="312025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2" name="円/楕円 241"/>
          <p:cNvSpPr/>
          <p:nvPr/>
        </p:nvSpPr>
        <p:spPr>
          <a:xfrm>
            <a:off x="4078714" y="257732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3" name="円/楕円 242"/>
          <p:cNvSpPr/>
          <p:nvPr/>
        </p:nvSpPr>
        <p:spPr>
          <a:xfrm>
            <a:off x="4300160" y="336011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4" name="円/楕円 243"/>
          <p:cNvSpPr/>
          <p:nvPr/>
        </p:nvSpPr>
        <p:spPr>
          <a:xfrm>
            <a:off x="4453936" y="304825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5" name="円/楕円 244"/>
          <p:cNvSpPr/>
          <p:nvPr/>
        </p:nvSpPr>
        <p:spPr>
          <a:xfrm>
            <a:off x="4854459" y="331628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6" name="円/楕円 245"/>
          <p:cNvSpPr/>
          <p:nvPr/>
        </p:nvSpPr>
        <p:spPr>
          <a:xfrm>
            <a:off x="3958883" y="163937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7" name="円/楕円 246"/>
          <p:cNvSpPr/>
          <p:nvPr/>
        </p:nvSpPr>
        <p:spPr>
          <a:xfrm>
            <a:off x="3146117" y="163097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8" name="円/楕円 247"/>
          <p:cNvSpPr/>
          <p:nvPr/>
        </p:nvSpPr>
        <p:spPr>
          <a:xfrm>
            <a:off x="3896304" y="135320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49" name="円/楕円 248"/>
          <p:cNvSpPr/>
          <p:nvPr/>
        </p:nvSpPr>
        <p:spPr>
          <a:xfrm>
            <a:off x="4079682" y="1898217"/>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0" name="円/楕円 249"/>
          <p:cNvSpPr/>
          <p:nvPr/>
        </p:nvSpPr>
        <p:spPr>
          <a:xfrm>
            <a:off x="3408639" y="1826217"/>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1" name="円/楕円 250"/>
          <p:cNvSpPr/>
          <p:nvPr/>
        </p:nvSpPr>
        <p:spPr>
          <a:xfrm>
            <a:off x="3749783" y="1970217"/>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2" name="円/楕円 251"/>
          <p:cNvSpPr/>
          <p:nvPr/>
        </p:nvSpPr>
        <p:spPr>
          <a:xfrm>
            <a:off x="3548890" y="279334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3" name="円/楕円 252"/>
          <p:cNvSpPr/>
          <p:nvPr/>
        </p:nvSpPr>
        <p:spPr>
          <a:xfrm>
            <a:off x="3534372" y="384287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4" name="円/楕円 253"/>
          <p:cNvSpPr/>
          <p:nvPr/>
        </p:nvSpPr>
        <p:spPr>
          <a:xfrm>
            <a:off x="4544542" y="360851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5" name="円/楕円 254"/>
          <p:cNvSpPr/>
          <p:nvPr/>
        </p:nvSpPr>
        <p:spPr>
          <a:xfrm>
            <a:off x="4654778" y="403207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6" name="円/楕円 255"/>
          <p:cNvSpPr/>
          <p:nvPr/>
        </p:nvSpPr>
        <p:spPr>
          <a:xfrm>
            <a:off x="3796894" y="4038116"/>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7" name="円/楕円 256"/>
          <p:cNvSpPr/>
          <p:nvPr/>
        </p:nvSpPr>
        <p:spPr>
          <a:xfrm>
            <a:off x="4138038" y="4182116"/>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8" name="円/楕円 257"/>
          <p:cNvSpPr/>
          <p:nvPr/>
        </p:nvSpPr>
        <p:spPr>
          <a:xfrm>
            <a:off x="5000001" y="412381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59" name="円/楕円 258"/>
          <p:cNvSpPr/>
          <p:nvPr/>
        </p:nvSpPr>
        <p:spPr>
          <a:xfrm>
            <a:off x="1861268" y="242823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0" name="円/楕円 259"/>
          <p:cNvSpPr/>
          <p:nvPr/>
        </p:nvSpPr>
        <p:spPr>
          <a:xfrm>
            <a:off x="2459350" y="405575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1" name="円/楕円 260"/>
          <p:cNvSpPr/>
          <p:nvPr/>
        </p:nvSpPr>
        <p:spPr>
          <a:xfrm>
            <a:off x="3218117" y="3340022"/>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2" name="円/楕円 261"/>
          <p:cNvSpPr/>
          <p:nvPr/>
        </p:nvSpPr>
        <p:spPr>
          <a:xfrm>
            <a:off x="1853994" y="344917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3" name="円/楕円 262"/>
          <p:cNvSpPr/>
          <p:nvPr/>
        </p:nvSpPr>
        <p:spPr>
          <a:xfrm>
            <a:off x="2813161" y="171324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4" name="円/楕円 263"/>
          <p:cNvSpPr/>
          <p:nvPr/>
        </p:nvSpPr>
        <p:spPr>
          <a:xfrm>
            <a:off x="1918474" y="3877303"/>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5" name="円/楕円 264"/>
          <p:cNvSpPr/>
          <p:nvPr/>
        </p:nvSpPr>
        <p:spPr>
          <a:xfrm>
            <a:off x="1012839" y="373539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6" name="円/楕円 265"/>
          <p:cNvSpPr/>
          <p:nvPr/>
        </p:nvSpPr>
        <p:spPr>
          <a:xfrm>
            <a:off x="1691696" y="399607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7" name="円/楕円 266"/>
          <p:cNvSpPr/>
          <p:nvPr/>
        </p:nvSpPr>
        <p:spPr>
          <a:xfrm>
            <a:off x="1948043" y="413614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8" name="円/楕円 267"/>
          <p:cNvSpPr/>
          <p:nvPr/>
        </p:nvSpPr>
        <p:spPr>
          <a:xfrm>
            <a:off x="3579736" y="236130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69" name="円/楕円 268"/>
          <p:cNvSpPr/>
          <p:nvPr/>
        </p:nvSpPr>
        <p:spPr>
          <a:xfrm>
            <a:off x="1547664" y="416150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0" name="円/楕円 269"/>
          <p:cNvSpPr/>
          <p:nvPr/>
        </p:nvSpPr>
        <p:spPr>
          <a:xfrm>
            <a:off x="2200791" y="4114406"/>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1" name="円/楕円 270"/>
          <p:cNvSpPr/>
          <p:nvPr/>
        </p:nvSpPr>
        <p:spPr>
          <a:xfrm>
            <a:off x="3961558" y="328811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2" name="円/楕円 271"/>
          <p:cNvSpPr/>
          <p:nvPr/>
        </p:nvSpPr>
        <p:spPr>
          <a:xfrm>
            <a:off x="2566546" y="236130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3" name="円/楕円 272"/>
          <p:cNvSpPr/>
          <p:nvPr/>
        </p:nvSpPr>
        <p:spPr>
          <a:xfrm>
            <a:off x="2885161" y="300938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4" name="円/楕円 273"/>
          <p:cNvSpPr/>
          <p:nvPr/>
        </p:nvSpPr>
        <p:spPr>
          <a:xfrm>
            <a:off x="2009946" y="278835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5" name="円/楕円 274"/>
          <p:cNvSpPr/>
          <p:nvPr/>
        </p:nvSpPr>
        <p:spPr>
          <a:xfrm>
            <a:off x="2351090" y="293235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6" name="円/楕円 275"/>
          <p:cNvSpPr/>
          <p:nvPr/>
        </p:nvSpPr>
        <p:spPr>
          <a:xfrm>
            <a:off x="1029976" y="1915276"/>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7" name="円/楕円 276"/>
          <p:cNvSpPr/>
          <p:nvPr/>
        </p:nvSpPr>
        <p:spPr>
          <a:xfrm>
            <a:off x="2207118" y="338883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8" name="円/楕円 277"/>
          <p:cNvSpPr/>
          <p:nvPr/>
        </p:nvSpPr>
        <p:spPr>
          <a:xfrm>
            <a:off x="3029161" y="4113586"/>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79" name="円/楕円 278"/>
          <p:cNvSpPr/>
          <p:nvPr/>
        </p:nvSpPr>
        <p:spPr>
          <a:xfrm>
            <a:off x="1138037" y="254208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0" name="円/楕円 279"/>
          <p:cNvSpPr/>
          <p:nvPr/>
        </p:nvSpPr>
        <p:spPr>
          <a:xfrm>
            <a:off x="1431888" y="1943266"/>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1" name="円/楕円 280"/>
          <p:cNvSpPr/>
          <p:nvPr/>
        </p:nvSpPr>
        <p:spPr>
          <a:xfrm>
            <a:off x="2697202" y="4133593"/>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2" name="円/楕円 281"/>
          <p:cNvSpPr/>
          <p:nvPr/>
        </p:nvSpPr>
        <p:spPr>
          <a:xfrm>
            <a:off x="1170172" y="1341837"/>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3" name="円/楕円 282"/>
          <p:cNvSpPr/>
          <p:nvPr/>
        </p:nvSpPr>
        <p:spPr>
          <a:xfrm>
            <a:off x="3210392" y="3079493"/>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4" name="円/楕円 283"/>
          <p:cNvSpPr/>
          <p:nvPr/>
        </p:nvSpPr>
        <p:spPr>
          <a:xfrm>
            <a:off x="827584" y="135320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5" name="円/楕円 284"/>
          <p:cNvSpPr/>
          <p:nvPr/>
        </p:nvSpPr>
        <p:spPr>
          <a:xfrm>
            <a:off x="1290971" y="156922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6" name="円/楕円 285"/>
          <p:cNvSpPr/>
          <p:nvPr/>
        </p:nvSpPr>
        <p:spPr>
          <a:xfrm>
            <a:off x="1739117" y="272257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7" name="円/楕円 286"/>
          <p:cNvSpPr/>
          <p:nvPr/>
        </p:nvSpPr>
        <p:spPr>
          <a:xfrm>
            <a:off x="961072" y="1580587"/>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8" name="円/楕円 287"/>
          <p:cNvSpPr/>
          <p:nvPr/>
        </p:nvSpPr>
        <p:spPr>
          <a:xfrm>
            <a:off x="1558434" y="315340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89" name="円/楕円 288"/>
          <p:cNvSpPr/>
          <p:nvPr/>
        </p:nvSpPr>
        <p:spPr>
          <a:xfrm>
            <a:off x="2828651" y="3555163"/>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0" name="円/楕円 289"/>
          <p:cNvSpPr/>
          <p:nvPr/>
        </p:nvSpPr>
        <p:spPr>
          <a:xfrm>
            <a:off x="639284" y="329740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1" name="円/楕円 290"/>
          <p:cNvSpPr/>
          <p:nvPr/>
        </p:nvSpPr>
        <p:spPr>
          <a:xfrm>
            <a:off x="2782570" y="250078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2" name="円/楕円 291"/>
          <p:cNvSpPr/>
          <p:nvPr/>
        </p:nvSpPr>
        <p:spPr>
          <a:xfrm>
            <a:off x="2479514" y="2001268"/>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3" name="円/楕円 292"/>
          <p:cNvSpPr/>
          <p:nvPr/>
        </p:nvSpPr>
        <p:spPr>
          <a:xfrm>
            <a:off x="709908" y="372057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4" name="円/楕円 293"/>
          <p:cNvSpPr/>
          <p:nvPr/>
        </p:nvSpPr>
        <p:spPr>
          <a:xfrm>
            <a:off x="1494932" y="350486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5" name="円/楕円 294"/>
          <p:cNvSpPr/>
          <p:nvPr/>
        </p:nvSpPr>
        <p:spPr>
          <a:xfrm>
            <a:off x="885976" y="239808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6" name="円/楕円 295"/>
          <p:cNvSpPr/>
          <p:nvPr/>
        </p:nvSpPr>
        <p:spPr>
          <a:xfrm>
            <a:off x="1146971" y="2245995"/>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7" name="円/楕円 296"/>
          <p:cNvSpPr/>
          <p:nvPr/>
        </p:nvSpPr>
        <p:spPr>
          <a:xfrm>
            <a:off x="840460" y="304232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8" name="円/楕円 297"/>
          <p:cNvSpPr/>
          <p:nvPr/>
        </p:nvSpPr>
        <p:spPr>
          <a:xfrm>
            <a:off x="1187159" y="285451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99" name="円/楕円 298"/>
          <p:cNvSpPr/>
          <p:nvPr/>
        </p:nvSpPr>
        <p:spPr>
          <a:xfrm>
            <a:off x="1269561" y="3121047"/>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0" name="円/楕円 299"/>
          <p:cNvSpPr/>
          <p:nvPr/>
        </p:nvSpPr>
        <p:spPr>
          <a:xfrm>
            <a:off x="1250487" y="414007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1" name="円/楕円 300"/>
          <p:cNvSpPr/>
          <p:nvPr/>
        </p:nvSpPr>
        <p:spPr>
          <a:xfrm>
            <a:off x="2160238" y="1991529"/>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2" name="円/楕円 301"/>
          <p:cNvSpPr/>
          <p:nvPr/>
        </p:nvSpPr>
        <p:spPr>
          <a:xfrm>
            <a:off x="3029130" y="1956981"/>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3" name="円/楕円 302"/>
          <p:cNvSpPr/>
          <p:nvPr/>
        </p:nvSpPr>
        <p:spPr>
          <a:xfrm>
            <a:off x="454292" y="2095053"/>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4" name="円/楕円 303"/>
          <p:cNvSpPr/>
          <p:nvPr/>
        </p:nvSpPr>
        <p:spPr>
          <a:xfrm>
            <a:off x="1883199" y="1559640"/>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5" name="円/楕円 304"/>
          <p:cNvSpPr/>
          <p:nvPr/>
        </p:nvSpPr>
        <p:spPr>
          <a:xfrm>
            <a:off x="1566932" y="1676771"/>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6" name="円/楕円 305"/>
          <p:cNvSpPr/>
          <p:nvPr/>
        </p:nvSpPr>
        <p:spPr>
          <a:xfrm>
            <a:off x="3664864" y="3056675"/>
            <a:ext cx="216000" cy="216000"/>
          </a:xfrm>
          <a:prstGeom prst="ellipse">
            <a:avLst/>
          </a:prstGeom>
          <a:gradFill flip="none" rotWithShape="1">
            <a:gsLst>
              <a:gs pos="0">
                <a:srgbClr val="002060">
                  <a:lumMod val="80000"/>
                  <a:lumOff val="20000"/>
                </a:srgbClr>
              </a:gs>
              <a:gs pos="100000">
                <a:srgbClr val="002060"/>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7" name="円/楕円 306"/>
          <p:cNvSpPr/>
          <p:nvPr/>
        </p:nvSpPr>
        <p:spPr>
          <a:xfrm>
            <a:off x="5878922" y="1481365"/>
            <a:ext cx="216000" cy="216000"/>
          </a:xfrm>
          <a:prstGeom prst="ellipse">
            <a:avLst/>
          </a:prstGeom>
          <a:gradFill flip="none" rotWithShape="1">
            <a:gsLst>
              <a:gs pos="0">
                <a:srgbClr val="C00000">
                  <a:lumMod val="80000"/>
                  <a:lumOff val="20000"/>
                </a:srgbClr>
              </a:gs>
              <a:gs pos="100000">
                <a:srgbClr val="C00000"/>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8" name="円/楕円 307"/>
          <p:cNvSpPr/>
          <p:nvPr/>
        </p:nvSpPr>
        <p:spPr>
          <a:xfrm>
            <a:off x="3408639" y="4104074"/>
            <a:ext cx="216000" cy="216000"/>
          </a:xfrm>
          <a:prstGeom prst="ellipse">
            <a:avLst/>
          </a:prstGeom>
          <a:gradFill flip="none" rotWithShape="1">
            <a:gsLst>
              <a:gs pos="0">
                <a:srgbClr val="C00000">
                  <a:lumMod val="80000"/>
                  <a:lumOff val="20000"/>
                </a:srgbClr>
              </a:gs>
              <a:gs pos="100000">
                <a:srgbClr val="C00000"/>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09" name="円/楕円 308"/>
          <p:cNvSpPr/>
          <p:nvPr/>
        </p:nvSpPr>
        <p:spPr>
          <a:xfrm>
            <a:off x="2699816" y="1353212"/>
            <a:ext cx="216000" cy="216000"/>
          </a:xfrm>
          <a:prstGeom prst="ellipse">
            <a:avLst/>
          </a:prstGeom>
          <a:gradFill flip="none" rotWithShape="1">
            <a:gsLst>
              <a:gs pos="0">
                <a:srgbClr val="C00000">
                  <a:lumMod val="80000"/>
                  <a:lumOff val="20000"/>
                </a:srgbClr>
              </a:gs>
              <a:gs pos="100000">
                <a:srgbClr val="C00000"/>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0" name="円/楕円 309"/>
          <p:cNvSpPr/>
          <p:nvPr/>
        </p:nvSpPr>
        <p:spPr>
          <a:xfrm>
            <a:off x="1539413" y="2413096"/>
            <a:ext cx="216000" cy="216000"/>
          </a:xfrm>
          <a:prstGeom prst="ellipse">
            <a:avLst/>
          </a:prstGeom>
          <a:gradFill flip="none" rotWithShape="1">
            <a:gsLst>
              <a:gs pos="0">
                <a:srgbClr val="002060">
                  <a:lumMod val="80000"/>
                  <a:lumOff val="20000"/>
                </a:srgbClr>
              </a:gs>
              <a:gs pos="100000">
                <a:srgbClr val="002060"/>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1" name="円/楕円 310"/>
          <p:cNvSpPr/>
          <p:nvPr/>
        </p:nvSpPr>
        <p:spPr>
          <a:xfrm>
            <a:off x="262274" y="3225396"/>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2" name="円/楕円 311"/>
          <p:cNvSpPr/>
          <p:nvPr/>
        </p:nvSpPr>
        <p:spPr>
          <a:xfrm>
            <a:off x="531994" y="3128575"/>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3" name="円/楕円 312"/>
          <p:cNvSpPr/>
          <p:nvPr/>
        </p:nvSpPr>
        <p:spPr>
          <a:xfrm>
            <a:off x="370672" y="2420209"/>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4" name="円/楕円 313"/>
          <p:cNvSpPr/>
          <p:nvPr/>
        </p:nvSpPr>
        <p:spPr>
          <a:xfrm>
            <a:off x="441912" y="3939914"/>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5" name="円/楕円 314"/>
          <p:cNvSpPr/>
          <p:nvPr/>
        </p:nvSpPr>
        <p:spPr>
          <a:xfrm>
            <a:off x="169365" y="4156805"/>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6" name="円/楕円 315"/>
          <p:cNvSpPr/>
          <p:nvPr/>
        </p:nvSpPr>
        <p:spPr>
          <a:xfrm>
            <a:off x="423994" y="3409038"/>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7" name="円/楕円 316"/>
          <p:cNvSpPr/>
          <p:nvPr/>
        </p:nvSpPr>
        <p:spPr>
          <a:xfrm>
            <a:off x="503560" y="1389204"/>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8" name="円/楕円 317"/>
          <p:cNvSpPr/>
          <p:nvPr/>
        </p:nvSpPr>
        <p:spPr>
          <a:xfrm>
            <a:off x="388131" y="1627157"/>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19" name="円/楕円 318"/>
          <p:cNvSpPr/>
          <p:nvPr/>
        </p:nvSpPr>
        <p:spPr>
          <a:xfrm>
            <a:off x="346791" y="1801747"/>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0" name="円/楕円 319"/>
          <p:cNvSpPr/>
          <p:nvPr/>
        </p:nvSpPr>
        <p:spPr>
          <a:xfrm>
            <a:off x="389903" y="2653921"/>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1" name="円/楕円 320"/>
          <p:cNvSpPr/>
          <p:nvPr/>
        </p:nvSpPr>
        <p:spPr>
          <a:xfrm>
            <a:off x="585257" y="2484514"/>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2" name="円/楕円 321"/>
          <p:cNvSpPr/>
          <p:nvPr/>
        </p:nvSpPr>
        <p:spPr>
          <a:xfrm>
            <a:off x="223365" y="3845640"/>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3" name="円/楕円 322"/>
          <p:cNvSpPr/>
          <p:nvPr/>
        </p:nvSpPr>
        <p:spPr>
          <a:xfrm>
            <a:off x="590020" y="2939369"/>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4" name="円/楕円 323"/>
          <p:cNvSpPr/>
          <p:nvPr/>
        </p:nvSpPr>
        <p:spPr>
          <a:xfrm>
            <a:off x="804460" y="3555163"/>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5" name="円/楕円 324"/>
          <p:cNvSpPr/>
          <p:nvPr/>
        </p:nvSpPr>
        <p:spPr>
          <a:xfrm>
            <a:off x="182924" y="2613635"/>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6" name="円/楕円 325"/>
          <p:cNvSpPr/>
          <p:nvPr/>
        </p:nvSpPr>
        <p:spPr>
          <a:xfrm>
            <a:off x="517621" y="4161001"/>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7" name="円/楕円 326"/>
          <p:cNvSpPr/>
          <p:nvPr/>
        </p:nvSpPr>
        <p:spPr>
          <a:xfrm>
            <a:off x="694322" y="2685348"/>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8" name="円/楕円 327"/>
          <p:cNvSpPr/>
          <p:nvPr/>
        </p:nvSpPr>
        <p:spPr>
          <a:xfrm>
            <a:off x="655908" y="2277958"/>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29" name="円/楕円 328"/>
          <p:cNvSpPr/>
          <p:nvPr/>
        </p:nvSpPr>
        <p:spPr>
          <a:xfrm>
            <a:off x="262274" y="1691250"/>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0" name="円/楕円 329"/>
          <p:cNvSpPr/>
          <p:nvPr/>
        </p:nvSpPr>
        <p:spPr>
          <a:xfrm>
            <a:off x="218479" y="2964202"/>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1" name="円/楕円 330"/>
          <p:cNvSpPr/>
          <p:nvPr/>
        </p:nvSpPr>
        <p:spPr>
          <a:xfrm>
            <a:off x="578225" y="1904478"/>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2" name="円/楕円 331"/>
          <p:cNvSpPr/>
          <p:nvPr/>
        </p:nvSpPr>
        <p:spPr>
          <a:xfrm>
            <a:off x="744247" y="4019758"/>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3" name="円/楕円 332"/>
          <p:cNvSpPr/>
          <p:nvPr/>
        </p:nvSpPr>
        <p:spPr>
          <a:xfrm>
            <a:off x="226282" y="3441420"/>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4" name="円/楕円 333"/>
          <p:cNvSpPr/>
          <p:nvPr/>
        </p:nvSpPr>
        <p:spPr>
          <a:xfrm>
            <a:off x="358994" y="2881769"/>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cxnSp>
        <p:nvCxnSpPr>
          <p:cNvPr id="135" name="直線コネクタ 134"/>
          <p:cNvCxnSpPr/>
          <p:nvPr/>
        </p:nvCxnSpPr>
        <p:spPr>
          <a:xfrm>
            <a:off x="410560" y="5831988"/>
            <a:ext cx="428597" cy="0"/>
          </a:xfrm>
          <a:prstGeom prst="line">
            <a:avLst/>
          </a:prstGeom>
          <a:noFill/>
          <a:ln w="57150" cap="flat" cmpd="sng" algn="ctr">
            <a:solidFill>
              <a:srgbClr val="CC0000"/>
            </a:solidFill>
            <a:prstDash val="solid"/>
          </a:ln>
          <a:effectLst>
            <a:glow rad="63500">
              <a:srgbClr val="4F81BD">
                <a:satMod val="175000"/>
                <a:alpha val="40000"/>
              </a:srgbClr>
            </a:glow>
          </a:effectLst>
        </p:spPr>
      </p:cxnSp>
      <p:cxnSp>
        <p:nvCxnSpPr>
          <p:cNvPr id="136" name="直線コネクタ 135"/>
          <p:cNvCxnSpPr/>
          <p:nvPr/>
        </p:nvCxnSpPr>
        <p:spPr>
          <a:xfrm>
            <a:off x="410560" y="6148428"/>
            <a:ext cx="428597" cy="0"/>
          </a:xfrm>
          <a:prstGeom prst="line">
            <a:avLst/>
          </a:prstGeom>
          <a:noFill/>
          <a:ln w="57150" cap="flat" cmpd="sng" algn="ctr">
            <a:solidFill>
              <a:srgbClr val="002060"/>
            </a:solidFill>
            <a:prstDash val="solid"/>
          </a:ln>
          <a:effectLst>
            <a:glow rad="63500">
              <a:srgbClr val="4F81BD">
                <a:satMod val="175000"/>
                <a:alpha val="40000"/>
              </a:srgbClr>
            </a:glow>
          </a:effectLst>
        </p:spPr>
      </p:cxnSp>
      <p:cxnSp>
        <p:nvCxnSpPr>
          <p:cNvPr id="137" name="直線コネクタ 136"/>
          <p:cNvCxnSpPr/>
          <p:nvPr/>
        </p:nvCxnSpPr>
        <p:spPr>
          <a:xfrm>
            <a:off x="410560" y="6479128"/>
            <a:ext cx="428597" cy="0"/>
          </a:xfrm>
          <a:prstGeom prst="line">
            <a:avLst/>
          </a:prstGeom>
          <a:noFill/>
          <a:ln w="101600" cap="flat" cmpd="tri" algn="ctr">
            <a:solidFill>
              <a:srgbClr val="006600"/>
            </a:solidFill>
            <a:prstDash val="solid"/>
          </a:ln>
          <a:effectLst>
            <a:glow rad="63500">
              <a:srgbClr val="4F81BD">
                <a:satMod val="175000"/>
                <a:alpha val="40000"/>
              </a:srgbClr>
            </a:glow>
          </a:effectLst>
        </p:spPr>
      </p:cxnSp>
      <p:sp>
        <p:nvSpPr>
          <p:cNvPr id="138" name="円/楕円 340"/>
          <p:cNvSpPr/>
          <p:nvPr/>
        </p:nvSpPr>
        <p:spPr>
          <a:xfrm>
            <a:off x="2228049" y="5749554"/>
            <a:ext cx="144000" cy="144000"/>
          </a:xfrm>
          <a:prstGeom prst="ellipse">
            <a:avLst/>
          </a:prstGeom>
          <a:gradFill flip="none" rotWithShape="1">
            <a:gsLst>
              <a:gs pos="0">
                <a:srgbClr val="4BACC6">
                  <a:lumMod val="90000"/>
                </a:srgbClr>
              </a:gs>
              <a:gs pos="100000">
                <a:srgbClr val="4BACC6">
                  <a:lumMod val="50000"/>
                </a:srgbClr>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39" name="円/楕円 342"/>
          <p:cNvSpPr/>
          <p:nvPr/>
        </p:nvSpPr>
        <p:spPr>
          <a:xfrm>
            <a:off x="2195736" y="6047080"/>
            <a:ext cx="216000" cy="216000"/>
          </a:xfrm>
          <a:prstGeom prst="ellipse">
            <a:avLst/>
          </a:prstGeom>
          <a:gradFill flip="none" rotWithShape="1">
            <a:gsLst>
              <a:gs pos="0">
                <a:srgbClr val="C00000">
                  <a:lumMod val="80000"/>
                  <a:lumOff val="20000"/>
                </a:srgbClr>
              </a:gs>
              <a:gs pos="100000">
                <a:srgbClr val="C00000"/>
              </a:gs>
            </a:gsLst>
            <a:path path="circle">
              <a:fillToRect l="50000" t="50000" r="50000" b="50000"/>
            </a:path>
            <a:tileRect/>
          </a:gra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grpSp>
        <p:nvGrpSpPr>
          <p:cNvPr id="140" name="グループ化 139"/>
          <p:cNvGrpSpPr/>
          <p:nvPr/>
        </p:nvGrpSpPr>
        <p:grpSpPr>
          <a:xfrm>
            <a:off x="1055775" y="3593175"/>
            <a:ext cx="7415411" cy="461153"/>
            <a:chOff x="973013" y="3436739"/>
            <a:chExt cx="7415411" cy="461153"/>
          </a:xfrm>
        </p:grpSpPr>
        <p:cxnSp>
          <p:nvCxnSpPr>
            <p:cNvPr id="141" name="直線コネクタ 140"/>
            <p:cNvCxnSpPr/>
            <p:nvPr/>
          </p:nvCxnSpPr>
          <p:spPr>
            <a:xfrm flipV="1">
              <a:off x="2482323" y="3717032"/>
              <a:ext cx="161203" cy="160345"/>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42" name="直線コネクタ 141"/>
            <p:cNvCxnSpPr/>
            <p:nvPr/>
          </p:nvCxnSpPr>
          <p:spPr>
            <a:xfrm flipV="1">
              <a:off x="4626260" y="3709492"/>
              <a:ext cx="375992" cy="147972"/>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43" name="直線コネクタ 142"/>
            <p:cNvCxnSpPr/>
            <p:nvPr/>
          </p:nvCxnSpPr>
          <p:spPr>
            <a:xfrm>
              <a:off x="3620998" y="3458605"/>
              <a:ext cx="218974" cy="130956"/>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44" name="直線コネクタ 143"/>
            <p:cNvCxnSpPr/>
            <p:nvPr/>
          </p:nvCxnSpPr>
          <p:spPr>
            <a:xfrm flipV="1">
              <a:off x="1438612" y="3521092"/>
              <a:ext cx="298591" cy="136939"/>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45" name="直線コネクタ 144"/>
            <p:cNvCxnSpPr/>
            <p:nvPr/>
          </p:nvCxnSpPr>
          <p:spPr>
            <a:xfrm>
              <a:off x="973013" y="3436739"/>
              <a:ext cx="483638" cy="211977"/>
            </a:xfrm>
            <a:prstGeom prst="line">
              <a:avLst/>
            </a:prstGeom>
            <a:noFill/>
            <a:ln w="57150" cap="flat" cmpd="sng" algn="ctr">
              <a:gradFill>
                <a:gsLst>
                  <a:gs pos="0">
                    <a:srgbClr val="C00000">
                      <a:lumMod val="90000"/>
                      <a:lumOff val="10000"/>
                    </a:srgbClr>
                  </a:gs>
                  <a:gs pos="100000">
                    <a:srgbClr val="C00000"/>
                  </a:gs>
                </a:gsLst>
                <a:lin ang="5400000" scaled="0"/>
              </a:gradFill>
              <a:prstDash val="solid"/>
            </a:ln>
            <a:effectLst>
              <a:glow rad="63500">
                <a:srgbClr val="4F81BD">
                  <a:satMod val="175000"/>
                  <a:alpha val="40000"/>
                </a:srgbClr>
              </a:glow>
            </a:effectLst>
          </p:spPr>
        </p:cxnSp>
        <p:cxnSp>
          <p:nvCxnSpPr>
            <p:cNvPr id="146" name="直線コネクタ 145"/>
            <p:cNvCxnSpPr/>
            <p:nvPr/>
          </p:nvCxnSpPr>
          <p:spPr>
            <a:xfrm>
              <a:off x="1716840" y="3521092"/>
              <a:ext cx="766928" cy="376800"/>
            </a:xfrm>
            <a:prstGeom prst="line">
              <a:avLst/>
            </a:prstGeom>
            <a:noFill/>
            <a:ln w="57150" cap="flat" cmpd="sng" algn="ctr">
              <a:solidFill>
                <a:srgbClr val="C00000"/>
              </a:solidFill>
              <a:prstDash val="solid"/>
            </a:ln>
            <a:effectLst>
              <a:glow rad="63500">
                <a:srgbClr val="4F81BD">
                  <a:satMod val="175000"/>
                  <a:alpha val="40000"/>
                </a:srgbClr>
              </a:glow>
            </a:effectLst>
          </p:spPr>
        </p:cxnSp>
        <p:cxnSp>
          <p:nvCxnSpPr>
            <p:cNvPr id="147" name="直線コネクタ 146"/>
            <p:cNvCxnSpPr/>
            <p:nvPr/>
          </p:nvCxnSpPr>
          <p:spPr>
            <a:xfrm flipV="1">
              <a:off x="4968596" y="3521092"/>
              <a:ext cx="3419828" cy="201868"/>
            </a:xfrm>
            <a:prstGeom prst="line">
              <a:avLst/>
            </a:prstGeom>
            <a:noFill/>
            <a:ln w="57150" cap="flat" cmpd="sng" algn="ctr">
              <a:solidFill>
                <a:srgbClr val="C00000"/>
              </a:solidFill>
              <a:prstDash val="solid"/>
              <a:tailEnd type="arrow"/>
            </a:ln>
            <a:effectLst>
              <a:glow rad="63500">
                <a:srgbClr val="4F81BD">
                  <a:satMod val="175000"/>
                  <a:alpha val="40000"/>
                </a:srgbClr>
              </a:glow>
            </a:effectLst>
          </p:spPr>
        </p:cxnSp>
        <p:cxnSp>
          <p:nvCxnSpPr>
            <p:cNvPr id="148" name="直線コネクタ 147"/>
            <p:cNvCxnSpPr/>
            <p:nvPr/>
          </p:nvCxnSpPr>
          <p:spPr>
            <a:xfrm flipV="1">
              <a:off x="2643526" y="3458605"/>
              <a:ext cx="977472" cy="250887"/>
            </a:xfrm>
            <a:prstGeom prst="line">
              <a:avLst/>
            </a:prstGeom>
            <a:noFill/>
            <a:ln w="57150" cap="flat" cmpd="sng" algn="ctr">
              <a:gradFill>
                <a:gsLst>
                  <a:gs pos="0">
                    <a:srgbClr val="002060">
                      <a:lumMod val="90000"/>
                      <a:lumOff val="10000"/>
                    </a:srgbClr>
                  </a:gs>
                  <a:gs pos="100000">
                    <a:srgbClr val="002060"/>
                  </a:gs>
                </a:gsLst>
                <a:lin ang="5400000" scaled="0"/>
              </a:gradFill>
              <a:prstDash val="solid"/>
            </a:ln>
            <a:effectLst>
              <a:glow rad="63500">
                <a:srgbClr val="4F81BD">
                  <a:satMod val="175000"/>
                  <a:alpha val="40000"/>
                </a:srgbClr>
              </a:glow>
            </a:effectLst>
          </p:spPr>
        </p:cxnSp>
        <p:cxnSp>
          <p:nvCxnSpPr>
            <p:cNvPr id="149" name="直線コネクタ 148"/>
            <p:cNvCxnSpPr/>
            <p:nvPr/>
          </p:nvCxnSpPr>
          <p:spPr>
            <a:xfrm flipH="1" flipV="1">
              <a:off x="3839972" y="3589561"/>
              <a:ext cx="804036" cy="266796"/>
            </a:xfrm>
            <a:prstGeom prst="line">
              <a:avLst/>
            </a:prstGeom>
            <a:noFill/>
            <a:ln w="57150" cap="flat" cmpd="sng" algn="ctr">
              <a:solidFill>
                <a:srgbClr val="C00000"/>
              </a:solidFill>
              <a:prstDash val="solid"/>
            </a:ln>
            <a:effectLst>
              <a:glow rad="63500">
                <a:srgbClr val="4F81BD">
                  <a:satMod val="175000"/>
                  <a:alpha val="40000"/>
                </a:srgbClr>
              </a:glow>
            </a:effectLst>
          </p:spPr>
        </p:cxnSp>
      </p:grpSp>
      <p:grpSp>
        <p:nvGrpSpPr>
          <p:cNvPr id="150" name="グループ化 149"/>
          <p:cNvGrpSpPr/>
          <p:nvPr/>
        </p:nvGrpSpPr>
        <p:grpSpPr>
          <a:xfrm>
            <a:off x="1064175" y="2691664"/>
            <a:ext cx="7407011" cy="887800"/>
            <a:chOff x="981413" y="2535228"/>
            <a:chExt cx="7407011" cy="887800"/>
          </a:xfrm>
        </p:grpSpPr>
        <p:cxnSp>
          <p:nvCxnSpPr>
            <p:cNvPr id="151" name="直線コネクタ 150"/>
            <p:cNvCxnSpPr/>
            <p:nvPr/>
          </p:nvCxnSpPr>
          <p:spPr>
            <a:xfrm flipV="1">
              <a:off x="2482323" y="2733864"/>
              <a:ext cx="161203" cy="230748"/>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52" name="直線コネクタ 151"/>
            <p:cNvCxnSpPr/>
            <p:nvPr/>
          </p:nvCxnSpPr>
          <p:spPr>
            <a:xfrm flipV="1">
              <a:off x="4045549" y="2535228"/>
              <a:ext cx="297779" cy="75817"/>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53" name="直線コネクタ 152"/>
            <p:cNvCxnSpPr/>
            <p:nvPr/>
          </p:nvCxnSpPr>
          <p:spPr>
            <a:xfrm flipV="1">
              <a:off x="4932056" y="2564888"/>
              <a:ext cx="230072" cy="214445"/>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54" name="直線コネクタ 153"/>
            <p:cNvCxnSpPr/>
            <p:nvPr/>
          </p:nvCxnSpPr>
          <p:spPr>
            <a:xfrm flipV="1">
              <a:off x="981413" y="2964611"/>
              <a:ext cx="1545579" cy="458417"/>
            </a:xfrm>
            <a:prstGeom prst="line">
              <a:avLst/>
            </a:prstGeom>
            <a:noFill/>
            <a:ln w="57150" cap="flat" cmpd="sng" algn="ctr">
              <a:gradFill>
                <a:gsLst>
                  <a:gs pos="0">
                    <a:srgbClr val="C00000">
                      <a:lumMod val="90000"/>
                      <a:lumOff val="10000"/>
                    </a:srgbClr>
                  </a:gs>
                  <a:gs pos="100000">
                    <a:srgbClr val="C00000"/>
                  </a:gs>
                </a:gsLst>
                <a:lin ang="5400000" scaled="0"/>
              </a:gradFill>
              <a:prstDash val="solid"/>
            </a:ln>
            <a:effectLst>
              <a:glow rad="63500">
                <a:srgbClr val="4F81BD">
                  <a:satMod val="175000"/>
                  <a:alpha val="40000"/>
                </a:srgbClr>
              </a:glow>
            </a:effectLst>
          </p:spPr>
        </p:cxnSp>
        <p:cxnSp>
          <p:nvCxnSpPr>
            <p:cNvPr id="155" name="直線コネクタ 154"/>
            <p:cNvCxnSpPr/>
            <p:nvPr/>
          </p:nvCxnSpPr>
          <p:spPr>
            <a:xfrm flipV="1">
              <a:off x="3640974" y="2600909"/>
              <a:ext cx="404575" cy="298269"/>
            </a:xfrm>
            <a:prstGeom prst="line">
              <a:avLst/>
            </a:prstGeom>
            <a:noFill/>
            <a:ln w="57150" cap="flat" cmpd="sng" algn="ctr">
              <a:solidFill>
                <a:srgbClr val="C00000"/>
              </a:solidFill>
              <a:prstDash val="solid"/>
            </a:ln>
            <a:effectLst>
              <a:glow rad="63500">
                <a:srgbClr val="4F81BD">
                  <a:satMod val="175000"/>
                  <a:alpha val="40000"/>
                </a:srgbClr>
              </a:glow>
            </a:effectLst>
          </p:spPr>
        </p:cxnSp>
        <p:cxnSp>
          <p:nvCxnSpPr>
            <p:cNvPr id="156" name="直線コネクタ 155"/>
            <p:cNvCxnSpPr/>
            <p:nvPr/>
          </p:nvCxnSpPr>
          <p:spPr>
            <a:xfrm>
              <a:off x="5162128" y="2564888"/>
              <a:ext cx="3226296" cy="268445"/>
            </a:xfrm>
            <a:prstGeom prst="line">
              <a:avLst/>
            </a:prstGeom>
            <a:noFill/>
            <a:ln w="57150" cap="flat" cmpd="sng" algn="ctr">
              <a:gradFill>
                <a:gsLst>
                  <a:gs pos="0">
                    <a:srgbClr val="002060">
                      <a:lumMod val="90000"/>
                      <a:lumOff val="10000"/>
                    </a:srgbClr>
                  </a:gs>
                  <a:gs pos="100000">
                    <a:srgbClr val="002060"/>
                  </a:gs>
                </a:gsLst>
                <a:lin ang="5400000" scaled="0"/>
              </a:gradFill>
              <a:prstDash val="solid"/>
              <a:tailEnd type="arrow"/>
            </a:ln>
            <a:effectLst>
              <a:glow rad="63500">
                <a:srgbClr val="4F81BD">
                  <a:satMod val="175000"/>
                  <a:alpha val="40000"/>
                </a:srgbClr>
              </a:glow>
            </a:effectLst>
          </p:spPr>
        </p:cxnSp>
        <p:cxnSp>
          <p:nvCxnSpPr>
            <p:cNvPr id="157" name="直線コネクタ 156"/>
            <p:cNvCxnSpPr/>
            <p:nvPr/>
          </p:nvCxnSpPr>
          <p:spPr>
            <a:xfrm>
              <a:off x="2643526" y="2733864"/>
              <a:ext cx="977472" cy="186059"/>
            </a:xfrm>
            <a:prstGeom prst="line">
              <a:avLst/>
            </a:prstGeom>
            <a:noFill/>
            <a:ln w="57150" cap="flat" cmpd="sng" algn="ctr">
              <a:solidFill>
                <a:srgbClr val="C00000"/>
              </a:solidFill>
              <a:prstDash val="solid"/>
            </a:ln>
            <a:effectLst>
              <a:glow rad="63500">
                <a:srgbClr val="4F81BD">
                  <a:satMod val="175000"/>
                  <a:alpha val="40000"/>
                </a:srgbClr>
              </a:glow>
            </a:effectLst>
          </p:spPr>
        </p:cxnSp>
        <p:cxnSp>
          <p:nvCxnSpPr>
            <p:cNvPr id="158" name="直線コネクタ 157"/>
            <p:cNvCxnSpPr/>
            <p:nvPr/>
          </p:nvCxnSpPr>
          <p:spPr>
            <a:xfrm>
              <a:off x="4332024" y="2535228"/>
              <a:ext cx="583673" cy="244105"/>
            </a:xfrm>
            <a:prstGeom prst="line">
              <a:avLst/>
            </a:prstGeom>
            <a:noFill/>
            <a:ln w="57150" cap="flat" cmpd="sng" algn="ctr">
              <a:gradFill>
                <a:gsLst>
                  <a:gs pos="0">
                    <a:srgbClr val="002060">
                      <a:lumMod val="90000"/>
                      <a:lumOff val="10000"/>
                    </a:srgbClr>
                  </a:gs>
                  <a:gs pos="100000">
                    <a:srgbClr val="002060"/>
                  </a:gs>
                </a:gsLst>
                <a:lin ang="5400000" scaled="0"/>
              </a:gradFill>
              <a:prstDash val="solid"/>
            </a:ln>
            <a:effectLst>
              <a:glow rad="63500">
                <a:srgbClr val="4F81BD">
                  <a:satMod val="175000"/>
                  <a:alpha val="40000"/>
                </a:srgbClr>
              </a:glow>
            </a:effectLst>
          </p:spPr>
        </p:cxnSp>
      </p:grpSp>
      <p:grpSp>
        <p:nvGrpSpPr>
          <p:cNvPr id="159" name="グループ化 158"/>
          <p:cNvGrpSpPr/>
          <p:nvPr/>
        </p:nvGrpSpPr>
        <p:grpSpPr>
          <a:xfrm>
            <a:off x="466994" y="1614278"/>
            <a:ext cx="8004192" cy="819030"/>
            <a:chOff x="384232" y="1457842"/>
            <a:chExt cx="8004192" cy="819030"/>
          </a:xfrm>
        </p:grpSpPr>
        <p:cxnSp>
          <p:nvCxnSpPr>
            <p:cNvPr id="160" name="直線コネクタ 159"/>
            <p:cNvCxnSpPr/>
            <p:nvPr/>
          </p:nvCxnSpPr>
          <p:spPr>
            <a:xfrm flipV="1">
              <a:off x="928633" y="1588814"/>
              <a:ext cx="216600" cy="184003"/>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61" name="直線コネクタ 160"/>
            <p:cNvCxnSpPr/>
            <p:nvPr/>
          </p:nvCxnSpPr>
          <p:spPr>
            <a:xfrm>
              <a:off x="1695023" y="1825485"/>
              <a:ext cx="298591" cy="260515"/>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62" name="直線コネクタ 161"/>
            <p:cNvCxnSpPr/>
            <p:nvPr/>
          </p:nvCxnSpPr>
          <p:spPr>
            <a:xfrm flipV="1">
              <a:off x="2526992" y="2116825"/>
              <a:ext cx="307276" cy="106115"/>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63" name="直線コネクタ 162"/>
            <p:cNvCxnSpPr/>
            <p:nvPr/>
          </p:nvCxnSpPr>
          <p:spPr>
            <a:xfrm flipV="1">
              <a:off x="3501690" y="2044817"/>
              <a:ext cx="225986" cy="221668"/>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64" name="直線コネクタ 163"/>
            <p:cNvCxnSpPr/>
            <p:nvPr/>
          </p:nvCxnSpPr>
          <p:spPr>
            <a:xfrm>
              <a:off x="4773239" y="1862832"/>
              <a:ext cx="308032" cy="92910"/>
            </a:xfrm>
            <a:prstGeom prst="line">
              <a:avLst/>
            </a:prstGeom>
            <a:noFill/>
            <a:ln w="101600" cap="flat" cmpd="tri" algn="ctr">
              <a:solidFill>
                <a:srgbClr val="006600"/>
              </a:solidFill>
              <a:prstDash val="solid"/>
            </a:ln>
            <a:effectLst>
              <a:glow rad="63500">
                <a:srgbClr val="4F81BD">
                  <a:satMod val="175000"/>
                  <a:alpha val="40000"/>
                </a:srgbClr>
              </a:glow>
            </a:effectLst>
          </p:spPr>
        </p:cxnSp>
        <p:cxnSp>
          <p:nvCxnSpPr>
            <p:cNvPr id="165" name="直線コネクタ 164"/>
            <p:cNvCxnSpPr/>
            <p:nvPr/>
          </p:nvCxnSpPr>
          <p:spPr>
            <a:xfrm>
              <a:off x="384232" y="1628800"/>
              <a:ext cx="597181" cy="144016"/>
            </a:xfrm>
            <a:prstGeom prst="line">
              <a:avLst/>
            </a:prstGeom>
            <a:noFill/>
            <a:ln w="57150" cap="flat" cmpd="sng" algn="ctr">
              <a:gradFill>
                <a:gsLst>
                  <a:gs pos="0">
                    <a:srgbClr val="002060">
                      <a:lumMod val="90000"/>
                      <a:lumOff val="10000"/>
                    </a:srgbClr>
                  </a:gs>
                  <a:gs pos="100000">
                    <a:srgbClr val="002060"/>
                  </a:gs>
                </a:gsLst>
                <a:lin ang="5400000" scaled="0"/>
              </a:gradFill>
              <a:prstDash val="solid"/>
            </a:ln>
            <a:effectLst>
              <a:glow rad="63500">
                <a:srgbClr val="4F81BD">
                  <a:satMod val="175000"/>
                  <a:alpha val="40000"/>
                </a:srgbClr>
              </a:glow>
            </a:effectLst>
          </p:spPr>
        </p:cxnSp>
        <p:cxnSp>
          <p:nvCxnSpPr>
            <p:cNvPr id="166" name="直線コネクタ 165"/>
            <p:cNvCxnSpPr/>
            <p:nvPr/>
          </p:nvCxnSpPr>
          <p:spPr>
            <a:xfrm>
              <a:off x="1959407" y="2086000"/>
              <a:ext cx="597181" cy="144016"/>
            </a:xfrm>
            <a:prstGeom prst="line">
              <a:avLst/>
            </a:prstGeom>
            <a:noFill/>
            <a:ln w="57150" cap="flat" cmpd="sng" algn="ctr">
              <a:solidFill>
                <a:srgbClr val="C00000"/>
              </a:solidFill>
              <a:prstDash val="solid"/>
            </a:ln>
            <a:effectLst>
              <a:glow rad="63500">
                <a:srgbClr val="4F81BD">
                  <a:satMod val="175000"/>
                  <a:alpha val="40000"/>
                </a:srgbClr>
              </a:glow>
            </a:effectLst>
          </p:spPr>
        </p:cxnSp>
        <p:cxnSp>
          <p:nvCxnSpPr>
            <p:cNvPr id="167" name="直線コネクタ 166"/>
            <p:cNvCxnSpPr/>
            <p:nvPr/>
          </p:nvCxnSpPr>
          <p:spPr>
            <a:xfrm>
              <a:off x="1140022" y="1588814"/>
              <a:ext cx="597181" cy="264394"/>
            </a:xfrm>
            <a:prstGeom prst="line">
              <a:avLst/>
            </a:prstGeom>
            <a:noFill/>
            <a:ln w="57150" cap="flat" cmpd="sng" algn="ctr">
              <a:gradFill>
                <a:gsLst>
                  <a:gs pos="0">
                    <a:srgbClr val="002060">
                      <a:lumMod val="90000"/>
                      <a:lumOff val="10000"/>
                    </a:srgbClr>
                  </a:gs>
                  <a:gs pos="100000">
                    <a:srgbClr val="002060"/>
                  </a:gs>
                </a:gsLst>
                <a:lin ang="5400000" scaled="0"/>
              </a:gradFill>
              <a:prstDash val="solid"/>
            </a:ln>
            <a:effectLst>
              <a:glow rad="63500">
                <a:srgbClr val="4F81BD">
                  <a:satMod val="175000"/>
                  <a:alpha val="40000"/>
                </a:srgbClr>
              </a:glow>
            </a:effectLst>
          </p:spPr>
        </p:cxnSp>
        <p:cxnSp>
          <p:nvCxnSpPr>
            <p:cNvPr id="168" name="直線コネクタ 167"/>
            <p:cNvCxnSpPr/>
            <p:nvPr/>
          </p:nvCxnSpPr>
          <p:spPr>
            <a:xfrm>
              <a:off x="2834268" y="2116833"/>
              <a:ext cx="662706" cy="160039"/>
            </a:xfrm>
            <a:prstGeom prst="line">
              <a:avLst/>
            </a:prstGeom>
            <a:noFill/>
            <a:ln w="57150" cap="flat" cmpd="sng" algn="ctr">
              <a:gradFill>
                <a:gsLst>
                  <a:gs pos="0">
                    <a:srgbClr val="002060">
                      <a:lumMod val="90000"/>
                      <a:lumOff val="10000"/>
                    </a:srgbClr>
                  </a:gs>
                  <a:gs pos="100000">
                    <a:srgbClr val="002060"/>
                  </a:gs>
                </a:gsLst>
                <a:lin ang="5400000" scaled="0"/>
              </a:gradFill>
              <a:prstDash val="solid"/>
            </a:ln>
            <a:effectLst>
              <a:glow rad="63500">
                <a:srgbClr val="4F81BD">
                  <a:satMod val="175000"/>
                  <a:alpha val="40000"/>
                </a:srgbClr>
              </a:glow>
            </a:effectLst>
          </p:spPr>
        </p:cxnSp>
        <p:cxnSp>
          <p:nvCxnSpPr>
            <p:cNvPr id="169" name="直線コネクタ 168"/>
            <p:cNvCxnSpPr/>
            <p:nvPr/>
          </p:nvCxnSpPr>
          <p:spPr>
            <a:xfrm flipV="1">
              <a:off x="3680561" y="1853208"/>
              <a:ext cx="1091136" cy="191611"/>
            </a:xfrm>
            <a:prstGeom prst="line">
              <a:avLst/>
            </a:prstGeom>
            <a:noFill/>
            <a:ln w="57150" cap="flat" cmpd="sng" algn="ctr">
              <a:gradFill>
                <a:gsLst>
                  <a:gs pos="0">
                    <a:srgbClr val="002060">
                      <a:lumMod val="90000"/>
                      <a:lumOff val="10000"/>
                    </a:srgbClr>
                  </a:gs>
                  <a:gs pos="100000">
                    <a:srgbClr val="002060"/>
                  </a:gs>
                </a:gsLst>
                <a:lin ang="5400000" scaled="0"/>
              </a:gradFill>
              <a:prstDash val="solid"/>
            </a:ln>
            <a:effectLst>
              <a:glow rad="63500">
                <a:srgbClr val="4F81BD">
                  <a:satMod val="175000"/>
                  <a:alpha val="40000"/>
                </a:srgbClr>
              </a:glow>
            </a:effectLst>
          </p:spPr>
        </p:cxnSp>
        <p:cxnSp>
          <p:nvCxnSpPr>
            <p:cNvPr id="170" name="直線コネクタ 169"/>
            <p:cNvCxnSpPr/>
            <p:nvPr/>
          </p:nvCxnSpPr>
          <p:spPr>
            <a:xfrm flipV="1">
              <a:off x="5076056" y="1457842"/>
              <a:ext cx="3312368" cy="512990"/>
            </a:xfrm>
            <a:prstGeom prst="line">
              <a:avLst/>
            </a:prstGeom>
            <a:noFill/>
            <a:ln w="57150" cap="flat" cmpd="sng" algn="ctr">
              <a:gradFill>
                <a:gsLst>
                  <a:gs pos="0">
                    <a:srgbClr val="002060">
                      <a:lumMod val="90000"/>
                      <a:lumOff val="10000"/>
                    </a:srgbClr>
                  </a:gs>
                  <a:gs pos="100000">
                    <a:srgbClr val="002060"/>
                  </a:gs>
                </a:gsLst>
                <a:lin ang="5400000" scaled="0"/>
              </a:gradFill>
              <a:prstDash val="solid"/>
              <a:tailEnd type="arrow"/>
            </a:ln>
            <a:effectLst>
              <a:glow rad="63500">
                <a:srgbClr val="4F81BD">
                  <a:satMod val="175000"/>
                  <a:alpha val="40000"/>
                </a:srgbClr>
              </a:glow>
            </a:effectLst>
          </p:spPr>
        </p:cxnSp>
      </p:grpSp>
      <p:sp>
        <p:nvSpPr>
          <p:cNvPr id="171" name="円/楕円 375"/>
          <p:cNvSpPr/>
          <p:nvPr/>
        </p:nvSpPr>
        <p:spPr>
          <a:xfrm>
            <a:off x="531994" y="3694201"/>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72" name="円/楕円 376"/>
          <p:cNvSpPr/>
          <p:nvPr/>
        </p:nvSpPr>
        <p:spPr>
          <a:xfrm>
            <a:off x="623653" y="1533220"/>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73" name="円/楕円 377"/>
          <p:cNvSpPr/>
          <p:nvPr/>
        </p:nvSpPr>
        <p:spPr>
          <a:xfrm>
            <a:off x="218479" y="2019268"/>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cxnSp>
        <p:nvCxnSpPr>
          <p:cNvPr id="174" name="直線コネクタ 173"/>
          <p:cNvCxnSpPr/>
          <p:nvPr/>
        </p:nvCxnSpPr>
        <p:spPr>
          <a:xfrm>
            <a:off x="858362" y="1209172"/>
            <a:ext cx="98" cy="4208702"/>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75" name="直線コネクタ 174"/>
          <p:cNvCxnSpPr/>
          <p:nvPr/>
        </p:nvCxnSpPr>
        <p:spPr>
          <a:xfrm>
            <a:off x="1173577" y="1209172"/>
            <a:ext cx="4382" cy="4208702"/>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76" name="直線コネクタ 175"/>
          <p:cNvCxnSpPr/>
          <p:nvPr/>
        </p:nvCxnSpPr>
        <p:spPr>
          <a:xfrm>
            <a:off x="5074896" y="1209172"/>
            <a:ext cx="0" cy="42087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7" name="直線矢印コネクタ 176"/>
          <p:cNvCxnSpPr/>
          <p:nvPr/>
        </p:nvCxnSpPr>
        <p:spPr>
          <a:xfrm>
            <a:off x="7822131" y="4192750"/>
            <a:ext cx="1080120" cy="0"/>
          </a:xfrm>
          <a:prstGeom prst="straightConnector1">
            <a:avLst/>
          </a:prstGeom>
          <a:noFill/>
          <a:ln w="9525" cap="flat" cmpd="sng" algn="ctr">
            <a:solidFill>
              <a:sysClr val="windowText" lastClr="000000"/>
            </a:solidFill>
            <a:prstDash val="solid"/>
            <a:tailEnd type="arrow"/>
          </a:ln>
          <a:effectLst/>
        </p:spPr>
      </p:cxnSp>
      <p:sp>
        <p:nvSpPr>
          <p:cNvPr id="178" name="テキスト ボックス 177"/>
          <p:cNvSpPr txBox="1"/>
          <p:nvPr/>
        </p:nvSpPr>
        <p:spPr>
          <a:xfrm>
            <a:off x="7750123" y="3803093"/>
            <a:ext cx="766557" cy="461665"/>
          </a:xfrm>
          <a:prstGeom prst="rect">
            <a:avLst/>
          </a:prstGeom>
          <a:noFill/>
        </p:spPr>
        <p:txBody>
          <a:bodyPr wrap="none" rtlCol="0">
            <a:spAutoFit/>
          </a:bodyPr>
          <a:lstStyle/>
          <a:p>
            <a:r>
              <a:rPr lang="en-US" altLang="ja-JP" sz="2400" dirty="0" smtClean="0">
                <a:solidFill>
                  <a:prstClr val="black"/>
                </a:solidFill>
                <a:latin typeface="Arial"/>
              </a:rPr>
              <a:t>time</a:t>
            </a:r>
            <a:endParaRPr lang="ja-JP" altLang="en-US" sz="2400" dirty="0">
              <a:solidFill>
                <a:prstClr val="black"/>
              </a:solidFill>
              <a:latin typeface="Arial"/>
            </a:endParaRPr>
          </a:p>
        </p:txBody>
      </p:sp>
      <p:sp>
        <p:nvSpPr>
          <p:cNvPr id="179" name="円/楕円 383"/>
          <p:cNvSpPr/>
          <p:nvPr/>
        </p:nvSpPr>
        <p:spPr>
          <a:xfrm>
            <a:off x="226282" y="2258087"/>
            <a:ext cx="108000" cy="108000"/>
          </a:xfrm>
          <a:prstGeom prst="ellipse">
            <a:avLst/>
          </a:prstGeom>
          <a:solidFill>
            <a:srgbClr val="00B05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80" name="円/楕円 384"/>
          <p:cNvSpPr/>
          <p:nvPr/>
        </p:nvSpPr>
        <p:spPr>
          <a:xfrm>
            <a:off x="226282" y="1389047"/>
            <a:ext cx="108000" cy="108000"/>
          </a:xfrm>
          <a:prstGeom prst="ellipse">
            <a:avLst/>
          </a:prstGeom>
          <a:solidFill>
            <a:srgbClr val="FF000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81" name="円/楕円 385"/>
          <p:cNvSpPr/>
          <p:nvPr/>
        </p:nvSpPr>
        <p:spPr>
          <a:xfrm>
            <a:off x="316672" y="3623528"/>
            <a:ext cx="108000" cy="108000"/>
          </a:xfrm>
          <a:prstGeom prst="ellipse">
            <a:avLst/>
          </a:prstGeom>
          <a:solidFill>
            <a:srgbClr val="0070C0"/>
          </a:solidFill>
          <a:ln w="12700" cap="flat" cmpd="sng" algn="ctr">
            <a:noFill/>
            <a:prstDash val="solid"/>
          </a:ln>
          <a:effectLst>
            <a:glow rad="63500">
              <a:srgbClr val="8064A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82" name="角丸四角形 181"/>
          <p:cNvSpPr/>
          <p:nvPr/>
        </p:nvSpPr>
        <p:spPr>
          <a:xfrm>
            <a:off x="218479" y="5578068"/>
            <a:ext cx="3312810" cy="1174422"/>
          </a:xfrm>
          <a:prstGeom prst="roundRect">
            <a:avLst/>
          </a:prstGeom>
          <a:noFill/>
          <a:ln w="25400" cap="flat" cmpd="sng" algn="ctr">
            <a:solidFill>
              <a:schemeClr val="accent3">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ＭＳ Ｐゴシック"/>
              <a:cs typeface="+mn-cs"/>
            </a:endParaRPr>
          </a:p>
        </p:txBody>
      </p:sp>
      <p:sp>
        <p:nvSpPr>
          <p:cNvPr id="183" name="テキスト ボックス 182"/>
          <p:cNvSpPr txBox="1"/>
          <p:nvPr/>
        </p:nvSpPr>
        <p:spPr>
          <a:xfrm rot="16200000">
            <a:off x="73179" y="4696553"/>
            <a:ext cx="1197700" cy="400110"/>
          </a:xfrm>
          <a:prstGeom prst="rect">
            <a:avLst/>
          </a:prstGeom>
          <a:noFill/>
        </p:spPr>
        <p:txBody>
          <a:bodyPr wrap="none" rtlCol="0">
            <a:spAutoFit/>
          </a:bodyPr>
          <a:lstStyle/>
          <a:p>
            <a:r>
              <a:rPr kumimoji="1" lang="en-US" altLang="ja-JP" sz="2000" dirty="0" err="1" smtClean="0"/>
              <a:t>hadronize</a:t>
            </a:r>
            <a:endParaRPr kumimoji="1" lang="ja-JP" altLang="en-US" sz="2000" dirty="0"/>
          </a:p>
        </p:txBody>
      </p:sp>
      <p:sp>
        <p:nvSpPr>
          <p:cNvPr id="184" name="テキスト ボックス 183"/>
          <p:cNvSpPr txBox="1"/>
          <p:nvPr/>
        </p:nvSpPr>
        <p:spPr>
          <a:xfrm>
            <a:off x="2407514" y="5627969"/>
            <a:ext cx="979755" cy="400110"/>
          </a:xfrm>
          <a:prstGeom prst="rect">
            <a:avLst/>
          </a:prstGeom>
          <a:noFill/>
        </p:spPr>
        <p:txBody>
          <a:bodyPr wrap="none" rtlCol="0">
            <a:spAutoFit/>
          </a:bodyPr>
          <a:lstStyle/>
          <a:p>
            <a:r>
              <a:rPr kumimoji="1" lang="en-US" altLang="ja-JP" sz="2000" dirty="0" smtClean="0"/>
              <a:t>mesons</a:t>
            </a:r>
            <a:endParaRPr kumimoji="1" lang="ja-JP" altLang="en-US" sz="2000" dirty="0"/>
          </a:p>
        </p:txBody>
      </p:sp>
      <p:sp>
        <p:nvSpPr>
          <p:cNvPr id="185" name="テキスト ボックス 184"/>
          <p:cNvSpPr txBox="1"/>
          <p:nvPr/>
        </p:nvSpPr>
        <p:spPr>
          <a:xfrm>
            <a:off x="2407514" y="5965724"/>
            <a:ext cx="1003544" cy="400110"/>
          </a:xfrm>
          <a:prstGeom prst="rect">
            <a:avLst/>
          </a:prstGeom>
          <a:noFill/>
        </p:spPr>
        <p:txBody>
          <a:bodyPr wrap="none" rtlCol="0">
            <a:spAutoFit/>
          </a:bodyPr>
          <a:lstStyle/>
          <a:p>
            <a:r>
              <a:rPr kumimoji="1" lang="en-US" altLang="ja-JP" sz="2000" dirty="0" smtClean="0"/>
              <a:t>baryons</a:t>
            </a:r>
            <a:endParaRPr kumimoji="1" lang="ja-JP" altLang="en-US" sz="2000" dirty="0"/>
          </a:p>
        </p:txBody>
      </p:sp>
      <p:sp>
        <p:nvSpPr>
          <p:cNvPr id="186" name="テキスト ボックス 185"/>
          <p:cNvSpPr txBox="1"/>
          <p:nvPr/>
        </p:nvSpPr>
        <p:spPr>
          <a:xfrm>
            <a:off x="5859995" y="5100315"/>
            <a:ext cx="3570208" cy="1569660"/>
          </a:xfrm>
          <a:prstGeom prst="rect">
            <a:avLst/>
          </a:prstGeom>
          <a:noFill/>
        </p:spPr>
        <p:txBody>
          <a:bodyPr wrap="none" rtlCol="0">
            <a:spAutoFit/>
          </a:bodyPr>
          <a:lstStyle/>
          <a:p>
            <a:r>
              <a:rPr lang="ja-JP" altLang="en-US" sz="2400" dirty="0" smtClean="0"/>
              <a:t>媒質中を彷徨</a:t>
            </a:r>
            <a:r>
              <a:rPr lang="ja-JP" altLang="en-US" sz="2400" dirty="0" err="1" smtClean="0"/>
              <a:t>う</a:t>
            </a:r>
            <a:r>
              <a:rPr lang="ja-JP" altLang="en-US" sz="2400" dirty="0"/>
              <a:t>核子</a:t>
            </a:r>
            <a:r>
              <a:rPr kumimoji="1" lang="ja-JP" altLang="en-US" sz="2400" dirty="0" smtClean="0"/>
              <a:t>は、</a:t>
            </a:r>
            <a:endParaRPr kumimoji="1" lang="en-US" altLang="ja-JP" sz="2400" dirty="0" smtClean="0"/>
          </a:p>
          <a:p>
            <a:r>
              <a:rPr kumimoji="1" lang="ja-JP" altLang="en-US" sz="2400" dirty="0" smtClean="0"/>
              <a:t>あたかも</a:t>
            </a:r>
            <a:endParaRPr kumimoji="1" lang="en-US" altLang="ja-JP" sz="2400" dirty="0" smtClean="0"/>
          </a:p>
          <a:p>
            <a:r>
              <a:rPr lang="ja-JP" altLang="en-US" sz="2400" dirty="0" smtClean="0"/>
              <a:t>ブラウン</a:t>
            </a:r>
            <a:r>
              <a:rPr lang="ja-JP" altLang="en-US" sz="2400" dirty="0"/>
              <a:t>粒子</a:t>
            </a:r>
            <a:r>
              <a:rPr lang="ja-JP" altLang="en-US" sz="2400" dirty="0" smtClean="0"/>
              <a:t>の</a:t>
            </a:r>
            <a:endParaRPr lang="en-US" altLang="ja-JP" sz="2400" dirty="0" smtClean="0"/>
          </a:p>
          <a:p>
            <a:r>
              <a:rPr lang="ja-JP" altLang="en-US" sz="2400" dirty="0" smtClean="0"/>
              <a:t>ように</a:t>
            </a:r>
            <a:r>
              <a:rPr kumimoji="1" lang="ja-JP" altLang="en-US" sz="2400" dirty="0" smtClean="0"/>
              <a:t>ふるまう</a:t>
            </a:r>
            <a:r>
              <a:rPr kumimoji="1" lang="ja-JP" altLang="en-US" sz="2400" dirty="0"/>
              <a:t>。</a:t>
            </a:r>
            <a:endParaRPr kumimoji="1" lang="en-US" altLang="ja-JP" sz="2400" dirty="0" smtClean="0"/>
          </a:p>
        </p:txBody>
      </p:sp>
      <p:sp>
        <p:nvSpPr>
          <p:cNvPr id="187" name="テキスト ボックス 186"/>
          <p:cNvSpPr txBox="1"/>
          <p:nvPr/>
        </p:nvSpPr>
        <p:spPr>
          <a:xfrm rot="16200000">
            <a:off x="446634" y="4657733"/>
            <a:ext cx="1193404" cy="400110"/>
          </a:xfrm>
          <a:prstGeom prst="rect">
            <a:avLst/>
          </a:prstGeom>
          <a:noFill/>
        </p:spPr>
        <p:txBody>
          <a:bodyPr wrap="none" rtlCol="0">
            <a:spAutoFit/>
          </a:bodyPr>
          <a:lstStyle/>
          <a:p>
            <a:r>
              <a:rPr kumimoji="1" lang="en-US" altLang="ja-JP" sz="2000" dirty="0" smtClean="0"/>
              <a:t>chem. </a:t>
            </a:r>
            <a:r>
              <a:rPr kumimoji="1" lang="en-US" altLang="ja-JP" sz="2000" dirty="0" err="1" smtClean="0"/>
              <a:t>f.o</a:t>
            </a:r>
            <a:r>
              <a:rPr kumimoji="1" lang="en-US" altLang="ja-JP" sz="2000" dirty="0" smtClean="0"/>
              <a:t>.</a:t>
            </a:r>
            <a:endParaRPr kumimoji="1" lang="ja-JP" altLang="en-US" sz="2000" dirty="0"/>
          </a:p>
        </p:txBody>
      </p:sp>
      <p:sp>
        <p:nvSpPr>
          <p:cNvPr id="188" name="テキスト ボックス 187"/>
          <p:cNvSpPr txBox="1"/>
          <p:nvPr/>
        </p:nvSpPr>
        <p:spPr>
          <a:xfrm rot="16200000">
            <a:off x="4287070" y="4693556"/>
            <a:ext cx="1237005" cy="400110"/>
          </a:xfrm>
          <a:prstGeom prst="rect">
            <a:avLst/>
          </a:prstGeom>
          <a:noFill/>
        </p:spPr>
        <p:txBody>
          <a:bodyPr wrap="none" rtlCol="0">
            <a:spAutoFit/>
          </a:bodyPr>
          <a:lstStyle/>
          <a:p>
            <a:r>
              <a:rPr kumimoji="1" lang="en-US" altLang="ja-JP" sz="2000" dirty="0" smtClean="0"/>
              <a:t>kinetic </a:t>
            </a:r>
            <a:r>
              <a:rPr kumimoji="1" lang="en-US" altLang="ja-JP" sz="2000" dirty="0" err="1" smtClean="0"/>
              <a:t>f.o</a:t>
            </a:r>
            <a:r>
              <a:rPr kumimoji="1" lang="en-US" altLang="ja-JP" sz="2000" dirty="0" smtClean="0"/>
              <a:t>.</a:t>
            </a:r>
            <a:endParaRPr kumimoji="1" lang="ja-JP" altLang="en-US" sz="2000" dirty="0"/>
          </a:p>
        </p:txBody>
      </p:sp>
      <p:pic>
        <p:nvPicPr>
          <p:cNvPr id="189" name="TexTeXPicture" descr="&lt;?xml version=&quot;1.0&quot; encoding=&quot;utf-16&quot;?&gt;&#10;&lt;TeXTeX&gt;&#10;  &lt;preamble&gt;\documentclass{jarticle}&#10;\usepackage{amsmath}&#10;\pagestyle{empty}&lt;/preamble&gt;&#10;  &lt;body&gt;\begin{align*} &#10;p,\bar p&#10;\end{align*}&lt;/body&gt;&#10;  &lt;fcolor&gt;FFFFFFFF&lt;/fcolor&gt;&#10;  &lt;bcolor&gt;FFFFFFFF&lt;/bcolor&gt;&#10;  &lt;transparent&gt;True&lt;/transparent&gt;&#10;  &lt;resolution&gt;1800&lt;/resolution&gt;&#10;  &lt;imageh&gt;195&lt;/imageh&gt;&#10;  &lt;imagew&gt;373&lt;/imagew&gt;&#10;  &lt;scale&gt;50&lt;/scale&gt;&#10;  &lt;cursor&gt;24&lt;/cursor&gt;&#10;&lt;/TeXTeX&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58" y="5700765"/>
            <a:ext cx="426339" cy="222885"/>
          </a:xfrm>
          <a:prstGeom prst="rect">
            <a:avLst/>
          </a:prstGeom>
        </p:spPr>
      </p:pic>
      <p:pic>
        <p:nvPicPr>
          <p:cNvPr id="190" name="TexTeXPicture" descr="&lt;?xml version=&quot;1.0&quot; encoding=&quot;utf-16&quot;?&gt;&#10;&lt;TeXTeX&gt;&#10;  &lt;preamble&gt;\documentclass{jarticle}&#10;\usepackage{amsmath}&#10;\pagestyle{empty}&lt;/preamble&gt;&#10;  &lt;body&gt;\begin{align*} &#10;n,\bar n&#10;\end{align*}&lt;/body&gt;&#10;  &lt;fcolor&gt;FFFFFFFF&lt;/fcolor&gt;&#10;  &lt;bcolor&gt;FFFFFFFF&lt;/bcolor&gt;&#10;  &lt;transparent&gt;True&lt;/transparent&gt;&#10;  &lt;resolution&gt;1800&lt;/resolution&gt;&#10;  &lt;imageh&gt;195&lt;/imageh&gt;&#10;  &lt;imagew&gt;395&lt;/imagew&gt;&#10;  &lt;scale&gt;50&lt;/scale&gt;&#10;  &lt;cursor&gt;24&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435" y="6062176"/>
            <a:ext cx="451485" cy="222885"/>
          </a:xfrm>
          <a:prstGeom prst="rect">
            <a:avLst/>
          </a:prstGeom>
        </p:spPr>
      </p:pic>
      <p:pic>
        <p:nvPicPr>
          <p:cNvPr id="191" name="TexTeXPicture" descr="&lt;?xml version=&quot;1.0&quot; encoding=&quot;utf-16&quot;?&gt;&#10;&lt;TeXTeX&gt;&#10;  &lt;preamble&gt;\documentclass{jarticle}&#10;\usepackage{amsmath}&#10;\pagestyle{empty}&lt;/preamble&gt;&#10;  &lt;body&gt;\begin{align*} &#10;\Delta(1232)&#10;\end{align*}&lt;/body&gt;&#10;  &lt;fcolor&gt;FFFFFFFF&lt;/fcolor&gt;&#10;  &lt;bcolor&gt;FFFFFFFF&lt;/bcolor&gt;&#10;  &lt;transparent&gt;True&lt;/transparent&gt;&#10;  &lt;resolution&gt;1800&lt;/resolution&gt;&#10;  &lt;imageh&gt;249&lt;/imageh&gt;&#10;  &lt;imagew&gt;864&lt;/imagew&gt;&#10;  &lt;scale&gt;50&lt;/scale&gt;&#10;  &lt;cursor&gt;28&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57" y="6373859"/>
            <a:ext cx="905256" cy="260890"/>
          </a:xfrm>
          <a:prstGeom prst="rect">
            <a:avLst/>
          </a:prstGeom>
        </p:spPr>
      </p:pic>
      <p:pic>
        <p:nvPicPr>
          <p:cNvPr id="192" name="TexTeXPicture" descr="&lt;?xml version=&quot;1.0&quot; encoding=&quot;utf-16&quot;?&gt;&#10;&lt;TeXTeX&gt;&#10;  &lt;preamble&gt;\documentclass{jarticle}&#10;\usepackage{amsmath}&#10;\pagestyle{empty}&lt;/preamble&gt;&#10;  &lt;body&gt;\begin{align*} &#10;10\sim20{\rm fm}&#10;\end{align*}&lt;/body&gt;&#10;  &lt;fcolor&gt;FFFFFFFF&lt;/fcolor&gt;&#10;  &lt;bcolor&gt;FFFFFFFF&lt;/bcolor&gt;&#10;  &lt;transparent&gt;True&lt;/transparent&gt;&#10;  &lt;resolution&gt;1800&lt;/resolution&gt;&#10;  &lt;imageh&gt;181&lt;/imageh&gt;&#10;  &lt;imagew&gt;1088&lt;/imagew&gt;&#10;  &lt;scale&gt;50&lt;/scale&gt;&#10;  &lt;cursor&gt;32&lt;/cursor&gt;&#10;&lt;/TeXTeX&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1184" y="4832943"/>
            <a:ext cx="1151467" cy="191558"/>
          </a:xfrm>
          <a:prstGeom prst="rect">
            <a:avLst/>
          </a:prstGeom>
        </p:spPr>
      </p:pic>
      <p:sp>
        <p:nvSpPr>
          <p:cNvPr id="193" name="テキスト ボックス 192"/>
          <p:cNvSpPr txBox="1"/>
          <p:nvPr/>
        </p:nvSpPr>
        <p:spPr>
          <a:xfrm>
            <a:off x="5816024" y="4680506"/>
            <a:ext cx="1108124" cy="523220"/>
          </a:xfrm>
          <a:prstGeom prst="rect">
            <a:avLst/>
          </a:prstGeom>
          <a:noFill/>
        </p:spPr>
        <p:txBody>
          <a:bodyPr wrap="none" rtlCol="0">
            <a:spAutoFit/>
          </a:bodyPr>
          <a:lstStyle/>
          <a:p>
            <a:r>
              <a:rPr kumimoji="1" lang="en-US" altLang="ja-JP" sz="2800" b="1" dirty="0" smtClean="0">
                <a:solidFill>
                  <a:schemeClr val="tx1">
                    <a:lumMod val="65000"/>
                  </a:schemeClr>
                </a:solidFill>
                <a:latin typeface="Calibri" panose="020F0502020204030204" pitchFamily="34" charset="0"/>
              </a:rPr>
              <a:t>NOTE:</a:t>
            </a:r>
            <a:endParaRPr kumimoji="1" lang="ja-JP" altLang="en-US" sz="2800" b="1" dirty="0">
              <a:solidFill>
                <a:schemeClr val="tx1">
                  <a:lumMod val="65000"/>
                </a:schemeClr>
              </a:solidFill>
              <a:latin typeface="Calibri" panose="020F0502020204030204" pitchFamily="34" charset="0"/>
            </a:endParaRPr>
          </a:p>
        </p:txBody>
      </p:sp>
      <p:pic>
        <p:nvPicPr>
          <p:cNvPr id="194" name="図 193"/>
          <p:cNvPicPr>
            <a:picLocks noChangeAspect="1"/>
          </p:cNvPicPr>
          <p:nvPr/>
        </p:nvPicPr>
        <p:blipFill>
          <a:blip r:embed="rId6"/>
          <a:stretch>
            <a:fillRect/>
          </a:stretch>
        </p:blipFill>
        <p:spPr>
          <a:xfrm>
            <a:off x="7086440" y="365760"/>
            <a:ext cx="1755800" cy="2194750"/>
          </a:xfrm>
          <a:prstGeom prst="rect">
            <a:avLst/>
          </a:prstGeom>
        </p:spPr>
      </p:pic>
    </p:spTree>
    <p:extLst>
      <p:ext uri="{BB962C8B-B14F-4D97-AF65-F5344CB8AC3E}">
        <p14:creationId xmlns:p14="http://schemas.microsoft.com/office/powerpoint/2010/main" val="26172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0"/>
                                        <p:tgtEl>
                                          <p:spTgt spid="159"/>
                                        </p:tgtEl>
                                      </p:cBhvr>
                                    </p:animEffect>
                                  </p:childTnLst>
                                </p:cTn>
                              </p:par>
                              <p:par>
                                <p:cTn id="8" presetID="22" presetClass="entr" presetSubtype="8" fill="hold"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wipe(left)">
                                      <p:cBhvr>
                                        <p:cTn id="10" dur="5000"/>
                                        <p:tgtEl>
                                          <p:spTgt spid="150"/>
                                        </p:tgtEl>
                                      </p:cBhvr>
                                    </p:animEffect>
                                  </p:childTnLst>
                                </p:cTn>
                              </p:par>
                              <p:par>
                                <p:cTn id="11" presetID="22" presetClass="entr" presetSubtype="8"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wipe(left)">
                                      <p:cBhvr>
                                        <p:cTn id="13" dur="5000"/>
                                        <p:tgtEl>
                                          <p:spTgt spid="1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2"/>
          <a:srcRect l="9026" b="6057"/>
          <a:stretch/>
        </p:blipFill>
        <p:spPr>
          <a:xfrm>
            <a:off x="768153" y="2109926"/>
            <a:ext cx="4434784" cy="3355664"/>
          </a:xfrm>
          <a:prstGeom prst="rect">
            <a:avLst/>
          </a:prstGeom>
        </p:spPr>
      </p:pic>
      <p:sp>
        <p:nvSpPr>
          <p:cNvPr id="2" name="タイトル 1"/>
          <p:cNvSpPr>
            <a:spLocks noGrp="1"/>
          </p:cNvSpPr>
          <p:nvPr>
            <p:ph type="title"/>
          </p:nvPr>
        </p:nvSpPr>
        <p:spPr/>
        <p:txBody>
          <a:bodyPr/>
          <a:lstStyle/>
          <a:p>
            <a:r>
              <a:rPr kumimoji="1" lang="ja-JP" altLang="en-US" dirty="0" smtClean="0"/>
              <a:t>予言</a:t>
            </a:r>
            <a:r>
              <a:rPr kumimoji="1" lang="en-US" altLang="ja-JP" dirty="0" smtClean="0"/>
              <a:t/>
            </a:r>
            <a:br>
              <a:rPr kumimoji="1" lang="en-US" altLang="ja-JP" dirty="0" smtClean="0"/>
            </a:br>
            <a:endParaRPr kumimoji="1" lang="ja-JP" altLang="en-US" dirty="0"/>
          </a:p>
        </p:txBody>
      </p:sp>
      <p:pic>
        <p:nvPicPr>
          <p:cNvPr id="8" name="TexTeXPicture" descr="&lt;?xml version=&quot;1.0&quot; encoding=&quot;utf-16&quot;?&gt;&#10;&lt;TeXTeX&gt;&#10;  &lt;preamble&gt;\documentclass{jarticle}&#10;\usepackage{amsmath}&#10;\pagestyle{empty}&lt;/preamble&gt;&#10;  &lt;body&gt;\begin{align*} &#10;\Delta\eta / 2\sqrt{D \tau}&#10;\end{align*}&lt;/body&gt;&#10;  &lt;fcolor&gt;FF000000&lt;/fcolor&gt;&#10;  &lt;bcolor&gt;FFFFFFFF&lt;/bcolor&gt;&#10;  &lt;transparent&gt;True&lt;/transparent&gt;&#10;  &lt;resolution&gt;1800&lt;/resolution&gt;&#10;  &lt;imageh&gt;296&lt;/imageh&gt;&#10;  &lt;imagew&gt;1136&lt;/imagew&gt;&#10;  &lt;scale&gt;50&lt;/scale&gt;&#10;  &lt;cursor&gt;42&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6859" y="5617216"/>
            <a:ext cx="1526328" cy="397706"/>
          </a:xfrm>
          <a:prstGeom prst="rect">
            <a:avLst/>
          </a:prstGeom>
          <a:solidFill>
            <a:sysClr val="window" lastClr="FFFFFF"/>
          </a:solidFill>
        </p:spPr>
      </p:pic>
      <p:pic>
        <p:nvPicPr>
          <p:cNvPr id="9" name="TexTeXPicture" descr="&lt;?xml version=&quot;1.0&quot; encoding=&quot;utf-16&quot;?&gt;&#10;&lt;TeXTeX&gt;&#10;  &lt;preamble&gt;\documentclass{jarticle}&#10;\usepackage{amsmath}&#10;\pagestyle{empty}&lt;/preamble&gt;&#10;  &lt;body&gt;\begin{align*} &#10;\frac{\langle \delta N^n\rangle(\eta)}{\langle \delta N^n \rangle (0)}&#10;\end{align*}&lt;/body&gt;&#10;  &lt;fcolor&gt;FF000000&lt;/fcolor&gt;&#10;  &lt;bcolor&gt;FFFFFFFF&lt;/bcolor&gt;&#10;  &lt;transparent&gt;True&lt;/transparent&gt;&#10;  &lt;resolution&gt;1800&lt;/resolution&gt;&#10;  &lt;imageh&gt;588&lt;/imageh&gt;&#10;  &lt;imagew&gt;1004&lt;/imagew&gt;&#10;  &lt;scale&gt;50&lt;/scale&gt;&#10;  &lt;cursor&gt;73&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8086" y="3308164"/>
            <a:ext cx="1284078" cy="752030"/>
          </a:xfrm>
          <a:prstGeom prst="rect">
            <a:avLst/>
          </a:prstGeom>
          <a:solidFill>
            <a:sysClr val="window" lastClr="FFFFFF"/>
          </a:solidFill>
        </p:spPr>
      </p:pic>
      <p:sp>
        <p:nvSpPr>
          <p:cNvPr id="11" name="正方形/長方形 10"/>
          <p:cNvSpPr/>
          <p:nvPr/>
        </p:nvSpPr>
        <p:spPr>
          <a:xfrm>
            <a:off x="1106423" y="2423160"/>
            <a:ext cx="1965961" cy="27432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p:cNvPicPr>
            <a:picLocks noChangeAspect="1"/>
          </p:cNvPicPr>
          <p:nvPr/>
        </p:nvPicPr>
        <p:blipFill>
          <a:blip r:embed="rId5"/>
          <a:stretch>
            <a:fillRect/>
          </a:stretch>
        </p:blipFill>
        <p:spPr>
          <a:xfrm>
            <a:off x="5537862" y="3986784"/>
            <a:ext cx="3358430" cy="2624705"/>
          </a:xfrm>
          <a:prstGeom prst="rect">
            <a:avLst/>
          </a:prstGeom>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524"/>
          <a:stretch/>
        </p:blipFill>
        <p:spPr bwMode="auto">
          <a:xfrm>
            <a:off x="5537862" y="657716"/>
            <a:ext cx="3355384" cy="259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1200441" y="1600961"/>
            <a:ext cx="3570208" cy="461665"/>
          </a:xfrm>
          <a:prstGeom prst="rect">
            <a:avLst/>
          </a:prstGeom>
          <a:noFill/>
        </p:spPr>
        <p:txBody>
          <a:bodyPr wrap="none" rtlCol="0">
            <a:spAutoFit/>
          </a:bodyPr>
          <a:lstStyle/>
          <a:p>
            <a:r>
              <a:rPr kumimoji="1" lang="ja-JP" altLang="en-US" sz="2400" dirty="0" smtClean="0"/>
              <a:t>４次ゆらぎの体積依存性</a:t>
            </a:r>
            <a:endParaRPr kumimoji="1" lang="ja-JP" altLang="en-US" sz="2400" dirty="0"/>
          </a:p>
        </p:txBody>
      </p:sp>
      <p:sp>
        <p:nvSpPr>
          <p:cNvPr id="24" name="テキスト ボックス 23"/>
          <p:cNvSpPr txBox="1"/>
          <p:nvPr/>
        </p:nvSpPr>
        <p:spPr>
          <a:xfrm>
            <a:off x="6084475" y="249022"/>
            <a:ext cx="2262158" cy="369332"/>
          </a:xfrm>
          <a:prstGeom prst="rect">
            <a:avLst/>
          </a:prstGeom>
          <a:noFill/>
        </p:spPr>
        <p:txBody>
          <a:bodyPr wrap="none" rtlCol="0">
            <a:spAutoFit/>
          </a:bodyPr>
          <a:lstStyle/>
          <a:p>
            <a:r>
              <a:rPr kumimoji="1" lang="ja-JP" altLang="en-US" dirty="0" smtClean="0"/>
              <a:t>２次ゆらぎ＠ＬＨＣ</a:t>
            </a:r>
            <a:endParaRPr kumimoji="1" lang="ja-JP" altLang="en-US" dirty="0"/>
          </a:p>
        </p:txBody>
      </p:sp>
      <p:sp>
        <p:nvSpPr>
          <p:cNvPr id="25" name="テキスト ボックス 24"/>
          <p:cNvSpPr txBox="1"/>
          <p:nvPr/>
        </p:nvSpPr>
        <p:spPr>
          <a:xfrm>
            <a:off x="5969059" y="3610094"/>
            <a:ext cx="2492990" cy="369332"/>
          </a:xfrm>
          <a:prstGeom prst="rect">
            <a:avLst/>
          </a:prstGeom>
          <a:noFill/>
        </p:spPr>
        <p:txBody>
          <a:bodyPr wrap="none" rtlCol="0">
            <a:spAutoFit/>
          </a:bodyPr>
          <a:lstStyle/>
          <a:p>
            <a:r>
              <a:rPr lang="ja-JP" altLang="en-US" dirty="0"/>
              <a:t>４</a:t>
            </a:r>
            <a:r>
              <a:rPr kumimoji="1" lang="ja-JP" altLang="en-US" dirty="0" smtClean="0"/>
              <a:t>次ゆらぎ＠ＲＨＩＣ</a:t>
            </a:r>
            <a:endParaRPr kumimoji="1" lang="ja-JP" altLang="en-US" dirty="0"/>
          </a:p>
        </p:txBody>
      </p:sp>
      <p:sp>
        <p:nvSpPr>
          <p:cNvPr id="26" name="テキスト ボックス 25"/>
          <p:cNvSpPr txBox="1"/>
          <p:nvPr/>
        </p:nvSpPr>
        <p:spPr>
          <a:xfrm>
            <a:off x="34411" y="6309360"/>
            <a:ext cx="1491114" cy="461665"/>
          </a:xfrm>
          <a:prstGeom prst="rect">
            <a:avLst/>
          </a:prstGeom>
          <a:noFill/>
        </p:spPr>
        <p:txBody>
          <a:bodyPr wrap="none" rtlCol="0">
            <a:spAutoFit/>
          </a:bodyPr>
          <a:lstStyle/>
          <a:p>
            <a:r>
              <a:rPr lang="ja-JP" altLang="en-US" sz="2400" dirty="0" smtClean="0"/>
              <a:t>北沢 </a:t>
            </a:r>
            <a:r>
              <a:rPr lang="en-US" altLang="ja-JP" sz="2400" dirty="0" smtClean="0"/>
              <a:t>2015</a:t>
            </a:r>
            <a:endParaRPr kumimoji="1" lang="ja-JP" altLang="en-US" sz="2400" dirty="0"/>
          </a:p>
        </p:txBody>
      </p:sp>
      <p:sp>
        <p:nvSpPr>
          <p:cNvPr id="27" name="テキスト ボックス 26"/>
          <p:cNvSpPr txBox="1"/>
          <p:nvPr/>
        </p:nvSpPr>
        <p:spPr>
          <a:xfrm>
            <a:off x="1861796" y="2433591"/>
            <a:ext cx="1210588" cy="707886"/>
          </a:xfrm>
          <a:prstGeom prst="rect">
            <a:avLst/>
          </a:prstGeom>
          <a:noFill/>
        </p:spPr>
        <p:txBody>
          <a:bodyPr wrap="none" rtlCol="0">
            <a:spAutoFit/>
          </a:bodyPr>
          <a:lstStyle/>
          <a:p>
            <a:pPr algn="r"/>
            <a:r>
              <a:rPr kumimoji="1" lang="ja-JP" altLang="en-US" sz="2000" dirty="0" smtClean="0"/>
              <a:t>観測可能</a:t>
            </a:r>
            <a:endParaRPr kumimoji="1" lang="en-US" altLang="ja-JP" sz="2000" dirty="0" smtClean="0"/>
          </a:p>
          <a:p>
            <a:pPr algn="r"/>
            <a:r>
              <a:rPr lang="ja-JP" altLang="en-US" sz="2000" dirty="0"/>
              <a:t>領域</a:t>
            </a:r>
            <a:endParaRPr kumimoji="1" lang="ja-JP" altLang="en-US" sz="2000" dirty="0"/>
          </a:p>
        </p:txBody>
      </p:sp>
    </p:spTree>
    <p:extLst>
      <p:ext uri="{BB962C8B-B14F-4D97-AF65-F5344CB8AC3E}">
        <p14:creationId xmlns:p14="http://schemas.microsoft.com/office/powerpoint/2010/main" val="21333681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r>
              <a:rPr kumimoji="1" lang="en-US" altLang="ja-JP" dirty="0" smtClean="0"/>
              <a:t/>
            </a:r>
            <a:br>
              <a:rPr kumimoji="1" lang="en-US" altLang="ja-JP" dirty="0" smtClean="0"/>
            </a:br>
            <a:endParaRPr kumimoji="1" lang="ja-JP" altLang="en-US" dirty="0"/>
          </a:p>
        </p:txBody>
      </p:sp>
      <p:sp>
        <p:nvSpPr>
          <p:cNvPr id="4" name="テキスト ボックス 3"/>
          <p:cNvSpPr txBox="1"/>
          <p:nvPr/>
        </p:nvSpPr>
        <p:spPr>
          <a:xfrm>
            <a:off x="580626" y="1810194"/>
            <a:ext cx="8001036" cy="3046988"/>
          </a:xfrm>
          <a:prstGeom prst="rect">
            <a:avLst/>
          </a:prstGeom>
          <a:noFill/>
        </p:spPr>
        <p:txBody>
          <a:bodyPr wrap="square" rtlCol="0">
            <a:spAutoFit/>
          </a:bodyPr>
          <a:lstStyle/>
          <a:p>
            <a:pPr marL="342900" indent="-342900">
              <a:buFont typeface="Wingdings" panose="05000000000000000000" pitchFamily="2" charset="2"/>
              <a:buChar char="p"/>
            </a:pPr>
            <a:r>
              <a:rPr lang="ja-JP" altLang="en-US" sz="2400" dirty="0" smtClean="0"/>
              <a:t>宇宙はビッグバンから開闢し、その直後の宇宙はクォーク・グルオン・プラズマ状態だった</a:t>
            </a:r>
            <a:r>
              <a:rPr kumimoji="1" lang="ja-JP" altLang="en-US" sz="2400" dirty="0" smtClean="0"/>
              <a:t>。</a:t>
            </a:r>
            <a:endParaRPr kumimoji="1" lang="en-US" altLang="ja-JP" sz="2400" dirty="0" smtClean="0"/>
          </a:p>
          <a:p>
            <a:pPr marL="342900" indent="-342900">
              <a:buFont typeface="Wingdings" panose="05000000000000000000" pitchFamily="2" charset="2"/>
              <a:buChar char="p"/>
            </a:pPr>
            <a:endParaRPr lang="en-US" altLang="ja-JP" sz="2400" dirty="0"/>
          </a:p>
          <a:p>
            <a:pPr marL="342900" indent="-342900">
              <a:buFont typeface="Wingdings" panose="05000000000000000000" pitchFamily="2" charset="2"/>
              <a:buChar char="p"/>
            </a:pPr>
            <a:r>
              <a:rPr lang="ja-JP" altLang="en-US" sz="2400" dirty="0"/>
              <a:t>我々</a:t>
            </a:r>
            <a:r>
              <a:rPr lang="ja-JP" altLang="en-US" sz="2400" dirty="0" smtClean="0"/>
              <a:t>は</a:t>
            </a:r>
            <a:r>
              <a:rPr lang="ja-JP" altLang="en-US" sz="2400" dirty="0"/>
              <a:t>現在</a:t>
            </a:r>
            <a:r>
              <a:rPr lang="ja-JP" altLang="en-US" sz="2400" dirty="0" smtClean="0"/>
              <a:t>、地上の実験でこの初期宇宙の状態を作り出すことができる</a:t>
            </a:r>
            <a:r>
              <a:rPr kumimoji="1" lang="ja-JP" altLang="en-US" sz="2400" dirty="0" smtClean="0"/>
              <a:t>。</a:t>
            </a:r>
            <a:endParaRPr kumimoji="1" lang="en-US" altLang="ja-JP" sz="2400" dirty="0" smtClean="0"/>
          </a:p>
          <a:p>
            <a:pPr marL="342900" indent="-342900">
              <a:buFont typeface="Wingdings" panose="05000000000000000000" pitchFamily="2" charset="2"/>
              <a:buChar char="p"/>
            </a:pPr>
            <a:endParaRPr lang="en-US" altLang="ja-JP" sz="2400" dirty="0"/>
          </a:p>
          <a:p>
            <a:pPr marL="342900" indent="-342900">
              <a:buFont typeface="Wingdings" panose="05000000000000000000" pitchFamily="2" charset="2"/>
              <a:buChar char="p"/>
            </a:pPr>
            <a:r>
              <a:rPr lang="ja-JP" altLang="en-US" sz="2400" dirty="0"/>
              <a:t>「</a:t>
            </a:r>
            <a:r>
              <a:rPr kumimoji="1" lang="ja-JP" altLang="en-US" sz="2400" dirty="0" smtClean="0"/>
              <a:t>ゆらぎ」を用いて実験結果をより深く理解する試みが現在絶賛進行中。</a:t>
            </a:r>
            <a:endParaRPr kumimoji="1" lang="en-US" altLang="ja-JP" sz="2400" dirty="0" smtClean="0"/>
          </a:p>
        </p:txBody>
      </p:sp>
    </p:spTree>
    <p:extLst>
      <p:ext uri="{BB962C8B-B14F-4D97-AF65-F5344CB8AC3E}">
        <p14:creationId xmlns:p14="http://schemas.microsoft.com/office/powerpoint/2010/main" val="8821157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7483" y="2793534"/>
            <a:ext cx="2749471" cy="707886"/>
          </a:xfrm>
          <a:prstGeom prst="rect">
            <a:avLst/>
          </a:prstGeom>
          <a:noFill/>
        </p:spPr>
        <p:txBody>
          <a:bodyPr wrap="none" rtlCol="0">
            <a:spAutoFit/>
          </a:bodyPr>
          <a:lstStyle/>
          <a:p>
            <a:r>
              <a:rPr kumimoji="1" lang="ja-JP" altLang="en-US" sz="4000" dirty="0" smtClean="0"/>
              <a:t>最後に</a:t>
            </a:r>
            <a:r>
              <a:rPr kumimoji="1" lang="en-US" altLang="ja-JP" sz="4000" dirty="0" smtClean="0"/>
              <a:t>‥‥</a:t>
            </a:r>
            <a:endParaRPr kumimoji="1" lang="ja-JP" altLang="en-US" sz="4000" dirty="0"/>
          </a:p>
        </p:txBody>
      </p:sp>
    </p:spTree>
    <p:extLst>
      <p:ext uri="{BB962C8B-B14F-4D97-AF65-F5344CB8AC3E}">
        <p14:creationId xmlns:p14="http://schemas.microsoft.com/office/powerpoint/2010/main" val="42088912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692985" y="3343601"/>
            <a:ext cx="3416321" cy="954107"/>
          </a:xfrm>
          <a:prstGeom prst="rect">
            <a:avLst/>
          </a:prstGeom>
          <a:noFill/>
        </p:spPr>
        <p:txBody>
          <a:bodyPr wrap="none" rtlCol="0">
            <a:spAutoFit/>
          </a:bodyPr>
          <a:lstStyle/>
          <a:p>
            <a:pPr algn="ctr"/>
            <a:r>
              <a:rPr lang="ja-JP" altLang="en-US" sz="2800" dirty="0"/>
              <a:t>イ</a:t>
            </a:r>
            <a:r>
              <a:rPr kumimoji="1" lang="ja-JP" altLang="en-US" sz="2800" dirty="0" smtClean="0"/>
              <a:t>ヌマエル・カント</a:t>
            </a:r>
            <a:endParaRPr kumimoji="1" lang="en-US" altLang="ja-JP" sz="2800" dirty="0" smtClean="0"/>
          </a:p>
          <a:p>
            <a:pPr algn="ctr"/>
            <a:r>
              <a:rPr kumimoji="1" lang="en-US" altLang="ja-JP" sz="2800" dirty="0" smtClean="0"/>
              <a:t>1781</a:t>
            </a:r>
            <a:endParaRPr kumimoji="1" lang="ja-JP" altLang="en-US" sz="2800" dirty="0"/>
          </a:p>
        </p:txBody>
      </p:sp>
      <p:sp>
        <p:nvSpPr>
          <p:cNvPr id="5" name="テキスト ボックス 4"/>
          <p:cNvSpPr txBox="1"/>
          <p:nvPr/>
        </p:nvSpPr>
        <p:spPr>
          <a:xfrm>
            <a:off x="410310" y="1541994"/>
            <a:ext cx="7981673" cy="1077218"/>
          </a:xfrm>
          <a:prstGeom prst="rect">
            <a:avLst/>
          </a:prstGeom>
          <a:noFill/>
        </p:spPr>
        <p:txBody>
          <a:bodyPr wrap="none" rtlCol="0">
            <a:spAutoFit/>
          </a:bodyPr>
          <a:lstStyle/>
          <a:p>
            <a:pPr algn="ctr"/>
            <a:r>
              <a:rPr kumimoji="1" lang="ja-JP" altLang="en-US" sz="3200" dirty="0" smtClean="0"/>
              <a:t>ひとたび経験の圏域を超出すれば、</a:t>
            </a:r>
            <a:endParaRPr kumimoji="1" lang="en-US" altLang="ja-JP" sz="3200" dirty="0" smtClean="0"/>
          </a:p>
          <a:p>
            <a:pPr algn="ctr"/>
            <a:r>
              <a:rPr kumimoji="1" lang="ja-JP" altLang="en-US" sz="3200" dirty="0" smtClean="0"/>
              <a:t>経験によって反駁される心配はなくなる。</a:t>
            </a:r>
            <a:endParaRPr kumimoji="1" lang="ja-JP" altLang="en-US" sz="3200" dirty="0"/>
          </a:p>
        </p:txBody>
      </p:sp>
      <p:pic>
        <p:nvPicPr>
          <p:cNvPr id="5122" name="Picture 2" descr="https://upload.wikimedia.org/wikipedia/commons/thumb/8/8a/Kant_Kaliningrad.jpg/200px-Kant_Kaliningr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033" y="3169528"/>
            <a:ext cx="2434635" cy="368847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077706" y="4768061"/>
            <a:ext cx="2646878" cy="769441"/>
          </a:xfrm>
          <a:prstGeom prst="rect">
            <a:avLst/>
          </a:prstGeom>
          <a:noFill/>
        </p:spPr>
        <p:txBody>
          <a:bodyPr wrap="none" rtlCol="0">
            <a:spAutoFit/>
          </a:bodyPr>
          <a:lstStyle/>
          <a:p>
            <a:pPr algn="ctr"/>
            <a:r>
              <a:rPr lang="en-US" altLang="ja-JP" sz="2400" dirty="0" smtClean="0"/>
              <a:t>『</a:t>
            </a:r>
            <a:r>
              <a:rPr lang="ja-JP" altLang="en-US" sz="2400" dirty="0" smtClean="0"/>
              <a:t>純粋理性批判</a:t>
            </a:r>
            <a:r>
              <a:rPr lang="en-US" altLang="ja-JP" sz="2400" dirty="0" smtClean="0"/>
              <a:t>』</a:t>
            </a:r>
          </a:p>
          <a:p>
            <a:pPr algn="ctr"/>
            <a:r>
              <a:rPr kumimoji="1" lang="ja-JP" altLang="en-US" sz="2000" dirty="0" smtClean="0"/>
              <a:t>（中山元訳）</a:t>
            </a:r>
            <a:endParaRPr kumimoji="1" lang="ja-JP" altLang="en-US" sz="2000" dirty="0"/>
          </a:p>
        </p:txBody>
      </p:sp>
      <p:sp>
        <p:nvSpPr>
          <p:cNvPr id="3" name="正方形/長方形 2"/>
          <p:cNvSpPr/>
          <p:nvPr/>
        </p:nvSpPr>
        <p:spPr>
          <a:xfrm>
            <a:off x="6810032" y="3169528"/>
            <a:ext cx="740059" cy="3688472"/>
          </a:xfrm>
          <a:prstGeom prst="rect">
            <a:avLst/>
          </a:prstGeom>
          <a:gradFill flip="none" rotWithShape="1">
            <a:gsLst>
              <a:gs pos="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58445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23724" y="1711354"/>
            <a:ext cx="6288901" cy="1384995"/>
          </a:xfrm>
          <a:prstGeom prst="rect">
            <a:avLst/>
          </a:prstGeom>
          <a:noFill/>
        </p:spPr>
        <p:txBody>
          <a:bodyPr wrap="none" rtlCol="0">
            <a:spAutoFit/>
          </a:bodyPr>
          <a:lstStyle/>
          <a:p>
            <a:pPr algn="ctr"/>
            <a:r>
              <a:rPr kumimoji="1" lang="ja-JP" altLang="en-US" sz="2800" dirty="0" smtClean="0"/>
              <a:t>経験の圏域を超出したいと思うのは</a:t>
            </a:r>
            <a:endParaRPr kumimoji="1" lang="en-US" altLang="ja-JP" sz="2800" dirty="0" smtClean="0"/>
          </a:p>
          <a:p>
            <a:pPr algn="ctr"/>
            <a:r>
              <a:rPr kumimoji="1" lang="ja-JP" altLang="en-US" sz="2800" dirty="0" smtClean="0"/>
              <a:t>人間の自然な感覚であり、</a:t>
            </a:r>
            <a:endParaRPr kumimoji="1" lang="en-US" altLang="ja-JP" sz="2800" dirty="0" smtClean="0"/>
          </a:p>
          <a:p>
            <a:pPr algn="ctr"/>
            <a:r>
              <a:rPr lang="ja-JP" altLang="en-US" sz="2800" dirty="0" smtClean="0"/>
              <a:t>理論</a:t>
            </a:r>
            <a:r>
              <a:rPr lang="ja-JP" altLang="en-US" sz="2800" dirty="0"/>
              <a:t>物理学</a:t>
            </a:r>
            <a:r>
              <a:rPr lang="ja-JP" altLang="en-US" sz="2800" dirty="0" smtClean="0"/>
              <a:t>はその一形態に過ぎない。</a:t>
            </a:r>
            <a:endParaRPr kumimoji="1" lang="en-US" altLang="ja-JP" sz="2800" dirty="0" smtClean="0"/>
          </a:p>
        </p:txBody>
      </p:sp>
      <p:sp>
        <p:nvSpPr>
          <p:cNvPr id="5" name="テキスト ボックス 4"/>
          <p:cNvSpPr txBox="1"/>
          <p:nvPr/>
        </p:nvSpPr>
        <p:spPr>
          <a:xfrm>
            <a:off x="146506" y="3873206"/>
            <a:ext cx="8443338" cy="1384995"/>
          </a:xfrm>
          <a:prstGeom prst="rect">
            <a:avLst/>
          </a:prstGeom>
          <a:noFill/>
        </p:spPr>
        <p:txBody>
          <a:bodyPr wrap="none" rtlCol="0">
            <a:spAutoFit/>
          </a:bodyPr>
          <a:lstStyle/>
          <a:p>
            <a:pPr algn="ctr"/>
            <a:r>
              <a:rPr lang="ja-JP" altLang="en-US" sz="2800" dirty="0"/>
              <a:t>科</a:t>
            </a:r>
            <a:r>
              <a:rPr lang="ja-JP" altLang="en-US" sz="2800" dirty="0" smtClean="0"/>
              <a:t>学とは</a:t>
            </a:r>
            <a:r>
              <a:rPr lang="ja-JP" altLang="en-US" sz="2800" dirty="0"/>
              <a:t>、</a:t>
            </a:r>
            <a:endParaRPr kumimoji="1" lang="en-US" altLang="ja-JP" sz="2800" dirty="0" smtClean="0"/>
          </a:p>
          <a:p>
            <a:pPr algn="ctr"/>
            <a:r>
              <a:rPr kumimoji="1" lang="ja-JP" altLang="en-US" sz="2800" dirty="0" smtClean="0"/>
              <a:t>経験の圏域を超出した思索を、</a:t>
            </a:r>
            <a:endParaRPr kumimoji="1" lang="en-US" altLang="ja-JP" sz="2800" dirty="0" smtClean="0"/>
          </a:p>
          <a:p>
            <a:pPr algn="ctr"/>
            <a:r>
              <a:rPr lang="ja-JP" altLang="en-US" sz="2800" dirty="0"/>
              <a:t>経験</a:t>
            </a:r>
            <a:r>
              <a:rPr lang="ja-JP" altLang="en-US" sz="2800" dirty="0" smtClean="0"/>
              <a:t>の</a:t>
            </a:r>
            <a:r>
              <a:rPr kumimoji="1" lang="ja-JP" altLang="en-US" sz="2800" dirty="0" smtClean="0"/>
              <a:t>反駁によって検証する営みではなかろうか。</a:t>
            </a:r>
            <a:endParaRPr kumimoji="1" lang="ja-JP" altLang="en-US" sz="2800" dirty="0"/>
          </a:p>
        </p:txBody>
      </p:sp>
    </p:spTree>
    <p:extLst>
      <p:ext uri="{BB962C8B-B14F-4D97-AF65-F5344CB8AC3E}">
        <p14:creationId xmlns:p14="http://schemas.microsoft.com/office/powerpoint/2010/main" val="17613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クォークの「流れ」の観測</a:t>
            </a:r>
            <a:r>
              <a:rPr kumimoji="1" lang="en-US" altLang="ja-JP" dirty="0" smtClean="0"/>
              <a:t/>
            </a:r>
            <a:br>
              <a:rPr kumimoji="1" lang="en-US" altLang="ja-JP" dirty="0" smtClean="0"/>
            </a:br>
            <a:endParaRPr kumimoji="1" lang="ja-JP" altLang="en-US" dirty="0"/>
          </a:p>
        </p:txBody>
      </p:sp>
      <p:pic>
        <p:nvPicPr>
          <p:cNvPr id="4" name="Picture 15" descr="v2vsKET_final"/>
          <p:cNvPicPr>
            <a:picLocks noChangeAspect="1" noChangeArrowheads="1"/>
          </p:cNvPicPr>
          <p:nvPr/>
        </p:nvPicPr>
        <p:blipFill>
          <a:blip r:embed="rId2">
            <a:extLst>
              <a:ext uri="{28A0092B-C50C-407E-A947-70E740481C1C}">
                <a14:useLocalDpi xmlns:a14="http://schemas.microsoft.com/office/drawing/2010/main" val="0"/>
              </a:ext>
            </a:extLst>
          </a:blip>
          <a:srcRect t="8131" r="49944" b="6099"/>
          <a:stretch>
            <a:fillRect/>
          </a:stretch>
        </p:blipFill>
        <p:spPr bwMode="auto">
          <a:xfrm>
            <a:off x="2550153" y="1441262"/>
            <a:ext cx="2650498" cy="344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45"/>
          <p:cNvSpPr>
            <a:spLocks noChangeArrowheads="1"/>
          </p:cNvSpPr>
          <p:nvPr/>
        </p:nvSpPr>
        <p:spPr bwMode="auto">
          <a:xfrm>
            <a:off x="1074140" y="2743672"/>
            <a:ext cx="1223963" cy="1152525"/>
          </a:xfrm>
          <a:prstGeom prst="ellipse">
            <a:avLst/>
          </a:prstGeom>
          <a:gradFill rotWithShape="1">
            <a:gsLst>
              <a:gs pos="0">
                <a:srgbClr val="BBE0E3">
                  <a:gamma/>
                  <a:tint val="92941"/>
                  <a:invGamma/>
                </a:srgbClr>
              </a:gs>
              <a:gs pos="100000">
                <a:srgbClr val="BBE0E3">
                  <a:alpha val="39999"/>
                </a:srgbClr>
              </a:gs>
            </a:gsLst>
            <a:path path="shape">
              <a:fillToRect l="50000" t="50000" r="50000" b="50000"/>
            </a:path>
          </a:gradFill>
          <a:ln w="22225" algn="ctr">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smtClean="0">
              <a:ln>
                <a:noFill/>
              </a:ln>
              <a:solidFill>
                <a:srgbClr val="000000"/>
              </a:solidFill>
              <a:effectLst/>
              <a:uLnTx/>
              <a:uFillTx/>
              <a:latin typeface="Times New Roman" pitchFamily="18" charset="0"/>
            </a:endParaRPr>
          </a:p>
        </p:txBody>
      </p:sp>
      <p:sp>
        <p:nvSpPr>
          <p:cNvPr id="6" name="Oval 146"/>
          <p:cNvSpPr>
            <a:spLocks noChangeArrowheads="1"/>
          </p:cNvSpPr>
          <p:nvPr/>
        </p:nvSpPr>
        <p:spPr bwMode="auto">
          <a:xfrm>
            <a:off x="353415" y="2743672"/>
            <a:ext cx="1223963" cy="1152525"/>
          </a:xfrm>
          <a:prstGeom prst="ellipse">
            <a:avLst/>
          </a:prstGeom>
          <a:gradFill rotWithShape="1">
            <a:gsLst>
              <a:gs pos="0">
                <a:srgbClr val="BBE0E3">
                  <a:gamma/>
                  <a:tint val="92941"/>
                  <a:invGamma/>
                </a:srgbClr>
              </a:gs>
              <a:gs pos="100000">
                <a:srgbClr val="BBE0E3">
                  <a:alpha val="39999"/>
                </a:srgbClr>
              </a:gs>
            </a:gsLst>
            <a:path path="shape">
              <a:fillToRect l="50000" t="50000" r="50000" b="50000"/>
            </a:path>
          </a:gradFill>
          <a:ln w="22225" algn="ctr">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smtClean="0">
              <a:ln>
                <a:noFill/>
              </a:ln>
              <a:solidFill>
                <a:srgbClr val="000000"/>
              </a:solidFill>
              <a:effectLst/>
              <a:uLnTx/>
              <a:uFillTx/>
              <a:latin typeface="Times New Roman" pitchFamily="18" charset="0"/>
            </a:endParaRPr>
          </a:p>
        </p:txBody>
      </p:sp>
      <p:sp>
        <p:nvSpPr>
          <p:cNvPr id="7" name="Oval 148"/>
          <p:cNvSpPr>
            <a:spLocks noChangeArrowheads="1"/>
          </p:cNvSpPr>
          <p:nvPr/>
        </p:nvSpPr>
        <p:spPr bwMode="auto">
          <a:xfrm>
            <a:off x="1074140" y="2816697"/>
            <a:ext cx="503238" cy="1008062"/>
          </a:xfrm>
          <a:prstGeom prst="ellipse">
            <a:avLst/>
          </a:prstGeom>
          <a:gradFill rotWithShape="1">
            <a:gsLst>
              <a:gs pos="0">
                <a:srgbClr val="FF0000"/>
              </a:gs>
              <a:gs pos="100000">
                <a:srgbClr val="FF0000">
                  <a:gamma/>
                  <a:shade val="98039"/>
                  <a:invGamma/>
                  <a:alpha val="64999"/>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latin typeface="Times New Roman" pitchFamily="18" charset="0"/>
            </a:endParaRPr>
          </a:p>
        </p:txBody>
      </p:sp>
      <p:sp>
        <p:nvSpPr>
          <p:cNvPr id="13" name="Text Box 162"/>
          <p:cNvSpPr txBox="1">
            <a:spLocks noChangeArrowheads="1"/>
          </p:cNvSpPr>
          <p:nvPr/>
        </p:nvSpPr>
        <p:spPr bwMode="auto">
          <a:xfrm>
            <a:off x="244723" y="2024534"/>
            <a:ext cx="2076209" cy="461665"/>
          </a:xfrm>
          <a:prstGeom prst="rect">
            <a:avLst/>
          </a:prstGeom>
          <a:noFill/>
          <a:ln w="25400">
            <a:solidFill>
              <a:srgbClr val="6666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dirty="0" smtClean="0">
                <a:latin typeface="Arial" charset="0"/>
              </a:rPr>
              <a:t>楕円フロー </a:t>
            </a:r>
            <a:r>
              <a:rPr lang="en-US" altLang="ja-JP" sz="2400" dirty="0" smtClean="0">
                <a:latin typeface="Arial" charset="0"/>
              </a:rPr>
              <a:t>v</a:t>
            </a:r>
            <a:r>
              <a:rPr lang="en-US" altLang="ja-JP" sz="2400" baseline="-25000" dirty="0" smtClean="0">
                <a:latin typeface="Arial" charset="0"/>
              </a:rPr>
              <a:t>2</a:t>
            </a:r>
          </a:p>
        </p:txBody>
      </p:sp>
      <p:pic>
        <p:nvPicPr>
          <p:cNvPr id="85" name="Picture 160" descr="v2pt_scaling_auau200_phenix_wstar"/>
          <p:cNvPicPr>
            <a:picLocks noChangeAspect="1" noChangeArrowheads="1"/>
          </p:cNvPicPr>
          <p:nvPr/>
        </p:nvPicPr>
        <p:blipFill>
          <a:blip r:embed="rId3">
            <a:extLst>
              <a:ext uri="{28A0092B-C50C-407E-A947-70E740481C1C}">
                <a14:useLocalDpi xmlns:a14="http://schemas.microsoft.com/office/drawing/2010/main" val="0"/>
              </a:ext>
            </a:extLst>
          </a:blip>
          <a:srcRect l="53247"/>
          <a:stretch>
            <a:fillRect/>
          </a:stretch>
        </p:blipFill>
        <p:spPr bwMode="auto">
          <a:xfrm>
            <a:off x="6107782" y="1445077"/>
            <a:ext cx="2423821" cy="3440677"/>
          </a:xfrm>
          <a:prstGeom prst="rect">
            <a:avLst/>
          </a:prstGeom>
          <a:noFill/>
          <a:extLst>
            <a:ext uri="{909E8E84-426E-40DD-AFC4-6F175D3DCCD1}">
              <a14:hiddenFill xmlns:a14="http://schemas.microsoft.com/office/drawing/2010/main">
                <a:solidFill>
                  <a:srgbClr val="FFFFFF"/>
                </a:solidFill>
              </a14:hiddenFill>
            </a:ext>
          </a:extLst>
        </p:spPr>
      </p:pic>
      <p:sp>
        <p:nvSpPr>
          <p:cNvPr id="86" name="Text Box 161"/>
          <p:cNvSpPr txBox="1">
            <a:spLocks noChangeArrowheads="1"/>
          </p:cNvSpPr>
          <p:nvPr/>
        </p:nvSpPr>
        <p:spPr bwMode="auto">
          <a:xfrm>
            <a:off x="3774523" y="5000618"/>
            <a:ext cx="38988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dirty="0" smtClean="0">
                <a:solidFill>
                  <a:schemeClr val="accent6">
                    <a:lumMod val="20000"/>
                    <a:lumOff val="80000"/>
                  </a:schemeClr>
                </a:solidFill>
                <a:latin typeface="Arial" charset="0"/>
              </a:rPr>
              <a:t>フローの強さと運動量を</a:t>
            </a:r>
            <a:endParaRPr lang="en-US" altLang="ja-JP" sz="2400" dirty="0" smtClean="0">
              <a:solidFill>
                <a:schemeClr val="accent6">
                  <a:lumMod val="20000"/>
                  <a:lumOff val="80000"/>
                </a:schemeClr>
              </a:solidFill>
              <a:latin typeface="Arial" charset="0"/>
            </a:endParaRPr>
          </a:p>
          <a:p>
            <a:pPr fontAlgn="base">
              <a:spcBef>
                <a:spcPct val="0"/>
              </a:spcBef>
              <a:spcAft>
                <a:spcPct val="0"/>
              </a:spcAft>
            </a:pPr>
            <a:r>
              <a:rPr lang="ja-JP" altLang="en-US" sz="2400" dirty="0" smtClean="0">
                <a:solidFill>
                  <a:schemeClr val="accent6">
                    <a:lumMod val="20000"/>
                    <a:lumOff val="80000"/>
                  </a:schemeClr>
                </a:solidFill>
                <a:latin typeface="Arial" charset="0"/>
              </a:rPr>
              <a:t>クォーク数で割算</a:t>
            </a:r>
          </a:p>
          <a:p>
            <a:pPr fontAlgn="base">
              <a:spcBef>
                <a:spcPct val="0"/>
              </a:spcBef>
              <a:spcAft>
                <a:spcPct val="0"/>
              </a:spcAft>
            </a:pPr>
            <a:r>
              <a:rPr lang="ja-JP" altLang="en-US" sz="2400" dirty="0" smtClean="0">
                <a:solidFill>
                  <a:schemeClr val="accent6">
                    <a:lumMod val="20000"/>
                    <a:lumOff val="80000"/>
                  </a:schemeClr>
                </a:solidFill>
                <a:latin typeface="Arial" charset="0"/>
                <a:sym typeface="Wingdings" pitchFamily="2" charset="2"/>
              </a:rPr>
              <a:t></a:t>
            </a:r>
            <a:r>
              <a:rPr lang="ja-JP" altLang="en-US" sz="2400" dirty="0" smtClean="0">
                <a:solidFill>
                  <a:schemeClr val="accent6">
                    <a:lumMod val="20000"/>
                    <a:lumOff val="80000"/>
                  </a:schemeClr>
                </a:solidFill>
                <a:latin typeface="Arial" charset="0"/>
              </a:rPr>
              <a:t>流れがぴったり重なる！</a:t>
            </a:r>
          </a:p>
        </p:txBody>
      </p:sp>
      <p:pic>
        <p:nvPicPr>
          <p:cNvPr id="94" name="Picture 113" descr="v2vsKET_final"/>
          <p:cNvPicPr>
            <a:picLocks noChangeAspect="1" noChangeArrowheads="1"/>
          </p:cNvPicPr>
          <p:nvPr/>
        </p:nvPicPr>
        <p:blipFill>
          <a:blip r:embed="rId2">
            <a:extLst>
              <a:ext uri="{28A0092B-C50C-407E-A947-70E740481C1C}">
                <a14:useLocalDpi xmlns:a14="http://schemas.microsoft.com/office/drawing/2010/main" val="0"/>
              </a:ext>
            </a:extLst>
          </a:blip>
          <a:srcRect l="27060" t="14745" r="27815" b="71445"/>
          <a:stretch>
            <a:fillRect/>
          </a:stretch>
        </p:blipFill>
        <p:spPr bwMode="auto">
          <a:xfrm>
            <a:off x="4043182" y="1477259"/>
            <a:ext cx="345598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右矢印 97"/>
          <p:cNvSpPr/>
          <p:nvPr/>
        </p:nvSpPr>
        <p:spPr>
          <a:xfrm>
            <a:off x="5333478" y="3163508"/>
            <a:ext cx="664650" cy="161150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101" name="右矢印 100"/>
          <p:cNvSpPr/>
          <p:nvPr/>
        </p:nvSpPr>
        <p:spPr>
          <a:xfrm>
            <a:off x="1694514" y="3023408"/>
            <a:ext cx="436228" cy="59305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02" name="右矢印 101"/>
          <p:cNvSpPr/>
          <p:nvPr/>
        </p:nvSpPr>
        <p:spPr>
          <a:xfrm flipH="1">
            <a:off x="529168" y="3023408"/>
            <a:ext cx="436228" cy="59305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6038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閑話</a:t>
            </a:r>
            <a:r>
              <a:rPr lang="ja-JP" altLang="en-US" dirty="0"/>
              <a:t>休題</a:t>
            </a:r>
            <a:endParaRPr kumimoji="1" lang="ja-JP" altLang="en-US" dirty="0"/>
          </a:p>
        </p:txBody>
      </p:sp>
      <p:sp>
        <p:nvSpPr>
          <p:cNvPr id="4" name="テキスト ボックス 3"/>
          <p:cNvSpPr txBox="1"/>
          <p:nvPr/>
        </p:nvSpPr>
        <p:spPr>
          <a:xfrm>
            <a:off x="2199836" y="2064024"/>
            <a:ext cx="3877986" cy="646331"/>
          </a:xfrm>
          <a:prstGeom prst="rect">
            <a:avLst/>
          </a:prstGeom>
          <a:noFill/>
        </p:spPr>
        <p:txBody>
          <a:bodyPr wrap="none" rtlCol="0">
            <a:spAutoFit/>
          </a:bodyPr>
          <a:lstStyle/>
          <a:p>
            <a:pPr algn="ctr"/>
            <a:r>
              <a:rPr kumimoji="1" lang="ja-JP" altLang="en-US" sz="3600" dirty="0" smtClean="0"/>
              <a:t>カントの二律背反</a:t>
            </a:r>
            <a:endParaRPr kumimoji="1" lang="ja-JP" altLang="en-US" sz="3600" dirty="0"/>
          </a:p>
        </p:txBody>
      </p:sp>
      <p:sp>
        <p:nvSpPr>
          <p:cNvPr id="5" name="テキスト ボックス 4"/>
          <p:cNvSpPr txBox="1"/>
          <p:nvPr/>
        </p:nvSpPr>
        <p:spPr>
          <a:xfrm>
            <a:off x="692056" y="3021501"/>
            <a:ext cx="1249040" cy="3046988"/>
          </a:xfrm>
          <a:prstGeom prst="rect">
            <a:avLst/>
          </a:prstGeom>
          <a:noFill/>
        </p:spPr>
        <p:txBody>
          <a:bodyPr wrap="square" rtlCol="0">
            <a:spAutoFit/>
          </a:bodyPr>
          <a:lstStyle/>
          <a:p>
            <a:r>
              <a:rPr kumimoji="1" lang="ja-JP" altLang="en-US" sz="2400" dirty="0" smtClean="0"/>
              <a:t>第一：</a:t>
            </a:r>
            <a:endParaRPr lang="en-US" altLang="ja-JP" sz="2400" dirty="0" smtClean="0"/>
          </a:p>
          <a:p>
            <a:endParaRPr kumimoji="1" lang="en-US" altLang="ja-JP" sz="2400" dirty="0"/>
          </a:p>
          <a:p>
            <a:r>
              <a:rPr lang="ja-JP" altLang="en-US" sz="2400" dirty="0" smtClean="0"/>
              <a:t>第二：</a:t>
            </a:r>
            <a:endParaRPr lang="en-US" altLang="ja-JP" sz="2400" dirty="0" smtClean="0"/>
          </a:p>
          <a:p>
            <a:endParaRPr lang="en-US" altLang="ja-JP" sz="2400" dirty="0" smtClean="0"/>
          </a:p>
          <a:p>
            <a:endParaRPr kumimoji="1" lang="en-US" altLang="ja-JP" sz="2400" dirty="0"/>
          </a:p>
          <a:p>
            <a:r>
              <a:rPr kumimoji="1" lang="ja-JP" altLang="en-US" sz="2400" dirty="0" smtClean="0"/>
              <a:t>第三：</a:t>
            </a:r>
            <a:endParaRPr kumimoji="1" lang="en-US" altLang="ja-JP" sz="2400" dirty="0" smtClean="0"/>
          </a:p>
          <a:p>
            <a:endParaRPr lang="en-US" altLang="ja-JP" sz="2400" dirty="0"/>
          </a:p>
          <a:p>
            <a:r>
              <a:rPr kumimoji="1" lang="ja-JP" altLang="en-US" sz="2400" dirty="0" smtClean="0"/>
              <a:t>第四：</a:t>
            </a:r>
            <a:endParaRPr kumimoji="1" lang="ja-JP" altLang="en-US" sz="2400" dirty="0"/>
          </a:p>
        </p:txBody>
      </p:sp>
      <p:sp>
        <p:nvSpPr>
          <p:cNvPr id="6" name="テキスト ボックス 5"/>
          <p:cNvSpPr txBox="1"/>
          <p:nvPr/>
        </p:nvSpPr>
        <p:spPr>
          <a:xfrm>
            <a:off x="1676319" y="3021501"/>
            <a:ext cx="6539565" cy="3046988"/>
          </a:xfrm>
          <a:prstGeom prst="rect">
            <a:avLst/>
          </a:prstGeom>
          <a:noFill/>
        </p:spPr>
        <p:txBody>
          <a:bodyPr wrap="square" rtlCol="0">
            <a:spAutoFit/>
          </a:bodyPr>
          <a:lstStyle/>
          <a:p>
            <a:r>
              <a:rPr kumimoji="1" lang="ja-JP" altLang="en-US" sz="2400" dirty="0" smtClean="0"/>
              <a:t>時間・空間は</a:t>
            </a:r>
            <a:r>
              <a:rPr lang="ja-JP" altLang="en-US" sz="2400" dirty="0"/>
              <a:t>無限に続くか</a:t>
            </a:r>
            <a:r>
              <a:rPr lang="ja-JP" altLang="en-US" sz="2400" dirty="0" smtClean="0"/>
              <a:t>？</a:t>
            </a:r>
            <a:r>
              <a:rPr kumimoji="1" lang="ja-JP" altLang="en-US" sz="2400" dirty="0" smtClean="0"/>
              <a:t>境界があるか？</a:t>
            </a:r>
            <a:endParaRPr kumimoji="1" lang="en-US" altLang="ja-JP" sz="2400" dirty="0"/>
          </a:p>
          <a:p>
            <a:endParaRPr lang="en-US" altLang="ja-JP" sz="2400" dirty="0" smtClean="0"/>
          </a:p>
          <a:p>
            <a:r>
              <a:rPr lang="ja-JP" altLang="en-US" sz="2400" dirty="0" smtClean="0"/>
              <a:t>物質は、単純な構成要素に分解できるか？</a:t>
            </a:r>
            <a:endParaRPr lang="en-US" altLang="ja-JP" sz="2400" dirty="0" smtClean="0"/>
          </a:p>
          <a:p>
            <a:r>
              <a:rPr lang="ja-JP" altLang="en-US" sz="2400" dirty="0" smtClean="0"/>
              <a:t>無限に分割可能か？</a:t>
            </a:r>
            <a:endParaRPr lang="en-US" altLang="ja-JP" sz="2400" dirty="0" smtClean="0"/>
          </a:p>
          <a:p>
            <a:endParaRPr kumimoji="1" lang="en-US" altLang="ja-JP" sz="2400" dirty="0"/>
          </a:p>
          <a:p>
            <a:r>
              <a:rPr kumimoji="1" lang="ja-JP" altLang="en-US" sz="2400" dirty="0" smtClean="0"/>
              <a:t>世界は決定論的か？自由意志は存在するか？</a:t>
            </a:r>
            <a:endParaRPr kumimoji="1" lang="en-US" altLang="ja-JP" sz="2400" dirty="0" smtClean="0"/>
          </a:p>
          <a:p>
            <a:endParaRPr lang="en-US" altLang="ja-JP" sz="2400" dirty="0"/>
          </a:p>
          <a:p>
            <a:r>
              <a:rPr kumimoji="1" lang="ja-JP" altLang="en-US" sz="2400" dirty="0" smtClean="0"/>
              <a:t>神は存在するか？しないか？</a:t>
            </a:r>
            <a:endParaRPr kumimoji="1" lang="ja-JP" altLang="en-US" sz="2400" dirty="0"/>
          </a:p>
        </p:txBody>
      </p:sp>
    </p:spTree>
    <p:extLst>
      <p:ext uri="{BB962C8B-B14F-4D97-AF65-F5344CB8AC3E}">
        <p14:creationId xmlns:p14="http://schemas.microsoft.com/office/powerpoint/2010/main" val="16616262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格子ＱＣＤ数値解析</a:t>
            </a:r>
            <a:r>
              <a:rPr kumimoji="1" lang="en-US" altLang="ja-JP" dirty="0" smtClean="0"/>
              <a:t/>
            </a:r>
            <a:br>
              <a:rPr kumimoji="1" lang="en-US" altLang="ja-JP" dirty="0" smtClean="0"/>
            </a:br>
            <a:endParaRPr kumimoji="1" lang="ja-JP" altLang="en-US" dirty="0"/>
          </a:p>
        </p:txBody>
      </p:sp>
      <p:pic>
        <p:nvPicPr>
          <p:cNvPr id="4"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18431" b="13024"/>
          <a:stretch/>
        </p:blipFill>
        <p:spPr bwMode="auto">
          <a:xfrm>
            <a:off x="5004048" y="3866743"/>
            <a:ext cx="3636613" cy="244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newenterprise.allthingsd.com/files/2011/02/BlueGeneQ-275x2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8760"/>
            <a:ext cx="2605437" cy="216962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29409" y="1340768"/>
            <a:ext cx="4221027" cy="461665"/>
          </a:xfrm>
          <a:prstGeom prst="rect">
            <a:avLst/>
          </a:prstGeom>
          <a:noFill/>
        </p:spPr>
        <p:txBody>
          <a:bodyPr wrap="none" rtlCol="0">
            <a:spAutoFit/>
          </a:bodyPr>
          <a:lstStyle/>
          <a:p>
            <a:r>
              <a:rPr kumimoji="1" lang="ja-JP" altLang="en-US" sz="2400" dirty="0" smtClean="0"/>
              <a:t>時空を格子化し、</a:t>
            </a:r>
            <a:r>
              <a:rPr lang="ja-JP" altLang="en-US" sz="2400" dirty="0" smtClean="0"/>
              <a:t>数値解析する</a:t>
            </a:r>
            <a:endParaRPr kumimoji="1" lang="ja-JP" altLang="en-US" sz="2400" dirty="0"/>
          </a:p>
        </p:txBody>
      </p:sp>
      <p:sp>
        <p:nvSpPr>
          <p:cNvPr id="7" name="テキスト ボックス 6"/>
          <p:cNvSpPr txBox="1"/>
          <p:nvPr/>
        </p:nvSpPr>
        <p:spPr>
          <a:xfrm>
            <a:off x="429409" y="4449015"/>
            <a:ext cx="3877985" cy="1569660"/>
          </a:xfrm>
          <a:prstGeom prst="rect">
            <a:avLst/>
          </a:prstGeom>
          <a:noFill/>
        </p:spPr>
        <p:txBody>
          <a:bodyPr wrap="none" rtlCol="0">
            <a:spAutoFit/>
          </a:bodyPr>
          <a:lstStyle/>
          <a:p>
            <a:r>
              <a:rPr kumimoji="1" lang="ja-JP" altLang="en-US" sz="2400" dirty="0" smtClean="0"/>
              <a:t>注意：</a:t>
            </a:r>
            <a:endParaRPr kumimoji="1" lang="en-US" altLang="ja-JP" sz="2400" dirty="0" smtClean="0"/>
          </a:p>
          <a:p>
            <a:r>
              <a:rPr kumimoji="1" lang="ja-JP" altLang="en-US" sz="2400" dirty="0" smtClean="0"/>
              <a:t>現在の数値解析技術では、</a:t>
            </a:r>
            <a:endParaRPr kumimoji="1" lang="en-US" altLang="ja-JP" sz="2400" dirty="0" smtClean="0"/>
          </a:p>
          <a:p>
            <a:r>
              <a:rPr lang="en-US" altLang="ja-JP" sz="2400" dirty="0" smtClean="0">
                <a:latin typeface="Symbol" pitchFamily="18" charset="2"/>
              </a:rPr>
              <a:t>m</a:t>
            </a:r>
            <a:r>
              <a:rPr lang="en-US" altLang="ja-JP" sz="2400" dirty="0" smtClean="0"/>
              <a:t>=0</a:t>
            </a:r>
            <a:r>
              <a:rPr lang="ja-JP" altLang="en-US" sz="2400" dirty="0" smtClean="0"/>
              <a:t>の解析しかできない</a:t>
            </a:r>
            <a:endParaRPr lang="en-US" altLang="ja-JP" sz="2400" dirty="0" smtClean="0"/>
          </a:p>
          <a:p>
            <a:r>
              <a:rPr kumimoji="1" lang="ja-JP" altLang="en-US" sz="2400" b="1" dirty="0" smtClean="0"/>
              <a:t>「符号問題」</a:t>
            </a:r>
            <a:endParaRPr kumimoji="1" lang="ja-JP" altLang="en-US" sz="2400" b="1" dirty="0"/>
          </a:p>
        </p:txBody>
      </p:sp>
      <p:pic>
        <p:nvPicPr>
          <p:cNvPr id="8" name="Picture 76" descr="lattic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675" y="1844675"/>
            <a:ext cx="24479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372"/>
          <p:cNvSpPr/>
          <p:nvPr/>
        </p:nvSpPr>
        <p:spPr>
          <a:xfrm>
            <a:off x="1116060" y="2795349"/>
            <a:ext cx="1007934" cy="883431"/>
          </a:xfrm>
          <a:prstGeom prst="ellipse">
            <a:avLst/>
          </a:prstGeom>
          <a:gradFill flip="none" rotWithShape="1">
            <a:gsLst>
              <a:gs pos="0">
                <a:srgbClr val="0000FF">
                  <a:alpha val="60000"/>
                </a:srgbClr>
              </a:gs>
              <a:gs pos="100000">
                <a:srgbClr val="0000FF">
                  <a:alpha val="20000"/>
                </a:srgbClr>
              </a:gs>
            </a:gsLst>
            <a:path path="circle">
              <a:fillToRect l="50000" t="50000" r="50000" b="50000"/>
            </a:path>
            <a:tileRect/>
          </a:gra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p>
        </p:txBody>
      </p:sp>
      <p:sp>
        <p:nvSpPr>
          <p:cNvPr id="10" name="円/楕円 373"/>
          <p:cNvSpPr/>
          <p:nvPr/>
        </p:nvSpPr>
        <p:spPr>
          <a:xfrm>
            <a:off x="1512444" y="2184006"/>
            <a:ext cx="1007934" cy="883732"/>
          </a:xfrm>
          <a:prstGeom prst="ellipse">
            <a:avLst/>
          </a:prstGeom>
          <a:gradFill flip="none" rotWithShape="1">
            <a:gsLst>
              <a:gs pos="0">
                <a:srgbClr val="FF0000">
                  <a:alpha val="50000"/>
                </a:srgbClr>
              </a:gs>
              <a:gs pos="100000">
                <a:srgbClr val="FF0000">
                  <a:alpha val="20000"/>
                </a:srgbClr>
              </a:gs>
            </a:gsLst>
            <a:path path="circle">
              <a:fillToRect l="50000" t="50000" r="50000" b="50000"/>
            </a:path>
            <a:tileRect/>
          </a:gra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p>
        </p:txBody>
      </p:sp>
      <p:sp>
        <p:nvSpPr>
          <p:cNvPr id="11" name="円/楕円 374"/>
          <p:cNvSpPr/>
          <p:nvPr/>
        </p:nvSpPr>
        <p:spPr>
          <a:xfrm>
            <a:off x="1908229" y="2795349"/>
            <a:ext cx="1007921" cy="883431"/>
          </a:xfrm>
          <a:prstGeom prst="ellipse">
            <a:avLst/>
          </a:prstGeom>
          <a:gradFill flip="none" rotWithShape="1">
            <a:gsLst>
              <a:gs pos="0">
                <a:srgbClr val="00B050">
                  <a:alpha val="50000"/>
                </a:srgbClr>
              </a:gs>
              <a:gs pos="100000">
                <a:srgbClr val="00B050">
                  <a:alpha val="20000"/>
                </a:srgbClr>
              </a:gs>
            </a:gsLst>
            <a:path path="circle">
              <a:fillToRect l="50000" t="50000" r="50000" b="50000"/>
            </a:path>
            <a:tileRect/>
          </a:gra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p>
        </p:txBody>
      </p:sp>
      <p:sp>
        <p:nvSpPr>
          <p:cNvPr id="12" name="Line 28"/>
          <p:cNvSpPr>
            <a:spLocks noChangeShapeType="1"/>
          </p:cNvSpPr>
          <p:nvPr/>
        </p:nvSpPr>
        <p:spPr bwMode="auto">
          <a:xfrm>
            <a:off x="3132138" y="1989138"/>
            <a:ext cx="2592387" cy="256771"/>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29"/>
          <p:cNvSpPr>
            <a:spLocks noChangeShapeType="1"/>
          </p:cNvSpPr>
          <p:nvPr/>
        </p:nvSpPr>
        <p:spPr bwMode="auto">
          <a:xfrm flipV="1">
            <a:off x="2413000" y="2591984"/>
            <a:ext cx="3384549" cy="1484716"/>
          </a:xfrm>
          <a:prstGeom prst="line">
            <a:avLst/>
          </a:prstGeom>
          <a:noFill/>
          <a:ln w="190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4" name="Picture 76" descr="lattice"/>
          <p:cNvPicPr>
            <a:picLocks noChangeAspect="1" noChangeArrowheads="1"/>
          </p:cNvPicPr>
          <p:nvPr/>
        </p:nvPicPr>
        <p:blipFill>
          <a:blip r:embed="rId4" cstate="print">
            <a:clrChange>
              <a:clrFrom>
                <a:srgbClr val="FFFFFF"/>
              </a:clrFrom>
              <a:clrTo>
                <a:srgbClr val="FFFFFF">
                  <a:alpha val="0"/>
                </a:srgbClr>
              </a:clrTo>
            </a:clrChange>
            <a:lum bright="30000" contrast="30000"/>
            <a:extLst>
              <a:ext uri="{28A0092B-C50C-407E-A947-70E740481C1C}">
                <a14:useLocalDpi xmlns:a14="http://schemas.microsoft.com/office/drawing/2010/main" val="0"/>
              </a:ext>
            </a:extLst>
          </a:blip>
          <a:srcRect/>
          <a:stretch>
            <a:fillRect/>
          </a:stretch>
        </p:blipFill>
        <p:spPr bwMode="auto">
          <a:xfrm>
            <a:off x="5618162" y="2245909"/>
            <a:ext cx="3587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p:cNvSpPr/>
          <p:nvPr/>
        </p:nvSpPr>
        <p:spPr>
          <a:xfrm>
            <a:off x="5218795" y="3947865"/>
            <a:ext cx="216024" cy="2304256"/>
          </a:xfrm>
          <a:prstGeom prst="rect">
            <a:avLst/>
          </a:prstGeom>
          <a:solidFill>
            <a:srgbClr val="FF000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21211598">
            <a:off x="3950467" y="5300152"/>
            <a:ext cx="1188132" cy="20965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7661510" y="1844824"/>
            <a:ext cx="1306768" cy="830997"/>
          </a:xfrm>
          <a:prstGeom prst="rect">
            <a:avLst/>
          </a:prstGeom>
          <a:noFill/>
        </p:spPr>
        <p:txBody>
          <a:bodyPr wrap="none" rtlCol="0">
            <a:spAutoFit/>
          </a:bodyPr>
          <a:lstStyle/>
          <a:p>
            <a:r>
              <a:rPr kumimoji="1" lang="en-US" altLang="ja-JP" sz="2400" dirty="0" err="1" smtClean="0"/>
              <a:t>Bluegene</a:t>
            </a:r>
            <a:endParaRPr kumimoji="1" lang="en-US" altLang="ja-JP" sz="2400" dirty="0" smtClean="0"/>
          </a:p>
          <a:p>
            <a:r>
              <a:rPr lang="en-US" altLang="ja-JP" sz="2400" dirty="0" smtClean="0"/>
              <a:t>@KEK</a:t>
            </a:r>
            <a:endParaRPr kumimoji="1" lang="ja-JP" altLang="en-US" sz="2400" dirty="0"/>
          </a:p>
        </p:txBody>
      </p:sp>
    </p:spTree>
    <p:extLst>
      <p:ext uri="{BB962C8B-B14F-4D97-AF65-F5344CB8AC3E}">
        <p14:creationId xmlns:p14="http://schemas.microsoft.com/office/powerpoint/2010/main" val="24810556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p:cNvSpPr/>
          <p:nvPr/>
        </p:nvSpPr>
        <p:spPr>
          <a:xfrm>
            <a:off x="3296227" y="2836512"/>
            <a:ext cx="2633497" cy="3010614"/>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a:off x="453006" y="2836513"/>
            <a:ext cx="2633497" cy="3010614"/>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試行回数と、ゆらぎ</a:t>
            </a:r>
            <a:r>
              <a:rPr kumimoji="1" lang="en-US" altLang="ja-JP" dirty="0" smtClean="0"/>
              <a:t/>
            </a:r>
            <a:br>
              <a:rPr kumimoji="1" lang="en-US" altLang="ja-JP" dirty="0" smtClean="0"/>
            </a:br>
            <a:endParaRPr kumimoji="1" lang="ja-JP" altLang="en-US" dirty="0"/>
          </a:p>
        </p:txBody>
      </p:sp>
      <p:pic>
        <p:nvPicPr>
          <p:cNvPr id="1028" name="Picture 4" descr="https://upload.wikimedia.org/wikipedia/commons/6/6d/Sixsided_Dice_inJapa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80" r="9142"/>
          <a:stretch/>
        </p:blipFill>
        <p:spPr bwMode="auto">
          <a:xfrm>
            <a:off x="809161" y="1550204"/>
            <a:ext cx="1009365" cy="887492"/>
          </a:xfrm>
          <a:prstGeom prst="ellipse">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818526" y="1550204"/>
            <a:ext cx="3877985" cy="830997"/>
          </a:xfrm>
          <a:prstGeom prst="rect">
            <a:avLst/>
          </a:prstGeom>
          <a:noFill/>
        </p:spPr>
        <p:txBody>
          <a:bodyPr wrap="none" rtlCol="0">
            <a:spAutoFit/>
          </a:bodyPr>
          <a:lstStyle/>
          <a:p>
            <a:r>
              <a:rPr kumimoji="1" lang="ja-JP" altLang="en-US" sz="2400" dirty="0" smtClean="0"/>
              <a:t>試行回数の増加に伴い、</a:t>
            </a:r>
            <a:endParaRPr kumimoji="1" lang="en-US" altLang="ja-JP" sz="2400" dirty="0" smtClean="0"/>
          </a:p>
          <a:p>
            <a:r>
              <a:rPr lang="ja-JP" altLang="en-US" sz="2400" dirty="0"/>
              <a:t>平均</a:t>
            </a:r>
            <a:r>
              <a:rPr lang="ja-JP" altLang="en-US" sz="2400" dirty="0" smtClean="0"/>
              <a:t>値のゆらぎは減少する</a:t>
            </a:r>
            <a:endParaRPr kumimoji="1" lang="ja-JP" altLang="en-US" sz="2400" dirty="0"/>
          </a:p>
        </p:txBody>
      </p:sp>
      <p:pic>
        <p:nvPicPr>
          <p:cNvPr id="9"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l="66260" b="50017"/>
          <a:stretch/>
        </p:blipFill>
        <p:spPr bwMode="auto">
          <a:xfrm>
            <a:off x="2216436" y="4345291"/>
            <a:ext cx="621777" cy="5802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l="33267" t="50575" r="34014"/>
          <a:stretch/>
        </p:blipFill>
        <p:spPr bwMode="auto">
          <a:xfrm>
            <a:off x="1476419" y="4345291"/>
            <a:ext cx="609769" cy="5802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r="66291" b="49056"/>
          <a:stretch/>
        </p:blipFill>
        <p:spPr bwMode="auto">
          <a:xfrm>
            <a:off x="685904" y="4331617"/>
            <a:ext cx="623849" cy="59397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3679295" y="2836512"/>
            <a:ext cx="1803699" cy="1446550"/>
          </a:xfrm>
          <a:prstGeom prst="rect">
            <a:avLst/>
          </a:prstGeom>
          <a:noFill/>
        </p:spPr>
        <p:txBody>
          <a:bodyPr wrap="none" rtlCol="0">
            <a:spAutoFit/>
          </a:bodyPr>
          <a:lstStyle/>
          <a:p>
            <a:pPr algn="ctr"/>
            <a:r>
              <a:rPr kumimoji="1" lang="ja-JP" altLang="en-US" sz="3200" b="1" dirty="0" smtClean="0">
                <a:solidFill>
                  <a:srgbClr val="C00000"/>
                </a:solidFill>
                <a:latin typeface="+mj-ea"/>
                <a:ea typeface="+mj-ea"/>
              </a:rPr>
              <a:t>Ｂ</a:t>
            </a:r>
            <a:endParaRPr kumimoji="1" lang="en-US" altLang="ja-JP" sz="3200" b="1" dirty="0" smtClean="0">
              <a:solidFill>
                <a:srgbClr val="C00000"/>
              </a:solidFill>
              <a:latin typeface="+mj-ea"/>
              <a:ea typeface="+mj-ea"/>
            </a:endParaRPr>
          </a:p>
          <a:p>
            <a:pPr algn="ctr"/>
            <a:r>
              <a:rPr lang="en-US" altLang="ja-JP" sz="2800" dirty="0">
                <a:solidFill>
                  <a:srgbClr val="C00000"/>
                </a:solidFill>
              </a:rPr>
              <a:t>6</a:t>
            </a:r>
            <a:r>
              <a:rPr lang="ja-JP" altLang="en-US" sz="2800" dirty="0" smtClean="0">
                <a:solidFill>
                  <a:srgbClr val="C00000"/>
                </a:solidFill>
              </a:rPr>
              <a:t>回の試行</a:t>
            </a:r>
            <a:endParaRPr lang="en-US" altLang="ja-JP" sz="2800" dirty="0" smtClean="0">
              <a:solidFill>
                <a:srgbClr val="C00000"/>
              </a:solidFill>
            </a:endParaRPr>
          </a:p>
          <a:p>
            <a:pPr algn="ctr"/>
            <a:r>
              <a:rPr lang="ja-JP" altLang="en-US" sz="2800" dirty="0" smtClean="0">
                <a:solidFill>
                  <a:srgbClr val="C00000"/>
                </a:solidFill>
              </a:rPr>
              <a:t>の平均値</a:t>
            </a:r>
            <a:endParaRPr kumimoji="1" lang="ja-JP" altLang="en-US" sz="2800" dirty="0">
              <a:solidFill>
                <a:srgbClr val="C00000"/>
              </a:solidFill>
            </a:endParaRPr>
          </a:p>
        </p:txBody>
      </p:sp>
      <p:sp>
        <p:nvSpPr>
          <p:cNvPr id="13" name="テキスト ボックス 12"/>
          <p:cNvSpPr txBox="1"/>
          <p:nvPr/>
        </p:nvSpPr>
        <p:spPr>
          <a:xfrm>
            <a:off x="916677" y="2836512"/>
            <a:ext cx="1803699" cy="1446550"/>
          </a:xfrm>
          <a:prstGeom prst="rect">
            <a:avLst/>
          </a:prstGeom>
          <a:noFill/>
        </p:spPr>
        <p:txBody>
          <a:bodyPr wrap="none" rtlCol="0">
            <a:spAutoFit/>
          </a:bodyPr>
          <a:lstStyle/>
          <a:p>
            <a:pPr algn="ctr"/>
            <a:r>
              <a:rPr kumimoji="1" lang="ja-JP" altLang="en-US" sz="3200" b="1" dirty="0" smtClean="0">
                <a:solidFill>
                  <a:srgbClr val="002060"/>
                </a:solidFill>
                <a:latin typeface="+mj-ea"/>
                <a:ea typeface="+mj-ea"/>
              </a:rPr>
              <a:t>Ａ</a:t>
            </a:r>
            <a:endParaRPr kumimoji="1" lang="en-US" altLang="ja-JP" sz="3200" b="1" dirty="0" smtClean="0">
              <a:solidFill>
                <a:srgbClr val="002060"/>
              </a:solidFill>
              <a:latin typeface="+mj-ea"/>
              <a:ea typeface="+mj-ea"/>
            </a:endParaRPr>
          </a:p>
          <a:p>
            <a:pPr algn="ctr"/>
            <a:r>
              <a:rPr lang="en-US" altLang="ja-JP" sz="2800" dirty="0">
                <a:solidFill>
                  <a:srgbClr val="002060"/>
                </a:solidFill>
              </a:rPr>
              <a:t>3</a:t>
            </a:r>
            <a:r>
              <a:rPr lang="ja-JP" altLang="en-US" sz="2800" dirty="0" smtClean="0">
                <a:solidFill>
                  <a:srgbClr val="002060"/>
                </a:solidFill>
              </a:rPr>
              <a:t>回の試行</a:t>
            </a:r>
            <a:endParaRPr lang="en-US" altLang="ja-JP" sz="2800" dirty="0" smtClean="0">
              <a:solidFill>
                <a:srgbClr val="002060"/>
              </a:solidFill>
            </a:endParaRPr>
          </a:p>
          <a:p>
            <a:pPr algn="ctr"/>
            <a:r>
              <a:rPr kumimoji="1" lang="ja-JP" altLang="en-US" sz="2800" dirty="0" smtClean="0">
                <a:solidFill>
                  <a:srgbClr val="002060"/>
                </a:solidFill>
              </a:rPr>
              <a:t>の平均値</a:t>
            </a:r>
            <a:endParaRPr kumimoji="1" lang="ja-JP" altLang="en-US" sz="2800" dirty="0">
              <a:solidFill>
                <a:srgbClr val="002060"/>
              </a:solidFill>
            </a:endParaRPr>
          </a:p>
        </p:txBody>
      </p:sp>
      <p:pic>
        <p:nvPicPr>
          <p:cNvPr id="15"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t="50004" r="66733"/>
          <a:stretch/>
        </p:blipFill>
        <p:spPr bwMode="auto">
          <a:xfrm>
            <a:off x="4312912" y="5070088"/>
            <a:ext cx="615959" cy="5831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l="33327" r="33594" b="49330"/>
          <a:stretch/>
        </p:blipFill>
        <p:spPr bwMode="auto">
          <a:xfrm>
            <a:off x="3572182" y="5058228"/>
            <a:ext cx="601323" cy="5802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l="66260" b="50017"/>
          <a:stretch/>
        </p:blipFill>
        <p:spPr bwMode="auto">
          <a:xfrm>
            <a:off x="4307094" y="4339898"/>
            <a:ext cx="621777" cy="5802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l="33267" t="50575" r="34014"/>
          <a:stretch/>
        </p:blipFill>
        <p:spPr bwMode="auto">
          <a:xfrm>
            <a:off x="5031470" y="4337008"/>
            <a:ext cx="612807" cy="583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r="66291" b="49056"/>
          <a:stretch/>
        </p:blipFill>
        <p:spPr bwMode="auto">
          <a:xfrm>
            <a:off x="5031470" y="5070088"/>
            <a:ext cx="612523" cy="5831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kodomotoasobu.com/wp-content/uploads/2014/02/7a2c4d588a4c0de60cf75758d39dec20.gif"/>
          <p:cNvPicPr>
            <a:picLocks noChangeAspect="1" noChangeArrowheads="1"/>
          </p:cNvPicPr>
          <p:nvPr/>
        </p:nvPicPr>
        <p:blipFill rotWithShape="1">
          <a:blip r:embed="rId3">
            <a:extLst>
              <a:ext uri="{28A0092B-C50C-407E-A947-70E740481C1C}">
                <a14:useLocalDpi xmlns:a14="http://schemas.microsoft.com/office/drawing/2010/main" val="0"/>
              </a:ext>
            </a:extLst>
          </a:blip>
          <a:srcRect t="50004" r="66733"/>
          <a:stretch/>
        </p:blipFill>
        <p:spPr bwMode="auto">
          <a:xfrm>
            <a:off x="3557546" y="4337008"/>
            <a:ext cx="615959" cy="583189"/>
          </a:xfrm>
          <a:prstGeom prst="rect">
            <a:avLst/>
          </a:prstGeom>
          <a:noFill/>
          <a:extLst>
            <a:ext uri="{909E8E84-426E-40DD-AFC4-6F175D3DCCD1}">
              <a14:hiddenFill xmlns:a14="http://schemas.microsoft.com/office/drawing/2010/main">
                <a:solidFill>
                  <a:srgbClr val="FFFFFF"/>
                </a:solidFill>
              </a14:hiddenFill>
            </a:ext>
          </a:extLst>
        </p:spPr>
      </p:pic>
      <p:sp>
        <p:nvSpPr>
          <p:cNvPr id="31" name="フリーフォーム 30"/>
          <p:cNvSpPr/>
          <p:nvPr/>
        </p:nvSpPr>
        <p:spPr>
          <a:xfrm>
            <a:off x="6625874" y="4398067"/>
            <a:ext cx="1587500" cy="672021"/>
          </a:xfrm>
          <a:custGeom>
            <a:avLst/>
            <a:gdLst>
              <a:gd name="connsiteX0" fmla="*/ 0 w 1587500"/>
              <a:gd name="connsiteY0" fmla="*/ 659796 h 659796"/>
              <a:gd name="connsiteX1" fmla="*/ 330200 w 1587500"/>
              <a:gd name="connsiteY1" fmla="*/ 526446 h 659796"/>
              <a:gd name="connsiteX2" fmla="*/ 635000 w 1587500"/>
              <a:gd name="connsiteY2" fmla="*/ 43846 h 659796"/>
              <a:gd name="connsiteX3" fmla="*/ 977900 w 1587500"/>
              <a:gd name="connsiteY3" fmla="*/ 75596 h 659796"/>
              <a:gd name="connsiteX4" fmla="*/ 1276350 w 1587500"/>
              <a:gd name="connsiteY4" fmla="*/ 513746 h 659796"/>
              <a:gd name="connsiteX5" fmla="*/ 1587500 w 1587500"/>
              <a:gd name="connsiteY5" fmla="*/ 647096 h 659796"/>
              <a:gd name="connsiteX0" fmla="*/ 0 w 1587500"/>
              <a:gd name="connsiteY0" fmla="*/ 665585 h 665585"/>
              <a:gd name="connsiteX1" fmla="*/ 330200 w 1587500"/>
              <a:gd name="connsiteY1" fmla="*/ 532235 h 665585"/>
              <a:gd name="connsiteX2" fmla="*/ 635000 w 1587500"/>
              <a:gd name="connsiteY2" fmla="*/ 49635 h 665585"/>
              <a:gd name="connsiteX3" fmla="*/ 977900 w 1587500"/>
              <a:gd name="connsiteY3" fmla="*/ 68685 h 665585"/>
              <a:gd name="connsiteX4" fmla="*/ 1276350 w 1587500"/>
              <a:gd name="connsiteY4" fmla="*/ 519535 h 665585"/>
              <a:gd name="connsiteX5" fmla="*/ 1587500 w 1587500"/>
              <a:gd name="connsiteY5" fmla="*/ 652885 h 665585"/>
              <a:gd name="connsiteX0" fmla="*/ 0 w 1587500"/>
              <a:gd name="connsiteY0" fmla="*/ 672021 h 672021"/>
              <a:gd name="connsiteX1" fmla="*/ 330200 w 1587500"/>
              <a:gd name="connsiteY1" fmla="*/ 538671 h 672021"/>
              <a:gd name="connsiteX2" fmla="*/ 635000 w 1587500"/>
              <a:gd name="connsiteY2" fmla="*/ 56071 h 672021"/>
              <a:gd name="connsiteX3" fmla="*/ 977900 w 1587500"/>
              <a:gd name="connsiteY3" fmla="*/ 62421 h 672021"/>
              <a:gd name="connsiteX4" fmla="*/ 1276350 w 1587500"/>
              <a:gd name="connsiteY4" fmla="*/ 525971 h 672021"/>
              <a:gd name="connsiteX5" fmla="*/ 1587500 w 1587500"/>
              <a:gd name="connsiteY5" fmla="*/ 659321 h 672021"/>
              <a:gd name="connsiteX0" fmla="*/ 0 w 1587500"/>
              <a:gd name="connsiteY0" fmla="*/ 672021 h 672021"/>
              <a:gd name="connsiteX1" fmla="*/ 330200 w 1587500"/>
              <a:gd name="connsiteY1" fmla="*/ 538671 h 672021"/>
              <a:gd name="connsiteX2" fmla="*/ 635000 w 1587500"/>
              <a:gd name="connsiteY2" fmla="*/ 56071 h 672021"/>
              <a:gd name="connsiteX3" fmla="*/ 977900 w 1587500"/>
              <a:gd name="connsiteY3" fmla="*/ 62421 h 672021"/>
              <a:gd name="connsiteX4" fmla="*/ 1276350 w 1587500"/>
              <a:gd name="connsiteY4" fmla="*/ 525971 h 672021"/>
              <a:gd name="connsiteX5" fmla="*/ 1587500 w 1587500"/>
              <a:gd name="connsiteY5" fmla="*/ 665671 h 67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500" h="672021">
                <a:moveTo>
                  <a:pt x="0" y="672021"/>
                </a:moveTo>
                <a:cubicBezTo>
                  <a:pt x="112183" y="656675"/>
                  <a:pt x="224367" y="641329"/>
                  <a:pt x="330200" y="538671"/>
                </a:cubicBezTo>
                <a:cubicBezTo>
                  <a:pt x="436033" y="436013"/>
                  <a:pt x="527050" y="135446"/>
                  <a:pt x="635000" y="56071"/>
                </a:cubicBezTo>
                <a:cubicBezTo>
                  <a:pt x="742950" y="-23304"/>
                  <a:pt x="871008" y="-15896"/>
                  <a:pt x="977900" y="62421"/>
                </a:cubicBezTo>
                <a:cubicBezTo>
                  <a:pt x="1084792" y="140738"/>
                  <a:pt x="1174750" y="425429"/>
                  <a:pt x="1276350" y="525971"/>
                </a:cubicBezTo>
                <a:cubicBezTo>
                  <a:pt x="1377950" y="626513"/>
                  <a:pt x="1482725" y="646621"/>
                  <a:pt x="1587500" y="665671"/>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6896652" y="4138355"/>
            <a:ext cx="1041400" cy="931733"/>
          </a:xfrm>
          <a:custGeom>
            <a:avLst/>
            <a:gdLst>
              <a:gd name="connsiteX0" fmla="*/ 0 w 1587500"/>
              <a:gd name="connsiteY0" fmla="*/ 659796 h 659796"/>
              <a:gd name="connsiteX1" fmla="*/ 330200 w 1587500"/>
              <a:gd name="connsiteY1" fmla="*/ 526446 h 659796"/>
              <a:gd name="connsiteX2" fmla="*/ 635000 w 1587500"/>
              <a:gd name="connsiteY2" fmla="*/ 43846 h 659796"/>
              <a:gd name="connsiteX3" fmla="*/ 977900 w 1587500"/>
              <a:gd name="connsiteY3" fmla="*/ 75596 h 659796"/>
              <a:gd name="connsiteX4" fmla="*/ 1276350 w 1587500"/>
              <a:gd name="connsiteY4" fmla="*/ 513746 h 659796"/>
              <a:gd name="connsiteX5" fmla="*/ 1587500 w 1587500"/>
              <a:gd name="connsiteY5" fmla="*/ 647096 h 659796"/>
              <a:gd name="connsiteX0" fmla="*/ 0 w 1587500"/>
              <a:gd name="connsiteY0" fmla="*/ 665585 h 665585"/>
              <a:gd name="connsiteX1" fmla="*/ 330200 w 1587500"/>
              <a:gd name="connsiteY1" fmla="*/ 532235 h 665585"/>
              <a:gd name="connsiteX2" fmla="*/ 635000 w 1587500"/>
              <a:gd name="connsiteY2" fmla="*/ 49635 h 665585"/>
              <a:gd name="connsiteX3" fmla="*/ 977900 w 1587500"/>
              <a:gd name="connsiteY3" fmla="*/ 68685 h 665585"/>
              <a:gd name="connsiteX4" fmla="*/ 1276350 w 1587500"/>
              <a:gd name="connsiteY4" fmla="*/ 519535 h 665585"/>
              <a:gd name="connsiteX5" fmla="*/ 1587500 w 1587500"/>
              <a:gd name="connsiteY5" fmla="*/ 652885 h 665585"/>
              <a:gd name="connsiteX0" fmla="*/ 0 w 1587500"/>
              <a:gd name="connsiteY0" fmla="*/ 672021 h 672021"/>
              <a:gd name="connsiteX1" fmla="*/ 330200 w 1587500"/>
              <a:gd name="connsiteY1" fmla="*/ 538671 h 672021"/>
              <a:gd name="connsiteX2" fmla="*/ 635000 w 1587500"/>
              <a:gd name="connsiteY2" fmla="*/ 56071 h 672021"/>
              <a:gd name="connsiteX3" fmla="*/ 977900 w 1587500"/>
              <a:gd name="connsiteY3" fmla="*/ 62421 h 672021"/>
              <a:gd name="connsiteX4" fmla="*/ 1276350 w 1587500"/>
              <a:gd name="connsiteY4" fmla="*/ 525971 h 672021"/>
              <a:gd name="connsiteX5" fmla="*/ 1587500 w 1587500"/>
              <a:gd name="connsiteY5" fmla="*/ 659321 h 672021"/>
              <a:gd name="connsiteX0" fmla="*/ 0 w 1587500"/>
              <a:gd name="connsiteY0" fmla="*/ 672021 h 672021"/>
              <a:gd name="connsiteX1" fmla="*/ 330200 w 1587500"/>
              <a:gd name="connsiteY1" fmla="*/ 538671 h 672021"/>
              <a:gd name="connsiteX2" fmla="*/ 635000 w 1587500"/>
              <a:gd name="connsiteY2" fmla="*/ 56071 h 672021"/>
              <a:gd name="connsiteX3" fmla="*/ 977900 w 1587500"/>
              <a:gd name="connsiteY3" fmla="*/ 62421 h 672021"/>
              <a:gd name="connsiteX4" fmla="*/ 1276350 w 1587500"/>
              <a:gd name="connsiteY4" fmla="*/ 525971 h 672021"/>
              <a:gd name="connsiteX5" fmla="*/ 1587500 w 1587500"/>
              <a:gd name="connsiteY5" fmla="*/ 665671 h 67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500" h="672021">
                <a:moveTo>
                  <a:pt x="0" y="672021"/>
                </a:moveTo>
                <a:cubicBezTo>
                  <a:pt x="112183" y="656675"/>
                  <a:pt x="224367" y="641329"/>
                  <a:pt x="330200" y="538671"/>
                </a:cubicBezTo>
                <a:cubicBezTo>
                  <a:pt x="436033" y="436013"/>
                  <a:pt x="527050" y="135446"/>
                  <a:pt x="635000" y="56071"/>
                </a:cubicBezTo>
                <a:cubicBezTo>
                  <a:pt x="742950" y="-23304"/>
                  <a:pt x="871008" y="-15896"/>
                  <a:pt x="977900" y="62421"/>
                </a:cubicBezTo>
                <a:cubicBezTo>
                  <a:pt x="1084792" y="140738"/>
                  <a:pt x="1174750" y="425429"/>
                  <a:pt x="1276350" y="525971"/>
                </a:cubicBezTo>
                <a:cubicBezTo>
                  <a:pt x="1377950" y="626513"/>
                  <a:pt x="1482725" y="646621"/>
                  <a:pt x="1587500" y="665671"/>
                </a:cubicBezTo>
              </a:path>
            </a:pathLst>
          </a:cu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a:off x="6327353" y="5079112"/>
            <a:ext cx="2476072"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6794120" y="4955284"/>
            <a:ext cx="0" cy="24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7054179" y="4955284"/>
            <a:ext cx="0" cy="24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314238" y="4955284"/>
            <a:ext cx="0" cy="24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7574297" y="4955284"/>
            <a:ext cx="0" cy="24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7834356" y="4955284"/>
            <a:ext cx="0" cy="24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8094415" y="4955284"/>
            <a:ext cx="0" cy="2476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638574" y="5176570"/>
            <a:ext cx="1622560" cy="369332"/>
          </a:xfrm>
          <a:prstGeom prst="rect">
            <a:avLst/>
          </a:prstGeom>
          <a:noFill/>
        </p:spPr>
        <p:txBody>
          <a:bodyPr wrap="none" rtlCol="0">
            <a:spAutoFit/>
          </a:bodyPr>
          <a:lstStyle/>
          <a:p>
            <a:r>
              <a:rPr kumimoji="1" lang="en-US" altLang="ja-JP" dirty="0" smtClean="0"/>
              <a:t>1</a:t>
            </a:r>
            <a:r>
              <a:rPr kumimoji="1" lang="en-US" altLang="ja-JP" sz="1700" dirty="0" smtClean="0"/>
              <a:t>   </a:t>
            </a:r>
            <a:r>
              <a:rPr kumimoji="1" lang="en-US" altLang="ja-JP" dirty="0" smtClean="0"/>
              <a:t>2</a:t>
            </a:r>
            <a:r>
              <a:rPr kumimoji="1" lang="en-US" altLang="ja-JP" sz="1700" dirty="0" smtClean="0"/>
              <a:t>   </a:t>
            </a:r>
            <a:r>
              <a:rPr kumimoji="1" lang="en-US" altLang="ja-JP" dirty="0" smtClean="0"/>
              <a:t>3</a:t>
            </a:r>
            <a:r>
              <a:rPr kumimoji="1" lang="en-US" altLang="ja-JP" sz="1700" dirty="0" smtClean="0"/>
              <a:t>   </a:t>
            </a:r>
            <a:r>
              <a:rPr kumimoji="1" lang="en-US" altLang="ja-JP" dirty="0" smtClean="0"/>
              <a:t>4</a:t>
            </a:r>
            <a:r>
              <a:rPr kumimoji="1" lang="en-US" altLang="ja-JP" sz="1700" dirty="0" smtClean="0"/>
              <a:t>   </a:t>
            </a:r>
            <a:r>
              <a:rPr kumimoji="1" lang="en-US" altLang="ja-JP" dirty="0" smtClean="0"/>
              <a:t>5</a:t>
            </a:r>
            <a:r>
              <a:rPr kumimoji="1" lang="en-US" altLang="ja-JP" sz="1700" dirty="0" smtClean="0"/>
              <a:t>   </a:t>
            </a:r>
            <a:r>
              <a:rPr kumimoji="1" lang="en-US" altLang="ja-JP" dirty="0" smtClean="0"/>
              <a:t>6</a:t>
            </a:r>
            <a:endParaRPr kumimoji="1" lang="ja-JP" altLang="en-US" dirty="0"/>
          </a:p>
        </p:txBody>
      </p:sp>
      <p:sp>
        <p:nvSpPr>
          <p:cNvPr id="34" name="テキスト ボックス 33"/>
          <p:cNvSpPr txBox="1"/>
          <p:nvPr/>
        </p:nvSpPr>
        <p:spPr>
          <a:xfrm>
            <a:off x="7771069" y="4342611"/>
            <a:ext cx="386644" cy="523220"/>
          </a:xfrm>
          <a:prstGeom prst="rect">
            <a:avLst/>
          </a:prstGeom>
          <a:noFill/>
        </p:spPr>
        <p:txBody>
          <a:bodyPr wrap="none" rtlCol="0">
            <a:spAutoFit/>
          </a:bodyPr>
          <a:lstStyle/>
          <a:p>
            <a:r>
              <a:rPr kumimoji="1" lang="en-US" altLang="ja-JP" sz="2800" dirty="0" smtClean="0">
                <a:solidFill>
                  <a:srgbClr val="00B0F0"/>
                </a:solidFill>
              </a:rPr>
              <a:t>A</a:t>
            </a:r>
            <a:endParaRPr kumimoji="1" lang="ja-JP" altLang="en-US" sz="2800" dirty="0">
              <a:solidFill>
                <a:srgbClr val="00B0F0"/>
              </a:solidFill>
            </a:endParaRPr>
          </a:p>
        </p:txBody>
      </p:sp>
      <p:sp>
        <p:nvSpPr>
          <p:cNvPr id="37" name="テキスト ボックス 36"/>
          <p:cNvSpPr txBox="1"/>
          <p:nvPr/>
        </p:nvSpPr>
        <p:spPr>
          <a:xfrm>
            <a:off x="7522086" y="3896012"/>
            <a:ext cx="386644" cy="523220"/>
          </a:xfrm>
          <a:prstGeom prst="rect">
            <a:avLst/>
          </a:prstGeom>
          <a:noFill/>
        </p:spPr>
        <p:txBody>
          <a:bodyPr wrap="none" rtlCol="0">
            <a:spAutoFit/>
          </a:bodyPr>
          <a:lstStyle/>
          <a:p>
            <a:r>
              <a:rPr kumimoji="1" lang="en-US" altLang="ja-JP" sz="2800" dirty="0" smtClean="0">
                <a:solidFill>
                  <a:srgbClr val="FF0066"/>
                </a:solidFill>
              </a:rPr>
              <a:t>B</a:t>
            </a:r>
            <a:endParaRPr kumimoji="1" lang="ja-JP" altLang="en-US" sz="2800" dirty="0">
              <a:solidFill>
                <a:srgbClr val="FF0066"/>
              </a:solidFill>
            </a:endParaRPr>
          </a:p>
        </p:txBody>
      </p:sp>
    </p:spTree>
    <p:extLst>
      <p:ext uri="{BB962C8B-B14F-4D97-AF65-F5344CB8AC3E}">
        <p14:creationId xmlns:p14="http://schemas.microsoft.com/office/powerpoint/2010/main" val="3173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animBg="1"/>
      <p:bldP spid="5" grpId="0"/>
      <p:bldP spid="13" grpId="0"/>
      <p:bldP spid="31" grpId="0" animBg="1"/>
      <p:bldP spid="33" grpId="0" animBg="1"/>
      <p:bldP spid="14" grpId="0"/>
      <p:bldP spid="34" grpId="0"/>
      <p:bldP spid="3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46403" y="365760"/>
            <a:ext cx="7903981" cy="1325562"/>
          </a:xfrm>
        </p:spPr>
        <p:txBody>
          <a:bodyPr>
            <a:noAutofit/>
          </a:bodyPr>
          <a:lstStyle/>
          <a:p>
            <a:r>
              <a:rPr lang="ja-JP" altLang="en-US" dirty="0" smtClean="0"/>
              <a:t>重イオン衝突実験でのゆらぎ測定</a:t>
            </a:r>
            <a:r>
              <a:rPr lang="en-US" altLang="ja-JP" dirty="0" smtClean="0"/>
              <a:t/>
            </a:r>
            <a:br>
              <a:rPr lang="en-US" altLang="ja-JP" dirty="0" smtClean="0"/>
            </a:br>
            <a:r>
              <a:rPr lang="ja-JP" altLang="en-US" dirty="0" smtClean="0"/>
              <a:t>「</a:t>
            </a:r>
            <a:r>
              <a:rPr kumimoji="1" lang="ja-JP" altLang="en-US" dirty="0" smtClean="0"/>
              <a:t>イベント毎解析」</a:t>
            </a:r>
            <a:endParaRPr kumimoji="1" lang="ja-JP" altLang="en-US" dirty="0"/>
          </a:p>
        </p:txBody>
      </p:sp>
      <p:sp>
        <p:nvSpPr>
          <p:cNvPr id="20" name="角丸四角形 19"/>
          <p:cNvSpPr/>
          <p:nvPr/>
        </p:nvSpPr>
        <p:spPr>
          <a:xfrm>
            <a:off x="569941" y="1873235"/>
            <a:ext cx="3143294" cy="3490045"/>
          </a:xfrm>
          <a:prstGeom prst="roundRect">
            <a:avLst>
              <a:gd name="adj" fmla="val 13861"/>
            </a:avLst>
          </a:prstGeom>
          <a:solidFill>
            <a:sysClr val="window" lastClr="FFFFFF"/>
          </a:solidFill>
          <a:ln w="127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Light" panose="020F0302020204030204"/>
              <a:ea typeface="ＭＳ Ｐゴシック" panose="020B0600070205080204" pitchFamily="50" charset="-128"/>
              <a:cs typeface="+mn-cs"/>
            </a:endParaRPr>
          </a:p>
        </p:txBody>
      </p:sp>
      <p:pic>
        <p:nvPicPr>
          <p:cNvPr id="21" name="Picture 3" descr="H:\tex\paris01\cartoon.jpg"/>
          <p:cNvPicPr>
            <a:picLocks noChangeAspect="1" noChangeArrowheads="1"/>
          </p:cNvPicPr>
          <p:nvPr/>
        </p:nvPicPr>
        <p:blipFill rotWithShape="1">
          <a:blip r:embed="rId2">
            <a:extLst>
              <a:ext uri="{28A0092B-C50C-407E-A947-70E740481C1C}">
                <a14:useLocalDpi xmlns:a14="http://schemas.microsoft.com/office/drawing/2010/main" val="0"/>
              </a:ext>
            </a:extLst>
          </a:blip>
          <a:srcRect l="73585"/>
          <a:stretch/>
        </p:blipFill>
        <p:spPr bwMode="auto">
          <a:xfrm>
            <a:off x="975923" y="2194545"/>
            <a:ext cx="2304256" cy="165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p:cNvSpPr/>
          <p:nvPr/>
        </p:nvSpPr>
        <p:spPr>
          <a:xfrm>
            <a:off x="1020542" y="4635014"/>
            <a:ext cx="2304256" cy="432048"/>
          </a:xfrm>
          <a:prstGeom prst="rect">
            <a:avLst/>
          </a:prstGeom>
          <a:gradFill rotWithShape="1">
            <a:gsLst>
              <a:gs pos="0">
                <a:srgbClr val="424E5B">
                  <a:tint val="70000"/>
                  <a:satMod val="100000"/>
                  <a:lumMod val="110000"/>
                </a:srgbClr>
              </a:gs>
              <a:gs pos="50000">
                <a:srgbClr val="424E5B">
                  <a:tint val="75000"/>
                  <a:satMod val="101000"/>
                  <a:lumMod val="105000"/>
                </a:srgbClr>
              </a:gs>
              <a:gs pos="100000">
                <a:srgbClr val="424E5B">
                  <a:tint val="82000"/>
                  <a:satMod val="104000"/>
                  <a:lumMod val="105000"/>
                </a:srgbClr>
              </a:gs>
            </a:gsLst>
            <a:lin ang="2700000" scaled="0"/>
          </a:gradFill>
          <a:ln w="9525" cap="flat" cmpd="sng" algn="ctr">
            <a:solidFill>
              <a:srgbClr val="424E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srgbClr val="000000"/>
                </a:solidFill>
                <a:effectLst/>
                <a:uLnTx/>
                <a:uFillTx/>
                <a:latin typeface="Calibri Light" panose="020F0302020204030204"/>
                <a:ea typeface="ＭＳ Ｐゴシック" panose="020B0600070205080204" pitchFamily="50" charset="-128"/>
                <a:cs typeface="+mn-cs"/>
              </a:rPr>
              <a:t>Detector</a:t>
            </a:r>
            <a:endParaRPr kumimoji="0" lang="ja-JP" altLang="en-US" sz="2400" b="0" i="0" u="none" strike="noStrike" kern="0" cap="none" spc="0" normalizeH="0" baseline="0" noProof="0" dirty="0" smtClean="0">
              <a:ln>
                <a:noFill/>
              </a:ln>
              <a:solidFill>
                <a:srgbClr val="000000"/>
              </a:solidFill>
              <a:effectLst/>
              <a:uLnTx/>
              <a:uFillTx/>
              <a:latin typeface="Calibri Light" panose="020F0302020204030204"/>
              <a:ea typeface="ＭＳ Ｐゴシック" panose="020B0600070205080204" pitchFamily="50" charset="-128"/>
              <a:cs typeface="+mn-cs"/>
            </a:endParaRPr>
          </a:p>
        </p:txBody>
      </p:sp>
      <p:cxnSp>
        <p:nvCxnSpPr>
          <p:cNvPr id="23" name="直線コネクタ 22"/>
          <p:cNvCxnSpPr/>
          <p:nvPr/>
        </p:nvCxnSpPr>
        <p:spPr>
          <a:xfrm flipV="1">
            <a:off x="974685" y="3150739"/>
            <a:ext cx="1080543" cy="1967439"/>
          </a:xfrm>
          <a:prstGeom prst="line">
            <a:avLst/>
          </a:prstGeom>
          <a:noFill/>
          <a:ln w="19050" cap="flat" cmpd="sng" algn="ctr">
            <a:solidFill>
              <a:sysClr val="windowText" lastClr="000000"/>
            </a:solidFill>
            <a:prstDash val="dash"/>
          </a:ln>
          <a:effectLst/>
        </p:spPr>
      </p:cxnSp>
      <p:cxnSp>
        <p:nvCxnSpPr>
          <p:cNvPr id="24" name="直線コネクタ 23"/>
          <p:cNvCxnSpPr/>
          <p:nvPr/>
        </p:nvCxnSpPr>
        <p:spPr>
          <a:xfrm flipH="1" flipV="1">
            <a:off x="2234912" y="3177459"/>
            <a:ext cx="1171676" cy="1940719"/>
          </a:xfrm>
          <a:prstGeom prst="line">
            <a:avLst/>
          </a:prstGeom>
          <a:noFill/>
          <a:ln w="19050" cap="flat" cmpd="sng" algn="ctr">
            <a:solidFill>
              <a:sysClr val="windowText" lastClr="000000"/>
            </a:solidFill>
            <a:prstDash val="dash"/>
          </a:ln>
          <a:effectLst/>
        </p:spPr>
      </p:cxnSp>
      <p:cxnSp>
        <p:nvCxnSpPr>
          <p:cNvPr id="25" name="直線矢印コネクタ 24"/>
          <p:cNvCxnSpPr/>
          <p:nvPr/>
        </p:nvCxnSpPr>
        <p:spPr>
          <a:xfrm flipH="1">
            <a:off x="1812630" y="3700903"/>
            <a:ext cx="144016" cy="415498"/>
          </a:xfrm>
          <a:prstGeom prst="straightConnector1">
            <a:avLst/>
          </a:prstGeom>
          <a:noFill/>
          <a:ln w="28575" cap="flat" cmpd="sng" algn="ctr">
            <a:solidFill>
              <a:srgbClr val="FF0000"/>
            </a:solidFill>
            <a:prstDash val="solid"/>
            <a:tailEnd type="arrow"/>
          </a:ln>
          <a:effectLst/>
        </p:spPr>
      </p:cxnSp>
      <p:cxnSp>
        <p:nvCxnSpPr>
          <p:cNvPr id="26" name="直線矢印コネクタ 25"/>
          <p:cNvCxnSpPr/>
          <p:nvPr/>
        </p:nvCxnSpPr>
        <p:spPr>
          <a:xfrm flipH="1">
            <a:off x="1358272" y="3600018"/>
            <a:ext cx="310342" cy="413851"/>
          </a:xfrm>
          <a:prstGeom prst="straightConnector1">
            <a:avLst/>
          </a:prstGeom>
          <a:noFill/>
          <a:ln w="28575" cap="flat" cmpd="sng" algn="ctr">
            <a:solidFill>
              <a:srgbClr val="FF0000"/>
            </a:solidFill>
            <a:prstDash val="solid"/>
            <a:tailEnd type="arrow"/>
          </a:ln>
          <a:effectLst/>
        </p:spPr>
      </p:cxnSp>
      <p:cxnSp>
        <p:nvCxnSpPr>
          <p:cNvPr id="27" name="直線矢印コネクタ 26"/>
          <p:cNvCxnSpPr/>
          <p:nvPr/>
        </p:nvCxnSpPr>
        <p:spPr>
          <a:xfrm flipH="1">
            <a:off x="2012748" y="3806943"/>
            <a:ext cx="31812" cy="368315"/>
          </a:xfrm>
          <a:prstGeom prst="straightConnector1">
            <a:avLst/>
          </a:prstGeom>
          <a:noFill/>
          <a:ln w="28575" cap="flat" cmpd="sng" algn="ctr">
            <a:solidFill>
              <a:srgbClr val="FF0000"/>
            </a:solidFill>
            <a:prstDash val="solid"/>
            <a:tailEnd type="arrow"/>
          </a:ln>
          <a:effectLst/>
        </p:spPr>
      </p:cxnSp>
      <p:cxnSp>
        <p:nvCxnSpPr>
          <p:cNvPr id="28" name="直線矢印コネクタ 27"/>
          <p:cNvCxnSpPr/>
          <p:nvPr/>
        </p:nvCxnSpPr>
        <p:spPr>
          <a:xfrm>
            <a:off x="2172670" y="3783351"/>
            <a:ext cx="0" cy="415498"/>
          </a:xfrm>
          <a:prstGeom prst="straightConnector1">
            <a:avLst/>
          </a:prstGeom>
          <a:noFill/>
          <a:ln w="28575" cap="flat" cmpd="sng" algn="ctr">
            <a:solidFill>
              <a:srgbClr val="FF0000"/>
            </a:solidFill>
            <a:prstDash val="solid"/>
            <a:tailEnd type="arrow"/>
          </a:ln>
          <a:effectLst/>
        </p:spPr>
      </p:cxnSp>
      <p:cxnSp>
        <p:nvCxnSpPr>
          <p:cNvPr id="29" name="直線矢印コネクタ 28"/>
          <p:cNvCxnSpPr/>
          <p:nvPr/>
        </p:nvCxnSpPr>
        <p:spPr>
          <a:xfrm flipH="1">
            <a:off x="1668614" y="3726524"/>
            <a:ext cx="144016" cy="340229"/>
          </a:xfrm>
          <a:prstGeom prst="straightConnector1">
            <a:avLst/>
          </a:prstGeom>
          <a:noFill/>
          <a:ln w="28575" cap="flat" cmpd="sng" algn="ctr">
            <a:solidFill>
              <a:srgbClr val="FF0000"/>
            </a:solidFill>
            <a:prstDash val="solid"/>
            <a:tailEnd type="arrow"/>
          </a:ln>
          <a:effectLst/>
        </p:spPr>
      </p:cxnSp>
      <p:cxnSp>
        <p:nvCxnSpPr>
          <p:cNvPr id="30" name="直線矢印コネクタ 29"/>
          <p:cNvCxnSpPr/>
          <p:nvPr/>
        </p:nvCxnSpPr>
        <p:spPr>
          <a:xfrm>
            <a:off x="2843051" y="3673640"/>
            <a:ext cx="243413" cy="266606"/>
          </a:xfrm>
          <a:prstGeom prst="straightConnector1">
            <a:avLst/>
          </a:prstGeom>
          <a:noFill/>
          <a:ln w="28575" cap="flat" cmpd="sng" algn="ctr">
            <a:solidFill>
              <a:srgbClr val="FF0000"/>
            </a:solidFill>
            <a:prstDash val="solid"/>
            <a:tailEnd type="arrow"/>
          </a:ln>
          <a:effectLst/>
        </p:spPr>
      </p:cxnSp>
      <p:cxnSp>
        <p:nvCxnSpPr>
          <p:cNvPr id="31" name="直線矢印コネクタ 30"/>
          <p:cNvCxnSpPr/>
          <p:nvPr/>
        </p:nvCxnSpPr>
        <p:spPr>
          <a:xfrm>
            <a:off x="2456941" y="3706713"/>
            <a:ext cx="151538" cy="415498"/>
          </a:xfrm>
          <a:prstGeom prst="straightConnector1">
            <a:avLst/>
          </a:prstGeom>
          <a:noFill/>
          <a:ln w="28575" cap="flat" cmpd="sng" algn="ctr">
            <a:solidFill>
              <a:srgbClr val="FF0000"/>
            </a:solidFill>
            <a:prstDash val="solid"/>
            <a:tailEnd type="arrow"/>
          </a:ln>
          <a:effectLst/>
        </p:spPr>
      </p:cxnSp>
      <p:cxnSp>
        <p:nvCxnSpPr>
          <p:cNvPr id="32" name="直線矢印コネクタ 31"/>
          <p:cNvCxnSpPr/>
          <p:nvPr/>
        </p:nvCxnSpPr>
        <p:spPr>
          <a:xfrm>
            <a:off x="2316686" y="3759760"/>
            <a:ext cx="64486" cy="415498"/>
          </a:xfrm>
          <a:prstGeom prst="straightConnector1">
            <a:avLst/>
          </a:prstGeom>
          <a:noFill/>
          <a:ln w="28575" cap="flat" cmpd="sng" algn="ctr">
            <a:solidFill>
              <a:srgbClr val="FF0000"/>
            </a:solidFill>
            <a:prstDash val="solid"/>
            <a:tailEnd type="arrow"/>
          </a:ln>
          <a:effectLst/>
        </p:spPr>
      </p:cxnSp>
      <p:sp>
        <p:nvSpPr>
          <p:cNvPr id="33" name="右矢印 32"/>
          <p:cNvSpPr/>
          <p:nvPr/>
        </p:nvSpPr>
        <p:spPr>
          <a:xfrm>
            <a:off x="3928072" y="2943756"/>
            <a:ext cx="734580" cy="1312523"/>
          </a:xfrm>
          <a:prstGeom prst="rightArrow">
            <a:avLst/>
          </a:prstGeom>
          <a:solidFill>
            <a:srgbClr val="AC956E"/>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Light" panose="020F0302020204030204"/>
              <a:ea typeface="ＭＳ Ｐゴシック" panose="020B0600070205080204" pitchFamily="50" charset="-128"/>
              <a:cs typeface="+mn-cs"/>
            </a:endParaRPr>
          </a:p>
        </p:txBody>
      </p:sp>
      <p:pic>
        <p:nvPicPr>
          <p:cNvPr id="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489" y="2269085"/>
            <a:ext cx="3394801" cy="2725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テキスト ボックス 34"/>
          <p:cNvSpPr txBox="1"/>
          <p:nvPr/>
        </p:nvSpPr>
        <p:spPr>
          <a:xfrm>
            <a:off x="5083597" y="5007976"/>
            <a:ext cx="3188693" cy="400110"/>
          </a:xfrm>
          <a:prstGeom prst="rect">
            <a:avLst/>
          </a:prstGeom>
          <a:noFill/>
        </p:spPr>
        <p:txBody>
          <a:bodyPr wrap="none" rtlCol="0">
            <a:spAutoFit/>
          </a:bodyPr>
          <a:lstStyle/>
          <a:p>
            <a:r>
              <a:rPr lang="en-US" altLang="ja-JP" sz="2000" dirty="0" smtClean="0">
                <a:solidFill>
                  <a:prstClr val="white"/>
                </a:solidFill>
                <a:ea typeface="ＭＳ Ｐゴシック" panose="020B0600070205080204" pitchFamily="50" charset="-128"/>
              </a:rPr>
              <a:t>STAR Collaboration, PRL 2010</a:t>
            </a:r>
            <a:endParaRPr lang="ja-JP" altLang="en-US" sz="2000" dirty="0">
              <a:solidFill>
                <a:prstClr val="white"/>
              </a:solidFill>
              <a:ea typeface="ＭＳ Ｐゴシック" panose="020B0600070205080204" pitchFamily="50" charset="-128"/>
            </a:endParaRPr>
          </a:p>
        </p:txBody>
      </p:sp>
    </p:spTree>
    <p:extLst>
      <p:ext uri="{BB962C8B-B14F-4D97-AF65-F5344CB8AC3E}">
        <p14:creationId xmlns:p14="http://schemas.microsoft.com/office/powerpoint/2010/main" val="647733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692985" y="3343601"/>
            <a:ext cx="3416321" cy="954107"/>
          </a:xfrm>
          <a:prstGeom prst="rect">
            <a:avLst/>
          </a:prstGeom>
          <a:noFill/>
        </p:spPr>
        <p:txBody>
          <a:bodyPr wrap="none" rtlCol="0">
            <a:spAutoFit/>
          </a:bodyPr>
          <a:lstStyle/>
          <a:p>
            <a:pPr algn="ctr"/>
            <a:r>
              <a:rPr lang="ja-JP" altLang="en-US" sz="2800" dirty="0"/>
              <a:t>イ</a:t>
            </a:r>
            <a:r>
              <a:rPr kumimoji="1" lang="ja-JP" altLang="en-US" sz="2800" dirty="0" smtClean="0"/>
              <a:t>ヌマエル・カント</a:t>
            </a:r>
            <a:endParaRPr kumimoji="1" lang="en-US" altLang="ja-JP" sz="2800" dirty="0" smtClean="0"/>
          </a:p>
          <a:p>
            <a:pPr algn="ctr"/>
            <a:r>
              <a:rPr kumimoji="1" lang="en-US" altLang="ja-JP" sz="2800" dirty="0" smtClean="0"/>
              <a:t>1781</a:t>
            </a:r>
            <a:endParaRPr kumimoji="1" lang="ja-JP" altLang="en-US" sz="2800" dirty="0"/>
          </a:p>
        </p:txBody>
      </p:sp>
      <p:sp>
        <p:nvSpPr>
          <p:cNvPr id="5" name="テキスト ボックス 4"/>
          <p:cNvSpPr txBox="1"/>
          <p:nvPr/>
        </p:nvSpPr>
        <p:spPr>
          <a:xfrm>
            <a:off x="410310" y="1541994"/>
            <a:ext cx="7981673" cy="1077218"/>
          </a:xfrm>
          <a:prstGeom prst="rect">
            <a:avLst/>
          </a:prstGeom>
          <a:noFill/>
        </p:spPr>
        <p:txBody>
          <a:bodyPr wrap="none" rtlCol="0">
            <a:spAutoFit/>
          </a:bodyPr>
          <a:lstStyle/>
          <a:p>
            <a:pPr algn="ctr"/>
            <a:r>
              <a:rPr kumimoji="1" lang="ja-JP" altLang="en-US" sz="3200" dirty="0" smtClean="0"/>
              <a:t>ひとたび経験の圏域を超出すれば、</a:t>
            </a:r>
            <a:endParaRPr kumimoji="1" lang="en-US" altLang="ja-JP" sz="3200" dirty="0" smtClean="0"/>
          </a:p>
          <a:p>
            <a:pPr algn="ctr"/>
            <a:r>
              <a:rPr kumimoji="1" lang="ja-JP" altLang="en-US" sz="3200" dirty="0" smtClean="0"/>
              <a:t>経験によって反駁される心配はなくなる。</a:t>
            </a:r>
            <a:endParaRPr kumimoji="1" lang="ja-JP" altLang="en-US" sz="3200" dirty="0"/>
          </a:p>
        </p:txBody>
      </p:sp>
      <p:pic>
        <p:nvPicPr>
          <p:cNvPr id="5122" name="Picture 2" descr="https://upload.wikimedia.org/wikipedia/commons/thumb/8/8a/Kant_Kaliningrad.jpg/200px-Kant_Kaliningr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033" y="3169528"/>
            <a:ext cx="2434635" cy="368847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077706" y="4768061"/>
            <a:ext cx="2646878" cy="769441"/>
          </a:xfrm>
          <a:prstGeom prst="rect">
            <a:avLst/>
          </a:prstGeom>
          <a:noFill/>
        </p:spPr>
        <p:txBody>
          <a:bodyPr wrap="none" rtlCol="0">
            <a:spAutoFit/>
          </a:bodyPr>
          <a:lstStyle/>
          <a:p>
            <a:pPr algn="ctr"/>
            <a:r>
              <a:rPr lang="en-US" altLang="ja-JP" sz="2400" dirty="0" smtClean="0"/>
              <a:t>『</a:t>
            </a:r>
            <a:r>
              <a:rPr lang="ja-JP" altLang="en-US" sz="2400" dirty="0" smtClean="0"/>
              <a:t>純粋理性批判</a:t>
            </a:r>
            <a:r>
              <a:rPr lang="en-US" altLang="ja-JP" sz="2400" dirty="0" smtClean="0"/>
              <a:t>』</a:t>
            </a:r>
          </a:p>
          <a:p>
            <a:pPr algn="ctr"/>
            <a:r>
              <a:rPr kumimoji="1" lang="ja-JP" altLang="en-US" sz="2000" dirty="0" smtClean="0"/>
              <a:t>（中山元訳）</a:t>
            </a:r>
            <a:endParaRPr kumimoji="1" lang="ja-JP" altLang="en-US" sz="2000" dirty="0"/>
          </a:p>
        </p:txBody>
      </p:sp>
      <p:sp>
        <p:nvSpPr>
          <p:cNvPr id="3" name="正方形/長方形 2"/>
          <p:cNvSpPr/>
          <p:nvPr/>
        </p:nvSpPr>
        <p:spPr>
          <a:xfrm>
            <a:off x="6810032" y="3169528"/>
            <a:ext cx="740059" cy="3688472"/>
          </a:xfrm>
          <a:prstGeom prst="rect">
            <a:avLst/>
          </a:prstGeom>
          <a:gradFill flip="none" rotWithShape="1">
            <a:gsLst>
              <a:gs pos="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261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３つの極限の話</a:t>
            </a:r>
            <a:endParaRPr kumimoji="1" lang="ja-JP" altLang="en-US" dirty="0"/>
          </a:p>
        </p:txBody>
      </p:sp>
      <p:sp>
        <p:nvSpPr>
          <p:cNvPr id="4" name="テキスト ボックス 3"/>
          <p:cNvSpPr txBox="1"/>
          <p:nvPr/>
        </p:nvSpPr>
        <p:spPr>
          <a:xfrm>
            <a:off x="1315453" y="2269958"/>
            <a:ext cx="5628464" cy="2554545"/>
          </a:xfrm>
          <a:prstGeom prst="rect">
            <a:avLst/>
          </a:prstGeom>
          <a:noFill/>
        </p:spPr>
        <p:txBody>
          <a:bodyPr wrap="none" rtlCol="0">
            <a:spAutoFit/>
          </a:bodyPr>
          <a:lstStyle/>
          <a:p>
            <a:pPr marL="514350" indent="-514350">
              <a:buFont typeface="+mj-ea"/>
              <a:buAutoNum type="circleNumDbPlain"/>
            </a:pPr>
            <a:r>
              <a:rPr kumimoji="1" lang="ja-JP" altLang="en-US" sz="3200" dirty="0" smtClean="0"/>
              <a:t>時間を過去へと遡る</a:t>
            </a:r>
            <a:endParaRPr kumimoji="1" lang="en-US" altLang="ja-JP" sz="3200" dirty="0" smtClean="0"/>
          </a:p>
          <a:p>
            <a:pPr marL="514350" indent="-514350">
              <a:buFont typeface="+mj-ea"/>
              <a:buAutoNum type="circleNumDbPlain"/>
            </a:pPr>
            <a:endParaRPr kumimoji="1" lang="en-US" altLang="ja-JP" sz="3200" dirty="0" smtClean="0"/>
          </a:p>
          <a:p>
            <a:pPr marL="514350" indent="-514350">
              <a:buFont typeface="+mj-ea"/>
              <a:buAutoNum type="circleNumDbPlain"/>
            </a:pPr>
            <a:r>
              <a:rPr lang="ja-JP" altLang="en-US" sz="3200" dirty="0"/>
              <a:t>物質</a:t>
            </a:r>
            <a:r>
              <a:rPr lang="ja-JP" altLang="en-US" sz="3200" dirty="0" smtClean="0"/>
              <a:t>を細かく分解していく</a:t>
            </a:r>
            <a:endParaRPr lang="en-US" altLang="ja-JP" sz="3200" dirty="0" smtClean="0"/>
          </a:p>
          <a:p>
            <a:pPr marL="514350" indent="-514350">
              <a:buFont typeface="+mj-ea"/>
              <a:buAutoNum type="circleNumDbPlain"/>
            </a:pPr>
            <a:endParaRPr kumimoji="1" lang="en-US" altLang="ja-JP" sz="3200" dirty="0"/>
          </a:p>
          <a:p>
            <a:pPr marL="514350" indent="-514350">
              <a:buFont typeface="+mj-ea"/>
              <a:buAutoNum type="circleNumDbPlain"/>
            </a:pPr>
            <a:r>
              <a:rPr lang="ja-JP" altLang="en-US" sz="3200" dirty="0" smtClean="0"/>
              <a:t>物質の温度を上げていく</a:t>
            </a:r>
            <a:endParaRPr kumimoji="1" lang="ja-JP" altLang="en-US" sz="3200" dirty="0"/>
          </a:p>
        </p:txBody>
      </p:sp>
      <p:sp>
        <p:nvSpPr>
          <p:cNvPr id="3" name="角丸四角形 2"/>
          <p:cNvSpPr/>
          <p:nvPr/>
        </p:nvSpPr>
        <p:spPr>
          <a:xfrm>
            <a:off x="1187116" y="2093494"/>
            <a:ext cx="4660231" cy="970547"/>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Tree>
    <p:extLst>
      <p:ext uri="{BB962C8B-B14F-4D97-AF65-F5344CB8AC3E}">
        <p14:creationId xmlns:p14="http://schemas.microsoft.com/office/powerpoint/2010/main" val="25836607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article}\pagestyle{empty}&#10;\usepackage{amsmath,amssymb,bm}&#10;\begin{document}&#10;\begin{eqnarray*}&#10;{\rm H_2O}&#10;\end{eqnarray*}&#10;\end{document}&#10;"/>
  <p:tag name="EXTERNALNAME" val="txp_fig"/>
  <p:tag name="BLEND" val="False"/>
  <p:tag name="TRANSPARENT" val="True"/>
  <p:tag name="KEEPFILES" val="False"/>
  <p:tag name="DEBUGPAUSE" val="False"/>
  <p:tag name="RESOLUTION" val="1200"/>
  <p:tag name="TIMEOUT" val="(none)"/>
  <p:tag name="BOXWIDTH" val="388"/>
  <p:tag name="BOXHEIGHT" val="291"/>
  <p:tag name="BOXFONT" val="10"/>
  <p:tag name="BOXWRAP" val="False"/>
  <p:tag name="WORKAROUNDTRANSPARENCYBUG" val="False"/>
  <p:tag name="ALLOWFONTSUBSTITUTION" val="False"/>
  <p:tag name="BITMAPFORMAT" val="pngmono"/>
  <p:tag name="ORIGWIDTH" val="18.96"/>
  <p:tag name="PICTUREFILESIZE" val="841"/>
</p:tagLst>
</file>

<file path=ppt/tags/tag2.xml><?xml version="1.0" encoding="utf-8"?>
<p:tagLst xmlns:a="http://schemas.openxmlformats.org/drawingml/2006/main" xmlns:r="http://schemas.openxmlformats.org/officeDocument/2006/relationships" xmlns:p="http://schemas.openxmlformats.org/presentationml/2006/main">
  <p:tag name="SOURCE" val="\documentclass{article}\pagestyle{empty}&#10;\usepackage{amsmath,amssymb,bm}&#10;\begin{document}&#10;\begin{eqnarray*}&#10;{\rm H_2O}&#10;\end{eqnarray*}&#10;\end{document}&#10;"/>
  <p:tag name="EXTERNALNAME" val="txp_fig"/>
  <p:tag name="BLEND" val="False"/>
  <p:tag name="TRANSPARENT" val="True"/>
  <p:tag name="KEEPFILES" val="False"/>
  <p:tag name="DEBUGPAUSE" val="False"/>
  <p:tag name="RESOLUTION" val="1200"/>
  <p:tag name="TIMEOUT" val="(none)"/>
  <p:tag name="BOXWIDTH" val="388"/>
  <p:tag name="BOXHEIGHT" val="291"/>
  <p:tag name="BOXFONT" val="10"/>
  <p:tag name="BOXWRAP" val="False"/>
  <p:tag name="WORKAROUNDTRANSPARENCYBUG" val="False"/>
  <p:tag name="ALLOWFONTSUBSTITUTION" val="False"/>
  <p:tag name="BITMAPFORMAT" val="pngmono"/>
  <p:tag name="ORIGWIDTH" val="18.96"/>
  <p:tag name="PICTUREFILESIZE" val="84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article}\pagestyle{empty}&#10;\usepackage{amsmath,amssymb,bm}&#10;\begin{document}&#10;\begin{eqnarray*}&#10;{\rm H_2O}&#10;\end{eqnarray*}&#10;\end{document}&#10;"/>
  <p:tag name="EXTERNALNAME" val="txp_fig"/>
  <p:tag name="BLEND" val="False"/>
  <p:tag name="TRANSPARENT" val="True"/>
  <p:tag name="KEEPFILES" val="False"/>
  <p:tag name="DEBUGPAUSE" val="False"/>
  <p:tag name="RESOLUTION" val="1200"/>
  <p:tag name="TIMEOUT" val="(none)"/>
  <p:tag name="BOXWIDTH" val="388"/>
  <p:tag name="BOXHEIGHT" val="291"/>
  <p:tag name="BOXFONT" val="10"/>
  <p:tag name="BOXWRAP" val="False"/>
  <p:tag name="WORKAROUNDTRANSPARENCYBUG" val="False"/>
  <p:tag name="ALLOWFONTSUBSTITUTION" val="False"/>
  <p:tag name="BITMAPFORMAT" val="pngmono"/>
  <p:tag name="ORIGWIDTH" val="18.96"/>
  <p:tag name="PICTUREFILESIZE" val="841"/>
</p:tagLst>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ユーザー定義 2">
      <a:majorFont>
        <a:latin typeface="Tw Cen MT"/>
        <a:ea typeface="HGPｺﾞｼｯｸE"/>
        <a:cs typeface=""/>
      </a:majorFont>
      <a:minorFont>
        <a:latin typeface="Calibri Light"/>
        <a:ea typeface="HG明朝B"/>
        <a:cs typeface=""/>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2.xml><?xml version="1.0" encoding="utf-8"?>
<a:theme xmlns:a="http://schemas.openxmlformats.org/drawingml/2006/main" name="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T e X T e X >  
     < p r e a m b l e > \ d o c u m e n t c l a s s { j a r t i c l e }  
 \ u s e p a c k a g e { a m s m a t h }  
 \ p a g e s t y l e { e m p t y } < / p r e a m b l e >  
     < b o d y > \ b e g i n { a l i g n * }    
  
 \ e n d { a l i g n * } < / b o d y >  
     < f c o l o r > F F F F F F F F < / f c o l o r >  
     < b c o l o r > F F F F F F F F < / b c o l o r >  
     < t r a n s p a r e n t > T r u e < / t r a n s p a r e n t >  
     < r e s o l u t i o n > 1 8 0 0 < / r e s o l u t i o n >  
     < i m a g e h > - 1 < / i m a g e h >  
     < i m a g e w > - 1 < / i m a g e w >  
     < s c a l e > 5 0 < / s c a l e >  
     < c u r s o r > 1 6 < / c u r s o r >  
 < / T e X T e X > 
</file>

<file path=customXml/itemProps1.xml><?xml version="1.0" encoding="utf-8"?>
<ds:datastoreItem xmlns:ds="http://schemas.openxmlformats.org/officeDocument/2006/customXml" ds:itemID="{AE98D4D4-9A48-4515-BD69-8258629536D0}">
  <ds:schemaRefs/>
</ds:datastoreItem>
</file>

<file path=docProps/app.xml><?xml version="1.0" encoding="utf-8"?>
<Properties xmlns="http://schemas.openxmlformats.org/officeDocument/2006/extended-properties" xmlns:vt="http://schemas.openxmlformats.org/officeDocument/2006/docPropsVTypes">
  <Template>ビュー</Template>
  <TotalTime>2205</TotalTime>
  <Words>2133</Words>
  <Application>Microsoft Office PowerPoint</Application>
  <PresentationFormat>画面に合わせる (4:3)</PresentationFormat>
  <Paragraphs>489</Paragraphs>
  <Slides>72</Slides>
  <Notes>1</Notes>
  <HiddenSlides>0</HiddenSlides>
  <MMClips>0</MMClips>
  <ScaleCrop>false</ScaleCrop>
  <HeadingPairs>
    <vt:vector size="6" baseType="variant">
      <vt:variant>
        <vt:lpstr>使用されているフォント</vt:lpstr>
      </vt:variant>
      <vt:variant>
        <vt:i4>18</vt:i4>
      </vt:variant>
      <vt:variant>
        <vt:lpstr>テーマ</vt:lpstr>
      </vt:variant>
      <vt:variant>
        <vt:i4>2</vt:i4>
      </vt:variant>
      <vt:variant>
        <vt:lpstr>スライド タイトル</vt:lpstr>
      </vt:variant>
      <vt:variant>
        <vt:i4>72</vt:i4>
      </vt:variant>
    </vt:vector>
  </HeadingPairs>
  <TitlesOfParts>
    <vt:vector size="92" baseType="lpstr">
      <vt:lpstr>Adobe Song Std L</vt:lpstr>
      <vt:lpstr>HGPｺﾞｼｯｸE</vt:lpstr>
      <vt:lpstr>HGP教科書体</vt:lpstr>
      <vt:lpstr>HGS明朝E</vt:lpstr>
      <vt:lpstr>HGｺﾞｼｯｸE</vt:lpstr>
      <vt:lpstr>HG正楷書体-PRO</vt:lpstr>
      <vt:lpstr>HG明朝B</vt:lpstr>
      <vt:lpstr>ＭＳ Ｐゴシック</vt:lpstr>
      <vt:lpstr>游ゴシック</vt:lpstr>
      <vt:lpstr>Arial</vt:lpstr>
      <vt:lpstr>Calibri</vt:lpstr>
      <vt:lpstr>Calibri Light</vt:lpstr>
      <vt:lpstr>Palatino Linotype</vt:lpstr>
      <vt:lpstr>Symbol</vt:lpstr>
      <vt:lpstr>Times New Roman</vt:lpstr>
      <vt:lpstr>Tw Cen MT</vt:lpstr>
      <vt:lpstr>Wingdings</vt:lpstr>
      <vt:lpstr>Wingdings 2</vt:lpstr>
      <vt:lpstr>View</vt:lpstr>
      <vt:lpstr>1_標準デザイン</vt:lpstr>
      <vt:lpstr>PowerPoint プレゼンテーション</vt:lpstr>
      <vt:lpstr>参加者の皆様へ</vt:lpstr>
      <vt:lpstr>まずは自己紹介を…</vt:lpstr>
      <vt:lpstr>PowerPoint プレゼンテーション</vt:lpstr>
      <vt:lpstr>PowerPoint プレゼンテーション</vt:lpstr>
      <vt:lpstr>３つの極限の話</vt:lpstr>
      <vt:lpstr>閑話休題</vt:lpstr>
      <vt:lpstr>PowerPoint プレゼンテーション</vt:lpstr>
      <vt:lpstr>３つの極限の話</vt:lpstr>
      <vt:lpstr>我々の宇宙は、 ビッグバンから始まった。</vt:lpstr>
      <vt:lpstr>一般相対性理論</vt:lpstr>
      <vt:lpstr>宇宙背景放射 </vt:lpstr>
      <vt:lpstr>３つの極限の話</vt:lpstr>
      <vt:lpstr>ものは何からできている？ </vt:lpstr>
      <vt:lpstr>ものは何からできている？ </vt:lpstr>
      <vt:lpstr>ものは何からできている？ </vt:lpstr>
      <vt:lpstr>量子色力学 Quantum ChromoDynamics (QCD)</vt:lpstr>
      <vt:lpstr>クォークの閉じ込め </vt:lpstr>
      <vt:lpstr>３つの極限の話</vt:lpstr>
      <vt:lpstr>高温の状態 </vt:lpstr>
      <vt:lpstr>高温の状態２ </vt:lpstr>
      <vt:lpstr>高温の状態２ </vt:lpstr>
      <vt:lpstr>高温の状態３ </vt:lpstr>
      <vt:lpstr>温度と相転移 </vt:lpstr>
      <vt:lpstr>PowerPoint プレゼンテーション</vt:lpstr>
      <vt:lpstr>クォーク・グルオン・プラズマ （ＱＧＰ）</vt:lpstr>
      <vt:lpstr>クォーク・グルオン・プラズマ （ＱＧＰ）</vt:lpstr>
      <vt:lpstr>クォーク・グルオン・プラズマ （ＱＧＰ）</vt:lpstr>
      <vt:lpstr>クォーク・グルオン・プラズマ （ＱＧＰ）</vt:lpstr>
      <vt:lpstr>PowerPoint プレゼンテーション</vt:lpstr>
      <vt:lpstr>高温・高密度の量子色力学 </vt:lpstr>
      <vt:lpstr>高温・高密度の量子色力学 </vt:lpstr>
      <vt:lpstr>高温・高密度の量子色力学 </vt:lpstr>
      <vt:lpstr>中性子星：宇宙の灯台 </vt:lpstr>
      <vt:lpstr>水の相図 </vt:lpstr>
      <vt:lpstr>有限温度・密度ＱＣＤ </vt:lpstr>
      <vt:lpstr>PowerPoint プレゼンテーション</vt:lpstr>
      <vt:lpstr>相対論的重イオン衝突実験 </vt:lpstr>
      <vt:lpstr>相対論的重イオン衝突実験 </vt:lpstr>
      <vt:lpstr>PowerPoint プレゼンテーション</vt:lpstr>
      <vt:lpstr>ＱＧＰの生成と観測 </vt:lpstr>
      <vt:lpstr>ＱＧＰ生成に要するエネルギー</vt:lpstr>
      <vt:lpstr>太陽は膨大なエネルギーの源</vt:lpstr>
      <vt:lpstr>ＱＧＰの生成に必要なエネルギー</vt:lpstr>
      <vt:lpstr>熱平衡化の証拠 </vt:lpstr>
      <vt:lpstr>ビームエネルギー走査 </vt:lpstr>
      <vt:lpstr>Ｊ－ＰＡＲＣ重イオン衝突計画 </vt:lpstr>
      <vt:lpstr>PowerPoint プレゼンテーション</vt:lpstr>
      <vt:lpstr>ゆらぎとは？ </vt:lpstr>
      <vt:lpstr>PowerPoint プレゼンテーション</vt:lpstr>
      <vt:lpstr>PowerPoint プレゼンテーション</vt:lpstr>
      <vt:lpstr>PowerPoint プレゼンテーション</vt:lpstr>
      <vt:lpstr>コインゲーム </vt:lpstr>
      <vt:lpstr>ＱＧＰ状態の実現と、ゆらぎ </vt:lpstr>
      <vt:lpstr>QCD臨界点探索の切り札 </vt:lpstr>
      <vt:lpstr>電磁電荷ゆらぎ＠ＬＨＣ </vt:lpstr>
      <vt:lpstr>PowerPoint プレゼンテーション</vt:lpstr>
      <vt:lpstr>近年のトレンド： 非ガウスゆらぎ</vt:lpstr>
      <vt:lpstr>非ガウスゆらぎの特徴１ </vt:lpstr>
      <vt:lpstr>非ガウスゆらぎの特徴２ </vt:lpstr>
      <vt:lpstr>PowerPoint プレゼンテーション</vt:lpstr>
      <vt:lpstr>現実は‥‥ </vt:lpstr>
      <vt:lpstr>ブラウン粒子モデル </vt:lpstr>
      <vt:lpstr>予言 </vt:lpstr>
      <vt:lpstr>まとめ </vt:lpstr>
      <vt:lpstr>PowerPoint プレゼンテーション</vt:lpstr>
      <vt:lpstr>PowerPoint プレゼンテーション</vt:lpstr>
      <vt:lpstr>PowerPoint プレゼンテーション</vt:lpstr>
      <vt:lpstr>クォークの「流れ」の観測 </vt:lpstr>
      <vt:lpstr>格子ＱＣＤ数値解析 </vt:lpstr>
      <vt:lpstr>試行回数と、ゆらぎ </vt:lpstr>
      <vt:lpstr>重イオン衝突実験でのゆらぎ測定 「イベント毎解析」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Masakiyo Kitazawa</dc:creator>
  <cp:lastModifiedBy>Masakiyo Kitazawa</cp:lastModifiedBy>
  <cp:revision>122</cp:revision>
  <dcterms:created xsi:type="dcterms:W3CDTF">2016-01-27T02:14:08Z</dcterms:created>
  <dcterms:modified xsi:type="dcterms:W3CDTF">2017-01-07T06:39:03Z</dcterms:modified>
</cp:coreProperties>
</file>