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2"/>
  </p:sldMasterIdLst>
  <p:notesMasterIdLst>
    <p:notesMasterId r:id="rId36"/>
  </p:notesMasterIdLst>
  <p:sldIdLst>
    <p:sldId id="256" r:id="rId3"/>
    <p:sldId id="304" r:id="rId4"/>
    <p:sldId id="340" r:id="rId5"/>
    <p:sldId id="341" r:id="rId6"/>
    <p:sldId id="273" r:id="rId7"/>
    <p:sldId id="311" r:id="rId8"/>
    <p:sldId id="339" r:id="rId9"/>
    <p:sldId id="349" r:id="rId10"/>
    <p:sldId id="356" r:id="rId11"/>
    <p:sldId id="267" r:id="rId12"/>
    <p:sldId id="298" r:id="rId13"/>
    <p:sldId id="279" r:id="rId14"/>
    <p:sldId id="281" r:id="rId15"/>
    <p:sldId id="352" r:id="rId16"/>
    <p:sldId id="355" r:id="rId17"/>
    <p:sldId id="345" r:id="rId18"/>
    <p:sldId id="353" r:id="rId19"/>
    <p:sldId id="312" r:id="rId20"/>
    <p:sldId id="344" r:id="rId21"/>
    <p:sldId id="350" r:id="rId22"/>
    <p:sldId id="327" r:id="rId23"/>
    <p:sldId id="332" r:id="rId24"/>
    <p:sldId id="346" r:id="rId25"/>
    <p:sldId id="347" r:id="rId26"/>
    <p:sldId id="333" r:id="rId27"/>
    <p:sldId id="337" r:id="rId28"/>
    <p:sldId id="354" r:id="rId29"/>
    <p:sldId id="351" r:id="rId30"/>
    <p:sldId id="286" r:id="rId31"/>
    <p:sldId id="310" r:id="rId32"/>
    <p:sldId id="290" r:id="rId33"/>
    <p:sldId id="323" r:id="rId34"/>
    <p:sldId id="348" r:id="rId35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A4D642"/>
    <a:srgbClr val="7DA62C"/>
    <a:srgbClr val="268496"/>
    <a:srgbClr val="1C6C8E"/>
    <a:srgbClr val="124960"/>
    <a:srgbClr val="FFCCFF"/>
    <a:srgbClr val="003399"/>
    <a:srgbClr val="CCCC00"/>
    <a:srgbClr val="103E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847" autoAdjust="0"/>
  </p:normalViewPr>
  <p:slideViewPr>
    <p:cSldViewPr snapToGrid="0">
      <p:cViewPr varScale="1">
        <p:scale>
          <a:sx n="89" d="100"/>
          <a:sy n="89" d="100"/>
        </p:scale>
        <p:origin x="10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E5F8D4-EBA7-4A56-A373-BEFE02A8E3C4}" type="datetimeFigureOut">
              <a:rPr kumimoji="1" lang="ja-JP" altLang="en-US" smtClean="0"/>
              <a:t>2017/1/9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432743-8808-47BC-9728-2E293F3825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2875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2017/1/9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2220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2017/1/9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614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2017/1/9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4945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2017/1/9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67419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2017/1/9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5535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2017/1/9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6182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2017/1/9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2933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2017/1/9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41643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2017/1/9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0392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3265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2017/1/9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6629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2017/1/9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5073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2017/1/9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6084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2017/1/9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5960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2017/1/9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3388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2017/1/9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6510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2017/1/9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3690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2017/1/9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6166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7140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8683E922-926C-4C41-A54F-E762D7A6273B}" type="datetimeFigureOut">
              <a:rPr kumimoji="1" lang="ja-JP" altLang="en-US" smtClean="0"/>
              <a:t>2017/1/9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63517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kumimoji="1"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13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881638" y="4886716"/>
            <a:ext cx="6858000" cy="1194650"/>
          </a:xfrm>
        </p:spPr>
        <p:txBody>
          <a:bodyPr>
            <a:noAutofit/>
          </a:bodyPr>
          <a:lstStyle/>
          <a:p>
            <a:r>
              <a:rPr lang="en-US" altLang="ja-JP" sz="5400" dirty="0" smtClean="0"/>
              <a:t>Heavy Ion Physics</a:t>
            </a:r>
            <a:br>
              <a:rPr lang="en-US" altLang="ja-JP" sz="5400" dirty="0" smtClean="0"/>
            </a:br>
            <a:r>
              <a:rPr lang="en-US" altLang="ja-JP" sz="5400" dirty="0" smtClean="0"/>
              <a:t>at J-PARC</a:t>
            </a:r>
            <a:endParaRPr kumimoji="1" lang="ja-JP" altLang="en-US" sz="54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81637" y="4252566"/>
            <a:ext cx="6858000" cy="618523"/>
          </a:xfrm>
        </p:spPr>
        <p:txBody>
          <a:bodyPr>
            <a:noAutofit/>
          </a:bodyPr>
          <a:lstStyle/>
          <a:p>
            <a:r>
              <a:rPr kumimoji="1" lang="en-US" altLang="ja-JP" dirty="0" smtClean="0"/>
              <a:t>Masakiyo Kitazawa</a:t>
            </a:r>
          </a:p>
          <a:p>
            <a:r>
              <a:rPr lang="en-US" altLang="ja-JP" dirty="0" smtClean="0"/>
              <a:t>(Osaka University)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48408" y="169314"/>
            <a:ext cx="861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KEK Theory Center Workshop “Hadron and Nuclear Physics in 2017”, 2017/1/9</a:t>
            </a:r>
            <a:r>
              <a:rPr lang="en-US" altLang="ja-JP" dirty="0" smtClean="0"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, KEK</a:t>
            </a:r>
            <a:endParaRPr kumimoji="1" lang="ja-JP" altLang="en-US" dirty="0">
              <a:latin typeface="游ゴシック Light" panose="020B0300000000000000" pitchFamily="50" charset="-128"/>
              <a:ea typeface="游ゴシック Light" panose="020B0300000000000000" pitchFamily="50" charset="-128"/>
            </a:endParaRPr>
          </a:p>
        </p:txBody>
      </p:sp>
      <p:pic>
        <p:nvPicPr>
          <p:cNvPr id="1026" name="Picture 2" descr="https://upload.wikimedia.org/wikipedia/commons/e/ed/The_entire_view_of_J-PAR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2"/>
          <a:stretch/>
        </p:blipFill>
        <p:spPr bwMode="auto">
          <a:xfrm>
            <a:off x="73647" y="1299398"/>
            <a:ext cx="4755465" cy="27645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06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角丸四角形 46"/>
          <p:cNvSpPr/>
          <p:nvPr/>
        </p:nvSpPr>
        <p:spPr>
          <a:xfrm>
            <a:off x="3059724" y="1344706"/>
            <a:ext cx="2650794" cy="1712904"/>
          </a:xfrm>
          <a:prstGeom prst="roundRect">
            <a:avLst/>
          </a:prstGeom>
          <a:gradFill>
            <a:gsLst>
              <a:gs pos="0">
                <a:srgbClr val="268496"/>
              </a:gs>
              <a:gs pos="50000">
                <a:srgbClr val="268496"/>
              </a:gs>
              <a:gs pos="100000">
                <a:srgbClr val="268496"/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1" name="右矢印 310"/>
          <p:cNvSpPr/>
          <p:nvPr/>
        </p:nvSpPr>
        <p:spPr>
          <a:xfrm flipH="1">
            <a:off x="4440283" y="2119393"/>
            <a:ext cx="661961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0" name="右矢印 309"/>
          <p:cNvSpPr/>
          <p:nvPr/>
        </p:nvSpPr>
        <p:spPr>
          <a:xfrm>
            <a:off x="3740038" y="1805327"/>
            <a:ext cx="690282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Why Low-E </a:t>
            </a:r>
            <a:r>
              <a:rPr lang="en-US" altLang="ja-JP" dirty="0" smtClean="0"/>
              <a:t>Collisions?</a:t>
            </a:r>
            <a:endParaRPr kumimoji="1" lang="ja-JP" altLang="en-US" dirty="0"/>
          </a:p>
        </p:txBody>
      </p:sp>
      <p:sp>
        <p:nvSpPr>
          <p:cNvPr id="109" name="円/楕円 108"/>
          <p:cNvSpPr>
            <a:spLocks noChangeAspect="1"/>
          </p:cNvSpPr>
          <p:nvPr/>
        </p:nvSpPr>
        <p:spPr>
          <a:xfrm>
            <a:off x="4988190" y="21826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0" name="円/楕円 109"/>
          <p:cNvSpPr>
            <a:spLocks noChangeAspect="1"/>
          </p:cNvSpPr>
          <p:nvPr/>
        </p:nvSpPr>
        <p:spPr>
          <a:xfrm>
            <a:off x="5077090" y="23266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1" name="円/楕円 110"/>
          <p:cNvSpPr>
            <a:spLocks noChangeAspect="1"/>
          </p:cNvSpPr>
          <p:nvPr/>
        </p:nvSpPr>
        <p:spPr>
          <a:xfrm>
            <a:off x="5229796" y="245511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2" name="円/楕円 111"/>
          <p:cNvSpPr>
            <a:spLocks noChangeAspect="1"/>
          </p:cNvSpPr>
          <p:nvPr/>
        </p:nvSpPr>
        <p:spPr>
          <a:xfrm>
            <a:off x="5132190" y="218269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3" name="円/楕円 112"/>
          <p:cNvSpPr>
            <a:spLocks noChangeAspect="1"/>
          </p:cNvSpPr>
          <p:nvPr/>
        </p:nvSpPr>
        <p:spPr>
          <a:xfrm>
            <a:off x="5297290" y="233509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4" name="円/楕円 113"/>
          <p:cNvSpPr>
            <a:spLocks noChangeAspect="1"/>
          </p:cNvSpPr>
          <p:nvPr/>
        </p:nvSpPr>
        <p:spPr>
          <a:xfrm>
            <a:off x="5344139" y="245637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5" name="円/楕円 114"/>
          <p:cNvSpPr>
            <a:spLocks noChangeAspect="1"/>
          </p:cNvSpPr>
          <p:nvPr/>
        </p:nvSpPr>
        <p:spPr>
          <a:xfrm>
            <a:off x="5359309" y="22967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6" name="円/楕円 115"/>
          <p:cNvSpPr>
            <a:spLocks noChangeAspect="1"/>
          </p:cNvSpPr>
          <p:nvPr/>
        </p:nvSpPr>
        <p:spPr>
          <a:xfrm>
            <a:off x="5184366" y="233364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7" name="円/楕円 116"/>
          <p:cNvSpPr>
            <a:spLocks noChangeAspect="1"/>
          </p:cNvSpPr>
          <p:nvPr/>
        </p:nvSpPr>
        <p:spPr>
          <a:xfrm>
            <a:off x="5203416" y="256087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8" name="円/楕円 117"/>
          <p:cNvSpPr>
            <a:spLocks noChangeAspect="1"/>
          </p:cNvSpPr>
          <p:nvPr/>
        </p:nvSpPr>
        <p:spPr>
          <a:xfrm>
            <a:off x="4997269" y="20554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9" name="円/楕円 118"/>
          <p:cNvSpPr>
            <a:spLocks noChangeAspect="1"/>
          </p:cNvSpPr>
          <p:nvPr/>
        </p:nvSpPr>
        <p:spPr>
          <a:xfrm>
            <a:off x="5263198" y="23539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0" name="円/楕円 119"/>
          <p:cNvSpPr>
            <a:spLocks noChangeAspect="1"/>
          </p:cNvSpPr>
          <p:nvPr/>
        </p:nvSpPr>
        <p:spPr>
          <a:xfrm>
            <a:off x="5141791" y="2012069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1" name="円/楕円 120"/>
          <p:cNvSpPr>
            <a:spLocks noChangeAspect="1"/>
          </p:cNvSpPr>
          <p:nvPr/>
        </p:nvSpPr>
        <p:spPr>
          <a:xfrm>
            <a:off x="5219299" y="20945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2" name="円/楕円 121"/>
          <p:cNvSpPr>
            <a:spLocks noChangeAspect="1"/>
          </p:cNvSpPr>
          <p:nvPr/>
        </p:nvSpPr>
        <p:spPr>
          <a:xfrm>
            <a:off x="5287548" y="218788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3" name="円/楕円 122"/>
          <p:cNvSpPr>
            <a:spLocks noChangeAspect="1"/>
          </p:cNvSpPr>
          <p:nvPr/>
        </p:nvSpPr>
        <p:spPr>
          <a:xfrm>
            <a:off x="5368524" y="23873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4" name="円/楕円 123"/>
          <p:cNvSpPr>
            <a:spLocks noChangeAspect="1"/>
          </p:cNvSpPr>
          <p:nvPr/>
        </p:nvSpPr>
        <p:spPr>
          <a:xfrm>
            <a:off x="4944145" y="22028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5" name="円/楕円 124"/>
          <p:cNvSpPr>
            <a:spLocks noChangeAspect="1"/>
          </p:cNvSpPr>
          <p:nvPr/>
        </p:nvSpPr>
        <p:spPr>
          <a:xfrm>
            <a:off x="4969040" y="2437326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6" name="円/楕円 125"/>
          <p:cNvSpPr>
            <a:spLocks noChangeAspect="1"/>
          </p:cNvSpPr>
          <p:nvPr/>
        </p:nvSpPr>
        <p:spPr>
          <a:xfrm>
            <a:off x="5170997" y="271045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7" name="円/楕円 126"/>
          <p:cNvSpPr>
            <a:spLocks noChangeAspect="1"/>
          </p:cNvSpPr>
          <p:nvPr/>
        </p:nvSpPr>
        <p:spPr>
          <a:xfrm>
            <a:off x="5102141" y="208409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8" name="円/楕円 127"/>
          <p:cNvSpPr>
            <a:spLocks noChangeAspect="1"/>
          </p:cNvSpPr>
          <p:nvPr/>
        </p:nvSpPr>
        <p:spPr>
          <a:xfrm>
            <a:off x="4978074" y="253722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9" name="円/楕円 128"/>
          <p:cNvSpPr>
            <a:spLocks noChangeAspect="1"/>
          </p:cNvSpPr>
          <p:nvPr/>
        </p:nvSpPr>
        <p:spPr>
          <a:xfrm>
            <a:off x="5114841" y="240728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0" name="円/楕円 129"/>
          <p:cNvSpPr>
            <a:spLocks noChangeAspect="1"/>
          </p:cNvSpPr>
          <p:nvPr/>
        </p:nvSpPr>
        <p:spPr>
          <a:xfrm>
            <a:off x="5036632" y="246418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1" name="円/楕円 130"/>
          <p:cNvSpPr>
            <a:spLocks noChangeAspect="1"/>
          </p:cNvSpPr>
          <p:nvPr/>
        </p:nvSpPr>
        <p:spPr>
          <a:xfrm>
            <a:off x="5040494" y="217687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2" name="円/楕円 131"/>
          <p:cNvSpPr>
            <a:spLocks noChangeAspect="1"/>
          </p:cNvSpPr>
          <p:nvPr/>
        </p:nvSpPr>
        <p:spPr>
          <a:xfrm>
            <a:off x="5028340" y="198687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3" name="円/楕円 132"/>
          <p:cNvSpPr>
            <a:spLocks noChangeAspect="1"/>
          </p:cNvSpPr>
          <p:nvPr/>
        </p:nvSpPr>
        <p:spPr>
          <a:xfrm>
            <a:off x="4930371" y="240970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4" name="円/楕円 133"/>
          <p:cNvSpPr>
            <a:spLocks noChangeAspect="1"/>
          </p:cNvSpPr>
          <p:nvPr/>
        </p:nvSpPr>
        <p:spPr>
          <a:xfrm>
            <a:off x="5369019" y="221804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5" name="円/楕円 134"/>
          <p:cNvSpPr>
            <a:spLocks noChangeAspect="1"/>
          </p:cNvSpPr>
          <p:nvPr/>
        </p:nvSpPr>
        <p:spPr>
          <a:xfrm>
            <a:off x="5061606" y="26670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6" name="円/楕円 135"/>
          <p:cNvSpPr>
            <a:spLocks noChangeAspect="1"/>
          </p:cNvSpPr>
          <p:nvPr/>
        </p:nvSpPr>
        <p:spPr>
          <a:xfrm>
            <a:off x="4966659" y="210133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7" name="円/楕円 136"/>
          <p:cNvSpPr>
            <a:spLocks noChangeAspect="1"/>
          </p:cNvSpPr>
          <p:nvPr/>
        </p:nvSpPr>
        <p:spPr>
          <a:xfrm>
            <a:off x="5109778" y="190954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8" name="円/楕円 137"/>
          <p:cNvSpPr>
            <a:spLocks noChangeAspect="1"/>
          </p:cNvSpPr>
          <p:nvPr/>
        </p:nvSpPr>
        <p:spPr>
          <a:xfrm>
            <a:off x="5165680" y="259361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9" name="円/楕円 138"/>
          <p:cNvSpPr>
            <a:spLocks noChangeAspect="1"/>
          </p:cNvSpPr>
          <p:nvPr/>
        </p:nvSpPr>
        <p:spPr>
          <a:xfrm>
            <a:off x="5275416" y="264404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0" name="円/楕円 139"/>
          <p:cNvSpPr>
            <a:spLocks noChangeAspect="1"/>
          </p:cNvSpPr>
          <p:nvPr/>
        </p:nvSpPr>
        <p:spPr>
          <a:xfrm>
            <a:off x="5189079" y="198139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1" name="円/楕円 140"/>
          <p:cNvSpPr>
            <a:spLocks noChangeAspect="1"/>
          </p:cNvSpPr>
          <p:nvPr/>
        </p:nvSpPr>
        <p:spPr>
          <a:xfrm>
            <a:off x="5299040" y="19958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2" name="円/楕円 141"/>
          <p:cNvSpPr>
            <a:spLocks noChangeAspect="1"/>
          </p:cNvSpPr>
          <p:nvPr/>
        </p:nvSpPr>
        <p:spPr>
          <a:xfrm>
            <a:off x="5314111" y="25593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3" name="円/楕円 142"/>
          <p:cNvSpPr>
            <a:spLocks noChangeAspect="1"/>
          </p:cNvSpPr>
          <p:nvPr/>
        </p:nvSpPr>
        <p:spPr>
          <a:xfrm>
            <a:off x="4932213" y="232167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4" name="円/楕円 143"/>
          <p:cNvSpPr>
            <a:spLocks noChangeAspect="1"/>
          </p:cNvSpPr>
          <p:nvPr/>
        </p:nvSpPr>
        <p:spPr>
          <a:xfrm>
            <a:off x="5351417" y="210282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5" name="円/楕円 144"/>
          <p:cNvSpPr>
            <a:spLocks noChangeAspect="1"/>
          </p:cNvSpPr>
          <p:nvPr/>
        </p:nvSpPr>
        <p:spPr>
          <a:xfrm>
            <a:off x="5012618" y="259145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6" name="円/楕円 145"/>
          <p:cNvSpPr>
            <a:spLocks noChangeAspect="1"/>
          </p:cNvSpPr>
          <p:nvPr/>
        </p:nvSpPr>
        <p:spPr>
          <a:xfrm>
            <a:off x="5197665" y="220949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7" name="円/楕円 146"/>
          <p:cNvSpPr>
            <a:spLocks noChangeAspect="1"/>
          </p:cNvSpPr>
          <p:nvPr/>
        </p:nvSpPr>
        <p:spPr>
          <a:xfrm>
            <a:off x="5006507" y="23853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8" name="円/楕円 147"/>
          <p:cNvSpPr>
            <a:spLocks noChangeAspect="1"/>
          </p:cNvSpPr>
          <p:nvPr/>
        </p:nvSpPr>
        <p:spPr>
          <a:xfrm>
            <a:off x="5119290" y="250689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9" name="円/楕円 148"/>
          <p:cNvSpPr>
            <a:spLocks noChangeAspect="1"/>
          </p:cNvSpPr>
          <p:nvPr/>
        </p:nvSpPr>
        <p:spPr>
          <a:xfrm>
            <a:off x="5007612" y="22948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0" name="円/楕円 149"/>
          <p:cNvSpPr>
            <a:spLocks noChangeAspect="1"/>
          </p:cNvSpPr>
          <p:nvPr/>
        </p:nvSpPr>
        <p:spPr>
          <a:xfrm>
            <a:off x="5128910" y="261676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1" name="円/楕円 150"/>
          <p:cNvSpPr>
            <a:spLocks noChangeAspect="1"/>
          </p:cNvSpPr>
          <p:nvPr/>
        </p:nvSpPr>
        <p:spPr>
          <a:xfrm>
            <a:off x="5266946" y="225800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2" name="円/楕円 151"/>
          <p:cNvSpPr>
            <a:spLocks noChangeAspect="1"/>
          </p:cNvSpPr>
          <p:nvPr/>
        </p:nvSpPr>
        <p:spPr>
          <a:xfrm>
            <a:off x="5120789" y="224720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3" name="円/楕円 152"/>
          <p:cNvSpPr>
            <a:spLocks noChangeAspect="1"/>
          </p:cNvSpPr>
          <p:nvPr/>
        </p:nvSpPr>
        <p:spPr>
          <a:xfrm>
            <a:off x="5303757" y="223538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4" name="円/楕円 153"/>
          <p:cNvSpPr>
            <a:spLocks noChangeAspect="1"/>
          </p:cNvSpPr>
          <p:nvPr/>
        </p:nvSpPr>
        <p:spPr>
          <a:xfrm>
            <a:off x="5106370" y="201133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5" name="円/楕円 154"/>
          <p:cNvSpPr>
            <a:spLocks noChangeAspect="1"/>
          </p:cNvSpPr>
          <p:nvPr/>
        </p:nvSpPr>
        <p:spPr>
          <a:xfrm>
            <a:off x="5219169" y="191999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6" name="円/楕円 155"/>
          <p:cNvSpPr>
            <a:spLocks noChangeAspect="1"/>
          </p:cNvSpPr>
          <p:nvPr/>
        </p:nvSpPr>
        <p:spPr>
          <a:xfrm>
            <a:off x="5141806" y="215657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7" name="円/楕円 156"/>
          <p:cNvSpPr>
            <a:spLocks noChangeAspect="1"/>
          </p:cNvSpPr>
          <p:nvPr/>
        </p:nvSpPr>
        <p:spPr>
          <a:xfrm>
            <a:off x="3346405" y="18778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8" name="円/楕円 157"/>
          <p:cNvSpPr>
            <a:spLocks noChangeAspect="1"/>
          </p:cNvSpPr>
          <p:nvPr/>
        </p:nvSpPr>
        <p:spPr>
          <a:xfrm>
            <a:off x="3435305" y="20218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9" name="円/楕円 158"/>
          <p:cNvSpPr>
            <a:spLocks noChangeAspect="1"/>
          </p:cNvSpPr>
          <p:nvPr/>
        </p:nvSpPr>
        <p:spPr>
          <a:xfrm>
            <a:off x="3588011" y="21502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0" name="円/楕円 159"/>
          <p:cNvSpPr>
            <a:spLocks noChangeAspect="1"/>
          </p:cNvSpPr>
          <p:nvPr/>
        </p:nvSpPr>
        <p:spPr>
          <a:xfrm>
            <a:off x="3490405" y="187786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1" name="円/楕円 160"/>
          <p:cNvSpPr>
            <a:spLocks noChangeAspect="1"/>
          </p:cNvSpPr>
          <p:nvPr/>
        </p:nvSpPr>
        <p:spPr>
          <a:xfrm>
            <a:off x="3655505" y="203026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2" name="円/楕円 161"/>
          <p:cNvSpPr>
            <a:spLocks noChangeAspect="1"/>
          </p:cNvSpPr>
          <p:nvPr/>
        </p:nvSpPr>
        <p:spPr>
          <a:xfrm>
            <a:off x="3702354" y="215154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3" name="円/楕円 162"/>
          <p:cNvSpPr>
            <a:spLocks noChangeAspect="1"/>
          </p:cNvSpPr>
          <p:nvPr/>
        </p:nvSpPr>
        <p:spPr>
          <a:xfrm>
            <a:off x="3717524" y="199196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4" name="円/楕円 163"/>
          <p:cNvSpPr>
            <a:spLocks noChangeAspect="1"/>
          </p:cNvSpPr>
          <p:nvPr/>
        </p:nvSpPr>
        <p:spPr>
          <a:xfrm>
            <a:off x="3542581" y="202881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5" name="円/楕円 164"/>
          <p:cNvSpPr>
            <a:spLocks noChangeAspect="1"/>
          </p:cNvSpPr>
          <p:nvPr/>
        </p:nvSpPr>
        <p:spPr>
          <a:xfrm>
            <a:off x="3561631" y="225604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6" name="円/楕円 165"/>
          <p:cNvSpPr>
            <a:spLocks noChangeAspect="1"/>
          </p:cNvSpPr>
          <p:nvPr/>
        </p:nvSpPr>
        <p:spPr>
          <a:xfrm>
            <a:off x="3355484" y="175064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7" name="円/楕円 166"/>
          <p:cNvSpPr>
            <a:spLocks noChangeAspect="1"/>
          </p:cNvSpPr>
          <p:nvPr/>
        </p:nvSpPr>
        <p:spPr>
          <a:xfrm>
            <a:off x="3621413" y="20491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8" name="円/楕円 167"/>
          <p:cNvSpPr>
            <a:spLocks noChangeAspect="1"/>
          </p:cNvSpPr>
          <p:nvPr/>
        </p:nvSpPr>
        <p:spPr>
          <a:xfrm>
            <a:off x="3500006" y="170724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9" name="円/楕円 168"/>
          <p:cNvSpPr>
            <a:spLocks noChangeAspect="1"/>
          </p:cNvSpPr>
          <p:nvPr/>
        </p:nvSpPr>
        <p:spPr>
          <a:xfrm>
            <a:off x="3577514" y="17897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0" name="円/楕円 169"/>
          <p:cNvSpPr>
            <a:spLocks noChangeAspect="1"/>
          </p:cNvSpPr>
          <p:nvPr/>
        </p:nvSpPr>
        <p:spPr>
          <a:xfrm>
            <a:off x="3645763" y="188305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1" name="円/楕円 170"/>
          <p:cNvSpPr>
            <a:spLocks noChangeAspect="1"/>
          </p:cNvSpPr>
          <p:nvPr/>
        </p:nvSpPr>
        <p:spPr>
          <a:xfrm>
            <a:off x="3726739" y="208253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2" name="円/楕円 171"/>
          <p:cNvSpPr>
            <a:spLocks noChangeAspect="1"/>
          </p:cNvSpPr>
          <p:nvPr/>
        </p:nvSpPr>
        <p:spPr>
          <a:xfrm>
            <a:off x="3302360" y="18980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3" name="円/楕円 172"/>
          <p:cNvSpPr>
            <a:spLocks noChangeAspect="1"/>
          </p:cNvSpPr>
          <p:nvPr/>
        </p:nvSpPr>
        <p:spPr>
          <a:xfrm>
            <a:off x="3327255" y="2132497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4" name="円/楕円 173"/>
          <p:cNvSpPr>
            <a:spLocks noChangeAspect="1"/>
          </p:cNvSpPr>
          <p:nvPr/>
        </p:nvSpPr>
        <p:spPr>
          <a:xfrm>
            <a:off x="3529212" y="240562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5" name="円/楕円 174"/>
          <p:cNvSpPr>
            <a:spLocks noChangeAspect="1"/>
          </p:cNvSpPr>
          <p:nvPr/>
        </p:nvSpPr>
        <p:spPr>
          <a:xfrm>
            <a:off x="3460356" y="177926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6" name="円/楕円 175"/>
          <p:cNvSpPr>
            <a:spLocks noChangeAspect="1"/>
          </p:cNvSpPr>
          <p:nvPr/>
        </p:nvSpPr>
        <p:spPr>
          <a:xfrm>
            <a:off x="3336289" y="223239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7" name="円/楕円 176"/>
          <p:cNvSpPr>
            <a:spLocks noChangeAspect="1"/>
          </p:cNvSpPr>
          <p:nvPr/>
        </p:nvSpPr>
        <p:spPr>
          <a:xfrm>
            <a:off x="3473056" y="210246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8" name="円/楕円 177"/>
          <p:cNvSpPr>
            <a:spLocks noChangeAspect="1"/>
          </p:cNvSpPr>
          <p:nvPr/>
        </p:nvSpPr>
        <p:spPr>
          <a:xfrm>
            <a:off x="3394847" y="215935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9" name="円/楕円 178"/>
          <p:cNvSpPr>
            <a:spLocks noChangeAspect="1"/>
          </p:cNvSpPr>
          <p:nvPr/>
        </p:nvSpPr>
        <p:spPr>
          <a:xfrm>
            <a:off x="3398709" y="187204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0" name="円/楕円 179"/>
          <p:cNvSpPr>
            <a:spLocks noChangeAspect="1"/>
          </p:cNvSpPr>
          <p:nvPr/>
        </p:nvSpPr>
        <p:spPr>
          <a:xfrm>
            <a:off x="3386555" y="168204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1" name="円/楕円 180"/>
          <p:cNvSpPr>
            <a:spLocks noChangeAspect="1"/>
          </p:cNvSpPr>
          <p:nvPr/>
        </p:nvSpPr>
        <p:spPr>
          <a:xfrm>
            <a:off x="3288586" y="210487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2" name="円/楕円 181"/>
          <p:cNvSpPr>
            <a:spLocks noChangeAspect="1"/>
          </p:cNvSpPr>
          <p:nvPr/>
        </p:nvSpPr>
        <p:spPr>
          <a:xfrm>
            <a:off x="3727234" y="19132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3" name="円/楕円 182"/>
          <p:cNvSpPr>
            <a:spLocks noChangeAspect="1"/>
          </p:cNvSpPr>
          <p:nvPr/>
        </p:nvSpPr>
        <p:spPr>
          <a:xfrm>
            <a:off x="3419821" y="236223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4" name="円/楕円 183"/>
          <p:cNvSpPr>
            <a:spLocks noChangeAspect="1"/>
          </p:cNvSpPr>
          <p:nvPr/>
        </p:nvSpPr>
        <p:spPr>
          <a:xfrm>
            <a:off x="3324874" y="179650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5" name="円/楕円 184"/>
          <p:cNvSpPr>
            <a:spLocks noChangeAspect="1"/>
          </p:cNvSpPr>
          <p:nvPr/>
        </p:nvSpPr>
        <p:spPr>
          <a:xfrm>
            <a:off x="3467993" y="160471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6" name="円/楕円 185"/>
          <p:cNvSpPr>
            <a:spLocks noChangeAspect="1"/>
          </p:cNvSpPr>
          <p:nvPr/>
        </p:nvSpPr>
        <p:spPr>
          <a:xfrm>
            <a:off x="3523895" y="228878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7" name="円/楕円 186"/>
          <p:cNvSpPr>
            <a:spLocks noChangeAspect="1"/>
          </p:cNvSpPr>
          <p:nvPr/>
        </p:nvSpPr>
        <p:spPr>
          <a:xfrm>
            <a:off x="3633631" y="23392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8" name="円/楕円 187"/>
          <p:cNvSpPr>
            <a:spLocks noChangeAspect="1"/>
          </p:cNvSpPr>
          <p:nvPr/>
        </p:nvSpPr>
        <p:spPr>
          <a:xfrm>
            <a:off x="3547294" y="167656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9" name="円/楕円 188"/>
          <p:cNvSpPr>
            <a:spLocks noChangeAspect="1"/>
          </p:cNvSpPr>
          <p:nvPr/>
        </p:nvSpPr>
        <p:spPr>
          <a:xfrm>
            <a:off x="3657255" y="16910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0" name="円/楕円 189"/>
          <p:cNvSpPr>
            <a:spLocks noChangeAspect="1"/>
          </p:cNvSpPr>
          <p:nvPr/>
        </p:nvSpPr>
        <p:spPr>
          <a:xfrm>
            <a:off x="3672326" y="22545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1" name="円/楕円 190"/>
          <p:cNvSpPr>
            <a:spLocks noChangeAspect="1"/>
          </p:cNvSpPr>
          <p:nvPr/>
        </p:nvSpPr>
        <p:spPr>
          <a:xfrm>
            <a:off x="3290428" y="201684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2" name="円/楕円 191"/>
          <p:cNvSpPr>
            <a:spLocks noChangeAspect="1"/>
          </p:cNvSpPr>
          <p:nvPr/>
        </p:nvSpPr>
        <p:spPr>
          <a:xfrm>
            <a:off x="3709632" y="179799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3" name="円/楕円 192"/>
          <p:cNvSpPr>
            <a:spLocks noChangeAspect="1"/>
          </p:cNvSpPr>
          <p:nvPr/>
        </p:nvSpPr>
        <p:spPr>
          <a:xfrm>
            <a:off x="3370833" y="228662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4" name="円/楕円 193"/>
          <p:cNvSpPr>
            <a:spLocks noChangeAspect="1"/>
          </p:cNvSpPr>
          <p:nvPr/>
        </p:nvSpPr>
        <p:spPr>
          <a:xfrm>
            <a:off x="3555880" y="190466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5" name="円/楕円 194"/>
          <p:cNvSpPr>
            <a:spLocks noChangeAspect="1"/>
          </p:cNvSpPr>
          <p:nvPr/>
        </p:nvSpPr>
        <p:spPr>
          <a:xfrm>
            <a:off x="3364722" y="20805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6" name="円/楕円 195"/>
          <p:cNvSpPr>
            <a:spLocks noChangeAspect="1"/>
          </p:cNvSpPr>
          <p:nvPr/>
        </p:nvSpPr>
        <p:spPr>
          <a:xfrm>
            <a:off x="3477505" y="22020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7" name="円/楕円 196"/>
          <p:cNvSpPr>
            <a:spLocks noChangeAspect="1"/>
          </p:cNvSpPr>
          <p:nvPr/>
        </p:nvSpPr>
        <p:spPr>
          <a:xfrm>
            <a:off x="3365827" y="199004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8" name="円/楕円 197"/>
          <p:cNvSpPr>
            <a:spLocks noChangeAspect="1"/>
          </p:cNvSpPr>
          <p:nvPr/>
        </p:nvSpPr>
        <p:spPr>
          <a:xfrm>
            <a:off x="3487125" y="231193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9" name="円/楕円 198"/>
          <p:cNvSpPr>
            <a:spLocks noChangeAspect="1"/>
          </p:cNvSpPr>
          <p:nvPr/>
        </p:nvSpPr>
        <p:spPr>
          <a:xfrm>
            <a:off x="3625161" y="19531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0" name="円/楕円 199"/>
          <p:cNvSpPr>
            <a:spLocks noChangeAspect="1"/>
          </p:cNvSpPr>
          <p:nvPr/>
        </p:nvSpPr>
        <p:spPr>
          <a:xfrm>
            <a:off x="3479004" y="194237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1" name="円/楕円 200"/>
          <p:cNvSpPr>
            <a:spLocks noChangeAspect="1"/>
          </p:cNvSpPr>
          <p:nvPr/>
        </p:nvSpPr>
        <p:spPr>
          <a:xfrm>
            <a:off x="3661972" y="193055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2" name="円/楕円 201"/>
          <p:cNvSpPr>
            <a:spLocks noChangeAspect="1"/>
          </p:cNvSpPr>
          <p:nvPr/>
        </p:nvSpPr>
        <p:spPr>
          <a:xfrm>
            <a:off x="3464585" y="170650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3" name="円/楕円 202"/>
          <p:cNvSpPr>
            <a:spLocks noChangeAspect="1"/>
          </p:cNvSpPr>
          <p:nvPr/>
        </p:nvSpPr>
        <p:spPr>
          <a:xfrm>
            <a:off x="3577384" y="161516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4" name="円/楕円 203"/>
          <p:cNvSpPr>
            <a:spLocks noChangeAspect="1"/>
          </p:cNvSpPr>
          <p:nvPr/>
        </p:nvSpPr>
        <p:spPr>
          <a:xfrm>
            <a:off x="3500021" y="185174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208" name="グループ化 207"/>
          <p:cNvGrpSpPr/>
          <p:nvPr/>
        </p:nvGrpSpPr>
        <p:grpSpPr>
          <a:xfrm>
            <a:off x="737401" y="1951607"/>
            <a:ext cx="3347391" cy="4670720"/>
            <a:chOff x="737401" y="1951607"/>
            <a:chExt cx="3347391" cy="4670720"/>
          </a:xfrm>
        </p:grpSpPr>
        <p:sp>
          <p:nvSpPr>
            <p:cNvPr id="206" name="右矢印 205"/>
            <p:cNvSpPr/>
            <p:nvPr/>
          </p:nvSpPr>
          <p:spPr>
            <a:xfrm>
              <a:off x="3277041" y="4172214"/>
              <a:ext cx="690282" cy="534795"/>
            </a:xfrm>
            <a:prstGeom prst="rightArrow">
              <a:avLst/>
            </a:prstGeom>
            <a:gradFill>
              <a:gsLst>
                <a:gs pos="0">
                  <a:srgbClr val="A4D642">
                    <a:lumMod val="98000"/>
                    <a:lumOff val="2000"/>
                  </a:srgbClr>
                </a:gs>
                <a:gs pos="50000">
                  <a:srgbClr val="A4D642"/>
                </a:gs>
                <a:gs pos="100000">
                  <a:srgbClr val="A4D642">
                    <a:lumMod val="99000"/>
                  </a:srgb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7" name="右矢印 206"/>
            <p:cNvSpPr/>
            <p:nvPr/>
          </p:nvSpPr>
          <p:spPr>
            <a:xfrm flipH="1">
              <a:off x="795387" y="4681141"/>
              <a:ext cx="661961" cy="534795"/>
            </a:xfrm>
            <a:prstGeom prst="rightArrow">
              <a:avLst/>
            </a:prstGeom>
            <a:gradFill>
              <a:gsLst>
                <a:gs pos="0">
                  <a:srgbClr val="A4D642">
                    <a:lumMod val="98000"/>
                    <a:lumOff val="2000"/>
                  </a:srgbClr>
                </a:gs>
                <a:gs pos="50000">
                  <a:srgbClr val="A4D642"/>
                </a:gs>
                <a:gs pos="100000">
                  <a:srgbClr val="A4D642">
                    <a:lumMod val="99000"/>
                  </a:srgb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5" name="角丸四角形 204"/>
            <p:cNvSpPr/>
            <p:nvPr/>
          </p:nvSpPr>
          <p:spPr>
            <a:xfrm>
              <a:off x="1448076" y="4184325"/>
              <a:ext cx="1867833" cy="968037"/>
            </a:xfrm>
            <a:prstGeom prst="roundRect">
              <a:avLst>
                <a:gd name="adj" fmla="val 26526"/>
              </a:avLst>
            </a:prstGeom>
            <a:gradFill flip="none" rotWithShape="1">
              <a:gsLst>
                <a:gs pos="0">
                  <a:srgbClr val="F89708"/>
                </a:gs>
                <a:gs pos="100000">
                  <a:srgbClr val="FE3E0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88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/>
            <p:cNvSpPr txBox="1"/>
            <p:nvPr/>
          </p:nvSpPr>
          <p:spPr>
            <a:xfrm>
              <a:off x="1514690" y="3415554"/>
              <a:ext cx="1733168" cy="461665"/>
            </a:xfrm>
            <a:prstGeom prst="rect">
              <a:avLst/>
            </a:prstGeom>
            <a:gradFill>
              <a:gsLst>
                <a:gs pos="0">
                  <a:srgbClr val="C00000">
                    <a:lumMod val="98000"/>
                    <a:lumOff val="2000"/>
                  </a:srgbClr>
                </a:gs>
                <a:gs pos="50000">
                  <a:srgbClr val="C00000"/>
                </a:gs>
                <a:gs pos="100000">
                  <a:srgbClr val="C00000">
                    <a:lumMod val="99000"/>
                  </a:srgbClr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High energy</a:t>
              </a:r>
              <a:endParaRPr kumimoji="1" lang="ja-JP" altLang="en-US" sz="2400" dirty="0"/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737401" y="5605155"/>
              <a:ext cx="33473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 smtClean="0"/>
                <a:t>Nuclear transparency</a:t>
              </a:r>
              <a:endParaRPr kumimoji="1" lang="ja-JP" altLang="en-US" sz="2800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1043576" y="6160662"/>
              <a:ext cx="27350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 smtClean="0"/>
                <a:t>net-baryon #: small</a:t>
              </a:r>
            </a:p>
          </p:txBody>
        </p:sp>
        <p:sp>
          <p:nvSpPr>
            <p:cNvPr id="9" name="円/楕円 8"/>
            <p:cNvSpPr>
              <a:spLocks noChangeAspect="1"/>
            </p:cNvSpPr>
            <p:nvPr/>
          </p:nvSpPr>
          <p:spPr>
            <a:xfrm>
              <a:off x="1370861" y="45641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" name="円/楕円 9"/>
            <p:cNvSpPr>
              <a:spLocks noChangeAspect="1"/>
            </p:cNvSpPr>
            <p:nvPr/>
          </p:nvSpPr>
          <p:spPr>
            <a:xfrm>
              <a:off x="1459761" y="47081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" name="円/楕円 10"/>
            <p:cNvSpPr>
              <a:spLocks noChangeAspect="1"/>
            </p:cNvSpPr>
            <p:nvPr/>
          </p:nvSpPr>
          <p:spPr>
            <a:xfrm>
              <a:off x="1612467" y="4836554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2" name="円/楕円 11"/>
            <p:cNvSpPr>
              <a:spLocks noChangeAspect="1"/>
            </p:cNvSpPr>
            <p:nvPr/>
          </p:nvSpPr>
          <p:spPr>
            <a:xfrm>
              <a:off x="1514861" y="45641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3" name="円/楕円 12"/>
            <p:cNvSpPr>
              <a:spLocks noChangeAspect="1"/>
            </p:cNvSpPr>
            <p:nvPr/>
          </p:nvSpPr>
          <p:spPr>
            <a:xfrm>
              <a:off x="1679961" y="47165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4" name="円/楕円 13"/>
            <p:cNvSpPr>
              <a:spLocks noChangeAspect="1"/>
            </p:cNvSpPr>
            <p:nvPr/>
          </p:nvSpPr>
          <p:spPr>
            <a:xfrm>
              <a:off x="1726810" y="483781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5" name="円/楕円 14"/>
            <p:cNvSpPr>
              <a:spLocks noChangeAspect="1"/>
            </p:cNvSpPr>
            <p:nvPr/>
          </p:nvSpPr>
          <p:spPr>
            <a:xfrm>
              <a:off x="1741980" y="467822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6" name="円/楕円 15"/>
            <p:cNvSpPr>
              <a:spLocks noChangeAspect="1"/>
            </p:cNvSpPr>
            <p:nvPr/>
          </p:nvSpPr>
          <p:spPr>
            <a:xfrm>
              <a:off x="1567037" y="471507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7" name="円/楕円 16"/>
            <p:cNvSpPr>
              <a:spLocks noChangeAspect="1"/>
            </p:cNvSpPr>
            <p:nvPr/>
          </p:nvSpPr>
          <p:spPr>
            <a:xfrm>
              <a:off x="1586087" y="494230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8" name="円/楕円 17"/>
            <p:cNvSpPr>
              <a:spLocks noChangeAspect="1"/>
            </p:cNvSpPr>
            <p:nvPr/>
          </p:nvSpPr>
          <p:spPr>
            <a:xfrm>
              <a:off x="1379940" y="44369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9" name="円/楕円 18"/>
            <p:cNvSpPr>
              <a:spLocks noChangeAspect="1"/>
            </p:cNvSpPr>
            <p:nvPr/>
          </p:nvSpPr>
          <p:spPr>
            <a:xfrm>
              <a:off x="1645869" y="47353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0" name="円/楕円 19"/>
            <p:cNvSpPr>
              <a:spLocks noChangeAspect="1"/>
            </p:cNvSpPr>
            <p:nvPr/>
          </p:nvSpPr>
          <p:spPr>
            <a:xfrm>
              <a:off x="1524462" y="4393504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1" name="円/楕円 20"/>
            <p:cNvSpPr>
              <a:spLocks noChangeAspect="1"/>
            </p:cNvSpPr>
            <p:nvPr/>
          </p:nvSpPr>
          <p:spPr>
            <a:xfrm>
              <a:off x="1601970" y="44759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2" name="円/楕円 21"/>
            <p:cNvSpPr>
              <a:spLocks noChangeAspect="1"/>
            </p:cNvSpPr>
            <p:nvPr/>
          </p:nvSpPr>
          <p:spPr>
            <a:xfrm>
              <a:off x="1670219" y="456931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" name="円/楕円 22"/>
            <p:cNvSpPr>
              <a:spLocks noChangeAspect="1"/>
            </p:cNvSpPr>
            <p:nvPr/>
          </p:nvSpPr>
          <p:spPr>
            <a:xfrm>
              <a:off x="1751195" y="476879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" name="円/楕円 23"/>
            <p:cNvSpPr>
              <a:spLocks noChangeAspect="1"/>
            </p:cNvSpPr>
            <p:nvPr/>
          </p:nvSpPr>
          <p:spPr>
            <a:xfrm>
              <a:off x="1326816" y="45842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" name="円/楕円 24"/>
            <p:cNvSpPr>
              <a:spLocks noChangeAspect="1"/>
            </p:cNvSpPr>
            <p:nvPr/>
          </p:nvSpPr>
          <p:spPr>
            <a:xfrm>
              <a:off x="1351711" y="4818761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" name="円/楕円 25"/>
            <p:cNvSpPr>
              <a:spLocks noChangeAspect="1"/>
            </p:cNvSpPr>
            <p:nvPr/>
          </p:nvSpPr>
          <p:spPr>
            <a:xfrm>
              <a:off x="1553668" y="509189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" name="円/楕円 26"/>
            <p:cNvSpPr>
              <a:spLocks noChangeAspect="1"/>
            </p:cNvSpPr>
            <p:nvPr/>
          </p:nvSpPr>
          <p:spPr>
            <a:xfrm>
              <a:off x="1484812" y="446553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" name="円/楕円 27"/>
            <p:cNvSpPr>
              <a:spLocks noChangeAspect="1"/>
            </p:cNvSpPr>
            <p:nvPr/>
          </p:nvSpPr>
          <p:spPr>
            <a:xfrm>
              <a:off x="1360745" y="491866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" name="円/楕円 28"/>
            <p:cNvSpPr>
              <a:spLocks noChangeAspect="1"/>
            </p:cNvSpPr>
            <p:nvPr/>
          </p:nvSpPr>
          <p:spPr>
            <a:xfrm>
              <a:off x="1497512" y="4788724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" name="円/楕円 29"/>
            <p:cNvSpPr>
              <a:spLocks noChangeAspect="1"/>
            </p:cNvSpPr>
            <p:nvPr/>
          </p:nvSpPr>
          <p:spPr>
            <a:xfrm>
              <a:off x="1419303" y="484561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1" name="円/楕円 30"/>
            <p:cNvSpPr>
              <a:spLocks noChangeAspect="1"/>
            </p:cNvSpPr>
            <p:nvPr/>
          </p:nvSpPr>
          <p:spPr>
            <a:xfrm>
              <a:off x="1423165" y="455831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2" name="円/楕円 31"/>
            <p:cNvSpPr>
              <a:spLocks noChangeAspect="1"/>
            </p:cNvSpPr>
            <p:nvPr/>
          </p:nvSpPr>
          <p:spPr>
            <a:xfrm>
              <a:off x="1411011" y="4368305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3" name="円/楕円 32"/>
            <p:cNvSpPr>
              <a:spLocks noChangeAspect="1"/>
            </p:cNvSpPr>
            <p:nvPr/>
          </p:nvSpPr>
          <p:spPr>
            <a:xfrm>
              <a:off x="1313042" y="479114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4" name="円/楕円 33"/>
            <p:cNvSpPr>
              <a:spLocks noChangeAspect="1"/>
            </p:cNvSpPr>
            <p:nvPr/>
          </p:nvSpPr>
          <p:spPr>
            <a:xfrm>
              <a:off x="1962958" y="4446929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5" name="円/楕円 34"/>
            <p:cNvSpPr>
              <a:spLocks noChangeAspect="1"/>
            </p:cNvSpPr>
            <p:nvPr/>
          </p:nvSpPr>
          <p:spPr>
            <a:xfrm>
              <a:off x="1444277" y="504850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6" name="円/楕円 35"/>
            <p:cNvSpPr>
              <a:spLocks noChangeAspect="1"/>
            </p:cNvSpPr>
            <p:nvPr/>
          </p:nvSpPr>
          <p:spPr>
            <a:xfrm>
              <a:off x="1349330" y="448277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7" name="円/楕円 36"/>
            <p:cNvSpPr>
              <a:spLocks noChangeAspect="1"/>
            </p:cNvSpPr>
            <p:nvPr/>
          </p:nvSpPr>
          <p:spPr>
            <a:xfrm>
              <a:off x="1492449" y="429098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8" name="円/楕円 37"/>
            <p:cNvSpPr>
              <a:spLocks noChangeAspect="1"/>
            </p:cNvSpPr>
            <p:nvPr/>
          </p:nvSpPr>
          <p:spPr>
            <a:xfrm>
              <a:off x="1548351" y="497505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9" name="円/楕円 38"/>
            <p:cNvSpPr>
              <a:spLocks noChangeAspect="1"/>
            </p:cNvSpPr>
            <p:nvPr/>
          </p:nvSpPr>
          <p:spPr>
            <a:xfrm>
              <a:off x="1658087" y="502547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0" name="円/楕円 39"/>
            <p:cNvSpPr>
              <a:spLocks noChangeAspect="1"/>
            </p:cNvSpPr>
            <p:nvPr/>
          </p:nvSpPr>
          <p:spPr>
            <a:xfrm>
              <a:off x="1571750" y="436283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1" name="円/楕円 40"/>
            <p:cNvSpPr>
              <a:spLocks noChangeAspect="1"/>
            </p:cNvSpPr>
            <p:nvPr/>
          </p:nvSpPr>
          <p:spPr>
            <a:xfrm>
              <a:off x="1681711" y="43773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2" name="円/楕円 41"/>
            <p:cNvSpPr>
              <a:spLocks noChangeAspect="1"/>
            </p:cNvSpPr>
            <p:nvPr/>
          </p:nvSpPr>
          <p:spPr>
            <a:xfrm>
              <a:off x="1696782" y="49407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3" name="円/楕円 42"/>
            <p:cNvSpPr>
              <a:spLocks noChangeAspect="1"/>
            </p:cNvSpPr>
            <p:nvPr/>
          </p:nvSpPr>
          <p:spPr>
            <a:xfrm>
              <a:off x="1314884" y="470311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4" name="円/楕円 43"/>
            <p:cNvSpPr>
              <a:spLocks noChangeAspect="1"/>
            </p:cNvSpPr>
            <p:nvPr/>
          </p:nvSpPr>
          <p:spPr>
            <a:xfrm>
              <a:off x="1734088" y="448426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5" name="円/楕円 44"/>
            <p:cNvSpPr>
              <a:spLocks noChangeAspect="1"/>
            </p:cNvSpPr>
            <p:nvPr/>
          </p:nvSpPr>
          <p:spPr>
            <a:xfrm>
              <a:off x="1395289" y="497288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6" name="円/楕円 45"/>
            <p:cNvSpPr>
              <a:spLocks noChangeAspect="1"/>
            </p:cNvSpPr>
            <p:nvPr/>
          </p:nvSpPr>
          <p:spPr>
            <a:xfrm>
              <a:off x="1580336" y="4590929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9" name="円/楕円 48"/>
            <p:cNvSpPr>
              <a:spLocks noChangeAspect="1"/>
            </p:cNvSpPr>
            <p:nvPr/>
          </p:nvSpPr>
          <p:spPr>
            <a:xfrm>
              <a:off x="1389178" y="47668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0" name="円/楕円 49"/>
            <p:cNvSpPr>
              <a:spLocks noChangeAspect="1"/>
            </p:cNvSpPr>
            <p:nvPr/>
          </p:nvSpPr>
          <p:spPr>
            <a:xfrm>
              <a:off x="1501961" y="488833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1" name="円/楕円 50"/>
            <p:cNvSpPr>
              <a:spLocks noChangeAspect="1"/>
            </p:cNvSpPr>
            <p:nvPr/>
          </p:nvSpPr>
          <p:spPr>
            <a:xfrm>
              <a:off x="1390283" y="46763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2" name="円/楕円 51"/>
            <p:cNvSpPr>
              <a:spLocks noChangeAspect="1"/>
            </p:cNvSpPr>
            <p:nvPr/>
          </p:nvSpPr>
          <p:spPr>
            <a:xfrm>
              <a:off x="1511581" y="499819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3" name="円/楕円 52"/>
            <p:cNvSpPr>
              <a:spLocks noChangeAspect="1"/>
            </p:cNvSpPr>
            <p:nvPr/>
          </p:nvSpPr>
          <p:spPr>
            <a:xfrm>
              <a:off x="1649617" y="463943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4" name="円/楕円 53"/>
            <p:cNvSpPr>
              <a:spLocks noChangeAspect="1"/>
            </p:cNvSpPr>
            <p:nvPr/>
          </p:nvSpPr>
          <p:spPr>
            <a:xfrm>
              <a:off x="1503460" y="462864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5" name="円/楕円 54"/>
            <p:cNvSpPr>
              <a:spLocks noChangeAspect="1"/>
            </p:cNvSpPr>
            <p:nvPr/>
          </p:nvSpPr>
          <p:spPr>
            <a:xfrm>
              <a:off x="1988942" y="4807629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6" name="円/楕円 55"/>
            <p:cNvSpPr>
              <a:spLocks noChangeAspect="1"/>
            </p:cNvSpPr>
            <p:nvPr/>
          </p:nvSpPr>
          <p:spPr>
            <a:xfrm>
              <a:off x="1489041" y="439277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7" name="円/楕円 56"/>
            <p:cNvSpPr>
              <a:spLocks noChangeAspect="1"/>
            </p:cNvSpPr>
            <p:nvPr/>
          </p:nvSpPr>
          <p:spPr>
            <a:xfrm>
              <a:off x="1601840" y="430143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8" name="円/楕円 57"/>
            <p:cNvSpPr>
              <a:spLocks noChangeAspect="1"/>
            </p:cNvSpPr>
            <p:nvPr/>
          </p:nvSpPr>
          <p:spPr>
            <a:xfrm>
              <a:off x="1524477" y="453801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9" name="円/楕円 58"/>
            <p:cNvSpPr>
              <a:spLocks noChangeAspect="1"/>
            </p:cNvSpPr>
            <p:nvPr/>
          </p:nvSpPr>
          <p:spPr>
            <a:xfrm>
              <a:off x="2906645" y="44201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0" name="円/楕円 59"/>
            <p:cNvSpPr>
              <a:spLocks noChangeAspect="1"/>
            </p:cNvSpPr>
            <p:nvPr/>
          </p:nvSpPr>
          <p:spPr>
            <a:xfrm>
              <a:off x="2995545" y="45641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1" name="円/楕円 60"/>
            <p:cNvSpPr>
              <a:spLocks noChangeAspect="1"/>
            </p:cNvSpPr>
            <p:nvPr/>
          </p:nvSpPr>
          <p:spPr>
            <a:xfrm>
              <a:off x="3148251" y="4692554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2" name="円/楕円 61"/>
            <p:cNvSpPr>
              <a:spLocks noChangeAspect="1"/>
            </p:cNvSpPr>
            <p:nvPr/>
          </p:nvSpPr>
          <p:spPr>
            <a:xfrm>
              <a:off x="3050645" y="44201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3" name="円/楕円 62"/>
            <p:cNvSpPr>
              <a:spLocks noChangeAspect="1"/>
            </p:cNvSpPr>
            <p:nvPr/>
          </p:nvSpPr>
          <p:spPr>
            <a:xfrm>
              <a:off x="3215745" y="45725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4" name="円/楕円 63"/>
            <p:cNvSpPr>
              <a:spLocks noChangeAspect="1"/>
            </p:cNvSpPr>
            <p:nvPr/>
          </p:nvSpPr>
          <p:spPr>
            <a:xfrm>
              <a:off x="3262594" y="469381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5" name="円/楕円 64"/>
            <p:cNvSpPr>
              <a:spLocks noChangeAspect="1"/>
            </p:cNvSpPr>
            <p:nvPr/>
          </p:nvSpPr>
          <p:spPr>
            <a:xfrm>
              <a:off x="3277764" y="453422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6" name="円/楕円 65"/>
            <p:cNvSpPr>
              <a:spLocks noChangeAspect="1"/>
            </p:cNvSpPr>
            <p:nvPr/>
          </p:nvSpPr>
          <p:spPr>
            <a:xfrm>
              <a:off x="3102821" y="457107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7" name="円/楕円 66"/>
            <p:cNvSpPr>
              <a:spLocks noChangeAspect="1"/>
            </p:cNvSpPr>
            <p:nvPr/>
          </p:nvSpPr>
          <p:spPr>
            <a:xfrm>
              <a:off x="3121871" y="479830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8" name="円/楕円 67"/>
            <p:cNvSpPr>
              <a:spLocks noChangeAspect="1"/>
            </p:cNvSpPr>
            <p:nvPr/>
          </p:nvSpPr>
          <p:spPr>
            <a:xfrm>
              <a:off x="2915724" y="42929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9" name="円/楕円 68"/>
            <p:cNvSpPr>
              <a:spLocks noChangeAspect="1"/>
            </p:cNvSpPr>
            <p:nvPr/>
          </p:nvSpPr>
          <p:spPr>
            <a:xfrm>
              <a:off x="3181653" y="45913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0" name="円/楕円 69"/>
            <p:cNvSpPr>
              <a:spLocks noChangeAspect="1"/>
            </p:cNvSpPr>
            <p:nvPr/>
          </p:nvSpPr>
          <p:spPr>
            <a:xfrm>
              <a:off x="3060246" y="4249504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1" name="円/楕円 70"/>
            <p:cNvSpPr>
              <a:spLocks noChangeAspect="1"/>
            </p:cNvSpPr>
            <p:nvPr/>
          </p:nvSpPr>
          <p:spPr>
            <a:xfrm>
              <a:off x="3137754" y="43319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2" name="円/楕円 71"/>
            <p:cNvSpPr>
              <a:spLocks noChangeAspect="1"/>
            </p:cNvSpPr>
            <p:nvPr/>
          </p:nvSpPr>
          <p:spPr>
            <a:xfrm>
              <a:off x="3206003" y="442531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3" name="円/楕円 72"/>
            <p:cNvSpPr>
              <a:spLocks noChangeAspect="1"/>
            </p:cNvSpPr>
            <p:nvPr/>
          </p:nvSpPr>
          <p:spPr>
            <a:xfrm>
              <a:off x="3286979" y="462479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4" name="円/楕円 73"/>
            <p:cNvSpPr>
              <a:spLocks noChangeAspect="1"/>
            </p:cNvSpPr>
            <p:nvPr/>
          </p:nvSpPr>
          <p:spPr>
            <a:xfrm>
              <a:off x="2862600" y="44402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5" name="円/楕円 74"/>
            <p:cNvSpPr>
              <a:spLocks noChangeAspect="1"/>
            </p:cNvSpPr>
            <p:nvPr/>
          </p:nvSpPr>
          <p:spPr>
            <a:xfrm>
              <a:off x="2887495" y="4674761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6" name="円/楕円 75"/>
            <p:cNvSpPr>
              <a:spLocks noChangeAspect="1"/>
            </p:cNvSpPr>
            <p:nvPr/>
          </p:nvSpPr>
          <p:spPr>
            <a:xfrm>
              <a:off x="3089452" y="494789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7" name="円/楕円 76"/>
            <p:cNvSpPr>
              <a:spLocks noChangeAspect="1"/>
            </p:cNvSpPr>
            <p:nvPr/>
          </p:nvSpPr>
          <p:spPr>
            <a:xfrm>
              <a:off x="3020596" y="432153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8" name="円/楕円 77"/>
            <p:cNvSpPr>
              <a:spLocks noChangeAspect="1"/>
            </p:cNvSpPr>
            <p:nvPr/>
          </p:nvSpPr>
          <p:spPr>
            <a:xfrm>
              <a:off x="2896529" y="477466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9" name="円/楕円 78"/>
            <p:cNvSpPr>
              <a:spLocks noChangeAspect="1"/>
            </p:cNvSpPr>
            <p:nvPr/>
          </p:nvSpPr>
          <p:spPr>
            <a:xfrm>
              <a:off x="3033296" y="4644724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0" name="円/楕円 79"/>
            <p:cNvSpPr>
              <a:spLocks noChangeAspect="1"/>
            </p:cNvSpPr>
            <p:nvPr/>
          </p:nvSpPr>
          <p:spPr>
            <a:xfrm>
              <a:off x="2955087" y="470161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1" name="円/楕円 80"/>
            <p:cNvSpPr>
              <a:spLocks noChangeAspect="1"/>
            </p:cNvSpPr>
            <p:nvPr/>
          </p:nvSpPr>
          <p:spPr>
            <a:xfrm>
              <a:off x="2958949" y="441431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" name="円/楕円 81"/>
            <p:cNvSpPr>
              <a:spLocks noChangeAspect="1"/>
            </p:cNvSpPr>
            <p:nvPr/>
          </p:nvSpPr>
          <p:spPr>
            <a:xfrm>
              <a:off x="2946795" y="4224305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3" name="円/楕円 82"/>
            <p:cNvSpPr>
              <a:spLocks noChangeAspect="1"/>
            </p:cNvSpPr>
            <p:nvPr/>
          </p:nvSpPr>
          <p:spPr>
            <a:xfrm>
              <a:off x="2848826" y="464714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4" name="円/楕円 83"/>
            <p:cNvSpPr>
              <a:spLocks noChangeAspect="1"/>
            </p:cNvSpPr>
            <p:nvPr/>
          </p:nvSpPr>
          <p:spPr>
            <a:xfrm>
              <a:off x="3287474" y="445547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5" name="円/楕円 84"/>
            <p:cNvSpPr>
              <a:spLocks noChangeAspect="1"/>
            </p:cNvSpPr>
            <p:nvPr/>
          </p:nvSpPr>
          <p:spPr>
            <a:xfrm>
              <a:off x="2980061" y="490450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6" name="円/楕円 85"/>
            <p:cNvSpPr>
              <a:spLocks noChangeAspect="1"/>
            </p:cNvSpPr>
            <p:nvPr/>
          </p:nvSpPr>
          <p:spPr>
            <a:xfrm>
              <a:off x="2885114" y="433877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7" name="円/楕円 86"/>
            <p:cNvSpPr>
              <a:spLocks noChangeAspect="1"/>
            </p:cNvSpPr>
            <p:nvPr/>
          </p:nvSpPr>
          <p:spPr>
            <a:xfrm>
              <a:off x="3028233" y="414698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8" name="円/楕円 87"/>
            <p:cNvSpPr>
              <a:spLocks noChangeAspect="1"/>
            </p:cNvSpPr>
            <p:nvPr/>
          </p:nvSpPr>
          <p:spPr>
            <a:xfrm>
              <a:off x="3084135" y="483105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9" name="円/楕円 88"/>
            <p:cNvSpPr>
              <a:spLocks noChangeAspect="1"/>
            </p:cNvSpPr>
            <p:nvPr/>
          </p:nvSpPr>
          <p:spPr>
            <a:xfrm>
              <a:off x="3193871" y="488147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0" name="円/楕円 89"/>
            <p:cNvSpPr>
              <a:spLocks noChangeAspect="1"/>
            </p:cNvSpPr>
            <p:nvPr/>
          </p:nvSpPr>
          <p:spPr>
            <a:xfrm>
              <a:off x="3107534" y="421883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1" name="円/楕円 90"/>
            <p:cNvSpPr>
              <a:spLocks noChangeAspect="1"/>
            </p:cNvSpPr>
            <p:nvPr/>
          </p:nvSpPr>
          <p:spPr>
            <a:xfrm>
              <a:off x="3217495" y="42333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2" name="円/楕円 91"/>
            <p:cNvSpPr>
              <a:spLocks noChangeAspect="1"/>
            </p:cNvSpPr>
            <p:nvPr/>
          </p:nvSpPr>
          <p:spPr>
            <a:xfrm>
              <a:off x="3232566" y="47967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3" name="円/楕円 92"/>
            <p:cNvSpPr>
              <a:spLocks noChangeAspect="1"/>
            </p:cNvSpPr>
            <p:nvPr/>
          </p:nvSpPr>
          <p:spPr>
            <a:xfrm>
              <a:off x="2850668" y="455911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4" name="円/楕円 93"/>
            <p:cNvSpPr>
              <a:spLocks noChangeAspect="1"/>
            </p:cNvSpPr>
            <p:nvPr/>
          </p:nvSpPr>
          <p:spPr>
            <a:xfrm>
              <a:off x="3269872" y="434026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5" name="円/楕円 94"/>
            <p:cNvSpPr>
              <a:spLocks noChangeAspect="1"/>
            </p:cNvSpPr>
            <p:nvPr/>
          </p:nvSpPr>
          <p:spPr>
            <a:xfrm>
              <a:off x="2931073" y="482888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6" name="円/楕円 95"/>
            <p:cNvSpPr>
              <a:spLocks noChangeAspect="1"/>
            </p:cNvSpPr>
            <p:nvPr/>
          </p:nvSpPr>
          <p:spPr>
            <a:xfrm>
              <a:off x="3116120" y="4446929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7" name="円/楕円 96"/>
            <p:cNvSpPr>
              <a:spLocks noChangeAspect="1"/>
            </p:cNvSpPr>
            <p:nvPr/>
          </p:nvSpPr>
          <p:spPr>
            <a:xfrm>
              <a:off x="2380508" y="457498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8" name="円/楕円 97"/>
            <p:cNvSpPr>
              <a:spLocks noChangeAspect="1"/>
            </p:cNvSpPr>
            <p:nvPr/>
          </p:nvSpPr>
          <p:spPr>
            <a:xfrm>
              <a:off x="3037745" y="474433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9" name="円/楕円 98"/>
            <p:cNvSpPr>
              <a:spLocks noChangeAspect="1"/>
            </p:cNvSpPr>
            <p:nvPr/>
          </p:nvSpPr>
          <p:spPr>
            <a:xfrm>
              <a:off x="2926067" y="45323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0" name="円/楕円 99"/>
            <p:cNvSpPr>
              <a:spLocks noChangeAspect="1"/>
            </p:cNvSpPr>
            <p:nvPr/>
          </p:nvSpPr>
          <p:spPr>
            <a:xfrm>
              <a:off x="3047365" y="485419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1" name="円/楕円 100"/>
            <p:cNvSpPr>
              <a:spLocks noChangeAspect="1"/>
            </p:cNvSpPr>
            <p:nvPr/>
          </p:nvSpPr>
          <p:spPr>
            <a:xfrm>
              <a:off x="3185401" y="449543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2" name="円/楕円 101"/>
            <p:cNvSpPr>
              <a:spLocks noChangeAspect="1"/>
            </p:cNvSpPr>
            <p:nvPr/>
          </p:nvSpPr>
          <p:spPr>
            <a:xfrm>
              <a:off x="3039244" y="448464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3" name="円/楕円 102"/>
            <p:cNvSpPr>
              <a:spLocks noChangeAspect="1"/>
            </p:cNvSpPr>
            <p:nvPr/>
          </p:nvSpPr>
          <p:spPr>
            <a:xfrm>
              <a:off x="3222212" y="447282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4" name="円/楕円 103"/>
            <p:cNvSpPr>
              <a:spLocks noChangeAspect="1"/>
            </p:cNvSpPr>
            <p:nvPr/>
          </p:nvSpPr>
          <p:spPr>
            <a:xfrm>
              <a:off x="3024825" y="424877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5" name="円/楕円 104"/>
            <p:cNvSpPr>
              <a:spLocks noChangeAspect="1"/>
            </p:cNvSpPr>
            <p:nvPr/>
          </p:nvSpPr>
          <p:spPr>
            <a:xfrm>
              <a:off x="3137624" y="415743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6" name="円/楕円 105"/>
            <p:cNvSpPr>
              <a:spLocks noChangeAspect="1"/>
            </p:cNvSpPr>
            <p:nvPr/>
          </p:nvSpPr>
          <p:spPr>
            <a:xfrm>
              <a:off x="2663898" y="4434295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6" name="曲折矢印 305"/>
            <p:cNvSpPr/>
            <p:nvPr/>
          </p:nvSpPr>
          <p:spPr>
            <a:xfrm rot="16200000" flipH="1">
              <a:off x="1821298" y="1958641"/>
              <a:ext cx="1179593" cy="1165525"/>
            </a:xfrm>
            <a:prstGeom prst="bentArrow">
              <a:avLst>
                <a:gd name="adj1" fmla="val 32939"/>
                <a:gd name="adj2" fmla="val 36566"/>
                <a:gd name="adj3" fmla="val 33461"/>
                <a:gd name="adj4" fmla="val 59172"/>
              </a:avLst>
            </a:prstGeom>
            <a:gradFill>
              <a:gsLst>
                <a:gs pos="0">
                  <a:srgbClr val="C00000">
                    <a:lumMod val="98000"/>
                    <a:lumOff val="2000"/>
                  </a:srgbClr>
                </a:gs>
                <a:gs pos="50000">
                  <a:srgbClr val="CC0000"/>
                </a:gs>
                <a:gs pos="100000">
                  <a:srgbClr val="C00000">
                    <a:lumMod val="99000"/>
                  </a:srgbClr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09" name="グループ化 208"/>
          <p:cNvGrpSpPr/>
          <p:nvPr/>
        </p:nvGrpSpPr>
        <p:grpSpPr>
          <a:xfrm>
            <a:off x="5145585" y="1968514"/>
            <a:ext cx="2722298" cy="4653814"/>
            <a:chOff x="5145585" y="1968514"/>
            <a:chExt cx="2722298" cy="4653814"/>
          </a:xfrm>
        </p:grpSpPr>
        <p:sp>
          <p:nvSpPr>
            <p:cNvPr id="308" name="右矢印 307"/>
            <p:cNvSpPr/>
            <p:nvPr/>
          </p:nvSpPr>
          <p:spPr>
            <a:xfrm>
              <a:off x="5423545" y="4672608"/>
              <a:ext cx="690282" cy="534795"/>
            </a:xfrm>
            <a:prstGeom prst="rightArrow">
              <a:avLst/>
            </a:prstGeom>
            <a:gradFill>
              <a:gsLst>
                <a:gs pos="0">
                  <a:srgbClr val="A4D642">
                    <a:lumMod val="98000"/>
                    <a:lumOff val="2000"/>
                  </a:srgbClr>
                </a:gs>
                <a:gs pos="50000">
                  <a:srgbClr val="A4D642"/>
                </a:gs>
                <a:gs pos="100000">
                  <a:srgbClr val="A4D642">
                    <a:lumMod val="99000"/>
                  </a:srgb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9" name="右矢印 308"/>
            <p:cNvSpPr/>
            <p:nvPr/>
          </p:nvSpPr>
          <p:spPr>
            <a:xfrm flipH="1">
              <a:off x="6702915" y="4347768"/>
              <a:ext cx="661961" cy="534795"/>
            </a:xfrm>
            <a:prstGeom prst="rightArrow">
              <a:avLst/>
            </a:prstGeom>
            <a:gradFill>
              <a:gsLst>
                <a:gs pos="0">
                  <a:srgbClr val="A4D642">
                    <a:lumMod val="98000"/>
                    <a:lumOff val="2000"/>
                  </a:srgbClr>
                </a:gs>
                <a:gs pos="50000">
                  <a:srgbClr val="A4D642"/>
                </a:gs>
                <a:gs pos="100000">
                  <a:srgbClr val="A4D642">
                    <a:lumMod val="99000"/>
                  </a:srgb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48" name="グループ化 47"/>
            <p:cNvGrpSpPr/>
            <p:nvPr/>
          </p:nvGrpSpPr>
          <p:grpSpPr>
            <a:xfrm>
              <a:off x="5145585" y="1968514"/>
              <a:ext cx="2722298" cy="4653814"/>
              <a:chOff x="5145585" y="1968514"/>
              <a:chExt cx="2722298" cy="4653814"/>
            </a:xfrm>
          </p:grpSpPr>
          <p:sp>
            <p:nvSpPr>
              <p:cNvPr id="5" name="テキスト ボックス 4"/>
              <p:cNvSpPr txBox="1"/>
              <p:nvPr/>
            </p:nvSpPr>
            <p:spPr>
              <a:xfrm>
                <a:off x="5722703" y="3415554"/>
                <a:ext cx="1672254" cy="461665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400" dirty="0" smtClean="0"/>
                  <a:t>Low energy</a:t>
                </a:r>
                <a:endParaRPr kumimoji="1" lang="ja-JP" altLang="en-US" sz="2400" dirty="0"/>
              </a:p>
            </p:txBody>
          </p:sp>
          <p:sp>
            <p:nvSpPr>
              <p:cNvPr id="8" name="テキスト ボックス 7"/>
              <p:cNvSpPr txBox="1"/>
              <p:nvPr/>
            </p:nvSpPr>
            <p:spPr>
              <a:xfrm>
                <a:off x="5243447" y="5600495"/>
                <a:ext cx="262443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800" dirty="0" smtClean="0"/>
                  <a:t>Baryon stopping</a:t>
                </a:r>
                <a:endParaRPr kumimoji="1" lang="ja-JP" altLang="en-US" sz="2800" dirty="0"/>
              </a:p>
            </p:txBody>
          </p:sp>
          <p:sp>
            <p:nvSpPr>
              <p:cNvPr id="210" name="円/楕円 209"/>
              <p:cNvSpPr>
                <a:spLocks noChangeAspect="1"/>
              </p:cNvSpPr>
              <p:nvPr/>
            </p:nvSpPr>
            <p:spPr>
              <a:xfrm>
                <a:off x="6084446" y="4735812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1" name="円/楕円 210"/>
              <p:cNvSpPr>
                <a:spLocks noChangeAspect="1"/>
              </p:cNvSpPr>
              <p:nvPr/>
            </p:nvSpPr>
            <p:spPr>
              <a:xfrm>
                <a:off x="6173346" y="4879812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2" name="円/楕円 211"/>
              <p:cNvSpPr>
                <a:spLocks noChangeAspect="1"/>
              </p:cNvSpPr>
              <p:nvPr/>
            </p:nvSpPr>
            <p:spPr>
              <a:xfrm>
                <a:off x="6326052" y="5008241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3" name="円/楕円 212"/>
              <p:cNvSpPr>
                <a:spLocks noChangeAspect="1"/>
              </p:cNvSpPr>
              <p:nvPr/>
            </p:nvSpPr>
            <p:spPr>
              <a:xfrm>
                <a:off x="6228446" y="4735812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4" name="円/楕円 213"/>
              <p:cNvSpPr>
                <a:spLocks noChangeAspect="1"/>
              </p:cNvSpPr>
              <p:nvPr/>
            </p:nvSpPr>
            <p:spPr>
              <a:xfrm>
                <a:off x="6393546" y="4888212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5" name="円/楕円 214"/>
              <p:cNvSpPr>
                <a:spLocks noChangeAspect="1"/>
              </p:cNvSpPr>
              <p:nvPr/>
            </p:nvSpPr>
            <p:spPr>
              <a:xfrm>
                <a:off x="6440395" y="5009499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6" name="円/楕円 215"/>
              <p:cNvSpPr>
                <a:spLocks noChangeAspect="1"/>
              </p:cNvSpPr>
              <p:nvPr/>
            </p:nvSpPr>
            <p:spPr>
              <a:xfrm>
                <a:off x="6455565" y="4849913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7" name="円/楕円 216"/>
              <p:cNvSpPr>
                <a:spLocks noChangeAspect="1"/>
              </p:cNvSpPr>
              <p:nvPr/>
            </p:nvSpPr>
            <p:spPr>
              <a:xfrm>
                <a:off x="6280622" y="4886764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8" name="円/楕円 217"/>
              <p:cNvSpPr>
                <a:spLocks noChangeAspect="1"/>
              </p:cNvSpPr>
              <p:nvPr/>
            </p:nvSpPr>
            <p:spPr>
              <a:xfrm>
                <a:off x="6299672" y="5113994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9" name="円/楕円 218"/>
              <p:cNvSpPr>
                <a:spLocks noChangeAspect="1"/>
              </p:cNvSpPr>
              <p:nvPr/>
            </p:nvSpPr>
            <p:spPr>
              <a:xfrm>
                <a:off x="6093525" y="460859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0" name="円/楕円 219"/>
              <p:cNvSpPr>
                <a:spLocks noChangeAspect="1"/>
              </p:cNvSpPr>
              <p:nvPr/>
            </p:nvSpPr>
            <p:spPr>
              <a:xfrm>
                <a:off x="6359454" y="490705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1" name="円/楕円 220"/>
              <p:cNvSpPr>
                <a:spLocks noChangeAspect="1"/>
              </p:cNvSpPr>
              <p:nvPr/>
            </p:nvSpPr>
            <p:spPr>
              <a:xfrm>
                <a:off x="6238047" y="4565191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2" name="円/楕円 221"/>
              <p:cNvSpPr>
                <a:spLocks noChangeAspect="1"/>
              </p:cNvSpPr>
              <p:nvPr/>
            </p:nvSpPr>
            <p:spPr>
              <a:xfrm>
                <a:off x="6315555" y="464765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3" name="円/楕円 222"/>
              <p:cNvSpPr>
                <a:spLocks noChangeAspect="1"/>
              </p:cNvSpPr>
              <p:nvPr/>
            </p:nvSpPr>
            <p:spPr>
              <a:xfrm>
                <a:off x="6383804" y="4741003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4" name="円/楕円 223"/>
              <p:cNvSpPr>
                <a:spLocks noChangeAspect="1"/>
              </p:cNvSpPr>
              <p:nvPr/>
            </p:nvSpPr>
            <p:spPr>
              <a:xfrm>
                <a:off x="6464780" y="4940483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5" name="円/楕円 224"/>
              <p:cNvSpPr>
                <a:spLocks noChangeAspect="1"/>
              </p:cNvSpPr>
              <p:nvPr/>
            </p:nvSpPr>
            <p:spPr>
              <a:xfrm>
                <a:off x="6040401" y="475595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6" name="円/楕円 225"/>
              <p:cNvSpPr>
                <a:spLocks noChangeAspect="1"/>
              </p:cNvSpPr>
              <p:nvPr/>
            </p:nvSpPr>
            <p:spPr>
              <a:xfrm>
                <a:off x="6065296" y="4990448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7" name="円/楕円 226"/>
              <p:cNvSpPr>
                <a:spLocks noChangeAspect="1"/>
              </p:cNvSpPr>
              <p:nvPr/>
            </p:nvSpPr>
            <p:spPr>
              <a:xfrm>
                <a:off x="6267253" y="526358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8" name="円/楕円 227"/>
              <p:cNvSpPr>
                <a:spLocks noChangeAspect="1"/>
              </p:cNvSpPr>
              <p:nvPr/>
            </p:nvSpPr>
            <p:spPr>
              <a:xfrm>
                <a:off x="6198397" y="463721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9" name="円/楕円 228"/>
              <p:cNvSpPr>
                <a:spLocks noChangeAspect="1"/>
              </p:cNvSpPr>
              <p:nvPr/>
            </p:nvSpPr>
            <p:spPr>
              <a:xfrm>
                <a:off x="6074330" y="5090347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0" name="円/楕円 229"/>
              <p:cNvSpPr>
                <a:spLocks noChangeAspect="1"/>
              </p:cNvSpPr>
              <p:nvPr/>
            </p:nvSpPr>
            <p:spPr>
              <a:xfrm>
                <a:off x="6211097" y="4960411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1" name="円/楕円 230"/>
              <p:cNvSpPr>
                <a:spLocks noChangeAspect="1"/>
              </p:cNvSpPr>
              <p:nvPr/>
            </p:nvSpPr>
            <p:spPr>
              <a:xfrm>
                <a:off x="6132888" y="501730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2" name="円/楕円 231"/>
              <p:cNvSpPr>
                <a:spLocks noChangeAspect="1"/>
              </p:cNvSpPr>
              <p:nvPr/>
            </p:nvSpPr>
            <p:spPr>
              <a:xfrm>
                <a:off x="6136750" y="4729997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3" name="円/楕円 232"/>
              <p:cNvSpPr>
                <a:spLocks noChangeAspect="1"/>
              </p:cNvSpPr>
              <p:nvPr/>
            </p:nvSpPr>
            <p:spPr>
              <a:xfrm>
                <a:off x="6124596" y="4539992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4" name="円/楕円 233"/>
              <p:cNvSpPr>
                <a:spLocks noChangeAspect="1"/>
              </p:cNvSpPr>
              <p:nvPr/>
            </p:nvSpPr>
            <p:spPr>
              <a:xfrm>
                <a:off x="6026627" y="4962830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5" name="円/楕円 234"/>
              <p:cNvSpPr>
                <a:spLocks noChangeAspect="1"/>
              </p:cNvSpPr>
              <p:nvPr/>
            </p:nvSpPr>
            <p:spPr>
              <a:xfrm>
                <a:off x="6465275" y="477116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6" name="円/楕円 235"/>
              <p:cNvSpPr>
                <a:spLocks noChangeAspect="1"/>
              </p:cNvSpPr>
              <p:nvPr/>
            </p:nvSpPr>
            <p:spPr>
              <a:xfrm>
                <a:off x="6157862" y="522018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7" name="円/楕円 236"/>
              <p:cNvSpPr>
                <a:spLocks noChangeAspect="1"/>
              </p:cNvSpPr>
              <p:nvPr/>
            </p:nvSpPr>
            <p:spPr>
              <a:xfrm>
                <a:off x="6062915" y="4654457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8" name="円/楕円 237"/>
              <p:cNvSpPr>
                <a:spLocks noChangeAspect="1"/>
              </p:cNvSpPr>
              <p:nvPr/>
            </p:nvSpPr>
            <p:spPr>
              <a:xfrm>
                <a:off x="6206034" y="4462667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9" name="円/楕円 238"/>
              <p:cNvSpPr>
                <a:spLocks noChangeAspect="1"/>
              </p:cNvSpPr>
              <p:nvPr/>
            </p:nvSpPr>
            <p:spPr>
              <a:xfrm>
                <a:off x="6261936" y="5146737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0" name="円/楕円 239"/>
              <p:cNvSpPr>
                <a:spLocks noChangeAspect="1"/>
              </p:cNvSpPr>
              <p:nvPr/>
            </p:nvSpPr>
            <p:spPr>
              <a:xfrm>
                <a:off x="6371672" y="519716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1" name="円/楕円 240"/>
              <p:cNvSpPr>
                <a:spLocks noChangeAspect="1"/>
              </p:cNvSpPr>
              <p:nvPr/>
            </p:nvSpPr>
            <p:spPr>
              <a:xfrm>
                <a:off x="6285335" y="4534520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2" name="円/楕円 241"/>
              <p:cNvSpPr>
                <a:spLocks noChangeAspect="1"/>
              </p:cNvSpPr>
              <p:nvPr/>
            </p:nvSpPr>
            <p:spPr>
              <a:xfrm>
                <a:off x="6395296" y="454898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3" name="円/楕円 242"/>
              <p:cNvSpPr>
                <a:spLocks noChangeAspect="1"/>
              </p:cNvSpPr>
              <p:nvPr/>
            </p:nvSpPr>
            <p:spPr>
              <a:xfrm>
                <a:off x="6410367" y="511245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4" name="円/楕円 243"/>
              <p:cNvSpPr>
                <a:spLocks noChangeAspect="1"/>
              </p:cNvSpPr>
              <p:nvPr/>
            </p:nvSpPr>
            <p:spPr>
              <a:xfrm>
                <a:off x="6028469" y="487479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5" name="円/楕円 244"/>
              <p:cNvSpPr>
                <a:spLocks noChangeAspect="1"/>
              </p:cNvSpPr>
              <p:nvPr/>
            </p:nvSpPr>
            <p:spPr>
              <a:xfrm>
                <a:off x="6447673" y="4655948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6" name="円/楕円 245"/>
              <p:cNvSpPr>
                <a:spLocks noChangeAspect="1"/>
              </p:cNvSpPr>
              <p:nvPr/>
            </p:nvSpPr>
            <p:spPr>
              <a:xfrm>
                <a:off x="6108874" y="514457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7" name="円/楕円 246"/>
              <p:cNvSpPr>
                <a:spLocks noChangeAspect="1"/>
              </p:cNvSpPr>
              <p:nvPr/>
            </p:nvSpPr>
            <p:spPr>
              <a:xfrm>
                <a:off x="6293921" y="476261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8" name="円/楕円 247"/>
              <p:cNvSpPr>
                <a:spLocks noChangeAspect="1"/>
              </p:cNvSpPr>
              <p:nvPr/>
            </p:nvSpPr>
            <p:spPr>
              <a:xfrm>
                <a:off x="6102763" y="493848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9" name="円/楕円 248"/>
              <p:cNvSpPr>
                <a:spLocks noChangeAspect="1"/>
              </p:cNvSpPr>
              <p:nvPr/>
            </p:nvSpPr>
            <p:spPr>
              <a:xfrm>
                <a:off x="6215546" y="5060017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0" name="円/楕円 249"/>
              <p:cNvSpPr>
                <a:spLocks noChangeAspect="1"/>
              </p:cNvSpPr>
              <p:nvPr/>
            </p:nvSpPr>
            <p:spPr>
              <a:xfrm>
                <a:off x="6103868" y="484799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1" name="円/楕円 250"/>
              <p:cNvSpPr>
                <a:spLocks noChangeAspect="1"/>
              </p:cNvSpPr>
              <p:nvPr/>
            </p:nvSpPr>
            <p:spPr>
              <a:xfrm>
                <a:off x="6225166" y="516988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2" name="円/楕円 251"/>
              <p:cNvSpPr>
                <a:spLocks noChangeAspect="1"/>
              </p:cNvSpPr>
              <p:nvPr/>
            </p:nvSpPr>
            <p:spPr>
              <a:xfrm>
                <a:off x="6363202" y="481112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3" name="円/楕円 252"/>
              <p:cNvSpPr>
                <a:spLocks noChangeAspect="1"/>
              </p:cNvSpPr>
              <p:nvPr/>
            </p:nvSpPr>
            <p:spPr>
              <a:xfrm>
                <a:off x="6217045" y="480033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4" name="円/楕円 253"/>
              <p:cNvSpPr>
                <a:spLocks noChangeAspect="1"/>
              </p:cNvSpPr>
              <p:nvPr/>
            </p:nvSpPr>
            <p:spPr>
              <a:xfrm>
                <a:off x="6400013" y="478851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5" name="円/楕円 254"/>
              <p:cNvSpPr>
                <a:spLocks noChangeAspect="1"/>
              </p:cNvSpPr>
              <p:nvPr/>
            </p:nvSpPr>
            <p:spPr>
              <a:xfrm>
                <a:off x="6202626" y="4564458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6" name="円/楕円 255"/>
              <p:cNvSpPr>
                <a:spLocks noChangeAspect="1"/>
              </p:cNvSpPr>
              <p:nvPr/>
            </p:nvSpPr>
            <p:spPr>
              <a:xfrm>
                <a:off x="6315425" y="4473117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7" name="円/楕円 256"/>
              <p:cNvSpPr>
                <a:spLocks noChangeAspect="1"/>
              </p:cNvSpPr>
              <p:nvPr/>
            </p:nvSpPr>
            <p:spPr>
              <a:xfrm>
                <a:off x="6238062" y="4709699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8" name="円/楕円 257"/>
              <p:cNvSpPr>
                <a:spLocks noChangeAspect="1"/>
              </p:cNvSpPr>
              <p:nvPr/>
            </p:nvSpPr>
            <p:spPr>
              <a:xfrm>
                <a:off x="6271471" y="4430983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9" name="円/楕円 258"/>
              <p:cNvSpPr>
                <a:spLocks noChangeAspect="1"/>
              </p:cNvSpPr>
              <p:nvPr/>
            </p:nvSpPr>
            <p:spPr>
              <a:xfrm>
                <a:off x="6360371" y="4574983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0" name="円/楕円 259"/>
              <p:cNvSpPr>
                <a:spLocks noChangeAspect="1"/>
              </p:cNvSpPr>
              <p:nvPr/>
            </p:nvSpPr>
            <p:spPr>
              <a:xfrm>
                <a:off x="6513077" y="4703412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1" name="円/楕円 260"/>
              <p:cNvSpPr>
                <a:spLocks noChangeAspect="1"/>
              </p:cNvSpPr>
              <p:nvPr/>
            </p:nvSpPr>
            <p:spPr>
              <a:xfrm>
                <a:off x="6415471" y="4430983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2" name="円/楕円 261"/>
              <p:cNvSpPr>
                <a:spLocks noChangeAspect="1"/>
              </p:cNvSpPr>
              <p:nvPr/>
            </p:nvSpPr>
            <p:spPr>
              <a:xfrm>
                <a:off x="6580571" y="4583383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3" name="円/楕円 262"/>
              <p:cNvSpPr>
                <a:spLocks noChangeAspect="1"/>
              </p:cNvSpPr>
              <p:nvPr/>
            </p:nvSpPr>
            <p:spPr>
              <a:xfrm>
                <a:off x="6627420" y="4704670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4" name="円/楕円 263"/>
              <p:cNvSpPr>
                <a:spLocks noChangeAspect="1"/>
              </p:cNvSpPr>
              <p:nvPr/>
            </p:nvSpPr>
            <p:spPr>
              <a:xfrm>
                <a:off x="6642590" y="4545084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5" name="円/楕円 264"/>
              <p:cNvSpPr>
                <a:spLocks noChangeAspect="1"/>
              </p:cNvSpPr>
              <p:nvPr/>
            </p:nvSpPr>
            <p:spPr>
              <a:xfrm>
                <a:off x="6467647" y="4581935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6" name="円/楕円 265"/>
              <p:cNvSpPr>
                <a:spLocks noChangeAspect="1"/>
              </p:cNvSpPr>
              <p:nvPr/>
            </p:nvSpPr>
            <p:spPr>
              <a:xfrm>
                <a:off x="6486697" y="4809165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7" name="円/楕円 266"/>
              <p:cNvSpPr>
                <a:spLocks noChangeAspect="1"/>
              </p:cNvSpPr>
              <p:nvPr/>
            </p:nvSpPr>
            <p:spPr>
              <a:xfrm>
                <a:off x="6280550" y="430376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8" name="円/楕円 267"/>
              <p:cNvSpPr>
                <a:spLocks noChangeAspect="1"/>
              </p:cNvSpPr>
              <p:nvPr/>
            </p:nvSpPr>
            <p:spPr>
              <a:xfrm>
                <a:off x="6546479" y="460222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9" name="円/楕円 268"/>
              <p:cNvSpPr>
                <a:spLocks noChangeAspect="1"/>
              </p:cNvSpPr>
              <p:nvPr/>
            </p:nvSpPr>
            <p:spPr>
              <a:xfrm>
                <a:off x="6425072" y="4260362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0" name="円/楕円 269"/>
              <p:cNvSpPr>
                <a:spLocks noChangeAspect="1"/>
              </p:cNvSpPr>
              <p:nvPr/>
            </p:nvSpPr>
            <p:spPr>
              <a:xfrm>
                <a:off x="6502580" y="434282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1" name="円/楕円 270"/>
              <p:cNvSpPr>
                <a:spLocks noChangeAspect="1"/>
              </p:cNvSpPr>
              <p:nvPr/>
            </p:nvSpPr>
            <p:spPr>
              <a:xfrm>
                <a:off x="6570829" y="4436174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2" name="円/楕円 271"/>
              <p:cNvSpPr>
                <a:spLocks noChangeAspect="1"/>
              </p:cNvSpPr>
              <p:nvPr/>
            </p:nvSpPr>
            <p:spPr>
              <a:xfrm>
                <a:off x="6651805" y="4635654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3" name="円/楕円 272"/>
              <p:cNvSpPr>
                <a:spLocks noChangeAspect="1"/>
              </p:cNvSpPr>
              <p:nvPr/>
            </p:nvSpPr>
            <p:spPr>
              <a:xfrm>
                <a:off x="6227426" y="445112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4" name="円/楕円 273"/>
              <p:cNvSpPr>
                <a:spLocks noChangeAspect="1"/>
              </p:cNvSpPr>
              <p:nvPr/>
            </p:nvSpPr>
            <p:spPr>
              <a:xfrm>
                <a:off x="6252321" y="4685619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5" name="円/楕円 274"/>
              <p:cNvSpPr>
                <a:spLocks noChangeAspect="1"/>
              </p:cNvSpPr>
              <p:nvPr/>
            </p:nvSpPr>
            <p:spPr>
              <a:xfrm>
                <a:off x="6454278" y="4958751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6" name="円/楕円 275"/>
              <p:cNvSpPr>
                <a:spLocks noChangeAspect="1"/>
              </p:cNvSpPr>
              <p:nvPr/>
            </p:nvSpPr>
            <p:spPr>
              <a:xfrm>
                <a:off x="6385422" y="433239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7" name="円/楕円 276"/>
              <p:cNvSpPr>
                <a:spLocks noChangeAspect="1"/>
              </p:cNvSpPr>
              <p:nvPr/>
            </p:nvSpPr>
            <p:spPr>
              <a:xfrm>
                <a:off x="6261355" y="478551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8" name="円/楕円 277"/>
              <p:cNvSpPr>
                <a:spLocks noChangeAspect="1"/>
              </p:cNvSpPr>
              <p:nvPr/>
            </p:nvSpPr>
            <p:spPr>
              <a:xfrm>
                <a:off x="6398122" y="4655582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9" name="円/楕円 278"/>
              <p:cNvSpPr>
                <a:spLocks noChangeAspect="1"/>
              </p:cNvSpPr>
              <p:nvPr/>
            </p:nvSpPr>
            <p:spPr>
              <a:xfrm>
                <a:off x="6319913" y="471247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0" name="円/楕円 279"/>
              <p:cNvSpPr>
                <a:spLocks noChangeAspect="1"/>
              </p:cNvSpPr>
              <p:nvPr/>
            </p:nvSpPr>
            <p:spPr>
              <a:xfrm>
                <a:off x="6323775" y="4425168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1" name="円/楕円 280"/>
              <p:cNvSpPr>
                <a:spLocks noChangeAspect="1"/>
              </p:cNvSpPr>
              <p:nvPr/>
            </p:nvSpPr>
            <p:spPr>
              <a:xfrm>
                <a:off x="6311621" y="4235163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2" name="円/楕円 281"/>
              <p:cNvSpPr>
                <a:spLocks noChangeAspect="1"/>
              </p:cNvSpPr>
              <p:nvPr/>
            </p:nvSpPr>
            <p:spPr>
              <a:xfrm>
                <a:off x="6213652" y="4658001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3" name="円/楕円 282"/>
              <p:cNvSpPr>
                <a:spLocks noChangeAspect="1"/>
              </p:cNvSpPr>
              <p:nvPr/>
            </p:nvSpPr>
            <p:spPr>
              <a:xfrm>
                <a:off x="6652300" y="446633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4" name="円/楕円 283"/>
              <p:cNvSpPr>
                <a:spLocks noChangeAspect="1"/>
              </p:cNvSpPr>
              <p:nvPr/>
            </p:nvSpPr>
            <p:spPr>
              <a:xfrm>
                <a:off x="6344887" y="491536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5" name="円/楕円 284"/>
              <p:cNvSpPr>
                <a:spLocks noChangeAspect="1"/>
              </p:cNvSpPr>
              <p:nvPr/>
            </p:nvSpPr>
            <p:spPr>
              <a:xfrm>
                <a:off x="6249940" y="434962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6" name="円/楕円 285"/>
              <p:cNvSpPr>
                <a:spLocks noChangeAspect="1"/>
              </p:cNvSpPr>
              <p:nvPr/>
            </p:nvSpPr>
            <p:spPr>
              <a:xfrm>
                <a:off x="6393059" y="415783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7" name="円/楕円 286"/>
              <p:cNvSpPr>
                <a:spLocks noChangeAspect="1"/>
              </p:cNvSpPr>
              <p:nvPr/>
            </p:nvSpPr>
            <p:spPr>
              <a:xfrm>
                <a:off x="6448961" y="4841908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8" name="円/楕円 287"/>
              <p:cNvSpPr>
                <a:spLocks noChangeAspect="1"/>
              </p:cNvSpPr>
              <p:nvPr/>
            </p:nvSpPr>
            <p:spPr>
              <a:xfrm>
                <a:off x="6558697" y="489233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9" name="円/楕円 288"/>
              <p:cNvSpPr>
                <a:spLocks noChangeAspect="1"/>
              </p:cNvSpPr>
              <p:nvPr/>
            </p:nvSpPr>
            <p:spPr>
              <a:xfrm>
                <a:off x="6472360" y="4229691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0" name="円/楕円 289"/>
              <p:cNvSpPr>
                <a:spLocks noChangeAspect="1"/>
              </p:cNvSpPr>
              <p:nvPr/>
            </p:nvSpPr>
            <p:spPr>
              <a:xfrm>
                <a:off x="6582321" y="424415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1" name="円/楕円 290"/>
              <p:cNvSpPr>
                <a:spLocks noChangeAspect="1"/>
              </p:cNvSpPr>
              <p:nvPr/>
            </p:nvSpPr>
            <p:spPr>
              <a:xfrm>
                <a:off x="6597392" y="480762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2" name="円/楕円 291"/>
              <p:cNvSpPr>
                <a:spLocks noChangeAspect="1"/>
              </p:cNvSpPr>
              <p:nvPr/>
            </p:nvSpPr>
            <p:spPr>
              <a:xfrm>
                <a:off x="6215494" y="456996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3" name="円/楕円 292"/>
              <p:cNvSpPr>
                <a:spLocks noChangeAspect="1"/>
              </p:cNvSpPr>
              <p:nvPr/>
            </p:nvSpPr>
            <p:spPr>
              <a:xfrm>
                <a:off x="6634698" y="4351119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4" name="円/楕円 293"/>
              <p:cNvSpPr>
                <a:spLocks noChangeAspect="1"/>
              </p:cNvSpPr>
              <p:nvPr/>
            </p:nvSpPr>
            <p:spPr>
              <a:xfrm>
                <a:off x="6129647" y="442630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5" name="円/楕円 294"/>
              <p:cNvSpPr>
                <a:spLocks noChangeAspect="1"/>
              </p:cNvSpPr>
              <p:nvPr/>
            </p:nvSpPr>
            <p:spPr>
              <a:xfrm>
                <a:off x="6480946" y="4457787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6" name="円/楕円 295"/>
              <p:cNvSpPr>
                <a:spLocks noChangeAspect="1"/>
              </p:cNvSpPr>
              <p:nvPr/>
            </p:nvSpPr>
            <p:spPr>
              <a:xfrm>
                <a:off x="6668437" y="478196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7" name="円/楕円 296"/>
              <p:cNvSpPr>
                <a:spLocks noChangeAspect="1"/>
              </p:cNvSpPr>
              <p:nvPr/>
            </p:nvSpPr>
            <p:spPr>
              <a:xfrm>
                <a:off x="6044632" y="4476596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8" name="円/楕円 297"/>
              <p:cNvSpPr>
                <a:spLocks noChangeAspect="1"/>
              </p:cNvSpPr>
              <p:nvPr/>
            </p:nvSpPr>
            <p:spPr>
              <a:xfrm>
                <a:off x="6290893" y="454316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9" name="円/楕円 298"/>
              <p:cNvSpPr>
                <a:spLocks noChangeAspect="1"/>
              </p:cNvSpPr>
              <p:nvPr/>
            </p:nvSpPr>
            <p:spPr>
              <a:xfrm>
                <a:off x="5957041" y="479300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0" name="円/楕円 299"/>
              <p:cNvSpPr>
                <a:spLocks noChangeAspect="1"/>
              </p:cNvSpPr>
              <p:nvPr/>
            </p:nvSpPr>
            <p:spPr>
              <a:xfrm>
                <a:off x="6550227" y="450629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1" name="円/楕円 300"/>
              <p:cNvSpPr>
                <a:spLocks noChangeAspect="1"/>
              </p:cNvSpPr>
              <p:nvPr/>
            </p:nvSpPr>
            <p:spPr>
              <a:xfrm>
                <a:off x="6404070" y="4495501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2" name="円/楕円 301"/>
              <p:cNvSpPr>
                <a:spLocks noChangeAspect="1"/>
              </p:cNvSpPr>
              <p:nvPr/>
            </p:nvSpPr>
            <p:spPr>
              <a:xfrm>
                <a:off x="6587038" y="4483681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3" name="円/楕円 302"/>
              <p:cNvSpPr>
                <a:spLocks noChangeAspect="1"/>
              </p:cNvSpPr>
              <p:nvPr/>
            </p:nvSpPr>
            <p:spPr>
              <a:xfrm>
                <a:off x="6389651" y="4259629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4" name="円/楕円 303"/>
              <p:cNvSpPr>
                <a:spLocks noChangeAspect="1"/>
              </p:cNvSpPr>
              <p:nvPr/>
            </p:nvSpPr>
            <p:spPr>
              <a:xfrm>
                <a:off x="6502450" y="4168288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5" name="円/楕円 304"/>
              <p:cNvSpPr>
                <a:spLocks noChangeAspect="1"/>
              </p:cNvSpPr>
              <p:nvPr/>
            </p:nvSpPr>
            <p:spPr>
              <a:xfrm>
                <a:off x="6425087" y="4404870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" name="曲折矢印 2"/>
              <p:cNvSpPr/>
              <p:nvPr/>
            </p:nvSpPr>
            <p:spPr>
              <a:xfrm rot="5400000">
                <a:off x="5834753" y="1975548"/>
                <a:ext cx="1179593" cy="1165525"/>
              </a:xfrm>
              <a:prstGeom prst="bentArrow">
                <a:avLst>
                  <a:gd name="adj1" fmla="val 32939"/>
                  <a:gd name="adj2" fmla="val 36566"/>
                  <a:gd name="adj3" fmla="val 33461"/>
                  <a:gd name="adj4" fmla="val 5917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7" name="テキスト ボックス 306"/>
              <p:cNvSpPr txBox="1"/>
              <p:nvPr/>
            </p:nvSpPr>
            <p:spPr>
              <a:xfrm>
                <a:off x="5145585" y="6160663"/>
                <a:ext cx="27029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400" dirty="0" smtClean="0"/>
                  <a:t>net-baryon #: large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527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Baryon Stopping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582" y="1869039"/>
            <a:ext cx="3984919" cy="397163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849415" y="5443231"/>
            <a:ext cx="1002197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/>
                </a:solidFill>
              </a:rPr>
              <a:t>rapidity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564881" y="4635930"/>
            <a:ext cx="1571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</a:rPr>
              <a:t>transparency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500601" y="2108696"/>
            <a:ext cx="1117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8000"/>
                </a:solidFill>
              </a:rPr>
              <a:t>stopping</a:t>
            </a:r>
            <a:endParaRPr kumimoji="1" lang="ja-JP" altLang="en-US" sz="2000" dirty="0">
              <a:solidFill>
                <a:srgbClr val="008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85685" y="1326123"/>
            <a:ext cx="3825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rapidity dep. of net-proton #</a:t>
            </a:r>
            <a:endParaRPr kumimoji="1" lang="ja-JP" altLang="en-US" sz="2400" dirty="0"/>
          </a:p>
        </p:txBody>
      </p:sp>
      <p:pic>
        <p:nvPicPr>
          <p:cNvPr id="9" name="TexTeXPicture" descr="&lt;?xml version=&quot;1.0&quot; encoding=&quot;utf-16&quot;?&gt;&#10;&lt;TeXTeX&gt;&#10;  &lt;preamble&gt;\documentclass{jarticle}&#10;\usepackage{amsmath}&#10;\pagestyle{empty}&lt;/preamble&gt;&#10;  &lt;body&gt;\begin{align*} &#10;\sqrt{s_{_{NN}}} \simeq 4-6 {\rm GeV}&#10;\end{align*}&lt;/body&gt;&#10;  &lt;fcolor&gt;FFFFFFFF&lt;/fcolor&gt;&#10;  &lt;bcolor&gt;FFFFFFFF&lt;/bcolor&gt;&#10;  &lt;transparent&gt;True&lt;/transparent&gt;&#10;  &lt;resolution&gt;1800&lt;/resolution&gt;&#10;  &lt;imageh&gt;252&lt;/imageh&gt;&#10;  &lt;imagew&gt;2000&lt;/imagew&gt;&#10;  &lt;scale&gt;50&lt;/scale&gt;&#10;  &lt;cursor&gt;50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954" y="1624859"/>
            <a:ext cx="2621235" cy="330276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067289" y="1896127"/>
            <a:ext cx="3985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Baryons stop at collision point</a:t>
            </a:r>
            <a:endParaRPr kumimoji="1" lang="ja-JP" altLang="en-US" sz="2400" dirty="0"/>
          </a:p>
        </p:txBody>
      </p:sp>
      <p:pic>
        <p:nvPicPr>
          <p:cNvPr id="12" name="TexTeXPicture" descr="&lt;?xml version=&quot;1.0&quot; encoding=&quot;utf-16&quot;?&gt;&#10;&lt;TeXTeX&gt;&#10;  &lt;preamble&gt;\documentclass{jarticle}&#10;\usepackage{amsmath}&#10;\pagestyle{empty}&lt;/preamble&gt;&#10;  &lt;body&gt;\begin{align*} &#10;\sqrt{s_{_{NN}}} &amp;gt; 10 {\rm GeV}&#10;\end{align*}&lt;/body&gt;&#10;  &lt;fcolor&gt;FFFFFFFF&lt;/fcolor&gt;&#10;  &lt;bcolor&gt;FFFFFFFF&lt;/bcolor&gt;&#10;  &lt;transparent&gt;True&lt;/transparent&gt;&#10;  &lt;resolution&gt;1800&lt;/resolution&gt;&#10;  &lt;imageh&gt;252&lt;/imageh&gt;&#10;  &lt;imagew&gt;1696&lt;/imagew&gt;&#10;  &lt;scale&gt;50&lt;/scale&gt;&#10;  &lt;cursor&gt;37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954" y="2480536"/>
            <a:ext cx="2237213" cy="332416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5066014" y="2769822"/>
            <a:ext cx="2927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Baryons pass through</a:t>
            </a:r>
            <a:endParaRPr kumimoji="1" lang="ja-JP" altLang="en-US" sz="2400" dirty="0"/>
          </a:p>
        </p:txBody>
      </p:sp>
      <p:pic>
        <p:nvPicPr>
          <p:cNvPr id="18" name="TexTeXPicture" descr="&lt;?xml version=&quot;1.0&quot; encoding=&quot;utf-16&quot;?&gt;&#10;&lt;TeXTeX&gt;&#10;  &lt;preamble&gt;\documentclass{jarticle}&#10;\usepackage{amsmath}&#10;\pagestyle{empty}&lt;/preamble&gt;&#10;  &lt;body&gt;\begin{align*} &#10;5 {\rm GeV}&#10;\end{align*}&lt;/body&gt;&#10;  &lt;fcolor&gt;FF000000&lt;/fcolor&gt;&#10;  &lt;bcolor&gt;FFFFFFFF&lt;/bcolor&gt;&#10;  &lt;transparent&gt;True&lt;/transparent&gt;&#10;  &lt;resolution&gt;1800&lt;/resolution&gt;&#10;  &lt;imageh&gt;176&lt;/imageh&gt;&#10;  &lt;imagew&gt;600&lt;/imagew&gt;&#10;  &lt;scale&gt;50&lt;/scale&gt;&#10;  &lt;cursor&gt;16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765" y="2096657"/>
            <a:ext cx="735167" cy="215649"/>
          </a:xfrm>
          <a:prstGeom prst="rect">
            <a:avLst/>
          </a:prstGeom>
        </p:spPr>
      </p:pic>
      <p:pic>
        <p:nvPicPr>
          <p:cNvPr id="19" name="TexTeXPicture" descr="&lt;?xml version=&quot;1.0&quot; encoding=&quot;utf-16&quot;?&gt;&#10;&lt;TeXTeX&gt;&#10;  &lt;preamble&gt;\documentclass{jarticle}&#10;\usepackage{amsmath}&#10;\pagestyle{empty}&lt;/preamble&gt;&#10;  &lt;body&gt;\begin{align*} &#10;20 {\rm GeV}&#10;\end{align*}&lt;/body&gt;&#10;  &lt;fcolor&gt;FF000000&lt;/fcolor&gt;&#10;  &lt;bcolor&gt;FFFFFFFF&lt;/bcolor&gt;&#10;  &lt;transparent&gt;True&lt;/transparent&gt;&#10;  &lt;resolution&gt;1800&lt;/resolution&gt;&#10;  &lt;imageh&gt;176&lt;/imageh&gt;&#10;  &lt;imagew&gt;725&lt;/imagew&gt;&#10;  &lt;scale&gt;50&lt;/scale&gt;&#10;  &lt;cursor&gt;16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605" y="2793136"/>
            <a:ext cx="888327" cy="215649"/>
          </a:xfrm>
          <a:prstGeom prst="rect">
            <a:avLst/>
          </a:prstGeom>
        </p:spPr>
      </p:pic>
      <p:pic>
        <p:nvPicPr>
          <p:cNvPr id="21" name="TexTeXPicture" descr="&lt;?xml version=&quot;1.0&quot; encoding=&quot;utf-16&quot;?&gt;&#10;&lt;TeXTeX&gt;&#10;  &lt;preamble&gt;\documentclass{jarticle}&#10;\usepackage{amsmath}&#10;\pagestyle{empty}&lt;/preamble&gt;&#10;  &lt;body&gt;\begin{align*} &#10;200 {\rm GeV}&#10;\end{align*}&lt;/body&gt;&#10;  &lt;fcolor&gt;FF000000&lt;/fcolor&gt;&#10;  &lt;bcolor&gt;FFFFFFFF&lt;/bcolor&gt;&#10;  &lt;transparent&gt;True&lt;/transparent&gt;&#10;  &lt;resolution&gt;1800&lt;/resolution&gt;&#10;  &lt;imageh&gt;176&lt;/imageh&gt;&#10;  &lt;imagew&gt;850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445" y="4097439"/>
            <a:ext cx="1041487" cy="215649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307" y="3102238"/>
            <a:ext cx="5108033" cy="37582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テキスト ボックス 2"/>
          <p:cNvSpPr txBox="1"/>
          <p:nvPr/>
        </p:nvSpPr>
        <p:spPr>
          <a:xfrm>
            <a:off x="1776638" y="6211669"/>
            <a:ext cx="2149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phase diagram </a:t>
            </a:r>
            <a:r>
              <a:rPr lang="en-US" altLang="ja-JP" dirty="0" smtClean="0"/>
              <a:t>from </a:t>
            </a:r>
          </a:p>
          <a:p>
            <a:r>
              <a:rPr lang="en-US" altLang="ja-JP" dirty="0" smtClean="0"/>
              <a:t>J-PARC White Paper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0370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Beam-Energy Scan</a:t>
            </a:r>
            <a:endParaRPr kumimoji="1" lang="ja-JP" altLang="en-US" dirty="0"/>
          </a:p>
        </p:txBody>
      </p:sp>
      <p:pic>
        <p:nvPicPr>
          <p:cNvPr id="9" name="Picture 19" descr="tch_mub_strange_gce_w_sabita_la_pim_linear.gif"/>
          <p:cNvPicPr>
            <a:picLocks noChangeAspect="1"/>
          </p:cNvPicPr>
          <p:nvPr/>
        </p:nvPicPr>
        <p:blipFill>
          <a:blip r:embed="rId2"/>
          <a:srcRect l="1420" t="8372" r="8521" b="1674"/>
          <a:stretch>
            <a:fillRect/>
          </a:stretch>
        </p:blipFill>
        <p:spPr>
          <a:xfrm>
            <a:off x="273109" y="2005087"/>
            <a:ext cx="3855831" cy="3266414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91869" y="1366027"/>
            <a:ext cx="4018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/>
              <a:t>T, </a:t>
            </a:r>
            <a:r>
              <a:rPr lang="en-US" altLang="ja-JP" sz="2400" dirty="0" smtClean="0">
                <a:latin typeface="Symbol" panose="05050102010706020507" pitchFamily="18" charset="2"/>
              </a:rPr>
              <a:t>m</a:t>
            </a:r>
            <a:r>
              <a:rPr lang="en-US" altLang="ja-JP" sz="2400" dirty="0" smtClean="0"/>
              <a:t> from </a:t>
            </a:r>
            <a:r>
              <a:rPr lang="en-US" altLang="ja-JP" sz="2400" dirty="0" smtClean="0"/>
              <a:t>particle yield</a:t>
            </a:r>
            <a:endParaRPr kumimoji="1" lang="ja-JP" altLang="en-US" sz="24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667786" y="4374934"/>
            <a:ext cx="1342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2060"/>
                </a:solidFill>
              </a:rPr>
              <a:t>STAR,2012</a:t>
            </a:r>
            <a:endParaRPr kumimoji="1" lang="ja-JP" altLang="en-US" sz="2000" dirty="0">
              <a:solidFill>
                <a:srgbClr val="002060"/>
              </a:solidFill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4546735" y="1366027"/>
            <a:ext cx="4320273" cy="3905474"/>
            <a:chOff x="4546735" y="1883605"/>
            <a:chExt cx="4320273" cy="3905474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46735" y="2522665"/>
              <a:ext cx="4320273" cy="3266414"/>
            </a:xfrm>
            <a:prstGeom prst="rect">
              <a:avLst/>
            </a:prstGeom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4765634" y="1883605"/>
              <a:ext cx="38824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/>
                <a:t>Translation to baryon density</a:t>
              </a:r>
              <a:endParaRPr kumimoji="1" lang="ja-JP" altLang="en-US" sz="2400" dirty="0"/>
            </a:p>
          </p:txBody>
        </p:sp>
        <p:sp>
          <p:nvSpPr>
            <p:cNvPr id="13" name="楕円 12"/>
            <p:cNvSpPr/>
            <p:nvPr/>
          </p:nvSpPr>
          <p:spPr>
            <a:xfrm rot="3802181">
              <a:off x="7146194" y="3470791"/>
              <a:ext cx="495154" cy="810075"/>
            </a:xfrm>
            <a:prstGeom prst="ellipse">
              <a:avLst/>
            </a:prstGeom>
            <a:noFill/>
            <a:ln w="38100">
              <a:solidFill>
                <a:srgbClr val="0066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 rot="20251296">
              <a:off x="7203716" y="3922718"/>
              <a:ext cx="1166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6600"/>
                  </a:solidFill>
                </a:rPr>
                <a:t>J-PARC-HI</a:t>
              </a:r>
              <a:endParaRPr kumimoji="1" lang="ja-JP" altLang="en-US" dirty="0">
                <a:solidFill>
                  <a:srgbClr val="006600"/>
                </a:solidFill>
              </a:endParaRPr>
            </a:p>
          </p:txBody>
        </p:sp>
      </p:grpSp>
      <p:sp>
        <p:nvSpPr>
          <p:cNvPr id="5" name="テキスト ボックス 4"/>
          <p:cNvSpPr txBox="1"/>
          <p:nvPr/>
        </p:nvSpPr>
        <p:spPr>
          <a:xfrm>
            <a:off x="1536970" y="5942938"/>
            <a:ext cx="6070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/>
              <a:t>J-PARC energy = highest baryon density</a:t>
            </a:r>
            <a:endParaRPr kumimoji="1" lang="ja-JP" altLang="en-US" sz="2800" dirty="0"/>
          </a:p>
        </p:txBody>
      </p:sp>
      <p:sp>
        <p:nvSpPr>
          <p:cNvPr id="6" name="右矢印 5"/>
          <p:cNvSpPr/>
          <p:nvPr/>
        </p:nvSpPr>
        <p:spPr>
          <a:xfrm>
            <a:off x="4010269" y="2691590"/>
            <a:ext cx="630742" cy="183691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54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Maximum Density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597" y="1773933"/>
            <a:ext cx="5005633" cy="371838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255242" y="1293631"/>
            <a:ext cx="4633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Time evolution in </a:t>
            </a:r>
            <a:r>
              <a:rPr lang="en-US" altLang="ja-JP" sz="2400" i="1" dirty="0"/>
              <a:t>T</a:t>
            </a:r>
            <a:r>
              <a:rPr lang="en-US" altLang="ja-JP" sz="2400" dirty="0"/>
              <a:t>-</a:t>
            </a:r>
            <a:r>
              <a:rPr lang="en-US" altLang="ja-JP" sz="2400" dirty="0">
                <a:latin typeface="Symbol" panose="05050102010706020507" pitchFamily="18" charset="2"/>
              </a:rPr>
              <a:t>r</a:t>
            </a:r>
            <a:r>
              <a:rPr kumimoji="1" lang="en-US" altLang="ja-JP" sz="2400" dirty="0" smtClean="0"/>
              <a:t> plane</a:t>
            </a:r>
            <a:r>
              <a:rPr kumimoji="1" lang="ja-JP" altLang="en-US" sz="2400" dirty="0" smtClean="0"/>
              <a:t> </a:t>
            </a:r>
            <a:r>
              <a:rPr kumimoji="1" lang="en-US" altLang="ja-JP" sz="2400" dirty="0" smtClean="0"/>
              <a:t>by JAM</a:t>
            </a:r>
            <a:endParaRPr kumimoji="1" lang="ja-JP" altLang="en-US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71999" y="4290104"/>
            <a:ext cx="2255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bg2"/>
                </a:solidFill>
              </a:rPr>
              <a:t>A. </a:t>
            </a:r>
            <a:r>
              <a:rPr lang="en-US" altLang="ja-JP" sz="2400" dirty="0" smtClean="0">
                <a:solidFill>
                  <a:schemeClr val="bg2"/>
                </a:solidFill>
              </a:rPr>
              <a:t>Ohnishi, 2002</a:t>
            </a:r>
            <a:endParaRPr kumimoji="1" lang="ja-JP" altLang="en-US" sz="2400" dirty="0">
              <a:solidFill>
                <a:schemeClr val="bg2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627891" y="5825191"/>
            <a:ext cx="6629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Maximum </a:t>
            </a:r>
            <a:r>
              <a:rPr lang="en-US" altLang="ja-JP" sz="2400" dirty="0"/>
              <a:t>density </a:t>
            </a:r>
            <a:r>
              <a:rPr lang="en-US" altLang="ja-JP" sz="2400" dirty="0" smtClean="0"/>
              <a:t>5~10</a:t>
            </a:r>
            <a:r>
              <a:rPr lang="en-US" altLang="ja-JP" sz="2400" dirty="0" smtClean="0">
                <a:latin typeface="Symbol" panose="05050102010706020507" pitchFamily="18" charset="2"/>
              </a:rPr>
              <a:t>r</a:t>
            </a:r>
            <a:r>
              <a:rPr lang="en-US" altLang="ja-JP" sz="2400" baseline="-25000" dirty="0" smtClean="0"/>
              <a:t>0</a:t>
            </a:r>
            <a:r>
              <a:rPr lang="en-US" altLang="ja-JP" sz="2400" dirty="0" smtClean="0"/>
              <a:t> @ J-PARC energy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Large event-by-event fluctuations?</a:t>
            </a:r>
            <a:endParaRPr kumimoji="1" lang="ja-JP" altLang="en-US" sz="2400" dirty="0"/>
          </a:p>
        </p:txBody>
      </p:sp>
      <p:pic>
        <p:nvPicPr>
          <p:cNvPr id="19" name="TexTeXPicture" descr="&lt;?xml version=&quot;1.0&quot; encoding=&quot;utf-16&quot;?&gt;&#10;&lt;TeXTeX&gt;&#10;  &lt;preamble&gt;\documentclass{jarticle}&#10;\usepackage{amsmath}&#10;\pagestyle{empty}&lt;/preamble&gt;&#10;  &lt;body&gt;\begin{align*} &#10;E/A = 20{\rm GeV}&#10;\\&#10;\sqrt{s_{_{NN}}}\simeq6{\rm GeV}&#10;\end{align*}&lt;/body&gt;&#10;  &lt;fcolor&gt;FFFFFFFF&lt;/fcolor&gt;&#10;  &lt;bcolor&gt;FFFFFFFF&lt;/bcolor&gt;&#10;  &lt;transparent&gt;True&lt;/transparent&gt;&#10;  &lt;resolution&gt;1800&lt;/resolution&gt;&#10;  &lt;imageh&gt;714&lt;/imageh&gt;&#10;  &lt;imagew&gt;1572&lt;/imagew&gt;&#10;  &lt;scale&gt;50&lt;/scale&gt;&#10;  &lt;cursor&gt;69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301" y="1906581"/>
            <a:ext cx="1945427" cy="883610"/>
          </a:xfrm>
          <a:prstGeom prst="rect">
            <a:avLst/>
          </a:prstGeom>
        </p:spPr>
      </p:pic>
      <p:grpSp>
        <p:nvGrpSpPr>
          <p:cNvPr id="22" name="グループ化 21"/>
          <p:cNvGrpSpPr/>
          <p:nvPr/>
        </p:nvGrpSpPr>
        <p:grpSpPr>
          <a:xfrm>
            <a:off x="421414" y="4383265"/>
            <a:ext cx="3378389" cy="936261"/>
            <a:chOff x="421414" y="4383265"/>
            <a:chExt cx="3378389" cy="936261"/>
          </a:xfrm>
        </p:grpSpPr>
        <p:sp>
          <p:nvSpPr>
            <p:cNvPr id="3" name="角丸四角形 2"/>
            <p:cNvSpPr/>
            <p:nvPr/>
          </p:nvSpPr>
          <p:spPr>
            <a:xfrm>
              <a:off x="3017378" y="4383265"/>
              <a:ext cx="782425" cy="423604"/>
            </a:xfrm>
            <a:prstGeom prst="roundRect">
              <a:avLst/>
            </a:prstGeom>
            <a:solidFill>
              <a:srgbClr val="008000">
                <a:alpha val="80000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角丸四角形 15"/>
            <p:cNvSpPr/>
            <p:nvPr/>
          </p:nvSpPr>
          <p:spPr>
            <a:xfrm>
              <a:off x="421414" y="4691037"/>
              <a:ext cx="2116022" cy="628489"/>
            </a:xfrm>
            <a:prstGeom prst="roundRect">
              <a:avLst/>
            </a:prstGeom>
            <a:solidFill>
              <a:srgbClr val="0080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7" name="TexTeXPicture" descr="&lt;?xml version=&quot;1.0&quot; encoding=&quot;utf-16&quot;?&gt;&#10;&lt;TeXTeX&gt;&#10;  &lt;preamble&gt;\documentclass{jarticle}&#10;\usepackage{amsmath}&#10;\pagestyle{empty}&lt;/preamble&gt;&#10;  &lt;body&gt;\begin{align*} &#10;&amp;amp;E/A&amp;lt;1{\rm ~GeV}&#10;\end{align*}&lt;/body&gt;&#10;  &lt;fcolor&gt;FFFFFFFF&lt;/fcolor&gt;&#10;  &lt;bcolor&gt;FFFFFFFF&lt;/bcolor&gt;&#10;  &lt;transparent&gt;True&lt;/transparent&gt;&#10;  &lt;resolution&gt;1800&lt;/resolution&gt;&#10;  &lt;imageh&gt;249&lt;/imageh&gt;&#10;  &lt;imagew&gt;1514&lt;/imagew&gt;&#10;  &lt;scale&gt;50&lt;/scale&gt;&#10;  &lt;cursor&gt;32&lt;/cursor&gt;&#10;&lt;/TeXTeX&g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97" y="4857451"/>
              <a:ext cx="1797709" cy="295660"/>
            </a:xfrm>
            <a:prstGeom prst="rect">
              <a:avLst/>
            </a:prstGeom>
          </p:spPr>
        </p:pic>
        <p:sp>
          <p:nvSpPr>
            <p:cNvPr id="20" name="右矢印 19"/>
            <p:cNvSpPr/>
            <p:nvPr/>
          </p:nvSpPr>
          <p:spPr>
            <a:xfrm rot="19918194">
              <a:off x="2475925" y="4634598"/>
              <a:ext cx="646746" cy="311845"/>
            </a:xfrm>
            <a:prstGeom prst="rightArrow">
              <a:avLst>
                <a:gd name="adj1" fmla="val 50000"/>
                <a:gd name="adj2" fmla="val 66183"/>
              </a:avLst>
            </a:prstGeom>
            <a:solidFill>
              <a:srgbClr val="0080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" name="グループ化 22"/>
          <p:cNvGrpSpPr/>
          <p:nvPr/>
        </p:nvGrpSpPr>
        <p:grpSpPr>
          <a:xfrm>
            <a:off x="131824" y="1813545"/>
            <a:ext cx="2939036" cy="2079723"/>
            <a:chOff x="131824" y="1813545"/>
            <a:chExt cx="2939036" cy="2079723"/>
          </a:xfrm>
        </p:grpSpPr>
        <p:sp>
          <p:nvSpPr>
            <p:cNvPr id="10" name="角丸四角形 9"/>
            <p:cNvSpPr/>
            <p:nvPr/>
          </p:nvSpPr>
          <p:spPr>
            <a:xfrm>
              <a:off x="2867320" y="1813545"/>
              <a:ext cx="203540" cy="2079723"/>
            </a:xfrm>
            <a:prstGeom prst="roundRect">
              <a:avLst/>
            </a:prstGeom>
            <a:solidFill>
              <a:srgbClr val="F89708">
                <a:alpha val="80000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角丸四角形 17"/>
            <p:cNvSpPr/>
            <p:nvPr/>
          </p:nvSpPr>
          <p:spPr>
            <a:xfrm>
              <a:off x="131824" y="2005605"/>
              <a:ext cx="2275682" cy="628489"/>
            </a:xfrm>
            <a:prstGeom prst="roundRect">
              <a:avLst/>
            </a:prstGeom>
            <a:solidFill>
              <a:srgbClr val="FFC0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4" name="TexTeXPicture" descr="&lt;?xml version=&quot;1.0&quot; encoding=&quot;utf-16&quot;?&gt;&#10;&lt;TeXTeX&gt;&#10;  &lt;preamble&gt;\documentclass{jarticle}&#10;\usepackage{amsmath}&#10;\pagestyle{empty}&lt;/preamble&gt;&#10;  &lt;body&gt;\begin{align*} &#10;\sqrt{s_{_{\rm NN}}} &amp;gt;100{\rm~GeV}&#10;\end{align*}&lt;/body&gt;&#10;  &lt;fcolor&gt;FFFFFFFF&lt;/fcolor&gt;&#10;  &lt;bcolor&gt;FFFFFFFF&lt;/bcolor&gt;&#10;  &lt;transparent&gt;True&lt;/transparent&gt;&#10;  &lt;resolution&gt;1800&lt;/resolution&gt;&#10;  &lt;imageh&gt;252&lt;/imageh&gt;&#10;  &lt;imagew&gt;1852&lt;/imagew&gt;&#10;  &lt;scale&gt;50&lt;/scale&gt;&#10;  &lt;cursor&gt;50&lt;/cursor&gt;&#10;&lt;/TeXTeX&gt;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57" y="2203117"/>
              <a:ext cx="2135216" cy="290537"/>
            </a:xfrm>
            <a:prstGeom prst="rect">
              <a:avLst/>
            </a:prstGeom>
          </p:spPr>
        </p:pic>
        <p:sp>
          <p:nvSpPr>
            <p:cNvPr id="21" name="右矢印 20"/>
            <p:cNvSpPr/>
            <p:nvPr/>
          </p:nvSpPr>
          <p:spPr>
            <a:xfrm rot="1534861">
              <a:off x="2340835" y="2402863"/>
              <a:ext cx="639320" cy="311845"/>
            </a:xfrm>
            <a:prstGeom prst="rightArrow">
              <a:avLst>
                <a:gd name="adj1" fmla="val 50000"/>
                <a:gd name="adj2" fmla="val 66183"/>
              </a:avLst>
            </a:prstGeom>
            <a:solidFill>
              <a:srgbClr val="FFC0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7777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Theoretical Challenges</a:t>
            </a:r>
            <a:endParaRPr kumimoji="1" lang="ja-JP" altLang="en-US" dirty="0"/>
          </a:p>
        </p:txBody>
      </p:sp>
      <p:grpSp>
        <p:nvGrpSpPr>
          <p:cNvPr id="4" name="グループ化 3"/>
          <p:cNvGrpSpPr/>
          <p:nvPr/>
        </p:nvGrpSpPr>
        <p:grpSpPr>
          <a:xfrm>
            <a:off x="301950" y="1397837"/>
            <a:ext cx="3485445" cy="2751395"/>
            <a:chOff x="560742" y="1535709"/>
            <a:chExt cx="3485445" cy="2751395"/>
          </a:xfrm>
        </p:grpSpPr>
        <p:sp>
          <p:nvSpPr>
            <p:cNvPr id="5" name="角丸四角形 4"/>
            <p:cNvSpPr/>
            <p:nvPr/>
          </p:nvSpPr>
          <p:spPr>
            <a:xfrm>
              <a:off x="560742" y="1535709"/>
              <a:ext cx="3485445" cy="2751395"/>
            </a:xfrm>
            <a:prstGeom prst="roundRect">
              <a:avLst/>
            </a:prstGeom>
            <a:solidFill>
              <a:srgbClr val="268496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793631" y="2317650"/>
              <a:ext cx="308770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kumimoji="1" lang="en-US" altLang="ja-JP" sz="2400" dirty="0" smtClean="0"/>
                <a:t>creation of QGP</a:t>
              </a:r>
            </a:p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en-US" altLang="ja-JP" sz="2400" dirty="0" smtClean="0"/>
                <a:t>hydro. models</a:t>
              </a:r>
            </a:p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en-US" altLang="ja-JP" sz="2400" dirty="0" smtClean="0"/>
                <a:t>early </a:t>
              </a:r>
              <a:r>
                <a:rPr lang="en-US" altLang="ja-JP" sz="2400" dirty="0" err="1" smtClean="0"/>
                <a:t>thermalization</a:t>
              </a:r>
              <a:endParaRPr lang="en-US" altLang="ja-JP" sz="2400" dirty="0" smtClean="0"/>
            </a:p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en-US" altLang="ja-JP" sz="2400" dirty="0" smtClean="0"/>
                <a:t>(boost invariance)</a:t>
              </a:r>
              <a:endParaRPr lang="en-US" altLang="ja-JP" sz="2400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793631" y="1640069"/>
              <a:ext cx="212269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dirty="0" smtClean="0"/>
                <a:t>RHIC </a:t>
              </a:r>
              <a:r>
                <a:rPr lang="en-US" altLang="ja-JP" sz="3200" b="1" dirty="0" smtClean="0"/>
                <a:t>/ LHC</a:t>
              </a:r>
              <a:endParaRPr kumimoji="1" lang="ja-JP" altLang="en-US" sz="3200" b="1" dirty="0"/>
            </a:p>
          </p:txBody>
        </p:sp>
      </p:grpSp>
      <p:pic>
        <p:nvPicPr>
          <p:cNvPr id="13" name="Picture 3" descr="H:\tex\paris01\carto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94" y="4343927"/>
            <a:ext cx="8259131" cy="157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1409953" y="5915546"/>
            <a:ext cx="1794081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err="1" smtClean="0"/>
              <a:t>Thermalization</a:t>
            </a:r>
            <a:endParaRPr kumimoji="1" lang="ja-JP" altLang="en-US" sz="20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204033" y="5915546"/>
            <a:ext cx="2457404" cy="40011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/>
              <a:t>Hydrodynamics</a:t>
            </a:r>
            <a:endParaRPr kumimoji="1" lang="ja-JP" altLang="en-US" sz="20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661437" y="5915546"/>
            <a:ext cx="3126388" cy="40011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    </a:t>
            </a:r>
            <a:r>
              <a:rPr kumimoji="1" lang="en-US" altLang="ja-JP" sz="2000" dirty="0" smtClean="0"/>
              <a:t> Cascade</a:t>
            </a:r>
            <a:endParaRPr kumimoji="1" lang="ja-JP" altLang="en-US" sz="20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65186" y="5915546"/>
            <a:ext cx="1314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RHIC/LHC:</a:t>
            </a:r>
            <a:endParaRPr kumimoji="1" lang="ja-JP" altLang="en-US" sz="2000" dirty="0"/>
          </a:p>
        </p:txBody>
      </p:sp>
      <p:sp>
        <p:nvSpPr>
          <p:cNvPr id="3" name="正方形/長方形 2"/>
          <p:cNvSpPr/>
          <p:nvPr/>
        </p:nvSpPr>
        <p:spPr>
          <a:xfrm>
            <a:off x="1409953" y="4343927"/>
            <a:ext cx="1794080" cy="1571619"/>
          </a:xfrm>
          <a:prstGeom prst="rect">
            <a:avLst/>
          </a:prstGeom>
          <a:solidFill>
            <a:schemeClr val="accent2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3204032" y="4343926"/>
            <a:ext cx="2457404" cy="1571619"/>
          </a:xfrm>
          <a:prstGeom prst="rect">
            <a:avLst/>
          </a:prstGeom>
          <a:solidFill>
            <a:schemeClr val="accent3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5661435" y="4343926"/>
            <a:ext cx="3126389" cy="1571619"/>
          </a:xfrm>
          <a:prstGeom prst="rect">
            <a:avLst/>
          </a:prstGeom>
          <a:solidFill>
            <a:schemeClr val="accent4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543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Theoretical Challenges</a:t>
            </a:r>
            <a:endParaRPr kumimoji="1" lang="ja-JP" altLang="en-US" dirty="0"/>
          </a:p>
        </p:txBody>
      </p:sp>
      <p:grpSp>
        <p:nvGrpSpPr>
          <p:cNvPr id="4" name="グループ化 3"/>
          <p:cNvGrpSpPr/>
          <p:nvPr/>
        </p:nvGrpSpPr>
        <p:grpSpPr>
          <a:xfrm>
            <a:off x="301950" y="1397837"/>
            <a:ext cx="3485445" cy="2751395"/>
            <a:chOff x="560742" y="1535709"/>
            <a:chExt cx="3485445" cy="2751395"/>
          </a:xfrm>
        </p:grpSpPr>
        <p:sp>
          <p:nvSpPr>
            <p:cNvPr id="5" name="角丸四角形 4"/>
            <p:cNvSpPr/>
            <p:nvPr/>
          </p:nvSpPr>
          <p:spPr>
            <a:xfrm>
              <a:off x="560742" y="1535709"/>
              <a:ext cx="3485445" cy="2751395"/>
            </a:xfrm>
            <a:prstGeom prst="roundRect">
              <a:avLst/>
            </a:prstGeom>
            <a:solidFill>
              <a:srgbClr val="268496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793631" y="2317650"/>
              <a:ext cx="308770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kumimoji="1" lang="en-US" altLang="ja-JP" sz="2400" dirty="0" smtClean="0"/>
                <a:t>creation of QGP</a:t>
              </a:r>
            </a:p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en-US" altLang="ja-JP" sz="2400" dirty="0" smtClean="0"/>
                <a:t>hydro. models</a:t>
              </a:r>
            </a:p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en-US" altLang="ja-JP" sz="2400" dirty="0" smtClean="0"/>
                <a:t>early </a:t>
              </a:r>
              <a:r>
                <a:rPr lang="en-US" altLang="ja-JP" sz="2400" dirty="0" err="1" smtClean="0"/>
                <a:t>thermalization</a:t>
              </a:r>
              <a:endParaRPr lang="en-US" altLang="ja-JP" sz="2400" dirty="0" smtClean="0"/>
            </a:p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en-US" altLang="ja-JP" sz="2400" dirty="0" smtClean="0"/>
                <a:t>(boost invariance)</a:t>
              </a:r>
              <a:endParaRPr lang="en-US" altLang="ja-JP" sz="2400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793631" y="1640069"/>
              <a:ext cx="212269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dirty="0" smtClean="0"/>
                <a:t>RHIC </a:t>
              </a:r>
              <a:r>
                <a:rPr lang="en-US" altLang="ja-JP" sz="3200" b="1" dirty="0" smtClean="0"/>
                <a:t>/ LHC</a:t>
              </a:r>
              <a:endParaRPr kumimoji="1" lang="ja-JP" altLang="en-US" sz="3200" b="1" dirty="0"/>
            </a:p>
          </p:txBody>
        </p:sp>
      </p:grpSp>
      <p:pic>
        <p:nvPicPr>
          <p:cNvPr id="13" name="Picture 3" descr="H:\tex\paris01\carto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94" y="4343927"/>
            <a:ext cx="8259131" cy="157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1409953" y="4343927"/>
            <a:ext cx="1794080" cy="1571619"/>
          </a:xfrm>
          <a:prstGeom prst="rect">
            <a:avLst/>
          </a:prstGeom>
          <a:solidFill>
            <a:schemeClr val="accent2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3204032" y="4343926"/>
            <a:ext cx="2457404" cy="1571619"/>
          </a:xfrm>
          <a:prstGeom prst="rect">
            <a:avLst/>
          </a:prstGeom>
          <a:solidFill>
            <a:schemeClr val="accent3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5661435" y="4343926"/>
            <a:ext cx="3126389" cy="1571619"/>
          </a:xfrm>
          <a:prstGeom prst="rect">
            <a:avLst/>
          </a:prstGeom>
          <a:solidFill>
            <a:schemeClr val="accent4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409953" y="5925574"/>
            <a:ext cx="7377871" cy="44934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r>
              <a:rPr kumimoji="1" lang="en-US" altLang="ja-JP" sz="2000" dirty="0" smtClean="0"/>
              <a:t> </a:t>
            </a:r>
          </a:p>
        </p:txBody>
      </p:sp>
      <p:sp>
        <p:nvSpPr>
          <p:cNvPr id="21" name="台形 20"/>
          <p:cNvSpPr/>
          <p:nvPr/>
        </p:nvSpPr>
        <p:spPr>
          <a:xfrm flipV="1">
            <a:off x="2794959" y="5915540"/>
            <a:ext cx="2958860" cy="347235"/>
          </a:xfrm>
          <a:prstGeom prst="trapezoid">
            <a:avLst>
              <a:gd name="adj" fmla="val 165343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398673" y="5889102"/>
            <a:ext cx="1850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Hydrodynamics</a:t>
            </a:r>
            <a:endParaRPr kumimoji="1" lang="ja-JP" altLang="en-US" sz="20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480345" y="5984839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Cascade</a:t>
            </a:r>
            <a:endParaRPr kumimoji="1" lang="ja-JP" altLang="en-US" sz="20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00224" y="5974811"/>
            <a:ext cx="1025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J-PARC:</a:t>
            </a:r>
            <a:endParaRPr kumimoji="1" lang="ja-JP" altLang="en-US" sz="2000" dirty="0"/>
          </a:p>
        </p:txBody>
      </p:sp>
      <p:grpSp>
        <p:nvGrpSpPr>
          <p:cNvPr id="25" name="グループ化 24"/>
          <p:cNvGrpSpPr/>
          <p:nvPr/>
        </p:nvGrpSpPr>
        <p:grpSpPr>
          <a:xfrm>
            <a:off x="4276503" y="1397837"/>
            <a:ext cx="4655062" cy="2751395"/>
            <a:chOff x="560742" y="1535709"/>
            <a:chExt cx="4655062" cy="2751395"/>
          </a:xfrm>
        </p:grpSpPr>
        <p:sp>
          <p:nvSpPr>
            <p:cNvPr id="26" name="角丸四角形 25"/>
            <p:cNvSpPr/>
            <p:nvPr/>
          </p:nvSpPr>
          <p:spPr>
            <a:xfrm>
              <a:off x="560742" y="1535709"/>
              <a:ext cx="4565547" cy="2751395"/>
            </a:xfrm>
            <a:prstGeom prst="roundRect">
              <a:avLst/>
            </a:prstGeom>
            <a:solidFill>
              <a:srgbClr val="268496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793631" y="2317650"/>
              <a:ext cx="442217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en-US" altLang="ja-JP" sz="2400" dirty="0" smtClean="0"/>
                <a:t>Initial condition?</a:t>
              </a:r>
            </a:p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en-US" altLang="ja-JP" sz="2400" dirty="0" err="1" smtClean="0"/>
                <a:t>Thresholod</a:t>
              </a:r>
              <a:r>
                <a:rPr lang="en-US" altLang="ja-JP" sz="2400" dirty="0" smtClean="0"/>
                <a:t> of QGP formation</a:t>
              </a:r>
            </a:p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en-US" altLang="ja-JP" sz="2400" dirty="0" smtClean="0"/>
                <a:t>“Integrated” approach</a:t>
              </a:r>
            </a:p>
            <a:p>
              <a:pPr marL="914400" lvl="1" indent="-457200">
                <a:buFontTx/>
                <a:buChar char="-"/>
              </a:pPr>
              <a:r>
                <a:rPr lang="en-US" altLang="ja-JP" sz="2400" dirty="0" smtClean="0"/>
                <a:t>Hydro </a:t>
              </a:r>
              <a:r>
                <a:rPr lang="en-US" altLang="ja-JP" sz="2400" dirty="0"/>
                <a:t>x</a:t>
              </a:r>
              <a:r>
                <a:rPr lang="en-US" altLang="ja-JP" sz="2400" dirty="0" smtClean="0"/>
                <a:t> Cascade</a:t>
              </a:r>
              <a:endParaRPr lang="en-US" altLang="ja-JP" sz="2400" dirty="0"/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793631" y="1640069"/>
              <a:ext cx="30652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dirty="0" smtClean="0"/>
                <a:t>Low-E Collisions</a:t>
              </a:r>
              <a:endParaRPr kumimoji="1" lang="ja-JP" altLang="en-US" sz="3200" b="1" dirty="0"/>
            </a:p>
          </p:txBody>
        </p:sp>
      </p:grpSp>
      <p:sp>
        <p:nvSpPr>
          <p:cNvPr id="29" name="右矢印 28"/>
          <p:cNvSpPr/>
          <p:nvPr/>
        </p:nvSpPr>
        <p:spPr>
          <a:xfrm>
            <a:off x="3720528" y="1794583"/>
            <a:ext cx="631796" cy="202499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552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Modelling Low-E Collisions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4855" y="1607263"/>
            <a:ext cx="3712922" cy="2790626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24288" y="1526876"/>
            <a:ext cx="473590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Controlling EOS by changing </a:t>
            </a:r>
            <a:r>
              <a:rPr kumimoji="1" lang="en-US" altLang="ja-JP" sz="2400" dirty="0" smtClean="0"/>
              <a:t>interaction 	in cascade</a:t>
            </a:r>
            <a:endParaRPr kumimoji="1" lang="en-US" altLang="ja-JP" sz="24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endParaRPr lang="en-US" altLang="ja-JP" sz="24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cascade</a:t>
            </a:r>
            <a:r>
              <a:rPr kumimoji="1" lang="en-US" altLang="ja-JP" sz="2400" dirty="0" smtClean="0"/>
              <a:t> + hydro + cascade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p"/>
            </a:pPr>
            <a:endParaRPr kumimoji="1" lang="en-US" altLang="ja-JP" sz="24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3-fluid dynamics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endParaRPr kumimoji="1" lang="en-US" altLang="ja-JP" sz="2400" dirty="0"/>
          </a:p>
          <a:p>
            <a:pPr marL="342900" indent="-342900">
              <a:buFont typeface="Wingdings" panose="05000000000000000000" pitchFamily="2" charset="2"/>
              <a:buChar char="p"/>
            </a:pPr>
            <a:endParaRPr kumimoji="1" lang="en-US" altLang="ja-JP" sz="24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PHSD + chiral </a:t>
            </a:r>
            <a:r>
              <a:rPr lang="en-US" altLang="ja-JP" sz="2400" dirty="0" smtClean="0"/>
              <a:t>restoration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endParaRPr kumimoji="1" lang="en-US" altLang="ja-JP" sz="2400" dirty="0"/>
          </a:p>
          <a:p>
            <a:pPr marL="342900" indent="-342900">
              <a:buFont typeface="Wingdings" panose="05000000000000000000" pitchFamily="2" charset="2"/>
              <a:buChar char="p"/>
            </a:pPr>
            <a:endParaRPr lang="en-US" altLang="ja-JP" sz="24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Chiral fluid</a:t>
            </a:r>
            <a:endParaRPr kumimoji="1" lang="ja-JP" altLang="en-US" sz="2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182542" y="2280928"/>
            <a:ext cx="3970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JAM/ Nara, Ohnishi, </a:t>
            </a:r>
            <a:r>
              <a:rPr kumimoji="1" lang="en-US" altLang="ja-JP" sz="2000" dirty="0" err="1" smtClean="0"/>
              <a:t>Stoecker</a:t>
            </a:r>
            <a:r>
              <a:rPr kumimoji="1" lang="en-US" altLang="ja-JP" sz="2000" dirty="0" smtClean="0"/>
              <a:t>, 2016-</a:t>
            </a:r>
            <a:endParaRPr kumimoji="1" lang="ja-JP" altLang="en-US" sz="2000" dirty="0"/>
          </a:p>
        </p:txBody>
      </p:sp>
      <p:sp>
        <p:nvSpPr>
          <p:cNvPr id="10" name="正方形/長方形 9"/>
          <p:cNvSpPr/>
          <p:nvPr/>
        </p:nvSpPr>
        <p:spPr>
          <a:xfrm>
            <a:off x="1625417" y="3340481"/>
            <a:ext cx="34885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ja-JP" sz="2000" dirty="0" err="1" smtClean="0"/>
              <a:t>UrQMD</a:t>
            </a:r>
            <a:r>
              <a:rPr lang="en-US" altLang="ja-JP" sz="2000" dirty="0" smtClean="0"/>
              <a:t>/ </a:t>
            </a:r>
            <a:r>
              <a:rPr lang="en-US" altLang="ja-JP" sz="2000" dirty="0" smtClean="0"/>
              <a:t>Petersen; </a:t>
            </a:r>
            <a:r>
              <a:rPr lang="en-US" altLang="ja-JP" sz="2000" dirty="0" err="1" smtClean="0"/>
              <a:t>Steinheimer</a:t>
            </a:r>
            <a:endParaRPr lang="en-US" altLang="ja-JP" sz="2000" dirty="0" smtClean="0"/>
          </a:p>
          <a:p>
            <a:pPr algn="r"/>
            <a:r>
              <a:rPr lang="en-US" altLang="ja-JP" sz="2000" dirty="0" smtClean="0"/>
              <a:t>Karpenko</a:t>
            </a:r>
            <a:r>
              <a:rPr lang="en-US" altLang="ja-JP" sz="2000" dirty="0" smtClean="0"/>
              <a:t>+, 2016-</a:t>
            </a:r>
            <a:endParaRPr lang="ja-JP" altLang="en-US" sz="2000" dirty="0"/>
          </a:p>
        </p:txBody>
      </p:sp>
      <p:sp>
        <p:nvSpPr>
          <p:cNvPr id="11" name="正方形/長方形 10"/>
          <p:cNvSpPr/>
          <p:nvPr/>
        </p:nvSpPr>
        <p:spPr>
          <a:xfrm>
            <a:off x="1063378" y="5607433"/>
            <a:ext cx="35393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err="1" smtClean="0"/>
              <a:t>Cassing</a:t>
            </a:r>
            <a:r>
              <a:rPr lang="en-US" altLang="ja-JP" sz="2000" dirty="0" smtClean="0"/>
              <a:t>+, 2016; </a:t>
            </a:r>
            <a:r>
              <a:rPr lang="en-US" altLang="ja-JP" sz="2000" dirty="0" err="1" smtClean="0"/>
              <a:t>Palmese</a:t>
            </a:r>
            <a:r>
              <a:rPr lang="en-US" altLang="ja-JP" sz="2000" dirty="0" smtClean="0"/>
              <a:t>+, 2016</a:t>
            </a:r>
            <a:endParaRPr lang="ja-JP" altLang="en-US" sz="2000" dirty="0"/>
          </a:p>
        </p:txBody>
      </p:sp>
      <p:sp>
        <p:nvSpPr>
          <p:cNvPr id="12" name="右矢印 11"/>
          <p:cNvSpPr/>
          <p:nvPr/>
        </p:nvSpPr>
        <p:spPr>
          <a:xfrm>
            <a:off x="5217579" y="5273311"/>
            <a:ext cx="690282" cy="534795"/>
          </a:xfrm>
          <a:prstGeom prst="rightArrow">
            <a:avLst/>
          </a:prstGeom>
          <a:gradFill rotWithShape="1">
            <a:gsLst>
              <a:gs pos="0">
                <a:srgbClr val="FCB11C">
                  <a:satMod val="103000"/>
                  <a:lumMod val="102000"/>
                  <a:tint val="94000"/>
                </a:srgbClr>
              </a:gs>
              <a:gs pos="50000">
                <a:srgbClr val="FCB11C">
                  <a:satMod val="110000"/>
                  <a:lumMod val="100000"/>
                  <a:shade val="100000"/>
                </a:srgbClr>
              </a:gs>
              <a:gs pos="100000">
                <a:srgbClr val="FCB11C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3" name="右矢印 12"/>
          <p:cNvSpPr/>
          <p:nvPr/>
        </p:nvSpPr>
        <p:spPr>
          <a:xfrm flipH="1">
            <a:off x="5810359" y="5730092"/>
            <a:ext cx="661961" cy="534795"/>
          </a:xfrm>
          <a:prstGeom prst="rightArrow">
            <a:avLst/>
          </a:prstGeom>
          <a:gradFill rotWithShape="1">
            <a:gsLst>
              <a:gs pos="0">
                <a:srgbClr val="FCB11C">
                  <a:satMod val="103000"/>
                  <a:lumMod val="102000"/>
                  <a:tint val="94000"/>
                </a:srgbClr>
              </a:gs>
              <a:gs pos="50000">
                <a:srgbClr val="FCB11C">
                  <a:satMod val="110000"/>
                  <a:lumMod val="100000"/>
                  <a:shade val="100000"/>
                </a:srgbClr>
              </a:gs>
              <a:gs pos="100000">
                <a:srgbClr val="FCB11C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4" name="円/楕円 8"/>
          <p:cNvSpPr>
            <a:spLocks noChangeAspect="1"/>
          </p:cNvSpPr>
          <p:nvPr/>
        </p:nvSpPr>
        <p:spPr>
          <a:xfrm>
            <a:off x="6397983" y="580300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" name="円/楕円 9"/>
          <p:cNvSpPr>
            <a:spLocks noChangeAspect="1"/>
          </p:cNvSpPr>
          <p:nvPr/>
        </p:nvSpPr>
        <p:spPr>
          <a:xfrm>
            <a:off x="6486883" y="594700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" name="円/楕円 10"/>
          <p:cNvSpPr>
            <a:spLocks noChangeAspect="1"/>
          </p:cNvSpPr>
          <p:nvPr/>
        </p:nvSpPr>
        <p:spPr>
          <a:xfrm>
            <a:off x="6639589" y="607543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" name="円/楕円 11"/>
          <p:cNvSpPr>
            <a:spLocks noChangeAspect="1"/>
          </p:cNvSpPr>
          <p:nvPr/>
        </p:nvSpPr>
        <p:spPr>
          <a:xfrm>
            <a:off x="6541983" y="5803004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" name="円/楕円 12"/>
          <p:cNvSpPr>
            <a:spLocks noChangeAspect="1"/>
          </p:cNvSpPr>
          <p:nvPr/>
        </p:nvSpPr>
        <p:spPr>
          <a:xfrm>
            <a:off x="6707083" y="5955404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" name="円/楕円 13"/>
          <p:cNvSpPr>
            <a:spLocks noChangeAspect="1"/>
          </p:cNvSpPr>
          <p:nvPr/>
        </p:nvSpPr>
        <p:spPr>
          <a:xfrm>
            <a:off x="6753932" y="607669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" name="円/楕円 14"/>
          <p:cNvSpPr>
            <a:spLocks noChangeAspect="1"/>
          </p:cNvSpPr>
          <p:nvPr/>
        </p:nvSpPr>
        <p:spPr>
          <a:xfrm>
            <a:off x="6769102" y="591710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1" name="円/楕円 15"/>
          <p:cNvSpPr>
            <a:spLocks noChangeAspect="1"/>
          </p:cNvSpPr>
          <p:nvPr/>
        </p:nvSpPr>
        <p:spPr>
          <a:xfrm>
            <a:off x="6594159" y="595395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2" name="円/楕円 16"/>
          <p:cNvSpPr>
            <a:spLocks noChangeAspect="1"/>
          </p:cNvSpPr>
          <p:nvPr/>
        </p:nvSpPr>
        <p:spPr>
          <a:xfrm>
            <a:off x="6613209" y="618118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3" name="円/楕円 17"/>
          <p:cNvSpPr>
            <a:spLocks noChangeAspect="1"/>
          </p:cNvSpPr>
          <p:nvPr/>
        </p:nvSpPr>
        <p:spPr>
          <a:xfrm>
            <a:off x="6407062" y="567578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4" name="円/楕円 18"/>
          <p:cNvSpPr>
            <a:spLocks noChangeAspect="1"/>
          </p:cNvSpPr>
          <p:nvPr/>
        </p:nvSpPr>
        <p:spPr>
          <a:xfrm>
            <a:off x="6672991" y="597424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5" name="円/楕円 19"/>
          <p:cNvSpPr>
            <a:spLocks noChangeAspect="1"/>
          </p:cNvSpPr>
          <p:nvPr/>
        </p:nvSpPr>
        <p:spPr>
          <a:xfrm>
            <a:off x="6551584" y="5632383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6" name="円/楕円 20"/>
          <p:cNvSpPr>
            <a:spLocks noChangeAspect="1"/>
          </p:cNvSpPr>
          <p:nvPr/>
        </p:nvSpPr>
        <p:spPr>
          <a:xfrm>
            <a:off x="6629092" y="571485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7" name="円/楕円 21"/>
          <p:cNvSpPr>
            <a:spLocks noChangeAspect="1"/>
          </p:cNvSpPr>
          <p:nvPr/>
        </p:nvSpPr>
        <p:spPr>
          <a:xfrm>
            <a:off x="6697341" y="580819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8" name="円/楕円 22"/>
          <p:cNvSpPr>
            <a:spLocks noChangeAspect="1"/>
          </p:cNvSpPr>
          <p:nvPr/>
        </p:nvSpPr>
        <p:spPr>
          <a:xfrm>
            <a:off x="6778317" y="600767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9" name="円/楕円 23"/>
          <p:cNvSpPr>
            <a:spLocks noChangeAspect="1"/>
          </p:cNvSpPr>
          <p:nvPr/>
        </p:nvSpPr>
        <p:spPr>
          <a:xfrm>
            <a:off x="6353938" y="582314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30" name="円/楕円 24"/>
          <p:cNvSpPr>
            <a:spLocks noChangeAspect="1"/>
          </p:cNvSpPr>
          <p:nvPr/>
        </p:nvSpPr>
        <p:spPr>
          <a:xfrm>
            <a:off x="6378833" y="605764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31" name="円/楕円 25"/>
          <p:cNvSpPr>
            <a:spLocks noChangeAspect="1"/>
          </p:cNvSpPr>
          <p:nvPr/>
        </p:nvSpPr>
        <p:spPr>
          <a:xfrm>
            <a:off x="6580790" y="633077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32" name="円/楕円 26"/>
          <p:cNvSpPr>
            <a:spLocks noChangeAspect="1"/>
          </p:cNvSpPr>
          <p:nvPr/>
        </p:nvSpPr>
        <p:spPr>
          <a:xfrm>
            <a:off x="6511934" y="570441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33" name="円/楕円 27"/>
          <p:cNvSpPr>
            <a:spLocks noChangeAspect="1"/>
          </p:cNvSpPr>
          <p:nvPr/>
        </p:nvSpPr>
        <p:spPr>
          <a:xfrm>
            <a:off x="6387867" y="615753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34" name="円/楕円 28"/>
          <p:cNvSpPr>
            <a:spLocks noChangeAspect="1"/>
          </p:cNvSpPr>
          <p:nvPr/>
        </p:nvSpPr>
        <p:spPr>
          <a:xfrm>
            <a:off x="6524634" y="602760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35" name="円/楕円 29"/>
          <p:cNvSpPr>
            <a:spLocks noChangeAspect="1"/>
          </p:cNvSpPr>
          <p:nvPr/>
        </p:nvSpPr>
        <p:spPr>
          <a:xfrm>
            <a:off x="6446425" y="608449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36" name="円/楕円 30"/>
          <p:cNvSpPr>
            <a:spLocks noChangeAspect="1"/>
          </p:cNvSpPr>
          <p:nvPr/>
        </p:nvSpPr>
        <p:spPr>
          <a:xfrm>
            <a:off x="6450287" y="579718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37" name="円/楕円 31"/>
          <p:cNvSpPr>
            <a:spLocks noChangeAspect="1"/>
          </p:cNvSpPr>
          <p:nvPr/>
        </p:nvSpPr>
        <p:spPr>
          <a:xfrm>
            <a:off x="6438133" y="560718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38" name="円/楕円 32"/>
          <p:cNvSpPr>
            <a:spLocks noChangeAspect="1"/>
          </p:cNvSpPr>
          <p:nvPr/>
        </p:nvSpPr>
        <p:spPr>
          <a:xfrm>
            <a:off x="6340164" y="603002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39" name="円/楕円 33"/>
          <p:cNvSpPr>
            <a:spLocks noChangeAspect="1"/>
          </p:cNvSpPr>
          <p:nvPr/>
        </p:nvSpPr>
        <p:spPr>
          <a:xfrm>
            <a:off x="6778812" y="583835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40" name="円/楕円 34"/>
          <p:cNvSpPr>
            <a:spLocks noChangeAspect="1"/>
          </p:cNvSpPr>
          <p:nvPr/>
        </p:nvSpPr>
        <p:spPr>
          <a:xfrm>
            <a:off x="6471399" y="628738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41" name="円/楕円 35"/>
          <p:cNvSpPr>
            <a:spLocks noChangeAspect="1"/>
          </p:cNvSpPr>
          <p:nvPr/>
        </p:nvSpPr>
        <p:spPr>
          <a:xfrm>
            <a:off x="6376452" y="572164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42" name="円/楕円 36"/>
          <p:cNvSpPr>
            <a:spLocks noChangeAspect="1"/>
          </p:cNvSpPr>
          <p:nvPr/>
        </p:nvSpPr>
        <p:spPr>
          <a:xfrm>
            <a:off x="6519571" y="552985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43" name="円/楕円 37"/>
          <p:cNvSpPr>
            <a:spLocks noChangeAspect="1"/>
          </p:cNvSpPr>
          <p:nvPr/>
        </p:nvSpPr>
        <p:spPr>
          <a:xfrm>
            <a:off x="6575473" y="621392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44" name="円/楕円 38"/>
          <p:cNvSpPr>
            <a:spLocks noChangeAspect="1"/>
          </p:cNvSpPr>
          <p:nvPr/>
        </p:nvSpPr>
        <p:spPr>
          <a:xfrm>
            <a:off x="6685209" y="626435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45" name="円/楕円 39"/>
          <p:cNvSpPr>
            <a:spLocks noChangeAspect="1"/>
          </p:cNvSpPr>
          <p:nvPr/>
        </p:nvSpPr>
        <p:spPr>
          <a:xfrm>
            <a:off x="6598872" y="560171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46" name="円/楕円 40"/>
          <p:cNvSpPr>
            <a:spLocks noChangeAspect="1"/>
          </p:cNvSpPr>
          <p:nvPr/>
        </p:nvSpPr>
        <p:spPr>
          <a:xfrm>
            <a:off x="6708833" y="561618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47" name="円/楕円 41"/>
          <p:cNvSpPr>
            <a:spLocks noChangeAspect="1"/>
          </p:cNvSpPr>
          <p:nvPr/>
        </p:nvSpPr>
        <p:spPr>
          <a:xfrm>
            <a:off x="6723904" y="617965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48" name="円/楕円 42"/>
          <p:cNvSpPr>
            <a:spLocks noChangeAspect="1"/>
          </p:cNvSpPr>
          <p:nvPr/>
        </p:nvSpPr>
        <p:spPr>
          <a:xfrm>
            <a:off x="6342006" y="59419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49" name="円/楕円 43"/>
          <p:cNvSpPr>
            <a:spLocks noChangeAspect="1"/>
          </p:cNvSpPr>
          <p:nvPr/>
        </p:nvSpPr>
        <p:spPr>
          <a:xfrm>
            <a:off x="6761210" y="572314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0" name="円/楕円 44"/>
          <p:cNvSpPr>
            <a:spLocks noChangeAspect="1"/>
          </p:cNvSpPr>
          <p:nvPr/>
        </p:nvSpPr>
        <p:spPr>
          <a:xfrm>
            <a:off x="6422411" y="621176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1" name="円/楕円 45"/>
          <p:cNvSpPr>
            <a:spLocks noChangeAspect="1"/>
          </p:cNvSpPr>
          <p:nvPr/>
        </p:nvSpPr>
        <p:spPr>
          <a:xfrm>
            <a:off x="6607458" y="582980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2" name="円/楕円 48"/>
          <p:cNvSpPr>
            <a:spLocks noChangeAspect="1"/>
          </p:cNvSpPr>
          <p:nvPr/>
        </p:nvSpPr>
        <p:spPr>
          <a:xfrm>
            <a:off x="6416300" y="600568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3" name="円/楕円 49"/>
          <p:cNvSpPr>
            <a:spLocks noChangeAspect="1"/>
          </p:cNvSpPr>
          <p:nvPr/>
        </p:nvSpPr>
        <p:spPr>
          <a:xfrm>
            <a:off x="6529083" y="612720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4" name="円/楕円 50"/>
          <p:cNvSpPr>
            <a:spLocks noChangeAspect="1"/>
          </p:cNvSpPr>
          <p:nvPr/>
        </p:nvSpPr>
        <p:spPr>
          <a:xfrm>
            <a:off x="6417405" y="591518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5" name="円/楕円 51"/>
          <p:cNvSpPr>
            <a:spLocks noChangeAspect="1"/>
          </p:cNvSpPr>
          <p:nvPr/>
        </p:nvSpPr>
        <p:spPr>
          <a:xfrm>
            <a:off x="6538703" y="623707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6" name="円/楕円 52"/>
          <p:cNvSpPr>
            <a:spLocks noChangeAspect="1"/>
          </p:cNvSpPr>
          <p:nvPr/>
        </p:nvSpPr>
        <p:spPr>
          <a:xfrm>
            <a:off x="6676739" y="587831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7" name="円/楕円 53"/>
          <p:cNvSpPr>
            <a:spLocks noChangeAspect="1"/>
          </p:cNvSpPr>
          <p:nvPr/>
        </p:nvSpPr>
        <p:spPr>
          <a:xfrm>
            <a:off x="6530582" y="586752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8" name="円/楕円 54"/>
          <p:cNvSpPr>
            <a:spLocks noChangeAspect="1"/>
          </p:cNvSpPr>
          <p:nvPr/>
        </p:nvSpPr>
        <p:spPr>
          <a:xfrm>
            <a:off x="6713550" y="585570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9" name="円/楕円 55"/>
          <p:cNvSpPr>
            <a:spLocks noChangeAspect="1"/>
          </p:cNvSpPr>
          <p:nvPr/>
        </p:nvSpPr>
        <p:spPr>
          <a:xfrm>
            <a:off x="6516163" y="563165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60" name="円/楕円 56"/>
          <p:cNvSpPr>
            <a:spLocks noChangeAspect="1"/>
          </p:cNvSpPr>
          <p:nvPr/>
        </p:nvSpPr>
        <p:spPr>
          <a:xfrm>
            <a:off x="6628962" y="554030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61" name="円/楕円 57"/>
          <p:cNvSpPr>
            <a:spLocks noChangeAspect="1"/>
          </p:cNvSpPr>
          <p:nvPr/>
        </p:nvSpPr>
        <p:spPr>
          <a:xfrm>
            <a:off x="6551599" y="577689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62" name="円/楕円 58"/>
          <p:cNvSpPr>
            <a:spLocks noChangeAspect="1"/>
          </p:cNvSpPr>
          <p:nvPr/>
        </p:nvSpPr>
        <p:spPr>
          <a:xfrm>
            <a:off x="4827918" y="534577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63" name="円/楕円 59"/>
          <p:cNvSpPr>
            <a:spLocks noChangeAspect="1"/>
          </p:cNvSpPr>
          <p:nvPr/>
        </p:nvSpPr>
        <p:spPr>
          <a:xfrm>
            <a:off x="4916818" y="548977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64" name="円/楕円 60"/>
          <p:cNvSpPr>
            <a:spLocks noChangeAspect="1"/>
          </p:cNvSpPr>
          <p:nvPr/>
        </p:nvSpPr>
        <p:spPr>
          <a:xfrm>
            <a:off x="5069524" y="561819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65" name="円/楕円 61"/>
          <p:cNvSpPr>
            <a:spLocks noChangeAspect="1"/>
          </p:cNvSpPr>
          <p:nvPr/>
        </p:nvSpPr>
        <p:spPr>
          <a:xfrm>
            <a:off x="4971918" y="534577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66" name="円/楕円 62"/>
          <p:cNvSpPr>
            <a:spLocks noChangeAspect="1"/>
          </p:cNvSpPr>
          <p:nvPr/>
        </p:nvSpPr>
        <p:spPr>
          <a:xfrm>
            <a:off x="5137018" y="549817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67" name="円/楕円 63"/>
          <p:cNvSpPr>
            <a:spLocks noChangeAspect="1"/>
          </p:cNvSpPr>
          <p:nvPr/>
        </p:nvSpPr>
        <p:spPr>
          <a:xfrm>
            <a:off x="5183867" y="561945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68" name="円/楕円 64"/>
          <p:cNvSpPr>
            <a:spLocks noChangeAspect="1"/>
          </p:cNvSpPr>
          <p:nvPr/>
        </p:nvSpPr>
        <p:spPr>
          <a:xfrm>
            <a:off x="5199037" y="545987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69" name="円/楕円 65"/>
          <p:cNvSpPr>
            <a:spLocks noChangeAspect="1"/>
          </p:cNvSpPr>
          <p:nvPr/>
        </p:nvSpPr>
        <p:spPr>
          <a:xfrm>
            <a:off x="5024094" y="549672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70" name="円/楕円 66"/>
          <p:cNvSpPr>
            <a:spLocks noChangeAspect="1"/>
          </p:cNvSpPr>
          <p:nvPr/>
        </p:nvSpPr>
        <p:spPr>
          <a:xfrm>
            <a:off x="5043144" y="572395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71" name="円/楕円 67"/>
          <p:cNvSpPr>
            <a:spLocks noChangeAspect="1"/>
          </p:cNvSpPr>
          <p:nvPr/>
        </p:nvSpPr>
        <p:spPr>
          <a:xfrm>
            <a:off x="4836997" y="521855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72" name="円/楕円 68"/>
          <p:cNvSpPr>
            <a:spLocks noChangeAspect="1"/>
          </p:cNvSpPr>
          <p:nvPr/>
        </p:nvSpPr>
        <p:spPr>
          <a:xfrm>
            <a:off x="5102926" y="55170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73" name="円/楕円 69"/>
          <p:cNvSpPr>
            <a:spLocks noChangeAspect="1"/>
          </p:cNvSpPr>
          <p:nvPr/>
        </p:nvSpPr>
        <p:spPr>
          <a:xfrm>
            <a:off x="4981519" y="5175149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74" name="円/楕円 70"/>
          <p:cNvSpPr>
            <a:spLocks noChangeAspect="1"/>
          </p:cNvSpPr>
          <p:nvPr/>
        </p:nvSpPr>
        <p:spPr>
          <a:xfrm>
            <a:off x="5059027" y="525761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75" name="円/楕円 71"/>
          <p:cNvSpPr>
            <a:spLocks noChangeAspect="1"/>
          </p:cNvSpPr>
          <p:nvPr/>
        </p:nvSpPr>
        <p:spPr>
          <a:xfrm>
            <a:off x="5127276" y="53509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76" name="円/楕円 72"/>
          <p:cNvSpPr>
            <a:spLocks noChangeAspect="1"/>
          </p:cNvSpPr>
          <p:nvPr/>
        </p:nvSpPr>
        <p:spPr>
          <a:xfrm>
            <a:off x="5208252" y="555044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77" name="円/楕円 73"/>
          <p:cNvSpPr>
            <a:spLocks noChangeAspect="1"/>
          </p:cNvSpPr>
          <p:nvPr/>
        </p:nvSpPr>
        <p:spPr>
          <a:xfrm>
            <a:off x="4783873" y="53659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78" name="円/楕円 74"/>
          <p:cNvSpPr>
            <a:spLocks noChangeAspect="1"/>
          </p:cNvSpPr>
          <p:nvPr/>
        </p:nvSpPr>
        <p:spPr>
          <a:xfrm>
            <a:off x="4808768" y="5600406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79" name="円/楕円 75"/>
          <p:cNvSpPr>
            <a:spLocks noChangeAspect="1"/>
          </p:cNvSpPr>
          <p:nvPr/>
        </p:nvSpPr>
        <p:spPr>
          <a:xfrm>
            <a:off x="5010725" y="587353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80" name="円/楕円 76"/>
          <p:cNvSpPr>
            <a:spLocks noChangeAspect="1"/>
          </p:cNvSpPr>
          <p:nvPr/>
        </p:nvSpPr>
        <p:spPr>
          <a:xfrm>
            <a:off x="4941869" y="524717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81" name="円/楕円 77"/>
          <p:cNvSpPr>
            <a:spLocks noChangeAspect="1"/>
          </p:cNvSpPr>
          <p:nvPr/>
        </p:nvSpPr>
        <p:spPr>
          <a:xfrm>
            <a:off x="4817802" y="570030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82" name="円/楕円 78"/>
          <p:cNvSpPr>
            <a:spLocks noChangeAspect="1"/>
          </p:cNvSpPr>
          <p:nvPr/>
        </p:nvSpPr>
        <p:spPr>
          <a:xfrm>
            <a:off x="4954569" y="557036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83" name="円/楕円 79"/>
          <p:cNvSpPr>
            <a:spLocks noChangeAspect="1"/>
          </p:cNvSpPr>
          <p:nvPr/>
        </p:nvSpPr>
        <p:spPr>
          <a:xfrm>
            <a:off x="4876360" y="562726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84" name="円/楕円 80"/>
          <p:cNvSpPr>
            <a:spLocks noChangeAspect="1"/>
          </p:cNvSpPr>
          <p:nvPr/>
        </p:nvSpPr>
        <p:spPr>
          <a:xfrm>
            <a:off x="4880222" y="533995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85" name="円/楕円 81"/>
          <p:cNvSpPr>
            <a:spLocks noChangeAspect="1"/>
          </p:cNvSpPr>
          <p:nvPr/>
        </p:nvSpPr>
        <p:spPr>
          <a:xfrm>
            <a:off x="4868068" y="514995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86" name="円/楕円 82"/>
          <p:cNvSpPr>
            <a:spLocks noChangeAspect="1"/>
          </p:cNvSpPr>
          <p:nvPr/>
        </p:nvSpPr>
        <p:spPr>
          <a:xfrm>
            <a:off x="4770099" y="557278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87" name="円/楕円 83"/>
          <p:cNvSpPr>
            <a:spLocks noChangeAspect="1"/>
          </p:cNvSpPr>
          <p:nvPr/>
        </p:nvSpPr>
        <p:spPr>
          <a:xfrm>
            <a:off x="5208747" y="538112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88" name="円/楕円 84"/>
          <p:cNvSpPr>
            <a:spLocks noChangeAspect="1"/>
          </p:cNvSpPr>
          <p:nvPr/>
        </p:nvSpPr>
        <p:spPr>
          <a:xfrm>
            <a:off x="4901334" y="583014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89" name="円/楕円 85"/>
          <p:cNvSpPr>
            <a:spLocks noChangeAspect="1"/>
          </p:cNvSpPr>
          <p:nvPr/>
        </p:nvSpPr>
        <p:spPr>
          <a:xfrm>
            <a:off x="4806387" y="526441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90" name="円/楕円 86"/>
          <p:cNvSpPr>
            <a:spLocks noChangeAspect="1"/>
          </p:cNvSpPr>
          <p:nvPr/>
        </p:nvSpPr>
        <p:spPr>
          <a:xfrm>
            <a:off x="4949506" y="507262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91" name="円/楕円 87"/>
          <p:cNvSpPr>
            <a:spLocks noChangeAspect="1"/>
          </p:cNvSpPr>
          <p:nvPr/>
        </p:nvSpPr>
        <p:spPr>
          <a:xfrm>
            <a:off x="5005408" y="575669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92" name="円/楕円 88"/>
          <p:cNvSpPr>
            <a:spLocks noChangeAspect="1"/>
          </p:cNvSpPr>
          <p:nvPr/>
        </p:nvSpPr>
        <p:spPr>
          <a:xfrm>
            <a:off x="5115144" y="580712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93" name="円/楕円 89"/>
          <p:cNvSpPr>
            <a:spLocks noChangeAspect="1"/>
          </p:cNvSpPr>
          <p:nvPr/>
        </p:nvSpPr>
        <p:spPr>
          <a:xfrm>
            <a:off x="5028807" y="514447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94" name="円/楕円 90"/>
          <p:cNvSpPr>
            <a:spLocks noChangeAspect="1"/>
          </p:cNvSpPr>
          <p:nvPr/>
        </p:nvSpPr>
        <p:spPr>
          <a:xfrm>
            <a:off x="5138768" y="515894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95" name="円/楕円 91"/>
          <p:cNvSpPr>
            <a:spLocks noChangeAspect="1"/>
          </p:cNvSpPr>
          <p:nvPr/>
        </p:nvSpPr>
        <p:spPr>
          <a:xfrm>
            <a:off x="5153839" y="572241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96" name="円/楕円 92"/>
          <p:cNvSpPr>
            <a:spLocks noChangeAspect="1"/>
          </p:cNvSpPr>
          <p:nvPr/>
        </p:nvSpPr>
        <p:spPr>
          <a:xfrm>
            <a:off x="4771941" y="548475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97" name="円/楕円 93"/>
          <p:cNvSpPr>
            <a:spLocks noChangeAspect="1"/>
          </p:cNvSpPr>
          <p:nvPr/>
        </p:nvSpPr>
        <p:spPr>
          <a:xfrm>
            <a:off x="5191145" y="526590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98" name="円/楕円 94"/>
          <p:cNvSpPr>
            <a:spLocks noChangeAspect="1"/>
          </p:cNvSpPr>
          <p:nvPr/>
        </p:nvSpPr>
        <p:spPr>
          <a:xfrm>
            <a:off x="4852346" y="575453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99" name="円/楕円 95"/>
          <p:cNvSpPr>
            <a:spLocks noChangeAspect="1"/>
          </p:cNvSpPr>
          <p:nvPr/>
        </p:nvSpPr>
        <p:spPr>
          <a:xfrm>
            <a:off x="5037393" y="537257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00" name="円/楕円 96"/>
          <p:cNvSpPr>
            <a:spLocks noChangeAspect="1"/>
          </p:cNvSpPr>
          <p:nvPr/>
        </p:nvSpPr>
        <p:spPr>
          <a:xfrm>
            <a:off x="4846235" y="554844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01" name="円/楕円 97"/>
          <p:cNvSpPr>
            <a:spLocks noChangeAspect="1"/>
          </p:cNvSpPr>
          <p:nvPr/>
        </p:nvSpPr>
        <p:spPr>
          <a:xfrm>
            <a:off x="4959018" y="566997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02" name="円/楕円 98"/>
          <p:cNvSpPr>
            <a:spLocks noChangeAspect="1"/>
          </p:cNvSpPr>
          <p:nvPr/>
        </p:nvSpPr>
        <p:spPr>
          <a:xfrm>
            <a:off x="4847340" y="545795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03" name="円/楕円 99"/>
          <p:cNvSpPr>
            <a:spLocks noChangeAspect="1"/>
          </p:cNvSpPr>
          <p:nvPr/>
        </p:nvSpPr>
        <p:spPr>
          <a:xfrm>
            <a:off x="4968638" y="577984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04" name="円/楕円 100"/>
          <p:cNvSpPr>
            <a:spLocks noChangeAspect="1"/>
          </p:cNvSpPr>
          <p:nvPr/>
        </p:nvSpPr>
        <p:spPr>
          <a:xfrm>
            <a:off x="5106674" y="542108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05" name="円/楕円 101"/>
          <p:cNvSpPr>
            <a:spLocks noChangeAspect="1"/>
          </p:cNvSpPr>
          <p:nvPr/>
        </p:nvSpPr>
        <p:spPr>
          <a:xfrm>
            <a:off x="4960517" y="541028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06" name="円/楕円 102"/>
          <p:cNvSpPr>
            <a:spLocks noChangeAspect="1"/>
          </p:cNvSpPr>
          <p:nvPr/>
        </p:nvSpPr>
        <p:spPr>
          <a:xfrm>
            <a:off x="5143485" y="539846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07" name="円/楕円 103"/>
          <p:cNvSpPr>
            <a:spLocks noChangeAspect="1"/>
          </p:cNvSpPr>
          <p:nvPr/>
        </p:nvSpPr>
        <p:spPr>
          <a:xfrm>
            <a:off x="4946098" y="517441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08" name="円/楕円 104"/>
          <p:cNvSpPr>
            <a:spLocks noChangeAspect="1"/>
          </p:cNvSpPr>
          <p:nvPr/>
        </p:nvSpPr>
        <p:spPr>
          <a:xfrm>
            <a:off x="5058897" y="508307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09" name="円/楕円 105"/>
          <p:cNvSpPr>
            <a:spLocks noChangeAspect="1"/>
          </p:cNvSpPr>
          <p:nvPr/>
        </p:nvSpPr>
        <p:spPr>
          <a:xfrm>
            <a:off x="4981534" y="531965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grpSp>
        <p:nvGrpSpPr>
          <p:cNvPr id="110" name="グループ化 109"/>
          <p:cNvGrpSpPr>
            <a:grpSpLocks noChangeAspect="1"/>
          </p:cNvGrpSpPr>
          <p:nvPr/>
        </p:nvGrpSpPr>
        <p:grpSpPr>
          <a:xfrm>
            <a:off x="7486748" y="4739661"/>
            <a:ext cx="1566971" cy="1862892"/>
            <a:chOff x="2963461" y="1516916"/>
            <a:chExt cx="2909524" cy="3458984"/>
          </a:xfrm>
        </p:grpSpPr>
        <p:sp>
          <p:nvSpPr>
            <p:cNvPr id="111" name="右矢印 110"/>
            <p:cNvSpPr/>
            <p:nvPr/>
          </p:nvSpPr>
          <p:spPr>
            <a:xfrm rot="20282985">
              <a:off x="4648831" y="1826442"/>
              <a:ext cx="1224154" cy="948412"/>
            </a:xfrm>
            <a:prstGeom prst="rightArrow">
              <a:avLst/>
            </a:prstGeom>
            <a:gradFill rotWithShape="1">
              <a:gsLst>
                <a:gs pos="0">
                  <a:srgbClr val="A2CF49">
                    <a:satMod val="103000"/>
                    <a:lumMod val="102000"/>
                    <a:tint val="94000"/>
                  </a:srgbClr>
                </a:gs>
                <a:gs pos="50000">
                  <a:srgbClr val="A2CF49">
                    <a:satMod val="110000"/>
                    <a:lumMod val="100000"/>
                    <a:shade val="100000"/>
                  </a:srgbClr>
                </a:gs>
                <a:gs pos="100000">
                  <a:srgbClr val="A2CF49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12" name="右矢印 111"/>
            <p:cNvSpPr/>
            <p:nvPr/>
          </p:nvSpPr>
          <p:spPr>
            <a:xfrm rot="20161352" flipH="1">
              <a:off x="2963461" y="3830920"/>
              <a:ext cx="1173929" cy="948412"/>
            </a:xfrm>
            <a:prstGeom prst="rightArrow">
              <a:avLst/>
            </a:prstGeom>
            <a:gradFill rotWithShape="1">
              <a:gsLst>
                <a:gs pos="0">
                  <a:srgbClr val="A2CF49">
                    <a:satMod val="103000"/>
                    <a:lumMod val="102000"/>
                    <a:tint val="94000"/>
                  </a:srgbClr>
                </a:gs>
                <a:gs pos="50000">
                  <a:srgbClr val="A2CF49">
                    <a:satMod val="110000"/>
                    <a:lumMod val="100000"/>
                    <a:shade val="100000"/>
                  </a:srgbClr>
                </a:gs>
                <a:gs pos="100000">
                  <a:srgbClr val="A2CF49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13" name="円/楕円 224"/>
            <p:cNvSpPr>
              <a:spLocks noChangeAspect="1"/>
            </p:cNvSpPr>
            <p:nvPr/>
          </p:nvSpPr>
          <p:spPr>
            <a:xfrm>
              <a:off x="4354027" y="330004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14" name="円/楕円 225"/>
            <p:cNvSpPr>
              <a:spLocks noChangeAspect="1"/>
            </p:cNvSpPr>
            <p:nvPr/>
          </p:nvSpPr>
          <p:spPr>
            <a:xfrm>
              <a:off x="4511684" y="355542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15" name="円/楕円 226"/>
            <p:cNvSpPr>
              <a:spLocks noChangeAspect="1"/>
            </p:cNvSpPr>
            <p:nvPr/>
          </p:nvSpPr>
          <p:spPr>
            <a:xfrm>
              <a:off x="4782494" y="378317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16" name="円/楕円 227"/>
            <p:cNvSpPr>
              <a:spLocks noChangeAspect="1"/>
            </p:cNvSpPr>
            <p:nvPr/>
          </p:nvSpPr>
          <p:spPr>
            <a:xfrm>
              <a:off x="4609399" y="3300049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17" name="円/楕円 228"/>
            <p:cNvSpPr>
              <a:spLocks noChangeAspect="1"/>
            </p:cNvSpPr>
            <p:nvPr/>
          </p:nvSpPr>
          <p:spPr>
            <a:xfrm>
              <a:off x="4902189" y="3570317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18" name="円/楕円 229"/>
            <p:cNvSpPr>
              <a:spLocks noChangeAspect="1"/>
            </p:cNvSpPr>
            <p:nvPr/>
          </p:nvSpPr>
          <p:spPr>
            <a:xfrm>
              <a:off x="4985271" y="378540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19" name="円/楕円 230"/>
            <p:cNvSpPr>
              <a:spLocks noChangeAspect="1"/>
            </p:cNvSpPr>
            <p:nvPr/>
          </p:nvSpPr>
          <p:spPr>
            <a:xfrm>
              <a:off x="5012174" y="350239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20" name="円/楕円 231"/>
            <p:cNvSpPr>
              <a:spLocks noChangeAspect="1"/>
            </p:cNvSpPr>
            <p:nvPr/>
          </p:nvSpPr>
          <p:spPr>
            <a:xfrm>
              <a:off x="4701928" y="356774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21" name="円/楕円 232"/>
            <p:cNvSpPr>
              <a:spLocks noChangeAspect="1"/>
            </p:cNvSpPr>
            <p:nvPr/>
          </p:nvSpPr>
          <p:spPr>
            <a:xfrm>
              <a:off x="4735712" y="397072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22" name="円/楕円 233"/>
            <p:cNvSpPr>
              <a:spLocks noChangeAspect="1"/>
            </p:cNvSpPr>
            <p:nvPr/>
          </p:nvSpPr>
          <p:spPr>
            <a:xfrm>
              <a:off x="4370128" y="307444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23" name="円/楕円 234"/>
            <p:cNvSpPr>
              <a:spLocks noChangeAspect="1"/>
            </p:cNvSpPr>
            <p:nvPr/>
          </p:nvSpPr>
          <p:spPr>
            <a:xfrm>
              <a:off x="4841730" y="360373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24" name="円/楕円 235"/>
            <p:cNvSpPr>
              <a:spLocks noChangeAspect="1"/>
            </p:cNvSpPr>
            <p:nvPr/>
          </p:nvSpPr>
          <p:spPr>
            <a:xfrm>
              <a:off x="4626425" y="2997468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25" name="円/楕円 236"/>
            <p:cNvSpPr>
              <a:spLocks noChangeAspect="1"/>
            </p:cNvSpPr>
            <p:nvPr/>
          </p:nvSpPr>
          <p:spPr>
            <a:xfrm>
              <a:off x="4763879" y="314371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26" name="円/楕円 237"/>
            <p:cNvSpPr>
              <a:spLocks noChangeAspect="1"/>
            </p:cNvSpPr>
            <p:nvPr/>
          </p:nvSpPr>
          <p:spPr>
            <a:xfrm>
              <a:off x="4884912" y="330925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27" name="円/楕円 238"/>
            <p:cNvSpPr>
              <a:spLocks noChangeAspect="1"/>
            </p:cNvSpPr>
            <p:nvPr/>
          </p:nvSpPr>
          <p:spPr>
            <a:xfrm>
              <a:off x="5028516" y="366301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28" name="円/楕円 239"/>
            <p:cNvSpPr>
              <a:spLocks noChangeAspect="1"/>
            </p:cNvSpPr>
            <p:nvPr/>
          </p:nvSpPr>
          <p:spPr>
            <a:xfrm>
              <a:off x="4275917" y="333577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29" name="円/楕円 240"/>
            <p:cNvSpPr>
              <a:spLocks noChangeAspect="1"/>
            </p:cNvSpPr>
            <p:nvPr/>
          </p:nvSpPr>
          <p:spPr>
            <a:xfrm>
              <a:off x="4320066" y="3751623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30" name="円/楕円 241"/>
            <p:cNvSpPr>
              <a:spLocks noChangeAspect="1"/>
            </p:cNvSpPr>
            <p:nvPr/>
          </p:nvSpPr>
          <p:spPr>
            <a:xfrm>
              <a:off x="4678219" y="423599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31" name="円/楕円 242"/>
            <p:cNvSpPr>
              <a:spLocks noChangeAspect="1"/>
            </p:cNvSpPr>
            <p:nvPr/>
          </p:nvSpPr>
          <p:spPr>
            <a:xfrm>
              <a:off x="4556109" y="312520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32" name="円/楕円 243"/>
            <p:cNvSpPr>
              <a:spLocks noChangeAspect="1"/>
            </p:cNvSpPr>
            <p:nvPr/>
          </p:nvSpPr>
          <p:spPr>
            <a:xfrm>
              <a:off x="4336087" y="392878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33" name="円/楕円 244"/>
            <p:cNvSpPr>
              <a:spLocks noChangeAspect="1"/>
            </p:cNvSpPr>
            <p:nvPr/>
          </p:nvSpPr>
          <p:spPr>
            <a:xfrm>
              <a:off x="4578632" y="369835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34" name="円/楕円 245"/>
            <p:cNvSpPr>
              <a:spLocks noChangeAspect="1"/>
            </p:cNvSpPr>
            <p:nvPr/>
          </p:nvSpPr>
          <p:spPr>
            <a:xfrm>
              <a:off x="4439935" y="379925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35" name="円/楕円 246"/>
            <p:cNvSpPr>
              <a:spLocks noChangeAspect="1"/>
            </p:cNvSpPr>
            <p:nvPr/>
          </p:nvSpPr>
          <p:spPr>
            <a:xfrm>
              <a:off x="4446784" y="328973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36" name="円/楕円 247"/>
            <p:cNvSpPr>
              <a:spLocks noChangeAspect="1"/>
            </p:cNvSpPr>
            <p:nvPr/>
          </p:nvSpPr>
          <p:spPr>
            <a:xfrm>
              <a:off x="4425230" y="295277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37" name="円/楕円 248"/>
            <p:cNvSpPr>
              <a:spLocks noChangeAspect="1"/>
            </p:cNvSpPr>
            <p:nvPr/>
          </p:nvSpPr>
          <p:spPr>
            <a:xfrm>
              <a:off x="4251490" y="370264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38" name="円/楕円 249"/>
            <p:cNvSpPr>
              <a:spLocks noChangeAspect="1"/>
            </p:cNvSpPr>
            <p:nvPr/>
          </p:nvSpPr>
          <p:spPr>
            <a:xfrm>
              <a:off x="4484224" y="415904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39" name="円/楕円 250"/>
            <p:cNvSpPr>
              <a:spLocks noChangeAspect="1"/>
            </p:cNvSpPr>
            <p:nvPr/>
          </p:nvSpPr>
          <p:spPr>
            <a:xfrm>
              <a:off x="4315844" y="315577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40" name="円/楕円 251"/>
            <p:cNvSpPr>
              <a:spLocks noChangeAspect="1"/>
            </p:cNvSpPr>
            <p:nvPr/>
          </p:nvSpPr>
          <p:spPr>
            <a:xfrm>
              <a:off x="4569653" y="281565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41" name="円/楕円 252"/>
            <p:cNvSpPr>
              <a:spLocks noChangeAspect="1"/>
            </p:cNvSpPr>
            <p:nvPr/>
          </p:nvSpPr>
          <p:spPr>
            <a:xfrm>
              <a:off x="4668790" y="402878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42" name="円/楕円 253"/>
            <p:cNvSpPr>
              <a:spLocks noChangeAspect="1"/>
            </p:cNvSpPr>
            <p:nvPr/>
          </p:nvSpPr>
          <p:spPr>
            <a:xfrm>
              <a:off x="4863397" y="411821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43" name="円/楕円 254"/>
            <p:cNvSpPr>
              <a:spLocks noChangeAspect="1"/>
            </p:cNvSpPr>
            <p:nvPr/>
          </p:nvSpPr>
          <p:spPr>
            <a:xfrm>
              <a:off x="4710286" y="294307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44" name="円/楕円 255"/>
            <p:cNvSpPr>
              <a:spLocks noChangeAspect="1"/>
            </p:cNvSpPr>
            <p:nvPr/>
          </p:nvSpPr>
          <p:spPr>
            <a:xfrm>
              <a:off x="4905292" y="296873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45" name="円/楕円 256"/>
            <p:cNvSpPr>
              <a:spLocks noChangeAspect="1"/>
            </p:cNvSpPr>
            <p:nvPr/>
          </p:nvSpPr>
          <p:spPr>
            <a:xfrm>
              <a:off x="4932019" y="396799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46" name="円/楕円 257"/>
            <p:cNvSpPr>
              <a:spLocks noChangeAspect="1"/>
            </p:cNvSpPr>
            <p:nvPr/>
          </p:nvSpPr>
          <p:spPr>
            <a:xfrm>
              <a:off x="4254757" y="354652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47" name="円/楕円 258"/>
            <p:cNvSpPr>
              <a:spLocks noChangeAspect="1"/>
            </p:cNvSpPr>
            <p:nvPr/>
          </p:nvSpPr>
          <p:spPr>
            <a:xfrm>
              <a:off x="4998178" y="3158417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48" name="円/楕円 259"/>
            <p:cNvSpPr>
              <a:spLocks noChangeAspect="1"/>
            </p:cNvSpPr>
            <p:nvPr/>
          </p:nvSpPr>
          <p:spPr>
            <a:xfrm>
              <a:off x="4397348" y="402495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49" name="円/楕円 260"/>
            <p:cNvSpPr>
              <a:spLocks noChangeAspect="1"/>
            </p:cNvSpPr>
            <p:nvPr/>
          </p:nvSpPr>
          <p:spPr>
            <a:xfrm>
              <a:off x="4725513" y="334758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50" name="円/楕円 261"/>
            <p:cNvSpPr>
              <a:spLocks noChangeAspect="1"/>
            </p:cNvSpPr>
            <p:nvPr/>
          </p:nvSpPr>
          <p:spPr>
            <a:xfrm>
              <a:off x="4386511" y="365947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51" name="円/楕円 262"/>
            <p:cNvSpPr>
              <a:spLocks noChangeAspect="1"/>
            </p:cNvSpPr>
            <p:nvPr/>
          </p:nvSpPr>
          <p:spPr>
            <a:xfrm>
              <a:off x="4586522" y="387499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52" name="円/楕円 263"/>
            <p:cNvSpPr>
              <a:spLocks noChangeAspect="1"/>
            </p:cNvSpPr>
            <p:nvPr/>
          </p:nvSpPr>
          <p:spPr>
            <a:xfrm>
              <a:off x="4388470" y="349899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53" name="円/楕円 264"/>
            <p:cNvSpPr>
              <a:spLocks noChangeAspect="1"/>
            </p:cNvSpPr>
            <p:nvPr/>
          </p:nvSpPr>
          <p:spPr>
            <a:xfrm>
              <a:off x="4603582" y="406983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54" name="円/楕円 265"/>
            <p:cNvSpPr>
              <a:spLocks noChangeAspect="1"/>
            </p:cNvSpPr>
            <p:nvPr/>
          </p:nvSpPr>
          <p:spPr>
            <a:xfrm>
              <a:off x="4848376" y="343360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55" name="円/楕円 266"/>
            <p:cNvSpPr>
              <a:spLocks noChangeAspect="1"/>
            </p:cNvSpPr>
            <p:nvPr/>
          </p:nvSpPr>
          <p:spPr>
            <a:xfrm>
              <a:off x="4589180" y="341446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56" name="円/楕円 267"/>
            <p:cNvSpPr>
              <a:spLocks noChangeAspect="1"/>
            </p:cNvSpPr>
            <p:nvPr/>
          </p:nvSpPr>
          <p:spPr>
            <a:xfrm>
              <a:off x="4563609" y="299616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57" name="円/楕円 268"/>
            <p:cNvSpPr>
              <a:spLocks noChangeAspect="1"/>
            </p:cNvSpPr>
            <p:nvPr/>
          </p:nvSpPr>
          <p:spPr>
            <a:xfrm>
              <a:off x="4763648" y="283418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58" name="円/楕円 269"/>
            <p:cNvSpPr>
              <a:spLocks noChangeAspect="1"/>
            </p:cNvSpPr>
            <p:nvPr/>
          </p:nvSpPr>
          <p:spPr>
            <a:xfrm>
              <a:off x="4626452" y="325374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59" name="円/楕円 270"/>
            <p:cNvSpPr>
              <a:spLocks noChangeAspect="1"/>
            </p:cNvSpPr>
            <p:nvPr/>
          </p:nvSpPr>
          <p:spPr>
            <a:xfrm>
              <a:off x="3650874" y="266412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60" name="円/楕円 271"/>
            <p:cNvSpPr>
              <a:spLocks noChangeAspect="1"/>
            </p:cNvSpPr>
            <p:nvPr/>
          </p:nvSpPr>
          <p:spPr>
            <a:xfrm>
              <a:off x="3808531" y="291949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61" name="円/楕円 272"/>
            <p:cNvSpPr>
              <a:spLocks noChangeAspect="1"/>
            </p:cNvSpPr>
            <p:nvPr/>
          </p:nvSpPr>
          <p:spPr>
            <a:xfrm>
              <a:off x="4079341" y="314725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62" name="円/楕円 273"/>
            <p:cNvSpPr>
              <a:spLocks noChangeAspect="1"/>
            </p:cNvSpPr>
            <p:nvPr/>
          </p:nvSpPr>
          <p:spPr>
            <a:xfrm>
              <a:off x="3906246" y="2664122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63" name="円/楕円 274"/>
            <p:cNvSpPr>
              <a:spLocks noChangeAspect="1"/>
            </p:cNvSpPr>
            <p:nvPr/>
          </p:nvSpPr>
          <p:spPr>
            <a:xfrm>
              <a:off x="4199036" y="2934389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64" name="円/楕円 275"/>
            <p:cNvSpPr>
              <a:spLocks noChangeAspect="1"/>
            </p:cNvSpPr>
            <p:nvPr/>
          </p:nvSpPr>
          <p:spPr>
            <a:xfrm>
              <a:off x="4282118" y="314948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65" name="円/楕円 276"/>
            <p:cNvSpPr>
              <a:spLocks noChangeAspect="1"/>
            </p:cNvSpPr>
            <p:nvPr/>
          </p:nvSpPr>
          <p:spPr>
            <a:xfrm>
              <a:off x="4309021" y="286647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66" name="円/楕円 277"/>
            <p:cNvSpPr>
              <a:spLocks noChangeAspect="1"/>
            </p:cNvSpPr>
            <p:nvPr/>
          </p:nvSpPr>
          <p:spPr>
            <a:xfrm>
              <a:off x="3998775" y="293182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67" name="円/楕円 278"/>
            <p:cNvSpPr>
              <a:spLocks noChangeAspect="1"/>
            </p:cNvSpPr>
            <p:nvPr/>
          </p:nvSpPr>
          <p:spPr>
            <a:xfrm>
              <a:off x="4032559" y="3334794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68" name="円/楕円 279"/>
            <p:cNvSpPr>
              <a:spLocks noChangeAspect="1"/>
            </p:cNvSpPr>
            <p:nvPr/>
          </p:nvSpPr>
          <p:spPr>
            <a:xfrm>
              <a:off x="3666975" y="243851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69" name="円/楕円 280"/>
            <p:cNvSpPr>
              <a:spLocks noChangeAspect="1"/>
            </p:cNvSpPr>
            <p:nvPr/>
          </p:nvSpPr>
          <p:spPr>
            <a:xfrm>
              <a:off x="4138577" y="296780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70" name="円/楕円 281"/>
            <p:cNvSpPr>
              <a:spLocks noChangeAspect="1"/>
            </p:cNvSpPr>
            <p:nvPr/>
          </p:nvSpPr>
          <p:spPr>
            <a:xfrm>
              <a:off x="3923272" y="2361540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71" name="円/楕円 282"/>
            <p:cNvSpPr>
              <a:spLocks noChangeAspect="1"/>
            </p:cNvSpPr>
            <p:nvPr/>
          </p:nvSpPr>
          <p:spPr>
            <a:xfrm>
              <a:off x="4060726" y="250778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72" name="円/楕円 283"/>
            <p:cNvSpPr>
              <a:spLocks noChangeAspect="1"/>
            </p:cNvSpPr>
            <p:nvPr/>
          </p:nvSpPr>
          <p:spPr>
            <a:xfrm>
              <a:off x="4181759" y="267332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73" name="円/楕円 284"/>
            <p:cNvSpPr>
              <a:spLocks noChangeAspect="1"/>
            </p:cNvSpPr>
            <p:nvPr/>
          </p:nvSpPr>
          <p:spPr>
            <a:xfrm>
              <a:off x="4325363" y="302708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74" name="円/楕円 285"/>
            <p:cNvSpPr>
              <a:spLocks noChangeAspect="1"/>
            </p:cNvSpPr>
            <p:nvPr/>
          </p:nvSpPr>
          <p:spPr>
            <a:xfrm>
              <a:off x="3572764" y="269984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75" name="円/楕円 286"/>
            <p:cNvSpPr>
              <a:spLocks noChangeAspect="1"/>
            </p:cNvSpPr>
            <p:nvPr/>
          </p:nvSpPr>
          <p:spPr>
            <a:xfrm>
              <a:off x="3616914" y="3115696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76" name="円/楕円 287"/>
            <p:cNvSpPr>
              <a:spLocks noChangeAspect="1"/>
            </p:cNvSpPr>
            <p:nvPr/>
          </p:nvSpPr>
          <p:spPr>
            <a:xfrm>
              <a:off x="3975066" y="360007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77" name="円/楕円 288"/>
            <p:cNvSpPr>
              <a:spLocks noChangeAspect="1"/>
            </p:cNvSpPr>
            <p:nvPr/>
          </p:nvSpPr>
          <p:spPr>
            <a:xfrm>
              <a:off x="3852956" y="248927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78" name="円/楕円 289"/>
            <p:cNvSpPr>
              <a:spLocks noChangeAspect="1"/>
            </p:cNvSpPr>
            <p:nvPr/>
          </p:nvSpPr>
          <p:spPr>
            <a:xfrm>
              <a:off x="3632935" y="329285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79" name="円/楕円 290"/>
            <p:cNvSpPr>
              <a:spLocks noChangeAspect="1"/>
            </p:cNvSpPr>
            <p:nvPr/>
          </p:nvSpPr>
          <p:spPr>
            <a:xfrm>
              <a:off x="3875479" y="306242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80" name="円/楕円 291"/>
            <p:cNvSpPr>
              <a:spLocks noChangeAspect="1"/>
            </p:cNvSpPr>
            <p:nvPr/>
          </p:nvSpPr>
          <p:spPr>
            <a:xfrm>
              <a:off x="3736782" y="316332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81" name="円/楕円 292"/>
            <p:cNvSpPr>
              <a:spLocks noChangeAspect="1"/>
            </p:cNvSpPr>
            <p:nvPr/>
          </p:nvSpPr>
          <p:spPr>
            <a:xfrm>
              <a:off x="3743631" y="265380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82" name="円/楕円 293"/>
            <p:cNvSpPr>
              <a:spLocks noChangeAspect="1"/>
            </p:cNvSpPr>
            <p:nvPr/>
          </p:nvSpPr>
          <p:spPr>
            <a:xfrm>
              <a:off x="3722077" y="231685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83" name="円/楕円 294"/>
            <p:cNvSpPr>
              <a:spLocks noChangeAspect="1"/>
            </p:cNvSpPr>
            <p:nvPr/>
          </p:nvSpPr>
          <p:spPr>
            <a:xfrm>
              <a:off x="3548337" y="306671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84" name="円/楕円 295"/>
            <p:cNvSpPr>
              <a:spLocks noChangeAspect="1"/>
            </p:cNvSpPr>
            <p:nvPr/>
          </p:nvSpPr>
          <p:spPr>
            <a:xfrm>
              <a:off x="4326241" y="272681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85" name="円/楕円 296"/>
            <p:cNvSpPr>
              <a:spLocks noChangeAspect="1"/>
            </p:cNvSpPr>
            <p:nvPr/>
          </p:nvSpPr>
          <p:spPr>
            <a:xfrm>
              <a:off x="3781071" y="352312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86" name="円/楕円 297"/>
            <p:cNvSpPr>
              <a:spLocks noChangeAspect="1"/>
            </p:cNvSpPr>
            <p:nvPr/>
          </p:nvSpPr>
          <p:spPr>
            <a:xfrm>
              <a:off x="3612691" y="251984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87" name="円/楕円 298"/>
            <p:cNvSpPr>
              <a:spLocks noChangeAspect="1"/>
            </p:cNvSpPr>
            <p:nvPr/>
          </p:nvSpPr>
          <p:spPr>
            <a:xfrm>
              <a:off x="3866500" y="217972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88" name="円/楕円 299"/>
            <p:cNvSpPr>
              <a:spLocks noChangeAspect="1"/>
            </p:cNvSpPr>
            <p:nvPr/>
          </p:nvSpPr>
          <p:spPr>
            <a:xfrm>
              <a:off x="3965637" y="339286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89" name="円/楕円 300"/>
            <p:cNvSpPr>
              <a:spLocks noChangeAspect="1"/>
            </p:cNvSpPr>
            <p:nvPr/>
          </p:nvSpPr>
          <p:spPr>
            <a:xfrm>
              <a:off x="4160244" y="348228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90" name="円/楕円 301"/>
            <p:cNvSpPr>
              <a:spLocks noChangeAspect="1"/>
            </p:cNvSpPr>
            <p:nvPr/>
          </p:nvSpPr>
          <p:spPr>
            <a:xfrm>
              <a:off x="4007133" y="230714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91" name="円/楕円 302"/>
            <p:cNvSpPr>
              <a:spLocks noChangeAspect="1"/>
            </p:cNvSpPr>
            <p:nvPr/>
          </p:nvSpPr>
          <p:spPr>
            <a:xfrm>
              <a:off x="4202139" y="233280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92" name="円/楕円 303"/>
            <p:cNvSpPr>
              <a:spLocks noChangeAspect="1"/>
            </p:cNvSpPr>
            <p:nvPr/>
          </p:nvSpPr>
          <p:spPr>
            <a:xfrm>
              <a:off x="4228866" y="333207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93" name="円/楕円 304"/>
            <p:cNvSpPr>
              <a:spLocks noChangeAspect="1"/>
            </p:cNvSpPr>
            <p:nvPr/>
          </p:nvSpPr>
          <p:spPr>
            <a:xfrm>
              <a:off x="3551604" y="291060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94" name="円/楕円 305"/>
            <p:cNvSpPr>
              <a:spLocks noChangeAspect="1"/>
            </p:cNvSpPr>
            <p:nvPr/>
          </p:nvSpPr>
          <p:spPr>
            <a:xfrm>
              <a:off x="4295025" y="252249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95" name="円/楕円 306"/>
            <p:cNvSpPr>
              <a:spLocks noChangeAspect="1"/>
            </p:cNvSpPr>
            <p:nvPr/>
          </p:nvSpPr>
          <p:spPr>
            <a:xfrm>
              <a:off x="3694195" y="338902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96" name="円/楕円 307"/>
            <p:cNvSpPr>
              <a:spLocks noChangeAspect="1"/>
            </p:cNvSpPr>
            <p:nvPr/>
          </p:nvSpPr>
          <p:spPr>
            <a:xfrm>
              <a:off x="4022360" y="271165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97" name="円/楕円 308"/>
            <p:cNvSpPr>
              <a:spLocks noChangeAspect="1"/>
            </p:cNvSpPr>
            <p:nvPr/>
          </p:nvSpPr>
          <p:spPr>
            <a:xfrm>
              <a:off x="3883369" y="323907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98" name="円/楕円 309"/>
            <p:cNvSpPr>
              <a:spLocks noChangeAspect="1"/>
            </p:cNvSpPr>
            <p:nvPr/>
          </p:nvSpPr>
          <p:spPr>
            <a:xfrm>
              <a:off x="3685318" y="286306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99" name="円/楕円 310"/>
            <p:cNvSpPr>
              <a:spLocks noChangeAspect="1"/>
            </p:cNvSpPr>
            <p:nvPr/>
          </p:nvSpPr>
          <p:spPr>
            <a:xfrm>
              <a:off x="3900429" y="343391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200" name="円/楕円 311"/>
            <p:cNvSpPr>
              <a:spLocks noChangeAspect="1"/>
            </p:cNvSpPr>
            <p:nvPr/>
          </p:nvSpPr>
          <p:spPr>
            <a:xfrm>
              <a:off x="4145223" y="279768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201" name="円/楕円 312"/>
            <p:cNvSpPr>
              <a:spLocks noChangeAspect="1"/>
            </p:cNvSpPr>
            <p:nvPr/>
          </p:nvSpPr>
          <p:spPr>
            <a:xfrm>
              <a:off x="3886027" y="277853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202" name="円/楕円 313"/>
            <p:cNvSpPr>
              <a:spLocks noChangeAspect="1"/>
            </p:cNvSpPr>
            <p:nvPr/>
          </p:nvSpPr>
          <p:spPr>
            <a:xfrm>
              <a:off x="4210505" y="275757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203" name="円/楕円 314"/>
            <p:cNvSpPr>
              <a:spLocks noChangeAspect="1"/>
            </p:cNvSpPr>
            <p:nvPr/>
          </p:nvSpPr>
          <p:spPr>
            <a:xfrm>
              <a:off x="3860456" y="236024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204" name="円/楕円 315"/>
            <p:cNvSpPr>
              <a:spLocks noChangeAspect="1"/>
            </p:cNvSpPr>
            <p:nvPr/>
          </p:nvSpPr>
          <p:spPr>
            <a:xfrm>
              <a:off x="4060495" y="219825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cxnSp>
          <p:nvCxnSpPr>
            <p:cNvPr id="205" name="直線コネクタ 204"/>
            <p:cNvCxnSpPr/>
            <p:nvPr/>
          </p:nvCxnSpPr>
          <p:spPr>
            <a:xfrm>
              <a:off x="4378497" y="1690689"/>
              <a:ext cx="11960" cy="3214691"/>
            </a:xfrm>
            <a:prstGeom prst="line">
              <a:avLst/>
            </a:prstGeom>
            <a:noFill/>
            <a:ln w="57150" cap="flat" cmpd="sng" algn="ctr">
              <a:solidFill>
                <a:srgbClr val="97E9D5">
                  <a:lumMod val="75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206" name="下矢印 205"/>
            <p:cNvSpPr/>
            <p:nvPr/>
          </p:nvSpPr>
          <p:spPr>
            <a:xfrm flipV="1">
              <a:off x="4492948" y="1516916"/>
              <a:ext cx="607738" cy="820223"/>
            </a:xfrm>
            <a:prstGeom prst="downArrow">
              <a:avLst/>
            </a:prstGeom>
            <a:gradFill>
              <a:gsLst>
                <a:gs pos="0">
                  <a:srgbClr val="0066FF">
                    <a:alpha val="28000"/>
                  </a:srgbClr>
                </a:gs>
                <a:gs pos="100000">
                  <a:srgbClr val="0066FF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207" name="下矢印 206"/>
            <p:cNvSpPr/>
            <p:nvPr/>
          </p:nvSpPr>
          <p:spPr>
            <a:xfrm>
              <a:off x="3668681" y="4155677"/>
              <a:ext cx="607738" cy="820223"/>
            </a:xfrm>
            <a:prstGeom prst="downArrow">
              <a:avLst/>
            </a:prstGeom>
            <a:gradFill>
              <a:gsLst>
                <a:gs pos="0">
                  <a:srgbClr val="0066FF">
                    <a:alpha val="28000"/>
                  </a:srgbClr>
                </a:gs>
                <a:gs pos="100000">
                  <a:srgbClr val="0066FF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sp>
        <p:nvSpPr>
          <p:cNvPr id="208" name="右矢印 207"/>
          <p:cNvSpPr/>
          <p:nvPr/>
        </p:nvSpPr>
        <p:spPr>
          <a:xfrm>
            <a:off x="7057960" y="5179218"/>
            <a:ext cx="474453" cy="1236241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176964" y="4546320"/>
            <a:ext cx="3976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THESEUS/ </a:t>
            </a:r>
            <a:r>
              <a:rPr kumimoji="1" lang="en-US" altLang="ja-JP" sz="2000" dirty="0" err="1" smtClean="0"/>
              <a:t>Blaschke</a:t>
            </a:r>
            <a:r>
              <a:rPr kumimoji="1" lang="en-US" altLang="ja-JP" sz="2000" dirty="0" smtClean="0"/>
              <a:t>, Ivanov, +, 2016</a:t>
            </a:r>
            <a:endParaRPr kumimoji="1" lang="ja-JP" altLang="en-US" sz="2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113782" y="6379163"/>
            <a:ext cx="4727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/>
              <a:t>Dumitru</a:t>
            </a:r>
            <a:r>
              <a:rPr kumimoji="1" lang="en-US" altLang="ja-JP" sz="2000" dirty="0" smtClean="0"/>
              <a:t>+; </a:t>
            </a:r>
            <a:r>
              <a:rPr kumimoji="1" lang="en-US" altLang="ja-JP" sz="2000" dirty="0" err="1" smtClean="0"/>
              <a:t>Nahrgang</a:t>
            </a:r>
            <a:r>
              <a:rPr kumimoji="1" lang="en-US" altLang="ja-JP" sz="2000" dirty="0" smtClean="0"/>
              <a:t>+, 2014-; Song+, 2016-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89777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Various New Observables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56121" y="1458219"/>
            <a:ext cx="535114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ja-JP" sz="2400" dirty="0" err="1" smtClean="0"/>
              <a:t>Dilepton</a:t>
            </a:r>
            <a:r>
              <a:rPr lang="en-US" altLang="ja-JP" sz="2400" dirty="0" smtClean="0"/>
              <a:t> / photon</a:t>
            </a:r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Fluctuations, higher-order </a:t>
            </a:r>
            <a:r>
              <a:rPr kumimoji="1" lang="en-US" altLang="ja-JP" sz="2400" dirty="0" err="1" smtClean="0"/>
              <a:t>cumulants</a:t>
            </a:r>
            <a:endParaRPr kumimoji="1" lang="en-US" altLang="ja-JP" sz="2400" dirty="0" smtClean="0"/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ja-JP" sz="2400" dirty="0" smtClean="0">
                <a:latin typeface="Symbol" panose="05050102010706020507" pitchFamily="18" charset="2"/>
              </a:rPr>
              <a:t>X, W, </a:t>
            </a:r>
            <a:r>
              <a:rPr lang="en-US" altLang="ja-JP" sz="2400" dirty="0" smtClean="0"/>
              <a:t>… </a:t>
            </a:r>
          </a:p>
          <a:p>
            <a:pPr marL="457200" indent="-457200">
              <a:buFont typeface="Wingdings" panose="05000000000000000000" pitchFamily="2" charset="2"/>
              <a:buChar char="p"/>
            </a:pPr>
            <a:endParaRPr kumimoji="1" lang="en-US" altLang="ja-JP" sz="2400" dirty="0"/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Sophisticated event selections</a:t>
            </a:r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Various correlations</a:t>
            </a:r>
            <a:endParaRPr kumimoji="1" lang="ja-JP" altLang="en-US" sz="24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5328" y="1911052"/>
            <a:ext cx="2679494" cy="202259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328" y="4068468"/>
            <a:ext cx="2679494" cy="253560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6758" y="4068467"/>
            <a:ext cx="3412672" cy="2535603"/>
          </a:xfrm>
          <a:prstGeom prst="rect">
            <a:avLst/>
          </a:prstGeom>
        </p:spPr>
      </p:pic>
      <p:grpSp>
        <p:nvGrpSpPr>
          <p:cNvPr id="3" name="グループ化 2"/>
          <p:cNvGrpSpPr/>
          <p:nvPr/>
        </p:nvGrpSpPr>
        <p:grpSpPr>
          <a:xfrm>
            <a:off x="138852" y="4324354"/>
            <a:ext cx="5796121" cy="2407839"/>
            <a:chOff x="138852" y="4324354"/>
            <a:chExt cx="5796121" cy="2407839"/>
          </a:xfrm>
        </p:grpSpPr>
        <p:sp>
          <p:nvSpPr>
            <p:cNvPr id="8" name="楕円 7"/>
            <p:cNvSpPr/>
            <p:nvPr/>
          </p:nvSpPr>
          <p:spPr>
            <a:xfrm>
              <a:off x="5218980" y="4324354"/>
              <a:ext cx="715993" cy="1317321"/>
            </a:xfrm>
            <a:prstGeom prst="ellipse">
              <a:avLst/>
            </a:prstGeom>
            <a:solidFill>
              <a:srgbClr val="0070C0">
                <a:alpha val="33000"/>
              </a:srgbClr>
            </a:solidFill>
            <a:ln w="1905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曲折矢印 8"/>
            <p:cNvSpPr/>
            <p:nvPr/>
          </p:nvSpPr>
          <p:spPr>
            <a:xfrm rot="5400000" flipH="1">
              <a:off x="3670822" y="4240347"/>
              <a:ext cx="812753" cy="3460133"/>
            </a:xfrm>
            <a:prstGeom prst="bentArrow">
              <a:avLst/>
            </a:prstGeom>
            <a:gradFill>
              <a:gsLst>
                <a:gs pos="0">
                  <a:schemeClr val="accent3">
                    <a:satMod val="103000"/>
                    <a:lumMod val="102000"/>
                    <a:tint val="94000"/>
                    <a:alpha val="78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  <a:alpha val="6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  <a:alpha val="93000"/>
                  </a:schemeClr>
                </a:gs>
              </a:gsLst>
            </a:gradFill>
            <a:ln w="28575">
              <a:solidFill>
                <a:srgbClr val="00B0F0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138852" y="5336268"/>
              <a:ext cx="205549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/>
                <a:t>Can we select</a:t>
              </a:r>
            </a:p>
            <a:p>
              <a:r>
                <a:rPr lang="en-US" altLang="ja-JP" sz="2400" dirty="0" smtClean="0"/>
                <a:t>these events??</a:t>
              </a:r>
              <a:endParaRPr kumimoji="1" lang="ja-JP" altLang="en-US" sz="2400" dirty="0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138852" y="6085862"/>
              <a:ext cx="22351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MK, </a:t>
              </a:r>
              <a:r>
                <a:rPr kumimoji="1" lang="en-US" altLang="ja-JP" dirty="0" err="1" smtClean="0"/>
                <a:t>Sakaguchi</a:t>
              </a:r>
              <a:r>
                <a:rPr kumimoji="1" lang="en-US" altLang="ja-JP" dirty="0" smtClean="0"/>
                <a:t>, </a:t>
              </a:r>
              <a:r>
                <a:rPr kumimoji="1" lang="en-US" altLang="ja-JP" dirty="0" err="1" smtClean="0"/>
                <a:t>Sako</a:t>
              </a:r>
              <a:r>
                <a:rPr kumimoji="1" lang="en-US" altLang="ja-JP" dirty="0" smtClean="0"/>
                <a:t>,</a:t>
              </a:r>
            </a:p>
            <a:p>
              <a:r>
                <a:rPr lang="en-US" altLang="ja-JP" dirty="0" smtClean="0"/>
                <a:t>Nara, Ohnishi, …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7825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四角形吹き出し 217"/>
          <p:cNvSpPr/>
          <p:nvPr/>
        </p:nvSpPr>
        <p:spPr>
          <a:xfrm>
            <a:off x="6674932" y="3730834"/>
            <a:ext cx="2357470" cy="2175687"/>
          </a:xfrm>
          <a:prstGeom prst="wedgeRectCallout">
            <a:avLst>
              <a:gd name="adj1" fmla="val -67597"/>
              <a:gd name="adj2" fmla="val -20194"/>
            </a:avLst>
          </a:prstGeom>
          <a:solidFill>
            <a:schemeClr val="tx1"/>
          </a:solidFill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</a:t>
            </a:r>
            <a:r>
              <a:rPr kumimoji="1" lang="en-US" altLang="ja-JP" dirty="0" smtClean="0"/>
              <a:t>epton &amp; Photon:</a:t>
            </a:r>
            <a:br>
              <a:rPr kumimoji="1" lang="en-US" altLang="ja-JP" dirty="0" smtClean="0"/>
            </a:br>
            <a:r>
              <a:rPr kumimoji="1" lang="en-US" altLang="ja-JP" dirty="0" smtClean="0"/>
              <a:t>Hierarchical Observation</a:t>
            </a:r>
            <a:endParaRPr kumimoji="1" lang="ja-JP" altLang="en-US" dirty="0"/>
          </a:p>
        </p:txBody>
      </p:sp>
      <p:pic>
        <p:nvPicPr>
          <p:cNvPr id="109" name="図 108"/>
          <p:cNvPicPr>
            <a:picLocks noChangeAspect="1"/>
          </p:cNvPicPr>
          <p:nvPr/>
        </p:nvPicPr>
        <p:blipFill rotWithShape="1">
          <a:blip r:embed="rId2"/>
          <a:srcRect l="30808" t="25984" r="29847" b="24236"/>
          <a:stretch/>
        </p:blipFill>
        <p:spPr>
          <a:xfrm>
            <a:off x="683209" y="1463805"/>
            <a:ext cx="2848125" cy="2402330"/>
          </a:xfrm>
          <a:prstGeom prst="rect">
            <a:avLst/>
          </a:prstGeom>
        </p:spPr>
      </p:pic>
      <p:sp>
        <p:nvSpPr>
          <p:cNvPr id="110" name="右矢印 109"/>
          <p:cNvSpPr/>
          <p:nvPr/>
        </p:nvSpPr>
        <p:spPr>
          <a:xfrm>
            <a:off x="2808907" y="2517729"/>
            <a:ext cx="2995748" cy="585443"/>
          </a:xfrm>
          <a:prstGeom prst="rightArrow">
            <a:avLst>
              <a:gd name="adj1" fmla="val 50000"/>
              <a:gd name="adj2" fmla="val 157101"/>
            </a:avLst>
          </a:prstGeom>
          <a:gradFill flip="none" rotWithShape="1">
            <a:gsLst>
              <a:gs pos="0">
                <a:srgbClr val="FFFF00">
                  <a:lumMod val="98000"/>
                  <a:lumOff val="2000"/>
                  <a:alpha val="0"/>
                </a:srgbClr>
              </a:gs>
              <a:gs pos="16000">
                <a:srgbClr val="FFFF00">
                  <a:lumMod val="98000"/>
                  <a:lumOff val="2000"/>
                </a:srgbClr>
              </a:gs>
              <a:gs pos="50000">
                <a:srgbClr val="FFFF00"/>
              </a:gs>
              <a:gs pos="100000">
                <a:srgbClr val="FFFF00">
                  <a:lumMod val="99000"/>
                </a:srgbClr>
              </a:gs>
            </a:gsLst>
            <a:lin ang="0" scaled="1"/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1" name="テキスト ボックス 110"/>
          <p:cNvSpPr txBox="1"/>
          <p:nvPr/>
        </p:nvSpPr>
        <p:spPr>
          <a:xfrm>
            <a:off x="5788612" y="2568230"/>
            <a:ext cx="13882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FFFF00"/>
                </a:solidFill>
                <a:latin typeface="Calibri" panose="020F0502020204030204"/>
                <a:ea typeface="游ゴシック" panose="020B0400000000000000" pitchFamily="50" charset="-128"/>
              </a:rPr>
              <a:t>photons</a:t>
            </a:r>
            <a:endParaRPr lang="ja-JP" altLang="en-US" sz="2800" dirty="0">
              <a:solidFill>
                <a:srgbClr val="FFFF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12" name="右矢印 111"/>
          <p:cNvSpPr/>
          <p:nvPr/>
        </p:nvSpPr>
        <p:spPr>
          <a:xfrm>
            <a:off x="1982369" y="2072599"/>
            <a:ext cx="2773664" cy="585443"/>
          </a:xfrm>
          <a:prstGeom prst="rightArrow">
            <a:avLst>
              <a:gd name="adj1" fmla="val 50000"/>
              <a:gd name="adj2" fmla="val 157101"/>
            </a:avLst>
          </a:prstGeom>
          <a:gradFill flip="none" rotWithShape="1">
            <a:gsLst>
              <a:gs pos="0">
                <a:srgbClr val="002060">
                  <a:alpha val="0"/>
                </a:srgbClr>
              </a:gs>
              <a:gs pos="16000">
                <a:srgbClr val="002060"/>
              </a:gs>
              <a:gs pos="50000">
                <a:srgbClr val="002060"/>
              </a:gs>
              <a:gs pos="100000">
                <a:srgbClr val="002060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3" name="テキスト ボックス 112"/>
          <p:cNvSpPr txBox="1"/>
          <p:nvPr/>
        </p:nvSpPr>
        <p:spPr>
          <a:xfrm>
            <a:off x="4392201" y="1731493"/>
            <a:ext cx="28335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latin typeface="Calibri" panose="020F0502020204030204"/>
                <a:ea typeface="游ゴシック" panose="020B0400000000000000" pitchFamily="50" charset="-128"/>
              </a:rPr>
              <a:t>gravitational wave</a:t>
            </a:r>
            <a:endParaRPr lang="ja-JP" altLang="en-US" sz="2800" dirty="0"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14" name="円/楕円 6"/>
          <p:cNvSpPr>
            <a:spLocks noChangeAspect="1"/>
          </p:cNvSpPr>
          <p:nvPr/>
        </p:nvSpPr>
        <p:spPr>
          <a:xfrm>
            <a:off x="2020552" y="5091468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15" name="円/楕円 7"/>
          <p:cNvSpPr>
            <a:spLocks noChangeAspect="1"/>
          </p:cNvSpPr>
          <p:nvPr/>
        </p:nvSpPr>
        <p:spPr>
          <a:xfrm>
            <a:off x="2178209" y="5346839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16" name="円/楕円 8"/>
          <p:cNvSpPr>
            <a:spLocks noChangeAspect="1"/>
          </p:cNvSpPr>
          <p:nvPr/>
        </p:nvSpPr>
        <p:spPr>
          <a:xfrm>
            <a:off x="2449019" y="557459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17" name="円/楕円 9"/>
          <p:cNvSpPr>
            <a:spLocks noChangeAspect="1"/>
          </p:cNvSpPr>
          <p:nvPr/>
        </p:nvSpPr>
        <p:spPr>
          <a:xfrm>
            <a:off x="2275924" y="5091468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18" name="円/楕円 10"/>
          <p:cNvSpPr>
            <a:spLocks noChangeAspect="1"/>
          </p:cNvSpPr>
          <p:nvPr/>
        </p:nvSpPr>
        <p:spPr>
          <a:xfrm>
            <a:off x="2568714" y="5361736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19" name="円/楕円 11"/>
          <p:cNvSpPr>
            <a:spLocks noChangeAspect="1"/>
          </p:cNvSpPr>
          <p:nvPr/>
        </p:nvSpPr>
        <p:spPr>
          <a:xfrm>
            <a:off x="2651796" y="5576828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0" name="円/楕円 12"/>
          <p:cNvSpPr>
            <a:spLocks noChangeAspect="1"/>
          </p:cNvSpPr>
          <p:nvPr/>
        </p:nvSpPr>
        <p:spPr>
          <a:xfrm>
            <a:off x="2678699" y="5293816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1" name="円/楕円 13"/>
          <p:cNvSpPr>
            <a:spLocks noChangeAspect="1"/>
          </p:cNvSpPr>
          <p:nvPr/>
        </p:nvSpPr>
        <p:spPr>
          <a:xfrm>
            <a:off x="2368453" y="5359168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2" name="円/楕円 14"/>
          <p:cNvSpPr>
            <a:spLocks noChangeAspect="1"/>
          </p:cNvSpPr>
          <p:nvPr/>
        </p:nvSpPr>
        <p:spPr>
          <a:xfrm>
            <a:off x="2402237" y="5762140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3" name="円/楕円 15"/>
          <p:cNvSpPr>
            <a:spLocks noChangeAspect="1"/>
          </p:cNvSpPr>
          <p:nvPr/>
        </p:nvSpPr>
        <p:spPr>
          <a:xfrm>
            <a:off x="2036653" y="4865860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4" name="円/楕円 16"/>
          <p:cNvSpPr>
            <a:spLocks noChangeAspect="1"/>
          </p:cNvSpPr>
          <p:nvPr/>
        </p:nvSpPr>
        <p:spPr>
          <a:xfrm>
            <a:off x="2508255" y="5395152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5" name="円/楕円 17"/>
          <p:cNvSpPr>
            <a:spLocks noChangeAspect="1"/>
          </p:cNvSpPr>
          <p:nvPr/>
        </p:nvSpPr>
        <p:spPr>
          <a:xfrm>
            <a:off x="2292950" y="4788887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6" name="円/楕円 18"/>
          <p:cNvSpPr>
            <a:spLocks noChangeAspect="1"/>
          </p:cNvSpPr>
          <p:nvPr/>
        </p:nvSpPr>
        <p:spPr>
          <a:xfrm>
            <a:off x="2430404" y="4935134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7" name="円/楕円 19"/>
          <p:cNvSpPr>
            <a:spLocks noChangeAspect="1"/>
          </p:cNvSpPr>
          <p:nvPr/>
        </p:nvSpPr>
        <p:spPr>
          <a:xfrm>
            <a:off x="2551437" y="5100674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8" name="円/楕円 20"/>
          <p:cNvSpPr>
            <a:spLocks noChangeAspect="1"/>
          </p:cNvSpPr>
          <p:nvPr/>
        </p:nvSpPr>
        <p:spPr>
          <a:xfrm>
            <a:off x="2695041" y="5454434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9" name="円/楕円 21"/>
          <p:cNvSpPr>
            <a:spLocks noChangeAspect="1"/>
          </p:cNvSpPr>
          <p:nvPr/>
        </p:nvSpPr>
        <p:spPr>
          <a:xfrm>
            <a:off x="1942442" y="5127190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0" name="円/楕円 22"/>
          <p:cNvSpPr>
            <a:spLocks noChangeAspect="1"/>
          </p:cNvSpPr>
          <p:nvPr/>
        </p:nvSpPr>
        <p:spPr>
          <a:xfrm>
            <a:off x="1986591" y="5543042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1" name="円/楕円 23"/>
          <p:cNvSpPr>
            <a:spLocks noChangeAspect="1"/>
          </p:cNvSpPr>
          <p:nvPr/>
        </p:nvSpPr>
        <p:spPr>
          <a:xfrm>
            <a:off x="2344744" y="6027418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2" name="円/楕円 24"/>
          <p:cNvSpPr>
            <a:spLocks noChangeAspect="1"/>
          </p:cNvSpPr>
          <p:nvPr/>
        </p:nvSpPr>
        <p:spPr>
          <a:xfrm>
            <a:off x="2222634" y="4916622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3" name="円/楕円 25"/>
          <p:cNvSpPr>
            <a:spLocks noChangeAspect="1"/>
          </p:cNvSpPr>
          <p:nvPr/>
        </p:nvSpPr>
        <p:spPr>
          <a:xfrm>
            <a:off x="2002612" y="5720204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4" name="円/楕円 26"/>
          <p:cNvSpPr>
            <a:spLocks noChangeAspect="1"/>
          </p:cNvSpPr>
          <p:nvPr/>
        </p:nvSpPr>
        <p:spPr>
          <a:xfrm>
            <a:off x="2245157" y="548977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5" name="円/楕円 27"/>
          <p:cNvSpPr>
            <a:spLocks noChangeAspect="1"/>
          </p:cNvSpPr>
          <p:nvPr/>
        </p:nvSpPr>
        <p:spPr>
          <a:xfrm>
            <a:off x="2106460" y="5590671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6" name="円/楕円 28"/>
          <p:cNvSpPr>
            <a:spLocks noChangeAspect="1"/>
          </p:cNvSpPr>
          <p:nvPr/>
        </p:nvSpPr>
        <p:spPr>
          <a:xfrm>
            <a:off x="2113309" y="5081155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7" name="円/楕円 29"/>
          <p:cNvSpPr>
            <a:spLocks noChangeAspect="1"/>
          </p:cNvSpPr>
          <p:nvPr/>
        </p:nvSpPr>
        <p:spPr>
          <a:xfrm>
            <a:off x="2091755" y="4744198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8" name="円/楕円 30"/>
          <p:cNvSpPr>
            <a:spLocks noChangeAspect="1"/>
          </p:cNvSpPr>
          <p:nvPr/>
        </p:nvSpPr>
        <p:spPr>
          <a:xfrm>
            <a:off x="1918015" y="549406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9" name="円/楕円 32"/>
          <p:cNvSpPr>
            <a:spLocks noChangeAspect="1"/>
          </p:cNvSpPr>
          <p:nvPr/>
        </p:nvSpPr>
        <p:spPr>
          <a:xfrm>
            <a:off x="2150749" y="5950468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0" name="円/楕円 33"/>
          <p:cNvSpPr>
            <a:spLocks noChangeAspect="1"/>
          </p:cNvSpPr>
          <p:nvPr/>
        </p:nvSpPr>
        <p:spPr>
          <a:xfrm>
            <a:off x="1982369" y="4947192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1" name="円/楕円 34"/>
          <p:cNvSpPr>
            <a:spLocks noChangeAspect="1"/>
          </p:cNvSpPr>
          <p:nvPr/>
        </p:nvSpPr>
        <p:spPr>
          <a:xfrm>
            <a:off x="2236178" y="4607069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2" name="円/楕円 35"/>
          <p:cNvSpPr>
            <a:spLocks noChangeAspect="1"/>
          </p:cNvSpPr>
          <p:nvPr/>
        </p:nvSpPr>
        <p:spPr>
          <a:xfrm>
            <a:off x="2335315" y="582020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3" name="円/楕円 36"/>
          <p:cNvSpPr>
            <a:spLocks noChangeAspect="1"/>
          </p:cNvSpPr>
          <p:nvPr/>
        </p:nvSpPr>
        <p:spPr>
          <a:xfrm>
            <a:off x="2529922" y="5909635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4" name="円/楕円 37"/>
          <p:cNvSpPr>
            <a:spLocks noChangeAspect="1"/>
          </p:cNvSpPr>
          <p:nvPr/>
        </p:nvSpPr>
        <p:spPr>
          <a:xfrm>
            <a:off x="2376811" y="473449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5" name="円/楕円 38"/>
          <p:cNvSpPr>
            <a:spLocks noChangeAspect="1"/>
          </p:cNvSpPr>
          <p:nvPr/>
        </p:nvSpPr>
        <p:spPr>
          <a:xfrm>
            <a:off x="2571817" y="4760152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6" name="円/楕円 39"/>
          <p:cNvSpPr>
            <a:spLocks noChangeAspect="1"/>
          </p:cNvSpPr>
          <p:nvPr/>
        </p:nvSpPr>
        <p:spPr>
          <a:xfrm>
            <a:off x="2598544" y="5759416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7" name="円/楕円 40"/>
          <p:cNvSpPr>
            <a:spLocks noChangeAspect="1"/>
          </p:cNvSpPr>
          <p:nvPr/>
        </p:nvSpPr>
        <p:spPr>
          <a:xfrm>
            <a:off x="1921282" y="533794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8" name="円/楕円 41"/>
          <p:cNvSpPr>
            <a:spLocks noChangeAspect="1"/>
          </p:cNvSpPr>
          <p:nvPr/>
        </p:nvSpPr>
        <p:spPr>
          <a:xfrm>
            <a:off x="2664703" y="4949836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9" name="円/楕円 42"/>
          <p:cNvSpPr>
            <a:spLocks noChangeAspect="1"/>
          </p:cNvSpPr>
          <p:nvPr/>
        </p:nvSpPr>
        <p:spPr>
          <a:xfrm>
            <a:off x="2063873" y="5816371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0" name="円/楕円 43"/>
          <p:cNvSpPr>
            <a:spLocks noChangeAspect="1"/>
          </p:cNvSpPr>
          <p:nvPr/>
        </p:nvSpPr>
        <p:spPr>
          <a:xfrm>
            <a:off x="2392038" y="5139002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1" name="円/楕円 44"/>
          <p:cNvSpPr>
            <a:spLocks noChangeAspect="1"/>
          </p:cNvSpPr>
          <p:nvPr/>
        </p:nvSpPr>
        <p:spPr>
          <a:xfrm>
            <a:off x="1766206" y="569509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2" name="円/楕円 45"/>
          <p:cNvSpPr>
            <a:spLocks noChangeAspect="1"/>
          </p:cNvSpPr>
          <p:nvPr/>
        </p:nvSpPr>
        <p:spPr>
          <a:xfrm>
            <a:off x="2253047" y="566641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3" name="円/楕円 46"/>
          <p:cNvSpPr>
            <a:spLocks noChangeAspect="1"/>
          </p:cNvSpPr>
          <p:nvPr/>
        </p:nvSpPr>
        <p:spPr>
          <a:xfrm>
            <a:off x="1149545" y="542920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4" name="円/楕円 47"/>
          <p:cNvSpPr>
            <a:spLocks noChangeAspect="1"/>
          </p:cNvSpPr>
          <p:nvPr/>
        </p:nvSpPr>
        <p:spPr>
          <a:xfrm>
            <a:off x="1626995" y="5538233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5" name="円/楕円 48"/>
          <p:cNvSpPr>
            <a:spLocks noChangeAspect="1"/>
          </p:cNvSpPr>
          <p:nvPr/>
        </p:nvSpPr>
        <p:spPr>
          <a:xfrm>
            <a:off x="1391600" y="5556890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6" name="円/楕円 49"/>
          <p:cNvSpPr>
            <a:spLocks noChangeAspect="1"/>
          </p:cNvSpPr>
          <p:nvPr/>
        </p:nvSpPr>
        <p:spPr>
          <a:xfrm>
            <a:off x="2255705" y="520588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7" name="円/楕円 51"/>
          <p:cNvSpPr>
            <a:spLocks noChangeAspect="1"/>
          </p:cNvSpPr>
          <p:nvPr/>
        </p:nvSpPr>
        <p:spPr>
          <a:xfrm>
            <a:off x="2230134" y="478758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8" name="円/楕円 52"/>
          <p:cNvSpPr>
            <a:spLocks noChangeAspect="1"/>
          </p:cNvSpPr>
          <p:nvPr/>
        </p:nvSpPr>
        <p:spPr>
          <a:xfrm>
            <a:off x="2430173" y="4625601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9" name="円/楕円 53"/>
          <p:cNvSpPr>
            <a:spLocks noChangeAspect="1"/>
          </p:cNvSpPr>
          <p:nvPr/>
        </p:nvSpPr>
        <p:spPr>
          <a:xfrm>
            <a:off x="1717482" y="5950468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0" name="円/楕円 54"/>
          <p:cNvSpPr>
            <a:spLocks noChangeAspect="1"/>
          </p:cNvSpPr>
          <p:nvPr/>
        </p:nvSpPr>
        <p:spPr>
          <a:xfrm>
            <a:off x="1317399" y="4455541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1" name="円/楕円 55"/>
          <p:cNvSpPr>
            <a:spLocks noChangeAspect="1"/>
          </p:cNvSpPr>
          <p:nvPr/>
        </p:nvSpPr>
        <p:spPr>
          <a:xfrm>
            <a:off x="1475056" y="4710912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2" name="円/楕円 56"/>
          <p:cNvSpPr>
            <a:spLocks noChangeAspect="1"/>
          </p:cNvSpPr>
          <p:nvPr/>
        </p:nvSpPr>
        <p:spPr>
          <a:xfrm>
            <a:off x="1745866" y="4938669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3" name="円/楕円 57"/>
          <p:cNvSpPr>
            <a:spLocks noChangeAspect="1"/>
          </p:cNvSpPr>
          <p:nvPr/>
        </p:nvSpPr>
        <p:spPr>
          <a:xfrm>
            <a:off x="1572771" y="4455541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4" name="円/楕円 58"/>
          <p:cNvSpPr>
            <a:spLocks noChangeAspect="1"/>
          </p:cNvSpPr>
          <p:nvPr/>
        </p:nvSpPr>
        <p:spPr>
          <a:xfrm>
            <a:off x="1865561" y="4725808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5" name="円/楕円 59"/>
          <p:cNvSpPr>
            <a:spLocks noChangeAspect="1"/>
          </p:cNvSpPr>
          <p:nvPr/>
        </p:nvSpPr>
        <p:spPr>
          <a:xfrm>
            <a:off x="1948643" y="4940900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6" name="円/楕円 60"/>
          <p:cNvSpPr>
            <a:spLocks noChangeAspect="1"/>
          </p:cNvSpPr>
          <p:nvPr/>
        </p:nvSpPr>
        <p:spPr>
          <a:xfrm>
            <a:off x="1975546" y="4657889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7" name="円/楕円 61"/>
          <p:cNvSpPr>
            <a:spLocks noChangeAspect="1"/>
          </p:cNvSpPr>
          <p:nvPr/>
        </p:nvSpPr>
        <p:spPr>
          <a:xfrm>
            <a:off x="1665300" y="4723241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8" name="円/楕円 62"/>
          <p:cNvSpPr>
            <a:spLocks noChangeAspect="1"/>
          </p:cNvSpPr>
          <p:nvPr/>
        </p:nvSpPr>
        <p:spPr>
          <a:xfrm>
            <a:off x="1699084" y="5126213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9" name="円/楕円 63"/>
          <p:cNvSpPr>
            <a:spLocks noChangeAspect="1"/>
          </p:cNvSpPr>
          <p:nvPr/>
        </p:nvSpPr>
        <p:spPr>
          <a:xfrm>
            <a:off x="1333500" y="4229932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0" name="円/楕円 64"/>
          <p:cNvSpPr>
            <a:spLocks noChangeAspect="1"/>
          </p:cNvSpPr>
          <p:nvPr/>
        </p:nvSpPr>
        <p:spPr>
          <a:xfrm>
            <a:off x="1805102" y="4759225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1" name="円/楕円 65"/>
          <p:cNvSpPr>
            <a:spLocks noChangeAspect="1"/>
          </p:cNvSpPr>
          <p:nvPr/>
        </p:nvSpPr>
        <p:spPr>
          <a:xfrm>
            <a:off x="1589797" y="4152959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2" name="円/楕円 66"/>
          <p:cNvSpPr>
            <a:spLocks noChangeAspect="1"/>
          </p:cNvSpPr>
          <p:nvPr/>
        </p:nvSpPr>
        <p:spPr>
          <a:xfrm>
            <a:off x="1727251" y="429920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3" name="円/楕円 67"/>
          <p:cNvSpPr>
            <a:spLocks noChangeAspect="1"/>
          </p:cNvSpPr>
          <p:nvPr/>
        </p:nvSpPr>
        <p:spPr>
          <a:xfrm>
            <a:off x="1848284" y="4464746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4" name="円/楕円 68"/>
          <p:cNvSpPr>
            <a:spLocks noChangeAspect="1"/>
          </p:cNvSpPr>
          <p:nvPr/>
        </p:nvSpPr>
        <p:spPr>
          <a:xfrm>
            <a:off x="2344744" y="4382836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5" name="円/楕円 69"/>
          <p:cNvSpPr>
            <a:spLocks noChangeAspect="1"/>
          </p:cNvSpPr>
          <p:nvPr/>
        </p:nvSpPr>
        <p:spPr>
          <a:xfrm>
            <a:off x="1239289" y="4491262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6" name="円/楕円 70"/>
          <p:cNvSpPr>
            <a:spLocks noChangeAspect="1"/>
          </p:cNvSpPr>
          <p:nvPr/>
        </p:nvSpPr>
        <p:spPr>
          <a:xfrm>
            <a:off x="1283439" y="4907115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7" name="円/楕円 71"/>
          <p:cNvSpPr>
            <a:spLocks noChangeAspect="1"/>
          </p:cNvSpPr>
          <p:nvPr/>
        </p:nvSpPr>
        <p:spPr>
          <a:xfrm>
            <a:off x="1641591" y="5391490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8" name="円/楕円 72"/>
          <p:cNvSpPr>
            <a:spLocks noChangeAspect="1"/>
          </p:cNvSpPr>
          <p:nvPr/>
        </p:nvSpPr>
        <p:spPr>
          <a:xfrm>
            <a:off x="1519481" y="428069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9" name="円/楕円 73"/>
          <p:cNvSpPr>
            <a:spLocks noChangeAspect="1"/>
          </p:cNvSpPr>
          <p:nvPr/>
        </p:nvSpPr>
        <p:spPr>
          <a:xfrm>
            <a:off x="1299460" y="508427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0" name="円/楕円 74"/>
          <p:cNvSpPr>
            <a:spLocks noChangeAspect="1"/>
          </p:cNvSpPr>
          <p:nvPr/>
        </p:nvSpPr>
        <p:spPr>
          <a:xfrm>
            <a:off x="1542004" y="485384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1" name="円/楕円 75"/>
          <p:cNvSpPr>
            <a:spLocks noChangeAspect="1"/>
          </p:cNvSpPr>
          <p:nvPr/>
        </p:nvSpPr>
        <p:spPr>
          <a:xfrm>
            <a:off x="1403307" y="4954743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2" name="円/楕円 76"/>
          <p:cNvSpPr>
            <a:spLocks noChangeAspect="1"/>
          </p:cNvSpPr>
          <p:nvPr/>
        </p:nvSpPr>
        <p:spPr>
          <a:xfrm>
            <a:off x="1410156" y="4445228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3" name="円/楕円 77"/>
          <p:cNvSpPr>
            <a:spLocks noChangeAspect="1"/>
          </p:cNvSpPr>
          <p:nvPr/>
        </p:nvSpPr>
        <p:spPr>
          <a:xfrm>
            <a:off x="1388602" y="4108271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4" name="円/楕円 78"/>
          <p:cNvSpPr>
            <a:spLocks noChangeAspect="1"/>
          </p:cNvSpPr>
          <p:nvPr/>
        </p:nvSpPr>
        <p:spPr>
          <a:xfrm>
            <a:off x="1214862" y="485813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5" name="円/楕円 79"/>
          <p:cNvSpPr>
            <a:spLocks noChangeAspect="1"/>
          </p:cNvSpPr>
          <p:nvPr/>
        </p:nvSpPr>
        <p:spPr>
          <a:xfrm>
            <a:off x="1992766" y="451823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6" name="円/楕円 80"/>
          <p:cNvSpPr>
            <a:spLocks noChangeAspect="1"/>
          </p:cNvSpPr>
          <p:nvPr/>
        </p:nvSpPr>
        <p:spPr>
          <a:xfrm>
            <a:off x="1447596" y="5314540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7" name="円/楕円 81"/>
          <p:cNvSpPr>
            <a:spLocks noChangeAspect="1"/>
          </p:cNvSpPr>
          <p:nvPr/>
        </p:nvSpPr>
        <p:spPr>
          <a:xfrm>
            <a:off x="1279216" y="431126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8" name="円/楕円 82"/>
          <p:cNvSpPr>
            <a:spLocks noChangeAspect="1"/>
          </p:cNvSpPr>
          <p:nvPr/>
        </p:nvSpPr>
        <p:spPr>
          <a:xfrm>
            <a:off x="1533025" y="3971142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9" name="円/楕円 83"/>
          <p:cNvSpPr>
            <a:spLocks noChangeAspect="1"/>
          </p:cNvSpPr>
          <p:nvPr/>
        </p:nvSpPr>
        <p:spPr>
          <a:xfrm>
            <a:off x="1632162" y="5184280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0" name="円/楕円 84"/>
          <p:cNvSpPr>
            <a:spLocks noChangeAspect="1"/>
          </p:cNvSpPr>
          <p:nvPr/>
        </p:nvSpPr>
        <p:spPr>
          <a:xfrm>
            <a:off x="1826769" y="5273708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1" name="円/楕円 85"/>
          <p:cNvSpPr>
            <a:spLocks noChangeAspect="1"/>
          </p:cNvSpPr>
          <p:nvPr/>
        </p:nvSpPr>
        <p:spPr>
          <a:xfrm>
            <a:off x="1673658" y="409856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2" name="円/楕円 86"/>
          <p:cNvSpPr>
            <a:spLocks noChangeAspect="1"/>
          </p:cNvSpPr>
          <p:nvPr/>
        </p:nvSpPr>
        <p:spPr>
          <a:xfrm>
            <a:off x="1868664" y="412422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3" name="円/楕円 87"/>
          <p:cNvSpPr>
            <a:spLocks noChangeAspect="1"/>
          </p:cNvSpPr>
          <p:nvPr/>
        </p:nvSpPr>
        <p:spPr>
          <a:xfrm>
            <a:off x="1895391" y="5123489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4" name="円/楕円 88"/>
          <p:cNvSpPr>
            <a:spLocks noChangeAspect="1"/>
          </p:cNvSpPr>
          <p:nvPr/>
        </p:nvSpPr>
        <p:spPr>
          <a:xfrm>
            <a:off x="1218129" y="4702020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5" name="円/楕円 89"/>
          <p:cNvSpPr>
            <a:spLocks noChangeAspect="1"/>
          </p:cNvSpPr>
          <p:nvPr/>
        </p:nvSpPr>
        <p:spPr>
          <a:xfrm>
            <a:off x="1961550" y="4313909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6" name="円/楕円 90"/>
          <p:cNvSpPr>
            <a:spLocks noChangeAspect="1"/>
          </p:cNvSpPr>
          <p:nvPr/>
        </p:nvSpPr>
        <p:spPr>
          <a:xfrm>
            <a:off x="1360720" y="518044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7" name="円/楕円 91"/>
          <p:cNvSpPr>
            <a:spLocks noChangeAspect="1"/>
          </p:cNvSpPr>
          <p:nvPr/>
        </p:nvSpPr>
        <p:spPr>
          <a:xfrm>
            <a:off x="1688885" y="4503075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8" name="円/楕円 93"/>
          <p:cNvSpPr>
            <a:spLocks noChangeAspect="1"/>
          </p:cNvSpPr>
          <p:nvPr/>
        </p:nvSpPr>
        <p:spPr>
          <a:xfrm>
            <a:off x="2557858" y="4385951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9" name="円/楕円 94"/>
          <p:cNvSpPr>
            <a:spLocks noChangeAspect="1"/>
          </p:cNvSpPr>
          <p:nvPr/>
        </p:nvSpPr>
        <p:spPr>
          <a:xfrm>
            <a:off x="1351843" y="465448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0" name="円/楕円 95"/>
          <p:cNvSpPr>
            <a:spLocks noChangeAspect="1"/>
          </p:cNvSpPr>
          <p:nvPr/>
        </p:nvSpPr>
        <p:spPr>
          <a:xfrm>
            <a:off x="2089373" y="426646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1" name="円/楕円 96"/>
          <p:cNvSpPr>
            <a:spLocks noChangeAspect="1"/>
          </p:cNvSpPr>
          <p:nvPr/>
        </p:nvSpPr>
        <p:spPr>
          <a:xfrm>
            <a:off x="2101588" y="4040636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2" name="円/楕円 97"/>
          <p:cNvSpPr>
            <a:spLocks noChangeAspect="1"/>
          </p:cNvSpPr>
          <p:nvPr/>
        </p:nvSpPr>
        <p:spPr>
          <a:xfrm>
            <a:off x="2143687" y="442114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3" name="円/楕円 98"/>
          <p:cNvSpPr>
            <a:spLocks noChangeAspect="1"/>
          </p:cNvSpPr>
          <p:nvPr/>
        </p:nvSpPr>
        <p:spPr>
          <a:xfrm>
            <a:off x="1570295" y="574514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4" name="円/楕円 99"/>
          <p:cNvSpPr>
            <a:spLocks noChangeAspect="1"/>
          </p:cNvSpPr>
          <p:nvPr/>
        </p:nvSpPr>
        <p:spPr>
          <a:xfrm>
            <a:off x="1526981" y="4151659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5" name="円/楕円 100"/>
          <p:cNvSpPr>
            <a:spLocks noChangeAspect="1"/>
          </p:cNvSpPr>
          <p:nvPr/>
        </p:nvSpPr>
        <p:spPr>
          <a:xfrm>
            <a:off x="1727020" y="398967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7" name="テキスト ボックス 206"/>
          <p:cNvSpPr txBox="1"/>
          <p:nvPr/>
        </p:nvSpPr>
        <p:spPr>
          <a:xfrm>
            <a:off x="4477689" y="4074070"/>
            <a:ext cx="1754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FFFF00"/>
                </a:solidFill>
                <a:latin typeface="Calibri" panose="020F0502020204030204"/>
                <a:ea typeface="游ゴシック" panose="020B0400000000000000" pitchFamily="50" charset="-128"/>
              </a:rPr>
              <a:t>EM probes</a:t>
            </a:r>
            <a:endParaRPr lang="ja-JP" altLang="en-US" sz="2800" dirty="0">
              <a:solidFill>
                <a:srgbClr val="FFFF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08" name="右矢印 207"/>
          <p:cNvSpPr/>
          <p:nvPr/>
        </p:nvSpPr>
        <p:spPr>
          <a:xfrm>
            <a:off x="2808907" y="4860353"/>
            <a:ext cx="2995748" cy="585443"/>
          </a:xfrm>
          <a:prstGeom prst="rightArrow">
            <a:avLst>
              <a:gd name="adj1" fmla="val 50000"/>
              <a:gd name="adj2" fmla="val 157101"/>
            </a:avLst>
          </a:prstGeom>
          <a:gradFill flip="none" rotWithShape="1">
            <a:gsLst>
              <a:gs pos="0">
                <a:srgbClr val="9F2936">
                  <a:satMod val="103000"/>
                  <a:lumMod val="102000"/>
                  <a:tint val="94000"/>
                  <a:alpha val="0"/>
                </a:srgbClr>
              </a:gs>
              <a:gs pos="16000">
                <a:srgbClr val="9F2936">
                  <a:satMod val="103000"/>
                  <a:lumMod val="102000"/>
                  <a:tint val="94000"/>
                </a:srgbClr>
              </a:gs>
              <a:gs pos="50000">
                <a:srgbClr val="9F2936">
                  <a:satMod val="110000"/>
                  <a:lumMod val="100000"/>
                  <a:shade val="100000"/>
                </a:srgbClr>
              </a:gs>
              <a:gs pos="100000">
                <a:srgbClr val="9F2936">
                  <a:lumMod val="99000"/>
                  <a:satMod val="120000"/>
                  <a:shade val="78000"/>
                </a:srgbClr>
              </a:gs>
            </a:gsLst>
            <a:lin ang="0" scaled="1"/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9" name="テキスト ボックス 208"/>
          <p:cNvSpPr txBox="1"/>
          <p:nvPr/>
        </p:nvSpPr>
        <p:spPr>
          <a:xfrm>
            <a:off x="3313385" y="5378662"/>
            <a:ext cx="3289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FFCCFF"/>
                </a:solidFill>
                <a:latin typeface="Calibri" panose="020F0502020204030204"/>
                <a:ea typeface="游ゴシック" panose="020B0400000000000000" pitchFamily="50" charset="-128"/>
              </a:rPr>
              <a:t>hadronic observables</a:t>
            </a:r>
            <a:endParaRPr lang="ja-JP" altLang="en-US" sz="2800" dirty="0">
              <a:solidFill>
                <a:srgbClr val="FFCCFF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14" name="テキスト ボックス 213"/>
          <p:cNvSpPr txBox="1"/>
          <p:nvPr/>
        </p:nvSpPr>
        <p:spPr>
          <a:xfrm>
            <a:off x="713790" y="3354427"/>
            <a:ext cx="2601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Time scale: </a:t>
            </a:r>
            <a:r>
              <a:rPr kumimoji="1" lang="en-US" altLang="ja-JP" sz="24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10</a:t>
            </a:r>
            <a:r>
              <a:rPr kumimoji="1" lang="en-US" altLang="ja-JP" sz="2400" baseline="300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-1</a:t>
            </a:r>
            <a:r>
              <a:rPr kumimoji="1" lang="en-US" altLang="ja-JP" sz="24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s</a:t>
            </a:r>
            <a:endParaRPr kumimoji="1" lang="ja-JP" altLang="en-US" sz="2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15" name="テキスト ボックス 214"/>
          <p:cNvSpPr txBox="1"/>
          <p:nvPr/>
        </p:nvSpPr>
        <p:spPr>
          <a:xfrm>
            <a:off x="563143" y="5889427"/>
            <a:ext cx="2630848" cy="461665"/>
          </a:xfrm>
          <a:prstGeom prst="rect">
            <a:avLst/>
          </a:prstGeom>
          <a:solidFill>
            <a:srgbClr val="104258">
              <a:alpha val="65000"/>
            </a:srgb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time scale: 10</a:t>
            </a:r>
            <a:r>
              <a:rPr kumimoji="1" lang="en-US" altLang="ja-JP" sz="2400" baseline="300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-22</a:t>
            </a:r>
            <a:r>
              <a:rPr kumimoji="1" lang="en-US" altLang="ja-JP" sz="24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s</a:t>
            </a:r>
            <a:endParaRPr kumimoji="1" lang="ja-JP" altLang="en-US" sz="2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217" name="図 2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979" y="4201266"/>
            <a:ext cx="2170922" cy="1638703"/>
          </a:xfrm>
          <a:prstGeom prst="rect">
            <a:avLst/>
          </a:prstGeom>
        </p:spPr>
      </p:pic>
      <p:sp>
        <p:nvSpPr>
          <p:cNvPr id="219" name="テキスト ボックス 218"/>
          <p:cNvSpPr txBox="1"/>
          <p:nvPr/>
        </p:nvSpPr>
        <p:spPr>
          <a:xfrm>
            <a:off x="6872189" y="3754823"/>
            <a:ext cx="2018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accent5">
                    <a:lumMod val="50000"/>
                  </a:schemeClr>
                </a:solidFill>
              </a:rPr>
              <a:t>di-lepton yield</a:t>
            </a:r>
            <a:endParaRPr kumimoji="1" lang="ja-JP" alt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0" name="右矢印 219"/>
          <p:cNvSpPr/>
          <p:nvPr/>
        </p:nvSpPr>
        <p:spPr>
          <a:xfrm>
            <a:off x="1766206" y="4399739"/>
            <a:ext cx="2995748" cy="585443"/>
          </a:xfrm>
          <a:prstGeom prst="rightArrow">
            <a:avLst>
              <a:gd name="adj1" fmla="val 50000"/>
              <a:gd name="adj2" fmla="val 157101"/>
            </a:avLst>
          </a:prstGeom>
          <a:gradFill flip="none" rotWithShape="1">
            <a:gsLst>
              <a:gs pos="0">
                <a:srgbClr val="FFFF00">
                  <a:lumMod val="98000"/>
                  <a:lumOff val="2000"/>
                  <a:alpha val="0"/>
                </a:srgbClr>
              </a:gs>
              <a:gs pos="16000">
                <a:srgbClr val="FFFF00">
                  <a:lumMod val="98000"/>
                  <a:lumOff val="2000"/>
                </a:srgbClr>
              </a:gs>
              <a:gs pos="50000">
                <a:srgbClr val="FFFF00"/>
              </a:gs>
              <a:gs pos="100000">
                <a:srgbClr val="FFFF00">
                  <a:lumMod val="99000"/>
                </a:srgbClr>
              </a:gs>
            </a:gsLst>
            <a:lin ang="0" scaled="1"/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18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Fluctuations &amp; QCD Critical Point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20" y="1293327"/>
            <a:ext cx="4164336" cy="394290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178" y="1218277"/>
            <a:ext cx="3709358" cy="272917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813538" y="4011862"/>
            <a:ext cx="39336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/>
              <a:t>Is</a:t>
            </a:r>
            <a:r>
              <a:rPr kumimoji="1" lang="en-US" altLang="ja-JP" sz="2800" dirty="0" smtClean="0"/>
              <a:t> the signal of QCD-CP indicated in fluctuation observables??</a:t>
            </a:r>
            <a:endParaRPr kumimoji="1" lang="ja-JP" altLang="en-US" sz="2800" dirty="0"/>
          </a:p>
        </p:txBody>
      </p:sp>
      <p:grpSp>
        <p:nvGrpSpPr>
          <p:cNvPr id="9" name="グループ化 8"/>
          <p:cNvGrpSpPr/>
          <p:nvPr/>
        </p:nvGrpSpPr>
        <p:grpSpPr>
          <a:xfrm>
            <a:off x="249097" y="5499488"/>
            <a:ext cx="8645802" cy="1299085"/>
            <a:chOff x="249097" y="5499488"/>
            <a:chExt cx="8645802" cy="1299085"/>
          </a:xfrm>
        </p:grpSpPr>
        <p:sp>
          <p:nvSpPr>
            <p:cNvPr id="8" name="角丸四角形 7"/>
            <p:cNvSpPr/>
            <p:nvPr/>
          </p:nvSpPr>
          <p:spPr>
            <a:xfrm>
              <a:off x="249097" y="5510202"/>
              <a:ext cx="8645802" cy="1288371"/>
            </a:xfrm>
            <a:prstGeom prst="roundRect">
              <a:avLst>
                <a:gd name="adj" fmla="val 12326"/>
              </a:avLst>
            </a:prstGeom>
            <a:solidFill>
              <a:srgbClr val="268496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1104350" y="5499488"/>
              <a:ext cx="693529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3200" dirty="0" smtClean="0"/>
                <a:t>Careful </a:t>
              </a:r>
              <a:r>
                <a:rPr kumimoji="1" lang="en-US" altLang="ja-JP" sz="3200" dirty="0" err="1" smtClean="0"/>
                <a:t>theor</a:t>
              </a:r>
              <a:r>
                <a:rPr kumimoji="1" lang="en-US" altLang="ja-JP" sz="3200" dirty="0" smtClean="0"/>
                <a:t>./exp. analyses are needed!</a:t>
              </a:r>
              <a:endParaRPr kumimoji="1" lang="ja-JP" altLang="en-US" sz="3200" dirty="0"/>
            </a:p>
          </p:txBody>
        </p:sp>
        <p:sp>
          <p:nvSpPr>
            <p:cNvPr id="3" name="テキスト ボックス 2"/>
            <p:cNvSpPr txBox="1"/>
            <p:nvPr/>
          </p:nvSpPr>
          <p:spPr>
            <a:xfrm>
              <a:off x="440901" y="6018418"/>
              <a:ext cx="826219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Non-eq. effects / rapidity dependences / experimental cuts / etc.</a:t>
              </a:r>
            </a:p>
            <a:p>
              <a:pPr algn="ctr"/>
              <a:r>
                <a:rPr lang="en-US" altLang="ja-JP" sz="2000" dirty="0" err="1" smtClean="0"/>
                <a:t>Asakawa</a:t>
              </a:r>
              <a:r>
                <a:rPr lang="en-US" altLang="ja-JP" sz="2000" dirty="0" smtClean="0"/>
                <a:t>, MK, </a:t>
              </a:r>
              <a:r>
                <a:rPr lang="en-US" altLang="ja-JP" sz="2000" dirty="0" err="1" smtClean="0"/>
                <a:t>Prog</a:t>
              </a:r>
              <a:r>
                <a:rPr lang="en-US" altLang="ja-JP" sz="2000" dirty="0" smtClean="0"/>
                <a:t>. Part. </a:t>
              </a:r>
              <a:r>
                <a:rPr lang="en-US" altLang="ja-JP" sz="2000" dirty="0" err="1" smtClean="0"/>
                <a:t>Nucl</a:t>
              </a:r>
              <a:r>
                <a:rPr lang="en-US" altLang="ja-JP" sz="2000" dirty="0" smtClean="0"/>
                <a:t>. Phys. </a:t>
              </a:r>
              <a:r>
                <a:rPr lang="en-US" altLang="ja-JP" sz="2000" dirty="0" smtClean="0"/>
                <a:t>(2016)</a:t>
              </a:r>
              <a:endParaRPr kumimoji="1" lang="ja-JP" alt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3966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l="5710" t="33066" r="11706" b="6084"/>
          <a:stretch/>
        </p:blipFill>
        <p:spPr>
          <a:xfrm>
            <a:off x="0" y="1672046"/>
            <a:ext cx="9158263" cy="5306757"/>
          </a:xfrm>
          <a:prstGeom prst="rect">
            <a:avLst/>
          </a:prstGeom>
        </p:spPr>
      </p:pic>
      <p:sp>
        <p:nvSpPr>
          <p:cNvPr id="17" name="角丸四角形 16"/>
          <p:cNvSpPr/>
          <p:nvPr/>
        </p:nvSpPr>
        <p:spPr>
          <a:xfrm>
            <a:off x="415990" y="2040851"/>
            <a:ext cx="4769843" cy="2130725"/>
          </a:xfrm>
          <a:prstGeom prst="roundRect">
            <a:avLst/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16957" y="2171692"/>
            <a:ext cx="3974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/>
              <a:t>High-power Proton Beam</a:t>
            </a:r>
            <a:endParaRPr kumimoji="1" lang="ja-JP" altLang="en-US" sz="2800" dirty="0"/>
          </a:p>
        </p:txBody>
      </p:sp>
      <p:sp>
        <p:nvSpPr>
          <p:cNvPr id="14" name="タイトル 1"/>
          <p:cNvSpPr>
            <a:spLocks noGrp="1"/>
          </p:cNvSpPr>
          <p:nvPr>
            <p:ph type="title"/>
          </p:nvPr>
        </p:nvSpPr>
        <p:spPr>
          <a:xfrm>
            <a:off x="628650" y="164827"/>
            <a:ext cx="7886700" cy="1325563"/>
          </a:xfrm>
        </p:spPr>
        <p:txBody>
          <a:bodyPr>
            <a:noAutofit/>
          </a:bodyPr>
          <a:lstStyle/>
          <a:p>
            <a:r>
              <a:rPr kumimoji="1" lang="en-US" altLang="ja-JP" sz="4800" dirty="0" smtClean="0"/>
              <a:t>J-PARC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sz="3200" dirty="0" smtClean="0"/>
              <a:t>Japan</a:t>
            </a:r>
            <a:r>
              <a:rPr kumimoji="1" lang="en-US" altLang="ja-JP" sz="3200" dirty="0" smtClean="0">
                <a:solidFill>
                  <a:srgbClr val="FFFF00"/>
                </a:solidFill>
              </a:rPr>
              <a:t> Proton </a:t>
            </a:r>
            <a:r>
              <a:rPr kumimoji="1" lang="en-US" altLang="ja-JP" sz="3200" dirty="0" smtClean="0"/>
              <a:t>Accelerator Research Complex</a:t>
            </a:r>
            <a:endParaRPr kumimoji="1" lang="ja-JP" altLang="en-US" dirty="0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8493" y="3873085"/>
            <a:ext cx="3547110" cy="2904944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758122" y="2641845"/>
            <a:ext cx="432169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kumimoji="1" lang="en-US" altLang="ja-JP" sz="2800" dirty="0" smtClean="0"/>
              <a:t>T2K(Tokai-to-</a:t>
            </a:r>
            <a:r>
              <a:rPr kumimoji="1" lang="en-US" altLang="ja-JP" sz="2800" dirty="0" err="1" smtClean="0"/>
              <a:t>Kaminoka</a:t>
            </a:r>
            <a:r>
              <a:rPr kumimoji="1" lang="en-US" altLang="ja-JP" sz="2800" dirty="0" smtClean="0"/>
              <a:t>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ja-JP" sz="2800" dirty="0" smtClean="0"/>
              <a:t>Hadron physics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kumimoji="1" lang="en-US" altLang="ja-JP" sz="2800" dirty="0" smtClean="0"/>
              <a:t>etc…</a:t>
            </a:r>
            <a:endParaRPr kumimoji="1" lang="ja-JP" altLang="en-US" sz="2800" dirty="0"/>
          </a:p>
        </p:txBody>
      </p:sp>
      <p:sp>
        <p:nvSpPr>
          <p:cNvPr id="8" name="角丸四角形吹き出し 7"/>
          <p:cNvSpPr/>
          <p:nvPr/>
        </p:nvSpPr>
        <p:spPr>
          <a:xfrm>
            <a:off x="7474836" y="5054827"/>
            <a:ext cx="636187" cy="282764"/>
          </a:xfrm>
          <a:prstGeom prst="wedgeRoundRectCallout">
            <a:avLst>
              <a:gd name="adj1" fmla="val 22084"/>
              <a:gd name="adj2" fmla="val 8426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KEK</a:t>
            </a:r>
            <a:endParaRPr kumimoji="1" lang="ja-JP" altLang="en-US" dirty="0"/>
          </a:p>
        </p:txBody>
      </p:sp>
      <p:sp>
        <p:nvSpPr>
          <p:cNvPr id="11" name="角丸四角形吹き出し 10"/>
          <p:cNvSpPr/>
          <p:nvPr/>
        </p:nvSpPr>
        <p:spPr>
          <a:xfrm>
            <a:off x="7040603" y="5967139"/>
            <a:ext cx="792480" cy="304038"/>
          </a:xfrm>
          <a:prstGeom prst="wedgeRoundRectCallout">
            <a:avLst>
              <a:gd name="adj1" fmla="val 36310"/>
              <a:gd name="adj2" fmla="val -11920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Tokyo</a:t>
            </a:r>
            <a:endParaRPr kumimoji="1" lang="ja-JP" altLang="en-US" dirty="0"/>
          </a:p>
        </p:txBody>
      </p:sp>
      <p:sp>
        <p:nvSpPr>
          <p:cNvPr id="20" name="角丸四角形吹き出し 19"/>
          <p:cNvSpPr/>
          <p:nvPr/>
        </p:nvSpPr>
        <p:spPr>
          <a:xfrm>
            <a:off x="5760769" y="5605189"/>
            <a:ext cx="986790" cy="304038"/>
          </a:xfrm>
          <a:prstGeom prst="wedgeRoundRectCallout">
            <a:avLst>
              <a:gd name="adj1" fmla="val -32802"/>
              <a:gd name="adj2" fmla="val 10636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Nagoya</a:t>
            </a:r>
            <a:endParaRPr kumimoji="1" lang="ja-JP" altLang="en-US" dirty="0"/>
          </a:p>
        </p:txBody>
      </p:sp>
      <p:sp>
        <p:nvSpPr>
          <p:cNvPr id="21" name="角丸四角形吹き出し 20"/>
          <p:cNvSpPr/>
          <p:nvPr/>
        </p:nvSpPr>
        <p:spPr>
          <a:xfrm>
            <a:off x="7897853" y="5882311"/>
            <a:ext cx="807720" cy="304038"/>
          </a:xfrm>
          <a:prstGeom prst="wedgeRoundRectCallout">
            <a:avLst>
              <a:gd name="adj1" fmla="val -23238"/>
              <a:gd name="adj2" fmla="val -10040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Narita</a:t>
            </a:r>
            <a:endParaRPr kumimoji="1" lang="ja-JP" altLang="en-US" dirty="0"/>
          </a:p>
        </p:txBody>
      </p:sp>
      <p:sp>
        <p:nvSpPr>
          <p:cNvPr id="22" name="角丸四角形吹き出し 21"/>
          <p:cNvSpPr/>
          <p:nvPr/>
        </p:nvSpPr>
        <p:spPr>
          <a:xfrm>
            <a:off x="7600376" y="4634042"/>
            <a:ext cx="986790" cy="304038"/>
          </a:xfrm>
          <a:prstGeom prst="wedgeRoundRectCallout">
            <a:avLst>
              <a:gd name="adj1" fmla="val 20524"/>
              <a:gd name="adj2" fmla="val 114872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J-PARC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4817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/>
      <p:bldP spid="7" grpId="0"/>
      <p:bldP spid="8" grpId="0" animBg="1"/>
      <p:bldP spid="11" grpId="0" animBg="1"/>
      <p:bldP spid="20" grpId="0" animBg="1"/>
      <p:bldP spid="21" grpId="0" animBg="1"/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/>
          <p:cNvSpPr/>
          <p:nvPr/>
        </p:nvSpPr>
        <p:spPr>
          <a:xfrm>
            <a:off x="426718" y="4021760"/>
            <a:ext cx="8193497" cy="2540621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角丸四角形 9"/>
          <p:cNvSpPr/>
          <p:nvPr/>
        </p:nvSpPr>
        <p:spPr>
          <a:xfrm>
            <a:off x="426719" y="1341798"/>
            <a:ext cx="8193497" cy="2540621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2 Main Goals of J-PARC-HI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938145" y="1474335"/>
            <a:ext cx="4620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smtClean="0"/>
              <a:t>Exploring Dense Medium</a:t>
            </a:r>
            <a:endParaRPr kumimoji="1" lang="ja-JP" altLang="en-US" sz="3200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938145" y="4195397"/>
            <a:ext cx="3577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 smtClean="0"/>
              <a:t>R</a:t>
            </a:r>
            <a:r>
              <a:rPr kumimoji="1" lang="en-US" altLang="ja-JP" sz="3200" b="1" dirty="0" smtClean="0"/>
              <a:t>are-event Factory</a:t>
            </a:r>
            <a:endParaRPr kumimoji="1" lang="ja-JP" altLang="en-US" sz="32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319047" y="2054237"/>
            <a:ext cx="36744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/>
              <a:t>QCD phase diagram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/>
              <a:t>1</a:t>
            </a:r>
            <a:r>
              <a:rPr lang="en-US" altLang="ja-JP" sz="2400" baseline="30000" dirty="0"/>
              <a:t>st</a:t>
            </a:r>
            <a:r>
              <a:rPr lang="en-US" altLang="ja-JP" sz="2400" dirty="0"/>
              <a:t> order phase transition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 smtClean="0"/>
              <a:t>equation of state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319047" y="4812780"/>
            <a:ext cx="28873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 smtClean="0"/>
              <a:t>hyper nuclei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 smtClean="0"/>
              <a:t>exotic hadrons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 smtClean="0"/>
              <a:t>hadron interaction</a:t>
            </a:r>
            <a:endParaRPr kumimoji="1" lang="ja-JP" altLang="en-US" sz="24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479" y="4195397"/>
            <a:ext cx="2752077" cy="2193349"/>
          </a:xfrm>
          <a:prstGeom prst="roundRect">
            <a:avLst>
              <a:gd name="adj" fmla="val 9877"/>
            </a:avLst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80" y="1458219"/>
            <a:ext cx="3066406" cy="225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2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角丸四角形 82"/>
          <p:cNvSpPr/>
          <p:nvPr/>
        </p:nvSpPr>
        <p:spPr>
          <a:xfrm>
            <a:off x="5822078" y="1374721"/>
            <a:ext cx="3176728" cy="4942414"/>
          </a:xfrm>
          <a:prstGeom prst="roundRect">
            <a:avLst>
              <a:gd name="adj" fmla="val 8693"/>
            </a:avLst>
          </a:prstGeom>
          <a:solidFill>
            <a:srgbClr val="268496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80" name="楕円 79"/>
          <p:cNvSpPr/>
          <p:nvPr/>
        </p:nvSpPr>
        <p:spPr>
          <a:xfrm>
            <a:off x="-4237428" y="2193209"/>
            <a:ext cx="7920000" cy="7920000"/>
          </a:xfrm>
          <a:prstGeom prst="ellipse">
            <a:avLst/>
          </a:prstGeom>
          <a:gradFill flip="none" rotWithShape="1">
            <a:gsLst>
              <a:gs pos="43000">
                <a:srgbClr val="FFC000"/>
              </a:gs>
              <a:gs pos="4000">
                <a:srgbClr val="FF0000"/>
              </a:gs>
              <a:gs pos="89000">
                <a:schemeClr val="accent6">
                  <a:lumMod val="4000"/>
                  <a:lumOff val="96000"/>
                  <a:alpha val="11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Search of Rare Events</a:t>
            </a:r>
            <a:endParaRPr kumimoji="1" lang="ja-JP" altLang="en-US" dirty="0"/>
          </a:p>
        </p:txBody>
      </p:sp>
      <p:sp>
        <p:nvSpPr>
          <p:cNvPr id="5" name="円/楕円 415"/>
          <p:cNvSpPr/>
          <p:nvPr/>
        </p:nvSpPr>
        <p:spPr>
          <a:xfrm>
            <a:off x="444369" y="5827720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円/楕円 426"/>
          <p:cNvSpPr/>
          <p:nvPr/>
        </p:nvSpPr>
        <p:spPr>
          <a:xfrm>
            <a:off x="108359" y="5175871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円/楕円 427"/>
          <p:cNvSpPr/>
          <p:nvPr/>
        </p:nvSpPr>
        <p:spPr>
          <a:xfrm>
            <a:off x="136530" y="5581831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円/楕円 428"/>
          <p:cNvSpPr/>
          <p:nvPr/>
        </p:nvSpPr>
        <p:spPr>
          <a:xfrm>
            <a:off x="360749" y="4563771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円/楕円 429"/>
          <p:cNvSpPr/>
          <p:nvPr/>
        </p:nvSpPr>
        <p:spPr>
          <a:xfrm>
            <a:off x="829730" y="5808840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" name="円/楕円 430"/>
          <p:cNvSpPr/>
          <p:nvPr/>
        </p:nvSpPr>
        <p:spPr>
          <a:xfrm>
            <a:off x="1011698" y="617000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" name="円/楕円 431"/>
          <p:cNvSpPr/>
          <p:nvPr/>
        </p:nvSpPr>
        <p:spPr>
          <a:xfrm>
            <a:off x="432208" y="5967935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" name="円/楕円 432"/>
          <p:cNvSpPr/>
          <p:nvPr/>
        </p:nvSpPr>
        <p:spPr>
          <a:xfrm>
            <a:off x="493637" y="5121871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" name="円/楕円 433"/>
          <p:cNvSpPr/>
          <p:nvPr/>
        </p:nvSpPr>
        <p:spPr>
          <a:xfrm>
            <a:off x="378208" y="535982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" name="円/楕円 434"/>
          <p:cNvSpPr/>
          <p:nvPr/>
        </p:nvSpPr>
        <p:spPr>
          <a:xfrm>
            <a:off x="336868" y="553441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" name="円/楕円 435"/>
          <p:cNvSpPr/>
          <p:nvPr/>
        </p:nvSpPr>
        <p:spPr>
          <a:xfrm>
            <a:off x="141193" y="657344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" name="円/楕円 436"/>
          <p:cNvSpPr/>
          <p:nvPr/>
        </p:nvSpPr>
        <p:spPr>
          <a:xfrm>
            <a:off x="575334" y="4628076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" name="円/楕円 437"/>
          <p:cNvSpPr/>
          <p:nvPr/>
        </p:nvSpPr>
        <p:spPr>
          <a:xfrm>
            <a:off x="1007895" y="5526501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8" name="円/楕円 438"/>
          <p:cNvSpPr/>
          <p:nvPr/>
        </p:nvSpPr>
        <p:spPr>
          <a:xfrm>
            <a:off x="1125091" y="585993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9" name="円/楕円 440"/>
          <p:cNvSpPr/>
          <p:nvPr/>
        </p:nvSpPr>
        <p:spPr>
          <a:xfrm>
            <a:off x="173001" y="475719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0" name="円/楕円 441"/>
          <p:cNvSpPr/>
          <p:nvPr/>
        </p:nvSpPr>
        <p:spPr>
          <a:xfrm>
            <a:off x="71335" y="615380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1" name="円/楕円 444"/>
          <p:cNvSpPr/>
          <p:nvPr/>
        </p:nvSpPr>
        <p:spPr>
          <a:xfrm>
            <a:off x="252351" y="542391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2" name="円/楕円 445"/>
          <p:cNvSpPr/>
          <p:nvPr/>
        </p:nvSpPr>
        <p:spPr>
          <a:xfrm>
            <a:off x="721559" y="5493073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3" name="円/楕円 446"/>
          <p:cNvSpPr/>
          <p:nvPr/>
        </p:nvSpPr>
        <p:spPr>
          <a:xfrm>
            <a:off x="568302" y="5637145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4" name="円/楕円 448"/>
          <p:cNvSpPr/>
          <p:nvPr/>
        </p:nvSpPr>
        <p:spPr>
          <a:xfrm>
            <a:off x="552459" y="6555517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" name="円/楕円 449"/>
          <p:cNvSpPr/>
          <p:nvPr/>
        </p:nvSpPr>
        <p:spPr>
          <a:xfrm>
            <a:off x="828274" y="653086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6" name="円/楕円 235"/>
          <p:cNvSpPr/>
          <p:nvPr/>
        </p:nvSpPr>
        <p:spPr>
          <a:xfrm>
            <a:off x="378208" y="6351663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7" name="円/楕円 237"/>
          <p:cNvSpPr/>
          <p:nvPr/>
        </p:nvSpPr>
        <p:spPr>
          <a:xfrm>
            <a:off x="613730" y="526588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8" name="円/楕円 238"/>
          <p:cNvSpPr/>
          <p:nvPr/>
        </p:nvSpPr>
        <p:spPr>
          <a:xfrm>
            <a:off x="208556" y="5742114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9" name="円/楕円 239"/>
          <p:cNvSpPr/>
          <p:nvPr/>
        </p:nvSpPr>
        <p:spPr>
          <a:xfrm>
            <a:off x="216359" y="599075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0" name="円/楕円 241"/>
          <p:cNvSpPr/>
          <p:nvPr/>
        </p:nvSpPr>
        <p:spPr>
          <a:xfrm>
            <a:off x="721730" y="611600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1" name="円/楕円 243"/>
          <p:cNvSpPr/>
          <p:nvPr/>
        </p:nvSpPr>
        <p:spPr>
          <a:xfrm>
            <a:off x="286755" y="490567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2" name="円/楕円 418"/>
          <p:cNvSpPr/>
          <p:nvPr/>
        </p:nvSpPr>
        <p:spPr>
          <a:xfrm>
            <a:off x="328628" y="3716009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3" name="円/楕円 421"/>
          <p:cNvSpPr/>
          <p:nvPr/>
        </p:nvSpPr>
        <p:spPr>
          <a:xfrm>
            <a:off x="1499853" y="6343640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4" name="円/楕円 421"/>
          <p:cNvSpPr/>
          <p:nvPr/>
        </p:nvSpPr>
        <p:spPr>
          <a:xfrm>
            <a:off x="961568" y="462366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5" name="円/楕円 435"/>
          <p:cNvSpPr/>
          <p:nvPr/>
        </p:nvSpPr>
        <p:spPr>
          <a:xfrm>
            <a:off x="650859" y="4924032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6" name="円/楕円 448"/>
          <p:cNvSpPr/>
          <p:nvPr/>
        </p:nvSpPr>
        <p:spPr>
          <a:xfrm>
            <a:off x="225495" y="528889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7" name="円/楕円 449"/>
          <p:cNvSpPr/>
          <p:nvPr/>
        </p:nvSpPr>
        <p:spPr>
          <a:xfrm>
            <a:off x="317924" y="5124883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8" name="円/楕円 435"/>
          <p:cNvSpPr/>
          <p:nvPr/>
        </p:nvSpPr>
        <p:spPr>
          <a:xfrm>
            <a:off x="295203" y="6163151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9" name="円/楕円 448"/>
          <p:cNvSpPr/>
          <p:nvPr/>
        </p:nvSpPr>
        <p:spPr>
          <a:xfrm>
            <a:off x="675920" y="5912105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0" name="円/楕円 449"/>
          <p:cNvSpPr/>
          <p:nvPr/>
        </p:nvSpPr>
        <p:spPr>
          <a:xfrm>
            <a:off x="79782" y="586781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1" name="円/楕円 418"/>
          <p:cNvSpPr/>
          <p:nvPr/>
        </p:nvSpPr>
        <p:spPr>
          <a:xfrm>
            <a:off x="1612907" y="596793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2" name="円/楕円 421"/>
          <p:cNvSpPr/>
          <p:nvPr/>
        </p:nvSpPr>
        <p:spPr>
          <a:xfrm>
            <a:off x="1313066" y="489480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" name="円/楕円 418"/>
          <p:cNvSpPr/>
          <p:nvPr/>
        </p:nvSpPr>
        <p:spPr>
          <a:xfrm>
            <a:off x="638730" y="4021799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" name="円/楕円 421"/>
          <p:cNvSpPr/>
          <p:nvPr/>
        </p:nvSpPr>
        <p:spPr>
          <a:xfrm>
            <a:off x="173001" y="4053521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5" name="円/楕円 418"/>
          <p:cNvSpPr/>
          <p:nvPr/>
        </p:nvSpPr>
        <p:spPr>
          <a:xfrm>
            <a:off x="1237608" y="5439073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6" name="円/楕円 421"/>
          <p:cNvSpPr/>
          <p:nvPr/>
        </p:nvSpPr>
        <p:spPr>
          <a:xfrm>
            <a:off x="1155868" y="6026650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7" name="円/楕円 418"/>
          <p:cNvSpPr/>
          <p:nvPr/>
        </p:nvSpPr>
        <p:spPr>
          <a:xfrm>
            <a:off x="154556" y="447167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8" name="円/楕円 421"/>
          <p:cNvSpPr/>
          <p:nvPr/>
        </p:nvSpPr>
        <p:spPr>
          <a:xfrm>
            <a:off x="645606" y="445336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9" name="円/楕円 418"/>
          <p:cNvSpPr/>
          <p:nvPr/>
        </p:nvSpPr>
        <p:spPr>
          <a:xfrm>
            <a:off x="1011698" y="6411443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0" name="円/楕円 421"/>
          <p:cNvSpPr/>
          <p:nvPr/>
        </p:nvSpPr>
        <p:spPr>
          <a:xfrm>
            <a:off x="862806" y="511961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1" name="円/楕円 418"/>
          <p:cNvSpPr/>
          <p:nvPr/>
        </p:nvSpPr>
        <p:spPr>
          <a:xfrm>
            <a:off x="1163276" y="441207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2" name="円/楕円 421"/>
          <p:cNvSpPr/>
          <p:nvPr/>
        </p:nvSpPr>
        <p:spPr>
          <a:xfrm>
            <a:off x="270208" y="428846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3" name="円/楕円 418"/>
          <p:cNvSpPr/>
          <p:nvPr/>
        </p:nvSpPr>
        <p:spPr>
          <a:xfrm>
            <a:off x="1309356" y="574985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4" name="円/楕円 421"/>
          <p:cNvSpPr/>
          <p:nvPr/>
        </p:nvSpPr>
        <p:spPr>
          <a:xfrm>
            <a:off x="2518039" y="470319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5" name="円/楕円 418"/>
          <p:cNvSpPr/>
          <p:nvPr/>
        </p:nvSpPr>
        <p:spPr>
          <a:xfrm>
            <a:off x="-64371" y="379169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6" name="円/楕円 421"/>
          <p:cNvSpPr/>
          <p:nvPr/>
        </p:nvSpPr>
        <p:spPr>
          <a:xfrm>
            <a:off x="729920" y="370603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7" name="円/楕円 418"/>
          <p:cNvSpPr/>
          <p:nvPr/>
        </p:nvSpPr>
        <p:spPr>
          <a:xfrm>
            <a:off x="1281332" y="384345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8" name="円/楕円 421"/>
          <p:cNvSpPr/>
          <p:nvPr/>
        </p:nvSpPr>
        <p:spPr>
          <a:xfrm>
            <a:off x="970464" y="481603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9" name="円/楕円 418"/>
          <p:cNvSpPr/>
          <p:nvPr/>
        </p:nvSpPr>
        <p:spPr>
          <a:xfrm>
            <a:off x="2286024" y="519017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0" name="円/楕円 421"/>
          <p:cNvSpPr/>
          <p:nvPr/>
        </p:nvSpPr>
        <p:spPr>
          <a:xfrm>
            <a:off x="1582480" y="545407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1" name="円/楕円 418"/>
          <p:cNvSpPr/>
          <p:nvPr/>
        </p:nvSpPr>
        <p:spPr>
          <a:xfrm>
            <a:off x="729920" y="627335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2" name="円/楕円 418"/>
          <p:cNvSpPr/>
          <p:nvPr/>
        </p:nvSpPr>
        <p:spPr>
          <a:xfrm>
            <a:off x="402753" y="4751978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3" name="円/楕円 418"/>
          <p:cNvSpPr/>
          <p:nvPr/>
        </p:nvSpPr>
        <p:spPr>
          <a:xfrm>
            <a:off x="844019" y="427663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4" name="円/楕円 418"/>
          <p:cNvSpPr/>
          <p:nvPr/>
        </p:nvSpPr>
        <p:spPr>
          <a:xfrm>
            <a:off x="1421066" y="608296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5" name="円/楕円 421"/>
          <p:cNvSpPr/>
          <p:nvPr/>
        </p:nvSpPr>
        <p:spPr>
          <a:xfrm>
            <a:off x="1889277" y="641240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6" name="円/楕円 421"/>
          <p:cNvSpPr/>
          <p:nvPr/>
        </p:nvSpPr>
        <p:spPr>
          <a:xfrm>
            <a:off x="1574233" y="515788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7" name="円/楕円 421"/>
          <p:cNvSpPr/>
          <p:nvPr/>
        </p:nvSpPr>
        <p:spPr>
          <a:xfrm>
            <a:off x="1196117" y="5178398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8" name="円/楕円 421"/>
          <p:cNvSpPr/>
          <p:nvPr/>
        </p:nvSpPr>
        <p:spPr>
          <a:xfrm>
            <a:off x="1921174" y="512689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9" name="円/楕円 418"/>
          <p:cNvSpPr/>
          <p:nvPr/>
        </p:nvSpPr>
        <p:spPr>
          <a:xfrm>
            <a:off x="2016783" y="572805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0" name="円/楕円 421"/>
          <p:cNvSpPr/>
          <p:nvPr/>
        </p:nvSpPr>
        <p:spPr>
          <a:xfrm>
            <a:off x="1759031" y="471478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1" name="円/楕円 421"/>
          <p:cNvSpPr/>
          <p:nvPr/>
        </p:nvSpPr>
        <p:spPr>
          <a:xfrm>
            <a:off x="1653015" y="436367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2" name="円/楕円 418"/>
          <p:cNvSpPr/>
          <p:nvPr/>
        </p:nvSpPr>
        <p:spPr>
          <a:xfrm>
            <a:off x="2436542" y="636886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3" name="円/楕円 421"/>
          <p:cNvSpPr/>
          <p:nvPr/>
        </p:nvSpPr>
        <p:spPr>
          <a:xfrm>
            <a:off x="413334" y="4064511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4" name="円/楕円 421"/>
          <p:cNvSpPr/>
          <p:nvPr/>
        </p:nvSpPr>
        <p:spPr>
          <a:xfrm>
            <a:off x="336792" y="306943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5" name="円/楕円 418"/>
          <p:cNvSpPr/>
          <p:nvPr/>
        </p:nvSpPr>
        <p:spPr>
          <a:xfrm>
            <a:off x="1489376" y="339708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5903458" y="1556418"/>
            <a:ext cx="29482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kumimoji="1" lang="en-US" altLang="ja-JP" sz="2400" dirty="0" smtClean="0"/>
              <a:t>High density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ja-JP" sz="2400" dirty="0"/>
              <a:t>H</a:t>
            </a:r>
            <a:r>
              <a:rPr lang="en-US" altLang="ja-JP" sz="2400" dirty="0" smtClean="0"/>
              <a:t>igh luminosity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ja-JP" sz="2400" dirty="0" smtClean="0"/>
              <a:t>High</a:t>
            </a:r>
            <a:r>
              <a:rPr kumimoji="1" lang="en-US" altLang="ja-JP" sz="2400" dirty="0" smtClean="0"/>
              <a:t> strange yield</a:t>
            </a:r>
            <a:endParaRPr kumimoji="1" lang="ja-JP" altLang="en-US" sz="2400" dirty="0"/>
          </a:p>
        </p:txBody>
      </p:sp>
      <p:sp>
        <p:nvSpPr>
          <p:cNvPr id="84" name="円/楕円 421"/>
          <p:cNvSpPr/>
          <p:nvPr/>
        </p:nvSpPr>
        <p:spPr>
          <a:xfrm>
            <a:off x="1672009" y="5700431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5" name="円/楕円 421"/>
          <p:cNvSpPr/>
          <p:nvPr/>
        </p:nvSpPr>
        <p:spPr>
          <a:xfrm>
            <a:off x="1025064" y="664249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123" name="グループ化 122"/>
          <p:cNvGrpSpPr/>
          <p:nvPr/>
        </p:nvGrpSpPr>
        <p:grpSpPr>
          <a:xfrm>
            <a:off x="882274" y="1375185"/>
            <a:ext cx="2624340" cy="1852636"/>
            <a:chOff x="882274" y="1375185"/>
            <a:chExt cx="2624340" cy="1852636"/>
          </a:xfrm>
        </p:grpSpPr>
        <p:sp>
          <p:nvSpPr>
            <p:cNvPr id="79" name="円/楕円 418"/>
            <p:cNvSpPr/>
            <p:nvPr/>
          </p:nvSpPr>
          <p:spPr>
            <a:xfrm>
              <a:off x="1848121" y="1752014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00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cxnSp>
          <p:nvCxnSpPr>
            <p:cNvPr id="96" name="直線矢印コネクタ 95"/>
            <p:cNvCxnSpPr/>
            <p:nvPr/>
          </p:nvCxnSpPr>
          <p:spPr>
            <a:xfrm flipV="1">
              <a:off x="1078806" y="2081265"/>
              <a:ext cx="711427" cy="1146556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円/楕円 421"/>
            <p:cNvSpPr/>
            <p:nvPr/>
          </p:nvSpPr>
          <p:spPr>
            <a:xfrm>
              <a:off x="1520609" y="1488459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CC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cxnSp>
          <p:nvCxnSpPr>
            <p:cNvPr id="98" name="直線矢印コネクタ 97"/>
            <p:cNvCxnSpPr/>
            <p:nvPr/>
          </p:nvCxnSpPr>
          <p:spPr>
            <a:xfrm flipV="1">
              <a:off x="882274" y="1802570"/>
              <a:ext cx="623061" cy="123332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テキスト ボックス 98"/>
            <p:cNvSpPr txBox="1"/>
            <p:nvPr/>
          </p:nvSpPr>
          <p:spPr>
            <a:xfrm>
              <a:off x="2122902" y="1375185"/>
              <a:ext cx="138371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Exotic</a:t>
              </a:r>
            </a:p>
            <a:p>
              <a:r>
                <a:rPr lang="en-US" altLang="ja-JP" sz="2400" dirty="0" smtClean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Hadrons</a:t>
              </a:r>
              <a:endParaRPr kumimoji="1"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</p:grpSp>
      <p:sp>
        <p:nvSpPr>
          <p:cNvPr id="103" name="円/楕円 421"/>
          <p:cNvSpPr/>
          <p:nvPr/>
        </p:nvSpPr>
        <p:spPr>
          <a:xfrm>
            <a:off x="764669" y="675049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4" name="円/楕円 418"/>
          <p:cNvSpPr/>
          <p:nvPr/>
        </p:nvSpPr>
        <p:spPr>
          <a:xfrm>
            <a:off x="1745753" y="6573443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5" name="円/楕円 421"/>
          <p:cNvSpPr/>
          <p:nvPr/>
        </p:nvSpPr>
        <p:spPr>
          <a:xfrm>
            <a:off x="1037608" y="5638398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6" name="円/楕円 418"/>
          <p:cNvSpPr/>
          <p:nvPr/>
        </p:nvSpPr>
        <p:spPr>
          <a:xfrm>
            <a:off x="735319" y="4785491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7" name="円/楕円 421"/>
          <p:cNvSpPr/>
          <p:nvPr/>
        </p:nvSpPr>
        <p:spPr>
          <a:xfrm>
            <a:off x="1358233" y="6681443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8" name="円/楕円 418"/>
          <p:cNvSpPr/>
          <p:nvPr/>
        </p:nvSpPr>
        <p:spPr>
          <a:xfrm>
            <a:off x="1233674" y="629577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124" name="グループ化 123"/>
          <p:cNvGrpSpPr/>
          <p:nvPr/>
        </p:nvGrpSpPr>
        <p:grpSpPr>
          <a:xfrm>
            <a:off x="1869015" y="2436061"/>
            <a:ext cx="3360376" cy="1534547"/>
            <a:chOff x="1869015" y="2436061"/>
            <a:chExt cx="3360376" cy="1534547"/>
          </a:xfrm>
        </p:grpSpPr>
        <p:sp>
          <p:nvSpPr>
            <p:cNvPr id="87" name="円/楕円 421"/>
            <p:cNvSpPr/>
            <p:nvPr/>
          </p:nvSpPr>
          <p:spPr>
            <a:xfrm>
              <a:off x="3122053" y="2687526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CC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88" name="円/楕円 418"/>
            <p:cNvSpPr/>
            <p:nvPr/>
          </p:nvSpPr>
          <p:spPr>
            <a:xfrm>
              <a:off x="3167899" y="2849178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2060">
                    <a:lumMod val="80000"/>
                    <a:lumOff val="20000"/>
                  </a:srgbClr>
                </a:gs>
                <a:gs pos="100000">
                  <a:srgbClr val="00206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89" name="円/楕円 421"/>
            <p:cNvSpPr/>
            <p:nvPr/>
          </p:nvSpPr>
          <p:spPr>
            <a:xfrm>
              <a:off x="2985695" y="2813626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lumMod val="80000"/>
                    <a:lumOff val="20000"/>
                  </a:srgbClr>
                </a:gs>
                <a:gs pos="100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1" name="円/楕円 418"/>
            <p:cNvSpPr/>
            <p:nvPr/>
          </p:nvSpPr>
          <p:spPr>
            <a:xfrm>
              <a:off x="2946642" y="2648747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2060">
                    <a:lumMod val="80000"/>
                    <a:lumOff val="20000"/>
                  </a:srgbClr>
                </a:gs>
                <a:gs pos="100000">
                  <a:srgbClr val="00206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00" name="テキスト ボックス 99"/>
            <p:cNvSpPr txBox="1"/>
            <p:nvPr/>
          </p:nvSpPr>
          <p:spPr>
            <a:xfrm>
              <a:off x="3353556" y="2436061"/>
              <a:ext cx="18758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err="1" smtClean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Hypernuclei</a:t>
              </a:r>
              <a:endParaRPr kumimoji="1"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  <p:cxnSp>
          <p:nvCxnSpPr>
            <p:cNvPr id="112" name="直線矢印コネクタ 111"/>
            <p:cNvCxnSpPr/>
            <p:nvPr/>
          </p:nvCxnSpPr>
          <p:spPr>
            <a:xfrm flipV="1">
              <a:off x="1869015" y="3061089"/>
              <a:ext cx="968021" cy="909519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グループ化 124"/>
          <p:cNvGrpSpPr/>
          <p:nvPr/>
        </p:nvGrpSpPr>
        <p:grpSpPr>
          <a:xfrm>
            <a:off x="2219393" y="3454296"/>
            <a:ext cx="3543986" cy="1163475"/>
            <a:chOff x="2219393" y="3454296"/>
            <a:chExt cx="3543986" cy="1163475"/>
          </a:xfrm>
        </p:grpSpPr>
        <p:sp>
          <p:nvSpPr>
            <p:cNvPr id="86" name="円/楕円 421"/>
            <p:cNvSpPr/>
            <p:nvPr/>
          </p:nvSpPr>
          <p:spPr>
            <a:xfrm>
              <a:off x="3664035" y="3754608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lumMod val="80000"/>
                    <a:lumOff val="20000"/>
                  </a:srgbClr>
                </a:gs>
                <a:gs pos="100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0" name="円/楕円 421"/>
            <p:cNvSpPr/>
            <p:nvPr/>
          </p:nvSpPr>
          <p:spPr>
            <a:xfrm>
              <a:off x="3542321" y="4024608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CC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2" name="円/楕円 421"/>
            <p:cNvSpPr/>
            <p:nvPr/>
          </p:nvSpPr>
          <p:spPr>
            <a:xfrm>
              <a:off x="3481464" y="3837521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CC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3" name="円/楕円 418"/>
            <p:cNvSpPr/>
            <p:nvPr/>
          </p:nvSpPr>
          <p:spPr>
            <a:xfrm>
              <a:off x="3669224" y="3906986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2060">
                    <a:lumMod val="80000"/>
                    <a:lumOff val="20000"/>
                  </a:srgbClr>
                </a:gs>
                <a:gs pos="100000">
                  <a:srgbClr val="00206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4" name="円/楕円 421"/>
            <p:cNvSpPr/>
            <p:nvPr/>
          </p:nvSpPr>
          <p:spPr>
            <a:xfrm>
              <a:off x="3664035" y="4053521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lumMod val="80000"/>
                    <a:lumOff val="20000"/>
                  </a:srgbClr>
                </a:gs>
                <a:gs pos="100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5" name="円/楕円 421"/>
            <p:cNvSpPr/>
            <p:nvPr/>
          </p:nvSpPr>
          <p:spPr>
            <a:xfrm>
              <a:off x="3760915" y="3945521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CC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01" name="テキスト ボックス 100"/>
            <p:cNvSpPr txBox="1"/>
            <p:nvPr/>
          </p:nvSpPr>
          <p:spPr>
            <a:xfrm>
              <a:off x="3956474" y="3454296"/>
              <a:ext cx="18069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err="1" smtClean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Strangelets</a:t>
              </a:r>
              <a:endParaRPr kumimoji="1"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  <p:cxnSp>
          <p:nvCxnSpPr>
            <p:cNvPr id="115" name="直線矢印コネクタ 114"/>
            <p:cNvCxnSpPr/>
            <p:nvPr/>
          </p:nvCxnSpPr>
          <p:spPr>
            <a:xfrm flipV="1">
              <a:off x="2219393" y="4167269"/>
              <a:ext cx="1169090" cy="450502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7" name="円/楕円 427"/>
          <p:cNvSpPr/>
          <p:nvPr/>
        </p:nvSpPr>
        <p:spPr>
          <a:xfrm>
            <a:off x="378208" y="570681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8" name="円/楕円 238"/>
          <p:cNvSpPr/>
          <p:nvPr/>
        </p:nvSpPr>
        <p:spPr>
          <a:xfrm>
            <a:off x="478851" y="546915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9" name="円/楕円 449"/>
          <p:cNvSpPr/>
          <p:nvPr/>
        </p:nvSpPr>
        <p:spPr>
          <a:xfrm>
            <a:off x="338717" y="654631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0" name="円/楕円 427"/>
          <p:cNvSpPr/>
          <p:nvPr/>
        </p:nvSpPr>
        <p:spPr>
          <a:xfrm>
            <a:off x="201551" y="6340030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1" name="円/楕円 238"/>
          <p:cNvSpPr/>
          <p:nvPr/>
        </p:nvSpPr>
        <p:spPr>
          <a:xfrm>
            <a:off x="513356" y="605673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2" name="円/楕円 449"/>
          <p:cNvSpPr/>
          <p:nvPr/>
        </p:nvSpPr>
        <p:spPr>
          <a:xfrm>
            <a:off x="490628" y="623499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3" name="円/楕円 415"/>
          <p:cNvSpPr/>
          <p:nvPr/>
        </p:nvSpPr>
        <p:spPr>
          <a:xfrm>
            <a:off x="54888" y="5403073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4" name="円/楕円 415"/>
          <p:cNvSpPr/>
          <p:nvPr/>
        </p:nvSpPr>
        <p:spPr>
          <a:xfrm>
            <a:off x="837920" y="5990406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5" name="円/楕円 415"/>
          <p:cNvSpPr/>
          <p:nvPr/>
        </p:nvSpPr>
        <p:spPr>
          <a:xfrm>
            <a:off x="226556" y="6419674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6" name="円/楕円 238"/>
          <p:cNvSpPr/>
          <p:nvPr/>
        </p:nvSpPr>
        <p:spPr>
          <a:xfrm>
            <a:off x="-10371" y="5780204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7" name="円/楕円 449"/>
          <p:cNvSpPr/>
          <p:nvPr/>
        </p:nvSpPr>
        <p:spPr>
          <a:xfrm>
            <a:off x="54112" y="6376685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8" name="円/楕円 427"/>
          <p:cNvSpPr/>
          <p:nvPr/>
        </p:nvSpPr>
        <p:spPr>
          <a:xfrm>
            <a:off x="-28270" y="5637897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9" name="円/楕円 238"/>
          <p:cNvSpPr/>
          <p:nvPr/>
        </p:nvSpPr>
        <p:spPr>
          <a:xfrm>
            <a:off x="726379" y="562216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0" name="円/楕円 449"/>
          <p:cNvSpPr/>
          <p:nvPr/>
        </p:nvSpPr>
        <p:spPr>
          <a:xfrm>
            <a:off x="561352" y="676754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1" name="円/楕円 427"/>
          <p:cNvSpPr/>
          <p:nvPr/>
        </p:nvSpPr>
        <p:spPr>
          <a:xfrm>
            <a:off x="-10371" y="5026841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2" name="円/楕円 238"/>
          <p:cNvSpPr/>
          <p:nvPr/>
        </p:nvSpPr>
        <p:spPr>
          <a:xfrm>
            <a:off x="665756" y="620913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3" name="円/楕円 449"/>
          <p:cNvSpPr/>
          <p:nvPr/>
        </p:nvSpPr>
        <p:spPr>
          <a:xfrm>
            <a:off x="31080" y="4893491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4" name="円/楕円 427"/>
          <p:cNvSpPr/>
          <p:nvPr/>
        </p:nvSpPr>
        <p:spPr>
          <a:xfrm>
            <a:off x="-26309" y="4728028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5" name="円/楕円 238"/>
          <p:cNvSpPr/>
          <p:nvPr/>
        </p:nvSpPr>
        <p:spPr>
          <a:xfrm>
            <a:off x="678928" y="5373028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6" name="円/楕円 449"/>
          <p:cNvSpPr/>
          <p:nvPr/>
        </p:nvSpPr>
        <p:spPr>
          <a:xfrm>
            <a:off x="17636" y="6720070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7" name="円/楕円 427"/>
          <p:cNvSpPr/>
          <p:nvPr/>
        </p:nvSpPr>
        <p:spPr>
          <a:xfrm>
            <a:off x="262556" y="6757821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8" name="円/楕円 238"/>
          <p:cNvSpPr/>
          <p:nvPr/>
        </p:nvSpPr>
        <p:spPr>
          <a:xfrm>
            <a:off x="546033" y="6428049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9" name="円/楕円 449"/>
          <p:cNvSpPr/>
          <p:nvPr/>
        </p:nvSpPr>
        <p:spPr>
          <a:xfrm>
            <a:off x="310598" y="586781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0" name="円/楕円 427"/>
          <p:cNvSpPr/>
          <p:nvPr/>
        </p:nvSpPr>
        <p:spPr>
          <a:xfrm>
            <a:off x="-21350" y="6088063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1" name="円/楕円 238"/>
          <p:cNvSpPr/>
          <p:nvPr/>
        </p:nvSpPr>
        <p:spPr>
          <a:xfrm>
            <a:off x="-65941" y="529894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2" name="円/楕円 449"/>
          <p:cNvSpPr/>
          <p:nvPr/>
        </p:nvSpPr>
        <p:spPr>
          <a:xfrm>
            <a:off x="88662" y="596671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3" name="円/楕円 427"/>
          <p:cNvSpPr/>
          <p:nvPr/>
        </p:nvSpPr>
        <p:spPr>
          <a:xfrm>
            <a:off x="874656" y="542320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4" name="円/楕円 418"/>
          <p:cNvSpPr/>
          <p:nvPr/>
        </p:nvSpPr>
        <p:spPr>
          <a:xfrm>
            <a:off x="2436542" y="636886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78" name="グループ化 77"/>
          <p:cNvGrpSpPr/>
          <p:nvPr/>
        </p:nvGrpSpPr>
        <p:grpSpPr>
          <a:xfrm>
            <a:off x="2332224" y="4788511"/>
            <a:ext cx="2820121" cy="1439238"/>
            <a:chOff x="2332224" y="4788511"/>
            <a:chExt cx="2820121" cy="1439238"/>
          </a:xfrm>
        </p:grpSpPr>
        <p:sp>
          <p:nvSpPr>
            <p:cNvPr id="155" name="円/楕円 418"/>
            <p:cNvSpPr/>
            <p:nvPr/>
          </p:nvSpPr>
          <p:spPr>
            <a:xfrm>
              <a:off x="4351737" y="6011749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00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cxnSp>
          <p:nvCxnSpPr>
            <p:cNvPr id="156" name="直線矢印コネクタ 155"/>
            <p:cNvCxnSpPr/>
            <p:nvPr/>
          </p:nvCxnSpPr>
          <p:spPr>
            <a:xfrm flipV="1">
              <a:off x="2349749" y="6134406"/>
              <a:ext cx="1884223" cy="47039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直線矢印コネクタ 156"/>
            <p:cNvCxnSpPr/>
            <p:nvPr/>
          </p:nvCxnSpPr>
          <p:spPr>
            <a:xfrm flipV="1">
              <a:off x="2332224" y="5749857"/>
              <a:ext cx="1901748" cy="106195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円/楕円 418"/>
            <p:cNvSpPr/>
            <p:nvPr/>
          </p:nvSpPr>
          <p:spPr>
            <a:xfrm>
              <a:off x="4326540" y="5651817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00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cxnSp>
          <p:nvCxnSpPr>
            <p:cNvPr id="159" name="直線コネクタ 158"/>
            <p:cNvCxnSpPr/>
            <p:nvPr/>
          </p:nvCxnSpPr>
          <p:spPr>
            <a:xfrm>
              <a:off x="3162642" y="5802954"/>
              <a:ext cx="39053" cy="360197"/>
            </a:xfrm>
            <a:prstGeom prst="line">
              <a:avLst/>
            </a:prstGeom>
            <a:ln w="57150">
              <a:solidFill>
                <a:schemeClr val="accent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テキスト ボックス 2"/>
            <p:cNvSpPr txBox="1"/>
            <p:nvPr/>
          </p:nvSpPr>
          <p:spPr>
            <a:xfrm>
              <a:off x="3436811" y="4788511"/>
              <a:ext cx="171553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hadron</a:t>
              </a:r>
              <a:endParaRPr kumimoji="1" lang="en-US" altLang="ja-JP" sz="2400" dirty="0" smtClean="0"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  <a:p>
              <a:r>
                <a:rPr lang="en-US" altLang="ja-JP" sz="2400" dirty="0" smtClean="0"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Interaction</a:t>
              </a:r>
              <a:endParaRPr kumimoji="1" lang="ja-JP" altLang="en-US" sz="2400" dirty="0"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</p:grpSp>
      <p:sp>
        <p:nvSpPr>
          <p:cNvPr id="4" name="下矢印 3"/>
          <p:cNvSpPr/>
          <p:nvPr/>
        </p:nvSpPr>
        <p:spPr>
          <a:xfrm>
            <a:off x="6633915" y="2801560"/>
            <a:ext cx="1541418" cy="435738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6454790" y="3195749"/>
            <a:ext cx="19013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 smtClean="0"/>
              <a:t>Rare-event</a:t>
            </a:r>
          </a:p>
          <a:p>
            <a:pPr algn="ctr"/>
            <a:r>
              <a:rPr lang="en-US" altLang="ja-JP" sz="2800" b="1" dirty="0" smtClean="0"/>
              <a:t>Factory</a:t>
            </a:r>
            <a:endParaRPr kumimoji="1" lang="ja-JP" altLang="en-US" sz="2800" b="1" dirty="0"/>
          </a:p>
        </p:txBody>
      </p:sp>
      <p:sp>
        <p:nvSpPr>
          <p:cNvPr id="160" name="下矢印 159"/>
          <p:cNvSpPr/>
          <p:nvPr/>
        </p:nvSpPr>
        <p:spPr>
          <a:xfrm>
            <a:off x="6686121" y="4233414"/>
            <a:ext cx="1541418" cy="435738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5903458" y="4742388"/>
            <a:ext cx="19191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 smtClean="0"/>
              <a:t>creation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 smtClean="0"/>
              <a:t>properties</a:t>
            </a: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 smtClean="0"/>
              <a:t>interaction</a:t>
            </a:r>
          </a:p>
        </p:txBody>
      </p:sp>
    </p:spTree>
    <p:extLst>
      <p:ext uri="{BB962C8B-B14F-4D97-AF65-F5344CB8AC3E}">
        <p14:creationId xmlns:p14="http://schemas.microsoft.com/office/powerpoint/2010/main" val="351760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Production Rate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569" y="1290096"/>
            <a:ext cx="4997982" cy="4843874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2924355" y="1777042"/>
            <a:ext cx="3485071" cy="3234905"/>
          </a:xfrm>
          <a:prstGeom prst="rect">
            <a:avLst/>
          </a:prstGeom>
          <a:solidFill>
            <a:srgbClr val="FFC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633007" y="6221960"/>
            <a:ext cx="4498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Particle yield in thermal model</a:t>
            </a:r>
            <a:endParaRPr kumimoji="1" lang="ja-JP" altLang="en-US" sz="2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" name="右矢印 2"/>
          <p:cNvSpPr/>
          <p:nvPr/>
        </p:nvSpPr>
        <p:spPr>
          <a:xfrm>
            <a:off x="1828800" y="4761009"/>
            <a:ext cx="1095555" cy="484632"/>
          </a:xfrm>
          <a:prstGeom prst="rightArrow">
            <a:avLst>
              <a:gd name="adj1" fmla="val 50000"/>
              <a:gd name="adj2" fmla="val 9806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44021" y="4734083"/>
            <a:ext cx="17279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Accessible</a:t>
            </a:r>
          </a:p>
          <a:p>
            <a:r>
              <a:rPr lang="en-US" altLang="ja-JP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@ J-PARC</a:t>
            </a:r>
            <a:endParaRPr kumimoji="1" lang="ja-JP" altLang="en-US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19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Hypernuclei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43" y="1311569"/>
            <a:ext cx="4189500" cy="3474934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733243" y="1362973"/>
            <a:ext cx="414068" cy="2924355"/>
          </a:xfrm>
          <a:prstGeom prst="rect">
            <a:avLst/>
          </a:prstGeom>
          <a:solidFill>
            <a:srgbClr val="FF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44473" y="4786151"/>
            <a:ext cx="40575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Particle yield in thermal model</a:t>
            </a:r>
          </a:p>
          <a:p>
            <a:r>
              <a:rPr lang="en-US" altLang="ja-JP" sz="2400" dirty="0" smtClean="0"/>
              <a:t>has a maximum around </a:t>
            </a:r>
          </a:p>
          <a:p>
            <a:r>
              <a:rPr lang="en-US" altLang="ja-JP" sz="2400" dirty="0" smtClean="0"/>
              <a:t>J-PARC energy</a:t>
            </a:r>
            <a:endParaRPr kumimoji="1" lang="ja-JP" altLang="en-US" sz="2400" dirty="0"/>
          </a:p>
        </p:txBody>
      </p:sp>
      <p:grpSp>
        <p:nvGrpSpPr>
          <p:cNvPr id="3" name="グループ化 2"/>
          <p:cNvGrpSpPr/>
          <p:nvPr/>
        </p:nvGrpSpPr>
        <p:grpSpPr>
          <a:xfrm>
            <a:off x="4305051" y="469537"/>
            <a:ext cx="4628370" cy="6240898"/>
            <a:chOff x="4305051" y="469537"/>
            <a:chExt cx="4628370" cy="6240898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4195" t="21663"/>
            <a:stretch/>
          </p:blipFill>
          <p:spPr>
            <a:xfrm>
              <a:off x="4305051" y="3651331"/>
              <a:ext cx="3164747" cy="305910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図 7"/>
            <p:cNvPicPr>
              <a:picLocks noChangeAspect="1"/>
            </p:cNvPicPr>
            <p:nvPr/>
          </p:nvPicPr>
          <p:blipFill rotWithShape="1">
            <a:blip r:embed="rId4"/>
            <a:srcRect l="259" t="1112" r="661" b="1112"/>
            <a:stretch/>
          </p:blipFill>
          <p:spPr>
            <a:xfrm rot="17810639">
              <a:off x="6446916" y="2635058"/>
              <a:ext cx="1942694" cy="1437763"/>
            </a:xfrm>
            <a:prstGeom prst="rect">
              <a:avLst/>
            </a:prstGeom>
            <a:effectLst>
              <a:glow rad="228600">
                <a:srgbClr val="1B587C">
                  <a:alpha val="40000"/>
                </a:srgbClr>
              </a:glow>
            </a:effectLst>
          </p:spPr>
        </p:pic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7805577">
              <a:off x="7290074" y="1101942"/>
              <a:ext cx="2064401" cy="799592"/>
            </a:xfrm>
            <a:prstGeom prst="rect">
              <a:avLst/>
            </a:prstGeom>
          </p:spPr>
        </p:pic>
        <p:sp>
          <p:nvSpPr>
            <p:cNvPr id="10" name="正方形/長方形 9"/>
            <p:cNvSpPr/>
            <p:nvPr/>
          </p:nvSpPr>
          <p:spPr>
            <a:xfrm rot="17891570">
              <a:off x="7056522" y="1101363"/>
              <a:ext cx="126761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rgbClr val="1B587C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</a:rPr>
                <a:t>JHIPER</a:t>
              </a:r>
              <a:endParaRPr kumimoji="0" lang="ja-JP" alt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1B587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gency FB" panose="020B0503020202020204" pitchFamily="34" charset="0"/>
                <a:ea typeface="ＭＳ Ｐゴシック"/>
              </a:endParaRPr>
            </a:p>
          </p:txBody>
        </p:sp>
        <p:sp>
          <p:nvSpPr>
            <p:cNvPr id="12" name="角丸四角形 11"/>
            <p:cNvSpPr/>
            <p:nvPr/>
          </p:nvSpPr>
          <p:spPr>
            <a:xfrm>
              <a:off x="6584096" y="4335119"/>
              <a:ext cx="2349325" cy="1829082"/>
            </a:xfrm>
            <a:prstGeom prst="roundRect">
              <a:avLst/>
            </a:prstGeom>
            <a:solidFill>
              <a:srgbClr val="268496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6873463" y="4464260"/>
              <a:ext cx="188705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/>
                <a:t>Experimental</a:t>
              </a:r>
            </a:p>
            <a:p>
              <a:r>
                <a:rPr lang="en-US" altLang="ja-JP" sz="2400" dirty="0" smtClean="0"/>
                <a:t>setting for </a:t>
              </a:r>
            </a:p>
            <a:p>
              <a:r>
                <a:rPr kumimoji="1" lang="en-US" altLang="ja-JP" sz="2400" dirty="0" err="1" smtClean="0"/>
                <a:t>hypernucler</a:t>
              </a:r>
              <a:endParaRPr kumimoji="1" lang="en-US" altLang="ja-JP" sz="2400" dirty="0" smtClean="0"/>
            </a:p>
            <a:p>
              <a:r>
                <a:rPr lang="en-US" altLang="ja-JP" sz="2400" dirty="0" smtClean="0"/>
                <a:t>physics</a:t>
              </a:r>
              <a:endParaRPr kumimoji="1" lang="ja-JP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3241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Hyper-Nuclear </a:t>
            </a:r>
            <a:r>
              <a:rPr kumimoji="1" lang="en-US" altLang="ja-JP" dirty="0" err="1" smtClean="0"/>
              <a:t>Phyics</a:t>
            </a:r>
            <a:r>
              <a:rPr kumimoji="1" lang="en-US" altLang="ja-JP" dirty="0" smtClean="0"/>
              <a:t> @ J-PARC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530271"/>
            <a:ext cx="7800200" cy="186146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733245" y="3916392"/>
            <a:ext cx="735169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800" dirty="0" smtClean="0"/>
              <a:t>Negatively-charged </a:t>
            </a:r>
            <a:r>
              <a:rPr kumimoji="1" lang="en-US" altLang="ja-JP" sz="2800" dirty="0" err="1" smtClean="0"/>
              <a:t>hypernuclei</a:t>
            </a:r>
            <a:r>
              <a:rPr kumimoji="1" lang="en-US" altLang="ja-JP" sz="2800" dirty="0" smtClean="0"/>
              <a:t> (</a:t>
            </a:r>
            <a:r>
              <a:rPr kumimoji="1" lang="en-US" altLang="ja-JP" sz="2800" dirty="0" smtClean="0">
                <a:latin typeface="Symbol" panose="05050102010706020507" pitchFamily="18" charset="2"/>
              </a:rPr>
              <a:t>X</a:t>
            </a:r>
            <a:r>
              <a:rPr kumimoji="1" lang="en-US" altLang="ja-JP" sz="2800" baseline="30000" dirty="0" smtClean="0"/>
              <a:t>-</a:t>
            </a:r>
            <a:r>
              <a:rPr kumimoji="1" lang="en-US" altLang="ja-JP" sz="2800" dirty="0" smtClean="0"/>
              <a:t>n, </a:t>
            </a:r>
            <a:r>
              <a:rPr lang="en-US" altLang="ja-JP" sz="2800" dirty="0" smtClean="0">
                <a:latin typeface="Symbol" panose="05050102010706020507" pitchFamily="18" charset="2"/>
              </a:rPr>
              <a:t>X</a:t>
            </a:r>
            <a:r>
              <a:rPr lang="en-US" altLang="ja-JP" sz="2800" baseline="30000" dirty="0" smtClean="0"/>
              <a:t>-</a:t>
            </a:r>
            <a:r>
              <a:rPr lang="en-US" altLang="ja-JP" sz="2800" dirty="0" err="1" smtClean="0"/>
              <a:t>nn</a:t>
            </a:r>
            <a:r>
              <a:rPr lang="en-US" altLang="ja-JP" sz="2800" dirty="0" smtClean="0"/>
              <a:t>, …</a:t>
            </a:r>
            <a:r>
              <a:rPr kumimoji="1" lang="en-US" altLang="ja-JP" sz="2800" dirty="0" smtClean="0"/>
              <a:t>)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800" dirty="0" smtClean="0"/>
              <a:t>Nuclear </a:t>
            </a:r>
            <a:r>
              <a:rPr lang="en-US" altLang="ja-JP" sz="2800" dirty="0" err="1" smtClean="0"/>
              <a:t>strangelets</a:t>
            </a:r>
            <a:endParaRPr lang="en-US" altLang="ja-JP" sz="28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800" dirty="0" smtClean="0"/>
              <a:t>n-rich / p-rich </a:t>
            </a:r>
            <a:r>
              <a:rPr lang="en-US" altLang="ja-JP" sz="2800" dirty="0" err="1" smtClean="0"/>
              <a:t>hypernuclei</a:t>
            </a:r>
            <a:endParaRPr lang="en-US" altLang="ja-JP" sz="28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endParaRPr lang="en-US" altLang="ja-JP" sz="28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800" dirty="0" smtClean="0"/>
              <a:t>Measurement of magnetic moments</a:t>
            </a:r>
          </a:p>
        </p:txBody>
      </p:sp>
    </p:spTree>
    <p:extLst>
      <p:ext uri="{BB962C8B-B14F-4D97-AF65-F5344CB8AC3E}">
        <p14:creationId xmlns:p14="http://schemas.microsoft.com/office/powerpoint/2010/main" val="185271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角丸四角形 24"/>
          <p:cNvSpPr/>
          <p:nvPr/>
        </p:nvSpPr>
        <p:spPr>
          <a:xfrm rot="1787808">
            <a:off x="7590630" y="2105450"/>
            <a:ext cx="384676" cy="232913"/>
          </a:xfrm>
          <a:prstGeom prst="roundRect">
            <a:avLst/>
          </a:prstGeom>
          <a:solidFill>
            <a:srgbClr val="0070C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楕円 21"/>
          <p:cNvSpPr/>
          <p:nvPr/>
        </p:nvSpPr>
        <p:spPr>
          <a:xfrm rot="18927240">
            <a:off x="7857733" y="2198295"/>
            <a:ext cx="497511" cy="374062"/>
          </a:xfrm>
          <a:prstGeom prst="ellipse">
            <a:avLst/>
          </a:prstGeom>
          <a:gradFill>
            <a:gsLst>
              <a:gs pos="0">
                <a:srgbClr val="E6E6E6">
                  <a:alpha val="20000"/>
                </a:srgbClr>
              </a:gs>
              <a:gs pos="100000">
                <a:srgbClr val="E6E6E6">
                  <a:alpha val="40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楕円 14"/>
          <p:cNvSpPr/>
          <p:nvPr/>
        </p:nvSpPr>
        <p:spPr>
          <a:xfrm rot="1131063">
            <a:off x="5144027" y="1833126"/>
            <a:ext cx="804181" cy="610000"/>
          </a:xfrm>
          <a:prstGeom prst="ellipse">
            <a:avLst/>
          </a:prstGeom>
          <a:gradFill>
            <a:gsLst>
              <a:gs pos="0">
                <a:srgbClr val="E6E6E6">
                  <a:alpha val="20000"/>
                </a:srgbClr>
              </a:gs>
              <a:gs pos="100000">
                <a:srgbClr val="E6E6E6">
                  <a:alpha val="40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Creation, Properties</a:t>
            </a:r>
            <a:endParaRPr kumimoji="1" lang="ja-JP" alt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r="50536"/>
          <a:stretch/>
        </p:blipFill>
        <p:spPr bwMode="auto">
          <a:xfrm>
            <a:off x="456059" y="1238579"/>
            <a:ext cx="3702633" cy="521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テキスト ボックス 2"/>
          <p:cNvSpPr txBox="1"/>
          <p:nvPr/>
        </p:nvSpPr>
        <p:spPr>
          <a:xfrm>
            <a:off x="4285994" y="5992401"/>
            <a:ext cx="3478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err="1" smtClean="0"/>
              <a:t>ExHIC</a:t>
            </a:r>
            <a:r>
              <a:rPr kumimoji="1" lang="en-US" altLang="ja-JP" sz="2400" dirty="0" smtClean="0"/>
              <a:t> Collaboration, 2012</a:t>
            </a:r>
            <a:endParaRPr kumimoji="1" lang="ja-JP" altLang="en-US" sz="2400" dirty="0"/>
          </a:p>
        </p:txBody>
      </p:sp>
      <p:sp>
        <p:nvSpPr>
          <p:cNvPr id="10" name="円/楕円 418"/>
          <p:cNvSpPr/>
          <p:nvPr/>
        </p:nvSpPr>
        <p:spPr>
          <a:xfrm>
            <a:off x="5269391" y="1898550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" name="円/楕円 421"/>
          <p:cNvSpPr/>
          <p:nvPr/>
        </p:nvSpPr>
        <p:spPr>
          <a:xfrm>
            <a:off x="5612092" y="198695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" name="円/楕円 418"/>
          <p:cNvSpPr/>
          <p:nvPr/>
        </p:nvSpPr>
        <p:spPr>
          <a:xfrm>
            <a:off x="5365258" y="207753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0070C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" name="円/楕円 418"/>
          <p:cNvSpPr/>
          <p:nvPr/>
        </p:nvSpPr>
        <p:spPr>
          <a:xfrm>
            <a:off x="5461124" y="187759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" name="円/楕円 418"/>
          <p:cNvSpPr/>
          <p:nvPr/>
        </p:nvSpPr>
        <p:spPr>
          <a:xfrm>
            <a:off x="5531294" y="2190813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" name="楕円 15"/>
          <p:cNvSpPr/>
          <p:nvPr/>
        </p:nvSpPr>
        <p:spPr>
          <a:xfrm rot="1131063">
            <a:off x="7101697" y="1790290"/>
            <a:ext cx="548309" cy="498338"/>
          </a:xfrm>
          <a:prstGeom prst="ellipse">
            <a:avLst/>
          </a:prstGeom>
          <a:gradFill>
            <a:gsLst>
              <a:gs pos="0">
                <a:srgbClr val="E6E6E6">
                  <a:alpha val="20000"/>
                </a:srgbClr>
              </a:gs>
              <a:gs pos="100000">
                <a:srgbClr val="E6E6E6">
                  <a:alpha val="40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418"/>
          <p:cNvSpPr/>
          <p:nvPr/>
        </p:nvSpPr>
        <p:spPr>
          <a:xfrm>
            <a:off x="7196912" y="183603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8" name="円/楕円 421"/>
          <p:cNvSpPr/>
          <p:nvPr/>
        </p:nvSpPr>
        <p:spPr>
          <a:xfrm>
            <a:off x="7253319" y="2070649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9" name="円/楕円 418"/>
          <p:cNvSpPr/>
          <p:nvPr/>
        </p:nvSpPr>
        <p:spPr>
          <a:xfrm>
            <a:off x="7964091" y="233741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0070C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0" name="円/楕円 418"/>
          <p:cNvSpPr/>
          <p:nvPr/>
        </p:nvSpPr>
        <p:spPr>
          <a:xfrm>
            <a:off x="7387637" y="190890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1" name="円/楕円 418"/>
          <p:cNvSpPr/>
          <p:nvPr/>
        </p:nvSpPr>
        <p:spPr>
          <a:xfrm>
            <a:off x="8103276" y="2246671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347549" y="1931614"/>
            <a:ext cx="450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or</a:t>
            </a:r>
            <a:endParaRPr kumimoji="1" lang="ja-JP" altLang="en-US" sz="2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639294" y="4097893"/>
            <a:ext cx="2239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/>
              <a:t>Particle yields</a:t>
            </a:r>
            <a:endParaRPr kumimoji="1" lang="ja-JP" altLang="en-US" sz="28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116714" y="2891950"/>
            <a:ext cx="3284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/>
              <a:t>Structure of Hadrons</a:t>
            </a:r>
            <a:endParaRPr kumimoji="1" lang="ja-JP" altLang="en-US" sz="2800" dirty="0"/>
          </a:p>
        </p:txBody>
      </p:sp>
      <p:sp>
        <p:nvSpPr>
          <p:cNvPr id="7" name="下矢印 6"/>
          <p:cNvSpPr/>
          <p:nvPr/>
        </p:nvSpPr>
        <p:spPr>
          <a:xfrm>
            <a:off x="5871379" y="3599594"/>
            <a:ext cx="1775545" cy="406470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10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2"/>
          <a:srcRect l="48801" b="28613"/>
          <a:stretch/>
        </p:blipFill>
        <p:spPr>
          <a:xfrm>
            <a:off x="0" y="3301453"/>
            <a:ext cx="2560293" cy="356986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Hadron-hadron Interaction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95" y="1629546"/>
            <a:ext cx="3746813" cy="3006917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166804" y="6248048"/>
            <a:ext cx="36097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Morita, </a:t>
            </a:r>
            <a:r>
              <a:rPr lang="en-US" altLang="ja-JP" sz="2000" dirty="0" err="1" smtClean="0"/>
              <a:t>Furumoto</a:t>
            </a:r>
            <a:r>
              <a:rPr lang="en-US" altLang="ja-JP" sz="2000" dirty="0" smtClean="0"/>
              <a:t>, Ohnishi, 2015</a:t>
            </a:r>
            <a:endParaRPr kumimoji="1" lang="ja-JP" altLang="en-US" sz="2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259779" y="1775663"/>
            <a:ext cx="1564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2060"/>
                </a:solidFill>
              </a:rPr>
              <a:t>STAR,2015</a:t>
            </a:r>
            <a:endParaRPr kumimoji="1" lang="ja-JP" altLang="en-US" sz="2400" dirty="0">
              <a:solidFill>
                <a:srgbClr val="002060"/>
              </a:solidFill>
            </a:endParaRPr>
          </a:p>
        </p:txBody>
      </p:sp>
      <p:sp>
        <p:nvSpPr>
          <p:cNvPr id="8" name="円/楕円 418"/>
          <p:cNvSpPr/>
          <p:nvPr/>
        </p:nvSpPr>
        <p:spPr>
          <a:xfrm>
            <a:off x="3971495" y="5690483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 flipV="1">
            <a:off x="1347236" y="5822454"/>
            <a:ext cx="2524727" cy="84294"/>
          </a:xfrm>
          <a:prstGeom prst="straightConnector1">
            <a:avLst/>
          </a:prstGeom>
          <a:ln w="38100">
            <a:solidFill>
              <a:srgbClr val="FFFF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V="1">
            <a:off x="1347236" y="5432463"/>
            <a:ext cx="2502923" cy="154619"/>
          </a:xfrm>
          <a:prstGeom prst="straightConnector1">
            <a:avLst/>
          </a:prstGeom>
          <a:ln w="38100">
            <a:solidFill>
              <a:srgbClr val="FFFF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円/楕円 418"/>
          <p:cNvSpPr/>
          <p:nvPr/>
        </p:nvSpPr>
        <p:spPr>
          <a:xfrm>
            <a:off x="3946298" y="5330551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>
            <a:off x="2618844" y="5546551"/>
            <a:ext cx="39053" cy="360197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2385" y="1629546"/>
            <a:ext cx="4206832" cy="3006917"/>
          </a:xfrm>
          <a:prstGeom prst="rect">
            <a:avLst/>
          </a:prstGeom>
        </p:spPr>
      </p:pic>
      <p:sp>
        <p:nvSpPr>
          <p:cNvPr id="14" name="右矢印 13"/>
          <p:cNvSpPr/>
          <p:nvPr/>
        </p:nvSpPr>
        <p:spPr>
          <a:xfrm>
            <a:off x="4028536" y="2341830"/>
            <a:ext cx="681487" cy="15823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19999" y="1207527"/>
            <a:ext cx="3207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Symbol" panose="05050102010706020507" pitchFamily="18" charset="2"/>
              </a:rPr>
              <a:t>LL</a:t>
            </a:r>
            <a:r>
              <a:rPr kumimoji="1" lang="en-US" altLang="ja-JP" sz="2400" dirty="0" smtClean="0"/>
              <a:t> Correlation function</a:t>
            </a:r>
            <a:endParaRPr kumimoji="1" lang="ja-JP" altLang="en-US" sz="24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632385" y="4868489"/>
            <a:ext cx="4468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Hadron interaction can be </a:t>
            </a:r>
            <a:r>
              <a:rPr kumimoji="1" lang="en-US" altLang="ja-JP" sz="2400" dirty="0" smtClean="0"/>
              <a:t>studied from correlation </a:t>
            </a:r>
            <a:r>
              <a:rPr kumimoji="1" lang="en-US" altLang="ja-JP" sz="2400" dirty="0" smtClean="0"/>
              <a:t>function.</a:t>
            </a:r>
            <a:endParaRPr kumimoji="1" lang="ja-JP" altLang="en-US" sz="24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47152" y="6124937"/>
            <a:ext cx="18758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emission source</a:t>
            </a:r>
          </a:p>
          <a:p>
            <a:pPr algn="ctr"/>
            <a:r>
              <a:rPr lang="en-US" altLang="ja-JP" sz="2000" dirty="0" err="1" smtClean="0"/>
              <a:t>func</a:t>
            </a:r>
            <a:r>
              <a:rPr lang="en-US" altLang="ja-JP" sz="2000" dirty="0" smtClean="0"/>
              <a:t>.</a:t>
            </a:r>
            <a:endParaRPr kumimoji="1" lang="ja-JP" altLang="en-US" sz="20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382345" y="6124937"/>
            <a:ext cx="13195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relative</a:t>
            </a:r>
          </a:p>
          <a:p>
            <a:pPr algn="ctr"/>
            <a:r>
              <a:rPr lang="en-US" altLang="ja-JP" sz="2000" dirty="0" smtClean="0"/>
              <a:t>wave </a:t>
            </a:r>
            <a:r>
              <a:rPr lang="en-US" altLang="ja-JP" sz="2000" dirty="0" err="1" smtClean="0"/>
              <a:t>func</a:t>
            </a:r>
            <a:r>
              <a:rPr lang="en-US" altLang="ja-JP" sz="2000" dirty="0" smtClean="0"/>
              <a:t>.</a:t>
            </a:r>
            <a:endParaRPr kumimoji="1" lang="ja-JP" altLang="en-US" sz="20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966736" y="6144748"/>
            <a:ext cx="421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/>
              <a:t>+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60446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71782" y="2030467"/>
            <a:ext cx="7886700" cy="1325563"/>
          </a:xfrm>
        </p:spPr>
        <p:txBody>
          <a:bodyPr/>
          <a:lstStyle/>
          <a:p>
            <a:r>
              <a:rPr kumimoji="1" lang="en-US" altLang="ja-JP" dirty="0" smtClean="0"/>
              <a:t>The most difficult Problem…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2434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Future Plan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02263" y="1870866"/>
            <a:ext cx="14546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June 2016</a:t>
            </a:r>
          </a:p>
          <a:p>
            <a:r>
              <a:rPr lang="en-US" altLang="ja-JP" sz="2400" dirty="0" smtClean="0"/>
              <a:t>July 2016</a:t>
            </a:r>
          </a:p>
          <a:p>
            <a:r>
              <a:rPr lang="en-US" altLang="ja-JP" sz="2400" dirty="0" smtClean="0"/>
              <a:t>Aug. 2016</a:t>
            </a:r>
          </a:p>
          <a:p>
            <a:r>
              <a:rPr kumimoji="1" lang="en-US" altLang="ja-JP" sz="2400" dirty="0" smtClean="0"/>
              <a:t>Sep. </a:t>
            </a:r>
            <a:r>
              <a:rPr lang="en-US" altLang="ja-JP" sz="2400" dirty="0" smtClean="0"/>
              <a:t>2016</a:t>
            </a:r>
            <a:endParaRPr kumimoji="1" lang="ja-JP" altLang="en-US" sz="2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992124" y="1870866"/>
            <a:ext cx="37116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B0F0"/>
                </a:solidFill>
              </a:rPr>
              <a:t>White </a:t>
            </a:r>
            <a:r>
              <a:rPr lang="en-US" altLang="ja-JP" sz="2400" b="1" dirty="0">
                <a:solidFill>
                  <a:srgbClr val="00B0F0"/>
                </a:solidFill>
              </a:rPr>
              <a:t>P</a:t>
            </a:r>
            <a:r>
              <a:rPr kumimoji="1" lang="en-US" altLang="ja-JP" sz="2400" b="1" dirty="0" smtClean="0">
                <a:solidFill>
                  <a:srgbClr val="00B0F0"/>
                </a:solidFill>
              </a:rPr>
              <a:t>aper </a:t>
            </a:r>
            <a:r>
              <a:rPr kumimoji="1" lang="en-US" altLang="ja-JP" sz="2400" dirty="0" smtClean="0"/>
              <a:t>uploaded</a:t>
            </a:r>
          </a:p>
          <a:p>
            <a:r>
              <a:rPr kumimoji="1" lang="en-US" altLang="ja-JP" sz="2400" dirty="0" smtClean="0"/>
              <a:t>Submission of LOI</a:t>
            </a:r>
          </a:p>
          <a:p>
            <a:r>
              <a:rPr lang="en-US" altLang="ja-JP" sz="2400" dirty="0" smtClean="0"/>
              <a:t>International Workshop</a:t>
            </a:r>
          </a:p>
          <a:p>
            <a:r>
              <a:rPr kumimoji="1" lang="en-US" altLang="ja-JP" sz="2400" dirty="0" smtClean="0"/>
              <a:t>Symposium @ JPS meeting</a:t>
            </a:r>
            <a:endParaRPr kumimoji="1" lang="ja-JP" altLang="en-US" sz="2400" dirty="0"/>
          </a:p>
        </p:txBody>
      </p:sp>
      <p:sp>
        <p:nvSpPr>
          <p:cNvPr id="8" name="正方形/長方形 7"/>
          <p:cNvSpPr/>
          <p:nvPr/>
        </p:nvSpPr>
        <p:spPr>
          <a:xfrm>
            <a:off x="1992124" y="4304313"/>
            <a:ext cx="56134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 smtClean="0">
                <a:solidFill>
                  <a:srgbClr val="FFFF00"/>
                </a:solidFill>
              </a:rPr>
              <a:t>Funding </a:t>
            </a:r>
            <a:r>
              <a:rPr lang="en-US" altLang="ja-JP" sz="2400" b="1" dirty="0">
                <a:solidFill>
                  <a:srgbClr val="FFFF00"/>
                </a:solidFill>
              </a:rPr>
              <a:t>request to MEXT</a:t>
            </a:r>
          </a:p>
          <a:p>
            <a:r>
              <a:rPr lang="en-US" altLang="ja-JP" sz="2400" b="1" dirty="0" smtClean="0">
                <a:solidFill>
                  <a:srgbClr val="FFFF00"/>
                </a:solidFill>
              </a:rPr>
              <a:t>Earliest approval </a:t>
            </a:r>
            <a:r>
              <a:rPr lang="en-US" altLang="ja-JP" sz="2400" b="1" dirty="0">
                <a:solidFill>
                  <a:srgbClr val="FFFF00"/>
                </a:solidFill>
              </a:rPr>
              <a:t>of funding </a:t>
            </a:r>
          </a:p>
          <a:p>
            <a:r>
              <a:rPr lang="en-US" altLang="ja-JP" sz="2400" dirty="0" smtClean="0"/>
              <a:t>Construction </a:t>
            </a:r>
            <a:r>
              <a:rPr lang="en-US" altLang="ja-JP" sz="2400" dirty="0"/>
              <a:t>of HI Injector</a:t>
            </a:r>
          </a:p>
          <a:p>
            <a:r>
              <a:rPr lang="en-US" altLang="ja-JP" sz="2400" dirty="0" smtClean="0"/>
              <a:t>Construction </a:t>
            </a:r>
            <a:r>
              <a:rPr lang="en-US" altLang="ja-JP" sz="2400" dirty="0"/>
              <a:t>of HI injection system in </a:t>
            </a:r>
            <a:r>
              <a:rPr lang="en-US" altLang="ja-JP" sz="2400" dirty="0" smtClean="0"/>
              <a:t>RCS</a:t>
            </a:r>
          </a:p>
          <a:p>
            <a:r>
              <a:rPr lang="en-US" altLang="ja-JP" sz="2400" dirty="0" smtClean="0"/>
              <a:t>Construction </a:t>
            </a:r>
            <a:r>
              <a:rPr lang="en-US" altLang="ja-JP" sz="2400" dirty="0"/>
              <a:t>of HI spectrometer</a:t>
            </a:r>
          </a:p>
          <a:p>
            <a:r>
              <a:rPr lang="en-US" altLang="ja-JP" sz="2400" dirty="0" smtClean="0"/>
              <a:t>First </a:t>
            </a:r>
            <a:r>
              <a:rPr lang="en-US" altLang="ja-JP" sz="2400" dirty="0"/>
              <a:t>collision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02263" y="4304313"/>
            <a:ext cx="149803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2020</a:t>
            </a:r>
          </a:p>
          <a:p>
            <a:r>
              <a:rPr lang="en-US" altLang="ja-JP" sz="2400" dirty="0" smtClean="0"/>
              <a:t>2021</a:t>
            </a:r>
          </a:p>
          <a:p>
            <a:r>
              <a:rPr kumimoji="1" lang="en-US" altLang="ja-JP" sz="2400" dirty="0" smtClean="0"/>
              <a:t>2021-2022</a:t>
            </a:r>
          </a:p>
          <a:p>
            <a:r>
              <a:rPr lang="en-US" altLang="ja-JP" sz="2400" dirty="0" smtClean="0"/>
              <a:t>2021-2023</a:t>
            </a:r>
          </a:p>
          <a:p>
            <a:r>
              <a:rPr kumimoji="1" lang="en-US" altLang="ja-JP" sz="2400" dirty="0" smtClean="0"/>
              <a:t>2023-2024</a:t>
            </a:r>
          </a:p>
          <a:p>
            <a:r>
              <a:rPr lang="en-US" altLang="ja-JP" sz="2400" dirty="0" smtClean="0"/>
              <a:t>2025</a:t>
            </a:r>
            <a:endParaRPr kumimoji="1" lang="ja-JP" altLang="en-US" sz="2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84997" y="1371395"/>
            <a:ext cx="3305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kumimoji="1" lang="en-US" altLang="ja-JP" sz="2800" b="1" dirty="0" smtClean="0"/>
              <a:t>Recent activities:</a:t>
            </a:r>
            <a:endParaRPr kumimoji="1" lang="ja-JP" altLang="en-US" sz="2800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84997" y="3781093"/>
            <a:ext cx="2521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kumimoji="1" lang="en-US" altLang="ja-JP" sz="2800" b="1" dirty="0" smtClean="0"/>
              <a:t>Future plan:</a:t>
            </a:r>
            <a:endParaRPr kumimoji="1" lang="ja-JP" altLang="en-US" sz="2800" b="1" dirty="0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602" y="1458219"/>
            <a:ext cx="2812256" cy="2069131"/>
          </a:xfrm>
          <a:prstGeom prst="rect">
            <a:avLst/>
          </a:prstGeom>
        </p:spPr>
      </p:pic>
      <p:sp>
        <p:nvSpPr>
          <p:cNvPr id="16" name="正方形/長方形 15"/>
          <p:cNvSpPr/>
          <p:nvPr/>
        </p:nvSpPr>
        <p:spPr>
          <a:xfrm>
            <a:off x="5829331" y="3466968"/>
            <a:ext cx="32447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alibri"/>
                <a:ea typeface="ＭＳ Ｐゴシック"/>
              </a:rPr>
              <a:t>Visit J-PARC-HI Web Page</a:t>
            </a:r>
          </a:p>
          <a:p>
            <a:pPr algn="ctr"/>
            <a:r>
              <a:rPr lang="en-US" altLang="ja-JP" sz="1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Arial Narrow" panose="020B0606020202030204" pitchFamily="34" charset="0"/>
                <a:ea typeface="ＭＳ Ｐゴシック"/>
              </a:rPr>
              <a:t>http://asrc.jaea.go.jp/soshiki/gr/hadron/jparc-hi/</a:t>
            </a:r>
            <a:endParaRPr lang="ja-JP" altLang="en-US" sz="1400" dirty="0">
              <a:solidFill>
                <a:schemeClr val="accent3">
                  <a:lumMod val="20000"/>
                  <a:lumOff val="80000"/>
                </a:schemeClr>
              </a:solidFill>
              <a:latin typeface="Arial Narrow" panose="020B0606020202030204" pitchFamily="34" charset="0"/>
              <a:ea typeface="ＭＳ Ｐゴシック"/>
            </a:endParaRPr>
          </a:p>
        </p:txBody>
      </p:sp>
      <p:sp>
        <p:nvSpPr>
          <p:cNvPr id="17" name="右矢印 16"/>
          <p:cNvSpPr/>
          <p:nvPr/>
        </p:nvSpPr>
        <p:spPr>
          <a:xfrm>
            <a:off x="5044224" y="1952591"/>
            <a:ext cx="1001378" cy="303425"/>
          </a:xfrm>
          <a:prstGeom prst="rightArrow">
            <a:avLst>
              <a:gd name="adj1" fmla="val 50000"/>
              <a:gd name="adj2" fmla="val 7843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557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29449" y="1449196"/>
            <a:ext cx="6820257" cy="4351338"/>
          </a:xfrm>
        </p:spPr>
        <p:txBody>
          <a:bodyPr>
            <a:noAutofit/>
          </a:bodyPr>
          <a:lstStyle/>
          <a:p>
            <a:r>
              <a:rPr kumimoji="1" lang="en-US" altLang="ja-JP" sz="2800" dirty="0" smtClean="0"/>
              <a:t>J-PARC-HI will explore extremely dense medium with world’s </a:t>
            </a:r>
            <a:endParaRPr kumimoji="1" lang="en-US" altLang="ja-JP" sz="2800" dirty="0" smtClean="0"/>
          </a:p>
          <a:p>
            <a:pPr marL="0" indent="0">
              <a:buNone/>
            </a:pPr>
            <a:r>
              <a:rPr lang="en-US" altLang="ja-JP" sz="2800" dirty="0"/>
              <a:t> </a:t>
            </a:r>
            <a:r>
              <a:rPr lang="en-US" altLang="ja-JP" sz="2800" dirty="0" smtClean="0"/>
              <a:t>  </a:t>
            </a:r>
            <a:r>
              <a:rPr kumimoji="1" lang="en-US" altLang="ja-JP" sz="2800" dirty="0" smtClean="0"/>
              <a:t>highest </a:t>
            </a:r>
            <a:r>
              <a:rPr kumimoji="1" lang="en-US" altLang="ja-JP" sz="2800" dirty="0" smtClean="0"/>
              <a:t>statistics.</a:t>
            </a:r>
          </a:p>
          <a:p>
            <a:pPr marL="0" indent="0">
              <a:buNone/>
            </a:pPr>
            <a:endParaRPr lang="en-US" altLang="ja-JP" sz="1050" dirty="0"/>
          </a:p>
          <a:p>
            <a:pPr marL="0" indent="0">
              <a:buNone/>
            </a:pPr>
            <a:endParaRPr lang="en-US" altLang="ja-JP" sz="2800" dirty="0" smtClean="0"/>
          </a:p>
          <a:p>
            <a:pPr marL="0" indent="0">
              <a:buNone/>
            </a:pPr>
            <a:endParaRPr lang="en-US" altLang="ja-JP" sz="2800" dirty="0"/>
          </a:p>
          <a:p>
            <a:r>
              <a:rPr kumimoji="1" lang="en-US" altLang="ja-JP" sz="2800" dirty="0" smtClean="0"/>
              <a:t>It will </a:t>
            </a:r>
            <a:r>
              <a:rPr kumimoji="1" lang="en-US" altLang="ja-JP" sz="2800" dirty="0" smtClean="0"/>
              <a:t>reveal</a:t>
            </a:r>
            <a:r>
              <a:rPr lang="ja-JP" altLang="en-US" sz="2800" dirty="0"/>
              <a:t> </a:t>
            </a:r>
            <a:r>
              <a:rPr lang="en-US" altLang="ja-JP" sz="2800" dirty="0" smtClean="0"/>
              <a:t>many interesting aspects of</a:t>
            </a:r>
            <a:endParaRPr kumimoji="1" lang="en-US" altLang="ja-JP" sz="2800" dirty="0" smtClean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087" y="1629728"/>
            <a:ext cx="5621020" cy="276574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147" y="4524859"/>
            <a:ext cx="2513716" cy="184947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811" y="4587126"/>
            <a:ext cx="2179693" cy="1737171"/>
          </a:xfrm>
          <a:prstGeom prst="roundRect">
            <a:avLst>
              <a:gd name="adj" fmla="val 9877"/>
            </a:avLst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329974" y="6263911"/>
            <a:ext cx="2424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Dense medium</a:t>
            </a:r>
            <a:endParaRPr kumimoji="1" lang="ja-JP" altLang="en-US" sz="28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699759" y="6263911"/>
            <a:ext cx="1923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/>
              <a:t>Rare events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34349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l="5710" t="33066" r="11706" b="6084"/>
          <a:stretch/>
        </p:blipFill>
        <p:spPr>
          <a:xfrm>
            <a:off x="0" y="1672046"/>
            <a:ext cx="9158263" cy="5306757"/>
          </a:xfrm>
          <a:prstGeom prst="rect">
            <a:avLst/>
          </a:prstGeom>
        </p:spPr>
      </p:pic>
      <p:sp>
        <p:nvSpPr>
          <p:cNvPr id="14" name="タイトル 1"/>
          <p:cNvSpPr>
            <a:spLocks noGrp="1"/>
          </p:cNvSpPr>
          <p:nvPr>
            <p:ph type="title"/>
          </p:nvPr>
        </p:nvSpPr>
        <p:spPr>
          <a:xfrm>
            <a:off x="628650" y="164827"/>
            <a:ext cx="7886700" cy="1325563"/>
          </a:xfrm>
        </p:spPr>
        <p:txBody>
          <a:bodyPr>
            <a:noAutofit/>
          </a:bodyPr>
          <a:lstStyle/>
          <a:p>
            <a:r>
              <a:rPr kumimoji="1" lang="en-US" altLang="ja-JP" sz="4800" dirty="0" smtClean="0"/>
              <a:t>J-PARC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sz="3200" dirty="0" smtClean="0"/>
              <a:t>Japan</a:t>
            </a:r>
            <a:r>
              <a:rPr kumimoji="1" lang="en-US" altLang="ja-JP" sz="3200" dirty="0" smtClean="0">
                <a:solidFill>
                  <a:srgbClr val="FFFF00"/>
                </a:solidFill>
              </a:rPr>
              <a:t> Proton </a:t>
            </a:r>
            <a:r>
              <a:rPr kumimoji="1" lang="en-US" altLang="ja-JP" sz="3200" dirty="0" smtClean="0"/>
              <a:t>Accelerator Research Complex</a:t>
            </a:r>
            <a:endParaRPr kumimoji="1" lang="ja-JP" altLang="en-US" dirty="0"/>
          </a:p>
        </p:txBody>
      </p:sp>
      <p:grpSp>
        <p:nvGrpSpPr>
          <p:cNvPr id="13" name="グループ化 12"/>
          <p:cNvGrpSpPr/>
          <p:nvPr/>
        </p:nvGrpSpPr>
        <p:grpSpPr>
          <a:xfrm>
            <a:off x="527685" y="2006589"/>
            <a:ext cx="8088630" cy="4489101"/>
            <a:chOff x="534816" y="5114981"/>
            <a:chExt cx="8088630" cy="1279112"/>
          </a:xfrm>
        </p:grpSpPr>
        <p:sp>
          <p:nvSpPr>
            <p:cNvPr id="18" name="角丸四角形 17"/>
            <p:cNvSpPr/>
            <p:nvPr/>
          </p:nvSpPr>
          <p:spPr>
            <a:xfrm>
              <a:off x="534816" y="5114981"/>
              <a:ext cx="8088630" cy="1279112"/>
            </a:xfrm>
            <a:prstGeom prst="roundRect">
              <a:avLst>
                <a:gd name="adj" fmla="val 10934"/>
              </a:avLst>
            </a:prstGeom>
            <a:solidFill>
              <a:srgbClr val="103F53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1072484" y="5176208"/>
              <a:ext cx="6999031" cy="166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3200" b="1" dirty="0" smtClean="0">
                  <a:solidFill>
                    <a:srgbClr val="FFFF00"/>
                  </a:solidFill>
                </a:rPr>
                <a:t>J-PARC-HI</a:t>
              </a:r>
              <a:r>
                <a:rPr kumimoji="1" lang="en-US" altLang="ja-JP" sz="3200" dirty="0" smtClean="0"/>
                <a:t> </a:t>
              </a:r>
              <a:r>
                <a:rPr lang="en-US" altLang="ja-JP" sz="3200" dirty="0" smtClean="0"/>
                <a:t>= J-PARC </a:t>
              </a:r>
              <a:r>
                <a:rPr lang="en-US" altLang="ja-JP" sz="3200" b="1" dirty="0" smtClean="0">
                  <a:solidFill>
                    <a:srgbClr val="FFFF00"/>
                  </a:solidFill>
                </a:rPr>
                <a:t>H</a:t>
              </a:r>
              <a:r>
                <a:rPr lang="en-US" altLang="ja-JP" sz="3200" dirty="0" smtClean="0"/>
                <a:t>eavy-</a:t>
              </a:r>
              <a:r>
                <a:rPr lang="en-US" altLang="ja-JP" sz="3200" b="1" dirty="0" smtClean="0">
                  <a:solidFill>
                    <a:srgbClr val="FFFF00"/>
                  </a:solidFill>
                </a:rPr>
                <a:t>I</a:t>
              </a:r>
              <a:r>
                <a:rPr lang="en-US" altLang="ja-JP" sz="3200" dirty="0" smtClean="0"/>
                <a:t>on Program</a:t>
              </a:r>
              <a:endParaRPr kumimoji="1" lang="en-US" altLang="ja-JP" sz="2800" dirty="0" smtClean="0"/>
            </a:p>
          </p:txBody>
        </p:sp>
      </p:grpSp>
      <p:grpSp>
        <p:nvGrpSpPr>
          <p:cNvPr id="2" name="グループ化 1"/>
          <p:cNvGrpSpPr/>
          <p:nvPr/>
        </p:nvGrpSpPr>
        <p:grpSpPr>
          <a:xfrm>
            <a:off x="1557288" y="2882828"/>
            <a:ext cx="6117970" cy="3508339"/>
            <a:chOff x="1557288" y="2882828"/>
            <a:chExt cx="6117970" cy="3508339"/>
          </a:xfrm>
        </p:grpSpPr>
        <p:sp>
          <p:nvSpPr>
            <p:cNvPr id="3" name="テキスト ボックス 2"/>
            <p:cNvSpPr txBox="1"/>
            <p:nvPr/>
          </p:nvSpPr>
          <p:spPr>
            <a:xfrm>
              <a:off x="1643132" y="4914484"/>
              <a:ext cx="24978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 smtClean="0"/>
                <a:t>Dense Medium</a:t>
              </a:r>
              <a:endParaRPr kumimoji="1" lang="ja-JP" altLang="en-US" sz="2800" b="1" dirty="0"/>
            </a:p>
          </p:txBody>
        </p:sp>
        <p:sp>
          <p:nvSpPr>
            <p:cNvPr id="4" name="テキスト ボックス 3"/>
            <p:cNvSpPr txBox="1"/>
            <p:nvPr/>
          </p:nvSpPr>
          <p:spPr>
            <a:xfrm>
              <a:off x="5237142" y="4914484"/>
              <a:ext cx="20087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b="1" dirty="0" smtClean="0"/>
                <a:t>R</a:t>
              </a:r>
              <a:r>
                <a:rPr kumimoji="1" lang="en-US" altLang="ja-JP" sz="2800" b="1" dirty="0" smtClean="0"/>
                <a:t>are events</a:t>
              </a:r>
              <a:endParaRPr kumimoji="1" lang="ja-JP" altLang="en-US" sz="2800" b="1" dirty="0"/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1557288" y="5375504"/>
              <a:ext cx="265810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QCD phase diagram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1</a:t>
              </a:r>
              <a:r>
                <a:rPr lang="en-US" altLang="ja-JP" sz="2000" baseline="30000" dirty="0"/>
                <a:t>st</a:t>
              </a:r>
              <a:r>
                <a:rPr lang="en-US" altLang="ja-JP" sz="2000" dirty="0"/>
                <a:t> </a:t>
              </a:r>
              <a:r>
                <a:rPr lang="en-US" altLang="ja-JP" sz="2000" dirty="0" smtClean="0"/>
                <a:t>order transition</a:t>
              </a:r>
              <a:endParaRPr lang="en-US" altLang="ja-JP" sz="2000" dirty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E</a:t>
              </a:r>
              <a:r>
                <a:rPr kumimoji="1" lang="en-US" altLang="ja-JP" sz="2000" dirty="0" smtClean="0"/>
                <a:t>quation of state</a:t>
              </a: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5145398" y="5375504"/>
              <a:ext cx="252986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kumimoji="1" lang="en-US" altLang="ja-JP" sz="2000" dirty="0" err="1" smtClean="0"/>
                <a:t>Hypernuclei</a:t>
              </a:r>
              <a:endParaRPr kumimoji="1" lang="en-US" altLang="ja-JP" sz="2000" dirty="0" smtClean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E</a:t>
              </a:r>
              <a:r>
                <a:rPr kumimoji="1" lang="en-US" altLang="ja-JP" sz="2000" dirty="0" smtClean="0"/>
                <a:t>xotic hadrons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ja-JP" sz="2000" dirty="0"/>
                <a:t>H</a:t>
              </a:r>
              <a:r>
                <a:rPr kumimoji="1" lang="en-US" altLang="ja-JP" sz="2000" dirty="0" smtClean="0"/>
                <a:t>adron interaction</a:t>
              </a:r>
              <a:endParaRPr kumimoji="1" lang="ja-JP" altLang="en-US" sz="2000" dirty="0"/>
            </a:p>
          </p:txBody>
        </p:sp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5398" y="2907700"/>
              <a:ext cx="2192245" cy="1991820"/>
            </a:xfrm>
            <a:prstGeom prst="roundRect">
              <a:avLst>
                <a:gd name="adj" fmla="val 14068"/>
              </a:avLst>
            </a:prstGeom>
          </p:spPr>
        </p:pic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7288" y="2882828"/>
              <a:ext cx="2761708" cy="203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81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角丸四角形 174"/>
          <p:cNvSpPr/>
          <p:nvPr/>
        </p:nvSpPr>
        <p:spPr>
          <a:xfrm>
            <a:off x="2346733" y="1399206"/>
            <a:ext cx="4450534" cy="1137186"/>
          </a:xfrm>
          <a:prstGeom prst="roundRect">
            <a:avLst/>
          </a:prstGeom>
          <a:solidFill>
            <a:srgbClr val="268496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Directed Flow</a:t>
            </a:r>
            <a:endParaRPr kumimoji="1" lang="ja-JP" altLang="en-US" dirty="0"/>
          </a:p>
        </p:txBody>
      </p:sp>
      <p:sp>
        <p:nvSpPr>
          <p:cNvPr id="102" name="角丸四角形 101"/>
          <p:cNvSpPr/>
          <p:nvPr/>
        </p:nvSpPr>
        <p:spPr>
          <a:xfrm>
            <a:off x="4579749" y="3378527"/>
            <a:ext cx="3261720" cy="2180189"/>
          </a:xfrm>
          <a:prstGeom prst="roundRect">
            <a:avLst>
              <a:gd name="adj" fmla="val 34861"/>
            </a:avLst>
          </a:prstGeom>
          <a:gradFill flip="none" rotWithShape="1">
            <a:gsLst>
              <a:gs pos="0">
                <a:srgbClr val="F89708"/>
              </a:gs>
              <a:gs pos="100000">
                <a:srgbClr val="FE3E0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" name="円/楕円 111"/>
          <p:cNvSpPr>
            <a:spLocks noChangeAspect="1"/>
          </p:cNvSpPr>
          <p:nvPr/>
        </p:nvSpPr>
        <p:spPr>
          <a:xfrm>
            <a:off x="4890578" y="4978684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4" name="円/楕円 117"/>
          <p:cNvSpPr>
            <a:spLocks noChangeAspect="1"/>
          </p:cNvSpPr>
          <p:nvPr/>
        </p:nvSpPr>
        <p:spPr>
          <a:xfrm>
            <a:off x="4825379" y="5240055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5" name="円/楕円 125"/>
          <p:cNvSpPr>
            <a:spLocks noChangeAspect="1"/>
          </p:cNvSpPr>
          <p:nvPr/>
        </p:nvSpPr>
        <p:spPr>
          <a:xfrm>
            <a:off x="4246113" y="4934709"/>
            <a:ext cx="355900" cy="355899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6" name="円/楕円 126"/>
          <p:cNvSpPr>
            <a:spLocks noChangeAspect="1"/>
          </p:cNvSpPr>
          <p:nvPr/>
        </p:nvSpPr>
        <p:spPr>
          <a:xfrm>
            <a:off x="4745254" y="5609761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7" name="円/楕円 128"/>
          <p:cNvSpPr>
            <a:spLocks noChangeAspect="1"/>
          </p:cNvSpPr>
          <p:nvPr/>
        </p:nvSpPr>
        <p:spPr>
          <a:xfrm>
            <a:off x="4268441" y="5181611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8" name="円/楕円 129"/>
          <p:cNvSpPr>
            <a:spLocks noChangeAspect="1"/>
          </p:cNvSpPr>
          <p:nvPr/>
        </p:nvSpPr>
        <p:spPr>
          <a:xfrm>
            <a:off x="4606465" y="4860471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9" name="円/楕円 130"/>
          <p:cNvSpPr>
            <a:spLocks noChangeAspect="1"/>
          </p:cNvSpPr>
          <p:nvPr/>
        </p:nvSpPr>
        <p:spPr>
          <a:xfrm>
            <a:off x="4413168" y="5001086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0" name="円/楕円 133"/>
          <p:cNvSpPr>
            <a:spLocks noChangeAspect="1"/>
          </p:cNvSpPr>
          <p:nvPr/>
        </p:nvSpPr>
        <p:spPr>
          <a:xfrm>
            <a:off x="5595437" y="4408637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1" name="円/楕円 135"/>
          <p:cNvSpPr>
            <a:spLocks noChangeAspect="1"/>
          </p:cNvSpPr>
          <p:nvPr/>
        </p:nvSpPr>
        <p:spPr>
          <a:xfrm>
            <a:off x="4474893" y="5502519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2" name="円/楕円 138"/>
          <p:cNvSpPr>
            <a:spLocks noChangeAspect="1"/>
          </p:cNvSpPr>
          <p:nvPr/>
        </p:nvSpPr>
        <p:spPr>
          <a:xfrm>
            <a:off x="4732113" y="5320980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3" name="円/楕円 139"/>
          <p:cNvSpPr>
            <a:spLocks noChangeAspect="1"/>
          </p:cNvSpPr>
          <p:nvPr/>
        </p:nvSpPr>
        <p:spPr>
          <a:xfrm>
            <a:off x="5003328" y="5445611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4" name="円/楕円 145"/>
          <p:cNvSpPr>
            <a:spLocks noChangeAspect="1"/>
          </p:cNvSpPr>
          <p:nvPr/>
        </p:nvSpPr>
        <p:spPr>
          <a:xfrm>
            <a:off x="4353818" y="5315634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5" name="円/楕円 148"/>
          <p:cNvSpPr>
            <a:spLocks noChangeAspect="1"/>
          </p:cNvSpPr>
          <p:nvPr/>
        </p:nvSpPr>
        <p:spPr>
          <a:xfrm>
            <a:off x="4617459" y="5106650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6" name="円/楕円 150"/>
          <p:cNvSpPr>
            <a:spLocks noChangeAspect="1"/>
          </p:cNvSpPr>
          <p:nvPr/>
        </p:nvSpPr>
        <p:spPr>
          <a:xfrm>
            <a:off x="4641236" y="5378191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7" name="円/楕円 157"/>
          <p:cNvSpPr>
            <a:spLocks noChangeAspect="1"/>
          </p:cNvSpPr>
          <p:nvPr/>
        </p:nvSpPr>
        <p:spPr>
          <a:xfrm>
            <a:off x="6841409" y="3560856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8" name="円/楕円 160"/>
          <p:cNvSpPr>
            <a:spLocks noChangeAspect="1"/>
          </p:cNvSpPr>
          <p:nvPr/>
        </p:nvSpPr>
        <p:spPr>
          <a:xfrm>
            <a:off x="7197308" y="3560856"/>
            <a:ext cx="355900" cy="355899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9" name="円/楕円 168"/>
          <p:cNvSpPr>
            <a:spLocks noChangeAspect="1"/>
          </p:cNvSpPr>
          <p:nvPr/>
        </p:nvSpPr>
        <p:spPr>
          <a:xfrm>
            <a:off x="7221037" y="3139162"/>
            <a:ext cx="355900" cy="355899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0" name="円/楕円 169"/>
          <p:cNvSpPr>
            <a:spLocks noChangeAspect="1"/>
          </p:cNvSpPr>
          <p:nvPr/>
        </p:nvSpPr>
        <p:spPr>
          <a:xfrm>
            <a:off x="7412599" y="3342981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1" name="円/楕円 170"/>
          <p:cNvSpPr>
            <a:spLocks noChangeAspect="1"/>
          </p:cNvSpPr>
          <p:nvPr/>
        </p:nvSpPr>
        <p:spPr>
          <a:xfrm>
            <a:off x="7581279" y="3573685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2" name="円/楕円 175"/>
          <p:cNvSpPr>
            <a:spLocks noChangeAspect="1"/>
          </p:cNvSpPr>
          <p:nvPr/>
        </p:nvSpPr>
        <p:spPr>
          <a:xfrm>
            <a:off x="7123042" y="3317181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3" name="円/楕円 180"/>
          <p:cNvSpPr>
            <a:spLocks noChangeAspect="1"/>
          </p:cNvSpPr>
          <p:nvPr/>
        </p:nvSpPr>
        <p:spPr>
          <a:xfrm>
            <a:off x="6940641" y="3076882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4" name="円/楕円 182"/>
          <p:cNvSpPr>
            <a:spLocks noChangeAspect="1"/>
          </p:cNvSpPr>
          <p:nvPr/>
        </p:nvSpPr>
        <p:spPr>
          <a:xfrm>
            <a:off x="6796967" y="4312232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5" name="円/楕円 185"/>
          <p:cNvSpPr>
            <a:spLocks noChangeAspect="1"/>
          </p:cNvSpPr>
          <p:nvPr/>
        </p:nvSpPr>
        <p:spPr>
          <a:xfrm>
            <a:off x="7141916" y="2885772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6" name="円/楕円 188"/>
          <p:cNvSpPr>
            <a:spLocks noChangeAspect="1"/>
          </p:cNvSpPr>
          <p:nvPr/>
        </p:nvSpPr>
        <p:spPr>
          <a:xfrm>
            <a:off x="7337911" y="3063357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7" name="円/楕円 189"/>
          <p:cNvSpPr>
            <a:spLocks noChangeAspect="1"/>
          </p:cNvSpPr>
          <p:nvPr/>
        </p:nvSpPr>
        <p:spPr>
          <a:xfrm>
            <a:off x="7609681" y="3099116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8" name="円/楕円 192"/>
          <p:cNvSpPr>
            <a:spLocks noChangeAspect="1"/>
          </p:cNvSpPr>
          <p:nvPr/>
        </p:nvSpPr>
        <p:spPr>
          <a:xfrm>
            <a:off x="7739133" y="3363470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9" name="円/楕円 194"/>
          <p:cNvSpPr>
            <a:spLocks noChangeAspect="1"/>
          </p:cNvSpPr>
          <p:nvPr/>
        </p:nvSpPr>
        <p:spPr>
          <a:xfrm>
            <a:off x="7359131" y="3627102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0" name="円/楕円 202"/>
          <p:cNvSpPr>
            <a:spLocks noChangeAspect="1"/>
          </p:cNvSpPr>
          <p:nvPr/>
        </p:nvSpPr>
        <p:spPr>
          <a:xfrm>
            <a:off x="7133494" y="3137350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1" name="円/楕円 203"/>
          <p:cNvSpPr>
            <a:spLocks noChangeAspect="1"/>
          </p:cNvSpPr>
          <p:nvPr/>
        </p:nvSpPr>
        <p:spPr>
          <a:xfrm>
            <a:off x="7412278" y="2911600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2" name="円/楕円 204"/>
          <p:cNvSpPr>
            <a:spLocks noChangeAspect="1"/>
          </p:cNvSpPr>
          <p:nvPr/>
        </p:nvSpPr>
        <p:spPr>
          <a:xfrm>
            <a:off x="7221074" y="3496317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4" name="円/楕円 211"/>
          <p:cNvSpPr>
            <a:spLocks noChangeAspect="1"/>
          </p:cNvSpPr>
          <p:nvPr/>
        </p:nvSpPr>
        <p:spPr>
          <a:xfrm>
            <a:off x="5213869" y="4355941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5" name="円/楕円 212"/>
          <p:cNvSpPr>
            <a:spLocks noChangeAspect="1"/>
          </p:cNvSpPr>
          <p:nvPr/>
        </p:nvSpPr>
        <p:spPr>
          <a:xfrm>
            <a:off x="5892843" y="3985351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6" name="円/楕円 213"/>
          <p:cNvSpPr>
            <a:spLocks noChangeAspect="1"/>
          </p:cNvSpPr>
          <p:nvPr/>
        </p:nvSpPr>
        <p:spPr>
          <a:xfrm>
            <a:off x="5417513" y="4651763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7" name="円/楕円 214"/>
          <p:cNvSpPr>
            <a:spLocks noChangeAspect="1"/>
          </p:cNvSpPr>
          <p:nvPr/>
        </p:nvSpPr>
        <p:spPr>
          <a:xfrm>
            <a:off x="6045243" y="4137751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8" name="円/楕円 215"/>
          <p:cNvSpPr>
            <a:spLocks noChangeAspect="1"/>
          </p:cNvSpPr>
          <p:nvPr/>
        </p:nvSpPr>
        <p:spPr>
          <a:xfrm>
            <a:off x="4843578" y="3956333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9" name="円/楕円 216"/>
          <p:cNvSpPr>
            <a:spLocks noChangeAspect="1"/>
          </p:cNvSpPr>
          <p:nvPr/>
        </p:nvSpPr>
        <p:spPr>
          <a:xfrm>
            <a:off x="6772101" y="3925170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0" name="円/楕円 217"/>
          <p:cNvSpPr>
            <a:spLocks noChangeAspect="1"/>
          </p:cNvSpPr>
          <p:nvPr/>
        </p:nvSpPr>
        <p:spPr>
          <a:xfrm>
            <a:off x="6091969" y="4606701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1" name="円/楕円 218"/>
          <p:cNvSpPr>
            <a:spLocks noChangeAspect="1"/>
          </p:cNvSpPr>
          <p:nvPr/>
        </p:nvSpPr>
        <p:spPr>
          <a:xfrm>
            <a:off x="6350043" y="4442551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2" name="円/楕円 219"/>
          <p:cNvSpPr>
            <a:spLocks noChangeAspect="1"/>
          </p:cNvSpPr>
          <p:nvPr/>
        </p:nvSpPr>
        <p:spPr>
          <a:xfrm>
            <a:off x="5670852" y="4176537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3" name="円/楕円 220"/>
          <p:cNvSpPr>
            <a:spLocks noChangeAspect="1"/>
          </p:cNvSpPr>
          <p:nvPr/>
        </p:nvSpPr>
        <p:spPr>
          <a:xfrm>
            <a:off x="7300992" y="4613348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4" name="円/楕円 221"/>
          <p:cNvSpPr>
            <a:spLocks noChangeAspect="1"/>
          </p:cNvSpPr>
          <p:nvPr/>
        </p:nvSpPr>
        <p:spPr>
          <a:xfrm>
            <a:off x="6485509" y="4139028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5" name="円/楕円 222"/>
          <p:cNvSpPr>
            <a:spLocks noChangeAspect="1"/>
          </p:cNvSpPr>
          <p:nvPr/>
        </p:nvSpPr>
        <p:spPr>
          <a:xfrm>
            <a:off x="5812321" y="5042907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6" name="円/楕円 223"/>
          <p:cNvSpPr>
            <a:spLocks noChangeAspect="1"/>
          </p:cNvSpPr>
          <p:nvPr/>
        </p:nvSpPr>
        <p:spPr>
          <a:xfrm>
            <a:off x="6549169" y="5063901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7" name="円/楕円 224"/>
          <p:cNvSpPr>
            <a:spLocks noChangeAspect="1"/>
          </p:cNvSpPr>
          <p:nvPr/>
        </p:nvSpPr>
        <p:spPr>
          <a:xfrm>
            <a:off x="6825517" y="4792679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8" name="円/楕円 225"/>
          <p:cNvSpPr>
            <a:spLocks noChangeAspect="1"/>
          </p:cNvSpPr>
          <p:nvPr/>
        </p:nvSpPr>
        <p:spPr>
          <a:xfrm>
            <a:off x="6369313" y="3612224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9" name="円/楕円 226"/>
          <p:cNvSpPr>
            <a:spLocks noChangeAspect="1"/>
          </p:cNvSpPr>
          <p:nvPr/>
        </p:nvSpPr>
        <p:spPr>
          <a:xfrm>
            <a:off x="5634371" y="3582063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0" name="円/楕円 227"/>
          <p:cNvSpPr>
            <a:spLocks noChangeAspect="1"/>
          </p:cNvSpPr>
          <p:nvPr/>
        </p:nvSpPr>
        <p:spPr>
          <a:xfrm>
            <a:off x="5400739" y="5072838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1" name="円/楕円 228"/>
          <p:cNvSpPr>
            <a:spLocks noChangeAspect="1"/>
          </p:cNvSpPr>
          <p:nvPr/>
        </p:nvSpPr>
        <p:spPr>
          <a:xfrm>
            <a:off x="5210776" y="3778594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2" name="円/楕円 229"/>
          <p:cNvSpPr>
            <a:spLocks noChangeAspect="1"/>
          </p:cNvSpPr>
          <p:nvPr/>
        </p:nvSpPr>
        <p:spPr>
          <a:xfrm>
            <a:off x="7123042" y="4139028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3" name="円/楕円 230"/>
          <p:cNvSpPr>
            <a:spLocks noChangeAspect="1"/>
          </p:cNvSpPr>
          <p:nvPr/>
        </p:nvSpPr>
        <p:spPr>
          <a:xfrm>
            <a:off x="4890578" y="4523783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4" name="円/楕円 231"/>
          <p:cNvSpPr>
            <a:spLocks noChangeAspect="1"/>
          </p:cNvSpPr>
          <p:nvPr/>
        </p:nvSpPr>
        <p:spPr>
          <a:xfrm>
            <a:off x="6154522" y="3872249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5" name="円/楕円 232"/>
          <p:cNvSpPr>
            <a:spLocks noChangeAspect="1"/>
          </p:cNvSpPr>
          <p:nvPr/>
        </p:nvSpPr>
        <p:spPr>
          <a:xfrm>
            <a:off x="6434039" y="3312963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6" name="円/楕円 233"/>
          <p:cNvSpPr>
            <a:spLocks noChangeAspect="1"/>
          </p:cNvSpPr>
          <p:nvPr/>
        </p:nvSpPr>
        <p:spPr>
          <a:xfrm>
            <a:off x="6171216" y="5358426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7" name="円/楕円 234"/>
          <p:cNvSpPr>
            <a:spLocks noChangeAspect="1"/>
          </p:cNvSpPr>
          <p:nvPr/>
        </p:nvSpPr>
        <p:spPr>
          <a:xfrm>
            <a:off x="5196230" y="3286062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158" name="直線コネクタ 157"/>
          <p:cNvCxnSpPr/>
          <p:nvPr/>
        </p:nvCxnSpPr>
        <p:spPr>
          <a:xfrm>
            <a:off x="6234621" y="2885772"/>
            <a:ext cx="11960" cy="3214691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線コネクタ 158"/>
          <p:cNvCxnSpPr/>
          <p:nvPr/>
        </p:nvCxnSpPr>
        <p:spPr>
          <a:xfrm>
            <a:off x="6521732" y="2876241"/>
            <a:ext cx="11960" cy="3214691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線コネクタ 159"/>
          <p:cNvCxnSpPr/>
          <p:nvPr/>
        </p:nvCxnSpPr>
        <p:spPr>
          <a:xfrm>
            <a:off x="5956816" y="2876241"/>
            <a:ext cx="11960" cy="3214691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下矢印 161"/>
          <p:cNvSpPr/>
          <p:nvPr/>
        </p:nvSpPr>
        <p:spPr>
          <a:xfrm rot="20492577">
            <a:off x="6233671" y="5535369"/>
            <a:ext cx="607738" cy="820223"/>
          </a:xfrm>
          <a:prstGeom prst="downArrow">
            <a:avLst/>
          </a:prstGeom>
          <a:gradFill>
            <a:gsLst>
              <a:gs pos="0">
                <a:srgbClr val="FF0000">
                  <a:alpha val="20000"/>
                </a:srgbClr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3" name="下矢印 162"/>
          <p:cNvSpPr/>
          <p:nvPr/>
        </p:nvSpPr>
        <p:spPr>
          <a:xfrm rot="20573208" flipV="1">
            <a:off x="5568359" y="2577801"/>
            <a:ext cx="607738" cy="820223"/>
          </a:xfrm>
          <a:prstGeom prst="downArrow">
            <a:avLst/>
          </a:prstGeom>
          <a:gradFill>
            <a:gsLst>
              <a:gs pos="0">
                <a:srgbClr val="FF0000">
                  <a:alpha val="20000"/>
                </a:srgbClr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6" name="下矢印 165"/>
          <p:cNvSpPr/>
          <p:nvPr/>
        </p:nvSpPr>
        <p:spPr>
          <a:xfrm rot="1121911">
            <a:off x="5558129" y="5544969"/>
            <a:ext cx="607738" cy="820223"/>
          </a:xfrm>
          <a:prstGeom prst="downArrow">
            <a:avLst/>
          </a:prstGeom>
          <a:gradFill>
            <a:gsLst>
              <a:gs pos="0">
                <a:srgbClr val="0066FF">
                  <a:alpha val="28000"/>
                </a:srgbClr>
              </a:gs>
              <a:gs pos="100000">
                <a:srgbClr val="0066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7" name="下矢印 166"/>
          <p:cNvSpPr/>
          <p:nvPr/>
        </p:nvSpPr>
        <p:spPr>
          <a:xfrm rot="801144" flipV="1">
            <a:off x="6270383" y="2538695"/>
            <a:ext cx="607738" cy="820223"/>
          </a:xfrm>
          <a:prstGeom prst="downArrow">
            <a:avLst/>
          </a:prstGeom>
          <a:gradFill>
            <a:gsLst>
              <a:gs pos="0">
                <a:srgbClr val="0066FF">
                  <a:alpha val="28000"/>
                </a:srgbClr>
              </a:gs>
              <a:gs pos="100000">
                <a:srgbClr val="0066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9" name="TexTeXPicture" descr="&lt;?xml version=&quot;1.0&quot; encoding=&quot;utf-16&quot;?&gt;&#10;&lt;TeXTeX&gt;&#10;  &lt;preamble&gt;\documentclass{jarticle}&#10;\usepackage{amsmath}&#10;\pagestyle{empty}&lt;/preamble&gt;&#10;  &lt;body&gt;\begin{align*} &#10;dv_1/d\eta&#10;\end{align*}&lt;/body&gt;&#10;  &lt;fcolor&gt;FFFFFFFF&lt;/fcolor&gt;&#10;  &lt;bcolor&gt;FFFFFFFF&lt;/bcolor&gt;&#10;  &lt;transparent&gt;True&lt;/transparent&gt;&#10;  &lt;resolution&gt;1800&lt;/resolution&gt;&#10;  &lt;imageh&gt;250&lt;/imageh&gt;&#10;  &lt;imagew&gt;731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228" y="1757375"/>
            <a:ext cx="1343965" cy="459632"/>
          </a:xfrm>
          <a:prstGeom prst="rect">
            <a:avLst/>
          </a:prstGeom>
        </p:spPr>
      </p:pic>
      <p:sp>
        <p:nvSpPr>
          <p:cNvPr id="170" name="テキスト ボックス 169"/>
          <p:cNvSpPr txBox="1"/>
          <p:nvPr/>
        </p:nvSpPr>
        <p:spPr>
          <a:xfrm>
            <a:off x="2651245" y="1706189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Directed</a:t>
            </a:r>
            <a:r>
              <a:rPr kumimoji="1" lang="ja-JP" altLang="en-US" sz="2800" dirty="0" smtClean="0"/>
              <a:t> </a:t>
            </a:r>
            <a:r>
              <a:rPr kumimoji="1" lang="en-US" altLang="ja-JP" sz="2800" dirty="0" smtClean="0"/>
              <a:t>Flow:</a:t>
            </a:r>
            <a:endParaRPr kumimoji="1" lang="ja-JP" altLang="en-US" sz="2800" dirty="0"/>
          </a:p>
        </p:txBody>
      </p:sp>
      <p:sp>
        <p:nvSpPr>
          <p:cNvPr id="176" name="角丸四角形 175"/>
          <p:cNvSpPr/>
          <p:nvPr/>
        </p:nvSpPr>
        <p:spPr>
          <a:xfrm>
            <a:off x="6909606" y="1915834"/>
            <a:ext cx="1502772" cy="1007658"/>
          </a:xfrm>
          <a:prstGeom prst="roundRect">
            <a:avLst/>
          </a:prstGeom>
          <a:solidFill>
            <a:srgbClr val="0070C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1" name="TexTeXPicture" descr="&lt;?xml version=&quot;1.0&quot; encoding=&quot;utf-16&quot;?&gt;&#10;&lt;TeXTeX&gt;&#10;  &lt;preamble&gt;\documentclass{jarticle}&#10;\usepackage{amsmath}&#10;\pagestyle{empty}&lt;/preamble&gt;&#10;  &lt;body&gt;\begin{align*} &#10;\frac{dv_1}{d\eta}&amp;gt;0&#10;\end{align*}&lt;/body&gt;&#10;  &lt;fcolor&gt;FFFFFFFF&lt;/fcolor&gt;&#10;  &lt;bcolor&gt;FFFFFFFF&lt;/bcolor&gt;&#10;  &lt;transparent&gt;True&lt;/transparent&gt;&#10;  &lt;resolution&gt;1800&lt;/resolution&gt;&#10;  &lt;imageh&gt;563&lt;/imageh&gt;&#10;  &lt;imagew&gt;838&lt;/imagew&gt;&#10;  &lt;scale&gt;50&lt;/scale&gt;&#10;  &lt;cursor&gt;36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530" y="2055791"/>
            <a:ext cx="1149046" cy="771973"/>
          </a:xfrm>
          <a:prstGeom prst="rect">
            <a:avLst/>
          </a:prstGeom>
        </p:spPr>
      </p:pic>
      <p:sp>
        <p:nvSpPr>
          <p:cNvPr id="177" name="角丸四角形 176"/>
          <p:cNvSpPr/>
          <p:nvPr/>
        </p:nvSpPr>
        <p:spPr>
          <a:xfrm>
            <a:off x="6924346" y="5614852"/>
            <a:ext cx="1502772" cy="1007658"/>
          </a:xfrm>
          <a:prstGeom prst="round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9" name="TexTeXPicture" descr="&lt;?xml version=&quot;1.0&quot; encoding=&quot;utf-16&quot;?&gt;&#10;&lt;TeXTeX&gt;&#10;  &lt;preamble&gt;\documentclass{jarticle}&#10;\usepackage{amsmath}&#10;\pagestyle{empty}&lt;/preamble&gt;&#10;  &lt;body&gt;\begin{align*} &#10;\frac{dv_1}{d\eta}&amp;lt;0&#10;\end{align*}&lt;/body&gt;&#10;  &lt;fcolor&gt;FFFFFFFF&lt;/fcolor&gt;&#10;  &lt;bcolor&gt;FFFFFFFF&lt;/bcolor&gt;&#10;  &lt;transparent&gt;True&lt;/transparent&gt;&#10;  &lt;resolution&gt;1800&lt;/resolution&gt;&#10;  &lt;imageh&gt;563&lt;/imageh&gt;&#10;  &lt;imagew&gt;838&lt;/imagew&gt;&#10;  &lt;scale&gt;50&lt;/scale&gt;&#10;  &lt;cursor&gt;35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270" y="5754809"/>
            <a:ext cx="1149046" cy="771973"/>
          </a:xfrm>
          <a:prstGeom prst="rect">
            <a:avLst/>
          </a:prstGeom>
        </p:spPr>
      </p:pic>
      <p:sp>
        <p:nvSpPr>
          <p:cNvPr id="172" name="右矢印 171"/>
          <p:cNvSpPr/>
          <p:nvPr/>
        </p:nvSpPr>
        <p:spPr>
          <a:xfrm>
            <a:off x="906408" y="4057094"/>
            <a:ext cx="690282" cy="534795"/>
          </a:xfrm>
          <a:prstGeom prst="rightArrow">
            <a:avLst/>
          </a:prstGeom>
          <a:gradFill rotWithShape="1">
            <a:gsLst>
              <a:gs pos="0">
                <a:srgbClr val="FCB11C">
                  <a:satMod val="103000"/>
                  <a:lumMod val="102000"/>
                  <a:tint val="94000"/>
                </a:srgbClr>
              </a:gs>
              <a:gs pos="50000">
                <a:srgbClr val="FCB11C">
                  <a:satMod val="110000"/>
                  <a:lumMod val="100000"/>
                  <a:shade val="100000"/>
                </a:srgbClr>
              </a:gs>
              <a:gs pos="100000">
                <a:srgbClr val="FCB11C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73" name="右矢印 172"/>
          <p:cNvSpPr/>
          <p:nvPr/>
        </p:nvSpPr>
        <p:spPr>
          <a:xfrm flipH="1">
            <a:off x="1499188" y="4513875"/>
            <a:ext cx="661961" cy="534795"/>
          </a:xfrm>
          <a:prstGeom prst="rightArrow">
            <a:avLst/>
          </a:prstGeom>
          <a:gradFill rotWithShape="1">
            <a:gsLst>
              <a:gs pos="0">
                <a:srgbClr val="FCB11C">
                  <a:satMod val="103000"/>
                  <a:lumMod val="102000"/>
                  <a:tint val="94000"/>
                </a:srgbClr>
              </a:gs>
              <a:gs pos="50000">
                <a:srgbClr val="FCB11C">
                  <a:satMod val="110000"/>
                  <a:lumMod val="100000"/>
                  <a:shade val="100000"/>
                </a:srgbClr>
              </a:gs>
              <a:gs pos="100000">
                <a:srgbClr val="FCB11C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74" name="円/楕円 8"/>
          <p:cNvSpPr>
            <a:spLocks noChangeAspect="1"/>
          </p:cNvSpPr>
          <p:nvPr/>
        </p:nvSpPr>
        <p:spPr>
          <a:xfrm>
            <a:off x="2086812" y="458678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8" name="円/楕円 9"/>
          <p:cNvSpPr>
            <a:spLocks noChangeAspect="1"/>
          </p:cNvSpPr>
          <p:nvPr/>
        </p:nvSpPr>
        <p:spPr>
          <a:xfrm>
            <a:off x="2175712" y="473078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0" name="円/楕円 10"/>
          <p:cNvSpPr>
            <a:spLocks noChangeAspect="1"/>
          </p:cNvSpPr>
          <p:nvPr/>
        </p:nvSpPr>
        <p:spPr>
          <a:xfrm>
            <a:off x="2328418" y="485921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1" name="円/楕円 11"/>
          <p:cNvSpPr>
            <a:spLocks noChangeAspect="1"/>
          </p:cNvSpPr>
          <p:nvPr/>
        </p:nvSpPr>
        <p:spPr>
          <a:xfrm>
            <a:off x="2230812" y="4586787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2" name="円/楕円 12"/>
          <p:cNvSpPr>
            <a:spLocks noChangeAspect="1"/>
          </p:cNvSpPr>
          <p:nvPr/>
        </p:nvSpPr>
        <p:spPr>
          <a:xfrm>
            <a:off x="2395912" y="4739187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3" name="円/楕円 13"/>
          <p:cNvSpPr>
            <a:spLocks noChangeAspect="1"/>
          </p:cNvSpPr>
          <p:nvPr/>
        </p:nvSpPr>
        <p:spPr>
          <a:xfrm>
            <a:off x="2442761" y="486047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4" name="円/楕円 14"/>
          <p:cNvSpPr>
            <a:spLocks noChangeAspect="1"/>
          </p:cNvSpPr>
          <p:nvPr/>
        </p:nvSpPr>
        <p:spPr>
          <a:xfrm>
            <a:off x="2457931" y="470088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5" name="円/楕円 15"/>
          <p:cNvSpPr>
            <a:spLocks noChangeAspect="1"/>
          </p:cNvSpPr>
          <p:nvPr/>
        </p:nvSpPr>
        <p:spPr>
          <a:xfrm>
            <a:off x="2282988" y="473773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6" name="円/楕円 16"/>
          <p:cNvSpPr>
            <a:spLocks noChangeAspect="1"/>
          </p:cNvSpPr>
          <p:nvPr/>
        </p:nvSpPr>
        <p:spPr>
          <a:xfrm>
            <a:off x="2302038" y="496496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7" name="円/楕円 17"/>
          <p:cNvSpPr>
            <a:spLocks noChangeAspect="1"/>
          </p:cNvSpPr>
          <p:nvPr/>
        </p:nvSpPr>
        <p:spPr>
          <a:xfrm>
            <a:off x="2095891" y="445957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8" name="円/楕円 18"/>
          <p:cNvSpPr>
            <a:spLocks noChangeAspect="1"/>
          </p:cNvSpPr>
          <p:nvPr/>
        </p:nvSpPr>
        <p:spPr>
          <a:xfrm>
            <a:off x="2361820" y="475803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9" name="円/楕円 19"/>
          <p:cNvSpPr>
            <a:spLocks noChangeAspect="1"/>
          </p:cNvSpPr>
          <p:nvPr/>
        </p:nvSpPr>
        <p:spPr>
          <a:xfrm>
            <a:off x="2240413" y="4416166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0" name="円/楕円 20"/>
          <p:cNvSpPr>
            <a:spLocks noChangeAspect="1"/>
          </p:cNvSpPr>
          <p:nvPr/>
        </p:nvSpPr>
        <p:spPr>
          <a:xfrm>
            <a:off x="2317921" y="449863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1" name="円/楕円 21"/>
          <p:cNvSpPr>
            <a:spLocks noChangeAspect="1"/>
          </p:cNvSpPr>
          <p:nvPr/>
        </p:nvSpPr>
        <p:spPr>
          <a:xfrm>
            <a:off x="2386170" y="459197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2" name="円/楕円 22"/>
          <p:cNvSpPr>
            <a:spLocks noChangeAspect="1"/>
          </p:cNvSpPr>
          <p:nvPr/>
        </p:nvSpPr>
        <p:spPr>
          <a:xfrm>
            <a:off x="2467146" y="479145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3" name="円/楕円 23"/>
          <p:cNvSpPr>
            <a:spLocks noChangeAspect="1"/>
          </p:cNvSpPr>
          <p:nvPr/>
        </p:nvSpPr>
        <p:spPr>
          <a:xfrm>
            <a:off x="2042767" y="460693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4" name="円/楕円 24"/>
          <p:cNvSpPr>
            <a:spLocks noChangeAspect="1"/>
          </p:cNvSpPr>
          <p:nvPr/>
        </p:nvSpPr>
        <p:spPr>
          <a:xfrm>
            <a:off x="2067662" y="4841423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5" name="円/楕円 25"/>
          <p:cNvSpPr>
            <a:spLocks noChangeAspect="1"/>
          </p:cNvSpPr>
          <p:nvPr/>
        </p:nvSpPr>
        <p:spPr>
          <a:xfrm>
            <a:off x="2269619" y="511455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6" name="円/楕円 26"/>
          <p:cNvSpPr>
            <a:spLocks noChangeAspect="1"/>
          </p:cNvSpPr>
          <p:nvPr/>
        </p:nvSpPr>
        <p:spPr>
          <a:xfrm>
            <a:off x="2200763" y="448819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7" name="円/楕円 27"/>
          <p:cNvSpPr>
            <a:spLocks noChangeAspect="1"/>
          </p:cNvSpPr>
          <p:nvPr/>
        </p:nvSpPr>
        <p:spPr>
          <a:xfrm>
            <a:off x="2076696" y="494132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8" name="円/楕円 28"/>
          <p:cNvSpPr>
            <a:spLocks noChangeAspect="1"/>
          </p:cNvSpPr>
          <p:nvPr/>
        </p:nvSpPr>
        <p:spPr>
          <a:xfrm>
            <a:off x="2213463" y="481138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9" name="円/楕円 29"/>
          <p:cNvSpPr>
            <a:spLocks noChangeAspect="1"/>
          </p:cNvSpPr>
          <p:nvPr/>
        </p:nvSpPr>
        <p:spPr>
          <a:xfrm>
            <a:off x="2135254" y="486828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0" name="円/楕円 30"/>
          <p:cNvSpPr>
            <a:spLocks noChangeAspect="1"/>
          </p:cNvSpPr>
          <p:nvPr/>
        </p:nvSpPr>
        <p:spPr>
          <a:xfrm>
            <a:off x="2139116" y="458097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1" name="円/楕円 31"/>
          <p:cNvSpPr>
            <a:spLocks noChangeAspect="1"/>
          </p:cNvSpPr>
          <p:nvPr/>
        </p:nvSpPr>
        <p:spPr>
          <a:xfrm>
            <a:off x="2126962" y="439096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2" name="円/楕円 32"/>
          <p:cNvSpPr>
            <a:spLocks noChangeAspect="1"/>
          </p:cNvSpPr>
          <p:nvPr/>
        </p:nvSpPr>
        <p:spPr>
          <a:xfrm>
            <a:off x="2028993" y="481380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3" name="円/楕円 33"/>
          <p:cNvSpPr>
            <a:spLocks noChangeAspect="1"/>
          </p:cNvSpPr>
          <p:nvPr/>
        </p:nvSpPr>
        <p:spPr>
          <a:xfrm>
            <a:off x="2467641" y="462213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4" name="円/楕円 34"/>
          <p:cNvSpPr>
            <a:spLocks noChangeAspect="1"/>
          </p:cNvSpPr>
          <p:nvPr/>
        </p:nvSpPr>
        <p:spPr>
          <a:xfrm>
            <a:off x="2160228" y="507116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5" name="円/楕円 35"/>
          <p:cNvSpPr>
            <a:spLocks noChangeAspect="1"/>
          </p:cNvSpPr>
          <p:nvPr/>
        </p:nvSpPr>
        <p:spPr>
          <a:xfrm>
            <a:off x="2065281" y="450543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6" name="円/楕円 36"/>
          <p:cNvSpPr>
            <a:spLocks noChangeAspect="1"/>
          </p:cNvSpPr>
          <p:nvPr/>
        </p:nvSpPr>
        <p:spPr>
          <a:xfrm>
            <a:off x="2208400" y="431364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7" name="円/楕円 37"/>
          <p:cNvSpPr>
            <a:spLocks noChangeAspect="1"/>
          </p:cNvSpPr>
          <p:nvPr/>
        </p:nvSpPr>
        <p:spPr>
          <a:xfrm>
            <a:off x="2264302" y="499771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8" name="円/楕円 38"/>
          <p:cNvSpPr>
            <a:spLocks noChangeAspect="1"/>
          </p:cNvSpPr>
          <p:nvPr/>
        </p:nvSpPr>
        <p:spPr>
          <a:xfrm>
            <a:off x="2374038" y="504813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9" name="円/楕円 39"/>
          <p:cNvSpPr>
            <a:spLocks noChangeAspect="1"/>
          </p:cNvSpPr>
          <p:nvPr/>
        </p:nvSpPr>
        <p:spPr>
          <a:xfrm>
            <a:off x="2287701" y="438549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10" name="円/楕円 40"/>
          <p:cNvSpPr>
            <a:spLocks noChangeAspect="1"/>
          </p:cNvSpPr>
          <p:nvPr/>
        </p:nvSpPr>
        <p:spPr>
          <a:xfrm>
            <a:off x="2397662" y="439996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11" name="円/楕円 41"/>
          <p:cNvSpPr>
            <a:spLocks noChangeAspect="1"/>
          </p:cNvSpPr>
          <p:nvPr/>
        </p:nvSpPr>
        <p:spPr>
          <a:xfrm>
            <a:off x="2412733" y="496343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12" name="円/楕円 42"/>
          <p:cNvSpPr>
            <a:spLocks noChangeAspect="1"/>
          </p:cNvSpPr>
          <p:nvPr/>
        </p:nvSpPr>
        <p:spPr>
          <a:xfrm>
            <a:off x="2030835" y="472577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13" name="円/楕円 43"/>
          <p:cNvSpPr>
            <a:spLocks noChangeAspect="1"/>
          </p:cNvSpPr>
          <p:nvPr/>
        </p:nvSpPr>
        <p:spPr>
          <a:xfrm>
            <a:off x="2450039" y="450692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14" name="円/楕円 44"/>
          <p:cNvSpPr>
            <a:spLocks noChangeAspect="1"/>
          </p:cNvSpPr>
          <p:nvPr/>
        </p:nvSpPr>
        <p:spPr>
          <a:xfrm>
            <a:off x="2111240" y="499554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15" name="円/楕円 45"/>
          <p:cNvSpPr>
            <a:spLocks noChangeAspect="1"/>
          </p:cNvSpPr>
          <p:nvPr/>
        </p:nvSpPr>
        <p:spPr>
          <a:xfrm>
            <a:off x="2296287" y="461359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16" name="円/楕円 48"/>
          <p:cNvSpPr>
            <a:spLocks noChangeAspect="1"/>
          </p:cNvSpPr>
          <p:nvPr/>
        </p:nvSpPr>
        <p:spPr>
          <a:xfrm>
            <a:off x="2105129" y="478946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17" name="円/楕円 49"/>
          <p:cNvSpPr>
            <a:spLocks noChangeAspect="1"/>
          </p:cNvSpPr>
          <p:nvPr/>
        </p:nvSpPr>
        <p:spPr>
          <a:xfrm>
            <a:off x="2217912" y="491099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18" name="円/楕円 50"/>
          <p:cNvSpPr>
            <a:spLocks noChangeAspect="1"/>
          </p:cNvSpPr>
          <p:nvPr/>
        </p:nvSpPr>
        <p:spPr>
          <a:xfrm>
            <a:off x="2106234" y="469897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19" name="円/楕円 51"/>
          <p:cNvSpPr>
            <a:spLocks noChangeAspect="1"/>
          </p:cNvSpPr>
          <p:nvPr/>
        </p:nvSpPr>
        <p:spPr>
          <a:xfrm>
            <a:off x="2227532" y="502086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20" name="円/楕円 52"/>
          <p:cNvSpPr>
            <a:spLocks noChangeAspect="1"/>
          </p:cNvSpPr>
          <p:nvPr/>
        </p:nvSpPr>
        <p:spPr>
          <a:xfrm>
            <a:off x="2365568" y="466209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21" name="円/楕円 53"/>
          <p:cNvSpPr>
            <a:spLocks noChangeAspect="1"/>
          </p:cNvSpPr>
          <p:nvPr/>
        </p:nvSpPr>
        <p:spPr>
          <a:xfrm>
            <a:off x="2219411" y="465130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22" name="円/楕円 54"/>
          <p:cNvSpPr>
            <a:spLocks noChangeAspect="1"/>
          </p:cNvSpPr>
          <p:nvPr/>
        </p:nvSpPr>
        <p:spPr>
          <a:xfrm>
            <a:off x="2402379" y="463948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23" name="円/楕円 55"/>
          <p:cNvSpPr>
            <a:spLocks noChangeAspect="1"/>
          </p:cNvSpPr>
          <p:nvPr/>
        </p:nvSpPr>
        <p:spPr>
          <a:xfrm>
            <a:off x="2204992" y="44154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24" name="円/楕円 56"/>
          <p:cNvSpPr>
            <a:spLocks noChangeAspect="1"/>
          </p:cNvSpPr>
          <p:nvPr/>
        </p:nvSpPr>
        <p:spPr>
          <a:xfrm>
            <a:off x="2317791" y="432409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25" name="円/楕円 57"/>
          <p:cNvSpPr>
            <a:spLocks noChangeAspect="1"/>
          </p:cNvSpPr>
          <p:nvPr/>
        </p:nvSpPr>
        <p:spPr>
          <a:xfrm>
            <a:off x="2240428" y="456067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26" name="円/楕円 58"/>
          <p:cNvSpPr>
            <a:spLocks noChangeAspect="1"/>
          </p:cNvSpPr>
          <p:nvPr/>
        </p:nvSpPr>
        <p:spPr>
          <a:xfrm>
            <a:off x="516747" y="412955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27" name="円/楕円 59"/>
          <p:cNvSpPr>
            <a:spLocks noChangeAspect="1"/>
          </p:cNvSpPr>
          <p:nvPr/>
        </p:nvSpPr>
        <p:spPr>
          <a:xfrm>
            <a:off x="605647" y="427355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28" name="円/楕円 60"/>
          <p:cNvSpPr>
            <a:spLocks noChangeAspect="1"/>
          </p:cNvSpPr>
          <p:nvPr/>
        </p:nvSpPr>
        <p:spPr>
          <a:xfrm>
            <a:off x="758353" y="440198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29" name="円/楕円 61"/>
          <p:cNvSpPr>
            <a:spLocks noChangeAspect="1"/>
          </p:cNvSpPr>
          <p:nvPr/>
        </p:nvSpPr>
        <p:spPr>
          <a:xfrm>
            <a:off x="660747" y="4129553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30" name="円/楕円 62"/>
          <p:cNvSpPr>
            <a:spLocks noChangeAspect="1"/>
          </p:cNvSpPr>
          <p:nvPr/>
        </p:nvSpPr>
        <p:spPr>
          <a:xfrm>
            <a:off x="825847" y="4281953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31" name="円/楕円 63"/>
          <p:cNvSpPr>
            <a:spLocks noChangeAspect="1"/>
          </p:cNvSpPr>
          <p:nvPr/>
        </p:nvSpPr>
        <p:spPr>
          <a:xfrm>
            <a:off x="872696" y="440324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32" name="円/楕円 64"/>
          <p:cNvSpPr>
            <a:spLocks noChangeAspect="1"/>
          </p:cNvSpPr>
          <p:nvPr/>
        </p:nvSpPr>
        <p:spPr>
          <a:xfrm>
            <a:off x="887866" y="424365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33" name="円/楕円 65"/>
          <p:cNvSpPr>
            <a:spLocks noChangeAspect="1"/>
          </p:cNvSpPr>
          <p:nvPr/>
        </p:nvSpPr>
        <p:spPr>
          <a:xfrm>
            <a:off x="712923" y="428050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34" name="円/楕円 66"/>
          <p:cNvSpPr>
            <a:spLocks noChangeAspect="1"/>
          </p:cNvSpPr>
          <p:nvPr/>
        </p:nvSpPr>
        <p:spPr>
          <a:xfrm>
            <a:off x="731973" y="450773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35" name="円/楕円 67"/>
          <p:cNvSpPr>
            <a:spLocks noChangeAspect="1"/>
          </p:cNvSpPr>
          <p:nvPr/>
        </p:nvSpPr>
        <p:spPr>
          <a:xfrm>
            <a:off x="525826" y="400233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36" name="円/楕円 68"/>
          <p:cNvSpPr>
            <a:spLocks noChangeAspect="1"/>
          </p:cNvSpPr>
          <p:nvPr/>
        </p:nvSpPr>
        <p:spPr>
          <a:xfrm>
            <a:off x="791755" y="430079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37" name="円/楕円 69"/>
          <p:cNvSpPr>
            <a:spLocks noChangeAspect="1"/>
          </p:cNvSpPr>
          <p:nvPr/>
        </p:nvSpPr>
        <p:spPr>
          <a:xfrm>
            <a:off x="670348" y="3958932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38" name="円/楕円 70"/>
          <p:cNvSpPr>
            <a:spLocks noChangeAspect="1"/>
          </p:cNvSpPr>
          <p:nvPr/>
        </p:nvSpPr>
        <p:spPr>
          <a:xfrm>
            <a:off x="747856" y="404139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39" name="円/楕円 71"/>
          <p:cNvSpPr>
            <a:spLocks noChangeAspect="1"/>
          </p:cNvSpPr>
          <p:nvPr/>
        </p:nvSpPr>
        <p:spPr>
          <a:xfrm>
            <a:off x="816105" y="413474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40" name="円/楕円 72"/>
          <p:cNvSpPr>
            <a:spLocks noChangeAspect="1"/>
          </p:cNvSpPr>
          <p:nvPr/>
        </p:nvSpPr>
        <p:spPr>
          <a:xfrm>
            <a:off x="897081" y="433422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41" name="円/楕円 73"/>
          <p:cNvSpPr>
            <a:spLocks noChangeAspect="1"/>
          </p:cNvSpPr>
          <p:nvPr/>
        </p:nvSpPr>
        <p:spPr>
          <a:xfrm>
            <a:off x="472702" y="414969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42" name="円/楕円 74"/>
          <p:cNvSpPr>
            <a:spLocks noChangeAspect="1"/>
          </p:cNvSpPr>
          <p:nvPr/>
        </p:nvSpPr>
        <p:spPr>
          <a:xfrm>
            <a:off x="497597" y="4384189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43" name="円/楕円 75"/>
          <p:cNvSpPr>
            <a:spLocks noChangeAspect="1"/>
          </p:cNvSpPr>
          <p:nvPr/>
        </p:nvSpPr>
        <p:spPr>
          <a:xfrm>
            <a:off x="699554" y="465732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44" name="円/楕円 76"/>
          <p:cNvSpPr>
            <a:spLocks noChangeAspect="1"/>
          </p:cNvSpPr>
          <p:nvPr/>
        </p:nvSpPr>
        <p:spPr>
          <a:xfrm>
            <a:off x="630698" y="403096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45" name="円/楕円 77"/>
          <p:cNvSpPr>
            <a:spLocks noChangeAspect="1"/>
          </p:cNvSpPr>
          <p:nvPr/>
        </p:nvSpPr>
        <p:spPr>
          <a:xfrm>
            <a:off x="506631" y="448408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46" name="円/楕円 78"/>
          <p:cNvSpPr>
            <a:spLocks noChangeAspect="1"/>
          </p:cNvSpPr>
          <p:nvPr/>
        </p:nvSpPr>
        <p:spPr>
          <a:xfrm>
            <a:off x="643398" y="435415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47" name="円/楕円 79"/>
          <p:cNvSpPr>
            <a:spLocks noChangeAspect="1"/>
          </p:cNvSpPr>
          <p:nvPr/>
        </p:nvSpPr>
        <p:spPr>
          <a:xfrm>
            <a:off x="565189" y="441104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48" name="円/楕円 80"/>
          <p:cNvSpPr>
            <a:spLocks noChangeAspect="1"/>
          </p:cNvSpPr>
          <p:nvPr/>
        </p:nvSpPr>
        <p:spPr>
          <a:xfrm>
            <a:off x="569051" y="412373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49" name="円/楕円 81"/>
          <p:cNvSpPr>
            <a:spLocks noChangeAspect="1"/>
          </p:cNvSpPr>
          <p:nvPr/>
        </p:nvSpPr>
        <p:spPr>
          <a:xfrm>
            <a:off x="556897" y="39337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50" name="円/楕円 82"/>
          <p:cNvSpPr>
            <a:spLocks noChangeAspect="1"/>
          </p:cNvSpPr>
          <p:nvPr/>
        </p:nvSpPr>
        <p:spPr>
          <a:xfrm>
            <a:off x="458928" y="435657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51" name="円/楕円 83"/>
          <p:cNvSpPr>
            <a:spLocks noChangeAspect="1"/>
          </p:cNvSpPr>
          <p:nvPr/>
        </p:nvSpPr>
        <p:spPr>
          <a:xfrm>
            <a:off x="897576" y="416490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52" name="円/楕円 84"/>
          <p:cNvSpPr>
            <a:spLocks noChangeAspect="1"/>
          </p:cNvSpPr>
          <p:nvPr/>
        </p:nvSpPr>
        <p:spPr>
          <a:xfrm>
            <a:off x="590163" y="461393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53" name="円/楕円 85"/>
          <p:cNvSpPr>
            <a:spLocks noChangeAspect="1"/>
          </p:cNvSpPr>
          <p:nvPr/>
        </p:nvSpPr>
        <p:spPr>
          <a:xfrm>
            <a:off x="495216" y="404819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54" name="円/楕円 86"/>
          <p:cNvSpPr>
            <a:spLocks noChangeAspect="1"/>
          </p:cNvSpPr>
          <p:nvPr/>
        </p:nvSpPr>
        <p:spPr>
          <a:xfrm>
            <a:off x="638335" y="385640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55" name="円/楕円 87"/>
          <p:cNvSpPr>
            <a:spLocks noChangeAspect="1"/>
          </p:cNvSpPr>
          <p:nvPr/>
        </p:nvSpPr>
        <p:spPr>
          <a:xfrm>
            <a:off x="694237" y="454047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56" name="円/楕円 88"/>
          <p:cNvSpPr>
            <a:spLocks noChangeAspect="1"/>
          </p:cNvSpPr>
          <p:nvPr/>
        </p:nvSpPr>
        <p:spPr>
          <a:xfrm>
            <a:off x="803973" y="459090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57" name="円/楕円 89"/>
          <p:cNvSpPr>
            <a:spLocks noChangeAspect="1"/>
          </p:cNvSpPr>
          <p:nvPr/>
        </p:nvSpPr>
        <p:spPr>
          <a:xfrm>
            <a:off x="717636" y="392826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58" name="円/楕円 90"/>
          <p:cNvSpPr>
            <a:spLocks noChangeAspect="1"/>
          </p:cNvSpPr>
          <p:nvPr/>
        </p:nvSpPr>
        <p:spPr>
          <a:xfrm>
            <a:off x="827597" y="394272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59" name="円/楕円 91"/>
          <p:cNvSpPr>
            <a:spLocks noChangeAspect="1"/>
          </p:cNvSpPr>
          <p:nvPr/>
        </p:nvSpPr>
        <p:spPr>
          <a:xfrm>
            <a:off x="842668" y="450619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60" name="円/楕円 92"/>
          <p:cNvSpPr>
            <a:spLocks noChangeAspect="1"/>
          </p:cNvSpPr>
          <p:nvPr/>
        </p:nvSpPr>
        <p:spPr>
          <a:xfrm>
            <a:off x="460770" y="426853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61" name="円/楕円 93"/>
          <p:cNvSpPr>
            <a:spLocks noChangeAspect="1"/>
          </p:cNvSpPr>
          <p:nvPr/>
        </p:nvSpPr>
        <p:spPr>
          <a:xfrm>
            <a:off x="879974" y="404968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62" name="円/楕円 94"/>
          <p:cNvSpPr>
            <a:spLocks noChangeAspect="1"/>
          </p:cNvSpPr>
          <p:nvPr/>
        </p:nvSpPr>
        <p:spPr>
          <a:xfrm>
            <a:off x="541175" y="453831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63" name="円/楕円 95"/>
          <p:cNvSpPr>
            <a:spLocks noChangeAspect="1"/>
          </p:cNvSpPr>
          <p:nvPr/>
        </p:nvSpPr>
        <p:spPr>
          <a:xfrm>
            <a:off x="726222" y="415635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64" name="円/楕円 96"/>
          <p:cNvSpPr>
            <a:spLocks noChangeAspect="1"/>
          </p:cNvSpPr>
          <p:nvPr/>
        </p:nvSpPr>
        <p:spPr>
          <a:xfrm>
            <a:off x="535064" y="433222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65" name="円/楕円 97"/>
          <p:cNvSpPr>
            <a:spLocks noChangeAspect="1"/>
          </p:cNvSpPr>
          <p:nvPr/>
        </p:nvSpPr>
        <p:spPr>
          <a:xfrm>
            <a:off x="647847" y="445375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66" name="円/楕円 98"/>
          <p:cNvSpPr>
            <a:spLocks noChangeAspect="1"/>
          </p:cNvSpPr>
          <p:nvPr/>
        </p:nvSpPr>
        <p:spPr>
          <a:xfrm>
            <a:off x="536169" y="424173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67" name="円/楕円 99"/>
          <p:cNvSpPr>
            <a:spLocks noChangeAspect="1"/>
          </p:cNvSpPr>
          <p:nvPr/>
        </p:nvSpPr>
        <p:spPr>
          <a:xfrm>
            <a:off x="657467" y="456362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68" name="円/楕円 100"/>
          <p:cNvSpPr>
            <a:spLocks noChangeAspect="1"/>
          </p:cNvSpPr>
          <p:nvPr/>
        </p:nvSpPr>
        <p:spPr>
          <a:xfrm>
            <a:off x="795503" y="420486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69" name="円/楕円 101"/>
          <p:cNvSpPr>
            <a:spLocks noChangeAspect="1"/>
          </p:cNvSpPr>
          <p:nvPr/>
        </p:nvSpPr>
        <p:spPr>
          <a:xfrm>
            <a:off x="649346" y="419407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70" name="円/楕円 102"/>
          <p:cNvSpPr>
            <a:spLocks noChangeAspect="1"/>
          </p:cNvSpPr>
          <p:nvPr/>
        </p:nvSpPr>
        <p:spPr>
          <a:xfrm>
            <a:off x="832314" y="418225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71" name="円/楕円 103"/>
          <p:cNvSpPr>
            <a:spLocks noChangeAspect="1"/>
          </p:cNvSpPr>
          <p:nvPr/>
        </p:nvSpPr>
        <p:spPr>
          <a:xfrm>
            <a:off x="634927" y="395819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72" name="円/楕円 104"/>
          <p:cNvSpPr>
            <a:spLocks noChangeAspect="1"/>
          </p:cNvSpPr>
          <p:nvPr/>
        </p:nvSpPr>
        <p:spPr>
          <a:xfrm>
            <a:off x="747726" y="386685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73" name="円/楕円 105"/>
          <p:cNvSpPr>
            <a:spLocks noChangeAspect="1"/>
          </p:cNvSpPr>
          <p:nvPr/>
        </p:nvSpPr>
        <p:spPr>
          <a:xfrm>
            <a:off x="670363" y="410344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74" name="右矢印 273"/>
          <p:cNvSpPr/>
          <p:nvPr/>
        </p:nvSpPr>
        <p:spPr>
          <a:xfrm>
            <a:off x="2875389" y="3396571"/>
            <a:ext cx="1029749" cy="2140939"/>
          </a:xfrm>
          <a:prstGeom prst="rightArrow">
            <a:avLst/>
          </a:prstGeom>
          <a:solidFill>
            <a:srgbClr val="41AEBD"/>
          </a:solidFill>
          <a:ln w="12700" cap="flat" cmpd="sng" algn="ctr">
            <a:solidFill>
              <a:srgbClr val="41AE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74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t="59166"/>
          <a:stretch/>
        </p:blipFill>
        <p:spPr>
          <a:xfrm>
            <a:off x="1882933" y="2730829"/>
            <a:ext cx="5434277" cy="2663841"/>
          </a:xfrm>
          <a:prstGeom prst="rect">
            <a:avLst/>
          </a:prstGeom>
        </p:spPr>
      </p:pic>
      <p:pic>
        <p:nvPicPr>
          <p:cNvPr id="6" name="TexTeXPicture" descr="&lt;?xml version=&quot;1.0&quot; encoding=&quot;utf-16&quot;?&gt;&#10;&lt;TeXTeX&gt;&#10;  &lt;preamble&gt;\documentclass{jarticle}&#10;\usepackage{amsmath}&#10;\pagestyle{empty}&lt;/preamble&gt;&#10;  &lt;body&gt;\begin{align*} &#10;dv_1/d\eta&#10;\end{align*}&lt;/body&gt;&#10;  &lt;fcolor&gt;FF000000&lt;/fcolor&gt;&#10;  &lt;bcolor&gt;FFFFFFFF&lt;/bcolor&gt;&#10;  &lt;transparent&gt;True&lt;/transparent&gt;&#10;  &lt;resolution&gt;1800&lt;/resolution&gt;&#10;  &lt;imageh&gt;250&lt;/imageh&gt;&#10;  &lt;imagew&gt;731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46603" y="3657601"/>
            <a:ext cx="1218401" cy="416689"/>
          </a:xfrm>
          <a:prstGeom prst="rect">
            <a:avLst/>
          </a:prstGeom>
        </p:spPr>
      </p:pic>
      <p:sp>
        <p:nvSpPr>
          <p:cNvPr id="321" name="下矢印 320"/>
          <p:cNvSpPr/>
          <p:nvPr/>
        </p:nvSpPr>
        <p:spPr>
          <a:xfrm flipV="1">
            <a:off x="6062985" y="3576553"/>
            <a:ext cx="376931" cy="502282"/>
          </a:xfrm>
          <a:prstGeom prst="downArrow">
            <a:avLst/>
          </a:prstGeom>
          <a:gradFill>
            <a:gsLst>
              <a:gs pos="0">
                <a:srgbClr val="0066FF">
                  <a:alpha val="28000"/>
                </a:srgbClr>
              </a:gs>
              <a:gs pos="100000">
                <a:srgbClr val="0066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2" name="下矢印 321"/>
          <p:cNvSpPr/>
          <p:nvPr/>
        </p:nvSpPr>
        <p:spPr>
          <a:xfrm flipV="1">
            <a:off x="3409432" y="3236269"/>
            <a:ext cx="376931" cy="502282"/>
          </a:xfrm>
          <a:prstGeom prst="downArrow">
            <a:avLst/>
          </a:prstGeom>
          <a:gradFill>
            <a:gsLst>
              <a:gs pos="0">
                <a:srgbClr val="0066FF">
                  <a:alpha val="28000"/>
                </a:srgbClr>
              </a:gs>
              <a:gs pos="100000">
                <a:srgbClr val="0066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3" name="下矢印 322"/>
          <p:cNvSpPr/>
          <p:nvPr/>
        </p:nvSpPr>
        <p:spPr>
          <a:xfrm>
            <a:off x="3786363" y="4197115"/>
            <a:ext cx="346366" cy="486986"/>
          </a:xfrm>
          <a:prstGeom prst="downArrow">
            <a:avLst/>
          </a:prstGeom>
          <a:gradFill>
            <a:gsLst>
              <a:gs pos="0">
                <a:srgbClr val="FF0000">
                  <a:alpha val="20000"/>
                </a:srgbClr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4" name="角丸四角形 213"/>
          <p:cNvSpPr/>
          <p:nvPr/>
        </p:nvSpPr>
        <p:spPr>
          <a:xfrm>
            <a:off x="2261460" y="249632"/>
            <a:ext cx="4450534" cy="1137186"/>
          </a:xfrm>
          <a:prstGeom prst="roundRect">
            <a:avLst/>
          </a:prstGeom>
          <a:solidFill>
            <a:srgbClr val="268496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5" name="TexTeXPicture" descr="&lt;?xml version=&quot;1.0&quot; encoding=&quot;utf-16&quot;?&gt;&#10;&lt;TeXTeX&gt;&#10;  &lt;preamble&gt;\documentclass{jarticle}&#10;\usepackage{amsmath}&#10;\pagestyle{empty}&lt;/preamble&gt;&#10;  &lt;body&gt;\begin{align*} &#10;dv_1/d\eta&#10;\end{align*}&lt;/body&gt;&#10;  &lt;fcolor&gt;FFFFFFFF&lt;/fcolor&gt;&#10;  &lt;bcolor&gt;FFFFFFFF&lt;/bcolor&gt;&#10;  &lt;transparent&gt;True&lt;/transparent&gt;&#10;  &lt;resolution&gt;1800&lt;/resolution&gt;&#10;  &lt;imageh&gt;250&lt;/imageh&gt;&#10;  &lt;imagew&gt;731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023" y="606207"/>
            <a:ext cx="1343965" cy="459632"/>
          </a:xfrm>
          <a:prstGeom prst="rect">
            <a:avLst/>
          </a:prstGeom>
        </p:spPr>
      </p:pic>
      <p:sp>
        <p:nvSpPr>
          <p:cNvPr id="216" name="テキスト ボックス 215"/>
          <p:cNvSpPr txBox="1"/>
          <p:nvPr/>
        </p:nvSpPr>
        <p:spPr>
          <a:xfrm>
            <a:off x="2565972" y="556615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Directed</a:t>
            </a:r>
            <a:r>
              <a:rPr kumimoji="1" lang="ja-JP" altLang="en-US" sz="2800" dirty="0" smtClean="0"/>
              <a:t> </a:t>
            </a:r>
            <a:r>
              <a:rPr kumimoji="1" lang="en-US" altLang="ja-JP" sz="2800" dirty="0" smtClean="0"/>
              <a:t>Flow:</a:t>
            </a:r>
            <a:endParaRPr kumimoji="1" lang="ja-JP" altLang="en-US" sz="2800" dirty="0"/>
          </a:p>
        </p:txBody>
      </p:sp>
      <p:sp>
        <p:nvSpPr>
          <p:cNvPr id="120" name="テキスト ボックス 119"/>
          <p:cNvSpPr txBox="1"/>
          <p:nvPr/>
        </p:nvSpPr>
        <p:spPr>
          <a:xfrm>
            <a:off x="3930727" y="5565494"/>
            <a:ext cx="5162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dv</a:t>
            </a:r>
            <a:r>
              <a:rPr kumimoji="1" lang="en-US" altLang="ja-JP" sz="2400" baseline="-25000" dirty="0" smtClean="0"/>
              <a:t>1</a:t>
            </a:r>
            <a:r>
              <a:rPr kumimoji="1" lang="en-US" altLang="ja-JP" sz="2400" dirty="0" smtClean="0"/>
              <a:t>/</a:t>
            </a:r>
            <a:r>
              <a:rPr kumimoji="1" lang="en-US" altLang="ja-JP" sz="2400" dirty="0" err="1" smtClean="0"/>
              <a:t>dy</a:t>
            </a:r>
            <a:r>
              <a:rPr lang="en-US" altLang="ja-JP" sz="2400" dirty="0" smtClean="0"/>
              <a:t>: two sign change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No transport models can reproduce it quantitatively</a:t>
            </a:r>
          </a:p>
        </p:txBody>
      </p:sp>
      <p:grpSp>
        <p:nvGrpSpPr>
          <p:cNvPr id="320" name="グループ化 319"/>
          <p:cNvGrpSpPr>
            <a:grpSpLocks noChangeAspect="1"/>
          </p:cNvGrpSpPr>
          <p:nvPr/>
        </p:nvGrpSpPr>
        <p:grpSpPr>
          <a:xfrm>
            <a:off x="397770" y="1253250"/>
            <a:ext cx="1566971" cy="1862892"/>
            <a:chOff x="2963461" y="1516916"/>
            <a:chExt cx="2909524" cy="3458984"/>
          </a:xfrm>
        </p:grpSpPr>
        <p:sp>
          <p:nvSpPr>
            <p:cNvPr id="416" name="右矢印 415"/>
            <p:cNvSpPr/>
            <p:nvPr/>
          </p:nvSpPr>
          <p:spPr>
            <a:xfrm rot="20282985">
              <a:off x="4648831" y="1826442"/>
              <a:ext cx="1224154" cy="948412"/>
            </a:xfrm>
            <a:prstGeom prst="rightArrow">
              <a:avLst/>
            </a:prstGeom>
            <a:gradFill rotWithShape="1">
              <a:gsLst>
                <a:gs pos="0">
                  <a:srgbClr val="A2CF49">
                    <a:satMod val="103000"/>
                    <a:lumMod val="102000"/>
                    <a:tint val="94000"/>
                  </a:srgbClr>
                </a:gs>
                <a:gs pos="50000">
                  <a:srgbClr val="A2CF49">
                    <a:satMod val="110000"/>
                    <a:lumMod val="100000"/>
                    <a:shade val="100000"/>
                  </a:srgbClr>
                </a:gs>
                <a:gs pos="100000">
                  <a:srgbClr val="A2CF49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417" name="右矢印 416"/>
            <p:cNvSpPr/>
            <p:nvPr/>
          </p:nvSpPr>
          <p:spPr>
            <a:xfrm rot="20161352" flipH="1">
              <a:off x="2963461" y="3830920"/>
              <a:ext cx="1173929" cy="948412"/>
            </a:xfrm>
            <a:prstGeom prst="rightArrow">
              <a:avLst/>
            </a:prstGeom>
            <a:gradFill rotWithShape="1">
              <a:gsLst>
                <a:gs pos="0">
                  <a:srgbClr val="A2CF49">
                    <a:satMod val="103000"/>
                    <a:lumMod val="102000"/>
                    <a:tint val="94000"/>
                  </a:srgbClr>
                </a:gs>
                <a:gs pos="50000">
                  <a:srgbClr val="A2CF49">
                    <a:satMod val="110000"/>
                    <a:lumMod val="100000"/>
                    <a:shade val="100000"/>
                  </a:srgbClr>
                </a:gs>
                <a:gs pos="100000">
                  <a:srgbClr val="A2CF49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420" name="円/楕円 224"/>
            <p:cNvSpPr>
              <a:spLocks noChangeAspect="1"/>
            </p:cNvSpPr>
            <p:nvPr/>
          </p:nvSpPr>
          <p:spPr>
            <a:xfrm>
              <a:off x="4354027" y="330004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21" name="円/楕円 225"/>
            <p:cNvSpPr>
              <a:spLocks noChangeAspect="1"/>
            </p:cNvSpPr>
            <p:nvPr/>
          </p:nvSpPr>
          <p:spPr>
            <a:xfrm>
              <a:off x="4511684" y="355542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22" name="円/楕円 226"/>
            <p:cNvSpPr>
              <a:spLocks noChangeAspect="1"/>
            </p:cNvSpPr>
            <p:nvPr/>
          </p:nvSpPr>
          <p:spPr>
            <a:xfrm>
              <a:off x="4782494" y="378317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23" name="円/楕円 227"/>
            <p:cNvSpPr>
              <a:spLocks noChangeAspect="1"/>
            </p:cNvSpPr>
            <p:nvPr/>
          </p:nvSpPr>
          <p:spPr>
            <a:xfrm>
              <a:off x="4609399" y="3300049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24" name="円/楕円 228"/>
            <p:cNvSpPr>
              <a:spLocks noChangeAspect="1"/>
            </p:cNvSpPr>
            <p:nvPr/>
          </p:nvSpPr>
          <p:spPr>
            <a:xfrm>
              <a:off x="4902189" y="3570317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25" name="円/楕円 229"/>
            <p:cNvSpPr>
              <a:spLocks noChangeAspect="1"/>
            </p:cNvSpPr>
            <p:nvPr/>
          </p:nvSpPr>
          <p:spPr>
            <a:xfrm>
              <a:off x="4985271" y="378540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26" name="円/楕円 230"/>
            <p:cNvSpPr>
              <a:spLocks noChangeAspect="1"/>
            </p:cNvSpPr>
            <p:nvPr/>
          </p:nvSpPr>
          <p:spPr>
            <a:xfrm>
              <a:off x="5012174" y="350239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27" name="円/楕円 231"/>
            <p:cNvSpPr>
              <a:spLocks noChangeAspect="1"/>
            </p:cNvSpPr>
            <p:nvPr/>
          </p:nvSpPr>
          <p:spPr>
            <a:xfrm>
              <a:off x="4701928" y="356774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28" name="円/楕円 232"/>
            <p:cNvSpPr>
              <a:spLocks noChangeAspect="1"/>
            </p:cNvSpPr>
            <p:nvPr/>
          </p:nvSpPr>
          <p:spPr>
            <a:xfrm>
              <a:off x="4735712" y="397072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29" name="円/楕円 233"/>
            <p:cNvSpPr>
              <a:spLocks noChangeAspect="1"/>
            </p:cNvSpPr>
            <p:nvPr/>
          </p:nvSpPr>
          <p:spPr>
            <a:xfrm>
              <a:off x="4370128" y="307444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30" name="円/楕円 234"/>
            <p:cNvSpPr>
              <a:spLocks noChangeAspect="1"/>
            </p:cNvSpPr>
            <p:nvPr/>
          </p:nvSpPr>
          <p:spPr>
            <a:xfrm>
              <a:off x="4841730" y="360373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31" name="円/楕円 235"/>
            <p:cNvSpPr>
              <a:spLocks noChangeAspect="1"/>
            </p:cNvSpPr>
            <p:nvPr/>
          </p:nvSpPr>
          <p:spPr>
            <a:xfrm>
              <a:off x="4626425" y="2997468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32" name="円/楕円 236"/>
            <p:cNvSpPr>
              <a:spLocks noChangeAspect="1"/>
            </p:cNvSpPr>
            <p:nvPr/>
          </p:nvSpPr>
          <p:spPr>
            <a:xfrm>
              <a:off x="4763879" y="314371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33" name="円/楕円 237"/>
            <p:cNvSpPr>
              <a:spLocks noChangeAspect="1"/>
            </p:cNvSpPr>
            <p:nvPr/>
          </p:nvSpPr>
          <p:spPr>
            <a:xfrm>
              <a:off x="4884912" y="330925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34" name="円/楕円 238"/>
            <p:cNvSpPr>
              <a:spLocks noChangeAspect="1"/>
            </p:cNvSpPr>
            <p:nvPr/>
          </p:nvSpPr>
          <p:spPr>
            <a:xfrm>
              <a:off x="5028516" y="366301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35" name="円/楕円 239"/>
            <p:cNvSpPr>
              <a:spLocks noChangeAspect="1"/>
            </p:cNvSpPr>
            <p:nvPr/>
          </p:nvSpPr>
          <p:spPr>
            <a:xfrm>
              <a:off x="4275917" y="333577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36" name="円/楕円 240"/>
            <p:cNvSpPr>
              <a:spLocks noChangeAspect="1"/>
            </p:cNvSpPr>
            <p:nvPr/>
          </p:nvSpPr>
          <p:spPr>
            <a:xfrm>
              <a:off x="4320066" y="3751623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37" name="円/楕円 241"/>
            <p:cNvSpPr>
              <a:spLocks noChangeAspect="1"/>
            </p:cNvSpPr>
            <p:nvPr/>
          </p:nvSpPr>
          <p:spPr>
            <a:xfrm>
              <a:off x="4678219" y="423599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38" name="円/楕円 242"/>
            <p:cNvSpPr>
              <a:spLocks noChangeAspect="1"/>
            </p:cNvSpPr>
            <p:nvPr/>
          </p:nvSpPr>
          <p:spPr>
            <a:xfrm>
              <a:off x="4556109" y="312520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39" name="円/楕円 243"/>
            <p:cNvSpPr>
              <a:spLocks noChangeAspect="1"/>
            </p:cNvSpPr>
            <p:nvPr/>
          </p:nvSpPr>
          <p:spPr>
            <a:xfrm>
              <a:off x="4336087" y="392878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40" name="円/楕円 244"/>
            <p:cNvSpPr>
              <a:spLocks noChangeAspect="1"/>
            </p:cNvSpPr>
            <p:nvPr/>
          </p:nvSpPr>
          <p:spPr>
            <a:xfrm>
              <a:off x="4578632" y="369835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41" name="円/楕円 245"/>
            <p:cNvSpPr>
              <a:spLocks noChangeAspect="1"/>
            </p:cNvSpPr>
            <p:nvPr/>
          </p:nvSpPr>
          <p:spPr>
            <a:xfrm>
              <a:off x="4439935" y="379925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42" name="円/楕円 246"/>
            <p:cNvSpPr>
              <a:spLocks noChangeAspect="1"/>
            </p:cNvSpPr>
            <p:nvPr/>
          </p:nvSpPr>
          <p:spPr>
            <a:xfrm>
              <a:off x="4446784" y="328973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43" name="円/楕円 247"/>
            <p:cNvSpPr>
              <a:spLocks noChangeAspect="1"/>
            </p:cNvSpPr>
            <p:nvPr/>
          </p:nvSpPr>
          <p:spPr>
            <a:xfrm>
              <a:off x="4425230" y="295277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44" name="円/楕円 248"/>
            <p:cNvSpPr>
              <a:spLocks noChangeAspect="1"/>
            </p:cNvSpPr>
            <p:nvPr/>
          </p:nvSpPr>
          <p:spPr>
            <a:xfrm>
              <a:off x="4251490" y="370264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45" name="円/楕円 249"/>
            <p:cNvSpPr>
              <a:spLocks noChangeAspect="1"/>
            </p:cNvSpPr>
            <p:nvPr/>
          </p:nvSpPr>
          <p:spPr>
            <a:xfrm>
              <a:off x="4484224" y="415904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46" name="円/楕円 250"/>
            <p:cNvSpPr>
              <a:spLocks noChangeAspect="1"/>
            </p:cNvSpPr>
            <p:nvPr/>
          </p:nvSpPr>
          <p:spPr>
            <a:xfrm>
              <a:off x="4315844" y="315577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47" name="円/楕円 251"/>
            <p:cNvSpPr>
              <a:spLocks noChangeAspect="1"/>
            </p:cNvSpPr>
            <p:nvPr/>
          </p:nvSpPr>
          <p:spPr>
            <a:xfrm>
              <a:off x="4569653" y="281565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48" name="円/楕円 252"/>
            <p:cNvSpPr>
              <a:spLocks noChangeAspect="1"/>
            </p:cNvSpPr>
            <p:nvPr/>
          </p:nvSpPr>
          <p:spPr>
            <a:xfrm>
              <a:off x="4668790" y="402878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49" name="円/楕円 253"/>
            <p:cNvSpPr>
              <a:spLocks noChangeAspect="1"/>
            </p:cNvSpPr>
            <p:nvPr/>
          </p:nvSpPr>
          <p:spPr>
            <a:xfrm>
              <a:off x="4863397" y="411821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50" name="円/楕円 254"/>
            <p:cNvSpPr>
              <a:spLocks noChangeAspect="1"/>
            </p:cNvSpPr>
            <p:nvPr/>
          </p:nvSpPr>
          <p:spPr>
            <a:xfrm>
              <a:off x="4710286" y="294307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51" name="円/楕円 255"/>
            <p:cNvSpPr>
              <a:spLocks noChangeAspect="1"/>
            </p:cNvSpPr>
            <p:nvPr/>
          </p:nvSpPr>
          <p:spPr>
            <a:xfrm>
              <a:off x="4905292" y="296873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52" name="円/楕円 256"/>
            <p:cNvSpPr>
              <a:spLocks noChangeAspect="1"/>
            </p:cNvSpPr>
            <p:nvPr/>
          </p:nvSpPr>
          <p:spPr>
            <a:xfrm>
              <a:off x="4932019" y="396799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53" name="円/楕円 257"/>
            <p:cNvSpPr>
              <a:spLocks noChangeAspect="1"/>
            </p:cNvSpPr>
            <p:nvPr/>
          </p:nvSpPr>
          <p:spPr>
            <a:xfrm>
              <a:off x="4254757" y="354652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54" name="円/楕円 258"/>
            <p:cNvSpPr>
              <a:spLocks noChangeAspect="1"/>
            </p:cNvSpPr>
            <p:nvPr/>
          </p:nvSpPr>
          <p:spPr>
            <a:xfrm>
              <a:off x="4998178" y="3158417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55" name="円/楕円 259"/>
            <p:cNvSpPr>
              <a:spLocks noChangeAspect="1"/>
            </p:cNvSpPr>
            <p:nvPr/>
          </p:nvSpPr>
          <p:spPr>
            <a:xfrm>
              <a:off x="4397348" y="402495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56" name="円/楕円 260"/>
            <p:cNvSpPr>
              <a:spLocks noChangeAspect="1"/>
            </p:cNvSpPr>
            <p:nvPr/>
          </p:nvSpPr>
          <p:spPr>
            <a:xfrm>
              <a:off x="4725513" y="334758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57" name="円/楕円 261"/>
            <p:cNvSpPr>
              <a:spLocks noChangeAspect="1"/>
            </p:cNvSpPr>
            <p:nvPr/>
          </p:nvSpPr>
          <p:spPr>
            <a:xfrm>
              <a:off x="4386511" y="365947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58" name="円/楕円 262"/>
            <p:cNvSpPr>
              <a:spLocks noChangeAspect="1"/>
            </p:cNvSpPr>
            <p:nvPr/>
          </p:nvSpPr>
          <p:spPr>
            <a:xfrm>
              <a:off x="4586522" y="387499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59" name="円/楕円 263"/>
            <p:cNvSpPr>
              <a:spLocks noChangeAspect="1"/>
            </p:cNvSpPr>
            <p:nvPr/>
          </p:nvSpPr>
          <p:spPr>
            <a:xfrm>
              <a:off x="4388470" y="349899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60" name="円/楕円 264"/>
            <p:cNvSpPr>
              <a:spLocks noChangeAspect="1"/>
            </p:cNvSpPr>
            <p:nvPr/>
          </p:nvSpPr>
          <p:spPr>
            <a:xfrm>
              <a:off x="4603582" y="406983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61" name="円/楕円 265"/>
            <p:cNvSpPr>
              <a:spLocks noChangeAspect="1"/>
            </p:cNvSpPr>
            <p:nvPr/>
          </p:nvSpPr>
          <p:spPr>
            <a:xfrm>
              <a:off x="4848376" y="343360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62" name="円/楕円 266"/>
            <p:cNvSpPr>
              <a:spLocks noChangeAspect="1"/>
            </p:cNvSpPr>
            <p:nvPr/>
          </p:nvSpPr>
          <p:spPr>
            <a:xfrm>
              <a:off x="4589180" y="341446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63" name="円/楕円 267"/>
            <p:cNvSpPr>
              <a:spLocks noChangeAspect="1"/>
            </p:cNvSpPr>
            <p:nvPr/>
          </p:nvSpPr>
          <p:spPr>
            <a:xfrm>
              <a:off x="4563609" y="299616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64" name="円/楕円 268"/>
            <p:cNvSpPr>
              <a:spLocks noChangeAspect="1"/>
            </p:cNvSpPr>
            <p:nvPr/>
          </p:nvSpPr>
          <p:spPr>
            <a:xfrm>
              <a:off x="4763648" y="283418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65" name="円/楕円 269"/>
            <p:cNvSpPr>
              <a:spLocks noChangeAspect="1"/>
            </p:cNvSpPr>
            <p:nvPr/>
          </p:nvSpPr>
          <p:spPr>
            <a:xfrm>
              <a:off x="4626452" y="325374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66" name="円/楕円 270"/>
            <p:cNvSpPr>
              <a:spLocks noChangeAspect="1"/>
            </p:cNvSpPr>
            <p:nvPr/>
          </p:nvSpPr>
          <p:spPr>
            <a:xfrm>
              <a:off x="3650874" y="266412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67" name="円/楕円 271"/>
            <p:cNvSpPr>
              <a:spLocks noChangeAspect="1"/>
            </p:cNvSpPr>
            <p:nvPr/>
          </p:nvSpPr>
          <p:spPr>
            <a:xfrm>
              <a:off x="3808531" y="291949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68" name="円/楕円 272"/>
            <p:cNvSpPr>
              <a:spLocks noChangeAspect="1"/>
            </p:cNvSpPr>
            <p:nvPr/>
          </p:nvSpPr>
          <p:spPr>
            <a:xfrm>
              <a:off x="4079341" y="314725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69" name="円/楕円 273"/>
            <p:cNvSpPr>
              <a:spLocks noChangeAspect="1"/>
            </p:cNvSpPr>
            <p:nvPr/>
          </p:nvSpPr>
          <p:spPr>
            <a:xfrm>
              <a:off x="3906246" y="2664122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70" name="円/楕円 274"/>
            <p:cNvSpPr>
              <a:spLocks noChangeAspect="1"/>
            </p:cNvSpPr>
            <p:nvPr/>
          </p:nvSpPr>
          <p:spPr>
            <a:xfrm>
              <a:off x="4199036" y="2934389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71" name="円/楕円 275"/>
            <p:cNvSpPr>
              <a:spLocks noChangeAspect="1"/>
            </p:cNvSpPr>
            <p:nvPr/>
          </p:nvSpPr>
          <p:spPr>
            <a:xfrm>
              <a:off x="4282118" y="314948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72" name="円/楕円 276"/>
            <p:cNvSpPr>
              <a:spLocks noChangeAspect="1"/>
            </p:cNvSpPr>
            <p:nvPr/>
          </p:nvSpPr>
          <p:spPr>
            <a:xfrm>
              <a:off x="4309021" y="286647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73" name="円/楕円 277"/>
            <p:cNvSpPr>
              <a:spLocks noChangeAspect="1"/>
            </p:cNvSpPr>
            <p:nvPr/>
          </p:nvSpPr>
          <p:spPr>
            <a:xfrm>
              <a:off x="3998775" y="293182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74" name="円/楕円 278"/>
            <p:cNvSpPr>
              <a:spLocks noChangeAspect="1"/>
            </p:cNvSpPr>
            <p:nvPr/>
          </p:nvSpPr>
          <p:spPr>
            <a:xfrm>
              <a:off x="4032559" y="3334794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75" name="円/楕円 279"/>
            <p:cNvSpPr>
              <a:spLocks noChangeAspect="1"/>
            </p:cNvSpPr>
            <p:nvPr/>
          </p:nvSpPr>
          <p:spPr>
            <a:xfrm>
              <a:off x="3666975" y="243851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76" name="円/楕円 280"/>
            <p:cNvSpPr>
              <a:spLocks noChangeAspect="1"/>
            </p:cNvSpPr>
            <p:nvPr/>
          </p:nvSpPr>
          <p:spPr>
            <a:xfrm>
              <a:off x="4138577" y="296780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77" name="円/楕円 281"/>
            <p:cNvSpPr>
              <a:spLocks noChangeAspect="1"/>
            </p:cNvSpPr>
            <p:nvPr/>
          </p:nvSpPr>
          <p:spPr>
            <a:xfrm>
              <a:off x="3923272" y="2361540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78" name="円/楕円 282"/>
            <p:cNvSpPr>
              <a:spLocks noChangeAspect="1"/>
            </p:cNvSpPr>
            <p:nvPr/>
          </p:nvSpPr>
          <p:spPr>
            <a:xfrm>
              <a:off x="4060726" y="250778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79" name="円/楕円 283"/>
            <p:cNvSpPr>
              <a:spLocks noChangeAspect="1"/>
            </p:cNvSpPr>
            <p:nvPr/>
          </p:nvSpPr>
          <p:spPr>
            <a:xfrm>
              <a:off x="4181759" y="267332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80" name="円/楕円 284"/>
            <p:cNvSpPr>
              <a:spLocks noChangeAspect="1"/>
            </p:cNvSpPr>
            <p:nvPr/>
          </p:nvSpPr>
          <p:spPr>
            <a:xfrm>
              <a:off x="4325363" y="302708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81" name="円/楕円 285"/>
            <p:cNvSpPr>
              <a:spLocks noChangeAspect="1"/>
            </p:cNvSpPr>
            <p:nvPr/>
          </p:nvSpPr>
          <p:spPr>
            <a:xfrm>
              <a:off x="3572764" y="269984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82" name="円/楕円 286"/>
            <p:cNvSpPr>
              <a:spLocks noChangeAspect="1"/>
            </p:cNvSpPr>
            <p:nvPr/>
          </p:nvSpPr>
          <p:spPr>
            <a:xfrm>
              <a:off x="3616914" y="3115696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83" name="円/楕円 287"/>
            <p:cNvSpPr>
              <a:spLocks noChangeAspect="1"/>
            </p:cNvSpPr>
            <p:nvPr/>
          </p:nvSpPr>
          <p:spPr>
            <a:xfrm>
              <a:off x="3975066" y="360007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84" name="円/楕円 288"/>
            <p:cNvSpPr>
              <a:spLocks noChangeAspect="1"/>
            </p:cNvSpPr>
            <p:nvPr/>
          </p:nvSpPr>
          <p:spPr>
            <a:xfrm>
              <a:off x="3852956" y="248927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85" name="円/楕円 289"/>
            <p:cNvSpPr>
              <a:spLocks noChangeAspect="1"/>
            </p:cNvSpPr>
            <p:nvPr/>
          </p:nvSpPr>
          <p:spPr>
            <a:xfrm>
              <a:off x="3632935" y="329285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86" name="円/楕円 290"/>
            <p:cNvSpPr>
              <a:spLocks noChangeAspect="1"/>
            </p:cNvSpPr>
            <p:nvPr/>
          </p:nvSpPr>
          <p:spPr>
            <a:xfrm>
              <a:off x="3875479" y="306242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87" name="円/楕円 291"/>
            <p:cNvSpPr>
              <a:spLocks noChangeAspect="1"/>
            </p:cNvSpPr>
            <p:nvPr/>
          </p:nvSpPr>
          <p:spPr>
            <a:xfrm>
              <a:off x="3736782" y="316332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88" name="円/楕円 292"/>
            <p:cNvSpPr>
              <a:spLocks noChangeAspect="1"/>
            </p:cNvSpPr>
            <p:nvPr/>
          </p:nvSpPr>
          <p:spPr>
            <a:xfrm>
              <a:off x="3743631" y="265380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89" name="円/楕円 293"/>
            <p:cNvSpPr>
              <a:spLocks noChangeAspect="1"/>
            </p:cNvSpPr>
            <p:nvPr/>
          </p:nvSpPr>
          <p:spPr>
            <a:xfrm>
              <a:off x="3722077" y="231685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90" name="円/楕円 294"/>
            <p:cNvSpPr>
              <a:spLocks noChangeAspect="1"/>
            </p:cNvSpPr>
            <p:nvPr/>
          </p:nvSpPr>
          <p:spPr>
            <a:xfrm>
              <a:off x="3548337" y="306671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91" name="円/楕円 295"/>
            <p:cNvSpPr>
              <a:spLocks noChangeAspect="1"/>
            </p:cNvSpPr>
            <p:nvPr/>
          </p:nvSpPr>
          <p:spPr>
            <a:xfrm>
              <a:off x="4326241" y="272681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92" name="円/楕円 296"/>
            <p:cNvSpPr>
              <a:spLocks noChangeAspect="1"/>
            </p:cNvSpPr>
            <p:nvPr/>
          </p:nvSpPr>
          <p:spPr>
            <a:xfrm>
              <a:off x="3781071" y="352312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93" name="円/楕円 297"/>
            <p:cNvSpPr>
              <a:spLocks noChangeAspect="1"/>
            </p:cNvSpPr>
            <p:nvPr/>
          </p:nvSpPr>
          <p:spPr>
            <a:xfrm>
              <a:off x="3612691" y="251984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94" name="円/楕円 298"/>
            <p:cNvSpPr>
              <a:spLocks noChangeAspect="1"/>
            </p:cNvSpPr>
            <p:nvPr/>
          </p:nvSpPr>
          <p:spPr>
            <a:xfrm>
              <a:off x="3866500" y="217972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95" name="円/楕円 299"/>
            <p:cNvSpPr>
              <a:spLocks noChangeAspect="1"/>
            </p:cNvSpPr>
            <p:nvPr/>
          </p:nvSpPr>
          <p:spPr>
            <a:xfrm>
              <a:off x="3965637" y="339286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96" name="円/楕円 300"/>
            <p:cNvSpPr>
              <a:spLocks noChangeAspect="1"/>
            </p:cNvSpPr>
            <p:nvPr/>
          </p:nvSpPr>
          <p:spPr>
            <a:xfrm>
              <a:off x="4160244" y="348228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97" name="円/楕円 301"/>
            <p:cNvSpPr>
              <a:spLocks noChangeAspect="1"/>
            </p:cNvSpPr>
            <p:nvPr/>
          </p:nvSpPr>
          <p:spPr>
            <a:xfrm>
              <a:off x="4007133" y="230714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98" name="円/楕円 302"/>
            <p:cNvSpPr>
              <a:spLocks noChangeAspect="1"/>
            </p:cNvSpPr>
            <p:nvPr/>
          </p:nvSpPr>
          <p:spPr>
            <a:xfrm>
              <a:off x="4202139" y="233280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99" name="円/楕円 303"/>
            <p:cNvSpPr>
              <a:spLocks noChangeAspect="1"/>
            </p:cNvSpPr>
            <p:nvPr/>
          </p:nvSpPr>
          <p:spPr>
            <a:xfrm>
              <a:off x="4228866" y="333207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500" name="円/楕円 304"/>
            <p:cNvSpPr>
              <a:spLocks noChangeAspect="1"/>
            </p:cNvSpPr>
            <p:nvPr/>
          </p:nvSpPr>
          <p:spPr>
            <a:xfrm>
              <a:off x="3551604" y="291060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501" name="円/楕円 305"/>
            <p:cNvSpPr>
              <a:spLocks noChangeAspect="1"/>
            </p:cNvSpPr>
            <p:nvPr/>
          </p:nvSpPr>
          <p:spPr>
            <a:xfrm>
              <a:off x="4295025" y="252249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502" name="円/楕円 306"/>
            <p:cNvSpPr>
              <a:spLocks noChangeAspect="1"/>
            </p:cNvSpPr>
            <p:nvPr/>
          </p:nvSpPr>
          <p:spPr>
            <a:xfrm>
              <a:off x="3694195" y="338902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503" name="円/楕円 307"/>
            <p:cNvSpPr>
              <a:spLocks noChangeAspect="1"/>
            </p:cNvSpPr>
            <p:nvPr/>
          </p:nvSpPr>
          <p:spPr>
            <a:xfrm>
              <a:off x="4022360" y="271165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504" name="円/楕円 308"/>
            <p:cNvSpPr>
              <a:spLocks noChangeAspect="1"/>
            </p:cNvSpPr>
            <p:nvPr/>
          </p:nvSpPr>
          <p:spPr>
            <a:xfrm>
              <a:off x="3883369" y="323907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505" name="円/楕円 309"/>
            <p:cNvSpPr>
              <a:spLocks noChangeAspect="1"/>
            </p:cNvSpPr>
            <p:nvPr/>
          </p:nvSpPr>
          <p:spPr>
            <a:xfrm>
              <a:off x="3685318" y="286306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506" name="円/楕円 310"/>
            <p:cNvSpPr>
              <a:spLocks noChangeAspect="1"/>
            </p:cNvSpPr>
            <p:nvPr/>
          </p:nvSpPr>
          <p:spPr>
            <a:xfrm>
              <a:off x="3900429" y="343391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507" name="円/楕円 311"/>
            <p:cNvSpPr>
              <a:spLocks noChangeAspect="1"/>
            </p:cNvSpPr>
            <p:nvPr/>
          </p:nvSpPr>
          <p:spPr>
            <a:xfrm>
              <a:off x="4145223" y="279768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508" name="円/楕円 312"/>
            <p:cNvSpPr>
              <a:spLocks noChangeAspect="1"/>
            </p:cNvSpPr>
            <p:nvPr/>
          </p:nvSpPr>
          <p:spPr>
            <a:xfrm>
              <a:off x="3886027" y="277853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509" name="円/楕円 313"/>
            <p:cNvSpPr>
              <a:spLocks noChangeAspect="1"/>
            </p:cNvSpPr>
            <p:nvPr/>
          </p:nvSpPr>
          <p:spPr>
            <a:xfrm>
              <a:off x="4210505" y="275757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510" name="円/楕円 314"/>
            <p:cNvSpPr>
              <a:spLocks noChangeAspect="1"/>
            </p:cNvSpPr>
            <p:nvPr/>
          </p:nvSpPr>
          <p:spPr>
            <a:xfrm>
              <a:off x="3860456" y="236024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511" name="円/楕円 315"/>
            <p:cNvSpPr>
              <a:spLocks noChangeAspect="1"/>
            </p:cNvSpPr>
            <p:nvPr/>
          </p:nvSpPr>
          <p:spPr>
            <a:xfrm>
              <a:off x="4060495" y="219825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cxnSp>
          <p:nvCxnSpPr>
            <p:cNvPr id="512" name="直線コネクタ 511"/>
            <p:cNvCxnSpPr/>
            <p:nvPr/>
          </p:nvCxnSpPr>
          <p:spPr>
            <a:xfrm>
              <a:off x="4378497" y="1690689"/>
              <a:ext cx="11960" cy="3214691"/>
            </a:xfrm>
            <a:prstGeom prst="line">
              <a:avLst/>
            </a:prstGeom>
            <a:noFill/>
            <a:ln w="57150" cap="flat" cmpd="sng" algn="ctr">
              <a:solidFill>
                <a:srgbClr val="97E9D5">
                  <a:lumMod val="75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513" name="下矢印 512"/>
            <p:cNvSpPr/>
            <p:nvPr/>
          </p:nvSpPr>
          <p:spPr>
            <a:xfrm flipV="1">
              <a:off x="4492948" y="1516916"/>
              <a:ext cx="607738" cy="820223"/>
            </a:xfrm>
            <a:prstGeom prst="downArrow">
              <a:avLst/>
            </a:prstGeom>
            <a:gradFill>
              <a:gsLst>
                <a:gs pos="0">
                  <a:srgbClr val="0066FF">
                    <a:alpha val="28000"/>
                  </a:srgbClr>
                </a:gs>
                <a:gs pos="100000">
                  <a:srgbClr val="0066FF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514" name="下矢印 513"/>
            <p:cNvSpPr/>
            <p:nvPr/>
          </p:nvSpPr>
          <p:spPr>
            <a:xfrm>
              <a:off x="3668681" y="4155677"/>
              <a:ext cx="607738" cy="820223"/>
            </a:xfrm>
            <a:prstGeom prst="downArrow">
              <a:avLst/>
            </a:prstGeom>
            <a:gradFill>
              <a:gsLst>
                <a:gs pos="0">
                  <a:srgbClr val="0066FF">
                    <a:alpha val="28000"/>
                  </a:srgbClr>
                </a:gs>
                <a:gs pos="100000">
                  <a:srgbClr val="0066FF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cxnSp>
        <p:nvCxnSpPr>
          <p:cNvPr id="515" name="直線矢印コネクタ 514"/>
          <p:cNvCxnSpPr/>
          <p:nvPr/>
        </p:nvCxnSpPr>
        <p:spPr>
          <a:xfrm>
            <a:off x="1809946" y="2239185"/>
            <a:ext cx="1355223" cy="739685"/>
          </a:xfrm>
          <a:prstGeom prst="straightConnector1">
            <a:avLst/>
          </a:prstGeom>
          <a:noFill/>
          <a:ln w="38100" cap="flat" cmpd="sng" algn="ctr">
            <a:solidFill>
              <a:srgbClr val="41AEBD"/>
            </a:solidFill>
            <a:prstDash val="solid"/>
            <a:miter lim="800000"/>
            <a:tailEnd type="triangle" w="lg" len="lg"/>
          </a:ln>
          <a:effectLst/>
        </p:spPr>
      </p:cxnSp>
      <p:sp>
        <p:nvSpPr>
          <p:cNvPr id="516" name="円/楕円 224"/>
          <p:cNvSpPr>
            <a:spLocks noChangeAspect="1"/>
          </p:cNvSpPr>
          <p:nvPr/>
        </p:nvSpPr>
        <p:spPr>
          <a:xfrm>
            <a:off x="2764975" y="5763808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17" name="円/楕円 225"/>
          <p:cNvSpPr>
            <a:spLocks noChangeAspect="1"/>
          </p:cNvSpPr>
          <p:nvPr/>
        </p:nvSpPr>
        <p:spPr>
          <a:xfrm>
            <a:off x="2849883" y="5901342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18" name="円/楕円 226"/>
          <p:cNvSpPr>
            <a:spLocks noChangeAspect="1"/>
          </p:cNvSpPr>
          <p:nvPr/>
        </p:nvSpPr>
        <p:spPr>
          <a:xfrm>
            <a:off x="2995733" y="6024005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19" name="円/楕円 227"/>
          <p:cNvSpPr>
            <a:spLocks noChangeAspect="1"/>
          </p:cNvSpPr>
          <p:nvPr/>
        </p:nvSpPr>
        <p:spPr>
          <a:xfrm>
            <a:off x="2902509" y="5763808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20" name="円/楕円 228"/>
          <p:cNvSpPr>
            <a:spLocks noChangeAspect="1"/>
          </p:cNvSpPr>
          <p:nvPr/>
        </p:nvSpPr>
        <p:spPr>
          <a:xfrm>
            <a:off x="3060196" y="5909365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21" name="円/楕円 229"/>
          <p:cNvSpPr>
            <a:spLocks noChangeAspect="1"/>
          </p:cNvSpPr>
          <p:nvPr/>
        </p:nvSpPr>
        <p:spPr>
          <a:xfrm>
            <a:off x="3104941" y="6025207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22" name="円/楕円 230"/>
          <p:cNvSpPr>
            <a:spLocks noChangeAspect="1"/>
          </p:cNvSpPr>
          <p:nvPr/>
        </p:nvSpPr>
        <p:spPr>
          <a:xfrm>
            <a:off x="3119430" y="5872786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23" name="円/楕円 231"/>
          <p:cNvSpPr>
            <a:spLocks noChangeAspect="1"/>
          </p:cNvSpPr>
          <p:nvPr/>
        </p:nvSpPr>
        <p:spPr>
          <a:xfrm>
            <a:off x="2952342" y="5907982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24" name="円/楕円 232"/>
          <p:cNvSpPr>
            <a:spLocks noChangeAspect="1"/>
          </p:cNvSpPr>
          <p:nvPr/>
        </p:nvSpPr>
        <p:spPr>
          <a:xfrm>
            <a:off x="2970537" y="6125010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25" name="円/楕円 233"/>
          <p:cNvSpPr>
            <a:spLocks noChangeAspect="1"/>
          </p:cNvSpPr>
          <p:nvPr/>
        </p:nvSpPr>
        <p:spPr>
          <a:xfrm>
            <a:off x="2773646" y="5642303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26" name="円/楕円 234"/>
          <p:cNvSpPr>
            <a:spLocks noChangeAspect="1"/>
          </p:cNvSpPr>
          <p:nvPr/>
        </p:nvSpPr>
        <p:spPr>
          <a:xfrm>
            <a:off x="3027635" y="5927362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27" name="円/楕円 235"/>
          <p:cNvSpPr>
            <a:spLocks noChangeAspect="1"/>
          </p:cNvSpPr>
          <p:nvPr/>
        </p:nvSpPr>
        <p:spPr>
          <a:xfrm>
            <a:off x="2911679" y="5600848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28" name="円/楕円 236"/>
          <p:cNvSpPr>
            <a:spLocks noChangeAspect="1"/>
          </p:cNvSpPr>
          <p:nvPr/>
        </p:nvSpPr>
        <p:spPr>
          <a:xfrm>
            <a:off x="2985707" y="5679612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29" name="円/楕円 237"/>
          <p:cNvSpPr>
            <a:spLocks noChangeAspect="1"/>
          </p:cNvSpPr>
          <p:nvPr/>
        </p:nvSpPr>
        <p:spPr>
          <a:xfrm>
            <a:off x="3050891" y="5768766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30" name="円/楕円 238"/>
          <p:cNvSpPr>
            <a:spLocks noChangeAspect="1"/>
          </p:cNvSpPr>
          <p:nvPr/>
        </p:nvSpPr>
        <p:spPr>
          <a:xfrm>
            <a:off x="3128232" y="5959289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31" name="円/楕円 239"/>
          <p:cNvSpPr>
            <a:spLocks noChangeAspect="1"/>
          </p:cNvSpPr>
          <p:nvPr/>
        </p:nvSpPr>
        <p:spPr>
          <a:xfrm>
            <a:off x="2722907" y="5783047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32" name="円/楕円 240"/>
          <p:cNvSpPr>
            <a:spLocks noChangeAspect="1"/>
          </p:cNvSpPr>
          <p:nvPr/>
        </p:nvSpPr>
        <p:spPr>
          <a:xfrm>
            <a:off x="2746684" y="6007011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33" name="円/楕円 241"/>
          <p:cNvSpPr>
            <a:spLocks noChangeAspect="1"/>
          </p:cNvSpPr>
          <p:nvPr/>
        </p:nvSpPr>
        <p:spPr>
          <a:xfrm>
            <a:off x="2939574" y="6267879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34" name="円/楕円 242"/>
          <p:cNvSpPr>
            <a:spLocks noChangeAspect="1"/>
          </p:cNvSpPr>
          <p:nvPr/>
        </p:nvSpPr>
        <p:spPr>
          <a:xfrm>
            <a:off x="2873809" y="5669642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35" name="円/楕円 243"/>
          <p:cNvSpPr>
            <a:spLocks noChangeAspect="1"/>
          </p:cNvSpPr>
          <p:nvPr/>
        </p:nvSpPr>
        <p:spPr>
          <a:xfrm>
            <a:off x="2755313" y="6102424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36" name="円/楕円 244"/>
          <p:cNvSpPr>
            <a:spLocks noChangeAspect="1"/>
          </p:cNvSpPr>
          <p:nvPr/>
        </p:nvSpPr>
        <p:spPr>
          <a:xfrm>
            <a:off x="2885939" y="5978322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37" name="円/楕円 245"/>
          <p:cNvSpPr>
            <a:spLocks noChangeAspect="1"/>
          </p:cNvSpPr>
          <p:nvPr/>
        </p:nvSpPr>
        <p:spPr>
          <a:xfrm>
            <a:off x="2811242" y="6032662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38" name="円/楕円 246"/>
          <p:cNvSpPr>
            <a:spLocks noChangeAspect="1"/>
          </p:cNvSpPr>
          <p:nvPr/>
        </p:nvSpPr>
        <p:spPr>
          <a:xfrm>
            <a:off x="2814930" y="575825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39" name="円/楕円 247"/>
          <p:cNvSpPr>
            <a:spLocks noChangeAspect="1"/>
          </p:cNvSpPr>
          <p:nvPr/>
        </p:nvSpPr>
        <p:spPr>
          <a:xfrm>
            <a:off x="2803322" y="5576780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40" name="円/楕円 248"/>
          <p:cNvSpPr>
            <a:spLocks noChangeAspect="1"/>
          </p:cNvSpPr>
          <p:nvPr/>
        </p:nvSpPr>
        <p:spPr>
          <a:xfrm>
            <a:off x="2709752" y="5980633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41" name="円/楕円 249"/>
          <p:cNvSpPr>
            <a:spLocks noChangeAspect="1"/>
          </p:cNvSpPr>
          <p:nvPr/>
        </p:nvSpPr>
        <p:spPr>
          <a:xfrm>
            <a:off x="2835094" y="622643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42" name="円/楕円 250"/>
          <p:cNvSpPr>
            <a:spLocks noChangeAspect="1"/>
          </p:cNvSpPr>
          <p:nvPr/>
        </p:nvSpPr>
        <p:spPr>
          <a:xfrm>
            <a:off x="2744411" y="5686106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43" name="円/楕円 251"/>
          <p:cNvSpPr>
            <a:spLocks noChangeAspect="1"/>
          </p:cNvSpPr>
          <p:nvPr/>
        </p:nvSpPr>
        <p:spPr>
          <a:xfrm>
            <a:off x="2881104" y="550292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44" name="円/楕円 252"/>
          <p:cNvSpPr>
            <a:spLocks noChangeAspect="1"/>
          </p:cNvSpPr>
          <p:nvPr/>
        </p:nvSpPr>
        <p:spPr>
          <a:xfrm>
            <a:off x="2934495" y="6156282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45" name="円/楕円 253"/>
          <p:cNvSpPr>
            <a:spLocks noChangeAspect="1"/>
          </p:cNvSpPr>
          <p:nvPr/>
        </p:nvSpPr>
        <p:spPr>
          <a:xfrm>
            <a:off x="3039304" y="6204445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46" name="円/楕円 254"/>
          <p:cNvSpPr>
            <a:spLocks noChangeAspect="1"/>
          </p:cNvSpPr>
          <p:nvPr/>
        </p:nvSpPr>
        <p:spPr>
          <a:xfrm>
            <a:off x="2956844" y="557155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47" name="円/楕円 255"/>
          <p:cNvSpPr>
            <a:spLocks noChangeAspect="1"/>
          </p:cNvSpPr>
          <p:nvPr/>
        </p:nvSpPr>
        <p:spPr>
          <a:xfrm>
            <a:off x="3061867" y="5585373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48" name="円/楕円 256"/>
          <p:cNvSpPr>
            <a:spLocks noChangeAspect="1"/>
          </p:cNvSpPr>
          <p:nvPr/>
        </p:nvSpPr>
        <p:spPr>
          <a:xfrm>
            <a:off x="3076262" y="6123542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49" name="円/楕円 257"/>
          <p:cNvSpPr>
            <a:spLocks noChangeAspect="1"/>
          </p:cNvSpPr>
          <p:nvPr/>
        </p:nvSpPr>
        <p:spPr>
          <a:xfrm>
            <a:off x="2711511" y="5896553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50" name="円/楕円 258"/>
          <p:cNvSpPr>
            <a:spLocks noChangeAspect="1"/>
          </p:cNvSpPr>
          <p:nvPr/>
        </p:nvSpPr>
        <p:spPr>
          <a:xfrm>
            <a:off x="3111893" y="5687530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51" name="円/楕円 259"/>
          <p:cNvSpPr>
            <a:spLocks noChangeAspect="1"/>
          </p:cNvSpPr>
          <p:nvPr/>
        </p:nvSpPr>
        <p:spPr>
          <a:xfrm>
            <a:off x="2788306" y="6154217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52" name="円/楕円 260"/>
          <p:cNvSpPr>
            <a:spLocks noChangeAspect="1"/>
          </p:cNvSpPr>
          <p:nvPr/>
        </p:nvSpPr>
        <p:spPr>
          <a:xfrm>
            <a:off x="2965044" y="5789408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53" name="円/楕円 261"/>
          <p:cNvSpPr>
            <a:spLocks noChangeAspect="1"/>
          </p:cNvSpPr>
          <p:nvPr/>
        </p:nvSpPr>
        <p:spPr>
          <a:xfrm>
            <a:off x="2782469" y="5957384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54" name="円/楕円 262"/>
          <p:cNvSpPr>
            <a:spLocks noChangeAspect="1"/>
          </p:cNvSpPr>
          <p:nvPr/>
        </p:nvSpPr>
        <p:spPr>
          <a:xfrm>
            <a:off x="2890189" y="6073456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55" name="円/楕円 263"/>
          <p:cNvSpPr>
            <a:spLocks noChangeAspect="1"/>
          </p:cNvSpPr>
          <p:nvPr/>
        </p:nvSpPr>
        <p:spPr>
          <a:xfrm>
            <a:off x="2783525" y="587095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56" name="円/楕円 264"/>
          <p:cNvSpPr>
            <a:spLocks noChangeAspect="1"/>
          </p:cNvSpPr>
          <p:nvPr/>
        </p:nvSpPr>
        <p:spPr>
          <a:xfrm>
            <a:off x="2899377" y="6178391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57" name="円/楕円 265"/>
          <p:cNvSpPr>
            <a:spLocks noChangeAspect="1"/>
          </p:cNvSpPr>
          <p:nvPr/>
        </p:nvSpPr>
        <p:spPr>
          <a:xfrm>
            <a:off x="3031214" y="5835739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58" name="円/楕円 266"/>
          <p:cNvSpPr>
            <a:spLocks noChangeAspect="1"/>
          </p:cNvSpPr>
          <p:nvPr/>
        </p:nvSpPr>
        <p:spPr>
          <a:xfrm>
            <a:off x="2891620" y="5825429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59" name="円/楕円 267"/>
          <p:cNvSpPr>
            <a:spLocks noChangeAspect="1"/>
          </p:cNvSpPr>
          <p:nvPr/>
        </p:nvSpPr>
        <p:spPr>
          <a:xfrm>
            <a:off x="2877848" y="5600148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60" name="円/楕円 268"/>
          <p:cNvSpPr>
            <a:spLocks noChangeAspect="1"/>
          </p:cNvSpPr>
          <p:nvPr/>
        </p:nvSpPr>
        <p:spPr>
          <a:xfrm>
            <a:off x="2985583" y="5512908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61" name="円/楕円 269"/>
          <p:cNvSpPr>
            <a:spLocks noChangeAspect="1"/>
          </p:cNvSpPr>
          <p:nvPr/>
        </p:nvSpPr>
        <p:spPr>
          <a:xfrm>
            <a:off x="2911694" y="5738868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62" name="円/楕円 270"/>
          <p:cNvSpPr>
            <a:spLocks noChangeAspect="1"/>
          </p:cNvSpPr>
          <p:nvPr/>
        </p:nvSpPr>
        <p:spPr>
          <a:xfrm>
            <a:off x="2386280" y="5421319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63" name="円/楕円 271"/>
          <p:cNvSpPr>
            <a:spLocks noChangeAspect="1"/>
          </p:cNvSpPr>
          <p:nvPr/>
        </p:nvSpPr>
        <p:spPr>
          <a:xfrm>
            <a:off x="2471189" y="5558854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64" name="円/楕円 272"/>
          <p:cNvSpPr>
            <a:spLocks noChangeAspect="1"/>
          </p:cNvSpPr>
          <p:nvPr/>
        </p:nvSpPr>
        <p:spPr>
          <a:xfrm>
            <a:off x="2617038" y="5681516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65" name="円/楕円 273"/>
          <p:cNvSpPr>
            <a:spLocks noChangeAspect="1"/>
          </p:cNvSpPr>
          <p:nvPr/>
        </p:nvSpPr>
        <p:spPr>
          <a:xfrm>
            <a:off x="2523815" y="5421319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66" name="円/楕円 274"/>
          <p:cNvSpPr>
            <a:spLocks noChangeAspect="1"/>
          </p:cNvSpPr>
          <p:nvPr/>
        </p:nvSpPr>
        <p:spPr>
          <a:xfrm>
            <a:off x="2681502" y="5566876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67" name="円/楕円 275"/>
          <p:cNvSpPr>
            <a:spLocks noChangeAspect="1"/>
          </p:cNvSpPr>
          <p:nvPr/>
        </p:nvSpPr>
        <p:spPr>
          <a:xfrm>
            <a:off x="2726247" y="5682717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68" name="円/楕円 276"/>
          <p:cNvSpPr>
            <a:spLocks noChangeAspect="1"/>
          </p:cNvSpPr>
          <p:nvPr/>
        </p:nvSpPr>
        <p:spPr>
          <a:xfrm>
            <a:off x="2740736" y="553029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69" name="円/楕円 277"/>
          <p:cNvSpPr>
            <a:spLocks noChangeAspect="1"/>
          </p:cNvSpPr>
          <p:nvPr/>
        </p:nvSpPr>
        <p:spPr>
          <a:xfrm>
            <a:off x="2573648" y="5565494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70" name="円/楕円 278"/>
          <p:cNvSpPr>
            <a:spLocks noChangeAspect="1"/>
          </p:cNvSpPr>
          <p:nvPr/>
        </p:nvSpPr>
        <p:spPr>
          <a:xfrm>
            <a:off x="2591843" y="5782521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71" name="円/楕円 279"/>
          <p:cNvSpPr>
            <a:spLocks noChangeAspect="1"/>
          </p:cNvSpPr>
          <p:nvPr/>
        </p:nvSpPr>
        <p:spPr>
          <a:xfrm>
            <a:off x="2394952" y="529981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72" name="円/楕円 280"/>
          <p:cNvSpPr>
            <a:spLocks noChangeAspect="1"/>
          </p:cNvSpPr>
          <p:nvPr/>
        </p:nvSpPr>
        <p:spPr>
          <a:xfrm>
            <a:off x="2648941" y="5584873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73" name="円/楕円 281"/>
          <p:cNvSpPr>
            <a:spLocks noChangeAspect="1"/>
          </p:cNvSpPr>
          <p:nvPr/>
        </p:nvSpPr>
        <p:spPr>
          <a:xfrm>
            <a:off x="2532985" y="5258359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74" name="円/楕円 282"/>
          <p:cNvSpPr>
            <a:spLocks noChangeAspect="1"/>
          </p:cNvSpPr>
          <p:nvPr/>
        </p:nvSpPr>
        <p:spPr>
          <a:xfrm>
            <a:off x="2607013" y="5337123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75" name="円/楕円 283"/>
          <p:cNvSpPr>
            <a:spLocks noChangeAspect="1"/>
          </p:cNvSpPr>
          <p:nvPr/>
        </p:nvSpPr>
        <p:spPr>
          <a:xfrm>
            <a:off x="2672197" y="542627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76" name="円/楕円 284"/>
          <p:cNvSpPr>
            <a:spLocks noChangeAspect="1"/>
          </p:cNvSpPr>
          <p:nvPr/>
        </p:nvSpPr>
        <p:spPr>
          <a:xfrm>
            <a:off x="2749537" y="5616800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77" name="円/楕円 285"/>
          <p:cNvSpPr>
            <a:spLocks noChangeAspect="1"/>
          </p:cNvSpPr>
          <p:nvPr/>
        </p:nvSpPr>
        <p:spPr>
          <a:xfrm>
            <a:off x="2344213" y="5440558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78" name="円/楕円 286"/>
          <p:cNvSpPr>
            <a:spLocks noChangeAspect="1"/>
          </p:cNvSpPr>
          <p:nvPr/>
        </p:nvSpPr>
        <p:spPr>
          <a:xfrm>
            <a:off x="2367991" y="5664522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79" name="円/楕円 287"/>
          <p:cNvSpPr>
            <a:spLocks noChangeAspect="1"/>
          </p:cNvSpPr>
          <p:nvPr/>
        </p:nvSpPr>
        <p:spPr>
          <a:xfrm>
            <a:off x="2560879" y="5925390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80" name="円/楕円 288"/>
          <p:cNvSpPr>
            <a:spLocks noChangeAspect="1"/>
          </p:cNvSpPr>
          <p:nvPr/>
        </p:nvSpPr>
        <p:spPr>
          <a:xfrm>
            <a:off x="2495115" y="5327153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81" name="円/楕円 289"/>
          <p:cNvSpPr>
            <a:spLocks noChangeAspect="1"/>
          </p:cNvSpPr>
          <p:nvPr/>
        </p:nvSpPr>
        <p:spPr>
          <a:xfrm>
            <a:off x="2376619" y="5759935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82" name="円/楕円 290"/>
          <p:cNvSpPr>
            <a:spLocks noChangeAspect="1"/>
          </p:cNvSpPr>
          <p:nvPr/>
        </p:nvSpPr>
        <p:spPr>
          <a:xfrm>
            <a:off x="2507245" y="563583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83" name="円/楕円 291"/>
          <p:cNvSpPr>
            <a:spLocks noChangeAspect="1"/>
          </p:cNvSpPr>
          <p:nvPr/>
        </p:nvSpPr>
        <p:spPr>
          <a:xfrm>
            <a:off x="2432547" y="5690173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84" name="円/楕円 292"/>
          <p:cNvSpPr>
            <a:spLocks noChangeAspect="1"/>
          </p:cNvSpPr>
          <p:nvPr/>
        </p:nvSpPr>
        <p:spPr>
          <a:xfrm>
            <a:off x="2436236" y="5415765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85" name="円/楕円 293"/>
          <p:cNvSpPr>
            <a:spLocks noChangeAspect="1"/>
          </p:cNvSpPr>
          <p:nvPr/>
        </p:nvSpPr>
        <p:spPr>
          <a:xfrm>
            <a:off x="2424628" y="5234292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86" name="円/楕円 294"/>
          <p:cNvSpPr>
            <a:spLocks noChangeAspect="1"/>
          </p:cNvSpPr>
          <p:nvPr/>
        </p:nvSpPr>
        <p:spPr>
          <a:xfrm>
            <a:off x="2331057" y="563814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87" name="円/楕円 295"/>
          <p:cNvSpPr>
            <a:spLocks noChangeAspect="1"/>
          </p:cNvSpPr>
          <p:nvPr/>
        </p:nvSpPr>
        <p:spPr>
          <a:xfrm>
            <a:off x="2750010" y="545508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88" name="円/楕円 296"/>
          <p:cNvSpPr>
            <a:spLocks noChangeAspect="1"/>
          </p:cNvSpPr>
          <p:nvPr/>
        </p:nvSpPr>
        <p:spPr>
          <a:xfrm>
            <a:off x="2456400" y="588394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89" name="円/楕円 297"/>
          <p:cNvSpPr>
            <a:spLocks noChangeAspect="1"/>
          </p:cNvSpPr>
          <p:nvPr/>
        </p:nvSpPr>
        <p:spPr>
          <a:xfrm>
            <a:off x="2365716" y="534361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90" name="円/楕円 298"/>
          <p:cNvSpPr>
            <a:spLocks noChangeAspect="1"/>
          </p:cNvSpPr>
          <p:nvPr/>
        </p:nvSpPr>
        <p:spPr>
          <a:xfrm>
            <a:off x="2502409" y="5160438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91" name="円/楕円 299"/>
          <p:cNvSpPr>
            <a:spLocks noChangeAspect="1"/>
          </p:cNvSpPr>
          <p:nvPr/>
        </p:nvSpPr>
        <p:spPr>
          <a:xfrm>
            <a:off x="2555801" y="581379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92" name="円/楕円 300"/>
          <p:cNvSpPr>
            <a:spLocks noChangeAspect="1"/>
          </p:cNvSpPr>
          <p:nvPr/>
        </p:nvSpPr>
        <p:spPr>
          <a:xfrm>
            <a:off x="2660610" y="5861957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93" name="円/楕円 301"/>
          <p:cNvSpPr>
            <a:spLocks noChangeAspect="1"/>
          </p:cNvSpPr>
          <p:nvPr/>
        </p:nvSpPr>
        <p:spPr>
          <a:xfrm>
            <a:off x="2578149" y="5229065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94" name="円/楕円 302"/>
          <p:cNvSpPr>
            <a:spLocks noChangeAspect="1"/>
          </p:cNvSpPr>
          <p:nvPr/>
        </p:nvSpPr>
        <p:spPr>
          <a:xfrm>
            <a:off x="2683173" y="5242884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95" name="円/楕円 303"/>
          <p:cNvSpPr>
            <a:spLocks noChangeAspect="1"/>
          </p:cNvSpPr>
          <p:nvPr/>
        </p:nvSpPr>
        <p:spPr>
          <a:xfrm>
            <a:off x="2697567" y="5781054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96" name="円/楕円 304"/>
          <p:cNvSpPr>
            <a:spLocks noChangeAspect="1"/>
          </p:cNvSpPr>
          <p:nvPr/>
        </p:nvSpPr>
        <p:spPr>
          <a:xfrm>
            <a:off x="2332817" y="5554065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97" name="円/楕円 305"/>
          <p:cNvSpPr>
            <a:spLocks noChangeAspect="1"/>
          </p:cNvSpPr>
          <p:nvPr/>
        </p:nvSpPr>
        <p:spPr>
          <a:xfrm>
            <a:off x="2733198" y="5345041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98" name="円/楕円 306"/>
          <p:cNvSpPr>
            <a:spLocks noChangeAspect="1"/>
          </p:cNvSpPr>
          <p:nvPr/>
        </p:nvSpPr>
        <p:spPr>
          <a:xfrm>
            <a:off x="2409612" y="5811728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99" name="円/楕円 307"/>
          <p:cNvSpPr>
            <a:spLocks noChangeAspect="1"/>
          </p:cNvSpPr>
          <p:nvPr/>
        </p:nvSpPr>
        <p:spPr>
          <a:xfrm>
            <a:off x="2586350" y="5446920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600" name="円/楕円 308"/>
          <p:cNvSpPr>
            <a:spLocks noChangeAspect="1"/>
          </p:cNvSpPr>
          <p:nvPr/>
        </p:nvSpPr>
        <p:spPr>
          <a:xfrm>
            <a:off x="2511494" y="573096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601" name="円/楕円 309"/>
          <p:cNvSpPr>
            <a:spLocks noChangeAspect="1"/>
          </p:cNvSpPr>
          <p:nvPr/>
        </p:nvSpPr>
        <p:spPr>
          <a:xfrm>
            <a:off x="2404831" y="5528465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602" name="円/楕円 310"/>
          <p:cNvSpPr>
            <a:spLocks noChangeAspect="1"/>
          </p:cNvSpPr>
          <p:nvPr/>
        </p:nvSpPr>
        <p:spPr>
          <a:xfrm>
            <a:off x="2520682" y="5835902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603" name="円/楕円 311"/>
          <p:cNvSpPr>
            <a:spLocks noChangeAspect="1"/>
          </p:cNvSpPr>
          <p:nvPr/>
        </p:nvSpPr>
        <p:spPr>
          <a:xfrm>
            <a:off x="2652520" y="5493250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604" name="円/楕円 312"/>
          <p:cNvSpPr>
            <a:spLocks noChangeAspect="1"/>
          </p:cNvSpPr>
          <p:nvPr/>
        </p:nvSpPr>
        <p:spPr>
          <a:xfrm>
            <a:off x="2512926" y="5482940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605" name="円/楕円 313"/>
          <p:cNvSpPr>
            <a:spLocks noChangeAspect="1"/>
          </p:cNvSpPr>
          <p:nvPr/>
        </p:nvSpPr>
        <p:spPr>
          <a:xfrm>
            <a:off x="2687679" y="5471651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606" name="円/楕円 314"/>
          <p:cNvSpPr>
            <a:spLocks noChangeAspect="1"/>
          </p:cNvSpPr>
          <p:nvPr/>
        </p:nvSpPr>
        <p:spPr>
          <a:xfrm>
            <a:off x="2499154" y="5257659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607" name="円/楕円 315"/>
          <p:cNvSpPr>
            <a:spLocks noChangeAspect="1"/>
          </p:cNvSpPr>
          <p:nvPr/>
        </p:nvSpPr>
        <p:spPr>
          <a:xfrm>
            <a:off x="2606888" y="5170419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cxnSp>
        <p:nvCxnSpPr>
          <p:cNvPr id="608" name="直線コネクタ 607"/>
          <p:cNvCxnSpPr/>
          <p:nvPr/>
        </p:nvCxnSpPr>
        <p:spPr>
          <a:xfrm>
            <a:off x="2778153" y="4897061"/>
            <a:ext cx="6441" cy="1731324"/>
          </a:xfrm>
          <a:prstGeom prst="line">
            <a:avLst/>
          </a:prstGeom>
          <a:noFill/>
          <a:ln w="57150" cap="flat" cmpd="sng" algn="ctr">
            <a:solidFill>
              <a:srgbClr val="97E9D5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609" name="右矢印 608"/>
          <p:cNvSpPr/>
          <p:nvPr/>
        </p:nvSpPr>
        <p:spPr>
          <a:xfrm rot="1516812">
            <a:off x="2981724" y="5432058"/>
            <a:ext cx="659288" cy="510783"/>
          </a:xfrm>
          <a:prstGeom prst="rightArrow">
            <a:avLst/>
          </a:prstGeom>
          <a:gradFill rotWithShape="1">
            <a:gsLst>
              <a:gs pos="0">
                <a:srgbClr val="A2CF49">
                  <a:satMod val="103000"/>
                  <a:lumMod val="102000"/>
                  <a:tint val="94000"/>
                </a:srgbClr>
              </a:gs>
              <a:gs pos="50000">
                <a:srgbClr val="A2CF49">
                  <a:satMod val="110000"/>
                  <a:lumMod val="100000"/>
                  <a:shade val="100000"/>
                </a:srgbClr>
              </a:gs>
              <a:gs pos="100000">
                <a:srgbClr val="A2CF49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10" name="右矢印 609"/>
          <p:cNvSpPr/>
          <p:nvPr/>
        </p:nvSpPr>
        <p:spPr>
          <a:xfrm rot="1824496" flipH="1">
            <a:off x="1969595" y="5644718"/>
            <a:ext cx="632238" cy="510783"/>
          </a:xfrm>
          <a:prstGeom prst="rightArrow">
            <a:avLst/>
          </a:prstGeom>
          <a:gradFill rotWithShape="1">
            <a:gsLst>
              <a:gs pos="0">
                <a:srgbClr val="A2CF49">
                  <a:satMod val="103000"/>
                  <a:lumMod val="102000"/>
                  <a:tint val="94000"/>
                </a:srgbClr>
              </a:gs>
              <a:gs pos="50000">
                <a:srgbClr val="A2CF49">
                  <a:satMod val="110000"/>
                  <a:lumMod val="100000"/>
                  <a:shade val="100000"/>
                </a:srgbClr>
              </a:gs>
              <a:gs pos="100000">
                <a:srgbClr val="A2CF49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cxnSp>
        <p:nvCxnSpPr>
          <p:cNvPr id="611" name="直線矢印コネクタ 610"/>
          <p:cNvCxnSpPr/>
          <p:nvPr/>
        </p:nvCxnSpPr>
        <p:spPr>
          <a:xfrm flipV="1">
            <a:off x="2940856" y="4616312"/>
            <a:ext cx="738958" cy="655839"/>
          </a:xfrm>
          <a:prstGeom prst="straightConnector1">
            <a:avLst/>
          </a:prstGeom>
          <a:noFill/>
          <a:ln w="38100" cap="flat" cmpd="sng" algn="ctr">
            <a:solidFill>
              <a:srgbClr val="FF66CC"/>
            </a:solidFill>
            <a:prstDash val="solid"/>
            <a:miter lim="800000"/>
            <a:tailEnd type="triangle" w="lg" len="lg"/>
          </a:ln>
          <a:effectLst/>
        </p:spPr>
      </p:cxnSp>
      <p:grpSp>
        <p:nvGrpSpPr>
          <p:cNvPr id="720" name="グループ化 719"/>
          <p:cNvGrpSpPr>
            <a:grpSpLocks noChangeAspect="1"/>
          </p:cNvGrpSpPr>
          <p:nvPr/>
        </p:nvGrpSpPr>
        <p:grpSpPr>
          <a:xfrm>
            <a:off x="5126111" y="776134"/>
            <a:ext cx="3941853" cy="2001316"/>
            <a:chOff x="1064328" y="1516916"/>
            <a:chExt cx="6674021" cy="3388464"/>
          </a:xfrm>
        </p:grpSpPr>
        <p:sp>
          <p:nvSpPr>
            <p:cNvPr id="721" name="右矢印 720"/>
            <p:cNvSpPr/>
            <p:nvPr/>
          </p:nvSpPr>
          <p:spPr>
            <a:xfrm>
              <a:off x="6514195" y="2283438"/>
              <a:ext cx="1224154" cy="948412"/>
            </a:xfrm>
            <a:prstGeom prst="rightArrow">
              <a:avLst/>
            </a:prstGeom>
            <a:gradFill rotWithShape="1">
              <a:gsLst>
                <a:gs pos="0">
                  <a:srgbClr val="A2CF49">
                    <a:satMod val="103000"/>
                    <a:lumMod val="102000"/>
                    <a:tint val="94000"/>
                  </a:srgbClr>
                </a:gs>
                <a:gs pos="50000">
                  <a:srgbClr val="A2CF49">
                    <a:satMod val="110000"/>
                    <a:lumMod val="100000"/>
                    <a:shade val="100000"/>
                  </a:srgbClr>
                </a:gs>
                <a:gs pos="100000">
                  <a:srgbClr val="A2CF49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722" name="右矢印 721"/>
            <p:cNvSpPr/>
            <p:nvPr/>
          </p:nvSpPr>
          <p:spPr>
            <a:xfrm flipH="1">
              <a:off x="1064328" y="3185975"/>
              <a:ext cx="1173929" cy="948412"/>
            </a:xfrm>
            <a:prstGeom prst="rightArrow">
              <a:avLst/>
            </a:prstGeom>
            <a:gradFill rotWithShape="1">
              <a:gsLst>
                <a:gs pos="0">
                  <a:srgbClr val="A2CF49">
                    <a:satMod val="103000"/>
                    <a:lumMod val="102000"/>
                    <a:tint val="94000"/>
                  </a:srgbClr>
                </a:gs>
                <a:gs pos="50000">
                  <a:srgbClr val="A2CF49">
                    <a:satMod val="110000"/>
                    <a:lumMod val="100000"/>
                    <a:shade val="100000"/>
                  </a:srgbClr>
                </a:gs>
                <a:gs pos="100000">
                  <a:srgbClr val="A2CF49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723" name="角丸四角形 722"/>
            <p:cNvSpPr/>
            <p:nvPr/>
          </p:nvSpPr>
          <p:spPr>
            <a:xfrm>
              <a:off x="2283568" y="2304916"/>
              <a:ext cx="4198360" cy="1716728"/>
            </a:xfrm>
            <a:prstGeom prst="roundRect">
              <a:avLst>
                <a:gd name="adj" fmla="val 26526"/>
              </a:avLst>
            </a:prstGeom>
            <a:gradFill flip="none" rotWithShape="1">
              <a:gsLst>
                <a:gs pos="0">
                  <a:srgbClr val="F89708"/>
                </a:gs>
                <a:gs pos="100000">
                  <a:srgbClr val="FE3E02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889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724" name="円/楕円 9"/>
            <p:cNvSpPr>
              <a:spLocks noChangeAspect="1"/>
            </p:cNvSpPr>
            <p:nvPr/>
          </p:nvSpPr>
          <p:spPr>
            <a:xfrm>
              <a:off x="2084880" y="297845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25" name="円/楕円 10"/>
            <p:cNvSpPr>
              <a:spLocks noChangeAspect="1"/>
            </p:cNvSpPr>
            <p:nvPr/>
          </p:nvSpPr>
          <p:spPr>
            <a:xfrm>
              <a:off x="2242537" y="323382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26" name="円/楕円 11"/>
            <p:cNvSpPr>
              <a:spLocks noChangeAspect="1"/>
            </p:cNvSpPr>
            <p:nvPr/>
          </p:nvSpPr>
          <p:spPr>
            <a:xfrm>
              <a:off x="2513347" y="346158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27" name="円/楕円 12"/>
            <p:cNvSpPr>
              <a:spLocks noChangeAspect="1"/>
            </p:cNvSpPr>
            <p:nvPr/>
          </p:nvSpPr>
          <p:spPr>
            <a:xfrm>
              <a:off x="2340252" y="2978458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28" name="円/楕円 13"/>
            <p:cNvSpPr>
              <a:spLocks noChangeAspect="1"/>
            </p:cNvSpPr>
            <p:nvPr/>
          </p:nvSpPr>
          <p:spPr>
            <a:xfrm>
              <a:off x="2633042" y="3248726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29" name="円/楕円 14"/>
            <p:cNvSpPr>
              <a:spLocks noChangeAspect="1"/>
            </p:cNvSpPr>
            <p:nvPr/>
          </p:nvSpPr>
          <p:spPr>
            <a:xfrm>
              <a:off x="2716124" y="346381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30" name="円/楕円 15"/>
            <p:cNvSpPr>
              <a:spLocks noChangeAspect="1"/>
            </p:cNvSpPr>
            <p:nvPr/>
          </p:nvSpPr>
          <p:spPr>
            <a:xfrm>
              <a:off x="2743027" y="318080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31" name="円/楕円 16"/>
            <p:cNvSpPr>
              <a:spLocks noChangeAspect="1"/>
            </p:cNvSpPr>
            <p:nvPr/>
          </p:nvSpPr>
          <p:spPr>
            <a:xfrm>
              <a:off x="2432781" y="324615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32" name="円/楕円 17"/>
            <p:cNvSpPr>
              <a:spLocks noChangeAspect="1"/>
            </p:cNvSpPr>
            <p:nvPr/>
          </p:nvSpPr>
          <p:spPr>
            <a:xfrm>
              <a:off x="2466565" y="364913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33" name="円/楕円 18"/>
            <p:cNvSpPr>
              <a:spLocks noChangeAspect="1"/>
            </p:cNvSpPr>
            <p:nvPr/>
          </p:nvSpPr>
          <p:spPr>
            <a:xfrm>
              <a:off x="2100981" y="275285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34" name="円/楕円 19"/>
            <p:cNvSpPr>
              <a:spLocks noChangeAspect="1"/>
            </p:cNvSpPr>
            <p:nvPr/>
          </p:nvSpPr>
          <p:spPr>
            <a:xfrm>
              <a:off x="2572583" y="328214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35" name="円/楕円 20"/>
            <p:cNvSpPr>
              <a:spLocks noChangeAspect="1"/>
            </p:cNvSpPr>
            <p:nvPr/>
          </p:nvSpPr>
          <p:spPr>
            <a:xfrm>
              <a:off x="2357278" y="2675877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36" name="円/楕円 21"/>
            <p:cNvSpPr>
              <a:spLocks noChangeAspect="1"/>
            </p:cNvSpPr>
            <p:nvPr/>
          </p:nvSpPr>
          <p:spPr>
            <a:xfrm>
              <a:off x="2494732" y="2822124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37" name="円/楕円 22"/>
            <p:cNvSpPr>
              <a:spLocks noChangeAspect="1"/>
            </p:cNvSpPr>
            <p:nvPr/>
          </p:nvSpPr>
          <p:spPr>
            <a:xfrm>
              <a:off x="2615765" y="2987664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38" name="円/楕円 23"/>
            <p:cNvSpPr>
              <a:spLocks noChangeAspect="1"/>
            </p:cNvSpPr>
            <p:nvPr/>
          </p:nvSpPr>
          <p:spPr>
            <a:xfrm>
              <a:off x="2759369" y="3341424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39" name="円/楕円 24"/>
            <p:cNvSpPr>
              <a:spLocks noChangeAspect="1"/>
            </p:cNvSpPr>
            <p:nvPr/>
          </p:nvSpPr>
          <p:spPr>
            <a:xfrm>
              <a:off x="2006770" y="301418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40" name="円/楕円 25"/>
            <p:cNvSpPr>
              <a:spLocks noChangeAspect="1"/>
            </p:cNvSpPr>
            <p:nvPr/>
          </p:nvSpPr>
          <p:spPr>
            <a:xfrm>
              <a:off x="2050919" y="3430032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41" name="円/楕円 26"/>
            <p:cNvSpPr>
              <a:spLocks noChangeAspect="1"/>
            </p:cNvSpPr>
            <p:nvPr/>
          </p:nvSpPr>
          <p:spPr>
            <a:xfrm>
              <a:off x="2409072" y="391440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42" name="円/楕円 27"/>
            <p:cNvSpPr>
              <a:spLocks noChangeAspect="1"/>
            </p:cNvSpPr>
            <p:nvPr/>
          </p:nvSpPr>
          <p:spPr>
            <a:xfrm>
              <a:off x="2286962" y="280361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43" name="円/楕円 28"/>
            <p:cNvSpPr>
              <a:spLocks noChangeAspect="1"/>
            </p:cNvSpPr>
            <p:nvPr/>
          </p:nvSpPr>
          <p:spPr>
            <a:xfrm>
              <a:off x="2066940" y="3607194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44" name="円/楕円 29"/>
            <p:cNvSpPr>
              <a:spLocks noChangeAspect="1"/>
            </p:cNvSpPr>
            <p:nvPr/>
          </p:nvSpPr>
          <p:spPr>
            <a:xfrm>
              <a:off x="2309485" y="337676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45" name="円/楕円 30"/>
            <p:cNvSpPr>
              <a:spLocks noChangeAspect="1"/>
            </p:cNvSpPr>
            <p:nvPr/>
          </p:nvSpPr>
          <p:spPr>
            <a:xfrm>
              <a:off x="2170788" y="347766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46" name="円/楕円 31"/>
            <p:cNvSpPr>
              <a:spLocks noChangeAspect="1"/>
            </p:cNvSpPr>
            <p:nvPr/>
          </p:nvSpPr>
          <p:spPr>
            <a:xfrm>
              <a:off x="2177637" y="296814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47" name="円/楕円 32"/>
            <p:cNvSpPr>
              <a:spLocks noChangeAspect="1"/>
            </p:cNvSpPr>
            <p:nvPr/>
          </p:nvSpPr>
          <p:spPr>
            <a:xfrm>
              <a:off x="2156083" y="263118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48" name="円/楕円 33"/>
            <p:cNvSpPr>
              <a:spLocks noChangeAspect="1"/>
            </p:cNvSpPr>
            <p:nvPr/>
          </p:nvSpPr>
          <p:spPr>
            <a:xfrm>
              <a:off x="1982343" y="338105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49" name="円/楕円 34"/>
            <p:cNvSpPr>
              <a:spLocks noChangeAspect="1"/>
            </p:cNvSpPr>
            <p:nvPr/>
          </p:nvSpPr>
          <p:spPr>
            <a:xfrm>
              <a:off x="3410454" y="271419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50" name="円/楕円 35"/>
            <p:cNvSpPr>
              <a:spLocks noChangeAspect="1"/>
            </p:cNvSpPr>
            <p:nvPr/>
          </p:nvSpPr>
          <p:spPr>
            <a:xfrm>
              <a:off x="2215077" y="383745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51" name="円/楕円 36"/>
            <p:cNvSpPr>
              <a:spLocks noChangeAspect="1"/>
            </p:cNvSpPr>
            <p:nvPr/>
          </p:nvSpPr>
          <p:spPr>
            <a:xfrm>
              <a:off x="2046697" y="283418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52" name="円/楕円 37"/>
            <p:cNvSpPr>
              <a:spLocks noChangeAspect="1"/>
            </p:cNvSpPr>
            <p:nvPr/>
          </p:nvSpPr>
          <p:spPr>
            <a:xfrm>
              <a:off x="2300506" y="249405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53" name="円/楕円 38"/>
            <p:cNvSpPr>
              <a:spLocks noChangeAspect="1"/>
            </p:cNvSpPr>
            <p:nvPr/>
          </p:nvSpPr>
          <p:spPr>
            <a:xfrm>
              <a:off x="2399643" y="3707197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54" name="円/楕円 39"/>
            <p:cNvSpPr>
              <a:spLocks noChangeAspect="1"/>
            </p:cNvSpPr>
            <p:nvPr/>
          </p:nvSpPr>
          <p:spPr>
            <a:xfrm>
              <a:off x="2594250" y="379662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55" name="円/楕円 40"/>
            <p:cNvSpPr>
              <a:spLocks noChangeAspect="1"/>
            </p:cNvSpPr>
            <p:nvPr/>
          </p:nvSpPr>
          <p:spPr>
            <a:xfrm>
              <a:off x="2441139" y="262148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56" name="円/楕円 41"/>
            <p:cNvSpPr>
              <a:spLocks noChangeAspect="1"/>
            </p:cNvSpPr>
            <p:nvPr/>
          </p:nvSpPr>
          <p:spPr>
            <a:xfrm>
              <a:off x="2636145" y="264714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57" name="円/楕円 42"/>
            <p:cNvSpPr>
              <a:spLocks noChangeAspect="1"/>
            </p:cNvSpPr>
            <p:nvPr/>
          </p:nvSpPr>
          <p:spPr>
            <a:xfrm>
              <a:off x="2662872" y="364640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58" name="円/楕円 43"/>
            <p:cNvSpPr>
              <a:spLocks noChangeAspect="1"/>
            </p:cNvSpPr>
            <p:nvPr/>
          </p:nvSpPr>
          <p:spPr>
            <a:xfrm>
              <a:off x="1985610" y="322493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59" name="円/楕円 44"/>
            <p:cNvSpPr>
              <a:spLocks noChangeAspect="1"/>
            </p:cNvSpPr>
            <p:nvPr/>
          </p:nvSpPr>
          <p:spPr>
            <a:xfrm>
              <a:off x="2729031" y="283682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60" name="円/楕円 45"/>
            <p:cNvSpPr>
              <a:spLocks noChangeAspect="1"/>
            </p:cNvSpPr>
            <p:nvPr/>
          </p:nvSpPr>
          <p:spPr>
            <a:xfrm>
              <a:off x="2128201" y="370336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61" name="円/楕円 46"/>
            <p:cNvSpPr>
              <a:spLocks noChangeAspect="1"/>
            </p:cNvSpPr>
            <p:nvPr/>
          </p:nvSpPr>
          <p:spPr>
            <a:xfrm>
              <a:off x="2456366" y="302599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62" name="円/楕円 47"/>
            <p:cNvSpPr>
              <a:spLocks noChangeAspect="1"/>
            </p:cNvSpPr>
            <p:nvPr/>
          </p:nvSpPr>
          <p:spPr>
            <a:xfrm>
              <a:off x="2117364" y="333788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63" name="円/楕円 48"/>
            <p:cNvSpPr>
              <a:spLocks noChangeAspect="1"/>
            </p:cNvSpPr>
            <p:nvPr/>
          </p:nvSpPr>
          <p:spPr>
            <a:xfrm>
              <a:off x="2317375" y="355340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64" name="円/楕円 49"/>
            <p:cNvSpPr>
              <a:spLocks noChangeAspect="1"/>
            </p:cNvSpPr>
            <p:nvPr/>
          </p:nvSpPr>
          <p:spPr>
            <a:xfrm>
              <a:off x="2119323" y="317740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65" name="円/楕円 50"/>
            <p:cNvSpPr>
              <a:spLocks noChangeAspect="1"/>
            </p:cNvSpPr>
            <p:nvPr/>
          </p:nvSpPr>
          <p:spPr>
            <a:xfrm>
              <a:off x="2334435" y="374824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66" name="円/楕円 51"/>
            <p:cNvSpPr>
              <a:spLocks noChangeAspect="1"/>
            </p:cNvSpPr>
            <p:nvPr/>
          </p:nvSpPr>
          <p:spPr>
            <a:xfrm>
              <a:off x="2579229" y="3112017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67" name="円/楕円 52"/>
            <p:cNvSpPr>
              <a:spLocks noChangeAspect="1"/>
            </p:cNvSpPr>
            <p:nvPr/>
          </p:nvSpPr>
          <p:spPr>
            <a:xfrm>
              <a:off x="2320033" y="309287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68" name="円/楕円 53"/>
            <p:cNvSpPr>
              <a:spLocks noChangeAspect="1"/>
            </p:cNvSpPr>
            <p:nvPr/>
          </p:nvSpPr>
          <p:spPr>
            <a:xfrm>
              <a:off x="3288754" y="348304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69" name="円/楕円 54"/>
            <p:cNvSpPr>
              <a:spLocks noChangeAspect="1"/>
            </p:cNvSpPr>
            <p:nvPr/>
          </p:nvSpPr>
          <p:spPr>
            <a:xfrm>
              <a:off x="2294462" y="2674577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70" name="円/楕円 55"/>
            <p:cNvSpPr>
              <a:spLocks noChangeAspect="1"/>
            </p:cNvSpPr>
            <p:nvPr/>
          </p:nvSpPr>
          <p:spPr>
            <a:xfrm>
              <a:off x="2494501" y="251259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71" name="円/楕円 56"/>
            <p:cNvSpPr>
              <a:spLocks noChangeAspect="1"/>
            </p:cNvSpPr>
            <p:nvPr/>
          </p:nvSpPr>
          <p:spPr>
            <a:xfrm>
              <a:off x="2357305" y="293214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72" name="円/楕円 57"/>
            <p:cNvSpPr>
              <a:spLocks noChangeAspect="1"/>
            </p:cNvSpPr>
            <p:nvPr/>
          </p:nvSpPr>
          <p:spPr>
            <a:xfrm>
              <a:off x="5857330" y="272308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73" name="円/楕円 58"/>
            <p:cNvSpPr>
              <a:spLocks noChangeAspect="1"/>
            </p:cNvSpPr>
            <p:nvPr/>
          </p:nvSpPr>
          <p:spPr>
            <a:xfrm>
              <a:off x="6014987" y="297845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74" name="円/楕円 59"/>
            <p:cNvSpPr>
              <a:spLocks noChangeAspect="1"/>
            </p:cNvSpPr>
            <p:nvPr/>
          </p:nvSpPr>
          <p:spPr>
            <a:xfrm>
              <a:off x="6285797" y="320621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75" name="円/楕円 60"/>
            <p:cNvSpPr>
              <a:spLocks noChangeAspect="1"/>
            </p:cNvSpPr>
            <p:nvPr/>
          </p:nvSpPr>
          <p:spPr>
            <a:xfrm>
              <a:off x="6112702" y="2723087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76" name="円/楕円 61"/>
            <p:cNvSpPr>
              <a:spLocks noChangeAspect="1"/>
            </p:cNvSpPr>
            <p:nvPr/>
          </p:nvSpPr>
          <p:spPr>
            <a:xfrm>
              <a:off x="6405492" y="2993354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77" name="円/楕円 62"/>
            <p:cNvSpPr>
              <a:spLocks noChangeAspect="1"/>
            </p:cNvSpPr>
            <p:nvPr/>
          </p:nvSpPr>
          <p:spPr>
            <a:xfrm>
              <a:off x="6488574" y="320844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78" name="円/楕円 63"/>
            <p:cNvSpPr>
              <a:spLocks noChangeAspect="1"/>
            </p:cNvSpPr>
            <p:nvPr/>
          </p:nvSpPr>
          <p:spPr>
            <a:xfrm>
              <a:off x="6515477" y="292543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79" name="円/楕円 64"/>
            <p:cNvSpPr>
              <a:spLocks noChangeAspect="1"/>
            </p:cNvSpPr>
            <p:nvPr/>
          </p:nvSpPr>
          <p:spPr>
            <a:xfrm>
              <a:off x="6205231" y="299078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80" name="円/楕円 65"/>
            <p:cNvSpPr>
              <a:spLocks noChangeAspect="1"/>
            </p:cNvSpPr>
            <p:nvPr/>
          </p:nvSpPr>
          <p:spPr>
            <a:xfrm>
              <a:off x="6239015" y="339375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81" name="円/楕円 66"/>
            <p:cNvSpPr>
              <a:spLocks noChangeAspect="1"/>
            </p:cNvSpPr>
            <p:nvPr/>
          </p:nvSpPr>
          <p:spPr>
            <a:xfrm>
              <a:off x="5873431" y="249747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82" name="円/楕円 67"/>
            <p:cNvSpPr>
              <a:spLocks noChangeAspect="1"/>
            </p:cNvSpPr>
            <p:nvPr/>
          </p:nvSpPr>
          <p:spPr>
            <a:xfrm>
              <a:off x="6345033" y="302677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83" name="円/楕円 68"/>
            <p:cNvSpPr>
              <a:spLocks noChangeAspect="1"/>
            </p:cNvSpPr>
            <p:nvPr/>
          </p:nvSpPr>
          <p:spPr>
            <a:xfrm>
              <a:off x="6129728" y="2420505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84" name="円/楕円 69"/>
            <p:cNvSpPr>
              <a:spLocks noChangeAspect="1"/>
            </p:cNvSpPr>
            <p:nvPr/>
          </p:nvSpPr>
          <p:spPr>
            <a:xfrm>
              <a:off x="6267182" y="256675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85" name="円/楕円 70"/>
            <p:cNvSpPr>
              <a:spLocks noChangeAspect="1"/>
            </p:cNvSpPr>
            <p:nvPr/>
          </p:nvSpPr>
          <p:spPr>
            <a:xfrm>
              <a:off x="6388215" y="273229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86" name="円/楕円 71"/>
            <p:cNvSpPr>
              <a:spLocks noChangeAspect="1"/>
            </p:cNvSpPr>
            <p:nvPr/>
          </p:nvSpPr>
          <p:spPr>
            <a:xfrm>
              <a:off x="6531819" y="308605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87" name="円/楕円 72"/>
            <p:cNvSpPr>
              <a:spLocks noChangeAspect="1"/>
            </p:cNvSpPr>
            <p:nvPr/>
          </p:nvSpPr>
          <p:spPr>
            <a:xfrm>
              <a:off x="5779220" y="275880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88" name="円/楕円 73"/>
            <p:cNvSpPr>
              <a:spLocks noChangeAspect="1"/>
            </p:cNvSpPr>
            <p:nvPr/>
          </p:nvSpPr>
          <p:spPr>
            <a:xfrm>
              <a:off x="5823370" y="3174661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89" name="円/楕円 74"/>
            <p:cNvSpPr>
              <a:spLocks noChangeAspect="1"/>
            </p:cNvSpPr>
            <p:nvPr/>
          </p:nvSpPr>
          <p:spPr>
            <a:xfrm>
              <a:off x="6181522" y="365903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90" name="円/楕円 75"/>
            <p:cNvSpPr>
              <a:spLocks noChangeAspect="1"/>
            </p:cNvSpPr>
            <p:nvPr/>
          </p:nvSpPr>
          <p:spPr>
            <a:xfrm>
              <a:off x="6059412" y="254824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91" name="円/楕円 76"/>
            <p:cNvSpPr>
              <a:spLocks noChangeAspect="1"/>
            </p:cNvSpPr>
            <p:nvPr/>
          </p:nvSpPr>
          <p:spPr>
            <a:xfrm>
              <a:off x="5839391" y="335182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92" name="円/楕円 77"/>
            <p:cNvSpPr>
              <a:spLocks noChangeAspect="1"/>
            </p:cNvSpPr>
            <p:nvPr/>
          </p:nvSpPr>
          <p:spPr>
            <a:xfrm>
              <a:off x="6081935" y="312139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93" name="円/楕円 78"/>
            <p:cNvSpPr>
              <a:spLocks noChangeAspect="1"/>
            </p:cNvSpPr>
            <p:nvPr/>
          </p:nvSpPr>
          <p:spPr>
            <a:xfrm>
              <a:off x="5943238" y="322228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94" name="円/楕円 79"/>
            <p:cNvSpPr>
              <a:spLocks noChangeAspect="1"/>
            </p:cNvSpPr>
            <p:nvPr/>
          </p:nvSpPr>
          <p:spPr>
            <a:xfrm>
              <a:off x="5950087" y="271277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95" name="円/楕円 80"/>
            <p:cNvSpPr>
              <a:spLocks noChangeAspect="1"/>
            </p:cNvSpPr>
            <p:nvPr/>
          </p:nvSpPr>
          <p:spPr>
            <a:xfrm>
              <a:off x="5928533" y="2375817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96" name="円/楕円 81"/>
            <p:cNvSpPr>
              <a:spLocks noChangeAspect="1"/>
            </p:cNvSpPr>
            <p:nvPr/>
          </p:nvSpPr>
          <p:spPr>
            <a:xfrm>
              <a:off x="5754793" y="312568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97" name="円/楕円 82"/>
            <p:cNvSpPr>
              <a:spLocks noChangeAspect="1"/>
            </p:cNvSpPr>
            <p:nvPr/>
          </p:nvSpPr>
          <p:spPr>
            <a:xfrm>
              <a:off x="6532697" y="278578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98" name="円/楕円 83"/>
            <p:cNvSpPr>
              <a:spLocks noChangeAspect="1"/>
            </p:cNvSpPr>
            <p:nvPr/>
          </p:nvSpPr>
          <p:spPr>
            <a:xfrm>
              <a:off x="5987527" y="358208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99" name="円/楕円 84"/>
            <p:cNvSpPr>
              <a:spLocks noChangeAspect="1"/>
            </p:cNvSpPr>
            <p:nvPr/>
          </p:nvSpPr>
          <p:spPr>
            <a:xfrm>
              <a:off x="5819147" y="257881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00" name="円/楕円 85"/>
            <p:cNvSpPr>
              <a:spLocks noChangeAspect="1"/>
            </p:cNvSpPr>
            <p:nvPr/>
          </p:nvSpPr>
          <p:spPr>
            <a:xfrm>
              <a:off x="6072956" y="223868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01" name="円/楕円 86"/>
            <p:cNvSpPr>
              <a:spLocks noChangeAspect="1"/>
            </p:cNvSpPr>
            <p:nvPr/>
          </p:nvSpPr>
          <p:spPr>
            <a:xfrm>
              <a:off x="6172093" y="345182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02" name="円/楕円 87"/>
            <p:cNvSpPr>
              <a:spLocks noChangeAspect="1"/>
            </p:cNvSpPr>
            <p:nvPr/>
          </p:nvSpPr>
          <p:spPr>
            <a:xfrm>
              <a:off x="6366700" y="354125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03" name="円/楕円 88"/>
            <p:cNvSpPr>
              <a:spLocks noChangeAspect="1"/>
            </p:cNvSpPr>
            <p:nvPr/>
          </p:nvSpPr>
          <p:spPr>
            <a:xfrm>
              <a:off x="6213589" y="236611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04" name="円/楕円 89"/>
            <p:cNvSpPr>
              <a:spLocks noChangeAspect="1"/>
            </p:cNvSpPr>
            <p:nvPr/>
          </p:nvSpPr>
          <p:spPr>
            <a:xfrm>
              <a:off x="6408595" y="239177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05" name="円/楕円 90"/>
            <p:cNvSpPr>
              <a:spLocks noChangeAspect="1"/>
            </p:cNvSpPr>
            <p:nvPr/>
          </p:nvSpPr>
          <p:spPr>
            <a:xfrm>
              <a:off x="6435322" y="339103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06" name="円/楕円 91"/>
            <p:cNvSpPr>
              <a:spLocks noChangeAspect="1"/>
            </p:cNvSpPr>
            <p:nvPr/>
          </p:nvSpPr>
          <p:spPr>
            <a:xfrm>
              <a:off x="5758060" y="296956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07" name="円/楕円 92"/>
            <p:cNvSpPr>
              <a:spLocks noChangeAspect="1"/>
            </p:cNvSpPr>
            <p:nvPr/>
          </p:nvSpPr>
          <p:spPr>
            <a:xfrm>
              <a:off x="6501481" y="258145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08" name="円/楕円 93"/>
            <p:cNvSpPr>
              <a:spLocks noChangeAspect="1"/>
            </p:cNvSpPr>
            <p:nvPr/>
          </p:nvSpPr>
          <p:spPr>
            <a:xfrm>
              <a:off x="5900651" y="344799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09" name="円/楕円 94"/>
            <p:cNvSpPr>
              <a:spLocks noChangeAspect="1"/>
            </p:cNvSpPr>
            <p:nvPr/>
          </p:nvSpPr>
          <p:spPr>
            <a:xfrm>
              <a:off x="6228816" y="277062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10" name="円/楕円 95"/>
            <p:cNvSpPr>
              <a:spLocks noChangeAspect="1"/>
            </p:cNvSpPr>
            <p:nvPr/>
          </p:nvSpPr>
          <p:spPr>
            <a:xfrm>
              <a:off x="4774116" y="311534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11" name="円/楕円 96"/>
            <p:cNvSpPr>
              <a:spLocks noChangeAspect="1"/>
            </p:cNvSpPr>
            <p:nvPr/>
          </p:nvSpPr>
          <p:spPr>
            <a:xfrm>
              <a:off x="6089825" y="329803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12" name="円/楕円 97"/>
            <p:cNvSpPr>
              <a:spLocks noChangeAspect="1"/>
            </p:cNvSpPr>
            <p:nvPr/>
          </p:nvSpPr>
          <p:spPr>
            <a:xfrm>
              <a:off x="5891774" y="292203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13" name="円/楕円 98"/>
            <p:cNvSpPr>
              <a:spLocks noChangeAspect="1"/>
            </p:cNvSpPr>
            <p:nvPr/>
          </p:nvSpPr>
          <p:spPr>
            <a:xfrm>
              <a:off x="6106885" y="3492877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14" name="円/楕円 99"/>
            <p:cNvSpPr>
              <a:spLocks noChangeAspect="1"/>
            </p:cNvSpPr>
            <p:nvPr/>
          </p:nvSpPr>
          <p:spPr>
            <a:xfrm>
              <a:off x="6351679" y="285664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15" name="円/楕円 100"/>
            <p:cNvSpPr>
              <a:spLocks noChangeAspect="1"/>
            </p:cNvSpPr>
            <p:nvPr/>
          </p:nvSpPr>
          <p:spPr>
            <a:xfrm>
              <a:off x="6092483" y="283750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16" name="円/楕円 101"/>
            <p:cNvSpPr>
              <a:spLocks noChangeAspect="1"/>
            </p:cNvSpPr>
            <p:nvPr/>
          </p:nvSpPr>
          <p:spPr>
            <a:xfrm>
              <a:off x="6416961" y="281654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17" name="円/楕円 102"/>
            <p:cNvSpPr>
              <a:spLocks noChangeAspect="1"/>
            </p:cNvSpPr>
            <p:nvPr/>
          </p:nvSpPr>
          <p:spPr>
            <a:xfrm>
              <a:off x="6066912" y="241920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18" name="円/楕円 103"/>
            <p:cNvSpPr>
              <a:spLocks noChangeAspect="1"/>
            </p:cNvSpPr>
            <p:nvPr/>
          </p:nvSpPr>
          <p:spPr>
            <a:xfrm>
              <a:off x="6266951" y="225722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19" name="円/楕円 104"/>
            <p:cNvSpPr>
              <a:spLocks noChangeAspect="1"/>
            </p:cNvSpPr>
            <p:nvPr/>
          </p:nvSpPr>
          <p:spPr>
            <a:xfrm>
              <a:off x="5157999" y="274818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cxnSp>
          <p:nvCxnSpPr>
            <p:cNvPr id="820" name="直線コネクタ 819"/>
            <p:cNvCxnSpPr/>
            <p:nvPr/>
          </p:nvCxnSpPr>
          <p:spPr>
            <a:xfrm>
              <a:off x="4378497" y="1690689"/>
              <a:ext cx="11960" cy="3214691"/>
            </a:xfrm>
            <a:prstGeom prst="line">
              <a:avLst/>
            </a:prstGeom>
            <a:noFill/>
            <a:ln w="57150" cap="flat" cmpd="sng" algn="ctr">
              <a:solidFill>
                <a:srgbClr val="97E9D5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821" name="直線矢印コネクタ 820"/>
            <p:cNvCxnSpPr/>
            <p:nvPr/>
          </p:nvCxnSpPr>
          <p:spPr>
            <a:xfrm flipV="1">
              <a:off x="3812269" y="2647142"/>
              <a:ext cx="1332058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  <a:tailEnd type="triangle" w="lg" len="lg"/>
            </a:ln>
            <a:effectLst/>
          </p:spPr>
        </p:cxnSp>
        <p:cxnSp>
          <p:nvCxnSpPr>
            <p:cNvPr id="822" name="直線矢印コネクタ 821"/>
            <p:cNvCxnSpPr/>
            <p:nvPr/>
          </p:nvCxnSpPr>
          <p:spPr>
            <a:xfrm flipH="1" flipV="1">
              <a:off x="3749515" y="3733032"/>
              <a:ext cx="1332058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  <a:tailEnd type="triangle" w="lg" len="lg"/>
            </a:ln>
            <a:effectLst/>
          </p:spPr>
        </p:cxnSp>
        <p:cxnSp>
          <p:nvCxnSpPr>
            <p:cNvPr id="823" name="直線矢印コネクタ 822"/>
            <p:cNvCxnSpPr/>
            <p:nvPr/>
          </p:nvCxnSpPr>
          <p:spPr>
            <a:xfrm>
              <a:off x="3994029" y="2876683"/>
              <a:ext cx="894927" cy="2614"/>
            </a:xfrm>
            <a:prstGeom prst="straightConnector1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  <a:tailEnd type="triangle" w="lg" len="lg"/>
            </a:ln>
            <a:effectLst/>
          </p:spPr>
        </p:cxnSp>
        <p:cxnSp>
          <p:nvCxnSpPr>
            <p:cNvPr id="824" name="直線矢印コネクタ 823"/>
            <p:cNvCxnSpPr/>
            <p:nvPr/>
          </p:nvCxnSpPr>
          <p:spPr>
            <a:xfrm flipH="1">
              <a:off x="3967718" y="3486586"/>
              <a:ext cx="894927" cy="2614"/>
            </a:xfrm>
            <a:prstGeom prst="straightConnector1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  <a:tailEnd type="triangle" w="lg" len="lg"/>
            </a:ln>
            <a:effectLst/>
          </p:spPr>
        </p:cxnSp>
        <p:sp>
          <p:nvSpPr>
            <p:cNvPr id="825" name="下矢印 824"/>
            <p:cNvSpPr/>
            <p:nvPr/>
          </p:nvSpPr>
          <p:spPr>
            <a:xfrm flipV="1">
              <a:off x="4492948" y="1516916"/>
              <a:ext cx="607738" cy="820223"/>
            </a:xfrm>
            <a:prstGeom prst="downArrow">
              <a:avLst/>
            </a:prstGeom>
            <a:gradFill>
              <a:gsLst>
                <a:gs pos="0">
                  <a:srgbClr val="0066FF">
                    <a:alpha val="28000"/>
                  </a:srgbClr>
                </a:gs>
                <a:gs pos="100000">
                  <a:srgbClr val="0066FF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826" name="下矢印 825"/>
            <p:cNvSpPr/>
            <p:nvPr/>
          </p:nvSpPr>
          <p:spPr>
            <a:xfrm>
              <a:off x="3669202" y="3984995"/>
              <a:ext cx="607738" cy="820223"/>
            </a:xfrm>
            <a:prstGeom prst="downArrow">
              <a:avLst/>
            </a:prstGeom>
            <a:gradFill>
              <a:gsLst>
                <a:gs pos="0">
                  <a:srgbClr val="0066FF">
                    <a:alpha val="28000"/>
                  </a:srgbClr>
                </a:gs>
                <a:gs pos="100000">
                  <a:srgbClr val="0066FF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cxnSp>
        <p:nvCxnSpPr>
          <p:cNvPr id="827" name="直線矢印コネクタ 826"/>
          <p:cNvCxnSpPr/>
          <p:nvPr/>
        </p:nvCxnSpPr>
        <p:spPr>
          <a:xfrm flipH="1">
            <a:off x="6260158" y="2313398"/>
            <a:ext cx="380007" cy="1056051"/>
          </a:xfrm>
          <a:prstGeom prst="straightConnector1">
            <a:avLst/>
          </a:prstGeom>
          <a:noFill/>
          <a:ln w="38100" cap="flat" cmpd="sng" algn="ctr">
            <a:solidFill>
              <a:srgbClr val="41AEBD"/>
            </a:solidFill>
            <a:prstDash val="solid"/>
            <a:miter lim="800000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281696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グループ化 17"/>
          <p:cNvGrpSpPr/>
          <p:nvPr/>
        </p:nvGrpSpPr>
        <p:grpSpPr>
          <a:xfrm>
            <a:off x="834467" y="1404705"/>
            <a:ext cx="5011574" cy="5163990"/>
            <a:chOff x="2086221" y="809898"/>
            <a:chExt cx="5011574" cy="5163990"/>
          </a:xfrm>
        </p:grpSpPr>
        <p:sp>
          <p:nvSpPr>
            <p:cNvPr id="4" name="角丸四角形 3"/>
            <p:cNvSpPr/>
            <p:nvPr/>
          </p:nvSpPr>
          <p:spPr>
            <a:xfrm>
              <a:off x="4986462" y="3772930"/>
              <a:ext cx="613830" cy="719085"/>
            </a:xfrm>
            <a:prstGeom prst="roundRect">
              <a:avLst/>
            </a:prstGeom>
            <a:noFill/>
            <a:ln w="19050" cap="flat" cmpd="sng" algn="ctr">
              <a:solidFill>
                <a:srgbClr val="F07F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5" name="直線矢印コネクタ 4"/>
            <p:cNvCxnSpPr/>
            <p:nvPr/>
          </p:nvCxnSpPr>
          <p:spPr>
            <a:xfrm flipH="1" flipV="1">
              <a:off x="2629989" y="809898"/>
              <a:ext cx="0" cy="4946468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miter lim="800000"/>
              <a:tailEnd type="arrow" w="med" len="lg"/>
            </a:ln>
            <a:effectLst/>
          </p:spPr>
        </p:cxnSp>
        <p:cxnSp>
          <p:nvCxnSpPr>
            <p:cNvPr id="6" name="直線矢印コネクタ 5"/>
            <p:cNvCxnSpPr/>
            <p:nvPr/>
          </p:nvCxnSpPr>
          <p:spPr>
            <a:xfrm>
              <a:off x="2381795" y="5390602"/>
              <a:ext cx="4716000" cy="0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miter lim="800000"/>
              <a:tailEnd type="arrow" w="med" len="lg"/>
            </a:ln>
            <a:effectLst/>
          </p:spPr>
        </p:cxnSp>
        <p:sp>
          <p:nvSpPr>
            <p:cNvPr id="8" name="テキスト ボックス 7"/>
            <p:cNvSpPr txBox="1"/>
            <p:nvPr/>
          </p:nvSpPr>
          <p:spPr>
            <a:xfrm>
              <a:off x="4473272" y="5327557"/>
              <a:ext cx="25601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600" dirty="0" smtClean="0">
                  <a:latin typeface="Calibri" panose="020F0502020204030204"/>
                  <a:ea typeface="游ゴシック" panose="020B0400000000000000" pitchFamily="50" charset="-128"/>
                </a:rPr>
                <a:t>collision rate</a:t>
              </a:r>
              <a:endParaRPr lang="ja-JP" altLang="en-US" sz="3600" dirty="0"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9" name="角丸四角形 8"/>
            <p:cNvSpPr/>
            <p:nvPr/>
          </p:nvSpPr>
          <p:spPr>
            <a:xfrm rot="5400000">
              <a:off x="3732779" y="1091447"/>
              <a:ext cx="584883" cy="530033"/>
            </a:xfrm>
            <a:prstGeom prst="roundRect">
              <a:avLst/>
            </a:prstGeom>
            <a:gradFill rotWithShape="1">
              <a:gsLst>
                <a:gs pos="0">
                  <a:srgbClr val="604878">
                    <a:satMod val="103000"/>
                    <a:lumMod val="102000"/>
                    <a:tint val="94000"/>
                  </a:srgbClr>
                </a:gs>
                <a:gs pos="50000">
                  <a:srgbClr val="604878">
                    <a:satMod val="110000"/>
                    <a:lumMod val="100000"/>
                    <a:shade val="100000"/>
                  </a:srgbClr>
                </a:gs>
                <a:gs pos="100000">
                  <a:srgbClr val="604878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LHC</a:t>
              </a:r>
            </a:p>
          </p:txBody>
        </p:sp>
        <p:sp>
          <p:nvSpPr>
            <p:cNvPr id="10" name="角丸四角形 9"/>
            <p:cNvSpPr/>
            <p:nvPr/>
          </p:nvSpPr>
          <p:spPr>
            <a:xfrm rot="5400000">
              <a:off x="3364928" y="2891344"/>
              <a:ext cx="1425087" cy="634535"/>
            </a:xfrm>
            <a:prstGeom prst="roundRect">
              <a:avLst/>
            </a:prstGeom>
            <a:gradFill rotWithShape="1">
              <a:gsLst>
                <a:gs pos="0">
                  <a:srgbClr val="604878">
                    <a:satMod val="103000"/>
                    <a:lumMod val="102000"/>
                    <a:tint val="94000"/>
                  </a:srgbClr>
                </a:gs>
                <a:gs pos="50000">
                  <a:srgbClr val="604878">
                    <a:satMod val="110000"/>
                    <a:lumMod val="100000"/>
                    <a:shade val="100000"/>
                  </a:srgbClr>
                </a:gs>
                <a:gs pos="100000">
                  <a:srgbClr val="604878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RHIC-BES</a:t>
              </a:r>
              <a:endPara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" name="角丸四角形 10"/>
            <p:cNvSpPr/>
            <p:nvPr/>
          </p:nvSpPr>
          <p:spPr>
            <a:xfrm rot="5400000">
              <a:off x="2674556" y="3290828"/>
              <a:ext cx="1231124" cy="634535"/>
            </a:xfrm>
            <a:prstGeom prst="roundRect">
              <a:avLst/>
            </a:prstGeom>
            <a:gradFill rotWithShape="1">
              <a:gsLst>
                <a:gs pos="0">
                  <a:srgbClr val="1B587C">
                    <a:satMod val="103000"/>
                    <a:lumMod val="102000"/>
                    <a:tint val="94000"/>
                  </a:srgbClr>
                </a:gs>
                <a:gs pos="50000">
                  <a:srgbClr val="1B587C">
                    <a:satMod val="110000"/>
                    <a:lumMod val="100000"/>
                    <a:shade val="100000"/>
                  </a:srgbClr>
                </a:gs>
                <a:gs pos="100000">
                  <a:srgbClr val="1B587C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SPS</a:t>
              </a:r>
              <a:endPara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角丸四角形 11"/>
            <p:cNvSpPr/>
            <p:nvPr/>
          </p:nvSpPr>
          <p:spPr>
            <a:xfrm rot="5400000">
              <a:off x="2884139" y="4384332"/>
              <a:ext cx="811956" cy="634535"/>
            </a:xfrm>
            <a:prstGeom prst="roundRect">
              <a:avLst/>
            </a:prstGeom>
            <a:gradFill rotWithShape="1">
              <a:gsLst>
                <a:gs pos="0">
                  <a:srgbClr val="1B587C">
                    <a:satMod val="103000"/>
                    <a:lumMod val="102000"/>
                    <a:tint val="94000"/>
                  </a:srgbClr>
                </a:gs>
                <a:gs pos="50000">
                  <a:srgbClr val="1B587C">
                    <a:satMod val="110000"/>
                    <a:lumMod val="100000"/>
                    <a:shade val="100000"/>
                  </a:srgbClr>
                </a:gs>
                <a:gs pos="100000">
                  <a:srgbClr val="1B587C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AGS</a:t>
              </a:r>
              <a:endPara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3" name="角丸四角形 12"/>
            <p:cNvSpPr/>
            <p:nvPr/>
          </p:nvSpPr>
          <p:spPr>
            <a:xfrm rot="5400000">
              <a:off x="4005807" y="3646720"/>
              <a:ext cx="1056054" cy="634535"/>
            </a:xfrm>
            <a:prstGeom prst="roundRect">
              <a:avLst/>
            </a:prstGeom>
            <a:gradFill rotWithShape="1">
              <a:gsLst>
                <a:gs pos="0">
                  <a:srgbClr val="F07F09">
                    <a:satMod val="103000"/>
                    <a:lumMod val="102000"/>
                    <a:tint val="94000"/>
                  </a:srgbClr>
                </a:gs>
                <a:gs pos="50000">
                  <a:srgbClr val="F07F09">
                    <a:satMod val="110000"/>
                    <a:lumMod val="100000"/>
                    <a:shade val="100000"/>
                  </a:srgbClr>
                </a:gs>
                <a:gs pos="100000">
                  <a:srgbClr val="F07F09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NICA</a:t>
              </a:r>
              <a:endParaRPr kumimoji="0" lang="ja-JP" altLang="en-US" sz="240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4" name="角丸四角形 13"/>
            <p:cNvSpPr/>
            <p:nvPr/>
          </p:nvSpPr>
          <p:spPr>
            <a:xfrm rot="5400000">
              <a:off x="4850538" y="4258854"/>
              <a:ext cx="897921" cy="634535"/>
            </a:xfrm>
            <a:prstGeom prst="roundRect">
              <a:avLst/>
            </a:prstGeom>
            <a:gradFill rotWithShape="1">
              <a:gsLst>
                <a:gs pos="0">
                  <a:srgbClr val="F07F09">
                    <a:satMod val="103000"/>
                    <a:lumMod val="102000"/>
                    <a:tint val="94000"/>
                  </a:srgbClr>
                </a:gs>
                <a:gs pos="50000">
                  <a:srgbClr val="F07F09">
                    <a:satMod val="110000"/>
                    <a:lumMod val="100000"/>
                    <a:shade val="100000"/>
                  </a:srgbClr>
                </a:gs>
                <a:gs pos="100000">
                  <a:srgbClr val="F07F09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FAIR</a:t>
              </a:r>
              <a:endParaRPr kumimoji="0" lang="ja-JP" altLang="en-US" sz="240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6" name="角丸四角形 15"/>
            <p:cNvSpPr/>
            <p:nvPr/>
          </p:nvSpPr>
          <p:spPr>
            <a:xfrm rot="5400000">
              <a:off x="3772594" y="1814338"/>
              <a:ext cx="714254" cy="530033"/>
            </a:xfrm>
            <a:prstGeom prst="roundRect">
              <a:avLst/>
            </a:prstGeom>
            <a:gradFill rotWithShape="1">
              <a:gsLst>
                <a:gs pos="0">
                  <a:srgbClr val="604878">
                    <a:satMod val="103000"/>
                    <a:lumMod val="102000"/>
                    <a:tint val="94000"/>
                  </a:srgbClr>
                </a:gs>
                <a:gs pos="50000">
                  <a:srgbClr val="604878">
                    <a:satMod val="110000"/>
                    <a:lumMod val="100000"/>
                    <a:shade val="100000"/>
                  </a:srgbClr>
                </a:gs>
                <a:gs pos="100000">
                  <a:srgbClr val="604878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RHIC</a:t>
              </a:r>
            </a:p>
          </p:txBody>
        </p:sp>
        <p:pic>
          <p:nvPicPr>
            <p:cNvPr id="17" name="TexTeXPicture" descr="&lt;?xml version=&quot;1.0&quot; encoding=&quot;utf-16&quot;?&gt;&#10;&lt;TeXTeX&gt;&#10;  &lt;preamble&gt;\documentclass{jarticle}&#10;\usepackage{amsmath}&#10;\pagestyle{empty}&lt;/preamble&gt;&#10;  &lt;body&gt;\begin{align*} &#10;\sqrt{s_{_{NN}}}&#10;\end{align*}&lt;/body&gt;&#10;  &lt;fcolor&gt;FFFFFFFF&lt;/fcolor&gt;&#10;  &lt;bcolor&gt;FFFFFFFF&lt;/bcolor&gt;&#10;  &lt;transparent&gt;True&lt;/transparent&gt;&#10;  &lt;resolution&gt;1800&lt;/resolution&gt;&#10;  &lt;imageh&gt;249&lt;/imageh&gt;&#10;  &lt;imagew&gt;627&lt;/imagew&gt;&#10;  &lt;scale&gt;50&lt;/scale&gt;&#10;  &lt;cursor&gt;32&lt;/cursor&gt;&#10;&lt;/TeXTeX&gt;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753867" y="1265617"/>
              <a:ext cx="1102574" cy="437865"/>
            </a:xfrm>
            <a:prstGeom prst="rect">
              <a:avLst/>
            </a:prstGeom>
          </p:spPr>
        </p:pic>
        <p:sp>
          <p:nvSpPr>
            <p:cNvPr id="15" name="角丸四角形 14"/>
            <p:cNvSpPr/>
            <p:nvPr/>
          </p:nvSpPr>
          <p:spPr>
            <a:xfrm rot="5400000">
              <a:off x="5312324" y="4125548"/>
              <a:ext cx="1103931" cy="695142"/>
            </a:xfrm>
            <a:prstGeom prst="roundRect">
              <a:avLst/>
            </a:prstGeom>
            <a:gradFill rotWithShape="1">
              <a:gsLst>
                <a:gs pos="0">
                  <a:srgbClr val="9F2936">
                    <a:satMod val="103000"/>
                    <a:lumMod val="102000"/>
                    <a:tint val="94000"/>
                  </a:srgbClr>
                </a:gs>
                <a:gs pos="50000">
                  <a:srgbClr val="9F2936">
                    <a:satMod val="110000"/>
                    <a:lumMod val="100000"/>
                    <a:shade val="100000"/>
                  </a:srgbClr>
                </a:gs>
                <a:gs pos="100000">
                  <a:srgbClr val="9F2936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 extrusionH="63500">
              <a:bevelT/>
            </a:sp3d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J-PARC</a:t>
              </a:r>
              <a:endParaRPr kumimoji="0" lang="ja-JP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3340254" y="-1515296"/>
            <a:ext cx="5011574" cy="5163990"/>
            <a:chOff x="2086221" y="809898"/>
            <a:chExt cx="5011574" cy="5163990"/>
          </a:xfrm>
          <a:scene3d>
            <a:camera prst="perspectiveRelaxedModerately" fov="3600000">
              <a:rot lat="20436899" lon="18544752" rev="4554862"/>
            </a:camera>
            <a:lightRig rig="threePt" dir="t"/>
          </a:scene3d>
        </p:grpSpPr>
        <p:sp>
          <p:nvSpPr>
            <p:cNvPr id="20" name="角丸四角形 19"/>
            <p:cNvSpPr/>
            <p:nvPr/>
          </p:nvSpPr>
          <p:spPr>
            <a:xfrm>
              <a:off x="4986462" y="3772930"/>
              <a:ext cx="613830" cy="719085"/>
            </a:xfrm>
            <a:prstGeom prst="roundRect">
              <a:avLst/>
            </a:prstGeom>
            <a:noFill/>
            <a:ln w="19050" cap="flat" cmpd="sng" algn="ctr">
              <a:solidFill>
                <a:srgbClr val="F07F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21" name="直線矢印コネクタ 20"/>
            <p:cNvCxnSpPr/>
            <p:nvPr/>
          </p:nvCxnSpPr>
          <p:spPr>
            <a:xfrm flipH="1" flipV="1">
              <a:off x="2629989" y="809898"/>
              <a:ext cx="0" cy="4946468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miter lim="800000"/>
              <a:tailEnd type="arrow" w="med" len="lg"/>
            </a:ln>
            <a:effectLst/>
          </p:spPr>
        </p:cxnSp>
        <p:cxnSp>
          <p:nvCxnSpPr>
            <p:cNvPr id="22" name="直線矢印コネクタ 21"/>
            <p:cNvCxnSpPr/>
            <p:nvPr/>
          </p:nvCxnSpPr>
          <p:spPr>
            <a:xfrm>
              <a:off x="2381795" y="5390602"/>
              <a:ext cx="4716000" cy="0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miter lim="800000"/>
              <a:tailEnd type="arrow" w="med" len="lg"/>
            </a:ln>
            <a:effectLst/>
          </p:spPr>
        </p:cxnSp>
        <p:sp>
          <p:nvSpPr>
            <p:cNvPr id="23" name="テキスト ボックス 22"/>
            <p:cNvSpPr txBox="1"/>
            <p:nvPr/>
          </p:nvSpPr>
          <p:spPr>
            <a:xfrm>
              <a:off x="4473272" y="5327557"/>
              <a:ext cx="25601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600" dirty="0" smtClean="0">
                  <a:latin typeface="Calibri" panose="020F0502020204030204"/>
                  <a:ea typeface="游ゴシック" panose="020B0400000000000000" pitchFamily="50" charset="-128"/>
                </a:rPr>
                <a:t>collision rate</a:t>
              </a:r>
              <a:endParaRPr lang="ja-JP" altLang="en-US" sz="3600" dirty="0"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24" name="角丸四角形 23"/>
            <p:cNvSpPr/>
            <p:nvPr/>
          </p:nvSpPr>
          <p:spPr>
            <a:xfrm rot="5400000">
              <a:off x="3732779" y="1091447"/>
              <a:ext cx="584883" cy="530033"/>
            </a:xfrm>
            <a:prstGeom prst="roundRect">
              <a:avLst/>
            </a:prstGeom>
            <a:gradFill rotWithShape="1">
              <a:gsLst>
                <a:gs pos="0">
                  <a:srgbClr val="604878">
                    <a:satMod val="103000"/>
                    <a:lumMod val="102000"/>
                    <a:tint val="94000"/>
                  </a:srgbClr>
                </a:gs>
                <a:gs pos="50000">
                  <a:srgbClr val="604878">
                    <a:satMod val="110000"/>
                    <a:lumMod val="100000"/>
                    <a:shade val="100000"/>
                  </a:srgbClr>
                </a:gs>
                <a:gs pos="100000">
                  <a:srgbClr val="604878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>
              <a:bevelT/>
            </a:sp3d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LHC</a:t>
              </a:r>
            </a:p>
          </p:txBody>
        </p:sp>
        <p:sp>
          <p:nvSpPr>
            <p:cNvPr id="25" name="角丸四角形 24"/>
            <p:cNvSpPr/>
            <p:nvPr/>
          </p:nvSpPr>
          <p:spPr>
            <a:xfrm rot="5400000">
              <a:off x="3364928" y="2891344"/>
              <a:ext cx="1425087" cy="634535"/>
            </a:xfrm>
            <a:prstGeom prst="roundRect">
              <a:avLst/>
            </a:prstGeom>
            <a:gradFill rotWithShape="1">
              <a:gsLst>
                <a:gs pos="0">
                  <a:srgbClr val="604878">
                    <a:satMod val="103000"/>
                    <a:lumMod val="102000"/>
                    <a:tint val="94000"/>
                  </a:srgbClr>
                </a:gs>
                <a:gs pos="50000">
                  <a:srgbClr val="604878">
                    <a:satMod val="110000"/>
                    <a:lumMod val="100000"/>
                    <a:shade val="100000"/>
                  </a:srgbClr>
                </a:gs>
                <a:gs pos="100000">
                  <a:srgbClr val="604878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RHIC-BES</a:t>
              </a:r>
              <a:endPara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6" name="角丸四角形 25"/>
            <p:cNvSpPr/>
            <p:nvPr/>
          </p:nvSpPr>
          <p:spPr>
            <a:xfrm rot="5400000">
              <a:off x="2674556" y="3290828"/>
              <a:ext cx="1231124" cy="634535"/>
            </a:xfrm>
            <a:prstGeom prst="roundRect">
              <a:avLst/>
            </a:prstGeom>
            <a:gradFill rotWithShape="1">
              <a:gsLst>
                <a:gs pos="0">
                  <a:srgbClr val="1B587C">
                    <a:satMod val="103000"/>
                    <a:lumMod val="102000"/>
                    <a:tint val="94000"/>
                  </a:srgbClr>
                </a:gs>
                <a:gs pos="50000">
                  <a:srgbClr val="1B587C">
                    <a:satMod val="110000"/>
                    <a:lumMod val="100000"/>
                    <a:shade val="100000"/>
                  </a:srgbClr>
                </a:gs>
                <a:gs pos="100000">
                  <a:srgbClr val="1B587C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SPS</a:t>
              </a:r>
              <a:endPara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7" name="角丸四角形 26"/>
            <p:cNvSpPr/>
            <p:nvPr/>
          </p:nvSpPr>
          <p:spPr>
            <a:xfrm rot="5400000">
              <a:off x="2884139" y="4384332"/>
              <a:ext cx="811956" cy="634535"/>
            </a:xfrm>
            <a:prstGeom prst="roundRect">
              <a:avLst/>
            </a:prstGeom>
            <a:gradFill rotWithShape="1">
              <a:gsLst>
                <a:gs pos="0">
                  <a:srgbClr val="1B587C">
                    <a:satMod val="103000"/>
                    <a:lumMod val="102000"/>
                    <a:tint val="94000"/>
                  </a:srgbClr>
                </a:gs>
                <a:gs pos="50000">
                  <a:srgbClr val="1B587C">
                    <a:satMod val="110000"/>
                    <a:lumMod val="100000"/>
                    <a:shade val="100000"/>
                  </a:srgbClr>
                </a:gs>
                <a:gs pos="100000">
                  <a:srgbClr val="1B587C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AGS</a:t>
              </a:r>
              <a:endPara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8" name="角丸四角形 27"/>
            <p:cNvSpPr/>
            <p:nvPr/>
          </p:nvSpPr>
          <p:spPr>
            <a:xfrm rot="5400000">
              <a:off x="4005807" y="3646720"/>
              <a:ext cx="1056054" cy="634535"/>
            </a:xfrm>
            <a:prstGeom prst="roundRect">
              <a:avLst/>
            </a:prstGeom>
            <a:gradFill rotWithShape="1">
              <a:gsLst>
                <a:gs pos="0">
                  <a:srgbClr val="F07F09">
                    <a:satMod val="103000"/>
                    <a:lumMod val="102000"/>
                    <a:tint val="94000"/>
                  </a:srgbClr>
                </a:gs>
                <a:gs pos="50000">
                  <a:srgbClr val="F07F09">
                    <a:satMod val="110000"/>
                    <a:lumMod val="100000"/>
                    <a:shade val="100000"/>
                  </a:srgbClr>
                </a:gs>
                <a:gs pos="100000">
                  <a:srgbClr val="F07F09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NICA</a:t>
              </a:r>
              <a:endParaRPr kumimoji="0" lang="ja-JP" altLang="en-US" sz="240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9" name="角丸四角形 28"/>
            <p:cNvSpPr/>
            <p:nvPr/>
          </p:nvSpPr>
          <p:spPr>
            <a:xfrm rot="5400000">
              <a:off x="4850538" y="4258854"/>
              <a:ext cx="897921" cy="634535"/>
            </a:xfrm>
            <a:prstGeom prst="roundRect">
              <a:avLst/>
            </a:prstGeom>
            <a:gradFill rotWithShape="1">
              <a:gsLst>
                <a:gs pos="0">
                  <a:srgbClr val="F07F09">
                    <a:satMod val="103000"/>
                    <a:lumMod val="102000"/>
                    <a:tint val="94000"/>
                  </a:srgbClr>
                </a:gs>
                <a:gs pos="50000">
                  <a:srgbClr val="F07F09">
                    <a:satMod val="110000"/>
                    <a:lumMod val="100000"/>
                    <a:shade val="100000"/>
                  </a:srgbClr>
                </a:gs>
                <a:gs pos="100000">
                  <a:srgbClr val="F07F09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FAIR</a:t>
              </a:r>
              <a:endParaRPr kumimoji="0" lang="ja-JP" altLang="en-US" sz="240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0" name="角丸四角形 29"/>
            <p:cNvSpPr/>
            <p:nvPr/>
          </p:nvSpPr>
          <p:spPr>
            <a:xfrm rot="5400000">
              <a:off x="3772594" y="1814338"/>
              <a:ext cx="714254" cy="530033"/>
            </a:xfrm>
            <a:prstGeom prst="roundRect">
              <a:avLst/>
            </a:prstGeom>
            <a:gradFill rotWithShape="1">
              <a:gsLst>
                <a:gs pos="0">
                  <a:srgbClr val="604878">
                    <a:satMod val="103000"/>
                    <a:lumMod val="102000"/>
                    <a:tint val="94000"/>
                  </a:srgbClr>
                </a:gs>
                <a:gs pos="50000">
                  <a:srgbClr val="604878">
                    <a:satMod val="110000"/>
                    <a:lumMod val="100000"/>
                    <a:shade val="100000"/>
                  </a:srgbClr>
                </a:gs>
                <a:gs pos="100000">
                  <a:srgbClr val="604878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>
              <a:bevelT/>
            </a:sp3d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RHIC</a:t>
              </a:r>
            </a:p>
          </p:txBody>
        </p:sp>
        <p:pic>
          <p:nvPicPr>
            <p:cNvPr id="31" name="TexTeXPicture" descr="&lt;?xml version=&quot;1.0&quot; encoding=&quot;utf-16&quot;?&gt;&#10;&lt;TeXTeX&gt;&#10;  &lt;preamble&gt;\documentclass{jarticle}&#10;\usepackage{amsmath}&#10;\pagestyle{empty}&lt;/preamble&gt;&#10;  &lt;body&gt;\begin{align*} &#10;\sqrt{s_{_{NN}}}&#10;\end{align*}&lt;/body&gt;&#10;  &lt;fcolor&gt;FFFFFFFF&lt;/fcolor&gt;&#10;  &lt;bcolor&gt;FFFFFFFF&lt;/bcolor&gt;&#10;  &lt;transparent&gt;True&lt;/transparent&gt;&#10;  &lt;resolution&gt;1800&lt;/resolution&gt;&#10;  &lt;imageh&gt;249&lt;/imageh&gt;&#10;  &lt;imagew&gt;627&lt;/imagew&gt;&#10;  &lt;scale&gt;50&lt;/scale&gt;&#10;  &lt;cursor&gt;32&lt;/cursor&gt;&#10;&lt;/TeXTeX&gt;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725055" y="1294429"/>
              <a:ext cx="1198156" cy="475823"/>
            </a:xfrm>
            <a:prstGeom prst="rect">
              <a:avLst/>
            </a:prstGeom>
          </p:spPr>
        </p:pic>
        <p:sp>
          <p:nvSpPr>
            <p:cNvPr id="32" name="角丸四角形 31"/>
            <p:cNvSpPr/>
            <p:nvPr/>
          </p:nvSpPr>
          <p:spPr>
            <a:xfrm rot="5400000">
              <a:off x="5312324" y="4125548"/>
              <a:ext cx="1103931" cy="695142"/>
            </a:xfrm>
            <a:prstGeom prst="roundRect">
              <a:avLst/>
            </a:prstGeom>
            <a:gradFill rotWithShape="1">
              <a:gsLst>
                <a:gs pos="0">
                  <a:srgbClr val="9F2936">
                    <a:satMod val="103000"/>
                    <a:lumMod val="102000"/>
                    <a:tint val="94000"/>
                  </a:srgbClr>
                </a:gs>
                <a:gs pos="50000">
                  <a:srgbClr val="9F2936">
                    <a:satMod val="110000"/>
                    <a:lumMod val="100000"/>
                    <a:shade val="100000"/>
                  </a:srgbClr>
                </a:gs>
                <a:gs pos="100000">
                  <a:srgbClr val="9F2936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 extrusionH="63500">
              <a:bevelT/>
            </a:sp3d>
          </p:spPr>
          <p:txBody>
            <a:bodyPr wrap="none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J-PARC</a:t>
              </a:r>
              <a:endParaRPr kumimoji="0" lang="ja-JP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311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正方形/長方形 76"/>
          <p:cNvSpPr/>
          <p:nvPr/>
        </p:nvSpPr>
        <p:spPr>
          <a:xfrm>
            <a:off x="-11941" y="1180730"/>
            <a:ext cx="6232244" cy="568509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楕円 79"/>
          <p:cNvSpPr/>
          <p:nvPr/>
        </p:nvSpPr>
        <p:spPr>
          <a:xfrm>
            <a:off x="-4237428" y="2193209"/>
            <a:ext cx="7920000" cy="7920000"/>
          </a:xfrm>
          <a:prstGeom prst="ellipse">
            <a:avLst/>
          </a:prstGeom>
          <a:gradFill flip="none" rotWithShape="1">
            <a:gsLst>
              <a:gs pos="43000">
                <a:srgbClr val="FFC000"/>
              </a:gs>
              <a:gs pos="4000">
                <a:srgbClr val="FF0000"/>
              </a:gs>
              <a:gs pos="89000">
                <a:schemeClr val="accent6">
                  <a:lumMod val="4000"/>
                  <a:lumOff val="96000"/>
                  <a:alpha val="11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Search of Rare Events</a:t>
            </a:r>
            <a:endParaRPr kumimoji="1" lang="ja-JP" altLang="en-US" dirty="0"/>
          </a:p>
        </p:txBody>
      </p:sp>
      <p:sp>
        <p:nvSpPr>
          <p:cNvPr id="5" name="円/楕円 415"/>
          <p:cNvSpPr/>
          <p:nvPr/>
        </p:nvSpPr>
        <p:spPr>
          <a:xfrm>
            <a:off x="444369" y="5827720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円/楕円 426"/>
          <p:cNvSpPr/>
          <p:nvPr/>
        </p:nvSpPr>
        <p:spPr>
          <a:xfrm>
            <a:off x="108359" y="5175871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円/楕円 427"/>
          <p:cNvSpPr/>
          <p:nvPr/>
        </p:nvSpPr>
        <p:spPr>
          <a:xfrm>
            <a:off x="136530" y="5581831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円/楕円 428"/>
          <p:cNvSpPr/>
          <p:nvPr/>
        </p:nvSpPr>
        <p:spPr>
          <a:xfrm>
            <a:off x="360749" y="4563771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円/楕円 429"/>
          <p:cNvSpPr/>
          <p:nvPr/>
        </p:nvSpPr>
        <p:spPr>
          <a:xfrm>
            <a:off x="829730" y="5808840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" name="円/楕円 430"/>
          <p:cNvSpPr/>
          <p:nvPr/>
        </p:nvSpPr>
        <p:spPr>
          <a:xfrm>
            <a:off x="1011698" y="617000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" name="円/楕円 431"/>
          <p:cNvSpPr/>
          <p:nvPr/>
        </p:nvSpPr>
        <p:spPr>
          <a:xfrm>
            <a:off x="432208" y="5967935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" name="円/楕円 432"/>
          <p:cNvSpPr/>
          <p:nvPr/>
        </p:nvSpPr>
        <p:spPr>
          <a:xfrm>
            <a:off x="493637" y="5121871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" name="円/楕円 433"/>
          <p:cNvSpPr/>
          <p:nvPr/>
        </p:nvSpPr>
        <p:spPr>
          <a:xfrm>
            <a:off x="378208" y="535982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" name="円/楕円 434"/>
          <p:cNvSpPr/>
          <p:nvPr/>
        </p:nvSpPr>
        <p:spPr>
          <a:xfrm>
            <a:off x="336868" y="553441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" name="円/楕円 435"/>
          <p:cNvSpPr/>
          <p:nvPr/>
        </p:nvSpPr>
        <p:spPr>
          <a:xfrm>
            <a:off x="141193" y="657344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" name="円/楕円 436"/>
          <p:cNvSpPr/>
          <p:nvPr/>
        </p:nvSpPr>
        <p:spPr>
          <a:xfrm>
            <a:off x="575334" y="4628076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" name="円/楕円 437"/>
          <p:cNvSpPr/>
          <p:nvPr/>
        </p:nvSpPr>
        <p:spPr>
          <a:xfrm>
            <a:off x="1007895" y="5526501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8" name="円/楕円 438"/>
          <p:cNvSpPr/>
          <p:nvPr/>
        </p:nvSpPr>
        <p:spPr>
          <a:xfrm>
            <a:off x="1125091" y="585993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9" name="円/楕円 440"/>
          <p:cNvSpPr/>
          <p:nvPr/>
        </p:nvSpPr>
        <p:spPr>
          <a:xfrm>
            <a:off x="173001" y="475719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0" name="円/楕円 441"/>
          <p:cNvSpPr/>
          <p:nvPr/>
        </p:nvSpPr>
        <p:spPr>
          <a:xfrm>
            <a:off x="71335" y="615380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1" name="円/楕円 444"/>
          <p:cNvSpPr/>
          <p:nvPr/>
        </p:nvSpPr>
        <p:spPr>
          <a:xfrm>
            <a:off x="252351" y="542391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2" name="円/楕円 445"/>
          <p:cNvSpPr/>
          <p:nvPr/>
        </p:nvSpPr>
        <p:spPr>
          <a:xfrm>
            <a:off x="721559" y="5493073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3" name="円/楕円 446"/>
          <p:cNvSpPr/>
          <p:nvPr/>
        </p:nvSpPr>
        <p:spPr>
          <a:xfrm>
            <a:off x="568302" y="5637145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4" name="円/楕円 448"/>
          <p:cNvSpPr/>
          <p:nvPr/>
        </p:nvSpPr>
        <p:spPr>
          <a:xfrm>
            <a:off x="552459" y="6555517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" name="円/楕円 449"/>
          <p:cNvSpPr/>
          <p:nvPr/>
        </p:nvSpPr>
        <p:spPr>
          <a:xfrm>
            <a:off x="828274" y="653086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6" name="円/楕円 235"/>
          <p:cNvSpPr/>
          <p:nvPr/>
        </p:nvSpPr>
        <p:spPr>
          <a:xfrm>
            <a:off x="378208" y="6351663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7" name="円/楕円 237"/>
          <p:cNvSpPr/>
          <p:nvPr/>
        </p:nvSpPr>
        <p:spPr>
          <a:xfrm>
            <a:off x="613730" y="526588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8" name="円/楕円 238"/>
          <p:cNvSpPr/>
          <p:nvPr/>
        </p:nvSpPr>
        <p:spPr>
          <a:xfrm>
            <a:off x="208556" y="5742114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9" name="円/楕円 239"/>
          <p:cNvSpPr/>
          <p:nvPr/>
        </p:nvSpPr>
        <p:spPr>
          <a:xfrm>
            <a:off x="216359" y="599075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0" name="円/楕円 241"/>
          <p:cNvSpPr/>
          <p:nvPr/>
        </p:nvSpPr>
        <p:spPr>
          <a:xfrm>
            <a:off x="721730" y="611600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1" name="円/楕円 243"/>
          <p:cNvSpPr/>
          <p:nvPr/>
        </p:nvSpPr>
        <p:spPr>
          <a:xfrm>
            <a:off x="286755" y="490567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2" name="円/楕円 418"/>
          <p:cNvSpPr/>
          <p:nvPr/>
        </p:nvSpPr>
        <p:spPr>
          <a:xfrm>
            <a:off x="328628" y="3716009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3" name="円/楕円 421"/>
          <p:cNvSpPr/>
          <p:nvPr/>
        </p:nvSpPr>
        <p:spPr>
          <a:xfrm>
            <a:off x="1499853" y="6343640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4" name="円/楕円 421"/>
          <p:cNvSpPr/>
          <p:nvPr/>
        </p:nvSpPr>
        <p:spPr>
          <a:xfrm>
            <a:off x="961568" y="462366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5" name="円/楕円 435"/>
          <p:cNvSpPr/>
          <p:nvPr/>
        </p:nvSpPr>
        <p:spPr>
          <a:xfrm>
            <a:off x="650859" y="4924032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6" name="円/楕円 448"/>
          <p:cNvSpPr/>
          <p:nvPr/>
        </p:nvSpPr>
        <p:spPr>
          <a:xfrm>
            <a:off x="225495" y="528889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7" name="円/楕円 449"/>
          <p:cNvSpPr/>
          <p:nvPr/>
        </p:nvSpPr>
        <p:spPr>
          <a:xfrm>
            <a:off x="317924" y="5124883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8" name="円/楕円 435"/>
          <p:cNvSpPr/>
          <p:nvPr/>
        </p:nvSpPr>
        <p:spPr>
          <a:xfrm>
            <a:off x="295203" y="6163151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9" name="円/楕円 448"/>
          <p:cNvSpPr/>
          <p:nvPr/>
        </p:nvSpPr>
        <p:spPr>
          <a:xfrm>
            <a:off x="675920" y="5912105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0" name="円/楕円 449"/>
          <p:cNvSpPr/>
          <p:nvPr/>
        </p:nvSpPr>
        <p:spPr>
          <a:xfrm>
            <a:off x="79782" y="586781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1" name="円/楕円 418"/>
          <p:cNvSpPr/>
          <p:nvPr/>
        </p:nvSpPr>
        <p:spPr>
          <a:xfrm>
            <a:off x="1612907" y="596793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2" name="円/楕円 421"/>
          <p:cNvSpPr/>
          <p:nvPr/>
        </p:nvSpPr>
        <p:spPr>
          <a:xfrm>
            <a:off x="1313066" y="489480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" name="円/楕円 418"/>
          <p:cNvSpPr/>
          <p:nvPr/>
        </p:nvSpPr>
        <p:spPr>
          <a:xfrm>
            <a:off x="638730" y="4021799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" name="円/楕円 421"/>
          <p:cNvSpPr/>
          <p:nvPr/>
        </p:nvSpPr>
        <p:spPr>
          <a:xfrm>
            <a:off x="173001" y="4053521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5" name="円/楕円 418"/>
          <p:cNvSpPr/>
          <p:nvPr/>
        </p:nvSpPr>
        <p:spPr>
          <a:xfrm>
            <a:off x="1237608" y="5439073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6" name="円/楕円 421"/>
          <p:cNvSpPr/>
          <p:nvPr/>
        </p:nvSpPr>
        <p:spPr>
          <a:xfrm>
            <a:off x="1155868" y="6026650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7" name="円/楕円 418"/>
          <p:cNvSpPr/>
          <p:nvPr/>
        </p:nvSpPr>
        <p:spPr>
          <a:xfrm>
            <a:off x="154556" y="447167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8" name="円/楕円 421"/>
          <p:cNvSpPr/>
          <p:nvPr/>
        </p:nvSpPr>
        <p:spPr>
          <a:xfrm>
            <a:off x="645606" y="445336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9" name="円/楕円 418"/>
          <p:cNvSpPr/>
          <p:nvPr/>
        </p:nvSpPr>
        <p:spPr>
          <a:xfrm>
            <a:off x="1011698" y="6411443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0" name="円/楕円 421"/>
          <p:cNvSpPr/>
          <p:nvPr/>
        </p:nvSpPr>
        <p:spPr>
          <a:xfrm>
            <a:off x="862806" y="511961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1" name="円/楕円 418"/>
          <p:cNvSpPr/>
          <p:nvPr/>
        </p:nvSpPr>
        <p:spPr>
          <a:xfrm>
            <a:off x="1163276" y="441207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2" name="円/楕円 421"/>
          <p:cNvSpPr/>
          <p:nvPr/>
        </p:nvSpPr>
        <p:spPr>
          <a:xfrm>
            <a:off x="270208" y="428846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3" name="円/楕円 418"/>
          <p:cNvSpPr/>
          <p:nvPr/>
        </p:nvSpPr>
        <p:spPr>
          <a:xfrm>
            <a:off x="1309356" y="574985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4" name="円/楕円 421"/>
          <p:cNvSpPr/>
          <p:nvPr/>
        </p:nvSpPr>
        <p:spPr>
          <a:xfrm>
            <a:off x="2518039" y="470319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5" name="円/楕円 418"/>
          <p:cNvSpPr/>
          <p:nvPr/>
        </p:nvSpPr>
        <p:spPr>
          <a:xfrm>
            <a:off x="-64371" y="379169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6" name="円/楕円 421"/>
          <p:cNvSpPr/>
          <p:nvPr/>
        </p:nvSpPr>
        <p:spPr>
          <a:xfrm>
            <a:off x="729920" y="370603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7" name="円/楕円 418"/>
          <p:cNvSpPr/>
          <p:nvPr/>
        </p:nvSpPr>
        <p:spPr>
          <a:xfrm>
            <a:off x="1281332" y="384345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8" name="円/楕円 421"/>
          <p:cNvSpPr/>
          <p:nvPr/>
        </p:nvSpPr>
        <p:spPr>
          <a:xfrm>
            <a:off x="970464" y="481603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9" name="円/楕円 418"/>
          <p:cNvSpPr/>
          <p:nvPr/>
        </p:nvSpPr>
        <p:spPr>
          <a:xfrm>
            <a:off x="2286024" y="519017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0" name="円/楕円 421"/>
          <p:cNvSpPr/>
          <p:nvPr/>
        </p:nvSpPr>
        <p:spPr>
          <a:xfrm>
            <a:off x="1582480" y="545407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1" name="円/楕円 418"/>
          <p:cNvSpPr/>
          <p:nvPr/>
        </p:nvSpPr>
        <p:spPr>
          <a:xfrm>
            <a:off x="729920" y="627335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2" name="円/楕円 418"/>
          <p:cNvSpPr/>
          <p:nvPr/>
        </p:nvSpPr>
        <p:spPr>
          <a:xfrm>
            <a:off x="402753" y="4751978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3" name="円/楕円 418"/>
          <p:cNvSpPr/>
          <p:nvPr/>
        </p:nvSpPr>
        <p:spPr>
          <a:xfrm>
            <a:off x="844019" y="427663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4" name="円/楕円 418"/>
          <p:cNvSpPr/>
          <p:nvPr/>
        </p:nvSpPr>
        <p:spPr>
          <a:xfrm>
            <a:off x="1421066" y="608296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5" name="円/楕円 421"/>
          <p:cNvSpPr/>
          <p:nvPr/>
        </p:nvSpPr>
        <p:spPr>
          <a:xfrm>
            <a:off x="1889277" y="641240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6" name="円/楕円 421"/>
          <p:cNvSpPr/>
          <p:nvPr/>
        </p:nvSpPr>
        <p:spPr>
          <a:xfrm>
            <a:off x="1574233" y="515788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7" name="円/楕円 421"/>
          <p:cNvSpPr/>
          <p:nvPr/>
        </p:nvSpPr>
        <p:spPr>
          <a:xfrm>
            <a:off x="1196117" y="5178398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8" name="円/楕円 421"/>
          <p:cNvSpPr/>
          <p:nvPr/>
        </p:nvSpPr>
        <p:spPr>
          <a:xfrm>
            <a:off x="1921174" y="512689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9" name="円/楕円 418"/>
          <p:cNvSpPr/>
          <p:nvPr/>
        </p:nvSpPr>
        <p:spPr>
          <a:xfrm>
            <a:off x="2016783" y="572805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0" name="円/楕円 421"/>
          <p:cNvSpPr/>
          <p:nvPr/>
        </p:nvSpPr>
        <p:spPr>
          <a:xfrm>
            <a:off x="1759031" y="471478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1" name="円/楕円 421"/>
          <p:cNvSpPr/>
          <p:nvPr/>
        </p:nvSpPr>
        <p:spPr>
          <a:xfrm>
            <a:off x="1653015" y="4363676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2" name="円/楕円 418"/>
          <p:cNvSpPr/>
          <p:nvPr/>
        </p:nvSpPr>
        <p:spPr>
          <a:xfrm>
            <a:off x="2436542" y="636886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3" name="円/楕円 421"/>
          <p:cNvSpPr/>
          <p:nvPr/>
        </p:nvSpPr>
        <p:spPr>
          <a:xfrm>
            <a:off x="413334" y="4064511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4" name="円/楕円 421"/>
          <p:cNvSpPr/>
          <p:nvPr/>
        </p:nvSpPr>
        <p:spPr>
          <a:xfrm>
            <a:off x="470612" y="336179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5" name="円/楕円 418"/>
          <p:cNvSpPr/>
          <p:nvPr/>
        </p:nvSpPr>
        <p:spPr>
          <a:xfrm>
            <a:off x="1489376" y="3397085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4" name="円/楕円 421"/>
          <p:cNvSpPr/>
          <p:nvPr/>
        </p:nvSpPr>
        <p:spPr>
          <a:xfrm>
            <a:off x="1672009" y="5700431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5" name="円/楕円 421"/>
          <p:cNvSpPr/>
          <p:nvPr/>
        </p:nvSpPr>
        <p:spPr>
          <a:xfrm>
            <a:off x="1025064" y="664249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9" name="円/楕円 418"/>
          <p:cNvSpPr/>
          <p:nvPr/>
        </p:nvSpPr>
        <p:spPr>
          <a:xfrm>
            <a:off x="1970142" y="2034138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96" name="直線矢印コネクタ 95"/>
          <p:cNvCxnSpPr/>
          <p:nvPr/>
        </p:nvCxnSpPr>
        <p:spPr>
          <a:xfrm flipV="1">
            <a:off x="1237916" y="2363389"/>
            <a:ext cx="674338" cy="1204167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円/楕円 421"/>
          <p:cNvSpPr/>
          <p:nvPr/>
        </p:nvSpPr>
        <p:spPr>
          <a:xfrm>
            <a:off x="1421066" y="181263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CC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98" name="直線矢印コネクタ 97"/>
          <p:cNvCxnSpPr/>
          <p:nvPr/>
        </p:nvCxnSpPr>
        <p:spPr>
          <a:xfrm flipV="1">
            <a:off x="944233" y="2096661"/>
            <a:ext cx="505441" cy="12832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円/楕円 421"/>
          <p:cNvSpPr/>
          <p:nvPr/>
        </p:nvSpPr>
        <p:spPr>
          <a:xfrm>
            <a:off x="764669" y="6750494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4" name="円/楕円 418"/>
          <p:cNvSpPr/>
          <p:nvPr/>
        </p:nvSpPr>
        <p:spPr>
          <a:xfrm>
            <a:off x="1745753" y="6573443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5" name="円/楕円 421"/>
          <p:cNvSpPr/>
          <p:nvPr/>
        </p:nvSpPr>
        <p:spPr>
          <a:xfrm>
            <a:off x="1037608" y="5638398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6" name="円/楕円 418"/>
          <p:cNvSpPr/>
          <p:nvPr/>
        </p:nvSpPr>
        <p:spPr>
          <a:xfrm>
            <a:off x="735319" y="4785491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7" name="円/楕円 421"/>
          <p:cNvSpPr/>
          <p:nvPr/>
        </p:nvSpPr>
        <p:spPr>
          <a:xfrm>
            <a:off x="1358233" y="6681443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C00000">
                  <a:lumMod val="80000"/>
                  <a:lumOff val="20000"/>
                </a:srgbClr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8" name="円/楕円 418"/>
          <p:cNvSpPr/>
          <p:nvPr/>
        </p:nvSpPr>
        <p:spPr>
          <a:xfrm>
            <a:off x="1233674" y="6295772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2060">
                  <a:lumMod val="80000"/>
                  <a:lumOff val="20000"/>
                </a:srgbClr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124" name="グループ化 123"/>
          <p:cNvGrpSpPr/>
          <p:nvPr/>
        </p:nvGrpSpPr>
        <p:grpSpPr>
          <a:xfrm>
            <a:off x="1869015" y="2648747"/>
            <a:ext cx="1514884" cy="1321861"/>
            <a:chOff x="1869015" y="2648747"/>
            <a:chExt cx="1514884" cy="1321861"/>
          </a:xfrm>
        </p:grpSpPr>
        <p:sp>
          <p:nvSpPr>
            <p:cNvPr id="87" name="円/楕円 421"/>
            <p:cNvSpPr/>
            <p:nvPr/>
          </p:nvSpPr>
          <p:spPr>
            <a:xfrm>
              <a:off x="3122053" y="2687526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CC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88" name="円/楕円 418"/>
            <p:cNvSpPr/>
            <p:nvPr/>
          </p:nvSpPr>
          <p:spPr>
            <a:xfrm>
              <a:off x="3167899" y="2849178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2060">
                    <a:lumMod val="80000"/>
                    <a:lumOff val="20000"/>
                  </a:srgbClr>
                </a:gs>
                <a:gs pos="100000">
                  <a:srgbClr val="00206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89" name="円/楕円 421"/>
            <p:cNvSpPr/>
            <p:nvPr/>
          </p:nvSpPr>
          <p:spPr>
            <a:xfrm>
              <a:off x="2985695" y="2813626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lumMod val="80000"/>
                    <a:lumOff val="20000"/>
                  </a:srgbClr>
                </a:gs>
                <a:gs pos="100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1" name="円/楕円 418"/>
            <p:cNvSpPr/>
            <p:nvPr/>
          </p:nvSpPr>
          <p:spPr>
            <a:xfrm>
              <a:off x="2946642" y="2648747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2060">
                    <a:lumMod val="80000"/>
                    <a:lumOff val="20000"/>
                  </a:srgbClr>
                </a:gs>
                <a:gs pos="100000">
                  <a:srgbClr val="00206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cxnSp>
          <p:nvCxnSpPr>
            <p:cNvPr id="112" name="直線矢印コネクタ 111"/>
            <p:cNvCxnSpPr/>
            <p:nvPr/>
          </p:nvCxnSpPr>
          <p:spPr>
            <a:xfrm flipV="1">
              <a:off x="1869015" y="3061089"/>
              <a:ext cx="968021" cy="909519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グループ化 124"/>
          <p:cNvGrpSpPr/>
          <p:nvPr/>
        </p:nvGrpSpPr>
        <p:grpSpPr>
          <a:xfrm>
            <a:off x="2286024" y="3754608"/>
            <a:ext cx="1690891" cy="914406"/>
            <a:chOff x="2286024" y="3754608"/>
            <a:chExt cx="1690891" cy="914406"/>
          </a:xfrm>
        </p:grpSpPr>
        <p:sp>
          <p:nvSpPr>
            <p:cNvPr id="86" name="円/楕円 421"/>
            <p:cNvSpPr/>
            <p:nvPr/>
          </p:nvSpPr>
          <p:spPr>
            <a:xfrm>
              <a:off x="3664035" y="3754608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lumMod val="80000"/>
                    <a:lumOff val="20000"/>
                  </a:srgbClr>
                </a:gs>
                <a:gs pos="100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0" name="円/楕円 421"/>
            <p:cNvSpPr/>
            <p:nvPr/>
          </p:nvSpPr>
          <p:spPr>
            <a:xfrm>
              <a:off x="3542321" y="4024608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CC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2" name="円/楕円 421"/>
            <p:cNvSpPr/>
            <p:nvPr/>
          </p:nvSpPr>
          <p:spPr>
            <a:xfrm>
              <a:off x="3481464" y="3837521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CC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3" name="円/楕円 418"/>
            <p:cNvSpPr/>
            <p:nvPr/>
          </p:nvSpPr>
          <p:spPr>
            <a:xfrm>
              <a:off x="3669224" y="3906986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002060">
                    <a:lumMod val="80000"/>
                    <a:lumOff val="20000"/>
                  </a:srgbClr>
                </a:gs>
                <a:gs pos="100000">
                  <a:srgbClr val="00206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4" name="円/楕円 421"/>
            <p:cNvSpPr/>
            <p:nvPr/>
          </p:nvSpPr>
          <p:spPr>
            <a:xfrm>
              <a:off x="3664035" y="4053521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C00000">
                    <a:lumMod val="80000"/>
                    <a:lumOff val="20000"/>
                  </a:srgbClr>
                </a:gs>
                <a:gs pos="100000">
                  <a:srgbClr val="C000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5" name="円/楕円 421"/>
            <p:cNvSpPr/>
            <p:nvPr/>
          </p:nvSpPr>
          <p:spPr>
            <a:xfrm>
              <a:off x="3760915" y="3945521"/>
              <a:ext cx="216000" cy="2160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CC3300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</a:ln>
            <a:effectLst>
              <a:glow rad="63500">
                <a:srgbClr val="8064A2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cxnSp>
          <p:nvCxnSpPr>
            <p:cNvPr id="115" name="直線矢印コネクタ 114"/>
            <p:cNvCxnSpPr/>
            <p:nvPr/>
          </p:nvCxnSpPr>
          <p:spPr>
            <a:xfrm flipV="1">
              <a:off x="2286024" y="4167269"/>
              <a:ext cx="1102459" cy="501745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7" name="円/楕円 427"/>
          <p:cNvSpPr/>
          <p:nvPr/>
        </p:nvSpPr>
        <p:spPr>
          <a:xfrm>
            <a:off x="378208" y="570681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8" name="円/楕円 238"/>
          <p:cNvSpPr/>
          <p:nvPr/>
        </p:nvSpPr>
        <p:spPr>
          <a:xfrm>
            <a:off x="478851" y="546915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9" name="円/楕円 449"/>
          <p:cNvSpPr/>
          <p:nvPr/>
        </p:nvSpPr>
        <p:spPr>
          <a:xfrm>
            <a:off x="338717" y="654631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0" name="円/楕円 427"/>
          <p:cNvSpPr/>
          <p:nvPr/>
        </p:nvSpPr>
        <p:spPr>
          <a:xfrm>
            <a:off x="201551" y="6340030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1" name="円/楕円 238"/>
          <p:cNvSpPr/>
          <p:nvPr/>
        </p:nvSpPr>
        <p:spPr>
          <a:xfrm>
            <a:off x="513356" y="605673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2" name="円/楕円 449"/>
          <p:cNvSpPr/>
          <p:nvPr/>
        </p:nvSpPr>
        <p:spPr>
          <a:xfrm>
            <a:off x="490628" y="623499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3" name="円/楕円 415"/>
          <p:cNvSpPr/>
          <p:nvPr/>
        </p:nvSpPr>
        <p:spPr>
          <a:xfrm>
            <a:off x="54888" y="5403073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4" name="円/楕円 415"/>
          <p:cNvSpPr/>
          <p:nvPr/>
        </p:nvSpPr>
        <p:spPr>
          <a:xfrm>
            <a:off x="837920" y="5990406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5" name="円/楕円 415"/>
          <p:cNvSpPr/>
          <p:nvPr/>
        </p:nvSpPr>
        <p:spPr>
          <a:xfrm>
            <a:off x="226556" y="6419674"/>
            <a:ext cx="144000" cy="144000"/>
          </a:xfrm>
          <a:prstGeom prst="ellipse">
            <a:avLst/>
          </a:prstGeom>
          <a:gradFill flip="none" rotWithShape="1">
            <a:gsLst>
              <a:gs pos="0">
                <a:srgbClr val="4BACC6">
                  <a:lumMod val="90000"/>
                </a:srgbClr>
              </a:gs>
              <a:gs pos="100000">
                <a:srgbClr val="4BACC6">
                  <a:lumMod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6" name="円/楕円 238"/>
          <p:cNvSpPr/>
          <p:nvPr/>
        </p:nvSpPr>
        <p:spPr>
          <a:xfrm>
            <a:off x="-10371" y="5780204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7" name="円/楕円 449"/>
          <p:cNvSpPr/>
          <p:nvPr/>
        </p:nvSpPr>
        <p:spPr>
          <a:xfrm>
            <a:off x="54112" y="6376685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8" name="円/楕円 427"/>
          <p:cNvSpPr/>
          <p:nvPr/>
        </p:nvSpPr>
        <p:spPr>
          <a:xfrm>
            <a:off x="-28270" y="5637897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9" name="円/楕円 238"/>
          <p:cNvSpPr/>
          <p:nvPr/>
        </p:nvSpPr>
        <p:spPr>
          <a:xfrm>
            <a:off x="726379" y="562216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0" name="円/楕円 449"/>
          <p:cNvSpPr/>
          <p:nvPr/>
        </p:nvSpPr>
        <p:spPr>
          <a:xfrm>
            <a:off x="561352" y="676754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1" name="円/楕円 427"/>
          <p:cNvSpPr/>
          <p:nvPr/>
        </p:nvSpPr>
        <p:spPr>
          <a:xfrm>
            <a:off x="-10371" y="5026841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2" name="円/楕円 238"/>
          <p:cNvSpPr/>
          <p:nvPr/>
        </p:nvSpPr>
        <p:spPr>
          <a:xfrm>
            <a:off x="665756" y="620913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3" name="円/楕円 449"/>
          <p:cNvSpPr/>
          <p:nvPr/>
        </p:nvSpPr>
        <p:spPr>
          <a:xfrm>
            <a:off x="31080" y="4893491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4" name="円/楕円 427"/>
          <p:cNvSpPr/>
          <p:nvPr/>
        </p:nvSpPr>
        <p:spPr>
          <a:xfrm>
            <a:off x="-26309" y="4728028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5" name="円/楕円 238"/>
          <p:cNvSpPr/>
          <p:nvPr/>
        </p:nvSpPr>
        <p:spPr>
          <a:xfrm>
            <a:off x="678928" y="5373028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6" name="円/楕円 449"/>
          <p:cNvSpPr/>
          <p:nvPr/>
        </p:nvSpPr>
        <p:spPr>
          <a:xfrm>
            <a:off x="17636" y="6720070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7" name="円/楕円 427"/>
          <p:cNvSpPr/>
          <p:nvPr/>
        </p:nvSpPr>
        <p:spPr>
          <a:xfrm>
            <a:off x="262556" y="6757821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8" name="円/楕円 238"/>
          <p:cNvSpPr/>
          <p:nvPr/>
        </p:nvSpPr>
        <p:spPr>
          <a:xfrm>
            <a:off x="546033" y="6428049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9" name="円/楕円 449"/>
          <p:cNvSpPr/>
          <p:nvPr/>
        </p:nvSpPr>
        <p:spPr>
          <a:xfrm>
            <a:off x="310598" y="586781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0" name="円/楕円 427"/>
          <p:cNvSpPr/>
          <p:nvPr/>
        </p:nvSpPr>
        <p:spPr>
          <a:xfrm>
            <a:off x="-21350" y="6088063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1" name="円/楕円 238"/>
          <p:cNvSpPr/>
          <p:nvPr/>
        </p:nvSpPr>
        <p:spPr>
          <a:xfrm>
            <a:off x="-65941" y="529894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2" name="円/楕円 449"/>
          <p:cNvSpPr/>
          <p:nvPr/>
        </p:nvSpPr>
        <p:spPr>
          <a:xfrm>
            <a:off x="88662" y="596671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3" name="円/楕円 427"/>
          <p:cNvSpPr/>
          <p:nvPr/>
        </p:nvSpPr>
        <p:spPr>
          <a:xfrm>
            <a:off x="874656" y="542320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5" name="円/楕円 418"/>
          <p:cNvSpPr/>
          <p:nvPr/>
        </p:nvSpPr>
        <p:spPr>
          <a:xfrm>
            <a:off x="4351737" y="6011749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156" name="直線矢印コネクタ 155"/>
          <p:cNvCxnSpPr/>
          <p:nvPr/>
        </p:nvCxnSpPr>
        <p:spPr>
          <a:xfrm flipV="1">
            <a:off x="2349749" y="6134406"/>
            <a:ext cx="1884223" cy="47039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線矢印コネクタ 157"/>
          <p:cNvCxnSpPr/>
          <p:nvPr/>
        </p:nvCxnSpPr>
        <p:spPr>
          <a:xfrm flipV="1">
            <a:off x="2332224" y="5749857"/>
            <a:ext cx="1901748" cy="106195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円/楕円 418"/>
          <p:cNvSpPr/>
          <p:nvPr/>
        </p:nvSpPr>
        <p:spPr>
          <a:xfrm>
            <a:off x="4326540" y="5651817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117" name="直線コネクタ 116"/>
          <p:cNvCxnSpPr/>
          <p:nvPr/>
        </p:nvCxnSpPr>
        <p:spPr>
          <a:xfrm>
            <a:off x="3162642" y="5802954"/>
            <a:ext cx="39053" cy="360197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0" name="図 1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598" y="472867"/>
            <a:ext cx="6677025" cy="60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13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l="5710" t="33066" r="11706" b="6084"/>
          <a:stretch/>
        </p:blipFill>
        <p:spPr>
          <a:xfrm>
            <a:off x="0" y="1672046"/>
            <a:ext cx="9158263" cy="5306757"/>
          </a:xfrm>
          <a:prstGeom prst="rect">
            <a:avLst/>
          </a:prstGeom>
        </p:spPr>
      </p:pic>
      <p:sp>
        <p:nvSpPr>
          <p:cNvPr id="14" name="タイトル 1"/>
          <p:cNvSpPr>
            <a:spLocks noGrp="1"/>
          </p:cNvSpPr>
          <p:nvPr>
            <p:ph type="title"/>
          </p:nvPr>
        </p:nvSpPr>
        <p:spPr>
          <a:xfrm>
            <a:off x="628650" y="164827"/>
            <a:ext cx="7886700" cy="1325563"/>
          </a:xfrm>
        </p:spPr>
        <p:txBody>
          <a:bodyPr>
            <a:noAutofit/>
          </a:bodyPr>
          <a:lstStyle/>
          <a:p>
            <a:r>
              <a:rPr kumimoji="1" lang="en-US" altLang="ja-JP" sz="4800" dirty="0" smtClean="0"/>
              <a:t>J-PARC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sz="3200" dirty="0" smtClean="0"/>
              <a:t>Japan</a:t>
            </a:r>
            <a:r>
              <a:rPr kumimoji="1" lang="en-US" altLang="ja-JP" sz="3200" dirty="0" smtClean="0">
                <a:solidFill>
                  <a:srgbClr val="FFFF00"/>
                </a:solidFill>
              </a:rPr>
              <a:t> Proton </a:t>
            </a:r>
            <a:r>
              <a:rPr kumimoji="1" lang="en-US" altLang="ja-JP" sz="3200" dirty="0" smtClean="0"/>
              <a:t>Accelerator Research Complex</a:t>
            </a:r>
            <a:endParaRPr kumimoji="1" lang="ja-JP" altLang="en-US" dirty="0"/>
          </a:p>
        </p:txBody>
      </p:sp>
      <p:grpSp>
        <p:nvGrpSpPr>
          <p:cNvPr id="13" name="グループ化 12"/>
          <p:cNvGrpSpPr/>
          <p:nvPr/>
        </p:nvGrpSpPr>
        <p:grpSpPr>
          <a:xfrm>
            <a:off x="527685" y="2006589"/>
            <a:ext cx="8088630" cy="4489101"/>
            <a:chOff x="534816" y="5114981"/>
            <a:chExt cx="8088630" cy="1279112"/>
          </a:xfrm>
        </p:grpSpPr>
        <p:sp>
          <p:nvSpPr>
            <p:cNvPr id="18" name="角丸四角形 17"/>
            <p:cNvSpPr/>
            <p:nvPr/>
          </p:nvSpPr>
          <p:spPr>
            <a:xfrm>
              <a:off x="534816" y="5114981"/>
              <a:ext cx="8088630" cy="1279112"/>
            </a:xfrm>
            <a:prstGeom prst="roundRect">
              <a:avLst>
                <a:gd name="adj" fmla="val 10934"/>
              </a:avLst>
            </a:prstGeom>
            <a:solidFill>
              <a:srgbClr val="103F53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1066072" y="5176208"/>
              <a:ext cx="7011855" cy="166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3200" b="1" dirty="0" smtClean="0">
                  <a:solidFill>
                    <a:srgbClr val="FFFF00"/>
                  </a:solidFill>
                </a:rPr>
                <a:t>J-PARC-HI</a:t>
              </a:r>
              <a:r>
                <a:rPr kumimoji="1" lang="en-US" altLang="ja-JP" sz="3200" dirty="0" smtClean="0"/>
                <a:t> </a:t>
              </a:r>
              <a:r>
                <a:rPr lang="en-US" altLang="ja-JP" sz="3200" dirty="0" smtClean="0"/>
                <a:t>= J-PARC </a:t>
              </a:r>
              <a:r>
                <a:rPr lang="en-US" altLang="ja-JP" sz="3200" b="1" dirty="0" smtClean="0">
                  <a:solidFill>
                    <a:srgbClr val="FFFF00"/>
                  </a:solidFill>
                </a:rPr>
                <a:t>H</a:t>
              </a:r>
              <a:r>
                <a:rPr lang="en-US" altLang="ja-JP" sz="3200" dirty="0" smtClean="0"/>
                <a:t>eavy-</a:t>
              </a:r>
              <a:r>
                <a:rPr lang="en-US" altLang="ja-JP" sz="3200" b="1" dirty="0" smtClean="0">
                  <a:solidFill>
                    <a:srgbClr val="FFFF00"/>
                  </a:solidFill>
                </a:rPr>
                <a:t>I</a:t>
              </a:r>
              <a:r>
                <a:rPr lang="en-US" altLang="ja-JP" sz="3200" dirty="0" smtClean="0"/>
                <a:t>on Program</a:t>
              </a:r>
              <a:endParaRPr kumimoji="1" lang="en-US" altLang="ja-JP" sz="2800" dirty="0" smtClean="0"/>
            </a:p>
          </p:txBody>
        </p:sp>
      </p:grpSp>
      <p:sp>
        <p:nvSpPr>
          <p:cNvPr id="15" name="テキスト ボックス 14"/>
          <p:cNvSpPr txBox="1"/>
          <p:nvPr/>
        </p:nvSpPr>
        <p:spPr>
          <a:xfrm>
            <a:off x="1112806" y="3171653"/>
            <a:ext cx="718498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kumimoji="1" lang="en-US" altLang="ja-JP" sz="2800" dirty="0" smtClean="0"/>
              <a:t>Beam energy: ~20GeV/A </a:t>
            </a:r>
            <a:r>
              <a:rPr kumimoji="1" lang="en-US" altLang="ja-JP" sz="2800" dirty="0" smtClean="0">
                <a:solidFill>
                  <a:srgbClr val="FFFF00"/>
                </a:solidFill>
              </a:rPr>
              <a:t>(</a:t>
            </a:r>
            <a:r>
              <a:rPr kumimoji="1" lang="ja-JP" altLang="en-US" sz="2800" dirty="0" smtClean="0">
                <a:solidFill>
                  <a:srgbClr val="FFFF00"/>
                </a:solidFill>
              </a:rPr>
              <a:t>√</a:t>
            </a:r>
            <a:r>
              <a:rPr kumimoji="1" lang="en-US" altLang="ja-JP" sz="2800" dirty="0" smtClean="0">
                <a:solidFill>
                  <a:srgbClr val="FFFF00"/>
                </a:solidFill>
              </a:rPr>
              <a:t>s~6.2GeV)</a:t>
            </a:r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ja-JP" sz="2800" dirty="0" smtClean="0"/>
              <a:t>High luminosity: </a:t>
            </a:r>
            <a:r>
              <a:rPr lang="en-US" altLang="ja-JP" sz="2800" dirty="0" smtClean="0">
                <a:solidFill>
                  <a:srgbClr val="FFFF00"/>
                </a:solidFill>
              </a:rPr>
              <a:t>collision rate ~10</a:t>
            </a:r>
            <a:r>
              <a:rPr lang="en-US" altLang="ja-JP" sz="2800" baseline="30000" dirty="0" smtClean="0">
                <a:solidFill>
                  <a:srgbClr val="FFFF00"/>
                </a:solidFill>
              </a:rPr>
              <a:t>8</a:t>
            </a:r>
            <a:r>
              <a:rPr lang="en-US" altLang="ja-JP" sz="2800" dirty="0" smtClean="0">
                <a:solidFill>
                  <a:srgbClr val="FFFF00"/>
                </a:solidFill>
              </a:rPr>
              <a:t>Hz</a:t>
            </a:r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kumimoji="1" lang="en-US" altLang="ja-JP" sz="2800" dirty="0" smtClean="0"/>
              <a:t>Fixed target experiment</a:t>
            </a:r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kumimoji="1" lang="en-US" altLang="ja-JP" sz="2800" dirty="0" smtClean="0"/>
              <a:t>Launch: (hopefully) 2025~</a:t>
            </a:r>
          </a:p>
          <a:p>
            <a:pPr marL="457200" indent="-457200">
              <a:buFont typeface="Wingdings" panose="05000000000000000000" pitchFamily="2" charset="2"/>
              <a:buChar char="p"/>
            </a:pPr>
            <a:endParaRPr kumimoji="1" lang="en-US" altLang="ja-JP" sz="2800" dirty="0" smtClean="0"/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ja-JP" sz="2800" dirty="0" smtClean="0"/>
              <a:t>White paper / Letter of Intent (2016)</a:t>
            </a:r>
          </a:p>
          <a:p>
            <a:pPr marL="914400" lvl="1" indent="-457200">
              <a:buFont typeface="Wingdings" panose="05000000000000000000" pitchFamily="2" charset="2"/>
              <a:buChar char="p"/>
            </a:pPr>
            <a:r>
              <a:rPr lang="en-US" altLang="ja-JP" sz="2400" dirty="0"/>
              <a:t>http://</a:t>
            </a:r>
            <a:r>
              <a:rPr lang="en-US" altLang="ja-JP" sz="2400" dirty="0" smtClean="0"/>
              <a:t>asrc.jaea.go.jp/soshiki/gr/hadron/jparc-hi/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563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5008073" y="4169382"/>
            <a:ext cx="3920839" cy="2449487"/>
          </a:xfrm>
          <a:prstGeom prst="roundRect">
            <a:avLst/>
          </a:prstGeom>
          <a:solidFill>
            <a:srgbClr val="FFCCCC"/>
          </a:solidFill>
          <a:ln w="1270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536536" y="4412256"/>
            <a:ext cx="3186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Heavy-Ion Collisions</a:t>
            </a:r>
            <a:endParaRPr lang="ja-JP" altLang="en-US" sz="2800" b="1" dirty="0">
              <a:solidFill>
                <a:srgbClr val="FF0000"/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6" name="円/楕円 5"/>
          <p:cNvSpPr>
            <a:spLocks noChangeAspect="1"/>
          </p:cNvSpPr>
          <p:nvPr/>
        </p:nvSpPr>
        <p:spPr>
          <a:xfrm>
            <a:off x="7949093" y="570562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円/楕円 6"/>
          <p:cNvSpPr>
            <a:spLocks noChangeAspect="1"/>
          </p:cNvSpPr>
          <p:nvPr/>
        </p:nvSpPr>
        <p:spPr>
          <a:xfrm>
            <a:off x="8037993" y="584962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円/楕円 7"/>
          <p:cNvSpPr>
            <a:spLocks noChangeAspect="1"/>
          </p:cNvSpPr>
          <p:nvPr/>
        </p:nvSpPr>
        <p:spPr>
          <a:xfrm>
            <a:off x="8190699" y="597805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円/楕円 8"/>
          <p:cNvSpPr>
            <a:spLocks noChangeAspect="1"/>
          </p:cNvSpPr>
          <p:nvPr/>
        </p:nvSpPr>
        <p:spPr>
          <a:xfrm>
            <a:off x="8093093" y="570562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円/楕円 9"/>
          <p:cNvSpPr>
            <a:spLocks noChangeAspect="1"/>
          </p:cNvSpPr>
          <p:nvPr/>
        </p:nvSpPr>
        <p:spPr>
          <a:xfrm>
            <a:off x="8258193" y="585802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円/楕円 10"/>
          <p:cNvSpPr>
            <a:spLocks noChangeAspect="1"/>
          </p:cNvSpPr>
          <p:nvPr/>
        </p:nvSpPr>
        <p:spPr>
          <a:xfrm>
            <a:off x="8305042" y="597930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" name="円/楕円 11"/>
          <p:cNvSpPr>
            <a:spLocks noChangeAspect="1"/>
          </p:cNvSpPr>
          <p:nvPr/>
        </p:nvSpPr>
        <p:spPr>
          <a:xfrm>
            <a:off x="8320212" y="581972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円/楕円 12"/>
          <p:cNvSpPr>
            <a:spLocks noChangeAspect="1"/>
          </p:cNvSpPr>
          <p:nvPr/>
        </p:nvSpPr>
        <p:spPr>
          <a:xfrm>
            <a:off x="8145269" y="585657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" name="円/楕円 13"/>
          <p:cNvSpPr>
            <a:spLocks noChangeAspect="1"/>
          </p:cNvSpPr>
          <p:nvPr/>
        </p:nvSpPr>
        <p:spPr>
          <a:xfrm>
            <a:off x="8164319" y="608380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円/楕円 14"/>
          <p:cNvSpPr>
            <a:spLocks noChangeAspect="1"/>
          </p:cNvSpPr>
          <p:nvPr/>
        </p:nvSpPr>
        <p:spPr>
          <a:xfrm>
            <a:off x="7958172" y="55784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円/楕円 15"/>
          <p:cNvSpPr>
            <a:spLocks noChangeAspect="1"/>
          </p:cNvSpPr>
          <p:nvPr/>
        </p:nvSpPr>
        <p:spPr>
          <a:xfrm>
            <a:off x="8224101" y="587686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円/楕円 16"/>
          <p:cNvSpPr>
            <a:spLocks noChangeAspect="1"/>
          </p:cNvSpPr>
          <p:nvPr/>
        </p:nvSpPr>
        <p:spPr>
          <a:xfrm>
            <a:off x="8102694" y="553500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" name="円/楕円 17"/>
          <p:cNvSpPr>
            <a:spLocks noChangeAspect="1"/>
          </p:cNvSpPr>
          <p:nvPr/>
        </p:nvSpPr>
        <p:spPr>
          <a:xfrm>
            <a:off x="8180202" y="56174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円/楕円 18"/>
          <p:cNvSpPr>
            <a:spLocks noChangeAspect="1"/>
          </p:cNvSpPr>
          <p:nvPr/>
        </p:nvSpPr>
        <p:spPr>
          <a:xfrm>
            <a:off x="8248451" y="571081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円/楕円 19"/>
          <p:cNvSpPr>
            <a:spLocks noChangeAspect="1"/>
          </p:cNvSpPr>
          <p:nvPr/>
        </p:nvSpPr>
        <p:spPr>
          <a:xfrm>
            <a:off x="8329427" y="591029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" name="円/楕円 20"/>
          <p:cNvSpPr>
            <a:spLocks noChangeAspect="1"/>
          </p:cNvSpPr>
          <p:nvPr/>
        </p:nvSpPr>
        <p:spPr>
          <a:xfrm>
            <a:off x="7905048" y="572576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" name="円/楕円 21"/>
          <p:cNvSpPr>
            <a:spLocks noChangeAspect="1"/>
          </p:cNvSpPr>
          <p:nvPr/>
        </p:nvSpPr>
        <p:spPr>
          <a:xfrm>
            <a:off x="7929943" y="5960257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" name="円/楕円 22"/>
          <p:cNvSpPr>
            <a:spLocks noChangeAspect="1"/>
          </p:cNvSpPr>
          <p:nvPr/>
        </p:nvSpPr>
        <p:spPr>
          <a:xfrm>
            <a:off x="8131900" y="623338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" name="円/楕円 23"/>
          <p:cNvSpPr>
            <a:spLocks noChangeAspect="1"/>
          </p:cNvSpPr>
          <p:nvPr/>
        </p:nvSpPr>
        <p:spPr>
          <a:xfrm>
            <a:off x="8063044" y="560702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円/楕円 24"/>
          <p:cNvSpPr>
            <a:spLocks noChangeAspect="1"/>
          </p:cNvSpPr>
          <p:nvPr/>
        </p:nvSpPr>
        <p:spPr>
          <a:xfrm>
            <a:off x="7938977" y="606015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円/楕円 25"/>
          <p:cNvSpPr>
            <a:spLocks noChangeAspect="1"/>
          </p:cNvSpPr>
          <p:nvPr/>
        </p:nvSpPr>
        <p:spPr>
          <a:xfrm>
            <a:off x="8075744" y="593022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円/楕円 26"/>
          <p:cNvSpPr>
            <a:spLocks noChangeAspect="1"/>
          </p:cNvSpPr>
          <p:nvPr/>
        </p:nvSpPr>
        <p:spPr>
          <a:xfrm>
            <a:off x="7997535" y="598711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" name="円/楕円 27"/>
          <p:cNvSpPr>
            <a:spLocks noChangeAspect="1"/>
          </p:cNvSpPr>
          <p:nvPr/>
        </p:nvSpPr>
        <p:spPr>
          <a:xfrm>
            <a:off x="8001397" y="569980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" name="円/楕円 28"/>
          <p:cNvSpPr>
            <a:spLocks noChangeAspect="1"/>
          </p:cNvSpPr>
          <p:nvPr/>
        </p:nvSpPr>
        <p:spPr>
          <a:xfrm>
            <a:off x="7989243" y="550980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" name="円/楕円 29"/>
          <p:cNvSpPr>
            <a:spLocks noChangeAspect="1"/>
          </p:cNvSpPr>
          <p:nvPr/>
        </p:nvSpPr>
        <p:spPr>
          <a:xfrm>
            <a:off x="7891274" y="593263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" name="円/楕円 30"/>
          <p:cNvSpPr>
            <a:spLocks noChangeAspect="1"/>
          </p:cNvSpPr>
          <p:nvPr/>
        </p:nvSpPr>
        <p:spPr>
          <a:xfrm>
            <a:off x="8329922" y="57409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2" name="円/楕円 31"/>
          <p:cNvSpPr>
            <a:spLocks noChangeAspect="1"/>
          </p:cNvSpPr>
          <p:nvPr/>
        </p:nvSpPr>
        <p:spPr>
          <a:xfrm>
            <a:off x="8022509" y="618999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" name="円/楕円 32"/>
          <p:cNvSpPr>
            <a:spLocks noChangeAspect="1"/>
          </p:cNvSpPr>
          <p:nvPr/>
        </p:nvSpPr>
        <p:spPr>
          <a:xfrm>
            <a:off x="7927562" y="56242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" name="円/楕円 33"/>
          <p:cNvSpPr>
            <a:spLocks noChangeAspect="1"/>
          </p:cNvSpPr>
          <p:nvPr/>
        </p:nvSpPr>
        <p:spPr>
          <a:xfrm>
            <a:off x="8070681" y="543247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" name="円/楕円 34"/>
          <p:cNvSpPr>
            <a:spLocks noChangeAspect="1"/>
          </p:cNvSpPr>
          <p:nvPr/>
        </p:nvSpPr>
        <p:spPr>
          <a:xfrm>
            <a:off x="8126583" y="611654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" name="円/楕円 35"/>
          <p:cNvSpPr>
            <a:spLocks noChangeAspect="1"/>
          </p:cNvSpPr>
          <p:nvPr/>
        </p:nvSpPr>
        <p:spPr>
          <a:xfrm>
            <a:off x="8236319" y="61669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" name="円/楕円 36"/>
          <p:cNvSpPr>
            <a:spLocks noChangeAspect="1"/>
          </p:cNvSpPr>
          <p:nvPr/>
        </p:nvSpPr>
        <p:spPr>
          <a:xfrm>
            <a:off x="8149982" y="550432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" name="円/楕円 37"/>
          <p:cNvSpPr>
            <a:spLocks noChangeAspect="1"/>
          </p:cNvSpPr>
          <p:nvPr/>
        </p:nvSpPr>
        <p:spPr>
          <a:xfrm>
            <a:off x="8259943" y="551879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" name="円/楕円 38"/>
          <p:cNvSpPr>
            <a:spLocks noChangeAspect="1"/>
          </p:cNvSpPr>
          <p:nvPr/>
        </p:nvSpPr>
        <p:spPr>
          <a:xfrm>
            <a:off x="8275014" y="60822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" name="円/楕円 39"/>
          <p:cNvSpPr>
            <a:spLocks noChangeAspect="1"/>
          </p:cNvSpPr>
          <p:nvPr/>
        </p:nvSpPr>
        <p:spPr>
          <a:xfrm>
            <a:off x="7893116" y="58446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" name="円/楕円 40"/>
          <p:cNvSpPr>
            <a:spLocks noChangeAspect="1"/>
          </p:cNvSpPr>
          <p:nvPr/>
        </p:nvSpPr>
        <p:spPr>
          <a:xfrm>
            <a:off x="8312320" y="562575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2" name="円/楕円 41"/>
          <p:cNvSpPr>
            <a:spLocks noChangeAspect="1"/>
          </p:cNvSpPr>
          <p:nvPr/>
        </p:nvSpPr>
        <p:spPr>
          <a:xfrm>
            <a:off x="7973521" y="611438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3" name="円/楕円 42"/>
          <p:cNvSpPr>
            <a:spLocks noChangeAspect="1"/>
          </p:cNvSpPr>
          <p:nvPr/>
        </p:nvSpPr>
        <p:spPr>
          <a:xfrm>
            <a:off x="8158568" y="573242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4" name="右矢印 43"/>
          <p:cNvSpPr/>
          <p:nvPr/>
        </p:nvSpPr>
        <p:spPr>
          <a:xfrm>
            <a:off x="6158168" y="5302187"/>
            <a:ext cx="677348" cy="678597"/>
          </a:xfrm>
          <a:prstGeom prst="rightArrow">
            <a:avLst/>
          </a:prstGeom>
          <a:solidFill>
            <a:srgbClr val="808DA9"/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5" name="右矢印 44"/>
          <p:cNvSpPr/>
          <p:nvPr/>
        </p:nvSpPr>
        <p:spPr>
          <a:xfrm flipH="1">
            <a:off x="7100388" y="5576974"/>
            <a:ext cx="692507" cy="678597"/>
          </a:xfrm>
          <a:prstGeom prst="rightArrow">
            <a:avLst/>
          </a:prstGeom>
          <a:solidFill>
            <a:srgbClr val="808DA9"/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6" name="円/楕円 45"/>
          <p:cNvSpPr>
            <a:spLocks noChangeAspect="1"/>
          </p:cNvSpPr>
          <p:nvPr/>
        </p:nvSpPr>
        <p:spPr>
          <a:xfrm>
            <a:off x="7967410" y="590829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7" name="円/楕円 46"/>
          <p:cNvSpPr>
            <a:spLocks noChangeAspect="1"/>
          </p:cNvSpPr>
          <p:nvPr/>
        </p:nvSpPr>
        <p:spPr>
          <a:xfrm>
            <a:off x="8080193" y="602982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8" name="円/楕円 47"/>
          <p:cNvSpPr>
            <a:spLocks noChangeAspect="1"/>
          </p:cNvSpPr>
          <p:nvPr/>
        </p:nvSpPr>
        <p:spPr>
          <a:xfrm>
            <a:off x="7968515" y="58178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9" name="円/楕円 48"/>
          <p:cNvSpPr>
            <a:spLocks noChangeAspect="1"/>
          </p:cNvSpPr>
          <p:nvPr/>
        </p:nvSpPr>
        <p:spPr>
          <a:xfrm>
            <a:off x="8089813" y="613969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0" name="円/楕円 49"/>
          <p:cNvSpPr>
            <a:spLocks noChangeAspect="1"/>
          </p:cNvSpPr>
          <p:nvPr/>
        </p:nvSpPr>
        <p:spPr>
          <a:xfrm>
            <a:off x="8227849" y="57809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1" name="円/楕円 50"/>
          <p:cNvSpPr>
            <a:spLocks noChangeAspect="1"/>
          </p:cNvSpPr>
          <p:nvPr/>
        </p:nvSpPr>
        <p:spPr>
          <a:xfrm>
            <a:off x="8081692" y="577013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2" name="円/楕円 51"/>
          <p:cNvSpPr>
            <a:spLocks noChangeAspect="1"/>
          </p:cNvSpPr>
          <p:nvPr/>
        </p:nvSpPr>
        <p:spPr>
          <a:xfrm>
            <a:off x="8264660" y="575831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3" name="円/楕円 52"/>
          <p:cNvSpPr>
            <a:spLocks noChangeAspect="1"/>
          </p:cNvSpPr>
          <p:nvPr/>
        </p:nvSpPr>
        <p:spPr>
          <a:xfrm>
            <a:off x="8067273" y="553426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4" name="円/楕円 53"/>
          <p:cNvSpPr>
            <a:spLocks noChangeAspect="1"/>
          </p:cNvSpPr>
          <p:nvPr/>
        </p:nvSpPr>
        <p:spPr>
          <a:xfrm>
            <a:off x="8180072" y="544292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5" name="円/楕円 54"/>
          <p:cNvSpPr>
            <a:spLocks noChangeAspect="1"/>
          </p:cNvSpPr>
          <p:nvPr/>
        </p:nvSpPr>
        <p:spPr>
          <a:xfrm>
            <a:off x="8102709" y="567950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6" name="円/楕円 55"/>
          <p:cNvSpPr>
            <a:spLocks noChangeAspect="1"/>
          </p:cNvSpPr>
          <p:nvPr/>
        </p:nvSpPr>
        <p:spPr>
          <a:xfrm>
            <a:off x="5545304" y="54575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7" name="円/楕円 56"/>
          <p:cNvSpPr>
            <a:spLocks noChangeAspect="1"/>
          </p:cNvSpPr>
          <p:nvPr/>
        </p:nvSpPr>
        <p:spPr>
          <a:xfrm>
            <a:off x="5634204" y="56015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8" name="円/楕円 57"/>
          <p:cNvSpPr>
            <a:spLocks noChangeAspect="1"/>
          </p:cNvSpPr>
          <p:nvPr/>
        </p:nvSpPr>
        <p:spPr>
          <a:xfrm>
            <a:off x="5786910" y="573002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9" name="円/楕円 58"/>
          <p:cNvSpPr>
            <a:spLocks noChangeAspect="1"/>
          </p:cNvSpPr>
          <p:nvPr/>
        </p:nvSpPr>
        <p:spPr>
          <a:xfrm>
            <a:off x="5689304" y="545759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0" name="円/楕円 59"/>
          <p:cNvSpPr>
            <a:spLocks noChangeAspect="1"/>
          </p:cNvSpPr>
          <p:nvPr/>
        </p:nvSpPr>
        <p:spPr>
          <a:xfrm>
            <a:off x="5854404" y="560999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1" name="円/楕円 60"/>
          <p:cNvSpPr>
            <a:spLocks noChangeAspect="1"/>
          </p:cNvSpPr>
          <p:nvPr/>
        </p:nvSpPr>
        <p:spPr>
          <a:xfrm>
            <a:off x="5901253" y="573127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2" name="円/楕円 61"/>
          <p:cNvSpPr>
            <a:spLocks noChangeAspect="1"/>
          </p:cNvSpPr>
          <p:nvPr/>
        </p:nvSpPr>
        <p:spPr>
          <a:xfrm>
            <a:off x="5916423" y="557169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3" name="円/楕円 62"/>
          <p:cNvSpPr>
            <a:spLocks noChangeAspect="1"/>
          </p:cNvSpPr>
          <p:nvPr/>
        </p:nvSpPr>
        <p:spPr>
          <a:xfrm>
            <a:off x="5741480" y="560854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4" name="円/楕円 63"/>
          <p:cNvSpPr>
            <a:spLocks noChangeAspect="1"/>
          </p:cNvSpPr>
          <p:nvPr/>
        </p:nvSpPr>
        <p:spPr>
          <a:xfrm>
            <a:off x="5760530" y="583577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5" name="円/楕円 64"/>
          <p:cNvSpPr>
            <a:spLocks noChangeAspect="1"/>
          </p:cNvSpPr>
          <p:nvPr/>
        </p:nvSpPr>
        <p:spPr>
          <a:xfrm>
            <a:off x="5554383" y="533037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6" name="円/楕円 65"/>
          <p:cNvSpPr>
            <a:spLocks noChangeAspect="1"/>
          </p:cNvSpPr>
          <p:nvPr/>
        </p:nvSpPr>
        <p:spPr>
          <a:xfrm>
            <a:off x="5820312" y="562883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7" name="円/楕円 66"/>
          <p:cNvSpPr>
            <a:spLocks noChangeAspect="1"/>
          </p:cNvSpPr>
          <p:nvPr/>
        </p:nvSpPr>
        <p:spPr>
          <a:xfrm>
            <a:off x="5698905" y="528697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8" name="円/楕円 67"/>
          <p:cNvSpPr>
            <a:spLocks noChangeAspect="1"/>
          </p:cNvSpPr>
          <p:nvPr/>
        </p:nvSpPr>
        <p:spPr>
          <a:xfrm>
            <a:off x="5776413" y="53694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9" name="円/楕円 68"/>
          <p:cNvSpPr>
            <a:spLocks noChangeAspect="1"/>
          </p:cNvSpPr>
          <p:nvPr/>
        </p:nvSpPr>
        <p:spPr>
          <a:xfrm>
            <a:off x="5844662" y="546278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0" name="円/楕円 69"/>
          <p:cNvSpPr>
            <a:spLocks noChangeAspect="1"/>
          </p:cNvSpPr>
          <p:nvPr/>
        </p:nvSpPr>
        <p:spPr>
          <a:xfrm>
            <a:off x="5925638" y="566226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1" name="円/楕円 70"/>
          <p:cNvSpPr>
            <a:spLocks noChangeAspect="1"/>
          </p:cNvSpPr>
          <p:nvPr/>
        </p:nvSpPr>
        <p:spPr>
          <a:xfrm>
            <a:off x="5501259" y="547773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2" name="円/楕円 71"/>
          <p:cNvSpPr>
            <a:spLocks noChangeAspect="1"/>
          </p:cNvSpPr>
          <p:nvPr/>
        </p:nvSpPr>
        <p:spPr>
          <a:xfrm>
            <a:off x="5526154" y="5712227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3" name="円/楕円 72"/>
          <p:cNvSpPr>
            <a:spLocks noChangeAspect="1"/>
          </p:cNvSpPr>
          <p:nvPr/>
        </p:nvSpPr>
        <p:spPr>
          <a:xfrm>
            <a:off x="5728111" y="598535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4" name="円/楕円 73"/>
          <p:cNvSpPr>
            <a:spLocks noChangeAspect="1"/>
          </p:cNvSpPr>
          <p:nvPr/>
        </p:nvSpPr>
        <p:spPr>
          <a:xfrm>
            <a:off x="5659255" y="535899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5" name="円/楕円 74"/>
          <p:cNvSpPr>
            <a:spLocks noChangeAspect="1"/>
          </p:cNvSpPr>
          <p:nvPr/>
        </p:nvSpPr>
        <p:spPr>
          <a:xfrm>
            <a:off x="5535188" y="581212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6" name="円/楕円 75"/>
          <p:cNvSpPr>
            <a:spLocks noChangeAspect="1"/>
          </p:cNvSpPr>
          <p:nvPr/>
        </p:nvSpPr>
        <p:spPr>
          <a:xfrm>
            <a:off x="5671955" y="568219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7" name="円/楕円 76"/>
          <p:cNvSpPr>
            <a:spLocks noChangeAspect="1"/>
          </p:cNvSpPr>
          <p:nvPr/>
        </p:nvSpPr>
        <p:spPr>
          <a:xfrm>
            <a:off x="5593746" y="573908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8" name="円/楕円 77"/>
          <p:cNvSpPr>
            <a:spLocks noChangeAspect="1"/>
          </p:cNvSpPr>
          <p:nvPr/>
        </p:nvSpPr>
        <p:spPr>
          <a:xfrm>
            <a:off x="5597608" y="545177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9" name="円/楕円 78"/>
          <p:cNvSpPr>
            <a:spLocks noChangeAspect="1"/>
          </p:cNvSpPr>
          <p:nvPr/>
        </p:nvSpPr>
        <p:spPr>
          <a:xfrm>
            <a:off x="5585454" y="526177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0" name="円/楕円 79"/>
          <p:cNvSpPr>
            <a:spLocks noChangeAspect="1"/>
          </p:cNvSpPr>
          <p:nvPr/>
        </p:nvSpPr>
        <p:spPr>
          <a:xfrm>
            <a:off x="5487485" y="568460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1" name="円/楕円 80"/>
          <p:cNvSpPr>
            <a:spLocks noChangeAspect="1"/>
          </p:cNvSpPr>
          <p:nvPr/>
        </p:nvSpPr>
        <p:spPr>
          <a:xfrm>
            <a:off x="5926133" y="549294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2" name="円/楕円 81"/>
          <p:cNvSpPr>
            <a:spLocks noChangeAspect="1"/>
          </p:cNvSpPr>
          <p:nvPr/>
        </p:nvSpPr>
        <p:spPr>
          <a:xfrm>
            <a:off x="5618720" y="594196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3" name="円/楕円 82"/>
          <p:cNvSpPr>
            <a:spLocks noChangeAspect="1"/>
          </p:cNvSpPr>
          <p:nvPr/>
        </p:nvSpPr>
        <p:spPr>
          <a:xfrm>
            <a:off x="5523773" y="53762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4" name="円/楕円 83"/>
          <p:cNvSpPr>
            <a:spLocks noChangeAspect="1"/>
          </p:cNvSpPr>
          <p:nvPr/>
        </p:nvSpPr>
        <p:spPr>
          <a:xfrm>
            <a:off x="5666892" y="518444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5" name="円/楕円 84"/>
          <p:cNvSpPr>
            <a:spLocks noChangeAspect="1"/>
          </p:cNvSpPr>
          <p:nvPr/>
        </p:nvSpPr>
        <p:spPr>
          <a:xfrm>
            <a:off x="5722794" y="586851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6" name="円/楕円 85"/>
          <p:cNvSpPr>
            <a:spLocks noChangeAspect="1"/>
          </p:cNvSpPr>
          <p:nvPr/>
        </p:nvSpPr>
        <p:spPr>
          <a:xfrm>
            <a:off x="5832530" y="591894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7" name="円/楕円 86"/>
          <p:cNvSpPr>
            <a:spLocks noChangeAspect="1"/>
          </p:cNvSpPr>
          <p:nvPr/>
        </p:nvSpPr>
        <p:spPr>
          <a:xfrm>
            <a:off x="5746193" y="525629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8" name="円/楕円 87"/>
          <p:cNvSpPr>
            <a:spLocks noChangeAspect="1"/>
          </p:cNvSpPr>
          <p:nvPr/>
        </p:nvSpPr>
        <p:spPr>
          <a:xfrm>
            <a:off x="5856154" y="52707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9" name="円/楕円 88"/>
          <p:cNvSpPr>
            <a:spLocks noChangeAspect="1"/>
          </p:cNvSpPr>
          <p:nvPr/>
        </p:nvSpPr>
        <p:spPr>
          <a:xfrm>
            <a:off x="5871225" y="58342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0" name="円/楕円 89"/>
          <p:cNvSpPr>
            <a:spLocks noChangeAspect="1"/>
          </p:cNvSpPr>
          <p:nvPr/>
        </p:nvSpPr>
        <p:spPr>
          <a:xfrm>
            <a:off x="5489327" y="559657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1" name="円/楕円 90"/>
          <p:cNvSpPr>
            <a:spLocks noChangeAspect="1"/>
          </p:cNvSpPr>
          <p:nvPr/>
        </p:nvSpPr>
        <p:spPr>
          <a:xfrm>
            <a:off x="5908531" y="537772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2" name="円/楕円 91"/>
          <p:cNvSpPr>
            <a:spLocks noChangeAspect="1"/>
          </p:cNvSpPr>
          <p:nvPr/>
        </p:nvSpPr>
        <p:spPr>
          <a:xfrm>
            <a:off x="5569732" y="586635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3" name="円/楕円 92"/>
          <p:cNvSpPr>
            <a:spLocks noChangeAspect="1"/>
          </p:cNvSpPr>
          <p:nvPr/>
        </p:nvSpPr>
        <p:spPr>
          <a:xfrm>
            <a:off x="5754779" y="548439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4" name="円/楕円 93"/>
          <p:cNvSpPr>
            <a:spLocks noChangeAspect="1"/>
          </p:cNvSpPr>
          <p:nvPr/>
        </p:nvSpPr>
        <p:spPr>
          <a:xfrm>
            <a:off x="5563621" y="56602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5" name="円/楕円 94"/>
          <p:cNvSpPr>
            <a:spLocks noChangeAspect="1"/>
          </p:cNvSpPr>
          <p:nvPr/>
        </p:nvSpPr>
        <p:spPr>
          <a:xfrm>
            <a:off x="5676404" y="578179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6" name="円/楕円 95"/>
          <p:cNvSpPr>
            <a:spLocks noChangeAspect="1"/>
          </p:cNvSpPr>
          <p:nvPr/>
        </p:nvSpPr>
        <p:spPr>
          <a:xfrm>
            <a:off x="5564726" y="556977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7" name="円/楕円 96"/>
          <p:cNvSpPr>
            <a:spLocks noChangeAspect="1"/>
          </p:cNvSpPr>
          <p:nvPr/>
        </p:nvSpPr>
        <p:spPr>
          <a:xfrm>
            <a:off x="5686024" y="589166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8" name="円/楕円 97"/>
          <p:cNvSpPr>
            <a:spLocks noChangeAspect="1"/>
          </p:cNvSpPr>
          <p:nvPr/>
        </p:nvSpPr>
        <p:spPr>
          <a:xfrm>
            <a:off x="5824060" y="553290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9" name="円/楕円 98"/>
          <p:cNvSpPr>
            <a:spLocks noChangeAspect="1"/>
          </p:cNvSpPr>
          <p:nvPr/>
        </p:nvSpPr>
        <p:spPr>
          <a:xfrm>
            <a:off x="5677903" y="552210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0" name="円/楕円 99"/>
          <p:cNvSpPr>
            <a:spLocks noChangeAspect="1"/>
          </p:cNvSpPr>
          <p:nvPr/>
        </p:nvSpPr>
        <p:spPr>
          <a:xfrm>
            <a:off x="5860871" y="551028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1" name="円/楕円 100"/>
          <p:cNvSpPr>
            <a:spLocks noChangeAspect="1"/>
          </p:cNvSpPr>
          <p:nvPr/>
        </p:nvSpPr>
        <p:spPr>
          <a:xfrm>
            <a:off x="5663484" y="528623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2" name="円/楕円 101"/>
          <p:cNvSpPr>
            <a:spLocks noChangeAspect="1"/>
          </p:cNvSpPr>
          <p:nvPr/>
        </p:nvSpPr>
        <p:spPr>
          <a:xfrm>
            <a:off x="5776283" y="519489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3" name="円/楕円 102"/>
          <p:cNvSpPr>
            <a:spLocks noChangeAspect="1"/>
          </p:cNvSpPr>
          <p:nvPr/>
        </p:nvSpPr>
        <p:spPr>
          <a:xfrm>
            <a:off x="5698920" y="543147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106" name="直線コネクタ 105"/>
          <p:cNvCxnSpPr/>
          <p:nvPr/>
        </p:nvCxnSpPr>
        <p:spPr>
          <a:xfrm>
            <a:off x="4689347" y="594924"/>
            <a:ext cx="0" cy="29296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線コネクタ 108"/>
          <p:cNvCxnSpPr/>
          <p:nvPr/>
        </p:nvCxnSpPr>
        <p:spPr>
          <a:xfrm>
            <a:off x="7065250" y="594924"/>
            <a:ext cx="0" cy="29296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0" name="TexTeXPicture" descr="&lt;?xml version=&quot;1.0&quot; encoding=&quot;utf-16&quot;?&gt;&#10;&lt;TeXTeX&gt;&#10;  &lt;preamble&gt;\documentclass{jarticle}&#10;\usepackage{amsmath}&#10;\pagestyle{empty}&lt;/preamble&gt;&#10;  &lt;body&gt;\begin{align*} &#10;\sqrt{s_{_{NN}}}&#10;\end{align*}&lt;/body&gt;&#10;  &lt;fcolor&gt;FFFFFFFF&lt;/fcolor&gt;&#10;  &lt;bcolor&gt;FFFFFFFF&lt;/bcolor&gt;&#10;  &lt;transparent&gt;True&lt;/transparent&gt;&#10;  &lt;resolution&gt;1800&lt;/resolution&gt;&#10;  &lt;imageh&gt;249&lt;/imageh&gt;&#10;  &lt;imagew&gt;627&lt;/imagew&gt;&#10;  &lt;scale&gt;50&lt;/scale&gt;&#10;  &lt;cursor&gt;32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164" y="138843"/>
            <a:ext cx="1126991" cy="447561"/>
          </a:xfrm>
          <a:prstGeom prst="rect">
            <a:avLst/>
          </a:prstGeom>
        </p:spPr>
      </p:pic>
      <p:cxnSp>
        <p:nvCxnSpPr>
          <p:cNvPr id="112" name="直線コネクタ 111"/>
          <p:cNvCxnSpPr/>
          <p:nvPr/>
        </p:nvCxnSpPr>
        <p:spPr>
          <a:xfrm>
            <a:off x="2313444" y="594924"/>
            <a:ext cx="0" cy="29296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8" name="TexTeXPicture" descr="&lt;?xml version=&quot;1.0&quot; encoding=&quot;utf-16&quot;?&gt;&#10;&lt;TeXTeX&gt;&#10;  &lt;preamble&gt;\documentclass{jarticle}&#10;\usepackage{amsmath}&#10;\pagestyle{empty}&lt;/preamble&gt;&#10;  &lt;body&gt;\begin{align*} &#10;1{\rm TeV}&#10;\end{align*}&lt;/body&gt;&#10;  &lt;fcolor&gt;FFFFFFFF&lt;/fcolor&gt;&#10;  &lt;bcolor&gt;FFFFFFFF&lt;/bcolor&gt;&#10;  &lt;transparent&gt;True&lt;/transparent&gt;&#10;  &lt;resolution&gt;1800&lt;/resolution&gt;&#10;  &lt;imageh&gt;173&lt;/imageh&gt;&#10;  &lt;imagew&gt;552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16" y="207915"/>
            <a:ext cx="760868" cy="238461"/>
          </a:xfrm>
          <a:prstGeom prst="rect">
            <a:avLst/>
          </a:prstGeom>
        </p:spPr>
      </p:pic>
      <p:pic>
        <p:nvPicPr>
          <p:cNvPr id="119" name="TexTeXPicture" descr="&lt;?xml version=&quot;1.0&quot; encoding=&quot;utf-16&quot;?&gt;&#10;&lt;TeXTeX&gt;&#10;  &lt;preamble&gt;\documentclass{jarticle}&#10;\usepackage{amsmath}&#10;\pagestyle{empty}&lt;/preamble&gt;&#10;  &lt;body&gt;\begin{align*} &#10;10^2{\rm GeV}&#10;\end{align*}&lt;/body&gt;&#10;  &lt;fcolor&gt;FFFFFFFF&lt;/fcolor&gt;&#10;  &lt;bcolor&gt;FFFFFFFF&lt;/bcolor&gt;&#10;  &lt;transparent&gt;True&lt;/transparent&gt;&#10;  &lt;resolution&gt;1800&lt;/resolution&gt;&#10;  &lt;imageh&gt;220&lt;/imageh&gt;&#10;  &lt;imagew&gt;825&lt;/imagew&gt;&#10;  &lt;scale&gt;50&lt;/scale&gt;&#10;  &lt;cursor&gt;25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331" y="144164"/>
            <a:ext cx="1137166" cy="303245"/>
          </a:xfrm>
          <a:prstGeom prst="rect">
            <a:avLst/>
          </a:prstGeom>
        </p:spPr>
      </p:pic>
      <p:pic>
        <p:nvPicPr>
          <p:cNvPr id="120" name="TexTeXPicture" descr="&lt;?xml version=&quot;1.0&quot; encoding=&quot;utf-16&quot;?&gt;&#10;&lt;TeXTeX&gt;&#10;  &lt;preamble&gt;\documentclass{jarticle}&#10;\usepackage{amsmath}&#10;\pagestyle{empty}&lt;/preamble&gt;&#10;  &lt;body&gt;\begin{align*} &#10;10{\rm GeV}&#10;\end{align*}&lt;/body&gt;&#10;  &lt;fcolor&gt;FFFFFFFF&lt;/fcolor&gt;&#10;  &lt;bcolor&gt;FFFFFFFF&lt;/bcolor&gt;&#10;  &lt;transparent&gt;True&lt;/transparent&gt;&#10;  &lt;resolution&gt;1800&lt;/resolution&gt;&#10;  &lt;imageh&gt;176&lt;/imageh&gt;&#10;  &lt;imagew&gt;714&lt;/imagew&gt;&#10;  &lt;scale&gt;50&lt;/scale&gt;&#10;  &lt;cursor&gt;23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361" y="204814"/>
            <a:ext cx="984166" cy="242596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293044" y="741405"/>
            <a:ext cx="1305489" cy="851725"/>
            <a:chOff x="293044" y="741405"/>
            <a:chExt cx="1305489" cy="851725"/>
          </a:xfrm>
        </p:grpSpPr>
        <p:sp>
          <p:nvSpPr>
            <p:cNvPr id="122" name="正方形/長方形 121"/>
            <p:cNvSpPr/>
            <p:nvPr/>
          </p:nvSpPr>
          <p:spPr>
            <a:xfrm>
              <a:off x="293044" y="741405"/>
              <a:ext cx="1305489" cy="851725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50000"/>
                    <a:alpha val="0"/>
                  </a:schemeClr>
                </a:gs>
                <a:gs pos="100000">
                  <a:schemeClr val="tx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1" name="テキスト ボックス 120"/>
            <p:cNvSpPr txBox="1"/>
            <p:nvPr/>
          </p:nvSpPr>
          <p:spPr>
            <a:xfrm>
              <a:off x="793059" y="844603"/>
              <a:ext cx="75232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AGS</a:t>
              </a:r>
            </a:p>
            <a:p>
              <a:pPr algn="ctr"/>
              <a:r>
                <a:rPr lang="en-US" altLang="ja-JP" dirty="0" smtClean="0"/>
                <a:t>-1996</a:t>
              </a:r>
              <a:endParaRPr kumimoji="1" lang="ja-JP" altLang="en-US" dirty="0"/>
            </a:p>
          </p:txBody>
        </p:sp>
      </p:grpSp>
      <p:sp>
        <p:nvSpPr>
          <p:cNvPr id="123" name="テキスト ボックス 122"/>
          <p:cNvSpPr txBox="1"/>
          <p:nvPr/>
        </p:nvSpPr>
        <p:spPr>
          <a:xfrm>
            <a:off x="4009831" y="3153610"/>
            <a:ext cx="44743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~2010</a:t>
            </a:r>
          </a:p>
          <a:p>
            <a:r>
              <a:rPr kumimoji="1" lang="en-US" altLang="ja-JP" sz="2400" dirty="0" smtClean="0"/>
              <a:t>History of HIC = increasing energy</a:t>
            </a:r>
            <a:endParaRPr kumimoji="1" lang="ja-JP" altLang="en-US" sz="2400" dirty="0"/>
          </a:p>
        </p:txBody>
      </p:sp>
      <p:sp>
        <p:nvSpPr>
          <p:cNvPr id="124" name="テキスト ボックス 123"/>
          <p:cNvSpPr txBox="1"/>
          <p:nvPr/>
        </p:nvSpPr>
        <p:spPr>
          <a:xfrm>
            <a:off x="2229035" y="4371363"/>
            <a:ext cx="2825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/>
              <a:t>2010~</a:t>
            </a:r>
          </a:p>
          <a:p>
            <a:r>
              <a:rPr lang="en-US" altLang="ja-JP" sz="2400" b="1" dirty="0" smtClean="0"/>
              <a:t>Beam-energy scan</a:t>
            </a:r>
          </a:p>
          <a:p>
            <a:r>
              <a:rPr lang="en-US" altLang="ja-JP" sz="2400" b="1" dirty="0" smtClean="0"/>
              <a:t>Low-energy</a:t>
            </a:r>
            <a:r>
              <a:rPr lang="en-US" altLang="ja-JP" sz="2400" b="1" dirty="0"/>
              <a:t> </a:t>
            </a:r>
            <a:r>
              <a:rPr lang="en-US" altLang="ja-JP" sz="2400" b="1" dirty="0" smtClean="0"/>
              <a:t>exp.</a:t>
            </a:r>
            <a:endParaRPr kumimoji="1" lang="ja-JP" altLang="en-US" sz="2400" b="1" dirty="0"/>
          </a:p>
        </p:txBody>
      </p:sp>
      <p:grpSp>
        <p:nvGrpSpPr>
          <p:cNvPr id="104" name="グループ化 103"/>
          <p:cNvGrpSpPr/>
          <p:nvPr/>
        </p:nvGrpSpPr>
        <p:grpSpPr>
          <a:xfrm>
            <a:off x="1633906" y="732884"/>
            <a:ext cx="1500022" cy="851725"/>
            <a:chOff x="1633906" y="732884"/>
            <a:chExt cx="1500022" cy="851725"/>
          </a:xfrm>
        </p:grpSpPr>
        <p:sp>
          <p:nvSpPr>
            <p:cNvPr id="125" name="正方形/長方形 124"/>
            <p:cNvSpPr/>
            <p:nvPr/>
          </p:nvSpPr>
          <p:spPr>
            <a:xfrm>
              <a:off x="1633906" y="732884"/>
              <a:ext cx="1500022" cy="851725"/>
            </a:xfrm>
            <a:prstGeom prst="rect">
              <a:avLst/>
            </a:prstGeom>
            <a:gradFill flip="none" rotWithShape="1">
              <a:gsLst>
                <a:gs pos="0">
                  <a:srgbClr val="7DA62C">
                    <a:alpha val="0"/>
                  </a:srgbClr>
                </a:gs>
                <a:gs pos="100000">
                  <a:srgbClr val="7DA62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7" name="テキスト ボックス 126"/>
            <p:cNvSpPr txBox="1"/>
            <p:nvPr/>
          </p:nvSpPr>
          <p:spPr>
            <a:xfrm>
              <a:off x="1878222" y="840858"/>
              <a:ext cx="119808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SPS</a:t>
              </a:r>
            </a:p>
            <a:p>
              <a:pPr algn="ctr"/>
              <a:r>
                <a:rPr kumimoji="1" lang="en-US" altLang="ja-JP" dirty="0" smtClean="0"/>
                <a:t>1994-2000</a:t>
              </a:r>
              <a:endParaRPr kumimoji="1" lang="ja-JP" altLang="en-US" dirty="0"/>
            </a:p>
          </p:txBody>
        </p:sp>
      </p:grpSp>
      <p:grpSp>
        <p:nvGrpSpPr>
          <p:cNvPr id="105" name="グループ化 104"/>
          <p:cNvGrpSpPr/>
          <p:nvPr/>
        </p:nvGrpSpPr>
        <p:grpSpPr>
          <a:xfrm>
            <a:off x="3426942" y="736665"/>
            <a:ext cx="2060544" cy="854978"/>
            <a:chOff x="3426942" y="736665"/>
            <a:chExt cx="2060544" cy="854978"/>
          </a:xfrm>
        </p:grpSpPr>
        <p:sp>
          <p:nvSpPr>
            <p:cNvPr id="126" name="正方形/長方形 125"/>
            <p:cNvSpPr/>
            <p:nvPr/>
          </p:nvSpPr>
          <p:spPr>
            <a:xfrm>
              <a:off x="3426942" y="736665"/>
              <a:ext cx="2060544" cy="851725"/>
            </a:xfrm>
            <a:prstGeom prst="rect">
              <a:avLst/>
            </a:prstGeom>
            <a:gradFill flip="none" rotWithShape="1">
              <a:gsLst>
                <a:gs pos="0">
                  <a:srgbClr val="FF66CC">
                    <a:alpha val="0"/>
                  </a:srgbClr>
                </a:gs>
                <a:gs pos="100000">
                  <a:srgbClr val="FF66C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9" name="テキスト ボックス 128"/>
            <p:cNvSpPr txBox="1"/>
            <p:nvPr/>
          </p:nvSpPr>
          <p:spPr>
            <a:xfrm>
              <a:off x="4490781" y="852979"/>
              <a:ext cx="82907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RHIC</a:t>
              </a:r>
            </a:p>
            <a:p>
              <a:pPr algn="ctr"/>
              <a:r>
                <a:rPr kumimoji="1" lang="en-US" altLang="ja-JP" dirty="0" smtClean="0"/>
                <a:t>2000-</a:t>
              </a:r>
              <a:endParaRPr kumimoji="1" lang="ja-JP" altLang="en-US" dirty="0"/>
            </a:p>
          </p:txBody>
        </p:sp>
      </p:grpSp>
      <p:grpSp>
        <p:nvGrpSpPr>
          <p:cNvPr id="107" name="グループ化 106"/>
          <p:cNvGrpSpPr/>
          <p:nvPr/>
        </p:nvGrpSpPr>
        <p:grpSpPr>
          <a:xfrm>
            <a:off x="5618720" y="732884"/>
            <a:ext cx="2220028" cy="864226"/>
            <a:chOff x="5618720" y="732884"/>
            <a:chExt cx="2220028" cy="864226"/>
          </a:xfrm>
        </p:grpSpPr>
        <p:sp>
          <p:nvSpPr>
            <p:cNvPr id="128" name="正方形/長方形 127"/>
            <p:cNvSpPr/>
            <p:nvPr/>
          </p:nvSpPr>
          <p:spPr>
            <a:xfrm>
              <a:off x="5618720" y="732884"/>
              <a:ext cx="2220028" cy="85172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0" name="テキスト ボックス 129"/>
            <p:cNvSpPr txBox="1"/>
            <p:nvPr/>
          </p:nvSpPr>
          <p:spPr>
            <a:xfrm>
              <a:off x="6901961" y="858446"/>
              <a:ext cx="73161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LHC</a:t>
              </a:r>
            </a:p>
            <a:p>
              <a:pPr algn="ctr"/>
              <a:r>
                <a:rPr kumimoji="1" lang="en-US" altLang="ja-JP" dirty="0" smtClean="0"/>
                <a:t>2010-</a:t>
              </a:r>
              <a:endParaRPr kumimoji="1" lang="ja-JP" altLang="en-US" dirty="0"/>
            </a:p>
          </p:txBody>
        </p:sp>
      </p:grpSp>
      <p:grpSp>
        <p:nvGrpSpPr>
          <p:cNvPr id="114" name="グループ化 113"/>
          <p:cNvGrpSpPr/>
          <p:nvPr/>
        </p:nvGrpSpPr>
        <p:grpSpPr>
          <a:xfrm>
            <a:off x="4423722" y="1716625"/>
            <a:ext cx="4250079" cy="1260972"/>
            <a:chOff x="4423722" y="1716625"/>
            <a:chExt cx="4250079" cy="1260972"/>
          </a:xfrm>
        </p:grpSpPr>
        <p:sp>
          <p:nvSpPr>
            <p:cNvPr id="131" name="左中かっこ 130"/>
            <p:cNvSpPr/>
            <p:nvPr/>
          </p:nvSpPr>
          <p:spPr>
            <a:xfrm rot="16200000">
              <a:off x="5934138" y="206209"/>
              <a:ext cx="348342" cy="3369173"/>
            </a:xfrm>
            <a:prstGeom prst="leftBrace">
              <a:avLst>
                <a:gd name="adj1" fmla="val 36711"/>
                <a:gd name="adj2" fmla="val 50000"/>
              </a:avLst>
            </a:prstGeom>
            <a:ln w="19050">
              <a:solidFill>
                <a:srgbClr val="FFFF00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3" name="テキスト ボックス 132"/>
            <p:cNvSpPr txBox="1"/>
            <p:nvPr/>
          </p:nvSpPr>
          <p:spPr>
            <a:xfrm>
              <a:off x="4454376" y="2146600"/>
              <a:ext cx="421942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 smtClean="0">
                  <a:solidFill>
                    <a:srgbClr val="FFFF00"/>
                  </a:solidFill>
                </a:rPr>
                <a:t>creation of quark-gluon plasma,</a:t>
              </a:r>
            </a:p>
            <a:p>
              <a:pPr algn="ctr"/>
              <a:r>
                <a:rPr kumimoji="1" lang="en-US" altLang="ja-JP" sz="2400" dirty="0" smtClean="0">
                  <a:solidFill>
                    <a:srgbClr val="FFFF00"/>
                  </a:solidFill>
                </a:rPr>
                <a:t>strongly-interacting QGP</a:t>
              </a:r>
              <a:endParaRPr kumimoji="1" lang="ja-JP" altLang="en-US" sz="2400" dirty="0">
                <a:solidFill>
                  <a:srgbClr val="FFFF00"/>
                </a:solidFill>
              </a:endParaRPr>
            </a:p>
          </p:txBody>
        </p:sp>
      </p:grpSp>
      <p:cxnSp>
        <p:nvCxnSpPr>
          <p:cNvPr id="3" name="直線矢印コネクタ 2"/>
          <p:cNvCxnSpPr/>
          <p:nvPr/>
        </p:nvCxnSpPr>
        <p:spPr>
          <a:xfrm flipV="1">
            <a:off x="293044" y="741405"/>
            <a:ext cx="8364924" cy="0"/>
          </a:xfrm>
          <a:prstGeom prst="straightConnector1">
            <a:avLst/>
          </a:prstGeom>
          <a:ln w="571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グループ化 107"/>
          <p:cNvGrpSpPr/>
          <p:nvPr/>
        </p:nvGrpSpPr>
        <p:grpSpPr>
          <a:xfrm>
            <a:off x="1420711" y="1600023"/>
            <a:ext cx="2584075" cy="851725"/>
            <a:chOff x="1420711" y="1600023"/>
            <a:chExt cx="2584075" cy="851725"/>
          </a:xfrm>
        </p:grpSpPr>
        <p:sp>
          <p:nvSpPr>
            <p:cNvPr id="134" name="正方形/長方形 133"/>
            <p:cNvSpPr/>
            <p:nvPr/>
          </p:nvSpPr>
          <p:spPr>
            <a:xfrm>
              <a:off x="1420711" y="1600023"/>
              <a:ext cx="2584075" cy="851725"/>
            </a:xfrm>
            <a:prstGeom prst="rect">
              <a:avLst/>
            </a:prstGeom>
            <a:gradFill flip="none" rotWithShape="1">
              <a:gsLst>
                <a:gs pos="15000">
                  <a:schemeClr val="accent6">
                    <a:lumMod val="75000"/>
                  </a:schemeClr>
                </a:gs>
                <a:gs pos="85000">
                  <a:srgbClr val="CF8B03"/>
                </a:gs>
                <a:gs pos="0">
                  <a:schemeClr val="accent6">
                    <a:lumMod val="75000"/>
                    <a:alpha val="0"/>
                  </a:schemeClr>
                </a:gs>
                <a:gs pos="100000">
                  <a:schemeClr val="accent6">
                    <a:lumMod val="7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5" name="テキスト ボックス 134"/>
            <p:cNvSpPr txBox="1"/>
            <p:nvPr/>
          </p:nvSpPr>
          <p:spPr>
            <a:xfrm>
              <a:off x="1933861" y="1644224"/>
              <a:ext cx="145424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RHIC-BES</a:t>
              </a:r>
            </a:p>
            <a:p>
              <a:pPr algn="ctr"/>
              <a:r>
                <a:rPr kumimoji="1" lang="en-US" altLang="ja-JP" dirty="0" smtClean="0"/>
                <a:t>2010-</a:t>
              </a:r>
              <a:endParaRPr kumimoji="1" lang="ja-JP" altLang="en-US" dirty="0"/>
            </a:p>
          </p:txBody>
        </p:sp>
      </p:grpSp>
      <p:grpSp>
        <p:nvGrpSpPr>
          <p:cNvPr id="111" name="グループ化 110"/>
          <p:cNvGrpSpPr/>
          <p:nvPr/>
        </p:nvGrpSpPr>
        <p:grpSpPr>
          <a:xfrm>
            <a:off x="301549" y="2284018"/>
            <a:ext cx="1849938" cy="866671"/>
            <a:chOff x="301549" y="2284018"/>
            <a:chExt cx="1849938" cy="866671"/>
          </a:xfrm>
        </p:grpSpPr>
        <p:sp>
          <p:nvSpPr>
            <p:cNvPr id="138" name="正方形/長方形 137"/>
            <p:cNvSpPr/>
            <p:nvPr/>
          </p:nvSpPr>
          <p:spPr>
            <a:xfrm>
              <a:off x="301549" y="2298964"/>
              <a:ext cx="1849938" cy="851725"/>
            </a:xfrm>
            <a:prstGeom prst="rect">
              <a:avLst/>
            </a:prstGeom>
            <a:gradFill flip="none" rotWithShape="1">
              <a:gsLst>
                <a:gs pos="15000">
                  <a:srgbClr val="003399"/>
                </a:gs>
                <a:gs pos="85000">
                  <a:srgbClr val="003399"/>
                </a:gs>
                <a:gs pos="0">
                  <a:srgbClr val="003399">
                    <a:alpha val="0"/>
                  </a:srgbClr>
                </a:gs>
                <a:gs pos="100000">
                  <a:srgbClr val="003399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9" name="テキスト ボックス 138"/>
            <p:cNvSpPr txBox="1"/>
            <p:nvPr/>
          </p:nvSpPr>
          <p:spPr>
            <a:xfrm>
              <a:off x="819131" y="2284018"/>
              <a:ext cx="81477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FAIR</a:t>
              </a:r>
            </a:p>
            <a:p>
              <a:pPr algn="ctr"/>
              <a:r>
                <a:rPr lang="en-US" altLang="ja-JP" dirty="0" smtClean="0"/>
                <a:t>2022-?</a:t>
              </a:r>
              <a:endParaRPr kumimoji="1" lang="ja-JP" altLang="en-US" dirty="0"/>
            </a:p>
          </p:txBody>
        </p:sp>
      </p:grpSp>
      <p:grpSp>
        <p:nvGrpSpPr>
          <p:cNvPr id="113" name="グループ化 112"/>
          <p:cNvGrpSpPr/>
          <p:nvPr/>
        </p:nvGrpSpPr>
        <p:grpSpPr>
          <a:xfrm>
            <a:off x="955589" y="2962999"/>
            <a:ext cx="1849938" cy="851725"/>
            <a:chOff x="955589" y="2962999"/>
            <a:chExt cx="1849938" cy="851725"/>
          </a:xfrm>
        </p:grpSpPr>
        <p:sp>
          <p:nvSpPr>
            <p:cNvPr id="136" name="正方形/長方形 135"/>
            <p:cNvSpPr/>
            <p:nvPr/>
          </p:nvSpPr>
          <p:spPr>
            <a:xfrm>
              <a:off x="955589" y="2962999"/>
              <a:ext cx="1849938" cy="851725"/>
            </a:xfrm>
            <a:prstGeom prst="rect">
              <a:avLst/>
            </a:prstGeom>
            <a:gradFill flip="none" rotWithShape="1">
              <a:gsLst>
                <a:gs pos="15000">
                  <a:schemeClr val="accent5">
                    <a:lumMod val="75000"/>
                  </a:schemeClr>
                </a:gs>
                <a:gs pos="85000">
                  <a:schemeClr val="accent5">
                    <a:lumMod val="75000"/>
                  </a:schemeClr>
                </a:gs>
                <a:gs pos="0">
                  <a:schemeClr val="accent5">
                    <a:lumMod val="75000"/>
                    <a:alpha val="0"/>
                  </a:schemeClr>
                </a:gs>
                <a:gs pos="100000">
                  <a:schemeClr val="accent5">
                    <a:lumMod val="7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7" name="テキスト ボックス 136"/>
            <p:cNvSpPr txBox="1"/>
            <p:nvPr/>
          </p:nvSpPr>
          <p:spPr>
            <a:xfrm>
              <a:off x="1452464" y="3012968"/>
              <a:ext cx="85151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NICA</a:t>
              </a:r>
            </a:p>
            <a:p>
              <a:pPr algn="ctr"/>
              <a:r>
                <a:rPr lang="en-US" altLang="ja-JP" dirty="0" smtClean="0"/>
                <a:t>2025-?</a:t>
              </a:r>
              <a:endParaRPr kumimoji="1" lang="ja-JP" altLang="en-US" dirty="0"/>
            </a:p>
          </p:txBody>
        </p:sp>
      </p:grpSp>
      <p:grpSp>
        <p:nvGrpSpPr>
          <p:cNvPr id="115" name="グループ化 114"/>
          <p:cNvGrpSpPr/>
          <p:nvPr/>
        </p:nvGrpSpPr>
        <p:grpSpPr>
          <a:xfrm>
            <a:off x="227519" y="-8238"/>
            <a:ext cx="1606144" cy="6866238"/>
            <a:chOff x="227519" y="-8238"/>
            <a:chExt cx="1606144" cy="6866238"/>
          </a:xfrm>
        </p:grpSpPr>
        <p:sp>
          <p:nvSpPr>
            <p:cNvPr id="140" name="正方形/長方形 139"/>
            <p:cNvSpPr/>
            <p:nvPr/>
          </p:nvSpPr>
          <p:spPr>
            <a:xfrm>
              <a:off x="293044" y="-8238"/>
              <a:ext cx="1475096" cy="6866238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1" name="テキスト ボックス 140"/>
            <p:cNvSpPr txBox="1"/>
            <p:nvPr/>
          </p:nvSpPr>
          <p:spPr>
            <a:xfrm>
              <a:off x="227519" y="5559972"/>
              <a:ext cx="1606144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600" dirty="0" smtClean="0">
                  <a:solidFill>
                    <a:srgbClr val="FFFF00"/>
                  </a:solidFill>
                </a:rPr>
                <a:t>J-PARC-HI</a:t>
              </a:r>
            </a:p>
            <a:p>
              <a:pPr algn="ctr"/>
              <a:r>
                <a:rPr kumimoji="1" lang="en-US" altLang="ja-JP" sz="2000" dirty="0" smtClean="0">
                  <a:solidFill>
                    <a:srgbClr val="FFFF00"/>
                  </a:solidFill>
                </a:rPr>
                <a:t>2025~?</a:t>
              </a:r>
            </a:p>
            <a:p>
              <a:pPr algn="ctr"/>
              <a:r>
                <a:rPr lang="en-US" altLang="ja-JP" sz="2000" dirty="0" smtClean="0">
                  <a:solidFill>
                    <a:srgbClr val="FFFF00"/>
                  </a:solidFill>
                </a:rPr>
                <a:t>2-6.2 GeV</a:t>
              </a:r>
              <a:endParaRPr kumimoji="1" lang="ja-JP" altLang="en-US" sz="2000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466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1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角丸四角形 14"/>
          <p:cNvSpPr/>
          <p:nvPr/>
        </p:nvSpPr>
        <p:spPr>
          <a:xfrm>
            <a:off x="5142616" y="3782840"/>
            <a:ext cx="3687009" cy="1264299"/>
          </a:xfrm>
          <a:prstGeom prst="roundRect">
            <a:avLst/>
          </a:prstGeom>
          <a:solidFill>
            <a:srgbClr val="268496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122548" y="1405248"/>
            <a:ext cx="4683397" cy="41679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Collision Rate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86" y="1405248"/>
            <a:ext cx="4572859" cy="4167970"/>
          </a:xfrm>
          <a:prstGeom prst="rect">
            <a:avLst/>
          </a:prstGeom>
        </p:spPr>
      </p:pic>
      <p:sp>
        <p:nvSpPr>
          <p:cNvPr id="6" name="角丸四角形 5"/>
          <p:cNvSpPr/>
          <p:nvPr/>
        </p:nvSpPr>
        <p:spPr>
          <a:xfrm>
            <a:off x="1649691" y="3894842"/>
            <a:ext cx="763571" cy="39592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AGS</a:t>
            </a:r>
            <a:endParaRPr kumimoji="1" lang="ja-JP" altLang="en-US" dirty="0"/>
          </a:p>
        </p:txBody>
      </p:sp>
      <p:sp>
        <p:nvSpPr>
          <p:cNvPr id="7" name="角丸四角形 6"/>
          <p:cNvSpPr/>
          <p:nvPr/>
        </p:nvSpPr>
        <p:spPr>
          <a:xfrm>
            <a:off x="2413262" y="3696879"/>
            <a:ext cx="1244338" cy="39592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SPS</a:t>
            </a:r>
            <a:endParaRPr kumimoji="1" lang="ja-JP" altLang="en-US" dirty="0"/>
          </a:p>
        </p:txBody>
      </p:sp>
      <p:sp>
        <p:nvSpPr>
          <p:cNvPr id="8" name="角丸四角形 7"/>
          <p:cNvSpPr/>
          <p:nvPr/>
        </p:nvSpPr>
        <p:spPr>
          <a:xfrm>
            <a:off x="1498863" y="1421724"/>
            <a:ext cx="1216058" cy="39592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J-PARC-HI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916483" y="1362823"/>
            <a:ext cx="420018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/>
              <a:t>J-PARC-HI:</a:t>
            </a:r>
          </a:p>
          <a:p>
            <a:r>
              <a:rPr lang="en-US" altLang="ja-JP" sz="2400" dirty="0" smtClean="0"/>
              <a:t>High-luminosity X Fixed target</a:t>
            </a:r>
          </a:p>
          <a:p>
            <a:r>
              <a:rPr lang="en-US" altLang="ja-JP" sz="2400" dirty="0" smtClean="0">
                <a:sym typeface="Wingdings" panose="05000000000000000000" pitchFamily="2" charset="2"/>
              </a:rPr>
              <a:t>World highest rate</a:t>
            </a:r>
            <a:r>
              <a:rPr lang="ja-JP" altLang="en-US" sz="2400" dirty="0" smtClean="0">
                <a:sym typeface="Wingdings" panose="05000000000000000000" pitchFamily="2" charset="2"/>
              </a:rPr>
              <a:t>～</a:t>
            </a:r>
            <a:r>
              <a:rPr lang="en-US" altLang="ja-JP" sz="2400" dirty="0" smtClean="0">
                <a:sym typeface="Wingdings" panose="05000000000000000000" pitchFamily="2" charset="2"/>
              </a:rPr>
              <a:t>10</a:t>
            </a:r>
            <a:r>
              <a:rPr lang="en-US" altLang="ja-JP" sz="2400" baseline="30000" dirty="0" smtClean="0">
                <a:sym typeface="Wingdings" panose="05000000000000000000" pitchFamily="2" charset="2"/>
              </a:rPr>
              <a:t>8</a:t>
            </a:r>
            <a:r>
              <a:rPr lang="en-US" altLang="ja-JP" sz="2400" dirty="0" smtClean="0">
                <a:sym typeface="Wingdings" panose="05000000000000000000" pitchFamily="2" charset="2"/>
              </a:rPr>
              <a:t>Hz</a:t>
            </a:r>
            <a:endParaRPr kumimoji="1" lang="ja-JP" altLang="en-US" sz="2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864727" y="3234779"/>
            <a:ext cx="3859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FF00"/>
                </a:solidFill>
              </a:rPr>
              <a:t>5-order</a:t>
            </a:r>
            <a:r>
              <a:rPr kumimoji="1" lang="en-US" altLang="ja-JP" sz="2400" dirty="0" smtClean="0"/>
              <a:t> higher than AGS,SPS</a:t>
            </a:r>
            <a:endParaRPr kumimoji="1" lang="ja-JP" altLang="en-US" sz="2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217210" y="3980803"/>
            <a:ext cx="14036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AGS, SPS</a:t>
            </a:r>
          </a:p>
          <a:p>
            <a:pPr algn="ctr"/>
            <a:r>
              <a:rPr kumimoji="1" lang="en-US" altLang="ja-JP" sz="2400" dirty="0" smtClean="0"/>
              <a:t>1 year</a:t>
            </a:r>
            <a:endParaRPr kumimoji="1" lang="ja-JP" altLang="en-US" sz="2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162586" y="3980803"/>
            <a:ext cx="14975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J-PARC-HI</a:t>
            </a:r>
          </a:p>
          <a:p>
            <a:pPr algn="ctr"/>
            <a:r>
              <a:rPr lang="en-US" altLang="ja-JP" sz="2400" dirty="0" smtClean="0"/>
              <a:t>5 min.</a:t>
            </a:r>
            <a:endParaRPr kumimoji="1" lang="ja-JP" altLang="en-US" sz="24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618763" y="4134691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/>
              <a:t>＝</a:t>
            </a:r>
            <a:endParaRPr kumimoji="1" lang="en-US" altLang="ja-JP" sz="2800" dirty="0" smtClean="0"/>
          </a:p>
        </p:txBody>
      </p:sp>
      <p:sp>
        <p:nvSpPr>
          <p:cNvPr id="16" name="下矢印 15"/>
          <p:cNvSpPr/>
          <p:nvPr/>
        </p:nvSpPr>
        <p:spPr>
          <a:xfrm>
            <a:off x="5926682" y="2758974"/>
            <a:ext cx="1886465" cy="461318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092107" y="5193918"/>
            <a:ext cx="36695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High-statistical exp.</a:t>
            </a:r>
            <a:endParaRPr kumimoji="1" lang="en-US" altLang="ja-JP" sz="24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various event selections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higher order correlations</a:t>
            </a:r>
            <a:endParaRPr kumimoji="1" lang="en-US" altLang="ja-JP" sz="24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/>
              <a:t>search of rare events</a:t>
            </a:r>
            <a:endParaRPr kumimoji="1" lang="ja-JP" altLang="en-US" sz="2400" dirty="0"/>
          </a:p>
        </p:txBody>
      </p:sp>
      <p:sp>
        <p:nvSpPr>
          <p:cNvPr id="18" name="下矢印 17"/>
          <p:cNvSpPr/>
          <p:nvPr/>
        </p:nvSpPr>
        <p:spPr>
          <a:xfrm rot="16200000">
            <a:off x="4023900" y="5512524"/>
            <a:ext cx="1153002" cy="932448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887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/>
      <p:bldP spid="13" grpId="0"/>
      <p:bldP spid="14" grpId="0"/>
      <p:bldP spid="17" grpId="0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HI Acceleration </a:t>
            </a:r>
            <a:r>
              <a:rPr lang="en-US" altLang="ja-JP" dirty="0" smtClean="0"/>
              <a:t>@ </a:t>
            </a:r>
            <a:r>
              <a:rPr kumimoji="1" lang="en-US" altLang="ja-JP" dirty="0" smtClean="0"/>
              <a:t>J-PARC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078" y="1679706"/>
            <a:ext cx="7078981" cy="4001075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2483099" y="2599548"/>
            <a:ext cx="4880499" cy="2548469"/>
            <a:chOff x="2771800" y="1772816"/>
            <a:chExt cx="4880499" cy="2548469"/>
          </a:xfrm>
        </p:grpSpPr>
        <p:sp>
          <p:nvSpPr>
            <p:cNvPr id="7" name="1 つの角を切り取った四角形 6"/>
            <p:cNvSpPr/>
            <p:nvPr/>
          </p:nvSpPr>
          <p:spPr>
            <a:xfrm flipH="1">
              <a:off x="2771800" y="1772816"/>
              <a:ext cx="4880499" cy="2548469"/>
            </a:xfrm>
            <a:prstGeom prst="snip1Rect">
              <a:avLst>
                <a:gd name="adj" fmla="val 50000"/>
              </a:avLst>
            </a:prstGeom>
            <a:solidFill>
              <a:srgbClr val="FF0000">
                <a:alpha val="3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4578984" y="2944741"/>
              <a:ext cx="3018967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</a:rPr>
                <a:t>RCS &amp; Main Ring</a:t>
              </a: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</a:rPr>
                <a:t>stable</a:t>
              </a: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</a:rPr>
                <a:t>well established</a:t>
              </a:r>
              <a:endPara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/>
              </a:endParaRPr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628650" y="1874373"/>
            <a:ext cx="3031250" cy="1450349"/>
            <a:chOff x="667185" y="1255594"/>
            <a:chExt cx="3031250" cy="1450349"/>
          </a:xfrm>
        </p:grpSpPr>
        <p:sp>
          <p:nvSpPr>
            <p:cNvPr id="10" name="1 つの角を切り取った四角形 9"/>
            <p:cNvSpPr/>
            <p:nvPr/>
          </p:nvSpPr>
          <p:spPr>
            <a:xfrm flipV="1">
              <a:off x="676426" y="1327737"/>
              <a:ext cx="3022009" cy="1378206"/>
            </a:xfrm>
            <a:prstGeom prst="snip1Rect">
              <a:avLst>
                <a:gd name="adj" fmla="val 50000"/>
              </a:avLst>
            </a:prstGeom>
            <a:solidFill>
              <a:srgbClr val="00B050">
                <a:alpha val="5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667185" y="1255594"/>
              <a:ext cx="283802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</a:rPr>
                <a:t>New HI Injector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</a:rPr>
                <a:t>high intensity</a:t>
              </a:r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4772147" y="1208053"/>
            <a:ext cx="3995936" cy="2236904"/>
            <a:chOff x="5209189" y="357880"/>
            <a:chExt cx="3995936" cy="2236904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 rotWithShape="1">
            <a:blip r:embed="rId3"/>
            <a:srcRect l="259" t="1112" r="661" b="1112"/>
            <a:stretch/>
          </p:blipFill>
          <p:spPr>
            <a:xfrm rot="17887798">
              <a:off x="7070333" y="648580"/>
              <a:ext cx="2236904" cy="1655504"/>
            </a:xfrm>
            <a:prstGeom prst="rect">
              <a:avLst/>
            </a:prstGeom>
            <a:effectLst>
              <a:glow rad="228600">
                <a:srgbClr val="1B587C">
                  <a:alpha val="40000"/>
                </a:srgbClr>
              </a:glow>
            </a:effectLst>
          </p:spPr>
        </p:pic>
        <p:sp>
          <p:nvSpPr>
            <p:cNvPr id="14" name="正方形/長方形 13"/>
            <p:cNvSpPr/>
            <p:nvPr/>
          </p:nvSpPr>
          <p:spPr>
            <a:xfrm>
              <a:off x="5209189" y="533858"/>
              <a:ext cx="399593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rgbClr val="1B587C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</a:rPr>
                <a:t>J-PARC Heavy Ion</a:t>
              </a: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rgbClr val="1B587C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</a:rPr>
                <a:t>Spectrometer</a:t>
              </a:r>
              <a:r>
                <a:rPr kumimoji="0" lang="en-US" altLang="ja-JP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rgbClr val="1B587C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gency FB" panose="020B0503020202020204" pitchFamily="34" charset="0"/>
                  <a:ea typeface="ＭＳ Ｐゴシック"/>
                </a:rPr>
                <a:t> </a:t>
              </a:r>
              <a:endParaRPr kumimoji="0" lang="ja-JP" alt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1B587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gency FB" panose="020B0503020202020204" pitchFamily="34" charset="0"/>
                <a:ea typeface="ＭＳ Ｐゴシック"/>
              </a:endParaRPr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992038" y="5865962"/>
            <a:ext cx="69765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Use of reliable / high-performance RCS &amp; </a:t>
            </a:r>
            <a:r>
              <a:rPr lang="en-US" altLang="ja-JP" sz="2400" dirty="0"/>
              <a:t>m</a:t>
            </a:r>
            <a:r>
              <a:rPr kumimoji="1" lang="en-US" altLang="ja-JP" sz="2400" dirty="0" smtClean="0"/>
              <a:t>ain ring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>
                <a:sym typeface="Wingdings" panose="05000000000000000000" pitchFamily="2" charset="2"/>
              </a:rPr>
              <a:t></a:t>
            </a:r>
            <a:r>
              <a:rPr kumimoji="1" lang="en-US" altLang="ja-JP" sz="2400" dirty="0" smtClean="0"/>
              <a:t>Reduce cost and time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4055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/>
          <p:cNvSpPr/>
          <p:nvPr/>
        </p:nvSpPr>
        <p:spPr>
          <a:xfrm>
            <a:off x="426718" y="4021760"/>
            <a:ext cx="8193497" cy="2540621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角丸四角形 9"/>
          <p:cNvSpPr/>
          <p:nvPr/>
        </p:nvSpPr>
        <p:spPr>
          <a:xfrm>
            <a:off x="426719" y="1341798"/>
            <a:ext cx="8193497" cy="2540621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2 Main Goals of J-PARC-HI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938145" y="1474335"/>
            <a:ext cx="4620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smtClean="0"/>
              <a:t>Exploring Dense Medium</a:t>
            </a:r>
            <a:endParaRPr kumimoji="1" lang="ja-JP" altLang="en-US" sz="3200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938145" y="4195397"/>
            <a:ext cx="3577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 smtClean="0"/>
              <a:t>R</a:t>
            </a:r>
            <a:r>
              <a:rPr kumimoji="1" lang="en-US" altLang="ja-JP" sz="3200" b="1" dirty="0" smtClean="0"/>
              <a:t>are-event Factory</a:t>
            </a:r>
            <a:endParaRPr kumimoji="1" lang="ja-JP" altLang="en-US" sz="32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232787" y="2054237"/>
            <a:ext cx="36744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/>
              <a:t>QCD phase diagram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/>
              <a:t>1</a:t>
            </a:r>
            <a:r>
              <a:rPr lang="en-US" altLang="ja-JP" sz="2400" baseline="30000" dirty="0"/>
              <a:t>st</a:t>
            </a:r>
            <a:r>
              <a:rPr lang="en-US" altLang="ja-JP" sz="2400" dirty="0"/>
              <a:t> order phase transition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 smtClean="0"/>
              <a:t>equation of state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32787" y="4812780"/>
            <a:ext cx="28873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 smtClean="0"/>
              <a:t>hyper nuclei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 smtClean="0"/>
              <a:t>exotic hadrons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 smtClean="0"/>
              <a:t>hadron interaction</a:t>
            </a:r>
            <a:endParaRPr kumimoji="1" lang="ja-JP" altLang="en-US" sz="24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479" y="4195397"/>
            <a:ext cx="2752077" cy="2193349"/>
          </a:xfrm>
          <a:prstGeom prst="roundRect">
            <a:avLst>
              <a:gd name="adj" fmla="val 9877"/>
            </a:avLst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80" y="1458219"/>
            <a:ext cx="3066406" cy="225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49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角丸四角形 46"/>
          <p:cNvSpPr/>
          <p:nvPr/>
        </p:nvSpPr>
        <p:spPr>
          <a:xfrm>
            <a:off x="3059724" y="1344706"/>
            <a:ext cx="2650794" cy="1712904"/>
          </a:xfrm>
          <a:prstGeom prst="roundRect">
            <a:avLst/>
          </a:prstGeom>
          <a:gradFill>
            <a:gsLst>
              <a:gs pos="0">
                <a:srgbClr val="268496"/>
              </a:gs>
              <a:gs pos="50000">
                <a:srgbClr val="268496"/>
              </a:gs>
              <a:gs pos="100000">
                <a:srgbClr val="268496"/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1" name="右矢印 310"/>
          <p:cNvSpPr/>
          <p:nvPr/>
        </p:nvSpPr>
        <p:spPr>
          <a:xfrm flipH="1">
            <a:off x="4440283" y="2119393"/>
            <a:ext cx="661961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0" name="右矢印 309"/>
          <p:cNvSpPr/>
          <p:nvPr/>
        </p:nvSpPr>
        <p:spPr>
          <a:xfrm>
            <a:off x="3740038" y="1805327"/>
            <a:ext cx="690282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Why Low-E </a:t>
            </a:r>
            <a:r>
              <a:rPr lang="en-US" altLang="ja-JP" dirty="0" smtClean="0"/>
              <a:t>Collisions?</a:t>
            </a:r>
            <a:endParaRPr kumimoji="1" lang="ja-JP" altLang="en-US" dirty="0"/>
          </a:p>
        </p:txBody>
      </p:sp>
      <p:sp>
        <p:nvSpPr>
          <p:cNvPr id="109" name="円/楕円 108"/>
          <p:cNvSpPr>
            <a:spLocks noChangeAspect="1"/>
          </p:cNvSpPr>
          <p:nvPr/>
        </p:nvSpPr>
        <p:spPr>
          <a:xfrm>
            <a:off x="4988190" y="21826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0" name="円/楕円 109"/>
          <p:cNvSpPr>
            <a:spLocks noChangeAspect="1"/>
          </p:cNvSpPr>
          <p:nvPr/>
        </p:nvSpPr>
        <p:spPr>
          <a:xfrm>
            <a:off x="5077090" y="23266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1" name="円/楕円 110"/>
          <p:cNvSpPr>
            <a:spLocks noChangeAspect="1"/>
          </p:cNvSpPr>
          <p:nvPr/>
        </p:nvSpPr>
        <p:spPr>
          <a:xfrm>
            <a:off x="5229796" y="245511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2" name="円/楕円 111"/>
          <p:cNvSpPr>
            <a:spLocks noChangeAspect="1"/>
          </p:cNvSpPr>
          <p:nvPr/>
        </p:nvSpPr>
        <p:spPr>
          <a:xfrm>
            <a:off x="5132190" y="218269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3" name="円/楕円 112"/>
          <p:cNvSpPr>
            <a:spLocks noChangeAspect="1"/>
          </p:cNvSpPr>
          <p:nvPr/>
        </p:nvSpPr>
        <p:spPr>
          <a:xfrm>
            <a:off x="5297290" y="233509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4" name="円/楕円 113"/>
          <p:cNvSpPr>
            <a:spLocks noChangeAspect="1"/>
          </p:cNvSpPr>
          <p:nvPr/>
        </p:nvSpPr>
        <p:spPr>
          <a:xfrm>
            <a:off x="5344139" y="245637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5" name="円/楕円 114"/>
          <p:cNvSpPr>
            <a:spLocks noChangeAspect="1"/>
          </p:cNvSpPr>
          <p:nvPr/>
        </p:nvSpPr>
        <p:spPr>
          <a:xfrm>
            <a:off x="5359309" y="22967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6" name="円/楕円 115"/>
          <p:cNvSpPr>
            <a:spLocks noChangeAspect="1"/>
          </p:cNvSpPr>
          <p:nvPr/>
        </p:nvSpPr>
        <p:spPr>
          <a:xfrm>
            <a:off x="5184366" y="233364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7" name="円/楕円 116"/>
          <p:cNvSpPr>
            <a:spLocks noChangeAspect="1"/>
          </p:cNvSpPr>
          <p:nvPr/>
        </p:nvSpPr>
        <p:spPr>
          <a:xfrm>
            <a:off x="5203416" y="256087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8" name="円/楕円 117"/>
          <p:cNvSpPr>
            <a:spLocks noChangeAspect="1"/>
          </p:cNvSpPr>
          <p:nvPr/>
        </p:nvSpPr>
        <p:spPr>
          <a:xfrm>
            <a:off x="4997269" y="20554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9" name="円/楕円 118"/>
          <p:cNvSpPr>
            <a:spLocks noChangeAspect="1"/>
          </p:cNvSpPr>
          <p:nvPr/>
        </p:nvSpPr>
        <p:spPr>
          <a:xfrm>
            <a:off x="5263198" y="23539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0" name="円/楕円 119"/>
          <p:cNvSpPr>
            <a:spLocks noChangeAspect="1"/>
          </p:cNvSpPr>
          <p:nvPr/>
        </p:nvSpPr>
        <p:spPr>
          <a:xfrm>
            <a:off x="5141791" y="2012069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1" name="円/楕円 120"/>
          <p:cNvSpPr>
            <a:spLocks noChangeAspect="1"/>
          </p:cNvSpPr>
          <p:nvPr/>
        </p:nvSpPr>
        <p:spPr>
          <a:xfrm>
            <a:off x="5219299" y="20945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2" name="円/楕円 121"/>
          <p:cNvSpPr>
            <a:spLocks noChangeAspect="1"/>
          </p:cNvSpPr>
          <p:nvPr/>
        </p:nvSpPr>
        <p:spPr>
          <a:xfrm>
            <a:off x="5287548" y="218788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3" name="円/楕円 122"/>
          <p:cNvSpPr>
            <a:spLocks noChangeAspect="1"/>
          </p:cNvSpPr>
          <p:nvPr/>
        </p:nvSpPr>
        <p:spPr>
          <a:xfrm>
            <a:off x="5368524" y="23873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4" name="円/楕円 123"/>
          <p:cNvSpPr>
            <a:spLocks noChangeAspect="1"/>
          </p:cNvSpPr>
          <p:nvPr/>
        </p:nvSpPr>
        <p:spPr>
          <a:xfrm>
            <a:off x="4944145" y="22028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5" name="円/楕円 124"/>
          <p:cNvSpPr>
            <a:spLocks noChangeAspect="1"/>
          </p:cNvSpPr>
          <p:nvPr/>
        </p:nvSpPr>
        <p:spPr>
          <a:xfrm>
            <a:off x="4969040" y="2437326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6" name="円/楕円 125"/>
          <p:cNvSpPr>
            <a:spLocks noChangeAspect="1"/>
          </p:cNvSpPr>
          <p:nvPr/>
        </p:nvSpPr>
        <p:spPr>
          <a:xfrm>
            <a:off x="5170997" y="271045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7" name="円/楕円 126"/>
          <p:cNvSpPr>
            <a:spLocks noChangeAspect="1"/>
          </p:cNvSpPr>
          <p:nvPr/>
        </p:nvSpPr>
        <p:spPr>
          <a:xfrm>
            <a:off x="5102141" y="208409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8" name="円/楕円 127"/>
          <p:cNvSpPr>
            <a:spLocks noChangeAspect="1"/>
          </p:cNvSpPr>
          <p:nvPr/>
        </p:nvSpPr>
        <p:spPr>
          <a:xfrm>
            <a:off x="4978074" y="253722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9" name="円/楕円 128"/>
          <p:cNvSpPr>
            <a:spLocks noChangeAspect="1"/>
          </p:cNvSpPr>
          <p:nvPr/>
        </p:nvSpPr>
        <p:spPr>
          <a:xfrm>
            <a:off x="5114841" y="240728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0" name="円/楕円 129"/>
          <p:cNvSpPr>
            <a:spLocks noChangeAspect="1"/>
          </p:cNvSpPr>
          <p:nvPr/>
        </p:nvSpPr>
        <p:spPr>
          <a:xfrm>
            <a:off x="5036632" y="246418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1" name="円/楕円 130"/>
          <p:cNvSpPr>
            <a:spLocks noChangeAspect="1"/>
          </p:cNvSpPr>
          <p:nvPr/>
        </p:nvSpPr>
        <p:spPr>
          <a:xfrm>
            <a:off x="5040494" y="217687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2" name="円/楕円 131"/>
          <p:cNvSpPr>
            <a:spLocks noChangeAspect="1"/>
          </p:cNvSpPr>
          <p:nvPr/>
        </p:nvSpPr>
        <p:spPr>
          <a:xfrm>
            <a:off x="5028340" y="198687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3" name="円/楕円 132"/>
          <p:cNvSpPr>
            <a:spLocks noChangeAspect="1"/>
          </p:cNvSpPr>
          <p:nvPr/>
        </p:nvSpPr>
        <p:spPr>
          <a:xfrm>
            <a:off x="4930371" y="240970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4" name="円/楕円 133"/>
          <p:cNvSpPr>
            <a:spLocks noChangeAspect="1"/>
          </p:cNvSpPr>
          <p:nvPr/>
        </p:nvSpPr>
        <p:spPr>
          <a:xfrm>
            <a:off x="5369019" y="221804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5" name="円/楕円 134"/>
          <p:cNvSpPr>
            <a:spLocks noChangeAspect="1"/>
          </p:cNvSpPr>
          <p:nvPr/>
        </p:nvSpPr>
        <p:spPr>
          <a:xfrm>
            <a:off x="5061606" y="26670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6" name="円/楕円 135"/>
          <p:cNvSpPr>
            <a:spLocks noChangeAspect="1"/>
          </p:cNvSpPr>
          <p:nvPr/>
        </p:nvSpPr>
        <p:spPr>
          <a:xfrm>
            <a:off x="4966659" y="210133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7" name="円/楕円 136"/>
          <p:cNvSpPr>
            <a:spLocks noChangeAspect="1"/>
          </p:cNvSpPr>
          <p:nvPr/>
        </p:nvSpPr>
        <p:spPr>
          <a:xfrm>
            <a:off x="5109778" y="190954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8" name="円/楕円 137"/>
          <p:cNvSpPr>
            <a:spLocks noChangeAspect="1"/>
          </p:cNvSpPr>
          <p:nvPr/>
        </p:nvSpPr>
        <p:spPr>
          <a:xfrm>
            <a:off x="5165680" y="259361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9" name="円/楕円 138"/>
          <p:cNvSpPr>
            <a:spLocks noChangeAspect="1"/>
          </p:cNvSpPr>
          <p:nvPr/>
        </p:nvSpPr>
        <p:spPr>
          <a:xfrm>
            <a:off x="5275416" y="264404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0" name="円/楕円 139"/>
          <p:cNvSpPr>
            <a:spLocks noChangeAspect="1"/>
          </p:cNvSpPr>
          <p:nvPr/>
        </p:nvSpPr>
        <p:spPr>
          <a:xfrm>
            <a:off x="5189079" y="198139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1" name="円/楕円 140"/>
          <p:cNvSpPr>
            <a:spLocks noChangeAspect="1"/>
          </p:cNvSpPr>
          <p:nvPr/>
        </p:nvSpPr>
        <p:spPr>
          <a:xfrm>
            <a:off x="5299040" y="19958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2" name="円/楕円 141"/>
          <p:cNvSpPr>
            <a:spLocks noChangeAspect="1"/>
          </p:cNvSpPr>
          <p:nvPr/>
        </p:nvSpPr>
        <p:spPr>
          <a:xfrm>
            <a:off x="5314111" y="25593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3" name="円/楕円 142"/>
          <p:cNvSpPr>
            <a:spLocks noChangeAspect="1"/>
          </p:cNvSpPr>
          <p:nvPr/>
        </p:nvSpPr>
        <p:spPr>
          <a:xfrm>
            <a:off x="4932213" y="232167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4" name="円/楕円 143"/>
          <p:cNvSpPr>
            <a:spLocks noChangeAspect="1"/>
          </p:cNvSpPr>
          <p:nvPr/>
        </p:nvSpPr>
        <p:spPr>
          <a:xfrm>
            <a:off x="5351417" y="210282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5" name="円/楕円 144"/>
          <p:cNvSpPr>
            <a:spLocks noChangeAspect="1"/>
          </p:cNvSpPr>
          <p:nvPr/>
        </p:nvSpPr>
        <p:spPr>
          <a:xfrm>
            <a:off x="5012618" y="259145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6" name="円/楕円 145"/>
          <p:cNvSpPr>
            <a:spLocks noChangeAspect="1"/>
          </p:cNvSpPr>
          <p:nvPr/>
        </p:nvSpPr>
        <p:spPr>
          <a:xfrm>
            <a:off x="5197665" y="220949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7" name="円/楕円 146"/>
          <p:cNvSpPr>
            <a:spLocks noChangeAspect="1"/>
          </p:cNvSpPr>
          <p:nvPr/>
        </p:nvSpPr>
        <p:spPr>
          <a:xfrm>
            <a:off x="5006507" y="23853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8" name="円/楕円 147"/>
          <p:cNvSpPr>
            <a:spLocks noChangeAspect="1"/>
          </p:cNvSpPr>
          <p:nvPr/>
        </p:nvSpPr>
        <p:spPr>
          <a:xfrm>
            <a:off x="5119290" y="250689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9" name="円/楕円 148"/>
          <p:cNvSpPr>
            <a:spLocks noChangeAspect="1"/>
          </p:cNvSpPr>
          <p:nvPr/>
        </p:nvSpPr>
        <p:spPr>
          <a:xfrm>
            <a:off x="5007612" y="22948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0" name="円/楕円 149"/>
          <p:cNvSpPr>
            <a:spLocks noChangeAspect="1"/>
          </p:cNvSpPr>
          <p:nvPr/>
        </p:nvSpPr>
        <p:spPr>
          <a:xfrm>
            <a:off x="5128910" y="261676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1" name="円/楕円 150"/>
          <p:cNvSpPr>
            <a:spLocks noChangeAspect="1"/>
          </p:cNvSpPr>
          <p:nvPr/>
        </p:nvSpPr>
        <p:spPr>
          <a:xfrm>
            <a:off x="5266946" y="225800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2" name="円/楕円 151"/>
          <p:cNvSpPr>
            <a:spLocks noChangeAspect="1"/>
          </p:cNvSpPr>
          <p:nvPr/>
        </p:nvSpPr>
        <p:spPr>
          <a:xfrm>
            <a:off x="5120789" y="224720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3" name="円/楕円 152"/>
          <p:cNvSpPr>
            <a:spLocks noChangeAspect="1"/>
          </p:cNvSpPr>
          <p:nvPr/>
        </p:nvSpPr>
        <p:spPr>
          <a:xfrm>
            <a:off x="5303757" y="223538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4" name="円/楕円 153"/>
          <p:cNvSpPr>
            <a:spLocks noChangeAspect="1"/>
          </p:cNvSpPr>
          <p:nvPr/>
        </p:nvSpPr>
        <p:spPr>
          <a:xfrm>
            <a:off x="5106370" y="201133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5" name="円/楕円 154"/>
          <p:cNvSpPr>
            <a:spLocks noChangeAspect="1"/>
          </p:cNvSpPr>
          <p:nvPr/>
        </p:nvSpPr>
        <p:spPr>
          <a:xfrm>
            <a:off x="5219169" y="191999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6" name="円/楕円 155"/>
          <p:cNvSpPr>
            <a:spLocks noChangeAspect="1"/>
          </p:cNvSpPr>
          <p:nvPr/>
        </p:nvSpPr>
        <p:spPr>
          <a:xfrm>
            <a:off x="5141806" y="215657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7" name="円/楕円 156"/>
          <p:cNvSpPr>
            <a:spLocks noChangeAspect="1"/>
          </p:cNvSpPr>
          <p:nvPr/>
        </p:nvSpPr>
        <p:spPr>
          <a:xfrm>
            <a:off x="3346405" y="18778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8" name="円/楕円 157"/>
          <p:cNvSpPr>
            <a:spLocks noChangeAspect="1"/>
          </p:cNvSpPr>
          <p:nvPr/>
        </p:nvSpPr>
        <p:spPr>
          <a:xfrm>
            <a:off x="3435305" y="20218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9" name="円/楕円 158"/>
          <p:cNvSpPr>
            <a:spLocks noChangeAspect="1"/>
          </p:cNvSpPr>
          <p:nvPr/>
        </p:nvSpPr>
        <p:spPr>
          <a:xfrm>
            <a:off x="3588011" y="21502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0" name="円/楕円 159"/>
          <p:cNvSpPr>
            <a:spLocks noChangeAspect="1"/>
          </p:cNvSpPr>
          <p:nvPr/>
        </p:nvSpPr>
        <p:spPr>
          <a:xfrm>
            <a:off x="3490405" y="187786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1" name="円/楕円 160"/>
          <p:cNvSpPr>
            <a:spLocks noChangeAspect="1"/>
          </p:cNvSpPr>
          <p:nvPr/>
        </p:nvSpPr>
        <p:spPr>
          <a:xfrm>
            <a:off x="3655505" y="203026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2" name="円/楕円 161"/>
          <p:cNvSpPr>
            <a:spLocks noChangeAspect="1"/>
          </p:cNvSpPr>
          <p:nvPr/>
        </p:nvSpPr>
        <p:spPr>
          <a:xfrm>
            <a:off x="3702354" y="215154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3" name="円/楕円 162"/>
          <p:cNvSpPr>
            <a:spLocks noChangeAspect="1"/>
          </p:cNvSpPr>
          <p:nvPr/>
        </p:nvSpPr>
        <p:spPr>
          <a:xfrm>
            <a:off x="3717524" y="199196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4" name="円/楕円 163"/>
          <p:cNvSpPr>
            <a:spLocks noChangeAspect="1"/>
          </p:cNvSpPr>
          <p:nvPr/>
        </p:nvSpPr>
        <p:spPr>
          <a:xfrm>
            <a:off x="3542581" y="202881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5" name="円/楕円 164"/>
          <p:cNvSpPr>
            <a:spLocks noChangeAspect="1"/>
          </p:cNvSpPr>
          <p:nvPr/>
        </p:nvSpPr>
        <p:spPr>
          <a:xfrm>
            <a:off x="3561631" y="225604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6" name="円/楕円 165"/>
          <p:cNvSpPr>
            <a:spLocks noChangeAspect="1"/>
          </p:cNvSpPr>
          <p:nvPr/>
        </p:nvSpPr>
        <p:spPr>
          <a:xfrm>
            <a:off x="3355484" y="175064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7" name="円/楕円 166"/>
          <p:cNvSpPr>
            <a:spLocks noChangeAspect="1"/>
          </p:cNvSpPr>
          <p:nvPr/>
        </p:nvSpPr>
        <p:spPr>
          <a:xfrm>
            <a:off x="3621413" y="20491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8" name="円/楕円 167"/>
          <p:cNvSpPr>
            <a:spLocks noChangeAspect="1"/>
          </p:cNvSpPr>
          <p:nvPr/>
        </p:nvSpPr>
        <p:spPr>
          <a:xfrm>
            <a:off x="3500006" y="170724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9" name="円/楕円 168"/>
          <p:cNvSpPr>
            <a:spLocks noChangeAspect="1"/>
          </p:cNvSpPr>
          <p:nvPr/>
        </p:nvSpPr>
        <p:spPr>
          <a:xfrm>
            <a:off x="3577514" y="17897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0" name="円/楕円 169"/>
          <p:cNvSpPr>
            <a:spLocks noChangeAspect="1"/>
          </p:cNvSpPr>
          <p:nvPr/>
        </p:nvSpPr>
        <p:spPr>
          <a:xfrm>
            <a:off x="3645763" y="188305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1" name="円/楕円 170"/>
          <p:cNvSpPr>
            <a:spLocks noChangeAspect="1"/>
          </p:cNvSpPr>
          <p:nvPr/>
        </p:nvSpPr>
        <p:spPr>
          <a:xfrm>
            <a:off x="3726739" y="208253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2" name="円/楕円 171"/>
          <p:cNvSpPr>
            <a:spLocks noChangeAspect="1"/>
          </p:cNvSpPr>
          <p:nvPr/>
        </p:nvSpPr>
        <p:spPr>
          <a:xfrm>
            <a:off x="3302360" y="18980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3" name="円/楕円 172"/>
          <p:cNvSpPr>
            <a:spLocks noChangeAspect="1"/>
          </p:cNvSpPr>
          <p:nvPr/>
        </p:nvSpPr>
        <p:spPr>
          <a:xfrm>
            <a:off x="3327255" y="2132497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4" name="円/楕円 173"/>
          <p:cNvSpPr>
            <a:spLocks noChangeAspect="1"/>
          </p:cNvSpPr>
          <p:nvPr/>
        </p:nvSpPr>
        <p:spPr>
          <a:xfrm>
            <a:off x="3529212" y="240562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5" name="円/楕円 174"/>
          <p:cNvSpPr>
            <a:spLocks noChangeAspect="1"/>
          </p:cNvSpPr>
          <p:nvPr/>
        </p:nvSpPr>
        <p:spPr>
          <a:xfrm>
            <a:off x="3460356" y="177926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6" name="円/楕円 175"/>
          <p:cNvSpPr>
            <a:spLocks noChangeAspect="1"/>
          </p:cNvSpPr>
          <p:nvPr/>
        </p:nvSpPr>
        <p:spPr>
          <a:xfrm>
            <a:off x="3336289" y="223239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7" name="円/楕円 176"/>
          <p:cNvSpPr>
            <a:spLocks noChangeAspect="1"/>
          </p:cNvSpPr>
          <p:nvPr/>
        </p:nvSpPr>
        <p:spPr>
          <a:xfrm>
            <a:off x="3473056" y="210246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8" name="円/楕円 177"/>
          <p:cNvSpPr>
            <a:spLocks noChangeAspect="1"/>
          </p:cNvSpPr>
          <p:nvPr/>
        </p:nvSpPr>
        <p:spPr>
          <a:xfrm>
            <a:off x="3394847" y="215935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9" name="円/楕円 178"/>
          <p:cNvSpPr>
            <a:spLocks noChangeAspect="1"/>
          </p:cNvSpPr>
          <p:nvPr/>
        </p:nvSpPr>
        <p:spPr>
          <a:xfrm>
            <a:off x="3398709" y="187204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0" name="円/楕円 179"/>
          <p:cNvSpPr>
            <a:spLocks noChangeAspect="1"/>
          </p:cNvSpPr>
          <p:nvPr/>
        </p:nvSpPr>
        <p:spPr>
          <a:xfrm>
            <a:off x="3386555" y="168204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1" name="円/楕円 180"/>
          <p:cNvSpPr>
            <a:spLocks noChangeAspect="1"/>
          </p:cNvSpPr>
          <p:nvPr/>
        </p:nvSpPr>
        <p:spPr>
          <a:xfrm>
            <a:off x="3288586" y="210487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2" name="円/楕円 181"/>
          <p:cNvSpPr>
            <a:spLocks noChangeAspect="1"/>
          </p:cNvSpPr>
          <p:nvPr/>
        </p:nvSpPr>
        <p:spPr>
          <a:xfrm>
            <a:off x="3727234" y="19132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3" name="円/楕円 182"/>
          <p:cNvSpPr>
            <a:spLocks noChangeAspect="1"/>
          </p:cNvSpPr>
          <p:nvPr/>
        </p:nvSpPr>
        <p:spPr>
          <a:xfrm>
            <a:off x="3419821" y="236223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4" name="円/楕円 183"/>
          <p:cNvSpPr>
            <a:spLocks noChangeAspect="1"/>
          </p:cNvSpPr>
          <p:nvPr/>
        </p:nvSpPr>
        <p:spPr>
          <a:xfrm>
            <a:off x="3324874" y="179650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5" name="円/楕円 184"/>
          <p:cNvSpPr>
            <a:spLocks noChangeAspect="1"/>
          </p:cNvSpPr>
          <p:nvPr/>
        </p:nvSpPr>
        <p:spPr>
          <a:xfrm>
            <a:off x="3467993" y="160471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6" name="円/楕円 185"/>
          <p:cNvSpPr>
            <a:spLocks noChangeAspect="1"/>
          </p:cNvSpPr>
          <p:nvPr/>
        </p:nvSpPr>
        <p:spPr>
          <a:xfrm>
            <a:off x="3523895" y="228878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7" name="円/楕円 186"/>
          <p:cNvSpPr>
            <a:spLocks noChangeAspect="1"/>
          </p:cNvSpPr>
          <p:nvPr/>
        </p:nvSpPr>
        <p:spPr>
          <a:xfrm>
            <a:off x="3633631" y="23392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8" name="円/楕円 187"/>
          <p:cNvSpPr>
            <a:spLocks noChangeAspect="1"/>
          </p:cNvSpPr>
          <p:nvPr/>
        </p:nvSpPr>
        <p:spPr>
          <a:xfrm>
            <a:off x="3547294" y="167656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9" name="円/楕円 188"/>
          <p:cNvSpPr>
            <a:spLocks noChangeAspect="1"/>
          </p:cNvSpPr>
          <p:nvPr/>
        </p:nvSpPr>
        <p:spPr>
          <a:xfrm>
            <a:off x="3657255" y="16910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0" name="円/楕円 189"/>
          <p:cNvSpPr>
            <a:spLocks noChangeAspect="1"/>
          </p:cNvSpPr>
          <p:nvPr/>
        </p:nvSpPr>
        <p:spPr>
          <a:xfrm>
            <a:off x="3672326" y="22545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1" name="円/楕円 190"/>
          <p:cNvSpPr>
            <a:spLocks noChangeAspect="1"/>
          </p:cNvSpPr>
          <p:nvPr/>
        </p:nvSpPr>
        <p:spPr>
          <a:xfrm>
            <a:off x="3290428" y="201684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2" name="円/楕円 191"/>
          <p:cNvSpPr>
            <a:spLocks noChangeAspect="1"/>
          </p:cNvSpPr>
          <p:nvPr/>
        </p:nvSpPr>
        <p:spPr>
          <a:xfrm>
            <a:off x="3709632" y="179799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3" name="円/楕円 192"/>
          <p:cNvSpPr>
            <a:spLocks noChangeAspect="1"/>
          </p:cNvSpPr>
          <p:nvPr/>
        </p:nvSpPr>
        <p:spPr>
          <a:xfrm>
            <a:off x="3370833" y="228662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4" name="円/楕円 193"/>
          <p:cNvSpPr>
            <a:spLocks noChangeAspect="1"/>
          </p:cNvSpPr>
          <p:nvPr/>
        </p:nvSpPr>
        <p:spPr>
          <a:xfrm>
            <a:off x="3555880" y="190466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5" name="円/楕円 194"/>
          <p:cNvSpPr>
            <a:spLocks noChangeAspect="1"/>
          </p:cNvSpPr>
          <p:nvPr/>
        </p:nvSpPr>
        <p:spPr>
          <a:xfrm>
            <a:off x="3364722" y="20805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6" name="円/楕円 195"/>
          <p:cNvSpPr>
            <a:spLocks noChangeAspect="1"/>
          </p:cNvSpPr>
          <p:nvPr/>
        </p:nvSpPr>
        <p:spPr>
          <a:xfrm>
            <a:off x="3477505" y="22020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7" name="円/楕円 196"/>
          <p:cNvSpPr>
            <a:spLocks noChangeAspect="1"/>
          </p:cNvSpPr>
          <p:nvPr/>
        </p:nvSpPr>
        <p:spPr>
          <a:xfrm>
            <a:off x="3365827" y="199004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8" name="円/楕円 197"/>
          <p:cNvSpPr>
            <a:spLocks noChangeAspect="1"/>
          </p:cNvSpPr>
          <p:nvPr/>
        </p:nvSpPr>
        <p:spPr>
          <a:xfrm>
            <a:off x="3487125" y="231193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9" name="円/楕円 198"/>
          <p:cNvSpPr>
            <a:spLocks noChangeAspect="1"/>
          </p:cNvSpPr>
          <p:nvPr/>
        </p:nvSpPr>
        <p:spPr>
          <a:xfrm>
            <a:off x="3625161" y="19531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0" name="円/楕円 199"/>
          <p:cNvSpPr>
            <a:spLocks noChangeAspect="1"/>
          </p:cNvSpPr>
          <p:nvPr/>
        </p:nvSpPr>
        <p:spPr>
          <a:xfrm>
            <a:off x="3479004" y="194237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1" name="円/楕円 200"/>
          <p:cNvSpPr>
            <a:spLocks noChangeAspect="1"/>
          </p:cNvSpPr>
          <p:nvPr/>
        </p:nvSpPr>
        <p:spPr>
          <a:xfrm>
            <a:off x="3661972" y="193055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2" name="円/楕円 201"/>
          <p:cNvSpPr>
            <a:spLocks noChangeAspect="1"/>
          </p:cNvSpPr>
          <p:nvPr/>
        </p:nvSpPr>
        <p:spPr>
          <a:xfrm>
            <a:off x="3464585" y="170650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3" name="円/楕円 202"/>
          <p:cNvSpPr>
            <a:spLocks noChangeAspect="1"/>
          </p:cNvSpPr>
          <p:nvPr/>
        </p:nvSpPr>
        <p:spPr>
          <a:xfrm>
            <a:off x="3577384" y="161516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4" name="円/楕円 203"/>
          <p:cNvSpPr>
            <a:spLocks noChangeAspect="1"/>
          </p:cNvSpPr>
          <p:nvPr/>
        </p:nvSpPr>
        <p:spPr>
          <a:xfrm>
            <a:off x="3500021" y="185174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19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奥行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奥行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奥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��< ? x m l   v e r s i o n = " 1 . 0 "   e n c o d i n g = " u t f - 1 6 " ? > < T e X T e X >  
     < p r e a m b l e > \ d o c u m e n t c l a s s { j a r t i c l e }  
 \ u s e p a c k a g e { a m s m a t h }  
 \ p a g e s t y l e { e m p t y } < / p r e a m b l e >  
     < b o d y > \ b e g i n { a l i g n * }    
  
 \ e n d { a l i g n * } < / b o d y >  
     < f c o l o r > F F F F F F F F < / f c o l o r >  
     < b c o l o r > F F F F F F F F < / b c o l o r >  
     < t r a n s p a r e n t > T r u e < / t r a n s p a r e n t >  
     < r e s o l u t i o n > 1 8 0 0 < / r e s o l u t i o n >  
     < i m a g e h > - 1 < / i m a g e h >  
     < i m a g e w > - 1 < / i m a g e w >  
     < s c a l e > 5 0 < / s c a l e >  
     < c u r s o r > 1 6 < / c u r s o r >  
 < / T e X T e X > 
</file>

<file path=customXml/itemProps1.xml><?xml version="1.0" encoding="utf-8"?>
<ds:datastoreItem xmlns:ds="http://schemas.openxmlformats.org/officeDocument/2006/customXml" ds:itemID="{7CAFCAED-70A9-4C95-BD31-114F8F4753FC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奥行</Template>
  <TotalTime>3383</TotalTime>
  <Words>852</Words>
  <Application>Microsoft Office PowerPoint</Application>
  <PresentationFormat>画面に合わせる (4:3)</PresentationFormat>
  <Paragraphs>308</Paragraphs>
  <Slides>33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33</vt:i4>
      </vt:variant>
    </vt:vector>
  </HeadingPairs>
  <TitlesOfParts>
    <vt:vector size="46" baseType="lpstr">
      <vt:lpstr>HGｺﾞｼｯｸM</vt:lpstr>
      <vt:lpstr>ＭＳ Ｐゴシック</vt:lpstr>
      <vt:lpstr>游ゴシック</vt:lpstr>
      <vt:lpstr>游ゴシック Light</vt:lpstr>
      <vt:lpstr>Agency FB</vt:lpstr>
      <vt:lpstr>Arial</vt:lpstr>
      <vt:lpstr>Arial Narrow</vt:lpstr>
      <vt:lpstr>Calibri</vt:lpstr>
      <vt:lpstr>Calibri Light</vt:lpstr>
      <vt:lpstr>Corbel</vt:lpstr>
      <vt:lpstr>Symbol</vt:lpstr>
      <vt:lpstr>Wingdings</vt:lpstr>
      <vt:lpstr>奥行</vt:lpstr>
      <vt:lpstr>Heavy Ion Physics at J-PARC</vt:lpstr>
      <vt:lpstr>J-PARC Japan Proton Accelerator Research Complex</vt:lpstr>
      <vt:lpstr>J-PARC Japan Proton Accelerator Research Complex</vt:lpstr>
      <vt:lpstr>J-PARC Japan Proton Accelerator Research Complex</vt:lpstr>
      <vt:lpstr>PowerPoint プレゼンテーション</vt:lpstr>
      <vt:lpstr>Collision Rate</vt:lpstr>
      <vt:lpstr>HI Acceleration @ J-PARC</vt:lpstr>
      <vt:lpstr>2 Main Goals of J-PARC-HI</vt:lpstr>
      <vt:lpstr>Why Low-E Collisions?</vt:lpstr>
      <vt:lpstr>Why Low-E Collisions?</vt:lpstr>
      <vt:lpstr>Baryon Stopping</vt:lpstr>
      <vt:lpstr>Beam-Energy Scan</vt:lpstr>
      <vt:lpstr>Maximum Density</vt:lpstr>
      <vt:lpstr>Theoretical Challenges</vt:lpstr>
      <vt:lpstr>Theoretical Challenges</vt:lpstr>
      <vt:lpstr>Modelling Low-E Collisions</vt:lpstr>
      <vt:lpstr>Various New Observables</vt:lpstr>
      <vt:lpstr>Lepton &amp; Photon: Hierarchical Observation</vt:lpstr>
      <vt:lpstr>Fluctuations &amp; QCD Critical Point</vt:lpstr>
      <vt:lpstr>2 Main Goals of J-PARC-HI</vt:lpstr>
      <vt:lpstr>Search of Rare Events</vt:lpstr>
      <vt:lpstr>Production Rate</vt:lpstr>
      <vt:lpstr>Hypernuclei</vt:lpstr>
      <vt:lpstr>Hyper-Nuclear Phyics @ J-PARC</vt:lpstr>
      <vt:lpstr>Creation, Properties</vt:lpstr>
      <vt:lpstr>Hadron-hadron Interaction</vt:lpstr>
      <vt:lpstr>The most difficult Problem…</vt:lpstr>
      <vt:lpstr>Future Plan</vt:lpstr>
      <vt:lpstr>Summary</vt:lpstr>
      <vt:lpstr>Directed Flow</vt:lpstr>
      <vt:lpstr>PowerPoint プレゼンテーション</vt:lpstr>
      <vt:lpstr>PowerPoint プレゼンテーション</vt:lpstr>
      <vt:lpstr>Search of Rare Events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J-PARCが行う 重イオン衝突実験</dc:title>
  <dc:creator>Masakiyo Kitazawa</dc:creator>
  <cp:lastModifiedBy>Masakiyo Kitazawa</cp:lastModifiedBy>
  <cp:revision>273</cp:revision>
  <dcterms:created xsi:type="dcterms:W3CDTF">2015-11-23T09:24:11Z</dcterms:created>
  <dcterms:modified xsi:type="dcterms:W3CDTF">2017-01-09T05:31:05Z</dcterms:modified>
</cp:coreProperties>
</file>