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256" r:id="rId3"/>
    <p:sldId id="257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75" r:id="rId19"/>
    <p:sldId id="276" r:id="rId20"/>
    <p:sldId id="272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1F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4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90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18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6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6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42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3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74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42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72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2988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8F328F-891D-4DB3-9AAE-49D6DA1A849F}" type="datetimeFigureOut">
              <a:rPr kumimoji="1" lang="ja-JP" altLang="en-US" smtClean="0"/>
              <a:t>2017/3/18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11D7A3-B081-4A86-B852-FE6D8FE95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74229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45" y="4589417"/>
            <a:ext cx="1696619" cy="17057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8143487" cy="356616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ファクトリアルキュムラントを用いた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初期キュムラントの解析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北沢正清（阪大理）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76802" y="5648876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 smtClean="0">
                <a:solidFill>
                  <a:srgbClr val="006600"/>
                </a:solidFill>
              </a:rPr>
              <a:t>大阪大学公式キャラクター</a:t>
            </a:r>
            <a:endParaRPr lang="en-US" altLang="ja-JP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17339" y="6457890"/>
            <a:ext cx="555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日本物理学会年次大会 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2017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年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3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月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18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日 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18aH22-8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9594" y="4918229"/>
            <a:ext cx="263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MK, to appear soon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881051" y="3036008"/>
            <a:ext cx="5416732" cy="199755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474316" y="1644234"/>
            <a:ext cx="4241075" cy="106351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多変数系の</a:t>
            </a:r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キュムラント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(N_1,N_2,\cdots,N_M)&#10;\end{align*}&lt;/body&gt;&#10;  &lt;fcolor&gt;FF000000&lt;/fcolor&gt;&#10;  &lt;bcolor&gt;FFFFFFFF&lt;/bcolor&gt;&#10;  &lt;transparent&gt;True&lt;/transparent&gt;&#10;  &lt;resolution&gt;1800&lt;/resolution&gt;&#10;  &lt;imageh&gt;250&lt;/imageh&gt;&#10;  &lt;imagew&gt;210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12" y="2238102"/>
            <a:ext cx="3079695" cy="365759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N_a N_b N_c \rangle_{\rm fc}&#10;= &#10;\frac{\partial}{\partial s_a} \frac{\partial}{\partial s_b} \frac{\partial}{\partial s_c}&#10;K_{\rm f}\Big|_{s=1}&#10;\end{align*}&lt;/body&gt;&#10;  &lt;fcolor&gt;FF000000&lt;/fcolor&gt;&#10;  &lt;bcolor&gt;FFFFFFFF&lt;/bcolor&gt;&#10;  &lt;transparent&gt;True&lt;/transparent&gt;&#10;  &lt;resolution&gt;1800&lt;/resolution&gt;&#10;  &lt;imageh&gt;553&lt;/imageh&gt;&#10;  &lt;imagew&gt;358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40" y="3664118"/>
            <a:ext cx="4983823" cy="76855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79191" y="1731601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確率分布関数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K_{\rm f} = \ln \langle s_1^{N_1} s_2^{N_2} \cdots s_M^{N_M} \rangle&#10;\end{align*}&lt;/body&gt;&#10;  &lt;fcolor&gt;FF000000&lt;/fcolor&gt;&#10;  &lt;bcolor&gt;FFFFFFFF&lt;/bcolor&gt;&#10;  &lt;transparent&gt;True&lt;/transparent&gt;&#10;  &lt;resolution&gt;1800&lt;/resolution&gt;&#10;  &lt;imageh&gt;303&lt;/imageh&gt;&#10;  &lt;imagew&gt;2612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69" y="4585534"/>
            <a:ext cx="2764367" cy="32067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43857" y="5390610"/>
            <a:ext cx="7301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「自己相関を除いたキュムラント」の性質は保持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　</a:t>
            </a: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Q^m \rangle_{\rm fc}&#10;\ne \langle Q(Q-1)\cdots(Q-m+1)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4057&lt;/imagew&gt;&#10;  &lt;scale&gt;50&lt;/scale&gt;&#10;  &lt;cursor&gt;7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63" y="5816598"/>
            <a:ext cx="4863737" cy="2997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503222" y="3158259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56065" y="5934462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※Q</a:t>
            </a:r>
            <a:r>
              <a:rPr kumimoji="1" lang="ja-JP" altLang="en-US" sz="2000" dirty="0" smtClean="0"/>
              <a:t>：</a:t>
            </a:r>
            <a:r>
              <a:rPr kumimoji="1" lang="en-US" altLang="ja-JP" sz="2000" dirty="0" smtClean="0"/>
              <a:t>N</a:t>
            </a:r>
            <a:r>
              <a:rPr kumimoji="1" lang="ja-JP" altLang="en-US" sz="2000" dirty="0" smtClean="0"/>
              <a:t>の線形結合</a:t>
            </a:r>
            <a:endParaRPr kumimoji="1" lang="ja-JP" altLang="en-US" sz="2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582" y="2861575"/>
            <a:ext cx="1754091" cy="1793941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>
            <a:off x="3747941" y="2707749"/>
            <a:ext cx="1682952" cy="37647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77148" y="4573564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大阪大学</a:t>
            </a:r>
            <a:endParaRPr kumimoji="1"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公式キャラクター</a:t>
            </a:r>
            <a:endParaRPr kumimoji="1"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3" grpId="0"/>
      <p:bldP spid="14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5860791" y="4973058"/>
            <a:ext cx="3072438" cy="1550127"/>
          </a:xfrm>
          <a:prstGeom prst="roundRect">
            <a:avLst/>
          </a:prstGeom>
          <a:solidFill>
            <a:srgbClr val="A8E1F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二項分布モデル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780910" y="1509834"/>
            <a:ext cx="1637237" cy="189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25" y="1740680"/>
            <a:ext cx="2628767" cy="13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下矢印 35"/>
          <p:cNvSpPr/>
          <p:nvPr/>
        </p:nvSpPr>
        <p:spPr>
          <a:xfrm rot="16200000">
            <a:off x="3884609" y="2002298"/>
            <a:ext cx="983955" cy="898028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60" y="3288576"/>
            <a:ext cx="3479913" cy="164610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459" y="3302442"/>
            <a:ext cx="3546222" cy="1632234"/>
          </a:xfrm>
          <a:prstGeom prst="rect">
            <a:avLst/>
          </a:prstGeom>
        </p:spPr>
      </p:pic>
      <p:sp>
        <p:nvSpPr>
          <p:cNvPr id="50" name="角丸四角形 49"/>
          <p:cNvSpPr/>
          <p:nvPr/>
        </p:nvSpPr>
        <p:spPr>
          <a:xfrm>
            <a:off x="214852" y="4973058"/>
            <a:ext cx="5117698" cy="1550127"/>
          </a:xfrm>
          <a:prstGeom prst="roundRect">
            <a:avLst/>
          </a:prstGeom>
          <a:solidFill>
            <a:srgbClr val="A8E1F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P_{\rm obs}(n) &#10;= \sum_{N}&#10;B_{p}(n;N)&#10;P(N)&#10;\end{align*}&lt;/body&gt;&#10;  &lt;fcolor&gt;FF000000&lt;/fcolor&gt;&#10;  &lt;bcolor&gt;FFFFFFFF&lt;/bcolor&gt;&#10;  &lt;transparent&gt;True&lt;/transparent&gt;&#10;  &lt;resolution&gt;1800&lt;/resolution&gt;&#10;  &lt;imageh&gt;534&lt;/imageh&gt;&#10;  &lt;imagew&gt;31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6" y="5624525"/>
            <a:ext cx="4531231" cy="779535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1595174" y="507269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二項分布モデル</a:t>
            </a:r>
            <a:endParaRPr kumimoji="1" lang="ja-JP" altLang="en-US" sz="2400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71" b="8524"/>
          <a:stretch/>
        </p:blipFill>
        <p:spPr>
          <a:xfrm flipH="1">
            <a:off x="-30063" y="1758696"/>
            <a:ext cx="1851664" cy="173326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6200000">
            <a:off x="-381492" y="3813298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大阪大学</a:t>
            </a:r>
            <a:endParaRPr kumimoji="1"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公式キャラクター</a:t>
            </a:r>
            <a:endParaRPr kumimoji="1"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fc} = \langle p^m N^m \rangle_{\rm fc}&#10;\end{align*}&lt;/body&gt;&#10;  &lt;fcolor&gt;FF000000&lt;/fcolor&gt;&#10;  &lt;bcolor&gt;FFFFFFFF&lt;/bcolor&gt;&#10;  &lt;transparent&gt;True&lt;/transparent&gt;&#10;  &lt;resolution&gt;1800&lt;/resolution&gt;&#10;  &lt;imageh&gt;250&lt;/imageh&gt;&#10;  &lt;imagew&gt;206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71" y="5984846"/>
            <a:ext cx="2759876" cy="3334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56926" y="5089509"/>
            <a:ext cx="2480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キュムラントの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関係</a:t>
            </a:r>
            <a:r>
              <a:rPr lang="ja-JP" altLang="en-US" sz="2400" dirty="0"/>
              <a:t>式</a:t>
            </a:r>
            <a:endParaRPr kumimoji="1" lang="ja-JP" altLang="en-US" sz="2400" dirty="0"/>
          </a:p>
        </p:txBody>
      </p:sp>
      <p:sp>
        <p:nvSpPr>
          <p:cNvPr id="16" name="下矢印 15"/>
          <p:cNvSpPr/>
          <p:nvPr/>
        </p:nvSpPr>
        <p:spPr>
          <a:xfrm rot="16200000">
            <a:off x="5166455" y="5406899"/>
            <a:ext cx="983955" cy="682442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9991" y="6491617"/>
            <a:ext cx="437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多変数系：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Nonaka</a:t>
            </a:r>
            <a:r>
              <a:rPr kumimoji="1" lang="en-US" altLang="ja-JP" dirty="0" smtClean="0">
                <a:solidFill>
                  <a:schemeClr val="bg1"/>
                </a:solidFill>
              </a:rPr>
              <a:t>, MK,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Esumi</a:t>
            </a:r>
            <a:r>
              <a:rPr kumimoji="1" lang="en-US" altLang="ja-JP" dirty="0" smtClean="0">
                <a:solidFill>
                  <a:schemeClr val="bg1"/>
                </a:solidFill>
              </a:rPr>
              <a:t>, 1702.07106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検出効率補正への応用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16423" y="5324522"/>
            <a:ext cx="3776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T.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err="1" smtClean="0"/>
              <a:t>Nonaka</a:t>
            </a:r>
            <a:r>
              <a:rPr kumimoji="1" lang="en-US" altLang="ja-JP" sz="2000" dirty="0" smtClean="0"/>
              <a:t>,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MK,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err="1" smtClean="0"/>
              <a:t>Esumi</a:t>
            </a:r>
            <a:r>
              <a:rPr kumimoji="1" lang="en-US" altLang="ja-JP" sz="2000" dirty="0" smtClean="0"/>
              <a:t>,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1702.07106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7624" y="154870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キュムラント検出効率補正小史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0117" y="2063606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最初の提案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16423" y="2372615"/>
            <a:ext cx="400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 (’12), </a:t>
            </a:r>
            <a:r>
              <a:rPr lang="en-US" altLang="ja-JP" sz="2000" dirty="0" err="1" smtClean="0"/>
              <a:t>Bzdak</a:t>
            </a:r>
            <a:r>
              <a:rPr lang="en-US" altLang="ja-JP" sz="2000" dirty="0" smtClean="0"/>
              <a:t>, Koch (’12)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16423" y="3260026"/>
            <a:ext cx="2998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Bzdak</a:t>
            </a:r>
            <a:r>
              <a:rPr lang="en-US" altLang="ja-JP" sz="2000" dirty="0" smtClean="0"/>
              <a:t>, Koch (’15), </a:t>
            </a:r>
            <a:r>
              <a:rPr kumimoji="1" lang="en-US" altLang="ja-JP" sz="2000" dirty="0" smtClean="0"/>
              <a:t>Luo (’15)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0117" y="2960151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モーメントを使った方法</a:t>
            </a:r>
            <a:endParaRPr kumimoji="1" lang="en-US" altLang="ja-JP" sz="24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6445613" y="2063606"/>
            <a:ext cx="18790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2</a:t>
            </a:r>
            <a:r>
              <a:rPr lang="ja-JP" altLang="en-US" sz="2400" dirty="0">
                <a:solidFill>
                  <a:prstClr val="black"/>
                </a:solidFill>
              </a:rPr>
              <a:t>粒子種</a:t>
            </a:r>
            <a:r>
              <a:rPr lang="ja-JP" altLang="en-US" sz="2400" dirty="0" smtClean="0">
                <a:solidFill>
                  <a:prstClr val="black"/>
                </a:solidFill>
              </a:rPr>
              <a:t>しか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lvl="0"/>
            <a:r>
              <a:rPr lang="ja-JP" altLang="en-US" sz="2400" dirty="0" smtClean="0">
                <a:solidFill>
                  <a:prstClr val="black"/>
                </a:solidFill>
              </a:rPr>
              <a:t>扱ってない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0117" y="3856696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キュムラント</a:t>
            </a:r>
            <a:r>
              <a:rPr lang="ja-JP" altLang="en-US" sz="2400" dirty="0"/>
              <a:t>展開</a:t>
            </a:r>
            <a:r>
              <a:rPr kumimoji="1" lang="ja-JP" altLang="en-US" sz="2400" dirty="0" smtClean="0"/>
              <a:t>を使った方法</a:t>
            </a:r>
            <a:endParaRPr kumimoji="1" lang="en-US" altLang="ja-JP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16423" y="4213104"/>
            <a:ext cx="107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 (’16)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5613" y="296015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数値解析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重すぎ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45612" y="385669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手計算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複雑すぎ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8995" y="4907313"/>
            <a:ext cx="658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ja-JP" altLang="en-US" sz="2800" b="1" dirty="0" smtClean="0"/>
              <a:t>新しい提案</a:t>
            </a:r>
            <a:r>
              <a:rPr kumimoji="1" lang="ja-JP" altLang="en-US" sz="2400" dirty="0" smtClean="0"/>
              <a:t>：</a:t>
            </a:r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キュムラントを使った方法</a:t>
            </a:r>
            <a:endParaRPr kumimoji="1" lang="ja-JP" altLang="en-US" sz="2400" dirty="0"/>
          </a:p>
        </p:txBody>
      </p:sp>
      <p:sp>
        <p:nvSpPr>
          <p:cNvPr id="20" name="右矢印 19"/>
          <p:cNvSpPr/>
          <p:nvPr/>
        </p:nvSpPr>
        <p:spPr>
          <a:xfrm>
            <a:off x="5779363" y="2113436"/>
            <a:ext cx="666249" cy="7395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5779363" y="3010474"/>
            <a:ext cx="666249" cy="7395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5779363" y="3872209"/>
            <a:ext cx="666249" cy="7395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10161" y="577347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手計算シンプル、かつ低</a:t>
            </a:r>
            <a:r>
              <a:rPr lang="ja-JP" altLang="en-US" sz="2400" b="1" dirty="0" smtClean="0"/>
              <a:t>数値コスト</a:t>
            </a:r>
            <a:endParaRPr kumimoji="1" lang="ja-JP" altLang="en-US" sz="2400" b="1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06" y="4782012"/>
            <a:ext cx="1425167" cy="154566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804898" y="637363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 smtClean="0">
                <a:solidFill>
                  <a:schemeClr val="bg1"/>
                </a:solidFill>
              </a:rPr>
              <a:t>大阪大学公式キャラクター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chemeClr val="bg1"/>
                </a:solidFill>
              </a:rPr>
              <a:t>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1558843" y="5724632"/>
            <a:ext cx="551318" cy="5121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43" y="2028890"/>
            <a:ext cx="653884" cy="728278"/>
          </a:xfrm>
        </p:spPr>
      </p:pic>
      <p:pic>
        <p:nvPicPr>
          <p:cNvPr id="28" name="コンテンツ プレースホルダ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2" y="2940942"/>
            <a:ext cx="682382" cy="760018"/>
          </a:xfrm>
          <a:prstGeom prst="rect">
            <a:avLst/>
          </a:prstGeom>
        </p:spPr>
      </p:pic>
      <p:pic>
        <p:nvPicPr>
          <p:cNvPr id="29" name="コンテンツ プレースホルダ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3795666"/>
            <a:ext cx="682381" cy="760017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8334528" y="274437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6600"/>
                </a:solidFill>
              </a:rPr>
              <a:t>大阪大学</a:t>
            </a:r>
            <a:endParaRPr kumimoji="1" lang="en-US" altLang="ja-JP" sz="1000" dirty="0" smtClean="0">
              <a:solidFill>
                <a:srgbClr val="006600"/>
              </a:solidFill>
            </a:endParaRPr>
          </a:p>
          <a:p>
            <a:r>
              <a:rPr kumimoji="1" lang="ja-JP" altLang="en-US" sz="10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0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323215" y="330641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6600"/>
                </a:solidFill>
              </a:rPr>
              <a:t>大阪大学</a:t>
            </a:r>
            <a:endParaRPr kumimoji="1" lang="en-US" altLang="ja-JP" sz="1000" dirty="0" smtClean="0">
              <a:solidFill>
                <a:srgbClr val="006600"/>
              </a:solidFill>
            </a:endParaRPr>
          </a:p>
          <a:p>
            <a:r>
              <a:rPr kumimoji="1" lang="ja-JP" altLang="en-US" sz="10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000" dirty="0">
              <a:solidFill>
                <a:srgbClr val="0066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331116" y="415993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6600"/>
                </a:solidFill>
              </a:rPr>
              <a:t>大阪大学</a:t>
            </a:r>
            <a:endParaRPr kumimoji="1" lang="en-US" altLang="ja-JP" sz="1000" dirty="0" smtClean="0">
              <a:solidFill>
                <a:srgbClr val="006600"/>
              </a:solidFill>
            </a:endParaRPr>
          </a:p>
          <a:p>
            <a:r>
              <a:rPr kumimoji="1" lang="ja-JP" altLang="en-US" sz="10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4" grpId="0"/>
      <p:bldP spid="20" grpId="0" animBg="1"/>
      <p:bldP spid="21" grpId="0" animBg="1"/>
      <p:bldP spid="22" grpId="0" animBg="1"/>
      <p:bldP spid="23" grpId="0"/>
      <p:bldP spid="25" grpId="0"/>
      <p:bldP spid="26" grpId="0" animBg="1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3901247" y="3374733"/>
            <a:ext cx="4833450" cy="19692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901247" y="1641380"/>
            <a:ext cx="4833450" cy="1631906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運動量カット依存性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44" y="1473745"/>
            <a:ext cx="3530193" cy="33424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44034" b="47563"/>
          <a:stretch/>
        </p:blipFill>
        <p:spPr>
          <a:xfrm>
            <a:off x="595492" y="1626145"/>
            <a:ext cx="2977007" cy="26409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74917" y="348341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粒子放出の独立性を仮定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24405" y="1773749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４次キュムラントが</a:t>
            </a:r>
            <a:endParaRPr kumimoji="1" lang="en-US" altLang="ja-JP" sz="2400" dirty="0" smtClean="0"/>
          </a:p>
          <a:p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lang="ja-JP" altLang="en-US" sz="2400" dirty="0" smtClean="0"/>
              <a:t>領域増加に伴い増大</a:t>
            </a:r>
            <a:endParaRPr kumimoji="1" lang="ja-JP" altLang="en-US" sz="2400" dirty="0"/>
          </a:p>
        </p:txBody>
      </p:sp>
      <p:sp>
        <p:nvSpPr>
          <p:cNvPr id="7" name="下矢印 6"/>
          <p:cNvSpPr/>
          <p:nvPr/>
        </p:nvSpPr>
        <p:spPr>
          <a:xfrm flipV="1">
            <a:off x="822960" y="2469186"/>
            <a:ext cx="484632" cy="1231881"/>
          </a:xfrm>
          <a:prstGeom prst="downArrow">
            <a:avLst>
              <a:gd name="adj1" fmla="val 50000"/>
              <a:gd name="adj2" fmla="val 8953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38354" y="262346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臨界ゆらぎ</a:t>
            </a:r>
            <a:r>
              <a:rPr kumimoji="1" lang="ja-JP" altLang="en-US" sz="2400" dirty="0" smtClean="0"/>
              <a:t>の観測？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046" y="4697384"/>
            <a:ext cx="1793964" cy="1945640"/>
          </a:xfrm>
          <a:prstGeom prst="rect">
            <a:avLst/>
          </a:prstGeom>
        </p:spPr>
      </p:pic>
      <p:pic>
        <p:nvPicPr>
          <p:cNvPr id="10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400" y="4697384"/>
            <a:ext cx="1693610" cy="1886296"/>
          </a:xfrm>
        </p:spPr>
      </p:pic>
      <p:sp>
        <p:nvSpPr>
          <p:cNvPr id="15" name="テキスト ボックス 14"/>
          <p:cNvSpPr txBox="1"/>
          <p:nvPr/>
        </p:nvSpPr>
        <p:spPr>
          <a:xfrm>
            <a:off x="1178540" y="6550223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大阪大学公式キャラクター「ワニ博士」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frac{&#10;\langle n^m \bar{n}^{\bar m} \rangle_{{\rm fc},p_T}&#10;}{ \langle n \rangle_{p_T}^m \langle \bar{n} \rangle_{p_T}^{\bar m} } =&#10;\frac{&#10;\langle N^m \bar{N}^{\bar m} \rangle_{\rm fc}&#10;}{ \langle N \rangle^m \langle \bar{N} \rangle^{\bar m} } &#10;\end{align*}&lt;/body&gt;&#10;  &lt;fcolor&gt;FF000000&lt;/fcolor&gt;&#10;  &lt;bcolor&gt;FFFFFFFF&lt;/bcolor&gt;&#10;  &lt;transparent&gt;True&lt;/transparent&gt;&#10;  &lt;resolution&gt;1800&lt;/resolution&gt;&#10;  &lt;imageh&gt;642&lt;/imageh&gt;&#10;  &lt;imagew&gt;2946&lt;/imagew&gt;&#10;  &lt;scale&gt;50&lt;/scale&gt;&#10;  &lt;cursor&gt;2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44" y="4048472"/>
            <a:ext cx="3926555" cy="85568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05701" y="4944607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p</a:t>
            </a:r>
            <a:r>
              <a:rPr kumimoji="1" lang="en-US" altLang="ja-JP" sz="2000" baseline="-25000" dirty="0" err="1" smtClean="0"/>
              <a:t>T</a:t>
            </a:r>
            <a:r>
              <a:rPr kumimoji="1" lang="ja-JP" altLang="en-US" sz="2000" dirty="0" smtClean="0"/>
              <a:t>領域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14592" y="49438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全領域</a:t>
            </a:r>
            <a:endParaRPr kumimoji="1" lang="ja-JP" altLang="en-US" sz="2000" dirty="0"/>
          </a:p>
        </p:txBody>
      </p:sp>
      <p:sp>
        <p:nvSpPr>
          <p:cNvPr id="17" name="右矢印 16"/>
          <p:cNvSpPr/>
          <p:nvPr/>
        </p:nvSpPr>
        <p:spPr>
          <a:xfrm>
            <a:off x="4737463" y="2573013"/>
            <a:ext cx="652112" cy="5121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47743" y="5531066"/>
            <a:ext cx="5596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粒子放出機構を実験的に検証可能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全</a:t>
            </a:r>
            <a:r>
              <a:rPr lang="ja-JP" altLang="en-US" sz="2400" dirty="0"/>
              <a:t>領域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F</a:t>
            </a:r>
            <a:r>
              <a:rPr lang="ja-JP" altLang="en-US" sz="2400" dirty="0" smtClean="0"/>
              <a:t>キュムラントを再構築可能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16942" y="643944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キュムラントの構築へ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5386060" y="6451389"/>
            <a:ext cx="478588" cy="38326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5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7" grpId="0" animBg="1"/>
      <p:bldP spid="14" grpId="0"/>
      <p:bldP spid="16" grpId="0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44" y="1473745"/>
            <a:ext cx="3530193" cy="3342484"/>
          </a:xfrm>
          <a:prstGeom prst="rect">
            <a:avLst/>
          </a:prstGeom>
        </p:spPr>
      </p:pic>
      <p:pic>
        <p:nvPicPr>
          <p:cNvPr id="10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400" y="4697384"/>
            <a:ext cx="1693610" cy="1886296"/>
          </a:xfr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046" y="4697384"/>
            <a:ext cx="1793964" cy="1945640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3901247" y="3374733"/>
            <a:ext cx="4833450" cy="19692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901247" y="1641380"/>
            <a:ext cx="4833450" cy="1631906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運動量カット依存性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44034" b="47563"/>
          <a:stretch/>
        </p:blipFill>
        <p:spPr>
          <a:xfrm>
            <a:off x="595492" y="1626145"/>
            <a:ext cx="2977007" cy="26409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74917" y="348341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粒子放出の独立性を仮定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24405" y="1773749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４次キュムラントが</a:t>
            </a:r>
            <a:endParaRPr kumimoji="1" lang="en-US" altLang="ja-JP" sz="2400" dirty="0" smtClean="0"/>
          </a:p>
          <a:p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lang="ja-JP" altLang="en-US" sz="2400" dirty="0" smtClean="0"/>
              <a:t>領域増加に伴い増大</a:t>
            </a:r>
            <a:endParaRPr kumimoji="1" lang="ja-JP" altLang="en-US" sz="2400" dirty="0"/>
          </a:p>
        </p:txBody>
      </p:sp>
      <p:sp>
        <p:nvSpPr>
          <p:cNvPr id="7" name="下矢印 6"/>
          <p:cNvSpPr/>
          <p:nvPr/>
        </p:nvSpPr>
        <p:spPr>
          <a:xfrm flipV="1">
            <a:off x="822960" y="2469186"/>
            <a:ext cx="484632" cy="1231881"/>
          </a:xfrm>
          <a:prstGeom prst="downArrow">
            <a:avLst>
              <a:gd name="adj1" fmla="val 50000"/>
              <a:gd name="adj2" fmla="val 8953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38354" y="262346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臨界ゆらぎ</a:t>
            </a:r>
            <a:r>
              <a:rPr kumimoji="1" lang="ja-JP" altLang="en-US" sz="2400" dirty="0" smtClean="0"/>
              <a:t>の</a:t>
            </a:r>
            <a:r>
              <a:rPr kumimoji="1" lang="ja-JP" altLang="en-US" sz="2400" dirty="0" smtClean="0"/>
              <a:t>観測？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78540" y="6550223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大阪大学公式キャラクター「ワニ博士」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frac{&#10;\langle n^m \bar{n}^{\bar m} \rangle_{{\rm fc},p_T}&#10;}{ \langle n \rangle_{p_T}^m \langle \bar{n} \rangle_{p_T}^{\bar m} } =&#10;\frac{&#10;\langle N^m \bar{N}^{\bar m} \rangle_{\rm fc}&#10;}{ \langle N \rangle^m \langle \bar{N} \rangle^{\bar m} } &#10;\end{align*}&lt;/body&gt;&#10;  &lt;fcolor&gt;FF000000&lt;/fcolor&gt;&#10;  &lt;bcolor&gt;FFFFFFFF&lt;/bcolor&gt;&#10;  &lt;transparent&gt;True&lt;/transparent&gt;&#10;  &lt;resolution&gt;1800&lt;/resolution&gt;&#10;  &lt;imageh&gt;642&lt;/imageh&gt;&#10;  &lt;imagew&gt;2946&lt;/imagew&gt;&#10;  &lt;scale&gt;50&lt;/scale&gt;&#10;  &lt;cursor&gt;2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44" y="4048472"/>
            <a:ext cx="3926555" cy="85568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05701" y="4944607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p</a:t>
            </a:r>
            <a:r>
              <a:rPr kumimoji="1" lang="en-US" altLang="ja-JP" sz="2000" baseline="-25000" dirty="0" err="1" smtClean="0"/>
              <a:t>T</a:t>
            </a:r>
            <a:r>
              <a:rPr kumimoji="1" lang="ja-JP" altLang="en-US" sz="2000" dirty="0" smtClean="0"/>
              <a:t>領域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14592" y="49438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全領域</a:t>
            </a:r>
            <a:endParaRPr kumimoji="1" lang="ja-JP" altLang="en-US" sz="2000" dirty="0"/>
          </a:p>
        </p:txBody>
      </p:sp>
      <p:sp>
        <p:nvSpPr>
          <p:cNvPr id="17" name="右矢印 16"/>
          <p:cNvSpPr/>
          <p:nvPr/>
        </p:nvSpPr>
        <p:spPr>
          <a:xfrm>
            <a:off x="4737463" y="2573013"/>
            <a:ext cx="652112" cy="5121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47743" y="5531066"/>
            <a:ext cx="5596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粒子放出機構を実験的に検証可能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全</a:t>
            </a:r>
            <a:r>
              <a:rPr lang="ja-JP" altLang="en-US" sz="2400" dirty="0"/>
              <a:t>領域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F</a:t>
            </a:r>
            <a:r>
              <a:rPr lang="ja-JP" altLang="en-US" sz="2400" dirty="0" smtClean="0"/>
              <a:t>キュムラントを再構築可能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16942" y="643944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キュムラントの構築へ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5386060" y="6451389"/>
            <a:ext cx="478588" cy="38326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96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Dy</a:t>
            </a:r>
            <a:r>
              <a:rPr kumimoji="1" lang="ja-JP" altLang="en-US" dirty="0" smtClean="0"/>
              <a:t>依存性</a:t>
            </a:r>
            <a:r>
              <a:rPr lang="ja-JP" altLang="en-US" dirty="0" smtClean="0"/>
              <a:t>：独立拡散モデル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9" y="1564273"/>
            <a:ext cx="7396365" cy="495822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4" t="5348" r="10220" b="12032"/>
          <a:stretch/>
        </p:blipFill>
        <p:spPr>
          <a:xfrm>
            <a:off x="7656497" y="1564273"/>
            <a:ext cx="1420525" cy="165213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56066" y="3183593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 smtClean="0">
                <a:solidFill>
                  <a:srgbClr val="006600"/>
                </a:solidFill>
              </a:rPr>
              <a:t>大阪大学</a:t>
            </a:r>
            <a:endParaRPr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lang="ja-JP" altLang="en-US" sz="1400" dirty="0" smtClean="0">
                <a:solidFill>
                  <a:srgbClr val="006600"/>
                </a:solidFill>
              </a:rPr>
              <a:t>公式キャラクター</a:t>
            </a:r>
            <a:endParaRPr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Dy</a:t>
            </a:r>
            <a:r>
              <a:rPr kumimoji="1" lang="ja-JP" altLang="en-US" dirty="0" smtClean="0"/>
              <a:t>依存性：独立拡散モデル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99" y="1564272"/>
            <a:ext cx="6908724" cy="504124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4304" t="5348" r="10220" b="12032"/>
          <a:stretch/>
        </p:blipFill>
        <p:spPr>
          <a:xfrm>
            <a:off x="7656497" y="1564273"/>
            <a:ext cx="1420525" cy="165213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56066" y="3183593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 smtClean="0">
                <a:solidFill>
                  <a:srgbClr val="006600"/>
                </a:solidFill>
              </a:rPr>
              <a:t>大阪大学</a:t>
            </a:r>
            <a:endParaRPr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lang="ja-JP" altLang="en-US" sz="1400" dirty="0" smtClean="0">
                <a:solidFill>
                  <a:srgbClr val="006600"/>
                </a:solidFill>
              </a:rPr>
              <a:t>公式キャラクター</a:t>
            </a:r>
            <a:endParaRPr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9647" y="-72811"/>
            <a:ext cx="1443898" cy="18205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Dy</a:t>
            </a:r>
            <a:r>
              <a:rPr kumimoji="1" lang="ja-JP" altLang="en-US" dirty="0" smtClean="0"/>
              <a:t>依存性：キュムラント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18" y="1756202"/>
            <a:ext cx="4078330" cy="29031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4824548" y="1579079"/>
            <a:ext cx="4303080" cy="316255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741630"/>
            <a:ext cx="1467818" cy="3174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4186" y="3036064"/>
            <a:ext cx="2315709" cy="34342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15" y="4741630"/>
            <a:ext cx="1467818" cy="31743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74419" y="5368399"/>
            <a:ext cx="8840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終状態高次キュムラントは、初期条件に応じて振舞いが変化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/>
              <a:t>Dy</a:t>
            </a:r>
            <a:r>
              <a:rPr kumimoji="1" lang="ja-JP" altLang="en-US" sz="2400" dirty="0" smtClean="0"/>
              <a:t>依存性から、初期ゆらぎの情報が引き出せるはず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28662" y="6430740"/>
            <a:ext cx="4532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MK,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Asakawa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Ohno</a:t>
            </a:r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(’14), MK (’15)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46155" y="1320296"/>
            <a:ext cx="1210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000" dirty="0" smtClean="0">
                <a:solidFill>
                  <a:srgbClr val="006600"/>
                </a:solidFill>
              </a:rPr>
              <a:t>大阪大学</a:t>
            </a:r>
            <a:endParaRPr lang="en-US" altLang="ja-JP" sz="1000" dirty="0" smtClean="0">
              <a:solidFill>
                <a:srgbClr val="006600"/>
              </a:solidFill>
            </a:endParaRPr>
          </a:p>
          <a:p>
            <a:pPr algn="r"/>
            <a:r>
              <a:rPr lang="ja-JP" altLang="en-US" sz="1000" dirty="0" smtClean="0">
                <a:solidFill>
                  <a:srgbClr val="006600"/>
                </a:solidFill>
              </a:rPr>
              <a:t>公式キャラクター</a:t>
            </a:r>
            <a:endParaRPr lang="en-US" altLang="ja-JP" sz="1000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sz="10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252742" y="1581781"/>
            <a:ext cx="5513832" cy="68783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ファクトリアルキュムラント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79" y="1391735"/>
            <a:ext cx="3482771" cy="243202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m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848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8" y="1736633"/>
            <a:ext cx="1052559" cy="31030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^m \bar{n}^{\bar m} \rangle_{\rm fc}&#10;=\kappa_{m\bar m} \Delta y&#10;F_{m+\bar m}(\Delta y/d)&#10;\end{align*}&lt;/body&gt;&#10;  &lt;fcolor&gt;FF000000&lt;/fcolor&gt;&#10;  &lt;bcolor&gt;FFFFFFFF&lt;/bcolor&gt;&#10;  &lt;transparent&gt;True&lt;/transparent&gt;&#10;  &lt;resolution&gt;1800&lt;/resolution&gt;&#10;  &lt;imageh&gt;268&lt;/imageh&gt;&#10;  &lt;imagew&gt;3630&lt;/imagew&gt;&#10;  &lt;scale&gt;50&lt;/scale&gt;&#10;  &lt;cursor&gt;11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4" y="1736633"/>
            <a:ext cx="5121689" cy="37812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/>
          <a:srcRect l="9314" b="9499"/>
          <a:stretch/>
        </p:blipFill>
        <p:spPr>
          <a:xfrm>
            <a:off x="5910484" y="3712464"/>
            <a:ext cx="3324956" cy="231605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 y / ({\rm diffusion~ distance}) &#10;\end{align*}&lt;/body&gt;&#10;  &lt;fcolor&gt;FF000000&lt;/fcolor&gt;&#10;  &lt;bcolor&gt;FFFFFFFF&lt;/bcolor&gt;&#10;  &lt;transparent&gt;True&lt;/transparent&gt;&#10;  &lt;resolution&gt;1800&lt;/resolution&gt;&#10;  &lt;imageh&gt;250&lt;/imageh&gt;&#10;  &lt;imagew&gt;2511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91" y="6071334"/>
            <a:ext cx="2657473" cy="26458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frac{F_m(\Delta y)}{\Delta y^{m-1}}&#10;\end{align*}&lt;/body&gt;&#10;  &lt;fcolor&gt;FF000000&lt;/fcolor&gt;&#10;  &lt;bcolor&gt;FFFFFFFF&lt;/bcolor&gt;&#10;  &lt;transparent&gt;True&lt;/transparent&gt;&#10;  &lt;resolution&gt;1800&lt;/resolution&gt;&#10;  &lt;imageh&gt;576&lt;/imageh&gt;&#10;  &lt;imagew&gt;88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6" y="4412337"/>
            <a:ext cx="1094761" cy="71494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40081" y="2631185"/>
            <a:ext cx="4709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キュムラントの</a:t>
            </a:r>
            <a:r>
              <a:rPr kumimoji="1" lang="en-US" altLang="ja-JP" sz="2400" dirty="0" err="1" smtClean="0"/>
              <a:t>Dy</a:t>
            </a:r>
            <a:r>
              <a:rPr kumimoji="1" lang="ja-JP" altLang="en-US" sz="2400" dirty="0" smtClean="0"/>
              <a:t>依存性は、</a:t>
            </a:r>
            <a:r>
              <a:rPr kumimoji="1" lang="en-US" altLang="ja-JP" sz="2400" dirty="0" err="1" smtClean="0"/>
              <a:t>m+m</a:t>
            </a:r>
            <a:r>
              <a:rPr kumimoji="1" lang="ja-JP" altLang="en-US" sz="2400" dirty="0" smtClean="0"/>
              <a:t>のみで決まる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係数は初期</a:t>
            </a:r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>
            <a:off x="1673353" y="3831514"/>
            <a:ext cx="1856232" cy="4937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0081" y="4412337"/>
            <a:ext cx="4709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独立拡散モデルの検証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初期</a:t>
            </a:r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キュムラントの決定</a:t>
            </a:r>
            <a:endParaRPr kumimoji="1" lang="ja-JP" altLang="en-US" sz="2400" dirty="0"/>
          </a:p>
        </p:txBody>
      </p:sp>
      <p:sp>
        <p:nvSpPr>
          <p:cNvPr id="22" name="下矢印 21"/>
          <p:cNvSpPr/>
          <p:nvPr/>
        </p:nvSpPr>
        <p:spPr>
          <a:xfrm>
            <a:off x="1673353" y="5278731"/>
            <a:ext cx="1856232" cy="4937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0081" y="5824157"/>
            <a:ext cx="470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初期キュムラントの決定</a:t>
            </a:r>
            <a:endParaRPr kumimoji="1" lang="ja-JP" altLang="en-US" sz="24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83" y="5181586"/>
            <a:ext cx="1507901" cy="163539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876289" y="6577156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大阪大学公式キャラクター「ワニ博士」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8951" y="1661068"/>
            <a:ext cx="7808977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ファクトリアルキュムラントは多粒子種系に拡張可能</a:t>
            </a:r>
            <a:r>
              <a:rPr kumimoji="1" lang="ja-JP" altLang="en-US" sz="2400" dirty="0" smtClean="0"/>
              <a:t>。</a:t>
            </a:r>
            <a:endParaRPr kumimoji="1" lang="en-US" altLang="ja-JP" sz="2400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</a:t>
            </a:r>
            <a:r>
              <a:rPr lang="ja-JP" altLang="en-US" sz="2400" dirty="0" smtClean="0"/>
              <a:t>キュムラントそれ自身は明快な物理的意味を持たない。</a:t>
            </a:r>
            <a:endParaRPr kumimoji="1" lang="en-US" altLang="ja-JP" sz="2400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ゆらぎの背後に二項分布に関連した機構が内在する場合に、</a:t>
            </a:r>
            <a:r>
              <a:rPr lang="en-US" altLang="ja-JP" sz="2400" dirty="0" smtClean="0"/>
              <a:t>F</a:t>
            </a:r>
            <a:r>
              <a:rPr lang="ja-JP" altLang="en-US" sz="2400" dirty="0" smtClean="0"/>
              <a:t>キュムラントは有用な役割：</a:t>
            </a:r>
            <a:endParaRPr lang="en-US" altLang="ja-JP" sz="2400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/>
              <a:t>二項分布性（多くは粒子間の無相関性）の検証</a:t>
            </a:r>
            <a:endParaRPr lang="en-US" altLang="ja-JP" sz="2000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/>
              <a:t>喪失した情報の復元</a:t>
            </a:r>
            <a:endParaRPr lang="en-US" altLang="ja-JP" sz="2400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</a:t>
            </a:r>
            <a:r>
              <a:rPr lang="ja-JP" altLang="en-US" sz="2400" dirty="0" smtClean="0"/>
              <a:t>キュムラントの新しい利用法の提案</a:t>
            </a:r>
            <a:endParaRPr lang="en-US" altLang="ja-JP" sz="2400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/>
              <a:t>簡便かつ高効率な検出効率補正</a:t>
            </a:r>
            <a:endParaRPr lang="en-US" altLang="ja-JP" sz="2000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/>
              <a:t>運動量領域依存性</a:t>
            </a:r>
            <a:endParaRPr lang="en-US" altLang="ja-JP" sz="2000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 err="1" smtClean="0"/>
              <a:t>Dy</a:t>
            </a:r>
            <a:r>
              <a:rPr lang="ja-JP" altLang="en-US" sz="2000" dirty="0" smtClean="0"/>
              <a:t>依存性を利用した初期ゆらぎの構築</a:t>
            </a:r>
            <a:endParaRPr lang="en-US" altLang="ja-JP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36392" y="5793236"/>
            <a:ext cx="263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MK,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to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appear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soon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2368" y="6550222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 smtClean="0">
                <a:solidFill>
                  <a:schemeClr val="bg1"/>
                </a:solidFill>
              </a:rPr>
              <a:t>大阪大学公式キャラクター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93407" y="4299128"/>
            <a:ext cx="2450590" cy="25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イベント毎ゆらぎ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8403" y="5084074"/>
            <a:ext cx="3916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高次ゆら</a:t>
            </a:r>
            <a:r>
              <a:rPr lang="ja-JP" altLang="en-US" sz="2400" dirty="0"/>
              <a:t>ぎ</a:t>
            </a:r>
            <a:r>
              <a:rPr lang="ja-JP" altLang="en-US" sz="2400" dirty="0" smtClean="0"/>
              <a:t>＝非ガウス性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QCD</a:t>
            </a:r>
            <a:r>
              <a:rPr lang="ja-JP" altLang="en-US" sz="2400" dirty="0"/>
              <a:t>臨界点探索の切り札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活発</a:t>
            </a:r>
            <a:r>
              <a:rPr lang="ja-JP" altLang="en-US" sz="2400" dirty="0" smtClean="0"/>
              <a:t>な実験的</a:t>
            </a:r>
            <a:r>
              <a:rPr lang="ja-JP" altLang="en-US" sz="2400" dirty="0" smtClean="0"/>
              <a:t>観測</a:t>
            </a:r>
            <a:endParaRPr lang="en-US" altLang="ja-JP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93" b="19455"/>
          <a:stretch/>
        </p:blipFill>
        <p:spPr>
          <a:xfrm>
            <a:off x="7262250" y="199815"/>
            <a:ext cx="1881750" cy="17355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019082"/>
            <a:ext cx="3128864" cy="29624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631" y="1965356"/>
            <a:ext cx="2650705" cy="29018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282146" y="1593305"/>
            <a:ext cx="143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 (’15)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6987" y="1575467"/>
            <a:ext cx="143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 (’17)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95773" y="1896842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ALICE(’13)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457" y="4576702"/>
            <a:ext cx="2782656" cy="217472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/>
          <a:stretch/>
        </p:blipFill>
        <p:spPr bwMode="auto">
          <a:xfrm>
            <a:off x="5197088" y="2325299"/>
            <a:ext cx="3006037" cy="20181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523043" y="1863635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 smtClean="0">
                <a:solidFill>
                  <a:srgbClr val="006600"/>
                </a:solidFill>
              </a:rPr>
              <a:t>大阪大学</a:t>
            </a:r>
            <a:endParaRPr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lang="ja-JP" altLang="en-US" sz="1400" dirty="0" smtClean="0">
                <a:solidFill>
                  <a:srgbClr val="006600"/>
                </a:solidFill>
              </a:rPr>
              <a:t>公式キャラクター</a:t>
            </a:r>
            <a:endParaRPr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12531" y="4174344"/>
            <a:ext cx="143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 (’15)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99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4772297" y="1837509"/>
            <a:ext cx="4206240" cy="1985554"/>
          </a:xfrm>
          <a:prstGeom prst="roundRect">
            <a:avLst>
              <a:gd name="adj" fmla="val 11882"/>
            </a:avLst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891407" y="1982015"/>
            <a:ext cx="1822901" cy="110598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キュムラント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0813" y="978258"/>
            <a:ext cx="425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＝ゆらぎを特徴づける便利な量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66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05" y="2265924"/>
            <a:ext cx="1494031" cy="560822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-9144" y="4159643"/>
            <a:ext cx="9430818" cy="2181565"/>
            <a:chOff x="0" y="4123067"/>
            <a:chExt cx="9430818" cy="218156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513266" y="4123067"/>
              <a:ext cx="39068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キュムラントの有用性</a:t>
              </a:r>
              <a:endParaRPr kumimoji="1" lang="ja-JP" altLang="en-US" sz="32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513266" y="4684793"/>
              <a:ext cx="79175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2</a:t>
              </a:r>
              <a:r>
                <a:rPr kumimoji="1" lang="ja-JP" altLang="en-US" sz="2400" dirty="0" smtClean="0"/>
                <a:t>次キュムラント＝分散</a:t>
              </a:r>
              <a:endParaRPr kumimoji="1" lang="en-US" altLang="ja-JP" sz="2400" dirty="0" smtClean="0"/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ja-JP" altLang="en-US" sz="2400" dirty="0" smtClean="0"/>
                <a:t>平衡状態のキュムラントは示量変数</a:t>
              </a:r>
              <a:endParaRPr lang="en-US" altLang="ja-JP" sz="2400" dirty="0" smtClean="0"/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ja-JP" altLang="en-US" sz="2400" dirty="0" smtClean="0"/>
                <a:t>熱力学関数と直結、微分による解釈 </a:t>
              </a:r>
              <a:r>
                <a:rPr kumimoji="1" lang="en-US" altLang="ja-JP" dirty="0" err="1" smtClean="0"/>
                <a:t>Asakawa</a:t>
              </a:r>
              <a:r>
                <a:rPr kumimoji="1" lang="en-US" altLang="ja-JP" dirty="0" smtClean="0"/>
                <a:t>, </a:t>
              </a:r>
              <a:r>
                <a:rPr kumimoji="1" lang="en-US" altLang="ja-JP" dirty="0" err="1" smtClean="0"/>
                <a:t>Ejiri</a:t>
              </a:r>
              <a:r>
                <a:rPr kumimoji="1" lang="en-US" altLang="ja-JP" dirty="0" smtClean="0"/>
                <a:t>, MK, ‘09</a:t>
              </a:r>
              <a:endParaRPr kumimoji="1" lang="en-US" altLang="ja-JP" sz="2400" dirty="0" smtClean="0"/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ja-JP" altLang="en-US" sz="2400" dirty="0" smtClean="0"/>
                <a:t>ガウス：３次以上ゼロ</a:t>
              </a:r>
              <a:r>
                <a:rPr lang="ja-JP" altLang="en-US" sz="2400" dirty="0"/>
                <a:t>／</a:t>
              </a:r>
              <a:r>
                <a:rPr kumimoji="1" lang="ja-JP" altLang="en-US" sz="2400" dirty="0" smtClean="0"/>
                <a:t>ポアソン</a:t>
              </a:r>
              <a:r>
                <a:rPr lang="ja-JP" altLang="en-US" sz="2400" dirty="0" smtClean="0"/>
                <a:t>：</a:t>
              </a:r>
              <a:r>
                <a:rPr kumimoji="1" lang="ja-JP" altLang="en-US" sz="2400" dirty="0" smtClean="0"/>
                <a:t>全次数等しい</a:t>
              </a:r>
              <a:endParaRPr kumimoji="1" lang="ja-JP" altLang="en-US" sz="2400" dirty="0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548" y="4123067"/>
              <a:ext cx="1330417" cy="1442901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0" y="5565968"/>
              <a:ext cx="16209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>
                  <a:solidFill>
                    <a:srgbClr val="006600"/>
                  </a:solidFill>
                </a:rPr>
                <a:t>大阪大学</a:t>
              </a:r>
              <a:endParaRPr lang="en-US" altLang="ja-JP" sz="1400" dirty="0" smtClean="0">
                <a:solidFill>
                  <a:srgbClr val="006600"/>
                </a:solidFill>
              </a:endParaRPr>
            </a:p>
            <a:p>
              <a:r>
                <a:rPr lang="ja-JP" altLang="en-US" sz="1400" dirty="0" smtClean="0">
                  <a:solidFill>
                    <a:srgbClr val="006600"/>
                  </a:solidFill>
                </a:rPr>
                <a:t>公式キャラクター</a:t>
              </a:r>
              <a:endParaRPr lang="en-US" altLang="ja-JP" sz="1400" dirty="0" smtClean="0">
                <a:solidFill>
                  <a:srgbClr val="006600"/>
                </a:solidFill>
              </a:endParaRPr>
            </a:p>
            <a:p>
              <a:r>
                <a:rPr kumimoji="1" lang="ja-JP" altLang="en-US" sz="1400" dirty="0" smtClean="0">
                  <a:solidFill>
                    <a:srgbClr val="006600"/>
                  </a:solidFill>
                </a:rPr>
                <a:t>「ワニ博士」</a:t>
              </a:r>
              <a:endParaRPr kumimoji="1" lang="ja-JP" altLang="en-US" sz="1400" dirty="0">
                <a:solidFill>
                  <a:srgbClr val="006600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445066" y="6457890"/>
            <a:ext cx="4180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レビュー：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Asakawa,MK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, PPNP (2016)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&amp;amp;\langle N \rangle_{\rm c} = \langle N \rangle&#10;\\&#10;&amp;amp;\langle N^2 \rangle_{\rm c} = \langle \delta N^2 \rangle&#10;\\&#10;&amp;amp;\langle N^3 \rangle_{\rm c} = \langle \delta N^3 \rangle&#10;\end{align*}&lt;/body&gt;&#10;  &lt;fcolor&gt;FF000000&lt;/fcolor&gt;&#10;  &lt;bcolor&gt;FFFFFFFF&lt;/bcolor&gt;&#10;  &lt;transparent&gt;True&lt;/transparent&gt;&#10;  &lt;resolution&gt;1800&lt;/resolution&gt;&#10;  &lt;imageh&gt;1147&lt;/imageh&gt;&#10;  &lt;imagew&gt;1566&lt;/imagew&gt;&#10;  &lt;scale&gt;50&lt;/scale&gt;&#10;  &lt;cursor&gt;1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19" y="2141683"/>
            <a:ext cx="1883579" cy="137960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8" y="1525574"/>
            <a:ext cx="3225414" cy="25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左矢印 16"/>
          <p:cNvSpPr/>
          <p:nvPr/>
        </p:nvSpPr>
        <p:spPr>
          <a:xfrm>
            <a:off x="3912999" y="2141683"/>
            <a:ext cx="978408" cy="793463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95" y="1995189"/>
            <a:ext cx="4900008" cy="3684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376" y="2928421"/>
            <a:ext cx="4652582" cy="34988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ファクトリアルキュムラント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0856" y="3918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最近、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8697" y="1567543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と呼ばれる量がにわかに注目されている。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61763" y="1950831"/>
            <a:ext cx="2782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Ling, </a:t>
            </a:r>
            <a:r>
              <a:rPr kumimoji="1" lang="en-US" altLang="ja-JP" dirty="0" err="1" smtClean="0"/>
              <a:t>Stephanov</a:t>
            </a:r>
            <a:r>
              <a:rPr lang="en-US" altLang="ja-JP" dirty="0"/>
              <a:t> </a:t>
            </a:r>
            <a:r>
              <a:rPr lang="en-US" altLang="ja-JP" dirty="0" smtClean="0"/>
              <a:t>(’16)</a:t>
            </a:r>
          </a:p>
          <a:p>
            <a:pPr algn="r"/>
            <a:r>
              <a:rPr kumimoji="1" lang="en-US" altLang="ja-JP" dirty="0" err="1" smtClean="0"/>
              <a:t>Bzdak</a:t>
            </a:r>
            <a:r>
              <a:rPr kumimoji="1" lang="en-US" altLang="ja-JP" dirty="0" smtClean="0"/>
              <a:t>, Koch, </a:t>
            </a:r>
            <a:r>
              <a:rPr kumimoji="1" lang="en-US" altLang="ja-JP" dirty="0" err="1" smtClean="0"/>
              <a:t>Strodhoff</a:t>
            </a:r>
            <a:r>
              <a:rPr kumimoji="1" lang="en-US" altLang="ja-JP" dirty="0" smtClean="0"/>
              <a:t> (’16)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0958" y="4702629"/>
            <a:ext cx="1449493" cy="15953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10257" y="5699575"/>
            <a:ext cx="1714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R. </a:t>
            </a:r>
            <a:r>
              <a:rPr lang="en-US" altLang="ja-JP" sz="2000" dirty="0" err="1" smtClean="0"/>
              <a:t>Esha</a:t>
            </a:r>
            <a:r>
              <a:rPr lang="en-US" altLang="ja-JP" sz="2000" dirty="0" smtClean="0"/>
              <a:t> (</a:t>
            </a:r>
            <a:r>
              <a:rPr kumimoji="1" lang="en-US" altLang="ja-JP" sz="2000" dirty="0" smtClean="0"/>
              <a:t>STAR) </a:t>
            </a:r>
          </a:p>
          <a:p>
            <a:r>
              <a:rPr kumimoji="1" lang="en-US" altLang="ja-JP" sz="2000" dirty="0" smtClean="0"/>
              <a:t>QM2017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87480" y="638703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>
                <a:solidFill>
                  <a:schemeClr val="bg1"/>
                </a:solidFill>
              </a:rPr>
              <a:t>大阪大学公式キャラクター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chemeClr val="bg1"/>
                </a:solidFill>
              </a:rPr>
              <a:t>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08718" y="2597162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参考</a:t>
            </a:r>
            <a:r>
              <a:rPr lang="en-US" altLang="ja-JP" dirty="0"/>
              <a:t>:</a:t>
            </a:r>
            <a:r>
              <a:rPr lang="en-US" altLang="ja-JP" dirty="0" smtClean="0"/>
              <a:t>MK+(’14), MK(’15)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2351314" y="2264229"/>
            <a:ext cx="2473235" cy="4093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554584" y="3474721"/>
            <a:ext cx="1593668" cy="1907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5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10" y="3190279"/>
            <a:ext cx="5816297" cy="60068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1318320" y="4711250"/>
            <a:ext cx="6405154" cy="1497813"/>
          </a:xfrm>
          <a:prstGeom prst="roundRect">
            <a:avLst>
              <a:gd name="adj" fmla="val 21582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822960" y="1654629"/>
            <a:ext cx="6405154" cy="2804160"/>
          </a:xfrm>
          <a:prstGeom prst="roundRect">
            <a:avLst>
              <a:gd name="adj" fmla="val 1169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キュムラントとは何か？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_{\rm fc}&#10;= \langle N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1392&lt;/imagew&gt;&#10;  &lt;scale&gt;50&lt;/scale&gt;&#10;  &lt;cursor&gt;7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8" y="1861199"/>
            <a:ext cx="1850571" cy="33235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{\rm fc}&#10;= \langle N(N-1) \rangle_{\rm c}&#10;\end{align*}&lt;/body&gt;&#10;  &lt;fcolor&gt;FF000000&lt;/fcolor&gt;&#10;  &lt;bcolor&gt;FFFFFFFF&lt;/bcolor&gt;&#10;  &lt;transparent&gt;True&lt;/transparent&gt;&#10;  &lt;resolution&gt;1800&lt;/resolution&gt;&#10;  &lt;imageh&gt;280&lt;/imageh&gt;&#10;  &lt;imagew&gt;2355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7" y="2293324"/>
            <a:ext cx="2939143" cy="34945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fc}&#10;= \langle N(N-1)\cdots(N-m+1)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4179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7" y="3336166"/>
            <a:ext cx="5307874" cy="3175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274249" y="3853243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err="1" smtClean="0"/>
              <a:t>のように</a:t>
            </a:r>
            <a:r>
              <a:rPr lang="ja-JP" altLang="en-US" sz="2400" dirty="0" smtClean="0"/>
              <a:t>キュムラントから定義される量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79069" y="477353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母関数を使っても定義可能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K_{\rm f}(s) \equiv \ln \langle (1+s)^N \rangle&#10;= \sum_m \frac{s^m}{m!}&#10;\langle N^m \rangle_{\rm fc}&#10;\end{align*}&lt;/body&gt;&#10;  &lt;fcolor&gt;FF000000&lt;/fcolor&gt;&#10;  &lt;bcolor&gt;FFFFFFFF&lt;/bcolor&gt;&#10;  &lt;transparent&gt;True&lt;/transparent&gt;&#10;  &lt;resolution&gt;1800&lt;/resolution&gt;&#10;  &lt;imageh&gt;623&lt;/imageh&gt;&#10;  &lt;imagew&gt;4115&lt;/imagew&gt;&#10;  &lt;scale&gt;50&lt;/scale&gt;&#10;  &lt;cursor&gt;1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65" y="5297478"/>
            <a:ext cx="4970795" cy="75256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{\rm fc}&#10;= \langle N(N-1)(N-2) \rangle_{\rm c}&#10;\end{align*}&lt;/body&gt;&#10;  &lt;fcolor&gt;FF000000&lt;/fcolor&gt;&#10;  &lt;bcolor&gt;FFFFFFFF&lt;/bcolor&gt;&#10;  &lt;transparent&gt;True&lt;/transparent&gt;&#10;  &lt;resolution&gt;1800&lt;/resolution&gt;&#10;  &lt;imageh&gt;280&lt;/imageh&gt;&#10;  &lt;imagew&gt;3205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7" y="2742543"/>
            <a:ext cx="3999980" cy="34945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8"/>
          <a:srcRect l="4304" t="5348" r="10220" b="12032"/>
          <a:stretch/>
        </p:blipFill>
        <p:spPr>
          <a:xfrm>
            <a:off x="7723474" y="1538148"/>
            <a:ext cx="1420525" cy="165213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523043" y="3157468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 smtClean="0">
                <a:solidFill>
                  <a:srgbClr val="006600"/>
                </a:solidFill>
              </a:rPr>
              <a:t>大阪大学</a:t>
            </a:r>
            <a:endParaRPr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lang="ja-JP" altLang="en-US" sz="1400" dirty="0" smtClean="0">
                <a:solidFill>
                  <a:srgbClr val="006600"/>
                </a:solidFill>
              </a:rPr>
              <a:t>公式キャラクター</a:t>
            </a:r>
            <a:endParaRPr lang="en-US" altLang="ja-JP" sz="1400" dirty="0" smtClean="0">
              <a:solidFill>
                <a:srgbClr val="006600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rgbClr val="006600"/>
                </a:solidFill>
              </a:rPr>
              <a:t>「ワニ博士」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測って何が嬉しいのか①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8794" y="968338"/>
            <a:ext cx="771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キュムラント＝自明な相関を取り除いたキュムラント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5204" y="190104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相関</a:t>
            </a:r>
            <a:r>
              <a:rPr lang="ja-JP" altLang="en-US" sz="2400" dirty="0"/>
              <a:t>関数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093355" y="2012581"/>
            <a:ext cx="977064" cy="81302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C(x,y)=&amp;amp;\langle \delta n(x) \delta n(y) 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2391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" y="2443620"/>
            <a:ext cx="2530475" cy="264583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{\rm c} =&amp;amp; \int_\Delta dxdy C(x,y)&#10;\end{align*}&lt;/body&gt;&#10;  &lt;fcolor&gt;FF000000&lt;/fcolor&gt;&#10;  &lt;bcolor&gt;FFFFFFFF&lt;/bcolor&gt;&#10;  &lt;transparent&gt;True&lt;/transparent&gt;&#10;  &lt;resolution&gt;1800&lt;/resolution&gt;&#10;  &lt;imageh&gt;566&lt;/imageh&gt;&#10;  &lt;imagew&gt;2549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92" y="2311876"/>
            <a:ext cx="2697692" cy="59901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452851" y="5216435"/>
            <a:ext cx="6070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この関係は、古典粒子系でのみ成立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粒</a:t>
            </a:r>
            <a:r>
              <a:rPr lang="ja-JP" altLang="en-US" sz="2400" dirty="0" smtClean="0"/>
              <a:t>子</a:t>
            </a:r>
            <a:r>
              <a:rPr lang="ja-JP" altLang="en-US" sz="2400" dirty="0"/>
              <a:t>種</a:t>
            </a:r>
            <a:r>
              <a:rPr lang="ja-JP" altLang="en-US" sz="2400" dirty="0" smtClean="0"/>
              <a:t>が</a:t>
            </a:r>
            <a:r>
              <a:rPr lang="ja-JP" altLang="en-US" sz="2400" dirty="0"/>
              <a:t>変化</a:t>
            </a:r>
            <a:r>
              <a:rPr lang="ja-JP" altLang="en-US" sz="2400" dirty="0" smtClean="0"/>
              <a:t>する場合は、解釈が困難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結局、相関はどのように解析するのか？</a:t>
            </a:r>
            <a:endParaRPr kumimoji="1" lang="ja-JP" altLang="en-US" sz="2400" dirty="0"/>
          </a:p>
        </p:txBody>
      </p:sp>
      <p:pic>
        <p:nvPicPr>
          <p:cNvPr id="14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55" y="5143959"/>
            <a:ext cx="1058082" cy="1178464"/>
          </a:xfrm>
        </p:spPr>
      </p:pic>
      <p:sp>
        <p:nvSpPr>
          <p:cNvPr id="18" name="テキスト ボックス 17"/>
          <p:cNvSpPr txBox="1"/>
          <p:nvPr/>
        </p:nvSpPr>
        <p:spPr>
          <a:xfrm>
            <a:off x="1513090" y="316690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古典粒子系では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C(x,y)&#10;=&amp;amp;&#10;C^*(x,y)&#10;\\&#10;&amp;amp;+ \langle n(x)\rangle  \delta(x-y) &#10;\end{align*}&lt;/body&gt;&#10;  &lt;fcolor&gt;FF000000&lt;/fcolor&gt;&#10;  &lt;bcolor&gt;FFFFFFFF&lt;/bcolor&gt;&#10;  &lt;transparent&gt;True&lt;/transparent&gt;&#10;  &lt;resolution&gt;1800&lt;/resolution&gt;&#10;  &lt;imageh&gt;699&lt;/imageh&gt;&#10;  &lt;imagew&gt;287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" y="3843947"/>
            <a:ext cx="3041650" cy="739774"/>
          </a:xfrm>
          <a:prstGeom prst="rect">
            <a:avLst/>
          </a:prstGeom>
        </p:spPr>
      </p:pic>
      <p:sp>
        <p:nvSpPr>
          <p:cNvPr id="22" name="下矢印 21"/>
          <p:cNvSpPr/>
          <p:nvPr/>
        </p:nvSpPr>
        <p:spPr>
          <a:xfrm>
            <a:off x="1062397" y="2869908"/>
            <a:ext cx="505146" cy="80816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81431" y="190673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キュムラント</a:t>
            </a:r>
            <a:endParaRPr kumimoji="1" lang="ja-JP" altLang="en-US" sz="2400" dirty="0"/>
          </a:p>
        </p:txBody>
      </p:sp>
      <p:sp>
        <p:nvSpPr>
          <p:cNvPr id="24" name="右矢印 23"/>
          <p:cNvSpPr/>
          <p:nvPr/>
        </p:nvSpPr>
        <p:spPr>
          <a:xfrm>
            <a:off x="4241073" y="3749024"/>
            <a:ext cx="829345" cy="81302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81431" y="3643179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{\rm fc} =&amp;amp; \int_\Delta dxdy C^*(x,y)&#10;\end{align*}&lt;/body&gt;&#10;  &lt;fcolor&gt;FF000000&lt;/fcolor&gt;&#10;  &lt;bcolor&gt;FFFFFFFF&lt;/bcolor&gt;&#10;  &lt;transparent&gt;True&lt;/transparent&gt;&#10;  &lt;resolution&gt;1800&lt;/resolution&gt;&#10;  &lt;imageh&gt;566&lt;/imageh&gt;&#10;  &lt;imagew&gt;2726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92" y="4048319"/>
            <a:ext cx="2885017" cy="59901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375955" y="638426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大阪大学公式キャラクター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 animBg="1"/>
      <p:bldP spid="24" grpId="0" animBg="1"/>
      <p:bldP spid="2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測って何が嬉しいのか②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8794" y="968338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Dy</a:t>
            </a:r>
            <a:r>
              <a:rPr kumimoji="1" lang="ja-JP" altLang="en-US" sz="2400" dirty="0" smtClean="0"/>
              <a:t>依存性のベキ乗則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1389" y="5390435"/>
            <a:ext cx="4839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ベキ</a:t>
            </a:r>
            <a:r>
              <a:rPr kumimoji="1" lang="ja-JP" altLang="en-US" sz="2400" dirty="0" smtClean="0"/>
              <a:t>乗則は、臨界点とは無関係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So what??</a:t>
            </a:r>
            <a:endParaRPr kumimoji="1" lang="ja-JP" altLang="en-US" sz="2400" dirty="0"/>
          </a:p>
        </p:txBody>
      </p:sp>
      <p:pic>
        <p:nvPicPr>
          <p:cNvPr id="14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81" y="5289447"/>
            <a:ext cx="927455" cy="1032975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385354" y="1903664"/>
            <a:ext cx="551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</a:t>
            </a:r>
            <a:r>
              <a:rPr kumimoji="1" lang="ja-JP" altLang="en-US" sz="2400" dirty="0" smtClean="0"/>
              <a:t>次ファクトリアルキュムラントは、</a:t>
            </a:r>
            <a:r>
              <a:rPr kumimoji="1" lang="en-US" altLang="ja-JP" sz="2400" dirty="0" smtClean="0"/>
              <a:t>Dy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で、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Dy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)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m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に比例する。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98920" y="1526611"/>
            <a:ext cx="245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Ling, </a:t>
            </a:r>
            <a:r>
              <a:rPr kumimoji="1" lang="en-US" altLang="ja-JP" sz="2000" dirty="0" err="1" smtClean="0"/>
              <a:t>Stephanov</a:t>
            </a:r>
            <a:r>
              <a:rPr kumimoji="1" lang="en-US" altLang="ja-JP" sz="2000" dirty="0" smtClean="0"/>
              <a:t>, 2016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{\rm fc} =&amp;amp; \int_\Delta dxdy C^*(x,y)&#10;\\&#10;\langle N^3 \rangle_{\rm fc} =&amp;amp; \int_\Delta dxdydz C^*(x,y,z)&#10;\end{align*}&lt;/body&gt;&#10;  &lt;fcolor&gt;FF000000&lt;/fcolor&gt;&#10;  &lt;bcolor&gt;FFFFFFFF&lt;/bcolor&gt;&#10;  &lt;transparent&gt;True&lt;/transparent&gt;&#10;  &lt;resolution&gt;1800&lt;/resolution&gt;&#10;  &lt;imageh&gt;1232&lt;/imageh&gt;&#10;  &lt;imagew&gt;3220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5" y="2752809"/>
            <a:ext cx="3407834" cy="130386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09504" y="401566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微少領域</a:t>
            </a:r>
            <a:r>
              <a:rPr lang="en-US" altLang="ja-JP" sz="2000" dirty="0" smtClean="0"/>
              <a:t>Δ</a:t>
            </a:r>
            <a:r>
              <a:rPr lang="ja-JP" altLang="en-US" sz="2000" dirty="0" smtClean="0"/>
              <a:t>内では</a:t>
            </a:r>
            <a:r>
              <a:rPr lang="en-US" altLang="ja-JP" sz="2000" dirty="0" smtClean="0"/>
              <a:t>C*</a:t>
            </a:r>
            <a:r>
              <a:rPr lang="ja-JP" altLang="en-US" sz="2000" dirty="0" smtClean="0"/>
              <a:t>が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定数と見なせるから、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{\rm fc} =&amp;amp; C^*_2 \Delta^2&#10;\\&#10;\langle N^3 \rangle_{\rm fc} =&amp;amp; C^*_3 \Delta^3&#10;\end{align*}&lt;/body&gt;&#10;  &lt;fcolor&gt;FF000000&lt;/fcolor&gt;&#10;  &lt;bcolor&gt;FFFFFFFF&lt;/bcolor&gt;&#10;  &lt;transparent&gt;True&lt;/transparent&gt;&#10;  &lt;resolution&gt;1800&lt;/resolution&gt;&#10;  &lt;imageh&gt;729&lt;/imageh&gt;&#10;  &lt;imagew&gt;1539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88" y="2943282"/>
            <a:ext cx="1923632" cy="911194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4590503" y="2981076"/>
            <a:ext cx="787474" cy="83560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75955" y="638426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大阪大学公式キャラクター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これまでの議論の問題点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6188"/>
          <a:stretch/>
        </p:blipFill>
        <p:spPr>
          <a:xfrm>
            <a:off x="7409694" y="4713482"/>
            <a:ext cx="1734306" cy="15863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3114" y="1804474"/>
            <a:ext cx="8366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</a:t>
            </a:r>
            <a:r>
              <a:rPr lang="ja-JP" altLang="en-US" sz="2400" dirty="0"/>
              <a:t>キュムラントを使うメリットが見えない</a:t>
            </a:r>
            <a:r>
              <a:rPr lang="ja-JP" altLang="en-US" sz="2400" dirty="0" smtClean="0"/>
              <a:t>。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キュムラントと</a:t>
            </a:r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キュムラントが混乱して使われている。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誤った議論が散見される。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単一粒子種の</a:t>
            </a:r>
            <a:r>
              <a:rPr kumimoji="1" lang="en-US" altLang="ja-JP" sz="2400" dirty="0" smtClean="0"/>
              <a:t>F</a:t>
            </a:r>
            <a:r>
              <a:rPr kumimoji="1" lang="ja-JP" altLang="en-US" sz="2400" dirty="0" smtClean="0"/>
              <a:t>キュムラントのみしか議論されていない。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4898" y="638687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>
                <a:solidFill>
                  <a:schemeClr val="bg1"/>
                </a:solidFill>
              </a:rPr>
              <a:t>大阪大学公式キャラクター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chemeClr val="bg1"/>
                </a:solidFill>
              </a:rPr>
              <a:t>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640" y="3604815"/>
            <a:ext cx="3430968" cy="26813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112727" y="4379763"/>
            <a:ext cx="1485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 2016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852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160" y="1625355"/>
            <a:ext cx="8321040" cy="1450757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では、</a:t>
            </a:r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キュムラントは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不要なのか？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24683" y="33179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提案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4692" y="3920733"/>
            <a:ext cx="66479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/>
              <a:t>ゆら</a:t>
            </a:r>
            <a:r>
              <a:rPr lang="ja-JP" altLang="en-US" sz="2800" dirty="0"/>
              <a:t>ぎ</a:t>
            </a:r>
            <a:r>
              <a:rPr kumimoji="1" lang="ja-JP" altLang="en-US" sz="2800" dirty="0" smtClean="0"/>
              <a:t>の背後に（近似的）二項分布性が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介在する物理が隠されている場合、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F</a:t>
            </a:r>
            <a:r>
              <a:rPr kumimoji="1" lang="ja-JP" altLang="en-US" sz="2800" dirty="0" smtClean="0"/>
              <a:t>キュムラントは著しく有用。</a:t>
            </a:r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484" y="4728735"/>
            <a:ext cx="2039163" cy="212926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471750" y="6550223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大阪大学公式キャラクター「ワニ博士」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5ACE397B-AD6A-4FA5-B99A-EA60742A3D6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554</TotalTime>
  <Words>939</Words>
  <Application>Microsoft Office PowerPoint</Application>
  <PresentationFormat>画面に合わせる (4:3)</PresentationFormat>
  <Paragraphs>177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ＭＳ Ｐゴシック</vt:lpstr>
      <vt:lpstr>メイリオ</vt:lpstr>
      <vt:lpstr>Arial</vt:lpstr>
      <vt:lpstr>Calibri</vt:lpstr>
      <vt:lpstr>Wingdings</vt:lpstr>
      <vt:lpstr>レトロスペクト</vt:lpstr>
      <vt:lpstr>ファクトリアルキュムラントを用いた 初期キュムラントの解析</vt:lpstr>
      <vt:lpstr>イベント毎ゆらぎ</vt:lpstr>
      <vt:lpstr>キュムラント</vt:lpstr>
      <vt:lpstr>ファクトリアルキュムラント</vt:lpstr>
      <vt:lpstr>Fキュムラントとは何か？</vt:lpstr>
      <vt:lpstr>測って何が嬉しいのか① </vt:lpstr>
      <vt:lpstr>測って何が嬉しいのか② </vt:lpstr>
      <vt:lpstr>これまでの議論の問題点</vt:lpstr>
      <vt:lpstr>では、Fキュムラントは 不要なのか？</vt:lpstr>
      <vt:lpstr>多変数系のFキュムラント</vt:lpstr>
      <vt:lpstr>二項分布モデル</vt:lpstr>
      <vt:lpstr>検出効率補正への応用</vt:lpstr>
      <vt:lpstr>運動量カット依存性</vt:lpstr>
      <vt:lpstr>運動量カット依存性</vt:lpstr>
      <vt:lpstr>Dy依存性：独立拡散モデル</vt:lpstr>
      <vt:lpstr>Dy依存性：独立拡散モデル</vt:lpstr>
      <vt:lpstr>Dy依存性：キュムラント</vt:lpstr>
      <vt:lpstr>ファクトリアルキュムラント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ファクトリアルキュムラントを用いた 初期キュムラントの解析</dc:title>
  <dc:creator>Masakiyo Kitazawa</dc:creator>
  <cp:lastModifiedBy>Masakiyo Kitazawa</cp:lastModifiedBy>
  <cp:revision>67</cp:revision>
  <dcterms:created xsi:type="dcterms:W3CDTF">2017-03-15T14:11:13Z</dcterms:created>
  <dcterms:modified xsi:type="dcterms:W3CDTF">2017-03-18T00:40:34Z</dcterms:modified>
</cp:coreProperties>
</file>