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</p:sldMasterIdLst>
  <p:notesMasterIdLst>
    <p:notesMasterId r:id="rId92"/>
  </p:notesMasterIdLst>
  <p:sldIdLst>
    <p:sldId id="715" r:id="rId15"/>
    <p:sldId id="758" r:id="rId16"/>
    <p:sldId id="759" r:id="rId17"/>
    <p:sldId id="825" r:id="rId18"/>
    <p:sldId id="748" r:id="rId19"/>
    <p:sldId id="791" r:id="rId20"/>
    <p:sldId id="792" r:id="rId21"/>
    <p:sldId id="824" r:id="rId22"/>
    <p:sldId id="787" r:id="rId23"/>
    <p:sldId id="790" r:id="rId24"/>
    <p:sldId id="826" r:id="rId25"/>
    <p:sldId id="829" r:id="rId26"/>
    <p:sldId id="827" r:id="rId27"/>
    <p:sldId id="762" r:id="rId28"/>
    <p:sldId id="786" r:id="rId29"/>
    <p:sldId id="785" r:id="rId30"/>
    <p:sldId id="763" r:id="rId31"/>
    <p:sldId id="764" r:id="rId32"/>
    <p:sldId id="768" r:id="rId33"/>
    <p:sldId id="769" r:id="rId34"/>
    <p:sldId id="795" r:id="rId35"/>
    <p:sldId id="796" r:id="rId36"/>
    <p:sldId id="797" r:id="rId37"/>
    <p:sldId id="830" r:id="rId38"/>
    <p:sldId id="754" r:id="rId39"/>
    <p:sldId id="742" r:id="rId40"/>
    <p:sldId id="770" r:id="rId41"/>
    <p:sldId id="828" r:id="rId42"/>
    <p:sldId id="717" r:id="rId43"/>
    <p:sldId id="771" r:id="rId44"/>
    <p:sldId id="772" r:id="rId45"/>
    <p:sldId id="819" r:id="rId46"/>
    <p:sldId id="711" r:id="rId47"/>
    <p:sldId id="459" r:id="rId48"/>
    <p:sldId id="853" r:id="rId49"/>
    <p:sldId id="735" r:id="rId50"/>
    <p:sldId id="801" r:id="rId51"/>
    <p:sldId id="798" r:id="rId52"/>
    <p:sldId id="799" r:id="rId53"/>
    <p:sldId id="820" r:id="rId54"/>
    <p:sldId id="821" r:id="rId55"/>
    <p:sldId id="802" r:id="rId56"/>
    <p:sldId id="803" r:id="rId57"/>
    <p:sldId id="804" r:id="rId58"/>
    <p:sldId id="805" r:id="rId59"/>
    <p:sldId id="806" r:id="rId60"/>
    <p:sldId id="807" r:id="rId61"/>
    <p:sldId id="808" r:id="rId62"/>
    <p:sldId id="809" r:id="rId63"/>
    <p:sldId id="822" r:id="rId64"/>
    <p:sldId id="847" r:id="rId65"/>
    <p:sldId id="866" r:id="rId66"/>
    <p:sldId id="849" r:id="rId67"/>
    <p:sldId id="850" r:id="rId68"/>
    <p:sldId id="852" r:id="rId69"/>
    <p:sldId id="851" r:id="rId70"/>
    <p:sldId id="867" r:id="rId71"/>
    <p:sldId id="854" r:id="rId72"/>
    <p:sldId id="855" r:id="rId73"/>
    <p:sldId id="856" r:id="rId74"/>
    <p:sldId id="857" r:id="rId75"/>
    <p:sldId id="859" r:id="rId76"/>
    <p:sldId id="860" r:id="rId77"/>
    <p:sldId id="861" r:id="rId78"/>
    <p:sldId id="862" r:id="rId79"/>
    <p:sldId id="863" r:id="rId80"/>
    <p:sldId id="864" r:id="rId81"/>
    <p:sldId id="865" r:id="rId82"/>
    <p:sldId id="810" r:id="rId83"/>
    <p:sldId id="811" r:id="rId84"/>
    <p:sldId id="812" r:id="rId85"/>
    <p:sldId id="813" r:id="rId86"/>
    <p:sldId id="814" r:id="rId87"/>
    <p:sldId id="815" r:id="rId88"/>
    <p:sldId id="816" r:id="rId89"/>
    <p:sldId id="817" r:id="rId90"/>
    <p:sldId id="818" r:id="rId9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CCCC00"/>
    <a:srgbClr val="3333FF"/>
    <a:srgbClr val="003300"/>
    <a:srgbClr val="FF0000"/>
    <a:srgbClr val="66FF66"/>
    <a:srgbClr val="FF00FF"/>
    <a:srgbClr val="66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5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5" Type="http://schemas.openxmlformats.org/officeDocument/2006/relationships/slideMaster" Target="slideMasters/slideMaster4.xml"/><Relationship Id="rId90" Type="http://schemas.openxmlformats.org/officeDocument/2006/relationships/slide" Target="slides/slide76.xml"/><Relationship Id="rId95" Type="http://schemas.openxmlformats.org/officeDocument/2006/relationships/theme" Target="theme/theme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57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8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68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75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425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40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11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43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31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448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64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958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4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932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87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57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58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033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981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760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32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27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766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31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19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110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838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984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18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5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43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49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7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23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59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11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784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7062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56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65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70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62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713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774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0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218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571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6626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324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071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401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241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0143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7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08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800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3758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8753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981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116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0710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8894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9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677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155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80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D720-0104-4369-84BC-D37694168613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2017/5/31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74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emf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7.png"/><Relationship Id="rId11" Type="http://schemas.openxmlformats.org/officeDocument/2006/relationships/image" Target="../media/image103.png"/><Relationship Id="rId5" Type="http://schemas.openxmlformats.org/officeDocument/2006/relationships/image" Target="../media/image106.png"/><Relationship Id="rId10" Type="http://schemas.openxmlformats.org/officeDocument/2006/relationships/image" Target="../media/image95.png"/><Relationship Id="rId4" Type="http://schemas.openxmlformats.org/officeDocument/2006/relationships/image" Target="../media/image100.emf"/><Relationship Id="rId9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4.png"/><Relationship Id="rId7" Type="http://schemas.openxmlformats.org/officeDocument/2006/relationships/image" Target="../media/image109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110.emf"/><Relationship Id="rId9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6.png"/><Relationship Id="rId11" Type="http://schemas.openxmlformats.org/officeDocument/2006/relationships/image" Target="../media/image117.png"/><Relationship Id="rId5" Type="http://schemas.openxmlformats.org/officeDocument/2006/relationships/image" Target="../media/image115.png"/><Relationship Id="rId10" Type="http://schemas.openxmlformats.org/officeDocument/2006/relationships/image" Target="../media/image109.png"/><Relationship Id="rId4" Type="http://schemas.openxmlformats.org/officeDocument/2006/relationships/image" Target="../media/image114.emf"/><Relationship Id="rId9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31.png"/><Relationship Id="rId7" Type="http://schemas.openxmlformats.org/officeDocument/2006/relationships/image" Target="../media/image12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5.png"/><Relationship Id="rId4" Type="http://schemas.openxmlformats.org/officeDocument/2006/relationships/image" Target="../media/image132.png"/><Relationship Id="rId9" Type="http://schemas.openxmlformats.org/officeDocument/2006/relationships/image" Target="../media/image1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12" Type="http://schemas.openxmlformats.org/officeDocument/2006/relationships/image" Target="../media/image151.png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45.emf"/><Relationship Id="rId11" Type="http://schemas.openxmlformats.org/officeDocument/2006/relationships/image" Target="../media/image150.png"/><Relationship Id="rId5" Type="http://schemas.openxmlformats.org/officeDocument/2006/relationships/image" Target="../media/image144.emf"/><Relationship Id="rId10" Type="http://schemas.openxmlformats.org/officeDocument/2006/relationships/image" Target="../media/image149.emf"/><Relationship Id="rId4" Type="http://schemas.openxmlformats.org/officeDocument/2006/relationships/image" Target="../media/image143.emf"/><Relationship Id="rId9" Type="http://schemas.openxmlformats.org/officeDocument/2006/relationships/image" Target="../media/image14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53.emf"/><Relationship Id="rId7" Type="http://schemas.openxmlformats.org/officeDocument/2006/relationships/image" Target="../media/image149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48.emf"/><Relationship Id="rId5" Type="http://schemas.openxmlformats.org/officeDocument/2006/relationships/image" Target="../media/image155.emf"/><Relationship Id="rId10" Type="http://schemas.openxmlformats.org/officeDocument/2006/relationships/image" Target="../media/image157.png"/><Relationship Id="rId4" Type="http://schemas.openxmlformats.org/officeDocument/2006/relationships/image" Target="../media/image154.emf"/><Relationship Id="rId9" Type="http://schemas.openxmlformats.org/officeDocument/2006/relationships/image" Target="../media/image15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59.emf"/><Relationship Id="rId7" Type="http://schemas.openxmlformats.org/officeDocument/2006/relationships/image" Target="../media/image163.emf"/><Relationship Id="rId12" Type="http://schemas.openxmlformats.org/officeDocument/2006/relationships/image" Target="../media/image151.png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62.emf"/><Relationship Id="rId11" Type="http://schemas.openxmlformats.org/officeDocument/2006/relationships/image" Target="../media/image150.png"/><Relationship Id="rId5" Type="http://schemas.openxmlformats.org/officeDocument/2006/relationships/image" Target="../media/image161.emf"/><Relationship Id="rId10" Type="http://schemas.openxmlformats.org/officeDocument/2006/relationships/image" Target="../media/image165.emf"/><Relationship Id="rId4" Type="http://schemas.openxmlformats.org/officeDocument/2006/relationships/image" Target="../media/image160.emf"/><Relationship Id="rId9" Type="http://schemas.openxmlformats.org/officeDocument/2006/relationships/image" Target="../media/image164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3" Type="http://schemas.openxmlformats.org/officeDocument/2006/relationships/image" Target="../media/image167.emf"/><Relationship Id="rId7" Type="http://schemas.openxmlformats.org/officeDocument/2006/relationships/image" Target="../media/image164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56.png"/><Relationship Id="rId5" Type="http://schemas.openxmlformats.org/officeDocument/2006/relationships/image" Target="../media/image169.emf"/><Relationship Id="rId10" Type="http://schemas.openxmlformats.org/officeDocument/2006/relationships/image" Target="../media/image170.png"/><Relationship Id="rId4" Type="http://schemas.openxmlformats.org/officeDocument/2006/relationships/image" Target="../media/image168.emf"/><Relationship Id="rId9" Type="http://schemas.openxmlformats.org/officeDocument/2006/relationships/image" Target="../media/image1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7" Type="http://schemas.openxmlformats.org/officeDocument/2006/relationships/image" Target="../media/image173.png"/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50.png"/><Relationship Id="rId5" Type="http://schemas.openxmlformats.org/officeDocument/2006/relationships/image" Target="../media/image147.png"/><Relationship Id="rId4" Type="http://schemas.openxmlformats.org/officeDocument/2006/relationships/image" Target="../media/image15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47.png"/><Relationship Id="rId4" Type="http://schemas.openxmlformats.org/officeDocument/2006/relationships/image" Target="../media/image15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3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55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emf"/><Relationship Id="rId7" Type="http://schemas.openxmlformats.org/officeDocument/2006/relationships/image" Target="../media/image18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image" Target="../media/image18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87.emf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56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87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43.jpeg"/><Relationship Id="rId4" Type="http://schemas.openxmlformats.org/officeDocument/2006/relationships/image" Target="../media/image19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7682" y="2996952"/>
            <a:ext cx="4112344" cy="1372683"/>
          </a:xfrm>
        </p:spPr>
        <p:txBody>
          <a:bodyPr wrap="none">
            <a:spAutoFit/>
          </a:bodyPr>
          <a:lstStyle/>
          <a:p>
            <a:r>
              <a:rPr lang="en-US" altLang="ja-JP" sz="40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0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36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Non-Gaussian </a:t>
            </a:r>
            <a:r>
              <a:rPr lang="en-US" altLang="ja-JP" sz="4800" dirty="0" smtClean="0"/>
              <a:t>Fluctuations</a:t>
            </a:r>
            <a:br>
              <a:rPr lang="en-US" altLang="ja-JP" sz="4800" dirty="0" smtClean="0"/>
            </a:br>
            <a:r>
              <a:rPr lang="en-US" altLang="ja-JP" sz="4800" dirty="0" smtClean="0"/>
              <a:t>in Relativistic Heavy-Ion Collisions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16046" y="4725144"/>
            <a:ext cx="5111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err="1" smtClean="0"/>
              <a:t>Asakawa</a:t>
            </a:r>
            <a:r>
              <a:rPr kumimoji="1" lang="en-US" altLang="ja-JP" b="1" dirty="0" smtClean="0"/>
              <a:t>, MK, </a:t>
            </a:r>
            <a:r>
              <a:rPr kumimoji="1" lang="en-US" altLang="ja-JP" b="1" dirty="0" err="1" smtClean="0"/>
              <a:t>Prog</a:t>
            </a:r>
            <a:r>
              <a:rPr kumimoji="1" lang="en-US" altLang="ja-JP" b="1" dirty="0" smtClean="0"/>
              <a:t>. Part. </a:t>
            </a:r>
            <a:r>
              <a:rPr kumimoji="1" lang="en-US" altLang="ja-JP" b="1" dirty="0" err="1" smtClean="0"/>
              <a:t>Nucl</a:t>
            </a:r>
            <a:r>
              <a:rPr kumimoji="1" lang="en-US" altLang="ja-JP" b="1" dirty="0" smtClean="0"/>
              <a:t>. Phys. 90, 299 (2016)</a:t>
            </a:r>
          </a:p>
          <a:p>
            <a:pPr algn="ctr"/>
            <a:r>
              <a:rPr lang="en-US" altLang="ja-JP" dirty="0" err="1" smtClean="0"/>
              <a:t>Sakaida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Asakawa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Fujii</a:t>
            </a:r>
            <a:r>
              <a:rPr lang="en-US" altLang="ja-JP" dirty="0" smtClean="0"/>
              <a:t>, MK, to appear in PRC</a:t>
            </a:r>
            <a:endParaRPr lang="en-US" altLang="ja-JP" dirty="0"/>
          </a:p>
          <a:p>
            <a:pPr algn="ctr"/>
            <a:r>
              <a:rPr lang="en-US" altLang="ja-JP" dirty="0"/>
              <a:t>MK, </a:t>
            </a:r>
            <a:r>
              <a:rPr lang="en-US" altLang="ja-JP" dirty="0" err="1"/>
              <a:t>Nucl</a:t>
            </a:r>
            <a:r>
              <a:rPr lang="en-US" altLang="ja-JP" dirty="0"/>
              <a:t>. Phys. A942, 65 (2015)</a:t>
            </a:r>
          </a:p>
          <a:p>
            <a:pPr algn="ctr"/>
            <a:r>
              <a:rPr lang="en-US" altLang="ja-JP" dirty="0" err="1"/>
              <a:t>Sakaida</a:t>
            </a:r>
            <a:r>
              <a:rPr lang="en-US" altLang="ja-JP" dirty="0"/>
              <a:t>, </a:t>
            </a:r>
            <a:r>
              <a:rPr lang="en-US" altLang="ja-JP" dirty="0" err="1"/>
              <a:t>Asakawa</a:t>
            </a:r>
            <a:r>
              <a:rPr lang="en-US" altLang="ja-JP" dirty="0"/>
              <a:t>, MK, PRC90, 064911 (2014)</a:t>
            </a:r>
          </a:p>
          <a:p>
            <a:pPr algn="ctr"/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Ono, </a:t>
            </a:r>
            <a:r>
              <a:rPr lang="en-US" altLang="ja-JP" dirty="0" smtClean="0"/>
              <a:t>Phys. Lett</a:t>
            </a:r>
            <a:r>
              <a:rPr lang="en-US" altLang="ja-JP" dirty="0"/>
              <a:t>. </a:t>
            </a:r>
            <a:r>
              <a:rPr lang="en-US" altLang="ja-JP" dirty="0" smtClean="0"/>
              <a:t>B728, 386-392 (2014)</a:t>
            </a:r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41925" y="6385101"/>
            <a:ext cx="546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Nagoya Seminar, Nagoya U., 31/May/2017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3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86715" cy="584775"/>
          </a:xfrm>
        </p:spPr>
        <p:txBody>
          <a:bodyPr/>
          <a:lstStyle/>
          <a:p>
            <a:r>
              <a:rPr kumimoji="1" lang="en-US" altLang="ja-JP" dirty="0" smtClean="0"/>
              <a:t> A Coin Game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4783" y="1123496"/>
            <a:ext cx="4628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ja-JP" sz="3200" dirty="0"/>
              <a:t>B</a:t>
            </a:r>
            <a:r>
              <a:rPr lang="en-US" altLang="ja-JP" sz="3200" dirty="0" smtClean="0"/>
              <a:t>et 250 JPY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ja-JP" sz="3200" dirty="0" smtClean="0"/>
              <a:t>You get head coins of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5517232"/>
            <a:ext cx="4123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Same expectation value</a:t>
            </a:r>
            <a:r>
              <a:rPr lang="en-US" altLang="ja-JP" sz="2800" dirty="0" smtClean="0"/>
              <a:t>.</a:t>
            </a:r>
          </a:p>
          <a:p>
            <a:pPr algn="ctr"/>
            <a:r>
              <a:rPr kumimoji="1" lang="en-US" altLang="ja-JP" sz="2800" dirty="0" smtClean="0"/>
              <a:t>But, different fluctuation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582326" y="2708921"/>
            <a:ext cx="2869034" cy="2272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37486" y="2966309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tx2"/>
                </a:solidFill>
              </a:rPr>
              <a:t>B. 5</a:t>
            </a:r>
            <a:r>
              <a:rPr kumimoji="1" lang="en-US" altLang="ja-JP" sz="2800" dirty="0" smtClean="0">
                <a:solidFill>
                  <a:schemeClr val="tx2"/>
                </a:solidFill>
              </a:rPr>
              <a:t>0 x 10 JPY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187624" y="2708920"/>
            <a:ext cx="2869034" cy="2272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2785" y="2966309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tx2"/>
                </a:solidFill>
              </a:rPr>
              <a:t>A. </a:t>
            </a:r>
            <a:r>
              <a:rPr lang="en-US" altLang="ja-JP" sz="2800" dirty="0">
                <a:solidFill>
                  <a:schemeClr val="tx2"/>
                </a:solidFill>
              </a:rPr>
              <a:t>1</a:t>
            </a:r>
            <a:r>
              <a:rPr lang="en-US" altLang="ja-JP" sz="2800" dirty="0" smtClean="0">
                <a:solidFill>
                  <a:schemeClr val="tx2"/>
                </a:solidFill>
              </a:rPr>
              <a:t>0</a:t>
            </a:r>
            <a:r>
              <a:rPr kumimoji="1" lang="en-US" altLang="ja-JP" sz="2800" dirty="0" smtClean="0">
                <a:solidFill>
                  <a:schemeClr val="tx2"/>
                </a:solidFill>
              </a:rPr>
              <a:t>0</a:t>
            </a:r>
            <a:r>
              <a:rPr lang="ja-JP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ja-JP" sz="2800" dirty="0" smtClean="0">
                <a:solidFill>
                  <a:schemeClr val="tx2"/>
                </a:solidFill>
              </a:rPr>
              <a:t>x 5 JPY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img-cdn.jg.jugem.jp/252/475963/20090414_501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0163"/>
            <a:ext cx="2077978" cy="10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５円玉」の画像検索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67" y="3498159"/>
            <a:ext cx="2248147" cy="11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6156176" y="4036761"/>
            <a:ext cx="2869034" cy="2272559"/>
            <a:chOff x="6156176" y="4036761"/>
            <a:chExt cx="2869034" cy="2272559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156176" y="4036761"/>
              <a:ext cx="2869034" cy="2272559"/>
              <a:chOff x="6156176" y="4036761"/>
              <a:chExt cx="2869034" cy="2272559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6156176" y="4036761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300916" y="4178763"/>
                <a:ext cx="25795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r>
                  <a:rPr lang="en-US" altLang="ja-JP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 </a:t>
                </a:r>
                <a:r>
                  <a:rPr lang="en-US" altLang="ja-JP" sz="2800" dirty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  <a:r>
                  <a:rPr kumimoji="1" lang="en-US" altLang="ja-JP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x 500 JPY</a:t>
                </a:r>
                <a:endParaRPr kumimoji="1" lang="ja-JP" alt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2050" name="Picture 2" descr="「５００円玉」の画像検索結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025" y="4771934"/>
              <a:ext cx="2281076" cy="12676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23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375254" y="5648305"/>
            <a:ext cx="3284978" cy="1143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Fluctuations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239143"/>
            <a:ext cx="820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645366" y="198876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7868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90" y="6254510"/>
            <a:ext cx="2927506" cy="414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9202" y="5670211"/>
            <a:ext cx="15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24884" y="79287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Review: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MK</a:t>
            </a:r>
            <a:r>
              <a:rPr lang="en-US" altLang="ja-JP" sz="20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PPNP </a:t>
            </a:r>
            <a:r>
              <a:rPr lang="en-US" altLang="ja-JP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90</a:t>
            </a:r>
            <a:r>
              <a:rPr lang="en-US" altLang="ja-JP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(2016</a:t>
            </a:r>
            <a:r>
              <a:rPr lang="en-US" altLang="ja-JP" sz="2000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43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Analysis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820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5" name="左右矢印 104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3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791437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Collab.</a:t>
            </a:r>
          </a:p>
          <a:p>
            <a:r>
              <a:rPr lang="en-US" altLang="ja-JP" sz="2000" dirty="0" smtClean="0"/>
              <a:t>2010~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4941168"/>
            <a:ext cx="5110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-zero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-Gaussian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have been established!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152211"/>
            <a:ext cx="3232616" cy="37288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9" y="4779101"/>
            <a:ext cx="3960440" cy="252549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5" y="2231597"/>
            <a:ext cx="792088" cy="41949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3369786"/>
            <a:ext cx="792088" cy="42083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82" y="3736779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9853"/>
            <a:ext cx="792088" cy="42083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5855389" y="986712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2429828">
            <a:off x="5490472" y="68517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946" y="6083816"/>
            <a:ext cx="56124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Have we measured critical fluctuations?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84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30763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7" y="3411016"/>
            <a:ext cx="4593112" cy="33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95437" y="1008882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3845" y="1710993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881275"/>
            <a:ext cx="2254955" cy="3740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05818" y="1303672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36497" y="2660470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624537" y="2660470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2856506" y="2556958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322583"/>
            <a:ext cx="2068670" cy="42214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93387" y="2509561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736673" y="1809877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 flipV="1">
            <a:off x="2736673" y="1306485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円/楕円 13"/>
          <p:cNvSpPr>
            <a:spLocks noChangeAspect="1"/>
          </p:cNvSpPr>
          <p:nvPr/>
        </p:nvSpPr>
        <p:spPr>
          <a:xfrm>
            <a:off x="2210703" y="15000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196608" y="183380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490536" y="182916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1917147" y="15773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073167" y="158654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894661" y="18048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462442" y="140038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1803717" y="137720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2299585" y="1969029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206285"/>
            <a:ext cx="186562" cy="273410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2591219" y="1689574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6355378" y="1881275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flipV="1">
            <a:off x="6278272" y="2277926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14068" y="12301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851666" y="4626359"/>
            <a:ext cx="1665716" cy="8908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24088" y="4059103"/>
            <a:ext cx="260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Total charge Q:</a:t>
            </a:r>
            <a:endParaRPr kumimoji="1" lang="ja-JP" altLang="en-US" sz="2800" i="1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Q=e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2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4685020"/>
            <a:ext cx="1085849" cy="26352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= e^2 \langle \delta N^2\rangle = e^2 \langle N \rangle = eQ&#10;\end{align*}&lt;/body&gt;&#10;  &lt;fcolor&gt;FF000000&lt;/fcolor&gt;&#10;  &lt;bcolor&gt;FFFFFFFF&lt;/bcolor&gt;&#10;  &lt;transparent&gt;True&lt;/transparent&gt;&#10;  &lt;resolution&gt;1800&lt;/resolution&gt;&#10;  &lt;imageh&gt;281&lt;/imageh&gt;&#10;  &lt;imagew&gt;3420&lt;/imagew&gt;&#10;  &lt;scale&gt;50&lt;/scale&gt;&#10;  &lt;cursor&gt;10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0" y="5090724"/>
            <a:ext cx="3619500" cy="297392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Q^2 \rangle}Q = e&#10;\end{align*}&lt;/body&gt;&#10;  &lt;fcolor&gt;FF000000&lt;/fcolor&gt;&#10;  &lt;bcolor&gt;FFFFFFFF&lt;/bcolor&gt;&#10;  &lt;transparent&gt;True&lt;/transparent&gt;&#10;  &lt;resolution&gt;1800&lt;/resolution&gt;&#10;  &lt;imageh&gt;594&lt;/imageh&gt;&#10;  &lt;imagew&gt;109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8" y="4744907"/>
            <a:ext cx="1296144" cy="705692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076056" y="4843463"/>
            <a:ext cx="732452" cy="5332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3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角丸四角形 52"/>
          <p:cNvSpPr/>
          <p:nvPr/>
        </p:nvSpPr>
        <p:spPr>
          <a:xfrm>
            <a:off x="5557274" y="3573016"/>
            <a:ext cx="3420872" cy="2439555"/>
          </a:xfrm>
          <a:prstGeom prst="roundRect">
            <a:avLst>
              <a:gd name="adj" fmla="val 6237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AD010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95437" y="1008882"/>
            <a:ext cx="7783033" cy="2348110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23845" y="1710993"/>
            <a:ext cx="2825657" cy="110716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881275"/>
            <a:ext cx="2254955" cy="37407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05818" y="1303672"/>
            <a:ext cx="2061714" cy="793070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36497" y="2660470"/>
            <a:ext cx="234840" cy="370400"/>
          </a:xfrm>
          <a:prstGeom prst="rect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624537" y="2660470"/>
            <a:ext cx="0" cy="34505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2856506" y="2556958"/>
            <a:ext cx="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322583"/>
            <a:ext cx="2068670" cy="42214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93387" y="2509561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alibri Light" panose="020F0302020204030204"/>
              </a:rPr>
              <a:t>charge of quasi-particles</a:t>
            </a:r>
            <a:endParaRPr lang="ja-JP" altLang="en-US" sz="2400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736673" y="1809877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 flipV="1">
            <a:off x="2736673" y="1306485"/>
            <a:ext cx="0" cy="2880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4" name="円/楕円 13"/>
          <p:cNvSpPr>
            <a:spLocks noChangeAspect="1"/>
          </p:cNvSpPr>
          <p:nvPr/>
        </p:nvSpPr>
        <p:spPr>
          <a:xfrm>
            <a:off x="2210703" y="15000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196608" y="1833806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490536" y="182916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1917147" y="157730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073167" y="1586547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894661" y="180481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462442" y="1400383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1803717" y="1377200"/>
            <a:ext cx="144000" cy="144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>
            <a:glow rad="63500">
              <a:srgbClr val="AC956E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2299585" y="1969029"/>
            <a:ext cx="831273" cy="347219"/>
          </a:xfrm>
          <a:prstGeom prst="rightArrow">
            <a:avLst/>
          </a:prstGeom>
          <a:solidFill>
            <a:srgbClr val="AD0101">
              <a:alpha val="8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206285"/>
            <a:ext cx="186562" cy="273410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2591219" y="1689574"/>
            <a:ext cx="396884" cy="30340"/>
          </a:xfrm>
          <a:prstGeom prst="straightConnector1">
            <a:avLst/>
          </a:prstGeom>
          <a:noFill/>
          <a:ln w="28575" cap="flat" cmpd="sng" algn="ctr">
            <a:solidFill>
              <a:srgbClr val="AD0101"/>
            </a:solidFill>
            <a:prstDash val="solid"/>
            <a:tailEnd type="triangle" w="lg" len="lg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6355378" y="1881275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flipV="1">
            <a:off x="6278272" y="2277926"/>
            <a:ext cx="434495" cy="287134"/>
          </a:xfrm>
          <a:prstGeom prst="downArrow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14068" y="12301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22643" y="3573016"/>
            <a:ext cx="5144494" cy="2439555"/>
          </a:xfrm>
          <a:prstGeom prst="roundRect">
            <a:avLst>
              <a:gd name="adj" fmla="val 6237"/>
            </a:avLst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AC956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624639" y="3573016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Fractional Quantum</a:t>
            </a:r>
          </a:p>
          <a:p>
            <a:r>
              <a:rPr lang="en-US" altLang="ja-JP" sz="2800" dirty="0" smtClean="0">
                <a:solidFill>
                  <a:srgbClr val="AD0101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Hall Systems</a:t>
            </a:r>
            <a:endParaRPr lang="ja-JP" altLang="en-US" sz="2800" dirty="0">
              <a:solidFill>
                <a:srgbClr val="AD0101">
                  <a:lumMod val="20000"/>
                  <a:lumOff val="8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4768" y="3573016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rgbClr val="AC956E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with Cooper Pairs</a:t>
            </a:r>
            <a:endParaRPr lang="ja-JP" altLang="en-US" sz="2800" dirty="0">
              <a:solidFill>
                <a:srgbClr val="AC956E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4578765"/>
            <a:ext cx="1267943" cy="746644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4753625"/>
            <a:ext cx="1177805" cy="279428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3776485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301466" y="5471160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Jehl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Nature 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405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,50 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(2000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624639" y="5461772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Saminadayar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+, 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PRL</a:t>
            </a:r>
            <a:r>
              <a:rPr lang="en-US" altLang="ja-JP" b="1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79</a:t>
            </a:r>
            <a:r>
              <a:rPr lang="en-US" altLang="ja-JP" dirty="0" smtClean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,2526 (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latin typeface="Calibri Light" panose="020F0302020204030204"/>
              </a:rPr>
              <a:t>1997)</a:t>
            </a:r>
            <a:endParaRPr lang="ja-JP" altLang="en-US" dirty="0">
              <a:solidFill>
                <a:prstClr val="white">
                  <a:lumMod val="8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54" name="下矢印 53"/>
          <p:cNvSpPr/>
          <p:nvPr/>
        </p:nvSpPr>
        <p:spPr>
          <a:xfrm flipV="1">
            <a:off x="4199430" y="4653568"/>
            <a:ext cx="368039" cy="479542"/>
          </a:xfrm>
          <a:prstGeom prst="downArrow">
            <a:avLst/>
          </a:prstGeom>
          <a:solidFill>
            <a:srgbClr val="AC956E"/>
          </a:solidFill>
          <a:ln w="12700" cap="flat" cmpd="sng" algn="ctr">
            <a:solidFill>
              <a:srgbClr val="AC956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783786" y="4191903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AC956E">
                    <a:lumMod val="50000"/>
                  </a:srgbClr>
                </a:solidFill>
                <a:latin typeface="Calibri" panose="020F0502020204030204" pitchFamily="34" charset="0"/>
              </a:rPr>
              <a:t>doubled!</a:t>
            </a:r>
            <a:endParaRPr lang="ja-JP" altLang="en-US" sz="2400" dirty="0">
              <a:solidFill>
                <a:srgbClr val="AC956E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58448" y="6190863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 </a:t>
            </a:r>
            <a:r>
              <a:rPr kumimoji="1" lang="en-US" altLang="ja-JP" sz="2400" dirty="0" err="1" smtClean="0"/>
              <a:t>cumulants</a:t>
            </a:r>
            <a:r>
              <a:rPr lang="en-US" altLang="ja-JP" sz="2400" dirty="0"/>
              <a:t>: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63888" y="6093296"/>
            <a:ext cx="47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rd order: </a:t>
            </a:r>
            <a:r>
              <a:rPr kumimoji="1" lang="en-US" altLang="ja-JP" sz="1600" dirty="0" smtClean="0"/>
              <a:t>ex.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Beenakker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PRL90,176802(2003)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3563888" y="6379790"/>
            <a:ext cx="556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 smtClean="0"/>
              <a:t>up to 5th order: </a:t>
            </a:r>
            <a:r>
              <a:rPr lang="fr-FR" altLang="ja-JP" sz="1600" dirty="0" smtClean="0">
                <a:solidFill>
                  <a:srgbClr val="002060"/>
                </a:solidFill>
              </a:rPr>
              <a:t>Gustavsson+, Surf.Sci.Rep.</a:t>
            </a:r>
            <a:r>
              <a:rPr lang="fr-FR" altLang="ja-JP" sz="1600" b="1" dirty="0" smtClean="0">
                <a:solidFill>
                  <a:srgbClr val="002060"/>
                </a:solidFill>
              </a:rPr>
              <a:t>64</a:t>
            </a:r>
            <a:r>
              <a:rPr lang="fr-FR" altLang="ja-JP" sz="1600" dirty="0" smtClean="0">
                <a:solidFill>
                  <a:srgbClr val="002060"/>
                </a:solidFill>
              </a:rPr>
              <a:t>,191(2009</a:t>
            </a:r>
            <a:r>
              <a:rPr lang="fr-FR" altLang="ja-JP" sz="1600" dirty="0">
                <a:solidFill>
                  <a:srgbClr val="002060"/>
                </a:solidFill>
              </a:rPr>
              <a:t>)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68199" cy="584775"/>
          </a:xfrm>
        </p:spPr>
        <p:txBody>
          <a:bodyPr/>
          <a:lstStyle/>
          <a:p>
            <a:r>
              <a:rPr kumimoji="1" lang="en-US" altLang="ja-JP" dirty="0" smtClean="0"/>
              <a:t> Fluctuation and QCD Critical Point  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4716016" y="965920"/>
            <a:ext cx="38568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9124" y="1067543"/>
            <a:ext cx="3804247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diverge at</a:t>
            </a:r>
          </a:p>
          <a:p>
            <a:r>
              <a:rPr lang="en-US" altLang="ja-JP" sz="2800" dirty="0" smtClean="0"/>
              <a:t>the QCD critical point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79512" y="6001750"/>
            <a:ext cx="8533456" cy="830997"/>
            <a:chOff x="179512" y="6001750"/>
            <a:chExt cx="8533456" cy="83099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79512" y="6001750"/>
              <a:ext cx="753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More severe divergence </a:t>
              </a:r>
              <a:r>
                <a:rPr lang="en-US" altLang="ja-JP" sz="2400" dirty="0" smtClean="0"/>
                <a:t>for </a:t>
              </a:r>
              <a:r>
                <a:rPr lang="en-US" altLang="ja-JP" sz="2400" dirty="0"/>
                <a:t>h</a:t>
              </a:r>
              <a:r>
                <a:rPr kumimoji="1" lang="en-US" altLang="ja-JP" sz="2400" dirty="0" smtClean="0"/>
                <a:t>igher-order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801354" y="6463415"/>
              <a:ext cx="1911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002060"/>
                  </a:solidFill>
                </a:rPr>
                <a:t>Stephanov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2009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下矢印 32"/>
          <p:cNvSpPr/>
          <p:nvPr/>
        </p:nvSpPr>
        <p:spPr>
          <a:xfrm>
            <a:off x="1355143" y="2248908"/>
            <a:ext cx="1872208" cy="6480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79512" y="3341747"/>
            <a:ext cx="8859321" cy="2607533"/>
            <a:chOff x="179512" y="3341747"/>
            <a:chExt cx="8859321" cy="2607533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46" y="4404681"/>
              <a:ext cx="2700294" cy="824519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2398046" y="4404681"/>
              <a:ext cx="900094" cy="384029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25838" y="4624925"/>
              <a:ext cx="900094" cy="384029"/>
            </a:xfrm>
            <a:prstGeom prst="rect">
              <a:avLst/>
            </a:prstGeom>
            <a:solidFill>
              <a:srgbClr val="FF0000">
                <a:alpha val="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4032448" y="5220072"/>
              <a:ext cx="45365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フリーフォーム 27"/>
            <p:cNvSpPr/>
            <p:nvPr/>
          </p:nvSpPr>
          <p:spPr>
            <a:xfrm>
              <a:off x="4463928" y="4063640"/>
              <a:ext cx="3889000" cy="1056090"/>
            </a:xfrm>
            <a:custGeom>
              <a:avLst/>
              <a:gdLst>
                <a:gd name="connsiteX0" fmla="*/ 0 w 3541690"/>
                <a:gd name="connsiteY0" fmla="*/ 1017453 h 1056090"/>
                <a:gd name="connsiteX1" fmla="*/ 1249250 w 3541690"/>
                <a:gd name="connsiteY1" fmla="*/ 798512 h 1056090"/>
                <a:gd name="connsiteX2" fmla="*/ 1777284 w 3541690"/>
                <a:gd name="connsiteY2" fmla="*/ 22 h 1056090"/>
                <a:gd name="connsiteX3" fmla="*/ 2163650 w 3541690"/>
                <a:gd name="connsiteY3" fmla="*/ 772754 h 1056090"/>
                <a:gd name="connsiteX4" fmla="*/ 3541690 w 3541690"/>
                <a:gd name="connsiteY4" fmla="*/ 1056090 h 10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690" h="1056090">
                  <a:moveTo>
                    <a:pt x="0" y="1017453"/>
                  </a:moveTo>
                  <a:cubicBezTo>
                    <a:pt x="476518" y="992768"/>
                    <a:pt x="953036" y="968084"/>
                    <a:pt x="1249250" y="798512"/>
                  </a:cubicBezTo>
                  <a:cubicBezTo>
                    <a:pt x="1545464" y="628940"/>
                    <a:pt x="1624884" y="4315"/>
                    <a:pt x="1777284" y="22"/>
                  </a:cubicBezTo>
                  <a:cubicBezTo>
                    <a:pt x="1929684" y="-4271"/>
                    <a:pt x="1869582" y="596743"/>
                    <a:pt x="2163650" y="772754"/>
                  </a:cubicBezTo>
                  <a:cubicBezTo>
                    <a:pt x="2457718" y="948765"/>
                    <a:pt x="2999704" y="1002427"/>
                    <a:pt x="3541690" y="105609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391920" y="4357946"/>
              <a:ext cx="3837904" cy="1591334"/>
            </a:xfrm>
            <a:custGeom>
              <a:avLst/>
              <a:gdLst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69712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18197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7904" h="1591334">
                  <a:moveTo>
                    <a:pt x="0" y="767442"/>
                  </a:moveTo>
                  <a:cubicBezTo>
                    <a:pt x="407831" y="784613"/>
                    <a:pt x="815662" y="801785"/>
                    <a:pt x="1094704" y="677289"/>
                  </a:cubicBezTo>
                  <a:cubicBezTo>
                    <a:pt x="1373746" y="552793"/>
                    <a:pt x="1470338" y="-125494"/>
                    <a:pt x="1674253" y="20467"/>
                  </a:cubicBezTo>
                  <a:cubicBezTo>
                    <a:pt x="1878168" y="166428"/>
                    <a:pt x="2082084" y="1370602"/>
                    <a:pt x="2318197" y="1553053"/>
                  </a:cubicBezTo>
                  <a:cubicBezTo>
                    <a:pt x="2554310" y="1735504"/>
                    <a:pt x="2837645" y="1211762"/>
                    <a:pt x="3090929" y="1115171"/>
                  </a:cubicBezTo>
                  <a:cubicBezTo>
                    <a:pt x="3344213" y="1018580"/>
                    <a:pt x="3586766" y="996042"/>
                    <a:pt x="3837904" y="97350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968" y="5153613"/>
              <a:ext cx="251520" cy="305551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08712" y="4005064"/>
              <a:ext cx="0" cy="1800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179512" y="3341747"/>
              <a:ext cx="4822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Geometric interpretation to </a:t>
              </a:r>
            </a:p>
            <a:p>
              <a:r>
                <a:rPr kumimoji="1" lang="en-US" altLang="ja-JP" sz="2400" dirty="0" smtClean="0"/>
                <a:t>    signs of higher 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30564" y="3797120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</a:t>
              </a:r>
              <a:r>
                <a:rPr kumimoji="1" lang="en-US" altLang="ja-JP" dirty="0" err="1" smtClean="0">
                  <a:solidFill>
                    <a:srgbClr val="002060"/>
                  </a:solidFill>
                </a:rPr>
                <a:t>Ejiri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MK</a:t>
              </a:r>
            </a:p>
            <a:p>
              <a:pPr algn="r"/>
              <a:r>
                <a:rPr kumimoji="1" lang="en-US" altLang="ja-JP" dirty="0" smtClean="0">
                  <a:solidFill>
                    <a:srgbClr val="002060"/>
                  </a:solidFill>
                </a:rPr>
                <a:t>2009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3753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5147" r="6668" b="11482"/>
          <a:stretch>
            <a:fillRect/>
          </a:stretch>
        </p:blipFill>
        <p:spPr bwMode="auto">
          <a:xfrm>
            <a:off x="0" y="989013"/>
            <a:ext cx="9144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4"/>
          <p:cNvSpPr>
            <a:spLocks noChangeArrowheads="1"/>
          </p:cNvSpPr>
          <p:nvPr/>
        </p:nvSpPr>
        <p:spPr bwMode="auto">
          <a:xfrm>
            <a:off x="466725" y="4221163"/>
            <a:ext cx="8137525" cy="1584325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7061549" cy="584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Impact of Negative Third </a:t>
            </a:r>
            <a:r>
              <a:rPr lang="en-US" altLang="ja-JP" dirty="0" err="1" smtClean="0"/>
              <a:t>Cumulants</a:t>
            </a:r>
            <a:r>
              <a:rPr lang="en-US" altLang="ja-JP" dirty="0" smtClean="0"/>
              <a:t>  </a:t>
            </a:r>
          </a:p>
        </p:txBody>
      </p:sp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539750" y="4292600"/>
            <a:ext cx="7991475" cy="14398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777875" y="4340225"/>
            <a:ext cx="7266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/>
              <a:t>Once negative </a:t>
            </a:r>
            <a:r>
              <a:rPr lang="en-US" altLang="ja-JP" dirty="0" smtClean="0"/>
              <a:t>&lt;</a:t>
            </a:r>
            <a:r>
              <a:rPr lang="en-US" altLang="ja-JP" i="1" dirty="0" smtClean="0"/>
              <a:t>dN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&gt; </a:t>
            </a:r>
            <a:r>
              <a:rPr lang="en-US" altLang="ja-JP" dirty="0"/>
              <a:t>is established, it is evidences that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081088" y="4797425"/>
            <a:ext cx="731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(1) </a:t>
            </a:r>
            <a:r>
              <a:rPr lang="en-US" altLang="ja-JP" i="1">
                <a:latin typeface="Symbol" panose="05050102010706020507" pitchFamily="18" charset="2"/>
              </a:rPr>
              <a:t>c</a:t>
            </a:r>
            <a:r>
              <a:rPr lang="en-US" altLang="ja-JP" baseline="-25000"/>
              <a:t>B</a:t>
            </a:r>
            <a:r>
              <a:rPr lang="en-US" altLang="ja-JP"/>
              <a:t> has a peak structure in the QCD phase diagram.</a:t>
            </a:r>
          </a:p>
          <a:p>
            <a:pPr eaLnBrk="1" hangingPunct="1"/>
            <a:r>
              <a:rPr lang="en-US" altLang="ja-JP"/>
              <a:t>(2) Hot matter beyond the peak is created in the collisions.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49288" y="4484688"/>
            <a:ext cx="144462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9" name="AutoShape 26"/>
          <p:cNvSpPr>
            <a:spLocks/>
          </p:cNvSpPr>
          <p:nvPr/>
        </p:nvSpPr>
        <p:spPr bwMode="auto">
          <a:xfrm>
            <a:off x="898525" y="486886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644525" y="5949950"/>
            <a:ext cx="6584950" cy="822325"/>
            <a:chOff x="406" y="3748"/>
            <a:chExt cx="4148" cy="518"/>
          </a:xfrm>
        </p:grpSpPr>
        <p:sp>
          <p:nvSpPr>
            <p:cNvPr id="10251" name="Text Box 31"/>
            <p:cNvSpPr txBox="1">
              <a:spLocks noChangeArrowheads="1"/>
            </p:cNvSpPr>
            <p:nvPr/>
          </p:nvSpPr>
          <p:spPr bwMode="auto">
            <a:xfrm>
              <a:off x="642" y="3748"/>
              <a:ext cx="39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Clr>
                  <a:schemeClr val="accent2"/>
                </a:buClr>
                <a:buFontTx/>
                <a:buChar char="•"/>
              </a:pPr>
              <a:r>
                <a:rPr lang="en-US" altLang="ja-JP" b="1"/>
                <a:t>No</a:t>
              </a:r>
              <a:r>
                <a:rPr lang="en-US" altLang="ja-JP"/>
                <a:t> dependence on any specific models.</a:t>
              </a:r>
            </a:p>
            <a:p>
              <a:pPr eaLnBrk="1" hangingPunct="1">
                <a:buClr>
                  <a:schemeClr val="accent2"/>
                </a:buClr>
                <a:buFontTx/>
                <a:buChar char="•"/>
              </a:pPr>
              <a:r>
                <a:rPr lang="en-US" altLang="ja-JP"/>
                <a:t>Just the sign! </a:t>
              </a:r>
              <a:r>
                <a:rPr lang="en-US" altLang="ja-JP" b="1"/>
                <a:t>No</a:t>
              </a:r>
              <a:r>
                <a:rPr lang="en-US" altLang="ja-JP"/>
                <a:t> normalization (such as by </a:t>
              </a:r>
              <a:r>
                <a:rPr lang="en-US" altLang="ja-JP" i="1"/>
                <a:t>N</a:t>
              </a:r>
              <a:r>
                <a:rPr lang="en-US" altLang="ja-JP" baseline="-25000"/>
                <a:t>ch</a:t>
              </a:r>
              <a:r>
                <a:rPr lang="en-US" altLang="ja-JP"/>
                <a:t>).</a:t>
              </a:r>
            </a:p>
          </p:txBody>
        </p:sp>
        <p:sp>
          <p:nvSpPr>
            <p:cNvPr id="10252" name="AutoShape 32"/>
            <p:cNvSpPr>
              <a:spLocks noChangeArrowheads="1"/>
            </p:cNvSpPr>
            <p:nvPr/>
          </p:nvSpPr>
          <p:spPr bwMode="auto">
            <a:xfrm>
              <a:off x="406" y="3883"/>
              <a:ext cx="91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253" name="AutoShape 33"/>
            <p:cNvSpPr>
              <a:spLocks/>
            </p:cNvSpPr>
            <p:nvPr/>
          </p:nvSpPr>
          <p:spPr bwMode="auto">
            <a:xfrm>
              <a:off x="567" y="3838"/>
              <a:ext cx="90" cy="363"/>
            </a:xfrm>
            <a:prstGeom prst="leftBrace">
              <a:avLst>
                <a:gd name="adj1" fmla="val 33611"/>
                <a:gd name="adj2" fmla="val 25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0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10527" b="4003"/>
          <a:stretch/>
        </p:blipFill>
        <p:spPr>
          <a:xfrm rot="16200000">
            <a:off x="5326966" y="3103846"/>
            <a:ext cx="4682758" cy="34563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3253347" y="5976389"/>
            <a:ext cx="259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一本の草も涼風宿り</a:t>
            </a:r>
            <a:r>
              <a:rPr lang="ja-JP" altLang="en-US" sz="2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けり</a:t>
            </a:r>
            <a:endParaRPr lang="en-US" altLang="ja-JP" sz="20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小林</a:t>
            </a:r>
            <a:r>
              <a:rPr lang="ja-JP" altLang="en-US" sz="2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一茶</a:t>
            </a:r>
            <a:endParaRPr kumimoji="1" lang="ja-JP" altLang="en-US" sz="2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2161" y="1772816"/>
            <a:ext cx="72811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</a:t>
            </a:r>
            <a:r>
              <a:rPr kumimoji="1" lang="en-US" altLang="ja-JP" sz="5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ven on one blade of grass</a:t>
            </a:r>
          </a:p>
          <a:p>
            <a:pPr algn="ctr"/>
            <a:r>
              <a:rPr kumimoji="1" lang="en-US" altLang="ja-JP" sz="5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cool wind lives</a:t>
            </a:r>
            <a:endParaRPr kumimoji="1" lang="ja-JP" altLang="en-US" sz="5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46747" y="4060260"/>
            <a:ext cx="2811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Issa</a:t>
            </a:r>
            <a:r>
              <a:rPr kumimoji="1"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Kobayashi</a:t>
            </a:r>
          </a:p>
          <a:p>
            <a:pPr algn="ctr"/>
            <a:r>
              <a:rPr kumimoji="1"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1814</a:t>
            </a:r>
            <a:endParaRPr kumimoji="1" lang="ja-JP" altLang="en-US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84159"/>
            <a:ext cx="583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 Light" panose="020F0302020204030204" pitchFamily="34" charset="0"/>
              </a:rPr>
              <a:t>In “haiku”, Japanese short-style poem, a poet wrote…</a:t>
            </a:r>
            <a:endParaRPr kumimoji="1" lang="ja-JP" alt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70312" y="548641"/>
            <a:ext cx="52357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hot 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early Universe</a:t>
            </a:r>
          </a:p>
          <a:p>
            <a:pPr algn="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13 800 000 000 years ago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tiny </a:t>
            </a:r>
            <a:r>
              <a:rPr lang="en-US" altLang="ja-JP" sz="2800" dirty="0" smtClean="0">
                <a:solidFill>
                  <a:srgbClr val="00206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cosmic microwave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-5654" r="1944" b="35540"/>
          <a:stretch/>
        </p:blipFill>
        <p:spPr>
          <a:xfrm>
            <a:off x="0" y="2794958"/>
            <a:ext cx="9168939" cy="406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9" y="1864648"/>
            <a:ext cx="4372663" cy="43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05828" y="368272"/>
            <a:ext cx="6813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the existence of </a:t>
            </a:r>
            <a:r>
              <a:rPr kumimoji="1" lang="en-US" altLang="ja-JP" sz="2800" dirty="0" smtClean="0">
                <a:solidFill>
                  <a:schemeClr val="accent6">
                    <a:lumMod val="5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microscopic</a:t>
            </a:r>
            <a:r>
              <a:rPr kumimoji="1" lang="en-US" altLang="ja-JP" sz="2800" dirty="0" smtClean="0">
                <a:solidFill>
                  <a:srgbClr val="FFC0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</a:p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atoms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random </a:t>
            </a:r>
            <a:r>
              <a:rPr lang="en-US" altLang="ja-JP" sz="2800" dirty="0" smtClean="0">
                <a:solidFill>
                  <a:srgbClr val="00206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</a:p>
          <a:p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 Brownian pollens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660232" y="2348880"/>
            <a:ext cx="1807407" cy="2985588"/>
            <a:chOff x="6399575" y="2753944"/>
            <a:chExt cx="1807407" cy="298558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712662" y="4908535"/>
              <a:ext cx="14943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1905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8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b="4193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7893" b="6558"/>
          <a:stretch/>
        </p:blipFill>
        <p:spPr>
          <a:xfrm>
            <a:off x="5940152" y="764704"/>
            <a:ext cx="2345402" cy="216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6269000" y="2989748"/>
            <a:ext cx="1687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Zwicky</a:t>
            </a:r>
            <a:r>
              <a:rPr lang="en-US" altLang="ja-JP" sz="24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1933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6813604" y="4005064"/>
            <a:ext cx="2286203" cy="940232"/>
            <a:chOff x="6569619" y="4462235"/>
            <a:chExt cx="2286203" cy="940232"/>
          </a:xfrm>
          <a:scene3d>
            <a:camera prst="perspectiveHeroicExtremeLeftFacing"/>
            <a:lightRig rig="threePt" dir="t"/>
          </a:scene3d>
        </p:grpSpPr>
        <p:pic>
          <p:nvPicPr>
  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2K=-U&#10;\end{align*}&lt;/body&gt;&#10;  &lt;fcolor&gt;FFFFFFFF&lt;/fcolor&gt;&#10;  &lt;bcolor&gt;FFFFFFFF&lt;/bcolor&gt;&#10;  &lt;transparent&gt;True&lt;/transparent&gt;&#10;  &lt;resolution&gt;1800&lt;/resolution&gt;&#10;  &lt;imageh&gt;173&lt;/imageh&gt;&#10;  &lt;imagew&gt;1057&lt;/imagew&gt;&#10;  &lt;scale&gt;50&lt;/scale&gt;&#10;  &lt;cursor&gt;2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5057712"/>
              <a:ext cx="2106389" cy="344755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569619" y="4462235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  <a:latin typeface="Californian FB" panose="0207040306080B030204" pitchFamily="18" charset="0"/>
                </a:rPr>
                <a:t>Virial theorem</a:t>
              </a:r>
              <a:endParaRPr kumimoji="1" lang="ja-JP" altLang="en-US" sz="2800" dirty="0">
                <a:solidFill>
                  <a:schemeClr val="bg1"/>
                </a:solidFill>
                <a:latin typeface="Californian FB" panose="0207040306080B030204" pitchFamily="18" charset="0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87431" y="5157192"/>
            <a:ext cx="6704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</a:t>
            </a:r>
            <a:r>
              <a:rPr kumimoji="1" lang="en-US" altLang="ja-JP" sz="2800" dirty="0" smtClean="0">
                <a:solidFill>
                  <a:schemeClr val="bg2">
                    <a:lumMod val="9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dark matter </a:t>
            </a:r>
            <a:r>
              <a:rPr lang="en-US" altLang="ja-JP" sz="28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</a:t>
            </a:r>
          </a:p>
          <a:p>
            <a:r>
              <a:rPr lang="en-US" altLang="ja-JP" sz="2800" dirty="0" smtClean="0">
                <a:solidFill>
                  <a:srgbClr val="00B0F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  <a:r>
              <a:rPr lang="en-US" altLang="ja-JP" sz="28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of galaxies </a:t>
            </a:r>
            <a:r>
              <a:rPr lang="en-US" altLang="ja-JP" sz="28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billion </a:t>
            </a:r>
            <a:r>
              <a:rPr lang="en-US" altLang="ja-JP" sz="28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light years </a:t>
            </a:r>
            <a:r>
              <a:rPr lang="en-US" altLang="ja-JP" sz="28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away</a:t>
            </a:r>
            <a:endParaRPr kumimoji="1" lang="ja-JP" altLang="en-US" sz="2800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0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838714" y="2693238"/>
            <a:ext cx="5838458" cy="18158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 hot quark wind 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</a:t>
            </a:r>
            <a:r>
              <a:rPr kumimoji="1" lang="en-US" altLang="ja-JP" sz="2800" dirty="0" smtClean="0">
                <a:solidFill>
                  <a:srgbClr val="00206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  <a:p>
            <a:pPr algn="ctr"/>
            <a:r>
              <a:rPr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relativistic heavy ion collisions </a:t>
            </a:r>
          </a:p>
          <a:p>
            <a:pPr algn="ctr"/>
            <a:endParaRPr kumimoji="1" lang="en-US" altLang="ja-JP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2010-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3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_c&#10;\end{align*}&lt;/body&gt;&#10;  &lt;fcolor&gt;FF000000&lt;/fcolor&gt;&#10;  &lt;bcolor&gt;FFFFFFFF&lt;/bcolor&gt;&#10;  &lt;transparent&gt;True&lt;/transparent&gt;&#10;  &lt;resolution&gt;1800&lt;/resolution&gt;&#10;  &lt;imageh&gt;280&lt;/imageh&gt;&#10;  &lt;imagew&gt;71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01208"/>
            <a:ext cx="1023900" cy="4032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57972"/>
            <a:ext cx="4160929" cy="47997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187499"/>
            <a:ext cx="25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X. Luo, STAR, QM2015</a:t>
            </a:r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>
            <a:off x="3127837" y="1638092"/>
            <a:ext cx="504056" cy="648072"/>
          </a:xfrm>
          <a:prstGeom prst="downArrow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6465" y="1091885"/>
            <a:ext cx="3432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Clear suppression!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ex.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Ejiri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2009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3705902" y="1379049"/>
            <a:ext cx="850563" cy="547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17" y="3356992"/>
            <a:ext cx="3209575" cy="201456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71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04" y="3400878"/>
            <a:ext cx="1022460" cy="404664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 rot="175448">
            <a:off x="5143820" y="1857929"/>
            <a:ext cx="3456382" cy="4682758"/>
            <a:chOff x="5504072" y="765368"/>
            <a:chExt cx="3456382" cy="4682758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10527" b="4003"/>
            <a:stretch/>
          </p:blipFill>
          <p:spPr>
            <a:xfrm rot="16200000">
              <a:off x="4890884" y="1378556"/>
              <a:ext cx="4682758" cy="3456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5570106" y="4531542"/>
              <a:ext cx="33489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</a:t>
              </a:r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ven on one blade of grass</a:t>
              </a:r>
            </a:p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the cool wind lives</a:t>
              </a:r>
              <a:endParaRPr kumimoji="1" lang="ja-JP" altLang="en-US" sz="24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7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9592" y="1954575"/>
            <a:ext cx="7313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Rapidity Window Dependences</a:t>
            </a:r>
          </a:p>
          <a:p>
            <a:pPr algn="ctr"/>
            <a:r>
              <a:rPr kumimoji="1" lang="en-US" altLang="ja-JP" sz="4000" dirty="0" smtClean="0"/>
              <a:t>of Fluctuations</a:t>
            </a:r>
          </a:p>
        </p:txBody>
      </p:sp>
    </p:spTree>
    <p:extLst>
      <p:ext uri="{BB962C8B-B14F-4D97-AF65-F5344CB8AC3E}">
        <p14:creationId xmlns:p14="http://schemas.microsoft.com/office/powerpoint/2010/main" val="38993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391" y="2564904"/>
            <a:ext cx="7297544" cy="411515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627784" y="2225378"/>
            <a:ext cx="6290870" cy="3651894"/>
          </a:xfrm>
          <a:prstGeom prst="roundRect">
            <a:avLst>
              <a:gd name="adj" fmla="val 12042"/>
            </a:avLst>
          </a:prstGeom>
          <a:solidFill>
            <a:schemeClr val="lt1">
              <a:alpha val="8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33785" cy="584775"/>
          </a:xfrm>
        </p:spPr>
        <p:txBody>
          <a:bodyPr/>
          <a:lstStyle/>
          <a:p>
            <a:r>
              <a:rPr kumimoji="1" lang="en-US" altLang="ja-JP" dirty="0" smtClean="0"/>
              <a:t> Remarks on Critical Fluctuation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955146"/>
            <a:ext cx="6717481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Experiments cannot observe</a:t>
            </a:r>
          </a:p>
          <a:p>
            <a:pPr algn="ctr"/>
            <a:r>
              <a:rPr lang="en-US" altLang="ja-JP" sz="2800" dirty="0" smtClean="0"/>
              <a:t>critical fluctuation in equilibrium directly.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2802" y="2392403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Growth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13999" y="287345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</a:t>
            </a:r>
            <a:r>
              <a:rPr kumimoji="1" lang="en-US" altLang="ja-JP" sz="2000" dirty="0" smtClean="0"/>
              <a:t>ritical fluctuation has to be well developed.</a:t>
            </a:r>
          </a:p>
          <a:p>
            <a:r>
              <a:rPr lang="en-US" altLang="ja-JP" sz="2000" dirty="0" smtClean="0"/>
              <a:t>But, relaxation toward equilibration </a:t>
            </a:r>
            <a:r>
              <a:rPr lang="en-US" altLang="ja-JP" sz="2000" dirty="0"/>
              <a:t>i</a:t>
            </a:r>
            <a:r>
              <a:rPr lang="en-US" altLang="ja-JP" sz="2000" dirty="0" smtClean="0"/>
              <a:t>s slow </a:t>
            </a:r>
            <a:r>
              <a:rPr lang="en-US" altLang="ja-JP" sz="2000" dirty="0"/>
              <a:t>around </a:t>
            </a:r>
            <a:r>
              <a:rPr lang="en-US" altLang="ja-JP" sz="2000" dirty="0" smtClean="0"/>
              <a:t>CP because of the critical slowing down.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7408" y="4119463"/>
            <a:ext cx="304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Decay by diffusion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3998" y="459332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Fluctuations developed at CP </a:t>
            </a:r>
            <a:r>
              <a:rPr lang="en-US" altLang="ja-JP" sz="2000" dirty="0" smtClean="0"/>
              <a:t>are modified by the time evolution in later stage.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 rot="21311635" flipH="1">
            <a:off x="1924790" y="3266202"/>
            <a:ext cx="889272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508374" flipH="1">
            <a:off x="1797006" y="4380165"/>
            <a:ext cx="970559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5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484784"/>
            <a:ext cx="6713459" cy="5184576"/>
          </a:xfrm>
          <a:prstGeom prst="rect">
            <a:avLst/>
          </a:prstGeom>
        </p:spPr>
      </p:pic>
      <p:sp>
        <p:nvSpPr>
          <p:cNvPr id="49" name="二等辺三角形 48"/>
          <p:cNvSpPr/>
          <p:nvPr/>
        </p:nvSpPr>
        <p:spPr>
          <a:xfrm flipV="1">
            <a:off x="2344301" y="2348879"/>
            <a:ext cx="1351218" cy="3286241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86770"/>
            <a:ext cx="251520" cy="522900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83" y="5548796"/>
            <a:ext cx="410375" cy="370663"/>
          </a:xfrm>
          <a:prstGeom prst="rect">
            <a:avLst/>
          </a:prstGeom>
        </p:spPr>
      </p:pic>
      <p:sp>
        <p:nvSpPr>
          <p:cNvPr id="55" name="フリーフォーム 54"/>
          <p:cNvSpPr>
            <a:spLocks noChangeAspect="1"/>
          </p:cNvSpPr>
          <p:nvPr/>
        </p:nvSpPr>
        <p:spPr>
          <a:xfrm>
            <a:off x="2677396" y="4006737"/>
            <a:ext cx="685516" cy="6293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>
            <a:off x="2468720" y="2958845"/>
            <a:ext cx="1100195" cy="10100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283969" y="3284984"/>
            <a:ext cx="2952328" cy="2160240"/>
            <a:chOff x="4283969" y="3284984"/>
            <a:chExt cx="2952328" cy="2160240"/>
          </a:xfrm>
        </p:grpSpPr>
        <p:sp>
          <p:nvSpPr>
            <p:cNvPr id="50" name="四角形吹き出し 49"/>
            <p:cNvSpPr/>
            <p:nvPr/>
          </p:nvSpPr>
          <p:spPr>
            <a:xfrm>
              <a:off x="4283969" y="3284984"/>
              <a:ext cx="2952328" cy="2160240"/>
            </a:xfrm>
            <a:prstGeom prst="wedgeRectCallout">
              <a:avLst>
                <a:gd name="adj1" fmla="val -79808"/>
                <a:gd name="adj2" fmla="val -1540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967065" y="4869160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11081" y="4653136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255096" y="4509120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399113" y="4545124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543129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87145" y="3789040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31161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975177" y="4293096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19193" y="4750142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263209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407225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4679033" y="3573016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463009" y="4941168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685" y="5103718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535" y="3480604"/>
              <a:ext cx="684586" cy="293393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4785434" y="1016312"/>
            <a:ext cx="2952328" cy="2160240"/>
            <a:chOff x="4785434" y="1016312"/>
            <a:chExt cx="2952328" cy="2160240"/>
          </a:xfrm>
        </p:grpSpPr>
        <p:sp>
          <p:nvSpPr>
            <p:cNvPr id="51" name="四角形吹き出し 50"/>
            <p:cNvSpPr/>
            <p:nvPr/>
          </p:nvSpPr>
          <p:spPr>
            <a:xfrm>
              <a:off x="4785434" y="1016312"/>
              <a:ext cx="2952328" cy="2160240"/>
            </a:xfrm>
            <a:prstGeom prst="wedgeRectCallout">
              <a:avLst>
                <a:gd name="adj1" fmla="val -87091"/>
                <a:gd name="adj2" fmla="val 3580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509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399113" y="258614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43129" y="244213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687144" y="227687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831161" y="221022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5177" y="210966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9193" y="210967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3209" y="215410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07225" y="236928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51241" y="234888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9525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39273" y="251413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983289" y="258614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5111081" y="128916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895057" y="265731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2819866"/>
              <a:ext cx="254612" cy="207101"/>
            </a:xfrm>
            <a:prstGeom prst="rect">
              <a:avLst/>
            </a:prstGeom>
          </p:spPr>
        </p:pic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196752"/>
              <a:ext cx="684586" cy="293393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4079754" y="6236682"/>
            <a:ext cx="495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Diffusion modifies distribution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3517" y="110044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6898659" y="4495766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602585" y="6223958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173019" y="4279742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799833" y="4639782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837511" y="462323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949901" y="4614858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44990" y="406143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t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51512" y="62148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z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5935737" y="4495766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6901834" y="4423758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469786" y="4915763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799833" y="50409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757808" y="4881117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59009" y="506310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5837512" y="1471386"/>
            <a:ext cx="3222520" cy="2526320"/>
          </a:xfrm>
          <a:prstGeom prst="wedgeRoundRectCallout">
            <a:avLst>
              <a:gd name="adj1" fmla="val -56852"/>
              <a:gd name="adj2" fmla="val -13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81528" y="1567458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4103" y="3007323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86" y="2060848"/>
            <a:ext cx="2376264" cy="841368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5940152" y="3079331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79512" y="1090878"/>
            <a:ext cx="4824535" cy="1607499"/>
            <a:chOff x="1039903" y="1497621"/>
            <a:chExt cx="3478309" cy="1200756"/>
          </a:xfrm>
        </p:grpSpPr>
        <p:sp>
          <p:nvSpPr>
            <p:cNvPr id="34" name="正方形/長方形 33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479867" y="1608370"/>
              <a:ext cx="1475828" cy="34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hadronic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3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36221" y="2543132"/>
            <a:ext cx="2956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has to be a constant</a:t>
            </a:r>
          </a:p>
          <a:p>
            <a:pPr algn="ctr"/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equil</a:t>
            </a:r>
            <a:r>
              <a:rPr lang="en-US" altLang="ja-JP" sz="2400" dirty="0" smtClean="0"/>
              <a:t>. medium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 \sim \frac{\langle \delta N_{\rm Q} \rangle^2 }{ \Delta\eta }&#10;\end{align*}&lt;/body&gt;&#10;  &lt;fcolor&gt;FF000000&lt;/fcolor&gt;&#10;  &lt;bcolor&gt;FFFFFFFF&lt;/bcolor&gt;&#10;  &lt;transparent&gt;True&lt;/transparent&gt;&#10;  &lt;resolution&gt;1800&lt;/resolution&gt;&#10;  &lt;imageh&gt;600&lt;/imageh&gt;&#10;  &lt;imagew&gt;13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53" y="1700808"/>
            <a:ext cx="1728192" cy="76412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005630" y="4316903"/>
            <a:ext cx="2817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 of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baseline="-25000" dirty="0" smtClean="0"/>
              <a:t>Q</a:t>
            </a:r>
            <a:r>
              <a:rPr kumimoji="1" lang="en-US" altLang="ja-JP" sz="2400" dirty="0" smtClean="0"/>
              <a:t> </a:t>
            </a:r>
          </a:p>
          <a:p>
            <a:pPr algn="ctr"/>
            <a:r>
              <a:rPr kumimoji="1" lang="en-US" altLang="ja-JP" sz="2400" dirty="0" smtClean="0"/>
              <a:t>at ALICE is not </a:t>
            </a:r>
            <a:r>
              <a:rPr lang="en-US" altLang="ja-JP" sz="2400" dirty="0" smtClean="0"/>
              <a:t>the </a:t>
            </a:r>
          </a:p>
          <a:p>
            <a:pPr algn="ctr"/>
            <a:r>
              <a:rPr lang="en-US" altLang="ja-JP" sz="2400" dirty="0" smtClean="0"/>
              <a:t>equilibrated one.</a:t>
            </a:r>
            <a:endParaRPr kumimoji="1" lang="ja-JP" altLang="en-US" sz="2400" dirty="0"/>
          </a:p>
        </p:txBody>
      </p:sp>
      <p:sp>
        <p:nvSpPr>
          <p:cNvPr id="29" name="下矢印 28"/>
          <p:cNvSpPr/>
          <p:nvPr/>
        </p:nvSpPr>
        <p:spPr>
          <a:xfrm>
            <a:off x="6838285" y="3689048"/>
            <a:ext cx="1152128" cy="542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79512" y="1090878"/>
            <a:ext cx="4824535" cy="1607499"/>
            <a:chOff x="1039903" y="1497621"/>
            <a:chExt cx="3478309" cy="1200756"/>
          </a:xfrm>
        </p:grpSpPr>
        <p:sp>
          <p:nvSpPr>
            <p:cNvPr id="14" name="正方形/長方形 13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79867" y="1608370"/>
              <a:ext cx="1475828" cy="34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hadronic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8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Quark-Gluon Plasma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Hadronization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Variation of a conserved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charge </a:t>
              </a:r>
              <a:r>
                <a:rPr lang="en-US" altLang="ja-JP" sz="2400" dirty="0">
                  <a:solidFill>
                    <a:prstClr val="black"/>
                  </a:solidFill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The larger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Symbol" pitchFamily="18" charset="2"/>
                </a:rPr>
                <a:t>Dh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, </a:t>
              </a:r>
            </a:p>
            <a:p>
              <a:pPr>
                <a:buClr>
                  <a:srgbClr val="0070C0"/>
                </a:buClr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the </a:t>
              </a:r>
              <a:r>
                <a:rPr lang="en-US" altLang="ja-JP" sz="2400" dirty="0">
                  <a:solidFill>
                    <a:prstClr val="black"/>
                  </a:solidFill>
                </a:rPr>
                <a:t>slower diffusion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6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9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8800" cy="584775"/>
          </a:xfrm>
        </p:spPr>
        <p:txBody>
          <a:bodyPr/>
          <a:lstStyle/>
          <a:p>
            <a:r>
              <a:rPr kumimoji="1" lang="en-US" altLang="ja-JP" dirty="0" smtClean="0"/>
              <a:t> Stochastic Diffusion Equation (SDE)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284984"/>
            <a:ext cx="537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043608" y="1602540"/>
            <a:ext cx="338437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43608" y="3944736"/>
            <a:ext cx="5256584" cy="142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0760"/>
            <a:ext cx="4859437" cy="5996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&#10;\end{align*}&lt;/body&gt;&#10;  &lt;fcolor&gt;FF000000&lt;/fcolor&gt;&#10;  &lt;bcolor&gt;FFFFFFFF&lt;/bcolor&gt;&#10;  &lt;transparent&gt;True&lt;/transparent&gt;&#10;  &lt;resolution&gt;1800&lt;/resolution&gt;&#10;  &lt;imageh&gt;315&lt;/imageh&gt;&#10;  &lt;imagew&gt;1340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9599"/>
            <a:ext cx="2526832" cy="59399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7544" y="980728"/>
            <a:ext cx="35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Diffusion equation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9992" y="1620399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Describe a relaxation of a conserved density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toward </a:t>
            </a:r>
            <a:r>
              <a:rPr kumimoji="1" lang="en-US" altLang="ja-JP" sz="2000" dirty="0" smtClean="0"/>
              <a:t>uniform state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without fluctuation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6185" y="4160759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5600921"/>
            <a:ext cx="6782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Describe a relaxation toward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fluctuating</a:t>
            </a:r>
            <a:r>
              <a:rPr kumimoji="1" lang="en-US" altLang="ja-JP" sz="2000" dirty="0" smtClean="0"/>
              <a:t> uniform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Symbol" panose="05050102010706020507" pitchFamily="18" charset="2"/>
              </a:rPr>
              <a:t>c</a:t>
            </a:r>
            <a:r>
              <a:rPr lang="en-US" altLang="ja-JP" sz="2000" dirty="0" smtClean="0"/>
              <a:t>: susceptibility (fluctuation in </a:t>
            </a:r>
            <a:r>
              <a:rPr lang="en-US" altLang="ja-JP" sz="2000" dirty="0" err="1" smtClean="0"/>
              <a:t>equil</a:t>
            </a:r>
            <a:r>
              <a:rPr lang="en-US" altLang="ja-JP" sz="2000" dirty="0" smtClean="0"/>
              <a:t>.)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langle \xi(\eta_1)\xi(\eta_2) \rangle \sim \chi \delta(\eta_1-\eta_2)&#10;\end{align*}&lt;/body&gt;&#10;  &lt;fcolor&gt;FF000000&lt;/fcolor&gt;&#10;  &lt;bcolor&gt;FFFFFFFF&lt;/bcolor&gt;&#10;  &lt;transparent&gt;True&lt;/transparent&gt;&#10;  &lt;resolution&gt;1800&lt;/resolution&gt;&#10;  &lt;imageh&gt;250&lt;/imageh&gt;&#10;  &lt;imagew&gt;281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4" y="4920535"/>
            <a:ext cx="3399831" cy="30151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902259" y="6483350"/>
            <a:ext cx="427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Review: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MK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smtClean="0">
                <a:solidFill>
                  <a:srgbClr val="002060"/>
                </a:solidFill>
              </a:rPr>
              <a:t>PPNP </a:t>
            </a:r>
            <a:r>
              <a:rPr lang="en-US" altLang="ja-JP" b="1" dirty="0" smtClean="0">
                <a:solidFill>
                  <a:srgbClr val="002060"/>
                </a:solidFill>
              </a:rPr>
              <a:t>90</a:t>
            </a:r>
            <a:r>
              <a:rPr lang="en-US" altLang="ja-JP" dirty="0" smtClean="0">
                <a:solidFill>
                  <a:srgbClr val="002060"/>
                </a:solidFill>
              </a:rPr>
              <a:t> (2016</a:t>
            </a:r>
            <a:r>
              <a:rPr lang="en-US" altLang="ja-JP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71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pPr algn="r"/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noise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Fluctuation of 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 is </a:t>
            </a:r>
          </a:p>
          <a:p>
            <a:pPr algn="ctr"/>
            <a:r>
              <a:rPr kumimoji="1" lang="en-US" altLang="ja-JP" sz="3200" dirty="0" smtClean="0"/>
              <a:t>Gaussian </a:t>
            </a:r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) Gardiner, “Stochastic Methods”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75609" y="3260511"/>
            <a:ext cx="2939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chemeClr val="tx2"/>
                </a:solidFill>
              </a:rPr>
              <a:t>Shuryak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err="1">
                <a:solidFill>
                  <a:schemeClr val="tx2"/>
                </a:solidFill>
              </a:rPr>
              <a:t>Stephanov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smtClean="0">
                <a:solidFill>
                  <a:schemeClr val="tx2"/>
                </a:solidFill>
              </a:rPr>
              <a:t>2001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2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Initial condition (uniform)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2013687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2015305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2123305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943744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00000"/>
                  </a:solidFill>
                </a:rPr>
                <a:t>random</a:t>
              </a:r>
            </a:p>
            <a:p>
              <a:r>
                <a:rPr lang="en-US" altLang="ja-JP" sz="2400" dirty="0" smtClean="0">
                  <a:solidFill>
                    <a:srgbClr val="C00000"/>
                  </a:solidFill>
                </a:rPr>
                <a:t>walk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cumulants</a:t>
              </a:r>
              <a:r>
                <a:rPr kumimoji="1" lang="en-US" altLang="ja-JP" sz="2400" dirty="0" smtClean="0"/>
                <a:t>:</a:t>
              </a:r>
              <a:endParaRPr kumimoji="1" lang="ja-JP" altLang="en-US" sz="2400" dirty="0"/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002060"/>
                </a:solidFill>
              </a:rPr>
              <a:t>d</a:t>
            </a:r>
            <a:r>
              <a:rPr kumimoji="1" lang="en-US" altLang="ja-JP" dirty="0" smtClean="0">
                <a:solidFill>
                  <a:srgbClr val="002060"/>
                </a:solidFill>
              </a:rPr>
              <a:t>iffusion master equation: MK+, PLB(2014)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probabilistic argument: Ohnishi+,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191980" y="5373216"/>
            <a:ext cx="3844516" cy="6786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Initial condition (uniform)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465024" y="4221088"/>
            <a:ext cx="2226956" cy="900000"/>
          </a:xfrm>
          <a:prstGeom prst="rect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  <a:alpha val="53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左中かっこ 151"/>
          <p:cNvSpPr/>
          <p:nvPr/>
        </p:nvSpPr>
        <p:spPr>
          <a:xfrm rot="16200000">
            <a:off x="4385730" y="4206001"/>
            <a:ext cx="385543" cy="2226956"/>
          </a:xfrm>
          <a:prstGeom prst="leftBrace">
            <a:avLst>
              <a:gd name="adj1" fmla="val 275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0" y="5512251"/>
            <a:ext cx="577636" cy="26256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247670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C00000"/>
                  </a:solidFill>
                </a:rPr>
                <a:t>diffusion</a:t>
              </a:r>
            </a:p>
            <a:p>
              <a:pPr algn="ctr"/>
              <a:r>
                <a:rPr lang="en-US" altLang="ja-JP" sz="2000" dirty="0" smtClean="0">
                  <a:solidFill>
                    <a:srgbClr val="C00000"/>
                  </a:solidFill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C00000"/>
                  </a:solidFill>
                </a:rPr>
                <a:t>random</a:t>
              </a:r>
            </a:p>
            <a:p>
              <a:r>
                <a:rPr lang="en-US" altLang="ja-JP" sz="2400" dirty="0" smtClean="0">
                  <a:solidFill>
                    <a:srgbClr val="C00000"/>
                  </a:solidFill>
                </a:rPr>
                <a:t>walk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002060"/>
                </a:solidFill>
              </a:rPr>
              <a:t>d</a:t>
            </a:r>
            <a:r>
              <a:rPr kumimoji="1" lang="en-US" altLang="ja-JP" dirty="0" smtClean="0">
                <a:solidFill>
                  <a:srgbClr val="002060"/>
                </a:solidFill>
              </a:rPr>
              <a:t>iffusion master equation: MK+, PLB(2014)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probabilistic argument: Ohnishi+,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cumulants</a:t>
              </a:r>
              <a:r>
                <a:rPr kumimoji="1" lang="en-US" altLang="ja-JP" sz="2400" dirty="0" smtClean="0"/>
                <a:t>:</a:t>
              </a:r>
              <a:endParaRPr kumimoji="1" lang="ja-JP" altLang="en-US" sz="2400" dirty="0"/>
            </a:p>
          </p:txBody>
        </p:sp>
      </p:grpSp>
      <p:sp>
        <p:nvSpPr>
          <p:cNvPr id="5" name="右矢印 4"/>
          <p:cNvSpPr/>
          <p:nvPr/>
        </p:nvSpPr>
        <p:spPr>
          <a:xfrm>
            <a:off x="5292080" y="5445224"/>
            <a:ext cx="419060" cy="5260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0056" y="5484851"/>
            <a:ext cx="3226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Study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dependence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Poisson distribution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8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Beam-Energy Scan 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474" y="76893"/>
            <a:ext cx="2909771" cy="2665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96836" y="319834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RHIC-BES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asrc.jaea.go.jp/soshiki/gr/hadron/jparc-hi/images/qcd-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73" y="2701312"/>
            <a:ext cx="2953472" cy="21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838569"/>
            <a:ext cx="1714703" cy="201943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t="8135"/>
          <a:stretch/>
        </p:blipFill>
        <p:spPr>
          <a:xfrm>
            <a:off x="755576" y="1972239"/>
            <a:ext cx="4248472" cy="355729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79712" y="3874765"/>
            <a:ext cx="763571" cy="395926"/>
          </a:xfrm>
          <a:prstGeom prst="roundRect">
            <a:avLst/>
          </a:prstGeom>
          <a:gradFill rotWithShape="1">
            <a:gsLst>
              <a:gs pos="0">
                <a:srgbClr val="F07F09">
                  <a:satMod val="103000"/>
                  <a:lumMod val="102000"/>
                  <a:tint val="94000"/>
                </a:srgbClr>
              </a:gs>
              <a:gs pos="50000">
                <a:srgbClr val="F07F09">
                  <a:satMod val="110000"/>
                  <a:lumMod val="100000"/>
                  <a:shade val="100000"/>
                </a:srgbClr>
              </a:gs>
              <a:gs pos="100000">
                <a:srgbClr val="F07F0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07F0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743283" y="3717032"/>
            <a:ext cx="1224136" cy="395926"/>
          </a:xfrm>
          <a:prstGeom prst="roundRect">
            <a:avLst/>
          </a:prstGeom>
          <a:gradFill rotWithShape="1">
            <a:gsLst>
              <a:gs pos="0">
                <a:srgbClr val="4E8542">
                  <a:satMod val="103000"/>
                  <a:lumMod val="102000"/>
                  <a:tint val="94000"/>
                </a:srgbClr>
              </a:gs>
              <a:gs pos="50000">
                <a:srgbClr val="4E8542">
                  <a:satMod val="110000"/>
                  <a:lumMod val="100000"/>
                  <a:shade val="100000"/>
                </a:srgbClr>
              </a:gs>
              <a:gs pos="100000">
                <a:srgbClr val="4E854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836039" y="1809977"/>
            <a:ext cx="1216058" cy="395926"/>
          </a:xfrm>
          <a:prstGeom prst="roundRect">
            <a:avLst/>
          </a:prstGeom>
          <a:gradFill rotWithShape="1">
            <a:gsLst>
              <a:gs pos="0">
                <a:srgbClr val="C19859">
                  <a:satMod val="103000"/>
                  <a:lumMod val="102000"/>
                  <a:tint val="94000"/>
                </a:srgbClr>
              </a:gs>
              <a:gs pos="50000">
                <a:srgbClr val="C19859">
                  <a:satMod val="110000"/>
                  <a:lumMod val="100000"/>
                  <a:shade val="100000"/>
                </a:srgbClr>
              </a:gs>
              <a:gs pos="100000">
                <a:srgbClr val="C1985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0529" y="898540"/>
            <a:ext cx="5304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Active experimental researches/plans</a:t>
            </a:r>
          </a:p>
          <a:p>
            <a:r>
              <a:rPr lang="en-US" altLang="ja-JP" sz="2400" dirty="0" smtClean="0"/>
              <a:t>for the beam-energy scan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5509" y="1040967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BES-II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2019-2020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03645" y="3267583"/>
            <a:ext cx="143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J-PARC-HI</a:t>
            </a:r>
          </a:p>
          <a:p>
            <a:pPr algn="r"/>
            <a:r>
              <a:rPr lang="en-US" altLang="ja-JP" sz="2000" dirty="0" smtClean="0">
                <a:solidFill>
                  <a:schemeClr val="bg1"/>
                </a:solidFill>
              </a:rPr>
              <a:t>2025~?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55576" y="5877272"/>
            <a:ext cx="576064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17503" y="5849838"/>
            <a:ext cx="458170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Search for QCD phase structure</a:t>
            </a:r>
          </a:p>
          <a:p>
            <a:pPr algn="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/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critical point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Divide spatial coordinate into discrete cells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033367" y="188640"/>
            <a:ext cx="3075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Ono,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Divide spatial coordinate into discrete cells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Master Equation for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Solve the DME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exactly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and take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Wingdings" pitchFamily="2" charset="2"/>
              </a:rPr>
              <a:t>0 limit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 approx., ex. van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Kampen’s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system size expansion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6033367" y="188640"/>
            <a:ext cx="3075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Ono,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639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22807" y="876855"/>
            <a:ext cx="4464496" cy="91168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6823" y="876855"/>
            <a:ext cx="330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 initial net fluctuation: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9" y="1332044"/>
            <a:ext cx="3855054" cy="3400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23928" y="333393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2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下矢印 12"/>
          <p:cNvSpPr/>
          <p:nvPr/>
        </p:nvSpPr>
        <p:spPr>
          <a:xfrm flipV="1">
            <a:off x="7720441" y="3792801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72369" y="4315635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49&lt;/imageh&gt;&#10;  &lt;imagew&gt;1155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434573"/>
            <a:ext cx="1757097" cy="3788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_{\rm Skellam}}&#10;\end{align*}&lt;/body&gt;&#10;  &lt;fcolor&gt;FF000000&lt;/fcolor&gt;&#10;  &lt;bcolor&gt;FFFFFFFF&lt;/bcolor&gt;&#10;  &lt;transparent&gt;True&lt;/transparent&gt;&#10;  &lt;resolution&gt;1800&lt;/resolution&gt;&#10;  &lt;imageh&gt;589&lt;/imageh&gt;&#10;  &lt;imagew&gt;136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442" y="3699579"/>
            <a:ext cx="1869263" cy="8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639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Dependence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19" y="764703"/>
            <a:ext cx="5595968" cy="37021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94954" y="4739660"/>
            <a:ext cx="7403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at </a:t>
            </a:r>
            <a:r>
              <a:rPr lang="en-US" altLang="ja-JP" sz="2400" dirty="0" smtClean="0"/>
              <a:t>finite </a:t>
            </a:r>
            <a:r>
              <a:rPr lang="en-US" altLang="ja-JP" sz="2400" dirty="0" err="1">
                <a:latin typeface="Symbol" panose="05050102010706020507" pitchFamily="18" charset="2"/>
              </a:rPr>
              <a:t>D</a:t>
            </a:r>
            <a:r>
              <a:rPr lang="en-US" altLang="ja-JP" sz="2400" dirty="0" err="1"/>
              <a:t>y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is different from </a:t>
            </a:r>
            <a:r>
              <a:rPr lang="en-US" altLang="ja-JP" sz="2400" dirty="0"/>
              <a:t>initial value.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4</a:t>
            </a:r>
            <a:r>
              <a:rPr kumimoji="1" lang="en-US" altLang="ja-JP" sz="2400" baseline="30000" dirty="0" smtClean="0"/>
              <a:t>th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can have a sign change.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4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cumulant</a:t>
            </a:r>
            <a:r>
              <a:rPr lang="en-US" altLang="ja-JP" sz="2400" dirty="0"/>
              <a:t> can have non-monotonic behavior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0232" y="303038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MK+, PLB(2014)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4403" y="6134670"/>
            <a:ext cx="52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876256" y="188640"/>
            <a:ext cx="207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MK, NPA(2015)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76256" y="188640"/>
            <a:ext cx="207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MK, NPA(2015)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7299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w/ </a:t>
            </a:r>
            <a:r>
              <a:rPr lang="en-US" altLang="ja-JP" dirty="0" smtClean="0"/>
              <a:t>Critical Fluctuation  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6111" cy="584775"/>
          </a:xfrm>
        </p:spPr>
        <p:txBody>
          <a:bodyPr>
            <a:norm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Dh</a:t>
            </a:r>
            <a:r>
              <a:rPr lang="en-US" altLang="ja-JP" dirty="0" smtClean="0"/>
              <a:t> Dependence @ STAR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5098760"/>
            <a:ext cx="5902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 monotonic behavior of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Approach initial value as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large</a:t>
            </a:r>
            <a:endParaRPr kumimoji="1" lang="en-US" altLang="ja-JP" sz="2400" dirty="0" smtClean="0">
              <a:sym typeface="Wingdings" panose="05000000000000000000" pitchFamily="2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053887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X. Luo, CPOD2014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7009" y="1340768"/>
            <a:ext cx="4261983" cy="31323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57943"/>
            <a:ext cx="3960440" cy="309519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91" y="4578281"/>
            <a:ext cx="1467818" cy="31743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1843" y="2643715"/>
            <a:ext cx="2315709" cy="3434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99592" y="6165304"/>
            <a:ext cx="818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finite volume effect: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+, </a:t>
            </a:r>
            <a:r>
              <a:rPr lang="en-US" altLang="ja-JP" sz="2000" dirty="0" smtClean="0">
                <a:solidFill>
                  <a:srgbClr val="002060"/>
                </a:solidFill>
              </a:rPr>
              <a:t>PRC064911(2014)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More soph</a:t>
            </a:r>
            <a:r>
              <a:rPr lang="en-US" altLang="ja-JP" sz="2000" dirty="0" smtClean="0">
                <a:solidFill>
                  <a:srgbClr val="002060"/>
                </a:solidFill>
              </a:rPr>
              <a:t>isticated analysis with 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factorial </a:t>
            </a:r>
            <a:r>
              <a:rPr lang="en-US" altLang="ja-JP" sz="2000" b="1" dirty="0" err="1" smtClean="0">
                <a:solidFill>
                  <a:srgbClr val="002060"/>
                </a:solidFill>
              </a:rPr>
              <a:t>cumulants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Luo (2017)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26011" y="119731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2060"/>
                </a:solidFill>
              </a:rPr>
              <a:t>MK+ (2014)</a:t>
            </a:r>
          </a:p>
          <a:p>
            <a:pPr algn="r"/>
            <a:r>
              <a:rPr lang="en-US" altLang="ja-JP" sz="2400" dirty="0" smtClean="0">
                <a:solidFill>
                  <a:srgbClr val="002060"/>
                </a:solidFill>
              </a:rPr>
              <a:t>MK (2015)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Initial condition (uniform)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2013687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2015305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2123305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943744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465024" y="4221088"/>
            <a:ext cx="2226956" cy="900000"/>
          </a:xfrm>
          <a:prstGeom prst="rect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  <a:alpha val="53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左中かっこ 151"/>
          <p:cNvSpPr/>
          <p:nvPr/>
        </p:nvSpPr>
        <p:spPr>
          <a:xfrm rot="16200000">
            <a:off x="4385730" y="4206001"/>
            <a:ext cx="385543" cy="2226956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0" y="5512251"/>
            <a:ext cx="577636" cy="262561"/>
          </a:xfrm>
          <a:prstGeom prst="rect">
            <a:avLst/>
          </a:prstGeom>
        </p:spPr>
      </p:pic>
      <p:grpSp>
        <p:nvGrpSpPr>
          <p:cNvPr id="125" name="グループ化 124"/>
          <p:cNvGrpSpPr/>
          <p:nvPr/>
        </p:nvGrpSpPr>
        <p:grpSpPr>
          <a:xfrm>
            <a:off x="1402155" y="2329541"/>
            <a:ext cx="5798636" cy="1857417"/>
            <a:chOff x="1933537" y="2422405"/>
            <a:chExt cx="4841734" cy="1835596"/>
          </a:xfrm>
        </p:grpSpPr>
        <p:cxnSp>
          <p:nvCxnSpPr>
            <p:cNvPr id="126" name="直線コネクタ 125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直線コネクタ 126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8" name="直線コネクタ 127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9" name="直線コネクタ 128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0" name="直線コネクタ 129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1" name="直線コネクタ 130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2" name="直線コネクタ 131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3" name="直線コネクタ 132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4" name="直線コネクタ 133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5" name="直線コネクタ 134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6" name="直線コネクタ 135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7" name="直線コネクタ 136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8" name="直線コネクタ 137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9" name="直線コネクタ 138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0" name="直線コネクタ 139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1" name="直線コネクタ 140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直線コネクタ 141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直線コネクタ 142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直線コネクタ 143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5" name="直線コネクタ 144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6" name="直線コネクタ 145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直線コネクタ 146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8" name="直線コネクタ 147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直線コネクタ 148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cumulants</a:t>
              </a:r>
              <a:r>
                <a:rPr kumimoji="1" lang="en-US" altLang="ja-JP" sz="2400" dirty="0" smtClean="0"/>
                <a:t>:</a:t>
              </a:r>
              <a:endParaRPr kumimoji="1" lang="ja-JP" altLang="en-US" sz="2400" dirty="0"/>
            </a:p>
          </p:txBody>
        </p:sp>
      </p:grpSp>
      <p:sp>
        <p:nvSpPr>
          <p:cNvPr id="155" name="下矢印 154"/>
          <p:cNvSpPr/>
          <p:nvPr/>
        </p:nvSpPr>
        <p:spPr>
          <a:xfrm flipV="1">
            <a:off x="964882" y="2564904"/>
            <a:ext cx="7207517" cy="1778446"/>
          </a:xfrm>
          <a:prstGeom prst="downArrow">
            <a:avLst>
              <a:gd name="adj1" fmla="val 57449"/>
              <a:gd name="adj2" fmla="val 50000"/>
            </a:avLst>
          </a:prstGeom>
          <a:gradFill>
            <a:gsLst>
              <a:gs pos="0">
                <a:schemeClr val="accent2">
                  <a:alpha val="14000"/>
                </a:schemeClr>
              </a:gs>
              <a:gs pos="100000">
                <a:schemeClr val="accent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255379" y="3121324"/>
            <a:ext cx="2618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</a:rPr>
              <a:t>trace back</a:t>
            </a: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</a:rPr>
              <a:t>time evolution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2788125" y="6309320"/>
            <a:ext cx="617896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diffusion distance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 diffusion </a:t>
            </a:r>
            <a:r>
              <a:rPr kumimoji="1" lang="en-US" altLang="ja-JP" sz="2400" dirty="0" smtClean="0"/>
              <a:t>coefficient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99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7" grpId="0"/>
      <p:bldP spid="1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{\rm Skellam}&#10;\end{align*}&lt;/body&gt;&#10;  &lt;fcolor&gt;FF000000&lt;/fcolor&gt;&#10;  &lt;bcolor&gt;FFFFFFFF&lt;/bcolor&gt;&#10;  &lt;transparent&gt;True&lt;/transparent&gt;&#10;  &lt;resolution&gt;1800&lt;/resolution&gt;&#10;  &lt;imageh&gt;282&lt;/imageh&gt;&#10;  &lt;imagew&gt;191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315709" cy="3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87824" y="2708920"/>
            <a:ext cx="3248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Fluctuations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209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124744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Non-Gaussian fluctuations are one of the most interesting topics in relativistic heavy ion collisions.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Using fluctuation observables, we can explore early thermodynamics and QCD phase structure.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Rapidity window dependences of 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encode various information on fluctuation.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More information in future experiments. More theoretical studies are required!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62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68976" y="2132856"/>
            <a:ext cx="726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Search for QCD Critical Point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6290" y="3501008"/>
            <a:ext cx="5815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Sakaida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Fujii</a:t>
            </a:r>
            <a:r>
              <a:rPr kumimoji="1" lang="en-US" altLang="ja-JP" sz="2400" dirty="0" smtClean="0"/>
              <a:t>, MK, to appear in </a:t>
            </a:r>
            <a:r>
              <a:rPr kumimoji="1" lang="en-US" altLang="ja-JP" sz="2400" dirty="0" smtClean="0"/>
              <a:t>PRC</a:t>
            </a:r>
          </a:p>
          <a:p>
            <a:pPr algn="ctr"/>
            <a:r>
              <a:rPr lang="en-US" altLang="ja-JP" sz="2400" dirty="0" smtClean="0"/>
              <a:t>arXiv:1703.08008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72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391" y="2564904"/>
            <a:ext cx="7297544" cy="411515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627784" y="2225378"/>
            <a:ext cx="6290870" cy="3651894"/>
          </a:xfrm>
          <a:prstGeom prst="roundRect">
            <a:avLst>
              <a:gd name="adj" fmla="val 12042"/>
            </a:avLst>
          </a:prstGeom>
          <a:solidFill>
            <a:schemeClr val="lt1">
              <a:alpha val="8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61412" cy="584775"/>
          </a:xfrm>
        </p:spPr>
        <p:txBody>
          <a:bodyPr/>
          <a:lstStyle/>
          <a:p>
            <a:r>
              <a:rPr kumimoji="1" lang="en-US" altLang="ja-JP" dirty="0" smtClean="0"/>
              <a:t> Remarks on Critical </a:t>
            </a:r>
            <a:r>
              <a:rPr kumimoji="1" lang="en-US" altLang="ja-JP" dirty="0" smtClean="0"/>
              <a:t>Fluctuation 1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955146"/>
            <a:ext cx="6717481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Experiments cannot observe</a:t>
            </a:r>
          </a:p>
          <a:p>
            <a:pPr algn="ctr"/>
            <a:r>
              <a:rPr lang="en-US" altLang="ja-JP" sz="2800" dirty="0" smtClean="0"/>
              <a:t>critical fluctuation in equilibrium directly.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2802" y="2392403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Growth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13999" y="287345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</a:t>
            </a:r>
            <a:r>
              <a:rPr kumimoji="1" lang="en-US" altLang="ja-JP" sz="2000" dirty="0" smtClean="0"/>
              <a:t>ritical fluctuation has to be well developed.</a:t>
            </a:r>
          </a:p>
          <a:p>
            <a:r>
              <a:rPr lang="en-US" altLang="ja-JP" sz="2000" dirty="0" smtClean="0"/>
              <a:t>But, relaxation toward equilibration </a:t>
            </a:r>
            <a:r>
              <a:rPr lang="en-US" altLang="ja-JP" sz="2000" dirty="0"/>
              <a:t>i</a:t>
            </a:r>
            <a:r>
              <a:rPr lang="en-US" altLang="ja-JP" sz="2000" dirty="0" smtClean="0"/>
              <a:t>s slow </a:t>
            </a:r>
            <a:r>
              <a:rPr lang="en-US" altLang="ja-JP" sz="2000" dirty="0"/>
              <a:t>around </a:t>
            </a:r>
            <a:r>
              <a:rPr lang="en-US" altLang="ja-JP" sz="2000" dirty="0" smtClean="0"/>
              <a:t>CP because of the critical slowing down.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7408" y="4119463"/>
            <a:ext cx="304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Decay by diffusion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3998" y="459332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Fluctuations developed at CP </a:t>
            </a:r>
            <a:r>
              <a:rPr lang="en-US" altLang="ja-JP" sz="2000" dirty="0" smtClean="0"/>
              <a:t>are modified by the time evolution in later stage.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 rot="21311635" flipH="1">
            <a:off x="1924790" y="3266202"/>
            <a:ext cx="889272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508374" flipH="1">
            <a:off x="1797006" y="4380165"/>
            <a:ext cx="970559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2204864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61412" cy="584775"/>
          </a:xfrm>
        </p:spPr>
        <p:txBody>
          <a:bodyPr/>
          <a:lstStyle/>
          <a:p>
            <a:r>
              <a:rPr kumimoji="1" lang="en-US" altLang="ja-JP" dirty="0" smtClean="0"/>
              <a:t> Remarks on Critical Fluctuation </a:t>
            </a:r>
            <a:r>
              <a:rPr lang="en-US" altLang="ja-JP" dirty="0"/>
              <a:t>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9882" y="1021549"/>
            <a:ext cx="654217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Critical fluctuation is a conserved mode!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43867" y="1643216"/>
            <a:ext cx="505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75013" y="2376809"/>
            <a:ext cx="5145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B</a:t>
            </a:r>
            <a:r>
              <a:rPr kumimoji="1" lang="en-US" altLang="ja-JP" sz="2400" dirty="0" smtClean="0"/>
              <a:t> are coupled</a:t>
            </a:r>
          </a:p>
          <a:p>
            <a:pPr algn="ctr"/>
            <a:r>
              <a:rPr lang="en-US" altLang="ja-JP" sz="2400" dirty="0" smtClean="0"/>
              <a:t>around the CP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4263479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3039343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/>
          <p:cNvSpPr>
            <a:spLocks noChangeAspect="1"/>
          </p:cNvSpPr>
          <p:nvPr/>
        </p:nvSpPr>
        <p:spPr>
          <a:xfrm rot="1823647" flipH="1">
            <a:off x="6363064" y="3993479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/>
        </p:nvSpPr>
        <p:spPr>
          <a:xfrm rot="1823647" flipH="1">
            <a:off x="6919023" y="4130315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823647" flipH="1">
            <a:off x="6656075" y="4065479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823647" flipH="1">
            <a:off x="7167082" y="4191478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2926596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 flipH="1">
            <a:off x="6541357" y="3452645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BottomDown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1800103">
            <a:off x="7665616" y="3000518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7812305" y="4538905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66889" y="5310066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4743810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4467974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76" y="5976430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3315279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96752"/>
            <a:ext cx="4952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correlation length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1719972"/>
            <a:ext cx="3078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Berdnikov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Rajagopal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(2000)</a:t>
            </a:r>
            <a:endParaRPr kumimoji="1" lang="en-US" altLang="ja-JP" sz="2000" dirty="0" smtClean="0"/>
          </a:p>
          <a:p>
            <a:pPr algn="r"/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Nonaka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(2002)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852936"/>
            <a:ext cx="6781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Higher orders (spatially uniform “</a:t>
            </a:r>
            <a:r>
              <a:rPr lang="en-US" altLang="ja-JP" sz="2800" dirty="0" smtClean="0">
                <a:latin typeface="Symbol" panose="05050102010706020507" pitchFamily="18" charset="2"/>
              </a:rPr>
              <a:t>s</a:t>
            </a:r>
            <a:r>
              <a:rPr lang="en-US" altLang="ja-JP" sz="2800" dirty="0" smtClean="0"/>
              <a:t>” mode)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1110" y="3369923"/>
            <a:ext cx="403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Mukherjee, </a:t>
            </a:r>
            <a:r>
              <a:rPr kumimoji="1" lang="en-US" altLang="ja-JP" sz="2000" dirty="0" err="1" smtClean="0"/>
              <a:t>Venugopalan</a:t>
            </a:r>
            <a:r>
              <a:rPr kumimoji="1" lang="en-US" altLang="ja-JP" sz="2000" dirty="0" smtClean="0"/>
              <a:t>, Yin (2015)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265" y="3260077"/>
            <a:ext cx="2530906" cy="17530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1520" y="5468621"/>
            <a:ext cx="360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Correlation functions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81110" y="5922596"/>
            <a:ext cx="329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Kapusta</a:t>
            </a:r>
            <a:r>
              <a:rPr kumimoji="1" lang="en-US" altLang="ja-JP" sz="2000" dirty="0" smtClean="0"/>
              <a:t>, Torres-Rincon (2012)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77" y="993255"/>
            <a:ext cx="2811649" cy="188151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19" y="4247510"/>
            <a:ext cx="650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Dynamical evolution in chiral fluid model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110" y="4719565"/>
            <a:ext cx="317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Nahrgang</a:t>
            </a:r>
            <a:r>
              <a:rPr kumimoji="1" lang="en-US" altLang="ja-JP" sz="2000" dirty="0" smtClean="0"/>
              <a:t>, Herold, … (2014~)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062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755576" y="4997971"/>
            <a:ext cx="7272808" cy="1723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38524" cy="584775"/>
          </a:xfrm>
        </p:spPr>
        <p:txBody>
          <a:bodyPr/>
          <a:lstStyle/>
          <a:p>
            <a:r>
              <a:rPr kumimoji="1" lang="en-US" altLang="ja-JP" dirty="0" smtClean="0"/>
              <a:t> Aim of This Study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80728"/>
            <a:ext cx="766267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Describe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conserved nature </a:t>
            </a:r>
            <a:r>
              <a:rPr kumimoji="1" lang="en-US" altLang="ja-JP" sz="2400" dirty="0" smtClean="0"/>
              <a:t>of critical fluctuation.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We want to study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experimental observables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focus on a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conserved charge </a:t>
            </a:r>
            <a:r>
              <a:rPr lang="en-US" altLang="ja-JP" sz="2400" b="1" dirty="0" smtClean="0"/>
              <a:t>(baryon number)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study evolution of </a:t>
            </a:r>
            <a:r>
              <a:rPr kumimoji="1" lang="en-US" altLang="ja-JP" sz="2400" b="1" dirty="0" smtClean="0"/>
              <a:t>conserved-charge</a:t>
            </a:r>
            <a:r>
              <a:rPr kumimoji="1" lang="en-US" altLang="ja-JP" sz="2400" dirty="0" smtClean="0"/>
              <a:t> fluctuation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Concentrate 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order</a:t>
            </a:r>
            <a:r>
              <a:rPr lang="en-US" altLang="ja-JP" sz="2400" dirty="0" smtClean="0"/>
              <a:t> fluctuation. (not higher)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We study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rapidity window </a:t>
            </a:r>
            <a:r>
              <a:rPr lang="en-US" altLang="ja-JP" sz="2400" b="1" dirty="0" err="1" smtClean="0"/>
              <a:t>denepdence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of the </a:t>
            </a:r>
            <a:r>
              <a:rPr lang="en-US" altLang="ja-JP" sz="2400" dirty="0" err="1" smtClean="0"/>
              <a:t>cumulant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2-particle </a:t>
            </a:r>
            <a:r>
              <a:rPr kumimoji="1" lang="en-US" altLang="ja-JP" sz="2400" b="1" dirty="0" smtClean="0"/>
              <a:t>correlation function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65" y="5037706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Our Main C</a:t>
            </a:r>
            <a:r>
              <a:rPr kumimoji="1"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onclusion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5591" y="5719734"/>
            <a:ext cx="42242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</a:t>
            </a:r>
          </a:p>
          <a:p>
            <a:pPr algn="ctr"/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or correlation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62946" y="57812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70852" y="5726951"/>
            <a:ext cx="13997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S</a:t>
            </a:r>
            <a:r>
              <a:rPr kumimoji="1" lang="en-US" altLang="ja-JP" sz="2400" dirty="0" smtClean="0"/>
              <a:t>ignal of</a:t>
            </a:r>
          </a:p>
          <a:p>
            <a:pPr algn="ctr"/>
            <a:r>
              <a:rPr kumimoji="1" lang="en-US" altLang="ja-JP" sz="2400" dirty="0" smtClean="0"/>
              <a:t>QCD-CP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27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910400" y="5517214"/>
            <a:ext cx="5037864" cy="12143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533758" y="2757117"/>
            <a:ext cx="431799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275856" y="971436"/>
            <a:ext cx="244827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39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and Correlation Function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Q = \int_V dx n(x)&#10;\end{align*}&lt;/body&gt;&#10;  &lt;fcolor&gt;FF000000&lt;/fcolor&gt;&#10;  &lt;bcolor&gt;FFFFFFFF&lt;/bcolor&gt;&#10;  &lt;transparent&gt;True&lt;/transparent&gt;&#10;  &lt;resolution&gt;1800&lt;/resolution&gt;&#10;  &lt;imageh&gt;568&lt;/imageh&gt;&#10;  &lt;imagew&gt;16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7" y="1132726"/>
            <a:ext cx="1872208" cy="6633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58063" y="3630351"/>
            <a:ext cx="255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order </a:t>
            </a:r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cumulant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(fluctuation)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7327" y="3711525"/>
            <a:ext cx="26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correlation func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tion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047" y="1934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total charge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4246" y="1964735"/>
            <a:ext cx="200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charge density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_{\Delta y}&#10;= \int_{\Delta y} dy (\Delta y-|y|) \langle \delta n(y) \delta n(0) \rangle&#10;\end{align*}&lt;/body&gt;&#10;  &lt;fcolor&gt;FF000000&lt;/fcolor&gt;&#10;  &lt;bcolor&gt;FFFFFFFF&lt;/bcolor&gt;&#10;  &lt;transparent&gt;True&lt;/transparent&gt;&#10;  &lt;resolution&gt;1800&lt;/resolution&gt;&#10;  &lt;imageh&gt;601&lt;/imageh&gt;&#10;  &lt;imagew&gt;4393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20" y="6034821"/>
            <a:ext cx="4032448" cy="55167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87924" y="5527692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1-dim case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1787" y="4694367"/>
            <a:ext cx="303640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1-to-1 correspondence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2267744" y="1212130"/>
            <a:ext cx="1656184" cy="1164809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48721" y="1217133"/>
            <a:ext cx="1903234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28076" y="2990955"/>
            <a:ext cx="2577852" cy="1444507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&#10;= \int_V dxdy \langle \delta n(x) \delta n(y) \rangle&#10;\end{align*}&lt;/body&gt;&#10;  &lt;fcolor&gt;FF000000&lt;/fcolor&gt;&#10;  &lt;bcolor&gt;FFFFFFFF&lt;/bcolor&gt;&#10;  &lt;transparent&gt;True&lt;/transparent&gt;&#10;  &lt;resolution&gt;1800&lt;/resolution&gt;&#10;  &lt;imageh&gt;568&lt;/imageh&gt;&#10;  &lt;imagew&gt;31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8" y="2914623"/>
            <a:ext cx="3581973" cy="63939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952635" y="2990955"/>
            <a:ext cx="2643701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887924" y="2236685"/>
            <a:ext cx="122413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曲折矢印 13"/>
          <p:cNvSpPr/>
          <p:nvPr/>
        </p:nvSpPr>
        <p:spPr>
          <a:xfrm rot="5400000" flipH="1" flipV="1">
            <a:off x="2397932" y="4416357"/>
            <a:ext cx="567406" cy="60030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曲折矢印 21"/>
          <p:cNvSpPr/>
          <p:nvPr/>
        </p:nvSpPr>
        <p:spPr>
          <a:xfrm rot="5400000" flipH="1">
            <a:off x="5947011" y="4285582"/>
            <a:ext cx="784405" cy="64203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8800" cy="584775"/>
          </a:xfrm>
        </p:spPr>
        <p:txBody>
          <a:bodyPr/>
          <a:lstStyle/>
          <a:p>
            <a:r>
              <a:rPr kumimoji="1" lang="en-US" altLang="ja-JP" dirty="0" smtClean="0"/>
              <a:t> Stochastic Diffusion Equation (SDE)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284984"/>
            <a:ext cx="537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043608" y="1602540"/>
            <a:ext cx="338437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43608" y="3944736"/>
            <a:ext cx="5256584" cy="142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0760"/>
            <a:ext cx="4859437" cy="5996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&#10;\end{align*}&lt;/body&gt;&#10;  &lt;fcolor&gt;FF000000&lt;/fcolor&gt;&#10;  &lt;bcolor&gt;FFFFFFFF&lt;/bcolor&gt;&#10;  &lt;transparent&gt;True&lt;/transparent&gt;&#10;  &lt;resolution&gt;1800&lt;/resolution&gt;&#10;  &lt;imageh&gt;315&lt;/imageh&gt;&#10;  &lt;imagew&gt;1340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9599"/>
            <a:ext cx="2526832" cy="59399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7544" y="980728"/>
            <a:ext cx="35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Diffusion equation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9992" y="1620399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Describe a relaxation of a conserved density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toward </a:t>
            </a:r>
            <a:r>
              <a:rPr kumimoji="1" lang="en-US" altLang="ja-JP" sz="2000" dirty="0" smtClean="0"/>
              <a:t>uniform state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without fluctuation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6185" y="4160759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5600921"/>
            <a:ext cx="6782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Describe a relaxation toward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fluctuating</a:t>
            </a:r>
            <a:r>
              <a:rPr kumimoji="1" lang="en-US" altLang="ja-JP" sz="2000" dirty="0" smtClean="0"/>
              <a:t> uniform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Symbol" panose="05050102010706020507" pitchFamily="18" charset="2"/>
              </a:rPr>
              <a:t>c</a:t>
            </a:r>
            <a:r>
              <a:rPr lang="en-US" altLang="ja-JP" sz="2000" dirty="0" smtClean="0"/>
              <a:t>: susceptibility (fluctuation in </a:t>
            </a:r>
            <a:r>
              <a:rPr lang="en-US" altLang="ja-JP" sz="2000" dirty="0" err="1" smtClean="0"/>
              <a:t>equil</a:t>
            </a:r>
            <a:r>
              <a:rPr lang="en-US" altLang="ja-JP" sz="2000" dirty="0" smtClean="0"/>
              <a:t>.)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langle \xi(\eta_1)\xi(\eta_2) \rangle \sim \chi \delta(\eta_1-\eta_2)&#10;\end{align*}&lt;/body&gt;&#10;  &lt;fcolor&gt;FF000000&lt;/fcolor&gt;&#10;  &lt;bcolor&gt;FFFFFFFF&lt;/bcolor&gt;&#10;  &lt;transparent&gt;True&lt;/transparent&gt;&#10;  &lt;resolution&gt;1800&lt;/resolution&gt;&#10;  &lt;imageh&gt;250&lt;/imageh&gt;&#10;  &lt;imagew&gt;281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4" y="4920535"/>
            <a:ext cx="3399831" cy="30151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902259" y="6483350"/>
            <a:ext cx="427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Review: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MK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smtClean="0">
                <a:solidFill>
                  <a:srgbClr val="002060"/>
                </a:solidFill>
              </a:rPr>
              <a:t>PPNP </a:t>
            </a:r>
            <a:r>
              <a:rPr lang="en-US" altLang="ja-JP" b="1" dirty="0" smtClean="0">
                <a:solidFill>
                  <a:srgbClr val="002060"/>
                </a:solidFill>
              </a:rPr>
              <a:t>90</a:t>
            </a:r>
            <a:r>
              <a:rPr lang="en-US" altLang="ja-JP" dirty="0" smtClean="0">
                <a:solidFill>
                  <a:srgbClr val="002060"/>
                </a:solidFill>
              </a:rPr>
              <a:t> (2016</a:t>
            </a:r>
            <a:r>
              <a:rPr lang="en-US" altLang="ja-JP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13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90505" cy="584775"/>
          </a:xfrm>
        </p:spPr>
        <p:txBody>
          <a:bodyPr/>
          <a:lstStyle/>
          <a:p>
            <a:r>
              <a:rPr kumimoji="1" lang="en-US" altLang="ja-JP" dirty="0" smtClean="0"/>
              <a:t> Soft Mode of QCD Critical Point  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7" y="1650642"/>
            <a:ext cx="3210983" cy="647699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410642" y="5111543"/>
            <a:ext cx="5516315" cy="1174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(\tau) \partial_\eta^2 n + \partial_\eta \xi&#10;\end{align*}&lt;/body&gt;&#10;  &lt;fcolor&gt;FF000000&lt;/fcolor&gt;&#10;  &lt;bcolor&gt;FFFFFFFF&lt;/bcolor&gt;&#10;  &lt;transparent&gt;True&lt;/transparent&gt;&#10;  &lt;resolution&gt;1800&lt;/resolution&gt;&#10;  &lt;imageh&gt;315&lt;/imageh&gt;&#10;  &lt;imagew&gt;2349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6" y="5229200"/>
            <a:ext cx="3773702" cy="50605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51181" y="2283203"/>
            <a:ext cx="521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Time dependent </a:t>
            </a:r>
            <a:r>
              <a:rPr kumimoji="1" lang="en-US" altLang="ja-JP" sz="2400" dirty="0" err="1" smtClean="0"/>
              <a:t>Ginzburg</a:t>
            </a:r>
            <a:r>
              <a:rPr kumimoji="1" lang="en-US" altLang="ja-JP" sz="2400" dirty="0" smtClean="0"/>
              <a:t>-Landau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eft( \begin{array}{c}&#10;\dot \sigma&#10;\\&#10;\dot n&#10;\end{array}\right)&#10;=&#10;\left( \begin{array}{cc}&#10;\Gamma_{\sigma\sigma} &amp;amp;&#10;\Gamma_{\sigma n} \\&#10;\Gamma_{n \sigma} &amp;amp;&#10;\Gamma_{n n}&#10;\end{array}\right)&#10;\left( \begin{array}{c}&#10;\sigma \\ n \end{array}\right)&#10;\end{align*}&lt;/body&gt;&#10;  &lt;fcolor&gt;FF000000&lt;/fcolor&gt;&#10;  &lt;bcolor&gt;FFFFFFFF&lt;/bcolor&gt;&#10;  &lt;transparent&gt;True&lt;/transparent&gt;&#10;  &lt;resolution&gt;1800&lt;/resolution&gt;&#10;  &lt;imageh&gt;746&lt;/imageh&gt;&#10;  &lt;imagew&gt;3564&lt;/imagew&gt;&#10;  &lt;scale&gt;50&lt;/scale&gt;&#10;  &lt;cursor&gt;18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2" y="2974288"/>
            <a:ext cx="3771900" cy="789517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248293" y="3369047"/>
            <a:ext cx="1224907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824357" y="2974288"/>
            <a:ext cx="652734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sim k^2&#10;\end{align*}&lt;/body&gt;&#10;  &lt;fcolor&gt;FF000000&lt;/fcolor&gt;&#10;  &lt;bcolor&gt;FFFFFFFF&lt;/bcolor&gt;&#10;  &lt;transparent&gt;True&lt;/transparent&gt;&#10;  &lt;resolution&gt;1800&lt;/resolution&gt;&#10;  &lt;imageh&gt;219&lt;/imageh&gt;&#10;  &lt;imagew&gt;4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31" y="3845297"/>
            <a:ext cx="500592" cy="23177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51181" y="1056725"/>
            <a:ext cx="29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Effective potential</a:t>
            </a:r>
            <a:endParaRPr kumimoji="1" lang="ja-JP" altLang="en-US" sz="2400" dirty="0"/>
          </a:p>
        </p:txBody>
      </p:sp>
      <p:sp>
        <p:nvSpPr>
          <p:cNvPr id="34" name="曲折矢印 33"/>
          <p:cNvSpPr/>
          <p:nvPr/>
        </p:nvSpPr>
        <p:spPr>
          <a:xfrm flipV="1">
            <a:off x="860448" y="4101509"/>
            <a:ext cx="1479304" cy="2143715"/>
          </a:xfrm>
          <a:prstGeom prst="bentArrow">
            <a:avLst>
              <a:gd name="adj1" fmla="val 25000"/>
              <a:gd name="adj2" fmla="val 32091"/>
              <a:gd name="adj3" fmla="val 37054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39298" y="4221088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For slow and 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long wavelength,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8198" y="5403236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SDE</a:t>
            </a:r>
            <a:endParaRPr kumimoji="1" lang="ja-JP" altLang="en-US" sz="32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59780" y="801174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15087" y="6279703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singularities in </a:t>
            </a:r>
            <a:endParaRPr kumimoji="1" lang="ja-JP" altLang="en-US" sz="2400" dirty="0"/>
          </a:p>
        </p:txBody>
      </p:sp>
      <p:pic>
        <p:nvPicPr>
          <p:cNvPr id="39" name="TexTeXPicture" descr="&lt;?xml version=&quot;1.0&quot; encoding=&quot;utf-16&quot;?&gt;&#10;&lt;TeXTeX&gt;&#10;  &lt;preamble&gt;\documentclass{article}&#10;\usepackage{amsmath}&#10;\pagestyle{empty}&lt;/preamble&gt;&#10;  &lt;body&gt;\begin{align*} &#10;D(\tau) {\rm ~and~} 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1564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02" y="6394169"/>
            <a:ext cx="1879586" cy="300445"/>
          </a:xfrm>
          <a:prstGeom prst="rect">
            <a:avLst/>
          </a:prstGeom>
        </p:spPr>
      </p:pic>
      <p:cxnSp>
        <p:nvCxnSpPr>
          <p:cNvPr id="40" name="直線矢印コネクタ 39"/>
          <p:cNvCxnSpPr/>
          <p:nvPr/>
        </p:nvCxnSpPr>
        <p:spPr>
          <a:xfrm>
            <a:off x="5888502" y="3106947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7087834" y="1882811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楕円 41"/>
          <p:cNvSpPr>
            <a:spLocks noChangeAspect="1"/>
          </p:cNvSpPr>
          <p:nvPr/>
        </p:nvSpPr>
        <p:spPr>
          <a:xfrm rot="1823647" flipH="1">
            <a:off x="5993826" y="2836947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 rot="1823647" flipH="1">
            <a:off x="6549785" y="2973783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>
            <a:spLocks noChangeAspect="1"/>
          </p:cNvSpPr>
          <p:nvPr/>
        </p:nvSpPr>
        <p:spPr>
          <a:xfrm rot="1823647" flipH="1">
            <a:off x="6286837" y="2908947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>
            <a:spLocks noChangeAspect="1"/>
          </p:cNvSpPr>
          <p:nvPr/>
        </p:nvSpPr>
        <p:spPr>
          <a:xfrm rot="1823647" flipH="1">
            <a:off x="6797844" y="3034946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53" y="1770064"/>
            <a:ext cx="251520" cy="209279"/>
          </a:xfrm>
          <a:prstGeom prst="rect">
            <a:avLst/>
          </a:prstGeom>
        </p:spPr>
      </p:pic>
      <p:sp>
        <p:nvSpPr>
          <p:cNvPr id="47" name="左右矢印 46"/>
          <p:cNvSpPr/>
          <p:nvPr/>
        </p:nvSpPr>
        <p:spPr>
          <a:xfrm flipH="1">
            <a:off x="6172119" y="2296113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BottomDown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 rot="1800103">
            <a:off x="7296378" y="1843986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" name="下矢印 48"/>
          <p:cNvSpPr/>
          <p:nvPr/>
        </p:nvSpPr>
        <p:spPr>
          <a:xfrm flipV="1">
            <a:off x="7443067" y="3382373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497651" y="4153534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3" y="3587278"/>
            <a:ext cx="444456" cy="308580"/>
          </a:xfrm>
          <a:prstGeom prst="rect">
            <a:avLst/>
          </a:prstGeom>
        </p:spPr>
      </p:pic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5" y="3311442"/>
            <a:ext cx="340327" cy="186672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\langle \xi(\eta_1)\xi(\eta_2) \rangle \sim \chi(\tau) \delta(\eta_1-\eta_2)&#10;\end{align*}&lt;/body&gt;&#10;  &lt;fcolor&gt;FF000000&lt;/fcolor&gt;&#10;  &lt;bcolor&gt;FFFFFFFF&lt;/bcolor&gt;&#10;  &lt;transparent&gt;True&lt;/transparent&gt;&#10;  &lt;resolution&gt;1800&lt;/resolution&gt;&#10;  &lt;imageh&gt;250&lt;/imageh&gt;&#10;  &lt;imagew&gt;3150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61" y="5843394"/>
            <a:ext cx="3799031" cy="3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237152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39700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17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37057" cy="58477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Thermal Fluctuations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4897443" y="2312401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1656893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64339" y="1841559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テキスト ボックス 6"/>
          <p:cNvSpPr txBox="1"/>
          <p:nvPr/>
        </p:nvSpPr>
        <p:spPr>
          <a:xfrm>
            <a:off x="4836408" y="165689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P(N)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43376" y="3183183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 flipV="1">
            <a:off x="5747879" y="2026225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460452" y="2182145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2540" y="25678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76476" y="22894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0594" y="2709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457217" y="2746332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4" y="2391095"/>
            <a:ext cx="221955" cy="1846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7673" y="11247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Observables are fluctuating even in an equilibrated medium.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27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  <a:endParaRPr lang="en-US" altLang="ja-JP" sz="2400" dirty="0"/>
          </a:p>
          <a:p>
            <a:r>
              <a:rPr kumimoji="1" lang="en-US" altLang="ja-JP" sz="2400" dirty="0" smtClean="0"/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646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3517" y="110044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6898659" y="4495766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602585" y="6223958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173019" y="4279742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799833" y="4639782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837511" y="462323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949901" y="4614858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44990" y="406143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t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51512" y="62148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z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5935737" y="4495766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6901834" y="4423758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469786" y="4915763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799833" y="50409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757808" y="4881117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59009" y="506310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5837512" y="1471386"/>
            <a:ext cx="3222520" cy="2526320"/>
          </a:xfrm>
          <a:prstGeom prst="wedgeRoundRectCallout">
            <a:avLst>
              <a:gd name="adj1" fmla="val -56852"/>
              <a:gd name="adj2" fmla="val -13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81528" y="1567458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4103" y="3007323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86" y="2060848"/>
            <a:ext cx="2376264" cy="841368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5940152" y="3079331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79512" y="1090878"/>
            <a:ext cx="4824535" cy="1607499"/>
            <a:chOff x="1039903" y="1497621"/>
            <a:chExt cx="3478309" cy="1200756"/>
          </a:xfrm>
        </p:grpSpPr>
        <p:sp>
          <p:nvSpPr>
            <p:cNvPr id="34" name="正方形/長方形 33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479867" y="1608370"/>
              <a:ext cx="1475828" cy="34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hadronic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5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" y="1259081"/>
            <a:ext cx="5799151" cy="385673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158"/>
            <a:ext cx="57991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4" y="1254158"/>
            <a:ext cx="5799151" cy="385673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88" y="1254158"/>
            <a:ext cx="5799151" cy="3856734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76930" cy="584775"/>
          </a:xfrm>
        </p:spPr>
        <p:txBody>
          <a:bodyPr/>
          <a:lstStyle/>
          <a:p>
            <a:r>
              <a:rPr kumimoji="1" lang="en-US" altLang="ja-JP" dirty="0" smtClean="0"/>
              <a:t> Crossover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27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property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48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3" y="5731175"/>
            <a:ext cx="511175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24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91681" y="5710613"/>
            <a:ext cx="127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property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48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91681" y="5710613"/>
            <a:ext cx="127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property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3" y="5851740"/>
            <a:ext cx="730250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947462" cy="584775"/>
          </a:xfrm>
        </p:spPr>
        <p:txBody>
          <a:bodyPr/>
          <a:lstStyle/>
          <a:p>
            <a:r>
              <a:rPr kumimoji="1" lang="en-US" altLang="ja-JP" dirty="0" smtClean="0"/>
              <a:t> Weaker Critical Enhancement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" y="1412776"/>
            <a:ext cx="4490647" cy="31671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97" y="1484784"/>
            <a:ext cx="4888503" cy="316714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5324" y="4523708"/>
            <a:ext cx="5354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 K(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) disappears.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 C(y) is still non-monotonic.</a:t>
            </a:r>
            <a:endParaRPr kumimoji="1"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1043608" y="5360692"/>
            <a:ext cx="6984776" cy="1452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907068" y="5537175"/>
            <a:ext cx="2016225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575626" y="5534982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8573" y="5881608"/>
            <a:ext cx="131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</a:t>
            </a:r>
          </a:p>
        </p:txBody>
      </p:sp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11" y="5949371"/>
            <a:ext cx="481542" cy="26458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78081" y="5587700"/>
            <a:ext cx="207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 information on</a:t>
            </a:r>
          </a:p>
        </p:txBody>
      </p:sp>
      <p:sp>
        <p:nvSpPr>
          <p:cNvPr id="15" name="右矢印 14"/>
          <p:cNvSpPr/>
          <p:nvPr/>
        </p:nvSpPr>
        <p:spPr>
          <a:xfrm>
            <a:off x="4413558" y="5651565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3337" y="5650720"/>
            <a:ext cx="127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property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K(\Delta y),~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144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58" y="5684395"/>
            <a:ext cx="1526117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483768" y="6371846"/>
            <a:ext cx="532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C(y) is better to see non-monotonicity.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9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29895" cy="584775"/>
          </a:xfrm>
        </p:spPr>
        <p:txBody>
          <a:bodyPr/>
          <a:lstStyle/>
          <a:p>
            <a:r>
              <a:rPr kumimoji="1" lang="en-US" altLang="ja-JP" dirty="0" smtClean="0"/>
              <a:t> Away from the CP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0768"/>
            <a:ext cx="4499992" cy="30389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4711441" cy="30389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6493" y="4610164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Signal of the critical enhancement can be clearer on a path away from the CP.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681" y="5783560"/>
            <a:ext cx="64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Away from the CP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Weaker critical slowing down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17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51520" y="4365104"/>
            <a:ext cx="8352928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124744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Soft mode of the QCD critical point is a conserved mode. Its time evolution depends on the size defining the charge.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Time evolution of conserved charges (especially baryon number) is well described by the stochastic diffusion equation.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/>
              <a:t>A</a:t>
            </a:r>
            <a:r>
              <a:rPr lang="en-US" altLang="ja-JP" sz="2400" dirty="0" smtClean="0"/>
              <a:t> non-monotonic behavior of </a:t>
            </a:r>
            <a:r>
              <a:rPr lang="en-US" altLang="ja-JP" sz="2400" dirty="0" err="1" smtClean="0"/>
              <a:t>cumulant</a:t>
            </a:r>
            <a:r>
              <a:rPr lang="en-US" altLang="ja-JP" sz="2400" dirty="0" smtClean="0"/>
              <a:t> or correlation function is the signal of the critical enhancement!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2860" y="4365104"/>
            <a:ext cx="4642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Suggestion to experimentalists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53328" y="4990743"/>
            <a:ext cx="4407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 of 2</a:t>
            </a:r>
            <a:r>
              <a:rPr kumimoji="1" lang="en-US" altLang="ja-JP" sz="2400" baseline="30000" dirty="0" smtClean="0"/>
              <a:t>nd</a:t>
            </a:r>
            <a:r>
              <a:rPr kumimoji="1" lang="en-US" altLang="ja-JP" sz="2400" dirty="0" smtClean="0"/>
              <a:t> order </a:t>
            </a:r>
            <a:r>
              <a:rPr kumimoji="1" lang="en-US" altLang="ja-JP" sz="2400" dirty="0" err="1" smtClean="0"/>
              <a:t>cumulant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y dep. of correlation function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268" y="5140238"/>
            <a:ext cx="6035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To find the CP, measure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Study lower-order fluctuation in more detail</a:t>
            </a:r>
            <a:endParaRPr kumimoji="1" lang="ja-JP" altLang="en-US" sz="2400" dirty="0"/>
          </a:p>
        </p:txBody>
      </p:sp>
      <p:sp>
        <p:nvSpPr>
          <p:cNvPr id="6" name="左中かっこ 5"/>
          <p:cNvSpPr/>
          <p:nvPr/>
        </p:nvSpPr>
        <p:spPr>
          <a:xfrm>
            <a:off x="3896912" y="5118136"/>
            <a:ext cx="171032" cy="59301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8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190297" cy="584775"/>
          </a:xfrm>
        </p:spPr>
        <p:txBody>
          <a:bodyPr/>
          <a:lstStyle/>
          <a:p>
            <a:r>
              <a:rPr kumimoji="1" lang="en-US" altLang="ja-JP" dirty="0" smtClean="0"/>
              <a:t> Future Studies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80728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Experimental side: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1419" y="1556792"/>
            <a:ext cx="4722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baryon number </a:t>
            </a:r>
            <a:r>
              <a:rPr lang="en-US" altLang="ja-JP" sz="2400" dirty="0" err="1" smtClean="0"/>
              <a:t>cumulants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BES for SPS- to </a:t>
            </a:r>
            <a:r>
              <a:rPr kumimoji="1" lang="en-US" altLang="ja-JP" sz="2400" dirty="0" smtClean="0"/>
              <a:t>LHC-energies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992" y="2996952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3200" dirty="0" smtClean="0"/>
              <a:t>Theoretical side</a:t>
            </a:r>
            <a:r>
              <a:rPr kumimoji="1" lang="en-US" altLang="ja-JP" sz="3200" dirty="0" smtClean="0"/>
              <a:t>: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645024"/>
            <a:ext cx="7452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rapidity window dependences in dynamical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description of non-equilibrium non-</a:t>
            </a:r>
            <a:r>
              <a:rPr lang="en-US" altLang="ja-JP" sz="2400" dirty="0" err="1" smtClean="0"/>
              <a:t>Gaussianity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accurate measurements on the lattice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148481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3200" dirty="0" smtClean="0"/>
              <a:t>Both sides: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5733256"/>
            <a:ext cx="7408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Compare theory and experiment carefully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Let’s accelerate our understanding on fluctuations!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kumimoji="1" lang="en-US" altLang="ja-JP" dirty="0" err="1" smtClean="0"/>
              <a:t>Themal</a:t>
            </a:r>
            <a:r>
              <a:rPr kumimoji="1" lang="en-US" altLang="ja-JP" dirty="0" smtClean="0"/>
              <a:t> Blurring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3567" y="3789040"/>
            <a:ext cx="393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Ohnishi, 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PRC, in press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9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37057" cy="58477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Thermal Fluctuations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4897443" y="2312401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1656893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64339" y="1841559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テキスト ボックス 6"/>
          <p:cNvSpPr txBox="1"/>
          <p:nvPr/>
        </p:nvSpPr>
        <p:spPr>
          <a:xfrm>
            <a:off x="4836408" y="165689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P(N)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43376" y="3183183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 flipV="1">
            <a:off x="5747879" y="2026225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460452" y="2182145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2540" y="25678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76476" y="22894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0594" y="2709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457217" y="2746332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4" y="2391095"/>
            <a:ext cx="221955" cy="1846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7673" y="11247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Observables are fluctuating even in an equilibrated medium.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Skewness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Variance: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Kurtosis: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28" name="左中かっこ 27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940152" y="4733132"/>
            <a:ext cx="3421710" cy="1101749"/>
            <a:chOff x="5940152" y="4733132"/>
            <a:chExt cx="3421710" cy="1101749"/>
          </a:xfrm>
        </p:grpSpPr>
        <p:sp>
          <p:nvSpPr>
            <p:cNvPr id="30" name="下矢印 29"/>
            <p:cNvSpPr/>
            <p:nvPr/>
          </p:nvSpPr>
          <p:spPr>
            <a:xfrm>
              <a:off x="6300192" y="4754761"/>
              <a:ext cx="839532" cy="10801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899328" y="4733132"/>
              <a:ext cx="246253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Non-</a:t>
              </a: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Gaussianity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 flipV="1">
              <a:off x="5940152" y="4733132"/>
              <a:ext cx="1736272" cy="216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69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095817" y="1202780"/>
            <a:ext cx="3148592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67544" y="1196752"/>
            <a:ext cx="4104455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Fluctuations: Theory vs Experiment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885" y="1212933"/>
            <a:ext cx="3661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Theoretical analyses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based on statistical mechanics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875" y="371703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lattice, 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ritical point,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effective models, 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3055" y="4880190"/>
            <a:ext cx="24112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spatial volume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388" y="1221803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6496" y="4902259"/>
            <a:ext cx="28889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Fluctuations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momentum space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2374"/>
            <a:ext cx="1846790" cy="1850598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22" y="1729764"/>
            <a:ext cx="2244677" cy="2485025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2562912" y="594928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discrepancy in phase spaces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6317" y="6356229"/>
            <a:ext cx="623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Heinz, Muller, 2000;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Koch, 2000;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Shuryak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2001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619672" y="4478880"/>
            <a:ext cx="1800200" cy="4622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782625" y="4478880"/>
            <a:ext cx="1800200" cy="4622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8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56" grpId="0"/>
      <p:bldP spid="12" grpId="0"/>
      <p:bldP spid="10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5800202" y="5876088"/>
            <a:ext cx="2360488" cy="8382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932040" y="1628800"/>
            <a:ext cx="4104456" cy="3744416"/>
          </a:xfrm>
          <a:prstGeom prst="roundRect">
            <a:avLst>
              <a:gd name="adj" fmla="val 86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55953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Connecting Phase Spaces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73600" y="1992813"/>
            <a:ext cx="358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coordinate-space rapidity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19815" y="3030051"/>
            <a:ext cx="370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momentum-space rapidity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medium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6203" y="2704705"/>
            <a:ext cx="429757" cy="15015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358859" y="116460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Bjorken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picture,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134018" y="3894159"/>
            <a:ext cx="3700500" cy="1185243"/>
            <a:chOff x="5134018" y="3894159"/>
            <a:chExt cx="3700500" cy="1185243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134018" y="4248405"/>
              <a:ext cx="37005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momentum-space rapidity </a:t>
              </a:r>
              <a:r>
                <a:rPr kumimoji="1" lang="en-US" altLang="ja-JP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of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individual particles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000000&lt;/fcolor&gt;&#10;  &lt;bcolor&gt;FFFFFFFF&lt;/bcolor&gt;&#10;  &lt;transparent&gt;True&lt;/transparent&gt;&#10;  &lt;resolution&gt;1800&lt;/resolution&gt;&#10;  &lt;imageh&gt;109&lt;/imageh&gt;&#10;  &lt;imagew&gt;165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6852" y="3957767"/>
              <a:ext cx="374832" cy="247616"/>
            </a:xfrm>
            <a:prstGeom prst="rect">
              <a:avLst/>
            </a:prstGeom>
          </p:spPr>
        </p:pic>
      </p:grp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y \simeq \Delta Y&#10;\end{align*}&lt;/body&gt;&#10;  &lt;fcolor&gt;FFFFFFFF&lt;/fcolor&gt;&#10;  &lt;bcolor&gt;FFFFFFFF&lt;/bcolor&gt;&#10;  &lt;transparent&gt;True&lt;/transparent&gt;&#10;  &lt;resolution&gt;1800&lt;/resolution&gt;&#10;  &lt;imageh&gt;225&lt;/imageh&gt;&#10;  &lt;imagew&gt;1056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84" y="6108588"/>
            <a:ext cx="2018926" cy="430169"/>
          </a:xfrm>
          <a:prstGeom prst="rect">
            <a:avLst/>
          </a:prstGeom>
        </p:spPr>
      </p:pic>
      <p:sp>
        <p:nvSpPr>
          <p:cNvPr id="25" name="下矢印 24"/>
          <p:cNvSpPr/>
          <p:nvPr/>
        </p:nvSpPr>
        <p:spPr>
          <a:xfrm>
            <a:off x="6156176" y="5406327"/>
            <a:ext cx="1728191" cy="5424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56176" y="329706"/>
            <a:ext cx="304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Heinz, Muller,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Koch, 2000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二等辺三角形 26"/>
          <p:cNvSpPr/>
          <p:nvPr/>
        </p:nvSpPr>
        <p:spPr>
          <a:xfrm flipV="1">
            <a:off x="-108520" y="2532092"/>
            <a:ext cx="2192506" cy="3726266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875514" y="2634314"/>
            <a:ext cx="386655" cy="439076"/>
            <a:chOff x="1875514" y="2634314"/>
            <a:chExt cx="386655" cy="439076"/>
          </a:xfrm>
        </p:grpSpPr>
        <p:cxnSp>
          <p:nvCxnSpPr>
            <p:cNvPr id="16" name="直線矢印コネクタ 15"/>
            <p:cNvCxnSpPr/>
            <p:nvPr/>
          </p:nvCxnSpPr>
          <p:spPr>
            <a:xfrm flipH="1" flipV="1">
              <a:off x="1875514" y="2634314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969101" y="2634314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2083986" y="2634314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5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</a:t>
            </a:r>
            <a:r>
              <a:rPr lang="ja-JP" altLang="en-US" dirty="0"/>
              <a:t> </a:t>
            </a:r>
            <a:r>
              <a:rPr lang="en-US" altLang="ja-JP" dirty="0" smtClean="0"/>
              <a:t>y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flat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freezeout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surface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 squeezes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distribution in rapidity space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4" y="3868654"/>
            <a:ext cx="270314" cy="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 y space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906" y="3199472"/>
            <a:ext cx="3762750" cy="26633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325087" y="1005325"/>
            <a:ext cx="4468964" cy="449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 rot="16200000">
            <a:off x="-579489" y="2058399"/>
            <a:ext cx="21355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half-width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347864" y="1081254"/>
            <a:ext cx="313433" cy="3755605"/>
          </a:xfrm>
          <a:prstGeom prst="rect">
            <a:avLst/>
          </a:pr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3404" y="5862806"/>
            <a:ext cx="3405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flat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freezeout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surface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65573" y="4001520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kurtosis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269" y="5712298"/>
            <a:ext cx="4238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Rapidity distribution can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well approximated by Gaussian.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b="68235"/>
          <a:stretch/>
        </p:blipFill>
        <p:spPr>
          <a:xfrm>
            <a:off x="3526962" y="1466857"/>
            <a:ext cx="5617038" cy="21797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5858" y="1274322"/>
            <a:ext cx="3196581" cy="1261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(before blurring)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 e-v-e fluctuations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225943" y="1712314"/>
            <a:ext cx="97704" cy="1927831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923456" y="2636912"/>
            <a:ext cx="1440160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3246075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after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blurring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can take nonzero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values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9564" y="4992920"/>
            <a:ext cx="384105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With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=1, the effect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not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well suppressed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9511" y="1159191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after blurring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t="89005"/>
          <a:stretch/>
        </p:blipFill>
        <p:spPr>
          <a:xfrm>
            <a:off x="3536724" y="3640146"/>
            <a:ext cx="5607276" cy="75321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796136" y="4936572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65" y="5092172"/>
            <a:ext cx="936104" cy="5537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51701" y="5728660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5884271"/>
            <a:ext cx="932766" cy="19432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6228919"/>
            <a:ext cx="713292" cy="194327"/>
          </a:xfrm>
          <a:prstGeom prst="rect">
            <a:avLst/>
          </a:prstGeom>
        </p:spPr>
      </p:pic>
      <p:sp>
        <p:nvSpPr>
          <p:cNvPr id="16" name="左中かっこ 15"/>
          <p:cNvSpPr/>
          <p:nvPr/>
        </p:nvSpPr>
        <p:spPr>
          <a:xfrm>
            <a:off x="6083674" y="5837664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11411" y="5782705"/>
            <a:ext cx="7416824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17243" cy="584775"/>
          </a:xfrm>
        </p:spPr>
        <p:txBody>
          <a:bodyPr/>
          <a:lstStyle/>
          <a:p>
            <a:r>
              <a:rPr kumimoji="1" lang="en-US" altLang="ja-JP" dirty="0" smtClean="0"/>
              <a:t> Diffusion + Thermal Blurring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95685" y="2044549"/>
            <a:ext cx="6552579" cy="426375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111182" y="21798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165182" y="22817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219182" y="21556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050270" y="209153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95721" y="3542699"/>
            <a:ext cx="6552543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5536" y="1592811"/>
            <a:ext cx="4500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Chemical </a:t>
            </a:r>
            <a:r>
              <a:rPr kumimoji="1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(coordinate space)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95721" y="3104979"/>
            <a:ext cx="416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Kinetic </a:t>
            </a:r>
            <a:r>
              <a:rPr kumimoji="1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(coordinate space)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2655183" y="366632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709183" y="37682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763183" y="364210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2594271" y="357802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9" name="二等辺三角形 148"/>
          <p:cNvSpPr/>
          <p:nvPr/>
        </p:nvSpPr>
        <p:spPr>
          <a:xfrm>
            <a:off x="2358667" y="2351032"/>
            <a:ext cx="1716500" cy="1195292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61" y="2306369"/>
            <a:ext cx="131233" cy="118533"/>
          </a:xfrm>
          <a:prstGeom prst="rect">
            <a:avLst/>
          </a:prstGeom>
        </p:spPr>
      </p:pic>
      <p:pic>
        <p:nvPicPr>
          <p:cNvPr id="155" name="TexTeXPicture" descr="&lt;?xml version=&quot;1.0&quot; encoding=&quot;utf-16&quot;?&gt;&#10;&lt;TeXTeX&gt;&#10;  &lt;preamble&gt;\documentclass{jarticle}&#10;\usepackage{amsmath}&#10;\pagestyle{empty}&lt;/preamble&gt;&#10;  &lt;body&gt;\begin{align*} &#10;x'&#10;\end{align*}&lt;/body&gt;&#10;  &lt;fcolor&gt;FF000000&lt;/fcolor&gt;&#10;  &lt;bcolor&gt;FFFFFFFF&lt;/bcolor&gt;&#10;  &lt;transparent&gt;True&lt;/transparent&gt;&#10;  &lt;resolution&gt;1800&lt;/resolution&gt;&#10;  &lt;imageh&gt;202&lt;/imageh&gt;&#10;  &lt;imagew&gt;187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5" y="3633135"/>
            <a:ext cx="197908" cy="21378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395685" y="5013176"/>
            <a:ext cx="6552579" cy="409489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5685" y="4575456"/>
            <a:ext cx="429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Kinetic </a:t>
            </a:r>
            <a:r>
              <a:rPr kumimoji="1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(momentum space)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2522850" y="51368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576850" y="52387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630850" y="51125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2461938" y="504850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P_1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23" y="2845583"/>
            <a:ext cx="1152525" cy="27728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x''&#10;\end{align*}&lt;/body&gt;&#10;  &lt;fcolor&gt;FF000000&lt;/fcolor&gt;&#10;  &lt;bcolor&gt;FFFFFFFF&lt;/bcolor&gt;&#10;  &lt;transparent&gt;True&lt;/transparent&gt;&#10;  &lt;resolution&gt;1800&lt;/resolution&gt;&#10;  &lt;imageh&gt;202&lt;/imageh&gt;&#10;  &lt;imagew&gt;24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22" y="5103612"/>
            <a:ext cx="258233" cy="2137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_2(x-x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8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61" y="4329115"/>
            <a:ext cx="1152525" cy="277283"/>
          </a:xfrm>
          <a:prstGeom prst="rect">
            <a:avLst/>
          </a:prstGeom>
        </p:spPr>
      </p:pic>
      <p:sp>
        <p:nvSpPr>
          <p:cNvPr id="42" name="二等辺三角形 41"/>
          <p:cNvSpPr/>
          <p:nvPr/>
        </p:nvSpPr>
        <p:spPr>
          <a:xfrm>
            <a:off x="1921377" y="3825059"/>
            <a:ext cx="1716500" cy="1176630"/>
          </a:xfrm>
          <a:prstGeom prst="triangle">
            <a:avLst/>
          </a:prstGeom>
          <a:gradFill flip="none" rotWithShape="1">
            <a:gsLst>
              <a:gs pos="0">
                <a:srgbClr val="C00000">
                  <a:alpha val="80000"/>
                </a:srgbClr>
              </a:gs>
              <a:gs pos="100000">
                <a:srgbClr val="C00000">
                  <a:alpha val="2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左カーブ矢印 8"/>
          <p:cNvSpPr/>
          <p:nvPr/>
        </p:nvSpPr>
        <p:spPr>
          <a:xfrm>
            <a:off x="7152848" y="2396350"/>
            <a:ext cx="731520" cy="28423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x-x'')&#10;\end{align*}&lt;/body&gt;&#10;  &lt;fcolor&gt;FF000000&lt;/fcolor&gt;&#10;  &lt;bcolor&gt;FFFFFFFF&lt;/bcolor&gt;&#10;  &lt;transparent&gt;True&lt;/transparent&gt;&#10;  &lt;resolution&gt;1800&lt;/resolution&gt;&#10;  &lt;imageh&gt;262&lt;/imageh&gt;&#10;  &lt;imagew&gt;1070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96" y="2623335"/>
            <a:ext cx="1132417" cy="2772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(x-x'') = \int dx' P_1(x-x') P_2(x'-x'')&#10;\end{align*}&lt;/body&gt;&#10;  &lt;fcolor&gt;FF000000&lt;/fcolor&gt;&#10;  &lt;bcolor&gt;FFFFFFFF&lt;/bcolor&gt;&#10;  &lt;transparent&gt;True&lt;/transparent&gt;&#10;  &lt;resolution&gt;1800&lt;/resolution&gt;&#10;  &lt;imageh&gt;553&lt;/imageh&gt;&#10;  &lt;imagew&gt;441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79" y="5936459"/>
            <a:ext cx="4910546" cy="61562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8873" y="907815"/>
            <a:ext cx="812555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hermal blurring can be regarded as a part of diffusion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63603" y="2716020"/>
            <a:ext cx="132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diffusion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506205" y="2636833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63603" y="420018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blurring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5506205" y="4121000"/>
            <a:ext cx="557397" cy="6481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6455" y="6006396"/>
            <a:ext cx="214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Total diffusion: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3914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932040" y="954556"/>
            <a:ext cx="3834996" cy="29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" y="971403"/>
            <a:ext cx="4285947" cy="30336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5589240"/>
            <a:ext cx="7128792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 the centrality dependence understood solely by the thermal blurring at kinetic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5238" y="4437112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ore central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5638" y="4252445"/>
            <a:ext cx="122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lower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larger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ＭＳ Ｐゴシック"/>
              <a:cs typeface="+mn-cs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170026" y="4437112"/>
            <a:ext cx="648072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左中かっこ 8"/>
          <p:cNvSpPr/>
          <p:nvPr/>
        </p:nvSpPr>
        <p:spPr>
          <a:xfrm>
            <a:off x="3921542" y="4362981"/>
            <a:ext cx="214096" cy="65019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576352" y="4427655"/>
            <a:ext cx="648072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38520" y="4258970"/>
            <a:ext cx="1240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Weaker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blurring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8224" y="202941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ALICE, 2013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1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099103"/>
            <a:ext cx="5409626" cy="393407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971600" y="5249203"/>
            <a:ext cx="6552728" cy="10601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07505" y="1196752"/>
            <a:ext cx="3456383" cy="2520280"/>
          </a:xfrm>
          <a:prstGeom prst="roundRect">
            <a:avLst>
              <a:gd name="adj" fmla="val 1143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24543" cy="584775"/>
          </a:xfrm>
        </p:spPr>
        <p:txBody>
          <a:bodyPr/>
          <a:lstStyle/>
          <a:p>
            <a:r>
              <a:rPr kumimoji="1" lang="en-US" altLang="ja-JP" dirty="0" smtClean="0"/>
              <a:t> Centrality Dependence @ ALICE 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842" y="1307705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ssumptions: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187869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Centrality independent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at kinetic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Thermal blurring at kinetic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Centrality dep. of fluctuation can be described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    by a simple thermal blurring picture.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_2 = \frac{\langle \delta N_{\rm Q}^2 \rangle }{ \langle \delta N_{\rm Q}^2 \rangle_{\rm eq.} }&#10;\end{align*}&lt;/body&gt;&#10;  &lt;fcolor&gt;FF000000&lt;/fcolor&gt;&#10;  &lt;bcolor&gt;FFFFFFFF&lt;/bcolor&gt;&#10;  &lt;transparent&gt;True&lt;/transparent&gt;&#10;  &lt;resolution&gt;1800&lt;/resolution&gt;&#10;  &lt;imageh&gt;684&lt;/imageh&gt;&#10;  &lt;imagew&gt;161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3087"/>
            <a:ext cx="1872208" cy="79293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 rot="175448">
            <a:off x="3825097" y="1573068"/>
            <a:ext cx="3456382" cy="4682758"/>
            <a:chOff x="5504072" y="765368"/>
            <a:chExt cx="3456382" cy="4682758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10527" b="4003"/>
            <a:stretch/>
          </p:blipFill>
          <p:spPr>
            <a:xfrm rot="16200000">
              <a:off x="4890884" y="1378556"/>
              <a:ext cx="4682758" cy="3456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570106" y="4531542"/>
              <a:ext cx="33489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</a:t>
              </a:r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ven on one blade of grass</a:t>
              </a:r>
            </a:p>
            <a:p>
              <a:r>
                <a:rPr kumimoji="1" lang="en-US" altLang="ja-JP" sz="2400" dirty="0" smtClean="0">
                  <a:solidFill>
                    <a:schemeClr val="bg1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the cool wind lives</a:t>
              </a:r>
              <a:endParaRPr kumimoji="1" lang="ja-JP" altLang="en-US" sz="24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3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74819" y="1988840"/>
            <a:ext cx="6155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noise is the signal.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64998" y="3668831"/>
            <a:ext cx="2382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R. </a:t>
            </a:r>
            <a:r>
              <a:rPr lang="en-US" altLang="ja-JP" sz="36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Landauer</a:t>
            </a:r>
            <a:endParaRPr lang="en-US" altLang="ja-JP" sz="36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lang="en-US" altLang="ja-JP" sz="36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1998</a:t>
            </a:r>
            <a:endParaRPr kumimoji="1" lang="en-US" altLang="ja-JP" sz="3600" dirty="0" smtClean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2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86715" cy="584775"/>
          </a:xfrm>
        </p:spPr>
        <p:txBody>
          <a:bodyPr/>
          <a:lstStyle/>
          <a:p>
            <a:r>
              <a:rPr kumimoji="1" lang="en-US" altLang="ja-JP" dirty="0" smtClean="0"/>
              <a:t> A Coin Game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4783" y="1123496"/>
            <a:ext cx="4628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ja-JP" sz="3200" dirty="0"/>
              <a:t>B</a:t>
            </a:r>
            <a:r>
              <a:rPr lang="en-US" altLang="ja-JP" sz="3200" dirty="0" smtClean="0"/>
              <a:t>et 250 JPY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ja-JP" sz="3200" dirty="0" smtClean="0"/>
              <a:t>You get head coins of</a:t>
            </a:r>
            <a:endParaRPr kumimoji="1" lang="ja-JP" altLang="en-US" sz="3200" dirty="0"/>
          </a:p>
        </p:txBody>
      </p:sp>
      <p:sp>
        <p:nvSpPr>
          <p:cNvPr id="6" name="角丸四角形 5"/>
          <p:cNvSpPr/>
          <p:nvPr/>
        </p:nvSpPr>
        <p:spPr>
          <a:xfrm>
            <a:off x="4582326" y="2708921"/>
            <a:ext cx="2869034" cy="2272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37486" y="2966309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tx2"/>
                </a:solidFill>
              </a:rPr>
              <a:t>B. 5</a:t>
            </a:r>
            <a:r>
              <a:rPr kumimoji="1" lang="en-US" altLang="ja-JP" sz="2800" dirty="0" smtClean="0">
                <a:solidFill>
                  <a:schemeClr val="tx2"/>
                </a:solidFill>
              </a:rPr>
              <a:t>0 x 10 JPY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187624" y="2708920"/>
            <a:ext cx="2869034" cy="2272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2785" y="2966309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tx2"/>
                </a:solidFill>
              </a:rPr>
              <a:t>A. </a:t>
            </a:r>
            <a:r>
              <a:rPr lang="en-US" altLang="ja-JP" sz="2800" dirty="0">
                <a:solidFill>
                  <a:schemeClr val="tx2"/>
                </a:solidFill>
              </a:rPr>
              <a:t>1</a:t>
            </a:r>
            <a:r>
              <a:rPr lang="en-US" altLang="ja-JP" sz="2800" dirty="0" smtClean="0">
                <a:solidFill>
                  <a:schemeClr val="tx2"/>
                </a:solidFill>
              </a:rPr>
              <a:t>0</a:t>
            </a:r>
            <a:r>
              <a:rPr kumimoji="1" lang="en-US" altLang="ja-JP" sz="2800" dirty="0" smtClean="0">
                <a:solidFill>
                  <a:schemeClr val="tx2"/>
                </a:solidFill>
              </a:rPr>
              <a:t>0</a:t>
            </a:r>
            <a:r>
              <a:rPr lang="ja-JP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ja-JP" sz="2800" dirty="0" smtClean="0">
                <a:solidFill>
                  <a:schemeClr val="tx2"/>
                </a:solidFill>
              </a:rPr>
              <a:t>x 5 JPY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img-cdn.jg.jugem.jp/252/475963/20090414_501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0163"/>
            <a:ext cx="2077978" cy="10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５円玉」の画像検索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67" y="3498159"/>
            <a:ext cx="2248147" cy="11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411760" y="5517232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Same expectation value</a:t>
            </a:r>
            <a:r>
              <a:rPr lang="en-US" altLang="ja-JP" sz="2800" dirty="0" smtClean="0"/>
              <a:t>.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8949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5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42696075-8CB0-42B1-BF8D-44107CAE320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15423</TotalTime>
  <Words>2393</Words>
  <Application>Microsoft Office PowerPoint</Application>
  <PresentationFormat>画面に合わせる (4:3)</PresentationFormat>
  <Paragraphs>600</Paragraphs>
  <Slides>77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77</vt:i4>
      </vt:variant>
    </vt:vector>
  </HeadingPairs>
  <TitlesOfParts>
    <vt:vector size="104" baseType="lpstr">
      <vt:lpstr>Adobe Song Std L</vt:lpstr>
      <vt:lpstr>HGP教科書体</vt:lpstr>
      <vt:lpstr>HGｺﾞｼｯｸM</vt:lpstr>
      <vt:lpstr>HG丸ｺﾞｼｯｸM-PRO</vt:lpstr>
      <vt:lpstr>ＭＳ Ｐゴシック</vt:lpstr>
      <vt:lpstr>Arial</vt:lpstr>
      <vt:lpstr>Calibri</vt:lpstr>
      <vt:lpstr>Calibri Light</vt:lpstr>
      <vt:lpstr>Californian FB</vt:lpstr>
      <vt:lpstr>Corbel</vt:lpstr>
      <vt:lpstr>Gill Sans MT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10_標準デザイン</vt:lpstr>
      <vt:lpstr>1_Office テーマ</vt:lpstr>
      <vt:lpstr>11_標準デザイン</vt:lpstr>
      <vt:lpstr>Non-Gaussian Fluctuations in Relativistic Heavy-Ion Collisions</vt:lpstr>
      <vt:lpstr> Beam-Energy Scan  </vt:lpstr>
      <vt:lpstr> Beam-Energy Scan  </vt:lpstr>
      <vt:lpstr> Beam-Energy Scan   </vt:lpstr>
      <vt:lpstr>PowerPoint プレゼンテーション</vt:lpstr>
      <vt:lpstr>Thermal Fluctuations  </vt:lpstr>
      <vt:lpstr>Thermal Fluctuations  </vt:lpstr>
      <vt:lpstr>PowerPoint プレゼンテーション</vt:lpstr>
      <vt:lpstr> A Coin Game  </vt:lpstr>
      <vt:lpstr> A Coin Game  </vt:lpstr>
      <vt:lpstr> Event-by-Event Fluctuations</vt:lpstr>
      <vt:lpstr> Event-by-Event Analysis @ HIC  </vt:lpstr>
      <vt:lpstr> Higher-Order Cumulants  </vt:lpstr>
      <vt:lpstr> Fluctuations and Elemental Charge  </vt:lpstr>
      <vt:lpstr> Fluctuations and Elemental Charge  </vt:lpstr>
      <vt:lpstr> Fluctuations and Elemental Charge  </vt:lpstr>
      <vt:lpstr> Shot Noise  </vt:lpstr>
      <vt:lpstr> Shot Noise  </vt:lpstr>
      <vt:lpstr> Fluctuation and QCD Critical Point  </vt:lpstr>
      <vt:lpstr> Impact of Negative Third Cumulants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Remarks on Critical Fluctuation  </vt:lpstr>
      <vt:lpstr> Time Evolution of Fluctuations  </vt:lpstr>
      <vt:lpstr> Dh Dependence @ ALICE  </vt:lpstr>
      <vt:lpstr> Dh Dependence @ ALICE  </vt:lpstr>
      <vt:lpstr> Time Evolution of Fluctuations  </vt:lpstr>
      <vt:lpstr> &lt;dNQ4&gt; @ LHC ?  </vt:lpstr>
      <vt:lpstr> &lt;dNQ4&gt; @ LHC ?  </vt:lpstr>
      <vt:lpstr> Stochastic Diffusion Equation (SDE)  </vt:lpstr>
      <vt:lpstr> Hydrodynamic Fluctuations  </vt:lpstr>
      <vt:lpstr> Baryons in Hadronic Phase  </vt:lpstr>
      <vt:lpstr> Non-Interacting Brownian Particle System  </vt:lpstr>
      <vt:lpstr> Non-Interacting Brownian Particle System  </vt:lpstr>
      <vt:lpstr> Diffusion Master Equation  </vt:lpstr>
      <vt:lpstr> Diffusion Master Equation  </vt:lpstr>
      <vt:lpstr> Rapidity Window Dependence  </vt:lpstr>
      <vt:lpstr> Rapidity Window Dependence  </vt:lpstr>
      <vt:lpstr> Dh Dependence: 4th order  </vt:lpstr>
      <vt:lpstr> Dh Dependence: 4th order  </vt:lpstr>
      <vt:lpstr> 4th order : w/ Critical Fluctuation  </vt:lpstr>
      <vt:lpstr> Dh Dependence @ STAR  </vt:lpstr>
      <vt:lpstr> Non-Interacting Brownian Particle System  </vt:lpstr>
      <vt:lpstr> Dh Dependence: 3rd order  </vt:lpstr>
      <vt:lpstr> Summary  </vt:lpstr>
      <vt:lpstr>PowerPoint プレゼンテーション</vt:lpstr>
      <vt:lpstr> Remarks on Critical Fluctuation 1  </vt:lpstr>
      <vt:lpstr> Remarks on Critical Fluctuation 2  </vt:lpstr>
      <vt:lpstr> Dynamical Evolution of Critical Fluctuations  </vt:lpstr>
      <vt:lpstr> Aim of This Study  </vt:lpstr>
      <vt:lpstr> Cumulants and Correlation Function  </vt:lpstr>
      <vt:lpstr> Stochastic Diffusion Equation (SDE)  </vt:lpstr>
      <vt:lpstr> Soft Mode of QCD Critical Point  </vt:lpstr>
      <vt:lpstr> Parametrizing D(t) and c(t)  </vt:lpstr>
      <vt:lpstr> Crossover / Cumulant  </vt:lpstr>
      <vt:lpstr> Dh Dependence @ ALICE  </vt:lpstr>
      <vt:lpstr> Crossover / Correlation Func.  </vt:lpstr>
      <vt:lpstr> Critical Point / Cumulant  </vt:lpstr>
      <vt:lpstr> Criticap Point / Correlation Func.  </vt:lpstr>
      <vt:lpstr> Weaker Critical Enhancement  </vt:lpstr>
      <vt:lpstr> Away from the CP  </vt:lpstr>
      <vt:lpstr> Summary  </vt:lpstr>
      <vt:lpstr> Future Studies  </vt:lpstr>
      <vt:lpstr>Themal Blurring</vt:lpstr>
      <vt:lpstr> Fluctuations: Theory vs Experiment  </vt:lpstr>
      <vt:lpstr> Connecting Phase Spaces  </vt:lpstr>
      <vt:lpstr> Thermal distribution in y space  </vt:lpstr>
      <vt:lpstr> Thermal distribution in y space  </vt:lpstr>
      <vt:lpstr> Dh Dependence  </vt:lpstr>
      <vt:lpstr> Diffusion + Thermal Blurring  </vt:lpstr>
      <vt:lpstr> Centrality Dependence  </vt:lpstr>
      <vt:lpstr> Centrality Dependence @ ALICE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1027</cp:revision>
  <dcterms:created xsi:type="dcterms:W3CDTF">2011-06-07T09:50:32Z</dcterms:created>
  <dcterms:modified xsi:type="dcterms:W3CDTF">2017-05-31T03:59:23Z</dcterms:modified>
</cp:coreProperties>
</file>