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sldIdLst>
    <p:sldId id="256" r:id="rId3"/>
    <p:sldId id="257" r:id="rId4"/>
    <p:sldId id="258" r:id="rId5"/>
    <p:sldId id="278" r:id="rId6"/>
    <p:sldId id="282" r:id="rId7"/>
    <p:sldId id="260" r:id="rId8"/>
    <p:sldId id="283" r:id="rId9"/>
    <p:sldId id="274" r:id="rId10"/>
    <p:sldId id="273" r:id="rId11"/>
    <p:sldId id="284" r:id="rId12"/>
    <p:sldId id="262" r:id="rId13"/>
    <p:sldId id="285" r:id="rId14"/>
    <p:sldId id="279" r:id="rId15"/>
    <p:sldId id="263" r:id="rId16"/>
    <p:sldId id="286" r:id="rId17"/>
    <p:sldId id="261" r:id="rId18"/>
    <p:sldId id="267" r:id="rId19"/>
    <p:sldId id="281" r:id="rId20"/>
    <p:sldId id="266" r:id="rId21"/>
    <p:sldId id="275" r:id="rId22"/>
    <p:sldId id="276" r:id="rId23"/>
    <p:sldId id="277" r:id="rId24"/>
    <p:sldId id="269" r:id="rId25"/>
    <p:sldId id="268" r:id="rId26"/>
    <p:sldId id="280" r:id="rId27"/>
    <p:sldId id="272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538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33205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21983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08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45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71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/>
          <a:srcRect l="3302" t="13208" b="12565"/>
          <a:stretch/>
        </p:blipFill>
        <p:spPr>
          <a:xfrm>
            <a:off x="503503" y="6033346"/>
            <a:ext cx="1635597" cy="28618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93" y="5814013"/>
            <a:ext cx="446987" cy="5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44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22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81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0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08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32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6512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098841-60C6-429A-AD5F-0E0CA97417CC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5775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0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2.emf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8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6600" dirty="0" smtClean="0"/>
              <a:t>Dispersion Relation of </a:t>
            </a:r>
            <a:r>
              <a:rPr lang="en-US" altLang="ja-JP" sz="6600" dirty="0" err="1" smtClean="0"/>
              <a:t>Charmonia</a:t>
            </a:r>
            <a:r>
              <a:rPr lang="en-US" altLang="ja-JP" sz="6600" dirty="0" smtClean="0"/>
              <a:t> above T</a:t>
            </a:r>
            <a:r>
              <a:rPr lang="en-US" altLang="ja-JP" sz="6600" baseline="-25000" dirty="0" smtClean="0"/>
              <a:t>c</a:t>
            </a:r>
            <a:endParaRPr kumimoji="1" lang="ja-JP" altLang="en-US" sz="6600" baseline="-25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cap="none" dirty="0" err="1" smtClean="0"/>
              <a:t>Masakiyo</a:t>
            </a:r>
            <a:r>
              <a:rPr kumimoji="1" lang="en-US" altLang="ja-JP" cap="none" dirty="0" smtClean="0"/>
              <a:t> Kitazawa (Osaka U.)</a:t>
            </a:r>
          </a:p>
          <a:p>
            <a:r>
              <a:rPr lang="en-US" altLang="ja-JP" cap="none" dirty="0" smtClean="0"/>
              <a:t>Ikeda, </a:t>
            </a:r>
            <a:r>
              <a:rPr lang="en-US" altLang="ja-JP" cap="none" dirty="0" err="1" smtClean="0"/>
              <a:t>Asakawa</a:t>
            </a:r>
            <a:r>
              <a:rPr lang="en-US" altLang="ja-JP" cap="none" dirty="0" smtClean="0"/>
              <a:t>, MK, PR</a:t>
            </a:r>
            <a:r>
              <a:rPr lang="en-US" altLang="ja-JP" b="1" cap="none" dirty="0" smtClean="0"/>
              <a:t>D95</a:t>
            </a:r>
            <a:r>
              <a:rPr lang="en-US" altLang="ja-JP" cap="none" dirty="0" smtClean="0"/>
              <a:t> (2017) 014504</a:t>
            </a:r>
            <a:endParaRPr kumimoji="1" lang="ja-JP" altLang="en-US" cap="none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29693" y="6405636"/>
            <a:ext cx="473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</a:rPr>
              <a:t>LATTICE2017, Granada, Spain, June 20, 2017</a:t>
            </a:r>
            <a:endParaRPr kumimoji="1" lang="ja-JP" alt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3302" t="13208" b="12565"/>
          <a:stretch/>
        </p:blipFill>
        <p:spPr>
          <a:xfrm>
            <a:off x="3796934" y="5908242"/>
            <a:ext cx="2238106" cy="3916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5563388"/>
            <a:ext cx="635720" cy="7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7179400" y="1902768"/>
            <a:ext cx="1813766" cy="1892351"/>
          </a:xfrm>
          <a:prstGeom prst="roundRect">
            <a:avLst>
              <a:gd name="adj" fmla="val 13870"/>
            </a:avLst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3971592" y="1648924"/>
            <a:ext cx="2462610" cy="23420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10785" y="1648924"/>
            <a:ext cx="2726503" cy="23420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Maximum Entropy Method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6328"/>
          <a:stretch/>
        </p:blipFill>
        <p:spPr>
          <a:xfrm>
            <a:off x="212329" y="2124227"/>
            <a:ext cx="2523414" cy="18779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G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8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1" y="3295847"/>
            <a:ext cx="516467" cy="26458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3904" y="1725415"/>
            <a:ext cx="167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data</a:t>
            </a:r>
            <a:endParaRPr kumimoji="1" lang="ja-JP" altLang="en-US" sz="2400" b="1" dirty="0"/>
          </a:p>
        </p:txBody>
      </p:sp>
      <p:sp>
        <p:nvSpPr>
          <p:cNvPr id="12" name="乗算 11"/>
          <p:cNvSpPr/>
          <p:nvPr/>
        </p:nvSpPr>
        <p:spPr>
          <a:xfrm>
            <a:off x="2964229" y="2546862"/>
            <a:ext cx="914400" cy="914400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87697" y="1858884"/>
            <a:ext cx="126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Bayes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theorem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67770" y="1902768"/>
            <a:ext cx="227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Prior probability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67770" y="2360726"/>
            <a:ext cx="2442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2200" dirty="0" smtClean="0"/>
              <a:t>Shannon-Jaynes entropy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2200" dirty="0" smtClean="0"/>
              <a:t>default model</a:t>
            </a:r>
            <a:endParaRPr kumimoji="1" lang="ja-JP" altLang="en-US" sz="2200" dirty="0"/>
          </a:p>
        </p:txBody>
      </p:sp>
      <p:sp>
        <p:nvSpPr>
          <p:cNvPr id="14" name="等号 13"/>
          <p:cNvSpPr/>
          <p:nvPr/>
        </p:nvSpPr>
        <p:spPr>
          <a:xfrm>
            <a:off x="6381948" y="2512945"/>
            <a:ext cx="804925" cy="815567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79399" y="2067446"/>
            <a:ext cx="1813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Probability</a:t>
            </a:r>
          </a:p>
          <a:p>
            <a:pPr algn="ctr"/>
            <a:r>
              <a:rPr kumimoji="1" lang="en-US" altLang="ja-JP" sz="2800" dirty="0" smtClean="0"/>
              <a:t>of        </a:t>
            </a:r>
            <a:endParaRPr kumimoji="1" lang="ja-JP" altLang="en-US" sz="28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[\rho(\omega),\alpha]&#10;\end{align*}&lt;/body&gt;&#10;  &lt;fcolor&gt;FF000000&lt;/fcolor&gt;&#10;  &lt;bcolor&gt;FFFFFFFF&lt;/bcolor&gt;&#10;  &lt;transparent&gt;True&lt;/transparent&gt;&#10;  &lt;resolution&gt;1800&lt;/resolution&gt;&#10;  &lt;imageh&gt;250&lt;/imageh&gt;&#10;  &lt;imagew&gt;105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42" y="3218198"/>
            <a:ext cx="1474802" cy="350475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m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54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42" y="3465200"/>
            <a:ext cx="575733" cy="26458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1" y="4271800"/>
            <a:ext cx="3499407" cy="238374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9" y="4420783"/>
            <a:ext cx="3466593" cy="231106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9" y="4760704"/>
            <a:ext cx="903817" cy="296333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23569" y="4228810"/>
            <a:ext cx="235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Spectral Function</a:t>
            </a:r>
            <a:endParaRPr kumimoji="1" lang="ja-JP" altLang="en-US" sz="2400" dirty="0"/>
          </a:p>
        </p:txBody>
      </p:sp>
      <p:sp>
        <p:nvSpPr>
          <p:cNvPr id="28" name="右矢印 27"/>
          <p:cNvSpPr/>
          <p:nvPr/>
        </p:nvSpPr>
        <p:spPr>
          <a:xfrm rot="9530017">
            <a:off x="3511741" y="4242765"/>
            <a:ext cx="3704077" cy="539163"/>
          </a:xfrm>
          <a:prstGeom prst="rightArrow">
            <a:avLst>
              <a:gd name="adj1" fmla="val 50000"/>
              <a:gd name="adj2" fmla="val 1512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rho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45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66" y="2594095"/>
            <a:ext cx="621333" cy="342899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P = \int d\alpha \int [d\rho] P[\rho,\alpha] {\cal O}&#10;\end{align*}&lt;/body&gt;&#10;  &lt;fcolor&gt;FF000000&lt;/fcolor&gt;&#10;  &lt;bcolor&gt;FFFFFFFF&lt;/bcolor&gt;&#10;  &lt;transparent&gt;True&lt;/transparent&gt;&#10;  &lt;resolution&gt;1800&lt;/resolution&gt;&#10;  &lt;imageh&gt;553&lt;/imageh&gt;&#10;  &lt;imagew&gt;306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06" y="5754601"/>
            <a:ext cx="2855986" cy="515625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5289018" y="4481201"/>
            <a:ext cx="2755114" cy="1040957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7746" y="4478460"/>
            <a:ext cx="2755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  <a:endParaRPr kumimoji="1"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rho(\omega) \rangle_P&#10;\end{align*}&lt;/body&gt;&#10;  &lt;fcolor&gt;FF000000&lt;/fcolor&gt;&#10;  &lt;bcolor&gt;FFFFFFFF&lt;/bcolor&gt;&#10;  &lt;transparent&gt;True&lt;/transparent&gt;&#10;  &lt;resolution&gt;1800&lt;/resolution&gt;&#10;  &lt;imageh&gt;250&lt;/imageh&gt;&#10;  &lt;imagew&gt;798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06" y="5026295"/>
            <a:ext cx="1014793" cy="3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304800" y="2398979"/>
            <a:ext cx="8573043" cy="1430899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672412" y="2670040"/>
            <a:ext cx="2755114" cy="911384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in MEM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47295" y="1629493"/>
            <a:ext cx="6095130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MEM error = variance in P[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r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w</a:t>
            </a:r>
            <a:r>
              <a:rPr kumimoji="1" lang="en-US" altLang="ja-JP" sz="2800" dirty="0" smtClean="0"/>
              <a:t>),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a</a:t>
            </a:r>
            <a:r>
              <a:rPr kumimoji="1" lang="en-US" altLang="ja-JP" sz="2800" dirty="0" smtClean="0"/>
              <a:t>] space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4004" y="2594326"/>
            <a:ext cx="1632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exp. val.: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16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error: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W = \int d\omega f(\omega) \rho(\omega)&#10;\end{align*}&lt;/body&gt;&#10;  &lt;fcolor&gt;FF000000&lt;/fcolor&gt;&#10;  &lt;bcolor&gt;FFFFFFFF&lt;/bcolor&gt;&#10;  &lt;transparent&gt;True&lt;/transparent&gt;&#10;  &lt;resolution&gt;1800&lt;/resolution&gt;&#10;  &lt;imageh&gt;553&lt;/imageh&gt;&#10;  &lt;imagew&gt;214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3" y="2837945"/>
            <a:ext cx="2265892" cy="58525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W \rangle_P = \int d\omega f(\omega) \langle \rho(\omega) \rangle_P&#10;\end{align*}&lt;/body&gt;&#10;  &lt;fcolor&gt;FF000000&lt;/fcolor&gt;&#10;  &lt;bcolor&gt;FFFFFFFF&lt;/bcolor&gt;&#10;  &lt;transparent&gt;True&lt;/transparent&gt;&#10;  &lt;resolution&gt;1800&lt;/resolution&gt;&#10;  &lt;imageh&gt;553&lt;/imageh&gt;&#10;  &lt;imagew&gt;285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3" y="2536696"/>
            <a:ext cx="3017308" cy="58525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 W = \sqrt{ ( W - \langle W \rangle_P )^2 }&#10;\end{align*}&lt;/body&gt;&#10;  &lt;fcolor&gt;FF000000&lt;/fcolor&gt;&#10;  &lt;bcolor&gt;FFFFFFFF&lt;/bcolor&gt;&#10;  &lt;transparent&gt;True&lt;/transparent&gt;&#10;  &lt;resolution&gt;1800&lt;/resolution&gt;&#10;  &lt;imageh&gt;299&lt;/imageh&gt;&#10;  &lt;imagew&gt;2557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3" y="3289404"/>
            <a:ext cx="2706158" cy="31644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37" r="35793" b="10350"/>
          <a:stretch/>
        </p:blipFill>
        <p:spPr>
          <a:xfrm>
            <a:off x="6409509" y="5148508"/>
            <a:ext cx="2537790" cy="164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077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304800" y="2398979"/>
            <a:ext cx="8573043" cy="1430899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672412" y="2670040"/>
            <a:ext cx="2755114" cy="911384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in MEM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rho_{\rm out}(\omega) = \langle \rho(\omega) \rangle_P&#10;\end{align*}&lt;/body&gt;&#10;  &lt;fcolor&gt;FF000000&lt;/fcolor&gt;&#10;  &lt;bcolor&gt;FFFFFFFF&lt;/bcolor&gt;&#10;  &lt;transparent&gt;True&lt;/transparent&gt;&#10;  &lt;resolution&gt;1800&lt;/resolution&gt;&#10;  &lt;imageh&gt;250&lt;/imageh&gt;&#10;  &lt;imagew&gt;1934&lt;/imagew&gt;&#10;  &lt;scale&gt;50&lt;/scale&gt;&#10;  &lt;cursor&gt;7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74" y="4171342"/>
            <a:ext cx="2046817" cy="26458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Delta\rho_{\rm out}(\omega) = \sqrt{\langle (\delta\rho(\omega))^2 \rangle_P}&#10;\end{align*}&lt;/body&gt;&#10;  &lt;fcolor&gt;FF000000&lt;/fcolor&gt;&#10;  &lt;bcolor&gt;FFFFFFFF&lt;/bcolor&gt;&#10;  &lt;transparent&gt;True&lt;/transparent&gt;&#10;  &lt;resolution&gt;1800&lt;/resolution&gt;&#10;  &lt;imageh&gt;299&lt;/imageh&gt;&#10;  &lt;imagew&gt;283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74" y="4595179"/>
            <a:ext cx="2999317" cy="31644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47295" y="1629493"/>
            <a:ext cx="6095130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MEM error = variance in P[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r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w</a:t>
            </a:r>
            <a:r>
              <a:rPr kumimoji="1" lang="en-US" altLang="ja-JP" sz="2800" dirty="0" smtClean="0"/>
              <a:t>),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a</a:t>
            </a:r>
            <a:r>
              <a:rPr kumimoji="1" lang="en-US" altLang="ja-JP" sz="2800" dirty="0" smtClean="0"/>
              <a:t>] space</a:t>
            </a:r>
            <a:endParaRPr kumimoji="1" lang="ja-JP" altLang="en-US" sz="2800" dirty="0"/>
          </a:p>
        </p:txBody>
      </p:sp>
      <p:sp>
        <p:nvSpPr>
          <p:cNvPr id="14" name="右矢印 13"/>
          <p:cNvSpPr/>
          <p:nvPr/>
        </p:nvSpPr>
        <p:spPr>
          <a:xfrm>
            <a:off x="6922260" y="4545791"/>
            <a:ext cx="574766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00861" y="4372608"/>
            <a:ext cx="1322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typically 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hu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ge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4004" y="2594326"/>
            <a:ext cx="1632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exp. val.: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16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error: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W = \int d\omega f(\omega) \rho(\omega)&#10;\end{align*}&lt;/body&gt;&#10;  &lt;fcolor&gt;FF000000&lt;/fcolor&gt;&#10;  &lt;bcolor&gt;FFFFFFFF&lt;/bcolor&gt;&#10;  &lt;transparent&gt;True&lt;/transparent&gt;&#10;  &lt;resolution&gt;1800&lt;/resolution&gt;&#10;  &lt;imageh&gt;553&lt;/imageh&gt;&#10;  &lt;imagew&gt;214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3" y="2837945"/>
            <a:ext cx="2265892" cy="58525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W \rangle_P = \int d\omega f(\omega) \langle \rho(\omega) \rangle_P&#10;\end{align*}&lt;/body&gt;&#10;  &lt;fcolor&gt;FF000000&lt;/fcolor&gt;&#10;  &lt;bcolor&gt;FFFFFFFF&lt;/bcolor&gt;&#10;  &lt;transparent&gt;True&lt;/transparent&gt;&#10;  &lt;resolution&gt;1800&lt;/resolution&gt;&#10;  &lt;imageh&gt;553&lt;/imageh&gt;&#10;  &lt;imagew&gt;285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3" y="2536696"/>
            <a:ext cx="3017308" cy="58525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 W = \sqrt{ ( W - \langle W \rangle_P )^2 }&#10;\end{align*}&lt;/body&gt;&#10;  &lt;fcolor&gt;FF000000&lt;/fcolor&gt;&#10;  &lt;bcolor&gt;FFFFFFFF&lt;/bcolor&gt;&#10;  &lt;transparent&gt;True&lt;/transparent&gt;&#10;  &lt;resolution&gt;1800&lt;/resolution&gt;&#10;  &lt;imageh&gt;299&lt;/imageh&gt;&#10;  &lt;imagew&gt;2557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3" y="3289404"/>
            <a:ext cx="2706158" cy="31644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f(\omega') = \delta(\omega'-\omega)&#10;\end{align*}&lt;/body&gt;&#10;  &lt;fcolor&gt;FF000000&lt;/fcolor&gt;&#10;  &lt;bcolor&gt;FFFFFFFF&lt;/bcolor&gt;&#10;  &lt;transparent&gt;True&lt;/transparent&gt;&#10;  &lt;resolution&gt;1800&lt;/resolution&gt;&#10;  &lt;imageh&gt;264&lt;/imageh&gt;&#10;  &lt;imagew&gt;1886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3" y="4455479"/>
            <a:ext cx="1996017" cy="279400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3085457" y="4171342"/>
            <a:ext cx="561000" cy="7946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37" r="35793" b="10350"/>
          <a:stretch/>
        </p:blipFill>
        <p:spPr>
          <a:xfrm>
            <a:off x="6409509" y="5148508"/>
            <a:ext cx="2537790" cy="164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052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304800" y="2398979"/>
            <a:ext cx="8573043" cy="1430899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672412" y="2670040"/>
            <a:ext cx="2755114" cy="911384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826313" y="5488903"/>
            <a:ext cx="8051530" cy="12828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in MEM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rho_{\rm out}(\omega) = \langle \rho(\omega) \rangle_P&#10;\end{align*}&lt;/body&gt;&#10;  &lt;fcolor&gt;FF000000&lt;/fcolor&gt;&#10;  &lt;bcolor&gt;FFFFFFFF&lt;/bcolor&gt;&#10;  &lt;transparent&gt;True&lt;/transparent&gt;&#10;  &lt;resolution&gt;1800&lt;/resolution&gt;&#10;  &lt;imageh&gt;250&lt;/imageh&gt;&#10;  &lt;imagew&gt;1934&lt;/imagew&gt;&#10;  &lt;scale&gt;50&lt;/scale&gt;&#10;  &lt;cursor&gt;7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74" y="4171342"/>
            <a:ext cx="2046817" cy="26458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9719" y="548890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50000"/>
                  </a:schemeClr>
                </a:solidFill>
              </a:rPr>
              <a:t>NOTE</a:t>
            </a:r>
            <a:endParaRPr kumimoji="1" lang="ja-JP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9719" y="5950569"/>
            <a:ext cx="7898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SPC obtained by MEM is just an image. No robust meaning.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MEM error is more conservative than statistical one.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Delta\rho_{\rm out}(\omega) = \sqrt{\langle (\delta\rho(\omega))^2 \rangle_P}&#10;\end{align*}&lt;/body&gt;&#10;  &lt;fcolor&gt;FF000000&lt;/fcolor&gt;&#10;  &lt;bcolor&gt;FFFFFFFF&lt;/bcolor&gt;&#10;  &lt;transparent&gt;True&lt;/transparent&gt;&#10;  &lt;resolution&gt;1800&lt;/resolution&gt;&#10;  &lt;imageh&gt;299&lt;/imageh&gt;&#10;  &lt;imagew&gt;283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74" y="4595179"/>
            <a:ext cx="2999317" cy="31644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47295" y="1629493"/>
            <a:ext cx="6095130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MEM error = variance in P[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r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w</a:t>
            </a:r>
            <a:r>
              <a:rPr kumimoji="1" lang="en-US" altLang="ja-JP" sz="2800" dirty="0" smtClean="0"/>
              <a:t>),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a</a:t>
            </a:r>
            <a:r>
              <a:rPr kumimoji="1" lang="en-US" altLang="ja-JP" sz="2800" dirty="0" smtClean="0"/>
              <a:t>] space</a:t>
            </a:r>
            <a:endParaRPr kumimoji="1" lang="ja-JP" altLang="en-US" sz="2800" dirty="0"/>
          </a:p>
        </p:txBody>
      </p:sp>
      <p:sp>
        <p:nvSpPr>
          <p:cNvPr id="14" name="右矢印 13"/>
          <p:cNvSpPr/>
          <p:nvPr/>
        </p:nvSpPr>
        <p:spPr>
          <a:xfrm>
            <a:off x="6922260" y="4545791"/>
            <a:ext cx="574766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00861" y="4372608"/>
            <a:ext cx="1322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typically 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hu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ge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4004" y="2594326"/>
            <a:ext cx="1632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exp. val.: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16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error: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W = \int d\omega f(\omega) \rho(\omega)&#10;\end{align*}&lt;/body&gt;&#10;  &lt;fcolor&gt;FF000000&lt;/fcolor&gt;&#10;  &lt;bcolor&gt;FFFFFFFF&lt;/bcolor&gt;&#10;  &lt;transparent&gt;True&lt;/transparent&gt;&#10;  &lt;resolution&gt;1800&lt;/resolution&gt;&#10;  &lt;imageh&gt;553&lt;/imageh&gt;&#10;  &lt;imagew&gt;214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3" y="2837945"/>
            <a:ext cx="2265892" cy="58525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W \rangle_P = \int d\omega f(\omega) \langle \rho(\omega) \rangle_P&#10;\end{align*}&lt;/body&gt;&#10;  &lt;fcolor&gt;FF000000&lt;/fcolor&gt;&#10;  &lt;bcolor&gt;FFFFFFFF&lt;/bcolor&gt;&#10;  &lt;transparent&gt;True&lt;/transparent&gt;&#10;  &lt;resolution&gt;1800&lt;/resolution&gt;&#10;  &lt;imageh&gt;553&lt;/imageh&gt;&#10;  &lt;imagew&gt;285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3" y="2536696"/>
            <a:ext cx="3017308" cy="58525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 W = \sqrt{ ( W - \langle W \rangle_P )^2 }&#10;\end{align*}&lt;/body&gt;&#10;  &lt;fcolor&gt;FF000000&lt;/fcolor&gt;&#10;  &lt;bcolor&gt;FFFFFFFF&lt;/bcolor&gt;&#10;  &lt;transparent&gt;True&lt;/transparent&gt;&#10;  &lt;resolution&gt;1800&lt;/resolution&gt;&#10;  &lt;imageh&gt;299&lt;/imageh&gt;&#10;  &lt;imagew&gt;2557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3" y="3289404"/>
            <a:ext cx="2706158" cy="31644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f(\omega') = \delta(\omega'-\omega)&#10;\end{align*}&lt;/body&gt;&#10;  &lt;fcolor&gt;FF000000&lt;/fcolor&gt;&#10;  &lt;bcolor&gt;FFFFFFFF&lt;/bcolor&gt;&#10;  &lt;transparent&gt;True&lt;/transparent&gt;&#10;  &lt;resolution&gt;1800&lt;/resolution&gt;&#10;  &lt;imageh&gt;264&lt;/imageh&gt;&#10;  &lt;imagew&gt;1886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3" y="4455479"/>
            <a:ext cx="1996017" cy="279400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3085457" y="4171342"/>
            <a:ext cx="561000" cy="7946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617302" y="1766605"/>
            <a:ext cx="5343409" cy="2093835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7000991" y="2205232"/>
            <a:ext cx="1673957" cy="1153548"/>
          </a:xfrm>
          <a:custGeom>
            <a:avLst/>
            <a:gdLst>
              <a:gd name="connsiteX0" fmla="*/ 0 w 1793966"/>
              <a:gd name="connsiteY0" fmla="*/ 838459 h 857732"/>
              <a:gd name="connsiteX1" fmla="*/ 287383 w 1793966"/>
              <a:gd name="connsiteY1" fmla="*/ 838459 h 857732"/>
              <a:gd name="connsiteX2" fmla="*/ 539932 w 1793966"/>
              <a:gd name="connsiteY2" fmla="*/ 638162 h 857732"/>
              <a:gd name="connsiteX3" fmla="*/ 696686 w 1793966"/>
              <a:gd name="connsiteY3" fmla="*/ 2436 h 857732"/>
              <a:gd name="connsiteX4" fmla="*/ 914400 w 1793966"/>
              <a:gd name="connsiteY4" fmla="*/ 429156 h 857732"/>
              <a:gd name="connsiteX5" fmla="*/ 1088572 w 1793966"/>
              <a:gd name="connsiteY5" fmla="*/ 681705 h 857732"/>
              <a:gd name="connsiteX6" fmla="*/ 1384663 w 1793966"/>
              <a:gd name="connsiteY6" fmla="*/ 768790 h 857732"/>
              <a:gd name="connsiteX7" fmla="*/ 1793966 w 1793966"/>
              <a:gd name="connsiteY7" fmla="*/ 707830 h 857732"/>
              <a:gd name="connsiteX0" fmla="*/ 0 w 1793966"/>
              <a:gd name="connsiteY0" fmla="*/ 838459 h 855524"/>
              <a:gd name="connsiteX1" fmla="*/ 287383 w 1793966"/>
              <a:gd name="connsiteY1" fmla="*/ 838459 h 855524"/>
              <a:gd name="connsiteX2" fmla="*/ 539932 w 1793966"/>
              <a:gd name="connsiteY2" fmla="*/ 638162 h 855524"/>
              <a:gd name="connsiteX3" fmla="*/ 696686 w 1793966"/>
              <a:gd name="connsiteY3" fmla="*/ 2436 h 855524"/>
              <a:gd name="connsiteX4" fmla="*/ 914400 w 1793966"/>
              <a:gd name="connsiteY4" fmla="*/ 429156 h 855524"/>
              <a:gd name="connsiteX5" fmla="*/ 1088572 w 1793966"/>
              <a:gd name="connsiteY5" fmla="*/ 681705 h 855524"/>
              <a:gd name="connsiteX6" fmla="*/ 1384663 w 1793966"/>
              <a:gd name="connsiteY6" fmla="*/ 768790 h 855524"/>
              <a:gd name="connsiteX7" fmla="*/ 1793966 w 1793966"/>
              <a:gd name="connsiteY7" fmla="*/ 707830 h 855524"/>
              <a:gd name="connsiteX0" fmla="*/ 0 w 1793966"/>
              <a:gd name="connsiteY0" fmla="*/ 838459 h 851104"/>
              <a:gd name="connsiteX1" fmla="*/ 287383 w 1793966"/>
              <a:gd name="connsiteY1" fmla="*/ 838459 h 851104"/>
              <a:gd name="connsiteX2" fmla="*/ 539932 w 1793966"/>
              <a:gd name="connsiteY2" fmla="*/ 638162 h 851104"/>
              <a:gd name="connsiteX3" fmla="*/ 696686 w 1793966"/>
              <a:gd name="connsiteY3" fmla="*/ 2436 h 851104"/>
              <a:gd name="connsiteX4" fmla="*/ 914400 w 1793966"/>
              <a:gd name="connsiteY4" fmla="*/ 429156 h 851104"/>
              <a:gd name="connsiteX5" fmla="*/ 1088572 w 1793966"/>
              <a:gd name="connsiteY5" fmla="*/ 681705 h 851104"/>
              <a:gd name="connsiteX6" fmla="*/ 1384663 w 1793966"/>
              <a:gd name="connsiteY6" fmla="*/ 768790 h 851104"/>
              <a:gd name="connsiteX7" fmla="*/ 1793966 w 1793966"/>
              <a:gd name="connsiteY7" fmla="*/ 707830 h 851104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4663 w 1793966"/>
              <a:gd name="connsiteY6" fmla="*/ 768790 h 845816"/>
              <a:gd name="connsiteX7" fmla="*/ 1793966 w 1793966"/>
              <a:gd name="connsiteY7" fmla="*/ 707830 h 845816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7203 w 1793966"/>
              <a:gd name="connsiteY6" fmla="*/ 786570 h 845816"/>
              <a:gd name="connsiteX7" fmla="*/ 1793966 w 1793966"/>
              <a:gd name="connsiteY7" fmla="*/ 707830 h 845816"/>
              <a:gd name="connsiteX0" fmla="*/ 0 w 1793966"/>
              <a:gd name="connsiteY0" fmla="*/ 837297 h 844654"/>
              <a:gd name="connsiteX1" fmla="*/ 287383 w 1793966"/>
              <a:gd name="connsiteY1" fmla="*/ 837297 h 844654"/>
              <a:gd name="connsiteX2" fmla="*/ 539932 w 1793966"/>
              <a:gd name="connsiteY2" fmla="*/ 637000 h 844654"/>
              <a:gd name="connsiteX3" fmla="*/ 696686 w 1793966"/>
              <a:gd name="connsiteY3" fmla="*/ 1274 h 844654"/>
              <a:gd name="connsiteX4" fmla="*/ 919480 w 1793966"/>
              <a:gd name="connsiteY4" fmla="*/ 478794 h 844654"/>
              <a:gd name="connsiteX5" fmla="*/ 1088572 w 1793966"/>
              <a:gd name="connsiteY5" fmla="*/ 680543 h 844654"/>
              <a:gd name="connsiteX6" fmla="*/ 1387203 w 1793966"/>
              <a:gd name="connsiteY6" fmla="*/ 785408 h 844654"/>
              <a:gd name="connsiteX7" fmla="*/ 1793966 w 1793966"/>
              <a:gd name="connsiteY7" fmla="*/ 706668 h 844654"/>
              <a:gd name="connsiteX0" fmla="*/ 0 w 1793966"/>
              <a:gd name="connsiteY0" fmla="*/ 837306 h 844663"/>
              <a:gd name="connsiteX1" fmla="*/ 287383 w 1793966"/>
              <a:gd name="connsiteY1" fmla="*/ 837306 h 844663"/>
              <a:gd name="connsiteX2" fmla="*/ 539932 w 1793966"/>
              <a:gd name="connsiteY2" fmla="*/ 637009 h 844663"/>
              <a:gd name="connsiteX3" fmla="*/ 696686 w 1793966"/>
              <a:gd name="connsiteY3" fmla="*/ 1283 h 844663"/>
              <a:gd name="connsiteX4" fmla="*/ 919480 w 1793966"/>
              <a:gd name="connsiteY4" fmla="*/ 478803 h 844663"/>
              <a:gd name="connsiteX5" fmla="*/ 1088572 w 1793966"/>
              <a:gd name="connsiteY5" fmla="*/ 700872 h 844663"/>
              <a:gd name="connsiteX6" fmla="*/ 1387203 w 1793966"/>
              <a:gd name="connsiteY6" fmla="*/ 785417 h 844663"/>
              <a:gd name="connsiteX7" fmla="*/ 1793966 w 1793966"/>
              <a:gd name="connsiteY7" fmla="*/ 706677 h 844663"/>
              <a:gd name="connsiteX0" fmla="*/ 0 w 1793966"/>
              <a:gd name="connsiteY0" fmla="*/ 837306 h 842872"/>
              <a:gd name="connsiteX1" fmla="*/ 287383 w 1793966"/>
              <a:gd name="connsiteY1" fmla="*/ 837306 h 842872"/>
              <a:gd name="connsiteX2" fmla="*/ 539932 w 1793966"/>
              <a:gd name="connsiteY2" fmla="*/ 637009 h 842872"/>
              <a:gd name="connsiteX3" fmla="*/ 696686 w 1793966"/>
              <a:gd name="connsiteY3" fmla="*/ 1283 h 842872"/>
              <a:gd name="connsiteX4" fmla="*/ 919480 w 1793966"/>
              <a:gd name="connsiteY4" fmla="*/ 478803 h 842872"/>
              <a:gd name="connsiteX5" fmla="*/ 1088572 w 1793966"/>
              <a:gd name="connsiteY5" fmla="*/ 700872 h 842872"/>
              <a:gd name="connsiteX6" fmla="*/ 1387203 w 1793966"/>
              <a:gd name="connsiteY6" fmla="*/ 785417 h 842872"/>
              <a:gd name="connsiteX7" fmla="*/ 1793966 w 1793966"/>
              <a:gd name="connsiteY7" fmla="*/ 706677 h 842872"/>
              <a:gd name="connsiteX0" fmla="*/ 0 w 1793966"/>
              <a:gd name="connsiteY0" fmla="*/ 837306 h 839816"/>
              <a:gd name="connsiteX1" fmla="*/ 287383 w 1793966"/>
              <a:gd name="connsiteY1" fmla="*/ 837306 h 839816"/>
              <a:gd name="connsiteX2" fmla="*/ 539932 w 1793966"/>
              <a:gd name="connsiteY2" fmla="*/ 637009 h 839816"/>
              <a:gd name="connsiteX3" fmla="*/ 696686 w 1793966"/>
              <a:gd name="connsiteY3" fmla="*/ 1283 h 839816"/>
              <a:gd name="connsiteX4" fmla="*/ 919480 w 1793966"/>
              <a:gd name="connsiteY4" fmla="*/ 478803 h 839816"/>
              <a:gd name="connsiteX5" fmla="*/ 1088572 w 1793966"/>
              <a:gd name="connsiteY5" fmla="*/ 700872 h 839816"/>
              <a:gd name="connsiteX6" fmla="*/ 1387203 w 1793966"/>
              <a:gd name="connsiteY6" fmla="*/ 785417 h 839816"/>
              <a:gd name="connsiteX7" fmla="*/ 1793966 w 1793966"/>
              <a:gd name="connsiteY7" fmla="*/ 706677 h 83981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506583 w 1506583"/>
              <a:gd name="connsiteY6" fmla="*/ 706677 h 83730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470251 w 1506583"/>
              <a:gd name="connsiteY6" fmla="*/ 713517 h 837306"/>
              <a:gd name="connsiteX7" fmla="*/ 1506583 w 1506583"/>
              <a:gd name="connsiteY7" fmla="*/ 706677 h 837306"/>
              <a:gd name="connsiteX0" fmla="*/ 0 w 1470251"/>
              <a:gd name="connsiteY0" fmla="*/ 837306 h 837306"/>
              <a:gd name="connsiteX1" fmla="*/ 252549 w 1470251"/>
              <a:gd name="connsiteY1" fmla="*/ 637009 h 837306"/>
              <a:gd name="connsiteX2" fmla="*/ 409303 w 1470251"/>
              <a:gd name="connsiteY2" fmla="*/ 1283 h 837306"/>
              <a:gd name="connsiteX3" fmla="*/ 632097 w 1470251"/>
              <a:gd name="connsiteY3" fmla="*/ 478803 h 837306"/>
              <a:gd name="connsiteX4" fmla="*/ 801189 w 1470251"/>
              <a:gd name="connsiteY4" fmla="*/ 700872 h 837306"/>
              <a:gd name="connsiteX5" fmla="*/ 1099820 w 1470251"/>
              <a:gd name="connsiteY5" fmla="*/ 785417 h 837306"/>
              <a:gd name="connsiteX6" fmla="*/ 1470251 w 1470251"/>
              <a:gd name="connsiteY6" fmla="*/ 713517 h 837306"/>
              <a:gd name="connsiteX7" fmla="*/ 1468658 w 1470251"/>
              <a:gd name="connsiteY7" fmla="*/ 824672 h 8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0251" h="837306">
                <a:moveTo>
                  <a:pt x="0" y="837306"/>
                </a:moveTo>
                <a:cubicBezTo>
                  <a:pt x="80756" y="834158"/>
                  <a:pt x="184332" y="776346"/>
                  <a:pt x="252549" y="637009"/>
                </a:cubicBezTo>
                <a:cubicBezTo>
                  <a:pt x="320766" y="497672"/>
                  <a:pt x="346045" y="27651"/>
                  <a:pt x="409303" y="1283"/>
                </a:cubicBezTo>
                <a:cubicBezTo>
                  <a:pt x="472561" y="-25085"/>
                  <a:pt x="566783" y="362205"/>
                  <a:pt x="632097" y="478803"/>
                </a:cubicBezTo>
                <a:cubicBezTo>
                  <a:pt x="697411" y="595401"/>
                  <a:pt x="723235" y="649770"/>
                  <a:pt x="801189" y="700872"/>
                </a:cubicBezTo>
                <a:cubicBezTo>
                  <a:pt x="879143" y="751974"/>
                  <a:pt x="988310" y="783310"/>
                  <a:pt x="1099820" y="785417"/>
                </a:cubicBezTo>
                <a:cubicBezTo>
                  <a:pt x="1211330" y="787524"/>
                  <a:pt x="1402457" y="726640"/>
                  <a:pt x="1470251" y="713517"/>
                </a:cubicBezTo>
                <a:lnTo>
                  <a:pt x="1468658" y="82467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7000991" y="2205232"/>
            <a:ext cx="1715323" cy="1153548"/>
          </a:xfrm>
          <a:custGeom>
            <a:avLst/>
            <a:gdLst>
              <a:gd name="connsiteX0" fmla="*/ 0 w 1793966"/>
              <a:gd name="connsiteY0" fmla="*/ 838459 h 857732"/>
              <a:gd name="connsiteX1" fmla="*/ 287383 w 1793966"/>
              <a:gd name="connsiteY1" fmla="*/ 838459 h 857732"/>
              <a:gd name="connsiteX2" fmla="*/ 539932 w 1793966"/>
              <a:gd name="connsiteY2" fmla="*/ 638162 h 857732"/>
              <a:gd name="connsiteX3" fmla="*/ 696686 w 1793966"/>
              <a:gd name="connsiteY3" fmla="*/ 2436 h 857732"/>
              <a:gd name="connsiteX4" fmla="*/ 914400 w 1793966"/>
              <a:gd name="connsiteY4" fmla="*/ 429156 h 857732"/>
              <a:gd name="connsiteX5" fmla="*/ 1088572 w 1793966"/>
              <a:gd name="connsiteY5" fmla="*/ 681705 h 857732"/>
              <a:gd name="connsiteX6" fmla="*/ 1384663 w 1793966"/>
              <a:gd name="connsiteY6" fmla="*/ 768790 h 857732"/>
              <a:gd name="connsiteX7" fmla="*/ 1793966 w 1793966"/>
              <a:gd name="connsiteY7" fmla="*/ 707830 h 857732"/>
              <a:gd name="connsiteX0" fmla="*/ 0 w 1793966"/>
              <a:gd name="connsiteY0" fmla="*/ 838459 h 855524"/>
              <a:gd name="connsiteX1" fmla="*/ 287383 w 1793966"/>
              <a:gd name="connsiteY1" fmla="*/ 838459 h 855524"/>
              <a:gd name="connsiteX2" fmla="*/ 539932 w 1793966"/>
              <a:gd name="connsiteY2" fmla="*/ 638162 h 855524"/>
              <a:gd name="connsiteX3" fmla="*/ 696686 w 1793966"/>
              <a:gd name="connsiteY3" fmla="*/ 2436 h 855524"/>
              <a:gd name="connsiteX4" fmla="*/ 914400 w 1793966"/>
              <a:gd name="connsiteY4" fmla="*/ 429156 h 855524"/>
              <a:gd name="connsiteX5" fmla="*/ 1088572 w 1793966"/>
              <a:gd name="connsiteY5" fmla="*/ 681705 h 855524"/>
              <a:gd name="connsiteX6" fmla="*/ 1384663 w 1793966"/>
              <a:gd name="connsiteY6" fmla="*/ 768790 h 855524"/>
              <a:gd name="connsiteX7" fmla="*/ 1793966 w 1793966"/>
              <a:gd name="connsiteY7" fmla="*/ 707830 h 855524"/>
              <a:gd name="connsiteX0" fmla="*/ 0 w 1793966"/>
              <a:gd name="connsiteY0" fmla="*/ 838459 h 851104"/>
              <a:gd name="connsiteX1" fmla="*/ 287383 w 1793966"/>
              <a:gd name="connsiteY1" fmla="*/ 838459 h 851104"/>
              <a:gd name="connsiteX2" fmla="*/ 539932 w 1793966"/>
              <a:gd name="connsiteY2" fmla="*/ 638162 h 851104"/>
              <a:gd name="connsiteX3" fmla="*/ 696686 w 1793966"/>
              <a:gd name="connsiteY3" fmla="*/ 2436 h 851104"/>
              <a:gd name="connsiteX4" fmla="*/ 914400 w 1793966"/>
              <a:gd name="connsiteY4" fmla="*/ 429156 h 851104"/>
              <a:gd name="connsiteX5" fmla="*/ 1088572 w 1793966"/>
              <a:gd name="connsiteY5" fmla="*/ 681705 h 851104"/>
              <a:gd name="connsiteX6" fmla="*/ 1384663 w 1793966"/>
              <a:gd name="connsiteY6" fmla="*/ 768790 h 851104"/>
              <a:gd name="connsiteX7" fmla="*/ 1793966 w 1793966"/>
              <a:gd name="connsiteY7" fmla="*/ 707830 h 851104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4663 w 1793966"/>
              <a:gd name="connsiteY6" fmla="*/ 768790 h 845816"/>
              <a:gd name="connsiteX7" fmla="*/ 1793966 w 1793966"/>
              <a:gd name="connsiteY7" fmla="*/ 707830 h 845816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7203 w 1793966"/>
              <a:gd name="connsiteY6" fmla="*/ 786570 h 845816"/>
              <a:gd name="connsiteX7" fmla="*/ 1793966 w 1793966"/>
              <a:gd name="connsiteY7" fmla="*/ 707830 h 845816"/>
              <a:gd name="connsiteX0" fmla="*/ 0 w 1793966"/>
              <a:gd name="connsiteY0" fmla="*/ 837297 h 844654"/>
              <a:gd name="connsiteX1" fmla="*/ 287383 w 1793966"/>
              <a:gd name="connsiteY1" fmla="*/ 837297 h 844654"/>
              <a:gd name="connsiteX2" fmla="*/ 539932 w 1793966"/>
              <a:gd name="connsiteY2" fmla="*/ 637000 h 844654"/>
              <a:gd name="connsiteX3" fmla="*/ 696686 w 1793966"/>
              <a:gd name="connsiteY3" fmla="*/ 1274 h 844654"/>
              <a:gd name="connsiteX4" fmla="*/ 919480 w 1793966"/>
              <a:gd name="connsiteY4" fmla="*/ 478794 h 844654"/>
              <a:gd name="connsiteX5" fmla="*/ 1088572 w 1793966"/>
              <a:gd name="connsiteY5" fmla="*/ 680543 h 844654"/>
              <a:gd name="connsiteX6" fmla="*/ 1387203 w 1793966"/>
              <a:gd name="connsiteY6" fmla="*/ 785408 h 844654"/>
              <a:gd name="connsiteX7" fmla="*/ 1793966 w 1793966"/>
              <a:gd name="connsiteY7" fmla="*/ 706668 h 844654"/>
              <a:gd name="connsiteX0" fmla="*/ 0 w 1793966"/>
              <a:gd name="connsiteY0" fmla="*/ 837306 h 844663"/>
              <a:gd name="connsiteX1" fmla="*/ 287383 w 1793966"/>
              <a:gd name="connsiteY1" fmla="*/ 837306 h 844663"/>
              <a:gd name="connsiteX2" fmla="*/ 539932 w 1793966"/>
              <a:gd name="connsiteY2" fmla="*/ 637009 h 844663"/>
              <a:gd name="connsiteX3" fmla="*/ 696686 w 1793966"/>
              <a:gd name="connsiteY3" fmla="*/ 1283 h 844663"/>
              <a:gd name="connsiteX4" fmla="*/ 919480 w 1793966"/>
              <a:gd name="connsiteY4" fmla="*/ 478803 h 844663"/>
              <a:gd name="connsiteX5" fmla="*/ 1088572 w 1793966"/>
              <a:gd name="connsiteY5" fmla="*/ 700872 h 844663"/>
              <a:gd name="connsiteX6" fmla="*/ 1387203 w 1793966"/>
              <a:gd name="connsiteY6" fmla="*/ 785417 h 844663"/>
              <a:gd name="connsiteX7" fmla="*/ 1793966 w 1793966"/>
              <a:gd name="connsiteY7" fmla="*/ 706677 h 844663"/>
              <a:gd name="connsiteX0" fmla="*/ 0 w 1793966"/>
              <a:gd name="connsiteY0" fmla="*/ 837306 h 842872"/>
              <a:gd name="connsiteX1" fmla="*/ 287383 w 1793966"/>
              <a:gd name="connsiteY1" fmla="*/ 837306 h 842872"/>
              <a:gd name="connsiteX2" fmla="*/ 539932 w 1793966"/>
              <a:gd name="connsiteY2" fmla="*/ 637009 h 842872"/>
              <a:gd name="connsiteX3" fmla="*/ 696686 w 1793966"/>
              <a:gd name="connsiteY3" fmla="*/ 1283 h 842872"/>
              <a:gd name="connsiteX4" fmla="*/ 919480 w 1793966"/>
              <a:gd name="connsiteY4" fmla="*/ 478803 h 842872"/>
              <a:gd name="connsiteX5" fmla="*/ 1088572 w 1793966"/>
              <a:gd name="connsiteY5" fmla="*/ 700872 h 842872"/>
              <a:gd name="connsiteX6" fmla="*/ 1387203 w 1793966"/>
              <a:gd name="connsiteY6" fmla="*/ 785417 h 842872"/>
              <a:gd name="connsiteX7" fmla="*/ 1793966 w 1793966"/>
              <a:gd name="connsiteY7" fmla="*/ 706677 h 842872"/>
              <a:gd name="connsiteX0" fmla="*/ 0 w 1793966"/>
              <a:gd name="connsiteY0" fmla="*/ 837306 h 839816"/>
              <a:gd name="connsiteX1" fmla="*/ 287383 w 1793966"/>
              <a:gd name="connsiteY1" fmla="*/ 837306 h 839816"/>
              <a:gd name="connsiteX2" fmla="*/ 539932 w 1793966"/>
              <a:gd name="connsiteY2" fmla="*/ 637009 h 839816"/>
              <a:gd name="connsiteX3" fmla="*/ 696686 w 1793966"/>
              <a:gd name="connsiteY3" fmla="*/ 1283 h 839816"/>
              <a:gd name="connsiteX4" fmla="*/ 919480 w 1793966"/>
              <a:gd name="connsiteY4" fmla="*/ 478803 h 839816"/>
              <a:gd name="connsiteX5" fmla="*/ 1088572 w 1793966"/>
              <a:gd name="connsiteY5" fmla="*/ 700872 h 839816"/>
              <a:gd name="connsiteX6" fmla="*/ 1387203 w 1793966"/>
              <a:gd name="connsiteY6" fmla="*/ 785417 h 839816"/>
              <a:gd name="connsiteX7" fmla="*/ 1793966 w 1793966"/>
              <a:gd name="connsiteY7" fmla="*/ 706677 h 83981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506583 w 1506583"/>
              <a:gd name="connsiteY6" fmla="*/ 706677 h 8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583" h="837306">
                <a:moveTo>
                  <a:pt x="0" y="837306"/>
                </a:moveTo>
                <a:cubicBezTo>
                  <a:pt x="80756" y="834158"/>
                  <a:pt x="184332" y="776346"/>
                  <a:pt x="252549" y="637009"/>
                </a:cubicBezTo>
                <a:cubicBezTo>
                  <a:pt x="320766" y="497672"/>
                  <a:pt x="346045" y="27651"/>
                  <a:pt x="409303" y="1283"/>
                </a:cubicBezTo>
                <a:cubicBezTo>
                  <a:pt x="472561" y="-25085"/>
                  <a:pt x="566783" y="362205"/>
                  <a:pt x="632097" y="478803"/>
                </a:cubicBezTo>
                <a:cubicBezTo>
                  <a:pt x="697411" y="595401"/>
                  <a:pt x="723235" y="649770"/>
                  <a:pt x="801189" y="700872"/>
                </a:cubicBezTo>
                <a:cubicBezTo>
                  <a:pt x="879143" y="751974"/>
                  <a:pt x="982254" y="784450"/>
                  <a:pt x="1099820" y="785417"/>
                </a:cubicBezTo>
                <a:cubicBezTo>
                  <a:pt x="1217386" y="786385"/>
                  <a:pt x="1360714" y="739334"/>
                  <a:pt x="1506583" y="706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Defining Peak Position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519938" y="3358780"/>
            <a:ext cx="252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606565" y="2075371"/>
            <a:ext cx="0" cy="136619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rho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45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9174" y="2345071"/>
            <a:ext cx="479425" cy="264583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958461" y="2075371"/>
            <a:ext cx="1297265" cy="128340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0414" y="1936760"/>
            <a:ext cx="3555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Center of weight in a range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72340" y="4041241"/>
            <a:ext cx="7186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Represent p</a:t>
            </a:r>
            <a:r>
              <a:rPr kumimoji="1" lang="en-US" altLang="ja-JP" sz="2400" dirty="0" smtClean="0"/>
              <a:t>eak position for a sufficiently </a:t>
            </a:r>
            <a:r>
              <a:rPr lang="en-US" altLang="ja-JP" sz="2400" dirty="0" smtClean="0"/>
              <a:t>sharp</a:t>
            </a:r>
            <a:r>
              <a:rPr kumimoji="1" lang="en-US" altLang="ja-JP" sz="2400" dirty="0" smtClean="0"/>
              <a:t> peak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Error analysis in MEM is possible!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[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baseline="-25000" dirty="0" err="1" smtClean="0"/>
              <a:t>min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baseline="-25000" dirty="0" err="1" smtClean="0"/>
              <a:t>max</a:t>
            </a:r>
            <a:r>
              <a:rPr lang="en-US" altLang="ja-JP" sz="2400" dirty="0" smtClean="0"/>
              <a:t>] dependence has to be checked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[\omega_{\rm min}:\omega_{\rm max}]&#10;\end{align*}&lt;/body&gt;&#10;  &lt;fcolor&gt;FF000000&lt;/fcolor&gt;&#10;  &lt;bcolor&gt;FFFFFFFF&lt;/bcolor&gt;&#10;  &lt;transparent&gt;True&lt;/transparent&gt;&#10;  &lt;resolution&gt;1800&lt;/resolution&gt;&#10;  &lt;imageh&gt;249&lt;/imageh&gt;&#10;  &lt;imagew&gt;132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83" y="2054707"/>
            <a:ext cx="1398058" cy="263525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omega_{\rm min}&#10;\end{align*}&lt;/body&gt;&#10;  &lt;fcolor&gt;FF000000&lt;/fcolor&gt;&#10;  &lt;bcolor&gt;FFFFFFFF&lt;/bcolor&gt;&#10;  &lt;transparent&gt;True&lt;/transparent&gt;&#10;  &lt;resolution&gt;1800&lt;/resolution&gt;&#10;  &lt;imageh&gt;147&lt;/imageh&gt;&#10;  &lt;imagew&gt;47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85" y="3475205"/>
            <a:ext cx="501651" cy="155575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omega_{\rm max}&#10;\end{align*}&lt;/body&gt;&#10;  &lt;fcolor&gt;FF000000&lt;/fcolor&gt;&#10;  &lt;bcolor&gt;FFFFFFFF&lt;/bcolor&gt;&#10;  &lt;transparent&gt;True&lt;/transparent&gt;&#10;  &lt;resolution&gt;1800&lt;/resolution&gt;&#10;  &lt;imageh&gt;148&lt;/imageh&gt;&#10;  &lt;imagew&gt;51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37" y="3475204"/>
            <a:ext cx="543984" cy="15663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bar{E} = \frac{ \int_{\omega_{\rm min}}^{\omega_{\rm max}} d\omega \omega (\rho(\omega)/\omega^2) }{ \int_{\omega_{\rm min}}^{\omega_{\rm max}}d\omega \rho(\omega)/\omega^2}&#10;\end{align*}&lt;/body&gt;&#10;  &lt;fcolor&gt;FF000000&lt;/fcolor&gt;&#10;  &lt;bcolor&gt;FFFFFFFF&lt;/bcolor&gt;&#10;  &lt;transparent&gt;True&lt;/transparent&gt;&#10;  &lt;resolution&gt;1800&lt;/resolution&gt;&#10;  &lt;imageh&gt;726&lt;/imageh&gt;&#10;  &lt;imagew&gt;2758&lt;/imagew&gt;&#10;  &lt;scale&gt;50&lt;/scale&gt;&#10;  &lt;cursor&gt;1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64" y="2656050"/>
            <a:ext cx="3974063" cy="10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617302" y="1766605"/>
            <a:ext cx="5343409" cy="2093835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7000991" y="2205232"/>
            <a:ext cx="1673957" cy="1153548"/>
          </a:xfrm>
          <a:custGeom>
            <a:avLst/>
            <a:gdLst>
              <a:gd name="connsiteX0" fmla="*/ 0 w 1793966"/>
              <a:gd name="connsiteY0" fmla="*/ 838459 h 857732"/>
              <a:gd name="connsiteX1" fmla="*/ 287383 w 1793966"/>
              <a:gd name="connsiteY1" fmla="*/ 838459 h 857732"/>
              <a:gd name="connsiteX2" fmla="*/ 539932 w 1793966"/>
              <a:gd name="connsiteY2" fmla="*/ 638162 h 857732"/>
              <a:gd name="connsiteX3" fmla="*/ 696686 w 1793966"/>
              <a:gd name="connsiteY3" fmla="*/ 2436 h 857732"/>
              <a:gd name="connsiteX4" fmla="*/ 914400 w 1793966"/>
              <a:gd name="connsiteY4" fmla="*/ 429156 h 857732"/>
              <a:gd name="connsiteX5" fmla="*/ 1088572 w 1793966"/>
              <a:gd name="connsiteY5" fmla="*/ 681705 h 857732"/>
              <a:gd name="connsiteX6" fmla="*/ 1384663 w 1793966"/>
              <a:gd name="connsiteY6" fmla="*/ 768790 h 857732"/>
              <a:gd name="connsiteX7" fmla="*/ 1793966 w 1793966"/>
              <a:gd name="connsiteY7" fmla="*/ 707830 h 857732"/>
              <a:gd name="connsiteX0" fmla="*/ 0 w 1793966"/>
              <a:gd name="connsiteY0" fmla="*/ 838459 h 855524"/>
              <a:gd name="connsiteX1" fmla="*/ 287383 w 1793966"/>
              <a:gd name="connsiteY1" fmla="*/ 838459 h 855524"/>
              <a:gd name="connsiteX2" fmla="*/ 539932 w 1793966"/>
              <a:gd name="connsiteY2" fmla="*/ 638162 h 855524"/>
              <a:gd name="connsiteX3" fmla="*/ 696686 w 1793966"/>
              <a:gd name="connsiteY3" fmla="*/ 2436 h 855524"/>
              <a:gd name="connsiteX4" fmla="*/ 914400 w 1793966"/>
              <a:gd name="connsiteY4" fmla="*/ 429156 h 855524"/>
              <a:gd name="connsiteX5" fmla="*/ 1088572 w 1793966"/>
              <a:gd name="connsiteY5" fmla="*/ 681705 h 855524"/>
              <a:gd name="connsiteX6" fmla="*/ 1384663 w 1793966"/>
              <a:gd name="connsiteY6" fmla="*/ 768790 h 855524"/>
              <a:gd name="connsiteX7" fmla="*/ 1793966 w 1793966"/>
              <a:gd name="connsiteY7" fmla="*/ 707830 h 855524"/>
              <a:gd name="connsiteX0" fmla="*/ 0 w 1793966"/>
              <a:gd name="connsiteY0" fmla="*/ 838459 h 851104"/>
              <a:gd name="connsiteX1" fmla="*/ 287383 w 1793966"/>
              <a:gd name="connsiteY1" fmla="*/ 838459 h 851104"/>
              <a:gd name="connsiteX2" fmla="*/ 539932 w 1793966"/>
              <a:gd name="connsiteY2" fmla="*/ 638162 h 851104"/>
              <a:gd name="connsiteX3" fmla="*/ 696686 w 1793966"/>
              <a:gd name="connsiteY3" fmla="*/ 2436 h 851104"/>
              <a:gd name="connsiteX4" fmla="*/ 914400 w 1793966"/>
              <a:gd name="connsiteY4" fmla="*/ 429156 h 851104"/>
              <a:gd name="connsiteX5" fmla="*/ 1088572 w 1793966"/>
              <a:gd name="connsiteY5" fmla="*/ 681705 h 851104"/>
              <a:gd name="connsiteX6" fmla="*/ 1384663 w 1793966"/>
              <a:gd name="connsiteY6" fmla="*/ 768790 h 851104"/>
              <a:gd name="connsiteX7" fmla="*/ 1793966 w 1793966"/>
              <a:gd name="connsiteY7" fmla="*/ 707830 h 851104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4663 w 1793966"/>
              <a:gd name="connsiteY6" fmla="*/ 768790 h 845816"/>
              <a:gd name="connsiteX7" fmla="*/ 1793966 w 1793966"/>
              <a:gd name="connsiteY7" fmla="*/ 707830 h 845816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7203 w 1793966"/>
              <a:gd name="connsiteY6" fmla="*/ 786570 h 845816"/>
              <a:gd name="connsiteX7" fmla="*/ 1793966 w 1793966"/>
              <a:gd name="connsiteY7" fmla="*/ 707830 h 845816"/>
              <a:gd name="connsiteX0" fmla="*/ 0 w 1793966"/>
              <a:gd name="connsiteY0" fmla="*/ 837297 h 844654"/>
              <a:gd name="connsiteX1" fmla="*/ 287383 w 1793966"/>
              <a:gd name="connsiteY1" fmla="*/ 837297 h 844654"/>
              <a:gd name="connsiteX2" fmla="*/ 539932 w 1793966"/>
              <a:gd name="connsiteY2" fmla="*/ 637000 h 844654"/>
              <a:gd name="connsiteX3" fmla="*/ 696686 w 1793966"/>
              <a:gd name="connsiteY3" fmla="*/ 1274 h 844654"/>
              <a:gd name="connsiteX4" fmla="*/ 919480 w 1793966"/>
              <a:gd name="connsiteY4" fmla="*/ 478794 h 844654"/>
              <a:gd name="connsiteX5" fmla="*/ 1088572 w 1793966"/>
              <a:gd name="connsiteY5" fmla="*/ 680543 h 844654"/>
              <a:gd name="connsiteX6" fmla="*/ 1387203 w 1793966"/>
              <a:gd name="connsiteY6" fmla="*/ 785408 h 844654"/>
              <a:gd name="connsiteX7" fmla="*/ 1793966 w 1793966"/>
              <a:gd name="connsiteY7" fmla="*/ 706668 h 844654"/>
              <a:gd name="connsiteX0" fmla="*/ 0 w 1793966"/>
              <a:gd name="connsiteY0" fmla="*/ 837306 h 844663"/>
              <a:gd name="connsiteX1" fmla="*/ 287383 w 1793966"/>
              <a:gd name="connsiteY1" fmla="*/ 837306 h 844663"/>
              <a:gd name="connsiteX2" fmla="*/ 539932 w 1793966"/>
              <a:gd name="connsiteY2" fmla="*/ 637009 h 844663"/>
              <a:gd name="connsiteX3" fmla="*/ 696686 w 1793966"/>
              <a:gd name="connsiteY3" fmla="*/ 1283 h 844663"/>
              <a:gd name="connsiteX4" fmla="*/ 919480 w 1793966"/>
              <a:gd name="connsiteY4" fmla="*/ 478803 h 844663"/>
              <a:gd name="connsiteX5" fmla="*/ 1088572 w 1793966"/>
              <a:gd name="connsiteY5" fmla="*/ 700872 h 844663"/>
              <a:gd name="connsiteX6" fmla="*/ 1387203 w 1793966"/>
              <a:gd name="connsiteY6" fmla="*/ 785417 h 844663"/>
              <a:gd name="connsiteX7" fmla="*/ 1793966 w 1793966"/>
              <a:gd name="connsiteY7" fmla="*/ 706677 h 844663"/>
              <a:gd name="connsiteX0" fmla="*/ 0 w 1793966"/>
              <a:gd name="connsiteY0" fmla="*/ 837306 h 842872"/>
              <a:gd name="connsiteX1" fmla="*/ 287383 w 1793966"/>
              <a:gd name="connsiteY1" fmla="*/ 837306 h 842872"/>
              <a:gd name="connsiteX2" fmla="*/ 539932 w 1793966"/>
              <a:gd name="connsiteY2" fmla="*/ 637009 h 842872"/>
              <a:gd name="connsiteX3" fmla="*/ 696686 w 1793966"/>
              <a:gd name="connsiteY3" fmla="*/ 1283 h 842872"/>
              <a:gd name="connsiteX4" fmla="*/ 919480 w 1793966"/>
              <a:gd name="connsiteY4" fmla="*/ 478803 h 842872"/>
              <a:gd name="connsiteX5" fmla="*/ 1088572 w 1793966"/>
              <a:gd name="connsiteY5" fmla="*/ 700872 h 842872"/>
              <a:gd name="connsiteX6" fmla="*/ 1387203 w 1793966"/>
              <a:gd name="connsiteY6" fmla="*/ 785417 h 842872"/>
              <a:gd name="connsiteX7" fmla="*/ 1793966 w 1793966"/>
              <a:gd name="connsiteY7" fmla="*/ 706677 h 842872"/>
              <a:gd name="connsiteX0" fmla="*/ 0 w 1793966"/>
              <a:gd name="connsiteY0" fmla="*/ 837306 h 839816"/>
              <a:gd name="connsiteX1" fmla="*/ 287383 w 1793966"/>
              <a:gd name="connsiteY1" fmla="*/ 837306 h 839816"/>
              <a:gd name="connsiteX2" fmla="*/ 539932 w 1793966"/>
              <a:gd name="connsiteY2" fmla="*/ 637009 h 839816"/>
              <a:gd name="connsiteX3" fmla="*/ 696686 w 1793966"/>
              <a:gd name="connsiteY3" fmla="*/ 1283 h 839816"/>
              <a:gd name="connsiteX4" fmla="*/ 919480 w 1793966"/>
              <a:gd name="connsiteY4" fmla="*/ 478803 h 839816"/>
              <a:gd name="connsiteX5" fmla="*/ 1088572 w 1793966"/>
              <a:gd name="connsiteY5" fmla="*/ 700872 h 839816"/>
              <a:gd name="connsiteX6" fmla="*/ 1387203 w 1793966"/>
              <a:gd name="connsiteY6" fmla="*/ 785417 h 839816"/>
              <a:gd name="connsiteX7" fmla="*/ 1793966 w 1793966"/>
              <a:gd name="connsiteY7" fmla="*/ 706677 h 83981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506583 w 1506583"/>
              <a:gd name="connsiteY6" fmla="*/ 706677 h 83730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470251 w 1506583"/>
              <a:gd name="connsiteY6" fmla="*/ 713517 h 837306"/>
              <a:gd name="connsiteX7" fmla="*/ 1506583 w 1506583"/>
              <a:gd name="connsiteY7" fmla="*/ 706677 h 837306"/>
              <a:gd name="connsiteX0" fmla="*/ 0 w 1470251"/>
              <a:gd name="connsiteY0" fmla="*/ 837306 h 837306"/>
              <a:gd name="connsiteX1" fmla="*/ 252549 w 1470251"/>
              <a:gd name="connsiteY1" fmla="*/ 637009 h 837306"/>
              <a:gd name="connsiteX2" fmla="*/ 409303 w 1470251"/>
              <a:gd name="connsiteY2" fmla="*/ 1283 h 837306"/>
              <a:gd name="connsiteX3" fmla="*/ 632097 w 1470251"/>
              <a:gd name="connsiteY3" fmla="*/ 478803 h 837306"/>
              <a:gd name="connsiteX4" fmla="*/ 801189 w 1470251"/>
              <a:gd name="connsiteY4" fmla="*/ 700872 h 837306"/>
              <a:gd name="connsiteX5" fmla="*/ 1099820 w 1470251"/>
              <a:gd name="connsiteY5" fmla="*/ 785417 h 837306"/>
              <a:gd name="connsiteX6" fmla="*/ 1470251 w 1470251"/>
              <a:gd name="connsiteY6" fmla="*/ 713517 h 837306"/>
              <a:gd name="connsiteX7" fmla="*/ 1468658 w 1470251"/>
              <a:gd name="connsiteY7" fmla="*/ 824672 h 8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0251" h="837306">
                <a:moveTo>
                  <a:pt x="0" y="837306"/>
                </a:moveTo>
                <a:cubicBezTo>
                  <a:pt x="80756" y="834158"/>
                  <a:pt x="184332" y="776346"/>
                  <a:pt x="252549" y="637009"/>
                </a:cubicBezTo>
                <a:cubicBezTo>
                  <a:pt x="320766" y="497672"/>
                  <a:pt x="346045" y="27651"/>
                  <a:pt x="409303" y="1283"/>
                </a:cubicBezTo>
                <a:cubicBezTo>
                  <a:pt x="472561" y="-25085"/>
                  <a:pt x="566783" y="362205"/>
                  <a:pt x="632097" y="478803"/>
                </a:cubicBezTo>
                <a:cubicBezTo>
                  <a:pt x="697411" y="595401"/>
                  <a:pt x="723235" y="649770"/>
                  <a:pt x="801189" y="700872"/>
                </a:cubicBezTo>
                <a:cubicBezTo>
                  <a:pt x="879143" y="751974"/>
                  <a:pt x="988310" y="783310"/>
                  <a:pt x="1099820" y="785417"/>
                </a:cubicBezTo>
                <a:cubicBezTo>
                  <a:pt x="1211330" y="787524"/>
                  <a:pt x="1402457" y="726640"/>
                  <a:pt x="1470251" y="713517"/>
                </a:cubicBezTo>
                <a:lnTo>
                  <a:pt x="1468658" y="82467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7000991" y="2205232"/>
            <a:ext cx="1715323" cy="1153548"/>
          </a:xfrm>
          <a:custGeom>
            <a:avLst/>
            <a:gdLst>
              <a:gd name="connsiteX0" fmla="*/ 0 w 1793966"/>
              <a:gd name="connsiteY0" fmla="*/ 838459 h 857732"/>
              <a:gd name="connsiteX1" fmla="*/ 287383 w 1793966"/>
              <a:gd name="connsiteY1" fmla="*/ 838459 h 857732"/>
              <a:gd name="connsiteX2" fmla="*/ 539932 w 1793966"/>
              <a:gd name="connsiteY2" fmla="*/ 638162 h 857732"/>
              <a:gd name="connsiteX3" fmla="*/ 696686 w 1793966"/>
              <a:gd name="connsiteY3" fmla="*/ 2436 h 857732"/>
              <a:gd name="connsiteX4" fmla="*/ 914400 w 1793966"/>
              <a:gd name="connsiteY4" fmla="*/ 429156 h 857732"/>
              <a:gd name="connsiteX5" fmla="*/ 1088572 w 1793966"/>
              <a:gd name="connsiteY5" fmla="*/ 681705 h 857732"/>
              <a:gd name="connsiteX6" fmla="*/ 1384663 w 1793966"/>
              <a:gd name="connsiteY6" fmla="*/ 768790 h 857732"/>
              <a:gd name="connsiteX7" fmla="*/ 1793966 w 1793966"/>
              <a:gd name="connsiteY7" fmla="*/ 707830 h 857732"/>
              <a:gd name="connsiteX0" fmla="*/ 0 w 1793966"/>
              <a:gd name="connsiteY0" fmla="*/ 838459 h 855524"/>
              <a:gd name="connsiteX1" fmla="*/ 287383 w 1793966"/>
              <a:gd name="connsiteY1" fmla="*/ 838459 h 855524"/>
              <a:gd name="connsiteX2" fmla="*/ 539932 w 1793966"/>
              <a:gd name="connsiteY2" fmla="*/ 638162 h 855524"/>
              <a:gd name="connsiteX3" fmla="*/ 696686 w 1793966"/>
              <a:gd name="connsiteY3" fmla="*/ 2436 h 855524"/>
              <a:gd name="connsiteX4" fmla="*/ 914400 w 1793966"/>
              <a:gd name="connsiteY4" fmla="*/ 429156 h 855524"/>
              <a:gd name="connsiteX5" fmla="*/ 1088572 w 1793966"/>
              <a:gd name="connsiteY5" fmla="*/ 681705 h 855524"/>
              <a:gd name="connsiteX6" fmla="*/ 1384663 w 1793966"/>
              <a:gd name="connsiteY6" fmla="*/ 768790 h 855524"/>
              <a:gd name="connsiteX7" fmla="*/ 1793966 w 1793966"/>
              <a:gd name="connsiteY7" fmla="*/ 707830 h 855524"/>
              <a:gd name="connsiteX0" fmla="*/ 0 w 1793966"/>
              <a:gd name="connsiteY0" fmla="*/ 838459 h 851104"/>
              <a:gd name="connsiteX1" fmla="*/ 287383 w 1793966"/>
              <a:gd name="connsiteY1" fmla="*/ 838459 h 851104"/>
              <a:gd name="connsiteX2" fmla="*/ 539932 w 1793966"/>
              <a:gd name="connsiteY2" fmla="*/ 638162 h 851104"/>
              <a:gd name="connsiteX3" fmla="*/ 696686 w 1793966"/>
              <a:gd name="connsiteY3" fmla="*/ 2436 h 851104"/>
              <a:gd name="connsiteX4" fmla="*/ 914400 w 1793966"/>
              <a:gd name="connsiteY4" fmla="*/ 429156 h 851104"/>
              <a:gd name="connsiteX5" fmla="*/ 1088572 w 1793966"/>
              <a:gd name="connsiteY5" fmla="*/ 681705 h 851104"/>
              <a:gd name="connsiteX6" fmla="*/ 1384663 w 1793966"/>
              <a:gd name="connsiteY6" fmla="*/ 768790 h 851104"/>
              <a:gd name="connsiteX7" fmla="*/ 1793966 w 1793966"/>
              <a:gd name="connsiteY7" fmla="*/ 707830 h 851104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4663 w 1793966"/>
              <a:gd name="connsiteY6" fmla="*/ 768790 h 845816"/>
              <a:gd name="connsiteX7" fmla="*/ 1793966 w 1793966"/>
              <a:gd name="connsiteY7" fmla="*/ 707830 h 845816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7203 w 1793966"/>
              <a:gd name="connsiteY6" fmla="*/ 786570 h 845816"/>
              <a:gd name="connsiteX7" fmla="*/ 1793966 w 1793966"/>
              <a:gd name="connsiteY7" fmla="*/ 707830 h 845816"/>
              <a:gd name="connsiteX0" fmla="*/ 0 w 1793966"/>
              <a:gd name="connsiteY0" fmla="*/ 837297 h 844654"/>
              <a:gd name="connsiteX1" fmla="*/ 287383 w 1793966"/>
              <a:gd name="connsiteY1" fmla="*/ 837297 h 844654"/>
              <a:gd name="connsiteX2" fmla="*/ 539932 w 1793966"/>
              <a:gd name="connsiteY2" fmla="*/ 637000 h 844654"/>
              <a:gd name="connsiteX3" fmla="*/ 696686 w 1793966"/>
              <a:gd name="connsiteY3" fmla="*/ 1274 h 844654"/>
              <a:gd name="connsiteX4" fmla="*/ 919480 w 1793966"/>
              <a:gd name="connsiteY4" fmla="*/ 478794 h 844654"/>
              <a:gd name="connsiteX5" fmla="*/ 1088572 w 1793966"/>
              <a:gd name="connsiteY5" fmla="*/ 680543 h 844654"/>
              <a:gd name="connsiteX6" fmla="*/ 1387203 w 1793966"/>
              <a:gd name="connsiteY6" fmla="*/ 785408 h 844654"/>
              <a:gd name="connsiteX7" fmla="*/ 1793966 w 1793966"/>
              <a:gd name="connsiteY7" fmla="*/ 706668 h 844654"/>
              <a:gd name="connsiteX0" fmla="*/ 0 w 1793966"/>
              <a:gd name="connsiteY0" fmla="*/ 837306 h 844663"/>
              <a:gd name="connsiteX1" fmla="*/ 287383 w 1793966"/>
              <a:gd name="connsiteY1" fmla="*/ 837306 h 844663"/>
              <a:gd name="connsiteX2" fmla="*/ 539932 w 1793966"/>
              <a:gd name="connsiteY2" fmla="*/ 637009 h 844663"/>
              <a:gd name="connsiteX3" fmla="*/ 696686 w 1793966"/>
              <a:gd name="connsiteY3" fmla="*/ 1283 h 844663"/>
              <a:gd name="connsiteX4" fmla="*/ 919480 w 1793966"/>
              <a:gd name="connsiteY4" fmla="*/ 478803 h 844663"/>
              <a:gd name="connsiteX5" fmla="*/ 1088572 w 1793966"/>
              <a:gd name="connsiteY5" fmla="*/ 700872 h 844663"/>
              <a:gd name="connsiteX6" fmla="*/ 1387203 w 1793966"/>
              <a:gd name="connsiteY6" fmla="*/ 785417 h 844663"/>
              <a:gd name="connsiteX7" fmla="*/ 1793966 w 1793966"/>
              <a:gd name="connsiteY7" fmla="*/ 706677 h 844663"/>
              <a:gd name="connsiteX0" fmla="*/ 0 w 1793966"/>
              <a:gd name="connsiteY0" fmla="*/ 837306 h 842872"/>
              <a:gd name="connsiteX1" fmla="*/ 287383 w 1793966"/>
              <a:gd name="connsiteY1" fmla="*/ 837306 h 842872"/>
              <a:gd name="connsiteX2" fmla="*/ 539932 w 1793966"/>
              <a:gd name="connsiteY2" fmla="*/ 637009 h 842872"/>
              <a:gd name="connsiteX3" fmla="*/ 696686 w 1793966"/>
              <a:gd name="connsiteY3" fmla="*/ 1283 h 842872"/>
              <a:gd name="connsiteX4" fmla="*/ 919480 w 1793966"/>
              <a:gd name="connsiteY4" fmla="*/ 478803 h 842872"/>
              <a:gd name="connsiteX5" fmla="*/ 1088572 w 1793966"/>
              <a:gd name="connsiteY5" fmla="*/ 700872 h 842872"/>
              <a:gd name="connsiteX6" fmla="*/ 1387203 w 1793966"/>
              <a:gd name="connsiteY6" fmla="*/ 785417 h 842872"/>
              <a:gd name="connsiteX7" fmla="*/ 1793966 w 1793966"/>
              <a:gd name="connsiteY7" fmla="*/ 706677 h 842872"/>
              <a:gd name="connsiteX0" fmla="*/ 0 w 1793966"/>
              <a:gd name="connsiteY0" fmla="*/ 837306 h 839816"/>
              <a:gd name="connsiteX1" fmla="*/ 287383 w 1793966"/>
              <a:gd name="connsiteY1" fmla="*/ 837306 h 839816"/>
              <a:gd name="connsiteX2" fmla="*/ 539932 w 1793966"/>
              <a:gd name="connsiteY2" fmla="*/ 637009 h 839816"/>
              <a:gd name="connsiteX3" fmla="*/ 696686 w 1793966"/>
              <a:gd name="connsiteY3" fmla="*/ 1283 h 839816"/>
              <a:gd name="connsiteX4" fmla="*/ 919480 w 1793966"/>
              <a:gd name="connsiteY4" fmla="*/ 478803 h 839816"/>
              <a:gd name="connsiteX5" fmla="*/ 1088572 w 1793966"/>
              <a:gd name="connsiteY5" fmla="*/ 700872 h 839816"/>
              <a:gd name="connsiteX6" fmla="*/ 1387203 w 1793966"/>
              <a:gd name="connsiteY6" fmla="*/ 785417 h 839816"/>
              <a:gd name="connsiteX7" fmla="*/ 1793966 w 1793966"/>
              <a:gd name="connsiteY7" fmla="*/ 706677 h 83981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506583 w 1506583"/>
              <a:gd name="connsiteY6" fmla="*/ 706677 h 8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583" h="837306">
                <a:moveTo>
                  <a:pt x="0" y="837306"/>
                </a:moveTo>
                <a:cubicBezTo>
                  <a:pt x="80756" y="834158"/>
                  <a:pt x="184332" y="776346"/>
                  <a:pt x="252549" y="637009"/>
                </a:cubicBezTo>
                <a:cubicBezTo>
                  <a:pt x="320766" y="497672"/>
                  <a:pt x="346045" y="27651"/>
                  <a:pt x="409303" y="1283"/>
                </a:cubicBezTo>
                <a:cubicBezTo>
                  <a:pt x="472561" y="-25085"/>
                  <a:pt x="566783" y="362205"/>
                  <a:pt x="632097" y="478803"/>
                </a:cubicBezTo>
                <a:cubicBezTo>
                  <a:pt x="697411" y="595401"/>
                  <a:pt x="723235" y="649770"/>
                  <a:pt x="801189" y="700872"/>
                </a:cubicBezTo>
                <a:cubicBezTo>
                  <a:pt x="879143" y="751974"/>
                  <a:pt x="982254" y="784450"/>
                  <a:pt x="1099820" y="785417"/>
                </a:cubicBezTo>
                <a:cubicBezTo>
                  <a:pt x="1217386" y="786385"/>
                  <a:pt x="1360714" y="739334"/>
                  <a:pt x="1506583" y="706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Defining Peak Position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519938" y="3358780"/>
            <a:ext cx="252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606565" y="2075371"/>
            <a:ext cx="0" cy="136619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rho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45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9174" y="2345071"/>
            <a:ext cx="479425" cy="264583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958461" y="2075371"/>
            <a:ext cx="1297265" cy="128340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0414" y="1936760"/>
            <a:ext cx="3555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Center of weight in a range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72340" y="4041241"/>
            <a:ext cx="7186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Represent p</a:t>
            </a:r>
            <a:r>
              <a:rPr kumimoji="1" lang="en-US" altLang="ja-JP" sz="2400" dirty="0" smtClean="0"/>
              <a:t>eak position for a sufficiently </a:t>
            </a:r>
            <a:r>
              <a:rPr lang="en-US" altLang="ja-JP" sz="2400" dirty="0" smtClean="0"/>
              <a:t>sharp</a:t>
            </a:r>
            <a:r>
              <a:rPr kumimoji="1" lang="en-US" altLang="ja-JP" sz="2400" dirty="0" smtClean="0"/>
              <a:t> peak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Error analysis in MEM is possible!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[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baseline="-25000" dirty="0" err="1" smtClean="0"/>
              <a:t>min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baseline="-25000" dirty="0" err="1" smtClean="0"/>
              <a:t>max</a:t>
            </a:r>
            <a:r>
              <a:rPr lang="en-US" altLang="ja-JP" sz="2400" dirty="0" smtClean="0"/>
              <a:t>] dependence has to be checked</a:t>
            </a:r>
            <a:endParaRPr kumimoji="1" lang="ja-JP" altLang="en-US" sz="2400" dirty="0"/>
          </a:p>
        </p:txBody>
      </p:sp>
      <p:sp>
        <p:nvSpPr>
          <p:cNvPr id="27" name="角丸四角形 26"/>
          <p:cNvSpPr/>
          <p:nvPr/>
        </p:nvSpPr>
        <p:spPr>
          <a:xfrm>
            <a:off x="3701142" y="5547362"/>
            <a:ext cx="4973806" cy="1068456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97362" y="5813461"/>
            <a:ext cx="188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Residue:</a:t>
            </a:r>
            <a:endParaRPr kumimoji="1" lang="ja-JP" altLang="en-US" sz="28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[\omega_{\rm min}:\omega_{\rm max}]&#10;\end{align*}&lt;/body&gt;&#10;  &lt;fcolor&gt;FF000000&lt;/fcolor&gt;&#10;  &lt;bcolor&gt;FFFFFFFF&lt;/bcolor&gt;&#10;  &lt;transparent&gt;True&lt;/transparent&gt;&#10;  &lt;resolution&gt;1800&lt;/resolution&gt;&#10;  &lt;imageh&gt;249&lt;/imageh&gt;&#10;  &lt;imagew&gt;132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83" y="2054707"/>
            <a:ext cx="1398058" cy="263525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omega_{\rm min}&#10;\end{align*}&lt;/body&gt;&#10;  &lt;fcolor&gt;FF000000&lt;/fcolor&gt;&#10;  &lt;bcolor&gt;FFFFFFFF&lt;/bcolor&gt;&#10;  &lt;transparent&gt;True&lt;/transparent&gt;&#10;  &lt;resolution&gt;1800&lt;/resolution&gt;&#10;  &lt;imageh&gt;147&lt;/imageh&gt;&#10;  &lt;imagew&gt;47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85" y="3475205"/>
            <a:ext cx="501651" cy="155575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omega_{\rm max}&#10;\end{align*}&lt;/body&gt;&#10;  &lt;fcolor&gt;FF000000&lt;/fcolor&gt;&#10;  &lt;bcolor&gt;FFFFFFFF&lt;/bcolor&gt;&#10;  &lt;transparent&gt;True&lt;/transparent&gt;&#10;  &lt;resolution&gt;1800&lt;/resolution&gt;&#10;  &lt;imageh&gt;148&lt;/imageh&gt;&#10;  &lt;imagew&gt;51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37" y="3475204"/>
            <a:ext cx="543984" cy="15663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bar{E} = \frac{ \int_{\omega_{\rm min}}^{\omega_{\rm max}} d\omega \omega (\rho(\omega)/\omega^2) }{ \int_{\omega_{\rm min}}^{\omega_{\rm max}}d\omega \rho(\omega)/\omega^2}&#10;\end{align*}&lt;/body&gt;&#10;  &lt;fcolor&gt;FF000000&lt;/fcolor&gt;&#10;  &lt;bcolor&gt;FFFFFFFF&lt;/bcolor&gt;&#10;  &lt;transparent&gt;True&lt;/transparent&gt;&#10;  &lt;resolution&gt;1800&lt;/resolution&gt;&#10;  &lt;imageh&gt;726&lt;/imageh&gt;&#10;  &lt;imagew&gt;2758&lt;/imagew&gt;&#10;  &lt;scale&gt;50&lt;/scale&gt;&#10;  &lt;cursor&gt;1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64" y="2656050"/>
            <a:ext cx="3974063" cy="104610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bar{Z} = \int_{\omega_1}^{\omega_2} d\omega 2\omega \rho(\omega)&#10;\end{align*}&lt;/body&gt;&#10;  &lt;fcolor&gt;FF000000&lt;/fcolor&gt;&#10;  &lt;bcolor&gt;FFFFFFFF&lt;/bcolor&gt;&#10;  &lt;transparent&gt;True&lt;/transparent&gt;&#10;  &lt;resolution&gt;1800&lt;/resolution&gt;&#10;  &lt;imageh&gt;605&lt;/imageh&gt;&#10;  &lt;imagew&gt;2074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99" y="5775964"/>
            <a:ext cx="2364838" cy="6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8640" y="1735978"/>
            <a:ext cx="3922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quenched simulation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fermion / gauge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anisotropic lattice (</a:t>
            </a:r>
            <a:r>
              <a:rPr lang="en-US" altLang="ja-JP" sz="2400" dirty="0" smtClean="0"/>
              <a:t>a</a:t>
            </a:r>
            <a:r>
              <a:rPr lang="el-GR" altLang="ja-JP" sz="2400" baseline="-25000" dirty="0"/>
              <a:t>σ</a:t>
            </a:r>
            <a:r>
              <a:rPr lang="el-GR" altLang="ja-JP" sz="2400" dirty="0"/>
              <a:t>/</a:t>
            </a:r>
            <a:r>
              <a:rPr lang="en-US" altLang="ja-JP" sz="2400" dirty="0"/>
              <a:t>a</a:t>
            </a:r>
            <a:r>
              <a:rPr lang="el-GR" altLang="ja-JP" sz="2400" baseline="-25000" dirty="0" smtClean="0"/>
              <a:t>τ</a:t>
            </a:r>
            <a:r>
              <a:rPr lang="en-US" altLang="ja-JP" sz="2400" dirty="0" smtClean="0"/>
              <a:t>=4)</a:t>
            </a:r>
            <a:endParaRPr lang="el-GR" altLang="ja-JP" sz="2400" dirty="0">
              <a:solidFill>
                <a:srgbClr val="000000"/>
              </a:solidFill>
              <a:latin typeface="Adobe Garamond Pro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5096" y="5534515"/>
            <a:ext cx="7019525" cy="9194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Large spatial volume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high momentum resolution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Large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Nt</a:t>
            </a:r>
            <a:r>
              <a:rPr lang="en-US" altLang="ja-JP" sz="2400" dirty="0" smtClean="0">
                <a:sym typeface="Wingdings" panose="05000000000000000000" pitchFamily="2" charset="2"/>
              </a:rPr>
              <a:t> / high statistics  high MEM precision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beta=7.0,~ &#10;\gamma_F=3.476,~&#10;\kappa_\sigma=0.8282&#10;\end{align*}&lt;/body&gt;&#10;  &lt;fcolor&gt;FF000000&lt;/fcolor&gt;&#10;  &lt;bcolor&gt;FFFFFFFF&lt;/bcolor&gt;&#10;  &lt;transparent&gt;True&lt;/transparent&gt;&#10;  &lt;resolution&gt;1800&lt;/resolution&gt;&#10;  &lt;imageh&gt;226&lt;/imageh&gt;&#10;  &lt;imagew&gt;3668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5" y="3353450"/>
            <a:ext cx="3881966" cy="2391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a_\sigma=0.00975{\rm [fm]},~&#10;a_\sigma/a_\tau= 4&#10;\end{align*}&lt;/body&gt;&#10;  &lt;fcolor&gt;FF000000&lt;/fcolor&gt;&#10;  &lt;bcolor&gt;FFFFFFFF&lt;/bcolor&gt;&#10;  &lt;transparent&gt;True&lt;/transparent&gt;&#10;  &lt;resolution&gt;1800&lt;/resolution&gt;&#10;  &lt;imageh&gt;249&lt;/imageh&gt;&#10;  &lt;imagew&gt;3116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4" y="3744943"/>
            <a:ext cx="3297767" cy="263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862708"/>
                  </p:ext>
                </p:extLst>
              </p:nvPr>
            </p:nvGraphicFramePr>
            <p:xfrm>
              <a:off x="4963887" y="1653387"/>
              <a:ext cx="3985450" cy="261185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97090">
                      <a:extLst>
                        <a:ext uri="{9D8B030D-6E8A-4147-A177-3AD203B41FA5}">
                          <a16:colId xmlns:a16="http://schemas.microsoft.com/office/drawing/2014/main" val="3732031702"/>
                        </a:ext>
                      </a:extLst>
                    </a:gridCol>
                    <a:gridCol w="797090">
                      <a:extLst>
                        <a:ext uri="{9D8B030D-6E8A-4147-A177-3AD203B41FA5}">
                          <a16:colId xmlns:a16="http://schemas.microsoft.com/office/drawing/2014/main" val="2857431242"/>
                        </a:ext>
                      </a:extLst>
                    </a:gridCol>
                    <a:gridCol w="797090">
                      <a:extLst>
                        <a:ext uri="{9D8B030D-6E8A-4147-A177-3AD203B41FA5}">
                          <a16:colId xmlns:a16="http://schemas.microsoft.com/office/drawing/2014/main" val="1757893039"/>
                        </a:ext>
                      </a:extLst>
                    </a:gridCol>
                    <a:gridCol w="778649">
                      <a:extLst>
                        <a:ext uri="{9D8B030D-6E8A-4147-A177-3AD203B41FA5}">
                          <a16:colId xmlns:a16="http://schemas.microsoft.com/office/drawing/2014/main" val="1130228680"/>
                        </a:ext>
                      </a:extLst>
                    </a:gridCol>
                    <a:gridCol w="815531">
                      <a:extLst>
                        <a:ext uri="{9D8B030D-6E8A-4147-A177-3AD203B41FA5}">
                          <a16:colId xmlns:a16="http://schemas.microsoft.com/office/drawing/2014/main" val="1534685690"/>
                        </a:ext>
                      </a:extLst>
                    </a:gridCol>
                  </a:tblGrid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N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τ</a:t>
                          </a:r>
                          <a:endParaRPr lang="el-GR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T/T</a:t>
                          </a:r>
                          <a:r>
                            <a:rPr lang="en-US" sz="2000" u="none" strike="noStrike" baseline="-25000" dirty="0">
                              <a:effectLst/>
                            </a:rPr>
                            <a:t>c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N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σ</a:t>
                          </a:r>
                          <a:endParaRPr lang="el-GR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L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σ</a:t>
                          </a:r>
                          <a:r>
                            <a:rPr lang="el-GR" sz="2000" u="none" strike="noStrike" dirty="0">
                              <a:effectLst/>
                            </a:rPr>
                            <a:t>[</a:t>
                          </a:r>
                          <a:r>
                            <a:rPr lang="en-US" sz="2000" u="none" strike="noStrike" dirty="0" err="1">
                              <a:effectLst/>
                            </a:rPr>
                            <a:t>fm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]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conf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3374173163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40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1.86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726526412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46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1.62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986176700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1.49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3963938193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96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0.78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1977462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862708"/>
                  </p:ext>
                </p:extLst>
              </p:nvPr>
            </p:nvGraphicFramePr>
            <p:xfrm>
              <a:off x="4963887" y="1653387"/>
              <a:ext cx="3985450" cy="261185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97090">
                      <a:extLst>
                        <a:ext uri="{9D8B030D-6E8A-4147-A177-3AD203B41FA5}">
                          <a16:colId xmlns:a16="http://schemas.microsoft.com/office/drawing/2014/main" val="3732031702"/>
                        </a:ext>
                      </a:extLst>
                    </a:gridCol>
                    <a:gridCol w="797090">
                      <a:extLst>
                        <a:ext uri="{9D8B030D-6E8A-4147-A177-3AD203B41FA5}">
                          <a16:colId xmlns:a16="http://schemas.microsoft.com/office/drawing/2014/main" val="2857431242"/>
                        </a:ext>
                      </a:extLst>
                    </a:gridCol>
                    <a:gridCol w="797090">
                      <a:extLst>
                        <a:ext uri="{9D8B030D-6E8A-4147-A177-3AD203B41FA5}">
                          <a16:colId xmlns:a16="http://schemas.microsoft.com/office/drawing/2014/main" val="1757893039"/>
                        </a:ext>
                      </a:extLst>
                    </a:gridCol>
                    <a:gridCol w="778649">
                      <a:extLst>
                        <a:ext uri="{9D8B030D-6E8A-4147-A177-3AD203B41FA5}">
                          <a16:colId xmlns:a16="http://schemas.microsoft.com/office/drawing/2014/main" val="1130228680"/>
                        </a:ext>
                      </a:extLst>
                    </a:gridCol>
                    <a:gridCol w="815531">
                      <a:extLst>
                        <a:ext uri="{9D8B030D-6E8A-4147-A177-3AD203B41FA5}">
                          <a16:colId xmlns:a16="http://schemas.microsoft.com/office/drawing/2014/main" val="1534685690"/>
                        </a:ext>
                      </a:extLst>
                    </a:gridCol>
                  </a:tblGrid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N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τ</a:t>
                          </a:r>
                          <a:endParaRPr lang="el-GR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T/T</a:t>
                          </a:r>
                          <a:r>
                            <a:rPr lang="en-US" sz="2000" u="none" strike="noStrike" baseline="-25000" dirty="0">
                              <a:effectLst/>
                            </a:rPr>
                            <a:t>c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N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σ</a:t>
                          </a:r>
                          <a:endParaRPr lang="el-GR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L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σ</a:t>
                          </a:r>
                          <a:r>
                            <a:rPr lang="el-GR" sz="2000" u="none" strike="noStrike" dirty="0">
                              <a:effectLst/>
                            </a:rPr>
                            <a:t>[</a:t>
                          </a:r>
                          <a:r>
                            <a:rPr lang="en-US" sz="2000" u="none" strike="noStrike" dirty="0" err="1">
                              <a:effectLst/>
                            </a:rPr>
                            <a:t>fm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]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42049" marR="42049" marT="42049" marB="0" anchor="ctr">
                        <a:blipFill>
                          <a:blip r:embed="rId4"/>
                          <a:stretch>
                            <a:fillRect l="-389552" t="-1163" r="-2985" b="-4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4173163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40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1.86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726526412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46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1.62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986176700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1.49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3963938193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96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0.78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19774624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976355" y="4596024"/>
            <a:ext cx="2167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200" dirty="0" smtClean="0"/>
              <a:t>8 measurements </a:t>
            </a:r>
          </a:p>
          <a:p>
            <a:pPr algn="r"/>
            <a:r>
              <a:rPr kumimoji="1" lang="en-US" altLang="ja-JP" sz="2200" dirty="0" smtClean="0"/>
              <a:t>on each conf.</a:t>
            </a:r>
            <a:endParaRPr kumimoji="1" lang="ja-JP" altLang="en-US" sz="2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22960" y="4733936"/>
            <a:ext cx="222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BlueGene</a:t>
            </a:r>
            <a:r>
              <a:rPr kumimoji="1" lang="en-US" altLang="ja-JP" dirty="0" smtClean="0"/>
              <a:t>/Q@KEK</a:t>
            </a:r>
          </a:p>
          <a:p>
            <a:r>
              <a:rPr kumimoji="1" lang="en-US" altLang="ja-JP" dirty="0" smtClean="0"/>
              <a:t>fermion part: </a:t>
            </a:r>
            <a:r>
              <a:rPr kumimoji="1" lang="en-US" altLang="ja-JP" dirty="0" err="1" smtClean="0"/>
              <a:t>Iroiro</a:t>
            </a:r>
            <a:r>
              <a:rPr kumimoji="1" lang="en-US" altLang="ja-JP" dirty="0" smtClean="0"/>
              <a:t>++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27517" y="4009576"/>
            <a:ext cx="246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Hatsuda</a:t>
            </a:r>
            <a:r>
              <a:rPr kumimoji="1" lang="en-US" altLang="ja-JP" dirty="0" smtClean="0"/>
              <a:t>, 2004</a:t>
            </a:r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 flipV="1">
            <a:off x="8580518" y="4195564"/>
            <a:ext cx="418012" cy="43198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8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Spectral </a:t>
            </a:r>
            <a:r>
              <a:rPr kumimoji="1" lang="en-US" altLang="ja-JP" dirty="0" err="1" smtClean="0"/>
              <a:t>Func</a:t>
            </a:r>
            <a:r>
              <a:rPr lang="en-US" altLang="ja-JP" dirty="0" smtClean="0"/>
              <a:t>. @ T=0.78T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" y="1666878"/>
            <a:ext cx="4729318" cy="3152878"/>
          </a:xfr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74" y="1551284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07" y="4521395"/>
            <a:ext cx="89958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テキスト ボックス 7"/>
          <p:cNvSpPr txBox="1"/>
          <p:nvPr/>
        </p:nvSpPr>
        <p:spPr>
          <a:xfrm>
            <a:off x="572337" y="4986648"/>
            <a:ext cx="4691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L</a:t>
            </a:r>
            <a:r>
              <a:rPr kumimoji="1" lang="en-US" altLang="ja-JP" sz="2400" dirty="0" smtClean="0"/>
              <a:t> channels degenerate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although correlators are different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G_{\rm L} = \frac{\omega^2-p^2}{\omega^2} G_{11}&#10;\end{align*}&lt;/body&gt;&#10;  &lt;fcolor&gt;FF000000&lt;/fcolor&gt;&#10;  &lt;bcolor&gt;FFFFFFFF&lt;/bcolor&gt;&#10;  &lt;transparent&gt;True&lt;/transparent&gt;&#10;  &lt;resolution&gt;1800&lt;/resolution&gt;&#10;  &lt;imageh&gt;546&lt;/imageh&gt;&#10;  &lt;imagew&gt;1904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5295447"/>
            <a:ext cx="2015067" cy="577850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vec{p}=(p,0,0)&#10;\end{align*}&lt;/body&gt;&#10;  &lt;fcolor&gt;FF000000&lt;/fcolor&gt;&#10;  &lt;bcolor&gt;FFFFFFFF&lt;/bcolor&gt;&#10;  &lt;transparent&gt;True&lt;/transparent&gt;&#10;  &lt;resolution&gt;1800&lt;/resolution&gt;&#10;  &lt;imageh&gt;250&lt;/imageh&gt;&#10;  &lt;imagew&gt;123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4917331"/>
            <a:ext cx="1301750" cy="264583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G_{\rm T}= G_{22} = G_{33}&#10;\end{align*}&lt;/body&gt;&#10;  &lt;fcolor&gt;FF000000&lt;/fcolor&gt;&#10;  &lt;bcolor&gt;FFFFFFFF&lt;/bcolor&gt;&#10;  &lt;transparent&gt;True&lt;/transparent&gt;&#10;  &lt;resolution&gt;1800&lt;/resolution&gt;&#10;  &lt;imageh&gt;213&lt;/imageh&gt;&#10;  &lt;imagew&gt;1791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6053725"/>
            <a:ext cx="1895475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Spectral </a:t>
            </a:r>
            <a:r>
              <a:rPr kumimoji="1" lang="en-US" altLang="ja-JP" dirty="0" err="1" smtClean="0"/>
              <a:t>Func</a:t>
            </a:r>
            <a:r>
              <a:rPr lang="en-US" altLang="ja-JP" dirty="0" smtClean="0"/>
              <a:t>. @ T=0.78T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" y="1666878"/>
            <a:ext cx="4729318" cy="3152878"/>
          </a:xfr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74" y="1551284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07" y="4521395"/>
            <a:ext cx="89958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テキスト ボックス 7"/>
          <p:cNvSpPr txBox="1"/>
          <p:nvPr/>
        </p:nvSpPr>
        <p:spPr>
          <a:xfrm>
            <a:off x="572337" y="4986648"/>
            <a:ext cx="4691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L</a:t>
            </a:r>
            <a:r>
              <a:rPr kumimoji="1" lang="en-US" altLang="ja-JP" sz="2400" dirty="0" smtClean="0"/>
              <a:t> channels degenerate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although correlators are different</a:t>
            </a:r>
            <a:endParaRPr kumimoji="1" lang="en-US" altLang="ja-JP" sz="24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04" y="2049588"/>
            <a:ext cx="3858750" cy="2550867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G_{ii}(\tau,\vec{p}) / G_V(\tau,\vec{p}=0)&#10;\end{align*}&lt;/body&gt;&#10;  &lt;fcolor&gt;FF000000&lt;/fcolor&gt;&#10;  &lt;bcolor&gt;FFFFFFFF&lt;/bcolor&gt;&#10;  &lt;transparent&gt;True&lt;/transparent&gt;&#10;  &lt;resolution&gt;1800&lt;/resolution&gt;&#10;  &lt;imageh&gt;250&lt;/imageh&gt;&#10;  &lt;imagew&gt;23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84" y="1811449"/>
            <a:ext cx="2506133" cy="2645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G_{\rm L} = \frac{\omega^2-p^2}{\omega^2} G_{11}&#10;\end{align*}&lt;/body&gt;&#10;  &lt;fcolor&gt;FF000000&lt;/fcolor&gt;&#10;  &lt;bcolor&gt;FFFFFFFF&lt;/bcolor&gt;&#10;  &lt;transparent&gt;True&lt;/transparent&gt;&#10;  &lt;resolution&gt;1800&lt;/resolution&gt;&#10;  &lt;imageh&gt;546&lt;/imageh&gt;&#10;  &lt;imagew&gt;1904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5295447"/>
            <a:ext cx="2015067" cy="577850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vec{p}=(p,0,0)&#10;\end{align*}&lt;/body&gt;&#10;  &lt;fcolor&gt;FF000000&lt;/fcolor&gt;&#10;  &lt;bcolor&gt;FFFFFFFF&lt;/bcolor&gt;&#10;  &lt;transparent&gt;True&lt;/transparent&gt;&#10;  &lt;resolution&gt;1800&lt;/resolution&gt;&#10;  &lt;imageh&gt;250&lt;/imageh&gt;&#10;  &lt;imagew&gt;123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4917331"/>
            <a:ext cx="1301750" cy="264583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G_{\rm T}= G_{22} = G_{33}&#10;\end{align*}&lt;/body&gt;&#10;  &lt;fcolor&gt;FF000000&lt;/fcolor&gt;&#10;  &lt;bcolor&gt;FFFFFFFF&lt;/bcolor&gt;&#10;  &lt;transparent&gt;True&lt;/transparent&gt;&#10;  &lt;resolution&gt;1800&lt;/resolution&gt;&#10;  &lt;imageh&gt;213&lt;/imageh&gt;&#10;  &lt;imagew&gt;1791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6053725"/>
            <a:ext cx="1895475" cy="22542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tau T&#10;\end{align*}&lt;/body&gt;&#10;  &lt;fcolor&gt;FF000000&lt;/fcolor&gt;&#10;  &lt;bcolor&gt;FFFFFFFF&lt;/bcolor&gt;&#10;  &lt;transparent&gt;True&lt;/transparent&gt;&#10;  &lt;resolution&gt;1800&lt;/resolution&gt;&#10;  &lt;imageh&gt;171&lt;/imageh&gt;&#10;  &lt;imagew&gt;306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54" y="4251992"/>
            <a:ext cx="323850" cy="18097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/>
          <a:srcRect l="14275" t="77032" r="64224" b="18446"/>
          <a:stretch/>
        </p:blipFill>
        <p:spPr>
          <a:xfrm>
            <a:off x="7455089" y="1473416"/>
            <a:ext cx="1688911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Spectral Function</a:t>
            </a:r>
            <a:r>
              <a:rPr lang="ja-JP" altLang="en-US" dirty="0"/>
              <a:t> </a:t>
            </a:r>
            <a:r>
              <a:rPr lang="en-US" altLang="ja-JP" dirty="0" smtClean="0"/>
              <a:t>@ p=0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9" y="1914479"/>
            <a:ext cx="3670070" cy="367007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73" y="1914479"/>
            <a:ext cx="3670070" cy="367007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848" y="3149439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2631" y="3149438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41" y="5383540"/>
            <a:ext cx="899584" cy="263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38" y="5383540"/>
            <a:ext cx="89958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テキスト ボックス 2"/>
          <p:cNvSpPr txBox="1"/>
          <p:nvPr/>
        </p:nvSpPr>
        <p:spPr>
          <a:xfrm>
            <a:off x="1475801" y="1513777"/>
            <a:ext cx="205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Vector channel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42226" y="155436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PS channel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42457" y="5835761"/>
            <a:ext cx="609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B</a:t>
            </a:r>
            <a:r>
              <a:rPr kumimoji="1" lang="en-US" altLang="ja-JP" sz="2400" dirty="0" smtClean="0"/>
              <a:t>ound state peaks seem to exist at T=1.62Tc.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2" t="4903" r="6642" b="78249"/>
          <a:stretch/>
        </p:blipFill>
        <p:spPr>
          <a:xfrm>
            <a:off x="6688536" y="2125744"/>
            <a:ext cx="1817956" cy="104939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2" t="66656" r="5909" b="27649"/>
          <a:stretch/>
        </p:blipFill>
        <p:spPr>
          <a:xfrm>
            <a:off x="6688535" y="4364804"/>
            <a:ext cx="1867542" cy="3798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5294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Charm Quarks</a:t>
            </a:r>
            <a:r>
              <a:rPr lang="ja-JP" altLang="en-US" dirty="0" smtClean="0"/>
              <a:t> </a:t>
            </a:r>
            <a:r>
              <a:rPr lang="en-US" altLang="ja-JP" dirty="0" smtClean="0"/>
              <a:t>in HIC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340" y="1882950"/>
            <a:ext cx="4497446" cy="105560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/>
              <a:t>I</a:t>
            </a:r>
            <a:r>
              <a:rPr kumimoji="1" lang="en-US" altLang="ja-JP" sz="2800" dirty="0" smtClean="0"/>
              <a:t>mpurity of QGP </a:t>
            </a:r>
          </a:p>
          <a:p>
            <a:r>
              <a:rPr kumimoji="1" lang="en-US" altLang="ja-JP" sz="2800" dirty="0" smtClean="0"/>
              <a:t>= unique experimental probe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179" y="3968323"/>
            <a:ext cx="2982635" cy="23062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238" y="1819065"/>
            <a:ext cx="3052844" cy="221316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 rot="5400000">
            <a:off x="7378446" y="3060976"/>
            <a:ext cx="2853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Figs. from arXiv:1506.03981 </a:t>
            </a:r>
            <a:endParaRPr lang="ja-JP" altLang="en-US" dirty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28806" y="3187957"/>
            <a:ext cx="4094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production only in first stage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small abundance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J/</a:t>
            </a:r>
            <a:r>
              <a:rPr kumimoji="1" lang="ja-JP" altLang="en-US" sz="2400" dirty="0" smtClean="0"/>
              <a:t>ｐ </a:t>
            </a:r>
            <a:r>
              <a:rPr kumimoji="1" lang="en-US" altLang="ja-JP" sz="2400" dirty="0" smtClean="0"/>
              <a:t>suppression</a:t>
            </a:r>
            <a:endParaRPr lang="en-US" altLang="ja-JP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transport </a:t>
            </a:r>
            <a:r>
              <a:rPr lang="en-US" altLang="ja-JP" sz="2400" dirty="0" smtClean="0"/>
              <a:t>property</a:t>
            </a:r>
            <a:endParaRPr kumimoji="1" lang="en-US" altLang="ja-JP" sz="24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heavy-quark potential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3937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8" y="1732906"/>
            <a:ext cx="4729317" cy="31528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Spectral </a:t>
            </a:r>
            <a:r>
              <a:rPr kumimoji="1" lang="en-US" altLang="ja-JP" dirty="0" err="1" smtClean="0"/>
              <a:t>Func</a:t>
            </a:r>
            <a:r>
              <a:rPr lang="en-US" altLang="ja-JP" dirty="0" smtClean="0"/>
              <a:t>. @ T=1.62T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3509" y="3018677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80" y="4521395"/>
            <a:ext cx="89958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テキスト ボックス 7"/>
          <p:cNvSpPr txBox="1"/>
          <p:nvPr/>
        </p:nvSpPr>
        <p:spPr>
          <a:xfrm>
            <a:off x="2109849" y="5060259"/>
            <a:ext cx="548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L</a:t>
            </a:r>
            <a:r>
              <a:rPr kumimoji="1" lang="en-US" altLang="ja-JP" sz="2400" dirty="0" smtClean="0"/>
              <a:t> channels seem to degenerate.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Peak exists for all momentum.</a:t>
            </a:r>
            <a:endParaRPr kumimoji="1" lang="en-US" altLang="ja-JP" sz="24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/>
          <a:srcRect l="14275" t="77032" r="64224" b="18446"/>
          <a:stretch/>
        </p:blipFill>
        <p:spPr>
          <a:xfrm>
            <a:off x="7307044" y="1576663"/>
            <a:ext cx="1688911" cy="23479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1074" y="1898542"/>
            <a:ext cx="4516799" cy="290015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1647" y="3018678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15" y="4578717"/>
            <a:ext cx="899584" cy="2635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9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49" y="1994163"/>
            <a:ext cx="4729317" cy="315287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68" y="4846393"/>
            <a:ext cx="89958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下矢印 19"/>
          <p:cNvSpPr/>
          <p:nvPr/>
        </p:nvSpPr>
        <p:spPr>
          <a:xfrm flipV="1">
            <a:off x="3901439" y="4846393"/>
            <a:ext cx="484632" cy="66337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3204754" y="5509772"/>
            <a:ext cx="1846218" cy="505145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Dispersion Relation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omega_{\rm min}=3 \rm GeV&#10;\end{align*}&lt;/body&gt;&#10;  &lt;fcolor&gt;FF000000&lt;/fcolor&gt;&#10;  &lt;bcolor&gt;FFFFFFFF&lt;/bcolor&gt;&#10;  &lt;transparent&gt;True&lt;/transparent&gt;&#10;  &lt;resolution&gt;1800&lt;/resolution&gt;&#10;  &lt;imageh&gt;211&lt;/imageh&gt;&#10;  &lt;imagew&gt;1438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13" y="5654038"/>
            <a:ext cx="1521884" cy="223308"/>
          </a:xfrm>
          <a:prstGeom prst="rect">
            <a:avLst/>
          </a:prstGeom>
        </p:spPr>
      </p:pic>
      <p:sp>
        <p:nvSpPr>
          <p:cNvPr id="21" name="下矢印 20"/>
          <p:cNvSpPr/>
          <p:nvPr/>
        </p:nvSpPr>
        <p:spPr>
          <a:xfrm flipV="1">
            <a:off x="5452208" y="4846393"/>
            <a:ext cx="484632" cy="66337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143755" y="2325189"/>
            <a:ext cx="1569067" cy="219871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01517" y="1580129"/>
            <a:ext cx="593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Energy interval </a:t>
            </a:r>
            <a:r>
              <a:rPr lang="en-US" altLang="ja-JP" sz="2800" dirty="0"/>
              <a:t>[</a:t>
            </a:r>
            <a:r>
              <a:rPr lang="en-US" altLang="ja-JP" sz="2800" dirty="0" err="1">
                <a:latin typeface="Symbol" panose="05050102010706020507" pitchFamily="18" charset="2"/>
              </a:rPr>
              <a:t>w</a:t>
            </a:r>
            <a:r>
              <a:rPr lang="en-US" altLang="ja-JP" sz="2800" baseline="-25000" dirty="0" err="1"/>
              <a:t>min</a:t>
            </a:r>
            <a:r>
              <a:rPr lang="en-US" altLang="ja-JP" sz="2800" dirty="0"/>
              <a:t>, </a:t>
            </a:r>
            <a:r>
              <a:rPr lang="en-US" altLang="ja-JP" sz="2800" dirty="0" err="1">
                <a:latin typeface="Symbol" panose="05050102010706020507" pitchFamily="18" charset="2"/>
              </a:rPr>
              <a:t>w</a:t>
            </a:r>
            <a:r>
              <a:rPr lang="en-US" altLang="ja-JP" sz="2800" baseline="-25000" dirty="0" err="1"/>
              <a:t>max</a:t>
            </a:r>
            <a:r>
              <a:rPr lang="en-US" altLang="ja-JP" sz="2800" dirty="0"/>
              <a:t>] </a:t>
            </a:r>
            <a:r>
              <a:rPr kumimoji="1" lang="en-US" altLang="ja-JP" sz="2800" dirty="0" smtClean="0"/>
              <a:t>for disp. rel.</a:t>
            </a:r>
            <a:endParaRPr kumimoji="1" lang="ja-JP" altLang="en-US" sz="2800" dirty="0"/>
          </a:p>
        </p:txBody>
      </p:sp>
      <p:sp>
        <p:nvSpPr>
          <p:cNvPr id="26" name="角丸四角形 25"/>
          <p:cNvSpPr/>
          <p:nvPr/>
        </p:nvSpPr>
        <p:spPr>
          <a:xfrm>
            <a:off x="5299165" y="5531511"/>
            <a:ext cx="2642862" cy="505145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omega_{\rm max}&#10;\end{align*}&lt;/body&gt;&#10;  &lt;fcolor&gt;FF000000&lt;/fcolor&gt;&#10;  &lt;bcolor&gt;FFFFFFFF&lt;/bcolor&gt;&#10;  &lt;transparent&gt;True&lt;/transparent&gt;&#10;  &lt;resolution&gt;1800&lt;/resolution&gt;&#10;  &lt;imageh&gt;148&lt;/imageh&gt;&#10;  &lt;imagew&gt;51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5740605"/>
            <a:ext cx="543983" cy="1566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919422" y="5553252"/>
            <a:ext cx="202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:first minimum</a:t>
            </a:r>
          </a:p>
        </p:txBody>
      </p:sp>
    </p:spTree>
    <p:extLst>
      <p:ext uri="{BB962C8B-B14F-4D97-AF65-F5344CB8AC3E}">
        <p14:creationId xmlns:p14="http://schemas.microsoft.com/office/powerpoint/2010/main" val="10242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Dispersion Relation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1539086"/>
            <a:ext cx="4677595" cy="3118396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8" y="1539086"/>
            <a:ext cx="4677594" cy="311839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[\bar{E}(p)]^2 ~ \rm [GeV]&#10;\end{align*}&lt;/body&gt;&#10;  &lt;fcolor&gt;FF000000&lt;/fcolor&gt;&#10;  &lt;bcolor&gt;FFFFFFFF&lt;/bcolor&gt;&#10;  &lt;transparent&gt;True&lt;/transparent&gt;&#10;  &lt;resolution&gt;1800&lt;/resolution&gt;&#10;  &lt;imageh&gt;280&lt;/imageh&gt;&#10;  &lt;imagew&gt;142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13805" y="2830283"/>
            <a:ext cx="1508125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[\bar{E}(p)]^2 ~ \rm [GeV]&#10;\end{align*}&lt;/body&gt;&#10;  &lt;fcolor&gt;FF000000&lt;/fcolor&gt;&#10;  &lt;bcolor&gt;FFFFFFFF&lt;/bcolor&gt;&#10;  &lt;transparent&gt;True&lt;/transparent&gt;&#10;  &lt;resolution&gt;1800&lt;/resolution&gt;&#10;  &lt;imageh&gt;280&lt;/imageh&gt;&#10;  &lt;imagew&gt;142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1616" y="2830283"/>
            <a:ext cx="1508125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p^2 ~ \rm [GeV]&#10;\end{align*}&lt;/body&gt;&#10;  &lt;fcolor&gt;FF000000&lt;/fcolor&gt;&#10;  &lt;bcolor&gt;FFFFFFFF&lt;/bcolor&gt;&#10;  &lt;transparent&gt;True&lt;/transparent&gt;&#10;  &lt;resolution&gt;1800&lt;/resolution&gt;&#10;  &lt;imageh&gt;279&lt;/imageh&gt;&#10;  &lt;imagew&gt;93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4362207"/>
            <a:ext cx="984250" cy="2952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^2 ~ \rm [GeV]&#10;\end{align*}&lt;/body&gt;&#10;  &lt;fcolor&gt;FF000000&lt;/fcolor&gt;&#10;  &lt;bcolor&gt;FFFFFFFF&lt;/bcolor&gt;&#10;  &lt;transparent&gt;True&lt;/transparent&gt;&#10;  &lt;resolution&gt;1800&lt;/resolution&gt;&#10;  &lt;imageh&gt;279&lt;/imageh&gt;&#10;  &lt;imagew&gt;93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92" y="4362206"/>
            <a:ext cx="984250" cy="2952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148148" y="4739299"/>
            <a:ext cx="6089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Clear mass enhancement in medium.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Dispersion relation is consistent with the Lorentz covariant form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even at T=1.62Tc.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0866" y="5147541"/>
            <a:ext cx="3456680" cy="95717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281851" y="596219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[GeV]</a:t>
            </a:r>
            <a:endParaRPr kumimoji="1" lang="ja-JP" altLang="en-US" dirty="0"/>
          </a:p>
        </p:txBody>
      </p:sp>
      <p:pic>
        <p:nvPicPr>
          <p:cNvPr id="16" name="コンテンツ プレースホルダ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1" t="50755" r="11127" b="21319"/>
          <a:stretch/>
        </p:blipFill>
        <p:spPr>
          <a:xfrm>
            <a:off x="7295985" y="280974"/>
            <a:ext cx="1736193" cy="125811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611858" y="4803943"/>
            <a:ext cx="169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mass E(p=0)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3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Dependence on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6" y="1630200"/>
            <a:ext cx="4718701" cy="298800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[\omega_{\rm min}:\omega_{\rm max}]&#10;\end{align*}&lt;/body&gt;&#10;  &lt;fcolor&gt;FF000000&lt;/fcolor&gt;&#10;  &lt;bcolor&gt;FFFFFFFF&lt;/bcolor&gt;&#10;  &lt;transparent&gt;True&lt;/transparent&gt;&#10;  &lt;resolution&gt;1800&lt;/resolution&gt;&#10;  &lt;imageh&gt;249&lt;/imageh&gt;&#10;  &lt;imagew&gt;132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87" y="893316"/>
            <a:ext cx="2181952" cy="41128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bar{E}(p=0)&#10;\end{align*}&lt;/body&gt;&#10;  &lt;fcolor&gt;FF000000&lt;/fcolor&gt;&#10;  &lt;bcolor&gt;FFFFFFFF&lt;/bcolor&gt;&#10;  &lt;transparent&gt;True&lt;/transparent&gt;&#10;  &lt;resolution&gt;1800&lt;/resolution&gt;&#10;  &lt;imageh&gt;270&lt;/imageh&gt;&#10;  &lt;imagew&gt;94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1942011"/>
            <a:ext cx="995892" cy="28575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omega_{\rm max} ~\rm [GeV]&#10;\end{align*}&lt;/body&gt;&#10;  &lt;fcolor&gt;FF000000&lt;/fcolor&gt;&#10;  &lt;bcolor&gt;FFFFFFFF&lt;/bcolor&gt;&#10;  &lt;transparent&gt;True&lt;/transparent&gt;&#10;  &lt;resolution&gt;1800&lt;/resolution&gt;&#10;  &lt;imageh&gt;249&lt;/imageh&gt;&#10;  &lt;imagew&gt;12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90" y="4354676"/>
            <a:ext cx="1287991" cy="2635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8"/>
          <a:stretch/>
        </p:blipFill>
        <p:spPr>
          <a:xfrm>
            <a:off x="5257704" y="1630200"/>
            <a:ext cx="3670070" cy="2396263"/>
          </a:xfrm>
        </p:spPr>
      </p:pic>
      <p:pic>
        <p:nvPicPr>
          <p:cNvPr id="11" name="コンテンツ プレースホルダー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6"/>
          <a:stretch/>
        </p:blipFill>
        <p:spPr>
          <a:xfrm>
            <a:off x="5257704" y="4009045"/>
            <a:ext cx="3670070" cy="450847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7985760" y="3483427"/>
            <a:ext cx="285206" cy="46460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&amp;amp;T/T_c=1.62\\&#10;&amp;amp;N_\tau=46&#10;\end{align*}&lt;/body&gt;&#10;  &lt;fcolor&gt;FF000000&lt;/fcolor&gt;&#10;  &lt;bcolor&gt;FFFFFFFF&lt;/bcolor&gt;&#10;  &lt;transparent&gt;True&lt;/transparent&gt;&#10;  &lt;resolution&gt;1800&lt;/resolution&gt;&#10;  &lt;imageh&gt;674&lt;/imageh&gt;&#10;  &lt;imagew&gt;130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96" y="3440413"/>
            <a:ext cx="1098454" cy="5686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105887" y="5005679"/>
            <a:ext cx="5119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i="1" dirty="0" err="1">
                <a:latin typeface="Symbol" panose="05050102010706020507" pitchFamily="18" charset="2"/>
              </a:rPr>
              <a:t>w</a:t>
            </a:r>
            <a:r>
              <a:rPr lang="en-US" altLang="ja-JP" sz="2400" baseline="-25000" dirty="0" err="1"/>
              <a:t>max</a:t>
            </a:r>
            <a:r>
              <a:rPr lang="en-US" altLang="ja-JP" sz="2400" dirty="0"/>
              <a:t> dependence is well suppressed.</a:t>
            </a:r>
            <a:endParaRPr lang="ja-JP" altLang="en-US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</a:t>
            </a:r>
            <a:r>
              <a:rPr kumimoji="1" lang="en-US" altLang="ja-JP" sz="2400" i="1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400" baseline="-25000" dirty="0" err="1" smtClean="0"/>
              <a:t>min</a:t>
            </a:r>
            <a:r>
              <a:rPr kumimoji="1" lang="en-US" altLang="ja-JP" sz="2400" dirty="0" smtClean="0"/>
              <a:t> dependence for </a:t>
            </a:r>
            <a:r>
              <a:rPr kumimoji="1" lang="en-US" altLang="ja-JP" sz="2400" i="1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400" baseline="-25000" dirty="0" err="1" smtClean="0"/>
              <a:t>min</a:t>
            </a:r>
            <a:r>
              <a:rPr kumimoji="1" lang="en-US" altLang="ja-JP" sz="2400" dirty="0" smtClean="0"/>
              <a:t>&lt;3GeV.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585166" y="1802674"/>
            <a:ext cx="1027611" cy="2197662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1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597660" y="3630542"/>
            <a:ext cx="2859642" cy="1079667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97660" y="2044385"/>
            <a:ext cx="2859642" cy="1079667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Test: </a:t>
            </a:r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 Dependence</a:t>
            </a:r>
            <a:endParaRPr kumimoji="1" lang="ja-JP" altLang="en-US" dirty="0"/>
          </a:p>
        </p:txBody>
      </p:sp>
      <p:pic>
        <p:nvPicPr>
          <p:cNvPr id="4" name="コンテンツ プレースホルダー 2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04" y="1898320"/>
            <a:ext cx="4689365" cy="312624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327827" y="1457269"/>
            <a:ext cx="3816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Special thanks to A. </a:t>
            </a:r>
            <a:r>
              <a:rPr kumimoji="1" lang="en-US" altLang="ja-JP" sz="2400" dirty="0" err="1" smtClean="0"/>
              <a:t>Rothkopf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8481" y="3708710"/>
            <a:ext cx="243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reconstructed cor.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=0.78T_c, ~ N_\tau=96&#10;\end{align*}&lt;/body&gt;&#10;  &lt;fcolor&gt;FF000000&lt;/fcolor&gt;&#10;  &lt;bcolor&gt;FFFFFFFF&lt;/bcolor&gt;&#10;  &lt;transparent&gt;True&lt;/transparent&gt;&#10;  &lt;resolution&gt;1800&lt;/resolution&gt;&#10;  &lt;imageh&gt;218&lt;/imageh&gt;&#10;  &lt;imagew&gt;2286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655489"/>
            <a:ext cx="2419350" cy="23071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7660" y="5297325"/>
            <a:ext cx="387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Peak position does not shift </a:t>
            </a:r>
            <a:r>
              <a:rPr lang="en-US" altLang="ja-JP" sz="2400" dirty="0" smtClean="0"/>
              <a:t>with the change of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endParaRPr kumimoji="1" lang="ja-JP" altLang="en-US" sz="2400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21382" y="2044385"/>
            <a:ext cx="142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correlator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=0.78T_c, ~ N_\tau=48&#10;\end{align*}&lt;/body&gt;&#10;  &lt;fcolor&gt;FF000000&lt;/fcolor&gt;&#10;  &lt;bcolor&gt;FFFFFFFF&lt;/bcolor&gt;&#10;  &lt;transparent&gt;True&lt;/transparent&gt;&#10;  &lt;resolution&gt;1800&lt;/resolution&gt;&#10;  &lt;imageh&gt;218&lt;/imageh&gt;&#10;  &lt;imagew&gt;2286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6" y="4260078"/>
            <a:ext cx="2419350" cy="230717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1419497" y="3183271"/>
            <a:ext cx="1184366" cy="35756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4" y="5712824"/>
            <a:ext cx="3232108" cy="500548"/>
          </a:xfrm>
          <a:prstGeom prst="rect">
            <a:avLst/>
          </a:prstGeom>
        </p:spPr>
      </p:pic>
      <p:sp>
        <p:nvSpPr>
          <p:cNvPr id="16" name="右矢印 15"/>
          <p:cNvSpPr/>
          <p:nvPr/>
        </p:nvSpPr>
        <p:spPr>
          <a:xfrm>
            <a:off x="3560373" y="2506050"/>
            <a:ext cx="402155" cy="48969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3557342" y="3720989"/>
            <a:ext cx="402155" cy="4896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8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Residue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61" y="1863503"/>
            <a:ext cx="4494139" cy="2996092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4" y="1854774"/>
            <a:ext cx="4494138" cy="29960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82386" y="1601893"/>
            <a:ext cx="1131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Vector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8514" y="1601893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PS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bar{Z}(p)/\bar{Z}(p=0)&#10;\end{align*}&lt;/body&gt;&#10;  &lt;fcolor&gt;FF000000&lt;/fcolor&gt;&#10;  &lt;bcolor&gt;FFFFFFFF&lt;/bcolor&gt;&#10;  &lt;transparent&gt;True&lt;/transparent&gt;&#10;  &lt;resolution&gt;1800&lt;/resolution&gt;&#10;  &lt;imageh&gt;270&lt;/imageh&gt;&#10;  &lt;imagew&gt;1556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3466" y="3105644"/>
            <a:ext cx="1646767" cy="285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bar{Z}(p)/\bar{Z}(p=0)&#10;\end{align*}&lt;/body&gt;&#10;  &lt;fcolor&gt;FF000000&lt;/fcolor&gt;&#10;  &lt;bcolor&gt;FFFFFFFF&lt;/bcolor&gt;&#10;  &lt;transparent&gt;True&lt;/transparent&gt;&#10;  &lt;resolution&gt;1800&lt;/resolution&gt;&#10;  &lt;imageh&gt;270&lt;/imageh&gt;&#10;  &lt;imagew&gt;1556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0022" y="3105644"/>
            <a:ext cx="1646767" cy="285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72718" y="4996999"/>
            <a:ext cx="555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p dependence of Z even for T=1.62Tc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T/L splitting in vector channel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22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2960" y="1593662"/>
            <a:ext cx="7582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We analyzed the </a:t>
            </a:r>
            <a:r>
              <a:rPr lang="en-US" altLang="ja-JP" sz="2400" b="1" dirty="0" smtClean="0"/>
              <a:t>peak positions in SPC with MEM error </a:t>
            </a:r>
            <a:r>
              <a:rPr lang="en-US" altLang="ja-JP" sz="2400" dirty="0" smtClean="0"/>
              <a:t>by </a:t>
            </a:r>
            <a:r>
              <a:rPr lang="en-US" altLang="ja-JP" sz="2400" b="1" dirty="0" smtClean="0"/>
              <a:t>defining</a:t>
            </a:r>
            <a:r>
              <a:rPr lang="en-US" altLang="ja-JP" sz="2400" dirty="0" smtClean="0"/>
              <a:t> them in terms of the </a:t>
            </a:r>
            <a:r>
              <a:rPr lang="en-US" altLang="ja-JP" sz="2400" b="1" dirty="0" smtClean="0"/>
              <a:t>center of weight</a:t>
            </a:r>
            <a:r>
              <a:rPr lang="en-US" altLang="ja-JP" sz="2400" dirty="0" smtClean="0"/>
              <a:t>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Charmonia</a:t>
            </a:r>
            <a:r>
              <a:rPr lang="en-US" altLang="ja-JP" sz="2400" dirty="0" smtClean="0"/>
              <a:t> have </a:t>
            </a:r>
            <a:r>
              <a:rPr lang="en-US" altLang="ja-JP" sz="2400" b="1" dirty="0" smtClean="0"/>
              <a:t>significant mass enhancement</a:t>
            </a:r>
            <a:r>
              <a:rPr lang="en-US" altLang="ja-JP" sz="2400" dirty="0" smtClean="0"/>
              <a:t>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Dispersion relations are consistent with </a:t>
            </a:r>
            <a:r>
              <a:rPr kumimoji="1" lang="en-US" altLang="ja-JP" sz="2400" b="1" dirty="0" smtClean="0"/>
              <a:t>Lorentz covariant form even at T=1.62Tc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2960" y="4064506"/>
            <a:ext cx="252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+mj-lt"/>
              </a:rPr>
              <a:t>Future Work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2960" y="4628595"/>
            <a:ext cx="7582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much finer p resolution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m</a:t>
            </a:r>
            <a:r>
              <a:rPr lang="en-US" altLang="ja-JP" sz="2400" baseline="-25000" dirty="0" err="1" smtClean="0"/>
              <a:t>q</a:t>
            </a:r>
            <a:r>
              <a:rPr lang="en-US" altLang="ja-JP" sz="2400" dirty="0" smtClean="0"/>
              <a:t> dependence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comparison with potential models and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24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Charmonia</a:t>
            </a:r>
            <a:r>
              <a:rPr kumimoji="1" lang="en-US" altLang="ja-JP" dirty="0" smtClean="0"/>
              <a:t> above Tc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45920" y="2274675"/>
            <a:ext cx="31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M</a:t>
            </a:r>
            <a:r>
              <a:rPr kumimoji="1" lang="en-US" altLang="ja-JP" sz="2400" dirty="0" smtClean="0"/>
              <a:t>elting temperature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Mass shift?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982" y="1689457"/>
            <a:ext cx="494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Property of </a:t>
            </a:r>
            <a:r>
              <a:rPr kumimoji="1" lang="en-US" altLang="ja-JP" sz="2800" dirty="0" err="1" smtClean="0"/>
              <a:t>charmonia</a:t>
            </a:r>
            <a:r>
              <a:rPr kumimoji="1" lang="en-US" altLang="ja-JP" sz="2800" dirty="0" smtClean="0"/>
              <a:t> at rest</a:t>
            </a:r>
            <a:endParaRPr kumimoji="1" lang="ja-JP" altLang="en-US" sz="2800" dirty="0"/>
          </a:p>
        </p:txBody>
      </p:sp>
      <p:sp>
        <p:nvSpPr>
          <p:cNvPr id="27" name="円/楕円 46"/>
          <p:cNvSpPr/>
          <p:nvPr/>
        </p:nvSpPr>
        <p:spPr>
          <a:xfrm>
            <a:off x="7587667" y="17337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59"/>
          <p:cNvSpPr/>
          <p:nvPr/>
        </p:nvSpPr>
        <p:spPr>
          <a:xfrm>
            <a:off x="7481819" y="19757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71"/>
          <p:cNvSpPr/>
          <p:nvPr/>
        </p:nvSpPr>
        <p:spPr>
          <a:xfrm rot="1738353">
            <a:off x="7396884" y="1562393"/>
            <a:ext cx="403755" cy="632799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Charmonia</a:t>
            </a:r>
            <a:r>
              <a:rPr kumimoji="1" lang="en-US" altLang="ja-JP" dirty="0" smtClean="0"/>
              <a:t> above Tc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45920" y="2274675"/>
            <a:ext cx="31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M</a:t>
            </a:r>
            <a:r>
              <a:rPr kumimoji="1" lang="en-US" altLang="ja-JP" sz="2400" dirty="0" smtClean="0"/>
              <a:t>elting temperature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Mass shift?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982" y="1689457"/>
            <a:ext cx="494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Property of </a:t>
            </a:r>
            <a:r>
              <a:rPr kumimoji="1" lang="en-US" altLang="ja-JP" sz="2800" dirty="0" err="1" smtClean="0"/>
              <a:t>charmonia</a:t>
            </a:r>
            <a:r>
              <a:rPr kumimoji="1" lang="en-US" altLang="ja-JP" sz="2800" dirty="0" smtClean="0"/>
              <a:t> at rest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6982" y="3345321"/>
            <a:ext cx="5090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Property of moving </a:t>
            </a:r>
            <a:r>
              <a:rPr kumimoji="1" lang="en-US" altLang="ja-JP" sz="2800" dirty="0" err="1" smtClean="0"/>
              <a:t>charmonia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5920" y="3930539"/>
            <a:ext cx="2881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Dispersion relation</a:t>
            </a:r>
            <a:endParaRPr kumimoji="1" lang="en-US" altLang="ja-JP" sz="24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residue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decay rate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0541" y="5252836"/>
            <a:ext cx="4333783" cy="9194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I</a:t>
            </a:r>
            <a:r>
              <a:rPr kumimoji="1" lang="en-US" altLang="ja-JP" sz="2400" dirty="0" smtClean="0"/>
              <a:t>n heavy-ion collisions, </a:t>
            </a:r>
          </a:p>
          <a:p>
            <a:r>
              <a:rPr kumimoji="1" lang="en-US" altLang="ja-JP" sz="2400" dirty="0" err="1" smtClean="0"/>
              <a:t>charmonia</a:t>
            </a:r>
            <a:r>
              <a:rPr kumimoji="1" lang="en-US" altLang="ja-JP" sz="2400" dirty="0" smtClean="0"/>
              <a:t> are typically moving! 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894619" y="5790703"/>
            <a:ext cx="180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108827" y="4239641"/>
            <a:ext cx="0" cy="180000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30" y="4239641"/>
            <a:ext cx="155575" cy="11747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000000&lt;/fcolor&gt;&#10;  &lt;bcolor&gt;FFFFFFFF&lt;/bcolor&gt;&#10;  &lt;transparent&gt;True&lt;/transparent&gt;&#10;  &lt;resolution&gt;1800&lt;/resolution&gt;&#10;  &lt;imageh&gt;157&lt;/imageh&gt;&#10;  &lt;imagew&gt;12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2" y="5707624"/>
            <a:ext cx="136525" cy="166158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 flipV="1">
            <a:off x="7106760" y="4530703"/>
            <a:ext cx="1260000" cy="1260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7106760" y="4461957"/>
            <a:ext cx="1238250" cy="750703"/>
          </a:xfrm>
          <a:custGeom>
            <a:avLst/>
            <a:gdLst>
              <a:gd name="connsiteX0" fmla="*/ 0 w 1219200"/>
              <a:gd name="connsiteY0" fmla="*/ 762000 h 768912"/>
              <a:gd name="connsiteX1" fmla="*/ 371856 w 1219200"/>
              <a:gd name="connsiteY1" fmla="*/ 725424 h 768912"/>
              <a:gd name="connsiteX2" fmla="*/ 774192 w 1219200"/>
              <a:gd name="connsiteY2" fmla="*/ 432816 h 768912"/>
              <a:gd name="connsiteX3" fmla="*/ 1219200 w 1219200"/>
              <a:gd name="connsiteY3" fmla="*/ 0 h 768912"/>
              <a:gd name="connsiteX0" fmla="*/ 0 w 1219200"/>
              <a:gd name="connsiteY0" fmla="*/ 762000 h 762000"/>
              <a:gd name="connsiteX1" fmla="*/ 371856 w 1219200"/>
              <a:gd name="connsiteY1" fmla="*/ 72542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000"/>
              <a:gd name="connsiteX1" fmla="*/ 417576 w 1219200"/>
              <a:gd name="connsiteY1" fmla="*/ 68351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138"/>
              <a:gd name="connsiteX1" fmla="*/ 417576 w 1219200"/>
              <a:gd name="connsiteY1" fmla="*/ 683514 h 762138"/>
              <a:gd name="connsiteX2" fmla="*/ 774192 w 1219200"/>
              <a:gd name="connsiteY2" fmla="*/ 432816 h 762138"/>
              <a:gd name="connsiteX3" fmla="*/ 1219200 w 1219200"/>
              <a:gd name="connsiteY3" fmla="*/ 0 h 762138"/>
              <a:gd name="connsiteX0" fmla="*/ 0 w 1238250"/>
              <a:gd name="connsiteY0" fmla="*/ 750570 h 750708"/>
              <a:gd name="connsiteX1" fmla="*/ 417576 w 1238250"/>
              <a:gd name="connsiteY1" fmla="*/ 672084 h 750708"/>
              <a:gd name="connsiteX2" fmla="*/ 774192 w 1238250"/>
              <a:gd name="connsiteY2" fmla="*/ 421386 h 750708"/>
              <a:gd name="connsiteX3" fmla="*/ 1238250 w 1238250"/>
              <a:gd name="connsiteY3" fmla="*/ 0 h 750708"/>
              <a:gd name="connsiteX0" fmla="*/ 0 w 1238250"/>
              <a:gd name="connsiteY0" fmla="*/ 750570 h 750703"/>
              <a:gd name="connsiteX1" fmla="*/ 41757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  <a:gd name="connsiteX0" fmla="*/ 0 w 1238250"/>
              <a:gd name="connsiteY0" fmla="*/ 750570 h 750703"/>
              <a:gd name="connsiteX1" fmla="*/ 40233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750703">
                <a:moveTo>
                  <a:pt x="0" y="750570"/>
                </a:moveTo>
                <a:cubicBezTo>
                  <a:pt x="148082" y="752856"/>
                  <a:pt x="273304" y="725678"/>
                  <a:pt x="402336" y="672084"/>
                </a:cubicBezTo>
                <a:cubicBezTo>
                  <a:pt x="531368" y="618490"/>
                  <a:pt x="634873" y="541020"/>
                  <a:pt x="774192" y="429006"/>
                </a:cubicBezTo>
                <a:cubicBezTo>
                  <a:pt x="913511" y="316992"/>
                  <a:pt x="1086358" y="155956"/>
                  <a:pt x="123825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000000&lt;/fcolor&gt;&#10;  &lt;bcolor&gt;FFFFFFFF&lt;/bcolor&gt;&#10;  &lt;transparent&gt;True&lt;/transparent&gt;&#10;  &lt;resolution&gt;1800&lt;/resolution&gt;&#10;  &lt;imageh&gt;111&lt;/imageh&gt;&#10;  &lt;imagew&gt;2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56" y="5160703"/>
            <a:ext cx="215900" cy="117475"/>
          </a:xfrm>
          <a:prstGeom prst="rect">
            <a:avLst/>
          </a:prstGeom>
        </p:spPr>
      </p:pic>
      <p:sp>
        <p:nvSpPr>
          <p:cNvPr id="27" name="円/楕円 46"/>
          <p:cNvSpPr/>
          <p:nvPr/>
        </p:nvSpPr>
        <p:spPr>
          <a:xfrm>
            <a:off x="7587667" y="17337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59"/>
          <p:cNvSpPr/>
          <p:nvPr/>
        </p:nvSpPr>
        <p:spPr>
          <a:xfrm>
            <a:off x="7481819" y="19757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71"/>
          <p:cNvSpPr/>
          <p:nvPr/>
        </p:nvSpPr>
        <p:spPr>
          <a:xfrm rot="1738353">
            <a:off x="7396884" y="1562393"/>
            <a:ext cx="403755" cy="632799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sqrt{m^2+\vec{p}^2}&#10;\end{align*}&lt;/body&gt;&#10;  &lt;fcolor&gt;FF000000&lt;/fcolor&gt;&#10;  &lt;bcolor&gt;FFFFFFFF&lt;/bcolor&gt;&#10;  &lt;transparent&gt;True&lt;/transparent&gt;&#10;  &lt;resolution&gt;1800&lt;/resolution&gt;&#10;  &lt;imageh&gt;299&lt;/imageh&gt;&#10;  &lt;imagew&gt;109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77" y="4155979"/>
            <a:ext cx="1042987" cy="2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Charmonia</a:t>
            </a:r>
            <a:r>
              <a:rPr kumimoji="1" lang="en-US" altLang="ja-JP" dirty="0" smtClean="0"/>
              <a:t> above Tc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45920" y="2274675"/>
            <a:ext cx="31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M</a:t>
            </a:r>
            <a:r>
              <a:rPr kumimoji="1" lang="en-US" altLang="ja-JP" sz="2400" dirty="0" smtClean="0"/>
              <a:t>elting temperature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Mass shift?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982" y="1689457"/>
            <a:ext cx="494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Property of </a:t>
            </a:r>
            <a:r>
              <a:rPr kumimoji="1" lang="en-US" altLang="ja-JP" sz="2800" dirty="0" err="1" smtClean="0"/>
              <a:t>charmonia</a:t>
            </a:r>
            <a:r>
              <a:rPr kumimoji="1" lang="en-US" altLang="ja-JP" sz="2800" dirty="0" smtClean="0"/>
              <a:t> at rest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6982" y="3345321"/>
            <a:ext cx="5090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Property of moving </a:t>
            </a:r>
            <a:r>
              <a:rPr kumimoji="1" lang="en-US" altLang="ja-JP" sz="2800" dirty="0" err="1" smtClean="0"/>
              <a:t>charmonia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5920" y="3930539"/>
            <a:ext cx="2881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Dispersion relation</a:t>
            </a:r>
            <a:endParaRPr kumimoji="1" lang="en-US" altLang="ja-JP" sz="24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residue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decay rate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896982" y="2690173"/>
            <a:ext cx="8152188" cy="2031590"/>
            <a:chOff x="896982" y="2690173"/>
            <a:chExt cx="8152188" cy="2031590"/>
          </a:xfrm>
        </p:grpSpPr>
        <p:sp>
          <p:nvSpPr>
            <p:cNvPr id="25" name="正方形/長方形 24"/>
            <p:cNvSpPr/>
            <p:nvPr/>
          </p:nvSpPr>
          <p:spPr>
            <a:xfrm>
              <a:off x="896982" y="2690173"/>
              <a:ext cx="5468984" cy="203159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右矢印 7"/>
            <p:cNvSpPr/>
            <p:nvPr/>
          </p:nvSpPr>
          <p:spPr>
            <a:xfrm>
              <a:off x="6363593" y="3008419"/>
              <a:ext cx="525562" cy="60059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889155" y="2848382"/>
              <a:ext cx="21600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0000"/>
                  </a:solidFill>
                </a:rPr>
                <a:t>Let’s study</a:t>
              </a:r>
            </a:p>
            <a:p>
              <a:r>
                <a:rPr kumimoji="1" lang="en-US" altLang="ja-JP" sz="2800" b="1" dirty="0" smtClean="0">
                  <a:solidFill>
                    <a:srgbClr val="FF0000"/>
                  </a:solidFill>
                </a:rPr>
                <a:t>on the lattice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210541" y="5252836"/>
            <a:ext cx="4333783" cy="9194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I</a:t>
            </a:r>
            <a:r>
              <a:rPr kumimoji="1" lang="en-US" altLang="ja-JP" sz="2400" dirty="0" smtClean="0"/>
              <a:t>n heavy-ion collisions, </a:t>
            </a:r>
          </a:p>
          <a:p>
            <a:r>
              <a:rPr kumimoji="1" lang="en-US" altLang="ja-JP" sz="2400" dirty="0" err="1" smtClean="0"/>
              <a:t>charmonia</a:t>
            </a:r>
            <a:r>
              <a:rPr kumimoji="1" lang="en-US" altLang="ja-JP" sz="2400" dirty="0" smtClean="0"/>
              <a:t> are typically moving! 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894619" y="5790703"/>
            <a:ext cx="180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108827" y="4239641"/>
            <a:ext cx="0" cy="180000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30" y="4239641"/>
            <a:ext cx="155575" cy="11747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000000&lt;/fcolor&gt;&#10;  &lt;bcolor&gt;FFFFFFFF&lt;/bcolor&gt;&#10;  &lt;transparent&gt;True&lt;/transparent&gt;&#10;  &lt;resolution&gt;1800&lt;/resolution&gt;&#10;  &lt;imageh&gt;157&lt;/imageh&gt;&#10;  &lt;imagew&gt;12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2" y="5707624"/>
            <a:ext cx="136525" cy="166158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 flipV="1">
            <a:off x="7106760" y="4530703"/>
            <a:ext cx="1260000" cy="1260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7106760" y="4461957"/>
            <a:ext cx="1238250" cy="750703"/>
          </a:xfrm>
          <a:custGeom>
            <a:avLst/>
            <a:gdLst>
              <a:gd name="connsiteX0" fmla="*/ 0 w 1219200"/>
              <a:gd name="connsiteY0" fmla="*/ 762000 h 768912"/>
              <a:gd name="connsiteX1" fmla="*/ 371856 w 1219200"/>
              <a:gd name="connsiteY1" fmla="*/ 725424 h 768912"/>
              <a:gd name="connsiteX2" fmla="*/ 774192 w 1219200"/>
              <a:gd name="connsiteY2" fmla="*/ 432816 h 768912"/>
              <a:gd name="connsiteX3" fmla="*/ 1219200 w 1219200"/>
              <a:gd name="connsiteY3" fmla="*/ 0 h 768912"/>
              <a:gd name="connsiteX0" fmla="*/ 0 w 1219200"/>
              <a:gd name="connsiteY0" fmla="*/ 762000 h 762000"/>
              <a:gd name="connsiteX1" fmla="*/ 371856 w 1219200"/>
              <a:gd name="connsiteY1" fmla="*/ 72542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000"/>
              <a:gd name="connsiteX1" fmla="*/ 417576 w 1219200"/>
              <a:gd name="connsiteY1" fmla="*/ 68351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138"/>
              <a:gd name="connsiteX1" fmla="*/ 417576 w 1219200"/>
              <a:gd name="connsiteY1" fmla="*/ 683514 h 762138"/>
              <a:gd name="connsiteX2" fmla="*/ 774192 w 1219200"/>
              <a:gd name="connsiteY2" fmla="*/ 432816 h 762138"/>
              <a:gd name="connsiteX3" fmla="*/ 1219200 w 1219200"/>
              <a:gd name="connsiteY3" fmla="*/ 0 h 762138"/>
              <a:gd name="connsiteX0" fmla="*/ 0 w 1238250"/>
              <a:gd name="connsiteY0" fmla="*/ 750570 h 750708"/>
              <a:gd name="connsiteX1" fmla="*/ 417576 w 1238250"/>
              <a:gd name="connsiteY1" fmla="*/ 672084 h 750708"/>
              <a:gd name="connsiteX2" fmla="*/ 774192 w 1238250"/>
              <a:gd name="connsiteY2" fmla="*/ 421386 h 750708"/>
              <a:gd name="connsiteX3" fmla="*/ 1238250 w 1238250"/>
              <a:gd name="connsiteY3" fmla="*/ 0 h 750708"/>
              <a:gd name="connsiteX0" fmla="*/ 0 w 1238250"/>
              <a:gd name="connsiteY0" fmla="*/ 750570 h 750703"/>
              <a:gd name="connsiteX1" fmla="*/ 41757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  <a:gd name="connsiteX0" fmla="*/ 0 w 1238250"/>
              <a:gd name="connsiteY0" fmla="*/ 750570 h 750703"/>
              <a:gd name="connsiteX1" fmla="*/ 40233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750703">
                <a:moveTo>
                  <a:pt x="0" y="750570"/>
                </a:moveTo>
                <a:cubicBezTo>
                  <a:pt x="148082" y="752856"/>
                  <a:pt x="273304" y="725678"/>
                  <a:pt x="402336" y="672084"/>
                </a:cubicBezTo>
                <a:cubicBezTo>
                  <a:pt x="531368" y="618490"/>
                  <a:pt x="634873" y="541020"/>
                  <a:pt x="774192" y="429006"/>
                </a:cubicBezTo>
                <a:cubicBezTo>
                  <a:pt x="913511" y="316992"/>
                  <a:pt x="1086358" y="155956"/>
                  <a:pt x="123825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000000&lt;/fcolor&gt;&#10;  &lt;bcolor&gt;FFFFFFFF&lt;/bcolor&gt;&#10;  &lt;transparent&gt;True&lt;/transparent&gt;&#10;  &lt;resolution&gt;1800&lt;/resolution&gt;&#10;  &lt;imageh&gt;111&lt;/imageh&gt;&#10;  &lt;imagew&gt;2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56" y="5160703"/>
            <a:ext cx="215900" cy="117475"/>
          </a:xfrm>
          <a:prstGeom prst="rect">
            <a:avLst/>
          </a:prstGeom>
        </p:spPr>
      </p:pic>
      <p:sp>
        <p:nvSpPr>
          <p:cNvPr id="27" name="円/楕円 46"/>
          <p:cNvSpPr/>
          <p:nvPr/>
        </p:nvSpPr>
        <p:spPr>
          <a:xfrm>
            <a:off x="7587667" y="17337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59"/>
          <p:cNvSpPr/>
          <p:nvPr/>
        </p:nvSpPr>
        <p:spPr>
          <a:xfrm>
            <a:off x="7481819" y="19757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71"/>
          <p:cNvSpPr/>
          <p:nvPr/>
        </p:nvSpPr>
        <p:spPr>
          <a:xfrm rot="1738353">
            <a:off x="7396884" y="1562393"/>
            <a:ext cx="403755" cy="632799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sqrt{m^2+\vec{p}^2}&#10;\end{align*}&lt;/body&gt;&#10;  &lt;fcolor&gt;FF000000&lt;/fcolor&gt;&#10;  &lt;bcolor&gt;FFFFFFFF&lt;/bcolor&gt;&#10;  &lt;transparent&gt;True&lt;/transparent&gt;&#10;  &lt;resolution&gt;1800&lt;/resolution&gt;&#10;  &lt;imageh&gt;299&lt;/imageh&gt;&#10;  &lt;imagew&gt;109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77" y="4155979"/>
            <a:ext cx="1042987" cy="2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Nonzero-p </a:t>
            </a:r>
            <a:r>
              <a:rPr lang="en-US" altLang="ja-JP" dirty="0" smtClean="0"/>
              <a:t>Spectral </a:t>
            </a:r>
            <a:r>
              <a:rPr lang="en-US" altLang="ja-JP" dirty="0" err="1" smtClean="0"/>
              <a:t>Func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2960" y="1572240"/>
            <a:ext cx="1740103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vacuum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sim Z \delta(\omega^2 - E(\vec{p})^2) = \frac{Z}{2E(\vec{p})}\delta(\omega-2E(\vec{p}))&#10;\end{align*}&lt;/body&gt;&#10;  &lt;fcolor&gt;FF000000&lt;/fcolor&gt;&#10;  &lt;bcolor&gt;FFFFFFFF&lt;/bcolor&gt;&#10;  &lt;transparent&gt;True&lt;/transparent&gt;&#10;  &lt;resolution&gt;1800&lt;/resolution&gt;&#10;  &lt;imageh&gt;572&lt;/imageh&gt;&#10;  &lt;imagew&gt;4393&lt;/imagew&gt;&#10;  &lt;scale&gt;50&lt;/scale&gt;&#10;  &lt;cursor&gt;77&lt;/cursor&gt;&#10;&lt;/TeXTeX&gt;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2816764"/>
            <a:ext cx="4184331" cy="54483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31818" y="2266093"/>
            <a:ext cx="2974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</a:t>
            </a:r>
            <a:r>
              <a:rPr kumimoji="1" lang="en-US" altLang="ja-JP" sz="2400" dirty="0" smtClean="0"/>
              <a:t>ensor structure (V)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12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B</a:t>
            </a:r>
            <a:r>
              <a:rPr lang="en-US" altLang="ja-JP" sz="2400" dirty="0" smtClean="0"/>
              <a:t>ound-state pole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lang="en-US" altLang="ja-JP" sz="12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ispersion relation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E(\vec{p}) = \sqrt{m^2+\vec{p}^2}&#10;\end{align*}&lt;/body&gt;&#10;  &lt;fcolor&gt;FF000000&lt;/fcolor&gt;&#10;  &lt;bcolor&gt;FFFFFFFF&lt;/bcolor&gt;&#10;  &lt;transparent&gt;True&lt;/transparent&gt;&#10;  &lt;resolution&gt;1800&lt;/resolution&gt;&#10;  &lt;imageh&gt;304&lt;/imageh&gt;&#10;  &lt;imagew&gt;1961&lt;/imagew&gt;&#10;  &lt;scale&gt;50&lt;/scale&gt;&#10;  &lt;cursor&gt;43&lt;/cursor&gt;&#10;&lt;/TeXTeX&gt;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3471443"/>
            <a:ext cx="1867852" cy="28956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rho_{\mu\nu}(\omega,\vec{p}) = \Big( \frac{p_\mu p_\nu}{p^2}-g_{\mu\nu} \Big) \rho_V(p)&#10;\end{align*}&lt;/body&gt;&#10;  &lt;fcolor&gt;FF000000&lt;/fcolor&gt;&#10;  &lt;bcolor&gt;FFFFFFFF&lt;/bcolor&gt;&#10;  &lt;transparent&gt;True&lt;/transparent&gt;&#10;  &lt;resolution&gt;1800&lt;/resolution&gt;&#10;  &lt;imageh&gt;505&lt;/imageh&gt;&#10;  &lt;imagew&gt;3421&lt;/imagew&gt;&#10;  &lt;scale&gt;50&lt;/scale&gt;&#10;  &lt;cursor&gt;99&lt;/cursor&gt;&#10;&lt;/TeXTeX&gt;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2266096"/>
            <a:ext cx="3258500" cy="48101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63063" y="1630848"/>
            <a:ext cx="251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:Lorentz symmetry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6894619" y="5790703"/>
            <a:ext cx="180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108827" y="4239641"/>
            <a:ext cx="0" cy="180000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30" y="4239641"/>
            <a:ext cx="155575" cy="1174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000000&lt;/fcolor&gt;&#10;  &lt;bcolor&gt;FFFFFFFF&lt;/bcolor&gt;&#10;  &lt;transparent&gt;True&lt;/transparent&gt;&#10;  &lt;resolution&gt;1800&lt;/resolution&gt;&#10;  &lt;imageh&gt;157&lt;/imageh&gt;&#10;  &lt;imagew&gt;12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2" y="5707624"/>
            <a:ext cx="136525" cy="166158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 flipV="1">
            <a:off x="7106760" y="4530703"/>
            <a:ext cx="1260000" cy="1260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 18"/>
          <p:cNvSpPr/>
          <p:nvPr/>
        </p:nvSpPr>
        <p:spPr>
          <a:xfrm>
            <a:off x="7106760" y="4461957"/>
            <a:ext cx="1238250" cy="750703"/>
          </a:xfrm>
          <a:custGeom>
            <a:avLst/>
            <a:gdLst>
              <a:gd name="connsiteX0" fmla="*/ 0 w 1219200"/>
              <a:gd name="connsiteY0" fmla="*/ 762000 h 768912"/>
              <a:gd name="connsiteX1" fmla="*/ 371856 w 1219200"/>
              <a:gd name="connsiteY1" fmla="*/ 725424 h 768912"/>
              <a:gd name="connsiteX2" fmla="*/ 774192 w 1219200"/>
              <a:gd name="connsiteY2" fmla="*/ 432816 h 768912"/>
              <a:gd name="connsiteX3" fmla="*/ 1219200 w 1219200"/>
              <a:gd name="connsiteY3" fmla="*/ 0 h 768912"/>
              <a:gd name="connsiteX0" fmla="*/ 0 w 1219200"/>
              <a:gd name="connsiteY0" fmla="*/ 762000 h 762000"/>
              <a:gd name="connsiteX1" fmla="*/ 371856 w 1219200"/>
              <a:gd name="connsiteY1" fmla="*/ 72542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000"/>
              <a:gd name="connsiteX1" fmla="*/ 417576 w 1219200"/>
              <a:gd name="connsiteY1" fmla="*/ 68351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138"/>
              <a:gd name="connsiteX1" fmla="*/ 417576 w 1219200"/>
              <a:gd name="connsiteY1" fmla="*/ 683514 h 762138"/>
              <a:gd name="connsiteX2" fmla="*/ 774192 w 1219200"/>
              <a:gd name="connsiteY2" fmla="*/ 432816 h 762138"/>
              <a:gd name="connsiteX3" fmla="*/ 1219200 w 1219200"/>
              <a:gd name="connsiteY3" fmla="*/ 0 h 762138"/>
              <a:gd name="connsiteX0" fmla="*/ 0 w 1238250"/>
              <a:gd name="connsiteY0" fmla="*/ 750570 h 750708"/>
              <a:gd name="connsiteX1" fmla="*/ 417576 w 1238250"/>
              <a:gd name="connsiteY1" fmla="*/ 672084 h 750708"/>
              <a:gd name="connsiteX2" fmla="*/ 774192 w 1238250"/>
              <a:gd name="connsiteY2" fmla="*/ 421386 h 750708"/>
              <a:gd name="connsiteX3" fmla="*/ 1238250 w 1238250"/>
              <a:gd name="connsiteY3" fmla="*/ 0 h 750708"/>
              <a:gd name="connsiteX0" fmla="*/ 0 w 1238250"/>
              <a:gd name="connsiteY0" fmla="*/ 750570 h 750703"/>
              <a:gd name="connsiteX1" fmla="*/ 41757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  <a:gd name="connsiteX0" fmla="*/ 0 w 1238250"/>
              <a:gd name="connsiteY0" fmla="*/ 750570 h 750703"/>
              <a:gd name="connsiteX1" fmla="*/ 40233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750703">
                <a:moveTo>
                  <a:pt x="0" y="750570"/>
                </a:moveTo>
                <a:cubicBezTo>
                  <a:pt x="148082" y="752856"/>
                  <a:pt x="273304" y="725678"/>
                  <a:pt x="402336" y="672084"/>
                </a:cubicBezTo>
                <a:cubicBezTo>
                  <a:pt x="531368" y="618490"/>
                  <a:pt x="634873" y="541020"/>
                  <a:pt x="774192" y="429006"/>
                </a:cubicBezTo>
                <a:cubicBezTo>
                  <a:pt x="913511" y="316992"/>
                  <a:pt x="1086358" y="155956"/>
                  <a:pt x="123825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000000&lt;/fcolor&gt;&#10;  &lt;bcolor&gt;FFFFFFFF&lt;/bcolor&gt;&#10;  &lt;transparent&gt;True&lt;/transparent&gt;&#10;  &lt;resolution&gt;1800&lt;/resolution&gt;&#10;  &lt;imageh&gt;111&lt;/imageh&gt;&#10;  &lt;imagew&gt;2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56" y="5160703"/>
            <a:ext cx="215900" cy="11747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sqrt{m^2+\vec{p}^2}&#10;\end{align*}&lt;/body&gt;&#10;  &lt;fcolor&gt;FF000000&lt;/fcolor&gt;&#10;  &lt;bcolor&gt;FFFFFFFF&lt;/bcolor&gt;&#10;  &lt;transparent&gt;True&lt;/transparent&gt;&#10;  &lt;resolution&gt;1800&lt;/resolution&gt;&#10;  &lt;imageh&gt;299&lt;/imageh&gt;&#10;  &lt;imagew&gt;109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77" y="4155979"/>
            <a:ext cx="1042987" cy="2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Nonzero-p </a:t>
            </a:r>
            <a:r>
              <a:rPr lang="en-US" altLang="ja-JP" dirty="0" smtClean="0"/>
              <a:t>Spectral </a:t>
            </a:r>
            <a:r>
              <a:rPr lang="en-US" altLang="ja-JP" dirty="0" err="1" smtClean="0"/>
              <a:t>Func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2960" y="1572240"/>
            <a:ext cx="1740103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vacuum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sim Z \delta(\omega^2 - E(\vec{p})^2) = \frac{Z}{2E(\vec{p})}\delta(\omega-2E(\vec{p}))&#10;\end{align*}&lt;/body&gt;&#10;  &lt;fcolor&gt;FF000000&lt;/fcolor&gt;&#10;  &lt;bcolor&gt;FFFFFFFF&lt;/bcolor&gt;&#10;  &lt;transparent&gt;True&lt;/transparent&gt;&#10;  &lt;resolution&gt;1800&lt;/resolution&gt;&#10;  &lt;imageh&gt;572&lt;/imageh&gt;&#10;  &lt;imagew&gt;4393&lt;/imagew&gt;&#10;  &lt;scale&gt;50&lt;/scale&gt;&#10;  &lt;cursor&gt;77&lt;/cursor&gt;&#10;&lt;/TeXTeX&gt;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2816764"/>
            <a:ext cx="4184331" cy="54483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31818" y="2266093"/>
            <a:ext cx="2974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</a:t>
            </a:r>
            <a:r>
              <a:rPr kumimoji="1" lang="en-US" altLang="ja-JP" sz="2400" dirty="0" smtClean="0"/>
              <a:t>ensor structure (V)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12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B</a:t>
            </a:r>
            <a:r>
              <a:rPr lang="en-US" altLang="ja-JP" sz="2400" dirty="0" smtClean="0"/>
              <a:t>ound-state pole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lang="en-US" altLang="ja-JP" sz="12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ispersion relation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E(\vec{p}) = \sqrt{m^2+\vec{p}^2}&#10;\end{align*}&lt;/body&gt;&#10;  &lt;fcolor&gt;FF000000&lt;/fcolor&gt;&#10;  &lt;bcolor&gt;FFFFFFFF&lt;/bcolor&gt;&#10;  &lt;transparent&gt;True&lt;/transparent&gt;&#10;  &lt;resolution&gt;1800&lt;/resolution&gt;&#10;  &lt;imageh&gt;304&lt;/imageh&gt;&#10;  &lt;imagew&gt;1961&lt;/imagew&gt;&#10;  &lt;scale&gt;50&lt;/scale&gt;&#10;  &lt;cursor&gt;43&lt;/cursor&gt;&#10;&lt;/TeXTeX&gt;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3471443"/>
            <a:ext cx="1867852" cy="28956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22959" y="4091829"/>
            <a:ext cx="1808195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</a:t>
            </a:r>
            <a:r>
              <a:rPr lang="en-US" altLang="ja-JP" sz="2800" dirty="0" smtClean="0"/>
              <a:t>medium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rho_{\mu\nu}(\omega,\vec{p}) = \Big( \frac{p_\mu p_\nu}{p^2}-g_{\mu\nu} \Big) \rho_V(p)&#10;\end{align*}&lt;/body&gt;&#10;  &lt;fcolor&gt;FF000000&lt;/fcolor&gt;&#10;  &lt;bcolor&gt;FFFFFFFF&lt;/bcolor&gt;&#10;  &lt;transparent&gt;True&lt;/transparent&gt;&#10;  &lt;resolution&gt;1800&lt;/resolution&gt;&#10;  &lt;imageh&gt;505&lt;/imageh&gt;&#10;  &lt;imagew&gt;3421&lt;/imagew&gt;&#10;  &lt;scale&gt;50&lt;/scale&gt;&#10;  &lt;cursor&gt;99&lt;/cursor&gt;&#10;&lt;/TeXTeX&gt;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2266096"/>
            <a:ext cx="3258500" cy="48101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31818" y="4764085"/>
            <a:ext cx="505112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</a:t>
            </a:r>
            <a:r>
              <a:rPr lang="en-US" altLang="ja-JP" sz="2400" dirty="0" smtClean="0"/>
              <a:t>ransverse and longitudinal splitting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Dispersion relation can be modified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Z no longer be a constant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rho_{\mu\nu}(\omega,\vec{p}) = \rho_{\rm T}(\omega,\vec{p}) \Lambda_{\rm T} + \rho_{\rm L}(\omega,\vec{p}) \Lambda_{\rm L}&#10;\end{align*}&lt;/body&gt;&#10;  &lt;fcolor&gt;FF000000&lt;/fcolor&gt;&#10;  &lt;bcolor&gt;FFFFFFFF&lt;/bcolor&gt;&#10;  &lt;transparent&gt;True&lt;/transparent&gt;&#10;  &lt;resolution&gt;1800&lt;/resolution&gt;&#10;  &lt;imageh&gt;261&lt;/imageh&gt;&#10;  &lt;imagew&gt;3944&lt;/imagew&gt;&#10;  &lt;scale&gt;50&lt;/scale&gt;&#10;  &lt;cursor&gt;10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9" y="5244172"/>
            <a:ext cx="3756657" cy="24860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63063" y="1630848"/>
            <a:ext cx="251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:Lorentz symmetry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6894619" y="5790703"/>
            <a:ext cx="180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108827" y="4239641"/>
            <a:ext cx="0" cy="180000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30" y="4239641"/>
            <a:ext cx="155575" cy="1174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000000&lt;/fcolor&gt;&#10;  &lt;bcolor&gt;FFFFFFFF&lt;/bcolor&gt;&#10;  &lt;transparent&gt;True&lt;/transparent&gt;&#10;  &lt;resolution&gt;1800&lt;/resolution&gt;&#10;  &lt;imageh&gt;157&lt;/imageh&gt;&#10;  &lt;imagew&gt;12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2" y="5707624"/>
            <a:ext cx="136525" cy="166158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 flipV="1">
            <a:off x="7106760" y="4530703"/>
            <a:ext cx="1260000" cy="1260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 18"/>
          <p:cNvSpPr/>
          <p:nvPr/>
        </p:nvSpPr>
        <p:spPr>
          <a:xfrm>
            <a:off x="7106760" y="4461957"/>
            <a:ext cx="1238250" cy="750703"/>
          </a:xfrm>
          <a:custGeom>
            <a:avLst/>
            <a:gdLst>
              <a:gd name="connsiteX0" fmla="*/ 0 w 1219200"/>
              <a:gd name="connsiteY0" fmla="*/ 762000 h 768912"/>
              <a:gd name="connsiteX1" fmla="*/ 371856 w 1219200"/>
              <a:gd name="connsiteY1" fmla="*/ 725424 h 768912"/>
              <a:gd name="connsiteX2" fmla="*/ 774192 w 1219200"/>
              <a:gd name="connsiteY2" fmla="*/ 432816 h 768912"/>
              <a:gd name="connsiteX3" fmla="*/ 1219200 w 1219200"/>
              <a:gd name="connsiteY3" fmla="*/ 0 h 768912"/>
              <a:gd name="connsiteX0" fmla="*/ 0 w 1219200"/>
              <a:gd name="connsiteY0" fmla="*/ 762000 h 762000"/>
              <a:gd name="connsiteX1" fmla="*/ 371856 w 1219200"/>
              <a:gd name="connsiteY1" fmla="*/ 72542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000"/>
              <a:gd name="connsiteX1" fmla="*/ 417576 w 1219200"/>
              <a:gd name="connsiteY1" fmla="*/ 68351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138"/>
              <a:gd name="connsiteX1" fmla="*/ 417576 w 1219200"/>
              <a:gd name="connsiteY1" fmla="*/ 683514 h 762138"/>
              <a:gd name="connsiteX2" fmla="*/ 774192 w 1219200"/>
              <a:gd name="connsiteY2" fmla="*/ 432816 h 762138"/>
              <a:gd name="connsiteX3" fmla="*/ 1219200 w 1219200"/>
              <a:gd name="connsiteY3" fmla="*/ 0 h 762138"/>
              <a:gd name="connsiteX0" fmla="*/ 0 w 1238250"/>
              <a:gd name="connsiteY0" fmla="*/ 750570 h 750708"/>
              <a:gd name="connsiteX1" fmla="*/ 417576 w 1238250"/>
              <a:gd name="connsiteY1" fmla="*/ 672084 h 750708"/>
              <a:gd name="connsiteX2" fmla="*/ 774192 w 1238250"/>
              <a:gd name="connsiteY2" fmla="*/ 421386 h 750708"/>
              <a:gd name="connsiteX3" fmla="*/ 1238250 w 1238250"/>
              <a:gd name="connsiteY3" fmla="*/ 0 h 750708"/>
              <a:gd name="connsiteX0" fmla="*/ 0 w 1238250"/>
              <a:gd name="connsiteY0" fmla="*/ 750570 h 750703"/>
              <a:gd name="connsiteX1" fmla="*/ 41757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  <a:gd name="connsiteX0" fmla="*/ 0 w 1238250"/>
              <a:gd name="connsiteY0" fmla="*/ 750570 h 750703"/>
              <a:gd name="connsiteX1" fmla="*/ 40233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750703">
                <a:moveTo>
                  <a:pt x="0" y="750570"/>
                </a:moveTo>
                <a:cubicBezTo>
                  <a:pt x="148082" y="752856"/>
                  <a:pt x="273304" y="725678"/>
                  <a:pt x="402336" y="672084"/>
                </a:cubicBezTo>
                <a:cubicBezTo>
                  <a:pt x="531368" y="618490"/>
                  <a:pt x="634873" y="541020"/>
                  <a:pt x="774192" y="429006"/>
                </a:cubicBezTo>
                <a:cubicBezTo>
                  <a:pt x="913511" y="316992"/>
                  <a:pt x="1086358" y="155956"/>
                  <a:pt x="123825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000000&lt;/fcolor&gt;&#10;  &lt;bcolor&gt;FFFFFFFF&lt;/bcolor&gt;&#10;  &lt;transparent&gt;True&lt;/transparent&gt;&#10;  &lt;resolution&gt;1800&lt;/resolution&gt;&#10;  &lt;imageh&gt;111&lt;/imageh&gt;&#10;  &lt;imagew&gt;2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56" y="5160703"/>
            <a:ext cx="215900" cy="11747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sqrt{m^2+\vec{p}^2}&#10;\end{align*}&lt;/body&gt;&#10;  &lt;fcolor&gt;FF000000&lt;/fcolor&gt;&#10;  &lt;bcolor&gt;FFFFFFFF&lt;/bcolor&gt;&#10;  &lt;transparent&gt;True&lt;/transparent&gt;&#10;  &lt;resolution&gt;1800&lt;/resolution&gt;&#10;  &lt;imageh&gt;299&lt;/imageh&gt;&#10;  &lt;imagew&gt;109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77" y="4155979"/>
            <a:ext cx="1042987" cy="2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785" y="1648924"/>
            <a:ext cx="2726503" cy="23420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Maximum Entropy Method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6328"/>
          <a:stretch/>
        </p:blipFill>
        <p:spPr>
          <a:xfrm>
            <a:off x="212329" y="2124227"/>
            <a:ext cx="2523414" cy="18779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G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8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1" y="3295847"/>
            <a:ext cx="516467" cy="26458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3904" y="1725415"/>
            <a:ext cx="167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data</a:t>
            </a:r>
            <a:endParaRPr kumimoji="1" lang="ja-JP" altLang="en-US" sz="2400" b="1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1" y="4271800"/>
            <a:ext cx="3499407" cy="238374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9" y="4420783"/>
            <a:ext cx="3466593" cy="231106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9" y="4760704"/>
            <a:ext cx="903817" cy="296333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23569" y="4228810"/>
            <a:ext cx="235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Spectral Function</a:t>
            </a:r>
            <a:endParaRPr kumimoji="1" lang="ja-JP" altLang="en-US" sz="24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G(\tau) = \int_0^\infty d\omega \frac{ \cosh(1/2T-\tau)\omega )}{ \sinh(\omega/2T)} \rho(\omega)&#10;\end{align*}&lt;/body&gt;&#10;  &lt;fcolor&gt;FF000000&lt;/fcolor&gt;&#10;  &lt;bcolor&gt;FFFFFFFF&lt;/bcolor&gt;&#10;  &lt;transparent&gt;True&lt;/transparent&gt;&#10;  &lt;resolution&gt;1800&lt;/resolution&gt;&#10;  &lt;imageh&gt;589&lt;/imageh&gt;&#10;  &lt;imagew&gt;4084&lt;/imagew&gt;&#10;  &lt;scale&gt;50&lt;/scale&gt;&#10;  &lt;cursor&gt;112&lt;/cursor&gt;&#10;&lt;/TeXTeX&gt;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2" y="2954740"/>
            <a:ext cx="3890008" cy="56102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4975947" y="3767145"/>
            <a:ext cx="2629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“ill-posed problem”</a:t>
            </a:r>
            <a:endParaRPr kumimoji="1" lang="ja-JP" altLang="en-US" sz="2400" dirty="0"/>
          </a:p>
        </p:txBody>
      </p:sp>
      <p:sp>
        <p:nvSpPr>
          <p:cNvPr id="34" name="左カーブ矢印 33"/>
          <p:cNvSpPr/>
          <p:nvPr/>
        </p:nvSpPr>
        <p:spPr>
          <a:xfrm rot="20681324">
            <a:off x="3239948" y="2364707"/>
            <a:ext cx="1041854" cy="2450087"/>
          </a:xfrm>
          <a:prstGeom prst="curvedLeftArrow">
            <a:avLst>
              <a:gd name="adj1" fmla="val 42196"/>
              <a:gd name="adj2" fmla="val 83854"/>
              <a:gd name="adj3" fmla="val 3452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7179400" y="1902768"/>
            <a:ext cx="1813766" cy="1892351"/>
          </a:xfrm>
          <a:prstGeom prst="roundRect">
            <a:avLst>
              <a:gd name="adj" fmla="val 13870"/>
            </a:avLst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3971592" y="1648924"/>
            <a:ext cx="2462610" cy="23420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10785" y="1648924"/>
            <a:ext cx="2726503" cy="23420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Maximum Entropy Method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6328"/>
          <a:stretch/>
        </p:blipFill>
        <p:spPr>
          <a:xfrm>
            <a:off x="212329" y="2124227"/>
            <a:ext cx="2523414" cy="18779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G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8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1" y="3295847"/>
            <a:ext cx="516467" cy="26458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3904" y="1725415"/>
            <a:ext cx="167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data</a:t>
            </a:r>
            <a:endParaRPr kumimoji="1" lang="ja-JP" altLang="en-US" sz="2400" b="1" dirty="0"/>
          </a:p>
        </p:txBody>
      </p:sp>
      <p:sp>
        <p:nvSpPr>
          <p:cNvPr id="12" name="乗算 11"/>
          <p:cNvSpPr/>
          <p:nvPr/>
        </p:nvSpPr>
        <p:spPr>
          <a:xfrm>
            <a:off x="2964229" y="2546862"/>
            <a:ext cx="914400" cy="914400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87697" y="1858884"/>
            <a:ext cx="126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Bayes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theorem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67770" y="1902768"/>
            <a:ext cx="227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Prior probability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67770" y="2360726"/>
            <a:ext cx="2442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2200" dirty="0" smtClean="0"/>
              <a:t>Shannon-Jaynes entropy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2200" dirty="0" smtClean="0"/>
              <a:t>default model</a:t>
            </a:r>
            <a:endParaRPr kumimoji="1" lang="ja-JP" altLang="en-US" sz="2200" dirty="0"/>
          </a:p>
        </p:txBody>
      </p:sp>
      <p:sp>
        <p:nvSpPr>
          <p:cNvPr id="14" name="等号 13"/>
          <p:cNvSpPr/>
          <p:nvPr/>
        </p:nvSpPr>
        <p:spPr>
          <a:xfrm>
            <a:off x="6381948" y="2512945"/>
            <a:ext cx="804925" cy="815567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79399" y="2067446"/>
            <a:ext cx="1813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Probability</a:t>
            </a:r>
          </a:p>
          <a:p>
            <a:pPr algn="ctr"/>
            <a:r>
              <a:rPr kumimoji="1" lang="en-US" altLang="ja-JP" sz="2800" dirty="0" smtClean="0"/>
              <a:t>of        </a:t>
            </a:r>
            <a:endParaRPr kumimoji="1" lang="ja-JP" altLang="en-US" sz="28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[\rho(\omega),\alpha]&#10;\end{align*}&lt;/body&gt;&#10;  &lt;fcolor&gt;FF000000&lt;/fcolor&gt;&#10;  &lt;bcolor&gt;FFFFFFFF&lt;/bcolor&gt;&#10;  &lt;transparent&gt;True&lt;/transparent&gt;&#10;  &lt;resolution&gt;1800&lt;/resolution&gt;&#10;  &lt;imageh&gt;250&lt;/imageh&gt;&#10;  &lt;imagew&gt;105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42" y="3218198"/>
            <a:ext cx="1474802" cy="350475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m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54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42" y="3465200"/>
            <a:ext cx="575733" cy="26458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1" y="4271800"/>
            <a:ext cx="3499407" cy="238374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9" y="4420783"/>
            <a:ext cx="3466593" cy="231106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9" y="4760704"/>
            <a:ext cx="903817" cy="296333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23569" y="4228810"/>
            <a:ext cx="235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Spectral Function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rho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45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66" y="2594095"/>
            <a:ext cx="621333" cy="3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B14A70F-174F-4064-B8B0-E8AC4712C68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886</TotalTime>
  <Words>694</Words>
  <Application>Microsoft Office PowerPoint</Application>
  <PresentationFormat>画面に合わせる (4:3)</PresentationFormat>
  <Paragraphs>198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5" baseType="lpstr">
      <vt:lpstr>Adobe Garamond Pro</vt:lpstr>
      <vt:lpstr>ＭＳ Ｐゴシック</vt:lpstr>
      <vt:lpstr>Arial</vt:lpstr>
      <vt:lpstr>Calibri</vt:lpstr>
      <vt:lpstr>Calibri Light</vt:lpstr>
      <vt:lpstr>Cambria Math</vt:lpstr>
      <vt:lpstr>Symbol</vt:lpstr>
      <vt:lpstr>Wingdings</vt:lpstr>
      <vt:lpstr>レトロスペクト</vt:lpstr>
      <vt:lpstr>Dispersion Relation of Charmonia above Tc</vt:lpstr>
      <vt:lpstr>Charm Quarks in HIC</vt:lpstr>
      <vt:lpstr>Charmonia above Tc</vt:lpstr>
      <vt:lpstr>Charmonia above Tc</vt:lpstr>
      <vt:lpstr>Charmonia above Tc</vt:lpstr>
      <vt:lpstr>Nonzero-p Spectral Func. </vt:lpstr>
      <vt:lpstr>Nonzero-p Spectral Func. </vt:lpstr>
      <vt:lpstr>Maximum Entropy Method</vt:lpstr>
      <vt:lpstr>Maximum Entropy Method</vt:lpstr>
      <vt:lpstr>Maximum Entropy Method</vt:lpstr>
      <vt:lpstr>Error in MEM</vt:lpstr>
      <vt:lpstr>Error in MEM</vt:lpstr>
      <vt:lpstr>Error in MEM</vt:lpstr>
      <vt:lpstr>Defining Peak Position</vt:lpstr>
      <vt:lpstr>Defining Peak Position</vt:lpstr>
      <vt:lpstr>Lattice Setup</vt:lpstr>
      <vt:lpstr>Spectral Func. @ T=0.78T</vt:lpstr>
      <vt:lpstr>Spectral Func. @ T=0.78T</vt:lpstr>
      <vt:lpstr>Spectral Function @ p=0</vt:lpstr>
      <vt:lpstr>Spectral Func. @ T=1.62T</vt:lpstr>
      <vt:lpstr>Dispersion Relation</vt:lpstr>
      <vt:lpstr>Dispersion Relation</vt:lpstr>
      <vt:lpstr>Dependence on </vt:lpstr>
      <vt:lpstr>Test: Nt Dependence</vt:lpstr>
      <vt:lpstr>Residue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Dispersion Relation of Charmonia above Tc</dc:title>
  <dc:creator>Masakiyo Kitazawa</dc:creator>
  <cp:lastModifiedBy>Masakiyo Kitazawa</cp:lastModifiedBy>
  <cp:revision>72</cp:revision>
  <dcterms:created xsi:type="dcterms:W3CDTF">2017-06-16T09:39:00Z</dcterms:created>
  <dcterms:modified xsi:type="dcterms:W3CDTF">2017-07-25T04:07:31Z</dcterms:modified>
</cp:coreProperties>
</file>