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</p:sldIdLst>
  <p:sldSz cx="9601200" cy="12801600" type="A3"/>
  <p:notesSz cx="9871075" cy="14300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675"/>
    <a:srgbClr val="C4D6E0"/>
    <a:srgbClr val="EFEAE4"/>
    <a:srgbClr val="F1E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>
        <p:scale>
          <a:sx n="100" d="100"/>
          <a:sy n="100" d="100"/>
        </p:scale>
        <p:origin x="149" y="-4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55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7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8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4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95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50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3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1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7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1304-C4E9-4EA9-A26C-3A3A8FC90F68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9B5D-DCBC-420A-A1B4-70FAA3489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79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microsoft.com/office/2007/relationships/hdphoto" Target="../media/hdphoto1.wdp"/><Relationship Id="rId21" Type="http://schemas.openxmlformats.org/officeDocument/2006/relationships/image" Target="../media/image19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76" descr="lattic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6220">
            <a:off x="7024499" y="939927"/>
            <a:ext cx="2913472" cy="281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図 97"/>
          <p:cNvPicPr>
            <a:picLocks noChangeAspect="1"/>
          </p:cNvPicPr>
          <p:nvPr/>
        </p:nvPicPr>
        <p:blipFill rotWithShape="1">
          <a:blip r:embed="rId4"/>
          <a:srcRect l="48414"/>
          <a:stretch/>
        </p:blipFill>
        <p:spPr>
          <a:xfrm>
            <a:off x="7532372" y="9630193"/>
            <a:ext cx="2127377" cy="1562400"/>
          </a:xfrm>
          <a:prstGeom prst="rect">
            <a:avLst/>
          </a:prstGeom>
        </p:spPr>
      </p:pic>
      <p:sp>
        <p:nvSpPr>
          <p:cNvPr id="62" name="角丸四角形 61"/>
          <p:cNvSpPr/>
          <p:nvPr/>
        </p:nvSpPr>
        <p:spPr>
          <a:xfrm>
            <a:off x="-8296" y="5553271"/>
            <a:ext cx="9601200" cy="3020059"/>
          </a:xfrm>
          <a:prstGeom prst="roundRect">
            <a:avLst>
              <a:gd name="adj" fmla="val 11483"/>
            </a:avLst>
          </a:prstGeom>
          <a:solidFill>
            <a:srgbClr val="C4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FEAE4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46530" y="5589484"/>
            <a:ext cx="5509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Numerical Results </a:t>
            </a:r>
            <a:r>
              <a:rPr kumimoji="1" lang="en-US" altLang="ja-JP" sz="20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on quenched lattice</a:t>
            </a:r>
            <a:endParaRPr kumimoji="1" lang="ja-JP" altLang="en-US" sz="28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8971" y="1840267"/>
            <a:ext cx="7827861" cy="1707363"/>
          </a:xfrm>
          <a:prstGeom prst="roundRect">
            <a:avLst/>
          </a:prstGeom>
          <a:solidFill>
            <a:srgbClr val="C4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FEAE4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-1"/>
            <a:ext cx="9601200" cy="1160241"/>
          </a:xfrm>
          <a:prstGeom prst="rect">
            <a:avLst/>
          </a:prstGeom>
          <a:solidFill>
            <a:srgbClr val="4756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91787"/>
            <a:ext cx="968406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Correlation function of energy-momentum tensor </a:t>
            </a:r>
            <a:endParaRPr lang="en-US" altLang="ja-JP" sz="3100" dirty="0" smtClean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r>
              <a:rPr lang="en-US" altLang="ja-JP" sz="2600" dirty="0" smtClean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in </a:t>
            </a:r>
            <a:r>
              <a:rPr lang="en-US" altLang="ja-JP" sz="2600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SU(3) gauge theory from gradient flow</a:t>
            </a:r>
            <a:endParaRPr kumimoji="1" lang="ja-JP" altLang="en-US" sz="2600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66322" y="1160240"/>
            <a:ext cx="5880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Masakiyo</a:t>
            </a:r>
            <a:r>
              <a:rPr lang="en-US" altLang="ja-JP" sz="20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 Kitazawa (For </a:t>
            </a:r>
            <a:r>
              <a:rPr lang="en-US" altLang="ja-JP" sz="2000" dirty="0" err="1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FlowQCD</a:t>
            </a:r>
            <a:r>
              <a:rPr lang="en-US" altLang="ja-JP" sz="20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 Collaboration)</a:t>
            </a:r>
            <a:endParaRPr kumimoji="1" lang="ja-JP" altLang="en-US" sz="20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0" y="12441936"/>
            <a:ext cx="9601200" cy="359664"/>
          </a:xfrm>
          <a:prstGeom prst="rect">
            <a:avLst/>
          </a:prstGeom>
          <a:solidFill>
            <a:srgbClr val="4756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82470" y="1499360"/>
            <a:ext cx="553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MK, T.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Iritani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M.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Asakawa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T.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Hatsuda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to appear soon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09380" y="1996690"/>
            <a:ext cx="2611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EMT correlator</a:t>
            </a:r>
            <a:endParaRPr kumimoji="1" lang="ja-JP" altLang="en-US" sz="28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0678" y="1948998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M</a:t>
            </a:r>
            <a:r>
              <a:rPr kumimoji="1"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any useful info.</a:t>
            </a:r>
            <a:endParaRPr kumimoji="1" lang="ja-JP" altLang="en-US" sz="24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26940" y="2385653"/>
            <a:ext cx="27446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thermodynamics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transport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etc.</a:t>
            </a:r>
            <a:endParaRPr kumimoji="1" lang="ja-JP" altLang="en-US" sz="20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18746" y="1978211"/>
            <a:ext cx="3992880" cy="1422951"/>
          </a:xfrm>
          <a:prstGeom prst="roundRect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75675"/>
              </a:solidFill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09" y="10991561"/>
            <a:ext cx="1560574" cy="120306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 rotWithShape="1">
          <a:blip r:embed="rId4"/>
          <a:srcRect t="7479" r="50573"/>
          <a:stretch/>
        </p:blipFill>
        <p:spPr>
          <a:xfrm>
            <a:off x="7426909" y="10920873"/>
            <a:ext cx="2108629" cy="1495382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69959" y="12460224"/>
            <a:ext cx="837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XQCD2017</a:t>
            </a:r>
            <a:r>
              <a:rPr lang="en-US" altLang="ja-JP" sz="1600" dirty="0">
                <a:solidFill>
                  <a:schemeClr val="bg1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</a:t>
            </a:r>
            <a:r>
              <a:rPr lang="en-US" altLang="ja-JP" sz="1600" dirty="0" smtClean="0">
                <a:solidFill>
                  <a:schemeClr val="bg1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15th </a:t>
            </a:r>
            <a:r>
              <a:rPr lang="en-US" altLang="ja-JP" sz="1600" dirty="0">
                <a:solidFill>
                  <a:schemeClr val="bg1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International Conference on QCD in Extreme </a:t>
            </a:r>
            <a:r>
              <a:rPr lang="en-US" altLang="ja-JP" sz="1600" dirty="0" smtClean="0">
                <a:solidFill>
                  <a:schemeClr val="bg1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Conditions, Pisa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26-28 June</a:t>
            </a:r>
            <a:endParaRPr kumimoji="1" lang="ja-JP" altLang="en-US" sz="1600" dirty="0">
              <a:solidFill>
                <a:schemeClr val="bg1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5084" y="12441936"/>
            <a:ext cx="1106115" cy="359664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 rotWithShape="1">
          <a:blip r:embed="rId7"/>
          <a:srcRect t="48269" b="-1"/>
          <a:stretch/>
        </p:blipFill>
        <p:spPr>
          <a:xfrm>
            <a:off x="134218" y="6161534"/>
            <a:ext cx="5599645" cy="148906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71152" y="9032562"/>
            <a:ext cx="272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EMT on the lattice</a:t>
            </a:r>
            <a:endParaRPr kumimoji="1" lang="ja-JP" altLang="en-US" sz="24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320" y="9428780"/>
            <a:ext cx="2996861" cy="0"/>
          </a:xfrm>
          <a:prstGeom prst="line">
            <a:avLst/>
          </a:prstGeom>
          <a:ln w="28575">
            <a:solidFill>
              <a:srgbClr val="4756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1497" y="9515316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gradient flow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497" y="10176058"/>
            <a:ext cx="25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small flow-time exp.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pic>
        <p:nvPicPr>
          <p:cNvPr id="37" name="TexTeXPicture" descr="&lt;?xml version=&quot;1.0&quot; encoding=&quot;utf-16&quot;?&gt;&#10;&lt;TeXTeX&gt;&#10;  &lt;preamble&gt;\documentclass{jarticle}&#10;\usepackage{amsmath}&#10;\pagestyle{empty}&lt;/preamble&gt;&#10;  &lt;body&gt;\begin{align*} &#10;\partial_t A_\mu&#10;= D_\nu G_{\mu\nu}&#10;= \partial_\nu \partial_\nu A_\mu + \cdots&#10;\end{align*}&lt;/body&gt;&#10;  &lt;fcolor&gt;FF475675&lt;/fcolor&gt;&#10;  &lt;bcolor&gt;FFFFFFFF&lt;/bcolor&gt;&#10;  &lt;transparent&gt;True&lt;/transparent&gt;&#10;  &lt;resolution&gt;1800&lt;/resolution&gt;&#10;  &lt;imageh&gt;250&lt;/imageh&gt;&#10;  &lt;imagew&gt;3372&lt;/imagew&gt;&#10;  &lt;scale&gt;50&lt;/scale&gt;&#10;  &lt;cursor&gt;81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21" y="9941976"/>
            <a:ext cx="2673595" cy="198219"/>
          </a:xfrm>
          <a:prstGeom prst="rect">
            <a:avLst/>
          </a:prstGeom>
        </p:spPr>
      </p:pic>
      <p:pic>
        <p:nvPicPr>
          <p:cNvPr id="38" name="TexTeXPicture" descr="&lt;?xml version=&quot;1.0&quot; encoding=&quot;utf-16&quot;?&gt;&#10;&lt;TeXTeX&gt;&#10;  &lt;preamble&gt;\documentclass{jarticle}&#10;\usepackage{amsmath}&#10;\pagestyle{empty}&lt;/preamble&gt;&#10;  &lt;body&gt;\begin{align*} &#10;\tilde{\cal O}(t,x) \longrightarrow \sum_i c_i(t) {\cal O}_i^R(x)&#10;\end{align*}&lt;/body&gt;&#10;  &lt;fcolor&gt;FF475675&lt;/fcolor&gt;&#10;  &lt;bcolor&gt;FFFFFFFF&lt;/bcolor&gt;&#10;  &lt;transparent&gt;True&lt;/transparent&gt;&#10;  &lt;resolution&gt;1800&lt;/resolution&gt;&#10;  &lt;imageh&gt;531&lt;/imageh&gt;&#10;  &lt;imagew&gt;2823&lt;/imagew&gt;&#10;  &lt;scale&gt;50&lt;/scale&gt;&#10;  &lt;cursor&gt;46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21" y="10554285"/>
            <a:ext cx="2332286" cy="438699"/>
          </a:xfrm>
          <a:prstGeom prst="rect">
            <a:avLst/>
          </a:prstGeom>
        </p:spPr>
      </p:pic>
      <p:pic>
        <p:nvPicPr>
          <p:cNvPr id="39" name="TexTeXPicture" descr="&lt;?xml version=&quot;1.0&quot; encoding=&quot;utf-16&quot;?&gt;&#10;&lt;TeXTeX&gt;&#10;  &lt;preamble&gt;\documentclass{jarticle}&#10;\usepackage{amsmath}&#10;\pagestyle{empty}&lt;/preamble&gt;&#10;  &lt;body&gt;\begin{align*} &#10;T_{\mu\nu}^R (x)&#10;=&amp;amp; \frac1{\alpha_U(t)}&#10;U_{\mu\nu}(t,x) + \frac{\delta_{\mu\nu}}{4\alpha_E(t)} E(t,x)_{\rm subt.} &#10;\\&#10;&amp;amp;+O(t)&#10;\end{align*}&lt;/body&gt;&#10;  &lt;fcolor&gt;FF475675&lt;/fcolor&gt;&#10;  &lt;bcolor&gt;FFFFFFFF&lt;/bcolor&gt;&#10;  &lt;transparent&gt;True&lt;/transparent&gt;&#10;  &lt;resolution&gt;1800&lt;/resolution&gt;&#10;  &lt;imageh&gt;1004&lt;/imageh&gt;&#10;  &lt;imagew&gt;4856&lt;/imagew&gt;&#10;  &lt;scale&gt;50&lt;/scale&gt;&#10;  &lt;cursor&gt;35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40" y="10480975"/>
            <a:ext cx="3380188" cy="698870"/>
          </a:xfrm>
          <a:prstGeom prst="rect">
            <a:avLst/>
          </a:prstGeom>
        </p:spPr>
      </p:pic>
      <p:sp>
        <p:nvSpPr>
          <p:cNvPr id="41" name="右矢印 40"/>
          <p:cNvSpPr/>
          <p:nvPr/>
        </p:nvSpPr>
        <p:spPr>
          <a:xfrm>
            <a:off x="2897855" y="10685343"/>
            <a:ext cx="404094" cy="1136722"/>
          </a:xfrm>
          <a:prstGeom prst="rightArrow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3345278" y="10268917"/>
            <a:ext cx="3625914" cy="1842372"/>
          </a:xfrm>
          <a:prstGeom prst="roundRect">
            <a:avLst>
              <a:gd name="adj" fmla="val 10877"/>
            </a:avLst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75675"/>
              </a:solidFill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-8296" y="6057817"/>
            <a:ext cx="5724000" cy="0"/>
          </a:xfrm>
          <a:prstGeom prst="line">
            <a:avLst/>
          </a:prstGeom>
          <a:ln w="28575">
            <a:solidFill>
              <a:srgbClr val="4756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42268" y="7686457"/>
            <a:ext cx="559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t </a:t>
            </a:r>
            <a:r>
              <a:rPr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indep</a:t>
            </a:r>
            <a:r>
              <a:rPr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. const. </a:t>
            </a:r>
            <a:r>
              <a:rPr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  <a:sym typeface="Wingdings" panose="05000000000000000000" pitchFamily="2" charset="2"/>
              </a:rPr>
              <a:t> confirmation of conservation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  <a:sym typeface="Wingdings" panose="05000000000000000000" pitchFamily="2" charset="2"/>
              </a:rPr>
              <a:t>small error owing to gradient flow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8785" y="6481063"/>
            <a:ext cx="3662038" cy="1371312"/>
          </a:xfrm>
          <a:prstGeom prst="rect">
            <a:avLst/>
          </a:prstGeom>
        </p:spPr>
      </p:pic>
      <p:pic>
        <p:nvPicPr>
          <p:cNvPr id="36" name="TexTeXPicture" descr="&lt;?xml version=&quot;1.0&quot; encoding=&quot;utf-16&quot;?&gt;&#10;&lt;TeXTeX&gt;&#10;  &lt;preamble&gt;\documentclass{jarticle}&#10;\usepackage{amsmath}&#10;\pagestyle{empty}&lt;/preamble&gt;&#10;  &lt;body&gt;\begin{align*} &#10;\beta=7.170,~ 64^3\times16&#10;\end{align*}&lt;/body&gt;&#10;  &lt;fcolor&gt;FF475675&lt;/fcolor&gt;&#10;  &lt;bcolor&gt;FFFFFFFF&lt;/bcolor&gt;&#10;  &lt;transparent&gt;True&lt;/transparent&gt;&#10;  &lt;resolution&gt;1800&lt;/resolution&gt;&#10;  &lt;imageh&gt;265&lt;/imageh&gt;&#10;  &lt;imagew&gt;2144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402" y="5863351"/>
            <a:ext cx="1422250" cy="175791"/>
          </a:xfrm>
          <a:prstGeom prst="rect">
            <a:avLst/>
          </a:prstGeom>
        </p:spPr>
      </p:pic>
      <p:pic>
        <p:nvPicPr>
          <p:cNvPr id="46" name="TexTeXPicture" descr="&lt;?xml version=&quot;1.0&quot; encoding=&quot;utf-16&quot;?&gt;&#10;&lt;TeXTeX&gt;&#10;  &lt;preamble&gt;\documentclass{jarticle}&#10;\usepackage{amsmath}&#10;\pagestyle{empty}&lt;/preamble&gt;&#10;  &lt;body&gt;\begin{align*} &#10;&amp;amp;\beta=7.500,~ 96^3\times24 &#10;\end{align*}&lt;/body&gt;&#10;  &lt;fcolor&gt;FF475675&lt;/fcolor&gt;&#10;  &lt;bcolor&gt;FFFFFFFF&lt;/bcolor&gt;&#10;  &lt;transparent&gt;True&lt;/transparent&gt;&#10;  &lt;resolution&gt;1800&lt;/resolution&gt;&#10;  &lt;imageh&gt;265&lt;/imageh&gt;&#10;  &lt;imagew&gt;2147&lt;/imagew&gt;&#10;  &lt;scale&gt;50&lt;/scale&gt;&#10;  &lt;cursor&gt;45&lt;/cursor&gt;&#10;&lt;/TeXTeX&gt;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402" y="5658440"/>
            <a:ext cx="1422249" cy="175545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5931688" y="6128707"/>
            <a:ext cx="3429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Continuum &amp; t</a:t>
            </a:r>
            <a:r>
              <a:rPr lang="en-US" altLang="ja-JP" sz="20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sym typeface="Wingdings" panose="05000000000000000000" pitchFamily="2" charset="2"/>
              </a:rPr>
              <a:t>0 </a:t>
            </a:r>
            <a:r>
              <a:rPr lang="en-US" altLang="ja-JP" sz="2000" dirty="0" err="1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sym typeface="Wingdings" panose="05000000000000000000" pitchFamily="2" charset="2"/>
              </a:rPr>
              <a:t>extrapol</a:t>
            </a:r>
            <a:r>
              <a:rPr lang="en-US" altLang="ja-JP" sz="20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sym typeface="Wingdings" panose="05000000000000000000" pitchFamily="2" charset="2"/>
              </a:rPr>
              <a:t>.</a:t>
            </a:r>
            <a:endParaRPr kumimoji="1" lang="ja-JP" altLang="en-US" sz="20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pic>
        <p:nvPicPr>
          <p:cNvPr id="51" name="TexTeXPicture" descr="&lt;?xml version=&quot;1.0&quot; encoding=&quot;utf-16&quot;?&gt;&#10;&lt;TeXTeX&gt;&#10;  &lt;preamble&gt;\documentclass{jarticle}&#10;\usepackage{amsmath}&#10;\pagestyle{empty}&lt;/preamble&gt;&#10;  &lt;body&gt;\begin{align*} &#10;T=2.24T_c&#10;\end{align*}&lt;/body&gt;&#10;  &lt;fcolor&gt;FF475675&lt;/fcolor&gt;&#10;  &lt;bcolor&gt;FFFFFFFF&lt;/bcolor&gt;&#10;  &lt;transparent&gt;True&lt;/transparent&gt;&#10;  &lt;resolution&gt;1800&lt;/resolution&gt;&#10;  &lt;imageh&gt;208&lt;/imageh&gt;&#10;  &lt;imagew&gt;1180&lt;/imagew&gt;&#10;  &lt;scale&gt;50&lt;/scale&gt;&#10;  &lt;cursor&gt;25&lt;/cursor&gt;&#10;&lt;/TeXTeX&gt;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59" y="5766634"/>
            <a:ext cx="1271352" cy="224102"/>
          </a:xfrm>
          <a:prstGeom prst="rect">
            <a:avLst/>
          </a:prstGeom>
        </p:spPr>
      </p:pic>
      <p:pic>
        <p:nvPicPr>
          <p:cNvPr id="75" name="TexTeXPicture" descr="&lt;?xml version=&quot;1.0&quot; encoding=&quot;utf-16&quot;?&gt;&#10;&lt;TeXTeX&gt;&#10;  &lt;preamble&gt;\documentclass{jarticle}&#10;\usepackage{amsmath}&#10;\pagestyle{empty}&lt;/preamble&gt;&#10;  &lt;body&gt;\begin{align*} &#10;\langle T_{00} \bar{T}_{00} \rangle&#10;\end{align*}&lt;/body&gt;&#10;  &lt;fcolor&gt;FF475675&lt;/fcolor&gt;&#10;  &lt;bcolor&gt;FFFFFFFF&lt;/bcolor&gt;&#10;  &lt;transparent&gt;True&lt;/transparent&gt;&#10;  &lt;resolution&gt;1800&lt;/resolution&gt;&#10;  &lt;imageh&gt;270&lt;/imageh&gt;&#10;  &lt;imagew&gt;854&lt;/imagew&gt;&#10;  &lt;scale&gt;50&lt;/scale&gt;&#10;  &lt;cursor&gt;42&lt;/cursor&gt;&#10;&lt;/TeXTeX&gt;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47" y="6338926"/>
            <a:ext cx="698685" cy="220896"/>
          </a:xfrm>
          <a:prstGeom prst="rect">
            <a:avLst/>
          </a:prstGeom>
        </p:spPr>
      </p:pic>
      <p:pic>
        <p:nvPicPr>
          <p:cNvPr id="77" name="TexTeXPicture" descr="&lt;?xml version=&quot;1.0&quot; encoding=&quot;utf-16&quot;?&gt;&#10;&lt;TeXTeX&gt;&#10;  &lt;preamble&gt;\documentclass{jarticle}&#10;\usepackage{amsmath}&#10;\pagestyle{empty}&lt;/preamble&gt;&#10;  &lt;body&gt;\begin{align*} &#10;\langle T_{00} \bar{T}_{11} \rangle&#10;\end{align*}&lt;/body&gt;&#10;  &lt;fcolor&gt;FF475675&lt;/fcolor&gt;&#10;  &lt;bcolor&gt;FFFFFFFF&lt;/bcolor&gt;&#10;  &lt;transparent&gt;True&lt;/transparent&gt;&#10;  &lt;resolution&gt;1800&lt;/resolution&gt;&#10;  &lt;imageh&gt;270&lt;/imageh&gt;&#10;  &lt;imagew&gt;854&lt;/imagew&gt;&#10;  &lt;scale&gt;50&lt;/scale&gt;&#10;  &lt;cursor&gt;42&lt;/cursor&gt;&#10;&lt;/TeXTeX&gt;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44" y="6347835"/>
            <a:ext cx="698685" cy="220896"/>
          </a:xfrm>
          <a:prstGeom prst="rect">
            <a:avLst/>
          </a:prstGeom>
        </p:spPr>
      </p:pic>
      <p:pic>
        <p:nvPicPr>
          <p:cNvPr id="79" name="TexTeXPicture" descr="&lt;?xml version=&quot;1.0&quot; encoding=&quot;utf-16&quot;?&gt;&#10;&lt;TeXTeX&gt;&#10;  &lt;preamble&gt;\documentclass{jarticle}&#10;\usepackage{amsmath}&#10;\pagestyle{empty}&lt;/preamble&gt;&#10;  &lt;body&gt;\begin{align*} &#10;\langle T_{01} \bar{T}_{01} \rangle&#10;\end{align*}&lt;/body&gt;&#10;  &lt;fcolor&gt;FF475675&lt;/fcolor&gt;&#10;  &lt;bcolor&gt;FFFFFFFF&lt;/bcolor&gt;&#10;  &lt;transparent&gt;True&lt;/transparent&gt;&#10;  &lt;resolution&gt;1800&lt;/resolution&gt;&#10;  &lt;imageh&gt;270&lt;/imageh&gt;&#10;  &lt;imagew&gt;854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93" y="6549252"/>
            <a:ext cx="698685" cy="220896"/>
          </a:xfrm>
          <a:prstGeom prst="rect">
            <a:avLst/>
          </a:prstGeom>
        </p:spPr>
      </p:pic>
      <p:pic>
        <p:nvPicPr>
          <p:cNvPr id="86" name="TexTeXPicture" descr="&lt;?xml version=&quot;1.0&quot; encoding=&quot;utf-16&quot;?&gt;&#10;&lt;TeXTeX&gt;&#10;  &lt;preamble&gt;\documentclass{jarticle}&#10;\usepackage{amsmath}&#10;\pagestyle{empty}&lt;/preamble&gt;&#10;  &lt;body&gt;\begin{align*} &#10;\frac{c_V}{T^3}=17.4(12)(25)&#10;\end{align*}&lt;/body&gt;&#10;  &lt;fcolor&gt;FF475675&lt;/fcolor&gt;&#10;  &lt;bcolor&gt;FFFFFFFF&lt;/bcolor&gt;&#10;  &lt;transparent&gt;True&lt;/transparent&gt;&#10;  &lt;resolution&gt;1800&lt;/resolution&gt;&#10;  &lt;imageh&gt;448&lt;/imageh&gt;&#10;  &lt;imagew&gt;1958&lt;/imagew&gt;&#10;  &lt;scale&gt;50&lt;/scale&gt;&#10;  &lt;cursor&gt;42&lt;/cursor&gt;&#10;&lt;/TeXTeX&gt;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91" y="7877248"/>
            <a:ext cx="1493199" cy="341651"/>
          </a:xfrm>
          <a:prstGeom prst="rect">
            <a:avLst/>
          </a:prstGeom>
        </p:spPr>
      </p:pic>
      <p:pic>
        <p:nvPicPr>
          <p:cNvPr id="87" name="TexTeXPicture" descr="&lt;?xml version=&quot;1.0&quot; encoding=&quot;utf-16&quot;?&gt;&#10;&lt;TeXTeX&gt;&#10;  &lt;preamble&gt;\documentclass{jarticle}&#10;\usepackage{amsmath}&#10;\pagestyle{empty}&lt;/preamble&gt;&#10;  &lt;body&gt;\begin{align*} &#10;\frac{s}{T^3}=5.24(41)(81)&#10;\end{align*}&lt;/body&gt;&#10;  &lt;fcolor&gt;FF475675&lt;/fcolor&gt;&#10;  &lt;bcolor&gt;FFFFFFFF&lt;/bcolor&gt;&#10;  &lt;transparent&gt;True&lt;/transparent&gt;&#10;  &lt;resolution&gt;1800&lt;/resolution&gt;&#10;  &lt;imageh&gt;448&lt;/imageh&gt;&#10;  &lt;imagew&gt;1958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33" y="7863645"/>
            <a:ext cx="1493199" cy="341651"/>
          </a:xfrm>
          <a:prstGeom prst="rect">
            <a:avLst/>
          </a:prstGeom>
        </p:spPr>
      </p:pic>
      <p:sp>
        <p:nvSpPr>
          <p:cNvPr id="88" name="角丸四角形 87"/>
          <p:cNvSpPr/>
          <p:nvPr/>
        </p:nvSpPr>
        <p:spPr>
          <a:xfrm>
            <a:off x="5787369" y="6141984"/>
            <a:ext cx="3741554" cy="2145215"/>
          </a:xfrm>
          <a:prstGeom prst="roundRect">
            <a:avLst>
              <a:gd name="adj" fmla="val 8866"/>
            </a:avLst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75675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5097780" y="8329569"/>
            <a:ext cx="4395431" cy="1335560"/>
          </a:xfrm>
          <a:prstGeom prst="roundRect">
            <a:avLst>
              <a:gd name="adj" fmla="val 16855"/>
            </a:avLst>
          </a:prstGeom>
          <a:solidFill>
            <a:srgbClr val="EFEAE4"/>
          </a:solidFill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FEAE4"/>
              </a:solidFill>
            </a:endParaRPr>
          </a:p>
        </p:txBody>
      </p:sp>
      <p:pic>
        <p:nvPicPr>
          <p:cNvPr id="89" name="TexTeXPicture" descr="&lt;?xml version=&quot;1.0&quot; encoding=&quot;utf-16&quot;?&gt;&#10;&lt;TeXTeX&gt;&#10;  &lt;preamble&gt;\documentclass{jarticle}&#10;\usepackage{amsmath}&#10;\pagestyle{empty}&lt;/preamble&gt;&#10;  &lt;body&gt;\begin{align*} &#10;C_{00;00}(\tau)=\frac{c_V}{T^3}&#10;\end{align*}&lt;/body&gt;&#10;  &lt;fcolor&gt;FF475675&lt;/fcolor&gt;&#10;  &lt;bcolor&gt;FFFFFFFF&lt;/bcolor&gt;&#10;  &lt;transparent&gt;True&lt;/transparent&gt;&#10;  &lt;resolution&gt;1800&lt;/resolution&gt;&#10;  &lt;imageh&gt;448&lt;/imageh&gt;&#10;  &lt;imagew&gt;161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42" y="8817530"/>
            <a:ext cx="1322102" cy="366524"/>
          </a:xfrm>
          <a:prstGeom prst="rect">
            <a:avLst/>
          </a:prstGeom>
        </p:spPr>
      </p:pic>
      <p:pic>
        <p:nvPicPr>
          <p:cNvPr id="90" name="TexTeXPicture" descr="&lt;?xml version=&quot;1.0&quot; encoding=&quot;utf-16&quot;?&gt;&#10;&lt;TeXTeX&gt;&#10;  &lt;preamble&gt;\documentclass{jarticle}&#10;\usepackage{amsmath}&#10;\pagestyle{empty}&lt;/preamble&gt;&#10;  &lt;body&gt;\begin{align*} &#10;C_{00;11}(\tau)=C_{01;01}(\tau)=\frac{\epsilon+p}{T^4}&#10;\end{align*}&lt;/body&gt;&#10;  &lt;fcolor&gt;FF475675&lt;/fcolor&gt;&#10;  &lt;bcolor&gt;FFFFFFFF&lt;/bcolor&gt;&#10;  &lt;transparent&gt;True&lt;/transparent&gt;&#10;  &lt;resolution&gt;1800&lt;/resolution&gt;&#10;  &lt;imageh&gt;484&lt;/imageh&gt;&#10;  &lt;imagew&gt;3162&lt;/imagew&gt;&#10;  &lt;scale&gt;50&lt;/scale&gt;&#10;  &lt;cursor&gt;69&lt;/cursor&gt;&#10;&lt;/TeXTeX&gt;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42" y="9184054"/>
            <a:ext cx="2586935" cy="395977"/>
          </a:xfrm>
          <a:prstGeom prst="rect">
            <a:avLst/>
          </a:prstGeom>
        </p:spPr>
      </p:pic>
      <p:sp>
        <p:nvSpPr>
          <p:cNvPr id="91" name="テキスト ボックス 90"/>
          <p:cNvSpPr txBox="1"/>
          <p:nvPr/>
        </p:nvSpPr>
        <p:spPr>
          <a:xfrm>
            <a:off x="7077611" y="880129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new analysis of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c</a:t>
            </a:r>
            <a:r>
              <a:rPr kumimoji="1" lang="en-US" altLang="ja-JP" baseline="-25000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V</a:t>
            </a:r>
            <a:endParaRPr kumimoji="1" lang="ja-JP" altLang="en-US" baseline="-250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241762" y="9184054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confirmed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3190" y="3505809"/>
            <a:ext cx="8975733" cy="1974385"/>
          </a:xfrm>
          <a:prstGeom prst="roundRect">
            <a:avLst>
              <a:gd name="adj" fmla="val 13765"/>
            </a:avLst>
          </a:prstGeom>
          <a:solidFill>
            <a:srgbClr val="EFE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FEAE4"/>
              </a:solidFill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549942" y="3981052"/>
            <a:ext cx="3204000" cy="268"/>
          </a:xfrm>
          <a:prstGeom prst="line">
            <a:avLst/>
          </a:prstGeom>
          <a:ln w="28575">
            <a:solidFill>
              <a:srgbClr val="4756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TexTeXPicture" descr="&lt;?xml version=&quot;1.0&quot; encoding=&quot;utf-16&quot;?&gt;&#10;&lt;TeXTeX&gt;&#10;  &lt;preamble&gt;\documentclass{jarticle}&#10;\usepackage{amsmath}&#10;\pagestyle{empty}&lt;/preamble&gt;&#10;  &lt;body&gt;\begin{align*} &#10;C_{\mu\nu;\rho\sigma}(\tau)=\frac1{T^5} \int d^3x\langle T_{\mu\nu}(\tau,\vec{x}) \bar{T}_{\rho\sigma}(0,\vec{0}) \rangle&#10;\end{align*}&lt;/body&gt;&#10;  &lt;fcolor&gt;FF475675&lt;/fcolor&gt;&#10;  &lt;bcolor&gt;FFFFFFFF&lt;/bcolor&gt;&#10;  &lt;transparent&gt;True&lt;/transparent&gt;&#10;  &lt;resolution&gt;1800&lt;/resolution&gt;&#10;  &lt;imageh&gt;553&lt;/imageh&gt;&#10;  &lt;imagew&gt;4486&lt;/imagew&gt;&#10;  &lt;scale&gt;50&lt;/scale&gt;&#10;  &lt;cursor&gt;128&lt;/cursor&gt;&#10;&lt;/TeXTeX&gt;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18" y="4247383"/>
            <a:ext cx="3670141" cy="452428"/>
          </a:xfrm>
          <a:prstGeom prst="rect">
            <a:avLst/>
          </a:prstGeom>
        </p:spPr>
      </p:pic>
      <p:pic>
        <p:nvPicPr>
          <p:cNvPr id="2" name="TexTeXPicture" descr="&lt;?xml version=&quot;1.0&quot; encoding=&quot;utf-16&quot;?&gt;&#10;&lt;TeXTeX&gt;&#10;  &lt;preamble&gt;\documentclass{jarticle}&#10;\usepackage{amsmath}&#10;\pagestyle{empty}&lt;/preamble&gt;&#10;  &lt;body&gt;\begin{align*} &#10;C_{00;00}(\tau)=\frac{c_V}{T^3}&#10;\end{align*}&lt;/body&gt;&#10;  &lt;fcolor&gt;FF475675&lt;/fcolor&gt;&#10;  &lt;bcolor&gt;FFFFFFFF&lt;/bcolor&gt;&#10;  &lt;transparent&gt;True&lt;/transparent&gt;&#10;  &lt;resolution&gt;1800&lt;/resolution&gt;&#10;  &lt;imageh&gt;448&lt;/imageh&gt;&#10;  &lt;imagew&gt;161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01" y="4323095"/>
            <a:ext cx="1322102" cy="366524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C_{00;11}(\tau)=C_{01;01}(\tau)=\frac{\epsilon+p}{T^4}&#10;\end{align*}&lt;/body&gt;&#10;  &lt;fcolor&gt;FF475675&lt;/fcolor&gt;&#10;  &lt;bcolor&gt;FFFFFFFF&lt;/bcolor&gt;&#10;  &lt;transparent&gt;True&lt;/transparent&gt;&#10;  &lt;resolution&gt;1800&lt;/resolution&gt;&#10;  &lt;imageh&gt;484&lt;/imageh&gt;&#10;  &lt;imagew&gt;3162&lt;/imagew&gt;&#10;  &lt;scale&gt;50&lt;/scale&gt;&#10;  &lt;cursor&gt;69&lt;/cursor&gt;&#10;&lt;/TeXTeX&gt;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17" y="4306411"/>
            <a:ext cx="2586935" cy="39597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25385" y="3566315"/>
            <a:ext cx="302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C</a:t>
            </a:r>
            <a:r>
              <a:rPr kumimoji="1"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onserved channels</a:t>
            </a:r>
            <a:endParaRPr kumimoji="1" lang="ja-JP" altLang="en-US" sz="24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99109" y="4922045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475675"/>
                </a:solidFill>
                <a:latin typeface="Symbol" panose="05050102010706020507" pitchFamily="18" charset="2"/>
                <a:ea typeface="小塚ゴシック Pr6N B" panose="020B0800000000000000" pitchFamily="34" charset="-128"/>
              </a:rPr>
              <a:t>t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indep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. </a:t>
            </a:r>
            <a:r>
              <a:rPr kumimoji="1" lang="en-US" altLang="ja-JP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const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!</a:t>
            </a:r>
            <a:endParaRPr kumimoji="1" lang="ja-JP" altLang="en-US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2716629" y="4958509"/>
            <a:ext cx="218500" cy="286299"/>
          </a:xfrm>
          <a:prstGeom prst="rightArrow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TexTeXPicture" descr="&lt;?xml version=&quot;1.0&quot; encoding=&quot;utf-16&quot;?&gt;&#10;&lt;TeXTeX&gt;&#10;  &lt;preamble&gt;\documentclass{jarticle}&#10;\usepackage{amsmath}&#10;\pagestyle{empty}&lt;/preamble&gt;&#10;  &lt;body&gt;\begin{align*} &#10;\frac{\partial}{\partial\tau}C_{0\nu;\rho\sigma}(\tau)=0&#10;\end{align*}&lt;/body&gt;&#10;  &lt;fcolor&gt;FF475675&lt;/fcolor&gt;&#10;  &lt;bcolor&gt;FFFFFFFF&lt;/bcolor&gt;&#10;  &lt;transparent&gt;True&lt;/transparent&gt;&#10;  &lt;resolution&gt;1800&lt;/resolution&gt;&#10;  &lt;imageh&gt;518&lt;/imageh&gt;&#10;  &lt;imagew&gt;1773&lt;/imagew&gt;&#10;  &lt;scale&gt;50&lt;/scale&gt;&#10;  &lt;cursor&gt;63&lt;/cursor&gt;&#10;&lt;/TeXTeX&gt;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21" y="4894815"/>
            <a:ext cx="1450549" cy="423793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894535" y="3869579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F</a:t>
            </a:r>
            <a:r>
              <a:rPr kumimoji="1" lang="en-US" altLang="ja-JP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rom linear response</a:t>
            </a:r>
            <a:endParaRPr kumimoji="1" lang="ja-JP" altLang="en-US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48952" y="490276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Check them on the lattice!</a:t>
            </a:r>
            <a:endParaRPr kumimoji="1" lang="ja-JP" altLang="en-US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812144" y="3812100"/>
            <a:ext cx="4587240" cy="1053645"/>
          </a:xfrm>
          <a:prstGeom prst="roundRect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75675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684161" y="4139118"/>
            <a:ext cx="3948251" cy="667789"/>
          </a:xfrm>
          <a:prstGeom prst="roundRect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75675"/>
              </a:solidFill>
            </a:endParaRPr>
          </a:p>
        </p:txBody>
      </p:sp>
      <p:sp>
        <p:nvSpPr>
          <p:cNvPr id="66" name="右矢印 65"/>
          <p:cNvSpPr/>
          <p:nvPr/>
        </p:nvSpPr>
        <p:spPr>
          <a:xfrm>
            <a:off x="5630452" y="4944282"/>
            <a:ext cx="218500" cy="286299"/>
          </a:xfrm>
          <a:prstGeom prst="rightArrow">
            <a:avLst/>
          </a:prstGeom>
          <a:noFill/>
          <a:ln>
            <a:solidFill>
              <a:srgbClr val="475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54928" y="5170557"/>
            <a:ext cx="350288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New method for studying thermodynamics!</a:t>
            </a:r>
            <a:endParaRPr kumimoji="1" lang="ja-JP" altLang="en-US" sz="13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pic>
        <p:nvPicPr>
          <p:cNvPr id="96" name="TexTeXPicture" descr="&lt;?xml version=&quot;1.0&quot; encoding=&quot;utf-16&quot;?&gt;&#10;&lt;TeXTeX&gt;&#10;  &lt;preamble&gt;\documentclass{jarticle}&#10;\usepackage{amsmath}&#10;\pagestyle{empty}&lt;/preamble&gt;&#10;  &lt;body&gt;\begin{align*} &#10;&amp;amp; U_{\mu\nu}(t,x) =&#10;G_{\mu\rho}(t,x)G_{\nu\rho}(t,x) - \frac14&#10;\delta_{\mu\nu} G_{\mu\nu}(t,x)G_{\mu\nu}(t,x) &#10;\\&#10;&amp;amp; E(t,x) = \frac14&#10;\delta_{\mu\nu} G_{\mu\nu}(t,x)G_{\mu\nu}(t,x) &#10;\end{align*}&lt;/body&gt;&#10;  &lt;fcolor&gt;FF475675&lt;/fcolor&gt;&#10;  &lt;bcolor&gt;FFFFFFFF&lt;/bcolor&gt;&#10;  &lt;transparent&gt;True&lt;/transparent&gt;&#10;  &lt;resolution&gt;1800&lt;/resolution&gt;&#10;  &lt;imageh&gt;1103&lt;/imageh&gt;&#10;  &lt;imagew&gt;5979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264" y="11345541"/>
            <a:ext cx="3071449" cy="566617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5651114" y="11804923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Suzuki, 2013</a:t>
            </a:r>
            <a:endParaRPr kumimoji="1" lang="ja-JP" altLang="en-US" sz="14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 rot="16200000">
            <a:off x="6030299" y="10837672"/>
            <a:ext cx="2624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Thermodynamics </a:t>
            </a:r>
            <a:r>
              <a:rPr kumimoji="1" lang="en-US" altLang="ja-JP" sz="1100" dirty="0" err="1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FlowQCD</a:t>
            </a:r>
            <a:r>
              <a:rPr kumimoji="1" lang="en-US" altLang="ja-JP" sz="1100" dirty="0" smtClean="0">
                <a:solidFill>
                  <a:srgbClr val="475675"/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, 2016</a:t>
            </a:r>
            <a:endParaRPr kumimoji="1" lang="ja-JP" altLang="en-US" sz="1100" dirty="0">
              <a:solidFill>
                <a:srgbClr val="475675"/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561440" y="8608797"/>
            <a:ext cx="1519335" cy="1574583"/>
          </a:xfrm>
          <a:prstGeom prst="rect">
            <a:avLst/>
          </a:prstGeom>
        </p:spPr>
      </p:pic>
      <p:sp>
        <p:nvSpPr>
          <p:cNvPr id="106" name="テキスト ボックス 105"/>
          <p:cNvSpPr txBox="1"/>
          <p:nvPr/>
        </p:nvSpPr>
        <p:spPr>
          <a:xfrm>
            <a:off x="3796691" y="8655658"/>
            <a:ext cx="12859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accent4">
                    <a:lumMod val="75000"/>
                  </a:schemeClr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continuum </a:t>
            </a:r>
            <a:r>
              <a:rPr kumimoji="1" lang="en-US" altLang="ja-JP" sz="1000" dirty="0" err="1" smtClean="0">
                <a:solidFill>
                  <a:schemeClr val="accent4">
                    <a:lumMod val="75000"/>
                  </a:schemeClr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extrap</a:t>
            </a:r>
            <a:r>
              <a:rPr kumimoji="1" lang="en-US" altLang="ja-JP" sz="1000" dirty="0" smtClean="0">
                <a:solidFill>
                  <a:schemeClr val="accent4">
                    <a:lumMod val="75000"/>
                  </a:schemeClr>
                </a:solidFill>
                <a:latin typeface="小塚ゴシック Pr6N L" panose="020B0200000000000000" pitchFamily="34" charset="-128"/>
                <a:ea typeface="小塚ゴシック Pr6N L" panose="020B0200000000000000" pitchFamily="34" charset="-128"/>
              </a:rPr>
              <a:t>.</a:t>
            </a:r>
            <a:endParaRPr kumimoji="1" lang="ja-JP" altLang="en-US" sz="1000" dirty="0">
              <a:solidFill>
                <a:schemeClr val="accent4">
                  <a:lumMod val="75000"/>
                </a:schemeClr>
              </a:solidFill>
              <a:latin typeface="小塚ゴシック Pr6N L" panose="020B0200000000000000" pitchFamily="34" charset="-128"/>
              <a:ea typeface="小塚ゴシック Pr6N L" panose="020B0200000000000000" pitchFamily="34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180019" y="8330257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475675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Summary</a:t>
            </a:r>
            <a:endParaRPr kumimoji="1" lang="ja-JP" altLang="en-US" sz="2400" dirty="0">
              <a:solidFill>
                <a:srgbClr val="475675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08" name="左中かっこ 107"/>
          <p:cNvSpPr/>
          <p:nvPr/>
        </p:nvSpPr>
        <p:spPr>
          <a:xfrm>
            <a:off x="5387340" y="8838729"/>
            <a:ext cx="136510" cy="728736"/>
          </a:xfrm>
          <a:prstGeom prst="leftBrace">
            <a:avLst>
              <a:gd name="adj1" fmla="val 30417"/>
              <a:gd name="adj2" fmla="val 50000"/>
            </a:avLst>
          </a:prstGeom>
          <a:ln w="12700">
            <a:solidFill>
              <a:srgbClr val="4756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コネクタ 70"/>
          <p:cNvCxnSpPr/>
          <p:nvPr/>
        </p:nvCxnSpPr>
        <p:spPr>
          <a:xfrm>
            <a:off x="5097780" y="8734896"/>
            <a:ext cx="1620000" cy="0"/>
          </a:xfrm>
          <a:prstGeom prst="line">
            <a:avLst/>
          </a:prstGeom>
          <a:ln w="28575">
            <a:solidFill>
              <a:srgbClr val="4756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\langle T_{\mu\nu}(x) T_{\rho\sigma}(y) \rangle&#10;\end{align*}&lt;/body&gt;&#10;  &lt;fcolor&gt;FF475675&lt;/fcolor&gt;&#10;  &lt;bcolor&gt;FFFFFFFF&lt;/bcolor&gt;&#10;  &lt;transparent&gt;True&lt;/transparent&gt;&#10;  &lt;resolution&gt;1800&lt;/resolution&gt;&#10;  &lt;imageh&gt;261&lt;/imageh&gt;&#10;  &lt;imagew&gt;1575&lt;/imagew&gt;&#10;  &lt;scale&gt;50&lt;/scale&gt;&#10;  &lt;cursor&gt;38&lt;/cursor&gt;&#10;&lt;/TeXTeX&gt;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66" y="2575179"/>
            <a:ext cx="3508839" cy="58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F261823D-99D3-46C1-8C9F-BB4564677FC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139</Words>
  <Application>Microsoft Office PowerPoint</Application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小塚ゴシック Pr6N B</vt:lpstr>
      <vt:lpstr>小塚ゴシック Pr6N L</vt:lpstr>
      <vt:lpstr>游ゴシック</vt:lpstr>
      <vt:lpstr>游ゴシック Light</vt:lpstr>
      <vt:lpstr>Arial</vt:lpstr>
      <vt:lpstr>Calibri</vt:lpstr>
      <vt:lpstr>Calibri Light</vt:lpstr>
      <vt:lpstr>Symbol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Masakiyo Kitazawa</dc:creator>
  <cp:lastModifiedBy>Masakiyo Kitazawa</cp:lastModifiedBy>
  <cp:revision>30</cp:revision>
  <cp:lastPrinted>2017-06-16T09:53:53Z</cp:lastPrinted>
  <dcterms:created xsi:type="dcterms:W3CDTF">2017-06-15T08:28:38Z</dcterms:created>
  <dcterms:modified xsi:type="dcterms:W3CDTF">2017-06-16T09:59:36Z</dcterms:modified>
</cp:coreProperties>
</file>