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2"/>
  </p:sldMasterIdLst>
  <p:sldIdLst>
    <p:sldId id="324" r:id="rId3"/>
    <p:sldId id="421" r:id="rId4"/>
    <p:sldId id="406" r:id="rId5"/>
    <p:sldId id="355" r:id="rId6"/>
    <p:sldId id="331" r:id="rId7"/>
    <p:sldId id="341" r:id="rId8"/>
    <p:sldId id="262" r:id="rId9"/>
    <p:sldId id="301" r:id="rId10"/>
    <p:sldId id="343" r:id="rId11"/>
    <p:sldId id="342" r:id="rId12"/>
    <p:sldId id="320" r:id="rId13"/>
    <p:sldId id="387" r:id="rId14"/>
    <p:sldId id="385" r:id="rId15"/>
    <p:sldId id="386" r:id="rId16"/>
    <p:sldId id="388" r:id="rId17"/>
    <p:sldId id="403" r:id="rId18"/>
    <p:sldId id="372" r:id="rId19"/>
    <p:sldId id="410" r:id="rId20"/>
    <p:sldId id="373" r:id="rId21"/>
    <p:sldId id="457" r:id="rId22"/>
    <p:sldId id="389" r:id="rId23"/>
    <p:sldId id="416" r:id="rId24"/>
    <p:sldId id="458" r:id="rId25"/>
    <p:sldId id="374" r:id="rId26"/>
    <p:sldId id="405" r:id="rId27"/>
    <p:sldId id="384" r:id="rId28"/>
    <p:sldId id="453" r:id="rId29"/>
    <p:sldId id="418" r:id="rId30"/>
    <p:sldId id="419" r:id="rId31"/>
    <p:sldId id="359" r:id="rId32"/>
    <p:sldId id="362" r:id="rId33"/>
    <p:sldId id="361" r:id="rId34"/>
    <p:sldId id="459" r:id="rId35"/>
    <p:sldId id="422" r:id="rId36"/>
    <p:sldId id="363" r:id="rId37"/>
    <p:sldId id="278" r:id="rId38"/>
    <p:sldId id="305" r:id="rId39"/>
    <p:sldId id="294" r:id="rId40"/>
    <p:sldId id="425" r:id="rId41"/>
    <p:sldId id="426" r:id="rId42"/>
    <p:sldId id="456" r:id="rId43"/>
    <p:sldId id="423" r:id="rId44"/>
    <p:sldId id="424" r:id="rId45"/>
    <p:sldId id="427" r:id="rId46"/>
    <p:sldId id="428" r:id="rId47"/>
    <p:sldId id="429" r:id="rId48"/>
    <p:sldId id="431" r:id="rId49"/>
    <p:sldId id="432" r:id="rId50"/>
    <p:sldId id="345" r:id="rId51"/>
    <p:sldId id="315" r:id="rId52"/>
    <p:sldId id="321" r:id="rId53"/>
    <p:sldId id="336" r:id="rId54"/>
    <p:sldId id="327" r:id="rId55"/>
    <p:sldId id="433" r:id="rId56"/>
    <p:sldId id="438" r:id="rId57"/>
    <p:sldId id="435" r:id="rId58"/>
    <p:sldId id="436" r:id="rId59"/>
    <p:sldId id="437" r:id="rId60"/>
    <p:sldId id="439" r:id="rId61"/>
    <p:sldId id="454" r:id="rId62"/>
    <p:sldId id="441" r:id="rId63"/>
    <p:sldId id="440" r:id="rId64"/>
    <p:sldId id="442" r:id="rId65"/>
    <p:sldId id="443" r:id="rId66"/>
    <p:sldId id="444" r:id="rId67"/>
    <p:sldId id="369" r:id="rId68"/>
    <p:sldId id="370" r:id="rId69"/>
    <p:sldId id="448" r:id="rId70"/>
    <p:sldId id="449" r:id="rId71"/>
    <p:sldId id="447" r:id="rId72"/>
    <p:sldId id="450" r:id="rId73"/>
    <p:sldId id="451" r:id="rId74"/>
    <p:sldId id="455" r:id="rId75"/>
    <p:sldId id="445" r:id="rId76"/>
    <p:sldId id="382" r:id="rId77"/>
    <p:sldId id="446" r:id="rId78"/>
    <p:sldId id="383" r:id="rId79"/>
    <p:sldId id="393" r:id="rId80"/>
    <p:sldId id="394" r:id="rId81"/>
    <p:sldId id="396" r:id="rId82"/>
    <p:sldId id="395" r:id="rId83"/>
    <p:sldId id="397" r:id="rId84"/>
    <p:sldId id="398" r:id="rId85"/>
    <p:sldId id="399" r:id="rId86"/>
    <p:sldId id="402" r:id="rId87"/>
    <p:sldId id="400" r:id="rId88"/>
    <p:sldId id="415" r:id="rId89"/>
    <p:sldId id="420" r:id="rId9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9FF"/>
    <a:srgbClr val="FF3399"/>
    <a:srgbClr val="FF0000"/>
    <a:srgbClr val="006600"/>
    <a:srgbClr val="FFC000"/>
    <a:srgbClr val="0070C0"/>
    <a:srgbClr val="FF9900"/>
    <a:srgbClr val="FF5050"/>
    <a:srgbClr val="A5002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4" autoAdjust="0"/>
  </p:normalViewPr>
  <p:slideViewPr>
    <p:cSldViewPr snapToGrid="0">
      <p:cViewPr varScale="1">
        <p:scale>
          <a:sx n="88" d="100"/>
          <a:sy n="88" d="100"/>
        </p:scale>
        <p:origin x="58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151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8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08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1E1E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10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74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9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5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2919" y="15435"/>
            <a:ext cx="8079581" cy="165819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2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67C877C-1C90-4B5F-90F0-EBA6F7746CE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8942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1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15428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EC0E3008-8B0A-4895-BB24-3CCF12A64703}" type="datetimeFigureOut">
              <a:rPr lang="ja-JP" altLang="en-US" smtClean="0">
                <a:solidFill>
                  <a:prstClr val="white">
                    <a:alpha val="75000"/>
                  </a:prstClr>
                </a:solidFill>
              </a:rPr>
              <a:pPr/>
              <a:t>2017/7/10</a:t>
            </a:fld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white">
                  <a:alpha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567C877C-1C90-4B5F-90F0-EBA6F7746CE6}" type="slidenum">
              <a:rPr lang="ja-JP" altLang="en-US" smtClean="0">
                <a:solidFill>
                  <a:prstClr val="white">
                    <a:alpha val="20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white">
                  <a:alpha val="2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654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kumimoji="1"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.png"/><Relationship Id="rId7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.png"/><Relationship Id="rId7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10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67.png"/><Relationship Id="rId4" Type="http://schemas.openxmlformats.org/officeDocument/2006/relationships/image" Target="../media/image1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67.png"/><Relationship Id="rId4" Type="http://schemas.openxmlformats.org/officeDocument/2006/relationships/image" Target="../media/image1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8.png"/><Relationship Id="rId7" Type="http://schemas.openxmlformats.org/officeDocument/2006/relationships/image" Target="../media/image13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1.png"/><Relationship Id="rId9" Type="http://schemas.openxmlformats.org/officeDocument/2006/relationships/image" Target="../media/image13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6.emf"/><Relationship Id="rId5" Type="http://schemas.openxmlformats.org/officeDocument/2006/relationships/image" Target="../media/image165.emf"/><Relationship Id="rId4" Type="http://schemas.openxmlformats.org/officeDocument/2006/relationships/image" Target="../media/image164.emf"/><Relationship Id="rId9" Type="http://schemas.openxmlformats.org/officeDocument/2006/relationships/image" Target="../media/image169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emf"/><Relationship Id="rId3" Type="http://schemas.openxmlformats.org/officeDocument/2006/relationships/image" Target="../media/image168.png"/><Relationship Id="rId7" Type="http://schemas.openxmlformats.org/officeDocument/2006/relationships/image" Target="../media/image172.emf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emf"/><Relationship Id="rId5" Type="http://schemas.openxmlformats.org/officeDocument/2006/relationships/image" Target="../media/image170.emf"/><Relationship Id="rId4" Type="http://schemas.openxmlformats.org/officeDocument/2006/relationships/image" Target="../media/image16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png"/><Relationship Id="rId4" Type="http://schemas.openxmlformats.org/officeDocument/2006/relationships/image" Target="../media/image179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7.png"/><Relationship Id="rId4" Type="http://schemas.openxmlformats.org/officeDocument/2006/relationships/image" Target="../media/image184.e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emf"/><Relationship Id="rId2" Type="http://schemas.openxmlformats.org/officeDocument/2006/relationships/image" Target="../media/image191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png"/><Relationship Id="rId4" Type="http://schemas.openxmlformats.org/officeDocument/2006/relationships/image" Target="../media/image19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6000" dirty="0" smtClean="0"/>
              <a:t>勾配流を用いた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/>
              <a:t>格子</a:t>
            </a:r>
            <a:r>
              <a:rPr lang="en-US" altLang="ja-JP" sz="6600" dirty="0"/>
              <a:t>QCD</a:t>
            </a:r>
            <a:r>
              <a:rPr lang="ja-JP" altLang="en-US" sz="6000" dirty="0"/>
              <a:t>数値</a:t>
            </a:r>
            <a:r>
              <a:rPr lang="ja-JP" altLang="en-US" sz="6000" dirty="0" smtClean="0"/>
              <a:t>解析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7630354" cy="1645920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kumimoji="1" lang="ja-JP" altLang="en-US" sz="3600" dirty="0" smtClean="0"/>
              <a:t>北沢正清</a:t>
            </a:r>
            <a:r>
              <a:rPr lang="ja-JP" altLang="en-US" sz="3600" dirty="0" smtClean="0"/>
              <a:t>（大阪大学）</a:t>
            </a:r>
            <a:endParaRPr lang="en-US" altLang="ja-JP" dirty="0" smtClean="0"/>
          </a:p>
          <a:p>
            <a:pPr>
              <a:lnSpc>
                <a:spcPct val="50000"/>
              </a:lnSpc>
            </a:pPr>
            <a:r>
              <a:rPr lang="en-US" altLang="ja-JP" dirty="0" smtClean="0"/>
              <a:t>Special thanks to:</a:t>
            </a:r>
          </a:p>
          <a:p>
            <a:pPr>
              <a:lnSpc>
                <a:spcPct val="50000"/>
              </a:lnSpc>
            </a:pPr>
            <a:r>
              <a:rPr lang="en-US" altLang="ja-JP" sz="2400" dirty="0" err="1"/>
              <a:t>FlowQCD</a:t>
            </a:r>
            <a:r>
              <a:rPr lang="en-US" altLang="ja-JP" sz="2400" dirty="0"/>
              <a:t> Collab.(</a:t>
            </a:r>
            <a:r>
              <a:rPr lang="ja-JP" altLang="en-US" sz="2000" dirty="0"/>
              <a:t>柳原良亮</a:t>
            </a:r>
            <a:r>
              <a:rPr lang="en-US" altLang="ja-JP" sz="2000" dirty="0" smtClean="0"/>
              <a:t>,</a:t>
            </a:r>
            <a:r>
              <a:rPr lang="ja-JP" altLang="en-US" sz="2000" dirty="0" smtClean="0"/>
              <a:t> </a:t>
            </a:r>
            <a:r>
              <a:rPr lang="en-US" altLang="ja-JP" sz="2000" dirty="0" err="1" smtClean="0">
                <a:solidFill>
                  <a:schemeClr val="tx1">
                    <a:lumMod val="85000"/>
                  </a:schemeClr>
                </a:solidFill>
              </a:rPr>
              <a:t>Asakawa</a:t>
            </a:r>
            <a:r>
              <a:rPr lang="en-US" altLang="ja-JP" sz="2000" dirty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altLang="ja-JP" sz="2000" dirty="0" err="1">
                <a:solidFill>
                  <a:schemeClr val="tx1">
                    <a:lumMod val="85000"/>
                  </a:schemeClr>
                </a:solidFill>
              </a:rPr>
              <a:t>Hatsuda</a:t>
            </a:r>
            <a:r>
              <a:rPr lang="en-US" altLang="ja-JP" sz="2000" dirty="0">
                <a:solidFill>
                  <a:schemeClr val="tx1">
                    <a:lumMod val="85000"/>
                  </a:schemeClr>
                </a:solidFill>
              </a:rPr>
              <a:t>, </a:t>
            </a:r>
            <a:r>
              <a:rPr lang="en-US" altLang="ja-JP" sz="2000" dirty="0" err="1">
                <a:solidFill>
                  <a:schemeClr val="tx1">
                    <a:lumMod val="85000"/>
                  </a:schemeClr>
                </a:solidFill>
              </a:rPr>
              <a:t>Iritani</a:t>
            </a:r>
            <a:r>
              <a:rPr lang="en-US" altLang="ja-JP" sz="2000" dirty="0">
                <a:solidFill>
                  <a:schemeClr val="tx1">
                    <a:lumMod val="85000"/>
                  </a:schemeClr>
                </a:solidFill>
              </a:rPr>
              <a:t>, Itou, Suzuki</a:t>
            </a:r>
            <a:r>
              <a:rPr lang="en-US" altLang="ja-JP" sz="2000" dirty="0"/>
              <a:t>)</a:t>
            </a:r>
          </a:p>
          <a:p>
            <a:pPr>
              <a:lnSpc>
                <a:spcPct val="50000"/>
              </a:lnSpc>
            </a:pPr>
            <a:r>
              <a:rPr lang="en-US" altLang="ja-JP" sz="2400" dirty="0" smtClean="0"/>
              <a:t>WHOT Collab.(</a:t>
            </a:r>
            <a:r>
              <a:rPr lang="en-US" altLang="ja-JP" sz="2000" dirty="0" err="1" smtClean="0"/>
              <a:t>Kanaya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Ejiri</a:t>
            </a:r>
            <a:r>
              <a:rPr lang="en-US" altLang="ja-JP" sz="2000" dirty="0" smtClean="0"/>
              <a:t>, Taniguchi, </a:t>
            </a:r>
            <a:r>
              <a:rPr lang="en-US" altLang="ja-JP" sz="2000" dirty="0" err="1" smtClean="0"/>
              <a:t>Umeda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Shirogane</a:t>
            </a:r>
            <a:r>
              <a:rPr lang="en-US" altLang="ja-JP" sz="2000" dirty="0" smtClean="0"/>
              <a:t>, Suzuki,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…</a:t>
            </a:r>
            <a:r>
              <a:rPr lang="en-US" altLang="ja-JP" sz="2400" dirty="0" smtClean="0"/>
              <a:t> 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89920" y="6364944"/>
            <a:ext cx="56121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Hadron Spectroscopy Café,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 東工大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,</a:t>
            </a:r>
            <a:r>
              <a:rPr lang="ja-JP" altLang="en-US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2017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年</a:t>
            </a:r>
            <a:r>
              <a:rPr lang="en-US" altLang="ja-JP" sz="2000" dirty="0">
                <a:solidFill>
                  <a:schemeClr val="tx1">
                    <a:lumMod val="75000"/>
                  </a:schemeClr>
                </a:solidFill>
              </a:rPr>
              <a:t>7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月</a:t>
            </a:r>
            <a:r>
              <a:rPr lang="en-US" altLang="ja-JP" sz="2000" dirty="0" smtClean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ja-JP" altLang="en-US" sz="2000" dirty="0" smtClean="0">
                <a:solidFill>
                  <a:schemeClr val="tx1">
                    <a:lumMod val="75000"/>
                  </a:schemeClr>
                </a:solidFill>
              </a:rPr>
              <a:t>日</a:t>
            </a:r>
            <a:endParaRPr kumimoji="1" lang="ja-JP" alt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17" name="角丸四角形 16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678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38" name="角丸四角形 37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6" name="グループ化 25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8" name="角丸四角形 27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5" name="Picture 76" descr="lattice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56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グループ化 36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38" name="角丸四角形 37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テキスト ボックス 39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302" y="2639940"/>
              <a:ext cx="1784617" cy="406767"/>
            </a:xfrm>
            <a:prstGeom prst="rect">
              <a:avLst/>
            </a:prstGeom>
          </p:spPr>
        </p:pic>
        <p:pic>
          <p:nvPicPr>
            <p:cNvPr id="42" name="TexTeXPicture" descr="&lt;?xml version=&quot;1.0&quot; encoding=&quot;utf-16&quot;?&gt;&#10;&lt;TeXTeX&gt;&#10;  &lt;preamble&gt;\documentclass{jarticle}&#10;\usepackage{amsmath}&#10;\pagestyle{empty}&lt;/preamble&gt;&#10;  &lt;body&gt;\begin{align*} &#10;\eta = \textstyle \int_0^\infty dt \langle T_{12}; T_{12} \rangle&#10;\end{align*}&lt;/body&gt;&#10;  &lt;fcolor&gt;FF0000FF&lt;/fcolor&gt;&#10;  &lt;bcolor&gt;FFFFFFFF&lt;/bcolor&gt;&#10;  &lt;transparent&gt;True&lt;/transparent&gt;&#10;  &lt;resolution&gt;1800&lt;/resolution&gt;&#10;  &lt;imageh&gt;308&lt;/imageh&gt;&#10;  &lt;imagew&gt;2085&lt;/imagew&gt;&#10;  &lt;scale&gt;50&lt;/scale&gt;&#10;  &lt;cursor&gt;3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921" y="2051678"/>
              <a:ext cx="3119998" cy="460891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4" name="グループ化 23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30" name="角丸四角形 29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グループ化 20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18" name="フリーフォーム 17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リーフォーム 18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5" name="Picture 76" descr="lattice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6" name="グループ化 25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28" name="角丸四角形 27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350594" y="5074919"/>
              <a:ext cx="38056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confinement string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EM distribution in hadrons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25" name="Picture 76" descr="lattice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6914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勾配流とは？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000" dirty="0"/>
              <a:t>～マラソン</a:t>
            </a:r>
            <a:r>
              <a:rPr lang="ja-JP" altLang="en-US" sz="4000" dirty="0" smtClean="0"/>
              <a:t>と勾配流の奇妙な関係～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8399" t="36203" r="17086" b="5697"/>
          <a:stretch/>
        </p:blipFill>
        <p:spPr>
          <a:xfrm>
            <a:off x="1309190" y="1613647"/>
            <a:ext cx="5320933" cy="396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2485" r="39636" b="15879"/>
          <a:stretch/>
        </p:blipFill>
        <p:spPr>
          <a:xfrm>
            <a:off x="256408" y="3102877"/>
            <a:ext cx="1607443" cy="3479850"/>
          </a:xfrm>
          <a:prstGeom prst="rect">
            <a:avLst/>
          </a:prstGeom>
        </p:spPr>
      </p:pic>
      <p:pic>
        <p:nvPicPr>
          <p:cNvPr id="6" name="Picture 2" descr="https://image.edion.com/images/goods/XL1/4988617181472_X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28" y="4499570"/>
            <a:ext cx="1639421" cy="16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勾配流とは？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sz="4000" dirty="0"/>
              <a:t>～マラソン</a:t>
            </a:r>
            <a:r>
              <a:rPr lang="ja-JP" altLang="en-US" sz="4000" dirty="0" smtClean="0"/>
              <a:t>と勾配流の奇妙な関係～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8399" t="36203" r="17086" b="5697"/>
          <a:stretch/>
        </p:blipFill>
        <p:spPr>
          <a:xfrm>
            <a:off x="1309190" y="1613647"/>
            <a:ext cx="5320933" cy="3962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12485" r="39636" b="15879"/>
          <a:stretch/>
        </p:blipFill>
        <p:spPr>
          <a:xfrm>
            <a:off x="256408" y="3102877"/>
            <a:ext cx="1607443" cy="3479850"/>
          </a:xfrm>
          <a:prstGeom prst="rect">
            <a:avLst/>
          </a:prstGeom>
        </p:spPr>
      </p:pic>
      <p:pic>
        <p:nvPicPr>
          <p:cNvPr id="6" name="Picture 2" descr="https://image.edion.com/images/goods/XL1/4988617181472_XL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28" y="4499570"/>
            <a:ext cx="1639421" cy="163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/>
          <a:srcRect l="23654" t="58148" r="4680" b="8845"/>
          <a:stretch/>
        </p:blipFill>
        <p:spPr>
          <a:xfrm>
            <a:off x="2728330" y="1690689"/>
            <a:ext cx="6196479" cy="19939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テキスト ボックス 7"/>
          <p:cNvSpPr txBox="1"/>
          <p:nvPr/>
        </p:nvSpPr>
        <p:spPr>
          <a:xfrm>
            <a:off x="6919866" y="2764467"/>
            <a:ext cx="1740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2060"/>
                </a:solidFill>
              </a:rPr>
              <a:t>original data</a:t>
            </a:r>
            <a:endParaRPr kumimoji="1" lang="ja-JP" altLang="en-US" sz="2400" dirty="0">
              <a:solidFill>
                <a:srgbClr val="00206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728330" y="4114799"/>
            <a:ext cx="6196479" cy="1995056"/>
            <a:chOff x="2728330" y="4114799"/>
            <a:chExt cx="6196479" cy="1995056"/>
          </a:xfrm>
        </p:grpSpPr>
        <p:pic>
          <p:nvPicPr>
            <p:cNvPr id="9" name="図 8"/>
            <p:cNvPicPr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11" t="31273" r="8465" b="32848"/>
            <a:stretch/>
          </p:blipFill>
          <p:spPr>
            <a:xfrm>
              <a:off x="2728330" y="4114799"/>
              <a:ext cx="6196479" cy="19950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2" descr="Cover ar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329" y="4211696"/>
              <a:ext cx="798535" cy="798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7595551" y="5006045"/>
              <a:ext cx="12176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>
                  <a:solidFill>
                    <a:srgbClr val="002060"/>
                  </a:solidFill>
                </a:rPr>
                <a:t>RunKeeper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3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452277" y="2912322"/>
            <a:ext cx="6015317" cy="108472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452277" y="1550904"/>
            <a:ext cx="6015317" cy="108472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21707" y="176753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ea typeface="ＭＳ Ｐゴシック" panose="020B0600070205080204" pitchFamily="50" charset="-128"/>
              </a:rPr>
              <a:t>①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18583" y="313152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ea typeface="ＭＳ Ｐゴシック" panose="020B0600070205080204" pitchFamily="50" charset="-128"/>
              </a:rPr>
              <a:t>②</a:t>
            </a:r>
            <a:endParaRPr lang="ja-JP" altLang="en-US" sz="3600" dirty="0">
              <a:ea typeface="ＭＳ Ｐゴシック" panose="020B0600070205080204" pitchFamily="50" charset="-128"/>
            </a:endParaRPr>
          </a:p>
        </p:txBody>
      </p:sp>
      <p:sp>
        <p:nvSpPr>
          <p:cNvPr id="14" name="上カーブ矢印 13"/>
          <p:cNvSpPr/>
          <p:nvPr/>
        </p:nvSpPr>
        <p:spPr>
          <a:xfrm rot="16200000">
            <a:off x="6989067" y="2252206"/>
            <a:ext cx="1667438" cy="910273"/>
          </a:xfrm>
          <a:prstGeom prst="curvedUp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7566201" y="2420476"/>
            <a:ext cx="1506071" cy="5737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4694331" y="194808"/>
            <a:ext cx="2443067" cy="1194174"/>
          </a:xfrm>
          <a:prstGeom prst="wedgeRoundRectCallout">
            <a:avLst>
              <a:gd name="adj1" fmla="val -20833"/>
              <a:gd name="adj2" fmla="val 78265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6096001" y="304803"/>
            <a:ext cx="0" cy="9412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19" name="フリーフォーム 18"/>
          <p:cNvSpPr/>
          <p:nvPr/>
        </p:nvSpPr>
        <p:spPr>
          <a:xfrm>
            <a:off x="5389930" y="546823"/>
            <a:ext cx="1494965" cy="528548"/>
          </a:xfrm>
          <a:custGeom>
            <a:avLst/>
            <a:gdLst>
              <a:gd name="connsiteX0" fmla="*/ 0 w 1541930"/>
              <a:gd name="connsiteY0" fmla="*/ 394473 h 421367"/>
              <a:gd name="connsiteX1" fmla="*/ 448236 w 1541930"/>
              <a:gd name="connsiteY1" fmla="*/ 331720 h 421367"/>
              <a:gd name="connsiteX2" fmla="*/ 744071 w 1541930"/>
              <a:gd name="connsiteY2" fmla="*/ 26 h 421367"/>
              <a:gd name="connsiteX3" fmla="*/ 1066800 w 1541930"/>
              <a:gd name="connsiteY3" fmla="*/ 313791 h 421367"/>
              <a:gd name="connsiteX4" fmla="*/ 1541930 w 1541930"/>
              <a:gd name="connsiteY4" fmla="*/ 421367 h 421367"/>
              <a:gd name="connsiteX0" fmla="*/ 0 w 1506071"/>
              <a:gd name="connsiteY0" fmla="*/ 408766 h 421367"/>
              <a:gd name="connsiteX1" fmla="*/ 412377 w 1506071"/>
              <a:gd name="connsiteY1" fmla="*/ 331720 h 421367"/>
              <a:gd name="connsiteX2" fmla="*/ 708212 w 1506071"/>
              <a:gd name="connsiteY2" fmla="*/ 26 h 421367"/>
              <a:gd name="connsiteX3" fmla="*/ 1030941 w 1506071"/>
              <a:gd name="connsiteY3" fmla="*/ 313791 h 421367"/>
              <a:gd name="connsiteX4" fmla="*/ 1506071 w 1506071"/>
              <a:gd name="connsiteY4" fmla="*/ 421367 h 421367"/>
              <a:gd name="connsiteX0" fmla="*/ 0 w 1494965"/>
              <a:gd name="connsiteY0" fmla="*/ 414669 h 421367"/>
              <a:gd name="connsiteX1" fmla="*/ 401271 w 1494965"/>
              <a:gd name="connsiteY1" fmla="*/ 331720 h 421367"/>
              <a:gd name="connsiteX2" fmla="*/ 697106 w 1494965"/>
              <a:gd name="connsiteY2" fmla="*/ 26 h 421367"/>
              <a:gd name="connsiteX3" fmla="*/ 1019835 w 1494965"/>
              <a:gd name="connsiteY3" fmla="*/ 313791 h 421367"/>
              <a:gd name="connsiteX4" fmla="*/ 1494965 w 1494965"/>
              <a:gd name="connsiteY4" fmla="*/ 421367 h 4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5" h="421367">
                <a:moveTo>
                  <a:pt x="0" y="414669"/>
                </a:moveTo>
                <a:cubicBezTo>
                  <a:pt x="162112" y="416163"/>
                  <a:pt x="285087" y="400827"/>
                  <a:pt x="401271" y="331720"/>
                </a:cubicBezTo>
                <a:cubicBezTo>
                  <a:pt x="517455" y="262613"/>
                  <a:pt x="594012" y="3014"/>
                  <a:pt x="697106" y="26"/>
                </a:cubicBezTo>
                <a:cubicBezTo>
                  <a:pt x="800200" y="-2962"/>
                  <a:pt x="886859" y="243568"/>
                  <a:pt x="1019835" y="313791"/>
                </a:cubicBezTo>
                <a:cubicBezTo>
                  <a:pt x="1152811" y="384014"/>
                  <a:pt x="1323888" y="402690"/>
                  <a:pt x="1494965" y="421367"/>
                </a:cubicBezTo>
              </a:path>
            </a:pathLst>
          </a:custGeom>
          <a:solidFill>
            <a:srgbClr val="FF0000">
              <a:alpha val="19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250868" y="1075371"/>
            <a:ext cx="181332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4704801" y="29806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ea typeface="ＭＳ Ｐゴシック" panose="020B0600070205080204" pitchFamily="50" charset="-128"/>
              </a:rPr>
              <a:t>Gaussian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622611" y="1717556"/>
            <a:ext cx="2007574" cy="673167"/>
          </a:xfrm>
          <a:prstGeom prst="rect">
            <a:avLst/>
          </a:prstGeom>
          <a:solidFill>
            <a:srgbClr val="FF000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FFFFFF&lt;/fcolor&gt;&#10;  &lt;bcolor&gt;FFFFFFFF&lt;/bcolor&gt;&#10;  &lt;transparent&gt;True&lt;/transparent&gt;&#10;  &lt;resolution&gt;1800&lt;/resolution&gt;&#10;  &lt;imageh&gt;587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1735486"/>
            <a:ext cx="4847167" cy="621241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d}{ds} x(t;s) = \frac{d^2}{dt^2} x(t,s)&#10;\end{align*}&lt;/body&gt;&#10;  &lt;fcolor&gt;FFFFFFFF&lt;/fcolor&gt;&#10;  &lt;bcolor&gt;FFFFFFFF&lt;/bcolor&gt;&#10;  &lt;transparent&gt;True&lt;/transparent&gt;&#10;  &lt;resolution&gt;1800&lt;/resolution&gt;&#10;  &lt;imageh&gt;546&lt;/imageh&gt;&#10;  &lt;imagew&gt;228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3131523"/>
            <a:ext cx="2415116" cy="577850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x(t;0)=x(t)&#10;\end{align*}&lt;/body&gt;&#10;  &lt;fcolor&gt;FFFFFFFF&lt;/fcolor&gt;&#10;  &lt;bcolor&gt;FFFFFFFF&lt;/bcolor&gt;&#10;  &lt;transparent&gt;True&lt;/transparent&gt;&#10;  &lt;resolution&gt;1800&lt;/resolution&gt;&#10;  &lt;imageh&gt;250&lt;/imageh&gt;&#10;  &lt;imagew&gt;138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38" y="3322925"/>
            <a:ext cx="1468967" cy="26458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sigma = \sqrt{2s}&#10;\end{align*}&lt;/body&gt;&#10;  &lt;fcolor&gt;FFFFFFFF&lt;/fcolor&gt;&#10;  &lt;bcolor&gt;FFFFFFFF&lt;/bcolor&gt;&#10;  &lt;transparent&gt;True&lt;/transparent&gt;&#10;  &lt;resolution&gt;1800&lt;/resolution&gt;&#10;  &lt;imageh&gt;249&lt;/imageh&gt;&#10;  &lt;imagew&gt;9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3" y="2559147"/>
            <a:ext cx="1091858" cy="29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4" grpId="0" animBg="1"/>
      <p:bldP spid="15" grpId="0" animBg="1"/>
      <p:bldP spid="17" grpId="0" animBg="1"/>
      <p:bldP spid="19" grpId="0" animBg="1"/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1" t="31273" r="8465" b="32848"/>
          <a:stretch/>
        </p:blipFill>
        <p:spPr>
          <a:xfrm>
            <a:off x="170327" y="4552926"/>
            <a:ext cx="3944473" cy="1216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23654" t="58148" r="4680" b="8845"/>
          <a:stretch/>
        </p:blipFill>
        <p:spPr>
          <a:xfrm>
            <a:off x="170328" y="119682"/>
            <a:ext cx="3944472" cy="12693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下矢印 5"/>
          <p:cNvSpPr/>
          <p:nvPr/>
        </p:nvSpPr>
        <p:spPr>
          <a:xfrm>
            <a:off x="657928" y="1524111"/>
            <a:ext cx="623454" cy="2902094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452277" y="2912322"/>
            <a:ext cx="6015317" cy="108472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452277" y="1550904"/>
            <a:ext cx="6015317" cy="108472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21707" y="176753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ea typeface="ＭＳ Ｐゴシック" panose="020B0600070205080204" pitchFamily="50" charset="-128"/>
              </a:rPr>
              <a:t>①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18583" y="313152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ea typeface="ＭＳ Ｐゴシック" panose="020B0600070205080204" pitchFamily="50" charset="-128"/>
              </a:rPr>
              <a:t>②</a:t>
            </a:r>
            <a:endParaRPr lang="ja-JP" altLang="en-US" sz="3600" dirty="0">
              <a:ea typeface="ＭＳ Ｐゴシック" panose="020B0600070205080204" pitchFamily="50" charset="-128"/>
            </a:endParaRPr>
          </a:p>
        </p:txBody>
      </p:sp>
      <p:sp>
        <p:nvSpPr>
          <p:cNvPr id="14" name="上カーブ矢印 13"/>
          <p:cNvSpPr/>
          <p:nvPr/>
        </p:nvSpPr>
        <p:spPr>
          <a:xfrm rot="16200000">
            <a:off x="6989067" y="2252206"/>
            <a:ext cx="1667438" cy="910273"/>
          </a:xfrm>
          <a:prstGeom prst="curvedUp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7566201" y="2420476"/>
            <a:ext cx="1506071" cy="57374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角丸四角形吹き出し 16"/>
          <p:cNvSpPr/>
          <p:nvPr/>
        </p:nvSpPr>
        <p:spPr>
          <a:xfrm>
            <a:off x="4694331" y="194808"/>
            <a:ext cx="2443067" cy="1194174"/>
          </a:xfrm>
          <a:prstGeom prst="wedgeRoundRectCallout">
            <a:avLst>
              <a:gd name="adj1" fmla="val -20833"/>
              <a:gd name="adj2" fmla="val 78265"/>
              <a:gd name="adj3" fmla="val 16667"/>
            </a:avLst>
          </a:prstGeom>
          <a:solidFill>
            <a:schemeClr val="lt1">
              <a:alpha val="87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6096001" y="304803"/>
            <a:ext cx="0" cy="94129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19" name="フリーフォーム 18"/>
          <p:cNvSpPr/>
          <p:nvPr/>
        </p:nvSpPr>
        <p:spPr>
          <a:xfrm>
            <a:off x="5389930" y="546823"/>
            <a:ext cx="1494965" cy="528548"/>
          </a:xfrm>
          <a:custGeom>
            <a:avLst/>
            <a:gdLst>
              <a:gd name="connsiteX0" fmla="*/ 0 w 1541930"/>
              <a:gd name="connsiteY0" fmla="*/ 394473 h 421367"/>
              <a:gd name="connsiteX1" fmla="*/ 448236 w 1541930"/>
              <a:gd name="connsiteY1" fmla="*/ 331720 h 421367"/>
              <a:gd name="connsiteX2" fmla="*/ 744071 w 1541930"/>
              <a:gd name="connsiteY2" fmla="*/ 26 h 421367"/>
              <a:gd name="connsiteX3" fmla="*/ 1066800 w 1541930"/>
              <a:gd name="connsiteY3" fmla="*/ 313791 h 421367"/>
              <a:gd name="connsiteX4" fmla="*/ 1541930 w 1541930"/>
              <a:gd name="connsiteY4" fmla="*/ 421367 h 421367"/>
              <a:gd name="connsiteX0" fmla="*/ 0 w 1506071"/>
              <a:gd name="connsiteY0" fmla="*/ 408766 h 421367"/>
              <a:gd name="connsiteX1" fmla="*/ 412377 w 1506071"/>
              <a:gd name="connsiteY1" fmla="*/ 331720 h 421367"/>
              <a:gd name="connsiteX2" fmla="*/ 708212 w 1506071"/>
              <a:gd name="connsiteY2" fmla="*/ 26 h 421367"/>
              <a:gd name="connsiteX3" fmla="*/ 1030941 w 1506071"/>
              <a:gd name="connsiteY3" fmla="*/ 313791 h 421367"/>
              <a:gd name="connsiteX4" fmla="*/ 1506071 w 1506071"/>
              <a:gd name="connsiteY4" fmla="*/ 421367 h 421367"/>
              <a:gd name="connsiteX0" fmla="*/ 0 w 1494965"/>
              <a:gd name="connsiteY0" fmla="*/ 414669 h 421367"/>
              <a:gd name="connsiteX1" fmla="*/ 401271 w 1494965"/>
              <a:gd name="connsiteY1" fmla="*/ 331720 h 421367"/>
              <a:gd name="connsiteX2" fmla="*/ 697106 w 1494965"/>
              <a:gd name="connsiteY2" fmla="*/ 26 h 421367"/>
              <a:gd name="connsiteX3" fmla="*/ 1019835 w 1494965"/>
              <a:gd name="connsiteY3" fmla="*/ 313791 h 421367"/>
              <a:gd name="connsiteX4" fmla="*/ 1494965 w 1494965"/>
              <a:gd name="connsiteY4" fmla="*/ 421367 h 42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4965" h="421367">
                <a:moveTo>
                  <a:pt x="0" y="414669"/>
                </a:moveTo>
                <a:cubicBezTo>
                  <a:pt x="162112" y="416163"/>
                  <a:pt x="285087" y="400827"/>
                  <a:pt x="401271" y="331720"/>
                </a:cubicBezTo>
                <a:cubicBezTo>
                  <a:pt x="517455" y="262613"/>
                  <a:pt x="594012" y="3014"/>
                  <a:pt x="697106" y="26"/>
                </a:cubicBezTo>
                <a:cubicBezTo>
                  <a:pt x="800200" y="-2962"/>
                  <a:pt x="886859" y="243568"/>
                  <a:pt x="1019835" y="313791"/>
                </a:cubicBezTo>
                <a:cubicBezTo>
                  <a:pt x="1152811" y="384014"/>
                  <a:pt x="1323888" y="402690"/>
                  <a:pt x="1494965" y="421367"/>
                </a:cubicBezTo>
              </a:path>
            </a:pathLst>
          </a:custGeom>
          <a:solidFill>
            <a:srgbClr val="FF0000">
              <a:alpha val="19000"/>
            </a:srgbClr>
          </a:solidFill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5250868" y="1075371"/>
            <a:ext cx="1813321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arrow" w="lg" len="lg"/>
          </a:ln>
          <a:effectLst/>
        </p:spPr>
      </p:cxnSp>
      <p:sp>
        <p:nvSpPr>
          <p:cNvPr id="21" name="テキスト ボックス 20"/>
          <p:cNvSpPr txBox="1"/>
          <p:nvPr/>
        </p:nvSpPr>
        <p:spPr>
          <a:xfrm>
            <a:off x="4704801" y="298060"/>
            <a:ext cx="130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C00000"/>
                </a:solidFill>
                <a:ea typeface="ＭＳ Ｐゴシック" panose="020B0600070205080204" pitchFamily="50" charset="-128"/>
              </a:rPr>
              <a:t>Gaussian</a:t>
            </a:r>
            <a:endParaRPr lang="ja-JP" altLang="en-US" sz="2400" dirty="0">
              <a:solidFill>
                <a:srgbClr val="C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622611" y="1717556"/>
            <a:ext cx="2007574" cy="673167"/>
          </a:xfrm>
          <a:prstGeom prst="rect">
            <a:avLst/>
          </a:prstGeom>
          <a:solidFill>
            <a:srgbClr val="FF0000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x(t) \to x'(t)\sim\int dt' \exp\big[-\frac{(t-t')^2}{2\sigma^2} \big] x(t')&#10;\end{align*}&lt;/body&gt;&#10;  &lt;fcolor&gt;FFFFFFFF&lt;/fcolor&gt;&#10;  &lt;bcolor&gt;FFFFFFFF&lt;/bcolor&gt;&#10;  &lt;transparent&gt;True&lt;/transparent&gt;&#10;  &lt;resolution&gt;1800&lt;/resolution&gt;&#10;  &lt;imageh&gt;587&lt;/imageh&gt;&#10;  &lt;imagew&gt;4580&lt;/imagew&gt;&#10;  &lt;scale&gt;50&lt;/scale&gt;&#10;  &lt;cursor&gt;8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1735486"/>
            <a:ext cx="4847167" cy="621241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d}{ds} x(t;s) = \frac{d^2}{dt^2} x(t,s)&#10;\end{align*}&lt;/body&gt;&#10;  &lt;fcolor&gt;FFFFFFFF&lt;/fcolor&gt;&#10;  &lt;bcolor&gt;FFFFFFFF&lt;/bcolor&gt;&#10;  &lt;transparent&gt;True&lt;/transparent&gt;&#10;  &lt;resolution&gt;1800&lt;/resolution&gt;&#10;  &lt;imageh&gt;546&lt;/imageh&gt;&#10;  &lt;imagew&gt;228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31" y="3131523"/>
            <a:ext cx="2415116" cy="577850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x(t;0)=x(t)&#10;\end{align*}&lt;/body&gt;&#10;  &lt;fcolor&gt;FFFFFFFF&lt;/fcolor&gt;&#10;  &lt;bcolor&gt;FFFFFFFF&lt;/bcolor&gt;&#10;  &lt;transparent&gt;True&lt;/transparent&gt;&#10;  &lt;resolution&gt;1800&lt;/resolution&gt;&#10;  &lt;imageh&gt;250&lt;/imageh&gt;&#10;  &lt;imagew&gt;138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38" y="3322925"/>
            <a:ext cx="1468967" cy="26458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sigma = \sqrt{2s}&#10;\end{align*}&lt;/body&gt;&#10;  &lt;fcolor&gt;FFFFFFFF&lt;/fcolor&gt;&#10;  &lt;bcolor&gt;FFFFFFFF&lt;/bcolor&gt;&#10;  &lt;transparent&gt;True&lt;/transparent&gt;&#10;  &lt;resolution&gt;1800&lt;/resolution&gt;&#10;  &lt;imageh&gt;249&lt;/imageh&gt;&#10;  &lt;imagew&gt;9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83" y="2559147"/>
            <a:ext cx="1091858" cy="294553"/>
          </a:xfrm>
          <a:prstGeom prst="rect">
            <a:avLst/>
          </a:prstGeom>
        </p:spPr>
      </p:pic>
      <p:sp>
        <p:nvSpPr>
          <p:cNvPr id="30" name="角丸四角形 29"/>
          <p:cNvSpPr/>
          <p:nvPr/>
        </p:nvSpPr>
        <p:spPr>
          <a:xfrm>
            <a:off x="4420387" y="3928574"/>
            <a:ext cx="4563035" cy="2805953"/>
          </a:xfrm>
          <a:prstGeom prst="roundRect">
            <a:avLst>
              <a:gd name="adj" fmla="val 14750"/>
            </a:avLst>
          </a:prstGeom>
          <a:solidFill>
            <a:schemeClr val="lt1">
              <a:alpha val="87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49413" y="3964206"/>
            <a:ext cx="2791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58B6C0">
                    <a:lumMod val="50000"/>
                  </a:srgbClr>
                </a:solidFill>
                <a:ea typeface="ＭＳ Ｐゴシック" panose="020B0600070205080204" pitchFamily="50" charset="-128"/>
              </a:rPr>
              <a:t>YM</a:t>
            </a:r>
            <a:r>
              <a:rPr lang="ja-JP" altLang="en-US" sz="2800" dirty="0" smtClean="0">
                <a:solidFill>
                  <a:srgbClr val="58B6C0">
                    <a:lumMod val="50000"/>
                  </a:srgbClr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ja-JP" sz="2800" dirty="0" smtClean="0">
                <a:solidFill>
                  <a:srgbClr val="58B6C0">
                    <a:lumMod val="50000"/>
                  </a:srgbClr>
                </a:solidFill>
                <a:ea typeface="ＭＳ Ｐゴシック" panose="020B0600070205080204" pitchFamily="50" charset="-128"/>
              </a:rPr>
              <a:t>Gradient Flow</a:t>
            </a:r>
            <a:endParaRPr lang="ja-JP" altLang="en-US" sz="2800" dirty="0">
              <a:solidFill>
                <a:srgbClr val="58B6C0">
                  <a:lumMod val="50000"/>
                </a:srgbClr>
              </a:solidFill>
              <a:ea typeface="ＭＳ Ｐゴシック" panose="020B0600070205080204" pitchFamily="50" charset="-128"/>
            </a:endParaRPr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\end{align*}&lt;/body&gt;&#10;  &lt;fcolor&gt;FF000000&lt;/fcolor&gt;&#10;  &lt;bcolor&gt;FFFFFFFF&lt;/bcolor&gt;&#10;  &lt;transparent&gt;True&lt;/transparent&gt;&#10;  &lt;resolution&gt;1800&lt;/resolution&gt;&#10;  &lt;imageh&gt;253&lt;/imageh&gt;&#10;  &lt;imagew&gt;1612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87" y="4588838"/>
            <a:ext cx="3040651" cy="47722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=\partial_\nu\partial_\nu A_\mu + \cdots&#10;\end{align*}&lt;/body&gt;&#10;  &lt;fcolor&gt;FF000000&lt;/fcolor&gt;&#10;  &lt;bcolor&gt;FFFFFFFF&lt;/bcolor&gt;&#10;  &lt;transparent&gt;True&lt;/transparent&gt;&#10;  &lt;resolution&gt;1800&lt;/resolution&gt;&#10;  &lt;imageh&gt;253&lt;/imageh&gt;&#10;  &lt;imagew&gt;1655&lt;/imagew&gt;&#10;  &lt;scale&gt;50&lt;/scale&gt;&#10;  &lt;cursor&gt;56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769" y="5198691"/>
            <a:ext cx="2591719" cy="396196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4950006" y="5729753"/>
            <a:ext cx="3577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prstClr val="black"/>
                </a:solidFill>
                <a:ea typeface="ＭＳ Ｐゴシック" panose="020B0600070205080204" pitchFamily="50" charset="-128"/>
              </a:rPr>
              <a:t>Gauge invariant version of 4-dim. diffusion equation</a:t>
            </a:r>
            <a:endParaRPr lang="ja-JP" altLang="en-US" sz="2400" dirty="0">
              <a:solidFill>
                <a:prstClr val="black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3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705947" y="4737101"/>
            <a:ext cx="5466253" cy="765065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勾配流</a:t>
            </a:r>
            <a:r>
              <a:rPr kumimoji="1" lang="en-US" altLang="ja-JP" dirty="0" smtClean="0"/>
              <a:t>=</a:t>
            </a:r>
            <a:r>
              <a:rPr kumimoji="1" lang="ja-JP" altLang="en-US" sz="4400" dirty="0" smtClean="0"/>
              <a:t>場の</a:t>
            </a:r>
            <a:r>
              <a:rPr lang="ja-JP" altLang="en-US" sz="4400" dirty="0"/>
              <a:t>連続的</a:t>
            </a:r>
            <a:r>
              <a:rPr kumimoji="1" lang="en-US" altLang="ja-JP" dirty="0" smtClean="0"/>
              <a:t>cooling</a:t>
            </a:r>
            <a:endParaRPr kumimoji="1" lang="ja-JP" altLang="en-US" dirty="0"/>
          </a:p>
        </p:txBody>
      </p:sp>
      <p:sp>
        <p:nvSpPr>
          <p:cNvPr id="7" name="角丸四角形 6"/>
          <p:cNvSpPr/>
          <p:nvPr/>
        </p:nvSpPr>
        <p:spPr>
          <a:xfrm>
            <a:off x="893534" y="4887340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32" y="6213031"/>
            <a:ext cx="1095416" cy="31208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7" y="4973239"/>
            <a:ext cx="4880681" cy="36608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3816028" y="4887340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33003" y="1504604"/>
            <a:ext cx="4617145" cy="141065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9670" y="2980707"/>
            <a:ext cx="1925490" cy="919401"/>
          </a:xfrm>
          <a:prstGeom prst="wedgeRoundRectCallout">
            <a:avLst>
              <a:gd name="adj1" fmla="val 18401"/>
              <a:gd name="adj2" fmla="val -99574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" y="1702425"/>
            <a:ext cx="4091439" cy="1069456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79" y="2343538"/>
            <a:ext cx="2420510" cy="34354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373821" y="3728954"/>
            <a:ext cx="135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Tree level</a:t>
            </a:r>
            <a:endParaRPr kumimoji="1" lang="ja-JP" altLang="en-US" sz="2400" dirty="0"/>
          </a:p>
        </p:txBody>
      </p:sp>
      <p:sp>
        <p:nvSpPr>
          <p:cNvPr id="18" name="下矢印 17"/>
          <p:cNvSpPr/>
          <p:nvPr/>
        </p:nvSpPr>
        <p:spPr>
          <a:xfrm>
            <a:off x="2559247" y="3440407"/>
            <a:ext cx="814574" cy="1231241"/>
          </a:xfrm>
          <a:prstGeom prst="down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655381" y="5778058"/>
            <a:ext cx="3706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4</a:t>
            </a:r>
            <a:r>
              <a:rPr lang="ja-JP" altLang="en-US" sz="2400" dirty="0" smtClean="0"/>
              <a:t>次元空間の拡散方程式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平均拡散</a:t>
            </a:r>
            <a:r>
              <a:rPr kumimoji="1" lang="ja-JP" altLang="en-US" sz="2400" dirty="0"/>
              <a:t>長</a:t>
            </a:r>
          </a:p>
        </p:txBody>
      </p:sp>
    </p:spTree>
    <p:extLst>
      <p:ext uri="{BB962C8B-B14F-4D97-AF65-F5344CB8AC3E}">
        <p14:creationId xmlns:p14="http://schemas.microsoft.com/office/powerpoint/2010/main" val="59071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12524" y="3240772"/>
            <a:ext cx="63882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小利</a:t>
            </a:r>
            <a:r>
              <a:rPr lang="ja-JP" altLang="en-US" sz="3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を見ればすなわち大事成らず</a:t>
            </a:r>
            <a:endParaRPr lang="en-US" altLang="ja-JP" sz="3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en-US" altLang="ja-JP" sz="32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Miss </a:t>
            </a:r>
            <a:r>
              <a:rPr lang="en-US" altLang="ja-JP" sz="3200" dirty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the wood for the </a:t>
            </a:r>
            <a:r>
              <a:rPr lang="en-US" altLang="ja-JP" sz="3200" dirty="0" smtClean="0">
                <a:latin typeface="Adobe Song Std L" panose="02020300000000000000" pitchFamily="18" charset="-128"/>
                <a:ea typeface="Adobe Song Std L" panose="02020300000000000000" pitchFamily="18" charset="-128"/>
              </a:rPr>
              <a:t>trees</a:t>
            </a:r>
            <a:endParaRPr lang="ja-JP" altLang="en-US" sz="3200" dirty="0"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1017" y="1181559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kumimoji="1" lang="ja-JP" altLang="en-US" sz="7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61399" y="4847141"/>
            <a:ext cx="289053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</a:t>
            </a:r>
            <a:endParaRPr lang="en-US" altLang="ja-JP" sz="44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（</a:t>
            </a:r>
            <a:r>
              <a:rPr kumimoji="1"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論語、子路</a:t>
            </a:r>
            <a:r>
              <a:rPr kumimoji="1" lang="en-US" altLang="ja-JP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13</a:t>
            </a:r>
            <a:r>
              <a:rPr kumimoji="1" lang="ja-JP" altLang="en-US" sz="32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</a:t>
            </a:r>
            <a:endParaRPr kumimoji="1" lang="ja-JP" altLang="en-US" sz="32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3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2964" y="1756852"/>
            <a:ext cx="7407012" cy="257078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見小利則大事不成</a:t>
            </a:r>
            <a:endParaRPr kumimoji="1" lang="ja-JP" altLang="en-US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2736" y="2036236"/>
            <a:ext cx="7053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格子</a:t>
            </a:r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数値解析</a:t>
            </a:r>
            <a:r>
              <a:rPr lang="ja-JP" altLang="en-US" sz="2400" dirty="0" smtClean="0"/>
              <a:t>では、連続極限への外挿が必要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格子</a:t>
            </a:r>
            <a:r>
              <a:rPr kumimoji="1" lang="ja-JP" altLang="en-US" sz="2400" dirty="0"/>
              <a:t>間隔</a:t>
            </a:r>
            <a:r>
              <a:rPr kumimoji="1" lang="ja-JP" altLang="en-US" sz="2400" dirty="0" smtClean="0"/>
              <a:t>が狭くなるほど、測定に伴う誤差が増大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0028" y="1098475"/>
            <a:ext cx="2829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孔子（</a:t>
            </a:r>
            <a:r>
              <a:rPr kumimoji="1"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論語、子路</a:t>
            </a:r>
            <a:r>
              <a:rPr kumimoji="1" lang="en-US" altLang="ja-JP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13</a:t>
            </a:r>
            <a:r>
              <a:rPr kumimoji="1" lang="ja-JP" altLang="en-US" sz="24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）</a:t>
            </a:r>
            <a:endParaRPr kumimoji="1" lang="ja-JP" altLang="en-US" sz="24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5991" y="3146617"/>
            <a:ext cx="564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例：エネルギー運動量テンソルの期待値</a:t>
            </a:r>
            <a:endParaRPr kumimoji="1" lang="ja-JP" altLang="en-US" sz="24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langle T_{\mu\mu}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537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15" y="3197970"/>
            <a:ext cx="662423" cy="323193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Delta\langle T_{\mu\mu}\rangle \sim a^{-2}&#10;\end{align*}&lt;/body&gt;&#10;  &lt;fcolor&gt;FFFFFFFF&lt;/fcolor&gt;&#10;  &lt;bcolor&gt;FFFFFFFF&lt;/bcolor&gt;&#10;  &lt;transparent&gt;True&lt;/transparent&gt;&#10;  &lt;resolution&gt;1800&lt;/resolution&gt;&#10;  &lt;imageh&gt;294&lt;/imageh&gt;&#10;  &lt;imagew&gt;1497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17" y="3731733"/>
            <a:ext cx="1828800" cy="35916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2167591" y="3656833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誤差：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24320" y="4513840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小利（紫外領域のゆらぎ）の中に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大事（マクロな観測量）が埋もれてしまう！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>
            <a:off x="2412123" y="4592669"/>
            <a:ext cx="812197" cy="693683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0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勾配流とは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勾配流の応用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：スケール設定</a:t>
            </a:r>
            <a:endParaRPr kumimoji="1"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勾配流を用いた</a:t>
            </a: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の構成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熱力学量の測定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相関関数の測定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flux tube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周辺の応力構造の解析</a:t>
            </a:r>
            <a:endParaRPr kumimoji="1" lang="ja-JP" alt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74469" y="1881049"/>
            <a:ext cx="2830286" cy="57476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3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データ容量と物理</a:t>
            </a:r>
            <a:endParaRPr kumimoji="1" lang="ja-JP" altLang="en-US" dirty="0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7" y="2200386"/>
            <a:ext cx="3447477" cy="332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79572" y="1348864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ゲージ配位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128</a:t>
            </a:r>
            <a:r>
              <a:rPr kumimoji="1" lang="en-US" altLang="ja-JP" sz="2800" baseline="30000" dirty="0" smtClean="0"/>
              <a:t>4</a:t>
            </a:r>
            <a:endParaRPr kumimoji="1" lang="ja-JP" altLang="en-US" sz="2800" baseline="30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=144~{\rm GB}&#10;\end{align*}&lt;/body&gt;&#10;  &lt;fcolor&gt;FFFFFFFF&lt;/fcolor&gt;&#10;  &lt;bcolor&gt;FFFFFFFF&lt;/bcolor&gt;&#10;  &lt;transparent&gt;True&lt;/transparent&gt;&#10;  &lt;resolution&gt;1800&lt;/resolution&gt;&#10;  &lt;imageh&gt;176&lt;/imageh&gt;&#10;  &lt;imagew&gt;1062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72" y="6056130"/>
            <a:ext cx="1800974" cy="298467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28^4\times 4 \times 9 \times 2 \times 8~{\rm Bytes}&#10;\end{align*}&lt;/body&gt;&#10;  &lt;fcolor&gt;FFFFFFFF&lt;/fcolor&gt;&#10;  &lt;bcolor&gt;FFFFFFFF&lt;/bcolor&gt;&#10;  &lt;transparent&gt;True&lt;/transparent&gt;&#10;  &lt;resolution&gt;1800&lt;/resolution&gt;&#10;  &lt;imageh&gt;268&lt;/imageh&gt;&#10;  &lt;imagew&gt;2865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22" y="5529370"/>
            <a:ext cx="3032125" cy="28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データ容量と物理</a:t>
            </a:r>
            <a:endParaRPr kumimoji="1" lang="ja-JP" altLang="en-US" dirty="0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47" y="2200386"/>
            <a:ext cx="3447477" cy="332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579572" y="1348864"/>
            <a:ext cx="19800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ゲージ配位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128</a:t>
            </a:r>
            <a:r>
              <a:rPr kumimoji="1" lang="en-US" altLang="ja-JP" sz="2800" baseline="30000" dirty="0" smtClean="0"/>
              <a:t>4</a:t>
            </a:r>
            <a:endParaRPr kumimoji="1" lang="ja-JP" altLang="en-US" sz="2800" baseline="30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=144~{\rm GB}&#10;\end{align*}&lt;/body&gt;&#10;  &lt;fcolor&gt;FFFFFFFF&lt;/fcolor&gt;&#10;  &lt;bcolor&gt;FFFFFFFF&lt;/bcolor&gt;&#10;  &lt;transparent&gt;True&lt;/transparent&gt;&#10;  &lt;resolution&gt;1800&lt;/resolution&gt;&#10;  &lt;imageh&gt;176&lt;/imageh&gt;&#10;  &lt;imagew&gt;1062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72" y="6056130"/>
            <a:ext cx="1800974" cy="298467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128^4\times 4 \times 9 \times 2 \times 8~{\rm Bytes}&#10;\end{align*}&lt;/body&gt;&#10;  &lt;fcolor&gt;FFFFFFFF&lt;/fcolor&gt;&#10;  &lt;bcolor&gt;FFFFFFFF&lt;/bcolor&gt;&#10;  &lt;transparent&gt;True&lt;/transparent&gt;&#10;  &lt;resolution&gt;1800&lt;/resolution&gt;&#10;  &lt;imageh&gt;268&lt;/imageh&gt;&#10;  &lt;imagew&gt;2865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22" y="5529370"/>
            <a:ext cx="3032125" cy="28363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84" y="2379997"/>
            <a:ext cx="1988081" cy="314937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151900" y="1348864"/>
            <a:ext cx="305724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/>
              <a:t>場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理論</a:t>
            </a:r>
            <a:r>
              <a:rPr lang="ja-JP" altLang="en-US" sz="2800" dirty="0" smtClean="0"/>
              <a:t>の</a:t>
            </a:r>
            <a:r>
              <a:rPr lang="ja-JP" altLang="en-US" sz="2800" dirty="0"/>
              <a:t>教科書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400" dirty="0" err="1" smtClean="0"/>
              <a:t>Peskin</a:t>
            </a:r>
            <a:r>
              <a:rPr kumimoji="1" lang="en-US" altLang="ja-JP" sz="2400" dirty="0" smtClean="0"/>
              <a:t>-Schroeder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00314" y="5732964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約</a:t>
            </a:r>
            <a:r>
              <a:rPr kumimoji="1" lang="en-US" altLang="ja-JP" sz="3600" dirty="0" smtClean="0"/>
              <a:t>10MB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2355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格子上の場の</a:t>
            </a:r>
            <a:r>
              <a:rPr kumimoji="1" lang="en-US" altLang="ja-JP" dirty="0" smtClean="0"/>
              <a:t>Cooling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096" y="1412016"/>
            <a:ext cx="362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例：</a:t>
            </a:r>
            <a:r>
              <a:rPr kumimoji="1" lang="en-US" altLang="ja-JP" sz="2800" dirty="0" smtClean="0"/>
              <a:t>APE</a:t>
            </a:r>
            <a:r>
              <a:rPr lang="ja-JP" altLang="en-US" sz="2800" dirty="0"/>
              <a:t>ス</a:t>
            </a:r>
            <a:r>
              <a:rPr lang="ja-JP" altLang="en-US" sz="2800" dirty="0" smtClean="0"/>
              <a:t>メアリング</a:t>
            </a:r>
            <a:endParaRPr kumimoji="1" lang="ja-JP" altLang="en-US" sz="28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50848" r="53690" b="20421"/>
          <a:stretch/>
        </p:blipFill>
        <p:spPr bwMode="auto">
          <a:xfrm>
            <a:off x="792138" y="1943819"/>
            <a:ext cx="1663337" cy="12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下矢印 5"/>
          <p:cNvSpPr/>
          <p:nvPr/>
        </p:nvSpPr>
        <p:spPr>
          <a:xfrm flipV="1">
            <a:off x="1488823" y="2292161"/>
            <a:ext cx="278675" cy="54785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等号 6"/>
          <p:cNvSpPr/>
          <p:nvPr/>
        </p:nvSpPr>
        <p:spPr>
          <a:xfrm>
            <a:off x="2532071" y="2200233"/>
            <a:ext cx="827314" cy="801188"/>
          </a:xfrm>
          <a:prstGeom prst="mathEqual">
            <a:avLst>
              <a:gd name="adj1" fmla="val 14824"/>
              <a:gd name="adj2" fmla="val 2480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Picture 76" descr="lattic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50848" r="53690" b="20421"/>
          <a:stretch/>
        </p:blipFill>
        <p:spPr bwMode="auto">
          <a:xfrm>
            <a:off x="3465643" y="1943819"/>
            <a:ext cx="1663337" cy="12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下矢印 8"/>
          <p:cNvSpPr/>
          <p:nvPr/>
        </p:nvSpPr>
        <p:spPr>
          <a:xfrm flipV="1">
            <a:off x="4207522" y="2292160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加算 9"/>
          <p:cNvSpPr/>
          <p:nvPr/>
        </p:nvSpPr>
        <p:spPr>
          <a:xfrm>
            <a:off x="5128350" y="2148969"/>
            <a:ext cx="862996" cy="861152"/>
          </a:xfrm>
          <a:prstGeom prst="mathPlus">
            <a:avLst>
              <a:gd name="adj1" fmla="val 1685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76" descr="lattic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50848" r="53690" b="20421"/>
          <a:stretch/>
        </p:blipFill>
        <p:spPr bwMode="auto">
          <a:xfrm>
            <a:off x="6644250" y="1943819"/>
            <a:ext cx="1663337" cy="12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下矢印 11"/>
          <p:cNvSpPr/>
          <p:nvPr/>
        </p:nvSpPr>
        <p:spPr>
          <a:xfrm flipV="1">
            <a:off x="6843585" y="2292160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flipV="1">
            <a:off x="7940865" y="2292160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5400000" flipV="1">
            <a:off x="7118297" y="2029662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5400000" flipV="1">
            <a:off x="7666139" y="2554482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6200000" flipV="1">
            <a:off x="7658519" y="2029662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16200000" flipV="1">
            <a:off x="7108185" y="2554481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9690" y="3563735"/>
            <a:ext cx="6045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従来の</a:t>
            </a:r>
            <a:r>
              <a:rPr kumimoji="1" lang="en-US" altLang="ja-JP" sz="2400" dirty="0" smtClean="0"/>
              <a:t>cooling</a:t>
            </a:r>
            <a:r>
              <a:rPr kumimoji="1" lang="ja-JP" altLang="en-US" sz="2400" dirty="0" smtClean="0"/>
              <a:t>は離散的に行われていた。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78977" y="2001568"/>
            <a:ext cx="61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α</a:t>
            </a:r>
            <a:endParaRPr kumimoji="1" lang="ja-JP" altLang="en-US" sz="6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格子上の場の</a:t>
            </a:r>
            <a:r>
              <a:rPr kumimoji="1" lang="en-US" altLang="ja-JP" dirty="0" smtClean="0"/>
              <a:t>Cooling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096" y="1412016"/>
            <a:ext cx="3626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例：</a:t>
            </a:r>
            <a:r>
              <a:rPr kumimoji="1" lang="en-US" altLang="ja-JP" sz="2800" dirty="0" smtClean="0"/>
              <a:t>APE</a:t>
            </a:r>
            <a:r>
              <a:rPr lang="ja-JP" altLang="en-US" sz="2800" dirty="0"/>
              <a:t>ス</a:t>
            </a:r>
            <a:r>
              <a:rPr lang="ja-JP" altLang="en-US" sz="2800" dirty="0" smtClean="0"/>
              <a:t>メアリング</a:t>
            </a:r>
            <a:endParaRPr kumimoji="1" lang="ja-JP" altLang="en-US" sz="28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50848" r="53690" b="20421"/>
          <a:stretch/>
        </p:blipFill>
        <p:spPr bwMode="auto">
          <a:xfrm>
            <a:off x="792138" y="1943819"/>
            <a:ext cx="1663337" cy="12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下矢印 5"/>
          <p:cNvSpPr/>
          <p:nvPr/>
        </p:nvSpPr>
        <p:spPr>
          <a:xfrm flipV="1">
            <a:off x="1488823" y="2292161"/>
            <a:ext cx="278675" cy="547855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等号 6"/>
          <p:cNvSpPr/>
          <p:nvPr/>
        </p:nvSpPr>
        <p:spPr>
          <a:xfrm>
            <a:off x="2532071" y="2200233"/>
            <a:ext cx="827314" cy="801188"/>
          </a:xfrm>
          <a:prstGeom prst="mathEqual">
            <a:avLst>
              <a:gd name="adj1" fmla="val 14824"/>
              <a:gd name="adj2" fmla="val 2480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Picture 76" descr="lattic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50848" r="53690" b="20421"/>
          <a:stretch/>
        </p:blipFill>
        <p:spPr bwMode="auto">
          <a:xfrm>
            <a:off x="3465643" y="1943819"/>
            <a:ext cx="1663337" cy="12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下矢印 8"/>
          <p:cNvSpPr/>
          <p:nvPr/>
        </p:nvSpPr>
        <p:spPr>
          <a:xfrm flipV="1">
            <a:off x="4207522" y="2292160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加算 9"/>
          <p:cNvSpPr/>
          <p:nvPr/>
        </p:nvSpPr>
        <p:spPr>
          <a:xfrm>
            <a:off x="5128350" y="2148969"/>
            <a:ext cx="862996" cy="861152"/>
          </a:xfrm>
          <a:prstGeom prst="mathPlus">
            <a:avLst>
              <a:gd name="adj1" fmla="val 1685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76" descr="lattic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6" t="50848" r="53690" b="20421"/>
          <a:stretch/>
        </p:blipFill>
        <p:spPr bwMode="auto">
          <a:xfrm>
            <a:off x="6644250" y="1943819"/>
            <a:ext cx="1663337" cy="127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下矢印 11"/>
          <p:cNvSpPr/>
          <p:nvPr/>
        </p:nvSpPr>
        <p:spPr>
          <a:xfrm flipV="1">
            <a:off x="6843585" y="2292160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flipV="1">
            <a:off x="7940865" y="2292160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 rot="5400000" flipV="1">
            <a:off x="7118297" y="2029662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5400000" flipV="1">
            <a:off x="7666139" y="2554482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 rot="16200000" flipV="1">
            <a:off x="7658519" y="2029662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16200000" flipV="1">
            <a:off x="7108185" y="2554481"/>
            <a:ext cx="191613" cy="547855"/>
          </a:xfrm>
          <a:prstGeom prst="downArrow">
            <a:avLst>
              <a:gd name="adj1" fmla="val 50000"/>
              <a:gd name="adj2" fmla="val 9772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19690" y="3563735"/>
            <a:ext cx="6045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従来の</a:t>
            </a:r>
            <a:r>
              <a:rPr kumimoji="1" lang="en-US" altLang="ja-JP" sz="2400" dirty="0" smtClean="0"/>
              <a:t>cooling</a:t>
            </a:r>
            <a:r>
              <a:rPr kumimoji="1" lang="ja-JP" altLang="en-US" sz="2400" dirty="0" smtClean="0"/>
              <a:t>は離散的に行われていた。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「連続変換」に置き換えたのが</a:t>
            </a:r>
            <a:r>
              <a:rPr lang="ja-JP" altLang="en-US" sz="2400" dirty="0"/>
              <a:t>革命</a:t>
            </a:r>
            <a:r>
              <a:rPr lang="ja-JP" altLang="en-US" sz="2400" dirty="0" smtClean="0"/>
              <a:t>。</a:t>
            </a:r>
            <a:endParaRPr kumimoji="1" lang="ja-JP" altLang="en-US" sz="2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39" y="4356635"/>
            <a:ext cx="2716684" cy="2501365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O(x)&#10;\end{align*}&lt;/body&gt;&#10;  &lt;fcolor&gt;FFFFFFFF&lt;/fcolor&gt;&#10;  &lt;bcolor&gt;FFFFFFFF&lt;/bcolor&gt;&#10;  &lt;transparent&gt;True&lt;/transparent&gt;&#10;  &lt;resolution&gt;1800&lt;/resolution&gt;&#10;  &lt;imageh&gt;249&lt;/imageh&gt;&#10;  &lt;imagew&gt;49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574" y="5103871"/>
            <a:ext cx="730678" cy="367553"/>
          </a:xfrm>
          <a:prstGeom prst="rect">
            <a:avLst/>
          </a:prstGeom>
        </p:spPr>
      </p:pic>
      <p:sp>
        <p:nvSpPr>
          <p:cNvPr id="20" name="左右矢印 19"/>
          <p:cNvSpPr/>
          <p:nvPr/>
        </p:nvSpPr>
        <p:spPr>
          <a:xfrm>
            <a:off x="6077279" y="5103870"/>
            <a:ext cx="842510" cy="367553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08488" y="5729059"/>
            <a:ext cx="4903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ym typeface="Wingdings" panose="05000000000000000000" pitchFamily="2" charset="2"/>
              </a:rPr>
              <a:t>４次元理論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と、有限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t</a:t>
            </a:r>
            <a:r>
              <a:rPr kumimoji="1" lang="ja-JP" altLang="en-US" sz="2400" dirty="0" smtClean="0"/>
              <a:t>の関係が確立</a:t>
            </a:r>
            <a:endParaRPr kumimoji="1" lang="en-US" altLang="ja-JP" sz="2400" dirty="0" smtClean="0"/>
          </a:p>
          <a:p>
            <a:pPr algn="ctr"/>
            <a:r>
              <a:rPr kumimoji="1" lang="en-US" altLang="ja-JP" dirty="0" err="1" smtClean="0"/>
              <a:t>Luscher</a:t>
            </a:r>
            <a:r>
              <a:rPr kumimoji="1" lang="en-US" altLang="ja-JP" dirty="0" smtClean="0"/>
              <a:t>, Weiss, 2011</a:t>
            </a:r>
            <a:endParaRPr kumimoji="1" lang="ja-JP" altLang="en-US" dirty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O(x,t)&#10;\end{align*}&lt;/body&gt;&#10;  &lt;fcolor&gt;FFFFFFFF&lt;/fcolor&gt;&#10;  &lt;bcolor&gt;FFFFFFFF&lt;/bcolor&gt;&#10;  &lt;transparent&gt;True&lt;/transparent&gt;&#10;  &lt;resolution&gt;1800&lt;/resolution&gt;&#10;  &lt;imageh&gt;250&lt;/imageh&gt;&#10;  &lt;imagew&gt;69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16" y="5103870"/>
            <a:ext cx="1028853" cy="369029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978977" y="2001568"/>
            <a:ext cx="61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0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α</a:t>
            </a:r>
            <a:endParaRPr kumimoji="1" lang="ja-JP" altLang="en-US" sz="60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勾配流による場の変換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3683" y="1673626"/>
            <a:ext cx="822532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場の変換の数学的構造が明確</a:t>
            </a:r>
            <a:endParaRPr lang="en-US" altLang="ja-JP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各種期待値等の</a:t>
            </a:r>
            <a:r>
              <a:rPr lang="en-US" altLang="ja-JP" sz="2400" dirty="0"/>
              <a:t>t</a:t>
            </a:r>
            <a:r>
              <a:rPr lang="ja-JP" altLang="en-US" sz="2400" dirty="0"/>
              <a:t>依存性が摂動論的に評価可能</a:t>
            </a: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/>
              <a:t>t&gt;0</a:t>
            </a:r>
            <a:r>
              <a:rPr lang="ja-JP" altLang="en-US" sz="2400" dirty="0"/>
              <a:t>における全ての観測量が紫外有限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勾配流で変換された理論は、元のゲージ理論とは別物。</a:t>
            </a:r>
            <a:endParaRPr lang="en-US" altLang="ja-JP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勾配流は、</a:t>
            </a:r>
            <a:r>
              <a:rPr lang="ja-JP" altLang="en-US" sz="2400" dirty="0" smtClean="0"/>
              <a:t>近似解析用の粗視化手段</a:t>
            </a:r>
            <a:r>
              <a:rPr lang="ja-JP" altLang="en-US" sz="2400" b="1" dirty="0" smtClean="0"/>
              <a:t>ではない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ただし、統計誤差の抑制には著しく効果的。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/>
          </a:p>
        </p:txBody>
      </p:sp>
      <p:sp>
        <p:nvSpPr>
          <p:cNvPr id="5" name="右矢印 4"/>
          <p:cNvSpPr/>
          <p:nvPr/>
        </p:nvSpPr>
        <p:spPr>
          <a:xfrm>
            <a:off x="1718040" y="3252009"/>
            <a:ext cx="480848" cy="39413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98888" y="3216067"/>
            <a:ext cx="4597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t&gt;0</a:t>
            </a:r>
            <a:r>
              <a:rPr kumimoji="1" lang="ja-JP" altLang="en-US" sz="2400" dirty="0" err="1" smtClean="0"/>
              <a:t>での</a:t>
            </a:r>
            <a:r>
              <a:rPr kumimoji="1" lang="ja-JP" altLang="en-US" sz="2400" dirty="0" smtClean="0"/>
              <a:t>場は、</a:t>
            </a:r>
            <a:r>
              <a:rPr lang="ja-JP" altLang="en-US" sz="2400" dirty="0"/>
              <a:t>繰り込</a:t>
            </a:r>
            <a:r>
              <a:rPr lang="ja-JP" altLang="en-US" sz="2400" dirty="0" smtClean="0"/>
              <a:t>まれている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a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</a:t>
            </a:r>
            <a:r>
              <a:rPr kumimoji="1" lang="ja-JP" altLang="en-US" sz="2400" dirty="0" smtClean="0">
                <a:sym typeface="Wingdings" panose="05000000000000000000" pitchFamily="2" charset="2"/>
              </a:rPr>
              <a:t>の極限が安全に取れる</a:t>
            </a:r>
            <a:endParaRPr kumimoji="1" lang="ja-JP" altLang="en-US" sz="2400" dirty="0"/>
          </a:p>
        </p:txBody>
      </p:sp>
      <p:sp>
        <p:nvSpPr>
          <p:cNvPr id="7" name="正方形/長方形 6"/>
          <p:cNvSpPr/>
          <p:nvPr/>
        </p:nvSpPr>
        <p:spPr>
          <a:xfrm>
            <a:off x="6075463" y="2815957"/>
            <a:ext cx="2201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sz="2000" dirty="0" smtClean="0">
                <a:solidFill>
                  <a:srgbClr val="808DA9">
                    <a:lumMod val="40000"/>
                    <a:lumOff val="60000"/>
                  </a:srgbClr>
                </a:solidFill>
              </a:rPr>
              <a:t>Luscher,Weisz,2011</a:t>
            </a:r>
            <a:endParaRPr lang="en-US" altLang="ja-JP" sz="2000" dirty="0">
              <a:solidFill>
                <a:srgbClr val="808DA9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03992" y="1568462"/>
            <a:ext cx="5335747" cy="2507149"/>
          </a:xfrm>
          <a:prstGeom prst="roundRect">
            <a:avLst>
              <a:gd name="adj" fmla="val 1354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勾配流 </a:t>
            </a:r>
            <a:r>
              <a:rPr kumimoji="1" lang="en-US" altLang="ja-JP" dirty="0" smtClean="0"/>
              <a:t>for Fermion</a:t>
            </a:r>
            <a:r>
              <a:rPr kumimoji="1" lang="ja-JP" altLang="en-US" dirty="0" smtClean="0"/>
              <a:t>場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5338" y="1165794"/>
            <a:ext cx="2761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tx2"/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tx2"/>
                </a:solidFill>
              </a:rPr>
              <a:t>, 2013</a:t>
            </a:r>
          </a:p>
          <a:p>
            <a:r>
              <a:rPr lang="en-US" altLang="ja-JP" sz="2000" dirty="0" smtClean="0">
                <a:solidFill>
                  <a:schemeClr val="tx2"/>
                </a:solidFill>
              </a:rPr>
              <a:t>Makino, Suzuki, 2014</a:t>
            </a:r>
          </a:p>
          <a:p>
            <a:r>
              <a:rPr kumimoji="1" lang="en-US" altLang="ja-JP" sz="2000" dirty="0" smtClean="0">
                <a:solidFill>
                  <a:schemeClr val="tx2"/>
                </a:solidFill>
              </a:rPr>
              <a:t>Taniguchi+ (WHOT) 2016</a:t>
            </a:r>
            <a:endParaRPr kumimoji="1" lang="ja-JP" altLang="en-US" sz="2000" dirty="0">
              <a:solidFill>
                <a:schemeClr val="tx2"/>
              </a:solidFill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90" y="3509553"/>
            <a:ext cx="2549349" cy="32221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75063" y="4428316"/>
            <a:ext cx="668644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もはや</a:t>
            </a:r>
            <a:r>
              <a:rPr lang="ja-JP" altLang="en-US" sz="2400" dirty="0"/>
              <a:t>「勾配」流ではない</a:t>
            </a:r>
            <a:r>
              <a:rPr lang="ja-JP" altLang="en-US" sz="2400" dirty="0" smtClean="0"/>
              <a:t>。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ゲージ場の</a:t>
            </a:r>
            <a:r>
              <a:rPr lang="ja-JP" altLang="en-US" sz="2400" dirty="0" smtClean="0"/>
              <a:t>勾配流はフェルミオンと独立。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フェルミオン場の波動関数繰り込み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発散。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Z(t)</a:t>
            </a:r>
            <a:r>
              <a:rPr lang="ja-JP" altLang="en-US" sz="2400" dirty="0" smtClean="0"/>
              <a:t>を決めれば、全ての観測量が有限。</a:t>
            </a:r>
            <a:endParaRPr lang="ja-JP" altLang="en-US" sz="24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nu \psi(t,x)&#10;\\&#10;\partial_t \bar\psi(t,x)&#10;&amp;amp;= \psi(t,x)\overleftarrow D_\mu \overleftarrow D_\nu &#10;\end{align*}&lt;/body&gt;&#10;  &lt;fcolor&gt;FFFFFFFF&lt;/fcolor&gt;&#10;  &lt;bcolor&gt;FFFFFFFF&lt;/bcolor&gt;&#10;  &lt;transparent&gt;True&lt;/transparent&gt;&#10;  &lt;resolution&gt;1800&lt;/resolution&gt;&#10;  &lt;imageh&gt;734&lt;/imageh&gt;&#10;  &lt;imagew&gt;2692&lt;/imagew&gt;&#10;  &lt;scale&gt;50&lt;/scale&gt;&#10;  &lt;cursor&gt;9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45" y="1911431"/>
            <a:ext cx="4252038" cy="1159359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41" y="6274975"/>
            <a:ext cx="2972480" cy="39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呼称について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2862" y="1370133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1487269"/>
            <a:ext cx="4084483" cy="106763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94381" y="3165898"/>
            <a:ext cx="488948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gradient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Yang-Mills </a:t>
            </a:r>
            <a:r>
              <a:rPr lang="en-US" altLang="ja-JP" sz="3200" dirty="0"/>
              <a:t>gradient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 smtClean="0"/>
              <a:t>Wilson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3200" dirty="0" err="1" smtClean="0"/>
              <a:t>Symanzik</a:t>
            </a:r>
            <a:r>
              <a:rPr kumimoji="1" lang="en-US" altLang="ja-JP" sz="3200" dirty="0" smtClean="0"/>
              <a:t>, Iwasaki flow,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勾配流（変換）？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38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勾配流とは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勾配流の応用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：スケール設定</a:t>
            </a:r>
            <a:endParaRPr kumimoji="1"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勾配流を用いた</a:t>
            </a: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の構成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熱力学量の測定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相関関数の測定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flux tube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周辺の応力構造の解析</a:t>
            </a:r>
            <a:endParaRPr kumimoji="1" lang="ja-JP" alt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39633" y="2412274"/>
            <a:ext cx="5677989" cy="57476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5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102350" y="3636335"/>
            <a:ext cx="5387788" cy="121023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86" y="1562907"/>
            <a:ext cx="1590349" cy="1562443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2728896" y="1562908"/>
            <a:ext cx="56781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0" dirty="0" smtClean="0"/>
              <a:t>格子間隔：</a:t>
            </a:r>
            <a:endParaRPr kumimoji="1" lang="en-US" altLang="ja-JP" sz="6000" dirty="0" smtClean="0"/>
          </a:p>
          <a:p>
            <a:r>
              <a:rPr kumimoji="1" lang="ja-JP" altLang="en-US" sz="4000" dirty="0" smtClean="0"/>
              <a:t>格子上の最も基本的な量</a:t>
            </a:r>
            <a:endParaRPr kumimoji="1" lang="ja-JP" altLang="en-US" sz="4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82279" y="3742127"/>
            <a:ext cx="3159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物理次元の導入</a:t>
            </a:r>
            <a:endParaRPr kumimoji="1"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連続外挿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6942" y="3957570"/>
            <a:ext cx="1241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に必須</a:t>
            </a:r>
            <a:endParaRPr kumimoji="1" lang="ja-JP" altLang="en-US" sz="2800" dirty="0"/>
          </a:p>
        </p:txBody>
      </p:sp>
      <p:sp>
        <p:nvSpPr>
          <p:cNvPr id="9" name="左中かっこ 8"/>
          <p:cNvSpPr/>
          <p:nvPr/>
        </p:nvSpPr>
        <p:spPr>
          <a:xfrm>
            <a:off x="2464536" y="3824593"/>
            <a:ext cx="372920" cy="871641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26145" y="5643154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/>
              <a:t>物理</a:t>
            </a:r>
            <a:r>
              <a:rPr lang="ja-JP" altLang="en-US" sz="2400" dirty="0"/>
              <a:t>次元</a:t>
            </a:r>
            <a:r>
              <a:rPr lang="ja-JP" altLang="en-US" sz="2400" dirty="0" smtClean="0"/>
              <a:t>を持った観測量（スケール）が必要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055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331696" y="1721229"/>
            <a:ext cx="3771077" cy="3074894"/>
          </a:xfrm>
          <a:prstGeom prst="roundRect">
            <a:avLst>
              <a:gd name="adj" fmla="val 1100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String Tension / </a:t>
            </a:r>
            <a:r>
              <a:rPr kumimoji="1" lang="en-US" altLang="ja-JP" dirty="0" err="1" smtClean="0"/>
              <a:t>Sommer</a:t>
            </a:r>
            <a:r>
              <a:rPr kumimoji="1" lang="en-US" altLang="ja-JP" dirty="0" smtClean="0"/>
              <a:t> Scale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1479178" y="2608734"/>
            <a:ext cx="0" cy="19812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1210236" y="3415557"/>
            <a:ext cx="2302106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32130" y="1936033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/>
              <a:t>重クォークポテンシャル</a:t>
            </a:r>
            <a:endParaRPr kumimoji="1" lang="ja-JP" altLang="en-US" sz="2400" dirty="0"/>
          </a:p>
        </p:txBody>
      </p:sp>
      <p:sp>
        <p:nvSpPr>
          <p:cNvPr id="7" name="フリーフォーム 6"/>
          <p:cNvSpPr/>
          <p:nvPr/>
        </p:nvSpPr>
        <p:spPr>
          <a:xfrm>
            <a:off x="1593144" y="2617698"/>
            <a:ext cx="1643116" cy="1775013"/>
          </a:xfrm>
          <a:custGeom>
            <a:avLst/>
            <a:gdLst>
              <a:gd name="connsiteX0" fmla="*/ 14773 w 1664279"/>
              <a:gd name="connsiteY0" fmla="*/ 1792942 h 1792942"/>
              <a:gd name="connsiteX1" fmla="*/ 238891 w 1664279"/>
              <a:gd name="connsiteY1" fmla="*/ 914400 h 1792942"/>
              <a:gd name="connsiteX2" fmla="*/ 1664279 w 1664279"/>
              <a:gd name="connsiteY2" fmla="*/ 0 h 1792942"/>
              <a:gd name="connsiteX0" fmla="*/ 18270 w 1649847"/>
              <a:gd name="connsiteY0" fmla="*/ 1604684 h 1604684"/>
              <a:gd name="connsiteX1" fmla="*/ 224459 w 1649847"/>
              <a:gd name="connsiteY1" fmla="*/ 914400 h 1604684"/>
              <a:gd name="connsiteX2" fmla="*/ 1649847 w 1649847"/>
              <a:gd name="connsiteY2" fmla="*/ 0 h 1604684"/>
              <a:gd name="connsiteX0" fmla="*/ 2678 w 1634255"/>
              <a:gd name="connsiteY0" fmla="*/ 1604684 h 1604684"/>
              <a:gd name="connsiteX1" fmla="*/ 406091 w 1634255"/>
              <a:gd name="connsiteY1" fmla="*/ 833718 h 1604684"/>
              <a:gd name="connsiteX2" fmla="*/ 1634255 w 1634255"/>
              <a:gd name="connsiteY2" fmla="*/ 0 h 1604684"/>
              <a:gd name="connsiteX0" fmla="*/ 2574 w 1643116"/>
              <a:gd name="connsiteY0" fmla="*/ 1775013 h 1775013"/>
              <a:gd name="connsiteX1" fmla="*/ 414952 w 1643116"/>
              <a:gd name="connsiteY1" fmla="*/ 833718 h 1775013"/>
              <a:gd name="connsiteX2" fmla="*/ 1643116 w 1643116"/>
              <a:gd name="connsiteY2" fmla="*/ 0 h 177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3116" h="1775013">
                <a:moveTo>
                  <a:pt x="2574" y="1775013"/>
                </a:moveTo>
                <a:cubicBezTo>
                  <a:pt x="-22826" y="1485154"/>
                  <a:pt x="141528" y="1129553"/>
                  <a:pt x="414952" y="833718"/>
                </a:cubicBezTo>
                <a:cubicBezTo>
                  <a:pt x="688376" y="537883"/>
                  <a:pt x="1067881" y="307788"/>
                  <a:pt x="1643116" y="0"/>
                </a:cubicBezTo>
              </a:path>
            </a:pathLst>
          </a:custGeom>
          <a:noFill/>
          <a:ln w="317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11910" y="2419350"/>
            <a:ext cx="288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V(r)</a:t>
            </a:r>
            <a:r>
              <a:rPr kumimoji="1" lang="ja-JP" altLang="en-US" sz="2400" dirty="0" smtClean="0"/>
              <a:t>の遠方での傾き</a:t>
            </a:r>
            <a:r>
              <a:rPr lang="en-US" altLang="ja-JP" sz="2400" dirty="0" smtClean="0"/>
              <a:t>σ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36201" y="1868619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800" dirty="0" smtClean="0"/>
              <a:t>弦張力</a:t>
            </a:r>
            <a:endParaRPr kumimoji="1" lang="ja-JP" altLang="en-US" sz="28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36201" y="3154544"/>
            <a:ext cx="2543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err="1" smtClean="0"/>
              <a:t>Sommer</a:t>
            </a:r>
            <a:r>
              <a:rPr kumimoji="1" lang="en-US" altLang="ja-JP" sz="2800" dirty="0" smtClean="0"/>
              <a:t> scale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88408" y="4639066"/>
            <a:ext cx="2311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となる</a:t>
            </a:r>
            <a:r>
              <a:rPr kumimoji="1" lang="en-US" altLang="ja-JP" sz="2400" dirty="0" smtClean="0"/>
              <a:t>r</a:t>
            </a:r>
            <a:r>
              <a:rPr kumimoji="1" lang="en-US" altLang="ja-JP" sz="2400" baseline="-25000" dirty="0" smtClean="0"/>
              <a:t>0</a:t>
            </a:r>
            <a:r>
              <a:rPr kumimoji="1" lang="ja-JP" altLang="en-US" sz="2400" dirty="0" smtClean="0"/>
              <a:t>を求める</a:t>
            </a:r>
            <a:endParaRPr kumimoji="1" lang="ja-JP" altLang="en-US" sz="2400" dirty="0"/>
          </a:p>
        </p:txBody>
      </p:sp>
      <p:sp>
        <p:nvSpPr>
          <p:cNvPr id="17" name="右矢印 16"/>
          <p:cNvSpPr/>
          <p:nvPr/>
        </p:nvSpPr>
        <p:spPr>
          <a:xfrm>
            <a:off x="4301240" y="2396675"/>
            <a:ext cx="636494" cy="174811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FFFFFF&lt;/bcolor&gt;&#10;  &lt;transparent&gt;True&lt;/transparent&gt;&#10;  &lt;resolution&gt;1800&lt;/resolution&gt;&#10;  &lt;imageh&gt;112&lt;/imageh&gt;&#10;  &lt;imagew&gt;10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013" y="3599334"/>
            <a:ext cx="163286" cy="179294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V(r)&#10;\end{align*}&lt;/body&gt;&#10;  &lt;fcolor&gt;FFFFFFFF&lt;/fcolor&gt;&#10;  &lt;bcolor&gt;FFFFFFFF&lt;/bcolor&gt;&#10;  &lt;transparent&gt;True&lt;/transparent&gt;&#10;  &lt;resolution&gt;1800&lt;/resolution&gt;&#10;  &lt;imageh&gt;249&lt;/imageh&gt;&#10;  &lt;imagew&gt;475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8" y="2501171"/>
            <a:ext cx="581421" cy="30478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819575" y="5520650"/>
            <a:ext cx="5331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V(r)</a:t>
            </a:r>
            <a:r>
              <a:rPr kumimoji="1" lang="ja-JP" altLang="en-US" sz="2400" dirty="0" smtClean="0"/>
              <a:t>を決めるため、フィット解析が必要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統計誤差が大きい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/>
              <a:t>非局所的</a:t>
            </a:r>
            <a:r>
              <a:rPr kumimoji="1" lang="ja-JP" altLang="en-US" sz="2400" dirty="0" smtClean="0"/>
              <a:t>な数値解析が必要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5979" y="5859203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デメリット</a:t>
            </a:r>
            <a:endParaRPr kumimoji="1" lang="ja-JP" altLang="en-US" sz="2800" dirty="0"/>
          </a:p>
        </p:txBody>
      </p:sp>
      <p:sp>
        <p:nvSpPr>
          <p:cNvPr id="8" name="左中かっこ 7"/>
          <p:cNvSpPr/>
          <p:nvPr/>
        </p:nvSpPr>
        <p:spPr>
          <a:xfrm>
            <a:off x="2482915" y="5580691"/>
            <a:ext cx="283612" cy="108024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r_0^2 \frac{dV(r_0)}{dr} = 1.65&#10;\end{align*}&lt;/body&gt;&#10;  &lt;fcolor&gt;FFFFFFFF&lt;/fcolor&gt;&#10;  &lt;bcolor&gt;FFFFFFFF&lt;/bcolor&gt;&#10;  &lt;transparent&gt;True&lt;/transparent&gt;&#10;  &lt;resolution&gt;1800&lt;/resolution&gt;&#10;  &lt;imageh&gt;528&lt;/imageh&gt;&#10;  &lt;imagew&gt;179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51" y="3750684"/>
            <a:ext cx="2572949" cy="7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格子</a:t>
            </a:r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数値</a:t>
            </a:r>
            <a:r>
              <a:rPr lang="ja-JP" altLang="en-US" dirty="0"/>
              <a:t>解析</a:t>
            </a:r>
            <a:endParaRPr kumimoji="1" lang="ja-JP" altLang="en-US" dirty="0"/>
          </a:p>
        </p:txBody>
      </p:sp>
      <p:pic>
        <p:nvPicPr>
          <p:cNvPr id="9" name="Picture 76" descr="lattic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04">
            <a:off x="2744318" y="1331065"/>
            <a:ext cx="3686357" cy="355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3487275" y="2064132"/>
            <a:ext cx="2196000" cy="2196000"/>
          </a:xfrm>
          <a:prstGeom prst="ellipse">
            <a:avLst/>
          </a:prstGeom>
          <a:solidFill>
            <a:srgbClr val="B3D9FF">
              <a:alpha val="50000"/>
            </a:srgbClr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4026183" y="2287534"/>
            <a:ext cx="1080000" cy="1080000"/>
          </a:xfrm>
          <a:prstGeom prst="ellipse">
            <a:avLst/>
          </a:prstGeom>
          <a:solidFill>
            <a:srgbClr val="FF000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4339354" y="2758042"/>
            <a:ext cx="1080000" cy="1080000"/>
          </a:xfrm>
          <a:prstGeom prst="ellipse">
            <a:avLst/>
          </a:prstGeom>
          <a:solidFill>
            <a:srgbClr val="0070C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3758234" y="2793852"/>
            <a:ext cx="1080000" cy="1080000"/>
          </a:xfrm>
          <a:prstGeom prst="ellipse">
            <a:avLst/>
          </a:prstGeom>
          <a:solidFill>
            <a:srgbClr val="00B050">
              <a:alpha val="60000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605565" y="4874698"/>
            <a:ext cx="60708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量子色力学（</a:t>
            </a:r>
            <a:r>
              <a:rPr kumimoji="1" lang="en-US" altLang="ja-JP" sz="2800" dirty="0" smtClean="0"/>
              <a:t>QCD</a:t>
            </a:r>
            <a:r>
              <a:rPr kumimoji="1" lang="ja-JP" altLang="en-US" sz="2800" dirty="0" smtClean="0"/>
              <a:t>）を</a:t>
            </a:r>
            <a:endParaRPr kumimoji="1" lang="en-US" altLang="ja-JP" sz="2800" dirty="0" smtClean="0"/>
          </a:p>
          <a:p>
            <a:pPr algn="ctr"/>
            <a:r>
              <a:rPr lang="ja-JP" altLang="en-US" sz="2800" dirty="0" smtClean="0"/>
              <a:t>第一原理的に取り扱う現状唯一の手段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73613" y="6033248"/>
            <a:ext cx="6934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hadron spectra, chiral symmetry,  phase transition, etc.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956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1477892" y="3892727"/>
            <a:ext cx="5619777" cy="101761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900577" y="1838643"/>
            <a:ext cx="7076475" cy="176330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勾配流を用いたスケール設定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3652" y="2112656"/>
            <a:ext cx="50305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</a:t>
            </a:r>
            <a:r>
              <a:rPr kumimoji="1" lang="ja-JP" altLang="en-US" sz="2800" dirty="0" smtClean="0"/>
              <a:t>適当な無次元演算子の期待値</a:t>
            </a:r>
            <a:endParaRPr kumimoji="1" lang="en-US" altLang="ja-JP" sz="2800" dirty="0" smtClean="0"/>
          </a:p>
          <a:p>
            <a:r>
              <a:rPr lang="ja-JP" altLang="en-US" sz="2400" dirty="0"/>
              <a:t> </a:t>
            </a:r>
            <a:r>
              <a:rPr lang="ja-JP" altLang="en-US" sz="2400" dirty="0" smtClean="0"/>
              <a:t> 格子間隔には依存しない</a:t>
            </a:r>
            <a:endParaRPr kumimoji="1" lang="ja-JP" altLang="en-US" sz="24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(t) \rangle &#10;\end{align*}&lt;/body&gt;&#10;  &lt;fcolor&gt;FFFFFFFF&lt;/fcolor&gt;&#10;  &lt;bcolor&gt;FFFFFFFF&lt;/bcolor&gt;&#10;  &lt;transparent&gt;True&lt;/transparent&gt;&#10;  &lt;resolution&gt;1800&lt;/resolution&gt;&#10;  &lt;imageh&gt;249&lt;/imageh&gt;&#10;  &lt;imagew&gt;626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82" y="2113774"/>
            <a:ext cx="1246553" cy="49583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{\cal O}&#10;\end{align*}&lt;/body&gt;&#10;  &lt;fcolor&gt;FFFFFFFF&lt;/fcolor&gt;&#10;  &lt;bcolor&gt;FFFFFFFF&lt;/bcolor&gt;&#10;  &lt;transparent&gt;True&lt;/transparent&gt;&#10;  &lt;resolution&gt;1800&lt;/resolution&gt;&#10;  &lt;imageh&gt;180&lt;/imageh&gt;&#10;  &lt;imagew&gt;179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534" y="3188591"/>
            <a:ext cx="276363" cy="27790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446360" y="1118622"/>
            <a:ext cx="1597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2010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78055" y="3038129"/>
            <a:ext cx="2377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an observable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1218" y="5312121"/>
            <a:ext cx="315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standard choice of </a:t>
            </a:r>
            <a:r>
              <a:rPr kumimoji="1" lang="en-US" altLang="ja-JP" sz="2400" i="1" dirty="0" smtClean="0"/>
              <a:t>O</a:t>
            </a:r>
            <a:r>
              <a:rPr kumimoji="1" lang="en-US" altLang="ja-JP" sz="2400" dirty="0" smtClean="0"/>
              <a:t>: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9179" y="6181220"/>
            <a:ext cx="2742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000" dirty="0" err="1" smtClean="0"/>
              <a:t>perturbative</a:t>
            </a:r>
            <a:r>
              <a:rPr kumimoji="1" lang="en-US" altLang="ja-JP" sz="2000" dirty="0" smtClean="0"/>
              <a:t> formula:</a:t>
            </a:r>
            <a:endParaRPr kumimoji="1" lang="ja-JP" altLang="en-US" sz="20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 =&#10;\frac{3}{(4\pi)^2}g^2 ( 1 + k_1 g^2 + \cdots ) &#10;\end{align*}&lt;/body&gt;&#10;  &lt;fcolor&gt;FFFFFFFF&lt;/fcolor&gt;&#10;  &lt;bcolor&gt;FFFFFFFF&lt;/bcolor&gt;&#10;  &lt;transparent&gt;True&lt;/transparent&gt;&#10;  &lt;resolution&gt;1800&lt;/resolution&gt;&#10;  &lt;imageh&gt;567&lt;/imageh&gt;&#10;  &lt;imagew&gt;3515&lt;/imagew&gt;&#10;  &lt;scale&gt;50&lt;/scale&gt;&#10;  &lt;cursor&gt;8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74" y="6139462"/>
            <a:ext cx="3393109" cy="547339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g=g(1/\sqrt{8t})&#10;\end{align*}&lt;/body&gt;&#10;  &lt;fcolor&gt;FFFFFFFF&lt;/fcolor&gt;&#10;  &lt;bcolor&gt;FFFFFFFF&lt;/bcolor&gt;&#10;  &lt;transparent&gt;True&lt;/transparent&gt;&#10;  &lt;resolution&gt;1800&lt;/resolution&gt;&#10;  &lt;imageh&gt;291&lt;/imageh&gt;&#10;  &lt;imagew&gt;1423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2" y="6264668"/>
            <a:ext cx="1252390" cy="256111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langle {\cal O}(t_0) \rangle = {\rm const}&#10;\end{align*}&lt;/body&gt;&#10;  &lt;fcolor&gt;FFFFFFFF&lt;/fcolor&gt;&#10;  &lt;bcolor&gt;FFFFFFFF&lt;/bcolor&gt;&#10;  &lt;transparent&gt;True&lt;/transparent&gt;&#10;  &lt;resolution&gt;1800&lt;/resolution&gt;&#10;  &lt;imageh&gt;249&lt;/imageh&gt;&#10;  &lt;imagew&gt;1653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98" y="4232543"/>
            <a:ext cx="2144316" cy="323009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0 = \hat{t} a^2&#10;\end{align*}&lt;/body&gt;&#10;  &lt;fcolor&gt;FFFFFFFF&lt;/fcolor&gt;&#10;  &lt;bcolor&gt;FFFFFFFF&lt;/bcolor&gt;&#10;  &lt;transparent&gt;True&lt;/transparent&gt;&#10;  &lt;resolution&gt;1800&lt;/resolution&gt;&#10;  &lt;imageh&gt;260&lt;/imageh&gt;&#10;  &lt;imagew&gt;838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08" y="4179034"/>
            <a:ext cx="1213545" cy="376518"/>
          </a:xfrm>
          <a:prstGeom prst="rect">
            <a:avLst/>
          </a:prstGeom>
        </p:spPr>
      </p:pic>
      <p:sp>
        <p:nvSpPr>
          <p:cNvPr id="19" name="右矢印 18"/>
          <p:cNvSpPr/>
          <p:nvPr/>
        </p:nvSpPr>
        <p:spPr>
          <a:xfrm>
            <a:off x="4520553" y="4187718"/>
            <a:ext cx="408760" cy="43184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{\cal O}(t) = \frac14 t^2 F_{\mu\nu} F^{\mu\nu} \equiv t^2 E&#10;\end{align*}&lt;/body&gt;&#10;  &lt;fcolor&gt;FFFFFFFF&lt;/fcolor&gt;&#10;  &lt;bcolor&gt;FFFFFFFF&lt;/bcolor&gt;&#10;  &lt;transparent&gt;True&lt;/transparent&gt;&#10;  &lt;resolution&gt;1800&lt;/resolution&gt;&#10;  &lt;imageh&gt;503&lt;/imageh&gt;&#10;  &lt;imagew&gt;2762&lt;/imagew&gt;&#10;  &lt;scale&gt;50&lt;/scale&gt;&#10;  &lt;cursor&gt;7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279" y="5211259"/>
            <a:ext cx="3628273" cy="6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3673641" y="5493417"/>
            <a:ext cx="5324702" cy="1206928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915" y="-58963"/>
            <a:ext cx="8079581" cy="1658198"/>
          </a:xfrm>
        </p:spPr>
        <p:txBody>
          <a:bodyPr/>
          <a:lstStyle/>
          <a:p>
            <a:r>
              <a:rPr kumimoji="1" lang="en-US" altLang="ja-JP" dirty="0" smtClean="0"/>
              <a:t>A </a:t>
            </a:r>
            <a:r>
              <a:rPr lang="en-US" altLang="ja-JP" dirty="0" smtClean="0"/>
              <a:t>Dimensionless Choice: </a:t>
            </a:r>
            <a:r>
              <a:rPr kumimoji="1" lang="en-US" altLang="ja-JP" dirty="0" smtClean="0"/>
              <a:t> t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&lt;E&gt;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15" y="1315625"/>
            <a:ext cx="5497864" cy="39879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775776" y="2002075"/>
            <a:ext cx="2480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one-loop perturbation</a:t>
            </a:r>
          </a:p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violated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006059" y="2696923"/>
            <a:ext cx="0" cy="13320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>
            <a:off x="2006059" y="2789292"/>
            <a:ext cx="617429" cy="31376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1683" y="5672923"/>
            <a:ext cx="342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lattice discretization effect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434662" y="3738224"/>
            <a:ext cx="608253" cy="711264"/>
          </a:xfrm>
          <a:prstGeom prst="ellipse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242725" flipV="1">
            <a:off x="1279050" y="4464200"/>
            <a:ext cx="457200" cy="1136694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t^2 \langle E \rangle|_{t=t_0} = 0.3&#10;\end{align*}&lt;/body&gt;&#10;  &lt;fcolor&gt;FFFFFFFF&lt;/fcolor&gt;&#10;  &lt;bcolor&gt;FFFFFFFF&lt;/bcolor&gt;&#10;  &lt;transparent&gt;True&lt;/transparent&gt;&#10;  &lt;resolution&gt;1800&lt;/resolution&gt;&#10;  &lt;imageh&gt;285&lt;/imageh&gt;&#10;  &lt;imagew&gt;1710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17" y="2091188"/>
            <a:ext cx="2097738" cy="349623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flipH="1">
            <a:off x="4573917" y="2265999"/>
            <a:ext cx="1620000" cy="0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598349" y="2289648"/>
            <a:ext cx="0" cy="2018599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arrow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角丸四角形吹き出し 22"/>
          <p:cNvSpPr/>
          <p:nvPr/>
        </p:nvSpPr>
        <p:spPr>
          <a:xfrm>
            <a:off x="4247631" y="4763950"/>
            <a:ext cx="1281953" cy="448235"/>
          </a:xfrm>
          <a:prstGeom prst="wedgeRoundRectCallout">
            <a:avLst>
              <a:gd name="adj1" fmla="val -24111"/>
              <a:gd name="adj2" fmla="val -130293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t_0 \equiv t_{0.3}&#10;\end{align*}&lt;/body&gt;&#10;  &lt;fcolor&gt;FFFFFFFF&lt;/fcolor&gt;&#10;  &lt;bcolor&gt;FFFFFFFF&lt;/bcolor&gt;&#10;  &lt;transparent&gt;True&lt;/transparent&gt;&#10;  &lt;resolution&gt;1800&lt;/resolution&gt;&#10;  &lt;imageh&gt;197&lt;/imageh&gt;&#10;  &lt;imagew&gt;866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44" y="4868406"/>
            <a:ext cx="1130863" cy="25725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755920" y="5493417"/>
            <a:ext cx="261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Another choice: </a:t>
            </a:r>
            <a:r>
              <a:rPr kumimoji="1" lang="en-US" altLang="ja-JP" sz="2400" i="1" dirty="0" smtClean="0"/>
              <a:t>w</a:t>
            </a:r>
            <a:r>
              <a:rPr kumimoji="1" lang="en-US" altLang="ja-JP" sz="2400" baseline="-25000" dirty="0" smtClean="0"/>
              <a:t>0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\frac{d}{dt}t^2 \langle E \rangle|_{t=w_x^2} = x&#10;\end{align*}&lt;/body&gt;&#10;  &lt;fcolor&gt;FFFFFFFF&lt;/fcolor&gt;&#10;  &lt;bcolor&gt;FFFFFFFF&lt;/bcolor&gt;&#10;  &lt;transparent&gt;True&lt;/transparent&gt;&#10;  &lt;resolution&gt;1800&lt;/resolution&gt;&#10;  &lt;imageh&gt;514&lt;/imageh&gt;&#10;  &lt;imagew&gt;1985&lt;/imagew&gt;&#10;  &lt;scale&gt;50&lt;/scale&gt;&#10;  &lt;cursor&gt;6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988" y="5995240"/>
            <a:ext cx="2285486" cy="59180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6799098" y="5631916"/>
            <a:ext cx="2108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smtClean="0"/>
              <a:t>Budapest-Wuppertal</a:t>
            </a:r>
          </a:p>
          <a:p>
            <a:pPr algn="r"/>
            <a:r>
              <a:rPr kumimoji="1" lang="en-US" altLang="ja-JP" dirty="0" smtClean="0"/>
              <a:t>2012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88829" y="6218701"/>
            <a:ext cx="1918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weaker </a:t>
            </a:r>
            <a:r>
              <a:rPr kumimoji="1" lang="en-US" altLang="ja-JP" sz="2400" i="1" dirty="0" smtClean="0"/>
              <a:t>a</a:t>
            </a:r>
            <a:r>
              <a:rPr kumimoji="1" lang="en-US" altLang="ja-JP" sz="2400" dirty="0" smtClean="0"/>
              <a:t> dep.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6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0204">
            <a:off x="6898128" y="112394"/>
            <a:ext cx="1843089" cy="177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スケール設定 </a:t>
            </a:r>
            <a:r>
              <a:rPr kumimoji="1" lang="en-US" altLang="ja-JP" dirty="0" smtClean="0"/>
              <a:t>by </a:t>
            </a:r>
            <a:r>
              <a:rPr kumimoji="1" lang="en-US" altLang="ja-JP" dirty="0" err="1" smtClean="0"/>
              <a:t>FlowQCD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75008" y="1723253"/>
            <a:ext cx="3466013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w</a:t>
            </a:r>
            <a:r>
              <a:rPr lang="en-US" altLang="ja-JP" sz="2800" baseline="-25000" dirty="0" smtClean="0"/>
              <a:t>0</a:t>
            </a:r>
            <a:r>
              <a:rPr lang="en-US" altLang="ja-JP" sz="2800" dirty="0" smtClean="0"/>
              <a:t> scaling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6.3&lt;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800" dirty="0" smtClean="0"/>
              <a:t>&lt;7.4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 smtClean="0">
                <a:solidFill>
                  <a:srgbClr val="FFFF00"/>
                </a:solidFill>
              </a:rPr>
              <a:t>少ない配</a:t>
            </a:r>
            <a:r>
              <a:rPr lang="ja-JP" altLang="en-US" sz="2400" dirty="0" smtClean="0">
                <a:solidFill>
                  <a:srgbClr val="FFFF00"/>
                </a:solidFill>
              </a:rPr>
              <a:t>位で</a:t>
            </a:r>
            <a:r>
              <a:rPr lang="ja-JP" altLang="en-US" sz="2400" dirty="0" smtClean="0">
                <a:solidFill>
                  <a:srgbClr val="FFFF00"/>
                </a:solidFill>
              </a:rPr>
              <a:t>高統計</a:t>
            </a:r>
            <a:endParaRPr kumimoji="1" lang="en-US" altLang="ja-JP" sz="24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80210"/>
              </p:ext>
            </p:extLst>
          </p:nvPr>
        </p:nvGraphicFramePr>
        <p:xfrm>
          <a:off x="4723072" y="1770409"/>
          <a:ext cx="4018908" cy="25603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669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8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98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8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71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18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size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N</a:t>
                      </a:r>
                      <a:r>
                        <a:rPr kumimoji="1" lang="en-US" altLang="ja-JP" sz="1800" baseline="-25000" dirty="0" err="1" smtClean="0"/>
                        <a:t>conf</a:t>
                      </a:r>
                      <a:endParaRPr kumimoji="1" lang="ja-JP" altLang="en-US" sz="18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latin typeface="Symbol" panose="05050102010706020507" pitchFamily="18" charset="2"/>
                        </a:rPr>
                        <a:t>b</a:t>
                      </a:r>
                      <a:endParaRPr kumimoji="1" lang="ja-JP" altLang="en-US" sz="1800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size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/>
                        <a:t>N</a:t>
                      </a:r>
                      <a:r>
                        <a:rPr kumimoji="1" lang="en-US" altLang="ja-JP" sz="1800" baseline="-25000" dirty="0" err="1" smtClean="0"/>
                        <a:t>conf</a:t>
                      </a:r>
                      <a:endParaRPr kumimoji="1" lang="ja-JP" altLang="en-US" sz="18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6.3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64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6.9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64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30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6.4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64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7.0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96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60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6.5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64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49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7.2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96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53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6.6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64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7.4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128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40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6.7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64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6.8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64</a:t>
                      </a:r>
                      <a:r>
                        <a:rPr kumimoji="1" lang="en-US" altLang="ja-JP" sz="1800" baseline="30000" dirty="0" smtClean="0"/>
                        <a:t>4</a:t>
                      </a:r>
                      <a:endParaRPr kumimoji="1" lang="ja-JP" altLang="en-US" sz="18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100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14" y="4585858"/>
            <a:ext cx="6011790" cy="1483650"/>
          </a:xfrm>
          <a:prstGeom prst="round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669561" y="6119135"/>
            <a:ext cx="5869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PRD94 (2016); see also 1503.06516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38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勾配</a:t>
            </a:r>
            <a:r>
              <a:rPr lang="ja-JP" altLang="en-US" dirty="0"/>
              <a:t>流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応用例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3143" y="1673626"/>
            <a:ext cx="35189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スケール設定</a:t>
            </a:r>
            <a:endParaRPr kumimoji="1"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ja-JP" altLang="en-US" sz="2800" dirty="0" smtClean="0"/>
              <a:t>トポロジカル電荷</a:t>
            </a:r>
            <a:endParaRPr kumimoji="1"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 smtClean="0"/>
              <a:t>running coupling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etc.</a:t>
            </a:r>
            <a:endParaRPr kumimoji="1" lang="ja-JP" altLang="en-US" sz="28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565" y="2734491"/>
            <a:ext cx="3452905" cy="350864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483857" y="6243131"/>
            <a:ext cx="3270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Taniguchi+, WHOT-QCD, 2016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07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857" y="3500852"/>
            <a:ext cx="3946065" cy="295954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勾配流とは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勾配流の応用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：スケール設定</a:t>
            </a:r>
            <a:endParaRPr kumimoji="1"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勾配流を用いた</a:t>
            </a: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の構成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熱力学量の測定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相関関数の測定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flux tube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周辺の応力構造の解析</a:t>
            </a:r>
            <a:endParaRPr kumimoji="1" lang="ja-JP" alt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39634" y="2926087"/>
            <a:ext cx="5286104" cy="57476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327" y="397953"/>
            <a:ext cx="2984163" cy="25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微少フロー時間展開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59388" y="818907"/>
            <a:ext cx="2220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Weisz</a:t>
            </a:r>
            <a:r>
              <a:rPr kumimoji="1" lang="en-US" altLang="ja-JP" dirty="0" smtClean="0"/>
              <a:t>, 2011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6" name="二等辺三角形 15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>
            <a:stCxn id="13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2\sqrt{8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5150" cy="263525"/>
          </a:xfrm>
          <a:prstGeom prst="rect">
            <a:avLst/>
          </a:prstGeom>
        </p:spPr>
      </p:pic>
      <p:sp>
        <p:nvSpPr>
          <p:cNvPr id="27" name="角丸四角形 26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34328" y="3444852"/>
            <a:ext cx="247356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t&gt;0</a:t>
            </a:r>
          </a:p>
        </p:txBody>
      </p:sp>
      <p:sp>
        <p:nvSpPr>
          <p:cNvPr id="9" name="右矢印 8"/>
          <p:cNvSpPr/>
          <p:nvPr/>
        </p:nvSpPr>
        <p:spPr>
          <a:xfrm flipH="1">
            <a:off x="1933476" y="5453907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18081" y="5785313"/>
            <a:ext cx="1358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kumimoji="1" lang="en-US" altLang="ja-JP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0 limit</a:t>
            </a:r>
            <a:endParaRPr kumimoji="1" lang="ja-JP" alt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1184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5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</a:t>
            </a:r>
            <a:r>
              <a:rPr kumimoji="1" lang="ja-JP" altLang="en-US" dirty="0" smtClean="0"/>
              <a:t>の構築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37160" y="479829"/>
            <a:ext cx="3206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Suzuki, 2013</a:t>
            </a:r>
          </a:p>
          <a:p>
            <a:r>
              <a:rPr lang="it-IT" altLang="ja-JP" sz="2000" dirty="0" smtClean="0"/>
              <a:t>DelDebbio,Patella,Rago,2013</a:t>
            </a:r>
            <a:endParaRPr lang="en-US" altLang="ja-JP" sz="2000" dirty="0" smtClean="0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92009" y="4101035"/>
            <a:ext cx="6494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>
                <a:latin typeface="Calibri" panose="020F0502020204030204" pitchFamily="34" charset="0"/>
              </a:rPr>
              <a:t>gauge-invariant dimension 4 operators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25" name="左中かっこ 24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96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</a:t>
            </a:r>
            <a:r>
              <a:rPr kumimoji="1" lang="ja-JP" altLang="en-US" dirty="0" smtClean="0"/>
              <a:t>の構築</a:t>
            </a:r>
            <a:r>
              <a:rPr kumimoji="1" lang="en-US" altLang="ja-JP" dirty="0" smtClean="0"/>
              <a:t>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4006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331694" y="5058062"/>
            <a:ext cx="8444753" cy="166302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</a:t>
            </a:r>
            <a:r>
              <a:rPr kumimoji="1" lang="ja-JP" altLang="en-US" dirty="0" smtClean="0"/>
              <a:t>の構築</a:t>
            </a:r>
            <a:r>
              <a:rPr kumimoji="1" lang="en-US" altLang="ja-JP" dirty="0" smtClean="0"/>
              <a:t> 2</a:t>
            </a:r>
            <a:endParaRPr kumimoji="1" lang="ja-JP" altLang="en-US" dirty="0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210099" y="3808534"/>
            <a:ext cx="18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\alpha_U(t) = g^2 \left[ 1 + 2b_0 s_1g^2 + O(g^4) \right]&#10;\\&#10;&amp;amp; \alpha_E(t) = \frac1{2b_0} \left[ 1 + 2b_0 s_2 g^2 + O(g^4) \right]&#10;\end{align*}&lt;/body&gt;&#10;  &lt;fcolor&gt;FFFFFFFF&lt;/fcolor&gt;&#10;  &lt;bcolor&gt;FFFFFFFF&lt;/bcolor&gt;&#10;  &lt;transparent&gt;True&lt;/transparent&gt;&#10;  &lt;resolution&gt;1800&lt;/resolution&gt;&#10;  &lt;imageh&gt;973&lt;/imageh&gt;&#10;  &lt;imagew&gt;3709&lt;/imagew&gt;&#10;  &lt;scale&gt;50&lt;/scale&gt;&#10;  &lt;cursor&gt;14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84" y="3570464"/>
            <a:ext cx="3646229" cy="956533"/>
          </a:xfrm>
          <a:prstGeom prst="rect">
            <a:avLst/>
          </a:prstGeom>
        </p:spPr>
      </p:pic>
      <p:sp>
        <p:nvSpPr>
          <p:cNvPr id="12" name="左中かっこ 11"/>
          <p:cNvSpPr/>
          <p:nvPr/>
        </p:nvSpPr>
        <p:spPr>
          <a:xfrm>
            <a:off x="3067559" y="3570464"/>
            <a:ext cx="258349" cy="95653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&amp;amp; g = g(1/\sqrt{8t})&#10;\\&#10;&amp;amp; s_1 = 0.03296\dots&#10;\\&#10;&amp;amp; s_2 = 0.19783\dots&#10;\end{align*}&lt;/body&gt;&#10;  &lt;fcolor&gt;FFFFFFFF&lt;/fcolor&gt;&#10;  &lt;bcolor&gt;FFFFFFFF&lt;/bcolor&gt;&#10;  &lt;transparent&gt;True&lt;/transparent&gt;&#10;  &lt;resolution&gt;1800&lt;/resolution&gt;&#10;  &lt;imageh&gt;1162&lt;/imageh&gt;&#10;  &lt;imagew&gt;1684&lt;/imagew&gt;&#10;  &lt;scale&gt;50&lt;/scale&gt;&#10;  &lt;cursor&gt;66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86" y="3808986"/>
            <a:ext cx="1399391" cy="96561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96493" y="5085012"/>
            <a:ext cx="307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err="1" smtClean="0">
                <a:latin typeface="Calibri" panose="020F0502020204030204" pitchFamily="34" charset="0"/>
              </a:rPr>
              <a:t>Remormalized</a:t>
            </a:r>
            <a:r>
              <a:rPr kumimoji="1" lang="en-US" altLang="ja-JP" sz="2800" b="1" dirty="0" smtClean="0">
                <a:latin typeface="Calibri" panose="020F0502020204030204" pitchFamily="34" charset="0"/>
              </a:rPr>
              <a:t> EMT</a:t>
            </a:r>
            <a:endParaRPr kumimoji="1" lang="ja-JP" altLang="en-US" sz="2800" b="1" dirty="0"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\frac1{\alpha_U(t)}&#10;U_{\mu\nu}(t,x) + \frac{\delta_{\mu\nu}}{4\alpha_E(t)} E(t,x)_{\rm subt.} \right]&#10;\end{align*}&lt;/body&gt;&#10;  &lt;fcolor&gt;FFFFFFFF&lt;/fcolor&gt;&#10;  &lt;bcolor&gt;FFFFFFFF&lt;/bcolor&gt;&#10;  &lt;transparent&gt;True&lt;/transparent&gt;&#10;  &lt;resolution&gt;1800&lt;/resolution&gt;&#10;  &lt;imageh&gt;598&lt;/imageh&gt;&#10;  &lt;imagew&gt;5573&lt;/imagew&gt;&#10;  &lt;scale&gt;50&lt;/scale&gt;&#10;  &lt;cursor&gt;10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11" y="5736884"/>
            <a:ext cx="7431596" cy="7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Rough</a:t>
            </a:r>
            <a:r>
              <a:rPr kumimoji="1" lang="en-US" altLang="ja-JP" dirty="0" smtClean="0"/>
              <a:t> Idea</a:t>
            </a:r>
            <a:endParaRPr kumimoji="1" lang="ja-JP" altLang="en-US" dirty="0"/>
          </a:p>
        </p:txBody>
      </p:sp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6" y="1740979"/>
            <a:ext cx="3332044" cy="3217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6" descr="latti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456" y="1740979"/>
            <a:ext cx="3332044" cy="3217519"/>
          </a:xfrm>
          <a:prstGeom prst="rect">
            <a:avLst/>
          </a:prstGeom>
          <a:noFill/>
          <a:ln>
            <a:noFill/>
          </a:ln>
          <a:effectLst>
            <a:glow rad="165100">
              <a:schemeClr val="accent4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933197" y="4487385"/>
            <a:ext cx="1172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FFFF00"/>
                </a:solidFill>
              </a:rPr>
              <a:t>coarse</a:t>
            </a:r>
          </a:p>
          <a:p>
            <a:pPr algn="ctr"/>
            <a:r>
              <a:rPr lang="en-US" altLang="ja-JP" sz="2400" dirty="0" smtClean="0">
                <a:solidFill>
                  <a:srgbClr val="FFFF00"/>
                </a:solidFill>
              </a:rPr>
              <a:t>graining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37355" y="5486400"/>
            <a:ext cx="2176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no translational </a:t>
            </a:r>
          </a:p>
          <a:p>
            <a:pPr algn="ctr"/>
            <a:r>
              <a:rPr lang="en-US" altLang="ja-JP" sz="2400" dirty="0" smtClean="0"/>
              <a:t>invariance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7411" y="5486399"/>
            <a:ext cx="3018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translational symmetry</a:t>
            </a:r>
          </a:p>
          <a:p>
            <a:pPr algn="ctr"/>
            <a:r>
              <a:rPr lang="en-US" altLang="ja-JP" sz="2400" dirty="0" smtClean="0"/>
              <a:t>is recovered!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>
            <a:off x="4193628" y="2406869"/>
            <a:ext cx="651641" cy="176277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6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勾配</a:t>
            </a:r>
            <a:r>
              <a:rPr lang="ja-JP" altLang="en-US" dirty="0"/>
              <a:t>流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692862" y="1370133"/>
            <a:ext cx="5335747" cy="126545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91&lt;/imageh&gt;&#10;  &lt;imagew&gt;2261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565" y="1487269"/>
            <a:ext cx="4084483" cy="10676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85700" y="528190"/>
            <a:ext cx="31583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Luscher</a:t>
            </a:r>
            <a:r>
              <a:rPr kumimoji="1"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, 2010-</a:t>
            </a:r>
          </a:p>
          <a:p>
            <a:r>
              <a:rPr lang="en-US" altLang="ja-JP" sz="2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Narayanan, Neuberger, 2006</a:t>
            </a:r>
            <a:endParaRPr kumimoji="1" lang="ja-JP" altLang="en-US" sz="2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6137994" y="2752727"/>
            <a:ext cx="2943709" cy="4012226"/>
            <a:chOff x="6137994" y="2752727"/>
            <a:chExt cx="2943709" cy="4012226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3"/>
            <a:srcRect t="5284" b="4106"/>
            <a:stretch/>
          </p:blipFill>
          <p:spPr>
            <a:xfrm>
              <a:off x="6338048" y="2753850"/>
              <a:ext cx="2743655" cy="2000146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4"/>
            <a:srcRect t="5283" b="3850"/>
            <a:stretch/>
          </p:blipFill>
          <p:spPr>
            <a:xfrm>
              <a:off x="6338048" y="4759157"/>
              <a:ext cx="2743655" cy="2005796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 rot="16200000">
              <a:off x="4713533" y="4177188"/>
              <a:ext cx="3249031" cy="40011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LATTICE2014,</a:t>
              </a:r>
              <a:r>
                <a:rPr lang="ja-JP" altLang="en-US" sz="2000" dirty="0"/>
                <a:t> </a:t>
              </a:r>
              <a:r>
                <a:rPr kumimoji="1" lang="en-US" altLang="ja-JP" sz="2000" dirty="0" smtClean="0"/>
                <a:t>D. </a:t>
              </a:r>
              <a:r>
                <a:rPr kumimoji="1" lang="en-US" altLang="ja-JP" sz="2000" dirty="0" err="1" smtClean="0"/>
                <a:t>Nogradi</a:t>
              </a:r>
              <a:r>
                <a:rPr lang="ja-JP" altLang="en-US" sz="2000" dirty="0" smtClean="0"/>
                <a:t>よ</a:t>
              </a:r>
              <a:r>
                <a:rPr lang="ja-JP" altLang="en-US" sz="2000" dirty="0"/>
                <a:t>り</a:t>
              </a:r>
              <a:endParaRPr kumimoji="1" lang="ja-JP" altLang="en-US" sz="2000" dirty="0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219765" y="2987457"/>
            <a:ext cx="5715503" cy="3308840"/>
            <a:chOff x="219765" y="2987457"/>
            <a:chExt cx="5715503" cy="330884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314572" y="2987457"/>
              <a:ext cx="3877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/>
                <a:t>様々</a:t>
              </a:r>
              <a:r>
                <a:rPr lang="ja-JP" altLang="en-US" sz="3200" dirty="0" smtClean="0"/>
                <a:t>な解析への応用</a:t>
              </a:r>
              <a:endParaRPr kumimoji="1" lang="ja-JP" altLang="en-US" sz="32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611865" y="3711370"/>
              <a:ext cx="268535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ja-JP" altLang="en-US" sz="2400" dirty="0" smtClean="0"/>
                <a:t>スケール設定</a:t>
              </a:r>
              <a:endParaRPr kumimoji="1" lang="en-US" altLang="ja-JP" sz="24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ja-JP" altLang="en-US" sz="2400" dirty="0" smtClean="0"/>
                <a:t>トポロジー解析</a:t>
              </a:r>
              <a:endParaRPr lang="en-US" altLang="ja-JP" sz="24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400" dirty="0" smtClean="0"/>
                <a:t>Running </a:t>
              </a:r>
              <a:r>
                <a:rPr lang="en-US" altLang="ja-JP" sz="2400" dirty="0" smtClean="0"/>
                <a:t>coupling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ja-JP" altLang="en-US" sz="2400" dirty="0"/>
                <a:t>演算子の</a:t>
              </a:r>
              <a:r>
                <a:rPr lang="ja-JP" altLang="en-US" sz="2400" dirty="0" smtClean="0"/>
                <a:t>定義</a:t>
              </a:r>
              <a:endParaRPr lang="en-US" altLang="ja-JP" sz="24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ja-JP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altLang="ja-JP" sz="1600" dirty="0" smtClean="0"/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ja-JP" altLang="en-US" sz="2400" dirty="0" smtClean="0"/>
                <a:t>他もろもろ</a:t>
              </a:r>
              <a:endParaRPr lang="en-US" altLang="ja-JP" sz="2400" dirty="0"/>
            </a:p>
          </p:txBody>
        </p:sp>
        <p:sp>
          <p:nvSpPr>
            <p:cNvPr id="8" name="左中かっこ 7"/>
            <p:cNvSpPr/>
            <p:nvPr/>
          </p:nvSpPr>
          <p:spPr>
            <a:xfrm>
              <a:off x="1094253" y="3807165"/>
              <a:ext cx="391885" cy="2489132"/>
            </a:xfrm>
            <a:prstGeom prst="leftBrace">
              <a:avLst>
                <a:gd name="adj1" fmla="val 32861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右矢印 9"/>
            <p:cNvSpPr/>
            <p:nvPr/>
          </p:nvSpPr>
          <p:spPr>
            <a:xfrm>
              <a:off x="219765" y="4697501"/>
              <a:ext cx="740228" cy="705394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057283" y="5195882"/>
              <a:ext cx="3877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FF00"/>
                  </a:solidFill>
                </a:rPr>
                <a:t>エネルギー運動量テンソル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5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勾配流による</a:t>
            </a:r>
            <a:r>
              <a:rPr kumimoji="1" lang="en-US" altLang="ja-JP" dirty="0" smtClean="0"/>
              <a:t>EMT</a:t>
            </a:r>
            <a:r>
              <a:rPr kumimoji="1" lang="ja-JP" altLang="en-US" dirty="0" smtClean="0"/>
              <a:t>測定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69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768379" y="1673626"/>
            <a:ext cx="7504764" cy="1467731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格子上の</a:t>
            </a:r>
            <a:r>
              <a:rPr kumimoji="1" lang="en-US" altLang="ja-JP" dirty="0" smtClean="0"/>
              <a:t>EMT</a:t>
            </a:r>
            <a:r>
              <a:rPr lang="en-US" altLang="ja-JP" dirty="0" smtClean="0"/>
              <a:t>(</a:t>
            </a:r>
            <a:r>
              <a:rPr lang="ja-JP" altLang="en-US" dirty="0" smtClean="0"/>
              <a:t>素朴な構築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\mu\nu}(x)&#10;=&amp;amp;&#10;Z_1 \Big( F_{\mu\rho} F_{\nu\rho} - \frac14 \delta_{\mu\nu} F_{\rho\sigma} F_{\rho\sigma} \Big)&#10;+ Z_2 \delta_{\mu\nu} F_{\rho\sigma} F_{\rho\sigma} &#10;\\&#10;&amp;amp;+ Z_3 \delta_{\mu\nu} F_{\mu\rho} F_{\nu\rho}&#10;\end{align*}&lt;/body&gt;&#10;  &lt;fcolor&gt;FFFFFFFF&lt;/fcolor&gt;&#10;  &lt;bcolor&gt;FFFFFFFF&lt;/bcolor&gt;&#10;  &lt;transparent&gt;True&lt;/transparent&gt;&#10;  &lt;resolution&gt;1800&lt;/resolution&gt;&#10;  &lt;imageh&gt;938&lt;/imageh&gt;&#10;  &lt;imagew&gt;5699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33" y="1819741"/>
            <a:ext cx="6455094" cy="106244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85677" y="3657600"/>
            <a:ext cx="7524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Z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  <a:r>
              <a:rPr kumimoji="1" lang="ja-JP" altLang="en-US" sz="2400" dirty="0" smtClean="0"/>
              <a:t>を非摂動的に決定すれば</a:t>
            </a:r>
            <a:r>
              <a:rPr kumimoji="1" lang="en-US" altLang="ja-JP" sz="2400" dirty="0" smtClean="0"/>
              <a:t>EMT</a:t>
            </a:r>
            <a:r>
              <a:rPr kumimoji="1" lang="ja-JP" altLang="en-US" sz="2400" dirty="0" smtClean="0"/>
              <a:t>は構築可能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Z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, Z</a:t>
            </a:r>
            <a:r>
              <a:rPr lang="en-US" altLang="ja-JP" sz="2400" baseline="-25000" dirty="0" smtClean="0"/>
              <a:t>3</a:t>
            </a:r>
            <a:r>
              <a:rPr lang="ja-JP" altLang="en-US" sz="2400" dirty="0" smtClean="0"/>
              <a:t>の測定は近年高精度化 </a:t>
            </a:r>
            <a:r>
              <a:rPr lang="en-US" altLang="ja-JP" sz="2000" dirty="0" err="1" smtClean="0">
                <a:solidFill>
                  <a:schemeClr val="accent4"/>
                </a:solidFill>
              </a:rPr>
              <a:t>Giusti</a:t>
            </a:r>
            <a:r>
              <a:rPr lang="en-US" altLang="ja-JP" sz="2000" dirty="0" smtClean="0">
                <a:solidFill>
                  <a:schemeClr val="accent4"/>
                </a:solidFill>
              </a:rPr>
              <a:t>, Pepe, 2014-, BW, 2016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純ゲージ理論では、</a:t>
            </a:r>
            <a:r>
              <a:rPr lang="en-US" altLang="ja-JP" sz="2400" dirty="0" smtClean="0"/>
              <a:t>multi-level</a:t>
            </a:r>
            <a:r>
              <a:rPr lang="ja-JP" altLang="en-US" sz="2400" dirty="0" smtClean="0"/>
              <a:t>法で効率的な測定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2599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フェルミオン場の導入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67785" y="1649938"/>
            <a:ext cx="8462706" cy="2678222"/>
          </a:xfrm>
          <a:prstGeom prst="roundRect">
            <a:avLst>
              <a:gd name="adj" fmla="val 13415"/>
            </a:avLst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142401" y="4563614"/>
            <a:ext cx="4407725" cy="112395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45" y="4563614"/>
            <a:ext cx="4284238" cy="206437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26" y="6008251"/>
            <a:ext cx="3087000" cy="619733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994308"/>
            <a:ext cx="8070721" cy="1365885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m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7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739497"/>
            <a:ext cx="3453255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勾配流とは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勾配流の応用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：スケール設定</a:t>
            </a:r>
            <a:endParaRPr kumimoji="1"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勾配流を用いた</a:t>
            </a: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の構成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熱力学量の測定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相関関数の測定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flux tube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周辺の応力構造の解析</a:t>
            </a:r>
            <a:endParaRPr kumimoji="1" lang="ja-JP" alt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57051" y="3466019"/>
            <a:ext cx="3727269" cy="57476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50" y="265834"/>
            <a:ext cx="3561157" cy="25341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57" y="3500852"/>
            <a:ext cx="3946065" cy="295954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131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(Energy Density, Pressure)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 bwMode="auto">
          <a:xfrm>
            <a:off x="2070147" y="1684613"/>
            <a:ext cx="4925124" cy="353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90896" y="5410574"/>
            <a:ext cx="8358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Rapid increase of </a:t>
            </a:r>
            <a:r>
              <a:rPr lang="en-US" altLang="ja-JP" sz="2400" dirty="0" smtClean="0">
                <a:latin typeface="Symbol" panose="05050102010706020507" pitchFamily="18" charset="2"/>
              </a:rPr>
              <a:t>e</a:t>
            </a:r>
            <a:r>
              <a:rPr lang="en-US" altLang="ja-JP" sz="2400" dirty="0" smtClean="0"/>
              <a:t>/T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around T=150-200 MeV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Crossover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Low T: hadron resonance gas model / High T: perturbative QCD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28607" y="1806952"/>
            <a:ext cx="18333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BNL-Bielefeld</a:t>
            </a:r>
          </a:p>
          <a:p>
            <a:pPr algn="r"/>
            <a:r>
              <a:rPr lang="en-US" altLang="ja-JP" sz="2400" dirty="0" smtClean="0"/>
              <a:t>2011</a:t>
            </a:r>
            <a:endParaRPr kumimoji="1" lang="ja-JP" altLang="en-US" sz="24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6632822" y="2855442"/>
            <a:ext cx="2456690" cy="1854200"/>
            <a:chOff x="1172277" y="1654176"/>
            <a:chExt cx="2456690" cy="1854200"/>
          </a:xfrm>
        </p:grpSpPr>
        <p:sp>
          <p:nvSpPr>
            <p:cNvPr id="7" name="四角形吹き出し 6"/>
            <p:cNvSpPr/>
            <p:nvPr/>
          </p:nvSpPr>
          <p:spPr>
            <a:xfrm>
              <a:off x="1172277" y="1654176"/>
              <a:ext cx="2456690" cy="1854200"/>
            </a:xfrm>
            <a:prstGeom prst="wedgeRectCallout">
              <a:avLst>
                <a:gd name="adj1" fmla="val -41998"/>
                <a:gd name="adj2" fmla="val -78676"/>
              </a:avLst>
            </a:prstGeom>
            <a:gradFill>
              <a:gsLst>
                <a:gs pos="0">
                  <a:srgbClr val="FFCCCC"/>
                </a:gs>
                <a:gs pos="100000">
                  <a:srgbClr val="FF7C80"/>
                </a:gs>
              </a:gsLst>
              <a:lin ang="1800000" scaled="0"/>
            </a:gradFill>
            <a:ln w="25400" cap="flat" cmpd="sng" algn="ctr">
              <a:noFill/>
              <a:prstDash val="solid"/>
            </a:ln>
            <a:effectLst>
              <a:softEdge rad="508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1838958" y="324089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2372843" y="1870622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497864" y="284821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971066" y="304345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1357636" y="238865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819097" y="237424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390268" y="301142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3277066" y="1904507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3079066" y="2561984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1971690" y="276543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1791190" y="2245715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9" name="円/楕円 18"/>
            <p:cNvSpPr/>
            <p:nvPr/>
          </p:nvSpPr>
          <p:spPr>
            <a:xfrm>
              <a:off x="2081349" y="23911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2042935" y="19837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2523811" y="2507984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>
              <a:off x="3389137" y="23371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3277066" y="3233362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1572387" y="266512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2243057" y="3284506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706061" y="3187108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613309" y="196386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8" name="円/楕円 27"/>
            <p:cNvSpPr/>
            <p:nvPr/>
          </p:nvSpPr>
          <p:spPr>
            <a:xfrm>
              <a:off x="2711097" y="196020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15736" y="2621536"/>
            <a:ext cx="2456689" cy="1854200"/>
            <a:chOff x="1172277" y="3621591"/>
            <a:chExt cx="2456689" cy="1854200"/>
          </a:xfrm>
        </p:grpSpPr>
        <p:sp>
          <p:nvSpPr>
            <p:cNvPr id="30" name="四角形吹き出し 29"/>
            <p:cNvSpPr/>
            <p:nvPr/>
          </p:nvSpPr>
          <p:spPr>
            <a:xfrm>
              <a:off x="1172277" y="3621591"/>
              <a:ext cx="2456689" cy="1854200"/>
            </a:xfrm>
            <a:prstGeom prst="wedgeRectCallout">
              <a:avLst>
                <a:gd name="adj1" fmla="val 44486"/>
                <a:gd name="adj2" fmla="val 66368"/>
              </a:avLst>
            </a:prstGeom>
            <a:gradFill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3000000" scaled="0"/>
            </a:gradFill>
            <a:ln w="25400" cap="flat" cmpd="sng" algn="ctr">
              <a:noFill/>
              <a:prstDash val="solid"/>
            </a:ln>
            <a:effectLst>
              <a:softEdge rad="508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1443574" y="5133891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121666" y="5100130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2612776" y="43978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2666776" y="4499813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2058569" y="385651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6" name="円/楕円 35"/>
            <p:cNvSpPr/>
            <p:nvPr/>
          </p:nvSpPr>
          <p:spPr>
            <a:xfrm>
              <a:off x="3002834" y="504613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3156368" y="3854356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2720776" y="437366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1554864" y="519456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1921795" y="384745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1992765" y="3911635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1567196" y="438924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158471" y="4636449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4" name="円/楕円 43"/>
            <p:cNvSpPr/>
            <p:nvPr/>
          </p:nvSpPr>
          <p:spPr>
            <a:xfrm>
              <a:off x="2083245" y="474444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3210368" y="3987589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3109418" y="499213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050616" y="4625533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1550723" y="5079891"/>
              <a:ext cx="108000" cy="108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1496325" y="4335240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円/楕円 49"/>
            <p:cNvSpPr/>
            <p:nvPr/>
          </p:nvSpPr>
          <p:spPr>
            <a:xfrm>
              <a:off x="1510051" y="4466059"/>
              <a:ext cx="108000" cy="10800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3085674" y="3962356"/>
              <a:ext cx="108000" cy="108000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glow rad="63500">
                <a:sysClr val="windowText" lastClr="000000">
                  <a:alpha val="40000"/>
                </a:sys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円/楕円 51"/>
            <p:cNvSpPr/>
            <p:nvPr/>
          </p:nvSpPr>
          <p:spPr>
            <a:xfrm>
              <a:off x="3055035" y="3819607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1410923" y="4287695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1878939" y="3758586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1410923" y="5025891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986699" y="4553697"/>
              <a:ext cx="324000" cy="324000"/>
            </a:xfrm>
            <a:prstGeom prst="ellipse">
              <a:avLst/>
            </a:prstGeom>
            <a:solidFill>
              <a:srgbClr val="9BBB59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9BBB59">
                  <a:lumMod val="75000"/>
                </a:srgbClr>
              </a:solidFill>
              <a:prstDash val="dash"/>
            </a:ln>
            <a:effectLst>
              <a:glow rad="63500">
                <a:srgbClr val="9BBB59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959666" y="4919760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円/楕円 57"/>
            <p:cNvSpPr/>
            <p:nvPr/>
          </p:nvSpPr>
          <p:spPr>
            <a:xfrm>
              <a:off x="2551864" y="4309592"/>
              <a:ext cx="324000" cy="324000"/>
            </a:xfrm>
            <a:prstGeom prst="ellipse">
              <a:avLst/>
            </a:prstGeom>
            <a:solidFill>
              <a:srgbClr val="F79646">
                <a:lumMod val="40000"/>
                <a:lumOff val="60000"/>
                <a:alpha val="10000"/>
              </a:srgbClr>
            </a:solidFill>
            <a:ln w="19050" cap="flat" cmpd="sng" algn="ctr">
              <a:solidFill>
                <a:srgbClr val="F79646">
                  <a:lumMod val="75000"/>
                </a:srgbClr>
              </a:solidFill>
              <a:prstDash val="dash"/>
            </a:ln>
            <a:effectLst>
              <a:glow rad="63500">
                <a:srgbClr val="F79646">
                  <a:satMod val="175000"/>
                  <a:alpha val="3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sp>
        <p:nvSpPr>
          <p:cNvPr id="59" name="テキスト ボックス 58"/>
          <p:cNvSpPr txBox="1"/>
          <p:nvPr/>
        </p:nvSpPr>
        <p:spPr>
          <a:xfrm>
            <a:off x="256827" y="2661993"/>
            <a:ext cx="1445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hadronic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233133" y="2886345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QGP</a:t>
            </a:r>
            <a:endParaRPr kumimoji="1" lang="ja-JP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2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205483" y="1467419"/>
            <a:ext cx="5208998" cy="1950818"/>
          </a:xfrm>
          <a:prstGeom prst="roundRect">
            <a:avLst>
              <a:gd name="adj" fmla="val 797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583142" y="3420997"/>
            <a:ext cx="338207" cy="1548347"/>
          </a:xfrm>
          <a:prstGeom prst="rect">
            <a:avLst/>
          </a:prstGeom>
          <a:solidFill>
            <a:srgbClr val="FF0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205483" y="3936274"/>
            <a:ext cx="5208998" cy="1950818"/>
          </a:xfrm>
          <a:prstGeom prst="roundRect">
            <a:avLst>
              <a:gd name="adj" fmla="val 7971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201442" y="4785980"/>
            <a:ext cx="390698" cy="228682"/>
          </a:xfrm>
          <a:prstGeom prst="rect">
            <a:avLst/>
          </a:prstGeom>
          <a:solidFill>
            <a:srgbClr val="FF0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 Thermodynamics</a:t>
            </a:r>
            <a:endParaRPr kumimoji="1" lang="ja-JP" altLang="en-US" dirty="0"/>
          </a:p>
        </p:txBody>
      </p:sp>
      <p:sp>
        <p:nvSpPr>
          <p:cNvPr id="3" name="直方体 2"/>
          <p:cNvSpPr/>
          <p:nvPr/>
        </p:nvSpPr>
        <p:spPr>
          <a:xfrm>
            <a:off x="6194868" y="3174969"/>
            <a:ext cx="2743200" cy="1353670"/>
          </a:xfrm>
          <a:prstGeom prst="cube">
            <a:avLst>
              <a:gd name="adj" fmla="val 4155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L = a N_s&#10;\end{align*}&lt;/body&gt;&#10;  &lt;fcolor&gt;FFFFFFFF&lt;/fcolor&gt;&#10;  &lt;bcolor&gt;FFFFFFFF&lt;/bcolor&gt;&#10;  &lt;transparent&gt;True&lt;/transparent&gt;&#10;  &lt;resolution&gt;1800&lt;/resolution&gt;&#10;  &lt;imageh&gt;209&lt;/imageh&gt;&#10;  &lt;imagew&gt;906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06" y="4827409"/>
            <a:ext cx="1121855" cy="258794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varepsilon = \frac{T^2}V \frac{\partial \ln Z}{\partial T}&#10;\end{align*}&lt;/body&gt;&#10;  &lt;fcolor&gt;FFFFFFFF&lt;/fcolor&gt;&#10;  &lt;bcolor&gt;FFFFFFFF&lt;/bcolor&gt;&#10;  &lt;transparent&gt;True&lt;/transparent&gt;&#10;  &lt;resolution&gt;1800&lt;/resolution&gt;&#10;  &lt;imageh&gt;551&lt;/imageh&gt;&#10;  &lt;imagew&gt;1449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99" y="2349697"/>
            <a:ext cx="1918054" cy="729364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p = T \frac{\partial \ln Z}{\partial V}&#10;\end{align*}&lt;/body&gt;&#10;  &lt;fcolor&gt;FFFFFFFF&lt;/fcolor&gt;&#10;  &lt;bcolor&gt;FFFFFFFF&lt;/bcolor&gt;&#10;  &lt;transparent&gt;True&lt;/transparent&gt;&#10;  &lt;resolution&gt;1800&lt;/resolution&gt;&#10;  &lt;imageh&gt;522&lt;/imageh&gt;&#10;  &lt;imagew&gt;1301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58" y="2368891"/>
            <a:ext cx="1722146" cy="690976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1/T=aN_t&#10;\end{align*}&lt;/body&gt;&#10;  &lt;fcolor&gt;FFFFFFFF&lt;/fcolor&gt;&#10;  &lt;bcolor&gt;FFFFFFFF&lt;/bcolor&gt;&#10;  &lt;transparent&gt;True&lt;/transparent&gt;&#10;  &lt;resolution&gt;1800&lt;/resolution&gt;&#10;  &lt;imageh&gt;250&lt;/imageh&gt;&#10;  &lt;imagew&gt;1137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62622" y="4014949"/>
            <a:ext cx="1407890" cy="309563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6026331" y="3732810"/>
            <a:ext cx="0" cy="79582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6238125" y="4721414"/>
            <a:ext cx="203661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8485332" y="4179990"/>
            <a:ext cx="510925" cy="53417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L&#10;\end{align*}&lt;/body&gt;&#10;  &lt;fcolor&gt;FFFFFFFF&lt;/fcolor&gt;&#10;  &lt;bcolor&gt;FFFFFFFF&lt;/bcolor&gt;&#10;  &lt;transparent&gt;True&lt;/transparent&gt;&#10;  &lt;resolution&gt;1800&lt;/resolution&gt;&#10;  &lt;imageh&gt;170&lt;/imageh&gt;&#10;  &lt;imagew&gt;15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643" y="4510912"/>
            <a:ext cx="185738" cy="210502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374090" y="6193010"/>
            <a:ext cx="711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ln Z</a:t>
            </a:r>
            <a:r>
              <a:rPr kumimoji="1" lang="ja-JP" altLang="en-US" sz="2400" dirty="0" smtClean="0"/>
              <a:t>の</a:t>
            </a:r>
            <a:r>
              <a:rPr kumimoji="1" lang="en-US" altLang="ja-JP" sz="2400" dirty="0" smtClean="0"/>
              <a:t>T</a:t>
            </a:r>
            <a:r>
              <a:rPr kumimoji="1" lang="ja-JP" altLang="en-US" sz="2400" dirty="0" err="1" smtClean="0"/>
              <a:t>、</a:t>
            </a:r>
            <a:r>
              <a:rPr kumimoji="1" lang="en-US" altLang="ja-JP" sz="2400" dirty="0" smtClean="0"/>
              <a:t>V</a:t>
            </a:r>
            <a:r>
              <a:rPr kumimoji="1" lang="ja-JP" altLang="en-US" sz="2400" dirty="0" smtClean="0"/>
              <a:t>微分を求められれば、熱力学量が決まる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Z(T)&amp;amp;={\rm Tr}\left[e^{-H/T}\right]&#10;\\&#10;&amp;amp;=&#10;\int {\cal D}A&#10;\exp\left[ -\int_0^{1/T} d \tau \int_V d^3x{\cal L}_E\right]&#10;\end{align*}&lt;/body&gt;&#10;  &lt;fcolor&gt;FFFFFFFF&lt;/fcolor&gt;&#10;  &lt;bcolor&gt;FFFFFFFF&lt;/bcolor&gt;&#10;  &lt;transparent&gt;True&lt;/transparent&gt;&#10;  &lt;resolution&gt;1800&lt;/resolution&gt;&#10;  &lt;imageh&gt;1295&lt;/imageh&gt;&#10;  &lt;imagew&gt;4511&lt;/imagew&gt;&#10;  &lt;scale&gt;50&lt;/scale&gt;&#10;  &lt;cursor&gt;1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6" y="4203093"/>
            <a:ext cx="4901250" cy="140703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613240" y="160658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熱力学関係式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097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24195" y="1487977"/>
            <a:ext cx="6732922" cy="92271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格子間隔を変化させてみる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9" y="1711752"/>
            <a:ext cx="3221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Changing lattice spacing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44295" y="1711752"/>
            <a:ext cx="2333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1/T and V change</a:t>
            </a:r>
            <a:endParaRPr kumimoji="1" lang="ja-JP" altLang="en-US" sz="2400" dirty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ln Z}{\partial a} &#10;=&#10;\frac{ \partial \beta }{ \partial a} &#10;\frac{\partial \ln Z}{\partial\beta } &#10;\sim &#10;\frac{ \partial \beta }{ \partial a} \langle S \rangle&#10;\end{align*}&lt;/body&gt;&#10;  &lt;fcolor&gt;FFFFFFFF&lt;/fcolor&gt;&#10;  &lt;bcolor&gt;FFFFFFFF&lt;/bcolor&gt;&#10;  &lt;transparent&gt;True&lt;/transparent&gt;&#10;  &lt;resolution&gt;1800&lt;/resolution&gt;&#10;  &lt;imageh&gt;564&lt;/imageh&gt;&#10;  &lt;imagew&gt;3056&lt;/imagew&gt;&#10;  &lt;scale&gt;50&lt;/scale&gt;&#10;  &lt;cursor&gt;19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47" y="3483527"/>
            <a:ext cx="3493008" cy="644652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beta = 2N_c/g^2&#10;\end{align*}&lt;/body&gt;&#10;  &lt;fcolor&gt;FFFFFFFF&lt;/fcolor&gt;&#10;  &lt;bcolor&gt;FFFFFFFF&lt;/bcolor&gt;&#10;  &lt;transparent&gt;True&lt;/transparent&gt;&#10;  &lt;resolution&gt;1800&lt;/resolution&gt;&#10;  &lt;imageh&gt;282&lt;/imageh&gt;&#10;  &lt;imagew&gt;1245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47" y="4444207"/>
            <a:ext cx="1366463" cy="309512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a&#10;\end{align*}&lt;/body&gt;&#10;  &lt;fcolor&gt;FFFFFFFF&lt;/fcolor&gt;&#10;  &lt;bcolor&gt;FFFFFFFF&lt;/bcolor&gt;&#10;  &lt;transparent&gt;True&lt;/transparent&gt;&#10;  &lt;resolution&gt;1800&lt;/resolution&gt;&#10;  &lt;imageh&gt;112&lt;/imageh&gt;&#10;  &lt;imagew&gt;11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598" y="1869897"/>
            <a:ext cx="188483" cy="185176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1749286" y="5288060"/>
            <a:ext cx="5590017" cy="13459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>
            <a:off x="1934461" y="5431900"/>
            <a:ext cx="1612975" cy="109919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4296705" y="5613265"/>
            <a:ext cx="2580231" cy="82371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langle S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304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491" y="5822037"/>
            <a:ext cx="376428" cy="308324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>
            <a:off x="3711602" y="5707377"/>
            <a:ext cx="512343" cy="642757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beta }{ \partial a} ~,&#10;\end{align*}&lt;/body&gt;&#10;  &lt;fcolor&gt;FFFFFFFF&lt;/fcolor&gt;&#10;  &lt;bcolor&gt;FFFFFFFF&lt;/bcolor&gt;&#10;  &lt;transparent&gt;True&lt;/transparent&gt;&#10;  &lt;resolution&gt;1800&lt;/resolution&gt;&#10;  &lt;imageh&gt;521&lt;/imageh&gt;&#10;  &lt;imagew&gt;463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446" y="5653635"/>
            <a:ext cx="573309" cy="645128"/>
          </a:xfrm>
          <a:prstGeom prst="rect">
            <a:avLst/>
          </a:prstGeom>
        </p:spPr>
      </p:pic>
      <p:sp>
        <p:nvSpPr>
          <p:cNvPr id="27" name="左中かっこ 26"/>
          <p:cNvSpPr/>
          <p:nvPr/>
        </p:nvSpPr>
        <p:spPr>
          <a:xfrm>
            <a:off x="549480" y="2571996"/>
            <a:ext cx="359595" cy="218172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右矢印 3"/>
          <p:cNvSpPr/>
          <p:nvPr/>
        </p:nvSpPr>
        <p:spPr>
          <a:xfrm>
            <a:off x="4064926" y="1711752"/>
            <a:ext cx="332509" cy="46166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 \partial \ln Z}{\partial a} &#10;\sim \varepsilon - 3p&#10;\end{align*}&lt;/body&gt;&#10;  &lt;fcolor&gt;FFFFFFFF&lt;/fcolor&gt;&#10;  &lt;bcolor&gt;FFFFFFFF&lt;/bcolor&gt;&#10;  &lt;transparent&gt;True&lt;/transparent&gt;&#10;  &lt;resolution&gt;1800&lt;/resolution&gt;&#10;  &lt;imageh&gt;521&lt;/imageh&gt;&#10;  &lt;imagew&gt;1655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48" y="2571996"/>
            <a:ext cx="1891665" cy="59550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521256" y="5763514"/>
            <a:ext cx="2281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e-3p</a:t>
            </a:r>
            <a:r>
              <a:rPr kumimoji="1" lang="ja-JP" altLang="en-US" sz="2800" dirty="0" smtClean="0"/>
              <a:t>が求まる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59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46580" y="1387011"/>
            <a:ext cx="3976099" cy="3215811"/>
          </a:xfrm>
          <a:prstGeom prst="roundRect">
            <a:avLst>
              <a:gd name="adj" fmla="val 1253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積分法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89877" y="5474972"/>
            <a:ext cx="47706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measurements of e-3p for </a:t>
            </a:r>
            <a:r>
              <a:rPr lang="en-US" altLang="ja-JP" sz="2400" dirty="0" smtClean="0"/>
              <a:t>many 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400" dirty="0" smtClean="0"/>
              <a:t>vacuum subtraction for each </a:t>
            </a:r>
            <a:r>
              <a:rPr lang="en-US" altLang="ja-JP" sz="2400" dirty="0"/>
              <a:t>T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/>
              <a:t>information on beta function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6" y="1673625"/>
            <a:ext cx="2660999" cy="68351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74" y="1487743"/>
            <a:ext cx="3784500" cy="3451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613151" y="1087633"/>
            <a:ext cx="1403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Boyd+ 1996</a:t>
            </a:r>
            <a:endParaRPr kumimoji="1" lang="ja-JP" altLang="en-US" sz="2000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{p}{T^4}&#10;= \int_{T_0}^T dT&#10;\frac{\varepsilon-3p}{T^5}&#10;\end{align*}&lt;/body&gt;&#10;  &lt;fcolor&gt;FFFFFFFF&lt;/fcolor&gt;&#10;  &lt;bcolor&gt;FFFFFFFF&lt;/bcolor&gt;&#10;  &lt;transparent&gt;True&lt;/transparent&gt;&#10;  &lt;resolution&gt;1800&lt;/resolution&gt;&#10;  &lt;imageh&gt;650&lt;/imageh&gt;&#10;  &lt;imagew&gt;2112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35" y="3368627"/>
            <a:ext cx="2705130" cy="832545"/>
          </a:xfrm>
          <a:prstGeom prst="rect">
            <a:avLst/>
          </a:prstGeom>
        </p:spPr>
      </p:pic>
      <p:sp>
        <p:nvSpPr>
          <p:cNvPr id="9" name="下矢印 8"/>
          <p:cNvSpPr/>
          <p:nvPr/>
        </p:nvSpPr>
        <p:spPr>
          <a:xfrm>
            <a:off x="1582220" y="2640458"/>
            <a:ext cx="1294544" cy="42090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6574365" y="106790"/>
            <a:ext cx="2056435" cy="198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0737" y="1322549"/>
            <a:ext cx="4211281" cy="3262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SU(3) YM theory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8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Parameters: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800" dirty="0" smtClean="0"/>
              <a:t>Scale from gradient flow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3058" y="2629164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= </a:t>
            </a:r>
            <a:r>
              <a:rPr lang="en-US" altLang="ja-JP" sz="2400" dirty="0" smtClean="0">
                <a:solidFill>
                  <a:srgbClr val="FFFF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86004" y="5175243"/>
            <a:ext cx="2435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1503.06516</a:t>
            </a:r>
            <a:endParaRPr kumimoji="1" lang="ja-JP" altLang="en-US" sz="20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FFFFFF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48" y="4627444"/>
            <a:ext cx="2520212" cy="2960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771" y="2170553"/>
            <a:ext cx="3243986" cy="45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12" name="角丸四角形 11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13" name="右矢印 12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sp>
        <p:nvSpPr>
          <p:cNvPr id="17" name="左右矢印 16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19" name="下矢印 18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9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906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21" name="下矢印 20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左右矢印 22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44" name="テキスト ボックス 43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4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5074024" y="1470212"/>
            <a:ext cx="3352800" cy="5011270"/>
          </a:xfrm>
          <a:prstGeom prst="roundRect">
            <a:avLst>
              <a:gd name="adj" fmla="val 1079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28" y="164244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705594" y="1950476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30" name="右矢印 29"/>
          <p:cNvSpPr/>
          <p:nvPr/>
        </p:nvSpPr>
        <p:spPr>
          <a:xfrm>
            <a:off x="3154747" y="2338058"/>
            <a:ext cx="2243579" cy="83898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gradient  flow</a:t>
            </a:r>
            <a:endParaRPr kumimoji="1" lang="ja-JP" altLang="en-US" sz="2000" dirty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3089501"/>
            <a:ext cx="683710" cy="45957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2" name="角丸四角形 31"/>
          <p:cNvSpPr/>
          <p:nvPr/>
        </p:nvSpPr>
        <p:spPr>
          <a:xfrm>
            <a:off x="490195" y="4208827"/>
            <a:ext cx="2595922" cy="211230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r>
              <a:rPr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(with </a:t>
            </a:r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dim. reg.)</a:t>
            </a:r>
          </a:p>
        </p:txBody>
      </p:sp>
      <p:grpSp>
        <p:nvGrpSpPr>
          <p:cNvPr id="33" name="グループ化 32"/>
          <p:cNvGrpSpPr/>
          <p:nvPr/>
        </p:nvGrpSpPr>
        <p:grpSpPr>
          <a:xfrm>
            <a:off x="3154748" y="4155036"/>
            <a:ext cx="5049509" cy="2236795"/>
            <a:chOff x="3154748" y="3706802"/>
            <a:chExt cx="5049509" cy="2236795"/>
          </a:xfrm>
        </p:grpSpPr>
        <p:sp>
          <p:nvSpPr>
            <p:cNvPr id="34" name="角丸四角形 33"/>
            <p:cNvSpPr/>
            <p:nvPr/>
          </p:nvSpPr>
          <p:spPr>
            <a:xfrm>
              <a:off x="5307107" y="3706802"/>
              <a:ext cx="2897150" cy="2236795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2400" dirty="0" smtClean="0">
                <a:solidFill>
                  <a:schemeClr val="tx1">
                    <a:lumMod val="65000"/>
                  </a:schemeClr>
                </a:solidFill>
                <a:effectLst>
                  <a:outerShdw blurRad="254000" algn="ctr" rotWithShape="0">
                    <a:schemeClr val="bg1"/>
                  </a:outerShdw>
                </a:effectLst>
              </a:endParaRPr>
            </a:p>
            <a:p>
              <a:pPr algn="ctr"/>
              <a:r>
                <a:rPr kumimoji="1" lang="en-US" altLang="ja-JP" sz="24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continuum theory</a:t>
              </a:r>
            </a:p>
            <a:p>
              <a:pPr algn="ctr"/>
              <a:r>
                <a:rPr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(with </a:t>
              </a:r>
              <a:r>
                <a:rPr kumimoji="1" lang="en-US" altLang="ja-JP" sz="2000" dirty="0" smtClean="0">
                  <a:solidFill>
                    <a:schemeClr val="tx1">
                      <a:lumMod val="65000"/>
                    </a:schemeClr>
                  </a:solidFill>
                  <a:effectLst>
                    <a:outerShdw blurRad="254000" algn="ctr" rotWithShape="0">
                      <a:schemeClr val="bg1"/>
                    </a:outerShdw>
                  </a:effectLst>
                </a:rPr>
                <a:t>dim. reg.)</a:t>
              </a:r>
            </a:p>
          </p:txBody>
        </p:sp>
        <p:sp>
          <p:nvSpPr>
            <p:cNvPr id="35" name="右矢印 34"/>
            <p:cNvSpPr/>
            <p:nvPr/>
          </p:nvSpPr>
          <p:spPr>
            <a:xfrm>
              <a:off x="3154748" y="4706703"/>
              <a:ext cx="2243579" cy="838986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dirty="0" smtClean="0"/>
                <a:t>gradient  flow</a:t>
              </a:r>
              <a:endParaRPr kumimoji="1" lang="ja-JP" altLang="en-US" sz="2000" dirty="0"/>
            </a:p>
          </p:txBody>
        </p:sp>
      </p:grpSp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903" y="4301134"/>
            <a:ext cx="683710" cy="604602"/>
          </a:xfrm>
          <a:prstGeom prst="rect">
            <a:avLst/>
          </a:prstGeom>
        </p:spPr>
      </p:pic>
      <p:sp>
        <p:nvSpPr>
          <p:cNvPr id="37" name="乗算記号 36"/>
          <p:cNvSpPr/>
          <p:nvPr/>
        </p:nvSpPr>
        <p:spPr>
          <a:xfrm>
            <a:off x="1188718" y="2794707"/>
            <a:ext cx="1074483" cy="970825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250" y="4471202"/>
            <a:ext cx="1316566" cy="461456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649" y="1537119"/>
            <a:ext cx="2495550" cy="23050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Caveats</a:t>
            </a:r>
            <a:endParaRPr kumimoji="1" lang="ja-JP" alt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5638002" y="447918"/>
            <a:ext cx="3035742" cy="1736646"/>
            <a:chOff x="2737787" y="750530"/>
            <a:chExt cx="3035742" cy="1736646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2737787" y="750530"/>
              <a:ext cx="3035742" cy="1736646"/>
            </a:xfrm>
            <a:prstGeom prst="wedgeRoundRectCallout">
              <a:avLst>
                <a:gd name="adj1" fmla="val -22303"/>
                <a:gd name="adj2" fmla="val 77452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/>
                <a:t>Gauge field has to be sufficiently smeared!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 \ll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932&lt;/imagew&gt;&#10;  &lt;scale&gt;50&lt;/scale&gt;&#10;  &lt;cursor&gt;31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328" y="1805494"/>
              <a:ext cx="1537471" cy="410762"/>
            </a:xfrm>
            <a:prstGeom prst="rect">
              <a:avLst/>
            </a:prstGeom>
          </p:spPr>
        </p:pic>
      </p:grpSp>
      <p:sp>
        <p:nvSpPr>
          <p:cNvPr id="4" name="角丸四角形 3"/>
          <p:cNvSpPr/>
          <p:nvPr/>
        </p:nvSpPr>
        <p:spPr>
          <a:xfrm>
            <a:off x="4595463" y="5755341"/>
            <a:ext cx="4141035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左右矢印 41"/>
          <p:cNvSpPr/>
          <p:nvPr/>
        </p:nvSpPr>
        <p:spPr>
          <a:xfrm>
            <a:off x="2318548" y="4287739"/>
            <a:ext cx="3456962" cy="590191"/>
          </a:xfrm>
          <a:prstGeom prst="leftRightArrow">
            <a:avLst/>
          </a:prstGeom>
          <a:solidFill>
            <a:srgbClr val="AD0101">
              <a:alpha val="6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64190" y="4341530"/>
            <a:ext cx="1906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analytic</a:t>
            </a:r>
          </a:p>
          <a:p>
            <a:pPr algn="ctr"/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</a:t>
            </a:r>
            <a:r>
              <a:rPr lang="en-US" altLang="ja-JP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perturbative</a:t>
            </a:r>
            <a:r>
              <a:rPr lang="en-US" altLang="ja-JP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  <a:endParaRPr kumimoji="1" lang="ja-JP" altLang="en-US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670325" y="2382929"/>
            <a:ext cx="3035742" cy="1736646"/>
            <a:chOff x="2947098" y="4796187"/>
            <a:chExt cx="3035742" cy="1736646"/>
          </a:xfrm>
        </p:grpSpPr>
        <p:sp>
          <p:nvSpPr>
            <p:cNvPr id="39" name="テキスト ボックス 38"/>
            <p:cNvSpPr txBox="1"/>
            <p:nvPr/>
          </p:nvSpPr>
          <p:spPr>
            <a:xfrm>
              <a:off x="2947098" y="4796187"/>
              <a:ext cx="3035742" cy="1736646"/>
            </a:xfrm>
            <a:prstGeom prst="wedgeRoundRectCallout">
              <a:avLst>
                <a:gd name="adj1" fmla="val 19733"/>
                <a:gd name="adj2" fmla="val 69465"/>
                <a:gd name="adj3" fmla="val 16667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err="1" smtClean="0"/>
                <a:t>Perturbative</a:t>
              </a:r>
              <a:r>
                <a:rPr lang="en-US" altLang="ja-JP" sz="2400" dirty="0" smtClean="0"/>
                <a:t> relation has to be applicable!</a:t>
              </a:r>
            </a:p>
            <a:p>
              <a:pPr algn="ctr"/>
              <a:endParaRPr kumimoji="1" lang="en-US" altLang="ja-JP" sz="2400" dirty="0"/>
            </a:p>
            <a:p>
              <a:pPr algn="ctr"/>
              <a:endParaRPr kumimoji="1" lang="ja-JP" altLang="en-US" sz="2400" dirty="0"/>
            </a:p>
          </p:txBody>
        </p:sp>
        <p:pic>
          <p:nvPicPr>
  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sqrt{8t} \ll \Lambda^{-1}, T^{-1}&#10;\end{align*}&lt;/body&gt;&#10;  &lt;fcolor&gt;FFFFFFFF&lt;/fcolor&gt;&#10;  &lt;bcolor&gt;FFFFFFFF&lt;/bcolor&gt;&#10;  &lt;transparent&gt;True&lt;/transparent&gt;&#10;  &lt;resolution&gt;1800&lt;/resolution&gt;&#10;  &lt;imageh&gt;276&lt;/imageh&gt;&#10;  &lt;imagew&gt;1761&lt;/imagew&gt;&#10;  &lt;scale&gt;50&lt;/scale&gt;&#10;  &lt;cursor&gt;50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117" y="5873895"/>
              <a:ext cx="2625548" cy="411499"/>
            </a:xfrm>
            <a:prstGeom prst="rect">
              <a:avLst/>
            </a:prstGeom>
          </p:spPr>
        </p:pic>
      </p:grpSp>
      <p:sp>
        <p:nvSpPr>
          <p:cNvPr id="44" name="下矢印 43"/>
          <p:cNvSpPr/>
          <p:nvPr/>
        </p:nvSpPr>
        <p:spPr>
          <a:xfrm>
            <a:off x="6257364" y="3089502"/>
            <a:ext cx="851647" cy="1381700"/>
          </a:xfrm>
          <a:prstGeom prst="downArrow">
            <a:avLst/>
          </a:prstGeom>
          <a:solidFill>
            <a:srgbClr val="AD010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722447" y="3257726"/>
            <a:ext cx="1980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</a:t>
            </a:r>
          </a:p>
          <a:p>
            <a:pPr algn="ctr"/>
            <a:r>
              <a:rPr kumimoji="1" lang="en-US" altLang="ja-JP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lattice</a:t>
            </a:r>
            <a:endParaRPr kumimoji="1" lang="ja-JP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a \ll \sqrt{8t} \ll T^{-1}&#10;\end{align*}&lt;/body&gt;&#10;  &lt;fcolor&gt;FFFFFFFF&lt;/fcolor&gt;&#10;  &lt;bcolor&gt;FFFFFFFF&lt;/bcolor&gt;&#10;  &lt;transparent&gt;True&lt;/transparent&gt;&#10;  &lt;resolution&gt;1800&lt;/resolution&gt;&#10;  &lt;imageh&gt;249&lt;/imageh&gt;&#10;  &lt;imagew&gt;1736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08" y="5937534"/>
            <a:ext cx="3647148" cy="5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291430" cy="924524"/>
          </a:xfrm>
          <a:prstGeom prst="rightArrow">
            <a:avLst/>
          </a:prstGeom>
          <a:noFill/>
          <a:ln w="381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6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92576" y="600635"/>
            <a:ext cx="8394223" cy="121295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tilde T_{\mu\nu} (t)&#10;= \frac1{\alpha_U(t)}&#10;U_{\mu\nu}(t) + \frac{\delta_{\mu\nu}}{4\alpha_E(t)} E(t)_{\rm subt.}&#10;\end{align*}&lt;/body&gt;&#10;  &lt;fcolor&gt;FFFFFFFF&lt;/fcolor&gt;&#10;  &lt;bcolor&gt;FFFFFFFF&lt;/bcolor&gt;&#10;  &lt;transparent&gt;True&lt;/transparent&gt;&#10;  &lt;resolution&gt;1800&lt;/resolution&gt;&#10;  &lt;imageh&gt;578&lt;/imageh&gt;&#10;  &lt;imagew&gt;436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3" y="856519"/>
            <a:ext cx="4993767" cy="660654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= \lim_{t\to0} \tilde T_{\mu\nu}(t)&#10;\end{align*}&lt;/body&gt;&#10;  &lt;fcolor&gt;FFFFFFFF&lt;/fcolor&gt;&#10;  &lt;bcolor&gt;FFFFFFFF&lt;/bcolor&gt;&#10;  &lt;transparent&gt;True&lt;/transparent&gt;&#10;  &lt;resolution&gt;1800&lt;/resolution&gt;&#10;  &lt;imageh&gt;387&lt;/imageh&gt;&#10;  &lt;imagew&gt;1781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29" y="950351"/>
            <a:ext cx="2176732" cy="472990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2277034" y="4930587"/>
            <a:ext cx="430305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フリーフォーム 12"/>
          <p:cNvSpPr/>
          <p:nvPr/>
        </p:nvSpPr>
        <p:spPr>
          <a:xfrm>
            <a:off x="3962399" y="3620074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\tilde{T}_{\mu\nu} (t)\rangle&#10;\end{align*}&lt;/body&gt;&#10;  &lt;fcolor&gt;FFFFFFFF&lt;/fcolor&gt;&#10;  &lt;bcolor&gt;FFFFFFFF&lt;/bcolor&gt;&#10;  &lt;transparent&gt;True&lt;/transparent&gt;&#10;  &lt;resolution&gt;1800&lt;/resolution&gt;&#10;  &lt;imageh&gt;305&lt;/imageh&gt;&#10;  &lt;imagew&gt;811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44" y="2183857"/>
            <a:ext cx="1181021" cy="444158"/>
          </a:xfrm>
          <a:prstGeom prst="rect">
            <a:avLst/>
          </a:prstGeom>
        </p:spPr>
      </p:pic>
      <p:sp>
        <p:nvSpPr>
          <p:cNvPr id="18" name="フリーフォーム 17"/>
          <p:cNvSpPr/>
          <p:nvPr/>
        </p:nvSpPr>
        <p:spPr>
          <a:xfrm flipV="1">
            <a:off x="3962399" y="2867037"/>
            <a:ext cx="2465294" cy="75469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754699">
                <a:moveTo>
                  <a:pt x="0" y="1664"/>
                </a:moveTo>
                <a:cubicBezTo>
                  <a:pt x="782170" y="-2819"/>
                  <a:pt x="1564341" y="-7301"/>
                  <a:pt x="2169458" y="118205"/>
                </a:cubicBezTo>
                <a:cubicBezTo>
                  <a:pt x="2774576" y="243711"/>
                  <a:pt x="3202640" y="499205"/>
                  <a:pt x="3630705" y="75469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69" y="4762851"/>
            <a:ext cx="161365" cy="335471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2715915" y="2290508"/>
            <a:ext cx="1820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000"/>
                </a:solidFill>
              </a:rPr>
              <a:t>in continuum</a:t>
            </a:r>
            <a:endParaRPr kumimoji="1" lang="ja-JP" altLang="en-US" sz="2400" dirty="0">
              <a:solidFill>
                <a:srgbClr val="FFC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1311" y="4965067"/>
            <a:ext cx="1813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5050"/>
                </a:solidFill>
              </a:rPr>
              <a:t>on the lattice</a:t>
            </a:r>
            <a:endParaRPr kumimoji="1" lang="ja-JP" altLang="en-US" sz="2400" dirty="0">
              <a:solidFill>
                <a:srgbClr val="FF5050"/>
              </a:solidFill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>
            <a:off x="2274612" y="3623399"/>
            <a:ext cx="2133599" cy="22714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 33"/>
          <p:cNvSpPr/>
          <p:nvPr/>
        </p:nvSpPr>
        <p:spPr>
          <a:xfrm>
            <a:off x="4401670" y="3844342"/>
            <a:ext cx="2178423" cy="788893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208222"/>
              <a:gd name="connsiteY0" fmla="*/ 285 h 816073"/>
              <a:gd name="connsiteX1" fmla="*/ 1746975 w 3208222"/>
              <a:gd name="connsiteY1" fmla="*/ 179579 h 816073"/>
              <a:gd name="connsiteX2" fmla="*/ 3208222 w 3208222"/>
              <a:gd name="connsiteY2" fmla="*/ 816073 h 816073"/>
              <a:gd name="connsiteX0" fmla="*/ 0 w 3208222"/>
              <a:gd name="connsiteY0" fmla="*/ 0 h 815788"/>
              <a:gd name="connsiteX1" fmla="*/ 1746975 w 3208222"/>
              <a:gd name="connsiteY1" fmla="*/ 179294 h 815788"/>
              <a:gd name="connsiteX2" fmla="*/ 3208222 w 3208222"/>
              <a:gd name="connsiteY2" fmla="*/ 815788 h 815788"/>
              <a:gd name="connsiteX0" fmla="*/ 0 w 3208222"/>
              <a:gd name="connsiteY0" fmla="*/ 0 h 788893"/>
              <a:gd name="connsiteX1" fmla="*/ 1746975 w 3208222"/>
              <a:gd name="connsiteY1" fmla="*/ 152399 h 788893"/>
              <a:gd name="connsiteX2" fmla="*/ 3208222 w 3208222"/>
              <a:gd name="connsiteY2" fmla="*/ 788893 h 788893"/>
              <a:gd name="connsiteX0" fmla="*/ 0 w 3208222"/>
              <a:gd name="connsiteY0" fmla="*/ 0 h 788893"/>
              <a:gd name="connsiteX1" fmla="*/ 1865799 w 3208222"/>
              <a:gd name="connsiteY1" fmla="*/ 233081 h 788893"/>
              <a:gd name="connsiteX2" fmla="*/ 3208222 w 3208222"/>
              <a:gd name="connsiteY2" fmla="*/ 788893 h 78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8222" h="788893">
                <a:moveTo>
                  <a:pt x="0" y="0"/>
                </a:moveTo>
                <a:cubicBezTo>
                  <a:pt x="821777" y="76200"/>
                  <a:pt x="1331095" y="101599"/>
                  <a:pt x="1865799" y="233081"/>
                </a:cubicBezTo>
                <a:cubicBezTo>
                  <a:pt x="2400503" y="364563"/>
                  <a:pt x="2780157" y="533399"/>
                  <a:pt x="3208222" y="788893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606160" y="3972777"/>
            <a:ext cx="14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</a:rPr>
              <a:t>O(t) effect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^R \rangle&#10;\end{align*}&lt;/body&gt;&#10;  &lt;fcolor&gt;FFFFFFFF&lt;/fcolor&gt;&#10;  &lt;bcolor&gt;FFFFFFFF&lt;/bcolor&gt;&#10;  &lt;transparent&gt;True&lt;/transparent&gt;&#10;  &lt;resolution&gt;1800&lt;/resolution&gt;&#10;  &lt;imageh&gt;321&lt;/imageh&gt;&#10;  &lt;imagew&gt;527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31" y="3437906"/>
            <a:ext cx="727203" cy="44294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 flipH="1">
            <a:off x="2290480" y="2762600"/>
            <a:ext cx="1335492" cy="2157463"/>
          </a:xfrm>
          <a:prstGeom prst="rect">
            <a:avLst/>
          </a:prstGeom>
          <a:gradFill flip="none" rotWithShape="1">
            <a:gsLst>
              <a:gs pos="0">
                <a:srgbClr val="A50021">
                  <a:alpha val="20000"/>
                </a:srgbClr>
              </a:gs>
              <a:gs pos="100000">
                <a:srgbClr val="A5002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277034" y="2770093"/>
            <a:ext cx="0" cy="216049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515715" y="3619883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 flipV="1">
            <a:off x="4114799" y="3064262"/>
            <a:ext cx="2465294" cy="816589"/>
          </a:xfrm>
          <a:custGeom>
            <a:avLst/>
            <a:gdLst>
              <a:gd name="connsiteX0" fmla="*/ 0 w 3630705"/>
              <a:gd name="connsiteY0" fmla="*/ 1664 h 754699"/>
              <a:gd name="connsiteX1" fmla="*/ 2169458 w 3630705"/>
              <a:gd name="connsiteY1" fmla="*/ 118205 h 754699"/>
              <a:gd name="connsiteX2" fmla="*/ 3630705 w 3630705"/>
              <a:gd name="connsiteY2" fmla="*/ 754699 h 754699"/>
              <a:gd name="connsiteX0" fmla="*/ 0 w 3630705"/>
              <a:gd name="connsiteY0" fmla="*/ 28254 h 781289"/>
              <a:gd name="connsiteX1" fmla="*/ 2169458 w 3630705"/>
              <a:gd name="connsiteY1" fmla="*/ 144795 h 781289"/>
              <a:gd name="connsiteX2" fmla="*/ 3630705 w 3630705"/>
              <a:gd name="connsiteY2" fmla="*/ 781289 h 781289"/>
              <a:gd name="connsiteX0" fmla="*/ 0 w 3630705"/>
              <a:gd name="connsiteY0" fmla="*/ 63554 h 816589"/>
              <a:gd name="connsiteX1" fmla="*/ 2116647 w 3630705"/>
              <a:gd name="connsiteY1" fmla="*/ 81483 h 816589"/>
              <a:gd name="connsiteX2" fmla="*/ 3630705 w 3630705"/>
              <a:gd name="connsiteY2" fmla="*/ 816589 h 81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30705" h="816589">
                <a:moveTo>
                  <a:pt x="0" y="63554"/>
                </a:moveTo>
                <a:cubicBezTo>
                  <a:pt x="676549" y="-3682"/>
                  <a:pt x="1511530" y="-44023"/>
                  <a:pt x="2116647" y="81483"/>
                </a:cubicBezTo>
                <a:cubicBezTo>
                  <a:pt x="2721765" y="206989"/>
                  <a:pt x="3202640" y="561095"/>
                  <a:pt x="3630705" y="816589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>
          <a:xfrm>
            <a:off x="2531959" y="3744780"/>
            <a:ext cx="1132921" cy="7928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2829">
                <a:moveTo>
                  <a:pt x="887505" y="21866"/>
                </a:moveTo>
                <a:cubicBezTo>
                  <a:pt x="599140" y="2442"/>
                  <a:pt x="497540" y="-39394"/>
                  <a:pt x="349623" y="93582"/>
                </a:cubicBezTo>
                <a:cubicBezTo>
                  <a:pt x="201706" y="226558"/>
                  <a:pt x="100105" y="507452"/>
                  <a:pt x="0" y="792829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/>
          <p:cNvSpPr/>
          <p:nvPr/>
        </p:nvSpPr>
        <p:spPr>
          <a:xfrm flipV="1">
            <a:off x="2524680" y="2822021"/>
            <a:ext cx="1132921" cy="798529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5" h="798529">
                <a:moveTo>
                  <a:pt x="887505" y="671"/>
                </a:moveTo>
                <a:cubicBezTo>
                  <a:pt x="599140" y="8141"/>
                  <a:pt x="497540" y="-33694"/>
                  <a:pt x="349623" y="99282"/>
                </a:cubicBezTo>
                <a:cubicBezTo>
                  <a:pt x="201706" y="232258"/>
                  <a:pt x="100105" y="513152"/>
                  <a:pt x="0" y="798529"/>
                </a:cubicBezTo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 flipV="1">
            <a:off x="2587156" y="2918152"/>
            <a:ext cx="1097063" cy="851645"/>
          </a:xfrm>
          <a:custGeom>
            <a:avLst/>
            <a:gdLst>
              <a:gd name="connsiteX0" fmla="*/ 896470 w 896470"/>
              <a:gd name="connsiteY0" fmla="*/ 24152 h 795116"/>
              <a:gd name="connsiteX1" fmla="*/ 349623 w 896470"/>
              <a:gd name="connsiteY1" fmla="*/ 95869 h 795116"/>
              <a:gd name="connsiteX2" fmla="*/ 0 w 896470"/>
              <a:gd name="connsiteY2" fmla="*/ 795116 h 795116"/>
              <a:gd name="connsiteX0" fmla="*/ 896470 w 896470"/>
              <a:gd name="connsiteY0" fmla="*/ 9570 h 780534"/>
              <a:gd name="connsiteX1" fmla="*/ 349623 w 896470"/>
              <a:gd name="connsiteY1" fmla="*/ 81287 h 780534"/>
              <a:gd name="connsiteX2" fmla="*/ 0 w 896470"/>
              <a:gd name="connsiteY2" fmla="*/ 780534 h 780534"/>
              <a:gd name="connsiteX0" fmla="*/ 887505 w 887505"/>
              <a:gd name="connsiteY0" fmla="*/ 671 h 798529"/>
              <a:gd name="connsiteX1" fmla="*/ 349623 w 887505"/>
              <a:gd name="connsiteY1" fmla="*/ 99282 h 798529"/>
              <a:gd name="connsiteX2" fmla="*/ 0 w 887505"/>
              <a:gd name="connsiteY2" fmla="*/ 798529 h 798529"/>
              <a:gd name="connsiteX0" fmla="*/ 887505 w 887505"/>
              <a:gd name="connsiteY0" fmla="*/ 11214 h 782177"/>
              <a:gd name="connsiteX1" fmla="*/ 349623 w 887505"/>
              <a:gd name="connsiteY1" fmla="*/ 82930 h 782177"/>
              <a:gd name="connsiteX2" fmla="*/ 0 w 887505"/>
              <a:gd name="connsiteY2" fmla="*/ 782177 h 782177"/>
              <a:gd name="connsiteX0" fmla="*/ 887505 w 887505"/>
              <a:gd name="connsiteY0" fmla="*/ 21866 h 792829"/>
              <a:gd name="connsiteX1" fmla="*/ 349623 w 887505"/>
              <a:gd name="connsiteY1" fmla="*/ 93582 h 792829"/>
              <a:gd name="connsiteX2" fmla="*/ 0 w 887505"/>
              <a:gd name="connsiteY2" fmla="*/ 792829 h 792829"/>
              <a:gd name="connsiteX0" fmla="*/ 859415 w 859415"/>
              <a:gd name="connsiteY0" fmla="*/ 4701 h 856346"/>
              <a:gd name="connsiteX1" fmla="*/ 349623 w 859415"/>
              <a:gd name="connsiteY1" fmla="*/ 157099 h 856346"/>
              <a:gd name="connsiteX2" fmla="*/ 0 w 859415"/>
              <a:gd name="connsiteY2" fmla="*/ 856346 h 856346"/>
              <a:gd name="connsiteX0" fmla="*/ 859415 w 859415"/>
              <a:gd name="connsiteY0" fmla="*/ 0 h 851645"/>
              <a:gd name="connsiteX1" fmla="*/ 349623 w 859415"/>
              <a:gd name="connsiteY1" fmla="*/ 152398 h 851645"/>
              <a:gd name="connsiteX2" fmla="*/ 0 w 859415"/>
              <a:gd name="connsiteY2" fmla="*/ 851645 h 85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9415" h="851645">
                <a:moveTo>
                  <a:pt x="859415" y="0"/>
                </a:moveTo>
                <a:cubicBezTo>
                  <a:pt x="571050" y="25399"/>
                  <a:pt x="497540" y="19422"/>
                  <a:pt x="349623" y="152398"/>
                </a:cubicBezTo>
                <a:cubicBezTo>
                  <a:pt x="201706" y="285374"/>
                  <a:pt x="100105" y="566268"/>
                  <a:pt x="0" y="851645"/>
                </a:cubicBezTo>
              </a:path>
            </a:pathLst>
          </a:custGeom>
          <a:noFill/>
          <a:ln w="38100">
            <a:gradFill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6920753" y="3880851"/>
            <a:ext cx="1265304" cy="924524"/>
          </a:xfrm>
          <a:prstGeom prst="rightArrow">
            <a:avLst/>
          </a:prstGeom>
          <a:noFill/>
          <a:ln w="285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classical</a:t>
            </a:r>
            <a:endParaRPr kumimoji="1" lang="ja-JP" altLang="en-US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999064" y="5747406"/>
            <a:ext cx="62315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sym typeface="Wingdings" panose="05000000000000000000" pitchFamily="2" charset="2"/>
              </a:rPr>
              <a:t>D</a:t>
            </a:r>
            <a:r>
              <a:rPr lang="en-US" altLang="ja-JP" sz="2400" dirty="0" smtClean="0">
                <a:sym typeface="Wingdings" panose="05000000000000000000" pitchFamily="2" charset="2"/>
              </a:rPr>
              <a:t>ouble extrapolation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0, a0 required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ym typeface="Wingdings" panose="05000000000000000000" pitchFamily="2" charset="2"/>
              </a:rPr>
              <a:t>Extrapolatio</a:t>
            </a:r>
            <a:r>
              <a:rPr lang="en-US" altLang="ja-JP" sz="2400" dirty="0" smtClean="0">
                <a:sym typeface="Wingdings" panose="05000000000000000000" pitchFamily="2" charset="2"/>
              </a:rPr>
              <a:t>n has to be taken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keeping t&gt;&gt;a</a:t>
            </a:r>
            <a:r>
              <a:rPr kumimoji="1" lang="en-US" altLang="ja-JP" sz="2400" baseline="30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</a:t>
            </a:r>
            <a:endParaRPr kumimoji="1" lang="ja-JP" altLang="en-US" sz="2400" dirty="0"/>
          </a:p>
        </p:txBody>
      </p:sp>
      <p:sp>
        <p:nvSpPr>
          <p:cNvPr id="31" name="正方形/長方形 30"/>
          <p:cNvSpPr/>
          <p:nvPr/>
        </p:nvSpPr>
        <p:spPr>
          <a:xfrm>
            <a:off x="4769222" y="2770093"/>
            <a:ext cx="1842246" cy="2157463"/>
          </a:xfrm>
          <a:prstGeom prst="rect">
            <a:avLst/>
          </a:prstGeom>
          <a:gradFill flip="none" rotWithShape="1">
            <a:gsLst>
              <a:gs pos="0">
                <a:srgbClr val="003300">
                  <a:alpha val="20000"/>
                </a:srgbClr>
              </a:gs>
              <a:gs pos="100000">
                <a:srgbClr val="00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コネクタ 15"/>
          <p:cNvCxnSpPr/>
          <p:nvPr/>
        </p:nvCxnSpPr>
        <p:spPr>
          <a:xfrm>
            <a:off x="2277034" y="3621737"/>
            <a:ext cx="415065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2277034" y="3622116"/>
            <a:ext cx="21515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840663" y="2306558"/>
            <a:ext cx="2299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92D050"/>
                </a:solidFill>
              </a:rPr>
              <a:t>non-</a:t>
            </a:r>
            <a:r>
              <a:rPr kumimoji="1" lang="en-US" altLang="ja-JP" sz="2400" dirty="0" err="1" smtClean="0">
                <a:solidFill>
                  <a:srgbClr val="92D050"/>
                </a:solidFill>
              </a:rPr>
              <a:t>perturbative</a:t>
            </a:r>
            <a:endParaRPr kumimoji="1" lang="en-US" altLang="ja-JP" sz="2400" dirty="0" smtClean="0">
              <a:solidFill>
                <a:srgbClr val="92D050"/>
              </a:solidFill>
            </a:endParaRPr>
          </a:p>
          <a:p>
            <a:r>
              <a:rPr lang="en-US" altLang="ja-JP" sz="2400" dirty="0" smtClean="0">
                <a:solidFill>
                  <a:srgbClr val="92D050"/>
                </a:solidFill>
              </a:rPr>
              <a:t>region</a:t>
            </a:r>
            <a:endParaRPr kumimoji="1" lang="ja-JP" alt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319663" y="5579913"/>
            <a:ext cx="6216136" cy="79913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14" y="1419497"/>
            <a:ext cx="7934495" cy="2926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88" y="129469"/>
            <a:ext cx="2469981" cy="145107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425653" y="4458851"/>
            <a:ext cx="3648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strong discretization effect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68277" y="4920516"/>
            <a:ext cx="1974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kumimoji="1" lang="en-US" altLang="ja-JP" sz="2400" dirty="0" err="1" smtClean="0"/>
              <a:t>oversmeared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095914" y="5714829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: Linear t dependence</a:t>
            </a:r>
            <a:endParaRPr kumimoji="1" lang="ja-JP" altLang="en-US" sz="2800" dirty="0"/>
          </a:p>
        </p:txBody>
      </p:sp>
      <p:sp>
        <p:nvSpPr>
          <p:cNvPr id="15" name="左中かっこ 14"/>
          <p:cNvSpPr/>
          <p:nvPr/>
        </p:nvSpPr>
        <p:spPr>
          <a:xfrm>
            <a:off x="1005124" y="4537522"/>
            <a:ext cx="205369" cy="844659"/>
          </a:xfrm>
          <a:prstGeom prst="leftBrace">
            <a:avLst>
              <a:gd name="adj1" fmla="val 4124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9663" y="3441603"/>
            <a:ext cx="139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</a:rPr>
              <a:t>c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lover+plaq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328830" y="3441603"/>
            <a:ext cx="81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lover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a &amp;lt; \sqrt{8t} &amp;lt; 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93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98" y="5783543"/>
            <a:ext cx="2560016" cy="38579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sqrt{8t} &amp;lt; a&#10;\end{align*}&lt;/body&gt;&#10;  &lt;fcolor&gt;FFFFFFFF&lt;/fcolor&gt;&#10;  &lt;bcolor&gt;FFFFFFFF&lt;/bcolor&gt;&#10;  &lt;transparent&gt;True&lt;/transparent&gt;&#10;  &lt;resolution&gt;1800&lt;/resolution&gt;&#10;  &lt;imageh&gt;249&lt;/imageh&gt;&#10;  &lt;imagew&gt;8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547580"/>
            <a:ext cx="1013519" cy="293108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sqrt{8t} &amp;gt;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4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663" y="4988118"/>
            <a:ext cx="1718627" cy="34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/>
        </p:nvSpPr>
        <p:spPr>
          <a:xfrm flipH="1">
            <a:off x="843725" y="264271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467985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6200000">
            <a:off x="-915404" y="342146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386672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930957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625968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361988" y="1837103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87526" y="5928924"/>
            <a:ext cx="4989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2014: continuum extrapolation only</a:t>
            </a:r>
          </a:p>
          <a:p>
            <a:r>
              <a:rPr kumimoji="1" lang="en-US" altLang="ja-JP" sz="2000" dirty="0" smtClean="0"/>
              <a:t>WHOT-QCD, 2016: small t limit only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124" y="6082812"/>
            <a:ext cx="7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Note: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369116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2417483"/>
            <a:ext cx="4237271" cy="335614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4858712"/>
            <a:ext cx="441119" cy="46222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1577590"/>
            <a:ext cx="221064" cy="456673"/>
          </a:xfrm>
          <a:prstGeom prst="rect">
            <a:avLst/>
          </a:prstGeom>
        </p:spPr>
      </p:pic>
      <p:sp>
        <p:nvSpPr>
          <p:cNvPr id="38" name="右矢印 37"/>
          <p:cNvSpPr/>
          <p:nvPr/>
        </p:nvSpPr>
        <p:spPr>
          <a:xfrm flipH="1">
            <a:off x="4473965" y="149871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右矢印 27"/>
          <p:cNvSpPr/>
          <p:nvPr/>
        </p:nvSpPr>
        <p:spPr>
          <a:xfrm flipH="1">
            <a:off x="843723" y="214465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flipH="1">
            <a:off x="843723" y="258879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右矢印 29"/>
          <p:cNvSpPr/>
          <p:nvPr/>
        </p:nvSpPr>
        <p:spPr>
          <a:xfrm flipH="1">
            <a:off x="843723" y="307878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/>
        </p:nvSpPr>
        <p:spPr>
          <a:xfrm flipH="1">
            <a:off x="843725" y="264271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467985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rot="16200000">
            <a:off x="-915404" y="342146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386672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930957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2625968" y="190785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4361988" y="1837103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1988" y="3817444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87526" y="5928924"/>
            <a:ext cx="4989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2014: continuum extrapolation only</a:t>
            </a:r>
          </a:p>
          <a:p>
            <a:r>
              <a:rPr kumimoji="1" lang="en-US" altLang="ja-JP" sz="2000" dirty="0" smtClean="0"/>
              <a:t>WHOT-QCD, 2016: small t limit only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22124" y="6082812"/>
            <a:ext cx="7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Note: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369116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2417483"/>
            <a:ext cx="4237271" cy="33561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(t) t&#10;\end{align*}&lt;/body&gt;&#10;  &lt;fcolor&gt;FFFFFFFF&lt;/fcolor&gt;&#10;  &lt;bcolor&gt;FFFFFFFF&lt;/bcolor&gt;&#10;  &lt;transparent&gt;True&lt;/transparent&gt;&#10;  &lt;resolution&gt;1800&lt;/resolution&gt;&#10;  &lt;imageh&gt;275&lt;/imageh&gt;&#10;  &lt;imagew&gt;2694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391093"/>
            <a:ext cx="3107024" cy="317161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4858712"/>
            <a:ext cx="441119" cy="462224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1577590"/>
            <a:ext cx="221064" cy="456673"/>
          </a:xfrm>
          <a:prstGeom prst="rect">
            <a:avLst/>
          </a:prstGeom>
        </p:spPr>
      </p:pic>
      <p:sp>
        <p:nvSpPr>
          <p:cNvPr id="34" name="右矢印 33"/>
          <p:cNvSpPr/>
          <p:nvPr/>
        </p:nvSpPr>
        <p:spPr>
          <a:xfrm flipH="1">
            <a:off x="843723" y="214465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右矢印 34"/>
          <p:cNvSpPr/>
          <p:nvPr/>
        </p:nvSpPr>
        <p:spPr>
          <a:xfrm flipH="1">
            <a:off x="843723" y="258879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6" name="右矢印 35"/>
          <p:cNvSpPr/>
          <p:nvPr/>
        </p:nvSpPr>
        <p:spPr>
          <a:xfrm flipH="1">
            <a:off x="843723" y="307878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右矢印 36"/>
          <p:cNvSpPr/>
          <p:nvPr/>
        </p:nvSpPr>
        <p:spPr>
          <a:xfrm rot="16200000" flipH="1">
            <a:off x="-422036" y="327642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8" name="右矢印 37"/>
          <p:cNvSpPr/>
          <p:nvPr/>
        </p:nvSpPr>
        <p:spPr>
          <a:xfrm flipH="1">
            <a:off x="4473965" y="149871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右矢印 38"/>
          <p:cNvSpPr/>
          <p:nvPr/>
        </p:nvSpPr>
        <p:spPr>
          <a:xfrm flipH="1">
            <a:off x="4473964" y="3378219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339" y="1023773"/>
            <a:ext cx="2469981" cy="1451073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596348" y="5452915"/>
            <a:ext cx="305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range of t for fitting: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60088" y="4447607"/>
            <a:ext cx="47010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band: continuum extrapolated</a:t>
            </a:r>
            <a:endParaRPr kumimoji="1" lang="ja-JP" altLang="en-US" sz="2400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&amp;amp;0.005&amp;lt;tT^2&amp;lt;0.015&#10;\\&#10;&amp;amp;0.01&amp;lt;tT^2&amp;lt;0.015&#10;\\&#10;&amp;amp;0.01&amp;lt;tT^2&amp;lt;0.02&#10;\end{align*}&lt;/body&gt;&#10;  &lt;fcolor&gt;FFFFFFFF&lt;/fcolor&gt;&#10;  &lt;bcolor&gt;FFFFFFFF&lt;/bcolor&gt;&#10;  &lt;transparent&gt;True&lt;/transparent&gt;&#10;  &lt;resolution&gt;1800&lt;/resolution&gt;&#10;  &lt;imageh&gt;1125&lt;/imageh&gt;&#10;  &lt;imagew&gt;2159&lt;/imagew&gt;&#10;  &lt;scale&gt;50&lt;/scale&gt;&#10;  &lt;cursor&gt;5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3" y="5108607"/>
            <a:ext cx="2247431" cy="117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156754" y="4297693"/>
            <a:ext cx="4014652" cy="212052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 Dependence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7052" y="4415248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0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052" y="5800243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c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54183" y="561701"/>
            <a:ext cx="2324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 PRD, 2016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15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 </a:t>
            </a:r>
            <a:r>
              <a:rPr kumimoji="1" lang="ja-JP" altLang="en-US" dirty="0" smtClean="0"/>
              <a:t>熱力学の</a:t>
            </a:r>
            <a:r>
              <a:rPr lang="ja-JP" altLang="en-US" dirty="0"/>
              <a:t>解析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779105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</a:t>
            </a:r>
            <a:r>
              <a:rPr lang="en-US" altLang="ja-JP" sz="2400" dirty="0" smtClean="0"/>
              <a:t>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</a:t>
            </a:r>
            <a:r>
              <a:rPr lang="en-US" altLang="ja-JP" sz="2400" dirty="0" smtClean="0"/>
              <a:t>0.63 </a:t>
            </a:r>
            <a:r>
              <a:rPr lang="en-US" altLang="ja-JP" sz="2400" dirty="0"/>
              <a:t>with ≈physical s </a:t>
            </a:r>
            <a:r>
              <a:rPr lang="en-US" altLang="ja-JP" sz="2400" dirty="0" smtClean="0"/>
              <a:t>quark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T=0: CP-PACS+JLQCD </a:t>
            </a:r>
            <a:r>
              <a:rPr lang="en-US" altLang="ja-JP" sz="2400" dirty="0"/>
              <a:t>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</a:t>
            </a:r>
            <a:r>
              <a:rPr lang="en-US" altLang="ja-JP" sz="2400" dirty="0" smtClean="0"/>
              <a:t>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018658"/>
            <a:ext cx="4656040" cy="140670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233851" y="1273516"/>
            <a:ext cx="381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Taniguchi+, WHOT-QCD, PRD, 2017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341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017" y="3528272"/>
            <a:ext cx="2413149" cy="144437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596" y="1073365"/>
            <a:ext cx="3242269" cy="322166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6225860" y="342415"/>
            <a:ext cx="2918140" cy="2699542"/>
            <a:chOff x="6225860" y="342415"/>
            <a:chExt cx="2918140" cy="2699542"/>
          </a:xfrm>
        </p:grpSpPr>
        <p:pic>
          <p:nvPicPr>
  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021" y="784522"/>
              <a:ext cx="2914979" cy="1859169"/>
            </a:xfrm>
            <a:prstGeom prst="rect">
              <a:avLst/>
            </a:prstGeom>
            <a:scene3d>
              <a:camera prst="orthographicFront">
                <a:rot lat="1200000" lon="19799989" rev="0"/>
              </a:camera>
              <a:lightRig rig="threePt" dir="t"/>
            </a:scene3d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6225860" y="528833"/>
              <a:ext cx="8894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000" dirty="0">
                <a:solidFill>
                  <a:srgbClr val="FFFF00"/>
                </a:solidFill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998273" y="342415"/>
              <a:ext cx="14036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FF0000"/>
                  </a:solidFill>
                </a:rPr>
                <a:t>momentum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034905" y="2530641"/>
              <a:ext cx="1071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92D050"/>
                  </a:solidFill>
                </a:rPr>
                <a:t>pressure</a:t>
              </a:r>
              <a:endParaRPr kumimoji="1" lang="ja-JP" altLang="en-US" sz="2000" dirty="0">
                <a:solidFill>
                  <a:srgbClr val="92D050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115271" y="2641847"/>
              <a:ext cx="7756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rgbClr val="00B0F0"/>
                  </a:solidFill>
                </a:rPr>
                <a:t>stress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29" name="平行四辺形 28"/>
            <p:cNvSpPr/>
            <p:nvPr/>
          </p:nvSpPr>
          <p:spPr>
            <a:xfrm rot="16200000" flipV="1">
              <a:off x="6503961" y="1016747"/>
              <a:ext cx="448235" cy="476250"/>
            </a:xfrm>
            <a:prstGeom prst="parallelogram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/>
            <p:cNvSpPr/>
            <p:nvPr/>
          </p:nvSpPr>
          <p:spPr>
            <a:xfrm rot="16200000" flipV="1">
              <a:off x="7629780" y="74406"/>
              <a:ext cx="686303" cy="1829072"/>
            </a:xfrm>
            <a:prstGeom prst="parallelogram">
              <a:avLst>
                <a:gd name="adj" fmla="val 43892"/>
              </a:avLst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角丸四角形 30"/>
            <p:cNvSpPr/>
            <p:nvPr/>
          </p:nvSpPr>
          <p:spPr>
            <a:xfrm rot="6879585">
              <a:off x="7791630" y="866196"/>
              <a:ext cx="448235" cy="2080094"/>
            </a:xfrm>
            <a:prstGeom prst="roundRect">
              <a:avLst>
                <a:gd name="adj" fmla="val 50000"/>
              </a:avLst>
            </a:prstGeom>
            <a:solidFill>
              <a:srgbClr val="92D050">
                <a:alpha val="10196"/>
              </a:srgbClr>
            </a:solidFill>
            <a:ln w="19050">
              <a:solidFill>
                <a:srgbClr val="92D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平行四辺形 31"/>
            <p:cNvSpPr/>
            <p:nvPr/>
          </p:nvSpPr>
          <p:spPr>
            <a:xfrm rot="16200000" flipV="1">
              <a:off x="7128596" y="1003163"/>
              <a:ext cx="1688669" cy="1829072"/>
            </a:xfrm>
            <a:prstGeom prst="parallelogram">
              <a:avLst>
                <a:gd name="adj" fmla="val 20366"/>
              </a:avLst>
            </a:prstGeom>
            <a:solidFill>
              <a:srgbClr val="00B0F0">
                <a:alpha val="9804"/>
              </a:srgbClr>
            </a:solidFill>
            <a:ln w="1905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53973" y="906652"/>
            <a:ext cx="18277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Poincare</a:t>
            </a:r>
          </a:p>
          <a:p>
            <a:pPr algn="ctr"/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symmetry</a:t>
            </a:r>
            <a:endParaRPr kumimoji="1"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0" y="4699681"/>
            <a:ext cx="4431983" cy="1176618"/>
            <a:chOff x="398329" y="5145767"/>
            <a:chExt cx="4431983" cy="1176618"/>
          </a:xfrm>
          <a:scene3d>
            <a:camera prst="orthographicFront">
              <a:rot lat="518951" lon="1822876" rev="20702301"/>
            </a:camera>
            <a:lightRig rig="threePt" dir="t"/>
          </a:scene3d>
        </p:grpSpPr>
        <p:pic>
          <p:nvPicPr>
  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G_{\mu\nu}+\Lambda g_{\mu\nu} = \kappa T_{\mu\nu}&#10;\end{align*}&lt;/body&gt;&#10;  &lt;fcolor&gt;FFFFFFFF&lt;/fcolor&gt;&#10;  &lt;bcolor&gt;FFFFFFFF&lt;/bcolor&gt;&#10;  &lt;transparent&gt;True&lt;/transparent&gt;&#10;  &lt;resolution&gt;1800&lt;/resolution&gt;&#10;  &lt;imageh&gt;253&lt;/imageh&gt;&#10;  &lt;imagew&gt;2115&lt;/imagew&gt;&#10;  &lt;scale&gt;50&lt;/scale&gt;&#10;  &lt;cursor&gt;5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29" y="5792223"/>
              <a:ext cx="4431983" cy="530162"/>
            </a:xfrm>
            <a:prstGeom prst="rect">
              <a:avLst/>
            </a:prstGeom>
            <a:sp3d/>
          </p:spPr>
        </p:pic>
        <p:sp>
          <p:nvSpPr>
            <p:cNvPr id="36" name="テキスト ボックス 35"/>
            <p:cNvSpPr txBox="1"/>
            <p:nvPr/>
          </p:nvSpPr>
          <p:spPr>
            <a:xfrm>
              <a:off x="1280301" y="5145767"/>
              <a:ext cx="2675091" cy="523220"/>
            </a:xfrm>
            <a:prstGeom prst="rect">
              <a:avLst/>
            </a:prstGeom>
            <a:noFill/>
            <a:sp3d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Einstein Equation</a:t>
              </a:r>
              <a:endParaRPr kumimoji="1" lang="ja-JP" altLang="en-US" sz="2800" dirty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880738" y="5026380"/>
            <a:ext cx="2790572" cy="1165541"/>
            <a:chOff x="5880738" y="5026380"/>
            <a:chExt cx="2790572" cy="1165541"/>
          </a:xfrm>
          <a:scene3d>
            <a:camera prst="orthographicFront">
              <a:rot lat="19867249" lon="1331529" rev="90070"/>
            </a:camera>
            <a:lightRig rig="threePt" dir="t"/>
          </a:scene3d>
        </p:grpSpPr>
        <p:pic>
          <p:nvPicPr>
  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partial_\mu T_{\mu\nu}=0&#10;\end{align*}&lt;/body&gt;&#10;  &lt;fcolor&gt;FFFFFFFF&lt;/fcolor&gt;&#10;  &lt;bcolor&gt;FFFFFFFF&lt;/bcolor&gt;&#10;  &lt;transparent&gt;True&lt;/transparent&gt;&#10;  &lt;resolution&gt;1800&lt;/resolution&gt;&#10;  &lt;imageh&gt;253&lt;/imageh&gt;&#10;  &lt;imagew&gt;1094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8732" y="5661759"/>
              <a:ext cx="2292477" cy="530162"/>
            </a:xfrm>
            <a:prstGeom prst="rect">
              <a:avLst/>
            </a:prstGeom>
          </p:spPr>
        </p:pic>
        <p:sp>
          <p:nvSpPr>
            <p:cNvPr id="38" name="テキスト ボックス 37"/>
            <p:cNvSpPr txBox="1"/>
            <p:nvPr/>
          </p:nvSpPr>
          <p:spPr>
            <a:xfrm>
              <a:off x="5880738" y="5026380"/>
              <a:ext cx="27905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Hydrodynamic Eq.</a:t>
              </a:r>
              <a:endParaRPr kumimoji="1" lang="ja-JP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3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403556" y="1300696"/>
            <a:ext cx="8214498" cy="163393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Fermion Propagator</a:t>
            </a:r>
            <a:endParaRPr kumimoji="1" lang="ja-JP" altLang="en-US" dirty="0"/>
          </a:p>
        </p:txBody>
      </p:sp>
      <p:sp>
        <p:nvSpPr>
          <p:cNvPr id="4" name="フローチャート: データ 3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t=0</a:t>
            </a:r>
            <a:endParaRPr kumimoji="1" lang="ja-JP" altLang="en-US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20" name="フリーフォーム 19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乗算 18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乗算 17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乗算 7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乗算 8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12" name="下矢印 11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17792" y="63992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B0F0"/>
                </a:solidFill>
              </a:rPr>
              <a:t>ゲージ場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53202" y="4996309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3399"/>
                </a:solidFill>
              </a:rPr>
              <a:t>フェルミオン場</a:t>
            </a:r>
            <a:endParaRPr kumimoji="1" lang="ja-JP" altLang="en-US" dirty="0">
              <a:solidFill>
                <a:srgbClr val="FF3399"/>
              </a:solidFill>
            </a:endParaRPr>
          </a:p>
        </p:txBody>
      </p:sp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38" name="テキスト ボックス 37"/>
          <p:cNvSpPr txBox="1"/>
          <p:nvPr/>
        </p:nvSpPr>
        <p:spPr>
          <a:xfrm>
            <a:off x="735441" y="3989122"/>
            <a:ext cx="4121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勾配流方程式に対する伝搬関数</a:t>
            </a:r>
            <a:endParaRPr lang="en-US" altLang="ja-JP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/>
              <a:t>逆向き伝搬</a:t>
            </a:r>
            <a:r>
              <a:rPr lang="ja-JP" altLang="en-US" sz="2000" dirty="0"/>
              <a:t>関数</a:t>
            </a:r>
            <a:r>
              <a:rPr lang="ja-JP" altLang="en-US" sz="2000" dirty="0" smtClean="0"/>
              <a:t>が一つは必要</a:t>
            </a:r>
            <a:endParaRPr kumimoji="1" lang="ja-JP" altLang="en-US" sz="2000" dirty="0"/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0</a:t>
            </a:r>
            <a:r>
              <a:rPr kumimoji="1" lang="ja-JP" altLang="en-US" dirty="0" smtClean="0">
                <a:sym typeface="Wingdings" panose="05000000000000000000" pitchFamily="2" charset="2"/>
              </a:rPr>
              <a:t>外挿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5" y="1445623"/>
            <a:ext cx="6029107" cy="19979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940" y="1828801"/>
            <a:ext cx="2354683" cy="244030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05" y="3556720"/>
            <a:ext cx="6029107" cy="2233437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frac{t}{a^2}\ge1&#10;\end{align*}&lt;/body&gt;&#10;  &lt;fcolor&gt;FFFFFFFF&lt;/fcolor&gt;&#10;  &lt;bcolor&gt;FFFFFFFF&lt;/bcolor&gt;&#10;  &lt;transparent&gt;True&lt;/transparent&gt;&#10;  &lt;resolution&gt;1800&lt;/resolution&gt;&#10;  &lt;imageh&gt;496&lt;/imageh&gt;&#10;  &lt;imagew&gt;709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4846326"/>
            <a:ext cx="750358" cy="524933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sqrt{8t}\le \frac1{2T}&#10;\end{align*}&lt;/body&gt;&#10;  &lt;fcolor&gt;FFFFFFFF&lt;/fcolor&gt;&#10;  &lt;bcolor&gt;FFFFFFFF&lt;/bcolor&gt;&#10;  &lt;transparent&gt;True&lt;/transparent&gt;&#10;  &lt;resolution&gt;1800&lt;/resolution&gt;&#10;  &lt;imageh&gt;503&lt;/imageh&gt;&#10;  &lt;imagew&gt;1072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67" y="5586507"/>
            <a:ext cx="1134533" cy="532342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79268" y="5961037"/>
            <a:ext cx="5028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&gt;6</a:t>
            </a:r>
            <a:r>
              <a:rPr kumimoji="1" lang="ja-JP" altLang="en-US" sz="2400" dirty="0" smtClean="0"/>
              <a:t>では、</a:t>
            </a:r>
            <a:r>
              <a:rPr kumimoji="1" lang="en-US" altLang="ja-JP" sz="2400" dirty="0" smtClean="0"/>
              <a:t>”linear window”</a:t>
            </a:r>
            <a:r>
              <a:rPr kumimoji="1" lang="ja-JP" altLang="en-US" sz="2400" dirty="0" smtClean="0"/>
              <a:t>が存在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フィット範囲、</a:t>
            </a:r>
            <a:r>
              <a:rPr lang="en-US" altLang="ja-JP" sz="2400" dirty="0" smtClean="0"/>
              <a:t>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/t</a:t>
            </a:r>
            <a:r>
              <a:rPr lang="ja-JP" altLang="en-US" sz="2400" dirty="0" smtClean="0"/>
              <a:t>項の考慮</a:t>
            </a:r>
            <a:endParaRPr kumimoji="1" lang="ja-JP" altLang="en-US" sz="2400" dirty="0"/>
          </a:p>
        </p:txBody>
      </p:sp>
      <p:sp>
        <p:nvSpPr>
          <p:cNvPr id="23" name="左中かっこ 22"/>
          <p:cNvSpPr/>
          <p:nvPr/>
        </p:nvSpPr>
        <p:spPr>
          <a:xfrm>
            <a:off x="6871219" y="4759236"/>
            <a:ext cx="383177" cy="1423850"/>
          </a:xfrm>
          <a:prstGeom prst="leftBrace">
            <a:avLst>
              <a:gd name="adj1" fmla="val 2878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9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f</a:t>
            </a:r>
            <a:r>
              <a:rPr lang="en-US" altLang="ja-JP" dirty="0" smtClean="0"/>
              <a:t>=2+1 </a:t>
            </a:r>
            <a:r>
              <a:rPr lang="ja-JP" altLang="en-US" dirty="0" smtClean="0"/>
              <a:t>状態方程式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233851" y="1273516"/>
            <a:ext cx="381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Taniguchi+, WHOT-QCD, PRD, 2017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10492" y="5268685"/>
            <a:ext cx="6436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r>
              <a:rPr lang="ja-JP" altLang="en-US" sz="2400" dirty="0" smtClean="0"/>
              <a:t>を除き、</a:t>
            </a:r>
            <a:r>
              <a:rPr kumimoji="1" lang="ja-JP" altLang="en-US" sz="2400" dirty="0" smtClean="0"/>
              <a:t>積分法の結果と一致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</a:t>
            </a:r>
            <a:r>
              <a:rPr lang="ja-JP" altLang="en-US" sz="2400" dirty="0" smtClean="0"/>
              <a:t>では安定した外挿</a:t>
            </a:r>
            <a:r>
              <a:rPr lang="en-US" altLang="ja-JP" sz="2400" dirty="0" smtClean="0"/>
              <a:t>t</a:t>
            </a:r>
            <a:r>
              <a:rPr lang="ja-JP" altLang="en-US" sz="2400" dirty="0" smtClean="0"/>
              <a:t>領域が得られない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積分法</a:t>
            </a:r>
            <a:r>
              <a:rPr lang="ja-JP" altLang="en-US" sz="2400" dirty="0" smtClean="0"/>
              <a:t>と</a:t>
            </a:r>
            <a:r>
              <a:rPr lang="ja-JP" altLang="en-US" sz="2400" dirty="0"/>
              <a:t>比</a:t>
            </a:r>
            <a:r>
              <a:rPr lang="ja-JP" altLang="en-US" sz="2400" dirty="0" smtClean="0"/>
              <a:t>べ、</a:t>
            </a:r>
            <a:r>
              <a:rPr lang="ja-JP" altLang="en-US" sz="2400" dirty="0"/>
              <a:t>誤差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抑制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0223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カイラル凝縮・感受率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33851" y="1282225"/>
            <a:ext cx="381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Taniguchi+, WHOT-QCD, PRD, 2017</a:t>
            </a:r>
            <a:endParaRPr kumimoji="1" lang="ja-JP" altLang="en-US" sz="20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24" y="1979266"/>
            <a:ext cx="7915951" cy="289946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371908" y="5355772"/>
            <a:ext cx="63216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カイラル凝縮は、</a:t>
            </a:r>
            <a:r>
              <a:rPr lang="en-US" altLang="ja-JP" sz="2400" dirty="0" smtClean="0"/>
              <a:t>T&gt;Tc</a:t>
            </a:r>
            <a:r>
              <a:rPr lang="ja-JP" altLang="en-US" sz="2400" dirty="0" smtClean="0"/>
              <a:t>で減少の傾向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カイラル感受率は、</a:t>
            </a:r>
            <a:r>
              <a:rPr lang="en-US" altLang="ja-JP" sz="2400" dirty="0" smtClean="0"/>
              <a:t>T=Tc</a:t>
            </a:r>
            <a:r>
              <a:rPr lang="ja-JP" altLang="en-US" sz="2400" dirty="0" smtClean="0"/>
              <a:t>付近で鋭いピーク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5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物理</a:t>
            </a:r>
            <a:r>
              <a:rPr lang="ja-JP" altLang="en-US" dirty="0" smtClean="0"/>
              <a:t>点シミュレーション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11" y="2707705"/>
            <a:ext cx="7156795" cy="26638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034" y="5466542"/>
            <a:ext cx="4549140" cy="139145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950813" y="6155172"/>
            <a:ext cx="2351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Budapest-Wuppertal</a:t>
            </a:r>
          </a:p>
          <a:p>
            <a:pPr algn="r"/>
            <a:r>
              <a:rPr kumimoji="1" lang="en-US" altLang="ja-JP" sz="2000" dirty="0" smtClean="0"/>
              <a:t>2010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94400" y="1273516"/>
            <a:ext cx="271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WHOT-QCD, Preliminary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354354" y="1392760"/>
            <a:ext cx="5502146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err="1"/>
              <a:t>Nf</a:t>
            </a:r>
            <a:r>
              <a:rPr lang="en-US" altLang="ja-JP" sz="2000" dirty="0"/>
              <a:t>=2+1 QCD, Iwasaki gauge + NP-clover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T=0: PACS-CS </a:t>
            </a:r>
            <a:r>
              <a:rPr lang="en-US" altLang="ja-JP" sz="2000" dirty="0"/>
              <a:t>(ß=1.9, 32</a:t>
            </a:r>
            <a:r>
              <a:rPr lang="en-US" altLang="ja-JP" sz="2000" baseline="30000" dirty="0"/>
              <a:t>3</a:t>
            </a:r>
            <a:r>
              <a:rPr lang="en-US" altLang="ja-JP" sz="2000" dirty="0"/>
              <a:t>x64, a≈0.09fm</a:t>
            </a:r>
            <a:r>
              <a:rPr lang="en-US" altLang="ja-JP" sz="2000" dirty="0" smtClean="0"/>
              <a:t>)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Fine-tuned to the phys.pt. by reweighting</a:t>
            </a:r>
            <a:r>
              <a:rPr lang="en-US" altLang="ja-JP" sz="2000" dirty="0" smtClean="0"/>
              <a:t>.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T&gt;0: 32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xNt</a:t>
            </a:r>
            <a:r>
              <a:rPr lang="en-US" altLang="ja-JP" sz="2000" dirty="0"/>
              <a:t>, </a:t>
            </a:r>
            <a:r>
              <a:rPr lang="en-US" altLang="ja-JP" sz="2000" dirty="0" err="1"/>
              <a:t>Nt</a:t>
            </a:r>
            <a:r>
              <a:rPr lang="en-US" altLang="ja-JP" sz="2000" dirty="0"/>
              <a:t> = 4, 5, ... , </a:t>
            </a:r>
            <a:r>
              <a:rPr lang="en-US" altLang="ja-JP" sz="2000" dirty="0" smtClean="0"/>
              <a:t>14, T</a:t>
            </a:r>
            <a:r>
              <a:rPr lang="en-US" altLang="ja-JP" sz="2000" dirty="0"/>
              <a:t>≈157--549MeV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846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勾配流とは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勾配流の応用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：スケール設定</a:t>
            </a:r>
            <a:endParaRPr kumimoji="1"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勾配流を用いた</a:t>
            </a: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の構成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熱力学量の測定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相関関数の測定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flux tube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周辺の応力構造の解析</a:t>
            </a:r>
            <a:endParaRPr kumimoji="1" lang="ja-JP" alt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57051" y="4014659"/>
            <a:ext cx="4127863" cy="57476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528" y="216707"/>
            <a:ext cx="3692183" cy="26274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57" y="3500852"/>
            <a:ext cx="3946065" cy="295954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691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な</a:t>
            </a:r>
            <a:r>
              <a:rPr lang="ja-JP" altLang="en-US" dirty="0"/>
              <a:t>ぜ</a:t>
            </a:r>
            <a:r>
              <a:rPr lang="en-US" altLang="ja-JP" dirty="0" smtClean="0"/>
              <a:t>EMT</a:t>
            </a:r>
            <a:r>
              <a:rPr lang="ja-JP" altLang="en-US" dirty="0" smtClean="0"/>
              <a:t>相関関数？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571946"/>
            <a:ext cx="7624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Kubo Formula: T</a:t>
            </a:r>
            <a:r>
              <a:rPr kumimoji="1" lang="en-US" altLang="ja-JP" sz="2800" baseline="-25000" dirty="0" smtClean="0"/>
              <a:t>12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err="1" smtClean="0"/>
              <a:t>correlator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shear viscosity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4184913"/>
            <a:ext cx="57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Energy </a:t>
            </a:r>
            <a:r>
              <a:rPr lang="en-US" altLang="ja-JP" sz="2800" dirty="0" smtClean="0"/>
              <a:t>fluctuation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specific heat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869960"/>
            <a:ext cx="1787516" cy="78355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07587" y="3401179"/>
            <a:ext cx="5878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/>
              <a:t>Hydrodynamics describes long range behavior of </a:t>
            </a:r>
            <a:r>
              <a:rPr kumimoji="1" lang="en-US" altLang="ja-JP" sz="2000" dirty="0" err="1" smtClean="0"/>
              <a:t>T</a:t>
            </a:r>
            <a:r>
              <a:rPr kumimoji="1" lang="en-US" altLang="ja-JP" sz="2000" baseline="-25000" dirty="0" err="1" smtClean="0">
                <a:latin typeface="Symbol" panose="05050102010706020507" pitchFamily="18" charset="2"/>
              </a:rPr>
              <a:t>mn</a:t>
            </a:r>
            <a:endParaRPr kumimoji="1" lang="ja-JP" altLang="en-US" sz="2000" baseline="-25000" dirty="0">
              <a:latin typeface="Symbol" panose="05050102010706020507" pitchFamily="18" charset="2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07" y="2339265"/>
            <a:ext cx="6191643" cy="7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8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</a:t>
            </a:r>
            <a:r>
              <a:rPr kumimoji="1" lang="en-US" altLang="ja-JP" dirty="0" err="1" smtClean="0"/>
              <a:t>Correlator</a:t>
            </a:r>
            <a:r>
              <a:rPr kumimoji="1" lang="en-US" altLang="ja-JP" dirty="0" smtClean="0"/>
              <a:t> : Noisy…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16" y="2497837"/>
            <a:ext cx="3663369" cy="2879568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12}(\tau) T_{12}(0) 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0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15" y="2038546"/>
            <a:ext cx="2309562" cy="38338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0316" y="5315844"/>
            <a:ext cx="29553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Nakamura, Sakai, PRL,2005</a:t>
            </a:r>
          </a:p>
          <a:p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=8</a:t>
            </a:r>
          </a:p>
          <a:p>
            <a:r>
              <a:rPr lang="en-US" altLang="ja-JP" sz="2400" dirty="0" smtClean="0"/>
              <a:t>improved action</a:t>
            </a:r>
          </a:p>
          <a:p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>
          <a:xfrm>
            <a:off x="4664467" y="2497837"/>
            <a:ext cx="4347628" cy="28795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7458465" y="6346901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… no signal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\tau) T_{\mu\nu}(0) \rangle&#10;\end{align*}&lt;/body&gt;&#10;  &lt;fcolor&gt;FFFFFFFF&lt;/fcolor&gt;&#10;  &lt;bcolor&gt;FFFFFFFF&lt;/bcolor&gt;&#10;  &lt;transparent&gt;True&lt;/transparent&gt;&#10;  &lt;resolution&gt;1800&lt;/resolution&gt;&#10;  &lt;imageh&gt;262&lt;/imageh&gt;&#10;  &lt;imagew&gt;156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50" y="1998180"/>
            <a:ext cx="2414262" cy="40340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664467" y="5377405"/>
            <a:ext cx="27118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=16</a:t>
            </a:r>
          </a:p>
          <a:p>
            <a:r>
              <a:rPr lang="en-US" altLang="ja-JP" sz="2400" dirty="0" smtClean="0"/>
              <a:t>standard action</a:t>
            </a:r>
          </a:p>
          <a:p>
            <a:r>
              <a:rPr lang="en-US" altLang="ja-JP" sz="2400" dirty="0" smtClean="0"/>
              <a:t>5x10</a:t>
            </a:r>
            <a:r>
              <a:rPr lang="en-US" altLang="ja-JP" sz="2400" baseline="30000" dirty="0" smtClean="0"/>
              <a:t>4</a:t>
            </a:r>
            <a:r>
              <a:rPr lang="en-US" altLang="ja-JP" sz="2400" dirty="0" smtClean="0"/>
              <a:t> configurations</a:t>
            </a:r>
            <a:endParaRPr kumimoji="1" lang="ja-JP" altLang="en-US" sz="2400" dirty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000000&lt;/fcolor&gt;&#10;  &lt;bcolor&gt;FFFFFFFF&lt;/bcolor&gt;&#10;  &lt;transparent&gt;True&lt;/transparent&gt;&#10;  &lt;resolution&gt;1800&lt;/resolution&gt;&#10;  &lt;imageh&gt;109&lt;/imageh&gt;&#10;  &lt;imagew&gt;12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3" y="4850619"/>
            <a:ext cx="222449" cy="20205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64317" y="1374238"/>
            <a:ext cx="393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W</a:t>
            </a:r>
            <a:r>
              <a:rPr kumimoji="1" lang="en-US" altLang="ja-JP" sz="2800" dirty="0" smtClean="0"/>
              <a:t>ith naïve EMT operators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211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Conservation Law</a:t>
            </a:r>
            <a:endParaRPr kumimoji="1" lang="ja-JP" altLang="en-US" dirty="0"/>
          </a:p>
        </p:txBody>
      </p:sp>
      <p:sp>
        <p:nvSpPr>
          <p:cNvPr id="6" name="角丸四角形 5"/>
          <p:cNvSpPr/>
          <p:nvPr/>
        </p:nvSpPr>
        <p:spPr>
          <a:xfrm>
            <a:off x="646990" y="1822553"/>
            <a:ext cx="2167563" cy="246415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4276344" y="1715588"/>
            <a:ext cx="4362559" cy="3823063"/>
          </a:xfrm>
          <a:prstGeom prst="roundRect">
            <a:avLst>
              <a:gd name="adj" fmla="val 91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\tau} \langle \bar{T}_{00}(\tau) \bar{T}_{00}(0) \rangle = 0&#10;\end{align*}&lt;/body&gt;&#10;  &lt;fcolor&gt;FF000000&lt;/fcolor&gt;&#10;  &lt;bcolor&gt;FFFFFFFF&lt;/bcolor&gt;&#10;  &lt;transparent&gt;True&lt;/transparent&gt;&#10;  &lt;resolution&gt;1800&lt;/resolution&gt;&#10;  &lt;imageh&gt;518&lt;/imageh&gt;&#10;  &lt;imagew&gt;2315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3" y="2069500"/>
            <a:ext cx="3324510" cy="743886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( \tau\ne0 )&#10;\end{align*}&lt;/body&gt;&#10;  &lt;fcolor&gt;FF000000&lt;/fcolor&gt;&#10;  &lt;bcolor&gt;FFFFFFFF&lt;/bcolor&gt;&#10;  &lt;transparent&gt;True&lt;/transparent&gt;&#10;  &lt;resolution&gt;1800&lt;/resolution&gt;&#10;  &lt;imageh&gt;250&lt;/imageh&gt;&#10;  &lt;imagew&gt;73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88" y="4877874"/>
            <a:ext cx="1146339" cy="387800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3150731" y="2195075"/>
            <a:ext cx="803395" cy="198974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\tau} \langle \bar{T}_{01}(\tau) \bar{T}_{01}(0) \rangle = 0&#10;\end{align*}&lt;/body&gt;&#10;  &lt;fcolor&gt;FF000000&lt;/fcolor&gt;&#10;  &lt;bcolor&gt;FFFFFFFF&lt;/bcolor&gt;&#10;  &lt;transparent&gt;True&lt;/transparent&gt;&#10;  &lt;resolution&gt;1800&lt;/resolution&gt;&#10;  &lt;imageh&gt;518&lt;/imageh&gt;&#10;  &lt;imagew&gt;2315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3" y="3916024"/>
            <a:ext cx="3324510" cy="743886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\tau} \langle \bar{T}_{00}(\tau) \bar{T}_{11}(0) \rangle = 0&#10;\end{align*}&lt;/body&gt;&#10;  &lt;fcolor&gt;FF000000&lt;/fcolor&gt;&#10;  &lt;bcolor&gt;FFFFFFFF&lt;/bcolor&gt;&#10;  &lt;transparent&gt;True&lt;/transparent&gt;&#10;  &lt;resolution&gt;1800&lt;/resolution&gt;&#10;  &lt;imageh&gt;518&lt;/imageh&gt;&#10;  &lt;imagew&gt;2315&lt;/imagew&gt;&#10;  &lt;scale&gt;50&lt;/scale&gt;&#10;  &lt;cursor&gt;8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04" y="2992762"/>
            <a:ext cx="3324509" cy="743886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\tau}\bar{T}_{00}=0&#10;\end{align*}&lt;/body&gt;&#10;  &lt;fcolor&gt;FFFFFFFF&lt;/fcolor&gt;&#10;  &lt;bcolor&gt;FFFFFFFF&lt;/bcolor&gt;&#10;  &lt;transparent&gt;True&lt;/transparent&gt;&#10;  &lt;resolution&gt;1800&lt;/resolution&gt;&#10;  &lt;imageh&gt;518&lt;/imageh&gt;&#10;  &lt;imagew&gt;1116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7" y="2169311"/>
            <a:ext cx="1659419" cy="770232"/>
          </a:xfrm>
          <a:prstGeom prst="rect">
            <a:avLst/>
          </a:prstGeom>
        </p:spPr>
      </p:pic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frac{\partial}{\partial \tau}\bar{T}_{01}=0&#10;\end{align*}&lt;/body&gt;&#10;  &lt;fcolor&gt;FFFFFFFF&lt;/fcolor&gt;&#10;  &lt;bcolor&gt;FFFFFFFF&lt;/bcolor&gt;&#10;  &lt;transparent&gt;True&lt;/transparent&gt;&#10;  &lt;resolution&gt;1800&lt;/resolution&gt;&#10;  &lt;imageh&gt;518&lt;/imageh&gt;&#10;  &lt;imagew&gt;1116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77" y="3189945"/>
            <a:ext cx="1659419" cy="77023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7281" y="5919570"/>
            <a:ext cx="7728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保存電荷を含む相関関数は、</a:t>
            </a:r>
            <a:r>
              <a:rPr kumimoji="1" lang="en-US" altLang="ja-JP" sz="2400" dirty="0" smtClean="0"/>
              <a:t>τ</a:t>
            </a:r>
            <a:r>
              <a:rPr kumimoji="1" lang="ja-JP" altLang="en-US" sz="2400" dirty="0" smtClean="0"/>
              <a:t>によらない定数となる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937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784271" y="1407685"/>
            <a:ext cx="7271158" cy="3606405"/>
          </a:xfrm>
          <a:prstGeom prst="roundRect">
            <a:avLst>
              <a:gd name="adj" fmla="val 9422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Linear Response Relations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55375" y="1856158"/>
            <a:ext cx="2031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Specific heat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55375" y="2949037"/>
            <a:ext cx="2469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entropy density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58873" y="3363742"/>
            <a:ext cx="199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Giusti</a:t>
            </a:r>
            <a:r>
              <a:rPr kumimoji="1" lang="en-US" altLang="ja-JP" dirty="0" smtClean="0"/>
              <a:t>, Meyer, 2011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55375" y="4095975"/>
            <a:ext cx="2603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enthalpy density</a:t>
            </a:r>
            <a:endParaRPr kumimoji="1" lang="ja-JP" altLang="en-US" sz="28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c_V = \frac{d}{dT}\langle E \rangle = \frac{ \langle \bar{T}_{00}^2\rangle}{VT^2}&#10;\end{align*}&lt;/body&gt;&#10;  &lt;fcolor&gt;FFFFFFFF&lt;/fcolor&gt;&#10;  &lt;bcolor&gt;FFFFFFFF&lt;/bcolor&gt;&#10;  &lt;transparent&gt;True&lt;/transparent&gt;&#10;  &lt;resolution&gt;1800&lt;/resolution&gt;&#10;  &lt;imageh&gt;549&lt;/imageh&gt;&#10;  &lt;imagew&gt;2276&lt;/imagew&gt;&#10;  &lt;scale&gt;50&lt;/scale&gt;&#10;  &lt;cursor&gt;9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54" y="1688121"/>
            <a:ext cx="3114164" cy="751176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s = \frac{d}{dT} P = \frac{ \langle \bar{T}_{11} \bar{T}_{00}\rangle}{VT^2}&#10;\end{align*}&lt;/body&gt;&#10;  &lt;fcolor&gt;FFFFFFFF&lt;/fcolor&gt;&#10;  &lt;bcolor&gt;FFFFFFFF&lt;/bcolor&gt;&#10;  &lt;transparent&gt;True&lt;/transparent&gt;&#10;  &lt;resolution&gt;1800&lt;/resolution&gt;&#10;  &lt;imageh&gt;549&lt;/imageh&gt;&#10;  &lt;imagew&gt;2269&lt;/imagew&gt;&#10;  &lt;scale&gt;50&lt;/scale&gt;&#10;  &lt;cursor&gt;8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54" y="2835059"/>
            <a:ext cx="3104586" cy="75117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varepsilon+p = \frac{ \langle \bar{T}_{01}^2 \rangle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1451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54" y="3981997"/>
            <a:ext cx="1985348" cy="751176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2220686" y="5206360"/>
            <a:ext cx="6740434" cy="149940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88884" y="52802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導出</a:t>
            </a:r>
            <a:endParaRPr kumimoji="1" lang="ja-JP" altLang="en-US" sz="2800" dirty="0"/>
          </a:p>
        </p:txBody>
      </p:sp>
      <p:sp>
        <p:nvSpPr>
          <p:cNvPr id="18" name="右矢印 17"/>
          <p:cNvSpPr/>
          <p:nvPr/>
        </p:nvSpPr>
        <p:spPr>
          <a:xfrm>
            <a:off x="5433196" y="5861257"/>
            <a:ext cx="451406" cy="775899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hat{O} \rangle = \frac1Z {\rm Tr} \big[ \hat{O} e^{-\beta \hat{H}} \big]&#10;\end{align*}&lt;/body&gt;&#10;  &lt;fcolor&gt;FFFFFFFF&lt;/fcolor&gt;&#10;  &lt;bcolor&gt;FFFFFFFF&lt;/bcolor&gt;&#10;  &lt;transparent&gt;True&lt;/transparent&gt;&#10;  &lt;resolution&gt;1800&lt;/resolution&gt;&#10;  &lt;imageh&gt;503&lt;/imageh&gt;&#10;  &lt;imagew&gt;2137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73" y="5887361"/>
            <a:ext cx="2811533" cy="66177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frac{d}{d\beta}\langle \hat{O} \rangle = -\langle \delta\hat{O} \delta \hat{H} \rangle&#10;\end{align*}&lt;/body&gt;&#10;  &lt;fcolor&gt;FFFFFFFF&lt;/fcolor&gt;&#10;  &lt;bcolor&gt;FFFFFFFF&lt;/bcolor&gt;&#10;  &lt;transparent&gt;True&lt;/transparent&gt;&#10;  &lt;resolution&gt;1800&lt;/resolution&gt;&#10;  &lt;imageh&gt;560&lt;/imageh&gt;&#10;  &lt;imagew&gt;2061&lt;/imagew&gt;&#10;  &lt;scale&gt;50&lt;/scale&gt;&#10;  &lt;cursor&gt;5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539" y="5890850"/>
            <a:ext cx="2576497" cy="70006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424578" y="4548507"/>
            <a:ext cx="223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Minami, Hidaka, 2012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3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96379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9" y="374124"/>
            <a:ext cx="1849621" cy="124327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4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184">
            <a:off x="6133334" y="1433829"/>
            <a:ext cx="2346609" cy="226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格子解析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7512" y="1865376"/>
            <a:ext cx="47756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SU(3)</a:t>
            </a:r>
            <a:r>
              <a:rPr kumimoji="1" lang="ja-JP" altLang="en-US" sz="2400" dirty="0" smtClean="0"/>
              <a:t> </a:t>
            </a:r>
            <a:r>
              <a:rPr lang="ja-JP" altLang="en-US" sz="2400" dirty="0" smtClean="0"/>
              <a:t>ゲージ</a:t>
            </a:r>
            <a:r>
              <a:rPr lang="ja-JP" altLang="en-US" sz="2400" dirty="0"/>
              <a:t>理論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Wilson</a:t>
            </a:r>
            <a:r>
              <a:rPr lang="ja-JP" altLang="en-US" sz="2400" dirty="0" smtClean="0"/>
              <a:t>作用／クローバー演算子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アスペクト比：</a:t>
            </a:r>
            <a:r>
              <a:rPr kumimoji="1" lang="en-US" altLang="ja-JP" sz="2400" dirty="0" smtClean="0"/>
              <a:t>Ns/</a:t>
            </a:r>
            <a:r>
              <a:rPr kumimoji="1" lang="en-US" altLang="ja-JP" sz="2400" dirty="0" err="1" smtClean="0"/>
              <a:t>Nt</a:t>
            </a:r>
            <a:r>
              <a:rPr kumimoji="1" lang="en-US" altLang="ja-JP" sz="2400" dirty="0" smtClean="0"/>
              <a:t>=4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統計数：</a:t>
            </a:r>
            <a:r>
              <a:rPr lang="en-US" altLang="ja-JP" sz="2400" dirty="0" smtClean="0"/>
              <a:t>180,000</a:t>
            </a:r>
            <a:endParaRPr kumimoji="1" lang="ja-JP" altLang="en-US" sz="2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01058"/>
              </p:ext>
            </p:extLst>
          </p:nvPr>
        </p:nvGraphicFramePr>
        <p:xfrm>
          <a:off x="1978152" y="3678906"/>
          <a:ext cx="5233416" cy="18288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44472">
                  <a:extLst>
                    <a:ext uri="{9D8B030D-6E8A-4147-A177-3AD203B41FA5}">
                      <a16:colId xmlns:a16="http://schemas.microsoft.com/office/drawing/2014/main" val="1424038068"/>
                    </a:ext>
                  </a:extLst>
                </a:gridCol>
                <a:gridCol w="1744472">
                  <a:extLst>
                    <a:ext uri="{9D8B030D-6E8A-4147-A177-3AD203B41FA5}">
                      <a16:colId xmlns:a16="http://schemas.microsoft.com/office/drawing/2014/main" val="3099607202"/>
                    </a:ext>
                  </a:extLst>
                </a:gridCol>
                <a:gridCol w="1744472">
                  <a:extLst>
                    <a:ext uri="{9D8B030D-6E8A-4147-A177-3AD203B41FA5}">
                      <a16:colId xmlns:a16="http://schemas.microsoft.com/office/drawing/2014/main" val="2333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β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T=1.66T</a:t>
                      </a:r>
                      <a:r>
                        <a:rPr kumimoji="1" lang="en-US" altLang="ja-JP" sz="2400" baseline="-25000" dirty="0" smtClean="0"/>
                        <a:t>c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T=2.22T</a:t>
                      </a:r>
                      <a:r>
                        <a:rPr kumimoji="1" lang="en-US" altLang="ja-JP" sz="2400" baseline="-25000" dirty="0" smtClean="0"/>
                        <a:t>c</a:t>
                      </a:r>
                      <a:endParaRPr kumimoji="1" lang="ja-JP" altLang="en-US" sz="2400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64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48</a:t>
                      </a:r>
                      <a:r>
                        <a:rPr kumimoji="1" lang="en-US" altLang="ja-JP" sz="2400" baseline="30000" dirty="0" smtClean="0"/>
                        <a:t>3</a:t>
                      </a:r>
                      <a:r>
                        <a:rPr kumimoji="1" lang="en-US" altLang="ja-JP" sz="2400" dirty="0" smtClean="0"/>
                        <a:t>x12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6.719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6.943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55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64</a:t>
                      </a:r>
                      <a:r>
                        <a:rPr kumimoji="1" lang="en-US" altLang="ja-JP" sz="2400" baseline="30000" dirty="0" smtClean="0"/>
                        <a:t>3</a:t>
                      </a:r>
                      <a:r>
                        <a:rPr kumimoji="1" lang="en-US" altLang="ja-JP" sz="2400" dirty="0" smtClean="0"/>
                        <a:t>x16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6.941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7.170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006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96</a:t>
                      </a:r>
                      <a:r>
                        <a:rPr kumimoji="1" lang="en-US" altLang="ja-JP" sz="2400" baseline="30000" dirty="0" smtClean="0"/>
                        <a:t>3</a:t>
                      </a:r>
                      <a:r>
                        <a:rPr kumimoji="1" lang="en-US" altLang="ja-JP" sz="2400" dirty="0" smtClean="0"/>
                        <a:t>x24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7.265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smtClean="0"/>
                        <a:t>7.500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49720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928616" y="5751576"/>
            <a:ext cx="4029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数値解析</a:t>
            </a:r>
            <a:r>
              <a:rPr lang="ja-JP" altLang="en-US" sz="2400" dirty="0"/>
              <a:t>：</a:t>
            </a:r>
            <a:r>
              <a:rPr kumimoji="1" lang="en-US" altLang="ja-JP" sz="2400" dirty="0" err="1" smtClean="0"/>
              <a:t>Bluegene</a:t>
            </a:r>
            <a:r>
              <a:rPr kumimoji="1" lang="en-US" altLang="ja-JP" sz="2400" dirty="0" smtClean="0"/>
              <a:t>/Q @KEK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38839" y="871944"/>
            <a:ext cx="3358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to appear soon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50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虚時間相関関数</a:t>
            </a:r>
            <a:r>
              <a:rPr lang="en-US" altLang="ja-JP" dirty="0" smtClean="0"/>
              <a:t>@T=2.24Tc</a:t>
            </a:r>
            <a:endParaRPr kumimoji="1" lang="ja-JP" altLang="en-US" dirty="0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965557"/>
              </p:ext>
            </p:extLst>
          </p:nvPr>
        </p:nvGraphicFramePr>
        <p:xfrm>
          <a:off x="266747" y="2063932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063932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063931"/>
            <a:ext cx="2848988" cy="22016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063931"/>
            <a:ext cx="2845609" cy="2201639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481162"/>
            <a:ext cx="2315721" cy="384927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481161"/>
            <a:ext cx="2315721" cy="38492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481161"/>
            <a:ext cx="2315721" cy="38492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20044" y="4850675"/>
            <a:ext cx="822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/>
              <a:t>全</a:t>
            </a:r>
            <a:r>
              <a:rPr lang="ja-JP" altLang="en-US" sz="2400" dirty="0" smtClean="0"/>
              <a:t>ての</a:t>
            </a:r>
            <a:r>
              <a:rPr lang="ja-JP" altLang="en-US" sz="2400" dirty="0"/>
              <a:t>チャンネル</a:t>
            </a:r>
            <a:r>
              <a:rPr lang="ja-JP" altLang="en-US" sz="2400" dirty="0" smtClean="0"/>
              <a:t>に、保存則に対応する平坦領域が存在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ja-JP" altLang="en-US" sz="2400" dirty="0" smtClean="0"/>
              <a:t>が小さい領域では、</a:t>
            </a:r>
            <a:r>
              <a:rPr lang="ja-JP" altLang="en-US" sz="2400" dirty="0"/>
              <a:t>演算子</a:t>
            </a:r>
            <a:r>
              <a:rPr lang="ja-JP" altLang="en-US" sz="2400" dirty="0" smtClean="0"/>
              <a:t>のオーバーラップが発生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0483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中点相関関数</a:t>
            </a:r>
            <a:r>
              <a:rPr kumimoji="1" lang="en-US" altLang="ja-JP" dirty="0" smtClean="0"/>
              <a:t>@T=2.24Tc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481162"/>
            <a:ext cx="2315721" cy="38492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481161"/>
            <a:ext cx="2315721" cy="38492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481161"/>
            <a:ext cx="2315721" cy="38492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12" y="2063931"/>
            <a:ext cx="2919960" cy="220163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59" y="2063931"/>
            <a:ext cx="2919960" cy="2201639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107" y="2064760"/>
            <a:ext cx="2918861" cy="220081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2531" y="4655875"/>
            <a:ext cx="7072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(44;11), (41;41)</a:t>
            </a:r>
            <a:r>
              <a:rPr kumimoji="1" lang="ja-JP" altLang="en-US" sz="2400" dirty="0" smtClean="0"/>
              <a:t>チャンネル</a:t>
            </a:r>
            <a:r>
              <a:rPr lang="ja-JP" altLang="en-US" sz="2400" dirty="0" smtClean="0"/>
              <a:t>：線形応答関係の確認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(44;44)</a:t>
            </a:r>
            <a:r>
              <a:rPr lang="ja-JP" altLang="en-US" sz="2400" dirty="0" smtClean="0"/>
              <a:t>チャンネルからは、比熱の測定が可能！</a:t>
            </a:r>
            <a:endParaRPr lang="en-US" altLang="ja-JP" sz="2400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9818" y="5669280"/>
            <a:ext cx="3893014" cy="98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776" y="844526"/>
            <a:ext cx="7410995" cy="5573093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294399" y="304838"/>
            <a:ext cx="271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WHOT-QCD, Preliminary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04224" y="6417619"/>
            <a:ext cx="616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Slide from Y. Taniguchi, LATTICE2017/XQCD2017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100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勾配流とは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勾配流の応用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：スケール設定</a:t>
            </a:r>
            <a:endParaRPr kumimoji="1"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勾配流を用いた</a:t>
            </a: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の構成</a:t>
            </a:r>
            <a:endParaRPr lang="en-US" altLang="ja-JP" sz="2800" dirty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熱力学量の測定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EMT</a:t>
            </a:r>
            <a:r>
              <a:rPr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相関関数の測定</a:t>
            </a:r>
            <a:endParaRPr lang="en-US" altLang="ja-JP" sz="28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smtClean="0">
                <a:solidFill>
                  <a:schemeClr val="tx1">
                    <a:lumMod val="95000"/>
                  </a:schemeClr>
                </a:solidFill>
              </a:rPr>
              <a:t>flux tube</a:t>
            </a:r>
            <a:r>
              <a:rPr kumimoji="1" lang="ja-JP" altLang="en-US" sz="2800" dirty="0" smtClean="0">
                <a:solidFill>
                  <a:schemeClr val="tx1">
                    <a:lumMod val="95000"/>
                  </a:schemeClr>
                </a:solidFill>
              </a:rPr>
              <a:t>周辺の応力構造の解析</a:t>
            </a:r>
            <a:endParaRPr kumimoji="1" lang="ja-JP" alt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357" y="197415"/>
            <a:ext cx="3732259" cy="278446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6568" y="5648324"/>
            <a:ext cx="4569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柳原</a:t>
            </a:r>
            <a:r>
              <a:rPr lang="ja-JP" altLang="en-US" sz="2400" dirty="0"/>
              <a:t>良亮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for </a:t>
            </a:r>
            <a:r>
              <a:rPr kumimoji="1" lang="en-US" altLang="ja-JP" sz="2400" dirty="0" err="1" smtClean="0"/>
              <a:t>FlowQCD</a:t>
            </a:r>
            <a:r>
              <a:rPr kumimoji="1" lang="en-US" altLang="ja-JP" sz="2400" dirty="0" smtClean="0"/>
              <a:t>, in progress</a:t>
            </a:r>
            <a:endParaRPr kumimoji="1"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57" y="3500852"/>
            <a:ext cx="3946065" cy="2959549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sp>
        <p:nvSpPr>
          <p:cNvPr id="4" name="角丸四角形 3"/>
          <p:cNvSpPr/>
          <p:nvPr/>
        </p:nvSpPr>
        <p:spPr>
          <a:xfrm>
            <a:off x="357051" y="4554590"/>
            <a:ext cx="5808618" cy="574766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22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応力とは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4120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圧力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B3D9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599" y="4554936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ある面に働く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単位体積当たりの力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7" y="5556740"/>
            <a:ext cx="1815558" cy="513001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3" name="平行四辺形 2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38" y="2337101"/>
            <a:ext cx="1038765" cy="8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4833257" y="5137090"/>
            <a:ext cx="3283132" cy="148916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応力とは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4120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圧力</a:t>
            </a:r>
            <a:endParaRPr kumimoji="1" lang="ja-JP" altLang="en-US" sz="2800" dirty="0"/>
          </a:p>
        </p:txBody>
      </p:sp>
      <p:sp>
        <p:nvSpPr>
          <p:cNvPr id="5" name="角丸四角形 4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B3D9FF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599" y="4554936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ある面に働く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単位体積当たりの力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32662" y="141201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応力</a:t>
            </a:r>
            <a:endParaRPr kumimoji="1" lang="ja-JP" altLang="en-US" sz="2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07816" y="2048400"/>
            <a:ext cx="4477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一般に</a:t>
            </a:r>
            <a:r>
              <a:rPr lang="en-US" altLang="ja-JP" sz="2400" dirty="0" smtClean="0"/>
              <a:t>P</a:t>
            </a:r>
            <a:r>
              <a:rPr lang="ja-JP" altLang="en-US" sz="2400" dirty="0" smtClean="0"/>
              <a:t>と</a:t>
            </a:r>
            <a:r>
              <a:rPr lang="en-US" altLang="ja-JP" sz="2400" dirty="0" smtClean="0"/>
              <a:t>n</a:t>
            </a:r>
            <a:r>
              <a:rPr kumimoji="1" lang="ja-JP" altLang="en-US" sz="2400" dirty="0" smtClean="0"/>
              <a:t>は平行でない→応力</a:t>
            </a:r>
            <a:endParaRPr kumimoji="1" lang="ja-JP" altLang="en-US" sz="24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57" y="5556740"/>
            <a:ext cx="1815558" cy="513001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i = T_{ij} n_j&#10;\end{align*}&lt;/body&gt;&#10;  &lt;fcolor&gt;FFFFFFFF&lt;/fcolor&gt;&#10;  &lt;bcolor&gt;FFFFFFFF&lt;/bcolor&gt;&#10;  &lt;transparent&gt;True&lt;/transparent&gt;&#10;  &lt;resolution&gt;1800&lt;/resolution&gt;&#10;  &lt;imageh&gt;243&lt;/imageh&gt;&#10;  &lt;imagew&gt;1112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633" y="5911722"/>
            <a:ext cx="2194539" cy="479562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5462239" y="524467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応力テンソル</a:t>
            </a:r>
            <a:endParaRPr kumimoji="1" lang="ja-JP" altLang="en-US" sz="2400" dirty="0"/>
          </a:p>
        </p:txBody>
      </p:sp>
      <p:grpSp>
        <p:nvGrpSpPr>
          <p:cNvPr id="11" name="グループ化 10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3" name="平行四辺形 2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右矢印 8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80114" y="2639049"/>
            <a:ext cx="1959429" cy="1915887"/>
          </a:xfrm>
          <a:prstGeom prst="rect">
            <a:avLst/>
          </a:prstGeom>
        </p:spPr>
      </p:pic>
      <p:sp>
        <p:nvSpPr>
          <p:cNvPr id="19" name="平行四辺形 18"/>
          <p:cNvSpPr/>
          <p:nvPr/>
        </p:nvSpPr>
        <p:spPr>
          <a:xfrm rot="16200000" flipH="1" flipV="1">
            <a:off x="5054061" y="3743157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237248" y="2510065"/>
            <a:ext cx="1223962" cy="2305050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164223" y="2510065"/>
            <a:ext cx="73025" cy="23050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8461210" y="2510065"/>
            <a:ext cx="71438" cy="2305050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6732423" y="2654527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/>
              <a:t>v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8532648" y="2941865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677110" y="323079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V="1">
            <a:off x="7252329" y="2895828"/>
            <a:ext cx="0" cy="12969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V="1">
            <a:off x="7468229" y="3111728"/>
            <a:ext cx="0" cy="10810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V="1">
            <a:off x="7684129" y="3327628"/>
            <a:ext cx="0" cy="865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V="1">
            <a:off x="7900029" y="3518128"/>
            <a:ext cx="0" cy="6746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 flipH="1" flipV="1">
            <a:off x="8115929" y="3734028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 flipV="1">
            <a:off x="8333416" y="3976915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6" name="AutoShape 67"/>
          <p:cNvSpPr>
            <a:spLocks noChangeArrowheads="1"/>
          </p:cNvSpPr>
          <p:nvPr/>
        </p:nvSpPr>
        <p:spPr bwMode="auto">
          <a:xfrm rot="16200000">
            <a:off x="6515729" y="337445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" name="平行四辺形 46"/>
          <p:cNvSpPr/>
          <p:nvPr/>
        </p:nvSpPr>
        <p:spPr>
          <a:xfrm rot="16200000" flipH="1">
            <a:off x="7427561" y="3550925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38" y="2337101"/>
            <a:ext cx="1038765" cy="8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67388" y="1384662"/>
            <a:ext cx="7362212" cy="117565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</a:t>
            </a:r>
            <a:r>
              <a:rPr kumimoji="1" lang="ja-JP" altLang="en-US" dirty="0" smtClean="0"/>
              <a:t>応力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26&lt;/imagew&gt;&#10;  &lt;scale&gt;50&lt;/scale&gt;&#10;  &lt;cursor&gt;1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56" y="1611088"/>
            <a:ext cx="6607374" cy="714102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H="1" flipV="1">
            <a:off x="87665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119451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151762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184014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215800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248111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60065" y="300180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E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6" name="平行四辺形 15"/>
          <p:cNvSpPr/>
          <p:nvPr/>
        </p:nvSpPr>
        <p:spPr>
          <a:xfrm rot="16200000" flipH="1">
            <a:off x="1665072" y="4327027"/>
            <a:ext cx="1077234" cy="255011"/>
          </a:xfrm>
          <a:prstGeom prst="parallelogram">
            <a:avLst>
              <a:gd name="adj" fmla="val 34423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893200" y="3915915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6200000" flipH="1">
            <a:off x="1147459" y="4177538"/>
            <a:ext cx="599092" cy="374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0800000" flipH="1">
            <a:off x="2215565" y="4267292"/>
            <a:ext cx="599092" cy="37448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0065" y="565225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電場</a:t>
            </a:r>
            <a:r>
              <a:rPr lang="ja-JP" altLang="en-US" sz="2400" dirty="0" smtClean="0"/>
              <a:t>と平行方向：</a:t>
            </a:r>
            <a:r>
              <a:rPr lang="ja-JP" altLang="en-US" sz="2400" dirty="0" smtClean="0">
                <a:solidFill>
                  <a:srgbClr val="FF0000"/>
                </a:solidFill>
              </a:rPr>
              <a:t>引力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電場</a:t>
            </a:r>
            <a:r>
              <a:rPr kumimoji="1" lang="ja-JP" altLang="en-US" sz="2400" dirty="0" smtClean="0"/>
              <a:t>と垂直方向：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斥力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4608791" y="4481215"/>
                <a:ext cx="3240439" cy="1023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791" y="4481215"/>
                <a:ext cx="3240439" cy="1023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91" y="3874605"/>
            <a:ext cx="1438275" cy="32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67388" y="1384662"/>
            <a:ext cx="7362212" cy="117565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</a:t>
            </a:r>
            <a:r>
              <a:rPr kumimoji="1" lang="ja-JP" altLang="en-US" dirty="0" smtClean="0"/>
              <a:t>応力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26&lt;/imagew&gt;&#10;  &lt;scale&gt;50&lt;/scale&gt;&#10;  &lt;cursor&gt;1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56" y="1611088"/>
            <a:ext cx="6607374" cy="7141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113" y="2955770"/>
            <a:ext cx="4876653" cy="3407155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8" name="直線矢印コネクタ 7"/>
          <p:cNvCxnSpPr/>
          <p:nvPr/>
        </p:nvCxnSpPr>
        <p:spPr>
          <a:xfrm flipH="1" flipV="1">
            <a:off x="87665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119451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151762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184014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215800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248111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60065" y="300180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E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6" name="平行四辺形 15"/>
          <p:cNvSpPr/>
          <p:nvPr/>
        </p:nvSpPr>
        <p:spPr>
          <a:xfrm rot="16200000" flipH="1">
            <a:off x="1665072" y="4327027"/>
            <a:ext cx="1077234" cy="255011"/>
          </a:xfrm>
          <a:prstGeom prst="parallelogram">
            <a:avLst>
              <a:gd name="adj" fmla="val 34423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893200" y="3915915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6200000" flipH="1">
            <a:off x="1147459" y="4177538"/>
            <a:ext cx="599092" cy="374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0800000" flipH="1">
            <a:off x="2215565" y="4267292"/>
            <a:ext cx="599092" cy="37448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0065" y="565225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電場</a:t>
            </a:r>
            <a:r>
              <a:rPr lang="ja-JP" altLang="en-US" sz="2400" dirty="0" smtClean="0"/>
              <a:t>と平行方向：</a:t>
            </a:r>
            <a:r>
              <a:rPr lang="ja-JP" altLang="en-US" sz="2400" dirty="0" smtClean="0">
                <a:solidFill>
                  <a:srgbClr val="FF0000"/>
                </a:solidFill>
              </a:rPr>
              <a:t>引力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電場</a:t>
            </a:r>
            <a:r>
              <a:rPr kumimoji="1" lang="ja-JP" altLang="en-US" sz="2400" dirty="0" smtClean="0"/>
              <a:t>と垂直方向：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斥力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50334" y="638904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異なる電荷</a:t>
            </a:r>
            <a:r>
              <a:rPr lang="ja-JP" altLang="en-US" sz="2400" dirty="0"/>
              <a:t>間</a:t>
            </a:r>
            <a:r>
              <a:rPr lang="ja-JP" altLang="en-US" sz="2400" dirty="0" smtClean="0"/>
              <a:t>の応力分布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91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867388" y="1384662"/>
            <a:ext cx="7362212" cy="117565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</a:t>
            </a:r>
            <a:r>
              <a:rPr kumimoji="1" lang="ja-JP" altLang="en-US" dirty="0" smtClean="0"/>
              <a:t>応力</a:t>
            </a:r>
            <a:endParaRPr kumimoji="1" lang="ja-JP" altLang="en-US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26&lt;/imagew&gt;&#10;  &lt;scale&gt;50&lt;/scale&gt;&#10;  &lt;cursor&gt;1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56" y="1611088"/>
            <a:ext cx="6607374" cy="71410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113" y="2955770"/>
            <a:ext cx="4876653" cy="3407155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8" name="直線矢印コネクタ 7"/>
          <p:cNvCxnSpPr/>
          <p:nvPr/>
        </p:nvCxnSpPr>
        <p:spPr>
          <a:xfrm flipH="1" flipV="1">
            <a:off x="87665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 flipV="1">
            <a:off x="119451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151762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 flipV="1">
            <a:off x="1840145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2158008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2481110" y="3023110"/>
            <a:ext cx="8709" cy="2229395"/>
          </a:xfrm>
          <a:prstGeom prst="straightConnector1">
            <a:avLst/>
          </a:prstGeom>
          <a:ln w="28575">
            <a:solidFill>
              <a:srgbClr val="FFFF00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60065" y="3001803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FF00"/>
                </a:solidFill>
              </a:rPr>
              <a:t>E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16" name="平行四辺形 15"/>
          <p:cNvSpPr/>
          <p:nvPr/>
        </p:nvSpPr>
        <p:spPr>
          <a:xfrm rot="16200000" flipH="1">
            <a:off x="1665072" y="4327027"/>
            <a:ext cx="1077234" cy="255011"/>
          </a:xfrm>
          <a:prstGeom prst="parallelogram">
            <a:avLst>
              <a:gd name="adj" fmla="val 34423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893200" y="3915915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0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6200000" flipH="1">
            <a:off x="1147459" y="4177538"/>
            <a:ext cx="599092" cy="3744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10800000" flipH="1">
            <a:off x="2215565" y="4267292"/>
            <a:ext cx="599092" cy="37448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0065" y="565225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電場</a:t>
            </a:r>
            <a:r>
              <a:rPr lang="ja-JP" altLang="en-US" sz="2400" dirty="0" smtClean="0"/>
              <a:t>と平行方向：</a:t>
            </a:r>
            <a:r>
              <a:rPr lang="ja-JP" altLang="en-US" sz="2400" dirty="0" smtClean="0">
                <a:solidFill>
                  <a:srgbClr val="FF0000"/>
                </a:solidFill>
              </a:rPr>
              <a:t>引力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kumimoji="1" lang="ja-JP" altLang="en-US" sz="2400" dirty="0"/>
              <a:t>電場</a:t>
            </a:r>
            <a:r>
              <a:rPr kumimoji="1" lang="ja-JP" altLang="en-US" sz="2400" dirty="0" smtClean="0"/>
              <a:t>と垂直方向：</a:t>
            </a:r>
            <a:r>
              <a:rPr kumimoji="1" lang="ja-JP" altLang="en-US" sz="2400" dirty="0" smtClean="0">
                <a:solidFill>
                  <a:srgbClr val="0070C0"/>
                </a:solidFill>
              </a:rPr>
              <a:t>斥力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793" y="2955770"/>
            <a:ext cx="4878982" cy="34071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2" name="テキスト ボックス 21"/>
          <p:cNvSpPr txBox="1"/>
          <p:nvPr/>
        </p:nvSpPr>
        <p:spPr>
          <a:xfrm>
            <a:off x="4750334" y="6389044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異なる電荷</a:t>
            </a:r>
            <a:r>
              <a:rPr lang="ja-JP" altLang="en-US" sz="2400" dirty="0"/>
              <a:t>間</a:t>
            </a:r>
            <a:r>
              <a:rPr lang="ja-JP" altLang="en-US" sz="2400" dirty="0" smtClean="0"/>
              <a:t>の応力分布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53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クォーク</a:t>
            </a:r>
            <a:r>
              <a:rPr lang="ja-JP" altLang="en-US" dirty="0"/>
              <a:t>・</a:t>
            </a:r>
            <a:r>
              <a:rPr lang="ja-JP" altLang="en-US" dirty="0" smtClean="0"/>
              <a:t>反クォーク系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＝</a:t>
            </a:r>
            <a:r>
              <a:rPr lang="en-US" altLang="ja-JP" dirty="0"/>
              <a:t>F</a:t>
            </a:r>
            <a:r>
              <a:rPr lang="en-US" altLang="ja-JP" dirty="0" smtClean="0"/>
              <a:t>lux tube</a:t>
            </a:r>
            <a:r>
              <a:rPr lang="ja-JP" altLang="en-US" dirty="0" smtClean="0"/>
              <a:t>の形成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86" y="2706593"/>
            <a:ext cx="4323389" cy="30206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楕円 5"/>
          <p:cNvSpPr/>
          <p:nvPr/>
        </p:nvSpPr>
        <p:spPr>
          <a:xfrm>
            <a:off x="862149" y="407289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/>
          <p:nvPr/>
        </p:nvSpPr>
        <p:spPr>
          <a:xfrm>
            <a:off x="3574869" y="407289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stCxn id="6" idx="6"/>
            <a:endCxn id="7" idx="2"/>
          </p:cNvCxnSpPr>
          <p:nvPr/>
        </p:nvCxnSpPr>
        <p:spPr>
          <a:xfrm>
            <a:off x="1006149" y="4144897"/>
            <a:ext cx="256872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991299" y="4010658"/>
            <a:ext cx="2598420" cy="93982"/>
          </a:xfrm>
          <a:custGeom>
            <a:avLst/>
            <a:gdLst>
              <a:gd name="connsiteX0" fmla="*/ 0 w 2598420"/>
              <a:gd name="connsiteY0" fmla="*/ 93982 h 93982"/>
              <a:gd name="connsiteX1" fmla="*/ 1310640 w 2598420"/>
              <a:gd name="connsiteY1" fmla="*/ 2 h 93982"/>
              <a:gd name="connsiteX2" fmla="*/ 2598420 w 2598420"/>
              <a:gd name="connsiteY2" fmla="*/ 91442 h 9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420" h="93982">
                <a:moveTo>
                  <a:pt x="0" y="93982"/>
                </a:moveTo>
                <a:cubicBezTo>
                  <a:pt x="438785" y="47203"/>
                  <a:pt x="877570" y="425"/>
                  <a:pt x="1310640" y="2"/>
                </a:cubicBezTo>
                <a:cubicBezTo>
                  <a:pt x="1743710" y="-421"/>
                  <a:pt x="2171065" y="45510"/>
                  <a:pt x="2598420" y="91442"/>
                </a:cubicBez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 flipV="1">
            <a:off x="991299" y="4185155"/>
            <a:ext cx="2598420" cy="93982"/>
          </a:xfrm>
          <a:custGeom>
            <a:avLst/>
            <a:gdLst>
              <a:gd name="connsiteX0" fmla="*/ 0 w 2598420"/>
              <a:gd name="connsiteY0" fmla="*/ 93982 h 93982"/>
              <a:gd name="connsiteX1" fmla="*/ 1310640 w 2598420"/>
              <a:gd name="connsiteY1" fmla="*/ 2 h 93982"/>
              <a:gd name="connsiteX2" fmla="*/ 2598420 w 2598420"/>
              <a:gd name="connsiteY2" fmla="*/ 91442 h 9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8420" h="93982">
                <a:moveTo>
                  <a:pt x="0" y="93982"/>
                </a:moveTo>
                <a:cubicBezTo>
                  <a:pt x="438785" y="47203"/>
                  <a:pt x="877570" y="425"/>
                  <a:pt x="1310640" y="2"/>
                </a:cubicBezTo>
                <a:cubicBezTo>
                  <a:pt x="1743710" y="-421"/>
                  <a:pt x="2171065" y="45510"/>
                  <a:pt x="2598420" y="91442"/>
                </a:cubicBez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957580" y="3881003"/>
            <a:ext cx="2661920" cy="198238"/>
          </a:xfrm>
          <a:custGeom>
            <a:avLst/>
            <a:gdLst>
              <a:gd name="connsiteX0" fmla="*/ 54092 w 2800785"/>
              <a:gd name="connsiteY0" fmla="*/ 198377 h 198377"/>
              <a:gd name="connsiteX1" fmla="*/ 163312 w 2800785"/>
              <a:gd name="connsiteY1" fmla="*/ 112017 h 198377"/>
              <a:gd name="connsiteX2" fmla="*/ 1423152 w 2800785"/>
              <a:gd name="connsiteY2" fmla="*/ 257 h 198377"/>
              <a:gd name="connsiteX3" fmla="*/ 2662672 w 2800785"/>
              <a:gd name="connsiteY3" fmla="*/ 145037 h 198377"/>
              <a:gd name="connsiteX4" fmla="*/ 2716012 w 2800785"/>
              <a:gd name="connsiteY4" fmla="*/ 190757 h 198377"/>
              <a:gd name="connsiteX0" fmla="*/ 54092 w 2742275"/>
              <a:gd name="connsiteY0" fmla="*/ 198377 h 198377"/>
              <a:gd name="connsiteX1" fmla="*/ 163312 w 2742275"/>
              <a:gd name="connsiteY1" fmla="*/ 112017 h 198377"/>
              <a:gd name="connsiteX2" fmla="*/ 1423152 w 2742275"/>
              <a:gd name="connsiteY2" fmla="*/ 257 h 198377"/>
              <a:gd name="connsiteX3" fmla="*/ 2662672 w 2742275"/>
              <a:gd name="connsiteY3" fmla="*/ 145037 h 198377"/>
              <a:gd name="connsiteX4" fmla="*/ 2716012 w 2742275"/>
              <a:gd name="connsiteY4" fmla="*/ 190757 h 198377"/>
              <a:gd name="connsiteX0" fmla="*/ 17196 w 2705379"/>
              <a:gd name="connsiteY0" fmla="*/ 198377 h 198377"/>
              <a:gd name="connsiteX1" fmla="*/ 126416 w 2705379"/>
              <a:gd name="connsiteY1" fmla="*/ 112017 h 198377"/>
              <a:gd name="connsiteX2" fmla="*/ 1386256 w 2705379"/>
              <a:gd name="connsiteY2" fmla="*/ 257 h 198377"/>
              <a:gd name="connsiteX3" fmla="*/ 2625776 w 2705379"/>
              <a:gd name="connsiteY3" fmla="*/ 145037 h 198377"/>
              <a:gd name="connsiteX4" fmla="*/ 2679116 w 2705379"/>
              <a:gd name="connsiteY4" fmla="*/ 190757 h 198377"/>
              <a:gd name="connsiteX0" fmla="*/ 0 w 2688183"/>
              <a:gd name="connsiteY0" fmla="*/ 198358 h 198358"/>
              <a:gd name="connsiteX1" fmla="*/ 109220 w 2688183"/>
              <a:gd name="connsiteY1" fmla="*/ 111998 h 198358"/>
              <a:gd name="connsiteX2" fmla="*/ 1369060 w 2688183"/>
              <a:gd name="connsiteY2" fmla="*/ 238 h 198358"/>
              <a:gd name="connsiteX3" fmla="*/ 2608580 w 2688183"/>
              <a:gd name="connsiteY3" fmla="*/ 145018 h 198358"/>
              <a:gd name="connsiteX4" fmla="*/ 2661920 w 2688183"/>
              <a:gd name="connsiteY4" fmla="*/ 190738 h 198358"/>
              <a:gd name="connsiteX0" fmla="*/ 0 w 2661920"/>
              <a:gd name="connsiteY0" fmla="*/ 198358 h 198358"/>
              <a:gd name="connsiteX1" fmla="*/ 109220 w 2661920"/>
              <a:gd name="connsiteY1" fmla="*/ 111998 h 198358"/>
              <a:gd name="connsiteX2" fmla="*/ 1369060 w 2661920"/>
              <a:gd name="connsiteY2" fmla="*/ 238 h 198358"/>
              <a:gd name="connsiteX3" fmla="*/ 2608580 w 2661920"/>
              <a:gd name="connsiteY3" fmla="*/ 145018 h 198358"/>
              <a:gd name="connsiteX4" fmla="*/ 2661920 w 2661920"/>
              <a:gd name="connsiteY4" fmla="*/ 190738 h 198358"/>
              <a:gd name="connsiteX0" fmla="*/ 0 w 2661920"/>
              <a:gd name="connsiteY0" fmla="*/ 198238 h 198238"/>
              <a:gd name="connsiteX1" fmla="*/ 109220 w 2661920"/>
              <a:gd name="connsiteY1" fmla="*/ 111878 h 198238"/>
              <a:gd name="connsiteX2" fmla="*/ 1369060 w 2661920"/>
              <a:gd name="connsiteY2" fmla="*/ 118 h 198238"/>
              <a:gd name="connsiteX3" fmla="*/ 2562860 w 2661920"/>
              <a:gd name="connsiteY3" fmla="*/ 134738 h 198238"/>
              <a:gd name="connsiteX4" fmla="*/ 2661920 w 2661920"/>
              <a:gd name="connsiteY4" fmla="*/ 190618 h 19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920" h="198238">
                <a:moveTo>
                  <a:pt x="0" y="198238"/>
                </a:moveTo>
                <a:cubicBezTo>
                  <a:pt x="39581" y="156328"/>
                  <a:pt x="46143" y="137278"/>
                  <a:pt x="109220" y="111878"/>
                </a:cubicBezTo>
                <a:cubicBezTo>
                  <a:pt x="172297" y="86478"/>
                  <a:pt x="960120" y="-3692"/>
                  <a:pt x="1369060" y="118"/>
                </a:cubicBezTo>
                <a:cubicBezTo>
                  <a:pt x="1778000" y="3928"/>
                  <a:pt x="2560743" y="136008"/>
                  <a:pt x="2562860" y="134738"/>
                </a:cubicBezTo>
                <a:cubicBezTo>
                  <a:pt x="2564977" y="133468"/>
                  <a:pt x="2649008" y="153153"/>
                  <a:pt x="2661920" y="190618"/>
                </a:cubicBez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10800000">
            <a:off x="957580" y="4206862"/>
            <a:ext cx="2661920" cy="198238"/>
          </a:xfrm>
          <a:custGeom>
            <a:avLst/>
            <a:gdLst>
              <a:gd name="connsiteX0" fmla="*/ 54092 w 2800785"/>
              <a:gd name="connsiteY0" fmla="*/ 198377 h 198377"/>
              <a:gd name="connsiteX1" fmla="*/ 163312 w 2800785"/>
              <a:gd name="connsiteY1" fmla="*/ 112017 h 198377"/>
              <a:gd name="connsiteX2" fmla="*/ 1423152 w 2800785"/>
              <a:gd name="connsiteY2" fmla="*/ 257 h 198377"/>
              <a:gd name="connsiteX3" fmla="*/ 2662672 w 2800785"/>
              <a:gd name="connsiteY3" fmla="*/ 145037 h 198377"/>
              <a:gd name="connsiteX4" fmla="*/ 2716012 w 2800785"/>
              <a:gd name="connsiteY4" fmla="*/ 190757 h 198377"/>
              <a:gd name="connsiteX0" fmla="*/ 54092 w 2742275"/>
              <a:gd name="connsiteY0" fmla="*/ 198377 h 198377"/>
              <a:gd name="connsiteX1" fmla="*/ 163312 w 2742275"/>
              <a:gd name="connsiteY1" fmla="*/ 112017 h 198377"/>
              <a:gd name="connsiteX2" fmla="*/ 1423152 w 2742275"/>
              <a:gd name="connsiteY2" fmla="*/ 257 h 198377"/>
              <a:gd name="connsiteX3" fmla="*/ 2662672 w 2742275"/>
              <a:gd name="connsiteY3" fmla="*/ 145037 h 198377"/>
              <a:gd name="connsiteX4" fmla="*/ 2716012 w 2742275"/>
              <a:gd name="connsiteY4" fmla="*/ 190757 h 198377"/>
              <a:gd name="connsiteX0" fmla="*/ 17196 w 2705379"/>
              <a:gd name="connsiteY0" fmla="*/ 198377 h 198377"/>
              <a:gd name="connsiteX1" fmla="*/ 126416 w 2705379"/>
              <a:gd name="connsiteY1" fmla="*/ 112017 h 198377"/>
              <a:gd name="connsiteX2" fmla="*/ 1386256 w 2705379"/>
              <a:gd name="connsiteY2" fmla="*/ 257 h 198377"/>
              <a:gd name="connsiteX3" fmla="*/ 2625776 w 2705379"/>
              <a:gd name="connsiteY3" fmla="*/ 145037 h 198377"/>
              <a:gd name="connsiteX4" fmla="*/ 2679116 w 2705379"/>
              <a:gd name="connsiteY4" fmla="*/ 190757 h 198377"/>
              <a:gd name="connsiteX0" fmla="*/ 0 w 2688183"/>
              <a:gd name="connsiteY0" fmla="*/ 198358 h 198358"/>
              <a:gd name="connsiteX1" fmla="*/ 109220 w 2688183"/>
              <a:gd name="connsiteY1" fmla="*/ 111998 h 198358"/>
              <a:gd name="connsiteX2" fmla="*/ 1369060 w 2688183"/>
              <a:gd name="connsiteY2" fmla="*/ 238 h 198358"/>
              <a:gd name="connsiteX3" fmla="*/ 2608580 w 2688183"/>
              <a:gd name="connsiteY3" fmla="*/ 145018 h 198358"/>
              <a:gd name="connsiteX4" fmla="*/ 2661920 w 2688183"/>
              <a:gd name="connsiteY4" fmla="*/ 190738 h 198358"/>
              <a:gd name="connsiteX0" fmla="*/ 0 w 2661920"/>
              <a:gd name="connsiteY0" fmla="*/ 198358 h 198358"/>
              <a:gd name="connsiteX1" fmla="*/ 109220 w 2661920"/>
              <a:gd name="connsiteY1" fmla="*/ 111998 h 198358"/>
              <a:gd name="connsiteX2" fmla="*/ 1369060 w 2661920"/>
              <a:gd name="connsiteY2" fmla="*/ 238 h 198358"/>
              <a:gd name="connsiteX3" fmla="*/ 2608580 w 2661920"/>
              <a:gd name="connsiteY3" fmla="*/ 145018 h 198358"/>
              <a:gd name="connsiteX4" fmla="*/ 2661920 w 2661920"/>
              <a:gd name="connsiteY4" fmla="*/ 190738 h 198358"/>
              <a:gd name="connsiteX0" fmla="*/ 0 w 2661920"/>
              <a:gd name="connsiteY0" fmla="*/ 198238 h 198238"/>
              <a:gd name="connsiteX1" fmla="*/ 109220 w 2661920"/>
              <a:gd name="connsiteY1" fmla="*/ 111878 h 198238"/>
              <a:gd name="connsiteX2" fmla="*/ 1369060 w 2661920"/>
              <a:gd name="connsiteY2" fmla="*/ 118 h 198238"/>
              <a:gd name="connsiteX3" fmla="*/ 2562860 w 2661920"/>
              <a:gd name="connsiteY3" fmla="*/ 134738 h 198238"/>
              <a:gd name="connsiteX4" fmla="*/ 2661920 w 2661920"/>
              <a:gd name="connsiteY4" fmla="*/ 190618 h 19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1920" h="198238">
                <a:moveTo>
                  <a:pt x="0" y="198238"/>
                </a:moveTo>
                <a:cubicBezTo>
                  <a:pt x="39581" y="156328"/>
                  <a:pt x="46143" y="137278"/>
                  <a:pt x="109220" y="111878"/>
                </a:cubicBezTo>
                <a:cubicBezTo>
                  <a:pt x="172297" y="86478"/>
                  <a:pt x="960120" y="-3692"/>
                  <a:pt x="1369060" y="118"/>
                </a:cubicBezTo>
                <a:cubicBezTo>
                  <a:pt x="1778000" y="3928"/>
                  <a:pt x="2560743" y="136008"/>
                  <a:pt x="2562860" y="134738"/>
                </a:cubicBezTo>
                <a:cubicBezTo>
                  <a:pt x="2564977" y="133468"/>
                  <a:pt x="2649008" y="153153"/>
                  <a:pt x="2661920" y="190618"/>
                </a:cubicBezTo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869193" y="199248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QCD</a:t>
            </a:r>
            <a:endParaRPr kumimoji="1"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01434" y="2032079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QED</a:t>
            </a:r>
            <a:endParaRPr kumimoji="1"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5118439"/>
            <a:ext cx="47003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力線は、</a:t>
            </a:r>
            <a:r>
              <a:rPr kumimoji="1" lang="en-US" altLang="ja-JP" sz="2000" dirty="0" smtClean="0"/>
              <a:t>flux tube</a:t>
            </a:r>
            <a:r>
              <a:rPr kumimoji="1" lang="ja-JP" altLang="en-US" sz="2000" dirty="0" smtClean="0"/>
              <a:t>内に閉じ込められる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/>
              <a:t>↓</a:t>
            </a:r>
            <a:endParaRPr kumimoji="1" lang="en-US" altLang="ja-JP" sz="2000" dirty="0" smtClean="0"/>
          </a:p>
          <a:p>
            <a:pPr algn="ctr"/>
            <a:r>
              <a:rPr kumimoji="1" lang="ja-JP" altLang="en-US" sz="2000" dirty="0" smtClean="0"/>
              <a:t>クォーク・反クォークポテンシャルは</a:t>
            </a:r>
            <a:endParaRPr kumimoji="1" lang="en-US" altLang="ja-JP" sz="2000" dirty="0" smtClean="0"/>
          </a:p>
          <a:p>
            <a:pPr algn="ctr"/>
            <a:r>
              <a:rPr lang="ja-JP" altLang="en-US" sz="2000" dirty="0"/>
              <a:t>遠方</a:t>
            </a:r>
            <a:r>
              <a:rPr lang="ja-JP" altLang="en-US" sz="2000" dirty="0" smtClean="0"/>
              <a:t>で線形的に振る舞う。</a:t>
            </a:r>
            <a:endParaRPr kumimoji="1" lang="ja-JP" altLang="en-US" sz="2000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65" y="3787570"/>
            <a:ext cx="3695519" cy="28918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8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クォーク間ポテンシャル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>
                <a:sym typeface="Wingdings" panose="05000000000000000000" pitchFamily="2" charset="2"/>
              </a:rPr>
              <a:t></a:t>
            </a:r>
            <a:r>
              <a:rPr kumimoji="1" lang="en-US" altLang="ja-JP" dirty="0" smtClean="0"/>
              <a:t>Wilson Loop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84730" y="3241578"/>
            <a:ext cx="1985554" cy="26949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1818" y="282071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4879" y="4358201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</a:t>
            </a:r>
            <a:endParaRPr kumimoji="1" lang="ja-JP" altLang="en-US" sz="2400" dirty="0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W(R,T) = \frac13 {\rm Tr} [ U_0(x)U_0(x+\hat0) \cdots ]&#10;\end{align*}&lt;/body&gt;&#10;  &lt;fcolor&gt;FFFFFFFF&lt;/fcolor&gt;&#10;  &lt;bcolor&gt;FFFFFFFF&lt;/bcolor&gt;&#10;  &lt;transparent&gt;True&lt;/transparent&gt;&#10;  &lt;resolution&gt;1800&lt;/resolution&gt;&#10;  &lt;imageh&gt;506&lt;/imageh&gt;&#10;  &lt;imagew&gt;3853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82" y="1795196"/>
            <a:ext cx="4077758" cy="535517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V(R) = \lim_{T\to\infty} \frac1T \log W(R,T)&#10;\end{align*}&lt;/body&gt;&#10;  &lt;fcolor&gt;FFFFFFFF&lt;/fcolor&gt;&#10;  &lt;bcolor&gt;FFFFFFFF&lt;/bcolor&gt;&#10;  &lt;transparent&gt;True&lt;/transparent&gt;&#10;  &lt;resolution&gt;1800&lt;/resolution&gt;&#10;  &lt;imageh&gt;503&lt;/imageh&gt;&#10;  &lt;imagew&gt;3052&lt;/imagew&gt;&#10;  &lt;scale&gt;50&lt;/scale&gt;&#10;  &lt;cursor&gt;5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91" y="3160096"/>
            <a:ext cx="3230033" cy="53234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981" y="3822404"/>
            <a:ext cx="3695519" cy="2891803"/>
          </a:xfrm>
          <a:prstGeom prst="rect">
            <a:avLst/>
          </a:prstGeom>
        </p:spPr>
      </p:pic>
      <p:sp>
        <p:nvSpPr>
          <p:cNvPr id="16" name="右矢印 15"/>
          <p:cNvSpPr/>
          <p:nvPr/>
        </p:nvSpPr>
        <p:spPr>
          <a:xfrm>
            <a:off x="3405051" y="2578283"/>
            <a:ext cx="429625" cy="1163625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W(R,T) = C_0 e^{-V_0(R)T} + C_1 e^{-V_1(R) T}+ \cdots&#10;\end{align*}&lt;/body&gt;&#10;  &lt;fcolor&gt;FFFFFFFF&lt;/fcolor&gt;&#10;  &lt;bcolor&gt;FFFFFFFF&lt;/bcolor&gt;&#10;  &lt;transparent&gt;True&lt;/transparent&gt;&#10;  &lt;resolution&gt;1800&lt;/resolution&gt;&#10;  &lt;imageh&gt;297&lt;/imageh&gt;&#10;  &lt;imagew&gt;4620&lt;/imagew&gt;&#10;  &lt;scale&gt;50&lt;/scale&gt;&#10;  &lt;cursor&gt;6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91" y="2715805"/>
            <a:ext cx="4889500" cy="314325"/>
          </a:xfrm>
          <a:prstGeom prst="rect">
            <a:avLst/>
          </a:prstGeom>
        </p:spPr>
      </p:pic>
      <p:sp>
        <p:nvSpPr>
          <p:cNvPr id="18" name="二等辺三角形 17"/>
          <p:cNvSpPr/>
          <p:nvPr/>
        </p:nvSpPr>
        <p:spPr>
          <a:xfrm>
            <a:off x="588935" y="4432279"/>
            <a:ext cx="191589" cy="31350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18"/>
          <p:cNvSpPr/>
          <p:nvPr/>
        </p:nvSpPr>
        <p:spPr>
          <a:xfrm flipV="1">
            <a:off x="2574489" y="4432279"/>
            <a:ext cx="191589" cy="31350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128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Flux Tube</a:t>
            </a:r>
            <a:r>
              <a:rPr kumimoji="1" lang="ja-JP" altLang="en-US" dirty="0" smtClean="0"/>
              <a:t>の構造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06650" y="1787246"/>
            <a:ext cx="1985554" cy="26949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23738" y="1366387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</a:t>
            </a:r>
            <a:endParaRPr kumimoji="1" lang="ja-JP" altLang="en-US" sz="2400" dirty="0"/>
          </a:p>
        </p:txBody>
      </p:sp>
      <p:sp>
        <p:nvSpPr>
          <p:cNvPr id="9" name="平行四辺形 8"/>
          <p:cNvSpPr/>
          <p:nvPr/>
        </p:nvSpPr>
        <p:spPr>
          <a:xfrm>
            <a:off x="0" y="2643427"/>
            <a:ext cx="3492137" cy="809898"/>
          </a:xfrm>
          <a:prstGeom prst="parallelogram">
            <a:avLst>
              <a:gd name="adj" fmla="val 67482"/>
            </a:avLst>
          </a:prstGeom>
          <a:solidFill>
            <a:srgbClr val="FF0000">
              <a:alpha val="10196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11" y="2870365"/>
            <a:ext cx="2135031" cy="356022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871378" y="1412553"/>
            <a:ext cx="4439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r>
              <a:rPr kumimoji="1" lang="ja-JP" altLang="en-US" sz="2400" dirty="0" smtClean="0"/>
              <a:t>の中間時刻平面上で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物理</a:t>
            </a:r>
            <a:r>
              <a:rPr lang="ja-JP" altLang="en-US" sz="2400" dirty="0"/>
              <a:t>量</a:t>
            </a:r>
            <a:r>
              <a:rPr lang="ja-JP" altLang="en-US" sz="2400" dirty="0" smtClean="0"/>
              <a:t>を測定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 rot="18603990" flipH="1">
            <a:off x="2831642" y="2090673"/>
            <a:ext cx="1144708" cy="48463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98854" y="3640675"/>
            <a:ext cx="514756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先行研究</a:t>
            </a:r>
            <a:endParaRPr kumimoji="1" lang="en-US" altLang="ja-JP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作用密度分布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エネルギー密度分布（形状のみ）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カラー電磁場</a:t>
            </a:r>
            <a:r>
              <a:rPr lang="ja-JP" altLang="en-US" sz="2400" dirty="0"/>
              <a:t>（形状のみ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カラー電磁場</a:t>
            </a:r>
            <a:r>
              <a:rPr kumimoji="1" lang="en-US" altLang="ja-JP" sz="2400" dirty="0" smtClean="0"/>
              <a:t>)</a:t>
            </a:r>
            <a:r>
              <a:rPr kumimoji="1" lang="en-US" altLang="ja-JP" sz="2400" baseline="30000" dirty="0" smtClean="0"/>
              <a:t>2</a:t>
            </a:r>
            <a:r>
              <a:rPr lang="ja-JP" altLang="en-US" sz="2400" dirty="0"/>
              <a:t>（形状のみ</a:t>
            </a:r>
            <a:r>
              <a:rPr lang="ja-JP" altLang="en-US" sz="2400" dirty="0" smtClean="0"/>
              <a:t>）</a:t>
            </a:r>
            <a:endParaRPr lang="en-US" altLang="ja-JP" sz="2400" dirty="0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W = \frac{ \langle O(x) W(R,T) \rangle }{ \langle W(R,T) \rangle} - \langle O(x) \rangle&#10;\end{align*}&lt;/body&gt;&#10;  &lt;fcolor&gt;FFFFFFFF&lt;/fcolor&gt;&#10;  &lt;bcolor&gt;FFFFFFFF&lt;/bcolor&gt;&#10;  &lt;transparent&gt;True&lt;/transparent&gt;&#10;  &lt;resolution&gt;1800&lt;/resolution&gt;&#10;  &lt;imageh&gt;589&lt;/imageh&gt;&#10;  &lt;imagew&gt;3995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88" y="2418946"/>
            <a:ext cx="4228042" cy="62335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59560" y="6354914"/>
            <a:ext cx="8186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本研究：エネルギー密度・応力分布を絶対値を含めて測定</a:t>
            </a:r>
            <a:endParaRPr kumimoji="1" lang="ja-JP" altLang="en-US" sz="2400" dirty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\vec{E} \rangle&#10;,~&#10;\langle {\rm Tr}[\vec{E}^2] \rangle&#10;\end{align*}&lt;/body&gt;&#10;  &lt;fcolor&gt;FFFFFFFF&lt;/fcolor&gt;&#10;  &lt;bcolor&gt;FFFFFFFF&lt;/bcolor&gt;&#10;  &lt;transparent&gt;True&lt;/transparent&gt;&#10;  &lt;resolution&gt;1800&lt;/resolution&gt;&#10;  &lt;imageh&gt;304&lt;/imageh&gt;&#10;  &lt;imagew&gt;1431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06" y="5671480"/>
            <a:ext cx="1712401" cy="36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ｑｑ</a:t>
            </a:r>
            <a:r>
              <a:rPr lang="ja-JP" altLang="en-US" dirty="0"/>
              <a:t>系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応力分布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297577" y="470263"/>
            <a:ext cx="357052" cy="5225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" y="1736785"/>
            <a:ext cx="5360104" cy="374090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2117416" y="5540850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R=0.684fm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57737" y="704130"/>
            <a:ext cx="3080523" cy="193899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beta=6.6</a:t>
            </a:r>
          </a:p>
          <a:p>
            <a:r>
              <a:rPr lang="en-US" altLang="ja-JP" sz="2400" dirty="0" smtClean="0"/>
              <a:t>R/a=18</a:t>
            </a:r>
          </a:p>
          <a:p>
            <a:r>
              <a:rPr kumimoji="1" lang="en-US" altLang="ja-JP" sz="2400" dirty="0" smtClean="0"/>
              <a:t>APE: 180 (alpha=2.3)</a:t>
            </a:r>
          </a:p>
          <a:p>
            <a:r>
              <a:rPr lang="en-US" altLang="ja-JP" sz="2400" dirty="0" smtClean="0"/>
              <a:t>MF temporal link</a:t>
            </a:r>
          </a:p>
          <a:p>
            <a:r>
              <a:rPr kumimoji="1" lang="en-US" altLang="ja-JP" sz="2400" dirty="0" smtClean="0"/>
              <a:t>t/a2=1.5 (no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0 limit)</a:t>
            </a:r>
            <a:endParaRPr kumimoji="1" lang="ja-JP" altLang="en-US" sz="2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696" y="3997234"/>
            <a:ext cx="3234193" cy="2530808"/>
          </a:xfrm>
          <a:prstGeom prst="rect">
            <a:avLst/>
          </a:prstGeom>
        </p:spPr>
      </p:pic>
      <p:sp>
        <p:nvSpPr>
          <p:cNvPr id="12" name="楕円 11"/>
          <p:cNvSpPr/>
          <p:nvPr/>
        </p:nvSpPr>
        <p:spPr>
          <a:xfrm>
            <a:off x="7605319" y="4545874"/>
            <a:ext cx="200297" cy="1935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1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ｑｑ</a:t>
            </a:r>
            <a:r>
              <a:rPr lang="ja-JP" altLang="en-US" dirty="0"/>
              <a:t>系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応力分布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297577" y="470263"/>
            <a:ext cx="357052" cy="5225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86" y="2706593"/>
            <a:ext cx="4323389" cy="30206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テキスト ボックス 5"/>
          <p:cNvSpPr txBox="1"/>
          <p:nvPr/>
        </p:nvSpPr>
        <p:spPr>
          <a:xfrm>
            <a:off x="1869193" y="199248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QCD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01434" y="2032079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QED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4" y="2706593"/>
            <a:ext cx="4328035" cy="30206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399512" y="5919671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R=0.684fm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688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ｑｑ</a:t>
            </a:r>
            <a:r>
              <a:rPr lang="ja-JP" altLang="en-US" dirty="0"/>
              <a:t>系</a:t>
            </a:r>
            <a:r>
              <a:rPr lang="ja-JP" altLang="en-US" dirty="0" smtClean="0"/>
              <a:t>の</a:t>
            </a:r>
            <a:r>
              <a:rPr kumimoji="1" lang="ja-JP" altLang="en-US" dirty="0" smtClean="0"/>
              <a:t>応力分布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1297577" y="470263"/>
            <a:ext cx="357052" cy="5225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86" y="2706593"/>
            <a:ext cx="4323389" cy="30206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テキスト ボックス 5"/>
          <p:cNvSpPr txBox="1"/>
          <p:nvPr/>
        </p:nvSpPr>
        <p:spPr>
          <a:xfrm>
            <a:off x="1869193" y="1992484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QCD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01434" y="2032079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QED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4" y="2706593"/>
            <a:ext cx="4328035" cy="302060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テキスト ボックス 8"/>
          <p:cNvSpPr txBox="1"/>
          <p:nvPr/>
        </p:nvSpPr>
        <p:spPr>
          <a:xfrm>
            <a:off x="1399512" y="5919671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R=0.684fm</a:t>
            </a:r>
            <a:endParaRPr kumimoji="1" lang="ja-JP" altLang="en-US" sz="28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74" y="2706593"/>
            <a:ext cx="4325454" cy="302060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021" y="2706594"/>
            <a:ext cx="4325454" cy="302060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782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2919" y="1673626"/>
            <a:ext cx="78614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勾配流とは、場を連続的ににじませる変換。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格子</a:t>
            </a:r>
            <a:r>
              <a:rPr kumimoji="1" lang="en-US" altLang="ja-JP" sz="2400" dirty="0" smtClean="0"/>
              <a:t>QCD</a:t>
            </a:r>
            <a:r>
              <a:rPr lang="ja-JP" altLang="en-US" sz="2400" dirty="0" smtClean="0"/>
              <a:t>数値解析上の多様な問題に応用されている。</a:t>
            </a:r>
            <a:endParaRPr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1" lang="en-US" altLang="ja-JP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勾配流を用いると、格子上で</a:t>
            </a:r>
            <a:r>
              <a:rPr kumimoji="1" lang="en-US" altLang="ja-JP" sz="2400" dirty="0" smtClean="0"/>
              <a:t>EMT</a:t>
            </a:r>
            <a:r>
              <a:rPr kumimoji="1" lang="ja-JP" altLang="en-US" sz="2400" dirty="0" smtClean="0"/>
              <a:t>を定義できる。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 smtClean="0"/>
              <a:t>この演算子を用いた、様々な解析が始まっている。</a:t>
            </a:r>
            <a:endParaRPr kumimoji="1"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22" y="3762103"/>
            <a:ext cx="2610107" cy="18611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347" y="3762103"/>
            <a:ext cx="2615371" cy="186115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232" y="3700478"/>
            <a:ext cx="2662298" cy="198622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14102" y="5930537"/>
            <a:ext cx="8011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今後の課題：輸送係数、ハドロン内部の</a:t>
            </a:r>
            <a:r>
              <a:rPr kumimoji="1" lang="en-US" altLang="ja-JP" sz="2400" dirty="0" smtClean="0"/>
              <a:t>EM/</a:t>
            </a:r>
            <a:r>
              <a:rPr kumimoji="1" lang="ja-JP" altLang="en-US" sz="2400" dirty="0" smtClean="0"/>
              <a:t>応力分布、</a:t>
            </a:r>
            <a:r>
              <a:rPr lang="ja-JP" altLang="en-US" sz="2400" dirty="0" smtClean="0"/>
              <a:t>非閉じ込め相転移の検証、情報削減への利用、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686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x,y,z,t,s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５次元理論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2685596" y="1311892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3435971" y="2945972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6"/>
          <p:cNvSpPr/>
          <p:nvPr/>
        </p:nvSpPr>
        <p:spPr>
          <a:xfrm>
            <a:off x="4446322" y="2822448"/>
            <a:ext cx="268941" cy="27161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O(x)&#10;\end{align*}&lt;/body&gt;&#10;  &lt;fcolor&gt;FFFFFFFF&lt;/fcolor&gt;&#10;  &lt;bcolor&gt;FFFFFFFF&lt;/bcolor&gt;&#10;  &lt;transparent&gt;True&lt;/transparent&gt;&#10;  &lt;resolution&gt;1800&lt;/resolution&gt;&#10;  &lt;imageh&gt;249&lt;/imageh&gt;&#10;  &lt;imagew&gt;495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15" y="5110883"/>
            <a:ext cx="730678" cy="367553"/>
          </a:xfrm>
          <a:prstGeom prst="rect">
            <a:avLst/>
          </a:prstGeom>
        </p:spPr>
      </p:pic>
      <p:sp>
        <p:nvSpPr>
          <p:cNvPr id="21" name="左右矢印 20"/>
          <p:cNvSpPr/>
          <p:nvPr/>
        </p:nvSpPr>
        <p:spPr>
          <a:xfrm>
            <a:off x="4051720" y="5110882"/>
            <a:ext cx="842510" cy="367553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63927" y="5737272"/>
            <a:ext cx="66337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 smtClean="0">
                <a:sym typeface="Wingdings" panose="05000000000000000000" pitchFamily="2" charset="2"/>
              </a:rPr>
              <a:t>４次元理論</a:t>
            </a:r>
            <a:r>
              <a:rPr kumimoji="1" lang="ja-JP" altLang="en-US" sz="3200" dirty="0" smtClean="0">
                <a:sym typeface="Wingdings" panose="05000000000000000000" pitchFamily="2" charset="2"/>
              </a:rPr>
              <a:t>と、有限</a:t>
            </a:r>
            <a:r>
              <a:rPr kumimoji="1" lang="en-US" altLang="ja-JP" sz="3200" dirty="0" smtClean="0">
                <a:sym typeface="Wingdings" panose="05000000000000000000" pitchFamily="2" charset="2"/>
              </a:rPr>
              <a:t>t</a:t>
            </a:r>
            <a:r>
              <a:rPr kumimoji="1" lang="ja-JP" altLang="en-US" sz="3200" dirty="0" smtClean="0"/>
              <a:t>の関係が確立</a:t>
            </a:r>
            <a:endParaRPr kumimoji="1" lang="en-US" altLang="ja-JP" sz="3200" dirty="0" smtClean="0"/>
          </a:p>
          <a:p>
            <a:pPr algn="ctr"/>
            <a:r>
              <a:rPr kumimoji="1" lang="en-US" altLang="ja-JP" dirty="0" err="1" smtClean="0"/>
              <a:t>Luscher</a:t>
            </a:r>
            <a:r>
              <a:rPr kumimoji="1" lang="en-US" altLang="ja-JP" dirty="0" smtClean="0"/>
              <a:t>, Weiss, 2011</a:t>
            </a: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x,y,z,\tau)&#10;\end{align*}&lt;/body&gt;&#10;  &lt;fcolor&gt;FFFFFFFF&lt;/fcolor&gt;&#10;  &lt;bcolor&gt;FFFFFFFF&lt;/bcolor&gt;&#10;  &lt;transparent&gt;True&lt;/transparent&gt;&#10;  &lt;resolution&gt;1800&lt;/resolution&gt;&#10;  &lt;imageh&gt;250&lt;/imageh&gt;&#10;  &lt;imagew&gt;101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34051" y="2776674"/>
            <a:ext cx="1576841" cy="38838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ilde{\cal O}(x,t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39" y="3188102"/>
            <a:ext cx="875888" cy="36381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07" y="2945754"/>
            <a:ext cx="139582" cy="288349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O(x,t)&#10;\end{align*}&lt;/body&gt;&#10;  &lt;fcolor&gt;FFFFFFFF&lt;/fcolor&gt;&#10;  &lt;bcolor&gt;FFFFFFFF&lt;/bcolor&gt;&#10;  &lt;transparent&gt;True&lt;/transparent&gt;&#10;  &lt;resolution&gt;1800&lt;/resolution&gt;&#10;  &lt;imageh&gt;250&lt;/imageh&gt;&#10;  &lt;imagew&gt;69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257" y="5110882"/>
            <a:ext cx="1028853" cy="3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トポロジカル電荷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94" y="2438400"/>
            <a:ext cx="3872847" cy="39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グループ化 35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2" name="角丸四角形 11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sp>
        <p:nvSpPr>
          <p:cNvPr id="4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ln>
            <a:noFill/>
          </a:ln>
          <a:effectLst>
            <a:softEdge rad="889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If we have</a:t>
            </a:r>
            <a:endParaRPr kumimoji="1" lang="ja-JP" altLang="en-US" sz="3200" dirty="0"/>
          </a:p>
        </p:txBody>
      </p:sp>
      <p:sp>
        <p:nvSpPr>
          <p:cNvPr id="7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371718"/>
            <a:ext cx="898118" cy="89811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4005751"/>
            <a:ext cx="837534" cy="5012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17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メトロポリタン">
  <a:themeElements>
    <a:clrScheme name="メトロポリタン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メトロポリタン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D3C59963-43CF-4A2B-966A-8B1A19BBF98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4071</TotalTime>
  <Words>2383</Words>
  <Application>Microsoft Office PowerPoint</Application>
  <PresentationFormat>画面に合わせる (4:3)</PresentationFormat>
  <Paragraphs>616</Paragraphs>
  <Slides>88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88</vt:i4>
      </vt:variant>
    </vt:vector>
  </HeadingPairs>
  <TitlesOfParts>
    <vt:vector size="100" baseType="lpstr">
      <vt:lpstr>Adobe Song Std L</vt:lpstr>
      <vt:lpstr>HGP教科書体</vt:lpstr>
      <vt:lpstr>ＭＳ Ｐゴシック</vt:lpstr>
      <vt:lpstr>メイリオ</vt:lpstr>
      <vt:lpstr>Arial</vt:lpstr>
      <vt:lpstr>Calibri</vt:lpstr>
      <vt:lpstr>Calibri Light</vt:lpstr>
      <vt:lpstr>Cambria Math</vt:lpstr>
      <vt:lpstr>Symbol</vt:lpstr>
      <vt:lpstr>Wingdings</vt:lpstr>
      <vt:lpstr>1_メトロポリタン</vt:lpstr>
      <vt:lpstr>Acrobat Document</vt:lpstr>
      <vt:lpstr>勾配流を用いた 格子QCD数値解析 </vt:lpstr>
      <vt:lpstr>Contents</vt:lpstr>
      <vt:lpstr>格子QCD数値解析</vt:lpstr>
      <vt:lpstr>勾配流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勾配流とは？ ～マラソンと勾配流の奇妙な関係～</vt:lpstr>
      <vt:lpstr>勾配流とは？ ～マラソンと勾配流の奇妙な関係～</vt:lpstr>
      <vt:lpstr>PowerPoint プレゼンテーション</vt:lpstr>
      <vt:lpstr>PowerPoint プレゼンテーション</vt:lpstr>
      <vt:lpstr>勾配流=場の連続的cooling</vt:lpstr>
      <vt:lpstr>PowerPoint プレゼンテーション</vt:lpstr>
      <vt:lpstr>見小利則大事不成</vt:lpstr>
      <vt:lpstr>データ容量と物理</vt:lpstr>
      <vt:lpstr>データ容量と物理</vt:lpstr>
      <vt:lpstr>格子上の場のCooling</vt:lpstr>
      <vt:lpstr>格子上の場のCooling</vt:lpstr>
      <vt:lpstr>勾配流による場の変換</vt:lpstr>
      <vt:lpstr>勾配流 for Fermion場</vt:lpstr>
      <vt:lpstr>呼称について</vt:lpstr>
      <vt:lpstr>Contents</vt:lpstr>
      <vt:lpstr>PowerPoint プレゼンテーション</vt:lpstr>
      <vt:lpstr>String Tension / Sommer Scale</vt:lpstr>
      <vt:lpstr>勾配流を用いたスケール設定</vt:lpstr>
      <vt:lpstr>A Dimensionless Choice:  t2&lt;E&gt;</vt:lpstr>
      <vt:lpstr>スケール設定 by FlowQCD</vt:lpstr>
      <vt:lpstr>勾配流の応用例</vt:lpstr>
      <vt:lpstr>Contents</vt:lpstr>
      <vt:lpstr>微少フロー時間展開</vt:lpstr>
      <vt:lpstr>EMTの構築</vt:lpstr>
      <vt:lpstr>EMTの構築 2</vt:lpstr>
      <vt:lpstr>EMTの構築 2</vt:lpstr>
      <vt:lpstr>Rough Idea</vt:lpstr>
      <vt:lpstr>勾配流によるEMT測定</vt:lpstr>
      <vt:lpstr>格子上のEMT(素朴な構築)</vt:lpstr>
      <vt:lpstr>フェルミオン場の導入</vt:lpstr>
      <vt:lpstr>Contents</vt:lpstr>
      <vt:lpstr>QCD EoS  (Energy Density, Pressure)</vt:lpstr>
      <vt:lpstr>QCD Thermodynamics</vt:lpstr>
      <vt:lpstr>格子間隔を変化させてみる</vt:lpstr>
      <vt:lpstr>積分法</vt:lpstr>
      <vt:lpstr>Numerical Simulation</vt:lpstr>
      <vt:lpstr>Gradient Flow Method</vt:lpstr>
      <vt:lpstr>Caveats</vt:lpstr>
      <vt:lpstr>Caveats</vt:lpstr>
      <vt:lpstr>PowerPoint プレゼンテーション</vt:lpstr>
      <vt:lpstr>PowerPoint プレゼンテーション</vt:lpstr>
      <vt:lpstr>t Dependence</vt:lpstr>
      <vt:lpstr>Double Extrapolation</vt:lpstr>
      <vt:lpstr>Double Extrapolation</vt:lpstr>
      <vt:lpstr>Double Extrapolation</vt:lpstr>
      <vt:lpstr>T Dependence</vt:lpstr>
      <vt:lpstr>Nf=2+1 QCD 熱力学の解析</vt:lpstr>
      <vt:lpstr>Fermion Propagator</vt:lpstr>
      <vt:lpstr>t0外挿</vt:lpstr>
      <vt:lpstr>Nf=2+1 状態方程式</vt:lpstr>
      <vt:lpstr>カイラル凝縮・感受率</vt:lpstr>
      <vt:lpstr>物理点シミュレーション</vt:lpstr>
      <vt:lpstr>Contents</vt:lpstr>
      <vt:lpstr>なぜEMT相関関数？</vt:lpstr>
      <vt:lpstr>EMT Correlator : Noisy…</vt:lpstr>
      <vt:lpstr>Conservation Law</vt:lpstr>
      <vt:lpstr>Linear Response Relations</vt:lpstr>
      <vt:lpstr>格子解析</vt:lpstr>
      <vt:lpstr>虚時間相関関数@T=2.24Tc</vt:lpstr>
      <vt:lpstr>中点相関関数@T=2.24Tc</vt:lpstr>
      <vt:lpstr>Nf=2+1 QCD </vt:lpstr>
      <vt:lpstr>Contents</vt:lpstr>
      <vt:lpstr>応力とは</vt:lpstr>
      <vt:lpstr>応力とは</vt:lpstr>
      <vt:lpstr>Maxwell応力</vt:lpstr>
      <vt:lpstr>Maxwell応力</vt:lpstr>
      <vt:lpstr>Maxwell応力</vt:lpstr>
      <vt:lpstr>クォーク・反クォーク系 ＝Flux tubeの形成</vt:lpstr>
      <vt:lpstr>クォーク間ポテンシャル Wilson Loop</vt:lpstr>
      <vt:lpstr>Flux Tubeの構造</vt:lpstr>
      <vt:lpstr>ｑｑ系の応力分布</vt:lpstr>
      <vt:lpstr>ｑｑ系の応力分布</vt:lpstr>
      <vt:lpstr>ｑｑ系の応力分布</vt:lpstr>
      <vt:lpstr>まとめ</vt:lpstr>
      <vt:lpstr>(x,y,z,t,s)５次元理論</vt:lpstr>
      <vt:lpstr>トポロジカル電荷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Thermodynamics of SU(3) gauge theory from gradient flow</dc:title>
  <dc:creator>Masakiyo Kitazawa</dc:creator>
  <cp:lastModifiedBy>Masakiyo Kitazawa</cp:lastModifiedBy>
  <cp:revision>344</cp:revision>
  <dcterms:created xsi:type="dcterms:W3CDTF">2014-05-30T06:19:35Z</dcterms:created>
  <dcterms:modified xsi:type="dcterms:W3CDTF">2017-07-10T02:31:19Z</dcterms:modified>
</cp:coreProperties>
</file>